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p:notesSz cx="6858000" cy="9144000"/>
  <p:defaultTextStyle>
    <a:defPPr>
      <a:defRPr lang="en-US"/>
    </a:defPPr>
    <a:lvl1pPr marL="0" indent="0" algn="l" defTabSz="914400">
      <a:defRPr sz="1800" kern="1200">
        <a:solidFill>
          <a:schemeClr val="tx1"/>
        </a:solidFill>
        <a:latin typeface="+mn-lt"/>
        <a:ea typeface="+mn-ea"/>
        <a:cs typeface="+mn-cs"/>
      </a:defRPr>
    </a:lvl1pPr>
    <a:lvl2pPr marL="457200" indent="0" algn="l" defTabSz="914400">
      <a:defRPr sz="1800" kern="1200">
        <a:solidFill>
          <a:schemeClr val="tx1"/>
        </a:solidFill>
        <a:latin typeface="+mn-lt"/>
        <a:ea typeface="+mn-ea"/>
        <a:cs typeface="+mn-cs"/>
      </a:defRPr>
    </a:lvl2pPr>
    <a:lvl3pPr marL="914400" indent="0" algn="l" defTabSz="914400">
      <a:defRPr sz="1800" kern="1200">
        <a:solidFill>
          <a:schemeClr val="tx1"/>
        </a:solidFill>
        <a:latin typeface="+mn-lt"/>
        <a:ea typeface="+mn-ea"/>
        <a:cs typeface="+mn-cs"/>
      </a:defRPr>
    </a:lvl3pPr>
    <a:lvl4pPr marL="1371600" indent="0" algn="l" defTabSz="914400">
      <a:defRPr sz="1800" kern="1200">
        <a:solidFill>
          <a:schemeClr val="tx1"/>
        </a:solidFill>
        <a:latin typeface="+mn-lt"/>
        <a:ea typeface="+mn-ea"/>
        <a:cs typeface="+mn-cs"/>
      </a:defRPr>
    </a:lvl4pPr>
    <a:lvl5pPr marL="1828800" indent="0" algn="l" defTabSz="914400">
      <a:defRPr sz="1800" kern="1200">
        <a:solidFill>
          <a:schemeClr val="tx1"/>
        </a:solidFill>
        <a:latin typeface="+mn-lt"/>
        <a:ea typeface="+mn-ea"/>
        <a:cs typeface="+mn-cs"/>
      </a:defRPr>
    </a:lvl5pPr>
    <a:lvl6pPr marL="2286000" indent="0" algn="l" defTabSz="914400">
      <a:defRPr sz="1800" kern="1200">
        <a:solidFill>
          <a:schemeClr val="tx1"/>
        </a:solidFill>
        <a:latin typeface="+mn-lt"/>
        <a:ea typeface="+mn-ea"/>
        <a:cs typeface="+mn-cs"/>
      </a:defRPr>
    </a:lvl6pPr>
    <a:lvl7pPr marL="2743200" indent="0" algn="l" defTabSz="914400">
      <a:defRPr sz="1800" kern="1200">
        <a:solidFill>
          <a:schemeClr val="tx1"/>
        </a:solidFill>
        <a:latin typeface="+mn-lt"/>
        <a:ea typeface="+mn-ea"/>
        <a:cs typeface="+mn-cs"/>
      </a:defRPr>
    </a:lvl7pPr>
    <a:lvl8pPr marL="3200400" indent="0" algn="l" defTabSz="914400">
      <a:defRPr sz="1800" kern="1200">
        <a:solidFill>
          <a:schemeClr val="tx1"/>
        </a:solidFill>
        <a:latin typeface="+mn-lt"/>
        <a:ea typeface="+mn-ea"/>
        <a:cs typeface="+mn-cs"/>
      </a:defRPr>
    </a:lvl8pPr>
    <a:lvl9pPr marL="3657600" indent="0" algn="l" defTabSz="914400">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305" autoAdjust="0"/>
  </p:normalViewPr>
  <p:slideViewPr>
    <p:cSldViewPr snapToGrid="0" snapToObjects="1">
      <p:cViewPr varScale="1">
        <p:scale>
          <a:sx n="66" d="100"/>
          <a:sy n="66" d="100"/>
        </p:scale>
        <p:origin x="1104"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err="1"/>
              <a:t>各位老师</a:t>
            </a:r>
            <a:r>
              <a:rPr lang="zh-CN" altLang="en-US" dirty="0"/>
              <a:t>同学</a:t>
            </a:r>
            <a:r>
              <a:rPr dirty="0"/>
              <a:t>，</a:t>
            </a:r>
            <a:r>
              <a:rPr dirty="0" err="1"/>
              <a:t>大家好。我是中国科学技术大学的赵一锭。今天汇报的题目是《单气隙光电</a:t>
            </a:r>
            <a:r>
              <a:rPr dirty="0"/>
              <a:t> RPC </a:t>
            </a:r>
            <a:r>
              <a:rPr dirty="0" err="1"/>
              <a:t>在低气压下的性能</a:t>
            </a:r>
            <a:r>
              <a:rPr lang="zh-CN" altLang="en-US" dirty="0"/>
              <a:t>研究</a:t>
            </a:r>
            <a:r>
              <a:rPr dirty="0"/>
              <a:t>》。</a:t>
            </a:r>
            <a:endParaRPr lang="en-US" dirty="0"/>
          </a:p>
          <a:p>
            <a:endParaRPr lang="en-US" dirty="0"/>
          </a:p>
          <a:p>
            <a:endParaRPr lang="en-US" dirty="0"/>
          </a:p>
          <a:p>
            <a:r>
              <a:rPr dirty="0" err="1"/>
              <a:t>我们关注的核心问题，是低气压方案能否同时实现快速定时、较低离子反馈和稳定的单光电子探测</a:t>
            </a:r>
            <a:r>
              <a:rPr dirty="0"/>
              <a: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err="1"/>
              <a:t>对标准</a:t>
            </a:r>
            <a:r>
              <a:rPr dirty="0"/>
              <a:t> RPC </a:t>
            </a:r>
            <a:r>
              <a:rPr dirty="0" err="1"/>
              <a:t>气体，我们用</a:t>
            </a:r>
            <a:r>
              <a:rPr dirty="0"/>
              <a:t> </a:t>
            </a:r>
            <a:r>
              <a:rPr dirty="0" err="1"/>
              <a:t>Magboltz</a:t>
            </a:r>
            <a:r>
              <a:rPr dirty="0"/>
              <a:t> </a:t>
            </a:r>
            <a:r>
              <a:rPr dirty="0" err="1"/>
              <a:t>计算有效汤森系数、电子漂移速度和单电子时间分辨</a:t>
            </a:r>
            <a:r>
              <a:rPr dirty="0"/>
              <a:t>。</a:t>
            </a:r>
            <a:r>
              <a:rPr lang="zh-CN" altLang="en-US" dirty="0"/>
              <a:t>在相同电场下，</a:t>
            </a:r>
            <a:r>
              <a:rPr dirty="0" err="1"/>
              <a:t>有效汤森系数随</a:t>
            </a:r>
            <a:r>
              <a:rPr lang="zh-CN" altLang="en-US" dirty="0"/>
              <a:t>压强降低，</a:t>
            </a:r>
            <a:r>
              <a:rPr dirty="0" err="1"/>
              <a:t>先增加</a:t>
            </a:r>
            <a:r>
              <a:rPr dirty="0"/>
              <a:t>，</a:t>
            </a:r>
            <a:r>
              <a:rPr lang="zh-CN" altLang="en-US" dirty="0"/>
              <a:t>在压强小于</a:t>
            </a:r>
            <a:r>
              <a:rPr lang="en-US" altLang="zh-CN" dirty="0"/>
              <a:t>0.1</a:t>
            </a:r>
            <a:r>
              <a:rPr lang="zh-CN" altLang="en-US" dirty="0"/>
              <a:t>个低气压后，</a:t>
            </a:r>
            <a:r>
              <a:rPr dirty="0" err="1"/>
              <a:t>又会减小；漂移速度则随着压强降低增长更快。按照时间分辨与有效汤森系数和漂移速度乘积近似成反比的关系</a:t>
            </a:r>
            <a:r>
              <a:rPr dirty="0"/>
              <a:t>，</a:t>
            </a:r>
            <a:r>
              <a:rPr lang="zh-CN" altLang="en-US" dirty="0"/>
              <a:t>在极低压区，有效汤森系数对电场的响应逐渐变平，这时时间分辨更多受到漂移速度控制。</a:t>
            </a:r>
            <a:r>
              <a:rPr dirty="0" err="1"/>
              <a:t>整体趋势是低气压和较高电场有利于获得更好的时间性能</a:t>
            </a:r>
            <a:r>
              <a:rPr dirty="0"/>
              <a: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mc:Choice xmlns:a14="http://schemas.microsoft.com/office/drawing/2010/main" Requires="a14">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dirty="0"/>
                  <a:t>COMPASS </a:t>
                </a:r>
                <a:r>
                  <a:rPr dirty="0" err="1"/>
                  <a:t>气体也表现出相似的总体趋势</a:t>
                </a:r>
                <a:r>
                  <a:rPr dirty="0"/>
                  <a:t>。</a:t>
                </a:r>
                <a:r>
                  <a:rPr lang="zh-CN" altLang="en-US" dirty="0"/>
                  <a:t>不过有效汤森系数的变化趋势转折点不同，为</a:t>
                </a:r>
                <a:r>
                  <a:rPr lang="en-US" altLang="zh-CN" dirty="0"/>
                  <a:t>0.25</a:t>
                </a:r>
                <a:r>
                  <a:rPr lang="zh-CN" altLang="en-US" dirty="0"/>
                  <a:t>个大气压，</a:t>
                </a:r>
                <a:r>
                  <a:rPr dirty="0" err="1"/>
                  <a:t>这说明，不同气体的最佳低压区间并不完全相同</a:t>
                </a:r>
                <a:r>
                  <a:rPr lang="zh-CN" altLang="en-US" dirty="0"/>
                  <a:t>。</a:t>
                </a:r>
                <a:r>
                  <a:rPr lang="zh-CN" altLang="en-US" sz="1200" b="1" dirty="0">
                    <a:solidFill>
                      <a:srgbClr val="C0392B"/>
                    </a:solidFill>
                    <a:latin typeface="Noto Sans CJK SC"/>
                    <a:ea typeface="Noto Sans CJK SC"/>
                    <a:cs typeface="Noto Sans CJK SC"/>
                  </a:rPr>
                  <a:t>两种气体均显示低压、高电场有利于定时；极低压时 </a:t>
                </a:r>
                <a14:m>
                  <m:oMath xmlns:m="http://schemas.openxmlformats.org/officeDocument/2006/math">
                    <m:sSub>
                      <m:sSubPr>
                        <m:ctrlPr>
                          <a:rPr lang="zh-CN" altLang="en-US" sz="1200" b="1" i="1">
                            <a:solidFill>
                              <a:srgbClr val="C0392B"/>
                            </a:solidFill>
                            <a:latin typeface="Cambria Math" panose="02040503050406030204" pitchFamily="18" charset="0"/>
                            <a:ea typeface="Cambria Math"/>
                            <a:cs typeface="Cambria Math"/>
                          </a:rPr>
                        </m:ctrlPr>
                      </m:sSubPr>
                      <m:e>
                        <m:r>
                          <a:rPr lang="zh-CN" altLang="en-US" sz="1200" b="1" i="1">
                            <a:solidFill>
                              <a:srgbClr val="C0392B"/>
                            </a:solidFill>
                            <a:latin typeface="Cambria Math"/>
                            <a:ea typeface="Cambria Math"/>
                            <a:cs typeface="Cambria Math"/>
                          </a:rPr>
                          <m:t>𝜶</m:t>
                        </m:r>
                      </m:e>
                      <m:sub>
                        <m:r>
                          <a:rPr lang="zh-CN" altLang="en-US" sz="1200" b="1" i="1">
                            <a:solidFill>
                              <a:srgbClr val="C0392B"/>
                            </a:solidFill>
                            <a:latin typeface="Cambria Math"/>
                            <a:ea typeface="Cambria Math"/>
                            <a:cs typeface="Cambria Math"/>
                          </a:rPr>
                          <m:t>𝒆𝒇𝒇</m:t>
                        </m:r>
                      </m:sub>
                    </m:sSub>
                  </m:oMath>
                </a14:m>
                <a:r>
                  <a:rPr lang="zh-CN" altLang="en-US" sz="1200" b="1" dirty="0">
                    <a:solidFill>
                      <a:srgbClr val="C0392B"/>
                    </a:solidFill>
                    <a:latin typeface="Noto Sans CJK SC"/>
                    <a:ea typeface="Noto Sans CJK SC"/>
                    <a:cs typeface="Noto Sans CJK SC"/>
                  </a:rPr>
                  <a:t> </a:t>
                </a:r>
                <a:r>
                  <a:rPr lang="zh-CN" altLang="en-US" sz="1200" b="1" dirty="0" err="1">
                    <a:solidFill>
                      <a:srgbClr val="C0392B"/>
                    </a:solidFill>
                    <a:latin typeface="Noto Sans CJK SC"/>
                    <a:ea typeface="Noto Sans CJK SC"/>
                    <a:cs typeface="Noto Sans CJK SC"/>
                  </a:rPr>
                  <a:t>对电场趋于平缓，时间分辨更受</a:t>
                </a:r>
                <a:r>
                  <a:rPr lang="zh-CN" altLang="en-US" sz="1200" b="1" dirty="0">
                    <a:solidFill>
                      <a:srgbClr val="C0392B"/>
                    </a:solidFill>
                    <a:latin typeface="Noto Sans CJK SC"/>
                    <a:ea typeface="Noto Sans CJK SC"/>
                    <a:cs typeface="Noto Sans CJK SC"/>
                  </a:rPr>
                  <a:t> </a:t>
                </a:r>
                <a14:m>
                  <m:oMath xmlns:m="http://schemas.openxmlformats.org/officeDocument/2006/math">
                    <m:sSub>
                      <m:sSubPr>
                        <m:ctrlPr>
                          <a:rPr lang="zh-CN" altLang="en-US" sz="1200" b="1" i="1">
                            <a:solidFill>
                              <a:srgbClr val="C0392B"/>
                            </a:solidFill>
                            <a:latin typeface="Cambria Math" panose="02040503050406030204" pitchFamily="18" charset="0"/>
                            <a:ea typeface="Cambria Math"/>
                            <a:cs typeface="Cambria Math"/>
                          </a:rPr>
                        </m:ctrlPr>
                      </m:sSubPr>
                      <m:e>
                        <m:r>
                          <a:rPr lang="zh-CN" altLang="en-US" sz="1200" b="1" i="1">
                            <a:solidFill>
                              <a:srgbClr val="C0392B"/>
                            </a:solidFill>
                            <a:latin typeface="Cambria Math"/>
                            <a:ea typeface="Cambria Math"/>
                            <a:cs typeface="Cambria Math"/>
                          </a:rPr>
                          <m:t>𝒗</m:t>
                        </m:r>
                      </m:e>
                      <m:sub>
                        <m:sSup>
                          <m:sSupPr>
                            <m:ctrlPr>
                              <a:rPr lang="zh-CN" altLang="en-US" sz="1200" b="1" i="1">
                                <a:solidFill>
                                  <a:srgbClr val="C0392B"/>
                                </a:solidFill>
                                <a:latin typeface="Cambria Math" panose="02040503050406030204" pitchFamily="18" charset="0"/>
                                <a:ea typeface="Cambria Math"/>
                                <a:cs typeface="Cambria Math"/>
                              </a:rPr>
                            </m:ctrlPr>
                          </m:sSupPr>
                          <m:e>
                            <m:r>
                              <a:rPr lang="zh-CN" altLang="en-US" sz="1200" b="1" i="1">
                                <a:solidFill>
                                  <a:srgbClr val="C0392B"/>
                                </a:solidFill>
                                <a:latin typeface="Cambria Math"/>
                                <a:ea typeface="Cambria Math"/>
                                <a:cs typeface="Cambria Math"/>
                              </a:rPr>
                              <m:t>𝒆</m:t>
                            </m:r>
                          </m:e>
                          <m:sup>
                            <m:r>
                              <a:rPr lang="zh-CN" altLang="en-US" sz="1200" b="1" i="1">
                                <a:solidFill>
                                  <a:srgbClr val="C0392B"/>
                                </a:solidFill>
                                <a:latin typeface="Cambria Math"/>
                                <a:ea typeface="Cambria Math"/>
                                <a:cs typeface="Cambria Math"/>
                              </a:rPr>
                              <m:t>−</m:t>
                            </m:r>
                          </m:sup>
                        </m:sSup>
                      </m:sub>
                    </m:sSub>
                  </m:oMath>
                </a14:m>
                <a:r>
                  <a:rPr lang="zh-CN" altLang="en-US" sz="1200" b="1" dirty="0">
                    <a:solidFill>
                      <a:srgbClr val="C0392B"/>
                    </a:solidFill>
                    <a:latin typeface="Noto Sans CJK SC"/>
                    <a:ea typeface="Noto Sans CJK SC"/>
                    <a:cs typeface="Noto Sans CJK SC"/>
                  </a:rPr>
                  <a:t> </a:t>
                </a:r>
                <a:r>
                  <a:rPr lang="zh-CN" altLang="en-US" sz="1200" b="1" dirty="0" err="1">
                    <a:solidFill>
                      <a:srgbClr val="C0392B"/>
                    </a:solidFill>
                    <a:latin typeface="Noto Sans CJK SC"/>
                    <a:ea typeface="Noto Sans CJK SC"/>
                    <a:cs typeface="Noto Sans CJK SC"/>
                  </a:rPr>
                  <a:t>控制</a:t>
                </a:r>
                <a:r>
                  <a:rPr lang="zh-CN" altLang="en-US" sz="1200" b="1" dirty="0">
                    <a:solidFill>
                      <a:srgbClr val="C0392B"/>
                    </a:solidFill>
                    <a:latin typeface="Noto Sans CJK SC"/>
                    <a:ea typeface="Noto Sans CJK SC"/>
                    <a:cs typeface="Noto Sans CJK SC"/>
                  </a:rPr>
                  <a:t>。</a:t>
                </a:r>
              </a:p>
              <a:p>
                <a:endParaRPr dirty="0"/>
              </a:p>
            </p:txBody>
          </p:sp>
        </mc:Choice>
        <mc:Fallback>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dirty="0"/>
                  <a:t>COMPASS </a:t>
                </a:r>
                <a:r>
                  <a:rPr dirty="0" err="1"/>
                  <a:t>气体也表现出相似的总体趋势</a:t>
                </a:r>
                <a:r>
                  <a:rPr dirty="0"/>
                  <a:t>。</a:t>
                </a:r>
                <a:r>
                  <a:rPr lang="zh-CN" altLang="en-US" dirty="0"/>
                  <a:t>不过有效汤森系数的变化趋势转折点不同，为</a:t>
                </a:r>
                <a:r>
                  <a:rPr lang="en-US" altLang="zh-CN" dirty="0"/>
                  <a:t>0.25</a:t>
                </a:r>
                <a:r>
                  <a:rPr lang="zh-CN" altLang="en-US" dirty="0"/>
                  <a:t>个大气压，</a:t>
                </a:r>
                <a:r>
                  <a:rPr dirty="0" err="1"/>
                  <a:t>这说明，不同气体的最佳低压区间并不完全相同</a:t>
                </a:r>
                <a:r>
                  <a:rPr lang="zh-CN" altLang="en-US" dirty="0"/>
                  <a:t>。</a:t>
                </a:r>
                <a:r>
                  <a:rPr lang="zh-CN" altLang="en-US" sz="1200" b="1" dirty="0">
                    <a:solidFill>
                      <a:srgbClr val="C0392B"/>
                    </a:solidFill>
                    <a:latin typeface="Noto Sans CJK SC"/>
                    <a:ea typeface="Noto Sans CJK SC"/>
                    <a:cs typeface="Noto Sans CJK SC"/>
                  </a:rPr>
                  <a:t>两种气体均显示低压、高电场有利于定时；极低压时 </a:t>
                </a:r>
                <a:r>
                  <a:rPr lang="zh-CN" altLang="en-US" sz="1200" b="1" i="0">
                    <a:solidFill>
                      <a:srgbClr val="C0392B"/>
                    </a:solidFill>
                    <a:latin typeface="Cambria Math"/>
                    <a:ea typeface="Cambria Math"/>
                    <a:cs typeface="Cambria Math"/>
                  </a:rPr>
                  <a:t>𝜶</a:t>
                </a:r>
                <a:r>
                  <a:rPr lang="zh-CN" altLang="en-US" sz="1200" b="1" i="0">
                    <a:solidFill>
                      <a:srgbClr val="C0392B"/>
                    </a:solidFill>
                    <a:latin typeface="Cambria Math" panose="02040503050406030204" pitchFamily="18" charset="0"/>
                    <a:ea typeface="Cambria Math"/>
                    <a:cs typeface="Cambria Math"/>
                  </a:rPr>
                  <a:t>_</a:t>
                </a:r>
                <a:r>
                  <a:rPr lang="zh-CN" altLang="en-US" sz="1200" b="1" i="0">
                    <a:solidFill>
                      <a:srgbClr val="C0392B"/>
                    </a:solidFill>
                    <a:latin typeface="Cambria Math"/>
                    <a:ea typeface="Cambria Math"/>
                    <a:cs typeface="Cambria Math"/>
                  </a:rPr>
                  <a:t>𝒆𝒇𝒇</a:t>
                </a:r>
                <a:r>
                  <a:rPr lang="zh-CN" altLang="en-US" sz="1200" b="1" dirty="0">
                    <a:solidFill>
                      <a:srgbClr val="C0392B"/>
                    </a:solidFill>
                    <a:latin typeface="Noto Sans CJK SC"/>
                    <a:ea typeface="Noto Sans CJK SC"/>
                    <a:cs typeface="Noto Sans CJK SC"/>
                  </a:rPr>
                  <a:t> </a:t>
                </a:r>
                <a:r>
                  <a:rPr lang="zh-CN" altLang="en-US" sz="1200" b="1" dirty="0" err="1">
                    <a:solidFill>
                      <a:srgbClr val="C0392B"/>
                    </a:solidFill>
                    <a:latin typeface="Noto Sans CJK SC"/>
                    <a:ea typeface="Noto Sans CJK SC"/>
                    <a:cs typeface="Noto Sans CJK SC"/>
                  </a:rPr>
                  <a:t>对电场趋于平缓，时间分辨更受</a:t>
                </a:r>
                <a:r>
                  <a:rPr lang="zh-CN" altLang="en-US" sz="1200" b="1" dirty="0">
                    <a:solidFill>
                      <a:srgbClr val="C0392B"/>
                    </a:solidFill>
                    <a:latin typeface="Noto Sans CJK SC"/>
                    <a:ea typeface="Noto Sans CJK SC"/>
                    <a:cs typeface="Noto Sans CJK SC"/>
                  </a:rPr>
                  <a:t> </a:t>
                </a:r>
                <a:r>
                  <a:rPr lang="zh-CN" altLang="en-US" sz="1200" b="1" i="0">
                    <a:solidFill>
                      <a:srgbClr val="C0392B"/>
                    </a:solidFill>
                    <a:latin typeface="Cambria Math"/>
                    <a:ea typeface="Cambria Math"/>
                    <a:cs typeface="Cambria Math"/>
                  </a:rPr>
                  <a:t>𝒗</a:t>
                </a:r>
                <a:r>
                  <a:rPr lang="zh-CN" altLang="en-US" sz="1200" b="1" i="0">
                    <a:solidFill>
                      <a:srgbClr val="C0392B"/>
                    </a:solidFill>
                    <a:latin typeface="Cambria Math" panose="02040503050406030204" pitchFamily="18" charset="0"/>
                    <a:ea typeface="Cambria Math"/>
                    <a:cs typeface="Cambria Math"/>
                  </a:rPr>
                  <a:t>_(</a:t>
                </a:r>
                <a:r>
                  <a:rPr lang="zh-CN" altLang="en-US" sz="1200" b="1" i="0">
                    <a:solidFill>
                      <a:srgbClr val="C0392B"/>
                    </a:solidFill>
                    <a:latin typeface="Cambria Math"/>
                    <a:ea typeface="Cambria Math"/>
                    <a:cs typeface="Cambria Math"/>
                  </a:rPr>
                  <a:t>𝒆</a:t>
                </a:r>
                <a:r>
                  <a:rPr lang="zh-CN" altLang="en-US" sz="1200" b="1" i="0">
                    <a:solidFill>
                      <a:srgbClr val="C0392B"/>
                    </a:solidFill>
                    <a:latin typeface="Cambria Math" panose="02040503050406030204" pitchFamily="18" charset="0"/>
                    <a:ea typeface="Cambria Math"/>
                    <a:cs typeface="Cambria Math"/>
                  </a:rPr>
                  <a:t>^</a:t>
                </a:r>
                <a:r>
                  <a:rPr lang="zh-CN" altLang="en-US" sz="1200" b="1" i="0">
                    <a:solidFill>
                      <a:srgbClr val="C0392B"/>
                    </a:solidFill>
                    <a:latin typeface="Cambria Math"/>
                    <a:ea typeface="Cambria Math"/>
                    <a:cs typeface="Cambria Math"/>
                  </a:rPr>
                  <a:t>−</a:t>
                </a:r>
                <a:r>
                  <a:rPr lang="zh-CN" altLang="en-US" sz="1200" b="1" i="0">
                    <a:solidFill>
                      <a:srgbClr val="C0392B"/>
                    </a:solidFill>
                    <a:latin typeface="Cambria Math" panose="02040503050406030204" pitchFamily="18" charset="0"/>
                    <a:ea typeface="Cambria Math"/>
                    <a:cs typeface="Cambria Math"/>
                  </a:rPr>
                  <a:t> )</a:t>
                </a:r>
                <a:r>
                  <a:rPr lang="zh-CN" altLang="en-US" sz="1200" b="1" dirty="0">
                    <a:solidFill>
                      <a:srgbClr val="C0392B"/>
                    </a:solidFill>
                    <a:latin typeface="Noto Sans CJK SC"/>
                    <a:ea typeface="Noto Sans CJK SC"/>
                    <a:cs typeface="Noto Sans CJK SC"/>
                  </a:rPr>
                  <a:t> </a:t>
                </a:r>
                <a:r>
                  <a:rPr lang="zh-CN" altLang="en-US" sz="1200" b="1" dirty="0" err="1">
                    <a:solidFill>
                      <a:srgbClr val="C0392B"/>
                    </a:solidFill>
                    <a:latin typeface="Noto Sans CJK SC"/>
                    <a:ea typeface="Noto Sans CJK SC"/>
                    <a:cs typeface="Noto Sans CJK SC"/>
                  </a:rPr>
                  <a:t>控制</a:t>
                </a:r>
                <a:r>
                  <a:rPr lang="zh-CN" altLang="en-US" sz="1200" b="1" dirty="0">
                    <a:solidFill>
                      <a:srgbClr val="C0392B"/>
                    </a:solidFill>
                    <a:latin typeface="Noto Sans CJK SC"/>
                    <a:ea typeface="Noto Sans CJK SC"/>
                    <a:cs typeface="Noto Sans CJK SC"/>
                  </a:rPr>
                  <a:t>。</a:t>
                </a:r>
              </a:p>
              <a:p>
                <a:endParaRPr dirty="0"/>
              </a:p>
            </p:txBody>
          </p:sp>
        </mc:Fallback>
      </mc:AlternateContent>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接下来是增益和时间分辨的详细模拟。</a:t>
            </a:r>
            <a:r>
              <a:rPr dirty="0" err="1"/>
              <a:t>我们针对近似均匀场的放大区开发了基于网格划分的</a:t>
            </a:r>
            <a:r>
              <a:rPr dirty="0"/>
              <a:t> Monte Carlo </a:t>
            </a:r>
            <a:r>
              <a:rPr dirty="0" err="1"/>
              <a:t>算法。它把雪崩发展</a:t>
            </a:r>
            <a:r>
              <a:rPr err="1"/>
              <a:t>、</a:t>
            </a:r>
            <a:r>
              <a:t>感应信号和时间</a:t>
            </a:r>
            <a:r>
              <a:rPr lang="zh-CN" altLang="en-US"/>
              <a:t>分辨</a:t>
            </a:r>
            <a:r>
              <a:t>直接连接起来</a:t>
            </a:r>
            <a:r>
              <a:rPr dirty="0"/>
              <a:t>。与完整微观模拟相比，这个方法保留了关键的雪崩统计，同时显著提高计算效率，因此可以系统研究气体、压强、气隙和电场的组合。</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在</a:t>
            </a:r>
            <a:r>
              <a:rPr lang="en-US" altLang="zh-CN" dirty="0"/>
              <a:t>RPC</a:t>
            </a:r>
            <a:r>
              <a:rPr lang="zh-CN" altLang="en-US" dirty="0"/>
              <a:t>气体中，我们模拟了不同的气隙厚度，从</a:t>
            </a:r>
            <a:r>
              <a:rPr lang="en-US" altLang="zh-CN" dirty="0"/>
              <a:t>200</a:t>
            </a:r>
            <a:r>
              <a:rPr lang="zh-CN" altLang="en-US" dirty="0"/>
              <a:t>微米到</a:t>
            </a:r>
            <a:r>
              <a:rPr lang="en-US" altLang="zh-CN" dirty="0"/>
              <a:t>2</a:t>
            </a:r>
            <a:r>
              <a:rPr lang="zh-CN" altLang="en-US" dirty="0"/>
              <a:t>毫米，和不同压强，从</a:t>
            </a:r>
            <a:r>
              <a:rPr lang="en-US" altLang="zh-CN" dirty="0"/>
              <a:t>1</a:t>
            </a:r>
            <a:r>
              <a:rPr lang="zh-CN" altLang="en-US" dirty="0"/>
              <a:t>个大气压到百分之一个大气压。</a:t>
            </a:r>
            <a:endParaRPr lang="en-US" altLang="zh-CN" dirty="0"/>
          </a:p>
          <a:p>
            <a:r>
              <a:rPr lang="zh-CN" altLang="en-US" dirty="0"/>
              <a:t>模拟时</a:t>
            </a:r>
            <a:r>
              <a:rPr dirty="0" err="1"/>
              <a:t>并保持有效汤森系数乘气隙厚度基本不变，使不同工作点的增益近似一致。左图给出所需电压，红色叉号表示超过</a:t>
            </a:r>
            <a:r>
              <a:rPr dirty="0"/>
              <a:t> Paschen </a:t>
            </a:r>
            <a:r>
              <a:rPr dirty="0" err="1"/>
              <a:t>边界</a:t>
            </a:r>
            <a:r>
              <a:rPr lang="zh-CN" altLang="en-US" dirty="0"/>
              <a:t>、即发生放电</a:t>
            </a:r>
            <a:r>
              <a:rPr dirty="0" err="1"/>
              <a:t>的区域；右图给出时间分辨。可以看到，远离</a:t>
            </a:r>
            <a:r>
              <a:rPr dirty="0"/>
              <a:t> Paschen </a:t>
            </a:r>
            <a:r>
              <a:rPr dirty="0" err="1"/>
              <a:t>边界的低电压区域更适合稳定运行，而薄气隙与低压的组合可以获得更好的时间分辨</a:t>
            </a:r>
            <a:r>
              <a:rPr dirty="0"/>
              <a: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这一页展示了氩气和</a:t>
            </a:r>
            <a:r>
              <a:rPr lang="en-US" altLang="zh-CN" dirty="0"/>
              <a:t>COMPASS</a:t>
            </a:r>
            <a:r>
              <a:rPr lang="zh-CN" altLang="en-US" dirty="0"/>
              <a:t>气体时间分辨的扫描结果。可以看到氩气二氧化碳混合气体定时性能较差，不适合作为工作气体</a:t>
            </a:r>
            <a:endParaRPr lang="en-US" altLang="zh-CN" dirty="0"/>
          </a:p>
          <a:p>
            <a:r>
              <a:rPr lang="zh-CN" altLang="en-US" dirty="0"/>
              <a:t>。</a:t>
            </a:r>
            <a:endParaRPr lang="en-US" altLang="zh-CN" dirty="0"/>
          </a:p>
          <a:p>
            <a:r>
              <a:rPr lang="zh-CN" altLang="en-US" dirty="0"/>
              <a:t>综合以上模拟</a:t>
            </a:r>
            <a:r>
              <a:rPr dirty="0"/>
              <a:t>，</a:t>
            </a:r>
            <a:r>
              <a:rPr dirty="0" err="1"/>
              <a:t>我们把</a:t>
            </a:r>
            <a:r>
              <a:rPr dirty="0"/>
              <a:t> COMPASS </a:t>
            </a:r>
            <a:r>
              <a:rPr dirty="0" err="1"/>
              <a:t>气体和标准</a:t>
            </a:r>
            <a:r>
              <a:rPr dirty="0"/>
              <a:t> RPC </a:t>
            </a:r>
            <a:r>
              <a:rPr dirty="0" err="1"/>
              <a:t>气体作为优先实验</a:t>
            </a:r>
            <a:r>
              <a:rPr lang="zh-CN" altLang="en-US" dirty="0"/>
              <a:t>气体</a:t>
            </a:r>
            <a:r>
              <a:rPr dirty="0"/>
              <a:t>。</a:t>
            </a:r>
            <a:r>
              <a:rPr dirty="0" err="1"/>
              <a:t>模拟建议的目标工作点是单光</a:t>
            </a:r>
            <a:r>
              <a:rPr lang="zh-CN" altLang="en-US" dirty="0"/>
              <a:t>电</a:t>
            </a:r>
            <a:r>
              <a:rPr dirty="0" err="1"/>
              <a:t>子时间分辨小于一百皮秒、IBF</a:t>
            </a:r>
            <a:r>
              <a:rPr dirty="0"/>
              <a:t> </a:t>
            </a:r>
            <a:r>
              <a:rPr dirty="0" err="1"/>
              <a:t>小于百分之一。对于</a:t>
            </a:r>
            <a:r>
              <a:rPr dirty="0"/>
              <a:t> RPC </a:t>
            </a:r>
            <a:r>
              <a:rPr dirty="0" err="1"/>
              <a:t>气体，压强需要低于零点一大气压</a:t>
            </a:r>
            <a:r>
              <a:rPr lang="zh-CN" altLang="en-US" dirty="0"/>
              <a:t>；</a:t>
            </a:r>
            <a:r>
              <a:rPr dirty="0" err="1"/>
              <a:t>倍增区厚度建议小于一毫米，重点扫描</a:t>
            </a:r>
            <a:r>
              <a:rPr lang="zh-CN" altLang="en-US" dirty="0"/>
              <a:t>零点零一</a:t>
            </a:r>
            <a:r>
              <a:rPr dirty="0" err="1"/>
              <a:t>到零点一</a:t>
            </a:r>
            <a:r>
              <a:rPr lang="zh-CN" altLang="en-US" dirty="0"/>
              <a:t>个</a:t>
            </a:r>
            <a:r>
              <a:rPr dirty="0" err="1"/>
              <a:t>大气压</a:t>
            </a:r>
            <a:r>
              <a:rPr dirty="0"/>
              <a: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接下来介绍实验测试情况。</a:t>
            </a:r>
            <a:endParaRPr dirty="0"/>
          </a:p>
          <a:p>
            <a:r>
              <a:rPr lang="zh-CN" altLang="en-US" dirty="0"/>
              <a:t>因为低气压 </a:t>
            </a:r>
            <a:r>
              <a:rPr lang="en-US" altLang="zh-CN" dirty="0"/>
              <a:t>PICOSEC </a:t>
            </a:r>
            <a:r>
              <a:rPr lang="zh-CN" altLang="en-US" dirty="0"/>
              <a:t>的增益和时间分辨主要由倍增区决定，</a:t>
            </a:r>
            <a:r>
              <a:rPr dirty="0" err="1"/>
              <a:t>我们沿用单气隙光电</a:t>
            </a:r>
            <a:r>
              <a:rPr dirty="0"/>
              <a:t> RPC </a:t>
            </a:r>
            <a:r>
              <a:rPr dirty="0" err="1"/>
              <a:t>平台</a:t>
            </a:r>
            <a:r>
              <a:rPr dirty="0"/>
              <a:t>，</a:t>
            </a:r>
            <a:r>
              <a:rPr lang="zh-CN" altLang="en-US" dirty="0"/>
              <a:t>我在以前的会议上做过报告，并增加真空、压力与进气控制，</a:t>
            </a:r>
            <a:r>
              <a:rPr dirty="0" err="1"/>
              <a:t>这个平台可以验证关键规律</a:t>
            </a:r>
            <a:r>
              <a:rPr lang="zh-CN" altLang="en-US" dirty="0"/>
              <a:t>。</a:t>
            </a:r>
            <a:r>
              <a:rPr dirty="0" err="1"/>
              <a:t>中间</a:t>
            </a:r>
            <a:r>
              <a:rPr lang="zh-CN" altLang="en-US" dirty="0"/>
              <a:t>是低气压测试</a:t>
            </a:r>
            <a:r>
              <a:rPr dirty="0" err="1"/>
              <a:t>系统组成，右侧是实际装置照片。系统包括</a:t>
            </a:r>
            <a:r>
              <a:rPr lang="zh-CN" altLang="en-US" dirty="0"/>
              <a:t>探测器</a:t>
            </a:r>
            <a:r>
              <a:rPr dirty="0"/>
              <a:t>、</a:t>
            </a:r>
            <a:r>
              <a:rPr dirty="0" err="1"/>
              <a:t>真空和压力控制、以及放大器和示波器。通过这套装置，我们扫描不同气体、气隙厚度和压强，测量增益、时间分辨以及雪崩到流光的转变</a:t>
            </a:r>
            <a:r>
              <a:rPr dirty="0"/>
              <a: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首先是</a:t>
            </a:r>
            <a:r>
              <a:rPr dirty="0" err="1"/>
              <a:t>固定气隙下改变压强</a:t>
            </a:r>
            <a:r>
              <a:rPr lang="zh-CN" altLang="en-US" dirty="0"/>
              <a:t>的测试。</a:t>
            </a:r>
            <a:endParaRPr dirty="0"/>
          </a:p>
          <a:p>
            <a:r>
              <a:rPr dirty="0" err="1"/>
              <a:t>使用标准</a:t>
            </a:r>
            <a:r>
              <a:rPr dirty="0"/>
              <a:t> RPC </a:t>
            </a:r>
            <a:r>
              <a:rPr dirty="0" err="1"/>
              <a:t>气体和二百一十五微米气隙</a:t>
            </a:r>
            <a:r>
              <a:rPr lang="zh-CN" altLang="en-US" dirty="0"/>
              <a:t>测试单光电子信号</a:t>
            </a:r>
            <a:r>
              <a:rPr dirty="0"/>
              <a:t>，</a:t>
            </a:r>
            <a:r>
              <a:rPr dirty="0" err="1"/>
              <a:t>在每个压强下逐步升高电压，出现明显流光后停止继续升压。结果显示，随着压强</a:t>
            </a:r>
            <a:r>
              <a:rPr lang="zh-CN" altLang="en-US" dirty="0"/>
              <a:t>从</a:t>
            </a:r>
            <a:r>
              <a:rPr lang="en-US" altLang="zh-CN" dirty="0"/>
              <a:t>1</a:t>
            </a:r>
            <a:r>
              <a:rPr lang="zh-CN" altLang="en-US" dirty="0"/>
              <a:t>个大气压</a:t>
            </a:r>
            <a:r>
              <a:rPr dirty="0" err="1"/>
              <a:t>降低</a:t>
            </a:r>
            <a:r>
              <a:rPr lang="zh-CN" altLang="en-US" dirty="0"/>
              <a:t>到</a:t>
            </a:r>
            <a:r>
              <a:rPr lang="en-US" altLang="zh-CN" dirty="0"/>
              <a:t>0.1</a:t>
            </a:r>
            <a:r>
              <a:rPr lang="zh-CN" altLang="en-US" dirty="0"/>
              <a:t>个大气压，最大</a:t>
            </a:r>
            <a:r>
              <a:rPr dirty="0" err="1"/>
              <a:t>稳定雪崩增益下降</a:t>
            </a:r>
            <a:r>
              <a:rPr dirty="0"/>
              <a:t>，</a:t>
            </a:r>
            <a:r>
              <a:rPr lang="zh-CN" altLang="en-US" dirty="0"/>
              <a:t>探测器</a:t>
            </a:r>
            <a:r>
              <a:rPr dirty="0" err="1"/>
              <a:t>更早进入流光区；但各个压强仍然可以达到相近的最佳时间分辨。最低测试到零点一</a:t>
            </a:r>
            <a:r>
              <a:rPr lang="zh-CN" altLang="en-US" dirty="0"/>
              <a:t>个</a:t>
            </a:r>
            <a:r>
              <a:rPr dirty="0" err="1"/>
              <a:t>大气压，继续降压时，在观察到稳定的单光电子雪崩之前就会出现流光或打火</a:t>
            </a:r>
            <a:r>
              <a:rPr dirty="0"/>
              <a: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然后改变气隙厚度进行测试。</a:t>
            </a:r>
            <a:endParaRPr dirty="0"/>
          </a:p>
          <a:p>
            <a:r>
              <a:rPr dirty="0" err="1"/>
              <a:t>这张图汇总了不同气隙厚度和压强下的</a:t>
            </a:r>
            <a:r>
              <a:rPr lang="zh-CN" altLang="en-US" dirty="0"/>
              <a:t>单光电子信号</a:t>
            </a:r>
            <a:r>
              <a:rPr dirty="0" err="1"/>
              <a:t>积分电荷</a:t>
            </a:r>
            <a:r>
              <a:rPr lang="zh-CN" altLang="en-US" dirty="0"/>
              <a:t>量</a:t>
            </a:r>
            <a:r>
              <a:rPr dirty="0"/>
              <a:t>。</a:t>
            </a:r>
            <a:r>
              <a:rPr lang="zh-CN" altLang="en-US" dirty="0"/>
              <a:t>气隙厚度从</a:t>
            </a:r>
            <a:r>
              <a:rPr lang="en-US" altLang="zh-CN" dirty="0"/>
              <a:t>215</a:t>
            </a:r>
            <a:r>
              <a:rPr lang="zh-CN" altLang="en-US" dirty="0"/>
              <a:t>微米增加到</a:t>
            </a:r>
            <a:r>
              <a:rPr lang="en-US" altLang="zh-CN" dirty="0"/>
              <a:t>1.09</a:t>
            </a:r>
            <a:r>
              <a:rPr lang="zh-CN" altLang="en-US" dirty="0"/>
              <a:t>毫米</a:t>
            </a:r>
            <a:r>
              <a:rPr dirty="0"/>
              <a:t>。</a:t>
            </a:r>
            <a:r>
              <a:rPr dirty="0" err="1"/>
              <a:t>升高电压可以提高增益，但每组曲线最终都受到流光边界限制。总体趋势</a:t>
            </a:r>
            <a:r>
              <a:rPr lang="zh-CN" altLang="en-US" dirty="0"/>
              <a:t>是，</a:t>
            </a:r>
            <a:r>
              <a:rPr dirty="0" err="1"/>
              <a:t>压强越低，能够稳定维持的雪崩增益越小，而且这一规律在不同气隙厚度下都成立</a:t>
            </a:r>
            <a:r>
              <a:rPr dirty="0"/>
              <a: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这张图展示了时间分辨随信号积分电荷量的变化。</a:t>
            </a:r>
            <a:endParaRPr dirty="0"/>
          </a:p>
          <a:p>
            <a:r>
              <a:rPr dirty="0"/>
              <a:t>与增益不同，最佳时间分辨对压强并不十分敏感。同一气隙厚度下，不同压强可以达到相近的最佳时间分辨。在我们的测试范围内，气隙越窄，单电子时间分辨越好。因此，低压方案的关键矛盾不是定时性能，而是如何在薄气隙和低压下获得足够稳定的雪崩增益。</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为了改善极低压下的稳定性，我们固定零点五九毫米气隙，逐步提高异丁烷比例，从百分之五增加到百分之十和百分之三十。随着淬灭气体比例提高，流光和放电概率明显下降，稳定增益得到改善。重要的是，在零点零二大气压下观察到了较稳定的单光电子信号，说明通过气体成分优化可以把稳定工作区进一步推向低压。</a:t>
            </a:r>
            <a:r>
              <a:rPr lang="zh-CN" altLang="en-US" dirty="0"/>
              <a:t>同时发现，增加</a:t>
            </a:r>
            <a:r>
              <a:rPr lang="en-US" altLang="zh-CN" dirty="0"/>
              <a:t>SF6</a:t>
            </a:r>
            <a:r>
              <a:rPr lang="zh-CN" altLang="en-US" dirty="0"/>
              <a:t>比例，流光放电的概率增大，表明低气压下</a:t>
            </a:r>
            <a:r>
              <a:rPr lang="en-US" altLang="zh-CN" dirty="0"/>
              <a:t>SF6</a:t>
            </a:r>
            <a:r>
              <a:rPr lang="zh-CN" altLang="en-US" dirty="0"/>
              <a:t>的吸附逐渐失效</a:t>
            </a:r>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err="1"/>
              <a:t>报告分为四部分</a:t>
            </a:r>
            <a:r>
              <a:rPr dirty="0"/>
              <a:t>。</a:t>
            </a:r>
            <a:r>
              <a:rPr lang="zh-CN" altLang="en-US" dirty="0"/>
              <a:t>研究背景、模拟研究、实验测试研究、总结与后续计划。</a:t>
            </a:r>
            <a:endParaRPr lang="en-US"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对目前的实验现象进行解释。</a:t>
            </a:r>
            <a:endParaRPr lang="en-US" altLang="zh-CN" dirty="0"/>
          </a:p>
          <a:p>
            <a:r>
              <a:rPr lang="zh-CN" altLang="en-US" dirty="0"/>
              <a:t>首先，气隙越窄，时间分辨越好，可以用这个公式解释，窄气隙电场更强，有效汤森系数和电子漂移速度更大，时间分辨越好。</a:t>
            </a:r>
          </a:p>
          <a:p>
            <a:r>
              <a:rPr lang="zh-CN" altLang="en-US" sz="1200" b="0" dirty="0">
                <a:solidFill>
                  <a:srgbClr val="263442"/>
                </a:solidFill>
                <a:latin typeface="Microsoft YaHei"/>
                <a:ea typeface="Microsoft YaHei"/>
                <a:cs typeface="Microsoft YaHei"/>
              </a:rPr>
              <a:t>气压越低，最大</a:t>
            </a:r>
            <a:r>
              <a:rPr lang="zh-CN" altLang="en-US" sz="1200" b="1" dirty="0">
                <a:solidFill>
                  <a:srgbClr val="FF0000"/>
                </a:solidFill>
                <a:latin typeface="Microsoft YaHei"/>
                <a:ea typeface="Microsoft YaHei"/>
                <a:cs typeface="Microsoft YaHei"/>
              </a:rPr>
              <a:t>稳定雪崩增益下降</a:t>
            </a:r>
            <a:r>
              <a:rPr lang="zh-CN" altLang="en-US" sz="1200" dirty="0">
                <a:solidFill>
                  <a:srgbClr val="263442"/>
                </a:solidFill>
                <a:latin typeface="Microsoft YaHei"/>
                <a:ea typeface="Microsoft YaHei"/>
                <a:cs typeface="Microsoft YaHei"/>
              </a:rPr>
              <a:t>，更容易发生流光</a:t>
            </a:r>
            <a:r>
              <a:rPr dirty="0"/>
              <a:t>，</a:t>
            </a:r>
            <a:r>
              <a:rPr dirty="0" err="1"/>
              <a:t>可以从四个方面理解。第一，平均自由程增大，电子能谱向高能移动</a:t>
            </a:r>
            <a:r>
              <a:rPr lang="zh-CN" altLang="en-US" dirty="0"/>
              <a:t>，电离更容易</a:t>
            </a:r>
            <a:r>
              <a:rPr dirty="0"/>
              <a:t>；第二，SF6 对高能电子的吸附抑制减弱；第三，横向扩散增强，空间电荷对雪崩的自抑制作用变弱；第四，紫外光子的传播距离增加，光子反馈和二次雪崩更容易发生。</a:t>
            </a:r>
            <a:endParaRPr lang="en-US" dirty="0"/>
          </a:p>
          <a:p>
            <a:r>
              <a:rPr dirty="0" err="1"/>
              <a:t>提高异丁烷比例可以吸收</a:t>
            </a:r>
            <a:r>
              <a:rPr lang="zh-CN" altLang="en-US" dirty="0"/>
              <a:t>更多</a:t>
            </a:r>
            <a:r>
              <a:rPr dirty="0" err="1"/>
              <a:t>紫外光、抑制光子反馈</a:t>
            </a:r>
            <a:r>
              <a:rPr lang="zh-CN" altLang="en-US" dirty="0"/>
              <a:t>，因此可以产生更稳定的雪崩增益</a:t>
            </a:r>
            <a:r>
              <a:rPr dirty="0"/>
              <a:t>。</a:t>
            </a:r>
            <a:endParaRPr lang="en-US" dirty="0"/>
          </a:p>
          <a:p>
            <a:r>
              <a:rPr dirty="0" err="1"/>
              <a:t>工程上还要特别控制灰尘、毛刺和介质交界处的局部强场，因为这些因素在极低压下更容易触发放电</a:t>
            </a:r>
            <a:r>
              <a:rPr dirty="0"/>
              <a: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最后是</a:t>
            </a:r>
            <a:r>
              <a:rPr dirty="0" err="1"/>
              <a:t>总结与后续计划</a:t>
            </a:r>
            <a:endParaRPr dirty="0"/>
          </a:p>
          <a:p>
            <a:endParaRPr dirty="0"/>
          </a:p>
          <a:p>
            <a:r>
              <a:t>第一</a:t>
            </a:r>
            <a:r>
              <a:rPr dirty="0"/>
              <a:t>，模拟表明，降低压强、提高场强比并减小丝网开孔率，可以把离子反馈压到百分之一以下。第二，时间分辨主要由气隙厚度和气体输运参数决定，薄气隙、低压和较高电场总体上更有利。第三，实验说明降压会降低最大稳定雪崩增益，但不同压强仍能达到相近的最佳时间分辨，也就是说，当前主要限制来自流光和放电，而不是定时本身。第四，提高异丁烷比例能够抑制光子反馈，使零点五九毫米气隙在零点零二大气压下获得较稳定的单光电子信号。下一步我们将联合优化倍增区厚度、压强和场强比，寻找 </a:t>
            </a:r>
            <a:r>
              <a:rPr dirty="0" err="1"/>
              <a:t>IBF、增益和时间分辨的共同工作点；同时改善洁净度和边缘场控制，系统研究雪崩到流光的转变边界。我的汇报到这里，谢谢大家</a:t>
            </a:r>
            <a:r>
              <a:rPr dirty="0"/>
              <a: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【建议时段 14:15–14:30｜15 秒】</a:t>
            </a:r>
          </a:p>
          <a:p>
            <a:r>
              <a:t>【本页任务】附录说明</a:t>
            </a:r>
          </a:p>
          <a:p>
            <a:endParaRPr/>
          </a:p>
          <a:p>
            <a:r>
              <a:t>后面三页是补充数据，主要给出不同气隙厚度下的电压扫描结果。如果现场有关于增益或时间分辨细节的问题，可以用这些图进一步说明。</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【建议时段 14:45–15:00｜15 秒】</a:t>
            </a:r>
          </a:p>
          <a:p>
            <a:r>
              <a:t>【本页任务】附录：时间分辨扫描</a:t>
            </a:r>
          </a:p>
          <a:p>
            <a:endParaRPr/>
          </a:p>
          <a:p>
            <a:r>
              <a:t>最后是时间分辨随电压的扫描。同一气隙厚度下，不同压强能够达到相近的最佳值，而缩小气隙厚度带来的改善更明显。</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【建议时段 14:45–15:00｜15 秒】</a:t>
            </a:r>
          </a:p>
          <a:p>
            <a:r>
              <a:t>【本页任务】附录：时间分辨扫描</a:t>
            </a:r>
          </a:p>
          <a:p>
            <a:endParaRPr/>
          </a:p>
          <a:p>
            <a:r>
              <a:t>最后是时间分辨随电压的扫描。同一气隙厚度下，不同压强能够达到相近的最佳值，而缩小气隙厚度带来的改善更明显。</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【建议时段 14:45–15:00｜15 秒】</a:t>
            </a:r>
          </a:p>
          <a:p>
            <a:r>
              <a:t>【本页任务】附录：时间分辨扫描</a:t>
            </a:r>
          </a:p>
          <a:p>
            <a:endParaRPr/>
          </a:p>
          <a:p>
            <a:r>
              <a:t>最后是时间分辨随电压的扫描。同一气隙厚度下，不同压强能够达到相近的最佳值，而缩小气隙厚度带来的改善更明显。</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【建议时段 14:45–15:00｜15 秒】</a:t>
            </a:r>
          </a:p>
          <a:p>
            <a:r>
              <a:t>【本页任务】附录：时间分辨扫描</a:t>
            </a:r>
          </a:p>
          <a:p>
            <a:endParaRPr/>
          </a:p>
          <a:p>
            <a:r>
              <a:t>最后是时间分辨随电压的扫描。同一气隙厚度下，不同压强能够达到相近的最佳值，而缩小气隙厚度带来的改善更明显。</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【建议时段 14:30–14:45｜15 秒】</a:t>
            </a:r>
          </a:p>
          <a:p>
            <a:r>
              <a:t>【本页任务】附录：增益扫描</a:t>
            </a:r>
          </a:p>
          <a:p>
            <a:endParaRPr/>
          </a:p>
          <a:p>
            <a:r>
              <a:t>这页补充了不同气隙厚度下的增益随电压变化。可以看到，各个厚度的最大稳定增益最终都受到流光边界限制，与前面的汇总结论一致。</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【建议时段 14:45–15:00｜15 秒】</a:t>
            </a:r>
          </a:p>
          <a:p>
            <a:r>
              <a:t>【本页任务】附录：时间分辨扫描</a:t>
            </a:r>
          </a:p>
          <a:p>
            <a:endParaRPr/>
          </a:p>
          <a:p>
            <a:r>
              <a:t>最后是时间分辨随电压的扫描。同一气隙厚度下，不同压强能够达到相近的最佳值，而缩小气隙厚度带来的改善更明显。</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首先介绍</a:t>
            </a:r>
            <a:r>
              <a:rPr lang="en-US" altLang="zh-CN" sz="1200" b="1" dirty="0">
                <a:solidFill>
                  <a:srgbClr val="17324D"/>
                </a:solidFill>
                <a:latin typeface="Microsoft YaHei"/>
                <a:ea typeface="Microsoft YaHei"/>
                <a:cs typeface="Microsoft YaHei"/>
              </a:rPr>
              <a:t>PICOSEC Micromegas</a:t>
            </a:r>
            <a:r>
              <a:rPr lang="zh-CN" altLang="en-US" sz="1200" b="1" dirty="0">
                <a:solidFill>
                  <a:srgbClr val="17324D"/>
                </a:solidFill>
                <a:latin typeface="Microsoft YaHei"/>
                <a:ea typeface="Microsoft YaHei"/>
                <a:cs typeface="Microsoft YaHei"/>
              </a:rPr>
              <a:t>，</a:t>
            </a:r>
            <a:r>
              <a:rPr lang="zh-CN" altLang="en-US" dirty="0"/>
              <a:t>它是</a:t>
            </a:r>
            <a:r>
              <a:rPr lang="zh-CN" altLang="en-US" sz="1200" b="0" dirty="0">
                <a:solidFill>
                  <a:srgbClr val="17324D"/>
                </a:solidFill>
                <a:latin typeface="Microsoft YaHei"/>
                <a:ea typeface="Microsoft YaHei"/>
                <a:cs typeface="Microsoft YaHei"/>
              </a:rPr>
              <a:t>一种用于高能粒子“超高精度到达时间测量”的气体探测器，目标是把带电粒子的时间分辨率做到几十皮秒，甚至低于 </a:t>
            </a:r>
            <a:r>
              <a:rPr lang="en-US" altLang="zh-CN" sz="1200" b="0" dirty="0">
                <a:solidFill>
                  <a:srgbClr val="17324D"/>
                </a:solidFill>
                <a:latin typeface="Microsoft YaHei"/>
                <a:ea typeface="Microsoft YaHei"/>
                <a:cs typeface="Microsoft YaHei"/>
              </a:rPr>
              <a:t>20–25 </a:t>
            </a:r>
            <a:r>
              <a:rPr lang="en-US" altLang="zh-CN" sz="1200" b="0" dirty="0" err="1">
                <a:solidFill>
                  <a:srgbClr val="17324D"/>
                </a:solidFill>
                <a:latin typeface="Microsoft YaHei"/>
                <a:ea typeface="Microsoft YaHei"/>
                <a:cs typeface="Microsoft YaHei"/>
              </a:rPr>
              <a:t>ps</a:t>
            </a:r>
            <a:r>
              <a:rPr lang="zh-CN" altLang="en-US" sz="1200" b="0" dirty="0">
                <a:solidFill>
                  <a:srgbClr val="17324D"/>
                </a:solidFill>
                <a:latin typeface="Microsoft YaHei"/>
                <a:ea typeface="Microsoft YaHei"/>
                <a:cs typeface="Microsoft YaHei"/>
              </a:rPr>
              <a:t>。这种 探测器基于微结构气体探测器，而微结构气体探测器具备高位置分辨、耐辐照、高计数与大面积的特点。</a:t>
            </a:r>
            <a:r>
              <a:rPr lang="en-US" altLang="zh-CN" sz="1200" b="0" dirty="0">
                <a:solidFill>
                  <a:srgbClr val="17324D"/>
                </a:solidFill>
                <a:latin typeface="Microsoft YaHei"/>
                <a:ea typeface="Microsoft YaHei"/>
                <a:cs typeface="Microsoft YaHei"/>
              </a:rPr>
              <a:t>PICOSEC Micromegas</a:t>
            </a:r>
            <a:r>
              <a:rPr lang="zh-CN" altLang="en-US" sz="1200" b="0" dirty="0">
                <a:solidFill>
                  <a:srgbClr val="17324D"/>
                </a:solidFill>
                <a:latin typeface="Microsoft YaHei"/>
                <a:ea typeface="Microsoft YaHei"/>
                <a:cs typeface="Microsoft YaHei"/>
              </a:rPr>
              <a:t>在</a:t>
            </a:r>
            <a:r>
              <a:rPr lang="en-US" altLang="zh-CN" sz="1200" b="0" dirty="0">
                <a:solidFill>
                  <a:srgbClr val="17324D"/>
                </a:solidFill>
                <a:latin typeface="Microsoft YaHei"/>
                <a:ea typeface="Microsoft YaHei"/>
                <a:cs typeface="Microsoft YaHei"/>
              </a:rPr>
              <a:t>MPGD</a:t>
            </a:r>
            <a:r>
              <a:rPr lang="zh-CN" altLang="en-US" sz="1200" b="0" dirty="0">
                <a:solidFill>
                  <a:srgbClr val="17324D"/>
                </a:solidFill>
                <a:latin typeface="Microsoft YaHei"/>
                <a:ea typeface="Microsoft YaHei"/>
                <a:cs typeface="Microsoft YaHei"/>
              </a:rPr>
              <a:t>的基础上引入了</a:t>
            </a:r>
            <a:r>
              <a:rPr lang="en-US" altLang="zh-CN" sz="1200" b="0" dirty="0">
                <a:solidFill>
                  <a:srgbClr val="263442"/>
                </a:solidFill>
                <a:latin typeface="Microsoft YaHei"/>
                <a:ea typeface="Microsoft YaHei"/>
                <a:cs typeface="Microsoft YaHei"/>
              </a:rPr>
              <a:t>Cherenkov </a:t>
            </a:r>
            <a:r>
              <a:rPr lang="zh-CN" altLang="en-US" sz="1200" b="0" dirty="0">
                <a:solidFill>
                  <a:srgbClr val="263442"/>
                </a:solidFill>
                <a:latin typeface="Microsoft YaHei"/>
                <a:ea typeface="Microsoft YaHei"/>
                <a:cs typeface="Microsoft YaHei"/>
              </a:rPr>
              <a:t>辐射体和光阴极，光电子在漂移区预防大，在</a:t>
            </a:r>
            <a:r>
              <a:rPr lang="en-US" altLang="zh-CN" sz="1200" b="0" dirty="0">
                <a:solidFill>
                  <a:srgbClr val="263442"/>
                </a:solidFill>
                <a:latin typeface="Microsoft YaHei"/>
                <a:ea typeface="Microsoft YaHei"/>
                <a:cs typeface="Microsoft YaHei"/>
              </a:rPr>
              <a:t>Micromegas</a:t>
            </a:r>
            <a:r>
              <a:rPr lang="zh-CN" altLang="en-US" sz="1200" b="0" dirty="0">
                <a:solidFill>
                  <a:srgbClr val="263442"/>
                </a:solidFill>
                <a:latin typeface="Microsoft YaHei"/>
                <a:ea typeface="Microsoft YaHei"/>
                <a:cs typeface="Microsoft YaHei"/>
              </a:rPr>
              <a:t>倍增区再次倍增，目前这种探测器的单光电子时间分辨可以做到</a:t>
            </a:r>
            <a:r>
              <a:rPr lang="en-US" altLang="zh-CN" sz="1200" b="0" dirty="0">
                <a:solidFill>
                  <a:srgbClr val="17324D"/>
                </a:solidFill>
                <a:latin typeface="Microsoft YaHei"/>
                <a:ea typeface="Microsoft YaHei"/>
                <a:cs typeface="Microsoft YaHei"/>
              </a:rPr>
              <a:t>40ps</a:t>
            </a:r>
            <a:r>
              <a:rPr lang="zh-CN" altLang="en-US" sz="1200" b="0" dirty="0">
                <a:solidFill>
                  <a:srgbClr val="17324D"/>
                </a:solidFill>
                <a:latin typeface="Microsoft YaHei"/>
                <a:ea typeface="Microsoft YaHei"/>
                <a:cs typeface="Microsoft YaHei"/>
              </a:rPr>
              <a:t>量级。</a:t>
            </a:r>
            <a:endParaRPr lang="en-US" sz="1200" b="0" dirty="0">
              <a:solidFill>
                <a:srgbClr val="17324D"/>
              </a:solidFill>
              <a:latin typeface="Microsoft YaHei"/>
              <a:ea typeface="Microsoft YaHei"/>
            </a:endParaRPr>
          </a:p>
          <a:p>
            <a:r>
              <a:rPr lang="en-US" dirty="0"/>
              <a:t>PICOSEC Micromegas</a:t>
            </a:r>
            <a:r>
              <a:rPr lang="zh-CN" altLang="en-US" dirty="0"/>
              <a:t>的特点是漂移区电场较强，阳离子反馈</a:t>
            </a:r>
            <a:r>
              <a:rPr lang="en-US" altLang="zh-CN" dirty="0"/>
              <a:t>IBF</a:t>
            </a:r>
            <a:r>
              <a:rPr lang="zh-CN" altLang="en-US" dirty="0"/>
              <a:t>约百分之几十，这会损伤光阴极，限制了其在高亮度条件下的使用。目前的主流解决方式是研发</a:t>
            </a:r>
            <a:r>
              <a:rPr lang="en-US" altLang="zh-CN" dirty="0"/>
              <a:t>DLC</a:t>
            </a:r>
            <a:r>
              <a:rPr lang="zh-CN" altLang="en-US" dirty="0"/>
              <a:t>等耐辐照材料，寿命更长，但是量子效率通常较低。</a:t>
            </a:r>
            <a:endParaRPr lang="en-US" altLang="zh-CN" dirty="0"/>
          </a:p>
          <a:p>
            <a:endParaRPr lang="en-US" dirty="0"/>
          </a:p>
          <a:p>
            <a:r>
              <a:rPr lang="en-US" altLang="zh-CN" dirty="0"/>
              <a:t>PICOSEC Micromegas </a:t>
            </a:r>
            <a:r>
              <a:rPr lang="zh-CN" altLang="en-US" dirty="0"/>
              <a:t>利用 </a:t>
            </a:r>
            <a:r>
              <a:rPr lang="en-US" altLang="zh-CN" dirty="0"/>
              <a:t>Cherenkov </a:t>
            </a:r>
            <a:r>
              <a:rPr lang="zh-CN" altLang="en-US" dirty="0"/>
              <a:t>辐射体和光阴极产生光电子，再通过漂移区预放大和 </a:t>
            </a:r>
            <a:r>
              <a:rPr lang="en-US" altLang="zh-CN" dirty="0"/>
              <a:t>Micromegas </a:t>
            </a:r>
            <a:r>
              <a:rPr lang="zh-CN" altLang="en-US" dirty="0"/>
              <a:t>倍增，可以达到二十到二十五皮秒量级的到达时间测量。它继承了微结构气体探测器高位置分辨、耐辐照和大面积覆盖的优点。但漂移区增益会带来较高的离子反馈，长期离子轰击会加速光阴极老化。使用 </a:t>
            </a:r>
            <a:r>
              <a:rPr lang="en-US" altLang="zh-CN" dirty="0"/>
              <a:t>DLC </a:t>
            </a:r>
            <a:r>
              <a:rPr lang="zh-CN" altLang="en-US" dirty="0"/>
              <a:t>等耐辐照材料可以延长寿命，但量子效率通常偏低。因此，我们希望从工作条件和结构上直接降低离子反馈</a:t>
            </a:r>
            <a:r>
              <a:rPr dirty="0"/>
              <a: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我们希望从根源上解决</a:t>
            </a:r>
            <a:r>
              <a:rPr lang="zh-CN" altLang="en-US" b="0" dirty="0">
                <a:solidFill>
                  <a:srgbClr val="263442"/>
                </a:solidFill>
                <a:latin typeface="Microsoft YaHei"/>
                <a:ea typeface="Microsoft YaHei"/>
                <a:cs typeface="Microsoft YaHei"/>
              </a:rPr>
              <a:t>高计数率、强辐照环境中的光阴极老化，即降低</a:t>
            </a:r>
            <a:r>
              <a:rPr lang="en-US" altLang="zh-CN" b="0" dirty="0">
                <a:solidFill>
                  <a:srgbClr val="263442"/>
                </a:solidFill>
                <a:latin typeface="Microsoft YaHei"/>
                <a:ea typeface="Microsoft YaHei"/>
                <a:cs typeface="Microsoft YaHei"/>
              </a:rPr>
              <a:t>IBF</a:t>
            </a:r>
            <a:r>
              <a:rPr lang="zh-CN" altLang="en-US" b="0" dirty="0">
                <a:solidFill>
                  <a:srgbClr val="263442"/>
                </a:solidFill>
                <a:latin typeface="Microsoft YaHei"/>
                <a:ea typeface="Microsoft YaHei"/>
                <a:cs typeface="Microsoft YaHei"/>
              </a:rPr>
              <a:t>。</a:t>
            </a:r>
            <a:endParaRPr dirty="0"/>
          </a:p>
          <a:p>
            <a:r>
              <a:rPr dirty="0"/>
              <a:t>我们的思路是降低气体压强，改变电子和离子的平均自由程以及雪崩空间分布，让主要倍增集中在丝网下方。这样既可以减少漂移区产生的阳离子，也有机会减弱返回光阴极的离子通量。目标不是单纯追求低压，而是在保持快速响应和足够增益的同时，显著降低 </a:t>
            </a:r>
            <a:r>
              <a:rPr dirty="0" err="1"/>
              <a:t>IBF，并延缓光阴极老化</a:t>
            </a:r>
            <a:r>
              <a:rPr dirty="0"/>
              <a: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低气压探测器</a:t>
            </a:r>
            <a:r>
              <a:rPr dirty="0"/>
              <a:t>结构上仍然包括辐射体、光阴极、漂移区、丝网和放大区。漂移区电场较低，主要负责输运光电子；电子穿过丝网后，在高场放大区发生倍增。大部分阳离子被丝网阻挡，所以离子反馈可以明显降低。定时方面，</a:t>
            </a:r>
            <a:r>
              <a:rPr lang="zh-CN" altLang="en-US" dirty="0"/>
              <a:t>时间分辨可以认为由漂移区的电子漂移时间涨落和倍增区的雪崩过程涨落两部分贡献，</a:t>
            </a:r>
            <a:r>
              <a:rPr dirty="0"/>
              <a:t>低压下电子平均自由程增大，漂移区散射和纵向扩散的贡献减弱；最终时间涨落主要由放大区的有效汤森系数和漂移速度决定。因此需要联合优化压强、气隙厚度和电场</a:t>
            </a:r>
            <a:r>
              <a:rPr lang="zh-CN" altLang="en-US" dirty="0"/>
              <a:t>。低气压探测器，在原理上可以同时实现高时间分辨和低</a:t>
            </a:r>
            <a:r>
              <a:rPr lang="en-US" altLang="zh-CN" dirty="0"/>
              <a:t>IBF</a:t>
            </a:r>
            <a:r>
              <a:rPr lang="zh-CN" altLang="en-US" dirty="0"/>
              <a:t>。</a:t>
            </a:r>
          </a:p>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接下来是模拟工作。</a:t>
            </a:r>
            <a:endParaRPr dirty="0"/>
          </a:p>
          <a:p>
            <a:r>
              <a:rPr dirty="0" err="1"/>
              <a:t>模拟分两步进行。首先在</a:t>
            </a:r>
            <a:r>
              <a:rPr dirty="0"/>
              <a:t> COMSOL </a:t>
            </a:r>
            <a:r>
              <a:rPr dirty="0" err="1"/>
              <a:t>中建立丝网和电极模型，计算并导出三维电场；然后在</a:t>
            </a:r>
            <a:r>
              <a:rPr dirty="0"/>
              <a:t> Garfield++ </a:t>
            </a:r>
            <a:r>
              <a:rPr dirty="0" err="1"/>
              <a:t>中进行粒子输运和雪崩模拟。我们重点考察电子透过率、离子反馈、雪崩增益和时间分辨，并比较从一个大气压到百分之一大气压的轨迹变化</a:t>
            </a:r>
            <a:r>
              <a:rPr lang="zh-CN" altLang="en-US" dirty="0"/>
              <a:t>。这两张图中，黄色和红色轨迹分别代表电子和阳离子的漂移轨迹，尤其可以看到，当气压从为百分之一个大气压时，电子在漂移区没有散射就进入倍增区。</a:t>
            </a:r>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首先是</a:t>
            </a:r>
            <a:r>
              <a:rPr dirty="0" err="1"/>
              <a:t>离子反馈的模拟结果</a:t>
            </a:r>
            <a:r>
              <a:rPr lang="zh-CN" altLang="en-US" dirty="0"/>
              <a:t>。</a:t>
            </a:r>
            <a:endParaRPr dirty="0"/>
          </a:p>
          <a:p>
            <a:r>
              <a:rPr dirty="0" err="1"/>
              <a:t>这里把</a:t>
            </a:r>
            <a:r>
              <a:rPr dirty="0"/>
              <a:t> IBF </a:t>
            </a:r>
            <a:r>
              <a:rPr dirty="0" err="1"/>
              <a:t>定义为丝网下方产生的阳离子中，穿过丝网并最终到达光阴极的比例。左图表明，增大</a:t>
            </a:r>
            <a:r>
              <a:rPr lang="zh-CN" altLang="en-US" dirty="0"/>
              <a:t>倍增区</a:t>
            </a:r>
            <a:r>
              <a:rPr dirty="0" err="1"/>
              <a:t>与漂移</a:t>
            </a:r>
            <a:r>
              <a:rPr lang="zh-CN" altLang="en-US" dirty="0"/>
              <a:t>区场强</a:t>
            </a:r>
            <a:r>
              <a:rPr dirty="0" err="1"/>
              <a:t>的比值，同时降低压强，可以显著减小</a:t>
            </a:r>
            <a:r>
              <a:rPr dirty="0"/>
              <a:t> </a:t>
            </a:r>
            <a:r>
              <a:rPr dirty="0" err="1"/>
              <a:t>IBF。中图进一步说明，减小丝网开孔率也能抑制离子穿透</a:t>
            </a:r>
            <a:r>
              <a:rPr dirty="0"/>
              <a:t>。</a:t>
            </a:r>
            <a:r>
              <a:rPr lang="zh-CN" altLang="en-US" dirty="0"/>
              <a:t>右侧轨迹给出了离子被丝网阻挡的直观图像。</a:t>
            </a:r>
            <a:r>
              <a:rPr dirty="0" err="1"/>
              <a:t>综合这些参数，在压强低于零点一大气压时，模拟得到的</a:t>
            </a:r>
            <a:r>
              <a:rPr dirty="0"/>
              <a:t> IBF </a:t>
            </a:r>
            <a:r>
              <a:rPr dirty="0" err="1"/>
              <a:t>可以降到百分之一以下</a:t>
            </a:r>
            <a:r>
              <a:rPr dirty="0"/>
              <a: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然后是</a:t>
            </a:r>
            <a:r>
              <a:rPr dirty="0" err="1"/>
              <a:t>电子透过率</a:t>
            </a:r>
            <a:r>
              <a:rPr lang="zh-CN" altLang="en-US" dirty="0"/>
              <a:t>模拟。</a:t>
            </a:r>
            <a:r>
              <a:rPr dirty="0" err="1"/>
              <a:t>降低</a:t>
            </a:r>
            <a:r>
              <a:rPr dirty="0"/>
              <a:t> IBF </a:t>
            </a:r>
            <a:r>
              <a:rPr dirty="0" err="1"/>
              <a:t>的同时还必须保证电子能够穿过丝网。电子透过率主要由</a:t>
            </a:r>
            <a:r>
              <a:rPr lang="zh-CN" altLang="en-US" dirty="0"/>
              <a:t>倍增区场强</a:t>
            </a:r>
            <a:r>
              <a:rPr dirty="0" err="1"/>
              <a:t>与漂移</a:t>
            </a:r>
            <a:r>
              <a:rPr lang="zh-CN" altLang="en-US" dirty="0"/>
              <a:t>区</a:t>
            </a:r>
            <a:r>
              <a:rPr dirty="0"/>
              <a:t>场</a:t>
            </a:r>
            <a:r>
              <a:rPr lang="zh-CN" altLang="en-US" dirty="0"/>
              <a:t>强</a:t>
            </a:r>
            <a:r>
              <a:rPr dirty="0"/>
              <a:t>的比值，以及低压下增强的横向扩散共同决定。场强比增大时透过率提高，但超过大约一百以后改善趋缓。随压强降低，透过率可能先下降再回升。对于标准 RPC </a:t>
            </a:r>
            <a:r>
              <a:rPr dirty="0" err="1"/>
              <a:t>气体，零点一</a:t>
            </a:r>
            <a:r>
              <a:rPr lang="zh-CN" altLang="en-US" dirty="0"/>
              <a:t>个</a:t>
            </a:r>
            <a:r>
              <a:rPr dirty="0" err="1"/>
              <a:t>大气压以上电子吸附较强，因此低压工作点需要同时优化气体、压强和场强比</a:t>
            </a:r>
            <a:r>
              <a:rPr dirty="0"/>
              <a: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接下来是低气压下探测器性能模拟。</a:t>
            </a:r>
            <a:endParaRPr dirty="0"/>
          </a:p>
          <a:p>
            <a:r>
              <a:rPr dirty="0"/>
              <a:t>为了提高参数扫描效率，我们采用一个简化假设：漂移区只输运光电子，不发生明显倍增；电子穿过丝网后，主要在放大区形成雪崩。因此增益和时间分辨可以近似由平行板均匀场的放大区决定。</a:t>
            </a:r>
            <a:r>
              <a:rPr lang="zh-CN" altLang="en-US" dirty="0"/>
              <a:t>随着气压变化，气体的各种参数都会变化，导致不同性能。我们着重研究三种气体：氩气二氧化碳混合气体、</a:t>
            </a:r>
            <a:r>
              <a:rPr lang="en-US" altLang="zh-CN" dirty="0"/>
              <a:t>COMPASS </a:t>
            </a:r>
            <a:r>
              <a:rPr lang="zh-CN" altLang="en-US" dirty="0"/>
              <a:t>气体、以及</a:t>
            </a:r>
            <a:r>
              <a:rPr dirty="0"/>
              <a:t>RPC </a:t>
            </a:r>
            <a:r>
              <a:rPr dirty="0" err="1"/>
              <a:t>气体</a:t>
            </a:r>
            <a:r>
              <a:rPr dirty="0"/>
              <a: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p:txStyles>
    <p:titleStyle>
      <a:lvl1pPr algn="ctr">
        <a:buNone/>
        <a:defRPr sz="4400">
          <a:solidFill>
            <a:schemeClr val="tx1"/>
          </a:solidFill>
          <a:latin typeface="+mj-lt"/>
          <a:ea typeface="+mj-lt"/>
          <a:cs typeface="+mj-lt"/>
        </a:defRPr>
      </a:lvl1pPr>
    </p:titleStyle>
    <p:bodyStyle>
      <a:lvl1pPr marL="342900" indent="-342900" algn="l">
        <a:buChar char="•"/>
        <a:defRPr sz="3200">
          <a:solidFill>
            <a:schemeClr val="tx1"/>
          </a:solidFill>
          <a:latin typeface="+mn-lt"/>
          <a:ea typeface="+mn-lt"/>
          <a:cs typeface="+mn-lt"/>
        </a:defRPr>
      </a:lvl1pPr>
      <a:lvl2pPr marL="742950" indent="-285750" algn="l">
        <a:buChar char="–"/>
        <a:defRPr sz="2800">
          <a:solidFill>
            <a:schemeClr val="tx1"/>
          </a:solidFill>
          <a:latin typeface="+mn-lt"/>
          <a:ea typeface="+mn-lt"/>
          <a:cs typeface="+mn-lt"/>
        </a:defRPr>
      </a:lvl2pPr>
      <a:lvl3pPr marL="1143000" indent="-228600" algn="l">
        <a:buChar char="•"/>
        <a:defRPr sz="2400">
          <a:solidFill>
            <a:schemeClr val="tx1"/>
          </a:solidFill>
          <a:latin typeface="+mn-lt"/>
          <a:ea typeface="+mn-lt"/>
          <a:cs typeface="+mn-lt"/>
        </a:defRPr>
      </a:lvl3pPr>
      <a:lvl4pPr marL="1600200" indent="-228600" algn="l">
        <a:buChar char="–"/>
        <a:defRPr sz="2000">
          <a:solidFill>
            <a:schemeClr val="tx1"/>
          </a:solidFill>
          <a:latin typeface="+mn-lt"/>
          <a:ea typeface="+mn-lt"/>
          <a:cs typeface="+mn-lt"/>
        </a:defRPr>
      </a:lvl4pPr>
      <a:lvl5pPr marL="2057400" indent="-228600" algn="l">
        <a:buChar char="»"/>
        <a:defRPr sz="2000">
          <a:solidFill>
            <a:schemeClr val="tx1"/>
          </a:solidFill>
          <a:latin typeface="+mn-lt"/>
          <a:ea typeface="+mn-lt"/>
          <a:cs typeface="+mn-lt"/>
        </a:defRPr>
      </a:lvl5pPr>
      <a:lvl6pPr marL="2514600" indent="-228600" algn="l">
        <a:buChar char="•"/>
        <a:defRPr sz="2000">
          <a:solidFill>
            <a:schemeClr val="tx1"/>
          </a:solidFill>
          <a:latin typeface="+mn-lt"/>
          <a:ea typeface="+mn-lt"/>
          <a:cs typeface="+mn-lt"/>
        </a:defRPr>
      </a:lvl6pPr>
      <a:lvl7pPr marL="2971800" indent="-228600" algn="l">
        <a:buChar char="•"/>
        <a:defRPr sz="2000">
          <a:solidFill>
            <a:schemeClr val="tx1"/>
          </a:solidFill>
          <a:latin typeface="+mn-lt"/>
          <a:ea typeface="+mn-lt"/>
          <a:cs typeface="+mn-lt"/>
        </a:defRPr>
      </a:lvl7pPr>
      <a:lvl8pPr marL="3429000" indent="-228600" algn="l">
        <a:buChar char="•"/>
        <a:defRPr sz="2000">
          <a:solidFill>
            <a:schemeClr val="tx1"/>
          </a:solidFill>
          <a:latin typeface="+mn-lt"/>
          <a:ea typeface="+mn-lt"/>
          <a:cs typeface="+mn-lt"/>
        </a:defRPr>
      </a:lvl8pPr>
      <a:lvl9pPr marL="3886200" indent="-228600" algn="l">
        <a:buChar char="•"/>
        <a:defRPr sz="20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png"/><Relationship Id="rId7"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hyperlink" Target="https://github.com/Yiding1998/GasFile_Viewer" TargetMode="External"/><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png"/></Relationships>
</file>

<file path=ppt/slides/_rels/slide11.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2.png"/><Relationship Id="rId7" Type="http://schemas.openxmlformats.org/officeDocument/2006/relationships/image" Target="../media/image35.png"/><Relationship Id="rId12"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7.png"/><Relationship Id="rId11" Type="http://schemas.openxmlformats.org/officeDocument/2006/relationships/image" Target="../media/image41.png"/><Relationship Id="rId5" Type="http://schemas.openxmlformats.org/officeDocument/2006/relationships/image" Target="../media/image36.png"/><Relationship Id="rId10" Type="http://schemas.openxmlformats.org/officeDocument/2006/relationships/image" Target="../media/image38.png"/><Relationship Id="rId9" Type="http://schemas.openxmlformats.org/officeDocument/2006/relationships/image" Target="../media/image40.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4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2.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hyperlink" Target="https://www.sciencedirect.com/science/article/abs/pii/S0168900225003948?via%3Dihub" TargetMode="External"/><Relationship Id="rId5" Type="http://schemas.openxmlformats.org/officeDocument/2006/relationships/hyperlink" Target="https://indico.pnp.ustc.edu.cn/event/2509/contributions/14666/" TargetMode="External"/><Relationship Id="rId4" Type="http://schemas.openxmlformats.org/officeDocument/2006/relationships/image" Target="../media/image51.png"/></Relationships>
</file>

<file path=ppt/slides/_rels/slide1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54.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56.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57.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24.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2.png"/><Relationship Id="rId7" Type="http://schemas.openxmlformats.org/officeDocument/2006/relationships/image" Target="../media/image46.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45.png"/><Relationship Id="rId5" Type="http://schemas.openxmlformats.org/officeDocument/2006/relationships/image" Target="../media/image65.png"/><Relationship Id="rId4" Type="http://schemas.openxmlformats.org/officeDocument/2006/relationships/image" Target="../media/image64.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50.png"/><Relationship Id="rId5" Type="http://schemas.openxmlformats.org/officeDocument/2006/relationships/image" Target="../media/image67.png"/><Relationship Id="rId4" Type="http://schemas.openxmlformats.org/officeDocument/2006/relationships/image" Target="../media/image66.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image" Target="../media/image69.png"/><Relationship Id="rId4" Type="http://schemas.openxmlformats.org/officeDocument/2006/relationships/image" Target="../media/image68.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70.png"/></Relationships>
</file>

<file path=ppt/slides/_rels/slide2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pn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png"/><Relationship Id="rId7"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69" name="Image 0"/>
          <p:cNvPicPr>
            <a:picLocks noChangeAspect="1"/>
          </p:cNvPicPr>
          <p:nvPr/>
        </p:nvPicPr>
        <p:blipFill>
          <a:blip r:embed="rId3"/>
          <a:srcRect t="44750" b="44750"/>
          <a:stretch/>
        </p:blipFill>
        <p:spPr>
          <a:xfrm>
            <a:off x="0" y="0"/>
            <a:ext cx="12191695" cy="960120"/>
          </a:xfrm>
          <a:prstGeom prst="rect">
            <a:avLst/>
          </a:prstGeom>
        </p:spPr>
      </p:pic>
      <p:sp>
        <p:nvSpPr>
          <p:cNvPr id="3" name="Text 0">
            <a:extLst>
              <a:ext uri="{FF2B5EF4-FFF2-40B4-BE49-F238E27FC236}">
                <a16:creationId xmlns:a16="http://schemas.microsoft.com/office/drawing/2014/main" id="{14069C9F-B4CE-48C9-9AF7-30B6CC3C0F99}"/>
              </a:ext>
            </a:extLst>
          </p:cNvPr>
          <p:cNvSpPr>
            <a:spLocks noGrp="1"/>
          </p:cNvSpPr>
          <p:nvPr/>
        </p:nvSpPr>
        <p:spPr>
          <a:xfrm>
            <a:off x="857250" y="2047875"/>
            <a:ext cx="10477500" cy="876300"/>
          </a:xfrm>
          <a:prstGeom prst="rect">
            <a:avLst/>
          </a:prstGeom>
          <a:noFill/>
        </p:spPr>
        <p:txBody>
          <a:bodyPr wrap="square" lIns="38100" tIns="19050" rIns="38100" bIns="19050" anchor="ctr">
            <a:normAutofit/>
          </a:bodyPr>
          <a:lstStyle/>
          <a:p>
            <a:pPr algn="ctr">
              <a:lnSpc>
                <a:spcPct val="112000"/>
              </a:lnSpc>
              <a:buNone/>
              <a:defRPr sz="3750" b="1">
                <a:solidFill>
                  <a:srgbClr val="0B4EA2"/>
                </a:solidFill>
                <a:latin typeface="Microsoft YaHei"/>
                <a:ea typeface="Microsoft YaHei"/>
                <a:cs typeface="Microsoft YaHei"/>
              </a:defRPr>
            </a:pPr>
            <a:r>
              <a:rPr sz="4000" b="1">
                <a:solidFill>
                  <a:srgbClr val="0B4EA2"/>
                </a:solidFill>
                <a:latin typeface="Microsoft YaHei"/>
                <a:ea typeface="Microsoft YaHei"/>
                <a:cs typeface="Microsoft YaHei"/>
              </a:rPr>
              <a:t>单气隙光电 RPC 在低气压下的性能研究</a:t>
            </a:r>
          </a:p>
        </p:txBody>
      </p:sp>
      <p:sp>
        <p:nvSpPr>
          <p:cNvPr id="4" name="Shape 1">
            <a:extLst>
              <a:ext uri="{FF2B5EF4-FFF2-40B4-BE49-F238E27FC236}">
                <a16:creationId xmlns:a16="http://schemas.microsoft.com/office/drawing/2014/main" id="{0D227706-7606-4EEE-B909-7DC505D9870F}"/>
              </a:ext>
            </a:extLst>
          </p:cNvPr>
          <p:cNvSpPr>
            <a:spLocks noGrp="1"/>
          </p:cNvSpPr>
          <p:nvPr/>
        </p:nvSpPr>
        <p:spPr>
          <a:xfrm>
            <a:off x="3931920" y="3044952"/>
            <a:ext cx="4343400" cy="0"/>
          </a:xfrm>
          <a:prstGeom prst="line">
            <a:avLst/>
          </a:prstGeom>
          <a:noFill/>
          <a:ln w="25400">
            <a:solidFill>
              <a:srgbClr val="0B4EA2"/>
            </a:solidFill>
            <a:prstDash val="solid"/>
          </a:ln>
        </p:spPr>
        <p:txBody>
          <a:bodyPr/>
          <a:lstStyle/>
          <a:p>
            <a:endParaRPr/>
          </a:p>
        </p:txBody>
      </p:sp>
      <p:sp>
        <p:nvSpPr>
          <p:cNvPr id="5" name="Text 2">
            <a:extLst>
              <a:ext uri="{FF2B5EF4-FFF2-40B4-BE49-F238E27FC236}">
                <a16:creationId xmlns:a16="http://schemas.microsoft.com/office/drawing/2014/main" id="{203D758C-79D7-4FC3-88D1-6690863D0E5B}"/>
              </a:ext>
            </a:extLst>
          </p:cNvPr>
          <p:cNvSpPr>
            <a:spLocks noGrp="1"/>
          </p:cNvSpPr>
          <p:nvPr/>
        </p:nvSpPr>
        <p:spPr>
          <a:xfrm>
            <a:off x="1143000" y="3095625"/>
            <a:ext cx="9906000" cy="476250"/>
          </a:xfrm>
          <a:prstGeom prst="rect">
            <a:avLst/>
          </a:prstGeom>
          <a:noFill/>
        </p:spPr>
        <p:txBody>
          <a:bodyPr wrap="square" lIns="38100" tIns="19050" rIns="38100" bIns="19050" anchor="ctr">
            <a:normAutofit/>
          </a:bodyPr>
          <a:lstStyle/>
          <a:p>
            <a:pPr algn="ctr">
              <a:lnSpc>
                <a:spcPct val="112000"/>
              </a:lnSpc>
              <a:buNone/>
              <a:defRPr sz="1950" b="1">
                <a:solidFill>
                  <a:srgbClr val="17324D"/>
                </a:solidFill>
                <a:latin typeface="Microsoft YaHei"/>
                <a:ea typeface="Microsoft YaHei"/>
                <a:cs typeface="Microsoft YaHei"/>
              </a:defRPr>
            </a:pPr>
            <a:r>
              <a:rPr sz="1950" b="1">
                <a:solidFill>
                  <a:srgbClr val="17324D"/>
                </a:solidFill>
                <a:latin typeface="Microsoft YaHei"/>
                <a:ea typeface="Microsoft YaHei"/>
                <a:cs typeface="Microsoft YaHei"/>
              </a:rPr>
              <a:t>第十四届全国先进气体探测器研讨会 · 惠州</a:t>
            </a:r>
          </a:p>
        </p:txBody>
      </p:sp>
      <p:sp>
        <p:nvSpPr>
          <p:cNvPr id="6" name="Text 3">
            <a:extLst>
              <a:ext uri="{FF2B5EF4-FFF2-40B4-BE49-F238E27FC236}">
                <a16:creationId xmlns:a16="http://schemas.microsoft.com/office/drawing/2014/main" id="{2065CFBE-20E7-4002-8901-16BB4EC77677}"/>
              </a:ext>
            </a:extLst>
          </p:cNvPr>
          <p:cNvSpPr>
            <a:spLocks noGrp="1"/>
          </p:cNvSpPr>
          <p:nvPr/>
        </p:nvSpPr>
        <p:spPr>
          <a:xfrm>
            <a:off x="1238250" y="3857625"/>
            <a:ext cx="9715500" cy="1190625"/>
          </a:xfrm>
          <a:prstGeom prst="rect">
            <a:avLst/>
          </a:prstGeom>
          <a:noFill/>
        </p:spPr>
        <p:txBody>
          <a:bodyPr wrap="square" lIns="38100" tIns="19050" rIns="38100" bIns="19050" anchor="ctr">
            <a:normAutofit/>
          </a:bodyPr>
          <a:lstStyle/>
          <a:p>
            <a:pPr algn="ctr">
              <a:lnSpc>
                <a:spcPct val="122000"/>
              </a:lnSpc>
              <a:buNone/>
              <a:defRPr sz="1800" b="0">
                <a:solidFill>
                  <a:srgbClr val="263442"/>
                </a:solidFill>
                <a:latin typeface="Microsoft YaHei"/>
                <a:ea typeface="Microsoft YaHei"/>
                <a:cs typeface="Microsoft YaHei"/>
              </a:defRPr>
            </a:pPr>
            <a:r>
              <a:rPr sz="2000" b="0">
                <a:solidFill>
                  <a:srgbClr val="263442"/>
                </a:solidFill>
                <a:latin typeface="Microsoft YaHei"/>
                <a:ea typeface="Microsoft YaHei"/>
                <a:cs typeface="Microsoft YaHei"/>
              </a:rPr>
              <a:t>赵一锭　胡东栋　邵明</a:t>
            </a:r>
          </a:p>
          <a:p>
            <a:pPr algn="ctr">
              <a:lnSpc>
                <a:spcPct val="122000"/>
              </a:lnSpc>
              <a:buNone/>
              <a:defRPr sz="1800" b="0">
                <a:solidFill>
                  <a:srgbClr val="263442"/>
                </a:solidFill>
                <a:latin typeface="Microsoft YaHei"/>
                <a:ea typeface="Microsoft YaHei"/>
                <a:cs typeface="Microsoft YaHei"/>
              </a:defRPr>
            </a:pPr>
            <a:r>
              <a:rPr sz="2000" b="0">
                <a:solidFill>
                  <a:srgbClr val="263442"/>
                </a:solidFill>
                <a:latin typeface="Microsoft YaHei"/>
                <a:ea typeface="Microsoft YaHei"/>
                <a:cs typeface="Microsoft YaHei"/>
              </a:rPr>
              <a:t>中国科学技术大学</a:t>
            </a:r>
          </a:p>
          <a:p>
            <a:pPr algn="ctr">
              <a:lnSpc>
                <a:spcPct val="122000"/>
              </a:lnSpc>
              <a:buNone/>
              <a:defRPr sz="1800" b="0">
                <a:solidFill>
                  <a:srgbClr val="263442"/>
                </a:solidFill>
                <a:latin typeface="Microsoft YaHei"/>
                <a:ea typeface="Microsoft YaHei"/>
                <a:cs typeface="Microsoft YaHei"/>
              </a:defRPr>
            </a:pPr>
            <a:r>
              <a:rPr sz="2000" b="0">
                <a:solidFill>
                  <a:srgbClr val="263442"/>
                </a:solidFill>
                <a:latin typeface="Microsoft YaHei"/>
                <a:ea typeface="Microsoft YaHei"/>
                <a:cs typeface="Microsoft YaHei"/>
              </a:rPr>
              <a:t>2026 年 7 月</a:t>
            </a:r>
          </a:p>
        </p:txBody>
      </p:sp>
      <p:sp>
        <p:nvSpPr>
          <p:cNvPr id="7" name="Text 4">
            <a:extLst>
              <a:ext uri="{FF2B5EF4-FFF2-40B4-BE49-F238E27FC236}">
                <a16:creationId xmlns:a16="http://schemas.microsoft.com/office/drawing/2014/main" id="{60B72B8B-04FA-45D7-B5FD-F0DE88E799F3}"/>
              </a:ext>
            </a:extLst>
          </p:cNvPr>
          <p:cNvSpPr>
            <a:spLocks noGrp="1"/>
          </p:cNvSpPr>
          <p:nvPr/>
        </p:nvSpPr>
        <p:spPr>
          <a:xfrm>
            <a:off x="0" y="0"/>
            <a:ext cx="0" cy="0"/>
          </a:xfrm>
          <a:prstGeom prst="rect">
            <a:avLst/>
          </a:prstGeom>
          <a:noFill/>
        </p:spPr>
        <p:txBody>
          <a:bodyPr wrap="square" lIns="0" tIns="0" rIns="0" bIns="0" anchor="ctr">
            <a:normAutofit fontScale="25000" lnSpcReduction="20000"/>
          </a:bodyPr>
          <a:lstStyle/>
          <a:p>
            <a:pPr>
              <a:buNone/>
              <a:defRPr sz="1725">
                <a:solidFill>
                  <a:srgbClr val="263442"/>
                </a:solidFill>
                <a:latin typeface="Noto Sans CJK SC"/>
                <a:ea typeface="Noto Sans CJK SC"/>
                <a:cs typeface="Noto Sans CJK SC"/>
              </a:defRPr>
            </a:pPr>
            <a:endParaRPr/>
          </a:p>
        </p:txBody>
      </p:sp>
      <p:sp>
        <p:nvSpPr>
          <p:cNvPr id="49" name="Freeform 34">
            <a:extLst>
              <a:ext uri="{FF2B5EF4-FFF2-40B4-BE49-F238E27FC236}">
                <a16:creationId xmlns:a16="http://schemas.microsoft.com/office/drawing/2014/main" id="{95BABD9B-A489-3569-3B06-6AD54B15D4DE}"/>
              </a:ext>
            </a:extLst>
          </p:cNvPr>
          <p:cNvSpPr>
            <a:spLocks noGrp="1"/>
          </p:cNvSpPr>
          <p:nvPr/>
        </p:nvSpPr>
        <p:spPr>
          <a:xfrm>
            <a:off x="9377585" y="690848"/>
            <a:ext cx="1610680" cy="120004"/>
          </a:xfrm>
          <a:custGeom>
            <a:avLst/>
            <a:gdLst/>
            <a:ahLst/>
            <a:cxnLst/>
            <a:rect l="0" t="0" r="r" b="b"/>
            <a:pathLst>
              <a:path w="915" h="68">
                <a:moveTo>
                  <a:pt x="35" y="4"/>
                </a:moveTo>
                <a:cubicBezTo>
                  <a:pt x="35" y="3"/>
                  <a:pt x="35" y="3"/>
                  <a:pt x="35" y="3"/>
                </a:cubicBezTo>
                <a:cubicBezTo>
                  <a:pt x="53" y="3"/>
                  <a:pt x="53" y="3"/>
                  <a:pt x="53" y="3"/>
                </a:cubicBezTo>
                <a:cubicBezTo>
                  <a:pt x="53" y="4"/>
                  <a:pt x="53" y="4"/>
                  <a:pt x="53" y="4"/>
                </a:cubicBezTo>
                <a:cubicBezTo>
                  <a:pt x="51" y="4"/>
                  <a:pt x="51" y="4"/>
                  <a:pt x="51" y="4"/>
                </a:cubicBezTo>
                <a:cubicBezTo>
                  <a:pt x="49" y="4"/>
                  <a:pt x="47" y="5"/>
                  <a:pt x="46" y="6"/>
                </a:cubicBezTo>
                <a:cubicBezTo>
                  <a:pt x="46" y="7"/>
                  <a:pt x="45" y="9"/>
                  <a:pt x="45" y="11"/>
                </a:cubicBezTo>
                <a:cubicBezTo>
                  <a:pt x="45" y="32"/>
                  <a:pt x="45" y="32"/>
                  <a:pt x="45" y="32"/>
                </a:cubicBezTo>
                <a:cubicBezTo>
                  <a:pt x="45" y="37"/>
                  <a:pt x="45" y="41"/>
                  <a:pt x="44" y="43"/>
                </a:cubicBezTo>
                <a:cubicBezTo>
                  <a:pt x="43" y="46"/>
                  <a:pt x="41" y="49"/>
                  <a:pt x="38" y="51"/>
                </a:cubicBezTo>
                <a:cubicBezTo>
                  <a:pt x="35" y="53"/>
                  <a:pt x="31" y="53"/>
                  <a:pt x="27" y="53"/>
                </a:cubicBezTo>
                <a:cubicBezTo>
                  <a:pt x="21" y="53"/>
                  <a:pt x="17" y="53"/>
                  <a:pt x="15" y="51"/>
                </a:cubicBezTo>
                <a:cubicBezTo>
                  <a:pt x="12" y="49"/>
                  <a:pt x="10" y="46"/>
                  <a:pt x="9" y="43"/>
                </a:cubicBezTo>
                <a:cubicBezTo>
                  <a:pt x="8" y="41"/>
                  <a:pt x="7" y="37"/>
                  <a:pt x="7" y="31"/>
                </a:cubicBezTo>
                <a:cubicBezTo>
                  <a:pt x="7" y="11"/>
                  <a:pt x="7" y="11"/>
                  <a:pt x="7" y="11"/>
                </a:cubicBezTo>
                <a:cubicBezTo>
                  <a:pt x="7" y="8"/>
                  <a:pt x="7" y="6"/>
                  <a:pt x="6" y="5"/>
                </a:cubicBezTo>
                <a:cubicBezTo>
                  <a:pt x="5" y="4"/>
                  <a:pt x="4" y="3"/>
                  <a:pt x="2" y="3"/>
                </a:cubicBezTo>
                <a:cubicBezTo>
                  <a:pt x="0" y="3"/>
                  <a:pt x="0" y="3"/>
                  <a:pt x="0" y="3"/>
                </a:cubicBezTo>
                <a:cubicBezTo>
                  <a:pt x="0" y="2"/>
                  <a:pt x="0" y="2"/>
                  <a:pt x="0" y="2"/>
                </a:cubicBezTo>
                <a:cubicBezTo>
                  <a:pt x="21" y="2"/>
                  <a:pt x="21" y="2"/>
                  <a:pt x="21" y="2"/>
                </a:cubicBezTo>
                <a:cubicBezTo>
                  <a:pt x="21" y="3"/>
                  <a:pt x="21" y="3"/>
                  <a:pt x="21" y="3"/>
                </a:cubicBezTo>
                <a:cubicBezTo>
                  <a:pt x="19" y="3"/>
                  <a:pt x="19" y="3"/>
                  <a:pt x="19" y="3"/>
                </a:cubicBezTo>
                <a:cubicBezTo>
                  <a:pt x="17" y="3"/>
                  <a:pt x="15" y="4"/>
                  <a:pt x="15" y="5"/>
                </a:cubicBezTo>
                <a:cubicBezTo>
                  <a:pt x="14" y="6"/>
                  <a:pt x="14" y="8"/>
                  <a:pt x="14" y="11"/>
                </a:cubicBezTo>
                <a:cubicBezTo>
                  <a:pt x="14" y="33"/>
                  <a:pt x="14" y="33"/>
                  <a:pt x="14" y="33"/>
                </a:cubicBezTo>
                <a:cubicBezTo>
                  <a:pt x="14" y="35"/>
                  <a:pt x="14" y="37"/>
                  <a:pt x="14" y="40"/>
                </a:cubicBezTo>
                <a:cubicBezTo>
                  <a:pt x="15" y="43"/>
                  <a:pt x="15" y="45"/>
                  <a:pt x="16" y="46"/>
                </a:cubicBezTo>
                <a:cubicBezTo>
                  <a:pt x="17" y="48"/>
                  <a:pt x="19" y="49"/>
                  <a:pt x="20" y="50"/>
                </a:cubicBezTo>
                <a:cubicBezTo>
                  <a:pt x="22" y="51"/>
                  <a:pt x="24" y="51"/>
                  <a:pt x="27" y="51"/>
                </a:cubicBezTo>
                <a:cubicBezTo>
                  <a:pt x="30" y="51"/>
                  <a:pt x="33" y="50"/>
                  <a:pt x="35" y="49"/>
                </a:cubicBezTo>
                <a:cubicBezTo>
                  <a:pt x="37" y="47"/>
                  <a:pt x="39" y="46"/>
                  <a:pt x="40" y="43"/>
                </a:cubicBezTo>
                <a:cubicBezTo>
                  <a:pt x="41" y="41"/>
                  <a:pt x="41" y="37"/>
                  <a:pt x="41" y="32"/>
                </a:cubicBezTo>
                <a:cubicBezTo>
                  <a:pt x="41" y="12"/>
                  <a:pt x="41" y="12"/>
                  <a:pt x="41" y="12"/>
                </a:cubicBezTo>
                <a:cubicBezTo>
                  <a:pt x="41" y="9"/>
                  <a:pt x="41" y="7"/>
                  <a:pt x="40" y="6"/>
                </a:cubicBezTo>
                <a:cubicBezTo>
                  <a:pt x="39" y="5"/>
                  <a:pt x="38" y="4"/>
                  <a:pt x="36" y="4"/>
                </a:cubicBezTo>
                <a:cubicBezTo>
                  <a:pt x="35" y="4"/>
                  <a:pt x="35" y="4"/>
                  <a:pt x="35" y="4"/>
                </a:cubicBezTo>
                <a:close/>
                <a:moveTo>
                  <a:pt x="69" y="25"/>
                </a:moveTo>
                <a:cubicBezTo>
                  <a:pt x="73" y="20"/>
                  <a:pt x="76" y="18"/>
                  <a:pt x="79" y="18"/>
                </a:cubicBezTo>
                <a:cubicBezTo>
                  <a:pt x="81" y="18"/>
                  <a:pt x="83" y="18"/>
                  <a:pt x="84" y="19"/>
                </a:cubicBezTo>
                <a:cubicBezTo>
                  <a:pt x="85" y="20"/>
                  <a:pt x="87" y="21"/>
                  <a:pt x="87" y="23"/>
                </a:cubicBezTo>
                <a:cubicBezTo>
                  <a:pt x="88" y="25"/>
                  <a:pt x="88" y="27"/>
                  <a:pt x="88" y="30"/>
                </a:cubicBezTo>
                <a:cubicBezTo>
                  <a:pt x="88" y="45"/>
                  <a:pt x="88" y="45"/>
                  <a:pt x="88" y="45"/>
                </a:cubicBezTo>
                <a:cubicBezTo>
                  <a:pt x="88" y="47"/>
                  <a:pt x="88" y="48"/>
                  <a:pt x="89" y="49"/>
                </a:cubicBezTo>
                <a:cubicBezTo>
                  <a:pt x="89" y="50"/>
                  <a:pt x="89" y="50"/>
                  <a:pt x="90" y="51"/>
                </a:cubicBezTo>
                <a:cubicBezTo>
                  <a:pt x="90" y="51"/>
                  <a:pt x="91" y="51"/>
                  <a:pt x="93" y="51"/>
                </a:cubicBezTo>
                <a:cubicBezTo>
                  <a:pt x="93" y="52"/>
                  <a:pt x="93" y="52"/>
                  <a:pt x="93" y="52"/>
                </a:cubicBezTo>
                <a:cubicBezTo>
                  <a:pt x="77" y="52"/>
                  <a:pt x="77" y="52"/>
                  <a:pt x="77" y="52"/>
                </a:cubicBezTo>
                <a:cubicBezTo>
                  <a:pt x="77" y="51"/>
                  <a:pt x="77" y="51"/>
                  <a:pt x="77" y="51"/>
                </a:cubicBezTo>
                <a:cubicBezTo>
                  <a:pt x="78" y="51"/>
                  <a:pt x="78" y="51"/>
                  <a:pt x="78" y="51"/>
                </a:cubicBezTo>
                <a:cubicBezTo>
                  <a:pt x="79" y="51"/>
                  <a:pt x="80" y="51"/>
                  <a:pt x="81" y="50"/>
                </a:cubicBezTo>
                <a:cubicBezTo>
                  <a:pt x="82" y="50"/>
                  <a:pt x="82" y="49"/>
                  <a:pt x="82" y="48"/>
                </a:cubicBezTo>
                <a:cubicBezTo>
                  <a:pt x="82" y="48"/>
                  <a:pt x="82" y="47"/>
                  <a:pt x="82" y="45"/>
                </a:cubicBezTo>
                <a:cubicBezTo>
                  <a:pt x="82" y="31"/>
                  <a:pt x="82" y="31"/>
                  <a:pt x="82" y="31"/>
                </a:cubicBezTo>
                <a:cubicBezTo>
                  <a:pt x="82" y="27"/>
                  <a:pt x="82" y="25"/>
                  <a:pt x="81" y="24"/>
                </a:cubicBezTo>
                <a:cubicBezTo>
                  <a:pt x="80" y="23"/>
                  <a:pt x="79" y="22"/>
                  <a:pt x="77" y="22"/>
                </a:cubicBezTo>
                <a:cubicBezTo>
                  <a:pt x="74" y="22"/>
                  <a:pt x="71" y="23"/>
                  <a:pt x="69" y="27"/>
                </a:cubicBezTo>
                <a:cubicBezTo>
                  <a:pt x="69" y="45"/>
                  <a:pt x="69" y="45"/>
                  <a:pt x="69" y="45"/>
                </a:cubicBezTo>
                <a:cubicBezTo>
                  <a:pt x="69" y="47"/>
                  <a:pt x="69" y="48"/>
                  <a:pt x="69" y="49"/>
                </a:cubicBezTo>
                <a:cubicBezTo>
                  <a:pt x="69" y="50"/>
                  <a:pt x="70" y="50"/>
                  <a:pt x="70" y="51"/>
                </a:cubicBezTo>
                <a:cubicBezTo>
                  <a:pt x="71" y="51"/>
                  <a:pt x="72" y="51"/>
                  <a:pt x="74" y="51"/>
                </a:cubicBezTo>
                <a:cubicBezTo>
                  <a:pt x="74" y="52"/>
                  <a:pt x="74" y="52"/>
                  <a:pt x="74" y="52"/>
                </a:cubicBezTo>
                <a:cubicBezTo>
                  <a:pt x="58" y="52"/>
                  <a:pt x="58" y="52"/>
                  <a:pt x="58" y="52"/>
                </a:cubicBezTo>
                <a:cubicBezTo>
                  <a:pt x="58" y="51"/>
                  <a:pt x="58" y="51"/>
                  <a:pt x="58" y="51"/>
                </a:cubicBezTo>
                <a:cubicBezTo>
                  <a:pt x="59" y="51"/>
                  <a:pt x="59" y="51"/>
                  <a:pt x="59" y="51"/>
                </a:cubicBezTo>
                <a:cubicBezTo>
                  <a:pt x="60" y="51"/>
                  <a:pt x="61" y="51"/>
                  <a:pt x="62" y="50"/>
                </a:cubicBezTo>
                <a:cubicBezTo>
                  <a:pt x="62" y="49"/>
                  <a:pt x="63" y="47"/>
                  <a:pt x="63" y="45"/>
                </a:cubicBezTo>
                <a:cubicBezTo>
                  <a:pt x="63" y="32"/>
                  <a:pt x="63" y="32"/>
                  <a:pt x="63" y="32"/>
                </a:cubicBezTo>
                <a:cubicBezTo>
                  <a:pt x="63" y="28"/>
                  <a:pt x="63" y="25"/>
                  <a:pt x="62" y="24"/>
                </a:cubicBezTo>
                <a:cubicBezTo>
                  <a:pt x="62" y="23"/>
                  <a:pt x="62" y="23"/>
                  <a:pt x="61" y="22"/>
                </a:cubicBezTo>
                <a:cubicBezTo>
                  <a:pt x="61" y="22"/>
                  <a:pt x="61" y="22"/>
                  <a:pt x="60" y="22"/>
                </a:cubicBezTo>
                <a:cubicBezTo>
                  <a:pt x="59" y="22"/>
                  <a:pt x="58" y="22"/>
                  <a:pt x="57" y="22"/>
                </a:cubicBezTo>
                <a:cubicBezTo>
                  <a:pt x="57" y="21"/>
                  <a:pt x="57" y="21"/>
                  <a:pt x="57" y="21"/>
                </a:cubicBezTo>
                <a:cubicBezTo>
                  <a:pt x="67" y="17"/>
                  <a:pt x="67" y="17"/>
                  <a:pt x="67" y="17"/>
                </a:cubicBezTo>
                <a:cubicBezTo>
                  <a:pt x="69" y="17"/>
                  <a:pt x="69" y="17"/>
                  <a:pt x="69" y="17"/>
                </a:cubicBezTo>
                <a:cubicBezTo>
                  <a:pt x="69" y="25"/>
                  <a:pt x="69" y="25"/>
                  <a:pt x="69" y="25"/>
                </a:cubicBezTo>
                <a:close/>
                <a:moveTo>
                  <a:pt x="108" y="0"/>
                </a:moveTo>
                <a:cubicBezTo>
                  <a:pt x="109" y="0"/>
                  <a:pt x="110" y="0"/>
                  <a:pt x="110" y="1"/>
                </a:cubicBezTo>
                <a:cubicBezTo>
                  <a:pt x="111" y="2"/>
                  <a:pt x="111" y="3"/>
                  <a:pt x="111" y="4"/>
                </a:cubicBezTo>
                <a:cubicBezTo>
                  <a:pt x="111" y="5"/>
                  <a:pt x="111" y="6"/>
                  <a:pt x="110" y="7"/>
                </a:cubicBezTo>
                <a:cubicBezTo>
                  <a:pt x="109" y="7"/>
                  <a:pt x="109" y="8"/>
                  <a:pt x="108" y="8"/>
                </a:cubicBezTo>
                <a:cubicBezTo>
                  <a:pt x="107" y="8"/>
                  <a:pt x="106" y="7"/>
                  <a:pt x="105" y="7"/>
                </a:cubicBezTo>
                <a:cubicBezTo>
                  <a:pt x="105" y="6"/>
                  <a:pt x="104" y="5"/>
                  <a:pt x="104" y="4"/>
                </a:cubicBezTo>
                <a:cubicBezTo>
                  <a:pt x="104" y="3"/>
                  <a:pt x="105" y="2"/>
                  <a:pt x="105" y="1"/>
                </a:cubicBezTo>
                <a:cubicBezTo>
                  <a:pt x="106" y="0"/>
                  <a:pt x="107" y="0"/>
                  <a:pt x="108" y="0"/>
                </a:cubicBezTo>
                <a:close/>
                <a:moveTo>
                  <a:pt x="111" y="18"/>
                </a:moveTo>
                <a:cubicBezTo>
                  <a:pt x="111" y="45"/>
                  <a:pt x="111" y="45"/>
                  <a:pt x="111" y="45"/>
                </a:cubicBezTo>
                <a:cubicBezTo>
                  <a:pt x="111" y="47"/>
                  <a:pt x="111" y="49"/>
                  <a:pt x="111" y="49"/>
                </a:cubicBezTo>
                <a:cubicBezTo>
                  <a:pt x="111" y="50"/>
                  <a:pt x="112" y="51"/>
                  <a:pt x="112" y="51"/>
                </a:cubicBezTo>
                <a:cubicBezTo>
                  <a:pt x="113" y="51"/>
                  <a:pt x="114" y="51"/>
                  <a:pt x="115" y="51"/>
                </a:cubicBezTo>
                <a:cubicBezTo>
                  <a:pt x="115" y="53"/>
                  <a:pt x="115" y="53"/>
                  <a:pt x="115" y="53"/>
                </a:cubicBezTo>
                <a:cubicBezTo>
                  <a:pt x="99" y="53"/>
                  <a:pt x="99" y="53"/>
                  <a:pt x="99" y="53"/>
                </a:cubicBezTo>
                <a:cubicBezTo>
                  <a:pt x="99" y="51"/>
                  <a:pt x="99" y="51"/>
                  <a:pt x="99" y="51"/>
                </a:cubicBezTo>
                <a:cubicBezTo>
                  <a:pt x="101" y="51"/>
                  <a:pt x="102" y="51"/>
                  <a:pt x="103" y="51"/>
                </a:cubicBezTo>
                <a:cubicBezTo>
                  <a:pt x="103" y="51"/>
                  <a:pt x="103" y="50"/>
                  <a:pt x="104" y="49"/>
                </a:cubicBezTo>
                <a:cubicBezTo>
                  <a:pt x="104" y="49"/>
                  <a:pt x="104" y="47"/>
                  <a:pt x="104" y="45"/>
                </a:cubicBezTo>
                <a:cubicBezTo>
                  <a:pt x="104" y="32"/>
                  <a:pt x="104" y="32"/>
                  <a:pt x="104" y="32"/>
                </a:cubicBezTo>
                <a:cubicBezTo>
                  <a:pt x="104" y="28"/>
                  <a:pt x="104" y="26"/>
                  <a:pt x="104" y="25"/>
                </a:cubicBezTo>
                <a:cubicBezTo>
                  <a:pt x="104" y="24"/>
                  <a:pt x="103" y="23"/>
                  <a:pt x="103" y="23"/>
                </a:cubicBezTo>
                <a:cubicBezTo>
                  <a:pt x="103" y="23"/>
                  <a:pt x="102" y="23"/>
                  <a:pt x="101" y="23"/>
                </a:cubicBezTo>
                <a:cubicBezTo>
                  <a:pt x="101" y="23"/>
                  <a:pt x="100" y="23"/>
                  <a:pt x="99" y="23"/>
                </a:cubicBezTo>
                <a:cubicBezTo>
                  <a:pt x="99" y="22"/>
                  <a:pt x="99" y="22"/>
                  <a:pt x="99" y="22"/>
                </a:cubicBezTo>
                <a:cubicBezTo>
                  <a:pt x="109" y="18"/>
                  <a:pt x="109" y="18"/>
                  <a:pt x="109" y="18"/>
                </a:cubicBezTo>
                <a:cubicBezTo>
                  <a:pt x="111" y="18"/>
                  <a:pt x="111" y="18"/>
                  <a:pt x="111" y="18"/>
                </a:cubicBezTo>
                <a:close/>
                <a:moveTo>
                  <a:pt x="122" y="19"/>
                </a:moveTo>
                <a:cubicBezTo>
                  <a:pt x="137" y="19"/>
                  <a:pt x="137" y="19"/>
                  <a:pt x="137" y="19"/>
                </a:cubicBezTo>
                <a:cubicBezTo>
                  <a:pt x="137" y="20"/>
                  <a:pt x="137" y="20"/>
                  <a:pt x="137" y="20"/>
                </a:cubicBezTo>
                <a:cubicBezTo>
                  <a:pt x="136" y="20"/>
                  <a:pt x="136" y="20"/>
                  <a:pt x="136" y="20"/>
                </a:cubicBezTo>
                <a:cubicBezTo>
                  <a:pt x="135" y="20"/>
                  <a:pt x="134" y="20"/>
                  <a:pt x="134" y="21"/>
                </a:cubicBezTo>
                <a:cubicBezTo>
                  <a:pt x="133" y="21"/>
                  <a:pt x="133" y="22"/>
                  <a:pt x="133" y="23"/>
                </a:cubicBezTo>
                <a:cubicBezTo>
                  <a:pt x="133" y="23"/>
                  <a:pt x="133" y="25"/>
                  <a:pt x="134" y="26"/>
                </a:cubicBezTo>
                <a:cubicBezTo>
                  <a:pt x="141" y="45"/>
                  <a:pt x="141" y="45"/>
                  <a:pt x="141" y="45"/>
                </a:cubicBezTo>
                <a:cubicBezTo>
                  <a:pt x="149" y="25"/>
                  <a:pt x="149" y="25"/>
                  <a:pt x="149" y="25"/>
                </a:cubicBezTo>
                <a:cubicBezTo>
                  <a:pt x="149" y="24"/>
                  <a:pt x="150" y="23"/>
                  <a:pt x="150" y="22"/>
                </a:cubicBezTo>
                <a:cubicBezTo>
                  <a:pt x="150" y="21"/>
                  <a:pt x="150" y="21"/>
                  <a:pt x="149" y="21"/>
                </a:cubicBezTo>
                <a:cubicBezTo>
                  <a:pt x="149" y="21"/>
                  <a:pt x="149" y="20"/>
                  <a:pt x="149" y="20"/>
                </a:cubicBezTo>
                <a:cubicBezTo>
                  <a:pt x="148" y="20"/>
                  <a:pt x="147" y="20"/>
                  <a:pt x="146" y="20"/>
                </a:cubicBezTo>
                <a:cubicBezTo>
                  <a:pt x="146" y="19"/>
                  <a:pt x="146" y="19"/>
                  <a:pt x="146" y="19"/>
                </a:cubicBezTo>
                <a:cubicBezTo>
                  <a:pt x="157" y="19"/>
                  <a:pt x="157" y="19"/>
                  <a:pt x="157" y="19"/>
                </a:cubicBezTo>
                <a:cubicBezTo>
                  <a:pt x="157" y="20"/>
                  <a:pt x="157" y="20"/>
                  <a:pt x="157" y="20"/>
                </a:cubicBezTo>
                <a:cubicBezTo>
                  <a:pt x="156" y="20"/>
                  <a:pt x="155" y="20"/>
                  <a:pt x="155" y="21"/>
                </a:cubicBezTo>
                <a:cubicBezTo>
                  <a:pt x="154" y="21"/>
                  <a:pt x="153" y="23"/>
                  <a:pt x="152" y="24"/>
                </a:cubicBezTo>
                <a:cubicBezTo>
                  <a:pt x="141" y="53"/>
                  <a:pt x="141" y="53"/>
                  <a:pt x="141" y="53"/>
                </a:cubicBezTo>
                <a:cubicBezTo>
                  <a:pt x="139" y="53"/>
                  <a:pt x="139" y="53"/>
                  <a:pt x="139" y="53"/>
                </a:cubicBezTo>
                <a:cubicBezTo>
                  <a:pt x="127" y="25"/>
                  <a:pt x="127" y="25"/>
                  <a:pt x="127" y="25"/>
                </a:cubicBezTo>
                <a:cubicBezTo>
                  <a:pt x="127" y="23"/>
                  <a:pt x="126" y="22"/>
                  <a:pt x="126" y="22"/>
                </a:cubicBezTo>
                <a:cubicBezTo>
                  <a:pt x="125" y="21"/>
                  <a:pt x="125" y="21"/>
                  <a:pt x="124" y="20"/>
                </a:cubicBezTo>
                <a:cubicBezTo>
                  <a:pt x="123" y="20"/>
                  <a:pt x="123" y="20"/>
                  <a:pt x="121" y="19"/>
                </a:cubicBezTo>
                <a:cubicBezTo>
                  <a:pt x="122" y="19"/>
                  <a:pt x="122" y="19"/>
                  <a:pt x="122" y="19"/>
                </a:cubicBezTo>
                <a:close/>
                <a:moveTo>
                  <a:pt x="169" y="31"/>
                </a:moveTo>
                <a:cubicBezTo>
                  <a:pt x="169" y="37"/>
                  <a:pt x="170" y="40"/>
                  <a:pt x="173" y="43"/>
                </a:cubicBezTo>
                <a:cubicBezTo>
                  <a:pt x="175" y="46"/>
                  <a:pt x="178" y="48"/>
                  <a:pt x="181" y="48"/>
                </a:cubicBezTo>
                <a:cubicBezTo>
                  <a:pt x="183" y="48"/>
                  <a:pt x="185" y="47"/>
                  <a:pt x="187" y="46"/>
                </a:cubicBezTo>
                <a:cubicBezTo>
                  <a:pt x="188" y="45"/>
                  <a:pt x="189" y="43"/>
                  <a:pt x="191" y="39"/>
                </a:cubicBezTo>
                <a:cubicBezTo>
                  <a:pt x="192" y="40"/>
                  <a:pt x="192" y="40"/>
                  <a:pt x="192" y="40"/>
                </a:cubicBezTo>
                <a:cubicBezTo>
                  <a:pt x="191" y="43"/>
                  <a:pt x="190" y="47"/>
                  <a:pt x="187" y="49"/>
                </a:cubicBezTo>
                <a:cubicBezTo>
                  <a:pt x="185" y="52"/>
                  <a:pt x="182" y="53"/>
                  <a:pt x="178" y="53"/>
                </a:cubicBezTo>
                <a:cubicBezTo>
                  <a:pt x="174" y="53"/>
                  <a:pt x="171" y="52"/>
                  <a:pt x="168" y="49"/>
                </a:cubicBezTo>
                <a:cubicBezTo>
                  <a:pt x="165" y="45"/>
                  <a:pt x="164" y="41"/>
                  <a:pt x="164" y="36"/>
                </a:cubicBezTo>
                <a:cubicBezTo>
                  <a:pt x="164" y="30"/>
                  <a:pt x="166" y="25"/>
                  <a:pt x="169" y="22"/>
                </a:cubicBezTo>
                <a:cubicBezTo>
                  <a:pt x="171" y="19"/>
                  <a:pt x="175" y="17"/>
                  <a:pt x="179" y="17"/>
                </a:cubicBezTo>
                <a:cubicBezTo>
                  <a:pt x="183" y="17"/>
                  <a:pt x="186" y="19"/>
                  <a:pt x="189" y="21"/>
                </a:cubicBezTo>
                <a:cubicBezTo>
                  <a:pt x="191" y="23"/>
                  <a:pt x="192" y="27"/>
                  <a:pt x="192" y="31"/>
                </a:cubicBezTo>
                <a:cubicBezTo>
                  <a:pt x="169" y="31"/>
                  <a:pt x="169" y="31"/>
                  <a:pt x="169" y="31"/>
                </a:cubicBezTo>
                <a:close/>
                <a:moveTo>
                  <a:pt x="169" y="29"/>
                </a:moveTo>
                <a:cubicBezTo>
                  <a:pt x="184" y="29"/>
                  <a:pt x="184" y="29"/>
                  <a:pt x="184" y="29"/>
                </a:cubicBezTo>
                <a:cubicBezTo>
                  <a:pt x="184" y="27"/>
                  <a:pt x="184" y="26"/>
                  <a:pt x="183" y="25"/>
                </a:cubicBezTo>
                <a:cubicBezTo>
                  <a:pt x="183" y="24"/>
                  <a:pt x="182" y="23"/>
                  <a:pt x="181" y="22"/>
                </a:cubicBezTo>
                <a:cubicBezTo>
                  <a:pt x="179" y="21"/>
                  <a:pt x="178" y="21"/>
                  <a:pt x="177" y="21"/>
                </a:cubicBezTo>
                <a:cubicBezTo>
                  <a:pt x="175" y="21"/>
                  <a:pt x="173" y="21"/>
                  <a:pt x="172" y="23"/>
                </a:cubicBezTo>
                <a:cubicBezTo>
                  <a:pt x="170" y="24"/>
                  <a:pt x="169" y="27"/>
                  <a:pt x="169" y="29"/>
                </a:cubicBezTo>
                <a:close/>
                <a:moveTo>
                  <a:pt x="209" y="18"/>
                </a:moveTo>
                <a:cubicBezTo>
                  <a:pt x="209" y="25"/>
                  <a:pt x="209" y="25"/>
                  <a:pt x="209" y="25"/>
                </a:cubicBezTo>
                <a:cubicBezTo>
                  <a:pt x="212" y="20"/>
                  <a:pt x="215" y="18"/>
                  <a:pt x="218" y="18"/>
                </a:cubicBezTo>
                <a:cubicBezTo>
                  <a:pt x="219" y="18"/>
                  <a:pt x="220" y="18"/>
                  <a:pt x="221" y="19"/>
                </a:cubicBezTo>
                <a:cubicBezTo>
                  <a:pt x="222" y="20"/>
                  <a:pt x="222" y="21"/>
                  <a:pt x="222" y="22"/>
                </a:cubicBezTo>
                <a:cubicBezTo>
                  <a:pt x="222" y="23"/>
                  <a:pt x="222" y="23"/>
                  <a:pt x="221" y="24"/>
                </a:cubicBezTo>
                <a:cubicBezTo>
                  <a:pt x="221" y="25"/>
                  <a:pt x="220" y="25"/>
                  <a:pt x="219" y="25"/>
                </a:cubicBezTo>
                <a:cubicBezTo>
                  <a:pt x="218" y="25"/>
                  <a:pt x="217" y="25"/>
                  <a:pt x="216" y="24"/>
                </a:cubicBezTo>
                <a:cubicBezTo>
                  <a:pt x="215" y="23"/>
                  <a:pt x="214" y="23"/>
                  <a:pt x="214" y="23"/>
                </a:cubicBezTo>
                <a:cubicBezTo>
                  <a:pt x="213" y="23"/>
                  <a:pt x="213" y="23"/>
                  <a:pt x="213" y="24"/>
                </a:cubicBezTo>
                <a:cubicBezTo>
                  <a:pt x="211" y="25"/>
                  <a:pt x="211" y="27"/>
                  <a:pt x="209" y="29"/>
                </a:cubicBezTo>
                <a:cubicBezTo>
                  <a:pt x="209" y="45"/>
                  <a:pt x="209" y="45"/>
                  <a:pt x="209" y="45"/>
                </a:cubicBezTo>
                <a:cubicBezTo>
                  <a:pt x="209" y="47"/>
                  <a:pt x="210" y="49"/>
                  <a:pt x="210" y="50"/>
                </a:cubicBezTo>
                <a:cubicBezTo>
                  <a:pt x="211" y="51"/>
                  <a:pt x="211" y="51"/>
                  <a:pt x="212" y="51"/>
                </a:cubicBezTo>
                <a:cubicBezTo>
                  <a:pt x="213" y="52"/>
                  <a:pt x="214" y="52"/>
                  <a:pt x="215" y="52"/>
                </a:cubicBezTo>
                <a:cubicBezTo>
                  <a:pt x="215" y="53"/>
                  <a:pt x="215" y="53"/>
                  <a:pt x="215" y="53"/>
                </a:cubicBezTo>
                <a:cubicBezTo>
                  <a:pt x="198" y="53"/>
                  <a:pt x="198" y="53"/>
                  <a:pt x="198" y="53"/>
                </a:cubicBezTo>
                <a:cubicBezTo>
                  <a:pt x="198" y="52"/>
                  <a:pt x="198" y="52"/>
                  <a:pt x="198" y="52"/>
                </a:cubicBezTo>
                <a:cubicBezTo>
                  <a:pt x="200" y="52"/>
                  <a:pt x="201" y="52"/>
                  <a:pt x="202" y="51"/>
                </a:cubicBezTo>
                <a:cubicBezTo>
                  <a:pt x="202" y="51"/>
                  <a:pt x="203" y="50"/>
                  <a:pt x="203" y="49"/>
                </a:cubicBezTo>
                <a:cubicBezTo>
                  <a:pt x="203" y="49"/>
                  <a:pt x="203" y="48"/>
                  <a:pt x="203" y="46"/>
                </a:cubicBezTo>
                <a:cubicBezTo>
                  <a:pt x="203" y="33"/>
                  <a:pt x="203" y="33"/>
                  <a:pt x="203" y="33"/>
                </a:cubicBezTo>
                <a:cubicBezTo>
                  <a:pt x="203" y="29"/>
                  <a:pt x="203" y="26"/>
                  <a:pt x="203" y="25"/>
                </a:cubicBezTo>
                <a:cubicBezTo>
                  <a:pt x="203" y="25"/>
                  <a:pt x="202" y="24"/>
                  <a:pt x="202" y="24"/>
                </a:cubicBezTo>
                <a:cubicBezTo>
                  <a:pt x="201" y="23"/>
                  <a:pt x="201" y="23"/>
                  <a:pt x="200" y="23"/>
                </a:cubicBezTo>
                <a:cubicBezTo>
                  <a:pt x="199" y="23"/>
                  <a:pt x="199" y="23"/>
                  <a:pt x="198" y="24"/>
                </a:cubicBezTo>
                <a:cubicBezTo>
                  <a:pt x="197" y="23"/>
                  <a:pt x="197" y="23"/>
                  <a:pt x="197" y="23"/>
                </a:cubicBezTo>
                <a:cubicBezTo>
                  <a:pt x="207" y="19"/>
                  <a:pt x="207" y="19"/>
                  <a:pt x="207" y="19"/>
                </a:cubicBezTo>
                <a:cubicBezTo>
                  <a:pt x="209" y="19"/>
                  <a:pt x="209" y="19"/>
                  <a:pt x="209" y="19"/>
                </a:cubicBezTo>
                <a:cubicBezTo>
                  <a:pt x="209" y="18"/>
                  <a:pt x="209" y="18"/>
                  <a:pt x="209" y="18"/>
                </a:cubicBezTo>
                <a:close/>
                <a:moveTo>
                  <a:pt x="249" y="18"/>
                </a:moveTo>
                <a:cubicBezTo>
                  <a:pt x="249" y="29"/>
                  <a:pt x="249" y="29"/>
                  <a:pt x="249" y="29"/>
                </a:cubicBezTo>
                <a:cubicBezTo>
                  <a:pt x="247" y="29"/>
                  <a:pt x="247" y="29"/>
                  <a:pt x="247" y="29"/>
                </a:cubicBezTo>
                <a:cubicBezTo>
                  <a:pt x="247" y="26"/>
                  <a:pt x="245" y="23"/>
                  <a:pt x="244" y="22"/>
                </a:cubicBezTo>
                <a:cubicBezTo>
                  <a:pt x="242" y="21"/>
                  <a:pt x="241" y="20"/>
                  <a:pt x="238" y="20"/>
                </a:cubicBezTo>
                <a:cubicBezTo>
                  <a:pt x="237" y="20"/>
                  <a:pt x="235" y="20"/>
                  <a:pt x="234" y="21"/>
                </a:cubicBezTo>
                <a:cubicBezTo>
                  <a:pt x="233" y="22"/>
                  <a:pt x="233" y="23"/>
                  <a:pt x="233" y="24"/>
                </a:cubicBezTo>
                <a:cubicBezTo>
                  <a:pt x="233" y="25"/>
                  <a:pt x="233" y="27"/>
                  <a:pt x="234" y="28"/>
                </a:cubicBezTo>
                <a:cubicBezTo>
                  <a:pt x="235" y="29"/>
                  <a:pt x="236" y="30"/>
                  <a:pt x="238" y="31"/>
                </a:cubicBezTo>
                <a:cubicBezTo>
                  <a:pt x="243" y="34"/>
                  <a:pt x="243" y="34"/>
                  <a:pt x="243" y="34"/>
                </a:cubicBezTo>
                <a:cubicBezTo>
                  <a:pt x="248" y="36"/>
                  <a:pt x="251" y="39"/>
                  <a:pt x="251" y="43"/>
                </a:cubicBezTo>
                <a:cubicBezTo>
                  <a:pt x="251" y="47"/>
                  <a:pt x="249" y="49"/>
                  <a:pt x="247" y="51"/>
                </a:cubicBezTo>
                <a:cubicBezTo>
                  <a:pt x="245" y="53"/>
                  <a:pt x="243" y="54"/>
                  <a:pt x="240" y="54"/>
                </a:cubicBezTo>
                <a:cubicBezTo>
                  <a:pt x="238" y="54"/>
                  <a:pt x="235" y="53"/>
                  <a:pt x="233" y="53"/>
                </a:cubicBezTo>
                <a:cubicBezTo>
                  <a:pt x="232" y="52"/>
                  <a:pt x="231" y="52"/>
                  <a:pt x="231" y="52"/>
                </a:cubicBezTo>
                <a:cubicBezTo>
                  <a:pt x="231" y="52"/>
                  <a:pt x="230" y="53"/>
                  <a:pt x="230" y="53"/>
                </a:cubicBezTo>
                <a:cubicBezTo>
                  <a:pt x="229" y="53"/>
                  <a:pt x="229" y="53"/>
                  <a:pt x="229" y="53"/>
                </a:cubicBezTo>
                <a:cubicBezTo>
                  <a:pt x="229" y="41"/>
                  <a:pt x="229" y="41"/>
                  <a:pt x="229" y="41"/>
                </a:cubicBezTo>
                <a:cubicBezTo>
                  <a:pt x="230" y="41"/>
                  <a:pt x="230" y="41"/>
                  <a:pt x="230" y="41"/>
                </a:cubicBezTo>
                <a:cubicBezTo>
                  <a:pt x="231" y="45"/>
                  <a:pt x="232" y="47"/>
                  <a:pt x="234" y="49"/>
                </a:cubicBezTo>
                <a:cubicBezTo>
                  <a:pt x="236" y="51"/>
                  <a:pt x="238" y="52"/>
                  <a:pt x="240" y="52"/>
                </a:cubicBezTo>
                <a:cubicBezTo>
                  <a:pt x="242" y="52"/>
                  <a:pt x="243" y="51"/>
                  <a:pt x="244" y="50"/>
                </a:cubicBezTo>
                <a:cubicBezTo>
                  <a:pt x="245" y="49"/>
                  <a:pt x="246" y="48"/>
                  <a:pt x="246" y="47"/>
                </a:cubicBezTo>
                <a:cubicBezTo>
                  <a:pt x="246" y="45"/>
                  <a:pt x="245" y="43"/>
                  <a:pt x="244" y="42"/>
                </a:cubicBezTo>
                <a:cubicBezTo>
                  <a:pt x="243" y="41"/>
                  <a:pt x="241" y="39"/>
                  <a:pt x="237" y="38"/>
                </a:cubicBezTo>
                <a:cubicBezTo>
                  <a:pt x="234" y="36"/>
                  <a:pt x="232" y="35"/>
                  <a:pt x="231" y="33"/>
                </a:cubicBezTo>
                <a:cubicBezTo>
                  <a:pt x="229" y="31"/>
                  <a:pt x="229" y="30"/>
                  <a:pt x="229" y="28"/>
                </a:cubicBezTo>
                <a:cubicBezTo>
                  <a:pt x="229" y="25"/>
                  <a:pt x="230" y="23"/>
                  <a:pt x="232" y="21"/>
                </a:cubicBezTo>
                <a:cubicBezTo>
                  <a:pt x="234" y="19"/>
                  <a:pt x="236" y="18"/>
                  <a:pt x="239" y="18"/>
                </a:cubicBezTo>
                <a:cubicBezTo>
                  <a:pt x="240" y="18"/>
                  <a:pt x="242" y="18"/>
                  <a:pt x="244" y="19"/>
                </a:cubicBezTo>
                <a:cubicBezTo>
                  <a:pt x="245" y="19"/>
                  <a:pt x="246" y="19"/>
                  <a:pt x="246" y="19"/>
                </a:cubicBezTo>
                <a:cubicBezTo>
                  <a:pt x="247" y="19"/>
                  <a:pt x="247" y="19"/>
                  <a:pt x="247" y="19"/>
                </a:cubicBezTo>
                <a:cubicBezTo>
                  <a:pt x="247" y="19"/>
                  <a:pt x="247" y="18"/>
                  <a:pt x="248" y="17"/>
                </a:cubicBezTo>
                <a:cubicBezTo>
                  <a:pt x="249" y="18"/>
                  <a:pt x="249" y="18"/>
                  <a:pt x="249" y="18"/>
                </a:cubicBezTo>
                <a:close/>
                <a:moveTo>
                  <a:pt x="268" y="0"/>
                </a:moveTo>
                <a:cubicBezTo>
                  <a:pt x="269" y="0"/>
                  <a:pt x="270" y="0"/>
                  <a:pt x="271" y="1"/>
                </a:cubicBezTo>
                <a:cubicBezTo>
                  <a:pt x="271" y="2"/>
                  <a:pt x="272" y="3"/>
                  <a:pt x="272" y="4"/>
                </a:cubicBezTo>
                <a:cubicBezTo>
                  <a:pt x="272" y="5"/>
                  <a:pt x="271" y="6"/>
                  <a:pt x="271" y="7"/>
                </a:cubicBezTo>
                <a:cubicBezTo>
                  <a:pt x="270" y="7"/>
                  <a:pt x="269" y="8"/>
                  <a:pt x="268" y="8"/>
                </a:cubicBezTo>
                <a:cubicBezTo>
                  <a:pt x="267" y="8"/>
                  <a:pt x="266" y="7"/>
                  <a:pt x="266" y="7"/>
                </a:cubicBezTo>
                <a:cubicBezTo>
                  <a:pt x="265" y="6"/>
                  <a:pt x="265" y="5"/>
                  <a:pt x="265" y="4"/>
                </a:cubicBezTo>
                <a:cubicBezTo>
                  <a:pt x="265" y="3"/>
                  <a:pt x="265" y="2"/>
                  <a:pt x="266" y="1"/>
                </a:cubicBezTo>
                <a:cubicBezTo>
                  <a:pt x="266" y="0"/>
                  <a:pt x="267" y="0"/>
                  <a:pt x="268" y="0"/>
                </a:cubicBezTo>
                <a:close/>
                <a:moveTo>
                  <a:pt x="271" y="18"/>
                </a:moveTo>
                <a:cubicBezTo>
                  <a:pt x="271" y="45"/>
                  <a:pt x="271" y="45"/>
                  <a:pt x="271" y="45"/>
                </a:cubicBezTo>
                <a:cubicBezTo>
                  <a:pt x="271" y="47"/>
                  <a:pt x="271" y="49"/>
                  <a:pt x="271" y="49"/>
                </a:cubicBezTo>
                <a:cubicBezTo>
                  <a:pt x="272" y="50"/>
                  <a:pt x="272" y="51"/>
                  <a:pt x="273" y="51"/>
                </a:cubicBezTo>
                <a:cubicBezTo>
                  <a:pt x="273" y="51"/>
                  <a:pt x="274" y="51"/>
                  <a:pt x="276" y="51"/>
                </a:cubicBezTo>
                <a:cubicBezTo>
                  <a:pt x="276" y="53"/>
                  <a:pt x="276" y="53"/>
                  <a:pt x="276" y="53"/>
                </a:cubicBezTo>
                <a:cubicBezTo>
                  <a:pt x="260" y="53"/>
                  <a:pt x="260" y="53"/>
                  <a:pt x="260" y="53"/>
                </a:cubicBezTo>
                <a:cubicBezTo>
                  <a:pt x="260" y="51"/>
                  <a:pt x="260" y="51"/>
                  <a:pt x="260" y="51"/>
                </a:cubicBezTo>
                <a:cubicBezTo>
                  <a:pt x="261" y="51"/>
                  <a:pt x="263" y="51"/>
                  <a:pt x="263" y="51"/>
                </a:cubicBezTo>
                <a:cubicBezTo>
                  <a:pt x="263" y="51"/>
                  <a:pt x="264" y="50"/>
                  <a:pt x="264" y="49"/>
                </a:cubicBezTo>
                <a:cubicBezTo>
                  <a:pt x="265" y="49"/>
                  <a:pt x="265" y="47"/>
                  <a:pt x="265" y="45"/>
                </a:cubicBezTo>
                <a:cubicBezTo>
                  <a:pt x="265" y="32"/>
                  <a:pt x="265" y="32"/>
                  <a:pt x="265" y="32"/>
                </a:cubicBezTo>
                <a:cubicBezTo>
                  <a:pt x="265" y="28"/>
                  <a:pt x="265" y="26"/>
                  <a:pt x="264" y="25"/>
                </a:cubicBezTo>
                <a:cubicBezTo>
                  <a:pt x="264" y="24"/>
                  <a:pt x="264" y="23"/>
                  <a:pt x="263" y="23"/>
                </a:cubicBezTo>
                <a:cubicBezTo>
                  <a:pt x="263" y="23"/>
                  <a:pt x="263" y="23"/>
                  <a:pt x="262" y="23"/>
                </a:cubicBezTo>
                <a:cubicBezTo>
                  <a:pt x="261" y="23"/>
                  <a:pt x="260" y="23"/>
                  <a:pt x="259" y="23"/>
                </a:cubicBezTo>
                <a:cubicBezTo>
                  <a:pt x="259" y="22"/>
                  <a:pt x="259" y="22"/>
                  <a:pt x="259" y="22"/>
                </a:cubicBezTo>
                <a:cubicBezTo>
                  <a:pt x="269" y="18"/>
                  <a:pt x="269" y="18"/>
                  <a:pt x="269" y="18"/>
                </a:cubicBezTo>
                <a:cubicBezTo>
                  <a:pt x="271" y="18"/>
                  <a:pt x="271" y="18"/>
                  <a:pt x="271" y="18"/>
                </a:cubicBezTo>
                <a:close/>
                <a:moveTo>
                  <a:pt x="293" y="7"/>
                </a:moveTo>
                <a:cubicBezTo>
                  <a:pt x="293" y="19"/>
                  <a:pt x="293" y="19"/>
                  <a:pt x="293" y="19"/>
                </a:cubicBezTo>
                <a:cubicBezTo>
                  <a:pt x="301" y="19"/>
                  <a:pt x="301" y="19"/>
                  <a:pt x="301" y="19"/>
                </a:cubicBezTo>
                <a:cubicBezTo>
                  <a:pt x="301" y="21"/>
                  <a:pt x="301" y="21"/>
                  <a:pt x="301" y="21"/>
                </a:cubicBezTo>
                <a:cubicBezTo>
                  <a:pt x="293" y="21"/>
                  <a:pt x="293" y="21"/>
                  <a:pt x="293" y="21"/>
                </a:cubicBezTo>
                <a:cubicBezTo>
                  <a:pt x="293" y="43"/>
                  <a:pt x="293" y="43"/>
                  <a:pt x="293" y="43"/>
                </a:cubicBezTo>
                <a:cubicBezTo>
                  <a:pt x="293" y="45"/>
                  <a:pt x="294" y="47"/>
                  <a:pt x="294" y="48"/>
                </a:cubicBezTo>
                <a:cubicBezTo>
                  <a:pt x="295" y="49"/>
                  <a:pt x="295" y="49"/>
                  <a:pt x="297" y="49"/>
                </a:cubicBezTo>
                <a:cubicBezTo>
                  <a:pt x="297" y="49"/>
                  <a:pt x="298" y="49"/>
                  <a:pt x="299" y="48"/>
                </a:cubicBezTo>
                <a:cubicBezTo>
                  <a:pt x="300" y="48"/>
                  <a:pt x="300" y="47"/>
                  <a:pt x="301" y="46"/>
                </a:cubicBezTo>
                <a:cubicBezTo>
                  <a:pt x="302" y="46"/>
                  <a:pt x="302" y="46"/>
                  <a:pt x="302" y="46"/>
                </a:cubicBezTo>
                <a:cubicBezTo>
                  <a:pt x="301" y="48"/>
                  <a:pt x="300" y="50"/>
                  <a:pt x="298" y="51"/>
                </a:cubicBezTo>
                <a:cubicBezTo>
                  <a:pt x="297" y="53"/>
                  <a:pt x="295" y="53"/>
                  <a:pt x="293" y="53"/>
                </a:cubicBezTo>
                <a:cubicBezTo>
                  <a:pt x="292" y="53"/>
                  <a:pt x="291" y="53"/>
                  <a:pt x="290" y="53"/>
                </a:cubicBezTo>
                <a:cubicBezTo>
                  <a:pt x="289" y="52"/>
                  <a:pt x="288" y="51"/>
                  <a:pt x="288" y="50"/>
                </a:cubicBezTo>
                <a:cubicBezTo>
                  <a:pt x="287" y="49"/>
                  <a:pt x="287" y="47"/>
                  <a:pt x="287" y="44"/>
                </a:cubicBezTo>
                <a:cubicBezTo>
                  <a:pt x="287" y="21"/>
                  <a:pt x="287" y="21"/>
                  <a:pt x="287" y="21"/>
                </a:cubicBezTo>
                <a:cubicBezTo>
                  <a:pt x="282" y="21"/>
                  <a:pt x="282" y="21"/>
                  <a:pt x="282" y="21"/>
                </a:cubicBezTo>
                <a:cubicBezTo>
                  <a:pt x="282" y="20"/>
                  <a:pt x="282" y="20"/>
                  <a:pt x="282" y="20"/>
                </a:cubicBezTo>
                <a:cubicBezTo>
                  <a:pt x="283" y="20"/>
                  <a:pt x="285" y="19"/>
                  <a:pt x="286" y="17"/>
                </a:cubicBezTo>
                <a:cubicBezTo>
                  <a:pt x="287" y="16"/>
                  <a:pt x="288" y="15"/>
                  <a:pt x="289" y="13"/>
                </a:cubicBezTo>
                <a:cubicBezTo>
                  <a:pt x="290" y="12"/>
                  <a:pt x="291" y="10"/>
                  <a:pt x="292" y="7"/>
                </a:cubicBezTo>
                <a:cubicBezTo>
                  <a:pt x="293" y="7"/>
                  <a:pt x="293" y="7"/>
                  <a:pt x="293" y="7"/>
                </a:cubicBezTo>
                <a:close/>
                <a:moveTo>
                  <a:pt x="306" y="19"/>
                </a:moveTo>
                <a:cubicBezTo>
                  <a:pt x="321" y="19"/>
                  <a:pt x="321" y="19"/>
                  <a:pt x="321" y="19"/>
                </a:cubicBezTo>
                <a:cubicBezTo>
                  <a:pt x="321" y="20"/>
                  <a:pt x="321" y="20"/>
                  <a:pt x="321" y="20"/>
                </a:cubicBezTo>
                <a:cubicBezTo>
                  <a:pt x="320" y="20"/>
                  <a:pt x="320" y="20"/>
                  <a:pt x="320" y="20"/>
                </a:cubicBezTo>
                <a:cubicBezTo>
                  <a:pt x="319" y="20"/>
                  <a:pt x="318" y="20"/>
                  <a:pt x="318" y="21"/>
                </a:cubicBezTo>
                <a:cubicBezTo>
                  <a:pt x="317" y="21"/>
                  <a:pt x="317" y="22"/>
                  <a:pt x="317" y="22"/>
                </a:cubicBezTo>
                <a:cubicBezTo>
                  <a:pt x="317" y="23"/>
                  <a:pt x="317" y="25"/>
                  <a:pt x="318" y="26"/>
                </a:cubicBezTo>
                <a:cubicBezTo>
                  <a:pt x="326" y="43"/>
                  <a:pt x="326" y="43"/>
                  <a:pt x="326" y="43"/>
                </a:cubicBezTo>
                <a:cubicBezTo>
                  <a:pt x="333" y="25"/>
                  <a:pt x="333" y="25"/>
                  <a:pt x="333" y="25"/>
                </a:cubicBezTo>
                <a:cubicBezTo>
                  <a:pt x="334" y="23"/>
                  <a:pt x="334" y="23"/>
                  <a:pt x="334" y="21"/>
                </a:cubicBezTo>
                <a:cubicBezTo>
                  <a:pt x="334" y="21"/>
                  <a:pt x="334" y="21"/>
                  <a:pt x="333" y="20"/>
                </a:cubicBezTo>
                <a:cubicBezTo>
                  <a:pt x="333" y="20"/>
                  <a:pt x="333" y="20"/>
                  <a:pt x="333" y="19"/>
                </a:cubicBezTo>
                <a:cubicBezTo>
                  <a:pt x="332" y="19"/>
                  <a:pt x="331" y="19"/>
                  <a:pt x="331" y="19"/>
                </a:cubicBezTo>
                <a:cubicBezTo>
                  <a:pt x="331" y="18"/>
                  <a:pt x="331" y="18"/>
                  <a:pt x="331" y="18"/>
                </a:cubicBezTo>
                <a:cubicBezTo>
                  <a:pt x="341" y="18"/>
                  <a:pt x="341" y="18"/>
                  <a:pt x="341" y="18"/>
                </a:cubicBezTo>
                <a:cubicBezTo>
                  <a:pt x="341" y="19"/>
                  <a:pt x="341" y="19"/>
                  <a:pt x="341" y="19"/>
                </a:cubicBezTo>
                <a:cubicBezTo>
                  <a:pt x="341" y="19"/>
                  <a:pt x="340" y="19"/>
                  <a:pt x="339" y="19"/>
                </a:cubicBezTo>
                <a:cubicBezTo>
                  <a:pt x="339" y="20"/>
                  <a:pt x="338" y="20"/>
                  <a:pt x="338" y="21"/>
                </a:cubicBezTo>
                <a:cubicBezTo>
                  <a:pt x="337" y="21"/>
                  <a:pt x="337" y="22"/>
                  <a:pt x="337" y="24"/>
                </a:cubicBezTo>
                <a:cubicBezTo>
                  <a:pt x="323" y="58"/>
                  <a:pt x="323" y="58"/>
                  <a:pt x="323" y="58"/>
                </a:cubicBezTo>
                <a:cubicBezTo>
                  <a:pt x="322" y="61"/>
                  <a:pt x="321" y="63"/>
                  <a:pt x="318" y="65"/>
                </a:cubicBezTo>
                <a:cubicBezTo>
                  <a:pt x="316" y="67"/>
                  <a:pt x="314" y="68"/>
                  <a:pt x="312" y="68"/>
                </a:cubicBezTo>
                <a:cubicBezTo>
                  <a:pt x="311" y="68"/>
                  <a:pt x="310" y="67"/>
                  <a:pt x="309" y="67"/>
                </a:cubicBezTo>
                <a:cubicBezTo>
                  <a:pt x="308" y="66"/>
                  <a:pt x="307" y="65"/>
                  <a:pt x="307" y="64"/>
                </a:cubicBezTo>
                <a:cubicBezTo>
                  <a:pt x="307" y="63"/>
                  <a:pt x="308" y="62"/>
                  <a:pt x="308" y="61"/>
                </a:cubicBezTo>
                <a:cubicBezTo>
                  <a:pt x="309" y="61"/>
                  <a:pt x="310" y="61"/>
                  <a:pt x="311" y="61"/>
                </a:cubicBezTo>
                <a:cubicBezTo>
                  <a:pt x="312" y="61"/>
                  <a:pt x="313" y="61"/>
                  <a:pt x="314" y="61"/>
                </a:cubicBezTo>
                <a:cubicBezTo>
                  <a:pt x="315" y="62"/>
                  <a:pt x="316" y="62"/>
                  <a:pt x="316" y="62"/>
                </a:cubicBezTo>
                <a:cubicBezTo>
                  <a:pt x="317" y="62"/>
                  <a:pt x="317" y="61"/>
                  <a:pt x="318" y="61"/>
                </a:cubicBezTo>
                <a:cubicBezTo>
                  <a:pt x="319" y="60"/>
                  <a:pt x="320" y="58"/>
                  <a:pt x="321" y="56"/>
                </a:cubicBezTo>
                <a:cubicBezTo>
                  <a:pt x="323" y="50"/>
                  <a:pt x="323" y="50"/>
                  <a:pt x="323" y="50"/>
                </a:cubicBezTo>
                <a:cubicBezTo>
                  <a:pt x="311" y="25"/>
                  <a:pt x="311" y="25"/>
                  <a:pt x="311" y="25"/>
                </a:cubicBezTo>
                <a:cubicBezTo>
                  <a:pt x="311" y="24"/>
                  <a:pt x="311" y="23"/>
                  <a:pt x="310" y="22"/>
                </a:cubicBezTo>
                <a:cubicBezTo>
                  <a:pt x="309" y="21"/>
                  <a:pt x="309" y="20"/>
                  <a:pt x="308" y="20"/>
                </a:cubicBezTo>
                <a:cubicBezTo>
                  <a:pt x="308" y="20"/>
                  <a:pt x="307" y="19"/>
                  <a:pt x="305" y="19"/>
                </a:cubicBezTo>
                <a:cubicBezTo>
                  <a:pt x="306" y="19"/>
                  <a:pt x="306" y="19"/>
                  <a:pt x="306" y="19"/>
                </a:cubicBezTo>
                <a:close/>
                <a:moveTo>
                  <a:pt x="379" y="18"/>
                </a:moveTo>
                <a:cubicBezTo>
                  <a:pt x="383" y="18"/>
                  <a:pt x="387" y="20"/>
                  <a:pt x="391" y="24"/>
                </a:cubicBezTo>
                <a:cubicBezTo>
                  <a:pt x="393" y="27"/>
                  <a:pt x="395" y="31"/>
                  <a:pt x="395" y="35"/>
                </a:cubicBezTo>
                <a:cubicBezTo>
                  <a:pt x="395" y="39"/>
                  <a:pt x="394" y="41"/>
                  <a:pt x="393" y="45"/>
                </a:cubicBezTo>
                <a:cubicBezTo>
                  <a:pt x="391" y="48"/>
                  <a:pt x="389" y="50"/>
                  <a:pt x="387" y="52"/>
                </a:cubicBezTo>
                <a:cubicBezTo>
                  <a:pt x="385" y="53"/>
                  <a:pt x="382" y="54"/>
                  <a:pt x="379" y="54"/>
                </a:cubicBezTo>
                <a:cubicBezTo>
                  <a:pt x="374" y="54"/>
                  <a:pt x="370" y="52"/>
                  <a:pt x="367" y="48"/>
                </a:cubicBezTo>
                <a:cubicBezTo>
                  <a:pt x="365" y="45"/>
                  <a:pt x="363" y="41"/>
                  <a:pt x="363" y="37"/>
                </a:cubicBezTo>
                <a:cubicBezTo>
                  <a:pt x="363" y="33"/>
                  <a:pt x="364" y="30"/>
                  <a:pt x="366" y="27"/>
                </a:cubicBezTo>
                <a:cubicBezTo>
                  <a:pt x="367" y="24"/>
                  <a:pt x="369" y="22"/>
                  <a:pt x="372" y="21"/>
                </a:cubicBezTo>
                <a:cubicBezTo>
                  <a:pt x="373" y="19"/>
                  <a:pt x="376" y="18"/>
                  <a:pt x="379" y="18"/>
                </a:cubicBezTo>
                <a:close/>
                <a:moveTo>
                  <a:pt x="377" y="20"/>
                </a:moveTo>
                <a:cubicBezTo>
                  <a:pt x="376" y="20"/>
                  <a:pt x="375" y="21"/>
                  <a:pt x="373" y="21"/>
                </a:cubicBezTo>
                <a:cubicBezTo>
                  <a:pt x="372" y="22"/>
                  <a:pt x="371" y="23"/>
                  <a:pt x="370" y="25"/>
                </a:cubicBezTo>
                <a:cubicBezTo>
                  <a:pt x="369" y="27"/>
                  <a:pt x="369" y="30"/>
                  <a:pt x="369" y="33"/>
                </a:cubicBezTo>
                <a:cubicBezTo>
                  <a:pt x="369" y="38"/>
                  <a:pt x="370" y="42"/>
                  <a:pt x="372" y="46"/>
                </a:cubicBezTo>
                <a:cubicBezTo>
                  <a:pt x="374" y="49"/>
                  <a:pt x="376" y="51"/>
                  <a:pt x="379" y="51"/>
                </a:cubicBezTo>
                <a:cubicBezTo>
                  <a:pt x="382" y="51"/>
                  <a:pt x="384" y="50"/>
                  <a:pt x="385" y="48"/>
                </a:cubicBezTo>
                <a:cubicBezTo>
                  <a:pt x="387" y="46"/>
                  <a:pt x="387" y="43"/>
                  <a:pt x="387" y="38"/>
                </a:cubicBezTo>
                <a:cubicBezTo>
                  <a:pt x="387" y="32"/>
                  <a:pt x="386" y="27"/>
                  <a:pt x="384" y="24"/>
                </a:cubicBezTo>
                <a:cubicBezTo>
                  <a:pt x="382" y="21"/>
                  <a:pt x="380" y="20"/>
                  <a:pt x="377" y="20"/>
                </a:cubicBezTo>
                <a:close/>
                <a:moveTo>
                  <a:pt x="415" y="21"/>
                </a:moveTo>
                <a:cubicBezTo>
                  <a:pt x="415" y="44"/>
                  <a:pt x="415" y="44"/>
                  <a:pt x="415" y="44"/>
                </a:cubicBezTo>
                <a:cubicBezTo>
                  <a:pt x="415" y="47"/>
                  <a:pt x="416" y="49"/>
                  <a:pt x="416" y="50"/>
                </a:cubicBezTo>
                <a:cubicBezTo>
                  <a:pt x="417" y="51"/>
                  <a:pt x="418" y="51"/>
                  <a:pt x="420" y="51"/>
                </a:cubicBezTo>
                <a:cubicBezTo>
                  <a:pt x="423" y="51"/>
                  <a:pt x="423" y="51"/>
                  <a:pt x="423" y="51"/>
                </a:cubicBezTo>
                <a:cubicBezTo>
                  <a:pt x="423" y="53"/>
                  <a:pt x="423" y="53"/>
                  <a:pt x="423" y="53"/>
                </a:cubicBezTo>
                <a:cubicBezTo>
                  <a:pt x="403" y="53"/>
                  <a:pt x="403" y="53"/>
                  <a:pt x="403" y="53"/>
                </a:cubicBezTo>
                <a:cubicBezTo>
                  <a:pt x="403" y="51"/>
                  <a:pt x="403" y="51"/>
                  <a:pt x="403" y="51"/>
                </a:cubicBezTo>
                <a:cubicBezTo>
                  <a:pt x="405" y="51"/>
                  <a:pt x="405" y="51"/>
                  <a:pt x="405" y="51"/>
                </a:cubicBezTo>
                <a:cubicBezTo>
                  <a:pt x="406" y="51"/>
                  <a:pt x="407" y="51"/>
                  <a:pt x="408" y="51"/>
                </a:cubicBezTo>
                <a:cubicBezTo>
                  <a:pt x="409" y="50"/>
                  <a:pt x="409" y="49"/>
                  <a:pt x="409" y="49"/>
                </a:cubicBezTo>
                <a:cubicBezTo>
                  <a:pt x="410" y="48"/>
                  <a:pt x="410" y="46"/>
                  <a:pt x="410" y="44"/>
                </a:cubicBezTo>
                <a:cubicBezTo>
                  <a:pt x="410" y="21"/>
                  <a:pt x="410" y="21"/>
                  <a:pt x="410" y="21"/>
                </a:cubicBezTo>
                <a:cubicBezTo>
                  <a:pt x="403" y="21"/>
                  <a:pt x="403" y="21"/>
                  <a:pt x="403" y="21"/>
                </a:cubicBezTo>
                <a:cubicBezTo>
                  <a:pt x="403" y="19"/>
                  <a:pt x="403" y="19"/>
                  <a:pt x="403" y="19"/>
                </a:cubicBezTo>
                <a:cubicBezTo>
                  <a:pt x="410" y="19"/>
                  <a:pt x="410" y="19"/>
                  <a:pt x="410" y="19"/>
                </a:cubicBezTo>
                <a:cubicBezTo>
                  <a:pt x="410" y="16"/>
                  <a:pt x="410" y="16"/>
                  <a:pt x="410" y="16"/>
                </a:cubicBezTo>
                <a:cubicBezTo>
                  <a:pt x="410" y="13"/>
                  <a:pt x="410" y="10"/>
                  <a:pt x="411" y="7"/>
                </a:cubicBezTo>
                <a:cubicBezTo>
                  <a:pt x="413" y="5"/>
                  <a:pt x="414" y="3"/>
                  <a:pt x="416" y="2"/>
                </a:cubicBezTo>
                <a:cubicBezTo>
                  <a:pt x="418" y="0"/>
                  <a:pt x="421" y="0"/>
                  <a:pt x="423" y="0"/>
                </a:cubicBezTo>
                <a:cubicBezTo>
                  <a:pt x="426" y="0"/>
                  <a:pt x="428" y="1"/>
                  <a:pt x="430" y="2"/>
                </a:cubicBezTo>
                <a:cubicBezTo>
                  <a:pt x="431" y="3"/>
                  <a:pt x="432" y="5"/>
                  <a:pt x="432" y="6"/>
                </a:cubicBezTo>
                <a:cubicBezTo>
                  <a:pt x="432" y="7"/>
                  <a:pt x="432" y="7"/>
                  <a:pt x="431" y="8"/>
                </a:cubicBezTo>
                <a:cubicBezTo>
                  <a:pt x="431" y="9"/>
                  <a:pt x="430" y="9"/>
                  <a:pt x="429" y="9"/>
                </a:cubicBezTo>
                <a:cubicBezTo>
                  <a:pt x="429" y="9"/>
                  <a:pt x="428" y="8"/>
                  <a:pt x="428" y="8"/>
                </a:cubicBezTo>
                <a:cubicBezTo>
                  <a:pt x="427" y="7"/>
                  <a:pt x="427" y="7"/>
                  <a:pt x="425" y="5"/>
                </a:cubicBezTo>
                <a:cubicBezTo>
                  <a:pt x="425" y="4"/>
                  <a:pt x="424" y="3"/>
                  <a:pt x="423" y="2"/>
                </a:cubicBezTo>
                <a:cubicBezTo>
                  <a:pt x="422" y="2"/>
                  <a:pt x="421" y="1"/>
                  <a:pt x="421" y="1"/>
                </a:cubicBezTo>
                <a:cubicBezTo>
                  <a:pt x="419" y="1"/>
                  <a:pt x="419" y="2"/>
                  <a:pt x="418" y="2"/>
                </a:cubicBezTo>
                <a:cubicBezTo>
                  <a:pt x="417" y="3"/>
                  <a:pt x="417" y="4"/>
                  <a:pt x="416" y="5"/>
                </a:cubicBezTo>
                <a:cubicBezTo>
                  <a:pt x="416" y="6"/>
                  <a:pt x="416" y="9"/>
                  <a:pt x="416" y="15"/>
                </a:cubicBezTo>
                <a:cubicBezTo>
                  <a:pt x="416" y="17"/>
                  <a:pt x="416" y="17"/>
                  <a:pt x="416" y="17"/>
                </a:cubicBezTo>
                <a:cubicBezTo>
                  <a:pt x="424" y="17"/>
                  <a:pt x="424" y="17"/>
                  <a:pt x="424" y="17"/>
                </a:cubicBezTo>
                <a:cubicBezTo>
                  <a:pt x="424" y="21"/>
                  <a:pt x="424" y="21"/>
                  <a:pt x="424" y="21"/>
                </a:cubicBezTo>
                <a:cubicBezTo>
                  <a:pt x="415" y="21"/>
                  <a:pt x="415" y="21"/>
                  <a:pt x="415" y="21"/>
                </a:cubicBezTo>
                <a:close/>
                <a:moveTo>
                  <a:pt x="477" y="1"/>
                </a:moveTo>
                <a:cubicBezTo>
                  <a:pt x="477" y="19"/>
                  <a:pt x="477" y="19"/>
                  <a:pt x="477" y="19"/>
                </a:cubicBezTo>
                <a:cubicBezTo>
                  <a:pt x="475" y="19"/>
                  <a:pt x="475" y="19"/>
                  <a:pt x="475" y="19"/>
                </a:cubicBezTo>
                <a:cubicBezTo>
                  <a:pt x="475" y="15"/>
                  <a:pt x="474" y="13"/>
                  <a:pt x="473" y="11"/>
                </a:cubicBezTo>
                <a:cubicBezTo>
                  <a:pt x="472" y="9"/>
                  <a:pt x="470" y="7"/>
                  <a:pt x="468" y="6"/>
                </a:cubicBezTo>
                <a:cubicBezTo>
                  <a:pt x="466" y="5"/>
                  <a:pt x="464" y="4"/>
                  <a:pt x="462" y="4"/>
                </a:cubicBezTo>
                <a:cubicBezTo>
                  <a:pt x="459" y="4"/>
                  <a:pt x="457" y="5"/>
                  <a:pt x="456" y="7"/>
                </a:cubicBezTo>
                <a:cubicBezTo>
                  <a:pt x="454" y="8"/>
                  <a:pt x="453" y="10"/>
                  <a:pt x="453" y="12"/>
                </a:cubicBezTo>
                <a:cubicBezTo>
                  <a:pt x="453" y="13"/>
                  <a:pt x="454" y="15"/>
                  <a:pt x="455" y="16"/>
                </a:cubicBezTo>
                <a:cubicBezTo>
                  <a:pt x="457" y="18"/>
                  <a:pt x="460" y="20"/>
                  <a:pt x="465" y="23"/>
                </a:cubicBezTo>
                <a:cubicBezTo>
                  <a:pt x="470" y="26"/>
                  <a:pt x="473" y="28"/>
                  <a:pt x="475" y="29"/>
                </a:cubicBezTo>
                <a:cubicBezTo>
                  <a:pt x="476" y="31"/>
                  <a:pt x="477" y="32"/>
                  <a:pt x="479" y="34"/>
                </a:cubicBezTo>
                <a:cubicBezTo>
                  <a:pt x="479" y="36"/>
                  <a:pt x="480" y="38"/>
                  <a:pt x="480" y="40"/>
                </a:cubicBezTo>
                <a:cubicBezTo>
                  <a:pt x="480" y="44"/>
                  <a:pt x="478" y="47"/>
                  <a:pt x="475" y="50"/>
                </a:cubicBezTo>
                <a:cubicBezTo>
                  <a:pt x="473" y="53"/>
                  <a:pt x="469" y="54"/>
                  <a:pt x="465" y="54"/>
                </a:cubicBezTo>
                <a:cubicBezTo>
                  <a:pt x="463" y="54"/>
                  <a:pt x="462" y="54"/>
                  <a:pt x="461" y="53"/>
                </a:cubicBezTo>
                <a:cubicBezTo>
                  <a:pt x="460" y="53"/>
                  <a:pt x="458" y="53"/>
                  <a:pt x="456" y="52"/>
                </a:cubicBezTo>
                <a:cubicBezTo>
                  <a:pt x="454" y="51"/>
                  <a:pt x="453" y="51"/>
                  <a:pt x="452" y="51"/>
                </a:cubicBezTo>
                <a:cubicBezTo>
                  <a:pt x="451" y="51"/>
                  <a:pt x="451" y="51"/>
                  <a:pt x="450" y="51"/>
                </a:cubicBezTo>
                <a:cubicBezTo>
                  <a:pt x="450" y="52"/>
                  <a:pt x="450" y="53"/>
                  <a:pt x="449" y="54"/>
                </a:cubicBezTo>
                <a:cubicBezTo>
                  <a:pt x="448" y="54"/>
                  <a:pt x="448" y="54"/>
                  <a:pt x="448" y="54"/>
                </a:cubicBezTo>
                <a:cubicBezTo>
                  <a:pt x="448" y="37"/>
                  <a:pt x="448" y="37"/>
                  <a:pt x="448" y="37"/>
                </a:cubicBezTo>
                <a:cubicBezTo>
                  <a:pt x="449" y="37"/>
                  <a:pt x="449" y="37"/>
                  <a:pt x="449" y="37"/>
                </a:cubicBezTo>
                <a:cubicBezTo>
                  <a:pt x="450" y="40"/>
                  <a:pt x="451" y="43"/>
                  <a:pt x="452" y="45"/>
                </a:cubicBezTo>
                <a:cubicBezTo>
                  <a:pt x="453" y="46"/>
                  <a:pt x="455" y="48"/>
                  <a:pt x="457" y="49"/>
                </a:cubicBezTo>
                <a:cubicBezTo>
                  <a:pt x="459" y="50"/>
                  <a:pt x="461" y="51"/>
                  <a:pt x="464" y="51"/>
                </a:cubicBezTo>
                <a:cubicBezTo>
                  <a:pt x="467" y="51"/>
                  <a:pt x="469" y="50"/>
                  <a:pt x="471" y="48"/>
                </a:cubicBezTo>
                <a:cubicBezTo>
                  <a:pt x="473" y="47"/>
                  <a:pt x="473" y="45"/>
                  <a:pt x="473" y="43"/>
                </a:cubicBezTo>
                <a:cubicBezTo>
                  <a:pt x="473" y="41"/>
                  <a:pt x="473" y="40"/>
                  <a:pt x="473" y="39"/>
                </a:cubicBezTo>
                <a:cubicBezTo>
                  <a:pt x="472" y="38"/>
                  <a:pt x="471" y="37"/>
                  <a:pt x="469" y="35"/>
                </a:cubicBezTo>
                <a:cubicBezTo>
                  <a:pt x="469" y="35"/>
                  <a:pt x="466" y="33"/>
                  <a:pt x="462" y="31"/>
                </a:cubicBezTo>
                <a:cubicBezTo>
                  <a:pt x="458" y="28"/>
                  <a:pt x="455" y="26"/>
                  <a:pt x="453" y="25"/>
                </a:cubicBezTo>
                <a:cubicBezTo>
                  <a:pt x="451" y="23"/>
                  <a:pt x="450" y="22"/>
                  <a:pt x="449" y="20"/>
                </a:cubicBezTo>
                <a:cubicBezTo>
                  <a:pt x="448" y="19"/>
                  <a:pt x="448" y="17"/>
                  <a:pt x="448" y="15"/>
                </a:cubicBezTo>
                <a:cubicBezTo>
                  <a:pt x="448" y="11"/>
                  <a:pt x="449" y="8"/>
                  <a:pt x="452" y="5"/>
                </a:cubicBezTo>
                <a:cubicBezTo>
                  <a:pt x="455" y="3"/>
                  <a:pt x="458" y="1"/>
                  <a:pt x="462" y="1"/>
                </a:cubicBezTo>
                <a:cubicBezTo>
                  <a:pt x="464" y="1"/>
                  <a:pt x="467" y="2"/>
                  <a:pt x="470" y="3"/>
                </a:cubicBezTo>
                <a:cubicBezTo>
                  <a:pt x="471" y="4"/>
                  <a:pt x="472" y="4"/>
                  <a:pt x="473" y="4"/>
                </a:cubicBezTo>
                <a:cubicBezTo>
                  <a:pt x="473" y="4"/>
                  <a:pt x="474" y="4"/>
                  <a:pt x="474" y="4"/>
                </a:cubicBezTo>
                <a:cubicBezTo>
                  <a:pt x="475" y="3"/>
                  <a:pt x="475" y="3"/>
                  <a:pt x="475" y="1"/>
                </a:cubicBezTo>
                <a:cubicBezTo>
                  <a:pt x="477" y="1"/>
                  <a:pt x="477" y="1"/>
                  <a:pt x="477" y="1"/>
                </a:cubicBezTo>
                <a:close/>
                <a:moveTo>
                  <a:pt x="517" y="40"/>
                </a:moveTo>
                <a:cubicBezTo>
                  <a:pt x="517" y="44"/>
                  <a:pt x="515" y="48"/>
                  <a:pt x="512" y="50"/>
                </a:cubicBezTo>
                <a:cubicBezTo>
                  <a:pt x="510" y="53"/>
                  <a:pt x="507" y="54"/>
                  <a:pt x="504" y="54"/>
                </a:cubicBezTo>
                <a:cubicBezTo>
                  <a:pt x="500" y="54"/>
                  <a:pt x="497" y="52"/>
                  <a:pt x="494" y="49"/>
                </a:cubicBezTo>
                <a:cubicBezTo>
                  <a:pt x="491" y="46"/>
                  <a:pt x="490" y="41"/>
                  <a:pt x="490" y="36"/>
                </a:cubicBezTo>
                <a:cubicBezTo>
                  <a:pt x="490" y="31"/>
                  <a:pt x="492" y="26"/>
                  <a:pt x="495" y="23"/>
                </a:cubicBezTo>
                <a:cubicBezTo>
                  <a:pt x="498" y="19"/>
                  <a:pt x="501" y="17"/>
                  <a:pt x="506" y="17"/>
                </a:cubicBezTo>
                <a:cubicBezTo>
                  <a:pt x="509" y="17"/>
                  <a:pt x="512" y="18"/>
                  <a:pt x="514" y="20"/>
                </a:cubicBezTo>
                <a:cubicBezTo>
                  <a:pt x="516" y="22"/>
                  <a:pt x="517" y="24"/>
                  <a:pt x="517" y="26"/>
                </a:cubicBezTo>
                <a:cubicBezTo>
                  <a:pt x="517" y="27"/>
                  <a:pt x="517" y="27"/>
                  <a:pt x="516" y="28"/>
                </a:cubicBezTo>
                <a:cubicBezTo>
                  <a:pt x="516" y="29"/>
                  <a:pt x="515" y="29"/>
                  <a:pt x="514" y="29"/>
                </a:cubicBezTo>
                <a:cubicBezTo>
                  <a:pt x="512" y="29"/>
                  <a:pt x="511" y="29"/>
                  <a:pt x="511" y="27"/>
                </a:cubicBezTo>
                <a:cubicBezTo>
                  <a:pt x="510" y="27"/>
                  <a:pt x="510" y="26"/>
                  <a:pt x="510" y="25"/>
                </a:cubicBezTo>
                <a:cubicBezTo>
                  <a:pt x="510" y="23"/>
                  <a:pt x="509" y="22"/>
                  <a:pt x="508" y="21"/>
                </a:cubicBezTo>
                <a:cubicBezTo>
                  <a:pt x="507" y="21"/>
                  <a:pt x="506" y="20"/>
                  <a:pt x="505" y="20"/>
                </a:cubicBezTo>
                <a:cubicBezTo>
                  <a:pt x="502" y="20"/>
                  <a:pt x="500" y="21"/>
                  <a:pt x="499" y="23"/>
                </a:cubicBezTo>
                <a:cubicBezTo>
                  <a:pt x="497" y="25"/>
                  <a:pt x="496" y="29"/>
                  <a:pt x="496" y="33"/>
                </a:cubicBezTo>
                <a:cubicBezTo>
                  <a:pt x="496" y="37"/>
                  <a:pt x="497" y="40"/>
                  <a:pt x="499" y="43"/>
                </a:cubicBezTo>
                <a:cubicBezTo>
                  <a:pt x="501" y="47"/>
                  <a:pt x="503" y="48"/>
                  <a:pt x="507" y="48"/>
                </a:cubicBezTo>
                <a:cubicBezTo>
                  <a:pt x="509" y="48"/>
                  <a:pt x="511" y="47"/>
                  <a:pt x="513" y="46"/>
                </a:cubicBezTo>
                <a:cubicBezTo>
                  <a:pt x="514" y="45"/>
                  <a:pt x="515" y="43"/>
                  <a:pt x="517" y="40"/>
                </a:cubicBezTo>
                <a:cubicBezTo>
                  <a:pt x="517" y="40"/>
                  <a:pt x="517" y="40"/>
                  <a:pt x="517" y="40"/>
                </a:cubicBezTo>
                <a:close/>
                <a:moveTo>
                  <a:pt x="534" y="0"/>
                </a:moveTo>
                <a:cubicBezTo>
                  <a:pt x="535" y="0"/>
                  <a:pt x="536" y="0"/>
                  <a:pt x="537" y="1"/>
                </a:cubicBezTo>
                <a:cubicBezTo>
                  <a:pt x="537" y="2"/>
                  <a:pt x="538" y="3"/>
                  <a:pt x="538" y="4"/>
                </a:cubicBezTo>
                <a:cubicBezTo>
                  <a:pt x="538" y="5"/>
                  <a:pt x="537" y="6"/>
                  <a:pt x="537" y="7"/>
                </a:cubicBezTo>
                <a:cubicBezTo>
                  <a:pt x="536" y="7"/>
                  <a:pt x="535" y="8"/>
                  <a:pt x="534" y="8"/>
                </a:cubicBezTo>
                <a:cubicBezTo>
                  <a:pt x="533" y="8"/>
                  <a:pt x="532" y="7"/>
                  <a:pt x="532" y="7"/>
                </a:cubicBezTo>
                <a:cubicBezTo>
                  <a:pt x="531" y="6"/>
                  <a:pt x="531" y="5"/>
                  <a:pt x="531" y="4"/>
                </a:cubicBezTo>
                <a:cubicBezTo>
                  <a:pt x="531" y="3"/>
                  <a:pt x="531" y="2"/>
                  <a:pt x="532" y="1"/>
                </a:cubicBezTo>
                <a:cubicBezTo>
                  <a:pt x="532" y="0"/>
                  <a:pt x="533" y="0"/>
                  <a:pt x="534" y="0"/>
                </a:cubicBezTo>
                <a:close/>
                <a:moveTo>
                  <a:pt x="537" y="18"/>
                </a:moveTo>
                <a:cubicBezTo>
                  <a:pt x="537" y="45"/>
                  <a:pt x="537" y="45"/>
                  <a:pt x="537" y="45"/>
                </a:cubicBezTo>
                <a:cubicBezTo>
                  <a:pt x="537" y="47"/>
                  <a:pt x="537" y="49"/>
                  <a:pt x="537" y="49"/>
                </a:cubicBezTo>
                <a:cubicBezTo>
                  <a:pt x="538" y="50"/>
                  <a:pt x="538" y="51"/>
                  <a:pt x="539" y="51"/>
                </a:cubicBezTo>
                <a:cubicBezTo>
                  <a:pt x="539" y="51"/>
                  <a:pt x="540" y="51"/>
                  <a:pt x="542" y="51"/>
                </a:cubicBezTo>
                <a:cubicBezTo>
                  <a:pt x="542" y="53"/>
                  <a:pt x="542" y="53"/>
                  <a:pt x="542" y="53"/>
                </a:cubicBezTo>
                <a:cubicBezTo>
                  <a:pt x="526" y="53"/>
                  <a:pt x="526" y="53"/>
                  <a:pt x="526" y="53"/>
                </a:cubicBezTo>
                <a:cubicBezTo>
                  <a:pt x="526" y="51"/>
                  <a:pt x="526" y="51"/>
                  <a:pt x="526" y="51"/>
                </a:cubicBezTo>
                <a:cubicBezTo>
                  <a:pt x="527" y="51"/>
                  <a:pt x="529" y="51"/>
                  <a:pt x="529" y="51"/>
                </a:cubicBezTo>
                <a:cubicBezTo>
                  <a:pt x="529" y="51"/>
                  <a:pt x="530" y="50"/>
                  <a:pt x="530" y="49"/>
                </a:cubicBezTo>
                <a:cubicBezTo>
                  <a:pt x="531" y="49"/>
                  <a:pt x="531" y="47"/>
                  <a:pt x="531" y="45"/>
                </a:cubicBezTo>
                <a:cubicBezTo>
                  <a:pt x="531" y="32"/>
                  <a:pt x="531" y="32"/>
                  <a:pt x="531" y="32"/>
                </a:cubicBezTo>
                <a:cubicBezTo>
                  <a:pt x="531" y="28"/>
                  <a:pt x="531" y="26"/>
                  <a:pt x="530" y="25"/>
                </a:cubicBezTo>
                <a:cubicBezTo>
                  <a:pt x="530" y="24"/>
                  <a:pt x="530" y="23"/>
                  <a:pt x="529" y="23"/>
                </a:cubicBezTo>
                <a:cubicBezTo>
                  <a:pt x="529" y="23"/>
                  <a:pt x="529" y="23"/>
                  <a:pt x="528" y="23"/>
                </a:cubicBezTo>
                <a:cubicBezTo>
                  <a:pt x="527" y="23"/>
                  <a:pt x="526" y="23"/>
                  <a:pt x="525" y="23"/>
                </a:cubicBezTo>
                <a:cubicBezTo>
                  <a:pt x="525" y="22"/>
                  <a:pt x="525" y="22"/>
                  <a:pt x="525" y="22"/>
                </a:cubicBezTo>
                <a:cubicBezTo>
                  <a:pt x="535" y="18"/>
                  <a:pt x="535" y="18"/>
                  <a:pt x="535" y="18"/>
                </a:cubicBezTo>
                <a:cubicBezTo>
                  <a:pt x="537" y="18"/>
                  <a:pt x="537" y="18"/>
                  <a:pt x="537" y="18"/>
                </a:cubicBezTo>
                <a:close/>
                <a:moveTo>
                  <a:pt x="555" y="31"/>
                </a:moveTo>
                <a:cubicBezTo>
                  <a:pt x="555" y="37"/>
                  <a:pt x="557" y="40"/>
                  <a:pt x="559" y="43"/>
                </a:cubicBezTo>
                <a:cubicBezTo>
                  <a:pt x="561" y="46"/>
                  <a:pt x="564" y="48"/>
                  <a:pt x="567" y="48"/>
                </a:cubicBezTo>
                <a:cubicBezTo>
                  <a:pt x="569" y="48"/>
                  <a:pt x="571" y="47"/>
                  <a:pt x="573" y="46"/>
                </a:cubicBezTo>
                <a:cubicBezTo>
                  <a:pt x="575" y="45"/>
                  <a:pt x="576" y="43"/>
                  <a:pt x="577" y="39"/>
                </a:cubicBezTo>
                <a:cubicBezTo>
                  <a:pt x="578" y="40"/>
                  <a:pt x="578" y="40"/>
                  <a:pt x="578" y="40"/>
                </a:cubicBezTo>
                <a:cubicBezTo>
                  <a:pt x="578" y="43"/>
                  <a:pt x="576" y="47"/>
                  <a:pt x="574" y="49"/>
                </a:cubicBezTo>
                <a:cubicBezTo>
                  <a:pt x="571" y="52"/>
                  <a:pt x="568" y="53"/>
                  <a:pt x="565" y="53"/>
                </a:cubicBezTo>
                <a:cubicBezTo>
                  <a:pt x="561" y="53"/>
                  <a:pt x="557" y="52"/>
                  <a:pt x="555" y="49"/>
                </a:cubicBezTo>
                <a:cubicBezTo>
                  <a:pt x="552" y="45"/>
                  <a:pt x="551" y="41"/>
                  <a:pt x="551" y="36"/>
                </a:cubicBezTo>
                <a:cubicBezTo>
                  <a:pt x="551" y="30"/>
                  <a:pt x="552" y="25"/>
                  <a:pt x="555" y="22"/>
                </a:cubicBezTo>
                <a:cubicBezTo>
                  <a:pt x="558" y="19"/>
                  <a:pt x="561" y="17"/>
                  <a:pt x="566" y="17"/>
                </a:cubicBezTo>
                <a:cubicBezTo>
                  <a:pt x="569" y="17"/>
                  <a:pt x="573" y="19"/>
                  <a:pt x="575" y="21"/>
                </a:cubicBezTo>
                <a:cubicBezTo>
                  <a:pt x="577" y="23"/>
                  <a:pt x="579" y="27"/>
                  <a:pt x="579" y="31"/>
                </a:cubicBezTo>
                <a:cubicBezTo>
                  <a:pt x="555" y="31"/>
                  <a:pt x="555" y="31"/>
                  <a:pt x="555" y="31"/>
                </a:cubicBezTo>
                <a:close/>
                <a:moveTo>
                  <a:pt x="555" y="29"/>
                </a:moveTo>
                <a:cubicBezTo>
                  <a:pt x="571" y="29"/>
                  <a:pt x="571" y="29"/>
                  <a:pt x="571" y="29"/>
                </a:cubicBezTo>
                <a:cubicBezTo>
                  <a:pt x="571" y="27"/>
                  <a:pt x="570" y="26"/>
                  <a:pt x="570" y="25"/>
                </a:cubicBezTo>
                <a:cubicBezTo>
                  <a:pt x="569" y="24"/>
                  <a:pt x="568" y="23"/>
                  <a:pt x="567" y="22"/>
                </a:cubicBezTo>
                <a:cubicBezTo>
                  <a:pt x="566" y="21"/>
                  <a:pt x="565" y="21"/>
                  <a:pt x="563" y="21"/>
                </a:cubicBezTo>
                <a:cubicBezTo>
                  <a:pt x="561" y="21"/>
                  <a:pt x="560" y="21"/>
                  <a:pt x="558" y="23"/>
                </a:cubicBezTo>
                <a:cubicBezTo>
                  <a:pt x="557" y="24"/>
                  <a:pt x="555" y="27"/>
                  <a:pt x="555" y="29"/>
                </a:cubicBezTo>
                <a:close/>
                <a:moveTo>
                  <a:pt x="595" y="25"/>
                </a:moveTo>
                <a:cubicBezTo>
                  <a:pt x="599" y="20"/>
                  <a:pt x="603" y="18"/>
                  <a:pt x="606" y="18"/>
                </a:cubicBezTo>
                <a:cubicBezTo>
                  <a:pt x="608" y="18"/>
                  <a:pt x="609" y="18"/>
                  <a:pt x="611" y="19"/>
                </a:cubicBezTo>
                <a:cubicBezTo>
                  <a:pt x="612" y="20"/>
                  <a:pt x="613" y="21"/>
                  <a:pt x="614" y="23"/>
                </a:cubicBezTo>
                <a:cubicBezTo>
                  <a:pt x="615" y="25"/>
                  <a:pt x="615" y="27"/>
                  <a:pt x="615" y="30"/>
                </a:cubicBezTo>
                <a:cubicBezTo>
                  <a:pt x="615" y="45"/>
                  <a:pt x="615" y="45"/>
                  <a:pt x="615" y="45"/>
                </a:cubicBezTo>
                <a:cubicBezTo>
                  <a:pt x="615" y="47"/>
                  <a:pt x="615" y="48"/>
                  <a:pt x="615" y="49"/>
                </a:cubicBezTo>
                <a:cubicBezTo>
                  <a:pt x="616" y="50"/>
                  <a:pt x="616" y="50"/>
                  <a:pt x="617" y="51"/>
                </a:cubicBezTo>
                <a:cubicBezTo>
                  <a:pt x="617" y="51"/>
                  <a:pt x="618" y="51"/>
                  <a:pt x="620" y="51"/>
                </a:cubicBezTo>
                <a:cubicBezTo>
                  <a:pt x="620" y="52"/>
                  <a:pt x="620" y="52"/>
                  <a:pt x="620" y="52"/>
                </a:cubicBezTo>
                <a:cubicBezTo>
                  <a:pt x="604" y="52"/>
                  <a:pt x="604" y="52"/>
                  <a:pt x="604" y="52"/>
                </a:cubicBezTo>
                <a:cubicBezTo>
                  <a:pt x="604" y="51"/>
                  <a:pt x="604" y="51"/>
                  <a:pt x="604" y="51"/>
                </a:cubicBezTo>
                <a:cubicBezTo>
                  <a:pt x="605" y="51"/>
                  <a:pt x="605" y="51"/>
                  <a:pt x="605" y="51"/>
                </a:cubicBezTo>
                <a:cubicBezTo>
                  <a:pt x="606" y="51"/>
                  <a:pt x="607" y="51"/>
                  <a:pt x="608" y="50"/>
                </a:cubicBezTo>
                <a:cubicBezTo>
                  <a:pt x="609" y="50"/>
                  <a:pt x="609" y="49"/>
                  <a:pt x="609" y="48"/>
                </a:cubicBezTo>
                <a:cubicBezTo>
                  <a:pt x="609" y="48"/>
                  <a:pt x="609" y="47"/>
                  <a:pt x="609" y="45"/>
                </a:cubicBezTo>
                <a:cubicBezTo>
                  <a:pt x="609" y="31"/>
                  <a:pt x="609" y="31"/>
                  <a:pt x="609" y="31"/>
                </a:cubicBezTo>
                <a:cubicBezTo>
                  <a:pt x="609" y="27"/>
                  <a:pt x="609" y="25"/>
                  <a:pt x="608" y="24"/>
                </a:cubicBezTo>
                <a:cubicBezTo>
                  <a:pt x="607" y="23"/>
                  <a:pt x="606" y="22"/>
                  <a:pt x="604" y="22"/>
                </a:cubicBezTo>
                <a:cubicBezTo>
                  <a:pt x="601" y="22"/>
                  <a:pt x="598" y="23"/>
                  <a:pt x="595" y="27"/>
                </a:cubicBezTo>
                <a:cubicBezTo>
                  <a:pt x="595" y="45"/>
                  <a:pt x="595" y="45"/>
                  <a:pt x="595" y="45"/>
                </a:cubicBezTo>
                <a:cubicBezTo>
                  <a:pt x="595" y="47"/>
                  <a:pt x="595" y="48"/>
                  <a:pt x="596" y="49"/>
                </a:cubicBezTo>
                <a:cubicBezTo>
                  <a:pt x="596" y="50"/>
                  <a:pt x="597" y="50"/>
                  <a:pt x="597" y="51"/>
                </a:cubicBezTo>
                <a:cubicBezTo>
                  <a:pt x="597" y="51"/>
                  <a:pt x="599" y="51"/>
                  <a:pt x="601" y="51"/>
                </a:cubicBezTo>
                <a:cubicBezTo>
                  <a:pt x="601" y="52"/>
                  <a:pt x="601" y="52"/>
                  <a:pt x="601" y="52"/>
                </a:cubicBezTo>
                <a:cubicBezTo>
                  <a:pt x="585" y="52"/>
                  <a:pt x="585" y="52"/>
                  <a:pt x="585" y="52"/>
                </a:cubicBezTo>
                <a:cubicBezTo>
                  <a:pt x="585" y="51"/>
                  <a:pt x="585" y="51"/>
                  <a:pt x="585" y="51"/>
                </a:cubicBezTo>
                <a:cubicBezTo>
                  <a:pt x="585" y="51"/>
                  <a:pt x="585" y="51"/>
                  <a:pt x="585" y="51"/>
                </a:cubicBezTo>
                <a:cubicBezTo>
                  <a:pt x="587" y="51"/>
                  <a:pt x="588" y="51"/>
                  <a:pt x="589" y="50"/>
                </a:cubicBezTo>
                <a:cubicBezTo>
                  <a:pt x="589" y="49"/>
                  <a:pt x="589" y="47"/>
                  <a:pt x="589" y="45"/>
                </a:cubicBezTo>
                <a:cubicBezTo>
                  <a:pt x="589" y="32"/>
                  <a:pt x="589" y="32"/>
                  <a:pt x="589" y="32"/>
                </a:cubicBezTo>
                <a:cubicBezTo>
                  <a:pt x="589" y="28"/>
                  <a:pt x="589" y="25"/>
                  <a:pt x="589" y="24"/>
                </a:cubicBezTo>
                <a:cubicBezTo>
                  <a:pt x="589" y="23"/>
                  <a:pt x="589" y="23"/>
                  <a:pt x="588" y="22"/>
                </a:cubicBezTo>
                <a:cubicBezTo>
                  <a:pt x="588" y="22"/>
                  <a:pt x="587" y="22"/>
                  <a:pt x="587" y="22"/>
                </a:cubicBezTo>
                <a:cubicBezTo>
                  <a:pt x="586" y="22"/>
                  <a:pt x="585" y="22"/>
                  <a:pt x="584" y="22"/>
                </a:cubicBezTo>
                <a:cubicBezTo>
                  <a:pt x="584" y="21"/>
                  <a:pt x="584" y="21"/>
                  <a:pt x="584" y="21"/>
                </a:cubicBezTo>
                <a:cubicBezTo>
                  <a:pt x="594" y="17"/>
                  <a:pt x="594" y="17"/>
                  <a:pt x="594" y="17"/>
                </a:cubicBezTo>
                <a:cubicBezTo>
                  <a:pt x="595" y="17"/>
                  <a:pt x="595" y="17"/>
                  <a:pt x="595" y="17"/>
                </a:cubicBezTo>
                <a:cubicBezTo>
                  <a:pt x="595" y="25"/>
                  <a:pt x="595" y="25"/>
                  <a:pt x="595" y="25"/>
                </a:cubicBezTo>
                <a:close/>
                <a:moveTo>
                  <a:pt x="654" y="40"/>
                </a:moveTo>
                <a:cubicBezTo>
                  <a:pt x="653" y="44"/>
                  <a:pt x="651" y="48"/>
                  <a:pt x="649" y="50"/>
                </a:cubicBezTo>
                <a:cubicBezTo>
                  <a:pt x="646" y="53"/>
                  <a:pt x="643" y="54"/>
                  <a:pt x="640" y="54"/>
                </a:cubicBezTo>
                <a:cubicBezTo>
                  <a:pt x="637" y="54"/>
                  <a:pt x="633" y="52"/>
                  <a:pt x="631" y="49"/>
                </a:cubicBezTo>
                <a:cubicBezTo>
                  <a:pt x="628" y="46"/>
                  <a:pt x="627" y="41"/>
                  <a:pt x="627" y="36"/>
                </a:cubicBezTo>
                <a:cubicBezTo>
                  <a:pt x="627" y="31"/>
                  <a:pt x="628" y="26"/>
                  <a:pt x="631" y="23"/>
                </a:cubicBezTo>
                <a:cubicBezTo>
                  <a:pt x="634" y="19"/>
                  <a:pt x="638" y="17"/>
                  <a:pt x="642" y="17"/>
                </a:cubicBezTo>
                <a:cubicBezTo>
                  <a:pt x="645" y="17"/>
                  <a:pt x="648" y="18"/>
                  <a:pt x="650" y="20"/>
                </a:cubicBezTo>
                <a:cubicBezTo>
                  <a:pt x="652" y="22"/>
                  <a:pt x="653" y="24"/>
                  <a:pt x="653" y="26"/>
                </a:cubicBezTo>
                <a:cubicBezTo>
                  <a:pt x="653" y="27"/>
                  <a:pt x="653" y="27"/>
                  <a:pt x="653" y="28"/>
                </a:cubicBezTo>
                <a:cubicBezTo>
                  <a:pt x="652" y="29"/>
                  <a:pt x="651" y="29"/>
                  <a:pt x="650" y="29"/>
                </a:cubicBezTo>
                <a:cubicBezTo>
                  <a:pt x="649" y="29"/>
                  <a:pt x="648" y="29"/>
                  <a:pt x="647" y="27"/>
                </a:cubicBezTo>
                <a:cubicBezTo>
                  <a:pt x="647" y="27"/>
                  <a:pt x="646" y="26"/>
                  <a:pt x="646" y="25"/>
                </a:cubicBezTo>
                <a:cubicBezTo>
                  <a:pt x="646" y="23"/>
                  <a:pt x="645" y="22"/>
                  <a:pt x="645" y="21"/>
                </a:cubicBezTo>
                <a:cubicBezTo>
                  <a:pt x="644" y="21"/>
                  <a:pt x="643" y="20"/>
                  <a:pt x="641" y="20"/>
                </a:cubicBezTo>
                <a:cubicBezTo>
                  <a:pt x="639" y="20"/>
                  <a:pt x="637" y="21"/>
                  <a:pt x="635" y="23"/>
                </a:cubicBezTo>
                <a:cubicBezTo>
                  <a:pt x="633" y="25"/>
                  <a:pt x="633" y="29"/>
                  <a:pt x="633" y="33"/>
                </a:cubicBezTo>
                <a:cubicBezTo>
                  <a:pt x="633" y="37"/>
                  <a:pt x="633" y="40"/>
                  <a:pt x="635" y="43"/>
                </a:cubicBezTo>
                <a:cubicBezTo>
                  <a:pt x="637" y="47"/>
                  <a:pt x="640" y="48"/>
                  <a:pt x="643" y="48"/>
                </a:cubicBezTo>
                <a:cubicBezTo>
                  <a:pt x="645" y="48"/>
                  <a:pt x="647" y="47"/>
                  <a:pt x="649" y="46"/>
                </a:cubicBezTo>
                <a:cubicBezTo>
                  <a:pt x="651" y="45"/>
                  <a:pt x="652" y="43"/>
                  <a:pt x="654" y="40"/>
                </a:cubicBezTo>
                <a:cubicBezTo>
                  <a:pt x="654" y="40"/>
                  <a:pt x="654" y="40"/>
                  <a:pt x="654" y="40"/>
                </a:cubicBezTo>
                <a:close/>
                <a:moveTo>
                  <a:pt x="668" y="31"/>
                </a:moveTo>
                <a:cubicBezTo>
                  <a:pt x="668" y="37"/>
                  <a:pt x="669" y="40"/>
                  <a:pt x="671" y="43"/>
                </a:cubicBezTo>
                <a:cubicBezTo>
                  <a:pt x="674" y="46"/>
                  <a:pt x="677" y="48"/>
                  <a:pt x="680" y="48"/>
                </a:cubicBezTo>
                <a:cubicBezTo>
                  <a:pt x="682" y="48"/>
                  <a:pt x="684" y="47"/>
                  <a:pt x="685" y="46"/>
                </a:cubicBezTo>
                <a:cubicBezTo>
                  <a:pt x="687" y="45"/>
                  <a:pt x="688" y="43"/>
                  <a:pt x="689" y="39"/>
                </a:cubicBezTo>
                <a:cubicBezTo>
                  <a:pt x="691" y="40"/>
                  <a:pt x="691" y="40"/>
                  <a:pt x="691" y="40"/>
                </a:cubicBezTo>
                <a:cubicBezTo>
                  <a:pt x="690" y="43"/>
                  <a:pt x="689" y="47"/>
                  <a:pt x="686" y="49"/>
                </a:cubicBezTo>
                <a:cubicBezTo>
                  <a:pt x="684" y="52"/>
                  <a:pt x="681" y="53"/>
                  <a:pt x="677" y="53"/>
                </a:cubicBezTo>
                <a:cubicBezTo>
                  <a:pt x="673" y="53"/>
                  <a:pt x="670" y="52"/>
                  <a:pt x="667" y="49"/>
                </a:cubicBezTo>
                <a:cubicBezTo>
                  <a:pt x="664" y="45"/>
                  <a:pt x="663" y="41"/>
                  <a:pt x="663" y="36"/>
                </a:cubicBezTo>
                <a:cubicBezTo>
                  <a:pt x="663" y="30"/>
                  <a:pt x="665" y="25"/>
                  <a:pt x="667" y="22"/>
                </a:cubicBezTo>
                <a:cubicBezTo>
                  <a:pt x="670" y="19"/>
                  <a:pt x="674" y="17"/>
                  <a:pt x="678" y="17"/>
                </a:cubicBezTo>
                <a:cubicBezTo>
                  <a:pt x="682" y="17"/>
                  <a:pt x="685" y="19"/>
                  <a:pt x="687" y="21"/>
                </a:cubicBezTo>
                <a:cubicBezTo>
                  <a:pt x="690" y="23"/>
                  <a:pt x="691" y="27"/>
                  <a:pt x="691" y="31"/>
                </a:cubicBezTo>
                <a:cubicBezTo>
                  <a:pt x="668" y="31"/>
                  <a:pt x="668" y="31"/>
                  <a:pt x="668" y="31"/>
                </a:cubicBezTo>
                <a:close/>
                <a:moveTo>
                  <a:pt x="668" y="29"/>
                </a:moveTo>
                <a:cubicBezTo>
                  <a:pt x="683" y="29"/>
                  <a:pt x="683" y="29"/>
                  <a:pt x="683" y="29"/>
                </a:cubicBezTo>
                <a:cubicBezTo>
                  <a:pt x="683" y="27"/>
                  <a:pt x="683" y="26"/>
                  <a:pt x="682" y="25"/>
                </a:cubicBezTo>
                <a:cubicBezTo>
                  <a:pt x="682" y="24"/>
                  <a:pt x="681" y="23"/>
                  <a:pt x="679" y="22"/>
                </a:cubicBezTo>
                <a:cubicBezTo>
                  <a:pt x="678" y="21"/>
                  <a:pt x="677" y="21"/>
                  <a:pt x="676" y="21"/>
                </a:cubicBezTo>
                <a:cubicBezTo>
                  <a:pt x="674" y="21"/>
                  <a:pt x="672" y="21"/>
                  <a:pt x="671" y="23"/>
                </a:cubicBezTo>
                <a:cubicBezTo>
                  <a:pt x="669" y="24"/>
                  <a:pt x="668" y="27"/>
                  <a:pt x="668" y="29"/>
                </a:cubicBezTo>
                <a:close/>
                <a:moveTo>
                  <a:pt x="731" y="48"/>
                </a:moveTo>
                <a:cubicBezTo>
                  <a:pt x="728" y="51"/>
                  <a:pt x="726" y="52"/>
                  <a:pt x="725" y="53"/>
                </a:cubicBezTo>
                <a:cubicBezTo>
                  <a:pt x="724" y="53"/>
                  <a:pt x="722" y="53"/>
                  <a:pt x="721" y="53"/>
                </a:cubicBezTo>
                <a:cubicBezTo>
                  <a:pt x="719" y="53"/>
                  <a:pt x="717" y="53"/>
                  <a:pt x="715" y="51"/>
                </a:cubicBezTo>
                <a:cubicBezTo>
                  <a:pt x="714" y="49"/>
                  <a:pt x="713" y="47"/>
                  <a:pt x="713" y="45"/>
                </a:cubicBezTo>
                <a:cubicBezTo>
                  <a:pt x="713" y="43"/>
                  <a:pt x="714" y="41"/>
                  <a:pt x="715" y="40"/>
                </a:cubicBezTo>
                <a:cubicBezTo>
                  <a:pt x="715" y="39"/>
                  <a:pt x="717" y="37"/>
                  <a:pt x="720" y="35"/>
                </a:cubicBezTo>
                <a:cubicBezTo>
                  <a:pt x="722" y="34"/>
                  <a:pt x="726" y="32"/>
                  <a:pt x="732" y="30"/>
                </a:cubicBezTo>
                <a:cubicBezTo>
                  <a:pt x="732" y="29"/>
                  <a:pt x="732" y="29"/>
                  <a:pt x="732" y="29"/>
                </a:cubicBezTo>
                <a:cubicBezTo>
                  <a:pt x="732" y="25"/>
                  <a:pt x="731" y="23"/>
                  <a:pt x="730" y="22"/>
                </a:cubicBezTo>
                <a:cubicBezTo>
                  <a:pt x="729" y="21"/>
                  <a:pt x="728" y="20"/>
                  <a:pt x="726" y="20"/>
                </a:cubicBezTo>
                <a:cubicBezTo>
                  <a:pt x="724" y="20"/>
                  <a:pt x="723" y="20"/>
                  <a:pt x="722" y="21"/>
                </a:cubicBezTo>
                <a:cubicBezTo>
                  <a:pt x="721" y="22"/>
                  <a:pt x="721" y="23"/>
                  <a:pt x="721" y="24"/>
                </a:cubicBezTo>
                <a:cubicBezTo>
                  <a:pt x="721" y="26"/>
                  <a:pt x="721" y="26"/>
                  <a:pt x="721" y="26"/>
                </a:cubicBezTo>
                <a:cubicBezTo>
                  <a:pt x="721" y="27"/>
                  <a:pt x="721" y="28"/>
                  <a:pt x="720" y="29"/>
                </a:cubicBezTo>
                <a:cubicBezTo>
                  <a:pt x="720" y="29"/>
                  <a:pt x="719" y="29"/>
                  <a:pt x="718" y="29"/>
                </a:cubicBezTo>
                <a:cubicBezTo>
                  <a:pt x="717" y="29"/>
                  <a:pt x="717" y="29"/>
                  <a:pt x="716" y="29"/>
                </a:cubicBezTo>
                <a:cubicBezTo>
                  <a:pt x="716" y="28"/>
                  <a:pt x="715" y="27"/>
                  <a:pt x="715" y="26"/>
                </a:cubicBezTo>
                <a:cubicBezTo>
                  <a:pt x="715" y="24"/>
                  <a:pt x="717" y="22"/>
                  <a:pt x="719" y="20"/>
                </a:cubicBezTo>
                <a:cubicBezTo>
                  <a:pt x="721" y="18"/>
                  <a:pt x="724" y="17"/>
                  <a:pt x="727" y="17"/>
                </a:cubicBezTo>
                <a:cubicBezTo>
                  <a:pt x="730" y="17"/>
                  <a:pt x="733" y="17"/>
                  <a:pt x="735" y="19"/>
                </a:cubicBezTo>
                <a:cubicBezTo>
                  <a:pt x="736" y="19"/>
                  <a:pt x="737" y="21"/>
                  <a:pt x="738" y="22"/>
                </a:cubicBezTo>
                <a:cubicBezTo>
                  <a:pt x="738" y="23"/>
                  <a:pt x="739" y="25"/>
                  <a:pt x="739" y="29"/>
                </a:cubicBezTo>
                <a:cubicBezTo>
                  <a:pt x="739" y="40"/>
                  <a:pt x="739" y="40"/>
                  <a:pt x="739" y="40"/>
                </a:cubicBezTo>
                <a:cubicBezTo>
                  <a:pt x="739" y="43"/>
                  <a:pt x="739" y="45"/>
                  <a:pt x="739" y="46"/>
                </a:cubicBezTo>
                <a:cubicBezTo>
                  <a:pt x="739" y="47"/>
                  <a:pt x="739" y="47"/>
                  <a:pt x="739" y="48"/>
                </a:cubicBezTo>
                <a:cubicBezTo>
                  <a:pt x="739" y="48"/>
                  <a:pt x="739" y="48"/>
                  <a:pt x="740" y="48"/>
                </a:cubicBezTo>
                <a:cubicBezTo>
                  <a:pt x="740" y="48"/>
                  <a:pt x="741" y="48"/>
                  <a:pt x="741" y="48"/>
                </a:cubicBezTo>
                <a:cubicBezTo>
                  <a:pt x="741" y="47"/>
                  <a:pt x="743" y="47"/>
                  <a:pt x="744" y="45"/>
                </a:cubicBezTo>
                <a:cubicBezTo>
                  <a:pt x="744" y="47"/>
                  <a:pt x="744" y="47"/>
                  <a:pt x="744" y="47"/>
                </a:cubicBezTo>
                <a:cubicBezTo>
                  <a:pt x="741" y="51"/>
                  <a:pt x="739" y="53"/>
                  <a:pt x="736" y="53"/>
                </a:cubicBezTo>
                <a:cubicBezTo>
                  <a:pt x="735" y="53"/>
                  <a:pt x="734" y="52"/>
                  <a:pt x="733" y="51"/>
                </a:cubicBezTo>
                <a:cubicBezTo>
                  <a:pt x="732" y="51"/>
                  <a:pt x="731" y="50"/>
                  <a:pt x="731" y="48"/>
                </a:cubicBezTo>
                <a:close/>
                <a:moveTo>
                  <a:pt x="731" y="45"/>
                </a:moveTo>
                <a:cubicBezTo>
                  <a:pt x="731" y="33"/>
                  <a:pt x="731" y="33"/>
                  <a:pt x="731" y="33"/>
                </a:cubicBezTo>
                <a:cubicBezTo>
                  <a:pt x="728" y="34"/>
                  <a:pt x="725" y="35"/>
                  <a:pt x="725" y="36"/>
                </a:cubicBezTo>
                <a:cubicBezTo>
                  <a:pt x="723" y="37"/>
                  <a:pt x="721" y="38"/>
                  <a:pt x="721" y="39"/>
                </a:cubicBezTo>
                <a:cubicBezTo>
                  <a:pt x="720" y="41"/>
                  <a:pt x="719" y="42"/>
                  <a:pt x="719" y="43"/>
                </a:cubicBezTo>
                <a:cubicBezTo>
                  <a:pt x="719" y="45"/>
                  <a:pt x="720" y="47"/>
                  <a:pt x="721" y="48"/>
                </a:cubicBezTo>
                <a:cubicBezTo>
                  <a:pt x="722" y="49"/>
                  <a:pt x="723" y="49"/>
                  <a:pt x="725" y="49"/>
                </a:cubicBezTo>
                <a:cubicBezTo>
                  <a:pt x="726" y="49"/>
                  <a:pt x="729" y="48"/>
                  <a:pt x="731" y="45"/>
                </a:cubicBezTo>
                <a:close/>
                <a:moveTo>
                  <a:pt x="759" y="25"/>
                </a:moveTo>
                <a:cubicBezTo>
                  <a:pt x="763" y="20"/>
                  <a:pt x="766" y="18"/>
                  <a:pt x="769" y="18"/>
                </a:cubicBezTo>
                <a:cubicBezTo>
                  <a:pt x="771" y="18"/>
                  <a:pt x="773" y="18"/>
                  <a:pt x="774" y="19"/>
                </a:cubicBezTo>
                <a:cubicBezTo>
                  <a:pt x="775" y="20"/>
                  <a:pt x="777" y="21"/>
                  <a:pt x="777" y="23"/>
                </a:cubicBezTo>
                <a:cubicBezTo>
                  <a:pt x="778" y="25"/>
                  <a:pt x="778" y="27"/>
                  <a:pt x="778" y="30"/>
                </a:cubicBezTo>
                <a:cubicBezTo>
                  <a:pt x="778" y="45"/>
                  <a:pt x="778" y="45"/>
                  <a:pt x="778" y="45"/>
                </a:cubicBezTo>
                <a:cubicBezTo>
                  <a:pt x="778" y="47"/>
                  <a:pt x="778" y="48"/>
                  <a:pt x="779" y="49"/>
                </a:cubicBezTo>
                <a:cubicBezTo>
                  <a:pt x="779" y="50"/>
                  <a:pt x="779" y="50"/>
                  <a:pt x="780" y="51"/>
                </a:cubicBezTo>
                <a:cubicBezTo>
                  <a:pt x="780" y="51"/>
                  <a:pt x="781" y="51"/>
                  <a:pt x="783" y="51"/>
                </a:cubicBezTo>
                <a:cubicBezTo>
                  <a:pt x="783" y="52"/>
                  <a:pt x="783" y="52"/>
                  <a:pt x="783" y="52"/>
                </a:cubicBezTo>
                <a:cubicBezTo>
                  <a:pt x="767" y="52"/>
                  <a:pt x="767" y="52"/>
                  <a:pt x="767" y="52"/>
                </a:cubicBezTo>
                <a:cubicBezTo>
                  <a:pt x="767" y="51"/>
                  <a:pt x="767" y="51"/>
                  <a:pt x="767" y="51"/>
                </a:cubicBezTo>
                <a:cubicBezTo>
                  <a:pt x="768" y="51"/>
                  <a:pt x="768" y="51"/>
                  <a:pt x="768" y="51"/>
                </a:cubicBezTo>
                <a:cubicBezTo>
                  <a:pt x="769" y="51"/>
                  <a:pt x="770" y="51"/>
                  <a:pt x="771" y="50"/>
                </a:cubicBezTo>
                <a:cubicBezTo>
                  <a:pt x="772" y="50"/>
                  <a:pt x="772" y="49"/>
                  <a:pt x="772" y="48"/>
                </a:cubicBezTo>
                <a:cubicBezTo>
                  <a:pt x="772" y="48"/>
                  <a:pt x="772" y="47"/>
                  <a:pt x="772" y="45"/>
                </a:cubicBezTo>
                <a:cubicBezTo>
                  <a:pt x="772" y="31"/>
                  <a:pt x="772" y="31"/>
                  <a:pt x="772" y="31"/>
                </a:cubicBezTo>
                <a:cubicBezTo>
                  <a:pt x="772" y="27"/>
                  <a:pt x="772" y="25"/>
                  <a:pt x="771" y="24"/>
                </a:cubicBezTo>
                <a:cubicBezTo>
                  <a:pt x="770" y="23"/>
                  <a:pt x="769" y="22"/>
                  <a:pt x="767" y="22"/>
                </a:cubicBezTo>
                <a:cubicBezTo>
                  <a:pt x="764" y="22"/>
                  <a:pt x="761" y="23"/>
                  <a:pt x="759" y="27"/>
                </a:cubicBezTo>
                <a:cubicBezTo>
                  <a:pt x="759" y="45"/>
                  <a:pt x="759" y="45"/>
                  <a:pt x="759" y="45"/>
                </a:cubicBezTo>
                <a:cubicBezTo>
                  <a:pt x="759" y="47"/>
                  <a:pt x="759" y="48"/>
                  <a:pt x="759" y="49"/>
                </a:cubicBezTo>
                <a:cubicBezTo>
                  <a:pt x="759" y="50"/>
                  <a:pt x="760" y="50"/>
                  <a:pt x="760" y="51"/>
                </a:cubicBezTo>
                <a:cubicBezTo>
                  <a:pt x="761" y="51"/>
                  <a:pt x="762" y="51"/>
                  <a:pt x="764" y="51"/>
                </a:cubicBezTo>
                <a:cubicBezTo>
                  <a:pt x="764" y="52"/>
                  <a:pt x="764" y="52"/>
                  <a:pt x="764" y="52"/>
                </a:cubicBezTo>
                <a:cubicBezTo>
                  <a:pt x="748" y="52"/>
                  <a:pt x="748" y="52"/>
                  <a:pt x="748" y="52"/>
                </a:cubicBezTo>
                <a:cubicBezTo>
                  <a:pt x="748" y="51"/>
                  <a:pt x="748" y="51"/>
                  <a:pt x="748" y="51"/>
                </a:cubicBezTo>
                <a:cubicBezTo>
                  <a:pt x="749" y="51"/>
                  <a:pt x="749" y="51"/>
                  <a:pt x="749" y="51"/>
                </a:cubicBezTo>
                <a:cubicBezTo>
                  <a:pt x="750" y="51"/>
                  <a:pt x="751" y="51"/>
                  <a:pt x="752" y="50"/>
                </a:cubicBezTo>
                <a:cubicBezTo>
                  <a:pt x="752" y="49"/>
                  <a:pt x="753" y="47"/>
                  <a:pt x="753" y="45"/>
                </a:cubicBezTo>
                <a:cubicBezTo>
                  <a:pt x="753" y="32"/>
                  <a:pt x="753" y="32"/>
                  <a:pt x="753" y="32"/>
                </a:cubicBezTo>
                <a:cubicBezTo>
                  <a:pt x="753" y="28"/>
                  <a:pt x="753" y="25"/>
                  <a:pt x="752" y="24"/>
                </a:cubicBezTo>
                <a:cubicBezTo>
                  <a:pt x="752" y="23"/>
                  <a:pt x="752" y="23"/>
                  <a:pt x="751" y="22"/>
                </a:cubicBezTo>
                <a:cubicBezTo>
                  <a:pt x="751" y="22"/>
                  <a:pt x="751" y="22"/>
                  <a:pt x="750" y="22"/>
                </a:cubicBezTo>
                <a:cubicBezTo>
                  <a:pt x="749" y="22"/>
                  <a:pt x="748" y="22"/>
                  <a:pt x="747" y="22"/>
                </a:cubicBezTo>
                <a:cubicBezTo>
                  <a:pt x="747" y="21"/>
                  <a:pt x="747" y="21"/>
                  <a:pt x="747" y="21"/>
                </a:cubicBezTo>
                <a:cubicBezTo>
                  <a:pt x="757" y="17"/>
                  <a:pt x="757" y="17"/>
                  <a:pt x="757" y="17"/>
                </a:cubicBezTo>
                <a:cubicBezTo>
                  <a:pt x="759" y="17"/>
                  <a:pt x="759" y="17"/>
                  <a:pt x="759" y="17"/>
                </a:cubicBezTo>
                <a:cubicBezTo>
                  <a:pt x="759" y="25"/>
                  <a:pt x="759" y="25"/>
                  <a:pt x="759" y="25"/>
                </a:cubicBezTo>
                <a:close/>
                <a:moveTo>
                  <a:pt x="812" y="49"/>
                </a:moveTo>
                <a:cubicBezTo>
                  <a:pt x="811" y="51"/>
                  <a:pt x="809" y="52"/>
                  <a:pt x="807" y="53"/>
                </a:cubicBezTo>
                <a:cubicBezTo>
                  <a:pt x="806" y="53"/>
                  <a:pt x="804" y="54"/>
                  <a:pt x="803" y="54"/>
                </a:cubicBezTo>
                <a:cubicBezTo>
                  <a:pt x="799" y="54"/>
                  <a:pt x="796" y="52"/>
                  <a:pt x="793" y="49"/>
                </a:cubicBezTo>
                <a:cubicBezTo>
                  <a:pt x="791" y="46"/>
                  <a:pt x="789" y="42"/>
                  <a:pt x="789" y="37"/>
                </a:cubicBezTo>
                <a:cubicBezTo>
                  <a:pt x="789" y="32"/>
                  <a:pt x="791" y="28"/>
                  <a:pt x="794" y="24"/>
                </a:cubicBezTo>
                <a:cubicBezTo>
                  <a:pt x="797" y="20"/>
                  <a:pt x="801" y="18"/>
                  <a:pt x="805" y="18"/>
                </a:cubicBezTo>
                <a:cubicBezTo>
                  <a:pt x="808" y="18"/>
                  <a:pt x="810" y="19"/>
                  <a:pt x="812" y="21"/>
                </a:cubicBezTo>
                <a:cubicBezTo>
                  <a:pt x="812" y="14"/>
                  <a:pt x="812" y="14"/>
                  <a:pt x="812" y="14"/>
                </a:cubicBezTo>
                <a:cubicBezTo>
                  <a:pt x="812" y="10"/>
                  <a:pt x="812" y="8"/>
                  <a:pt x="812" y="7"/>
                </a:cubicBezTo>
                <a:cubicBezTo>
                  <a:pt x="812" y="6"/>
                  <a:pt x="811" y="5"/>
                  <a:pt x="811" y="5"/>
                </a:cubicBezTo>
                <a:cubicBezTo>
                  <a:pt x="811" y="5"/>
                  <a:pt x="810" y="5"/>
                  <a:pt x="809" y="5"/>
                </a:cubicBezTo>
                <a:cubicBezTo>
                  <a:pt x="809" y="5"/>
                  <a:pt x="808" y="5"/>
                  <a:pt x="807" y="5"/>
                </a:cubicBezTo>
                <a:cubicBezTo>
                  <a:pt x="807" y="4"/>
                  <a:pt x="807" y="4"/>
                  <a:pt x="807" y="4"/>
                </a:cubicBezTo>
                <a:cubicBezTo>
                  <a:pt x="816" y="0"/>
                  <a:pt x="816" y="0"/>
                  <a:pt x="816" y="0"/>
                </a:cubicBezTo>
                <a:cubicBezTo>
                  <a:pt x="818" y="0"/>
                  <a:pt x="818" y="0"/>
                  <a:pt x="818" y="0"/>
                </a:cubicBezTo>
                <a:cubicBezTo>
                  <a:pt x="818" y="39"/>
                  <a:pt x="818" y="39"/>
                  <a:pt x="818" y="39"/>
                </a:cubicBezTo>
                <a:cubicBezTo>
                  <a:pt x="818" y="43"/>
                  <a:pt x="818" y="45"/>
                  <a:pt x="818" y="46"/>
                </a:cubicBezTo>
                <a:cubicBezTo>
                  <a:pt x="818" y="47"/>
                  <a:pt x="819" y="48"/>
                  <a:pt x="819" y="48"/>
                </a:cubicBezTo>
                <a:cubicBezTo>
                  <a:pt x="819" y="49"/>
                  <a:pt x="820" y="49"/>
                  <a:pt x="820" y="49"/>
                </a:cubicBezTo>
                <a:cubicBezTo>
                  <a:pt x="821" y="49"/>
                  <a:pt x="822" y="48"/>
                  <a:pt x="823" y="48"/>
                </a:cubicBezTo>
                <a:cubicBezTo>
                  <a:pt x="823" y="49"/>
                  <a:pt x="823" y="49"/>
                  <a:pt x="823" y="49"/>
                </a:cubicBezTo>
                <a:cubicBezTo>
                  <a:pt x="813" y="53"/>
                  <a:pt x="813" y="53"/>
                  <a:pt x="813" y="53"/>
                </a:cubicBezTo>
                <a:cubicBezTo>
                  <a:pt x="812" y="53"/>
                  <a:pt x="812" y="53"/>
                  <a:pt x="812" y="53"/>
                </a:cubicBezTo>
                <a:cubicBezTo>
                  <a:pt x="812" y="49"/>
                  <a:pt x="812" y="49"/>
                  <a:pt x="812" y="49"/>
                </a:cubicBezTo>
                <a:close/>
                <a:moveTo>
                  <a:pt x="812" y="46"/>
                </a:moveTo>
                <a:cubicBezTo>
                  <a:pt x="812" y="29"/>
                  <a:pt x="812" y="29"/>
                  <a:pt x="812" y="29"/>
                </a:cubicBezTo>
                <a:cubicBezTo>
                  <a:pt x="812" y="27"/>
                  <a:pt x="812" y="25"/>
                  <a:pt x="811" y="24"/>
                </a:cubicBezTo>
                <a:cubicBezTo>
                  <a:pt x="810" y="23"/>
                  <a:pt x="809" y="22"/>
                  <a:pt x="808" y="21"/>
                </a:cubicBezTo>
                <a:cubicBezTo>
                  <a:pt x="807" y="20"/>
                  <a:pt x="806" y="20"/>
                  <a:pt x="805" y="20"/>
                </a:cubicBezTo>
                <a:cubicBezTo>
                  <a:pt x="803" y="20"/>
                  <a:pt x="801" y="21"/>
                  <a:pt x="799" y="23"/>
                </a:cubicBezTo>
                <a:cubicBezTo>
                  <a:pt x="797" y="25"/>
                  <a:pt x="796" y="29"/>
                  <a:pt x="796" y="34"/>
                </a:cubicBezTo>
                <a:cubicBezTo>
                  <a:pt x="796" y="39"/>
                  <a:pt x="797" y="43"/>
                  <a:pt x="799" y="45"/>
                </a:cubicBezTo>
                <a:cubicBezTo>
                  <a:pt x="801" y="48"/>
                  <a:pt x="803" y="49"/>
                  <a:pt x="806" y="49"/>
                </a:cubicBezTo>
                <a:cubicBezTo>
                  <a:pt x="808" y="50"/>
                  <a:pt x="810" y="49"/>
                  <a:pt x="812" y="46"/>
                </a:cubicBezTo>
                <a:close/>
                <a:moveTo>
                  <a:pt x="883" y="3"/>
                </a:moveTo>
                <a:cubicBezTo>
                  <a:pt x="883" y="14"/>
                  <a:pt x="883" y="14"/>
                  <a:pt x="883" y="14"/>
                </a:cubicBezTo>
                <a:cubicBezTo>
                  <a:pt x="882" y="14"/>
                  <a:pt x="882" y="14"/>
                  <a:pt x="882" y="14"/>
                </a:cubicBezTo>
                <a:cubicBezTo>
                  <a:pt x="882" y="12"/>
                  <a:pt x="881" y="11"/>
                  <a:pt x="881" y="10"/>
                </a:cubicBezTo>
                <a:cubicBezTo>
                  <a:pt x="880" y="8"/>
                  <a:pt x="879" y="7"/>
                  <a:pt x="878" y="7"/>
                </a:cubicBezTo>
                <a:cubicBezTo>
                  <a:pt x="877" y="6"/>
                  <a:pt x="875" y="5"/>
                  <a:pt x="873" y="5"/>
                </a:cubicBezTo>
                <a:cubicBezTo>
                  <a:pt x="867" y="5"/>
                  <a:pt x="867" y="5"/>
                  <a:pt x="867" y="5"/>
                </a:cubicBezTo>
                <a:cubicBezTo>
                  <a:pt x="867" y="44"/>
                  <a:pt x="867" y="44"/>
                  <a:pt x="867" y="44"/>
                </a:cubicBezTo>
                <a:cubicBezTo>
                  <a:pt x="867" y="47"/>
                  <a:pt x="867" y="49"/>
                  <a:pt x="867" y="49"/>
                </a:cubicBezTo>
                <a:cubicBezTo>
                  <a:pt x="868" y="51"/>
                  <a:pt x="870" y="51"/>
                  <a:pt x="871" y="51"/>
                </a:cubicBezTo>
                <a:cubicBezTo>
                  <a:pt x="873" y="51"/>
                  <a:pt x="873" y="51"/>
                  <a:pt x="873" y="51"/>
                </a:cubicBezTo>
                <a:cubicBezTo>
                  <a:pt x="873" y="52"/>
                  <a:pt x="873" y="52"/>
                  <a:pt x="873" y="52"/>
                </a:cubicBezTo>
                <a:cubicBezTo>
                  <a:pt x="853" y="52"/>
                  <a:pt x="853" y="52"/>
                  <a:pt x="853" y="52"/>
                </a:cubicBezTo>
                <a:cubicBezTo>
                  <a:pt x="853" y="51"/>
                  <a:pt x="853" y="51"/>
                  <a:pt x="853" y="51"/>
                </a:cubicBezTo>
                <a:cubicBezTo>
                  <a:pt x="854" y="51"/>
                  <a:pt x="854" y="51"/>
                  <a:pt x="854" y="51"/>
                </a:cubicBezTo>
                <a:cubicBezTo>
                  <a:pt x="856" y="51"/>
                  <a:pt x="858" y="50"/>
                  <a:pt x="859" y="49"/>
                </a:cubicBezTo>
                <a:cubicBezTo>
                  <a:pt x="859" y="48"/>
                  <a:pt x="859" y="47"/>
                  <a:pt x="859" y="43"/>
                </a:cubicBezTo>
                <a:cubicBezTo>
                  <a:pt x="859" y="5"/>
                  <a:pt x="859" y="5"/>
                  <a:pt x="859" y="5"/>
                </a:cubicBezTo>
                <a:cubicBezTo>
                  <a:pt x="853" y="5"/>
                  <a:pt x="853" y="5"/>
                  <a:pt x="853" y="5"/>
                </a:cubicBezTo>
                <a:cubicBezTo>
                  <a:pt x="851" y="5"/>
                  <a:pt x="849" y="5"/>
                  <a:pt x="849" y="6"/>
                </a:cubicBezTo>
                <a:cubicBezTo>
                  <a:pt x="847" y="6"/>
                  <a:pt x="846" y="7"/>
                  <a:pt x="845" y="9"/>
                </a:cubicBezTo>
                <a:cubicBezTo>
                  <a:pt x="845" y="10"/>
                  <a:pt x="844" y="12"/>
                  <a:pt x="844" y="14"/>
                </a:cubicBezTo>
                <a:cubicBezTo>
                  <a:pt x="843" y="14"/>
                  <a:pt x="843" y="14"/>
                  <a:pt x="843" y="14"/>
                </a:cubicBezTo>
                <a:cubicBezTo>
                  <a:pt x="843" y="3"/>
                  <a:pt x="843" y="3"/>
                  <a:pt x="843" y="3"/>
                </a:cubicBezTo>
                <a:cubicBezTo>
                  <a:pt x="883" y="3"/>
                  <a:pt x="883" y="3"/>
                  <a:pt x="883" y="3"/>
                </a:cubicBezTo>
                <a:close/>
                <a:moveTo>
                  <a:pt x="891" y="31"/>
                </a:moveTo>
                <a:cubicBezTo>
                  <a:pt x="891" y="37"/>
                  <a:pt x="893" y="40"/>
                  <a:pt x="895" y="43"/>
                </a:cubicBezTo>
                <a:cubicBezTo>
                  <a:pt x="897" y="46"/>
                  <a:pt x="900" y="48"/>
                  <a:pt x="903" y="48"/>
                </a:cubicBezTo>
                <a:cubicBezTo>
                  <a:pt x="905" y="48"/>
                  <a:pt x="907" y="47"/>
                  <a:pt x="909" y="46"/>
                </a:cubicBezTo>
                <a:cubicBezTo>
                  <a:pt x="911" y="45"/>
                  <a:pt x="912" y="43"/>
                  <a:pt x="913" y="39"/>
                </a:cubicBezTo>
                <a:cubicBezTo>
                  <a:pt x="914" y="40"/>
                  <a:pt x="914" y="40"/>
                  <a:pt x="914" y="40"/>
                </a:cubicBezTo>
                <a:cubicBezTo>
                  <a:pt x="914" y="43"/>
                  <a:pt x="912" y="47"/>
                  <a:pt x="910" y="49"/>
                </a:cubicBezTo>
                <a:cubicBezTo>
                  <a:pt x="907" y="52"/>
                  <a:pt x="904" y="53"/>
                  <a:pt x="901" y="53"/>
                </a:cubicBezTo>
                <a:cubicBezTo>
                  <a:pt x="897" y="53"/>
                  <a:pt x="893" y="52"/>
                  <a:pt x="891" y="49"/>
                </a:cubicBezTo>
                <a:cubicBezTo>
                  <a:pt x="888" y="45"/>
                  <a:pt x="887" y="41"/>
                  <a:pt x="887" y="36"/>
                </a:cubicBezTo>
                <a:cubicBezTo>
                  <a:pt x="887" y="30"/>
                  <a:pt x="888" y="25"/>
                  <a:pt x="891" y="22"/>
                </a:cubicBezTo>
                <a:cubicBezTo>
                  <a:pt x="894" y="19"/>
                  <a:pt x="897" y="17"/>
                  <a:pt x="902" y="17"/>
                </a:cubicBezTo>
                <a:cubicBezTo>
                  <a:pt x="905" y="17"/>
                  <a:pt x="909" y="19"/>
                  <a:pt x="911" y="21"/>
                </a:cubicBezTo>
                <a:cubicBezTo>
                  <a:pt x="913" y="23"/>
                  <a:pt x="915" y="27"/>
                  <a:pt x="915" y="31"/>
                </a:cubicBezTo>
                <a:cubicBezTo>
                  <a:pt x="891" y="31"/>
                  <a:pt x="891" y="31"/>
                  <a:pt x="891" y="31"/>
                </a:cubicBezTo>
                <a:close/>
                <a:moveTo>
                  <a:pt x="891" y="29"/>
                </a:moveTo>
                <a:cubicBezTo>
                  <a:pt x="907" y="29"/>
                  <a:pt x="907" y="29"/>
                  <a:pt x="907" y="29"/>
                </a:cubicBezTo>
                <a:cubicBezTo>
                  <a:pt x="907" y="27"/>
                  <a:pt x="906" y="26"/>
                  <a:pt x="906" y="25"/>
                </a:cubicBezTo>
                <a:cubicBezTo>
                  <a:pt x="905" y="24"/>
                  <a:pt x="904" y="23"/>
                  <a:pt x="903" y="22"/>
                </a:cubicBezTo>
                <a:cubicBezTo>
                  <a:pt x="902" y="21"/>
                  <a:pt x="901" y="21"/>
                  <a:pt x="899" y="21"/>
                </a:cubicBezTo>
                <a:cubicBezTo>
                  <a:pt x="897" y="21"/>
                  <a:pt x="896" y="21"/>
                  <a:pt x="894" y="23"/>
                </a:cubicBezTo>
                <a:cubicBezTo>
                  <a:pt x="893" y="24"/>
                  <a:pt x="892" y="27"/>
                  <a:pt x="891" y="29"/>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anchor="t"/>
          <a:lstStyle>
            <a:lvl1pPr marL="0" algn="l">
              <a:buNone/>
              <a:defRPr sz="1800">
                <a:solidFill>
                  <a:schemeClr val="lt1"/>
                </a:solidFill>
                <a:latin typeface="+mn-lt"/>
                <a:ea typeface="+mn-lt"/>
                <a:cs typeface="+mn-lt"/>
              </a:defRPr>
            </a:lvl1pPr>
            <a:lvl2pPr marL="457200" algn="l">
              <a:buNone/>
              <a:defRPr sz="1800">
                <a:solidFill>
                  <a:schemeClr val="lt1"/>
                </a:solidFill>
                <a:latin typeface="+mn-lt"/>
                <a:ea typeface="+mn-lt"/>
                <a:cs typeface="+mn-lt"/>
              </a:defRPr>
            </a:lvl2pPr>
            <a:lvl3pPr marL="914400" algn="l">
              <a:buNone/>
              <a:defRPr sz="1800">
                <a:solidFill>
                  <a:schemeClr val="lt1"/>
                </a:solidFill>
                <a:latin typeface="+mn-lt"/>
                <a:ea typeface="+mn-lt"/>
                <a:cs typeface="+mn-lt"/>
              </a:defRPr>
            </a:lvl3pPr>
            <a:lvl4pPr marL="1371600" algn="l">
              <a:buNone/>
              <a:defRPr sz="1800">
                <a:solidFill>
                  <a:schemeClr val="lt1"/>
                </a:solidFill>
                <a:latin typeface="+mn-lt"/>
                <a:ea typeface="+mn-lt"/>
                <a:cs typeface="+mn-lt"/>
              </a:defRPr>
            </a:lvl4pPr>
            <a:lvl5pPr marL="1828800" algn="l">
              <a:buNone/>
              <a:defRPr sz="1800">
                <a:solidFill>
                  <a:schemeClr val="lt1"/>
                </a:solidFill>
                <a:latin typeface="+mn-lt"/>
                <a:ea typeface="+mn-lt"/>
                <a:cs typeface="+mn-lt"/>
              </a:defRPr>
            </a:lvl5pPr>
            <a:lvl6pPr marL="2286000" algn="l">
              <a:buNone/>
              <a:defRPr sz="1800">
                <a:solidFill>
                  <a:schemeClr val="lt1"/>
                </a:solidFill>
                <a:latin typeface="+mn-lt"/>
                <a:ea typeface="+mn-lt"/>
                <a:cs typeface="+mn-lt"/>
              </a:defRPr>
            </a:lvl6pPr>
            <a:lvl7pPr marL="2743200" algn="l">
              <a:buNone/>
              <a:defRPr sz="1800">
                <a:solidFill>
                  <a:schemeClr val="lt1"/>
                </a:solidFill>
                <a:latin typeface="+mn-lt"/>
                <a:ea typeface="+mn-lt"/>
                <a:cs typeface="+mn-lt"/>
              </a:defRPr>
            </a:lvl7pPr>
            <a:lvl8pPr marL="3200400" algn="l">
              <a:buNone/>
              <a:defRPr sz="1800">
                <a:solidFill>
                  <a:schemeClr val="lt1"/>
                </a:solidFill>
                <a:latin typeface="+mn-lt"/>
                <a:ea typeface="+mn-lt"/>
                <a:cs typeface="+mn-lt"/>
              </a:defRPr>
            </a:lvl8pPr>
            <a:lvl9pPr marL="3657600" algn="l">
              <a:buNone/>
              <a:defRPr sz="1800">
                <a:solidFill>
                  <a:schemeClr val="lt1"/>
                </a:solidFill>
                <a:latin typeface="+mn-lt"/>
                <a:ea typeface="+mn-lt"/>
                <a:cs typeface="+mn-lt"/>
              </a:defRPr>
            </a:lvl9pPr>
          </a:lstStyle>
          <a:p>
            <a:endParaRPr/>
          </a:p>
        </p:txBody>
      </p:sp>
      <p:sp>
        <p:nvSpPr>
          <p:cNvPr id="50" name="Freeform 35">
            <a:extLst>
              <a:ext uri="{FF2B5EF4-FFF2-40B4-BE49-F238E27FC236}">
                <a16:creationId xmlns:a16="http://schemas.microsoft.com/office/drawing/2014/main" id="{8E94E338-AF13-F70A-1842-27B4CC46C9D9}"/>
              </a:ext>
            </a:extLst>
          </p:cNvPr>
          <p:cNvSpPr>
            <a:spLocks noGrp="1"/>
          </p:cNvSpPr>
          <p:nvPr/>
        </p:nvSpPr>
        <p:spPr>
          <a:xfrm>
            <a:off x="11001391" y="688974"/>
            <a:ext cx="1031285" cy="121879"/>
          </a:xfrm>
          <a:custGeom>
            <a:avLst/>
            <a:gdLst/>
            <a:ahLst/>
            <a:cxnLst/>
            <a:rect l="0" t="0" r="r" b="b"/>
            <a:pathLst>
              <a:path w="586" h="69">
                <a:moveTo>
                  <a:pt x="27" y="41"/>
                </a:moveTo>
                <a:cubicBezTo>
                  <a:pt x="26" y="45"/>
                  <a:pt x="24" y="49"/>
                  <a:pt x="22" y="51"/>
                </a:cubicBezTo>
                <a:cubicBezTo>
                  <a:pt x="19" y="54"/>
                  <a:pt x="16" y="55"/>
                  <a:pt x="13" y="55"/>
                </a:cubicBezTo>
                <a:cubicBezTo>
                  <a:pt x="10" y="55"/>
                  <a:pt x="6" y="53"/>
                  <a:pt x="4" y="50"/>
                </a:cubicBezTo>
                <a:cubicBezTo>
                  <a:pt x="1" y="47"/>
                  <a:pt x="0" y="42"/>
                  <a:pt x="0" y="37"/>
                </a:cubicBezTo>
                <a:cubicBezTo>
                  <a:pt x="0" y="32"/>
                  <a:pt x="1" y="27"/>
                  <a:pt x="4" y="24"/>
                </a:cubicBezTo>
                <a:cubicBezTo>
                  <a:pt x="7" y="20"/>
                  <a:pt x="11" y="18"/>
                  <a:pt x="15" y="18"/>
                </a:cubicBezTo>
                <a:cubicBezTo>
                  <a:pt x="18" y="18"/>
                  <a:pt x="21" y="19"/>
                  <a:pt x="23" y="21"/>
                </a:cubicBezTo>
                <a:cubicBezTo>
                  <a:pt x="25" y="23"/>
                  <a:pt x="26" y="25"/>
                  <a:pt x="26" y="27"/>
                </a:cubicBezTo>
                <a:cubicBezTo>
                  <a:pt x="26" y="28"/>
                  <a:pt x="26" y="28"/>
                  <a:pt x="26" y="29"/>
                </a:cubicBezTo>
                <a:cubicBezTo>
                  <a:pt x="25" y="30"/>
                  <a:pt x="24" y="30"/>
                  <a:pt x="23" y="30"/>
                </a:cubicBezTo>
                <a:cubicBezTo>
                  <a:pt x="22" y="30"/>
                  <a:pt x="21" y="30"/>
                  <a:pt x="20" y="28"/>
                </a:cubicBezTo>
                <a:cubicBezTo>
                  <a:pt x="20" y="28"/>
                  <a:pt x="19" y="27"/>
                  <a:pt x="19" y="26"/>
                </a:cubicBezTo>
                <a:cubicBezTo>
                  <a:pt x="19" y="24"/>
                  <a:pt x="18" y="23"/>
                  <a:pt x="18" y="22"/>
                </a:cubicBezTo>
                <a:cubicBezTo>
                  <a:pt x="17" y="22"/>
                  <a:pt x="16" y="21"/>
                  <a:pt x="14" y="21"/>
                </a:cubicBezTo>
                <a:cubicBezTo>
                  <a:pt x="12" y="21"/>
                  <a:pt x="10" y="22"/>
                  <a:pt x="8" y="24"/>
                </a:cubicBezTo>
                <a:cubicBezTo>
                  <a:pt x="6" y="26"/>
                  <a:pt x="6" y="30"/>
                  <a:pt x="6" y="34"/>
                </a:cubicBezTo>
                <a:cubicBezTo>
                  <a:pt x="6" y="38"/>
                  <a:pt x="6" y="41"/>
                  <a:pt x="8" y="44"/>
                </a:cubicBezTo>
                <a:cubicBezTo>
                  <a:pt x="10" y="48"/>
                  <a:pt x="13" y="49"/>
                  <a:pt x="16" y="49"/>
                </a:cubicBezTo>
                <a:cubicBezTo>
                  <a:pt x="18" y="49"/>
                  <a:pt x="20" y="48"/>
                  <a:pt x="22" y="47"/>
                </a:cubicBezTo>
                <a:cubicBezTo>
                  <a:pt x="24" y="46"/>
                  <a:pt x="25" y="44"/>
                  <a:pt x="27" y="41"/>
                </a:cubicBezTo>
                <a:cubicBezTo>
                  <a:pt x="27" y="41"/>
                  <a:pt x="27" y="41"/>
                  <a:pt x="27" y="41"/>
                </a:cubicBezTo>
                <a:close/>
                <a:moveTo>
                  <a:pt x="45" y="1"/>
                </a:moveTo>
                <a:cubicBezTo>
                  <a:pt x="45" y="26"/>
                  <a:pt x="45" y="26"/>
                  <a:pt x="45" y="26"/>
                </a:cubicBezTo>
                <a:cubicBezTo>
                  <a:pt x="48" y="22"/>
                  <a:pt x="50" y="21"/>
                  <a:pt x="51" y="20"/>
                </a:cubicBezTo>
                <a:cubicBezTo>
                  <a:pt x="53" y="19"/>
                  <a:pt x="54" y="18"/>
                  <a:pt x="56" y="18"/>
                </a:cubicBezTo>
                <a:cubicBezTo>
                  <a:pt x="58" y="18"/>
                  <a:pt x="60" y="19"/>
                  <a:pt x="61" y="20"/>
                </a:cubicBezTo>
                <a:cubicBezTo>
                  <a:pt x="62" y="21"/>
                  <a:pt x="63" y="23"/>
                  <a:pt x="64" y="25"/>
                </a:cubicBezTo>
                <a:cubicBezTo>
                  <a:pt x="64" y="27"/>
                  <a:pt x="64" y="30"/>
                  <a:pt x="64" y="34"/>
                </a:cubicBezTo>
                <a:cubicBezTo>
                  <a:pt x="64" y="46"/>
                  <a:pt x="64" y="46"/>
                  <a:pt x="64" y="46"/>
                </a:cubicBezTo>
                <a:cubicBezTo>
                  <a:pt x="64" y="48"/>
                  <a:pt x="64" y="50"/>
                  <a:pt x="65" y="50"/>
                </a:cubicBezTo>
                <a:cubicBezTo>
                  <a:pt x="65" y="51"/>
                  <a:pt x="66" y="52"/>
                  <a:pt x="66" y="52"/>
                </a:cubicBezTo>
                <a:cubicBezTo>
                  <a:pt x="66" y="52"/>
                  <a:pt x="68" y="52"/>
                  <a:pt x="69" y="52"/>
                </a:cubicBezTo>
                <a:cubicBezTo>
                  <a:pt x="69" y="54"/>
                  <a:pt x="69" y="54"/>
                  <a:pt x="69" y="54"/>
                </a:cubicBezTo>
                <a:cubicBezTo>
                  <a:pt x="53" y="54"/>
                  <a:pt x="53" y="54"/>
                  <a:pt x="53" y="54"/>
                </a:cubicBezTo>
                <a:cubicBezTo>
                  <a:pt x="53" y="52"/>
                  <a:pt x="53" y="52"/>
                  <a:pt x="53" y="52"/>
                </a:cubicBezTo>
                <a:cubicBezTo>
                  <a:pt x="54" y="52"/>
                  <a:pt x="54" y="52"/>
                  <a:pt x="54" y="52"/>
                </a:cubicBezTo>
                <a:cubicBezTo>
                  <a:pt x="56" y="52"/>
                  <a:pt x="56" y="52"/>
                  <a:pt x="57" y="52"/>
                </a:cubicBezTo>
                <a:cubicBezTo>
                  <a:pt x="58" y="51"/>
                  <a:pt x="58" y="50"/>
                  <a:pt x="58" y="50"/>
                </a:cubicBezTo>
                <a:cubicBezTo>
                  <a:pt x="58" y="49"/>
                  <a:pt x="58" y="48"/>
                  <a:pt x="58" y="46"/>
                </a:cubicBezTo>
                <a:cubicBezTo>
                  <a:pt x="58" y="34"/>
                  <a:pt x="58" y="34"/>
                  <a:pt x="58" y="34"/>
                </a:cubicBezTo>
                <a:cubicBezTo>
                  <a:pt x="58" y="30"/>
                  <a:pt x="58" y="28"/>
                  <a:pt x="58" y="27"/>
                </a:cubicBezTo>
                <a:cubicBezTo>
                  <a:pt x="58" y="26"/>
                  <a:pt x="57" y="25"/>
                  <a:pt x="56" y="24"/>
                </a:cubicBezTo>
                <a:cubicBezTo>
                  <a:pt x="56" y="24"/>
                  <a:pt x="55" y="23"/>
                  <a:pt x="54" y="23"/>
                </a:cubicBezTo>
                <a:cubicBezTo>
                  <a:pt x="52" y="23"/>
                  <a:pt x="51" y="24"/>
                  <a:pt x="50" y="24"/>
                </a:cubicBezTo>
                <a:cubicBezTo>
                  <a:pt x="49" y="25"/>
                  <a:pt x="47" y="26"/>
                  <a:pt x="46" y="28"/>
                </a:cubicBezTo>
                <a:cubicBezTo>
                  <a:pt x="46" y="46"/>
                  <a:pt x="46" y="46"/>
                  <a:pt x="46" y="46"/>
                </a:cubicBezTo>
                <a:cubicBezTo>
                  <a:pt x="46" y="48"/>
                  <a:pt x="46" y="50"/>
                  <a:pt x="46" y="50"/>
                </a:cubicBezTo>
                <a:cubicBezTo>
                  <a:pt x="46" y="51"/>
                  <a:pt x="47" y="52"/>
                  <a:pt x="47" y="52"/>
                </a:cubicBezTo>
                <a:cubicBezTo>
                  <a:pt x="48" y="52"/>
                  <a:pt x="49" y="52"/>
                  <a:pt x="51" y="52"/>
                </a:cubicBezTo>
                <a:cubicBezTo>
                  <a:pt x="51" y="54"/>
                  <a:pt x="51" y="54"/>
                  <a:pt x="51" y="54"/>
                </a:cubicBezTo>
                <a:cubicBezTo>
                  <a:pt x="34" y="54"/>
                  <a:pt x="34" y="54"/>
                  <a:pt x="34" y="54"/>
                </a:cubicBezTo>
                <a:cubicBezTo>
                  <a:pt x="34" y="52"/>
                  <a:pt x="34" y="52"/>
                  <a:pt x="34" y="52"/>
                </a:cubicBezTo>
                <a:cubicBezTo>
                  <a:pt x="36" y="52"/>
                  <a:pt x="37" y="52"/>
                  <a:pt x="38" y="52"/>
                </a:cubicBezTo>
                <a:cubicBezTo>
                  <a:pt x="38" y="51"/>
                  <a:pt x="39" y="51"/>
                  <a:pt x="39" y="50"/>
                </a:cubicBezTo>
                <a:cubicBezTo>
                  <a:pt x="40" y="49"/>
                  <a:pt x="40" y="48"/>
                  <a:pt x="40" y="46"/>
                </a:cubicBezTo>
                <a:cubicBezTo>
                  <a:pt x="40" y="15"/>
                  <a:pt x="40" y="15"/>
                  <a:pt x="40" y="15"/>
                </a:cubicBezTo>
                <a:cubicBezTo>
                  <a:pt x="40" y="11"/>
                  <a:pt x="40" y="8"/>
                  <a:pt x="39" y="8"/>
                </a:cubicBezTo>
                <a:cubicBezTo>
                  <a:pt x="39" y="7"/>
                  <a:pt x="39" y="6"/>
                  <a:pt x="38" y="6"/>
                </a:cubicBezTo>
                <a:cubicBezTo>
                  <a:pt x="38" y="5"/>
                  <a:pt x="38" y="5"/>
                  <a:pt x="37" y="5"/>
                </a:cubicBezTo>
                <a:cubicBezTo>
                  <a:pt x="36" y="5"/>
                  <a:pt x="36" y="5"/>
                  <a:pt x="34" y="6"/>
                </a:cubicBezTo>
                <a:cubicBezTo>
                  <a:pt x="34" y="4"/>
                  <a:pt x="34" y="4"/>
                  <a:pt x="34" y="4"/>
                </a:cubicBezTo>
                <a:cubicBezTo>
                  <a:pt x="44" y="0"/>
                  <a:pt x="44" y="0"/>
                  <a:pt x="44" y="0"/>
                </a:cubicBezTo>
                <a:cubicBezTo>
                  <a:pt x="45" y="1"/>
                  <a:pt x="45" y="1"/>
                  <a:pt x="45" y="1"/>
                </a:cubicBezTo>
                <a:close/>
                <a:moveTo>
                  <a:pt x="85" y="26"/>
                </a:moveTo>
                <a:cubicBezTo>
                  <a:pt x="89" y="21"/>
                  <a:pt x="92" y="19"/>
                  <a:pt x="96" y="19"/>
                </a:cubicBezTo>
                <a:cubicBezTo>
                  <a:pt x="97" y="19"/>
                  <a:pt x="99" y="19"/>
                  <a:pt x="100" y="20"/>
                </a:cubicBezTo>
                <a:cubicBezTo>
                  <a:pt x="102" y="21"/>
                  <a:pt x="103" y="22"/>
                  <a:pt x="104" y="24"/>
                </a:cubicBezTo>
                <a:cubicBezTo>
                  <a:pt x="104" y="26"/>
                  <a:pt x="104" y="28"/>
                  <a:pt x="104" y="31"/>
                </a:cubicBezTo>
                <a:cubicBezTo>
                  <a:pt x="104" y="46"/>
                  <a:pt x="104" y="46"/>
                  <a:pt x="104" y="46"/>
                </a:cubicBezTo>
                <a:cubicBezTo>
                  <a:pt x="104" y="48"/>
                  <a:pt x="104" y="49"/>
                  <a:pt x="105" y="50"/>
                </a:cubicBezTo>
                <a:cubicBezTo>
                  <a:pt x="105" y="51"/>
                  <a:pt x="106" y="51"/>
                  <a:pt x="106" y="52"/>
                </a:cubicBezTo>
                <a:cubicBezTo>
                  <a:pt x="106" y="52"/>
                  <a:pt x="108" y="52"/>
                  <a:pt x="109" y="52"/>
                </a:cubicBezTo>
                <a:cubicBezTo>
                  <a:pt x="109" y="53"/>
                  <a:pt x="109" y="53"/>
                  <a:pt x="109" y="53"/>
                </a:cubicBezTo>
                <a:cubicBezTo>
                  <a:pt x="93" y="53"/>
                  <a:pt x="93" y="53"/>
                  <a:pt x="93" y="53"/>
                </a:cubicBezTo>
                <a:cubicBezTo>
                  <a:pt x="93" y="52"/>
                  <a:pt x="93" y="52"/>
                  <a:pt x="93" y="52"/>
                </a:cubicBezTo>
                <a:cubicBezTo>
                  <a:pt x="94" y="52"/>
                  <a:pt x="94" y="52"/>
                  <a:pt x="94" y="52"/>
                </a:cubicBezTo>
                <a:cubicBezTo>
                  <a:pt x="96" y="52"/>
                  <a:pt x="96" y="52"/>
                  <a:pt x="97" y="51"/>
                </a:cubicBezTo>
                <a:cubicBezTo>
                  <a:pt x="98" y="51"/>
                  <a:pt x="98" y="50"/>
                  <a:pt x="98" y="49"/>
                </a:cubicBezTo>
                <a:cubicBezTo>
                  <a:pt x="98" y="49"/>
                  <a:pt x="98" y="48"/>
                  <a:pt x="98" y="46"/>
                </a:cubicBezTo>
                <a:cubicBezTo>
                  <a:pt x="98" y="32"/>
                  <a:pt x="98" y="32"/>
                  <a:pt x="98" y="32"/>
                </a:cubicBezTo>
                <a:cubicBezTo>
                  <a:pt x="98" y="28"/>
                  <a:pt x="98" y="26"/>
                  <a:pt x="97" y="25"/>
                </a:cubicBezTo>
                <a:cubicBezTo>
                  <a:pt x="96" y="24"/>
                  <a:pt x="95" y="23"/>
                  <a:pt x="93" y="23"/>
                </a:cubicBezTo>
                <a:cubicBezTo>
                  <a:pt x="90" y="23"/>
                  <a:pt x="88" y="24"/>
                  <a:pt x="85" y="28"/>
                </a:cubicBezTo>
                <a:cubicBezTo>
                  <a:pt x="85" y="46"/>
                  <a:pt x="85" y="46"/>
                  <a:pt x="85" y="46"/>
                </a:cubicBezTo>
                <a:cubicBezTo>
                  <a:pt x="85" y="48"/>
                  <a:pt x="85" y="49"/>
                  <a:pt x="85" y="50"/>
                </a:cubicBezTo>
                <a:cubicBezTo>
                  <a:pt x="86" y="51"/>
                  <a:pt x="86" y="51"/>
                  <a:pt x="86" y="52"/>
                </a:cubicBezTo>
                <a:cubicBezTo>
                  <a:pt x="87" y="52"/>
                  <a:pt x="88" y="52"/>
                  <a:pt x="90" y="52"/>
                </a:cubicBezTo>
                <a:cubicBezTo>
                  <a:pt x="90" y="53"/>
                  <a:pt x="90" y="53"/>
                  <a:pt x="90" y="53"/>
                </a:cubicBezTo>
                <a:cubicBezTo>
                  <a:pt x="74" y="53"/>
                  <a:pt x="74" y="53"/>
                  <a:pt x="74" y="53"/>
                </a:cubicBezTo>
                <a:cubicBezTo>
                  <a:pt x="74" y="52"/>
                  <a:pt x="74" y="52"/>
                  <a:pt x="74" y="52"/>
                </a:cubicBezTo>
                <a:cubicBezTo>
                  <a:pt x="75" y="52"/>
                  <a:pt x="75" y="52"/>
                  <a:pt x="75" y="52"/>
                </a:cubicBezTo>
                <a:cubicBezTo>
                  <a:pt x="76" y="52"/>
                  <a:pt x="78" y="52"/>
                  <a:pt x="78" y="51"/>
                </a:cubicBezTo>
                <a:cubicBezTo>
                  <a:pt x="78" y="50"/>
                  <a:pt x="79" y="48"/>
                  <a:pt x="79" y="46"/>
                </a:cubicBezTo>
                <a:cubicBezTo>
                  <a:pt x="79" y="33"/>
                  <a:pt x="79" y="33"/>
                  <a:pt x="79" y="33"/>
                </a:cubicBezTo>
                <a:cubicBezTo>
                  <a:pt x="79" y="29"/>
                  <a:pt x="79" y="26"/>
                  <a:pt x="78" y="25"/>
                </a:cubicBezTo>
                <a:cubicBezTo>
                  <a:pt x="78" y="24"/>
                  <a:pt x="78" y="24"/>
                  <a:pt x="78" y="23"/>
                </a:cubicBezTo>
                <a:cubicBezTo>
                  <a:pt x="77" y="23"/>
                  <a:pt x="77" y="23"/>
                  <a:pt x="76" y="23"/>
                </a:cubicBezTo>
                <a:cubicBezTo>
                  <a:pt x="75" y="23"/>
                  <a:pt x="74" y="23"/>
                  <a:pt x="74" y="23"/>
                </a:cubicBezTo>
                <a:cubicBezTo>
                  <a:pt x="73" y="22"/>
                  <a:pt x="73" y="22"/>
                  <a:pt x="73" y="22"/>
                </a:cubicBezTo>
                <a:cubicBezTo>
                  <a:pt x="83" y="18"/>
                  <a:pt x="83" y="18"/>
                  <a:pt x="83" y="18"/>
                </a:cubicBezTo>
                <a:cubicBezTo>
                  <a:pt x="85" y="18"/>
                  <a:pt x="85" y="18"/>
                  <a:pt x="85" y="18"/>
                </a:cubicBezTo>
                <a:cubicBezTo>
                  <a:pt x="85" y="26"/>
                  <a:pt x="85" y="26"/>
                  <a:pt x="85" y="26"/>
                </a:cubicBezTo>
                <a:close/>
                <a:moveTo>
                  <a:pt x="132" y="19"/>
                </a:moveTo>
                <a:cubicBezTo>
                  <a:pt x="136" y="19"/>
                  <a:pt x="140" y="21"/>
                  <a:pt x="144" y="25"/>
                </a:cubicBezTo>
                <a:cubicBezTo>
                  <a:pt x="146" y="28"/>
                  <a:pt x="148" y="32"/>
                  <a:pt x="148" y="36"/>
                </a:cubicBezTo>
                <a:cubicBezTo>
                  <a:pt x="148" y="40"/>
                  <a:pt x="147" y="42"/>
                  <a:pt x="146" y="46"/>
                </a:cubicBezTo>
                <a:cubicBezTo>
                  <a:pt x="144" y="49"/>
                  <a:pt x="142" y="51"/>
                  <a:pt x="140" y="53"/>
                </a:cubicBezTo>
                <a:cubicBezTo>
                  <a:pt x="137" y="54"/>
                  <a:pt x="134" y="55"/>
                  <a:pt x="131" y="55"/>
                </a:cubicBezTo>
                <a:cubicBezTo>
                  <a:pt x="126" y="55"/>
                  <a:pt x="122" y="53"/>
                  <a:pt x="120" y="49"/>
                </a:cubicBezTo>
                <a:cubicBezTo>
                  <a:pt x="117" y="46"/>
                  <a:pt x="116" y="42"/>
                  <a:pt x="116" y="38"/>
                </a:cubicBezTo>
                <a:cubicBezTo>
                  <a:pt x="116" y="34"/>
                  <a:pt x="117" y="31"/>
                  <a:pt x="118" y="28"/>
                </a:cubicBezTo>
                <a:cubicBezTo>
                  <a:pt x="120" y="26"/>
                  <a:pt x="122" y="23"/>
                  <a:pt x="124" y="22"/>
                </a:cubicBezTo>
                <a:cubicBezTo>
                  <a:pt x="126" y="20"/>
                  <a:pt x="129" y="19"/>
                  <a:pt x="132" y="19"/>
                </a:cubicBezTo>
                <a:close/>
                <a:moveTo>
                  <a:pt x="130" y="21"/>
                </a:moveTo>
                <a:cubicBezTo>
                  <a:pt x="129" y="21"/>
                  <a:pt x="128" y="22"/>
                  <a:pt x="127" y="22"/>
                </a:cubicBezTo>
                <a:cubicBezTo>
                  <a:pt x="126" y="23"/>
                  <a:pt x="124" y="24"/>
                  <a:pt x="124" y="26"/>
                </a:cubicBezTo>
                <a:cubicBezTo>
                  <a:pt x="123" y="28"/>
                  <a:pt x="122" y="31"/>
                  <a:pt x="122" y="34"/>
                </a:cubicBezTo>
                <a:cubicBezTo>
                  <a:pt x="122" y="39"/>
                  <a:pt x="123" y="43"/>
                  <a:pt x="125" y="47"/>
                </a:cubicBezTo>
                <a:cubicBezTo>
                  <a:pt x="127" y="50"/>
                  <a:pt x="130" y="52"/>
                  <a:pt x="133" y="52"/>
                </a:cubicBezTo>
                <a:cubicBezTo>
                  <a:pt x="135" y="52"/>
                  <a:pt x="137" y="51"/>
                  <a:pt x="138" y="49"/>
                </a:cubicBezTo>
                <a:cubicBezTo>
                  <a:pt x="140" y="47"/>
                  <a:pt x="141" y="44"/>
                  <a:pt x="141" y="39"/>
                </a:cubicBezTo>
                <a:cubicBezTo>
                  <a:pt x="141" y="33"/>
                  <a:pt x="140" y="28"/>
                  <a:pt x="137" y="25"/>
                </a:cubicBezTo>
                <a:cubicBezTo>
                  <a:pt x="135" y="22"/>
                  <a:pt x="133" y="21"/>
                  <a:pt x="130" y="21"/>
                </a:cubicBezTo>
                <a:close/>
                <a:moveTo>
                  <a:pt x="167" y="1"/>
                </a:moveTo>
                <a:cubicBezTo>
                  <a:pt x="167" y="46"/>
                  <a:pt x="167" y="46"/>
                  <a:pt x="167" y="46"/>
                </a:cubicBezTo>
                <a:cubicBezTo>
                  <a:pt x="167" y="48"/>
                  <a:pt x="167" y="50"/>
                  <a:pt x="168" y="50"/>
                </a:cubicBezTo>
                <a:cubicBezTo>
                  <a:pt x="168" y="51"/>
                  <a:pt x="168" y="52"/>
                  <a:pt x="169" y="52"/>
                </a:cubicBezTo>
                <a:cubicBezTo>
                  <a:pt x="170" y="52"/>
                  <a:pt x="170" y="52"/>
                  <a:pt x="172" y="52"/>
                </a:cubicBezTo>
                <a:cubicBezTo>
                  <a:pt x="172" y="54"/>
                  <a:pt x="172" y="54"/>
                  <a:pt x="172" y="54"/>
                </a:cubicBezTo>
                <a:cubicBezTo>
                  <a:pt x="156" y="54"/>
                  <a:pt x="156" y="54"/>
                  <a:pt x="156" y="54"/>
                </a:cubicBezTo>
                <a:cubicBezTo>
                  <a:pt x="156" y="52"/>
                  <a:pt x="156" y="52"/>
                  <a:pt x="156" y="52"/>
                </a:cubicBezTo>
                <a:cubicBezTo>
                  <a:pt x="158" y="52"/>
                  <a:pt x="159" y="52"/>
                  <a:pt x="160" y="52"/>
                </a:cubicBezTo>
                <a:cubicBezTo>
                  <a:pt x="160" y="52"/>
                  <a:pt x="160" y="51"/>
                  <a:pt x="161" y="50"/>
                </a:cubicBezTo>
                <a:cubicBezTo>
                  <a:pt x="161" y="50"/>
                  <a:pt x="161" y="48"/>
                  <a:pt x="161" y="46"/>
                </a:cubicBezTo>
                <a:cubicBezTo>
                  <a:pt x="161" y="15"/>
                  <a:pt x="161" y="15"/>
                  <a:pt x="161" y="15"/>
                </a:cubicBezTo>
                <a:cubicBezTo>
                  <a:pt x="161" y="11"/>
                  <a:pt x="161" y="9"/>
                  <a:pt x="161" y="8"/>
                </a:cubicBezTo>
                <a:cubicBezTo>
                  <a:pt x="161" y="7"/>
                  <a:pt x="160" y="6"/>
                  <a:pt x="160" y="6"/>
                </a:cubicBezTo>
                <a:cubicBezTo>
                  <a:pt x="160" y="6"/>
                  <a:pt x="159" y="6"/>
                  <a:pt x="158" y="6"/>
                </a:cubicBezTo>
                <a:cubicBezTo>
                  <a:pt x="158" y="6"/>
                  <a:pt x="157" y="6"/>
                  <a:pt x="156" y="6"/>
                </a:cubicBezTo>
                <a:cubicBezTo>
                  <a:pt x="155" y="5"/>
                  <a:pt x="155" y="5"/>
                  <a:pt x="155" y="5"/>
                </a:cubicBezTo>
                <a:cubicBezTo>
                  <a:pt x="165" y="1"/>
                  <a:pt x="165" y="1"/>
                  <a:pt x="165" y="1"/>
                </a:cubicBezTo>
                <a:cubicBezTo>
                  <a:pt x="167" y="1"/>
                  <a:pt x="167" y="1"/>
                  <a:pt x="167" y="1"/>
                </a:cubicBezTo>
                <a:cubicBezTo>
                  <a:pt x="167" y="1"/>
                  <a:pt x="167" y="1"/>
                  <a:pt x="167" y="1"/>
                </a:cubicBezTo>
                <a:close/>
                <a:moveTo>
                  <a:pt x="196" y="19"/>
                </a:moveTo>
                <a:cubicBezTo>
                  <a:pt x="201" y="19"/>
                  <a:pt x="205" y="21"/>
                  <a:pt x="208" y="25"/>
                </a:cubicBezTo>
                <a:cubicBezTo>
                  <a:pt x="210" y="28"/>
                  <a:pt x="212" y="32"/>
                  <a:pt x="212" y="36"/>
                </a:cubicBezTo>
                <a:cubicBezTo>
                  <a:pt x="212" y="40"/>
                  <a:pt x="211" y="42"/>
                  <a:pt x="210" y="46"/>
                </a:cubicBezTo>
                <a:cubicBezTo>
                  <a:pt x="209" y="49"/>
                  <a:pt x="207" y="51"/>
                  <a:pt x="204" y="53"/>
                </a:cubicBezTo>
                <a:cubicBezTo>
                  <a:pt x="202" y="54"/>
                  <a:pt x="199" y="55"/>
                  <a:pt x="196" y="55"/>
                </a:cubicBezTo>
                <a:cubicBezTo>
                  <a:pt x="191" y="55"/>
                  <a:pt x="187" y="53"/>
                  <a:pt x="184" y="49"/>
                </a:cubicBezTo>
                <a:cubicBezTo>
                  <a:pt x="182" y="46"/>
                  <a:pt x="181" y="42"/>
                  <a:pt x="181" y="38"/>
                </a:cubicBezTo>
                <a:cubicBezTo>
                  <a:pt x="181" y="34"/>
                  <a:pt x="182" y="31"/>
                  <a:pt x="183" y="28"/>
                </a:cubicBezTo>
                <a:cubicBezTo>
                  <a:pt x="185" y="26"/>
                  <a:pt x="187" y="23"/>
                  <a:pt x="189" y="22"/>
                </a:cubicBezTo>
                <a:cubicBezTo>
                  <a:pt x="190" y="20"/>
                  <a:pt x="193" y="19"/>
                  <a:pt x="196" y="19"/>
                </a:cubicBezTo>
                <a:close/>
                <a:moveTo>
                  <a:pt x="195" y="21"/>
                </a:moveTo>
                <a:cubicBezTo>
                  <a:pt x="194" y="21"/>
                  <a:pt x="192" y="22"/>
                  <a:pt x="191" y="22"/>
                </a:cubicBezTo>
                <a:cubicBezTo>
                  <a:pt x="190" y="23"/>
                  <a:pt x="188" y="24"/>
                  <a:pt x="188" y="26"/>
                </a:cubicBezTo>
                <a:cubicBezTo>
                  <a:pt x="187" y="28"/>
                  <a:pt x="186" y="31"/>
                  <a:pt x="186" y="34"/>
                </a:cubicBezTo>
                <a:cubicBezTo>
                  <a:pt x="186" y="39"/>
                  <a:pt x="187" y="43"/>
                  <a:pt x="189" y="47"/>
                </a:cubicBezTo>
                <a:cubicBezTo>
                  <a:pt x="191" y="50"/>
                  <a:pt x="194" y="52"/>
                  <a:pt x="197" y="52"/>
                </a:cubicBezTo>
                <a:cubicBezTo>
                  <a:pt x="199" y="52"/>
                  <a:pt x="201" y="51"/>
                  <a:pt x="202" y="49"/>
                </a:cubicBezTo>
                <a:cubicBezTo>
                  <a:pt x="204" y="47"/>
                  <a:pt x="205" y="44"/>
                  <a:pt x="205" y="39"/>
                </a:cubicBezTo>
                <a:cubicBezTo>
                  <a:pt x="205" y="33"/>
                  <a:pt x="204" y="28"/>
                  <a:pt x="201" y="25"/>
                </a:cubicBezTo>
                <a:cubicBezTo>
                  <a:pt x="200" y="22"/>
                  <a:pt x="197" y="21"/>
                  <a:pt x="195" y="21"/>
                </a:cubicBezTo>
                <a:close/>
                <a:moveTo>
                  <a:pt x="229" y="41"/>
                </a:moveTo>
                <a:cubicBezTo>
                  <a:pt x="227" y="40"/>
                  <a:pt x="225" y="39"/>
                  <a:pt x="224" y="37"/>
                </a:cubicBezTo>
                <a:cubicBezTo>
                  <a:pt x="223" y="35"/>
                  <a:pt x="222" y="33"/>
                  <a:pt x="222" y="31"/>
                </a:cubicBezTo>
                <a:cubicBezTo>
                  <a:pt x="222" y="28"/>
                  <a:pt x="224" y="24"/>
                  <a:pt x="226" y="22"/>
                </a:cubicBezTo>
                <a:cubicBezTo>
                  <a:pt x="228" y="20"/>
                  <a:pt x="232" y="18"/>
                  <a:pt x="235" y="18"/>
                </a:cubicBezTo>
                <a:cubicBezTo>
                  <a:pt x="238" y="18"/>
                  <a:pt x="241" y="19"/>
                  <a:pt x="243" y="21"/>
                </a:cubicBezTo>
                <a:cubicBezTo>
                  <a:pt x="250" y="21"/>
                  <a:pt x="250" y="21"/>
                  <a:pt x="250" y="21"/>
                </a:cubicBezTo>
                <a:cubicBezTo>
                  <a:pt x="251" y="21"/>
                  <a:pt x="252" y="21"/>
                  <a:pt x="252" y="21"/>
                </a:cubicBezTo>
                <a:cubicBezTo>
                  <a:pt x="252" y="21"/>
                  <a:pt x="252" y="21"/>
                  <a:pt x="252" y="21"/>
                </a:cubicBezTo>
                <a:cubicBezTo>
                  <a:pt x="252" y="22"/>
                  <a:pt x="252" y="22"/>
                  <a:pt x="252" y="22"/>
                </a:cubicBezTo>
                <a:cubicBezTo>
                  <a:pt x="252" y="23"/>
                  <a:pt x="252" y="24"/>
                  <a:pt x="252" y="24"/>
                </a:cubicBezTo>
                <a:cubicBezTo>
                  <a:pt x="252" y="24"/>
                  <a:pt x="252" y="24"/>
                  <a:pt x="252" y="24"/>
                </a:cubicBezTo>
                <a:cubicBezTo>
                  <a:pt x="252" y="24"/>
                  <a:pt x="251" y="24"/>
                  <a:pt x="250" y="24"/>
                </a:cubicBezTo>
                <a:cubicBezTo>
                  <a:pt x="246" y="24"/>
                  <a:pt x="246" y="24"/>
                  <a:pt x="246" y="24"/>
                </a:cubicBezTo>
                <a:cubicBezTo>
                  <a:pt x="247" y="26"/>
                  <a:pt x="248" y="28"/>
                  <a:pt x="248" y="31"/>
                </a:cubicBezTo>
                <a:cubicBezTo>
                  <a:pt x="248" y="34"/>
                  <a:pt x="246" y="37"/>
                  <a:pt x="244" y="39"/>
                </a:cubicBezTo>
                <a:cubicBezTo>
                  <a:pt x="242" y="41"/>
                  <a:pt x="238" y="42"/>
                  <a:pt x="235" y="42"/>
                </a:cubicBezTo>
                <a:cubicBezTo>
                  <a:pt x="233" y="42"/>
                  <a:pt x="232" y="42"/>
                  <a:pt x="230" y="41"/>
                </a:cubicBezTo>
                <a:cubicBezTo>
                  <a:pt x="229" y="42"/>
                  <a:pt x="228" y="43"/>
                  <a:pt x="228" y="44"/>
                </a:cubicBezTo>
                <a:cubicBezTo>
                  <a:pt x="228" y="44"/>
                  <a:pt x="228" y="45"/>
                  <a:pt x="228" y="45"/>
                </a:cubicBezTo>
                <a:cubicBezTo>
                  <a:pt x="228" y="46"/>
                  <a:pt x="228" y="46"/>
                  <a:pt x="228" y="46"/>
                </a:cubicBezTo>
                <a:cubicBezTo>
                  <a:pt x="228" y="47"/>
                  <a:pt x="229" y="47"/>
                  <a:pt x="230" y="47"/>
                </a:cubicBezTo>
                <a:cubicBezTo>
                  <a:pt x="231" y="47"/>
                  <a:pt x="233" y="47"/>
                  <a:pt x="236" y="48"/>
                </a:cubicBezTo>
                <a:cubicBezTo>
                  <a:pt x="240" y="48"/>
                  <a:pt x="244" y="48"/>
                  <a:pt x="245" y="48"/>
                </a:cubicBezTo>
                <a:cubicBezTo>
                  <a:pt x="248" y="48"/>
                  <a:pt x="249" y="49"/>
                  <a:pt x="250" y="50"/>
                </a:cubicBezTo>
                <a:cubicBezTo>
                  <a:pt x="252" y="52"/>
                  <a:pt x="252" y="54"/>
                  <a:pt x="252" y="56"/>
                </a:cubicBezTo>
                <a:cubicBezTo>
                  <a:pt x="252" y="58"/>
                  <a:pt x="251" y="61"/>
                  <a:pt x="249" y="64"/>
                </a:cubicBezTo>
                <a:cubicBezTo>
                  <a:pt x="245" y="67"/>
                  <a:pt x="240" y="69"/>
                  <a:pt x="234" y="69"/>
                </a:cubicBezTo>
                <a:cubicBezTo>
                  <a:pt x="230" y="69"/>
                  <a:pt x="226" y="68"/>
                  <a:pt x="223" y="66"/>
                </a:cubicBezTo>
                <a:cubicBezTo>
                  <a:pt x="221" y="65"/>
                  <a:pt x="220" y="64"/>
                  <a:pt x="220" y="62"/>
                </a:cubicBezTo>
                <a:cubicBezTo>
                  <a:pt x="220" y="62"/>
                  <a:pt x="220" y="61"/>
                  <a:pt x="220" y="60"/>
                </a:cubicBezTo>
                <a:cubicBezTo>
                  <a:pt x="221" y="60"/>
                  <a:pt x="222" y="58"/>
                  <a:pt x="223" y="56"/>
                </a:cubicBezTo>
                <a:cubicBezTo>
                  <a:pt x="223" y="56"/>
                  <a:pt x="224" y="55"/>
                  <a:pt x="226" y="52"/>
                </a:cubicBezTo>
                <a:cubicBezTo>
                  <a:pt x="225" y="52"/>
                  <a:pt x="224" y="51"/>
                  <a:pt x="224" y="50"/>
                </a:cubicBezTo>
                <a:cubicBezTo>
                  <a:pt x="223" y="50"/>
                  <a:pt x="223" y="49"/>
                  <a:pt x="223" y="48"/>
                </a:cubicBezTo>
                <a:cubicBezTo>
                  <a:pt x="223" y="48"/>
                  <a:pt x="223" y="46"/>
                  <a:pt x="224" y="45"/>
                </a:cubicBezTo>
                <a:cubicBezTo>
                  <a:pt x="225" y="45"/>
                  <a:pt x="226" y="44"/>
                  <a:pt x="229" y="41"/>
                </a:cubicBezTo>
                <a:close/>
                <a:moveTo>
                  <a:pt x="235" y="20"/>
                </a:moveTo>
                <a:cubicBezTo>
                  <a:pt x="233" y="20"/>
                  <a:pt x="232" y="21"/>
                  <a:pt x="230" y="22"/>
                </a:cubicBezTo>
                <a:cubicBezTo>
                  <a:pt x="229" y="24"/>
                  <a:pt x="229" y="26"/>
                  <a:pt x="229" y="29"/>
                </a:cubicBezTo>
                <a:cubicBezTo>
                  <a:pt x="229" y="33"/>
                  <a:pt x="230" y="36"/>
                  <a:pt x="231" y="38"/>
                </a:cubicBezTo>
                <a:cubicBezTo>
                  <a:pt x="232" y="40"/>
                  <a:pt x="234" y="41"/>
                  <a:pt x="236" y="41"/>
                </a:cubicBezTo>
                <a:cubicBezTo>
                  <a:pt x="238" y="41"/>
                  <a:pt x="239" y="40"/>
                  <a:pt x="240" y="39"/>
                </a:cubicBezTo>
                <a:cubicBezTo>
                  <a:pt x="242" y="37"/>
                  <a:pt x="242" y="35"/>
                  <a:pt x="242" y="32"/>
                </a:cubicBezTo>
                <a:cubicBezTo>
                  <a:pt x="242" y="28"/>
                  <a:pt x="241" y="25"/>
                  <a:pt x="240" y="23"/>
                </a:cubicBezTo>
                <a:cubicBezTo>
                  <a:pt x="238" y="21"/>
                  <a:pt x="237" y="20"/>
                  <a:pt x="235" y="20"/>
                </a:cubicBezTo>
                <a:close/>
                <a:moveTo>
                  <a:pt x="228" y="54"/>
                </a:moveTo>
                <a:cubicBezTo>
                  <a:pt x="227" y="55"/>
                  <a:pt x="226" y="56"/>
                  <a:pt x="226" y="57"/>
                </a:cubicBezTo>
                <a:cubicBezTo>
                  <a:pt x="226" y="58"/>
                  <a:pt x="225" y="59"/>
                  <a:pt x="225" y="60"/>
                </a:cubicBezTo>
                <a:cubicBezTo>
                  <a:pt x="225" y="62"/>
                  <a:pt x="226" y="63"/>
                  <a:pt x="227" y="64"/>
                </a:cubicBezTo>
                <a:cubicBezTo>
                  <a:pt x="230" y="65"/>
                  <a:pt x="233" y="66"/>
                  <a:pt x="238" y="66"/>
                </a:cubicBezTo>
                <a:cubicBezTo>
                  <a:pt x="242" y="66"/>
                  <a:pt x="245" y="65"/>
                  <a:pt x="247" y="64"/>
                </a:cubicBezTo>
                <a:cubicBezTo>
                  <a:pt x="249" y="62"/>
                  <a:pt x="250" y="60"/>
                  <a:pt x="250" y="58"/>
                </a:cubicBezTo>
                <a:cubicBezTo>
                  <a:pt x="250" y="57"/>
                  <a:pt x="250" y="56"/>
                  <a:pt x="248" y="56"/>
                </a:cubicBezTo>
                <a:cubicBezTo>
                  <a:pt x="247" y="55"/>
                  <a:pt x="245" y="55"/>
                  <a:pt x="241" y="55"/>
                </a:cubicBezTo>
                <a:cubicBezTo>
                  <a:pt x="236" y="54"/>
                  <a:pt x="231" y="54"/>
                  <a:pt x="228" y="54"/>
                </a:cubicBezTo>
                <a:close/>
                <a:moveTo>
                  <a:pt x="258" y="20"/>
                </a:moveTo>
                <a:cubicBezTo>
                  <a:pt x="274" y="20"/>
                  <a:pt x="274" y="20"/>
                  <a:pt x="274" y="20"/>
                </a:cubicBezTo>
                <a:cubicBezTo>
                  <a:pt x="274" y="21"/>
                  <a:pt x="274" y="21"/>
                  <a:pt x="274" y="21"/>
                </a:cubicBezTo>
                <a:cubicBezTo>
                  <a:pt x="273" y="21"/>
                  <a:pt x="273" y="21"/>
                  <a:pt x="273" y="21"/>
                </a:cubicBezTo>
                <a:cubicBezTo>
                  <a:pt x="272" y="21"/>
                  <a:pt x="271" y="21"/>
                  <a:pt x="270" y="22"/>
                </a:cubicBezTo>
                <a:cubicBezTo>
                  <a:pt x="270" y="22"/>
                  <a:pt x="270" y="23"/>
                  <a:pt x="270" y="23"/>
                </a:cubicBezTo>
                <a:cubicBezTo>
                  <a:pt x="270" y="24"/>
                  <a:pt x="270" y="26"/>
                  <a:pt x="271" y="27"/>
                </a:cubicBezTo>
                <a:cubicBezTo>
                  <a:pt x="279" y="44"/>
                  <a:pt x="279" y="44"/>
                  <a:pt x="279" y="44"/>
                </a:cubicBezTo>
                <a:cubicBezTo>
                  <a:pt x="286" y="26"/>
                  <a:pt x="286" y="26"/>
                  <a:pt x="286" y="26"/>
                </a:cubicBezTo>
                <a:cubicBezTo>
                  <a:pt x="286" y="24"/>
                  <a:pt x="287" y="24"/>
                  <a:pt x="287" y="22"/>
                </a:cubicBezTo>
                <a:cubicBezTo>
                  <a:pt x="287" y="22"/>
                  <a:pt x="287" y="22"/>
                  <a:pt x="286" y="21"/>
                </a:cubicBezTo>
                <a:cubicBezTo>
                  <a:pt x="286" y="21"/>
                  <a:pt x="286" y="21"/>
                  <a:pt x="286" y="20"/>
                </a:cubicBezTo>
                <a:cubicBezTo>
                  <a:pt x="285" y="20"/>
                  <a:pt x="284" y="20"/>
                  <a:pt x="284" y="20"/>
                </a:cubicBezTo>
                <a:cubicBezTo>
                  <a:pt x="284" y="19"/>
                  <a:pt x="284" y="19"/>
                  <a:pt x="284" y="19"/>
                </a:cubicBezTo>
                <a:cubicBezTo>
                  <a:pt x="294" y="19"/>
                  <a:pt x="294" y="19"/>
                  <a:pt x="294" y="19"/>
                </a:cubicBezTo>
                <a:cubicBezTo>
                  <a:pt x="294" y="20"/>
                  <a:pt x="294" y="20"/>
                  <a:pt x="294" y="20"/>
                </a:cubicBezTo>
                <a:cubicBezTo>
                  <a:pt x="294" y="20"/>
                  <a:pt x="293" y="20"/>
                  <a:pt x="292" y="20"/>
                </a:cubicBezTo>
                <a:cubicBezTo>
                  <a:pt x="292" y="21"/>
                  <a:pt x="292" y="21"/>
                  <a:pt x="291" y="22"/>
                </a:cubicBezTo>
                <a:cubicBezTo>
                  <a:pt x="290" y="22"/>
                  <a:pt x="290" y="23"/>
                  <a:pt x="290" y="25"/>
                </a:cubicBezTo>
                <a:cubicBezTo>
                  <a:pt x="276" y="59"/>
                  <a:pt x="276" y="59"/>
                  <a:pt x="276" y="59"/>
                </a:cubicBezTo>
                <a:cubicBezTo>
                  <a:pt x="275" y="62"/>
                  <a:pt x="274" y="64"/>
                  <a:pt x="271" y="66"/>
                </a:cubicBezTo>
                <a:cubicBezTo>
                  <a:pt x="269" y="68"/>
                  <a:pt x="267" y="69"/>
                  <a:pt x="265" y="69"/>
                </a:cubicBezTo>
                <a:cubicBezTo>
                  <a:pt x="264" y="69"/>
                  <a:pt x="263" y="68"/>
                  <a:pt x="262" y="68"/>
                </a:cubicBezTo>
                <a:cubicBezTo>
                  <a:pt x="261" y="67"/>
                  <a:pt x="260" y="66"/>
                  <a:pt x="260" y="65"/>
                </a:cubicBezTo>
                <a:cubicBezTo>
                  <a:pt x="260" y="64"/>
                  <a:pt x="261" y="63"/>
                  <a:pt x="261" y="62"/>
                </a:cubicBezTo>
                <a:cubicBezTo>
                  <a:pt x="262" y="62"/>
                  <a:pt x="263" y="62"/>
                  <a:pt x="264" y="62"/>
                </a:cubicBezTo>
                <a:cubicBezTo>
                  <a:pt x="265" y="62"/>
                  <a:pt x="266" y="62"/>
                  <a:pt x="267" y="62"/>
                </a:cubicBezTo>
                <a:cubicBezTo>
                  <a:pt x="268" y="63"/>
                  <a:pt x="269" y="63"/>
                  <a:pt x="269" y="63"/>
                </a:cubicBezTo>
                <a:cubicBezTo>
                  <a:pt x="270" y="63"/>
                  <a:pt x="270" y="62"/>
                  <a:pt x="271" y="62"/>
                </a:cubicBezTo>
                <a:cubicBezTo>
                  <a:pt x="272" y="61"/>
                  <a:pt x="273" y="59"/>
                  <a:pt x="274" y="57"/>
                </a:cubicBezTo>
                <a:cubicBezTo>
                  <a:pt x="276" y="51"/>
                  <a:pt x="276" y="51"/>
                  <a:pt x="276" y="51"/>
                </a:cubicBezTo>
                <a:cubicBezTo>
                  <a:pt x="264" y="26"/>
                  <a:pt x="264" y="26"/>
                  <a:pt x="264" y="26"/>
                </a:cubicBezTo>
                <a:cubicBezTo>
                  <a:pt x="264" y="25"/>
                  <a:pt x="264" y="24"/>
                  <a:pt x="263" y="23"/>
                </a:cubicBezTo>
                <a:cubicBezTo>
                  <a:pt x="262" y="22"/>
                  <a:pt x="262" y="21"/>
                  <a:pt x="261" y="21"/>
                </a:cubicBezTo>
                <a:cubicBezTo>
                  <a:pt x="261" y="21"/>
                  <a:pt x="260" y="20"/>
                  <a:pt x="258" y="20"/>
                </a:cubicBezTo>
                <a:cubicBezTo>
                  <a:pt x="258" y="20"/>
                  <a:pt x="258" y="20"/>
                  <a:pt x="258" y="20"/>
                </a:cubicBezTo>
                <a:close/>
                <a:moveTo>
                  <a:pt x="331" y="19"/>
                </a:moveTo>
                <a:cubicBezTo>
                  <a:pt x="336" y="19"/>
                  <a:pt x="340" y="21"/>
                  <a:pt x="343" y="25"/>
                </a:cubicBezTo>
                <a:cubicBezTo>
                  <a:pt x="346" y="28"/>
                  <a:pt x="347" y="32"/>
                  <a:pt x="347" y="36"/>
                </a:cubicBezTo>
                <a:cubicBezTo>
                  <a:pt x="347" y="40"/>
                  <a:pt x="346" y="42"/>
                  <a:pt x="345" y="46"/>
                </a:cubicBezTo>
                <a:cubicBezTo>
                  <a:pt x="344" y="49"/>
                  <a:pt x="342" y="51"/>
                  <a:pt x="339" y="53"/>
                </a:cubicBezTo>
                <a:cubicBezTo>
                  <a:pt x="336" y="54"/>
                  <a:pt x="334" y="55"/>
                  <a:pt x="331" y="55"/>
                </a:cubicBezTo>
                <a:cubicBezTo>
                  <a:pt x="326" y="55"/>
                  <a:pt x="322" y="53"/>
                  <a:pt x="319" y="49"/>
                </a:cubicBezTo>
                <a:cubicBezTo>
                  <a:pt x="317" y="46"/>
                  <a:pt x="316" y="42"/>
                  <a:pt x="316" y="38"/>
                </a:cubicBezTo>
                <a:cubicBezTo>
                  <a:pt x="316" y="34"/>
                  <a:pt x="316" y="31"/>
                  <a:pt x="318" y="28"/>
                </a:cubicBezTo>
                <a:cubicBezTo>
                  <a:pt x="320" y="26"/>
                  <a:pt x="322" y="23"/>
                  <a:pt x="324" y="22"/>
                </a:cubicBezTo>
                <a:cubicBezTo>
                  <a:pt x="326" y="20"/>
                  <a:pt x="328" y="19"/>
                  <a:pt x="331" y="19"/>
                </a:cubicBezTo>
                <a:close/>
                <a:moveTo>
                  <a:pt x="330" y="21"/>
                </a:moveTo>
                <a:cubicBezTo>
                  <a:pt x="329" y="21"/>
                  <a:pt x="328" y="22"/>
                  <a:pt x="326" y="22"/>
                </a:cubicBezTo>
                <a:cubicBezTo>
                  <a:pt x="325" y="23"/>
                  <a:pt x="324" y="24"/>
                  <a:pt x="323" y="26"/>
                </a:cubicBezTo>
                <a:cubicBezTo>
                  <a:pt x="322" y="28"/>
                  <a:pt x="322" y="31"/>
                  <a:pt x="322" y="34"/>
                </a:cubicBezTo>
                <a:cubicBezTo>
                  <a:pt x="322" y="39"/>
                  <a:pt x="323" y="43"/>
                  <a:pt x="325" y="47"/>
                </a:cubicBezTo>
                <a:cubicBezTo>
                  <a:pt x="327" y="50"/>
                  <a:pt x="329" y="52"/>
                  <a:pt x="332" y="52"/>
                </a:cubicBezTo>
                <a:cubicBezTo>
                  <a:pt x="335" y="52"/>
                  <a:pt x="337" y="51"/>
                  <a:pt x="338" y="49"/>
                </a:cubicBezTo>
                <a:cubicBezTo>
                  <a:pt x="340" y="47"/>
                  <a:pt x="340" y="44"/>
                  <a:pt x="340" y="39"/>
                </a:cubicBezTo>
                <a:cubicBezTo>
                  <a:pt x="340" y="33"/>
                  <a:pt x="339" y="28"/>
                  <a:pt x="337" y="25"/>
                </a:cubicBezTo>
                <a:cubicBezTo>
                  <a:pt x="335" y="22"/>
                  <a:pt x="332" y="21"/>
                  <a:pt x="330" y="21"/>
                </a:cubicBezTo>
                <a:close/>
                <a:moveTo>
                  <a:pt x="368" y="22"/>
                </a:moveTo>
                <a:cubicBezTo>
                  <a:pt x="368" y="45"/>
                  <a:pt x="368" y="45"/>
                  <a:pt x="368" y="45"/>
                </a:cubicBezTo>
                <a:cubicBezTo>
                  <a:pt x="368" y="48"/>
                  <a:pt x="368" y="50"/>
                  <a:pt x="369" y="51"/>
                </a:cubicBezTo>
                <a:cubicBezTo>
                  <a:pt x="370" y="52"/>
                  <a:pt x="371" y="52"/>
                  <a:pt x="373" y="52"/>
                </a:cubicBezTo>
                <a:cubicBezTo>
                  <a:pt x="376" y="52"/>
                  <a:pt x="376" y="52"/>
                  <a:pt x="376" y="52"/>
                </a:cubicBezTo>
                <a:cubicBezTo>
                  <a:pt x="376" y="54"/>
                  <a:pt x="376" y="54"/>
                  <a:pt x="376" y="54"/>
                </a:cubicBezTo>
                <a:cubicBezTo>
                  <a:pt x="356" y="54"/>
                  <a:pt x="356" y="54"/>
                  <a:pt x="356" y="54"/>
                </a:cubicBezTo>
                <a:cubicBezTo>
                  <a:pt x="356" y="52"/>
                  <a:pt x="356" y="52"/>
                  <a:pt x="356" y="52"/>
                </a:cubicBezTo>
                <a:cubicBezTo>
                  <a:pt x="358" y="52"/>
                  <a:pt x="358" y="52"/>
                  <a:pt x="358" y="52"/>
                </a:cubicBezTo>
                <a:cubicBezTo>
                  <a:pt x="358" y="52"/>
                  <a:pt x="360" y="52"/>
                  <a:pt x="360" y="52"/>
                </a:cubicBezTo>
                <a:cubicBezTo>
                  <a:pt x="361" y="51"/>
                  <a:pt x="362" y="50"/>
                  <a:pt x="362" y="50"/>
                </a:cubicBezTo>
                <a:cubicBezTo>
                  <a:pt x="362" y="49"/>
                  <a:pt x="362" y="47"/>
                  <a:pt x="362" y="45"/>
                </a:cubicBezTo>
                <a:cubicBezTo>
                  <a:pt x="362" y="22"/>
                  <a:pt x="362" y="22"/>
                  <a:pt x="362" y="22"/>
                </a:cubicBezTo>
                <a:cubicBezTo>
                  <a:pt x="356" y="22"/>
                  <a:pt x="356" y="22"/>
                  <a:pt x="356" y="22"/>
                </a:cubicBezTo>
                <a:cubicBezTo>
                  <a:pt x="356" y="20"/>
                  <a:pt x="356" y="20"/>
                  <a:pt x="356" y="20"/>
                </a:cubicBezTo>
                <a:cubicBezTo>
                  <a:pt x="362" y="20"/>
                  <a:pt x="362" y="20"/>
                  <a:pt x="362" y="20"/>
                </a:cubicBezTo>
                <a:cubicBezTo>
                  <a:pt x="362" y="17"/>
                  <a:pt x="362" y="17"/>
                  <a:pt x="362" y="17"/>
                </a:cubicBezTo>
                <a:cubicBezTo>
                  <a:pt x="362" y="14"/>
                  <a:pt x="363" y="11"/>
                  <a:pt x="364" y="8"/>
                </a:cubicBezTo>
                <a:cubicBezTo>
                  <a:pt x="365" y="6"/>
                  <a:pt x="367" y="4"/>
                  <a:pt x="369" y="3"/>
                </a:cubicBezTo>
                <a:cubicBezTo>
                  <a:pt x="371" y="2"/>
                  <a:pt x="373" y="1"/>
                  <a:pt x="376" y="1"/>
                </a:cubicBezTo>
                <a:cubicBezTo>
                  <a:pt x="378" y="1"/>
                  <a:pt x="381" y="2"/>
                  <a:pt x="383" y="3"/>
                </a:cubicBezTo>
                <a:cubicBezTo>
                  <a:pt x="384" y="4"/>
                  <a:pt x="385" y="6"/>
                  <a:pt x="385" y="7"/>
                </a:cubicBezTo>
                <a:cubicBezTo>
                  <a:pt x="385" y="8"/>
                  <a:pt x="384" y="8"/>
                  <a:pt x="384" y="9"/>
                </a:cubicBezTo>
                <a:cubicBezTo>
                  <a:pt x="383" y="10"/>
                  <a:pt x="383" y="10"/>
                  <a:pt x="382" y="10"/>
                </a:cubicBezTo>
                <a:cubicBezTo>
                  <a:pt x="382" y="10"/>
                  <a:pt x="381" y="9"/>
                  <a:pt x="380" y="9"/>
                </a:cubicBezTo>
                <a:cubicBezTo>
                  <a:pt x="380" y="8"/>
                  <a:pt x="379" y="8"/>
                  <a:pt x="378" y="6"/>
                </a:cubicBezTo>
                <a:cubicBezTo>
                  <a:pt x="377" y="5"/>
                  <a:pt x="376" y="4"/>
                  <a:pt x="376" y="3"/>
                </a:cubicBezTo>
                <a:cubicBezTo>
                  <a:pt x="375" y="3"/>
                  <a:pt x="374" y="2"/>
                  <a:pt x="373" y="2"/>
                </a:cubicBezTo>
                <a:cubicBezTo>
                  <a:pt x="372" y="2"/>
                  <a:pt x="371" y="3"/>
                  <a:pt x="370" y="3"/>
                </a:cubicBezTo>
                <a:cubicBezTo>
                  <a:pt x="370" y="4"/>
                  <a:pt x="369" y="5"/>
                  <a:pt x="369" y="6"/>
                </a:cubicBezTo>
                <a:cubicBezTo>
                  <a:pt x="368" y="7"/>
                  <a:pt x="368" y="10"/>
                  <a:pt x="368" y="16"/>
                </a:cubicBezTo>
                <a:cubicBezTo>
                  <a:pt x="368" y="18"/>
                  <a:pt x="368" y="18"/>
                  <a:pt x="368" y="18"/>
                </a:cubicBezTo>
                <a:cubicBezTo>
                  <a:pt x="377" y="18"/>
                  <a:pt x="377" y="18"/>
                  <a:pt x="377" y="18"/>
                </a:cubicBezTo>
                <a:cubicBezTo>
                  <a:pt x="377" y="22"/>
                  <a:pt x="377" y="22"/>
                  <a:pt x="377" y="22"/>
                </a:cubicBezTo>
                <a:cubicBezTo>
                  <a:pt x="368" y="22"/>
                  <a:pt x="368" y="22"/>
                  <a:pt x="368" y="22"/>
                </a:cubicBezTo>
                <a:close/>
                <a:moveTo>
                  <a:pt x="440" y="2"/>
                </a:moveTo>
                <a:cubicBezTo>
                  <a:pt x="441" y="20"/>
                  <a:pt x="441" y="20"/>
                  <a:pt x="441" y="20"/>
                </a:cubicBezTo>
                <a:cubicBezTo>
                  <a:pt x="440" y="20"/>
                  <a:pt x="440" y="20"/>
                  <a:pt x="440" y="20"/>
                </a:cubicBezTo>
                <a:cubicBezTo>
                  <a:pt x="438" y="14"/>
                  <a:pt x="436" y="11"/>
                  <a:pt x="433" y="8"/>
                </a:cubicBezTo>
                <a:cubicBezTo>
                  <a:pt x="430" y="6"/>
                  <a:pt x="427" y="5"/>
                  <a:pt x="423" y="5"/>
                </a:cubicBezTo>
                <a:cubicBezTo>
                  <a:pt x="420" y="5"/>
                  <a:pt x="417" y="6"/>
                  <a:pt x="414" y="8"/>
                </a:cubicBezTo>
                <a:cubicBezTo>
                  <a:pt x="412" y="9"/>
                  <a:pt x="410" y="12"/>
                  <a:pt x="408" y="16"/>
                </a:cubicBezTo>
                <a:cubicBezTo>
                  <a:pt x="407" y="19"/>
                  <a:pt x="406" y="24"/>
                  <a:pt x="406" y="30"/>
                </a:cubicBezTo>
                <a:cubicBezTo>
                  <a:pt x="406" y="34"/>
                  <a:pt x="407" y="38"/>
                  <a:pt x="408" y="42"/>
                </a:cubicBezTo>
                <a:cubicBezTo>
                  <a:pt x="409" y="45"/>
                  <a:pt x="412" y="48"/>
                  <a:pt x="414" y="49"/>
                </a:cubicBezTo>
                <a:cubicBezTo>
                  <a:pt x="417" y="51"/>
                  <a:pt x="420" y="52"/>
                  <a:pt x="424" y="52"/>
                </a:cubicBezTo>
                <a:cubicBezTo>
                  <a:pt x="427" y="52"/>
                  <a:pt x="430" y="51"/>
                  <a:pt x="432" y="50"/>
                </a:cubicBezTo>
                <a:cubicBezTo>
                  <a:pt x="435" y="49"/>
                  <a:pt x="438" y="46"/>
                  <a:pt x="440" y="42"/>
                </a:cubicBezTo>
                <a:cubicBezTo>
                  <a:pt x="442" y="42"/>
                  <a:pt x="442" y="42"/>
                  <a:pt x="442" y="42"/>
                </a:cubicBezTo>
                <a:cubicBezTo>
                  <a:pt x="439" y="47"/>
                  <a:pt x="436" y="50"/>
                  <a:pt x="433" y="52"/>
                </a:cubicBezTo>
                <a:cubicBezTo>
                  <a:pt x="430" y="54"/>
                  <a:pt x="426" y="56"/>
                  <a:pt x="422" y="56"/>
                </a:cubicBezTo>
                <a:cubicBezTo>
                  <a:pt x="414" y="56"/>
                  <a:pt x="407" y="52"/>
                  <a:pt x="403" y="46"/>
                </a:cubicBezTo>
                <a:cubicBezTo>
                  <a:pt x="400" y="42"/>
                  <a:pt x="398" y="36"/>
                  <a:pt x="398" y="30"/>
                </a:cubicBezTo>
                <a:cubicBezTo>
                  <a:pt x="398" y="25"/>
                  <a:pt x="399" y="20"/>
                  <a:pt x="401" y="16"/>
                </a:cubicBezTo>
                <a:cubicBezTo>
                  <a:pt x="403" y="12"/>
                  <a:pt x="406" y="8"/>
                  <a:pt x="410" y="6"/>
                </a:cubicBezTo>
                <a:cubicBezTo>
                  <a:pt x="414" y="4"/>
                  <a:pt x="418" y="3"/>
                  <a:pt x="422" y="3"/>
                </a:cubicBezTo>
                <a:cubicBezTo>
                  <a:pt x="426" y="3"/>
                  <a:pt x="429" y="4"/>
                  <a:pt x="433" y="6"/>
                </a:cubicBezTo>
                <a:cubicBezTo>
                  <a:pt x="434" y="6"/>
                  <a:pt x="434" y="6"/>
                  <a:pt x="435" y="6"/>
                </a:cubicBezTo>
                <a:cubicBezTo>
                  <a:pt x="436" y="6"/>
                  <a:pt x="436" y="6"/>
                  <a:pt x="436" y="6"/>
                </a:cubicBezTo>
                <a:cubicBezTo>
                  <a:pt x="437" y="5"/>
                  <a:pt x="438" y="4"/>
                  <a:pt x="438" y="3"/>
                </a:cubicBezTo>
                <a:cubicBezTo>
                  <a:pt x="440" y="2"/>
                  <a:pt x="440" y="2"/>
                  <a:pt x="440" y="2"/>
                </a:cubicBezTo>
                <a:close/>
                <a:moveTo>
                  <a:pt x="460" y="1"/>
                </a:moveTo>
                <a:cubicBezTo>
                  <a:pt x="460" y="26"/>
                  <a:pt x="460" y="26"/>
                  <a:pt x="460" y="26"/>
                </a:cubicBezTo>
                <a:cubicBezTo>
                  <a:pt x="463" y="22"/>
                  <a:pt x="465" y="21"/>
                  <a:pt x="466" y="20"/>
                </a:cubicBezTo>
                <a:cubicBezTo>
                  <a:pt x="468" y="19"/>
                  <a:pt x="470" y="18"/>
                  <a:pt x="471" y="18"/>
                </a:cubicBezTo>
                <a:cubicBezTo>
                  <a:pt x="473" y="18"/>
                  <a:pt x="475" y="19"/>
                  <a:pt x="476" y="20"/>
                </a:cubicBezTo>
                <a:cubicBezTo>
                  <a:pt x="477" y="21"/>
                  <a:pt x="478" y="23"/>
                  <a:pt x="479" y="25"/>
                </a:cubicBezTo>
                <a:cubicBezTo>
                  <a:pt x="479" y="27"/>
                  <a:pt x="480" y="30"/>
                  <a:pt x="480" y="34"/>
                </a:cubicBezTo>
                <a:cubicBezTo>
                  <a:pt x="480" y="46"/>
                  <a:pt x="480" y="46"/>
                  <a:pt x="480" y="46"/>
                </a:cubicBezTo>
                <a:cubicBezTo>
                  <a:pt x="480" y="48"/>
                  <a:pt x="480" y="50"/>
                  <a:pt x="480" y="50"/>
                </a:cubicBezTo>
                <a:cubicBezTo>
                  <a:pt x="480" y="51"/>
                  <a:pt x="481" y="52"/>
                  <a:pt x="481" y="52"/>
                </a:cubicBezTo>
                <a:cubicBezTo>
                  <a:pt x="482" y="52"/>
                  <a:pt x="483" y="52"/>
                  <a:pt x="484" y="52"/>
                </a:cubicBezTo>
                <a:cubicBezTo>
                  <a:pt x="484" y="54"/>
                  <a:pt x="484" y="54"/>
                  <a:pt x="484" y="54"/>
                </a:cubicBezTo>
                <a:cubicBezTo>
                  <a:pt x="468" y="54"/>
                  <a:pt x="468" y="54"/>
                  <a:pt x="468" y="54"/>
                </a:cubicBezTo>
                <a:cubicBezTo>
                  <a:pt x="468" y="52"/>
                  <a:pt x="468" y="52"/>
                  <a:pt x="468" y="52"/>
                </a:cubicBezTo>
                <a:cubicBezTo>
                  <a:pt x="469" y="52"/>
                  <a:pt x="469" y="52"/>
                  <a:pt x="469" y="52"/>
                </a:cubicBezTo>
                <a:cubicBezTo>
                  <a:pt x="471" y="52"/>
                  <a:pt x="472" y="52"/>
                  <a:pt x="472" y="52"/>
                </a:cubicBezTo>
                <a:cubicBezTo>
                  <a:pt x="473" y="51"/>
                  <a:pt x="474" y="50"/>
                  <a:pt x="474" y="50"/>
                </a:cubicBezTo>
                <a:cubicBezTo>
                  <a:pt x="474" y="49"/>
                  <a:pt x="474" y="48"/>
                  <a:pt x="474" y="46"/>
                </a:cubicBezTo>
                <a:cubicBezTo>
                  <a:pt x="474" y="34"/>
                  <a:pt x="474" y="34"/>
                  <a:pt x="474" y="34"/>
                </a:cubicBezTo>
                <a:cubicBezTo>
                  <a:pt x="474" y="30"/>
                  <a:pt x="474" y="28"/>
                  <a:pt x="473" y="27"/>
                </a:cubicBezTo>
                <a:cubicBezTo>
                  <a:pt x="473" y="26"/>
                  <a:pt x="472" y="25"/>
                  <a:pt x="472" y="24"/>
                </a:cubicBezTo>
                <a:cubicBezTo>
                  <a:pt x="471" y="24"/>
                  <a:pt x="470" y="23"/>
                  <a:pt x="469" y="23"/>
                </a:cubicBezTo>
                <a:cubicBezTo>
                  <a:pt x="468" y="23"/>
                  <a:pt x="466" y="24"/>
                  <a:pt x="465" y="24"/>
                </a:cubicBezTo>
                <a:cubicBezTo>
                  <a:pt x="464" y="25"/>
                  <a:pt x="462" y="26"/>
                  <a:pt x="461" y="28"/>
                </a:cubicBezTo>
                <a:cubicBezTo>
                  <a:pt x="461" y="46"/>
                  <a:pt x="461" y="46"/>
                  <a:pt x="461" y="46"/>
                </a:cubicBezTo>
                <a:cubicBezTo>
                  <a:pt x="461" y="48"/>
                  <a:pt x="461" y="50"/>
                  <a:pt x="461" y="50"/>
                </a:cubicBezTo>
                <a:cubicBezTo>
                  <a:pt x="462" y="51"/>
                  <a:pt x="462" y="52"/>
                  <a:pt x="462" y="52"/>
                </a:cubicBezTo>
                <a:cubicBezTo>
                  <a:pt x="463" y="52"/>
                  <a:pt x="464" y="52"/>
                  <a:pt x="466" y="52"/>
                </a:cubicBezTo>
                <a:cubicBezTo>
                  <a:pt x="466" y="54"/>
                  <a:pt x="466" y="54"/>
                  <a:pt x="466" y="54"/>
                </a:cubicBezTo>
                <a:cubicBezTo>
                  <a:pt x="450" y="54"/>
                  <a:pt x="450" y="54"/>
                  <a:pt x="450" y="54"/>
                </a:cubicBezTo>
                <a:cubicBezTo>
                  <a:pt x="450" y="52"/>
                  <a:pt x="450" y="52"/>
                  <a:pt x="450" y="52"/>
                </a:cubicBezTo>
                <a:cubicBezTo>
                  <a:pt x="451" y="52"/>
                  <a:pt x="452" y="52"/>
                  <a:pt x="453" y="52"/>
                </a:cubicBezTo>
                <a:cubicBezTo>
                  <a:pt x="454" y="51"/>
                  <a:pt x="454" y="51"/>
                  <a:pt x="454" y="50"/>
                </a:cubicBezTo>
                <a:cubicBezTo>
                  <a:pt x="455" y="49"/>
                  <a:pt x="455" y="48"/>
                  <a:pt x="455" y="46"/>
                </a:cubicBezTo>
                <a:cubicBezTo>
                  <a:pt x="455" y="15"/>
                  <a:pt x="455" y="15"/>
                  <a:pt x="455" y="15"/>
                </a:cubicBezTo>
                <a:cubicBezTo>
                  <a:pt x="455" y="11"/>
                  <a:pt x="455" y="8"/>
                  <a:pt x="454" y="8"/>
                </a:cubicBezTo>
                <a:cubicBezTo>
                  <a:pt x="454" y="7"/>
                  <a:pt x="454" y="6"/>
                  <a:pt x="454" y="6"/>
                </a:cubicBezTo>
                <a:cubicBezTo>
                  <a:pt x="453" y="5"/>
                  <a:pt x="453" y="5"/>
                  <a:pt x="452" y="5"/>
                </a:cubicBezTo>
                <a:cubicBezTo>
                  <a:pt x="452" y="5"/>
                  <a:pt x="451" y="5"/>
                  <a:pt x="450" y="6"/>
                </a:cubicBezTo>
                <a:cubicBezTo>
                  <a:pt x="449" y="4"/>
                  <a:pt x="449" y="4"/>
                  <a:pt x="449" y="4"/>
                </a:cubicBezTo>
                <a:cubicBezTo>
                  <a:pt x="459" y="0"/>
                  <a:pt x="459" y="0"/>
                  <a:pt x="459" y="0"/>
                </a:cubicBezTo>
                <a:cubicBezTo>
                  <a:pt x="460" y="1"/>
                  <a:pt x="460" y="1"/>
                  <a:pt x="460" y="1"/>
                </a:cubicBezTo>
                <a:close/>
                <a:moveTo>
                  <a:pt x="499" y="1"/>
                </a:moveTo>
                <a:cubicBezTo>
                  <a:pt x="500" y="1"/>
                  <a:pt x="501" y="1"/>
                  <a:pt x="501" y="2"/>
                </a:cubicBezTo>
                <a:cubicBezTo>
                  <a:pt x="502" y="3"/>
                  <a:pt x="502" y="4"/>
                  <a:pt x="502" y="5"/>
                </a:cubicBezTo>
                <a:cubicBezTo>
                  <a:pt x="502" y="6"/>
                  <a:pt x="502" y="7"/>
                  <a:pt x="501" y="8"/>
                </a:cubicBezTo>
                <a:cubicBezTo>
                  <a:pt x="500" y="8"/>
                  <a:pt x="500" y="9"/>
                  <a:pt x="499" y="9"/>
                </a:cubicBezTo>
                <a:cubicBezTo>
                  <a:pt x="498" y="9"/>
                  <a:pt x="497" y="8"/>
                  <a:pt x="496" y="8"/>
                </a:cubicBezTo>
                <a:cubicBezTo>
                  <a:pt x="496" y="7"/>
                  <a:pt x="495" y="6"/>
                  <a:pt x="495" y="5"/>
                </a:cubicBezTo>
                <a:cubicBezTo>
                  <a:pt x="495" y="4"/>
                  <a:pt x="496" y="3"/>
                  <a:pt x="496" y="2"/>
                </a:cubicBezTo>
                <a:cubicBezTo>
                  <a:pt x="497" y="1"/>
                  <a:pt x="498" y="1"/>
                  <a:pt x="499" y="1"/>
                </a:cubicBezTo>
                <a:close/>
                <a:moveTo>
                  <a:pt x="502" y="19"/>
                </a:moveTo>
                <a:cubicBezTo>
                  <a:pt x="502" y="46"/>
                  <a:pt x="502" y="46"/>
                  <a:pt x="502" y="46"/>
                </a:cubicBezTo>
                <a:cubicBezTo>
                  <a:pt x="502" y="48"/>
                  <a:pt x="502" y="50"/>
                  <a:pt x="502" y="50"/>
                </a:cubicBezTo>
                <a:cubicBezTo>
                  <a:pt x="503" y="51"/>
                  <a:pt x="503" y="52"/>
                  <a:pt x="504" y="52"/>
                </a:cubicBezTo>
                <a:cubicBezTo>
                  <a:pt x="504" y="52"/>
                  <a:pt x="505" y="52"/>
                  <a:pt x="507" y="52"/>
                </a:cubicBezTo>
                <a:cubicBezTo>
                  <a:pt x="507" y="54"/>
                  <a:pt x="507" y="54"/>
                  <a:pt x="507" y="54"/>
                </a:cubicBezTo>
                <a:cubicBezTo>
                  <a:pt x="491" y="54"/>
                  <a:pt x="491" y="54"/>
                  <a:pt x="491" y="54"/>
                </a:cubicBezTo>
                <a:cubicBezTo>
                  <a:pt x="491" y="52"/>
                  <a:pt x="491" y="52"/>
                  <a:pt x="491" y="52"/>
                </a:cubicBezTo>
                <a:cubicBezTo>
                  <a:pt x="492" y="52"/>
                  <a:pt x="494" y="52"/>
                  <a:pt x="494" y="52"/>
                </a:cubicBezTo>
                <a:cubicBezTo>
                  <a:pt x="494" y="52"/>
                  <a:pt x="495" y="51"/>
                  <a:pt x="495" y="50"/>
                </a:cubicBezTo>
                <a:cubicBezTo>
                  <a:pt x="496" y="50"/>
                  <a:pt x="496" y="48"/>
                  <a:pt x="496" y="46"/>
                </a:cubicBezTo>
                <a:cubicBezTo>
                  <a:pt x="496" y="33"/>
                  <a:pt x="496" y="33"/>
                  <a:pt x="496" y="33"/>
                </a:cubicBezTo>
                <a:cubicBezTo>
                  <a:pt x="496" y="29"/>
                  <a:pt x="496" y="27"/>
                  <a:pt x="495" y="26"/>
                </a:cubicBezTo>
                <a:cubicBezTo>
                  <a:pt x="495" y="25"/>
                  <a:pt x="495" y="24"/>
                  <a:pt x="494" y="24"/>
                </a:cubicBezTo>
                <a:cubicBezTo>
                  <a:pt x="494" y="24"/>
                  <a:pt x="494" y="24"/>
                  <a:pt x="493" y="24"/>
                </a:cubicBezTo>
                <a:cubicBezTo>
                  <a:pt x="492" y="24"/>
                  <a:pt x="491" y="24"/>
                  <a:pt x="490" y="24"/>
                </a:cubicBezTo>
                <a:cubicBezTo>
                  <a:pt x="490" y="23"/>
                  <a:pt x="490" y="23"/>
                  <a:pt x="490" y="23"/>
                </a:cubicBezTo>
                <a:cubicBezTo>
                  <a:pt x="500" y="19"/>
                  <a:pt x="500" y="19"/>
                  <a:pt x="500" y="19"/>
                </a:cubicBezTo>
                <a:cubicBezTo>
                  <a:pt x="502" y="19"/>
                  <a:pt x="502" y="19"/>
                  <a:pt x="502" y="19"/>
                </a:cubicBezTo>
                <a:close/>
                <a:moveTo>
                  <a:pt x="524" y="26"/>
                </a:moveTo>
                <a:cubicBezTo>
                  <a:pt x="528" y="21"/>
                  <a:pt x="532" y="19"/>
                  <a:pt x="535" y="19"/>
                </a:cubicBezTo>
                <a:cubicBezTo>
                  <a:pt x="536" y="19"/>
                  <a:pt x="538" y="19"/>
                  <a:pt x="540" y="20"/>
                </a:cubicBezTo>
                <a:cubicBezTo>
                  <a:pt x="541" y="21"/>
                  <a:pt x="542" y="22"/>
                  <a:pt x="543" y="24"/>
                </a:cubicBezTo>
                <a:cubicBezTo>
                  <a:pt x="543" y="26"/>
                  <a:pt x="544" y="28"/>
                  <a:pt x="544" y="31"/>
                </a:cubicBezTo>
                <a:cubicBezTo>
                  <a:pt x="544" y="46"/>
                  <a:pt x="544" y="46"/>
                  <a:pt x="544" y="46"/>
                </a:cubicBezTo>
                <a:cubicBezTo>
                  <a:pt x="544" y="48"/>
                  <a:pt x="544" y="49"/>
                  <a:pt x="544" y="50"/>
                </a:cubicBezTo>
                <a:cubicBezTo>
                  <a:pt x="544" y="51"/>
                  <a:pt x="545" y="51"/>
                  <a:pt x="545" y="52"/>
                </a:cubicBezTo>
                <a:cubicBezTo>
                  <a:pt x="546" y="52"/>
                  <a:pt x="547" y="52"/>
                  <a:pt x="548" y="52"/>
                </a:cubicBezTo>
                <a:cubicBezTo>
                  <a:pt x="548" y="53"/>
                  <a:pt x="548" y="53"/>
                  <a:pt x="548" y="53"/>
                </a:cubicBezTo>
                <a:cubicBezTo>
                  <a:pt x="532" y="53"/>
                  <a:pt x="532" y="53"/>
                  <a:pt x="532" y="53"/>
                </a:cubicBezTo>
                <a:cubicBezTo>
                  <a:pt x="532" y="52"/>
                  <a:pt x="532" y="52"/>
                  <a:pt x="532" y="52"/>
                </a:cubicBezTo>
                <a:cubicBezTo>
                  <a:pt x="533" y="52"/>
                  <a:pt x="533" y="52"/>
                  <a:pt x="533" y="52"/>
                </a:cubicBezTo>
                <a:cubicBezTo>
                  <a:pt x="535" y="52"/>
                  <a:pt x="536" y="52"/>
                  <a:pt x="536" y="51"/>
                </a:cubicBezTo>
                <a:cubicBezTo>
                  <a:pt x="537" y="51"/>
                  <a:pt x="538" y="50"/>
                  <a:pt x="538" y="49"/>
                </a:cubicBezTo>
                <a:cubicBezTo>
                  <a:pt x="538" y="49"/>
                  <a:pt x="538" y="48"/>
                  <a:pt x="538" y="46"/>
                </a:cubicBezTo>
                <a:cubicBezTo>
                  <a:pt x="538" y="32"/>
                  <a:pt x="538" y="32"/>
                  <a:pt x="538" y="32"/>
                </a:cubicBezTo>
                <a:cubicBezTo>
                  <a:pt x="538" y="28"/>
                  <a:pt x="537" y="26"/>
                  <a:pt x="536" y="25"/>
                </a:cubicBezTo>
                <a:cubicBezTo>
                  <a:pt x="536" y="24"/>
                  <a:pt x="534" y="23"/>
                  <a:pt x="532" y="23"/>
                </a:cubicBezTo>
                <a:cubicBezTo>
                  <a:pt x="530" y="23"/>
                  <a:pt x="527" y="24"/>
                  <a:pt x="524" y="28"/>
                </a:cubicBezTo>
                <a:cubicBezTo>
                  <a:pt x="524" y="46"/>
                  <a:pt x="524" y="46"/>
                  <a:pt x="524" y="46"/>
                </a:cubicBezTo>
                <a:cubicBezTo>
                  <a:pt x="524" y="48"/>
                  <a:pt x="524" y="49"/>
                  <a:pt x="524" y="50"/>
                </a:cubicBezTo>
                <a:cubicBezTo>
                  <a:pt x="525" y="51"/>
                  <a:pt x="525" y="51"/>
                  <a:pt x="526" y="52"/>
                </a:cubicBezTo>
                <a:cubicBezTo>
                  <a:pt x="526" y="52"/>
                  <a:pt x="527" y="52"/>
                  <a:pt x="529" y="52"/>
                </a:cubicBezTo>
                <a:cubicBezTo>
                  <a:pt x="529" y="53"/>
                  <a:pt x="529" y="53"/>
                  <a:pt x="529" y="53"/>
                </a:cubicBezTo>
                <a:cubicBezTo>
                  <a:pt x="513" y="53"/>
                  <a:pt x="513" y="53"/>
                  <a:pt x="513" y="53"/>
                </a:cubicBezTo>
                <a:cubicBezTo>
                  <a:pt x="513" y="52"/>
                  <a:pt x="513" y="52"/>
                  <a:pt x="513" y="52"/>
                </a:cubicBezTo>
                <a:cubicBezTo>
                  <a:pt x="514" y="52"/>
                  <a:pt x="514" y="52"/>
                  <a:pt x="514" y="52"/>
                </a:cubicBezTo>
                <a:cubicBezTo>
                  <a:pt x="516" y="52"/>
                  <a:pt x="517" y="52"/>
                  <a:pt x="517" y="51"/>
                </a:cubicBezTo>
                <a:cubicBezTo>
                  <a:pt x="518" y="50"/>
                  <a:pt x="518" y="48"/>
                  <a:pt x="518" y="46"/>
                </a:cubicBezTo>
                <a:cubicBezTo>
                  <a:pt x="518" y="33"/>
                  <a:pt x="518" y="33"/>
                  <a:pt x="518" y="33"/>
                </a:cubicBezTo>
                <a:cubicBezTo>
                  <a:pt x="518" y="29"/>
                  <a:pt x="518" y="26"/>
                  <a:pt x="518" y="25"/>
                </a:cubicBezTo>
                <a:cubicBezTo>
                  <a:pt x="518" y="24"/>
                  <a:pt x="517" y="24"/>
                  <a:pt x="517" y="23"/>
                </a:cubicBezTo>
                <a:cubicBezTo>
                  <a:pt x="516" y="23"/>
                  <a:pt x="516" y="23"/>
                  <a:pt x="515" y="23"/>
                </a:cubicBezTo>
                <a:cubicBezTo>
                  <a:pt x="514" y="23"/>
                  <a:pt x="514" y="23"/>
                  <a:pt x="513" y="23"/>
                </a:cubicBezTo>
                <a:cubicBezTo>
                  <a:pt x="512" y="22"/>
                  <a:pt x="512" y="22"/>
                  <a:pt x="512" y="22"/>
                </a:cubicBezTo>
                <a:cubicBezTo>
                  <a:pt x="522" y="18"/>
                  <a:pt x="522" y="18"/>
                  <a:pt x="522" y="18"/>
                </a:cubicBezTo>
                <a:cubicBezTo>
                  <a:pt x="524" y="18"/>
                  <a:pt x="524" y="18"/>
                  <a:pt x="524" y="18"/>
                </a:cubicBezTo>
                <a:cubicBezTo>
                  <a:pt x="524" y="26"/>
                  <a:pt x="524" y="26"/>
                  <a:pt x="524" y="26"/>
                </a:cubicBezTo>
                <a:close/>
                <a:moveTo>
                  <a:pt x="573" y="49"/>
                </a:moveTo>
                <a:cubicBezTo>
                  <a:pt x="570" y="52"/>
                  <a:pt x="568" y="53"/>
                  <a:pt x="567" y="54"/>
                </a:cubicBezTo>
                <a:cubicBezTo>
                  <a:pt x="566" y="54"/>
                  <a:pt x="564" y="54"/>
                  <a:pt x="563" y="54"/>
                </a:cubicBezTo>
                <a:cubicBezTo>
                  <a:pt x="560" y="54"/>
                  <a:pt x="559" y="54"/>
                  <a:pt x="557" y="52"/>
                </a:cubicBezTo>
                <a:cubicBezTo>
                  <a:pt x="556" y="50"/>
                  <a:pt x="555" y="48"/>
                  <a:pt x="555" y="46"/>
                </a:cubicBezTo>
                <a:cubicBezTo>
                  <a:pt x="555" y="44"/>
                  <a:pt x="556" y="42"/>
                  <a:pt x="556" y="41"/>
                </a:cubicBezTo>
                <a:cubicBezTo>
                  <a:pt x="557" y="40"/>
                  <a:pt x="559" y="38"/>
                  <a:pt x="562" y="36"/>
                </a:cubicBezTo>
                <a:cubicBezTo>
                  <a:pt x="564" y="35"/>
                  <a:pt x="568" y="33"/>
                  <a:pt x="574" y="31"/>
                </a:cubicBezTo>
                <a:cubicBezTo>
                  <a:pt x="574" y="30"/>
                  <a:pt x="574" y="30"/>
                  <a:pt x="574" y="30"/>
                </a:cubicBezTo>
                <a:cubicBezTo>
                  <a:pt x="574" y="26"/>
                  <a:pt x="573" y="24"/>
                  <a:pt x="572" y="23"/>
                </a:cubicBezTo>
                <a:cubicBezTo>
                  <a:pt x="571" y="22"/>
                  <a:pt x="570" y="21"/>
                  <a:pt x="568" y="21"/>
                </a:cubicBezTo>
                <a:cubicBezTo>
                  <a:pt x="566" y="21"/>
                  <a:pt x="565" y="21"/>
                  <a:pt x="564" y="22"/>
                </a:cubicBezTo>
                <a:cubicBezTo>
                  <a:pt x="563" y="23"/>
                  <a:pt x="563" y="24"/>
                  <a:pt x="563" y="25"/>
                </a:cubicBezTo>
                <a:cubicBezTo>
                  <a:pt x="563" y="27"/>
                  <a:pt x="563" y="27"/>
                  <a:pt x="563" y="27"/>
                </a:cubicBezTo>
                <a:cubicBezTo>
                  <a:pt x="563" y="28"/>
                  <a:pt x="562" y="29"/>
                  <a:pt x="562" y="30"/>
                </a:cubicBezTo>
                <a:cubicBezTo>
                  <a:pt x="562" y="30"/>
                  <a:pt x="561" y="30"/>
                  <a:pt x="560" y="30"/>
                </a:cubicBezTo>
                <a:cubicBezTo>
                  <a:pt x="559" y="30"/>
                  <a:pt x="558" y="30"/>
                  <a:pt x="558" y="30"/>
                </a:cubicBezTo>
                <a:cubicBezTo>
                  <a:pt x="558" y="29"/>
                  <a:pt x="557" y="28"/>
                  <a:pt x="557" y="27"/>
                </a:cubicBezTo>
                <a:cubicBezTo>
                  <a:pt x="557" y="25"/>
                  <a:pt x="558" y="23"/>
                  <a:pt x="560" y="21"/>
                </a:cubicBezTo>
                <a:cubicBezTo>
                  <a:pt x="562" y="19"/>
                  <a:pt x="566" y="18"/>
                  <a:pt x="569" y="18"/>
                </a:cubicBezTo>
                <a:cubicBezTo>
                  <a:pt x="572" y="18"/>
                  <a:pt x="574" y="18"/>
                  <a:pt x="576" y="20"/>
                </a:cubicBezTo>
                <a:cubicBezTo>
                  <a:pt x="578" y="20"/>
                  <a:pt x="579" y="22"/>
                  <a:pt x="580" y="23"/>
                </a:cubicBezTo>
                <a:cubicBezTo>
                  <a:pt x="580" y="24"/>
                  <a:pt x="580" y="26"/>
                  <a:pt x="580" y="30"/>
                </a:cubicBezTo>
                <a:cubicBezTo>
                  <a:pt x="580" y="41"/>
                  <a:pt x="580" y="41"/>
                  <a:pt x="580" y="41"/>
                </a:cubicBezTo>
                <a:cubicBezTo>
                  <a:pt x="580" y="44"/>
                  <a:pt x="580" y="46"/>
                  <a:pt x="580" y="47"/>
                </a:cubicBezTo>
                <a:cubicBezTo>
                  <a:pt x="580" y="48"/>
                  <a:pt x="581" y="48"/>
                  <a:pt x="581" y="49"/>
                </a:cubicBezTo>
                <a:cubicBezTo>
                  <a:pt x="581" y="49"/>
                  <a:pt x="581" y="49"/>
                  <a:pt x="582" y="49"/>
                </a:cubicBezTo>
                <a:cubicBezTo>
                  <a:pt x="582" y="49"/>
                  <a:pt x="582" y="49"/>
                  <a:pt x="583" y="49"/>
                </a:cubicBezTo>
                <a:cubicBezTo>
                  <a:pt x="583" y="48"/>
                  <a:pt x="584" y="48"/>
                  <a:pt x="586" y="46"/>
                </a:cubicBezTo>
                <a:cubicBezTo>
                  <a:pt x="586" y="48"/>
                  <a:pt x="586" y="48"/>
                  <a:pt x="586" y="48"/>
                </a:cubicBezTo>
                <a:cubicBezTo>
                  <a:pt x="583" y="52"/>
                  <a:pt x="580" y="54"/>
                  <a:pt x="578" y="54"/>
                </a:cubicBezTo>
                <a:cubicBezTo>
                  <a:pt x="577" y="54"/>
                  <a:pt x="576" y="53"/>
                  <a:pt x="575" y="52"/>
                </a:cubicBezTo>
                <a:cubicBezTo>
                  <a:pt x="574" y="52"/>
                  <a:pt x="573" y="51"/>
                  <a:pt x="573" y="49"/>
                </a:cubicBezTo>
                <a:close/>
                <a:moveTo>
                  <a:pt x="573" y="46"/>
                </a:moveTo>
                <a:cubicBezTo>
                  <a:pt x="573" y="34"/>
                  <a:pt x="573" y="34"/>
                  <a:pt x="573" y="34"/>
                </a:cubicBezTo>
                <a:cubicBezTo>
                  <a:pt x="570" y="35"/>
                  <a:pt x="567" y="36"/>
                  <a:pt x="566" y="37"/>
                </a:cubicBezTo>
                <a:cubicBezTo>
                  <a:pt x="564" y="38"/>
                  <a:pt x="563" y="39"/>
                  <a:pt x="562" y="40"/>
                </a:cubicBezTo>
                <a:cubicBezTo>
                  <a:pt x="562" y="42"/>
                  <a:pt x="561" y="43"/>
                  <a:pt x="561" y="44"/>
                </a:cubicBezTo>
                <a:cubicBezTo>
                  <a:pt x="561" y="46"/>
                  <a:pt x="562" y="48"/>
                  <a:pt x="563" y="49"/>
                </a:cubicBezTo>
                <a:cubicBezTo>
                  <a:pt x="564" y="50"/>
                  <a:pt x="565" y="50"/>
                  <a:pt x="566" y="50"/>
                </a:cubicBezTo>
                <a:cubicBezTo>
                  <a:pt x="568" y="50"/>
                  <a:pt x="570" y="49"/>
                  <a:pt x="573" y="46"/>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anchor="t"/>
          <a:lstStyle>
            <a:lvl1pPr marL="0" algn="l">
              <a:buNone/>
              <a:defRPr sz="1800">
                <a:solidFill>
                  <a:schemeClr val="lt1"/>
                </a:solidFill>
                <a:latin typeface="+mn-lt"/>
                <a:ea typeface="+mn-lt"/>
                <a:cs typeface="+mn-lt"/>
              </a:defRPr>
            </a:lvl1pPr>
            <a:lvl2pPr marL="457200" algn="l">
              <a:buNone/>
              <a:defRPr sz="1800">
                <a:solidFill>
                  <a:schemeClr val="lt1"/>
                </a:solidFill>
                <a:latin typeface="+mn-lt"/>
                <a:ea typeface="+mn-lt"/>
                <a:cs typeface="+mn-lt"/>
              </a:defRPr>
            </a:lvl2pPr>
            <a:lvl3pPr marL="914400" algn="l">
              <a:buNone/>
              <a:defRPr sz="1800">
                <a:solidFill>
                  <a:schemeClr val="lt1"/>
                </a:solidFill>
                <a:latin typeface="+mn-lt"/>
                <a:ea typeface="+mn-lt"/>
                <a:cs typeface="+mn-lt"/>
              </a:defRPr>
            </a:lvl3pPr>
            <a:lvl4pPr marL="1371600" algn="l">
              <a:buNone/>
              <a:defRPr sz="1800">
                <a:solidFill>
                  <a:schemeClr val="lt1"/>
                </a:solidFill>
                <a:latin typeface="+mn-lt"/>
                <a:ea typeface="+mn-lt"/>
                <a:cs typeface="+mn-lt"/>
              </a:defRPr>
            </a:lvl4pPr>
            <a:lvl5pPr marL="1828800" algn="l">
              <a:buNone/>
              <a:defRPr sz="1800">
                <a:solidFill>
                  <a:schemeClr val="lt1"/>
                </a:solidFill>
                <a:latin typeface="+mn-lt"/>
                <a:ea typeface="+mn-lt"/>
                <a:cs typeface="+mn-lt"/>
              </a:defRPr>
            </a:lvl5pPr>
            <a:lvl6pPr marL="2286000" algn="l">
              <a:buNone/>
              <a:defRPr sz="1800">
                <a:solidFill>
                  <a:schemeClr val="lt1"/>
                </a:solidFill>
                <a:latin typeface="+mn-lt"/>
                <a:ea typeface="+mn-lt"/>
                <a:cs typeface="+mn-lt"/>
              </a:defRPr>
            </a:lvl6pPr>
            <a:lvl7pPr marL="2743200" algn="l">
              <a:buNone/>
              <a:defRPr sz="1800">
                <a:solidFill>
                  <a:schemeClr val="lt1"/>
                </a:solidFill>
                <a:latin typeface="+mn-lt"/>
                <a:ea typeface="+mn-lt"/>
                <a:cs typeface="+mn-lt"/>
              </a:defRPr>
            </a:lvl7pPr>
            <a:lvl8pPr marL="3200400" algn="l">
              <a:buNone/>
              <a:defRPr sz="1800">
                <a:solidFill>
                  <a:schemeClr val="lt1"/>
                </a:solidFill>
                <a:latin typeface="+mn-lt"/>
                <a:ea typeface="+mn-lt"/>
                <a:cs typeface="+mn-lt"/>
              </a:defRPr>
            </a:lvl8pPr>
            <a:lvl9pPr marL="3657600" algn="l">
              <a:buNone/>
              <a:defRPr sz="1800">
                <a:solidFill>
                  <a:schemeClr val="lt1"/>
                </a:solidFill>
                <a:latin typeface="+mn-lt"/>
                <a:ea typeface="+mn-lt"/>
                <a:cs typeface="+mn-lt"/>
              </a:defRPr>
            </a:lvl9pPr>
          </a:lstStyle>
          <a:p>
            <a:endParaRPr/>
          </a:p>
        </p:txBody>
      </p:sp>
      <p:sp>
        <p:nvSpPr>
          <p:cNvPr id="51" name="Freeform 36">
            <a:extLst>
              <a:ext uri="{FF2B5EF4-FFF2-40B4-BE49-F238E27FC236}">
                <a16:creationId xmlns:a16="http://schemas.microsoft.com/office/drawing/2014/main" id="{4B28009B-9391-0338-2B60-E737203CA1C4}"/>
              </a:ext>
            </a:extLst>
          </p:cNvPr>
          <p:cNvSpPr>
            <a:spLocks noGrp="1"/>
          </p:cNvSpPr>
          <p:nvPr/>
        </p:nvSpPr>
        <p:spPr>
          <a:xfrm>
            <a:off x="9377585" y="278333"/>
            <a:ext cx="2664466" cy="354388"/>
          </a:xfrm>
          <a:custGeom>
            <a:avLst/>
            <a:gdLst/>
            <a:ahLst/>
            <a:cxnLst/>
            <a:rect l="0" t="0" r="r" b="b"/>
            <a:pathLst>
              <a:path w="1513" h="200">
                <a:moveTo>
                  <a:pt x="1410" y="31"/>
                </a:moveTo>
                <a:cubicBezTo>
                  <a:pt x="1410" y="28"/>
                  <a:pt x="1410" y="26"/>
                  <a:pt x="1410" y="23"/>
                </a:cubicBezTo>
                <a:cubicBezTo>
                  <a:pt x="1418" y="21"/>
                  <a:pt x="1413" y="3"/>
                  <a:pt x="1421" y="0"/>
                </a:cubicBezTo>
                <a:cubicBezTo>
                  <a:pt x="1424" y="0"/>
                  <a:pt x="1424" y="0"/>
                  <a:pt x="1424" y="0"/>
                </a:cubicBezTo>
                <a:cubicBezTo>
                  <a:pt x="1425" y="3"/>
                  <a:pt x="1427" y="7"/>
                  <a:pt x="1428" y="11"/>
                </a:cubicBezTo>
                <a:cubicBezTo>
                  <a:pt x="1428" y="13"/>
                  <a:pt x="1428" y="15"/>
                  <a:pt x="1428" y="17"/>
                </a:cubicBezTo>
                <a:cubicBezTo>
                  <a:pt x="1431" y="30"/>
                  <a:pt x="1429" y="36"/>
                  <a:pt x="1427" y="47"/>
                </a:cubicBezTo>
                <a:cubicBezTo>
                  <a:pt x="1414" y="49"/>
                  <a:pt x="1415" y="38"/>
                  <a:pt x="1410" y="31"/>
                </a:cubicBezTo>
                <a:close/>
                <a:moveTo>
                  <a:pt x="1442" y="122"/>
                </a:moveTo>
                <a:cubicBezTo>
                  <a:pt x="1442" y="107"/>
                  <a:pt x="1454" y="110"/>
                  <a:pt x="1465" y="107"/>
                </a:cubicBezTo>
                <a:cubicBezTo>
                  <a:pt x="1470" y="105"/>
                  <a:pt x="1478" y="101"/>
                  <a:pt x="1482" y="97"/>
                </a:cubicBezTo>
                <a:cubicBezTo>
                  <a:pt x="1484" y="95"/>
                  <a:pt x="1484" y="93"/>
                  <a:pt x="1486" y="91"/>
                </a:cubicBezTo>
                <a:cubicBezTo>
                  <a:pt x="1485" y="90"/>
                  <a:pt x="1485" y="88"/>
                  <a:pt x="1484" y="87"/>
                </a:cubicBezTo>
                <a:cubicBezTo>
                  <a:pt x="1482" y="86"/>
                  <a:pt x="1479" y="83"/>
                  <a:pt x="1477" y="83"/>
                </a:cubicBezTo>
                <a:cubicBezTo>
                  <a:pt x="1474" y="81"/>
                  <a:pt x="1470" y="82"/>
                  <a:pt x="1468" y="81"/>
                </a:cubicBezTo>
                <a:cubicBezTo>
                  <a:pt x="1452" y="83"/>
                  <a:pt x="1429" y="95"/>
                  <a:pt x="1424" y="105"/>
                </a:cubicBezTo>
                <a:cubicBezTo>
                  <a:pt x="1424" y="108"/>
                  <a:pt x="1424" y="111"/>
                  <a:pt x="1424" y="113"/>
                </a:cubicBezTo>
                <a:cubicBezTo>
                  <a:pt x="1426" y="115"/>
                  <a:pt x="1428" y="117"/>
                  <a:pt x="1430" y="119"/>
                </a:cubicBezTo>
                <a:cubicBezTo>
                  <a:pt x="1430" y="126"/>
                  <a:pt x="1430" y="134"/>
                  <a:pt x="1422" y="135"/>
                </a:cubicBezTo>
                <a:cubicBezTo>
                  <a:pt x="1420" y="133"/>
                  <a:pt x="1418" y="132"/>
                  <a:pt x="1416" y="130"/>
                </a:cubicBezTo>
                <a:cubicBezTo>
                  <a:pt x="1414" y="132"/>
                  <a:pt x="1413" y="133"/>
                  <a:pt x="1409" y="132"/>
                </a:cubicBezTo>
                <a:cubicBezTo>
                  <a:pt x="1407" y="128"/>
                  <a:pt x="1397" y="105"/>
                  <a:pt x="1398" y="102"/>
                </a:cubicBezTo>
                <a:cubicBezTo>
                  <a:pt x="1399" y="99"/>
                  <a:pt x="1405" y="97"/>
                  <a:pt x="1408" y="96"/>
                </a:cubicBezTo>
                <a:cubicBezTo>
                  <a:pt x="1414" y="93"/>
                  <a:pt x="1418" y="86"/>
                  <a:pt x="1423" y="82"/>
                </a:cubicBezTo>
                <a:cubicBezTo>
                  <a:pt x="1426" y="80"/>
                  <a:pt x="1430" y="80"/>
                  <a:pt x="1433" y="79"/>
                </a:cubicBezTo>
                <a:cubicBezTo>
                  <a:pt x="1441" y="75"/>
                  <a:pt x="1447" y="65"/>
                  <a:pt x="1454" y="59"/>
                </a:cubicBezTo>
                <a:cubicBezTo>
                  <a:pt x="1462" y="51"/>
                  <a:pt x="1472" y="50"/>
                  <a:pt x="1478" y="41"/>
                </a:cubicBezTo>
                <a:cubicBezTo>
                  <a:pt x="1478" y="41"/>
                  <a:pt x="1478" y="41"/>
                  <a:pt x="1478" y="40"/>
                </a:cubicBezTo>
                <a:cubicBezTo>
                  <a:pt x="1477" y="40"/>
                  <a:pt x="1477" y="40"/>
                  <a:pt x="1477" y="40"/>
                </a:cubicBezTo>
                <a:cubicBezTo>
                  <a:pt x="1472" y="45"/>
                  <a:pt x="1459" y="54"/>
                  <a:pt x="1450" y="47"/>
                </a:cubicBezTo>
                <a:cubicBezTo>
                  <a:pt x="1446" y="45"/>
                  <a:pt x="1447" y="40"/>
                  <a:pt x="1444" y="37"/>
                </a:cubicBezTo>
                <a:cubicBezTo>
                  <a:pt x="1443" y="35"/>
                  <a:pt x="1440" y="34"/>
                  <a:pt x="1440" y="31"/>
                </a:cubicBezTo>
                <a:cubicBezTo>
                  <a:pt x="1440" y="29"/>
                  <a:pt x="1441" y="28"/>
                  <a:pt x="1441" y="27"/>
                </a:cubicBezTo>
                <a:cubicBezTo>
                  <a:pt x="1447" y="27"/>
                  <a:pt x="1459" y="35"/>
                  <a:pt x="1462" y="38"/>
                </a:cubicBezTo>
                <a:cubicBezTo>
                  <a:pt x="1471" y="35"/>
                  <a:pt x="1480" y="33"/>
                  <a:pt x="1488" y="28"/>
                </a:cubicBezTo>
                <a:cubicBezTo>
                  <a:pt x="1491" y="26"/>
                  <a:pt x="1496" y="30"/>
                  <a:pt x="1498" y="29"/>
                </a:cubicBezTo>
                <a:cubicBezTo>
                  <a:pt x="1502" y="32"/>
                  <a:pt x="1508" y="48"/>
                  <a:pt x="1500" y="52"/>
                </a:cubicBezTo>
                <a:cubicBezTo>
                  <a:pt x="1496" y="53"/>
                  <a:pt x="1490" y="53"/>
                  <a:pt x="1486" y="54"/>
                </a:cubicBezTo>
                <a:cubicBezTo>
                  <a:pt x="1476" y="56"/>
                  <a:pt x="1464" y="63"/>
                  <a:pt x="1457" y="69"/>
                </a:cubicBezTo>
                <a:cubicBezTo>
                  <a:pt x="1457" y="69"/>
                  <a:pt x="1458" y="69"/>
                  <a:pt x="1458" y="70"/>
                </a:cubicBezTo>
                <a:cubicBezTo>
                  <a:pt x="1458" y="70"/>
                  <a:pt x="1458" y="70"/>
                  <a:pt x="1458" y="70"/>
                </a:cubicBezTo>
                <a:cubicBezTo>
                  <a:pt x="1462" y="71"/>
                  <a:pt x="1469" y="68"/>
                  <a:pt x="1474" y="71"/>
                </a:cubicBezTo>
                <a:cubicBezTo>
                  <a:pt x="1485" y="76"/>
                  <a:pt x="1500" y="81"/>
                  <a:pt x="1500" y="99"/>
                </a:cubicBezTo>
                <a:cubicBezTo>
                  <a:pt x="1497" y="100"/>
                  <a:pt x="1496" y="102"/>
                  <a:pt x="1494" y="103"/>
                </a:cubicBezTo>
                <a:cubicBezTo>
                  <a:pt x="1488" y="105"/>
                  <a:pt x="1482" y="105"/>
                  <a:pt x="1477" y="108"/>
                </a:cubicBezTo>
                <a:cubicBezTo>
                  <a:pt x="1477" y="109"/>
                  <a:pt x="1477" y="109"/>
                  <a:pt x="1477" y="110"/>
                </a:cubicBezTo>
                <a:cubicBezTo>
                  <a:pt x="1478" y="112"/>
                  <a:pt x="1479" y="113"/>
                  <a:pt x="1479" y="118"/>
                </a:cubicBezTo>
                <a:cubicBezTo>
                  <a:pt x="1477" y="119"/>
                  <a:pt x="1478" y="122"/>
                  <a:pt x="1476" y="123"/>
                </a:cubicBezTo>
                <a:cubicBezTo>
                  <a:pt x="1472" y="130"/>
                  <a:pt x="1465" y="135"/>
                  <a:pt x="1463" y="142"/>
                </a:cubicBezTo>
                <a:cubicBezTo>
                  <a:pt x="1464" y="143"/>
                  <a:pt x="1466" y="145"/>
                  <a:pt x="1467" y="146"/>
                </a:cubicBezTo>
                <a:cubicBezTo>
                  <a:pt x="1476" y="149"/>
                  <a:pt x="1513" y="129"/>
                  <a:pt x="1508" y="151"/>
                </a:cubicBezTo>
                <a:cubicBezTo>
                  <a:pt x="1507" y="154"/>
                  <a:pt x="1505" y="156"/>
                  <a:pt x="1504" y="158"/>
                </a:cubicBezTo>
                <a:cubicBezTo>
                  <a:pt x="1500" y="158"/>
                  <a:pt x="1498" y="157"/>
                  <a:pt x="1495" y="157"/>
                </a:cubicBezTo>
                <a:cubicBezTo>
                  <a:pt x="1490" y="155"/>
                  <a:pt x="1472" y="161"/>
                  <a:pt x="1469" y="163"/>
                </a:cubicBezTo>
                <a:cubicBezTo>
                  <a:pt x="1470" y="169"/>
                  <a:pt x="1471" y="175"/>
                  <a:pt x="1471" y="182"/>
                </a:cubicBezTo>
                <a:cubicBezTo>
                  <a:pt x="1469" y="183"/>
                  <a:pt x="1469" y="185"/>
                  <a:pt x="1468" y="186"/>
                </a:cubicBezTo>
                <a:cubicBezTo>
                  <a:pt x="1465" y="188"/>
                  <a:pt x="1462" y="187"/>
                  <a:pt x="1458" y="189"/>
                </a:cubicBezTo>
                <a:cubicBezTo>
                  <a:pt x="1456" y="190"/>
                  <a:pt x="1453" y="193"/>
                  <a:pt x="1450" y="193"/>
                </a:cubicBezTo>
                <a:cubicBezTo>
                  <a:pt x="1432" y="200"/>
                  <a:pt x="1414" y="183"/>
                  <a:pt x="1410" y="171"/>
                </a:cubicBezTo>
                <a:cubicBezTo>
                  <a:pt x="1410" y="171"/>
                  <a:pt x="1410" y="171"/>
                  <a:pt x="1410" y="171"/>
                </a:cubicBezTo>
                <a:cubicBezTo>
                  <a:pt x="1416" y="171"/>
                  <a:pt x="1423" y="177"/>
                  <a:pt x="1428" y="179"/>
                </a:cubicBezTo>
                <a:cubicBezTo>
                  <a:pt x="1430" y="179"/>
                  <a:pt x="1433" y="179"/>
                  <a:pt x="1435" y="179"/>
                </a:cubicBezTo>
                <a:cubicBezTo>
                  <a:pt x="1449" y="179"/>
                  <a:pt x="1457" y="174"/>
                  <a:pt x="1463" y="165"/>
                </a:cubicBezTo>
                <a:cubicBezTo>
                  <a:pt x="1463" y="164"/>
                  <a:pt x="1463" y="163"/>
                  <a:pt x="1463" y="162"/>
                </a:cubicBezTo>
                <a:cubicBezTo>
                  <a:pt x="1462" y="162"/>
                  <a:pt x="1461" y="161"/>
                  <a:pt x="1460" y="161"/>
                </a:cubicBezTo>
                <a:cubicBezTo>
                  <a:pt x="1453" y="158"/>
                  <a:pt x="1440" y="165"/>
                  <a:pt x="1434" y="166"/>
                </a:cubicBezTo>
                <a:cubicBezTo>
                  <a:pt x="1428" y="167"/>
                  <a:pt x="1413" y="167"/>
                  <a:pt x="1408" y="164"/>
                </a:cubicBezTo>
                <a:cubicBezTo>
                  <a:pt x="1406" y="163"/>
                  <a:pt x="1405" y="161"/>
                  <a:pt x="1404" y="160"/>
                </a:cubicBezTo>
                <a:cubicBezTo>
                  <a:pt x="1404" y="159"/>
                  <a:pt x="1404" y="157"/>
                  <a:pt x="1404" y="156"/>
                </a:cubicBezTo>
                <a:cubicBezTo>
                  <a:pt x="1406" y="155"/>
                  <a:pt x="1407" y="154"/>
                  <a:pt x="1408" y="153"/>
                </a:cubicBezTo>
                <a:cubicBezTo>
                  <a:pt x="1418" y="153"/>
                  <a:pt x="1426" y="153"/>
                  <a:pt x="1436" y="153"/>
                </a:cubicBezTo>
                <a:cubicBezTo>
                  <a:pt x="1438" y="152"/>
                  <a:pt x="1442" y="149"/>
                  <a:pt x="1444" y="149"/>
                </a:cubicBezTo>
                <a:cubicBezTo>
                  <a:pt x="1448" y="147"/>
                  <a:pt x="1452" y="148"/>
                  <a:pt x="1455" y="147"/>
                </a:cubicBezTo>
                <a:cubicBezTo>
                  <a:pt x="1456" y="146"/>
                  <a:pt x="1456" y="146"/>
                  <a:pt x="1457" y="145"/>
                </a:cubicBezTo>
                <a:cubicBezTo>
                  <a:pt x="1456" y="143"/>
                  <a:pt x="1454" y="139"/>
                  <a:pt x="1456" y="136"/>
                </a:cubicBezTo>
                <a:cubicBezTo>
                  <a:pt x="1458" y="129"/>
                  <a:pt x="1460" y="125"/>
                  <a:pt x="1464" y="118"/>
                </a:cubicBezTo>
                <a:cubicBezTo>
                  <a:pt x="1463" y="117"/>
                  <a:pt x="1462" y="117"/>
                  <a:pt x="1461" y="117"/>
                </a:cubicBezTo>
                <a:cubicBezTo>
                  <a:pt x="1455" y="118"/>
                  <a:pt x="1451" y="121"/>
                  <a:pt x="1442" y="122"/>
                </a:cubicBezTo>
                <a:close/>
                <a:moveTo>
                  <a:pt x="1272" y="127"/>
                </a:moveTo>
                <a:cubicBezTo>
                  <a:pt x="1272" y="125"/>
                  <a:pt x="1271" y="126"/>
                  <a:pt x="1272" y="125"/>
                </a:cubicBezTo>
                <a:cubicBezTo>
                  <a:pt x="1274" y="119"/>
                  <a:pt x="1285" y="115"/>
                  <a:pt x="1292" y="119"/>
                </a:cubicBezTo>
                <a:cubicBezTo>
                  <a:pt x="1301" y="125"/>
                  <a:pt x="1318" y="137"/>
                  <a:pt x="1316" y="154"/>
                </a:cubicBezTo>
                <a:cubicBezTo>
                  <a:pt x="1310" y="157"/>
                  <a:pt x="1309" y="164"/>
                  <a:pt x="1298" y="164"/>
                </a:cubicBezTo>
                <a:cubicBezTo>
                  <a:pt x="1298" y="161"/>
                  <a:pt x="1294" y="159"/>
                  <a:pt x="1293" y="157"/>
                </a:cubicBezTo>
                <a:cubicBezTo>
                  <a:pt x="1292" y="155"/>
                  <a:pt x="1292" y="152"/>
                  <a:pt x="1291" y="149"/>
                </a:cubicBezTo>
                <a:cubicBezTo>
                  <a:pt x="1288" y="143"/>
                  <a:pt x="1279" y="128"/>
                  <a:pt x="1272" y="127"/>
                </a:cubicBezTo>
                <a:close/>
                <a:moveTo>
                  <a:pt x="1216" y="87"/>
                </a:moveTo>
                <a:cubicBezTo>
                  <a:pt x="1216" y="86"/>
                  <a:pt x="1217" y="85"/>
                  <a:pt x="1217" y="84"/>
                </a:cubicBezTo>
                <a:cubicBezTo>
                  <a:pt x="1222" y="85"/>
                  <a:pt x="1227" y="86"/>
                  <a:pt x="1232" y="87"/>
                </a:cubicBezTo>
                <a:cubicBezTo>
                  <a:pt x="1237" y="89"/>
                  <a:pt x="1256" y="82"/>
                  <a:pt x="1257" y="79"/>
                </a:cubicBezTo>
                <a:cubicBezTo>
                  <a:pt x="1260" y="74"/>
                  <a:pt x="1260" y="41"/>
                  <a:pt x="1257" y="36"/>
                </a:cubicBezTo>
                <a:cubicBezTo>
                  <a:pt x="1255" y="31"/>
                  <a:pt x="1252" y="30"/>
                  <a:pt x="1252" y="23"/>
                </a:cubicBezTo>
                <a:cubicBezTo>
                  <a:pt x="1256" y="21"/>
                  <a:pt x="1256" y="20"/>
                  <a:pt x="1264" y="20"/>
                </a:cubicBezTo>
                <a:cubicBezTo>
                  <a:pt x="1272" y="26"/>
                  <a:pt x="1273" y="39"/>
                  <a:pt x="1273" y="54"/>
                </a:cubicBezTo>
                <a:cubicBezTo>
                  <a:pt x="1273" y="59"/>
                  <a:pt x="1271" y="74"/>
                  <a:pt x="1272" y="74"/>
                </a:cubicBezTo>
                <a:cubicBezTo>
                  <a:pt x="1276" y="75"/>
                  <a:pt x="1290" y="70"/>
                  <a:pt x="1293" y="68"/>
                </a:cubicBezTo>
                <a:cubicBezTo>
                  <a:pt x="1293" y="63"/>
                  <a:pt x="1292" y="61"/>
                  <a:pt x="1288" y="58"/>
                </a:cubicBezTo>
                <a:cubicBezTo>
                  <a:pt x="1288" y="57"/>
                  <a:pt x="1288" y="55"/>
                  <a:pt x="1288" y="53"/>
                </a:cubicBezTo>
                <a:cubicBezTo>
                  <a:pt x="1289" y="53"/>
                  <a:pt x="1290" y="54"/>
                  <a:pt x="1290" y="54"/>
                </a:cubicBezTo>
                <a:cubicBezTo>
                  <a:pt x="1293" y="55"/>
                  <a:pt x="1295" y="59"/>
                  <a:pt x="1298" y="59"/>
                </a:cubicBezTo>
                <a:cubicBezTo>
                  <a:pt x="1306" y="62"/>
                  <a:pt x="1314" y="60"/>
                  <a:pt x="1321" y="63"/>
                </a:cubicBezTo>
                <a:cubicBezTo>
                  <a:pt x="1322" y="64"/>
                  <a:pt x="1322" y="63"/>
                  <a:pt x="1322" y="65"/>
                </a:cubicBezTo>
                <a:cubicBezTo>
                  <a:pt x="1322" y="67"/>
                  <a:pt x="1322" y="69"/>
                  <a:pt x="1322" y="71"/>
                </a:cubicBezTo>
                <a:cubicBezTo>
                  <a:pt x="1321" y="71"/>
                  <a:pt x="1320" y="74"/>
                  <a:pt x="1319" y="75"/>
                </a:cubicBezTo>
                <a:cubicBezTo>
                  <a:pt x="1317" y="76"/>
                  <a:pt x="1310" y="75"/>
                  <a:pt x="1308" y="76"/>
                </a:cubicBezTo>
                <a:cubicBezTo>
                  <a:pt x="1301" y="79"/>
                  <a:pt x="1273" y="90"/>
                  <a:pt x="1268" y="95"/>
                </a:cubicBezTo>
                <a:cubicBezTo>
                  <a:pt x="1264" y="99"/>
                  <a:pt x="1266" y="105"/>
                  <a:pt x="1264" y="110"/>
                </a:cubicBezTo>
                <a:cubicBezTo>
                  <a:pt x="1260" y="123"/>
                  <a:pt x="1250" y="153"/>
                  <a:pt x="1232" y="145"/>
                </a:cubicBezTo>
                <a:cubicBezTo>
                  <a:pt x="1230" y="145"/>
                  <a:pt x="1229" y="145"/>
                  <a:pt x="1228" y="145"/>
                </a:cubicBezTo>
                <a:cubicBezTo>
                  <a:pt x="1225" y="143"/>
                  <a:pt x="1223" y="141"/>
                  <a:pt x="1220" y="139"/>
                </a:cubicBezTo>
                <a:cubicBezTo>
                  <a:pt x="1220" y="138"/>
                  <a:pt x="1220" y="137"/>
                  <a:pt x="1220" y="135"/>
                </a:cubicBezTo>
                <a:cubicBezTo>
                  <a:pt x="1222" y="135"/>
                  <a:pt x="1225" y="131"/>
                  <a:pt x="1227" y="130"/>
                </a:cubicBezTo>
                <a:cubicBezTo>
                  <a:pt x="1232" y="128"/>
                  <a:pt x="1236" y="129"/>
                  <a:pt x="1240" y="127"/>
                </a:cubicBezTo>
                <a:cubicBezTo>
                  <a:pt x="1246" y="125"/>
                  <a:pt x="1256" y="107"/>
                  <a:pt x="1254" y="101"/>
                </a:cubicBezTo>
                <a:cubicBezTo>
                  <a:pt x="1246" y="100"/>
                  <a:pt x="1236" y="101"/>
                  <a:pt x="1228" y="101"/>
                </a:cubicBezTo>
                <a:cubicBezTo>
                  <a:pt x="1225" y="98"/>
                  <a:pt x="1222" y="96"/>
                  <a:pt x="1219" y="93"/>
                </a:cubicBezTo>
                <a:cubicBezTo>
                  <a:pt x="1217" y="91"/>
                  <a:pt x="1217" y="88"/>
                  <a:pt x="1216" y="87"/>
                </a:cubicBezTo>
                <a:close/>
                <a:moveTo>
                  <a:pt x="1110" y="21"/>
                </a:moveTo>
                <a:cubicBezTo>
                  <a:pt x="1110" y="20"/>
                  <a:pt x="1110" y="19"/>
                  <a:pt x="1110" y="17"/>
                </a:cubicBezTo>
                <a:cubicBezTo>
                  <a:pt x="1110" y="17"/>
                  <a:pt x="1111" y="16"/>
                  <a:pt x="1112" y="16"/>
                </a:cubicBezTo>
                <a:cubicBezTo>
                  <a:pt x="1124" y="17"/>
                  <a:pt x="1148" y="19"/>
                  <a:pt x="1147" y="35"/>
                </a:cubicBezTo>
                <a:cubicBezTo>
                  <a:pt x="1142" y="43"/>
                  <a:pt x="1140" y="49"/>
                  <a:pt x="1128" y="45"/>
                </a:cubicBezTo>
                <a:cubicBezTo>
                  <a:pt x="1127" y="43"/>
                  <a:pt x="1126" y="41"/>
                  <a:pt x="1124" y="39"/>
                </a:cubicBezTo>
                <a:cubicBezTo>
                  <a:pt x="1123" y="38"/>
                  <a:pt x="1121" y="38"/>
                  <a:pt x="1119" y="37"/>
                </a:cubicBezTo>
                <a:cubicBezTo>
                  <a:pt x="1119" y="31"/>
                  <a:pt x="1113" y="23"/>
                  <a:pt x="1110" y="21"/>
                </a:cubicBezTo>
                <a:close/>
                <a:moveTo>
                  <a:pt x="1055" y="126"/>
                </a:moveTo>
                <a:cubicBezTo>
                  <a:pt x="1058" y="127"/>
                  <a:pt x="1062" y="127"/>
                  <a:pt x="1064" y="125"/>
                </a:cubicBezTo>
                <a:cubicBezTo>
                  <a:pt x="1066" y="124"/>
                  <a:pt x="1068" y="125"/>
                  <a:pt x="1070" y="123"/>
                </a:cubicBezTo>
                <a:cubicBezTo>
                  <a:pt x="1074" y="119"/>
                  <a:pt x="1070" y="109"/>
                  <a:pt x="1066" y="107"/>
                </a:cubicBezTo>
                <a:cubicBezTo>
                  <a:pt x="1066" y="107"/>
                  <a:pt x="1064" y="107"/>
                  <a:pt x="1064" y="107"/>
                </a:cubicBezTo>
                <a:cubicBezTo>
                  <a:pt x="1056" y="125"/>
                  <a:pt x="1056" y="125"/>
                  <a:pt x="1056" y="125"/>
                </a:cubicBezTo>
                <a:cubicBezTo>
                  <a:pt x="1056" y="125"/>
                  <a:pt x="1056" y="126"/>
                  <a:pt x="1055" y="126"/>
                </a:cubicBezTo>
                <a:close/>
                <a:moveTo>
                  <a:pt x="1021" y="158"/>
                </a:moveTo>
                <a:cubicBezTo>
                  <a:pt x="1021" y="153"/>
                  <a:pt x="1024" y="148"/>
                  <a:pt x="1024" y="143"/>
                </a:cubicBezTo>
                <a:cubicBezTo>
                  <a:pt x="1025" y="140"/>
                  <a:pt x="1023" y="136"/>
                  <a:pt x="1024" y="133"/>
                </a:cubicBezTo>
                <a:cubicBezTo>
                  <a:pt x="1031" y="132"/>
                  <a:pt x="1042" y="114"/>
                  <a:pt x="1048" y="108"/>
                </a:cubicBezTo>
                <a:cubicBezTo>
                  <a:pt x="1051" y="106"/>
                  <a:pt x="1056" y="103"/>
                  <a:pt x="1059" y="102"/>
                </a:cubicBezTo>
                <a:cubicBezTo>
                  <a:pt x="1060" y="102"/>
                  <a:pt x="1062" y="102"/>
                  <a:pt x="1063" y="103"/>
                </a:cubicBezTo>
                <a:cubicBezTo>
                  <a:pt x="1068" y="104"/>
                  <a:pt x="1072" y="102"/>
                  <a:pt x="1075" y="101"/>
                </a:cubicBezTo>
                <a:cubicBezTo>
                  <a:pt x="1075" y="99"/>
                  <a:pt x="1075" y="97"/>
                  <a:pt x="1074" y="95"/>
                </a:cubicBezTo>
                <a:cubicBezTo>
                  <a:pt x="1074" y="95"/>
                  <a:pt x="1072" y="92"/>
                  <a:pt x="1072" y="93"/>
                </a:cubicBezTo>
                <a:cubicBezTo>
                  <a:pt x="1069" y="93"/>
                  <a:pt x="1067" y="96"/>
                  <a:pt x="1065" y="97"/>
                </a:cubicBezTo>
                <a:cubicBezTo>
                  <a:pt x="1064" y="97"/>
                  <a:pt x="1062" y="97"/>
                  <a:pt x="1060" y="97"/>
                </a:cubicBezTo>
                <a:cubicBezTo>
                  <a:pt x="1051" y="97"/>
                  <a:pt x="1045" y="88"/>
                  <a:pt x="1047" y="79"/>
                </a:cubicBezTo>
                <a:cubicBezTo>
                  <a:pt x="1056" y="81"/>
                  <a:pt x="1069" y="81"/>
                  <a:pt x="1076" y="76"/>
                </a:cubicBezTo>
                <a:cubicBezTo>
                  <a:pt x="1078" y="64"/>
                  <a:pt x="1079" y="47"/>
                  <a:pt x="1083" y="37"/>
                </a:cubicBezTo>
                <a:cubicBezTo>
                  <a:pt x="1085" y="34"/>
                  <a:pt x="1081" y="25"/>
                  <a:pt x="1084" y="18"/>
                </a:cubicBezTo>
                <a:cubicBezTo>
                  <a:pt x="1085" y="18"/>
                  <a:pt x="1087" y="18"/>
                  <a:pt x="1089" y="18"/>
                </a:cubicBezTo>
                <a:cubicBezTo>
                  <a:pt x="1090" y="19"/>
                  <a:pt x="1091" y="21"/>
                  <a:pt x="1092" y="22"/>
                </a:cubicBezTo>
                <a:cubicBezTo>
                  <a:pt x="1092" y="24"/>
                  <a:pt x="1097" y="47"/>
                  <a:pt x="1096" y="49"/>
                </a:cubicBezTo>
                <a:cubicBezTo>
                  <a:pt x="1095" y="53"/>
                  <a:pt x="1090" y="67"/>
                  <a:pt x="1092" y="70"/>
                </a:cubicBezTo>
                <a:cubicBezTo>
                  <a:pt x="1092" y="71"/>
                  <a:pt x="1092" y="71"/>
                  <a:pt x="1093" y="71"/>
                </a:cubicBezTo>
                <a:cubicBezTo>
                  <a:pt x="1099" y="71"/>
                  <a:pt x="1107" y="67"/>
                  <a:pt x="1109" y="62"/>
                </a:cubicBezTo>
                <a:cubicBezTo>
                  <a:pt x="1110" y="58"/>
                  <a:pt x="1107" y="56"/>
                  <a:pt x="1108" y="54"/>
                </a:cubicBezTo>
                <a:cubicBezTo>
                  <a:pt x="1108" y="54"/>
                  <a:pt x="1109" y="54"/>
                  <a:pt x="1109" y="54"/>
                </a:cubicBezTo>
                <a:cubicBezTo>
                  <a:pt x="1113" y="56"/>
                  <a:pt x="1126" y="58"/>
                  <a:pt x="1132" y="59"/>
                </a:cubicBezTo>
                <a:cubicBezTo>
                  <a:pt x="1132" y="61"/>
                  <a:pt x="1132" y="63"/>
                  <a:pt x="1132" y="65"/>
                </a:cubicBezTo>
                <a:cubicBezTo>
                  <a:pt x="1131" y="65"/>
                  <a:pt x="1130" y="66"/>
                  <a:pt x="1130" y="66"/>
                </a:cubicBezTo>
                <a:cubicBezTo>
                  <a:pt x="1129" y="66"/>
                  <a:pt x="1129" y="65"/>
                  <a:pt x="1129" y="65"/>
                </a:cubicBezTo>
                <a:cubicBezTo>
                  <a:pt x="1120" y="68"/>
                  <a:pt x="1100" y="77"/>
                  <a:pt x="1098" y="84"/>
                </a:cubicBezTo>
                <a:cubicBezTo>
                  <a:pt x="1096" y="84"/>
                  <a:pt x="1093" y="83"/>
                  <a:pt x="1092" y="85"/>
                </a:cubicBezTo>
                <a:cubicBezTo>
                  <a:pt x="1085" y="89"/>
                  <a:pt x="1090" y="98"/>
                  <a:pt x="1088" y="106"/>
                </a:cubicBezTo>
                <a:cubicBezTo>
                  <a:pt x="1087" y="109"/>
                  <a:pt x="1086" y="112"/>
                  <a:pt x="1087" y="115"/>
                </a:cubicBezTo>
                <a:cubicBezTo>
                  <a:pt x="1088" y="115"/>
                  <a:pt x="1089" y="116"/>
                  <a:pt x="1090" y="116"/>
                </a:cubicBezTo>
                <a:cubicBezTo>
                  <a:pt x="1095" y="108"/>
                  <a:pt x="1106" y="105"/>
                  <a:pt x="1114" y="111"/>
                </a:cubicBezTo>
                <a:cubicBezTo>
                  <a:pt x="1122" y="117"/>
                  <a:pt x="1116" y="123"/>
                  <a:pt x="1119" y="131"/>
                </a:cubicBezTo>
                <a:cubicBezTo>
                  <a:pt x="1120" y="136"/>
                  <a:pt x="1126" y="139"/>
                  <a:pt x="1128" y="145"/>
                </a:cubicBezTo>
                <a:cubicBezTo>
                  <a:pt x="1128" y="145"/>
                  <a:pt x="1128" y="147"/>
                  <a:pt x="1129" y="146"/>
                </a:cubicBezTo>
                <a:cubicBezTo>
                  <a:pt x="1134" y="161"/>
                  <a:pt x="1113" y="161"/>
                  <a:pt x="1105" y="160"/>
                </a:cubicBezTo>
                <a:cubicBezTo>
                  <a:pt x="1104" y="158"/>
                  <a:pt x="1102" y="156"/>
                  <a:pt x="1101" y="154"/>
                </a:cubicBezTo>
                <a:cubicBezTo>
                  <a:pt x="1098" y="145"/>
                  <a:pt x="1098" y="133"/>
                  <a:pt x="1090" y="130"/>
                </a:cubicBezTo>
                <a:cubicBezTo>
                  <a:pt x="1076" y="139"/>
                  <a:pt x="1092" y="160"/>
                  <a:pt x="1085" y="177"/>
                </a:cubicBezTo>
                <a:cubicBezTo>
                  <a:pt x="1085" y="177"/>
                  <a:pt x="1085" y="177"/>
                  <a:pt x="1085" y="177"/>
                </a:cubicBezTo>
                <a:cubicBezTo>
                  <a:pt x="1083" y="175"/>
                  <a:pt x="1080" y="175"/>
                  <a:pt x="1079" y="173"/>
                </a:cubicBezTo>
                <a:cubicBezTo>
                  <a:pt x="1075" y="170"/>
                  <a:pt x="1072" y="163"/>
                  <a:pt x="1070" y="156"/>
                </a:cubicBezTo>
                <a:cubicBezTo>
                  <a:pt x="1068" y="149"/>
                  <a:pt x="1074" y="143"/>
                  <a:pt x="1072" y="139"/>
                </a:cubicBezTo>
                <a:cubicBezTo>
                  <a:pt x="1071" y="139"/>
                  <a:pt x="1071" y="138"/>
                  <a:pt x="1070" y="137"/>
                </a:cubicBezTo>
                <a:cubicBezTo>
                  <a:pt x="1065" y="137"/>
                  <a:pt x="1056" y="139"/>
                  <a:pt x="1054" y="144"/>
                </a:cubicBezTo>
                <a:cubicBezTo>
                  <a:pt x="1053" y="147"/>
                  <a:pt x="1054" y="149"/>
                  <a:pt x="1053" y="151"/>
                </a:cubicBezTo>
                <a:cubicBezTo>
                  <a:pt x="1050" y="156"/>
                  <a:pt x="1042" y="170"/>
                  <a:pt x="1038" y="172"/>
                </a:cubicBezTo>
                <a:cubicBezTo>
                  <a:pt x="1034" y="173"/>
                  <a:pt x="1030" y="171"/>
                  <a:pt x="1027" y="169"/>
                </a:cubicBezTo>
                <a:cubicBezTo>
                  <a:pt x="1028" y="163"/>
                  <a:pt x="1024" y="158"/>
                  <a:pt x="1021" y="158"/>
                </a:cubicBezTo>
                <a:close/>
                <a:moveTo>
                  <a:pt x="913" y="65"/>
                </a:moveTo>
                <a:cubicBezTo>
                  <a:pt x="914" y="65"/>
                  <a:pt x="913" y="65"/>
                  <a:pt x="915" y="65"/>
                </a:cubicBezTo>
                <a:cubicBezTo>
                  <a:pt x="919" y="64"/>
                  <a:pt x="929" y="61"/>
                  <a:pt x="931" y="58"/>
                </a:cubicBezTo>
                <a:cubicBezTo>
                  <a:pt x="931" y="57"/>
                  <a:pt x="931" y="55"/>
                  <a:pt x="931" y="54"/>
                </a:cubicBezTo>
                <a:cubicBezTo>
                  <a:pt x="929" y="49"/>
                  <a:pt x="924" y="45"/>
                  <a:pt x="920" y="43"/>
                </a:cubicBezTo>
                <a:cubicBezTo>
                  <a:pt x="920" y="43"/>
                  <a:pt x="920" y="43"/>
                  <a:pt x="919" y="43"/>
                </a:cubicBezTo>
                <a:cubicBezTo>
                  <a:pt x="917" y="47"/>
                  <a:pt x="913" y="58"/>
                  <a:pt x="913" y="65"/>
                </a:cubicBezTo>
                <a:close/>
                <a:moveTo>
                  <a:pt x="862" y="136"/>
                </a:moveTo>
                <a:cubicBezTo>
                  <a:pt x="863" y="139"/>
                  <a:pt x="864" y="143"/>
                  <a:pt x="865" y="147"/>
                </a:cubicBezTo>
                <a:cubicBezTo>
                  <a:pt x="870" y="155"/>
                  <a:pt x="887" y="161"/>
                  <a:pt x="898" y="154"/>
                </a:cubicBezTo>
                <a:cubicBezTo>
                  <a:pt x="900" y="149"/>
                  <a:pt x="886" y="129"/>
                  <a:pt x="882" y="126"/>
                </a:cubicBezTo>
                <a:cubicBezTo>
                  <a:pt x="886" y="126"/>
                  <a:pt x="890" y="126"/>
                  <a:pt x="894" y="126"/>
                </a:cubicBezTo>
                <a:cubicBezTo>
                  <a:pt x="896" y="127"/>
                  <a:pt x="913" y="133"/>
                  <a:pt x="914" y="132"/>
                </a:cubicBezTo>
                <a:cubicBezTo>
                  <a:pt x="918" y="129"/>
                  <a:pt x="918" y="106"/>
                  <a:pt x="916" y="105"/>
                </a:cubicBezTo>
                <a:cubicBezTo>
                  <a:pt x="914" y="104"/>
                  <a:pt x="913" y="104"/>
                  <a:pt x="912" y="104"/>
                </a:cubicBezTo>
                <a:cubicBezTo>
                  <a:pt x="910" y="107"/>
                  <a:pt x="907" y="113"/>
                  <a:pt x="904" y="116"/>
                </a:cubicBezTo>
                <a:cubicBezTo>
                  <a:pt x="903" y="116"/>
                  <a:pt x="902" y="116"/>
                  <a:pt x="902" y="116"/>
                </a:cubicBezTo>
                <a:cubicBezTo>
                  <a:pt x="900" y="112"/>
                  <a:pt x="897" y="108"/>
                  <a:pt x="895" y="103"/>
                </a:cubicBezTo>
                <a:cubicBezTo>
                  <a:pt x="893" y="99"/>
                  <a:pt x="896" y="91"/>
                  <a:pt x="894" y="87"/>
                </a:cubicBezTo>
                <a:cubicBezTo>
                  <a:pt x="881" y="85"/>
                  <a:pt x="881" y="95"/>
                  <a:pt x="876" y="101"/>
                </a:cubicBezTo>
                <a:cubicBezTo>
                  <a:pt x="869" y="111"/>
                  <a:pt x="862" y="119"/>
                  <a:pt x="862" y="136"/>
                </a:cubicBezTo>
                <a:close/>
                <a:moveTo>
                  <a:pt x="801" y="141"/>
                </a:moveTo>
                <a:cubicBezTo>
                  <a:pt x="801" y="139"/>
                  <a:pt x="801" y="137"/>
                  <a:pt x="801" y="134"/>
                </a:cubicBezTo>
                <a:cubicBezTo>
                  <a:pt x="804" y="132"/>
                  <a:pt x="806" y="128"/>
                  <a:pt x="810" y="126"/>
                </a:cubicBezTo>
                <a:cubicBezTo>
                  <a:pt x="808" y="123"/>
                  <a:pt x="808" y="120"/>
                  <a:pt x="808" y="116"/>
                </a:cubicBezTo>
                <a:cubicBezTo>
                  <a:pt x="811" y="116"/>
                  <a:pt x="820" y="118"/>
                  <a:pt x="825" y="116"/>
                </a:cubicBezTo>
                <a:cubicBezTo>
                  <a:pt x="830" y="115"/>
                  <a:pt x="851" y="107"/>
                  <a:pt x="854" y="104"/>
                </a:cubicBezTo>
                <a:cubicBezTo>
                  <a:pt x="856" y="100"/>
                  <a:pt x="854" y="87"/>
                  <a:pt x="856" y="83"/>
                </a:cubicBezTo>
                <a:cubicBezTo>
                  <a:pt x="857" y="81"/>
                  <a:pt x="863" y="72"/>
                  <a:pt x="861" y="69"/>
                </a:cubicBezTo>
                <a:cubicBezTo>
                  <a:pt x="856" y="62"/>
                  <a:pt x="835" y="75"/>
                  <a:pt x="835" y="59"/>
                </a:cubicBezTo>
                <a:cubicBezTo>
                  <a:pt x="836" y="59"/>
                  <a:pt x="836" y="59"/>
                  <a:pt x="837" y="58"/>
                </a:cubicBezTo>
                <a:cubicBezTo>
                  <a:pt x="840" y="58"/>
                  <a:pt x="843" y="59"/>
                  <a:pt x="845" y="60"/>
                </a:cubicBezTo>
                <a:cubicBezTo>
                  <a:pt x="850" y="57"/>
                  <a:pt x="865" y="52"/>
                  <a:pt x="868" y="47"/>
                </a:cubicBezTo>
                <a:cubicBezTo>
                  <a:pt x="873" y="39"/>
                  <a:pt x="871" y="30"/>
                  <a:pt x="878" y="23"/>
                </a:cubicBezTo>
                <a:cubicBezTo>
                  <a:pt x="884" y="23"/>
                  <a:pt x="888" y="24"/>
                  <a:pt x="893" y="26"/>
                </a:cubicBezTo>
                <a:cubicBezTo>
                  <a:pt x="890" y="36"/>
                  <a:pt x="882" y="41"/>
                  <a:pt x="878" y="49"/>
                </a:cubicBezTo>
                <a:cubicBezTo>
                  <a:pt x="875" y="56"/>
                  <a:pt x="874" y="68"/>
                  <a:pt x="873" y="74"/>
                </a:cubicBezTo>
                <a:cubicBezTo>
                  <a:pt x="873" y="76"/>
                  <a:pt x="873" y="78"/>
                  <a:pt x="873" y="80"/>
                </a:cubicBezTo>
                <a:cubicBezTo>
                  <a:pt x="872" y="80"/>
                  <a:pt x="870" y="88"/>
                  <a:pt x="870" y="90"/>
                </a:cubicBezTo>
                <a:cubicBezTo>
                  <a:pt x="871" y="90"/>
                  <a:pt x="871" y="91"/>
                  <a:pt x="871" y="91"/>
                </a:cubicBezTo>
                <a:cubicBezTo>
                  <a:pt x="872" y="91"/>
                  <a:pt x="872" y="90"/>
                  <a:pt x="873" y="90"/>
                </a:cubicBezTo>
                <a:cubicBezTo>
                  <a:pt x="873" y="90"/>
                  <a:pt x="873" y="90"/>
                  <a:pt x="874" y="90"/>
                </a:cubicBezTo>
                <a:cubicBezTo>
                  <a:pt x="875" y="89"/>
                  <a:pt x="877" y="87"/>
                  <a:pt x="877" y="85"/>
                </a:cubicBezTo>
                <a:cubicBezTo>
                  <a:pt x="877" y="84"/>
                  <a:pt x="877" y="83"/>
                  <a:pt x="877" y="82"/>
                </a:cubicBezTo>
                <a:cubicBezTo>
                  <a:pt x="878" y="80"/>
                  <a:pt x="880" y="79"/>
                  <a:pt x="881" y="77"/>
                </a:cubicBezTo>
                <a:cubicBezTo>
                  <a:pt x="887" y="77"/>
                  <a:pt x="895" y="75"/>
                  <a:pt x="897" y="72"/>
                </a:cubicBezTo>
                <a:cubicBezTo>
                  <a:pt x="899" y="67"/>
                  <a:pt x="897" y="58"/>
                  <a:pt x="899" y="55"/>
                </a:cubicBezTo>
                <a:cubicBezTo>
                  <a:pt x="901" y="51"/>
                  <a:pt x="904" y="42"/>
                  <a:pt x="905" y="38"/>
                </a:cubicBezTo>
                <a:cubicBezTo>
                  <a:pt x="907" y="29"/>
                  <a:pt x="898" y="22"/>
                  <a:pt x="903" y="17"/>
                </a:cubicBezTo>
                <a:cubicBezTo>
                  <a:pt x="907" y="13"/>
                  <a:pt x="915" y="19"/>
                  <a:pt x="917" y="21"/>
                </a:cubicBezTo>
                <a:cubicBezTo>
                  <a:pt x="921" y="25"/>
                  <a:pt x="916" y="31"/>
                  <a:pt x="918" y="36"/>
                </a:cubicBezTo>
                <a:cubicBezTo>
                  <a:pt x="920" y="41"/>
                  <a:pt x="930" y="45"/>
                  <a:pt x="934" y="47"/>
                </a:cubicBezTo>
                <a:cubicBezTo>
                  <a:pt x="938" y="48"/>
                  <a:pt x="943" y="48"/>
                  <a:pt x="948" y="49"/>
                </a:cubicBezTo>
                <a:cubicBezTo>
                  <a:pt x="948" y="49"/>
                  <a:pt x="949" y="50"/>
                  <a:pt x="949" y="50"/>
                </a:cubicBezTo>
                <a:cubicBezTo>
                  <a:pt x="949" y="51"/>
                  <a:pt x="948" y="53"/>
                  <a:pt x="948" y="54"/>
                </a:cubicBezTo>
                <a:cubicBezTo>
                  <a:pt x="945" y="60"/>
                  <a:pt x="935" y="64"/>
                  <a:pt x="930" y="67"/>
                </a:cubicBezTo>
                <a:cubicBezTo>
                  <a:pt x="926" y="70"/>
                  <a:pt x="924" y="75"/>
                  <a:pt x="921" y="77"/>
                </a:cubicBezTo>
                <a:cubicBezTo>
                  <a:pt x="916" y="80"/>
                  <a:pt x="910" y="79"/>
                  <a:pt x="908" y="83"/>
                </a:cubicBezTo>
                <a:cubicBezTo>
                  <a:pt x="908" y="85"/>
                  <a:pt x="907" y="85"/>
                  <a:pt x="907" y="87"/>
                </a:cubicBezTo>
                <a:cubicBezTo>
                  <a:pt x="905" y="86"/>
                  <a:pt x="906" y="90"/>
                  <a:pt x="906" y="91"/>
                </a:cubicBezTo>
                <a:cubicBezTo>
                  <a:pt x="910" y="93"/>
                  <a:pt x="924" y="95"/>
                  <a:pt x="926" y="99"/>
                </a:cubicBezTo>
                <a:cubicBezTo>
                  <a:pt x="930" y="105"/>
                  <a:pt x="930" y="119"/>
                  <a:pt x="928" y="129"/>
                </a:cubicBezTo>
                <a:cubicBezTo>
                  <a:pt x="927" y="131"/>
                  <a:pt x="926" y="134"/>
                  <a:pt x="927" y="138"/>
                </a:cubicBezTo>
                <a:cubicBezTo>
                  <a:pt x="944" y="144"/>
                  <a:pt x="968" y="157"/>
                  <a:pt x="946" y="175"/>
                </a:cubicBezTo>
                <a:cubicBezTo>
                  <a:pt x="930" y="175"/>
                  <a:pt x="930" y="166"/>
                  <a:pt x="917" y="161"/>
                </a:cubicBezTo>
                <a:cubicBezTo>
                  <a:pt x="915" y="161"/>
                  <a:pt x="906" y="165"/>
                  <a:pt x="905" y="165"/>
                </a:cubicBezTo>
                <a:cubicBezTo>
                  <a:pt x="903" y="165"/>
                  <a:pt x="901" y="165"/>
                  <a:pt x="899" y="165"/>
                </a:cubicBezTo>
                <a:cubicBezTo>
                  <a:pt x="892" y="168"/>
                  <a:pt x="882" y="170"/>
                  <a:pt x="874" y="168"/>
                </a:cubicBezTo>
                <a:cubicBezTo>
                  <a:pt x="872" y="163"/>
                  <a:pt x="867" y="157"/>
                  <a:pt x="863" y="153"/>
                </a:cubicBezTo>
                <a:cubicBezTo>
                  <a:pt x="863" y="153"/>
                  <a:pt x="863" y="153"/>
                  <a:pt x="863" y="153"/>
                </a:cubicBezTo>
                <a:cubicBezTo>
                  <a:pt x="862" y="154"/>
                  <a:pt x="862" y="154"/>
                  <a:pt x="862" y="154"/>
                </a:cubicBezTo>
                <a:cubicBezTo>
                  <a:pt x="862" y="162"/>
                  <a:pt x="869" y="172"/>
                  <a:pt x="864" y="179"/>
                </a:cubicBezTo>
                <a:cubicBezTo>
                  <a:pt x="863" y="179"/>
                  <a:pt x="861" y="179"/>
                  <a:pt x="859" y="178"/>
                </a:cubicBezTo>
                <a:cubicBezTo>
                  <a:pt x="855" y="176"/>
                  <a:pt x="854" y="171"/>
                  <a:pt x="851" y="167"/>
                </a:cubicBezTo>
                <a:cubicBezTo>
                  <a:pt x="850" y="165"/>
                  <a:pt x="850" y="163"/>
                  <a:pt x="849" y="161"/>
                </a:cubicBezTo>
                <a:cubicBezTo>
                  <a:pt x="846" y="159"/>
                  <a:pt x="844" y="156"/>
                  <a:pt x="841" y="153"/>
                </a:cubicBezTo>
                <a:cubicBezTo>
                  <a:pt x="839" y="151"/>
                  <a:pt x="840" y="146"/>
                  <a:pt x="837" y="144"/>
                </a:cubicBezTo>
                <a:cubicBezTo>
                  <a:pt x="834" y="141"/>
                  <a:pt x="817" y="153"/>
                  <a:pt x="809" y="149"/>
                </a:cubicBezTo>
                <a:cubicBezTo>
                  <a:pt x="806" y="147"/>
                  <a:pt x="803" y="144"/>
                  <a:pt x="801" y="141"/>
                </a:cubicBezTo>
                <a:close/>
                <a:moveTo>
                  <a:pt x="704" y="44"/>
                </a:moveTo>
                <a:cubicBezTo>
                  <a:pt x="705" y="43"/>
                  <a:pt x="706" y="43"/>
                  <a:pt x="707" y="42"/>
                </a:cubicBezTo>
                <a:cubicBezTo>
                  <a:pt x="707" y="41"/>
                  <a:pt x="707" y="41"/>
                  <a:pt x="706" y="40"/>
                </a:cubicBezTo>
                <a:cubicBezTo>
                  <a:pt x="706" y="40"/>
                  <a:pt x="706" y="40"/>
                  <a:pt x="706" y="40"/>
                </a:cubicBezTo>
                <a:cubicBezTo>
                  <a:pt x="706" y="40"/>
                  <a:pt x="706" y="40"/>
                  <a:pt x="705" y="40"/>
                </a:cubicBezTo>
                <a:cubicBezTo>
                  <a:pt x="705" y="41"/>
                  <a:pt x="705" y="43"/>
                  <a:pt x="704" y="44"/>
                </a:cubicBezTo>
                <a:close/>
                <a:moveTo>
                  <a:pt x="702" y="45"/>
                </a:moveTo>
                <a:cubicBezTo>
                  <a:pt x="702" y="46"/>
                  <a:pt x="703" y="46"/>
                  <a:pt x="703" y="46"/>
                </a:cubicBezTo>
                <a:cubicBezTo>
                  <a:pt x="704" y="46"/>
                  <a:pt x="704" y="46"/>
                  <a:pt x="704" y="45"/>
                </a:cubicBezTo>
                <a:cubicBezTo>
                  <a:pt x="704" y="45"/>
                  <a:pt x="704" y="45"/>
                  <a:pt x="704" y="45"/>
                </a:cubicBezTo>
                <a:cubicBezTo>
                  <a:pt x="704" y="45"/>
                  <a:pt x="704" y="44"/>
                  <a:pt x="704" y="44"/>
                </a:cubicBezTo>
                <a:cubicBezTo>
                  <a:pt x="704" y="44"/>
                  <a:pt x="703" y="43"/>
                  <a:pt x="703" y="43"/>
                </a:cubicBezTo>
                <a:cubicBezTo>
                  <a:pt x="703" y="43"/>
                  <a:pt x="703" y="44"/>
                  <a:pt x="702" y="44"/>
                </a:cubicBezTo>
                <a:cubicBezTo>
                  <a:pt x="702" y="45"/>
                  <a:pt x="702" y="45"/>
                  <a:pt x="702" y="45"/>
                </a:cubicBezTo>
                <a:close/>
                <a:moveTo>
                  <a:pt x="637" y="47"/>
                </a:moveTo>
                <a:cubicBezTo>
                  <a:pt x="637" y="41"/>
                  <a:pt x="637" y="35"/>
                  <a:pt x="639" y="30"/>
                </a:cubicBezTo>
                <a:cubicBezTo>
                  <a:pt x="639" y="27"/>
                  <a:pt x="639" y="25"/>
                  <a:pt x="638" y="23"/>
                </a:cubicBezTo>
                <a:cubicBezTo>
                  <a:pt x="640" y="23"/>
                  <a:pt x="647" y="21"/>
                  <a:pt x="647" y="21"/>
                </a:cubicBezTo>
                <a:cubicBezTo>
                  <a:pt x="652" y="29"/>
                  <a:pt x="651" y="39"/>
                  <a:pt x="658" y="45"/>
                </a:cubicBezTo>
                <a:cubicBezTo>
                  <a:pt x="658" y="48"/>
                  <a:pt x="658" y="51"/>
                  <a:pt x="658" y="55"/>
                </a:cubicBezTo>
                <a:cubicBezTo>
                  <a:pt x="656" y="55"/>
                  <a:pt x="654" y="58"/>
                  <a:pt x="653" y="59"/>
                </a:cubicBezTo>
                <a:cubicBezTo>
                  <a:pt x="643" y="59"/>
                  <a:pt x="640" y="53"/>
                  <a:pt x="637" y="47"/>
                </a:cubicBezTo>
                <a:close/>
                <a:moveTo>
                  <a:pt x="621" y="118"/>
                </a:moveTo>
                <a:cubicBezTo>
                  <a:pt x="621" y="113"/>
                  <a:pt x="621" y="109"/>
                  <a:pt x="621" y="105"/>
                </a:cubicBezTo>
                <a:cubicBezTo>
                  <a:pt x="628" y="104"/>
                  <a:pt x="632" y="97"/>
                  <a:pt x="636" y="92"/>
                </a:cubicBezTo>
                <a:cubicBezTo>
                  <a:pt x="640" y="85"/>
                  <a:pt x="652" y="76"/>
                  <a:pt x="660" y="71"/>
                </a:cubicBezTo>
                <a:cubicBezTo>
                  <a:pt x="663" y="70"/>
                  <a:pt x="678" y="62"/>
                  <a:pt x="677" y="61"/>
                </a:cubicBezTo>
                <a:cubicBezTo>
                  <a:pt x="680" y="60"/>
                  <a:pt x="693" y="54"/>
                  <a:pt x="694" y="51"/>
                </a:cubicBezTo>
                <a:cubicBezTo>
                  <a:pt x="694" y="50"/>
                  <a:pt x="694" y="50"/>
                  <a:pt x="694" y="50"/>
                </a:cubicBezTo>
                <a:cubicBezTo>
                  <a:pt x="692" y="49"/>
                  <a:pt x="681" y="45"/>
                  <a:pt x="680" y="44"/>
                </a:cubicBezTo>
                <a:cubicBezTo>
                  <a:pt x="678" y="43"/>
                  <a:pt x="676" y="39"/>
                  <a:pt x="675" y="39"/>
                </a:cubicBezTo>
                <a:cubicBezTo>
                  <a:pt x="675" y="38"/>
                  <a:pt x="675" y="37"/>
                  <a:pt x="675" y="37"/>
                </a:cubicBezTo>
                <a:cubicBezTo>
                  <a:pt x="684" y="39"/>
                  <a:pt x="702" y="36"/>
                  <a:pt x="707" y="33"/>
                </a:cubicBezTo>
                <a:cubicBezTo>
                  <a:pt x="709" y="31"/>
                  <a:pt x="712" y="28"/>
                  <a:pt x="716" y="27"/>
                </a:cubicBezTo>
                <a:cubicBezTo>
                  <a:pt x="721" y="26"/>
                  <a:pt x="736" y="34"/>
                  <a:pt x="739" y="36"/>
                </a:cubicBezTo>
                <a:cubicBezTo>
                  <a:pt x="739" y="38"/>
                  <a:pt x="738" y="39"/>
                  <a:pt x="738" y="41"/>
                </a:cubicBezTo>
                <a:cubicBezTo>
                  <a:pt x="736" y="42"/>
                  <a:pt x="734" y="44"/>
                  <a:pt x="732" y="45"/>
                </a:cubicBezTo>
                <a:cubicBezTo>
                  <a:pt x="731" y="45"/>
                  <a:pt x="730" y="45"/>
                  <a:pt x="730" y="45"/>
                </a:cubicBezTo>
                <a:cubicBezTo>
                  <a:pt x="724" y="47"/>
                  <a:pt x="709" y="51"/>
                  <a:pt x="705" y="55"/>
                </a:cubicBezTo>
                <a:cubicBezTo>
                  <a:pt x="706" y="56"/>
                  <a:pt x="706" y="57"/>
                  <a:pt x="706" y="58"/>
                </a:cubicBezTo>
                <a:cubicBezTo>
                  <a:pt x="708" y="59"/>
                  <a:pt x="710" y="60"/>
                  <a:pt x="712" y="61"/>
                </a:cubicBezTo>
                <a:cubicBezTo>
                  <a:pt x="713" y="61"/>
                  <a:pt x="715" y="61"/>
                  <a:pt x="717" y="61"/>
                </a:cubicBezTo>
                <a:cubicBezTo>
                  <a:pt x="724" y="65"/>
                  <a:pt x="744" y="92"/>
                  <a:pt x="730" y="103"/>
                </a:cubicBezTo>
                <a:cubicBezTo>
                  <a:pt x="728" y="104"/>
                  <a:pt x="716" y="108"/>
                  <a:pt x="717" y="108"/>
                </a:cubicBezTo>
                <a:cubicBezTo>
                  <a:pt x="711" y="111"/>
                  <a:pt x="705" y="106"/>
                  <a:pt x="702" y="111"/>
                </a:cubicBezTo>
                <a:cubicBezTo>
                  <a:pt x="702" y="114"/>
                  <a:pt x="702" y="117"/>
                  <a:pt x="702" y="120"/>
                </a:cubicBezTo>
                <a:cubicBezTo>
                  <a:pt x="699" y="125"/>
                  <a:pt x="694" y="130"/>
                  <a:pt x="690" y="134"/>
                </a:cubicBezTo>
                <a:cubicBezTo>
                  <a:pt x="690" y="136"/>
                  <a:pt x="690" y="137"/>
                  <a:pt x="691" y="137"/>
                </a:cubicBezTo>
                <a:cubicBezTo>
                  <a:pt x="692" y="139"/>
                  <a:pt x="695" y="139"/>
                  <a:pt x="697" y="139"/>
                </a:cubicBezTo>
                <a:cubicBezTo>
                  <a:pt x="698" y="138"/>
                  <a:pt x="699" y="137"/>
                  <a:pt x="700" y="134"/>
                </a:cubicBezTo>
                <a:cubicBezTo>
                  <a:pt x="711" y="134"/>
                  <a:pt x="716" y="138"/>
                  <a:pt x="726" y="140"/>
                </a:cubicBezTo>
                <a:cubicBezTo>
                  <a:pt x="727" y="143"/>
                  <a:pt x="730" y="149"/>
                  <a:pt x="729" y="151"/>
                </a:cubicBezTo>
                <a:cubicBezTo>
                  <a:pt x="728" y="152"/>
                  <a:pt x="727" y="154"/>
                  <a:pt x="725" y="155"/>
                </a:cubicBezTo>
                <a:cubicBezTo>
                  <a:pt x="716" y="158"/>
                  <a:pt x="712" y="149"/>
                  <a:pt x="705" y="150"/>
                </a:cubicBezTo>
                <a:cubicBezTo>
                  <a:pt x="704" y="149"/>
                  <a:pt x="700" y="153"/>
                  <a:pt x="699" y="155"/>
                </a:cubicBezTo>
                <a:cubicBezTo>
                  <a:pt x="698" y="157"/>
                  <a:pt x="700" y="159"/>
                  <a:pt x="700" y="160"/>
                </a:cubicBezTo>
                <a:cubicBezTo>
                  <a:pt x="700" y="162"/>
                  <a:pt x="700" y="164"/>
                  <a:pt x="700" y="166"/>
                </a:cubicBezTo>
                <a:cubicBezTo>
                  <a:pt x="702" y="174"/>
                  <a:pt x="698" y="180"/>
                  <a:pt x="692" y="183"/>
                </a:cubicBezTo>
                <a:cubicBezTo>
                  <a:pt x="685" y="187"/>
                  <a:pt x="666" y="181"/>
                  <a:pt x="662" y="179"/>
                </a:cubicBezTo>
                <a:cubicBezTo>
                  <a:pt x="662" y="177"/>
                  <a:pt x="653" y="173"/>
                  <a:pt x="651" y="173"/>
                </a:cubicBezTo>
                <a:cubicBezTo>
                  <a:pt x="651" y="172"/>
                  <a:pt x="652" y="172"/>
                  <a:pt x="652" y="172"/>
                </a:cubicBezTo>
                <a:cubicBezTo>
                  <a:pt x="660" y="170"/>
                  <a:pt x="676" y="168"/>
                  <a:pt x="683" y="163"/>
                </a:cubicBezTo>
                <a:cubicBezTo>
                  <a:pt x="685" y="162"/>
                  <a:pt x="692" y="157"/>
                  <a:pt x="689" y="155"/>
                </a:cubicBezTo>
                <a:cubicBezTo>
                  <a:pt x="685" y="154"/>
                  <a:pt x="675" y="155"/>
                  <a:pt x="672" y="157"/>
                </a:cubicBezTo>
                <a:cubicBezTo>
                  <a:pt x="668" y="159"/>
                  <a:pt x="653" y="154"/>
                  <a:pt x="652" y="153"/>
                </a:cubicBezTo>
                <a:cubicBezTo>
                  <a:pt x="650" y="152"/>
                  <a:pt x="650" y="151"/>
                  <a:pt x="649" y="149"/>
                </a:cubicBezTo>
                <a:cubicBezTo>
                  <a:pt x="649" y="148"/>
                  <a:pt x="649" y="148"/>
                  <a:pt x="650" y="147"/>
                </a:cubicBezTo>
                <a:cubicBezTo>
                  <a:pt x="660" y="147"/>
                  <a:pt x="674" y="146"/>
                  <a:pt x="684" y="144"/>
                </a:cubicBezTo>
                <a:cubicBezTo>
                  <a:pt x="685" y="143"/>
                  <a:pt x="685" y="142"/>
                  <a:pt x="686" y="141"/>
                </a:cubicBezTo>
                <a:cubicBezTo>
                  <a:pt x="686" y="141"/>
                  <a:pt x="686" y="141"/>
                  <a:pt x="686" y="140"/>
                </a:cubicBezTo>
                <a:cubicBezTo>
                  <a:pt x="684" y="139"/>
                  <a:pt x="684" y="138"/>
                  <a:pt x="682" y="137"/>
                </a:cubicBezTo>
                <a:cubicBezTo>
                  <a:pt x="682" y="133"/>
                  <a:pt x="681" y="129"/>
                  <a:pt x="683" y="125"/>
                </a:cubicBezTo>
                <a:cubicBezTo>
                  <a:pt x="685" y="122"/>
                  <a:pt x="691" y="115"/>
                  <a:pt x="690" y="111"/>
                </a:cubicBezTo>
                <a:cubicBezTo>
                  <a:pt x="690" y="109"/>
                  <a:pt x="689" y="109"/>
                  <a:pt x="688" y="109"/>
                </a:cubicBezTo>
                <a:cubicBezTo>
                  <a:pt x="680" y="105"/>
                  <a:pt x="670" y="123"/>
                  <a:pt x="665" y="118"/>
                </a:cubicBezTo>
                <a:cubicBezTo>
                  <a:pt x="666" y="112"/>
                  <a:pt x="667" y="106"/>
                  <a:pt x="670" y="102"/>
                </a:cubicBezTo>
                <a:cubicBezTo>
                  <a:pt x="675" y="96"/>
                  <a:pt x="690" y="97"/>
                  <a:pt x="695" y="102"/>
                </a:cubicBezTo>
                <a:cubicBezTo>
                  <a:pt x="701" y="102"/>
                  <a:pt x="703" y="100"/>
                  <a:pt x="707" y="98"/>
                </a:cubicBezTo>
                <a:cubicBezTo>
                  <a:pt x="711" y="95"/>
                  <a:pt x="717" y="94"/>
                  <a:pt x="720" y="90"/>
                </a:cubicBezTo>
                <a:cubicBezTo>
                  <a:pt x="720" y="89"/>
                  <a:pt x="720" y="88"/>
                  <a:pt x="720" y="89"/>
                </a:cubicBezTo>
                <a:cubicBezTo>
                  <a:pt x="726" y="78"/>
                  <a:pt x="710" y="68"/>
                  <a:pt x="705" y="66"/>
                </a:cubicBezTo>
                <a:cubicBezTo>
                  <a:pt x="694" y="63"/>
                  <a:pt x="681" y="76"/>
                  <a:pt x="678" y="81"/>
                </a:cubicBezTo>
                <a:cubicBezTo>
                  <a:pt x="670" y="91"/>
                  <a:pt x="657" y="97"/>
                  <a:pt x="649" y="107"/>
                </a:cubicBezTo>
                <a:cubicBezTo>
                  <a:pt x="645" y="112"/>
                  <a:pt x="646" y="118"/>
                  <a:pt x="644" y="123"/>
                </a:cubicBezTo>
                <a:cubicBezTo>
                  <a:pt x="643" y="127"/>
                  <a:pt x="640" y="131"/>
                  <a:pt x="639" y="133"/>
                </a:cubicBezTo>
                <a:cubicBezTo>
                  <a:pt x="632" y="134"/>
                  <a:pt x="625" y="130"/>
                  <a:pt x="623" y="125"/>
                </a:cubicBezTo>
                <a:cubicBezTo>
                  <a:pt x="621" y="123"/>
                  <a:pt x="623" y="120"/>
                  <a:pt x="621" y="118"/>
                </a:cubicBezTo>
                <a:close/>
                <a:moveTo>
                  <a:pt x="537" y="94"/>
                </a:moveTo>
                <a:cubicBezTo>
                  <a:pt x="538" y="94"/>
                  <a:pt x="540" y="93"/>
                  <a:pt x="540" y="92"/>
                </a:cubicBezTo>
                <a:cubicBezTo>
                  <a:pt x="541" y="91"/>
                  <a:pt x="540" y="90"/>
                  <a:pt x="540" y="89"/>
                </a:cubicBezTo>
                <a:cubicBezTo>
                  <a:pt x="539" y="90"/>
                  <a:pt x="539" y="90"/>
                  <a:pt x="539" y="90"/>
                </a:cubicBezTo>
                <a:cubicBezTo>
                  <a:pt x="538" y="91"/>
                  <a:pt x="538" y="93"/>
                  <a:pt x="537" y="94"/>
                </a:cubicBezTo>
                <a:close/>
                <a:moveTo>
                  <a:pt x="503" y="79"/>
                </a:moveTo>
                <a:cubicBezTo>
                  <a:pt x="504" y="80"/>
                  <a:pt x="505" y="81"/>
                  <a:pt x="507" y="79"/>
                </a:cubicBezTo>
                <a:cubicBezTo>
                  <a:pt x="507" y="77"/>
                  <a:pt x="508" y="77"/>
                  <a:pt x="508" y="75"/>
                </a:cubicBezTo>
                <a:cubicBezTo>
                  <a:pt x="508" y="75"/>
                  <a:pt x="507" y="75"/>
                  <a:pt x="507" y="74"/>
                </a:cubicBezTo>
                <a:cubicBezTo>
                  <a:pt x="506" y="75"/>
                  <a:pt x="505" y="75"/>
                  <a:pt x="504" y="75"/>
                </a:cubicBezTo>
                <a:cubicBezTo>
                  <a:pt x="504" y="77"/>
                  <a:pt x="504" y="77"/>
                  <a:pt x="503" y="79"/>
                </a:cubicBezTo>
                <a:close/>
                <a:moveTo>
                  <a:pt x="491" y="115"/>
                </a:moveTo>
                <a:cubicBezTo>
                  <a:pt x="496" y="117"/>
                  <a:pt x="504" y="111"/>
                  <a:pt x="507" y="108"/>
                </a:cubicBezTo>
                <a:cubicBezTo>
                  <a:pt x="506" y="107"/>
                  <a:pt x="506" y="105"/>
                  <a:pt x="506" y="104"/>
                </a:cubicBezTo>
                <a:cubicBezTo>
                  <a:pt x="505" y="104"/>
                  <a:pt x="505" y="103"/>
                  <a:pt x="504" y="103"/>
                </a:cubicBezTo>
                <a:cubicBezTo>
                  <a:pt x="501" y="105"/>
                  <a:pt x="494" y="109"/>
                  <a:pt x="491" y="113"/>
                </a:cubicBezTo>
                <a:cubicBezTo>
                  <a:pt x="491" y="113"/>
                  <a:pt x="491" y="114"/>
                  <a:pt x="491" y="115"/>
                </a:cubicBezTo>
                <a:close/>
                <a:moveTo>
                  <a:pt x="460" y="78"/>
                </a:moveTo>
                <a:cubicBezTo>
                  <a:pt x="461" y="79"/>
                  <a:pt x="462" y="79"/>
                  <a:pt x="463" y="79"/>
                </a:cubicBezTo>
                <a:cubicBezTo>
                  <a:pt x="466" y="77"/>
                  <a:pt x="468" y="75"/>
                  <a:pt x="470" y="73"/>
                </a:cubicBezTo>
                <a:cubicBezTo>
                  <a:pt x="470" y="71"/>
                  <a:pt x="470" y="71"/>
                  <a:pt x="470" y="69"/>
                </a:cubicBezTo>
                <a:cubicBezTo>
                  <a:pt x="468" y="69"/>
                  <a:pt x="467" y="70"/>
                  <a:pt x="466" y="70"/>
                </a:cubicBezTo>
                <a:cubicBezTo>
                  <a:pt x="464" y="71"/>
                  <a:pt x="461" y="74"/>
                  <a:pt x="460" y="78"/>
                </a:cubicBezTo>
                <a:close/>
                <a:moveTo>
                  <a:pt x="453" y="106"/>
                </a:moveTo>
                <a:cubicBezTo>
                  <a:pt x="454" y="106"/>
                  <a:pt x="454" y="106"/>
                  <a:pt x="455" y="106"/>
                </a:cubicBezTo>
                <a:cubicBezTo>
                  <a:pt x="457" y="103"/>
                  <a:pt x="473" y="90"/>
                  <a:pt x="469" y="87"/>
                </a:cubicBezTo>
                <a:cubicBezTo>
                  <a:pt x="458" y="82"/>
                  <a:pt x="453" y="96"/>
                  <a:pt x="453" y="106"/>
                </a:cubicBezTo>
                <a:close/>
                <a:moveTo>
                  <a:pt x="438" y="93"/>
                </a:moveTo>
                <a:cubicBezTo>
                  <a:pt x="439" y="93"/>
                  <a:pt x="440" y="94"/>
                  <a:pt x="440" y="95"/>
                </a:cubicBezTo>
                <a:cubicBezTo>
                  <a:pt x="442" y="95"/>
                  <a:pt x="443" y="95"/>
                  <a:pt x="444" y="95"/>
                </a:cubicBezTo>
                <a:cubicBezTo>
                  <a:pt x="445" y="94"/>
                  <a:pt x="446" y="93"/>
                  <a:pt x="446" y="92"/>
                </a:cubicBezTo>
                <a:cubicBezTo>
                  <a:pt x="445" y="91"/>
                  <a:pt x="444" y="91"/>
                  <a:pt x="444" y="90"/>
                </a:cubicBezTo>
                <a:cubicBezTo>
                  <a:pt x="444" y="91"/>
                  <a:pt x="439" y="91"/>
                  <a:pt x="438" y="92"/>
                </a:cubicBezTo>
                <a:cubicBezTo>
                  <a:pt x="438" y="92"/>
                  <a:pt x="438" y="92"/>
                  <a:pt x="438" y="93"/>
                </a:cubicBezTo>
                <a:close/>
                <a:moveTo>
                  <a:pt x="425" y="130"/>
                </a:moveTo>
                <a:cubicBezTo>
                  <a:pt x="429" y="129"/>
                  <a:pt x="448" y="117"/>
                  <a:pt x="439" y="112"/>
                </a:cubicBezTo>
                <a:cubicBezTo>
                  <a:pt x="438" y="112"/>
                  <a:pt x="438" y="112"/>
                  <a:pt x="437" y="112"/>
                </a:cubicBezTo>
                <a:cubicBezTo>
                  <a:pt x="435" y="119"/>
                  <a:pt x="428" y="123"/>
                  <a:pt x="425" y="130"/>
                </a:cubicBezTo>
                <a:close/>
                <a:moveTo>
                  <a:pt x="398" y="150"/>
                </a:moveTo>
                <a:cubicBezTo>
                  <a:pt x="398" y="144"/>
                  <a:pt x="399" y="138"/>
                  <a:pt x="399" y="133"/>
                </a:cubicBezTo>
                <a:cubicBezTo>
                  <a:pt x="403" y="131"/>
                  <a:pt x="426" y="102"/>
                  <a:pt x="429" y="97"/>
                </a:cubicBezTo>
                <a:cubicBezTo>
                  <a:pt x="428" y="96"/>
                  <a:pt x="428" y="96"/>
                  <a:pt x="426" y="96"/>
                </a:cubicBezTo>
                <a:cubicBezTo>
                  <a:pt x="424" y="97"/>
                  <a:pt x="405" y="104"/>
                  <a:pt x="401" y="101"/>
                </a:cubicBezTo>
                <a:cubicBezTo>
                  <a:pt x="400" y="100"/>
                  <a:pt x="400" y="100"/>
                  <a:pt x="400" y="100"/>
                </a:cubicBezTo>
                <a:cubicBezTo>
                  <a:pt x="400" y="86"/>
                  <a:pt x="411" y="79"/>
                  <a:pt x="418" y="74"/>
                </a:cubicBezTo>
                <a:cubicBezTo>
                  <a:pt x="424" y="70"/>
                  <a:pt x="428" y="65"/>
                  <a:pt x="432" y="60"/>
                </a:cubicBezTo>
                <a:cubicBezTo>
                  <a:pt x="437" y="54"/>
                  <a:pt x="450" y="45"/>
                  <a:pt x="453" y="38"/>
                </a:cubicBezTo>
                <a:cubicBezTo>
                  <a:pt x="454" y="34"/>
                  <a:pt x="454" y="29"/>
                  <a:pt x="454" y="25"/>
                </a:cubicBezTo>
                <a:cubicBezTo>
                  <a:pt x="462" y="22"/>
                  <a:pt x="468" y="24"/>
                  <a:pt x="473" y="28"/>
                </a:cubicBezTo>
                <a:cubicBezTo>
                  <a:pt x="468" y="46"/>
                  <a:pt x="437" y="68"/>
                  <a:pt x="423" y="81"/>
                </a:cubicBezTo>
                <a:cubicBezTo>
                  <a:pt x="420" y="84"/>
                  <a:pt x="416" y="86"/>
                  <a:pt x="413" y="89"/>
                </a:cubicBezTo>
                <a:cubicBezTo>
                  <a:pt x="413" y="90"/>
                  <a:pt x="413" y="90"/>
                  <a:pt x="414" y="90"/>
                </a:cubicBezTo>
                <a:cubicBezTo>
                  <a:pt x="419" y="90"/>
                  <a:pt x="426" y="88"/>
                  <a:pt x="430" y="86"/>
                </a:cubicBezTo>
                <a:cubicBezTo>
                  <a:pt x="436" y="85"/>
                  <a:pt x="441" y="85"/>
                  <a:pt x="447" y="84"/>
                </a:cubicBezTo>
                <a:cubicBezTo>
                  <a:pt x="451" y="81"/>
                  <a:pt x="451" y="77"/>
                  <a:pt x="453" y="73"/>
                </a:cubicBezTo>
                <a:cubicBezTo>
                  <a:pt x="457" y="67"/>
                  <a:pt x="460" y="60"/>
                  <a:pt x="466" y="55"/>
                </a:cubicBezTo>
                <a:cubicBezTo>
                  <a:pt x="469" y="55"/>
                  <a:pt x="472" y="55"/>
                  <a:pt x="474" y="55"/>
                </a:cubicBezTo>
                <a:cubicBezTo>
                  <a:pt x="475" y="57"/>
                  <a:pt x="477" y="58"/>
                  <a:pt x="478" y="59"/>
                </a:cubicBezTo>
                <a:cubicBezTo>
                  <a:pt x="481" y="63"/>
                  <a:pt x="483" y="67"/>
                  <a:pt x="485" y="71"/>
                </a:cubicBezTo>
                <a:cubicBezTo>
                  <a:pt x="488" y="69"/>
                  <a:pt x="495" y="62"/>
                  <a:pt x="492" y="57"/>
                </a:cubicBezTo>
                <a:cubicBezTo>
                  <a:pt x="491" y="54"/>
                  <a:pt x="488" y="53"/>
                  <a:pt x="490" y="49"/>
                </a:cubicBezTo>
                <a:cubicBezTo>
                  <a:pt x="490" y="46"/>
                  <a:pt x="498" y="42"/>
                  <a:pt x="502" y="43"/>
                </a:cubicBezTo>
                <a:cubicBezTo>
                  <a:pt x="502" y="47"/>
                  <a:pt x="506" y="51"/>
                  <a:pt x="508" y="53"/>
                </a:cubicBezTo>
                <a:cubicBezTo>
                  <a:pt x="515" y="55"/>
                  <a:pt x="513" y="47"/>
                  <a:pt x="514" y="43"/>
                </a:cubicBezTo>
                <a:cubicBezTo>
                  <a:pt x="517" y="34"/>
                  <a:pt x="512" y="13"/>
                  <a:pt x="524" y="13"/>
                </a:cubicBezTo>
                <a:cubicBezTo>
                  <a:pt x="525" y="15"/>
                  <a:pt x="530" y="19"/>
                  <a:pt x="532" y="21"/>
                </a:cubicBezTo>
                <a:cubicBezTo>
                  <a:pt x="532" y="21"/>
                  <a:pt x="532" y="21"/>
                  <a:pt x="533" y="21"/>
                </a:cubicBezTo>
                <a:cubicBezTo>
                  <a:pt x="535" y="25"/>
                  <a:pt x="536" y="27"/>
                  <a:pt x="539" y="30"/>
                </a:cubicBezTo>
                <a:cubicBezTo>
                  <a:pt x="541" y="34"/>
                  <a:pt x="544" y="42"/>
                  <a:pt x="545" y="47"/>
                </a:cubicBezTo>
                <a:cubicBezTo>
                  <a:pt x="546" y="51"/>
                  <a:pt x="542" y="54"/>
                  <a:pt x="543" y="59"/>
                </a:cubicBezTo>
                <a:cubicBezTo>
                  <a:pt x="546" y="65"/>
                  <a:pt x="553" y="69"/>
                  <a:pt x="556" y="75"/>
                </a:cubicBezTo>
                <a:cubicBezTo>
                  <a:pt x="558" y="79"/>
                  <a:pt x="558" y="83"/>
                  <a:pt x="560" y="85"/>
                </a:cubicBezTo>
                <a:cubicBezTo>
                  <a:pt x="564" y="89"/>
                  <a:pt x="570" y="91"/>
                  <a:pt x="574" y="95"/>
                </a:cubicBezTo>
                <a:cubicBezTo>
                  <a:pt x="574" y="97"/>
                  <a:pt x="574" y="98"/>
                  <a:pt x="574" y="99"/>
                </a:cubicBezTo>
                <a:cubicBezTo>
                  <a:pt x="572" y="100"/>
                  <a:pt x="570" y="102"/>
                  <a:pt x="568" y="103"/>
                </a:cubicBezTo>
                <a:cubicBezTo>
                  <a:pt x="565" y="105"/>
                  <a:pt x="561" y="104"/>
                  <a:pt x="559" y="105"/>
                </a:cubicBezTo>
                <a:cubicBezTo>
                  <a:pt x="552" y="106"/>
                  <a:pt x="543" y="109"/>
                  <a:pt x="539" y="114"/>
                </a:cubicBezTo>
                <a:cubicBezTo>
                  <a:pt x="536" y="117"/>
                  <a:pt x="536" y="135"/>
                  <a:pt x="535" y="141"/>
                </a:cubicBezTo>
                <a:cubicBezTo>
                  <a:pt x="535" y="143"/>
                  <a:pt x="534" y="145"/>
                  <a:pt x="534" y="148"/>
                </a:cubicBezTo>
                <a:cubicBezTo>
                  <a:pt x="532" y="152"/>
                  <a:pt x="531" y="158"/>
                  <a:pt x="530" y="163"/>
                </a:cubicBezTo>
                <a:cubicBezTo>
                  <a:pt x="530" y="164"/>
                  <a:pt x="530" y="165"/>
                  <a:pt x="530" y="166"/>
                </a:cubicBezTo>
                <a:cubicBezTo>
                  <a:pt x="526" y="174"/>
                  <a:pt x="524" y="181"/>
                  <a:pt x="520" y="187"/>
                </a:cubicBezTo>
                <a:cubicBezTo>
                  <a:pt x="520" y="190"/>
                  <a:pt x="520" y="193"/>
                  <a:pt x="520" y="195"/>
                </a:cubicBezTo>
                <a:cubicBezTo>
                  <a:pt x="519" y="195"/>
                  <a:pt x="519" y="195"/>
                  <a:pt x="519" y="195"/>
                </a:cubicBezTo>
                <a:cubicBezTo>
                  <a:pt x="518" y="193"/>
                  <a:pt x="515" y="191"/>
                  <a:pt x="514" y="189"/>
                </a:cubicBezTo>
                <a:cubicBezTo>
                  <a:pt x="511" y="185"/>
                  <a:pt x="511" y="181"/>
                  <a:pt x="509" y="177"/>
                </a:cubicBezTo>
                <a:cubicBezTo>
                  <a:pt x="509" y="175"/>
                  <a:pt x="509" y="173"/>
                  <a:pt x="509" y="171"/>
                </a:cubicBezTo>
                <a:cubicBezTo>
                  <a:pt x="507" y="163"/>
                  <a:pt x="509" y="147"/>
                  <a:pt x="508" y="135"/>
                </a:cubicBezTo>
                <a:cubicBezTo>
                  <a:pt x="507" y="135"/>
                  <a:pt x="506" y="135"/>
                  <a:pt x="507" y="134"/>
                </a:cubicBezTo>
                <a:cubicBezTo>
                  <a:pt x="497" y="136"/>
                  <a:pt x="489" y="139"/>
                  <a:pt x="481" y="142"/>
                </a:cubicBezTo>
                <a:cubicBezTo>
                  <a:pt x="476" y="142"/>
                  <a:pt x="472" y="143"/>
                  <a:pt x="467" y="143"/>
                </a:cubicBezTo>
                <a:cubicBezTo>
                  <a:pt x="462" y="138"/>
                  <a:pt x="463" y="125"/>
                  <a:pt x="465" y="119"/>
                </a:cubicBezTo>
                <a:cubicBezTo>
                  <a:pt x="470" y="117"/>
                  <a:pt x="476" y="112"/>
                  <a:pt x="478" y="108"/>
                </a:cubicBezTo>
                <a:cubicBezTo>
                  <a:pt x="478" y="107"/>
                  <a:pt x="478" y="105"/>
                  <a:pt x="478" y="104"/>
                </a:cubicBezTo>
                <a:cubicBezTo>
                  <a:pt x="484" y="97"/>
                  <a:pt x="492" y="90"/>
                  <a:pt x="488" y="77"/>
                </a:cubicBezTo>
                <a:cubicBezTo>
                  <a:pt x="488" y="77"/>
                  <a:pt x="488" y="77"/>
                  <a:pt x="487" y="77"/>
                </a:cubicBezTo>
                <a:cubicBezTo>
                  <a:pt x="473" y="87"/>
                  <a:pt x="476" y="96"/>
                  <a:pt x="467" y="109"/>
                </a:cubicBezTo>
                <a:cubicBezTo>
                  <a:pt x="461" y="117"/>
                  <a:pt x="456" y="117"/>
                  <a:pt x="452" y="129"/>
                </a:cubicBezTo>
                <a:cubicBezTo>
                  <a:pt x="448" y="140"/>
                  <a:pt x="457" y="156"/>
                  <a:pt x="457" y="165"/>
                </a:cubicBezTo>
                <a:cubicBezTo>
                  <a:pt x="455" y="165"/>
                  <a:pt x="455" y="167"/>
                  <a:pt x="454" y="167"/>
                </a:cubicBezTo>
                <a:cubicBezTo>
                  <a:pt x="452" y="167"/>
                  <a:pt x="452" y="167"/>
                  <a:pt x="450" y="167"/>
                </a:cubicBezTo>
                <a:cubicBezTo>
                  <a:pt x="447" y="163"/>
                  <a:pt x="444" y="159"/>
                  <a:pt x="442" y="153"/>
                </a:cubicBezTo>
                <a:cubicBezTo>
                  <a:pt x="440" y="149"/>
                  <a:pt x="441" y="145"/>
                  <a:pt x="439" y="141"/>
                </a:cubicBezTo>
                <a:cubicBezTo>
                  <a:pt x="438" y="141"/>
                  <a:pt x="438" y="141"/>
                  <a:pt x="437" y="141"/>
                </a:cubicBezTo>
                <a:cubicBezTo>
                  <a:pt x="431" y="151"/>
                  <a:pt x="418" y="157"/>
                  <a:pt x="402" y="157"/>
                </a:cubicBezTo>
                <a:cubicBezTo>
                  <a:pt x="402" y="156"/>
                  <a:pt x="400" y="155"/>
                  <a:pt x="400" y="155"/>
                </a:cubicBezTo>
                <a:cubicBezTo>
                  <a:pt x="398" y="153"/>
                  <a:pt x="398" y="151"/>
                  <a:pt x="398" y="150"/>
                </a:cubicBezTo>
                <a:close/>
                <a:moveTo>
                  <a:pt x="278" y="104"/>
                </a:moveTo>
                <a:cubicBezTo>
                  <a:pt x="279" y="106"/>
                  <a:pt x="280" y="109"/>
                  <a:pt x="281" y="111"/>
                </a:cubicBezTo>
                <a:cubicBezTo>
                  <a:pt x="282" y="111"/>
                  <a:pt x="282" y="111"/>
                  <a:pt x="282" y="111"/>
                </a:cubicBezTo>
                <a:cubicBezTo>
                  <a:pt x="283" y="108"/>
                  <a:pt x="286" y="101"/>
                  <a:pt x="283" y="99"/>
                </a:cubicBezTo>
                <a:cubicBezTo>
                  <a:pt x="283" y="99"/>
                  <a:pt x="282" y="99"/>
                  <a:pt x="282" y="98"/>
                </a:cubicBezTo>
                <a:cubicBezTo>
                  <a:pt x="281" y="98"/>
                  <a:pt x="280" y="98"/>
                  <a:pt x="279" y="99"/>
                </a:cubicBezTo>
                <a:cubicBezTo>
                  <a:pt x="279" y="102"/>
                  <a:pt x="278" y="101"/>
                  <a:pt x="278" y="104"/>
                </a:cubicBezTo>
                <a:close/>
                <a:moveTo>
                  <a:pt x="257" y="97"/>
                </a:moveTo>
                <a:cubicBezTo>
                  <a:pt x="257" y="97"/>
                  <a:pt x="257" y="98"/>
                  <a:pt x="257" y="99"/>
                </a:cubicBezTo>
                <a:cubicBezTo>
                  <a:pt x="258" y="99"/>
                  <a:pt x="258" y="99"/>
                  <a:pt x="258" y="99"/>
                </a:cubicBezTo>
                <a:cubicBezTo>
                  <a:pt x="258" y="99"/>
                  <a:pt x="259" y="99"/>
                  <a:pt x="259" y="99"/>
                </a:cubicBezTo>
                <a:cubicBezTo>
                  <a:pt x="260" y="98"/>
                  <a:pt x="260" y="97"/>
                  <a:pt x="261" y="97"/>
                </a:cubicBezTo>
                <a:cubicBezTo>
                  <a:pt x="261" y="95"/>
                  <a:pt x="261" y="95"/>
                  <a:pt x="260" y="93"/>
                </a:cubicBezTo>
                <a:cubicBezTo>
                  <a:pt x="260" y="93"/>
                  <a:pt x="260" y="93"/>
                  <a:pt x="260" y="93"/>
                </a:cubicBezTo>
                <a:cubicBezTo>
                  <a:pt x="259" y="93"/>
                  <a:pt x="259" y="93"/>
                  <a:pt x="259" y="93"/>
                </a:cubicBezTo>
                <a:cubicBezTo>
                  <a:pt x="258" y="94"/>
                  <a:pt x="258" y="95"/>
                  <a:pt x="257" y="97"/>
                </a:cubicBezTo>
                <a:close/>
                <a:moveTo>
                  <a:pt x="236" y="104"/>
                </a:moveTo>
                <a:cubicBezTo>
                  <a:pt x="236" y="105"/>
                  <a:pt x="237" y="105"/>
                  <a:pt x="238" y="105"/>
                </a:cubicBezTo>
                <a:cubicBezTo>
                  <a:pt x="241" y="104"/>
                  <a:pt x="242" y="102"/>
                  <a:pt x="245" y="100"/>
                </a:cubicBezTo>
                <a:cubicBezTo>
                  <a:pt x="245" y="99"/>
                  <a:pt x="245" y="98"/>
                  <a:pt x="245" y="97"/>
                </a:cubicBezTo>
                <a:cubicBezTo>
                  <a:pt x="244" y="97"/>
                  <a:pt x="244" y="97"/>
                  <a:pt x="244" y="97"/>
                </a:cubicBezTo>
                <a:cubicBezTo>
                  <a:pt x="244" y="97"/>
                  <a:pt x="243" y="97"/>
                  <a:pt x="242" y="97"/>
                </a:cubicBezTo>
                <a:cubicBezTo>
                  <a:pt x="240" y="99"/>
                  <a:pt x="238" y="101"/>
                  <a:pt x="236" y="104"/>
                </a:cubicBezTo>
                <a:close/>
                <a:moveTo>
                  <a:pt x="216" y="151"/>
                </a:moveTo>
                <a:cubicBezTo>
                  <a:pt x="217" y="152"/>
                  <a:pt x="225" y="157"/>
                  <a:pt x="226" y="158"/>
                </a:cubicBezTo>
                <a:cubicBezTo>
                  <a:pt x="230" y="159"/>
                  <a:pt x="253" y="155"/>
                  <a:pt x="254" y="154"/>
                </a:cubicBezTo>
                <a:cubicBezTo>
                  <a:pt x="254" y="153"/>
                  <a:pt x="253" y="151"/>
                  <a:pt x="252" y="149"/>
                </a:cubicBezTo>
                <a:cubicBezTo>
                  <a:pt x="253" y="149"/>
                  <a:pt x="253" y="149"/>
                  <a:pt x="253" y="149"/>
                </a:cubicBezTo>
                <a:cubicBezTo>
                  <a:pt x="259" y="147"/>
                  <a:pt x="266" y="162"/>
                  <a:pt x="274" y="147"/>
                </a:cubicBezTo>
                <a:cubicBezTo>
                  <a:pt x="280" y="149"/>
                  <a:pt x="289" y="157"/>
                  <a:pt x="296" y="153"/>
                </a:cubicBezTo>
                <a:cubicBezTo>
                  <a:pt x="309" y="147"/>
                  <a:pt x="312" y="126"/>
                  <a:pt x="312" y="104"/>
                </a:cubicBezTo>
                <a:cubicBezTo>
                  <a:pt x="312" y="97"/>
                  <a:pt x="313" y="86"/>
                  <a:pt x="310" y="81"/>
                </a:cubicBezTo>
                <a:cubicBezTo>
                  <a:pt x="310" y="78"/>
                  <a:pt x="310" y="75"/>
                  <a:pt x="310" y="73"/>
                </a:cubicBezTo>
                <a:cubicBezTo>
                  <a:pt x="310" y="67"/>
                  <a:pt x="310" y="56"/>
                  <a:pt x="308" y="51"/>
                </a:cubicBezTo>
                <a:cubicBezTo>
                  <a:pt x="308" y="49"/>
                  <a:pt x="307" y="45"/>
                  <a:pt x="307" y="43"/>
                </a:cubicBezTo>
                <a:cubicBezTo>
                  <a:pt x="305" y="35"/>
                  <a:pt x="304" y="27"/>
                  <a:pt x="301" y="21"/>
                </a:cubicBezTo>
                <a:cubicBezTo>
                  <a:pt x="270" y="17"/>
                  <a:pt x="248" y="27"/>
                  <a:pt x="235" y="46"/>
                </a:cubicBezTo>
                <a:cubicBezTo>
                  <a:pt x="232" y="50"/>
                  <a:pt x="222" y="63"/>
                  <a:pt x="225" y="70"/>
                </a:cubicBezTo>
                <a:cubicBezTo>
                  <a:pt x="233" y="70"/>
                  <a:pt x="243" y="58"/>
                  <a:pt x="249" y="54"/>
                </a:cubicBezTo>
                <a:cubicBezTo>
                  <a:pt x="250" y="54"/>
                  <a:pt x="254" y="53"/>
                  <a:pt x="254" y="53"/>
                </a:cubicBezTo>
                <a:cubicBezTo>
                  <a:pt x="280" y="51"/>
                  <a:pt x="264" y="71"/>
                  <a:pt x="264" y="83"/>
                </a:cubicBezTo>
                <a:cubicBezTo>
                  <a:pt x="268" y="85"/>
                  <a:pt x="278" y="95"/>
                  <a:pt x="284" y="92"/>
                </a:cubicBezTo>
                <a:cubicBezTo>
                  <a:pt x="284" y="91"/>
                  <a:pt x="285" y="90"/>
                  <a:pt x="286" y="90"/>
                </a:cubicBezTo>
                <a:cubicBezTo>
                  <a:pt x="293" y="90"/>
                  <a:pt x="311" y="103"/>
                  <a:pt x="302" y="112"/>
                </a:cubicBezTo>
                <a:cubicBezTo>
                  <a:pt x="299" y="115"/>
                  <a:pt x="294" y="117"/>
                  <a:pt x="290" y="120"/>
                </a:cubicBezTo>
                <a:cubicBezTo>
                  <a:pt x="285" y="123"/>
                  <a:pt x="280" y="129"/>
                  <a:pt x="274" y="133"/>
                </a:cubicBezTo>
                <a:cubicBezTo>
                  <a:pt x="274" y="133"/>
                  <a:pt x="272" y="133"/>
                  <a:pt x="273" y="134"/>
                </a:cubicBezTo>
                <a:cubicBezTo>
                  <a:pt x="268" y="137"/>
                  <a:pt x="260" y="139"/>
                  <a:pt x="254" y="143"/>
                </a:cubicBezTo>
                <a:cubicBezTo>
                  <a:pt x="251" y="145"/>
                  <a:pt x="243" y="143"/>
                  <a:pt x="240" y="143"/>
                </a:cubicBezTo>
                <a:cubicBezTo>
                  <a:pt x="238" y="140"/>
                  <a:pt x="232" y="133"/>
                  <a:pt x="236" y="127"/>
                </a:cubicBezTo>
                <a:cubicBezTo>
                  <a:pt x="237" y="124"/>
                  <a:pt x="242" y="120"/>
                  <a:pt x="244" y="119"/>
                </a:cubicBezTo>
                <a:cubicBezTo>
                  <a:pt x="244" y="116"/>
                  <a:pt x="243" y="116"/>
                  <a:pt x="241" y="116"/>
                </a:cubicBezTo>
                <a:cubicBezTo>
                  <a:pt x="238" y="121"/>
                  <a:pt x="227" y="110"/>
                  <a:pt x="226" y="108"/>
                </a:cubicBezTo>
                <a:cubicBezTo>
                  <a:pt x="226" y="105"/>
                  <a:pt x="226" y="102"/>
                  <a:pt x="226" y="99"/>
                </a:cubicBezTo>
                <a:cubicBezTo>
                  <a:pt x="229" y="98"/>
                  <a:pt x="231" y="95"/>
                  <a:pt x="234" y="93"/>
                </a:cubicBezTo>
                <a:cubicBezTo>
                  <a:pt x="242" y="89"/>
                  <a:pt x="256" y="87"/>
                  <a:pt x="252" y="74"/>
                </a:cubicBezTo>
                <a:cubicBezTo>
                  <a:pt x="252" y="74"/>
                  <a:pt x="251" y="74"/>
                  <a:pt x="250" y="74"/>
                </a:cubicBezTo>
                <a:cubicBezTo>
                  <a:pt x="246" y="78"/>
                  <a:pt x="227" y="77"/>
                  <a:pt x="223" y="83"/>
                </a:cubicBezTo>
                <a:cubicBezTo>
                  <a:pt x="220" y="86"/>
                  <a:pt x="223" y="93"/>
                  <a:pt x="221" y="97"/>
                </a:cubicBezTo>
                <a:cubicBezTo>
                  <a:pt x="219" y="97"/>
                  <a:pt x="220" y="103"/>
                  <a:pt x="218" y="105"/>
                </a:cubicBezTo>
                <a:cubicBezTo>
                  <a:pt x="214" y="114"/>
                  <a:pt x="219" y="132"/>
                  <a:pt x="217" y="141"/>
                </a:cubicBezTo>
                <a:cubicBezTo>
                  <a:pt x="217" y="144"/>
                  <a:pt x="216" y="149"/>
                  <a:pt x="216" y="151"/>
                </a:cubicBezTo>
                <a:close/>
                <a:moveTo>
                  <a:pt x="197" y="154"/>
                </a:moveTo>
                <a:cubicBezTo>
                  <a:pt x="197" y="141"/>
                  <a:pt x="202" y="127"/>
                  <a:pt x="205" y="115"/>
                </a:cubicBezTo>
                <a:cubicBezTo>
                  <a:pt x="205" y="113"/>
                  <a:pt x="205" y="110"/>
                  <a:pt x="205" y="107"/>
                </a:cubicBezTo>
                <a:cubicBezTo>
                  <a:pt x="205" y="93"/>
                  <a:pt x="199" y="79"/>
                  <a:pt x="201" y="66"/>
                </a:cubicBezTo>
                <a:cubicBezTo>
                  <a:pt x="205" y="39"/>
                  <a:pt x="229" y="25"/>
                  <a:pt x="252" y="17"/>
                </a:cubicBezTo>
                <a:cubicBezTo>
                  <a:pt x="261" y="15"/>
                  <a:pt x="289" y="6"/>
                  <a:pt x="300" y="13"/>
                </a:cubicBezTo>
                <a:cubicBezTo>
                  <a:pt x="302" y="13"/>
                  <a:pt x="306" y="13"/>
                  <a:pt x="308" y="15"/>
                </a:cubicBezTo>
                <a:cubicBezTo>
                  <a:pt x="330" y="29"/>
                  <a:pt x="324" y="79"/>
                  <a:pt x="325" y="113"/>
                </a:cubicBezTo>
                <a:cubicBezTo>
                  <a:pt x="325" y="129"/>
                  <a:pt x="328" y="154"/>
                  <a:pt x="320" y="163"/>
                </a:cubicBezTo>
                <a:cubicBezTo>
                  <a:pt x="318" y="166"/>
                  <a:pt x="294" y="183"/>
                  <a:pt x="287" y="179"/>
                </a:cubicBezTo>
                <a:cubicBezTo>
                  <a:pt x="280" y="175"/>
                  <a:pt x="274" y="165"/>
                  <a:pt x="264" y="164"/>
                </a:cubicBezTo>
                <a:cubicBezTo>
                  <a:pt x="261" y="163"/>
                  <a:pt x="257" y="167"/>
                  <a:pt x="254" y="168"/>
                </a:cubicBezTo>
                <a:cubicBezTo>
                  <a:pt x="252" y="169"/>
                  <a:pt x="230" y="173"/>
                  <a:pt x="226" y="171"/>
                </a:cubicBezTo>
                <a:cubicBezTo>
                  <a:pt x="221" y="170"/>
                  <a:pt x="220" y="167"/>
                  <a:pt x="216" y="164"/>
                </a:cubicBezTo>
                <a:cubicBezTo>
                  <a:pt x="216" y="164"/>
                  <a:pt x="216" y="164"/>
                  <a:pt x="216" y="164"/>
                </a:cubicBezTo>
                <a:cubicBezTo>
                  <a:pt x="213" y="166"/>
                  <a:pt x="211" y="170"/>
                  <a:pt x="206" y="170"/>
                </a:cubicBezTo>
                <a:cubicBezTo>
                  <a:pt x="204" y="168"/>
                  <a:pt x="202" y="166"/>
                  <a:pt x="201" y="164"/>
                </a:cubicBezTo>
                <a:cubicBezTo>
                  <a:pt x="199" y="161"/>
                  <a:pt x="199" y="158"/>
                  <a:pt x="197" y="154"/>
                </a:cubicBezTo>
                <a:close/>
                <a:moveTo>
                  <a:pt x="83" y="79"/>
                </a:moveTo>
                <a:cubicBezTo>
                  <a:pt x="84" y="83"/>
                  <a:pt x="84" y="85"/>
                  <a:pt x="85" y="87"/>
                </a:cubicBezTo>
                <a:cubicBezTo>
                  <a:pt x="92" y="84"/>
                  <a:pt x="115" y="69"/>
                  <a:pt x="116" y="62"/>
                </a:cubicBezTo>
                <a:cubicBezTo>
                  <a:pt x="116" y="62"/>
                  <a:pt x="116" y="62"/>
                  <a:pt x="115" y="62"/>
                </a:cubicBezTo>
                <a:cubicBezTo>
                  <a:pt x="111" y="60"/>
                  <a:pt x="105" y="62"/>
                  <a:pt x="101" y="63"/>
                </a:cubicBezTo>
                <a:cubicBezTo>
                  <a:pt x="98" y="63"/>
                  <a:pt x="96" y="63"/>
                  <a:pt x="93" y="63"/>
                </a:cubicBezTo>
                <a:cubicBezTo>
                  <a:pt x="84" y="65"/>
                  <a:pt x="82" y="70"/>
                  <a:pt x="83" y="79"/>
                </a:cubicBezTo>
                <a:close/>
                <a:moveTo>
                  <a:pt x="32" y="97"/>
                </a:moveTo>
                <a:cubicBezTo>
                  <a:pt x="36" y="101"/>
                  <a:pt x="36" y="104"/>
                  <a:pt x="36" y="112"/>
                </a:cubicBezTo>
                <a:cubicBezTo>
                  <a:pt x="38" y="113"/>
                  <a:pt x="38" y="113"/>
                  <a:pt x="38" y="114"/>
                </a:cubicBezTo>
                <a:cubicBezTo>
                  <a:pt x="41" y="114"/>
                  <a:pt x="44" y="114"/>
                  <a:pt x="46" y="113"/>
                </a:cubicBezTo>
                <a:cubicBezTo>
                  <a:pt x="47" y="111"/>
                  <a:pt x="50" y="108"/>
                  <a:pt x="50" y="106"/>
                </a:cubicBezTo>
                <a:cubicBezTo>
                  <a:pt x="52" y="100"/>
                  <a:pt x="53" y="86"/>
                  <a:pt x="49" y="83"/>
                </a:cubicBezTo>
                <a:cubicBezTo>
                  <a:pt x="49" y="83"/>
                  <a:pt x="49" y="82"/>
                  <a:pt x="48" y="82"/>
                </a:cubicBezTo>
                <a:cubicBezTo>
                  <a:pt x="42" y="82"/>
                  <a:pt x="34" y="89"/>
                  <a:pt x="32" y="94"/>
                </a:cubicBezTo>
                <a:cubicBezTo>
                  <a:pt x="32" y="95"/>
                  <a:pt x="32" y="96"/>
                  <a:pt x="32" y="97"/>
                </a:cubicBezTo>
                <a:close/>
                <a:moveTo>
                  <a:pt x="3" y="66"/>
                </a:moveTo>
                <a:cubicBezTo>
                  <a:pt x="9" y="66"/>
                  <a:pt x="12" y="70"/>
                  <a:pt x="14" y="73"/>
                </a:cubicBezTo>
                <a:cubicBezTo>
                  <a:pt x="16" y="73"/>
                  <a:pt x="18" y="73"/>
                  <a:pt x="19" y="73"/>
                </a:cubicBezTo>
                <a:cubicBezTo>
                  <a:pt x="22" y="71"/>
                  <a:pt x="24" y="69"/>
                  <a:pt x="26" y="67"/>
                </a:cubicBezTo>
                <a:cubicBezTo>
                  <a:pt x="31" y="64"/>
                  <a:pt x="38" y="63"/>
                  <a:pt x="44" y="60"/>
                </a:cubicBezTo>
                <a:cubicBezTo>
                  <a:pt x="48" y="57"/>
                  <a:pt x="51" y="59"/>
                  <a:pt x="54" y="55"/>
                </a:cubicBezTo>
                <a:cubicBezTo>
                  <a:pt x="57" y="47"/>
                  <a:pt x="51" y="40"/>
                  <a:pt x="54" y="31"/>
                </a:cubicBezTo>
                <a:cubicBezTo>
                  <a:pt x="55" y="26"/>
                  <a:pt x="56" y="23"/>
                  <a:pt x="57" y="17"/>
                </a:cubicBezTo>
                <a:cubicBezTo>
                  <a:pt x="57" y="17"/>
                  <a:pt x="56" y="5"/>
                  <a:pt x="58" y="7"/>
                </a:cubicBezTo>
                <a:cubicBezTo>
                  <a:pt x="58" y="6"/>
                  <a:pt x="58" y="6"/>
                  <a:pt x="59" y="6"/>
                </a:cubicBezTo>
                <a:cubicBezTo>
                  <a:pt x="69" y="5"/>
                  <a:pt x="83" y="21"/>
                  <a:pt x="92" y="27"/>
                </a:cubicBezTo>
                <a:cubicBezTo>
                  <a:pt x="92" y="35"/>
                  <a:pt x="89" y="43"/>
                  <a:pt x="90" y="51"/>
                </a:cubicBezTo>
                <a:cubicBezTo>
                  <a:pt x="100" y="55"/>
                  <a:pt x="115" y="50"/>
                  <a:pt x="126" y="48"/>
                </a:cubicBezTo>
                <a:cubicBezTo>
                  <a:pt x="130" y="48"/>
                  <a:pt x="134" y="48"/>
                  <a:pt x="138" y="49"/>
                </a:cubicBezTo>
                <a:cubicBezTo>
                  <a:pt x="140" y="50"/>
                  <a:pt x="142" y="53"/>
                  <a:pt x="144" y="53"/>
                </a:cubicBezTo>
                <a:cubicBezTo>
                  <a:pt x="144" y="53"/>
                  <a:pt x="144" y="55"/>
                  <a:pt x="144" y="55"/>
                </a:cubicBezTo>
                <a:cubicBezTo>
                  <a:pt x="140" y="59"/>
                  <a:pt x="136" y="64"/>
                  <a:pt x="133" y="68"/>
                </a:cubicBezTo>
                <a:cubicBezTo>
                  <a:pt x="130" y="71"/>
                  <a:pt x="120" y="76"/>
                  <a:pt x="114" y="79"/>
                </a:cubicBezTo>
                <a:cubicBezTo>
                  <a:pt x="110" y="82"/>
                  <a:pt x="104" y="83"/>
                  <a:pt x="104" y="90"/>
                </a:cubicBezTo>
                <a:cubicBezTo>
                  <a:pt x="105" y="91"/>
                  <a:pt x="106" y="91"/>
                  <a:pt x="106" y="92"/>
                </a:cubicBezTo>
                <a:cubicBezTo>
                  <a:pt x="114" y="95"/>
                  <a:pt x="125" y="91"/>
                  <a:pt x="128" y="99"/>
                </a:cubicBezTo>
                <a:cubicBezTo>
                  <a:pt x="129" y="101"/>
                  <a:pt x="130" y="103"/>
                  <a:pt x="129" y="105"/>
                </a:cubicBezTo>
                <a:cubicBezTo>
                  <a:pt x="124" y="112"/>
                  <a:pt x="112" y="106"/>
                  <a:pt x="105" y="111"/>
                </a:cubicBezTo>
                <a:cubicBezTo>
                  <a:pt x="99" y="115"/>
                  <a:pt x="94" y="120"/>
                  <a:pt x="89" y="124"/>
                </a:cubicBezTo>
                <a:cubicBezTo>
                  <a:pt x="84" y="127"/>
                  <a:pt x="79" y="125"/>
                  <a:pt x="76" y="130"/>
                </a:cubicBezTo>
                <a:cubicBezTo>
                  <a:pt x="72" y="136"/>
                  <a:pt x="76" y="147"/>
                  <a:pt x="74" y="153"/>
                </a:cubicBezTo>
                <a:cubicBezTo>
                  <a:pt x="74" y="155"/>
                  <a:pt x="73" y="156"/>
                  <a:pt x="73" y="157"/>
                </a:cubicBezTo>
                <a:cubicBezTo>
                  <a:pt x="64" y="159"/>
                  <a:pt x="66" y="177"/>
                  <a:pt x="59" y="183"/>
                </a:cubicBezTo>
                <a:cubicBezTo>
                  <a:pt x="57" y="172"/>
                  <a:pt x="50" y="162"/>
                  <a:pt x="48" y="152"/>
                </a:cubicBezTo>
                <a:cubicBezTo>
                  <a:pt x="48" y="147"/>
                  <a:pt x="50" y="142"/>
                  <a:pt x="46" y="139"/>
                </a:cubicBezTo>
                <a:cubicBezTo>
                  <a:pt x="44" y="138"/>
                  <a:pt x="40" y="139"/>
                  <a:pt x="38" y="138"/>
                </a:cubicBezTo>
                <a:cubicBezTo>
                  <a:pt x="36" y="132"/>
                  <a:pt x="34" y="123"/>
                  <a:pt x="26" y="121"/>
                </a:cubicBezTo>
                <a:cubicBezTo>
                  <a:pt x="23" y="120"/>
                  <a:pt x="22" y="122"/>
                  <a:pt x="17" y="122"/>
                </a:cubicBezTo>
                <a:cubicBezTo>
                  <a:pt x="16" y="120"/>
                  <a:pt x="15" y="116"/>
                  <a:pt x="14" y="114"/>
                </a:cubicBezTo>
                <a:cubicBezTo>
                  <a:pt x="12" y="111"/>
                  <a:pt x="7" y="110"/>
                  <a:pt x="5" y="107"/>
                </a:cubicBezTo>
                <a:cubicBezTo>
                  <a:pt x="5" y="107"/>
                  <a:pt x="5" y="107"/>
                  <a:pt x="5" y="107"/>
                </a:cubicBezTo>
                <a:cubicBezTo>
                  <a:pt x="3" y="102"/>
                  <a:pt x="5" y="99"/>
                  <a:pt x="4" y="96"/>
                </a:cubicBezTo>
                <a:cubicBezTo>
                  <a:pt x="4" y="94"/>
                  <a:pt x="1" y="93"/>
                  <a:pt x="0" y="90"/>
                </a:cubicBezTo>
                <a:cubicBezTo>
                  <a:pt x="4" y="85"/>
                  <a:pt x="3" y="76"/>
                  <a:pt x="3" y="66"/>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anchor="t"/>
          <a:lstStyle>
            <a:lvl1pPr marL="0" algn="l">
              <a:buNone/>
              <a:defRPr sz="1800">
                <a:solidFill>
                  <a:schemeClr val="lt1"/>
                </a:solidFill>
                <a:latin typeface="+mn-lt"/>
                <a:ea typeface="+mn-lt"/>
                <a:cs typeface="+mn-lt"/>
              </a:defRPr>
            </a:lvl1pPr>
            <a:lvl2pPr marL="457200" algn="l">
              <a:buNone/>
              <a:defRPr sz="1800">
                <a:solidFill>
                  <a:schemeClr val="lt1"/>
                </a:solidFill>
                <a:latin typeface="+mn-lt"/>
                <a:ea typeface="+mn-lt"/>
                <a:cs typeface="+mn-lt"/>
              </a:defRPr>
            </a:lvl2pPr>
            <a:lvl3pPr marL="914400" algn="l">
              <a:buNone/>
              <a:defRPr sz="1800">
                <a:solidFill>
                  <a:schemeClr val="lt1"/>
                </a:solidFill>
                <a:latin typeface="+mn-lt"/>
                <a:ea typeface="+mn-lt"/>
                <a:cs typeface="+mn-lt"/>
              </a:defRPr>
            </a:lvl3pPr>
            <a:lvl4pPr marL="1371600" algn="l">
              <a:buNone/>
              <a:defRPr sz="1800">
                <a:solidFill>
                  <a:schemeClr val="lt1"/>
                </a:solidFill>
                <a:latin typeface="+mn-lt"/>
                <a:ea typeface="+mn-lt"/>
                <a:cs typeface="+mn-lt"/>
              </a:defRPr>
            </a:lvl4pPr>
            <a:lvl5pPr marL="1828800" algn="l">
              <a:buNone/>
              <a:defRPr sz="1800">
                <a:solidFill>
                  <a:schemeClr val="lt1"/>
                </a:solidFill>
                <a:latin typeface="+mn-lt"/>
                <a:ea typeface="+mn-lt"/>
                <a:cs typeface="+mn-lt"/>
              </a:defRPr>
            </a:lvl5pPr>
            <a:lvl6pPr marL="2286000" algn="l">
              <a:buNone/>
              <a:defRPr sz="1800">
                <a:solidFill>
                  <a:schemeClr val="lt1"/>
                </a:solidFill>
                <a:latin typeface="+mn-lt"/>
                <a:ea typeface="+mn-lt"/>
                <a:cs typeface="+mn-lt"/>
              </a:defRPr>
            </a:lvl6pPr>
            <a:lvl7pPr marL="2743200" algn="l">
              <a:buNone/>
              <a:defRPr sz="1800">
                <a:solidFill>
                  <a:schemeClr val="lt1"/>
                </a:solidFill>
                <a:latin typeface="+mn-lt"/>
                <a:ea typeface="+mn-lt"/>
                <a:cs typeface="+mn-lt"/>
              </a:defRPr>
            </a:lvl7pPr>
            <a:lvl8pPr marL="3200400" algn="l">
              <a:buNone/>
              <a:defRPr sz="1800">
                <a:solidFill>
                  <a:schemeClr val="lt1"/>
                </a:solidFill>
                <a:latin typeface="+mn-lt"/>
                <a:ea typeface="+mn-lt"/>
                <a:cs typeface="+mn-lt"/>
              </a:defRPr>
            </a:lvl8pPr>
            <a:lvl9pPr marL="3657600" algn="l">
              <a:buNone/>
              <a:defRPr sz="1800">
                <a:solidFill>
                  <a:schemeClr val="lt1"/>
                </a:solidFill>
                <a:latin typeface="+mn-lt"/>
                <a:ea typeface="+mn-lt"/>
                <a:cs typeface="+mn-lt"/>
              </a:defRPr>
            </a:lvl9pPr>
          </a:lstStyle>
          <a:p>
            <a:endParaRPr/>
          </a:p>
        </p:txBody>
      </p:sp>
      <p:sp>
        <p:nvSpPr>
          <p:cNvPr id="52" name="Freeform 37">
            <a:extLst>
              <a:ext uri="{FF2B5EF4-FFF2-40B4-BE49-F238E27FC236}">
                <a16:creationId xmlns:a16="http://schemas.microsoft.com/office/drawing/2014/main" id="{AC26D460-32C1-EFA7-E379-8A5EC422C1D2}"/>
              </a:ext>
            </a:extLst>
          </p:cNvPr>
          <p:cNvSpPr>
            <a:spLocks noGrp="1"/>
          </p:cNvSpPr>
          <p:nvPr/>
        </p:nvSpPr>
        <p:spPr>
          <a:xfrm>
            <a:off x="8779441" y="334585"/>
            <a:ext cx="395639" cy="384389"/>
          </a:xfrm>
          <a:custGeom>
            <a:avLst/>
            <a:gdLst/>
            <a:ahLst/>
            <a:cxnLst/>
            <a:rect l="0" t="0" r="r" b="b"/>
            <a:pathLst>
              <a:path w="225" h="216">
                <a:moveTo>
                  <a:pt x="218" y="76"/>
                </a:moveTo>
                <a:cubicBezTo>
                  <a:pt x="210" y="53"/>
                  <a:pt x="191" y="37"/>
                  <a:pt x="170" y="32"/>
                </a:cubicBezTo>
                <a:cubicBezTo>
                  <a:pt x="158" y="13"/>
                  <a:pt x="137" y="0"/>
                  <a:pt x="113" y="0"/>
                </a:cubicBezTo>
                <a:cubicBezTo>
                  <a:pt x="89" y="0"/>
                  <a:pt x="68" y="13"/>
                  <a:pt x="56" y="32"/>
                </a:cubicBezTo>
                <a:cubicBezTo>
                  <a:pt x="34" y="37"/>
                  <a:pt x="15" y="53"/>
                  <a:pt x="8" y="76"/>
                </a:cubicBezTo>
                <a:cubicBezTo>
                  <a:pt x="0" y="99"/>
                  <a:pt x="6" y="123"/>
                  <a:pt x="21" y="140"/>
                </a:cubicBezTo>
                <a:cubicBezTo>
                  <a:pt x="18" y="163"/>
                  <a:pt x="28" y="185"/>
                  <a:pt x="48" y="200"/>
                </a:cubicBezTo>
                <a:cubicBezTo>
                  <a:pt x="67" y="214"/>
                  <a:pt x="92" y="216"/>
                  <a:pt x="112" y="207"/>
                </a:cubicBezTo>
                <a:cubicBezTo>
                  <a:pt x="133" y="216"/>
                  <a:pt x="158" y="214"/>
                  <a:pt x="177" y="200"/>
                </a:cubicBezTo>
                <a:cubicBezTo>
                  <a:pt x="197" y="186"/>
                  <a:pt x="206" y="163"/>
                  <a:pt x="204" y="140"/>
                </a:cubicBezTo>
                <a:cubicBezTo>
                  <a:pt x="220" y="123"/>
                  <a:pt x="225" y="99"/>
                  <a:pt x="218" y="76"/>
                </a:cubicBezTo>
                <a:close/>
                <a:moveTo>
                  <a:pt x="113" y="201"/>
                </a:moveTo>
                <a:cubicBezTo>
                  <a:pt x="63" y="201"/>
                  <a:pt x="22" y="160"/>
                  <a:pt x="22" y="110"/>
                </a:cubicBezTo>
                <a:cubicBezTo>
                  <a:pt x="22" y="60"/>
                  <a:pt x="62" y="20"/>
                  <a:pt x="113" y="20"/>
                </a:cubicBezTo>
                <a:cubicBezTo>
                  <a:pt x="163" y="20"/>
                  <a:pt x="204" y="61"/>
                  <a:pt x="204" y="111"/>
                </a:cubicBezTo>
                <a:cubicBezTo>
                  <a:pt x="204" y="161"/>
                  <a:pt x="163" y="201"/>
                  <a:pt x="113" y="201"/>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anchor="t"/>
          <a:lstStyle>
            <a:lvl1pPr marL="0" algn="l">
              <a:buNone/>
              <a:defRPr sz="1800">
                <a:solidFill>
                  <a:schemeClr val="lt1"/>
                </a:solidFill>
                <a:latin typeface="+mn-lt"/>
                <a:ea typeface="+mn-lt"/>
                <a:cs typeface="+mn-lt"/>
              </a:defRPr>
            </a:lvl1pPr>
            <a:lvl2pPr marL="457200" algn="l">
              <a:buNone/>
              <a:defRPr sz="1800">
                <a:solidFill>
                  <a:schemeClr val="lt1"/>
                </a:solidFill>
                <a:latin typeface="+mn-lt"/>
                <a:ea typeface="+mn-lt"/>
                <a:cs typeface="+mn-lt"/>
              </a:defRPr>
            </a:lvl2pPr>
            <a:lvl3pPr marL="914400" algn="l">
              <a:buNone/>
              <a:defRPr sz="1800">
                <a:solidFill>
                  <a:schemeClr val="lt1"/>
                </a:solidFill>
                <a:latin typeface="+mn-lt"/>
                <a:ea typeface="+mn-lt"/>
                <a:cs typeface="+mn-lt"/>
              </a:defRPr>
            </a:lvl3pPr>
            <a:lvl4pPr marL="1371600" algn="l">
              <a:buNone/>
              <a:defRPr sz="1800">
                <a:solidFill>
                  <a:schemeClr val="lt1"/>
                </a:solidFill>
                <a:latin typeface="+mn-lt"/>
                <a:ea typeface="+mn-lt"/>
                <a:cs typeface="+mn-lt"/>
              </a:defRPr>
            </a:lvl4pPr>
            <a:lvl5pPr marL="1828800" algn="l">
              <a:buNone/>
              <a:defRPr sz="1800">
                <a:solidFill>
                  <a:schemeClr val="lt1"/>
                </a:solidFill>
                <a:latin typeface="+mn-lt"/>
                <a:ea typeface="+mn-lt"/>
                <a:cs typeface="+mn-lt"/>
              </a:defRPr>
            </a:lvl5pPr>
            <a:lvl6pPr marL="2286000" algn="l">
              <a:buNone/>
              <a:defRPr sz="1800">
                <a:solidFill>
                  <a:schemeClr val="lt1"/>
                </a:solidFill>
                <a:latin typeface="+mn-lt"/>
                <a:ea typeface="+mn-lt"/>
                <a:cs typeface="+mn-lt"/>
              </a:defRPr>
            </a:lvl6pPr>
            <a:lvl7pPr marL="2743200" algn="l">
              <a:buNone/>
              <a:defRPr sz="1800">
                <a:solidFill>
                  <a:schemeClr val="lt1"/>
                </a:solidFill>
                <a:latin typeface="+mn-lt"/>
                <a:ea typeface="+mn-lt"/>
                <a:cs typeface="+mn-lt"/>
              </a:defRPr>
            </a:lvl7pPr>
            <a:lvl8pPr marL="3200400" algn="l">
              <a:buNone/>
              <a:defRPr sz="1800">
                <a:solidFill>
                  <a:schemeClr val="lt1"/>
                </a:solidFill>
                <a:latin typeface="+mn-lt"/>
                <a:ea typeface="+mn-lt"/>
                <a:cs typeface="+mn-lt"/>
              </a:defRPr>
            </a:lvl8pPr>
            <a:lvl9pPr marL="3657600" algn="l">
              <a:buNone/>
              <a:defRPr sz="1800">
                <a:solidFill>
                  <a:schemeClr val="lt1"/>
                </a:solidFill>
                <a:latin typeface="+mn-lt"/>
                <a:ea typeface="+mn-lt"/>
                <a:cs typeface="+mn-lt"/>
              </a:defRPr>
            </a:lvl9pPr>
          </a:lstStyle>
          <a:p>
            <a:endParaRPr/>
          </a:p>
        </p:txBody>
      </p:sp>
      <p:sp>
        <p:nvSpPr>
          <p:cNvPr id="53" name="Freeform 38">
            <a:extLst>
              <a:ext uri="{FF2B5EF4-FFF2-40B4-BE49-F238E27FC236}">
                <a16:creationId xmlns:a16="http://schemas.microsoft.com/office/drawing/2014/main" id="{38A72E26-65C3-7335-5DD9-1E7A77F46CBD}"/>
              </a:ext>
            </a:extLst>
          </p:cNvPr>
          <p:cNvSpPr>
            <a:spLocks noGrp="1"/>
          </p:cNvSpPr>
          <p:nvPr/>
        </p:nvSpPr>
        <p:spPr>
          <a:xfrm>
            <a:off x="8867568" y="490217"/>
            <a:ext cx="99378" cy="31876"/>
          </a:xfrm>
          <a:custGeom>
            <a:avLst/>
            <a:gdLst/>
            <a:ahLst/>
            <a:cxnLst/>
            <a:rect l="0" t="0" r="r" b="b"/>
            <a:pathLst>
              <a:path w="56" h="18">
                <a:moveTo>
                  <a:pt x="8" y="17"/>
                </a:moveTo>
                <a:cubicBezTo>
                  <a:pt x="4" y="17"/>
                  <a:pt x="4" y="17"/>
                  <a:pt x="4" y="17"/>
                </a:cubicBezTo>
                <a:cubicBezTo>
                  <a:pt x="4" y="4"/>
                  <a:pt x="4" y="4"/>
                  <a:pt x="4" y="4"/>
                </a:cubicBezTo>
                <a:cubicBezTo>
                  <a:pt x="3" y="6"/>
                  <a:pt x="2" y="6"/>
                  <a:pt x="0" y="7"/>
                </a:cubicBezTo>
                <a:cubicBezTo>
                  <a:pt x="0" y="4"/>
                  <a:pt x="0" y="4"/>
                  <a:pt x="0" y="4"/>
                </a:cubicBezTo>
                <a:cubicBezTo>
                  <a:pt x="1" y="4"/>
                  <a:pt x="2" y="3"/>
                  <a:pt x="3" y="2"/>
                </a:cubicBezTo>
                <a:cubicBezTo>
                  <a:pt x="4" y="2"/>
                  <a:pt x="4" y="1"/>
                  <a:pt x="5" y="0"/>
                </a:cubicBezTo>
                <a:cubicBezTo>
                  <a:pt x="8" y="0"/>
                  <a:pt x="8" y="0"/>
                  <a:pt x="8" y="0"/>
                </a:cubicBezTo>
                <a:cubicBezTo>
                  <a:pt x="8" y="17"/>
                  <a:pt x="8" y="17"/>
                  <a:pt x="8" y="17"/>
                </a:cubicBezTo>
                <a:close/>
                <a:moveTo>
                  <a:pt x="15" y="13"/>
                </a:moveTo>
                <a:cubicBezTo>
                  <a:pt x="18" y="13"/>
                  <a:pt x="18" y="13"/>
                  <a:pt x="18" y="13"/>
                </a:cubicBezTo>
                <a:cubicBezTo>
                  <a:pt x="18" y="14"/>
                  <a:pt x="18" y="14"/>
                  <a:pt x="19" y="14"/>
                </a:cubicBezTo>
                <a:cubicBezTo>
                  <a:pt x="19" y="15"/>
                  <a:pt x="20" y="15"/>
                  <a:pt x="20" y="15"/>
                </a:cubicBezTo>
                <a:cubicBezTo>
                  <a:pt x="21" y="15"/>
                  <a:pt x="21" y="14"/>
                  <a:pt x="22" y="14"/>
                </a:cubicBezTo>
                <a:cubicBezTo>
                  <a:pt x="22" y="13"/>
                  <a:pt x="23" y="12"/>
                  <a:pt x="23" y="10"/>
                </a:cubicBezTo>
                <a:cubicBezTo>
                  <a:pt x="22" y="11"/>
                  <a:pt x="21" y="12"/>
                  <a:pt x="20" y="12"/>
                </a:cubicBezTo>
                <a:cubicBezTo>
                  <a:pt x="18" y="12"/>
                  <a:pt x="17" y="11"/>
                  <a:pt x="16" y="10"/>
                </a:cubicBezTo>
                <a:cubicBezTo>
                  <a:pt x="15" y="9"/>
                  <a:pt x="14" y="8"/>
                  <a:pt x="14" y="6"/>
                </a:cubicBezTo>
                <a:cubicBezTo>
                  <a:pt x="14" y="4"/>
                  <a:pt x="15" y="2"/>
                  <a:pt x="16" y="1"/>
                </a:cubicBezTo>
                <a:cubicBezTo>
                  <a:pt x="17" y="0"/>
                  <a:pt x="18" y="0"/>
                  <a:pt x="20" y="0"/>
                </a:cubicBezTo>
                <a:cubicBezTo>
                  <a:pt x="22" y="0"/>
                  <a:pt x="23" y="0"/>
                  <a:pt x="24" y="2"/>
                </a:cubicBezTo>
                <a:cubicBezTo>
                  <a:pt x="26" y="3"/>
                  <a:pt x="26" y="5"/>
                  <a:pt x="26" y="8"/>
                </a:cubicBezTo>
                <a:cubicBezTo>
                  <a:pt x="26" y="12"/>
                  <a:pt x="25" y="14"/>
                  <a:pt x="24" y="16"/>
                </a:cubicBezTo>
                <a:cubicBezTo>
                  <a:pt x="23" y="17"/>
                  <a:pt x="21" y="18"/>
                  <a:pt x="19" y="18"/>
                </a:cubicBezTo>
                <a:cubicBezTo>
                  <a:pt x="18" y="18"/>
                  <a:pt x="17" y="17"/>
                  <a:pt x="16" y="16"/>
                </a:cubicBezTo>
                <a:cubicBezTo>
                  <a:pt x="16" y="16"/>
                  <a:pt x="15" y="15"/>
                  <a:pt x="15" y="13"/>
                </a:cubicBezTo>
                <a:close/>
                <a:moveTo>
                  <a:pt x="22" y="6"/>
                </a:moveTo>
                <a:cubicBezTo>
                  <a:pt x="22" y="4"/>
                  <a:pt x="22" y="4"/>
                  <a:pt x="22" y="3"/>
                </a:cubicBezTo>
                <a:cubicBezTo>
                  <a:pt x="21" y="2"/>
                  <a:pt x="21" y="2"/>
                  <a:pt x="20" y="2"/>
                </a:cubicBezTo>
                <a:cubicBezTo>
                  <a:pt x="19" y="2"/>
                  <a:pt x="19" y="3"/>
                  <a:pt x="18" y="3"/>
                </a:cubicBezTo>
                <a:cubicBezTo>
                  <a:pt x="18" y="4"/>
                  <a:pt x="18" y="4"/>
                  <a:pt x="18" y="6"/>
                </a:cubicBezTo>
                <a:cubicBezTo>
                  <a:pt x="18" y="7"/>
                  <a:pt x="18" y="8"/>
                  <a:pt x="18" y="8"/>
                </a:cubicBezTo>
                <a:cubicBezTo>
                  <a:pt x="19" y="8"/>
                  <a:pt x="20" y="9"/>
                  <a:pt x="20" y="9"/>
                </a:cubicBezTo>
                <a:cubicBezTo>
                  <a:pt x="21" y="9"/>
                  <a:pt x="21" y="8"/>
                  <a:pt x="22" y="8"/>
                </a:cubicBezTo>
                <a:cubicBezTo>
                  <a:pt x="22" y="8"/>
                  <a:pt x="22" y="7"/>
                  <a:pt x="22" y="6"/>
                </a:cubicBezTo>
                <a:close/>
                <a:moveTo>
                  <a:pt x="30" y="13"/>
                </a:moveTo>
                <a:cubicBezTo>
                  <a:pt x="34" y="12"/>
                  <a:pt x="34" y="12"/>
                  <a:pt x="34" y="12"/>
                </a:cubicBezTo>
                <a:cubicBezTo>
                  <a:pt x="34" y="13"/>
                  <a:pt x="34" y="14"/>
                  <a:pt x="34" y="14"/>
                </a:cubicBezTo>
                <a:cubicBezTo>
                  <a:pt x="35" y="15"/>
                  <a:pt x="36" y="15"/>
                  <a:pt x="36" y="15"/>
                </a:cubicBezTo>
                <a:cubicBezTo>
                  <a:pt x="37" y="15"/>
                  <a:pt x="37" y="15"/>
                  <a:pt x="38" y="14"/>
                </a:cubicBezTo>
                <a:cubicBezTo>
                  <a:pt x="38" y="14"/>
                  <a:pt x="39" y="13"/>
                  <a:pt x="39" y="12"/>
                </a:cubicBezTo>
                <a:cubicBezTo>
                  <a:pt x="39" y="10"/>
                  <a:pt x="38" y="10"/>
                  <a:pt x="38" y="9"/>
                </a:cubicBezTo>
                <a:cubicBezTo>
                  <a:pt x="38" y="9"/>
                  <a:pt x="37" y="8"/>
                  <a:pt x="36" y="8"/>
                </a:cubicBezTo>
                <a:cubicBezTo>
                  <a:pt x="35" y="8"/>
                  <a:pt x="34" y="9"/>
                  <a:pt x="33" y="10"/>
                </a:cubicBezTo>
                <a:cubicBezTo>
                  <a:pt x="30" y="9"/>
                  <a:pt x="30" y="9"/>
                  <a:pt x="30" y="9"/>
                </a:cubicBezTo>
                <a:cubicBezTo>
                  <a:pt x="32" y="0"/>
                  <a:pt x="32" y="0"/>
                  <a:pt x="32" y="0"/>
                </a:cubicBezTo>
                <a:cubicBezTo>
                  <a:pt x="41" y="0"/>
                  <a:pt x="41" y="0"/>
                  <a:pt x="41" y="0"/>
                </a:cubicBezTo>
                <a:cubicBezTo>
                  <a:pt x="41" y="3"/>
                  <a:pt x="41" y="3"/>
                  <a:pt x="41" y="3"/>
                </a:cubicBezTo>
                <a:cubicBezTo>
                  <a:pt x="35" y="3"/>
                  <a:pt x="35" y="3"/>
                  <a:pt x="35" y="3"/>
                </a:cubicBezTo>
                <a:cubicBezTo>
                  <a:pt x="34" y="6"/>
                  <a:pt x="34" y="6"/>
                  <a:pt x="34" y="6"/>
                </a:cubicBezTo>
                <a:cubicBezTo>
                  <a:pt x="35" y="6"/>
                  <a:pt x="36" y="6"/>
                  <a:pt x="37" y="6"/>
                </a:cubicBezTo>
                <a:cubicBezTo>
                  <a:pt x="38" y="6"/>
                  <a:pt x="40" y="6"/>
                  <a:pt x="41" y="8"/>
                </a:cubicBezTo>
                <a:cubicBezTo>
                  <a:pt x="42" y="9"/>
                  <a:pt x="42" y="10"/>
                  <a:pt x="42" y="12"/>
                </a:cubicBezTo>
                <a:cubicBezTo>
                  <a:pt x="42" y="14"/>
                  <a:pt x="42" y="15"/>
                  <a:pt x="41" y="16"/>
                </a:cubicBezTo>
                <a:cubicBezTo>
                  <a:pt x="40" y="18"/>
                  <a:pt x="38" y="18"/>
                  <a:pt x="36" y="18"/>
                </a:cubicBezTo>
                <a:cubicBezTo>
                  <a:pt x="35" y="18"/>
                  <a:pt x="33" y="18"/>
                  <a:pt x="32" y="17"/>
                </a:cubicBezTo>
                <a:cubicBezTo>
                  <a:pt x="31" y="16"/>
                  <a:pt x="30" y="14"/>
                  <a:pt x="30" y="13"/>
                </a:cubicBezTo>
                <a:close/>
                <a:moveTo>
                  <a:pt x="48" y="8"/>
                </a:moveTo>
                <a:cubicBezTo>
                  <a:pt x="47" y="7"/>
                  <a:pt x="46" y="7"/>
                  <a:pt x="46" y="6"/>
                </a:cubicBezTo>
                <a:cubicBezTo>
                  <a:pt x="46" y="5"/>
                  <a:pt x="45" y="5"/>
                  <a:pt x="45" y="4"/>
                </a:cubicBezTo>
                <a:cubicBezTo>
                  <a:pt x="45" y="3"/>
                  <a:pt x="46" y="2"/>
                  <a:pt x="46" y="1"/>
                </a:cubicBezTo>
                <a:cubicBezTo>
                  <a:pt x="47" y="0"/>
                  <a:pt x="49" y="0"/>
                  <a:pt x="50" y="0"/>
                </a:cubicBezTo>
                <a:cubicBezTo>
                  <a:pt x="52" y="0"/>
                  <a:pt x="54" y="0"/>
                  <a:pt x="54" y="1"/>
                </a:cubicBezTo>
                <a:cubicBezTo>
                  <a:pt x="55" y="2"/>
                  <a:pt x="56" y="3"/>
                  <a:pt x="56" y="4"/>
                </a:cubicBezTo>
                <a:cubicBezTo>
                  <a:pt x="56" y="5"/>
                  <a:pt x="56" y="6"/>
                  <a:pt x="55" y="6"/>
                </a:cubicBezTo>
                <a:cubicBezTo>
                  <a:pt x="55" y="7"/>
                  <a:pt x="54" y="8"/>
                  <a:pt x="53" y="8"/>
                </a:cubicBezTo>
                <a:cubicBezTo>
                  <a:pt x="54" y="8"/>
                  <a:pt x="55" y="9"/>
                  <a:pt x="56" y="10"/>
                </a:cubicBezTo>
                <a:cubicBezTo>
                  <a:pt x="56" y="10"/>
                  <a:pt x="56" y="11"/>
                  <a:pt x="56" y="12"/>
                </a:cubicBezTo>
                <a:cubicBezTo>
                  <a:pt x="56" y="14"/>
                  <a:pt x="56" y="15"/>
                  <a:pt x="55" y="16"/>
                </a:cubicBezTo>
                <a:cubicBezTo>
                  <a:pt x="54" y="18"/>
                  <a:pt x="52" y="18"/>
                  <a:pt x="50" y="18"/>
                </a:cubicBezTo>
                <a:cubicBezTo>
                  <a:pt x="49" y="18"/>
                  <a:pt x="48" y="18"/>
                  <a:pt x="46" y="17"/>
                </a:cubicBezTo>
                <a:cubicBezTo>
                  <a:pt x="45" y="16"/>
                  <a:pt x="44" y="14"/>
                  <a:pt x="44" y="13"/>
                </a:cubicBezTo>
                <a:cubicBezTo>
                  <a:pt x="44" y="12"/>
                  <a:pt x="45" y="11"/>
                  <a:pt x="45" y="10"/>
                </a:cubicBezTo>
                <a:cubicBezTo>
                  <a:pt x="46" y="9"/>
                  <a:pt x="47" y="8"/>
                  <a:pt x="48" y="8"/>
                </a:cubicBezTo>
                <a:close/>
                <a:moveTo>
                  <a:pt x="49" y="4"/>
                </a:moveTo>
                <a:cubicBezTo>
                  <a:pt x="49" y="5"/>
                  <a:pt x="49" y="6"/>
                  <a:pt x="49" y="6"/>
                </a:cubicBezTo>
                <a:cubicBezTo>
                  <a:pt x="50" y="6"/>
                  <a:pt x="50" y="6"/>
                  <a:pt x="51" y="6"/>
                </a:cubicBezTo>
                <a:cubicBezTo>
                  <a:pt x="52" y="6"/>
                  <a:pt x="52" y="6"/>
                  <a:pt x="52" y="6"/>
                </a:cubicBezTo>
                <a:cubicBezTo>
                  <a:pt x="53" y="6"/>
                  <a:pt x="53" y="5"/>
                  <a:pt x="53" y="4"/>
                </a:cubicBezTo>
                <a:cubicBezTo>
                  <a:pt x="53" y="4"/>
                  <a:pt x="53" y="3"/>
                  <a:pt x="52" y="3"/>
                </a:cubicBezTo>
                <a:cubicBezTo>
                  <a:pt x="52" y="2"/>
                  <a:pt x="52" y="2"/>
                  <a:pt x="51" y="2"/>
                </a:cubicBezTo>
                <a:cubicBezTo>
                  <a:pt x="50" y="2"/>
                  <a:pt x="50" y="2"/>
                  <a:pt x="49" y="3"/>
                </a:cubicBezTo>
                <a:cubicBezTo>
                  <a:pt x="49" y="3"/>
                  <a:pt x="49" y="4"/>
                  <a:pt x="49" y="4"/>
                </a:cubicBezTo>
                <a:close/>
                <a:moveTo>
                  <a:pt x="48" y="12"/>
                </a:moveTo>
                <a:cubicBezTo>
                  <a:pt x="48" y="13"/>
                  <a:pt x="49" y="14"/>
                  <a:pt x="49" y="14"/>
                </a:cubicBezTo>
                <a:cubicBezTo>
                  <a:pt x="50" y="15"/>
                  <a:pt x="50" y="15"/>
                  <a:pt x="51" y="15"/>
                </a:cubicBezTo>
                <a:cubicBezTo>
                  <a:pt x="52" y="15"/>
                  <a:pt x="52" y="15"/>
                  <a:pt x="53" y="14"/>
                </a:cubicBezTo>
                <a:cubicBezTo>
                  <a:pt x="53" y="14"/>
                  <a:pt x="54" y="13"/>
                  <a:pt x="54" y="12"/>
                </a:cubicBezTo>
                <a:cubicBezTo>
                  <a:pt x="54" y="11"/>
                  <a:pt x="53" y="10"/>
                  <a:pt x="53" y="10"/>
                </a:cubicBezTo>
                <a:cubicBezTo>
                  <a:pt x="52" y="10"/>
                  <a:pt x="52" y="9"/>
                  <a:pt x="51" y="9"/>
                </a:cubicBezTo>
                <a:cubicBezTo>
                  <a:pt x="50" y="9"/>
                  <a:pt x="50" y="10"/>
                  <a:pt x="49" y="10"/>
                </a:cubicBezTo>
                <a:cubicBezTo>
                  <a:pt x="49" y="11"/>
                  <a:pt x="48" y="11"/>
                  <a:pt x="48" y="12"/>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anchor="t"/>
          <a:lstStyle>
            <a:lvl1pPr marL="0" algn="l">
              <a:buNone/>
              <a:defRPr sz="1800">
                <a:solidFill>
                  <a:schemeClr val="lt1"/>
                </a:solidFill>
                <a:latin typeface="+mn-lt"/>
                <a:ea typeface="+mn-lt"/>
                <a:cs typeface="+mn-lt"/>
              </a:defRPr>
            </a:lvl1pPr>
            <a:lvl2pPr marL="457200" algn="l">
              <a:buNone/>
              <a:defRPr sz="1800">
                <a:solidFill>
                  <a:schemeClr val="lt1"/>
                </a:solidFill>
                <a:latin typeface="+mn-lt"/>
                <a:ea typeface="+mn-lt"/>
                <a:cs typeface="+mn-lt"/>
              </a:defRPr>
            </a:lvl2pPr>
            <a:lvl3pPr marL="914400" algn="l">
              <a:buNone/>
              <a:defRPr sz="1800">
                <a:solidFill>
                  <a:schemeClr val="lt1"/>
                </a:solidFill>
                <a:latin typeface="+mn-lt"/>
                <a:ea typeface="+mn-lt"/>
                <a:cs typeface="+mn-lt"/>
              </a:defRPr>
            </a:lvl3pPr>
            <a:lvl4pPr marL="1371600" algn="l">
              <a:buNone/>
              <a:defRPr sz="1800">
                <a:solidFill>
                  <a:schemeClr val="lt1"/>
                </a:solidFill>
                <a:latin typeface="+mn-lt"/>
                <a:ea typeface="+mn-lt"/>
                <a:cs typeface="+mn-lt"/>
              </a:defRPr>
            </a:lvl4pPr>
            <a:lvl5pPr marL="1828800" algn="l">
              <a:buNone/>
              <a:defRPr sz="1800">
                <a:solidFill>
                  <a:schemeClr val="lt1"/>
                </a:solidFill>
                <a:latin typeface="+mn-lt"/>
                <a:ea typeface="+mn-lt"/>
                <a:cs typeface="+mn-lt"/>
              </a:defRPr>
            </a:lvl5pPr>
            <a:lvl6pPr marL="2286000" algn="l">
              <a:buNone/>
              <a:defRPr sz="1800">
                <a:solidFill>
                  <a:schemeClr val="lt1"/>
                </a:solidFill>
                <a:latin typeface="+mn-lt"/>
                <a:ea typeface="+mn-lt"/>
                <a:cs typeface="+mn-lt"/>
              </a:defRPr>
            </a:lvl6pPr>
            <a:lvl7pPr marL="2743200" algn="l">
              <a:buNone/>
              <a:defRPr sz="1800">
                <a:solidFill>
                  <a:schemeClr val="lt1"/>
                </a:solidFill>
                <a:latin typeface="+mn-lt"/>
                <a:ea typeface="+mn-lt"/>
                <a:cs typeface="+mn-lt"/>
              </a:defRPr>
            </a:lvl7pPr>
            <a:lvl8pPr marL="3200400" algn="l">
              <a:buNone/>
              <a:defRPr sz="1800">
                <a:solidFill>
                  <a:schemeClr val="lt1"/>
                </a:solidFill>
                <a:latin typeface="+mn-lt"/>
                <a:ea typeface="+mn-lt"/>
                <a:cs typeface="+mn-lt"/>
              </a:defRPr>
            </a:lvl8pPr>
            <a:lvl9pPr marL="3657600" algn="l">
              <a:buNone/>
              <a:defRPr sz="1800">
                <a:solidFill>
                  <a:schemeClr val="lt1"/>
                </a:solidFill>
                <a:latin typeface="+mn-lt"/>
                <a:ea typeface="+mn-lt"/>
                <a:cs typeface="+mn-lt"/>
              </a:defRPr>
            </a:lvl9pPr>
          </a:lstStyle>
          <a:p>
            <a:endParaRPr/>
          </a:p>
        </p:txBody>
      </p:sp>
      <p:sp>
        <p:nvSpPr>
          <p:cNvPr id="54" name="Freeform 39">
            <a:extLst>
              <a:ext uri="{FF2B5EF4-FFF2-40B4-BE49-F238E27FC236}">
                <a16:creationId xmlns:a16="http://schemas.microsoft.com/office/drawing/2014/main" id="{0A0628CF-1FEA-65AE-FD70-8464A64C4DB1}"/>
              </a:ext>
            </a:extLst>
          </p:cNvPr>
          <p:cNvSpPr>
            <a:spLocks noGrp="1"/>
          </p:cNvSpPr>
          <p:nvPr/>
        </p:nvSpPr>
        <p:spPr>
          <a:xfrm>
            <a:off x="8698812" y="248332"/>
            <a:ext cx="560644" cy="564396"/>
          </a:xfrm>
          <a:custGeom>
            <a:avLst/>
            <a:gdLst/>
            <a:ahLst/>
            <a:cxnLst/>
            <a:rect l="0" t="0" r="r" b="b"/>
            <a:pathLst>
              <a:path w="318" h="318">
                <a:moveTo>
                  <a:pt x="159" y="0"/>
                </a:moveTo>
                <a:cubicBezTo>
                  <a:pt x="71" y="0"/>
                  <a:pt x="0" y="72"/>
                  <a:pt x="0" y="159"/>
                </a:cubicBezTo>
                <a:cubicBezTo>
                  <a:pt x="0" y="247"/>
                  <a:pt x="71" y="318"/>
                  <a:pt x="159" y="318"/>
                </a:cubicBezTo>
                <a:cubicBezTo>
                  <a:pt x="246" y="318"/>
                  <a:pt x="318" y="247"/>
                  <a:pt x="318" y="159"/>
                </a:cubicBezTo>
                <a:cubicBezTo>
                  <a:pt x="317" y="72"/>
                  <a:pt x="246" y="0"/>
                  <a:pt x="159" y="0"/>
                </a:cubicBezTo>
                <a:close/>
                <a:moveTo>
                  <a:pt x="159" y="312"/>
                </a:moveTo>
                <a:cubicBezTo>
                  <a:pt x="74" y="312"/>
                  <a:pt x="6" y="244"/>
                  <a:pt x="6" y="159"/>
                </a:cubicBezTo>
                <a:cubicBezTo>
                  <a:pt x="6" y="75"/>
                  <a:pt x="74" y="6"/>
                  <a:pt x="159" y="6"/>
                </a:cubicBezTo>
                <a:cubicBezTo>
                  <a:pt x="243" y="6"/>
                  <a:pt x="312" y="75"/>
                  <a:pt x="312" y="160"/>
                </a:cubicBezTo>
                <a:cubicBezTo>
                  <a:pt x="312" y="244"/>
                  <a:pt x="243" y="312"/>
                  <a:pt x="159" y="312"/>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anchor="t"/>
          <a:lstStyle>
            <a:lvl1pPr marL="0" algn="l">
              <a:buNone/>
              <a:defRPr sz="1800">
                <a:solidFill>
                  <a:schemeClr val="lt1"/>
                </a:solidFill>
                <a:latin typeface="+mn-lt"/>
                <a:ea typeface="+mn-lt"/>
                <a:cs typeface="+mn-lt"/>
              </a:defRPr>
            </a:lvl1pPr>
            <a:lvl2pPr marL="457200" algn="l">
              <a:buNone/>
              <a:defRPr sz="1800">
                <a:solidFill>
                  <a:schemeClr val="lt1"/>
                </a:solidFill>
                <a:latin typeface="+mn-lt"/>
                <a:ea typeface="+mn-lt"/>
                <a:cs typeface="+mn-lt"/>
              </a:defRPr>
            </a:lvl2pPr>
            <a:lvl3pPr marL="914400" algn="l">
              <a:buNone/>
              <a:defRPr sz="1800">
                <a:solidFill>
                  <a:schemeClr val="lt1"/>
                </a:solidFill>
                <a:latin typeface="+mn-lt"/>
                <a:ea typeface="+mn-lt"/>
                <a:cs typeface="+mn-lt"/>
              </a:defRPr>
            </a:lvl3pPr>
            <a:lvl4pPr marL="1371600" algn="l">
              <a:buNone/>
              <a:defRPr sz="1800">
                <a:solidFill>
                  <a:schemeClr val="lt1"/>
                </a:solidFill>
                <a:latin typeface="+mn-lt"/>
                <a:ea typeface="+mn-lt"/>
                <a:cs typeface="+mn-lt"/>
              </a:defRPr>
            </a:lvl4pPr>
            <a:lvl5pPr marL="1828800" algn="l">
              <a:buNone/>
              <a:defRPr sz="1800">
                <a:solidFill>
                  <a:schemeClr val="lt1"/>
                </a:solidFill>
                <a:latin typeface="+mn-lt"/>
                <a:ea typeface="+mn-lt"/>
                <a:cs typeface="+mn-lt"/>
              </a:defRPr>
            </a:lvl5pPr>
            <a:lvl6pPr marL="2286000" algn="l">
              <a:buNone/>
              <a:defRPr sz="1800">
                <a:solidFill>
                  <a:schemeClr val="lt1"/>
                </a:solidFill>
                <a:latin typeface="+mn-lt"/>
                <a:ea typeface="+mn-lt"/>
                <a:cs typeface="+mn-lt"/>
              </a:defRPr>
            </a:lvl6pPr>
            <a:lvl7pPr marL="2743200" algn="l">
              <a:buNone/>
              <a:defRPr sz="1800">
                <a:solidFill>
                  <a:schemeClr val="lt1"/>
                </a:solidFill>
                <a:latin typeface="+mn-lt"/>
                <a:ea typeface="+mn-lt"/>
                <a:cs typeface="+mn-lt"/>
              </a:defRPr>
            </a:lvl7pPr>
            <a:lvl8pPr marL="3200400" algn="l">
              <a:buNone/>
              <a:defRPr sz="1800">
                <a:solidFill>
                  <a:schemeClr val="lt1"/>
                </a:solidFill>
                <a:latin typeface="+mn-lt"/>
                <a:ea typeface="+mn-lt"/>
                <a:cs typeface="+mn-lt"/>
              </a:defRPr>
            </a:lvl8pPr>
            <a:lvl9pPr marL="3657600" algn="l">
              <a:buNone/>
              <a:defRPr sz="1800">
                <a:solidFill>
                  <a:schemeClr val="lt1"/>
                </a:solidFill>
                <a:latin typeface="+mn-lt"/>
                <a:ea typeface="+mn-lt"/>
                <a:cs typeface="+mn-lt"/>
              </a:defRPr>
            </a:lvl9pPr>
          </a:lstStyle>
          <a:p>
            <a:endParaRPr/>
          </a:p>
        </p:txBody>
      </p:sp>
      <p:sp>
        <p:nvSpPr>
          <p:cNvPr id="55" name="Freeform 40">
            <a:extLst>
              <a:ext uri="{FF2B5EF4-FFF2-40B4-BE49-F238E27FC236}">
                <a16:creationId xmlns:a16="http://schemas.microsoft.com/office/drawing/2014/main" id="{47BDCD6D-4AB2-365C-1DBC-3CE498B25268}"/>
              </a:ext>
            </a:extLst>
          </p:cNvPr>
          <p:cNvSpPr>
            <a:spLocks noGrp="1"/>
          </p:cNvSpPr>
          <p:nvPr/>
        </p:nvSpPr>
        <p:spPr>
          <a:xfrm>
            <a:off x="8738189" y="531468"/>
            <a:ext cx="481892" cy="241884"/>
          </a:xfrm>
          <a:custGeom>
            <a:avLst/>
            <a:gdLst/>
            <a:ahLst/>
            <a:cxnLst/>
            <a:rect l="0" t="0" r="r" b="b"/>
            <a:pathLst>
              <a:path w="274" h="137">
                <a:moveTo>
                  <a:pt x="250" y="51"/>
                </a:moveTo>
                <a:cubicBezTo>
                  <a:pt x="250" y="51"/>
                  <a:pt x="250" y="51"/>
                  <a:pt x="250" y="51"/>
                </a:cubicBezTo>
                <a:cubicBezTo>
                  <a:pt x="250" y="52"/>
                  <a:pt x="250" y="52"/>
                  <a:pt x="250" y="52"/>
                </a:cubicBezTo>
                <a:cubicBezTo>
                  <a:pt x="250" y="53"/>
                  <a:pt x="250" y="53"/>
                  <a:pt x="249" y="53"/>
                </a:cubicBezTo>
                <a:cubicBezTo>
                  <a:pt x="249" y="53"/>
                  <a:pt x="248" y="53"/>
                  <a:pt x="248" y="53"/>
                </a:cubicBezTo>
                <a:cubicBezTo>
                  <a:pt x="248" y="53"/>
                  <a:pt x="248" y="53"/>
                  <a:pt x="248" y="53"/>
                </a:cubicBezTo>
                <a:cubicBezTo>
                  <a:pt x="248" y="54"/>
                  <a:pt x="248" y="54"/>
                  <a:pt x="249" y="55"/>
                </a:cubicBezTo>
                <a:cubicBezTo>
                  <a:pt x="251" y="56"/>
                  <a:pt x="251" y="56"/>
                  <a:pt x="251" y="56"/>
                </a:cubicBezTo>
                <a:cubicBezTo>
                  <a:pt x="252" y="53"/>
                  <a:pt x="252" y="53"/>
                  <a:pt x="252" y="53"/>
                </a:cubicBezTo>
                <a:cubicBezTo>
                  <a:pt x="253" y="54"/>
                  <a:pt x="253" y="54"/>
                  <a:pt x="253" y="54"/>
                </a:cubicBezTo>
                <a:cubicBezTo>
                  <a:pt x="252" y="56"/>
                  <a:pt x="252" y="56"/>
                  <a:pt x="252" y="56"/>
                </a:cubicBezTo>
                <a:cubicBezTo>
                  <a:pt x="258" y="59"/>
                  <a:pt x="258" y="59"/>
                  <a:pt x="258" y="59"/>
                </a:cubicBezTo>
                <a:cubicBezTo>
                  <a:pt x="258" y="60"/>
                  <a:pt x="259" y="59"/>
                  <a:pt x="260" y="58"/>
                </a:cubicBezTo>
                <a:cubicBezTo>
                  <a:pt x="260" y="58"/>
                  <a:pt x="260" y="58"/>
                  <a:pt x="260" y="58"/>
                </a:cubicBezTo>
                <a:cubicBezTo>
                  <a:pt x="258" y="63"/>
                  <a:pt x="258" y="63"/>
                  <a:pt x="258" y="63"/>
                </a:cubicBezTo>
                <a:cubicBezTo>
                  <a:pt x="257" y="63"/>
                  <a:pt x="257" y="63"/>
                  <a:pt x="257" y="63"/>
                </a:cubicBezTo>
                <a:cubicBezTo>
                  <a:pt x="258" y="62"/>
                  <a:pt x="258" y="62"/>
                  <a:pt x="257" y="61"/>
                </a:cubicBezTo>
                <a:cubicBezTo>
                  <a:pt x="251" y="58"/>
                  <a:pt x="251" y="58"/>
                  <a:pt x="251" y="58"/>
                </a:cubicBezTo>
                <a:cubicBezTo>
                  <a:pt x="250" y="60"/>
                  <a:pt x="250" y="60"/>
                  <a:pt x="250" y="60"/>
                </a:cubicBezTo>
                <a:cubicBezTo>
                  <a:pt x="250" y="59"/>
                  <a:pt x="250" y="59"/>
                  <a:pt x="250" y="59"/>
                </a:cubicBezTo>
                <a:cubicBezTo>
                  <a:pt x="250" y="58"/>
                  <a:pt x="250" y="58"/>
                  <a:pt x="250" y="58"/>
                </a:cubicBezTo>
                <a:cubicBezTo>
                  <a:pt x="250" y="57"/>
                  <a:pt x="250" y="57"/>
                  <a:pt x="250" y="57"/>
                </a:cubicBezTo>
                <a:cubicBezTo>
                  <a:pt x="249" y="57"/>
                  <a:pt x="248" y="56"/>
                  <a:pt x="248" y="55"/>
                </a:cubicBezTo>
                <a:cubicBezTo>
                  <a:pt x="247" y="54"/>
                  <a:pt x="247" y="53"/>
                  <a:pt x="248" y="52"/>
                </a:cubicBezTo>
                <a:cubicBezTo>
                  <a:pt x="248" y="52"/>
                  <a:pt x="249" y="51"/>
                  <a:pt x="250" y="51"/>
                </a:cubicBezTo>
                <a:cubicBezTo>
                  <a:pt x="250" y="51"/>
                  <a:pt x="250" y="51"/>
                  <a:pt x="250" y="51"/>
                </a:cubicBezTo>
                <a:close/>
                <a:moveTo>
                  <a:pt x="14" y="15"/>
                </a:moveTo>
                <a:cubicBezTo>
                  <a:pt x="14" y="14"/>
                  <a:pt x="14" y="13"/>
                  <a:pt x="12" y="13"/>
                </a:cubicBezTo>
                <a:cubicBezTo>
                  <a:pt x="5" y="13"/>
                  <a:pt x="5" y="13"/>
                  <a:pt x="5" y="13"/>
                </a:cubicBezTo>
                <a:cubicBezTo>
                  <a:pt x="4" y="13"/>
                  <a:pt x="2" y="13"/>
                  <a:pt x="1" y="12"/>
                </a:cubicBezTo>
                <a:cubicBezTo>
                  <a:pt x="0" y="11"/>
                  <a:pt x="0" y="10"/>
                  <a:pt x="0" y="8"/>
                </a:cubicBezTo>
                <a:cubicBezTo>
                  <a:pt x="0" y="7"/>
                  <a:pt x="0" y="5"/>
                  <a:pt x="1" y="5"/>
                </a:cubicBezTo>
                <a:cubicBezTo>
                  <a:pt x="2" y="3"/>
                  <a:pt x="3" y="3"/>
                  <a:pt x="5" y="3"/>
                </a:cubicBezTo>
                <a:cubicBezTo>
                  <a:pt x="12" y="2"/>
                  <a:pt x="12" y="2"/>
                  <a:pt x="12" y="2"/>
                </a:cubicBezTo>
                <a:cubicBezTo>
                  <a:pt x="13" y="2"/>
                  <a:pt x="13" y="1"/>
                  <a:pt x="13" y="0"/>
                </a:cubicBezTo>
                <a:cubicBezTo>
                  <a:pt x="14" y="0"/>
                  <a:pt x="14" y="0"/>
                  <a:pt x="14" y="0"/>
                </a:cubicBezTo>
                <a:cubicBezTo>
                  <a:pt x="14" y="6"/>
                  <a:pt x="14" y="6"/>
                  <a:pt x="14" y="6"/>
                </a:cubicBezTo>
                <a:cubicBezTo>
                  <a:pt x="14" y="6"/>
                  <a:pt x="14" y="6"/>
                  <a:pt x="14" y="6"/>
                </a:cubicBezTo>
                <a:cubicBezTo>
                  <a:pt x="14" y="5"/>
                  <a:pt x="13" y="4"/>
                  <a:pt x="12" y="4"/>
                </a:cubicBezTo>
                <a:cubicBezTo>
                  <a:pt x="5" y="5"/>
                  <a:pt x="5" y="5"/>
                  <a:pt x="5" y="5"/>
                </a:cubicBezTo>
                <a:cubicBezTo>
                  <a:pt x="4" y="5"/>
                  <a:pt x="3" y="5"/>
                  <a:pt x="2" y="5"/>
                </a:cubicBezTo>
                <a:cubicBezTo>
                  <a:pt x="1" y="6"/>
                  <a:pt x="1" y="7"/>
                  <a:pt x="1" y="8"/>
                </a:cubicBezTo>
                <a:cubicBezTo>
                  <a:pt x="1" y="11"/>
                  <a:pt x="3" y="12"/>
                  <a:pt x="6" y="12"/>
                </a:cubicBezTo>
                <a:cubicBezTo>
                  <a:pt x="13" y="11"/>
                  <a:pt x="13" y="11"/>
                  <a:pt x="13" y="11"/>
                </a:cubicBezTo>
                <a:cubicBezTo>
                  <a:pt x="14" y="11"/>
                  <a:pt x="14" y="11"/>
                  <a:pt x="14" y="9"/>
                </a:cubicBezTo>
                <a:cubicBezTo>
                  <a:pt x="14" y="9"/>
                  <a:pt x="14" y="9"/>
                  <a:pt x="14" y="9"/>
                </a:cubicBezTo>
                <a:cubicBezTo>
                  <a:pt x="14" y="15"/>
                  <a:pt x="14" y="15"/>
                  <a:pt x="14" y="15"/>
                </a:cubicBezTo>
                <a:cubicBezTo>
                  <a:pt x="14" y="15"/>
                  <a:pt x="14" y="15"/>
                  <a:pt x="14" y="15"/>
                </a:cubicBezTo>
                <a:close/>
                <a:moveTo>
                  <a:pt x="3" y="27"/>
                </a:moveTo>
                <a:cubicBezTo>
                  <a:pt x="2" y="23"/>
                  <a:pt x="2" y="23"/>
                  <a:pt x="2" y="23"/>
                </a:cubicBezTo>
                <a:cubicBezTo>
                  <a:pt x="2" y="23"/>
                  <a:pt x="2" y="23"/>
                  <a:pt x="2" y="23"/>
                </a:cubicBezTo>
                <a:cubicBezTo>
                  <a:pt x="2" y="23"/>
                  <a:pt x="3" y="24"/>
                  <a:pt x="4" y="24"/>
                </a:cubicBezTo>
                <a:cubicBezTo>
                  <a:pt x="9" y="23"/>
                  <a:pt x="9" y="23"/>
                  <a:pt x="9" y="23"/>
                </a:cubicBezTo>
                <a:cubicBezTo>
                  <a:pt x="10" y="23"/>
                  <a:pt x="10" y="23"/>
                  <a:pt x="10" y="22"/>
                </a:cubicBezTo>
                <a:cubicBezTo>
                  <a:pt x="11" y="22"/>
                  <a:pt x="11" y="21"/>
                  <a:pt x="10" y="21"/>
                </a:cubicBezTo>
                <a:cubicBezTo>
                  <a:pt x="10" y="20"/>
                  <a:pt x="10" y="19"/>
                  <a:pt x="9" y="19"/>
                </a:cubicBezTo>
                <a:cubicBezTo>
                  <a:pt x="3" y="20"/>
                  <a:pt x="3" y="20"/>
                  <a:pt x="3" y="20"/>
                </a:cubicBezTo>
                <a:cubicBezTo>
                  <a:pt x="2" y="20"/>
                  <a:pt x="2" y="21"/>
                  <a:pt x="2" y="21"/>
                </a:cubicBezTo>
                <a:cubicBezTo>
                  <a:pt x="2" y="21"/>
                  <a:pt x="2" y="21"/>
                  <a:pt x="2" y="21"/>
                </a:cubicBezTo>
                <a:cubicBezTo>
                  <a:pt x="1" y="17"/>
                  <a:pt x="1" y="17"/>
                  <a:pt x="1" y="17"/>
                </a:cubicBezTo>
                <a:cubicBezTo>
                  <a:pt x="1" y="17"/>
                  <a:pt x="1" y="17"/>
                  <a:pt x="1" y="17"/>
                </a:cubicBezTo>
                <a:cubicBezTo>
                  <a:pt x="1" y="18"/>
                  <a:pt x="2" y="18"/>
                  <a:pt x="3" y="18"/>
                </a:cubicBezTo>
                <a:cubicBezTo>
                  <a:pt x="8" y="17"/>
                  <a:pt x="8" y="17"/>
                  <a:pt x="8" y="17"/>
                </a:cubicBezTo>
                <a:cubicBezTo>
                  <a:pt x="9" y="17"/>
                  <a:pt x="9" y="17"/>
                  <a:pt x="9" y="17"/>
                </a:cubicBezTo>
                <a:cubicBezTo>
                  <a:pt x="9" y="17"/>
                  <a:pt x="9" y="17"/>
                  <a:pt x="9" y="16"/>
                </a:cubicBezTo>
                <a:cubicBezTo>
                  <a:pt x="10" y="16"/>
                  <a:pt x="10" y="16"/>
                  <a:pt x="10" y="16"/>
                </a:cubicBezTo>
                <a:cubicBezTo>
                  <a:pt x="11" y="19"/>
                  <a:pt x="11" y="19"/>
                  <a:pt x="11" y="19"/>
                </a:cubicBezTo>
                <a:cubicBezTo>
                  <a:pt x="10" y="19"/>
                  <a:pt x="10" y="19"/>
                  <a:pt x="10" y="19"/>
                </a:cubicBezTo>
                <a:cubicBezTo>
                  <a:pt x="11" y="20"/>
                  <a:pt x="12" y="21"/>
                  <a:pt x="12" y="22"/>
                </a:cubicBezTo>
                <a:cubicBezTo>
                  <a:pt x="12" y="23"/>
                  <a:pt x="11" y="24"/>
                  <a:pt x="9" y="25"/>
                </a:cubicBezTo>
                <a:cubicBezTo>
                  <a:pt x="4" y="25"/>
                  <a:pt x="4" y="25"/>
                  <a:pt x="4" y="25"/>
                </a:cubicBezTo>
                <a:cubicBezTo>
                  <a:pt x="3" y="26"/>
                  <a:pt x="3" y="26"/>
                  <a:pt x="3" y="27"/>
                </a:cubicBezTo>
                <a:cubicBezTo>
                  <a:pt x="3" y="27"/>
                  <a:pt x="3" y="27"/>
                  <a:pt x="3" y="27"/>
                </a:cubicBezTo>
                <a:close/>
                <a:moveTo>
                  <a:pt x="16" y="29"/>
                </a:moveTo>
                <a:cubicBezTo>
                  <a:pt x="16" y="29"/>
                  <a:pt x="16" y="29"/>
                  <a:pt x="16" y="29"/>
                </a:cubicBezTo>
                <a:cubicBezTo>
                  <a:pt x="15" y="29"/>
                  <a:pt x="15" y="29"/>
                  <a:pt x="15" y="29"/>
                </a:cubicBezTo>
                <a:cubicBezTo>
                  <a:pt x="15" y="28"/>
                  <a:pt x="15" y="28"/>
                  <a:pt x="15" y="28"/>
                </a:cubicBezTo>
                <a:cubicBezTo>
                  <a:pt x="15" y="27"/>
                  <a:pt x="16" y="27"/>
                  <a:pt x="16" y="27"/>
                </a:cubicBezTo>
                <a:cubicBezTo>
                  <a:pt x="16" y="27"/>
                  <a:pt x="16" y="27"/>
                  <a:pt x="17" y="27"/>
                </a:cubicBezTo>
                <a:cubicBezTo>
                  <a:pt x="17" y="27"/>
                  <a:pt x="17" y="28"/>
                  <a:pt x="17" y="28"/>
                </a:cubicBezTo>
                <a:cubicBezTo>
                  <a:pt x="17" y="29"/>
                  <a:pt x="17" y="29"/>
                  <a:pt x="17" y="29"/>
                </a:cubicBezTo>
                <a:cubicBezTo>
                  <a:pt x="17" y="29"/>
                  <a:pt x="17" y="29"/>
                  <a:pt x="16" y="29"/>
                </a:cubicBezTo>
                <a:close/>
                <a:moveTo>
                  <a:pt x="4" y="33"/>
                </a:moveTo>
                <a:cubicBezTo>
                  <a:pt x="3" y="29"/>
                  <a:pt x="3" y="29"/>
                  <a:pt x="3" y="29"/>
                </a:cubicBezTo>
                <a:cubicBezTo>
                  <a:pt x="4" y="29"/>
                  <a:pt x="4" y="29"/>
                  <a:pt x="4" y="29"/>
                </a:cubicBezTo>
                <a:cubicBezTo>
                  <a:pt x="4" y="30"/>
                  <a:pt x="4" y="30"/>
                  <a:pt x="5" y="30"/>
                </a:cubicBezTo>
                <a:cubicBezTo>
                  <a:pt x="10" y="29"/>
                  <a:pt x="10" y="29"/>
                  <a:pt x="10" y="29"/>
                </a:cubicBezTo>
                <a:cubicBezTo>
                  <a:pt x="11" y="29"/>
                  <a:pt x="11" y="28"/>
                  <a:pt x="11" y="28"/>
                </a:cubicBezTo>
                <a:cubicBezTo>
                  <a:pt x="11" y="27"/>
                  <a:pt x="11" y="27"/>
                  <a:pt x="11" y="27"/>
                </a:cubicBezTo>
                <a:cubicBezTo>
                  <a:pt x="11" y="27"/>
                  <a:pt x="11" y="27"/>
                  <a:pt x="11" y="27"/>
                </a:cubicBezTo>
                <a:cubicBezTo>
                  <a:pt x="13" y="30"/>
                  <a:pt x="13" y="30"/>
                  <a:pt x="13" y="30"/>
                </a:cubicBezTo>
                <a:cubicBezTo>
                  <a:pt x="5" y="32"/>
                  <a:pt x="5" y="32"/>
                  <a:pt x="5" y="32"/>
                </a:cubicBezTo>
                <a:cubicBezTo>
                  <a:pt x="5" y="32"/>
                  <a:pt x="4" y="33"/>
                  <a:pt x="4" y="33"/>
                </a:cubicBezTo>
                <a:cubicBezTo>
                  <a:pt x="4" y="33"/>
                  <a:pt x="4" y="33"/>
                  <a:pt x="4" y="33"/>
                </a:cubicBezTo>
                <a:close/>
                <a:moveTo>
                  <a:pt x="16" y="42"/>
                </a:moveTo>
                <a:cubicBezTo>
                  <a:pt x="16" y="41"/>
                  <a:pt x="15" y="41"/>
                  <a:pt x="14" y="41"/>
                </a:cubicBezTo>
                <a:cubicBezTo>
                  <a:pt x="6" y="40"/>
                  <a:pt x="6" y="40"/>
                  <a:pt x="6" y="40"/>
                </a:cubicBezTo>
                <a:cubicBezTo>
                  <a:pt x="6" y="40"/>
                  <a:pt x="6" y="40"/>
                  <a:pt x="6" y="40"/>
                </a:cubicBezTo>
                <a:cubicBezTo>
                  <a:pt x="6" y="40"/>
                  <a:pt x="6" y="40"/>
                  <a:pt x="6" y="40"/>
                </a:cubicBezTo>
                <a:cubicBezTo>
                  <a:pt x="13" y="35"/>
                  <a:pt x="13" y="35"/>
                  <a:pt x="13" y="35"/>
                </a:cubicBezTo>
                <a:cubicBezTo>
                  <a:pt x="14" y="34"/>
                  <a:pt x="14" y="33"/>
                  <a:pt x="14" y="33"/>
                </a:cubicBezTo>
                <a:cubicBezTo>
                  <a:pt x="14" y="33"/>
                  <a:pt x="14" y="33"/>
                  <a:pt x="14" y="33"/>
                </a:cubicBezTo>
                <a:cubicBezTo>
                  <a:pt x="15" y="37"/>
                  <a:pt x="15" y="37"/>
                  <a:pt x="15" y="37"/>
                </a:cubicBezTo>
                <a:cubicBezTo>
                  <a:pt x="15" y="37"/>
                  <a:pt x="15" y="37"/>
                  <a:pt x="15" y="37"/>
                </a:cubicBezTo>
                <a:cubicBezTo>
                  <a:pt x="15" y="37"/>
                  <a:pt x="14" y="36"/>
                  <a:pt x="14" y="36"/>
                </a:cubicBezTo>
                <a:cubicBezTo>
                  <a:pt x="14" y="36"/>
                  <a:pt x="14" y="36"/>
                  <a:pt x="13" y="37"/>
                </a:cubicBezTo>
                <a:cubicBezTo>
                  <a:pt x="9" y="40"/>
                  <a:pt x="9" y="40"/>
                  <a:pt x="9" y="40"/>
                </a:cubicBezTo>
                <a:cubicBezTo>
                  <a:pt x="14" y="40"/>
                  <a:pt x="14" y="40"/>
                  <a:pt x="14" y="40"/>
                </a:cubicBezTo>
                <a:cubicBezTo>
                  <a:pt x="14" y="40"/>
                  <a:pt x="15" y="40"/>
                  <a:pt x="15" y="40"/>
                </a:cubicBezTo>
                <a:cubicBezTo>
                  <a:pt x="16" y="40"/>
                  <a:pt x="16" y="40"/>
                  <a:pt x="16" y="39"/>
                </a:cubicBezTo>
                <a:cubicBezTo>
                  <a:pt x="16" y="39"/>
                  <a:pt x="16" y="39"/>
                  <a:pt x="16" y="39"/>
                </a:cubicBezTo>
                <a:cubicBezTo>
                  <a:pt x="16" y="42"/>
                  <a:pt x="16" y="42"/>
                  <a:pt x="16" y="42"/>
                </a:cubicBezTo>
                <a:cubicBezTo>
                  <a:pt x="16" y="42"/>
                  <a:pt x="16" y="42"/>
                  <a:pt x="16" y="42"/>
                </a:cubicBezTo>
                <a:close/>
                <a:moveTo>
                  <a:pt x="14" y="53"/>
                </a:moveTo>
                <a:cubicBezTo>
                  <a:pt x="13" y="53"/>
                  <a:pt x="12" y="53"/>
                  <a:pt x="11" y="52"/>
                </a:cubicBezTo>
                <a:cubicBezTo>
                  <a:pt x="10" y="51"/>
                  <a:pt x="10" y="51"/>
                  <a:pt x="9" y="50"/>
                </a:cubicBezTo>
                <a:cubicBezTo>
                  <a:pt x="9" y="49"/>
                  <a:pt x="9" y="48"/>
                  <a:pt x="9" y="47"/>
                </a:cubicBezTo>
                <a:cubicBezTo>
                  <a:pt x="10" y="46"/>
                  <a:pt x="11" y="45"/>
                  <a:pt x="12" y="45"/>
                </a:cubicBezTo>
                <a:cubicBezTo>
                  <a:pt x="13" y="44"/>
                  <a:pt x="14" y="44"/>
                  <a:pt x="16" y="45"/>
                </a:cubicBezTo>
                <a:cubicBezTo>
                  <a:pt x="17" y="45"/>
                  <a:pt x="18" y="46"/>
                  <a:pt x="18" y="47"/>
                </a:cubicBezTo>
                <a:cubicBezTo>
                  <a:pt x="18" y="48"/>
                  <a:pt x="18" y="49"/>
                  <a:pt x="18" y="50"/>
                </a:cubicBezTo>
                <a:cubicBezTo>
                  <a:pt x="18" y="51"/>
                  <a:pt x="17" y="51"/>
                  <a:pt x="16" y="52"/>
                </a:cubicBezTo>
                <a:cubicBezTo>
                  <a:pt x="14" y="46"/>
                  <a:pt x="14" y="46"/>
                  <a:pt x="14" y="46"/>
                </a:cubicBezTo>
                <a:cubicBezTo>
                  <a:pt x="12" y="46"/>
                  <a:pt x="12" y="47"/>
                  <a:pt x="11" y="48"/>
                </a:cubicBezTo>
                <a:cubicBezTo>
                  <a:pt x="10" y="49"/>
                  <a:pt x="10" y="49"/>
                  <a:pt x="10" y="51"/>
                </a:cubicBezTo>
                <a:cubicBezTo>
                  <a:pt x="11" y="51"/>
                  <a:pt x="11" y="52"/>
                  <a:pt x="12" y="52"/>
                </a:cubicBezTo>
                <a:cubicBezTo>
                  <a:pt x="13" y="52"/>
                  <a:pt x="14" y="52"/>
                  <a:pt x="14" y="53"/>
                </a:cubicBezTo>
                <a:cubicBezTo>
                  <a:pt x="14" y="53"/>
                  <a:pt x="14" y="53"/>
                  <a:pt x="14" y="53"/>
                </a:cubicBezTo>
                <a:close/>
                <a:moveTo>
                  <a:pt x="16" y="49"/>
                </a:moveTo>
                <a:cubicBezTo>
                  <a:pt x="18" y="49"/>
                  <a:pt x="18" y="48"/>
                  <a:pt x="18" y="47"/>
                </a:cubicBezTo>
                <a:cubicBezTo>
                  <a:pt x="17" y="45"/>
                  <a:pt x="16" y="45"/>
                  <a:pt x="14" y="45"/>
                </a:cubicBezTo>
                <a:cubicBezTo>
                  <a:pt x="16" y="49"/>
                  <a:pt x="16" y="49"/>
                  <a:pt x="16" y="49"/>
                </a:cubicBezTo>
                <a:close/>
                <a:moveTo>
                  <a:pt x="22" y="58"/>
                </a:moveTo>
                <a:cubicBezTo>
                  <a:pt x="22" y="58"/>
                  <a:pt x="21" y="58"/>
                  <a:pt x="21" y="57"/>
                </a:cubicBezTo>
                <a:cubicBezTo>
                  <a:pt x="21" y="57"/>
                  <a:pt x="21" y="57"/>
                  <a:pt x="21" y="57"/>
                </a:cubicBezTo>
                <a:cubicBezTo>
                  <a:pt x="21" y="56"/>
                  <a:pt x="21" y="56"/>
                  <a:pt x="21" y="56"/>
                </a:cubicBezTo>
                <a:cubicBezTo>
                  <a:pt x="21" y="55"/>
                  <a:pt x="21" y="55"/>
                  <a:pt x="20" y="55"/>
                </a:cubicBezTo>
                <a:cubicBezTo>
                  <a:pt x="20" y="55"/>
                  <a:pt x="20" y="55"/>
                  <a:pt x="19" y="55"/>
                </a:cubicBezTo>
                <a:cubicBezTo>
                  <a:pt x="15" y="57"/>
                  <a:pt x="15" y="57"/>
                  <a:pt x="15" y="57"/>
                </a:cubicBezTo>
                <a:cubicBezTo>
                  <a:pt x="14" y="58"/>
                  <a:pt x="14" y="59"/>
                  <a:pt x="14" y="59"/>
                </a:cubicBezTo>
                <a:cubicBezTo>
                  <a:pt x="14" y="59"/>
                  <a:pt x="14" y="59"/>
                  <a:pt x="14" y="59"/>
                </a:cubicBezTo>
                <a:cubicBezTo>
                  <a:pt x="12" y="55"/>
                  <a:pt x="12" y="55"/>
                  <a:pt x="12" y="55"/>
                </a:cubicBezTo>
                <a:cubicBezTo>
                  <a:pt x="12" y="55"/>
                  <a:pt x="12" y="55"/>
                  <a:pt x="12" y="55"/>
                </a:cubicBezTo>
                <a:cubicBezTo>
                  <a:pt x="13" y="56"/>
                  <a:pt x="14" y="56"/>
                  <a:pt x="14" y="56"/>
                </a:cubicBezTo>
                <a:cubicBezTo>
                  <a:pt x="19" y="54"/>
                  <a:pt x="19" y="54"/>
                  <a:pt x="19" y="54"/>
                </a:cubicBezTo>
                <a:cubicBezTo>
                  <a:pt x="20" y="53"/>
                  <a:pt x="20" y="53"/>
                  <a:pt x="20" y="53"/>
                </a:cubicBezTo>
                <a:cubicBezTo>
                  <a:pt x="20" y="53"/>
                  <a:pt x="20" y="52"/>
                  <a:pt x="20" y="52"/>
                </a:cubicBezTo>
                <a:cubicBezTo>
                  <a:pt x="20" y="52"/>
                  <a:pt x="20" y="52"/>
                  <a:pt x="20" y="52"/>
                </a:cubicBezTo>
                <a:cubicBezTo>
                  <a:pt x="22" y="54"/>
                  <a:pt x="22" y="54"/>
                  <a:pt x="22" y="54"/>
                </a:cubicBezTo>
                <a:cubicBezTo>
                  <a:pt x="21" y="55"/>
                  <a:pt x="21" y="55"/>
                  <a:pt x="21" y="55"/>
                </a:cubicBezTo>
                <a:cubicBezTo>
                  <a:pt x="22" y="55"/>
                  <a:pt x="23" y="56"/>
                  <a:pt x="24" y="57"/>
                </a:cubicBezTo>
                <a:cubicBezTo>
                  <a:pt x="24" y="57"/>
                  <a:pt x="24" y="57"/>
                  <a:pt x="24" y="57"/>
                </a:cubicBezTo>
                <a:cubicBezTo>
                  <a:pt x="23" y="58"/>
                  <a:pt x="22" y="58"/>
                  <a:pt x="22" y="58"/>
                </a:cubicBezTo>
                <a:close/>
                <a:moveTo>
                  <a:pt x="21" y="67"/>
                </a:moveTo>
                <a:cubicBezTo>
                  <a:pt x="20" y="68"/>
                  <a:pt x="19" y="68"/>
                  <a:pt x="18" y="67"/>
                </a:cubicBezTo>
                <a:cubicBezTo>
                  <a:pt x="18" y="67"/>
                  <a:pt x="17" y="67"/>
                  <a:pt x="17" y="66"/>
                </a:cubicBezTo>
                <a:cubicBezTo>
                  <a:pt x="17" y="65"/>
                  <a:pt x="16" y="65"/>
                  <a:pt x="16" y="65"/>
                </a:cubicBezTo>
                <a:cubicBezTo>
                  <a:pt x="16" y="64"/>
                  <a:pt x="16" y="64"/>
                  <a:pt x="16" y="63"/>
                </a:cubicBezTo>
                <a:cubicBezTo>
                  <a:pt x="16" y="63"/>
                  <a:pt x="16" y="63"/>
                  <a:pt x="16" y="63"/>
                </a:cubicBezTo>
                <a:cubicBezTo>
                  <a:pt x="16" y="63"/>
                  <a:pt x="16" y="63"/>
                  <a:pt x="16" y="63"/>
                </a:cubicBezTo>
                <a:cubicBezTo>
                  <a:pt x="18" y="61"/>
                  <a:pt x="18" y="61"/>
                  <a:pt x="18" y="61"/>
                </a:cubicBezTo>
                <a:cubicBezTo>
                  <a:pt x="18" y="61"/>
                  <a:pt x="18" y="61"/>
                  <a:pt x="18" y="61"/>
                </a:cubicBezTo>
                <a:cubicBezTo>
                  <a:pt x="17" y="63"/>
                  <a:pt x="16" y="64"/>
                  <a:pt x="17" y="65"/>
                </a:cubicBezTo>
                <a:cubicBezTo>
                  <a:pt x="18" y="65"/>
                  <a:pt x="18" y="66"/>
                  <a:pt x="18" y="66"/>
                </a:cubicBezTo>
                <a:cubicBezTo>
                  <a:pt x="18" y="66"/>
                  <a:pt x="19" y="66"/>
                  <a:pt x="19" y="66"/>
                </a:cubicBezTo>
                <a:cubicBezTo>
                  <a:pt x="20" y="65"/>
                  <a:pt x="20" y="65"/>
                  <a:pt x="20" y="63"/>
                </a:cubicBezTo>
                <a:cubicBezTo>
                  <a:pt x="20" y="62"/>
                  <a:pt x="20" y="62"/>
                  <a:pt x="20" y="62"/>
                </a:cubicBezTo>
                <a:cubicBezTo>
                  <a:pt x="20" y="61"/>
                  <a:pt x="20" y="60"/>
                  <a:pt x="21" y="59"/>
                </a:cubicBezTo>
                <a:cubicBezTo>
                  <a:pt x="22" y="59"/>
                  <a:pt x="22" y="59"/>
                  <a:pt x="23" y="59"/>
                </a:cubicBezTo>
                <a:cubicBezTo>
                  <a:pt x="24" y="59"/>
                  <a:pt x="24" y="60"/>
                  <a:pt x="25" y="61"/>
                </a:cubicBezTo>
                <a:cubicBezTo>
                  <a:pt x="25" y="61"/>
                  <a:pt x="25" y="61"/>
                  <a:pt x="25" y="62"/>
                </a:cubicBezTo>
                <a:cubicBezTo>
                  <a:pt x="25" y="62"/>
                  <a:pt x="25" y="63"/>
                  <a:pt x="26" y="63"/>
                </a:cubicBezTo>
                <a:cubicBezTo>
                  <a:pt x="26" y="63"/>
                  <a:pt x="26" y="63"/>
                  <a:pt x="26" y="63"/>
                </a:cubicBezTo>
                <a:cubicBezTo>
                  <a:pt x="26" y="63"/>
                  <a:pt x="26" y="63"/>
                  <a:pt x="26" y="63"/>
                </a:cubicBezTo>
                <a:cubicBezTo>
                  <a:pt x="24" y="64"/>
                  <a:pt x="24" y="64"/>
                  <a:pt x="24" y="64"/>
                </a:cubicBezTo>
                <a:cubicBezTo>
                  <a:pt x="24" y="64"/>
                  <a:pt x="24" y="64"/>
                  <a:pt x="24" y="64"/>
                </a:cubicBezTo>
                <a:cubicBezTo>
                  <a:pt x="25" y="63"/>
                  <a:pt x="25" y="61"/>
                  <a:pt x="25" y="61"/>
                </a:cubicBezTo>
                <a:cubicBezTo>
                  <a:pt x="25" y="60"/>
                  <a:pt x="24" y="60"/>
                  <a:pt x="24" y="60"/>
                </a:cubicBezTo>
                <a:cubicBezTo>
                  <a:pt x="24" y="60"/>
                  <a:pt x="23" y="60"/>
                  <a:pt x="23" y="60"/>
                </a:cubicBezTo>
                <a:cubicBezTo>
                  <a:pt x="22" y="60"/>
                  <a:pt x="22" y="61"/>
                  <a:pt x="22" y="62"/>
                </a:cubicBezTo>
                <a:cubicBezTo>
                  <a:pt x="22" y="64"/>
                  <a:pt x="22" y="64"/>
                  <a:pt x="22" y="64"/>
                </a:cubicBezTo>
                <a:cubicBezTo>
                  <a:pt x="22" y="66"/>
                  <a:pt x="22" y="67"/>
                  <a:pt x="21" y="67"/>
                </a:cubicBezTo>
                <a:close/>
                <a:moveTo>
                  <a:pt x="33" y="67"/>
                </a:moveTo>
                <a:cubicBezTo>
                  <a:pt x="32" y="67"/>
                  <a:pt x="32" y="67"/>
                  <a:pt x="32" y="67"/>
                </a:cubicBezTo>
                <a:cubicBezTo>
                  <a:pt x="32" y="67"/>
                  <a:pt x="32" y="66"/>
                  <a:pt x="31" y="66"/>
                </a:cubicBezTo>
                <a:cubicBezTo>
                  <a:pt x="31" y="66"/>
                  <a:pt x="31" y="66"/>
                  <a:pt x="31" y="65"/>
                </a:cubicBezTo>
                <a:cubicBezTo>
                  <a:pt x="31" y="65"/>
                  <a:pt x="32" y="65"/>
                  <a:pt x="32" y="65"/>
                </a:cubicBezTo>
                <a:cubicBezTo>
                  <a:pt x="32" y="65"/>
                  <a:pt x="32" y="64"/>
                  <a:pt x="32" y="65"/>
                </a:cubicBezTo>
                <a:cubicBezTo>
                  <a:pt x="33" y="65"/>
                  <a:pt x="33" y="65"/>
                  <a:pt x="33" y="65"/>
                </a:cubicBezTo>
                <a:cubicBezTo>
                  <a:pt x="33" y="65"/>
                  <a:pt x="34" y="65"/>
                  <a:pt x="33" y="66"/>
                </a:cubicBezTo>
                <a:cubicBezTo>
                  <a:pt x="33" y="66"/>
                  <a:pt x="33" y="66"/>
                  <a:pt x="33" y="67"/>
                </a:cubicBezTo>
                <a:close/>
                <a:moveTo>
                  <a:pt x="22" y="75"/>
                </a:moveTo>
                <a:cubicBezTo>
                  <a:pt x="20" y="71"/>
                  <a:pt x="20" y="71"/>
                  <a:pt x="20" y="71"/>
                </a:cubicBezTo>
                <a:cubicBezTo>
                  <a:pt x="20" y="71"/>
                  <a:pt x="20" y="71"/>
                  <a:pt x="20" y="71"/>
                </a:cubicBezTo>
                <a:cubicBezTo>
                  <a:pt x="21" y="71"/>
                  <a:pt x="22" y="72"/>
                  <a:pt x="22" y="71"/>
                </a:cubicBezTo>
                <a:cubicBezTo>
                  <a:pt x="27" y="69"/>
                  <a:pt x="27" y="69"/>
                  <a:pt x="27" y="69"/>
                </a:cubicBezTo>
                <a:cubicBezTo>
                  <a:pt x="28" y="68"/>
                  <a:pt x="28" y="68"/>
                  <a:pt x="28" y="67"/>
                </a:cubicBezTo>
                <a:cubicBezTo>
                  <a:pt x="27" y="67"/>
                  <a:pt x="27" y="67"/>
                  <a:pt x="27" y="67"/>
                </a:cubicBezTo>
                <a:cubicBezTo>
                  <a:pt x="28" y="67"/>
                  <a:pt x="28" y="67"/>
                  <a:pt x="28" y="67"/>
                </a:cubicBezTo>
                <a:cubicBezTo>
                  <a:pt x="30" y="69"/>
                  <a:pt x="30" y="69"/>
                  <a:pt x="30" y="69"/>
                </a:cubicBezTo>
                <a:cubicBezTo>
                  <a:pt x="24" y="73"/>
                  <a:pt x="24" y="73"/>
                  <a:pt x="24" y="73"/>
                </a:cubicBezTo>
                <a:cubicBezTo>
                  <a:pt x="22" y="73"/>
                  <a:pt x="22" y="73"/>
                  <a:pt x="22" y="75"/>
                </a:cubicBezTo>
                <a:cubicBezTo>
                  <a:pt x="22" y="75"/>
                  <a:pt x="22" y="75"/>
                  <a:pt x="22" y="75"/>
                </a:cubicBezTo>
                <a:close/>
                <a:moveTo>
                  <a:pt x="28" y="80"/>
                </a:moveTo>
                <a:cubicBezTo>
                  <a:pt x="27" y="80"/>
                  <a:pt x="26" y="80"/>
                  <a:pt x="26" y="79"/>
                </a:cubicBezTo>
                <a:cubicBezTo>
                  <a:pt x="26" y="79"/>
                  <a:pt x="25" y="79"/>
                  <a:pt x="25" y="79"/>
                </a:cubicBezTo>
                <a:cubicBezTo>
                  <a:pt x="24" y="78"/>
                  <a:pt x="24" y="77"/>
                  <a:pt x="26" y="76"/>
                </a:cubicBezTo>
                <a:cubicBezTo>
                  <a:pt x="31" y="73"/>
                  <a:pt x="31" y="73"/>
                  <a:pt x="31" y="73"/>
                </a:cubicBezTo>
                <a:cubicBezTo>
                  <a:pt x="30" y="71"/>
                  <a:pt x="30" y="71"/>
                  <a:pt x="30" y="71"/>
                </a:cubicBezTo>
                <a:cubicBezTo>
                  <a:pt x="30" y="71"/>
                  <a:pt x="30" y="71"/>
                  <a:pt x="30" y="71"/>
                </a:cubicBezTo>
                <a:cubicBezTo>
                  <a:pt x="30" y="71"/>
                  <a:pt x="30" y="71"/>
                  <a:pt x="30" y="71"/>
                </a:cubicBezTo>
                <a:cubicBezTo>
                  <a:pt x="31" y="72"/>
                  <a:pt x="32" y="72"/>
                  <a:pt x="34" y="72"/>
                </a:cubicBezTo>
                <a:cubicBezTo>
                  <a:pt x="34" y="72"/>
                  <a:pt x="34" y="72"/>
                  <a:pt x="34" y="72"/>
                </a:cubicBezTo>
                <a:cubicBezTo>
                  <a:pt x="32" y="73"/>
                  <a:pt x="32" y="73"/>
                  <a:pt x="32" y="73"/>
                </a:cubicBezTo>
                <a:cubicBezTo>
                  <a:pt x="33" y="75"/>
                  <a:pt x="33" y="75"/>
                  <a:pt x="33" y="75"/>
                </a:cubicBezTo>
                <a:cubicBezTo>
                  <a:pt x="33" y="75"/>
                  <a:pt x="33" y="75"/>
                  <a:pt x="33" y="75"/>
                </a:cubicBezTo>
                <a:cubicBezTo>
                  <a:pt x="32" y="74"/>
                  <a:pt x="32" y="74"/>
                  <a:pt x="32" y="74"/>
                </a:cubicBezTo>
                <a:cubicBezTo>
                  <a:pt x="27" y="77"/>
                  <a:pt x="27" y="77"/>
                  <a:pt x="27" y="77"/>
                </a:cubicBezTo>
                <a:cubicBezTo>
                  <a:pt x="26" y="78"/>
                  <a:pt x="26" y="79"/>
                  <a:pt x="26" y="79"/>
                </a:cubicBezTo>
                <a:cubicBezTo>
                  <a:pt x="27" y="79"/>
                  <a:pt x="27" y="79"/>
                  <a:pt x="28" y="80"/>
                </a:cubicBezTo>
                <a:cubicBezTo>
                  <a:pt x="28" y="80"/>
                  <a:pt x="28" y="80"/>
                  <a:pt x="28" y="80"/>
                </a:cubicBezTo>
                <a:close/>
                <a:moveTo>
                  <a:pt x="40" y="84"/>
                </a:moveTo>
                <a:cubicBezTo>
                  <a:pt x="40" y="84"/>
                  <a:pt x="40" y="83"/>
                  <a:pt x="40" y="83"/>
                </a:cubicBezTo>
                <a:cubicBezTo>
                  <a:pt x="39" y="83"/>
                  <a:pt x="39" y="83"/>
                  <a:pt x="39" y="83"/>
                </a:cubicBezTo>
                <a:cubicBezTo>
                  <a:pt x="30" y="86"/>
                  <a:pt x="30" y="86"/>
                  <a:pt x="30" y="86"/>
                </a:cubicBezTo>
                <a:cubicBezTo>
                  <a:pt x="28" y="87"/>
                  <a:pt x="26" y="87"/>
                  <a:pt x="25" y="86"/>
                </a:cubicBezTo>
                <a:cubicBezTo>
                  <a:pt x="24" y="85"/>
                  <a:pt x="25" y="84"/>
                  <a:pt x="25" y="84"/>
                </a:cubicBezTo>
                <a:cubicBezTo>
                  <a:pt x="25" y="84"/>
                  <a:pt x="26" y="84"/>
                  <a:pt x="26" y="84"/>
                </a:cubicBezTo>
                <a:cubicBezTo>
                  <a:pt x="26" y="84"/>
                  <a:pt x="26" y="84"/>
                  <a:pt x="26" y="84"/>
                </a:cubicBezTo>
                <a:cubicBezTo>
                  <a:pt x="26" y="84"/>
                  <a:pt x="27" y="85"/>
                  <a:pt x="27" y="85"/>
                </a:cubicBezTo>
                <a:cubicBezTo>
                  <a:pt x="27" y="85"/>
                  <a:pt x="27" y="85"/>
                  <a:pt x="27" y="85"/>
                </a:cubicBezTo>
                <a:cubicBezTo>
                  <a:pt x="28" y="86"/>
                  <a:pt x="29" y="86"/>
                  <a:pt x="31" y="85"/>
                </a:cubicBezTo>
                <a:cubicBezTo>
                  <a:pt x="34" y="78"/>
                  <a:pt x="34" y="78"/>
                  <a:pt x="34" y="78"/>
                </a:cubicBezTo>
                <a:cubicBezTo>
                  <a:pt x="35" y="77"/>
                  <a:pt x="35" y="77"/>
                  <a:pt x="35" y="77"/>
                </a:cubicBezTo>
                <a:cubicBezTo>
                  <a:pt x="35" y="77"/>
                  <a:pt x="35" y="77"/>
                  <a:pt x="34" y="76"/>
                </a:cubicBezTo>
                <a:cubicBezTo>
                  <a:pt x="35" y="76"/>
                  <a:pt x="35" y="76"/>
                  <a:pt x="35" y="76"/>
                </a:cubicBezTo>
                <a:cubicBezTo>
                  <a:pt x="38" y="79"/>
                  <a:pt x="38" y="79"/>
                  <a:pt x="38" y="79"/>
                </a:cubicBezTo>
                <a:cubicBezTo>
                  <a:pt x="37" y="79"/>
                  <a:pt x="37" y="79"/>
                  <a:pt x="37" y="79"/>
                </a:cubicBezTo>
                <a:cubicBezTo>
                  <a:pt x="37" y="79"/>
                  <a:pt x="36" y="79"/>
                  <a:pt x="36" y="79"/>
                </a:cubicBezTo>
                <a:cubicBezTo>
                  <a:pt x="36" y="79"/>
                  <a:pt x="36" y="79"/>
                  <a:pt x="36" y="79"/>
                </a:cubicBezTo>
                <a:cubicBezTo>
                  <a:pt x="33" y="84"/>
                  <a:pt x="33" y="84"/>
                  <a:pt x="33" y="84"/>
                </a:cubicBezTo>
                <a:cubicBezTo>
                  <a:pt x="38" y="83"/>
                  <a:pt x="38" y="83"/>
                  <a:pt x="38" y="83"/>
                </a:cubicBezTo>
                <a:cubicBezTo>
                  <a:pt x="38" y="83"/>
                  <a:pt x="39" y="82"/>
                  <a:pt x="39" y="82"/>
                </a:cubicBezTo>
                <a:cubicBezTo>
                  <a:pt x="39" y="82"/>
                  <a:pt x="39" y="82"/>
                  <a:pt x="39" y="82"/>
                </a:cubicBezTo>
                <a:cubicBezTo>
                  <a:pt x="39" y="81"/>
                  <a:pt x="39" y="81"/>
                  <a:pt x="38" y="81"/>
                </a:cubicBezTo>
                <a:cubicBezTo>
                  <a:pt x="39" y="81"/>
                  <a:pt x="39" y="81"/>
                  <a:pt x="39" y="81"/>
                </a:cubicBezTo>
                <a:cubicBezTo>
                  <a:pt x="40" y="84"/>
                  <a:pt x="40" y="84"/>
                  <a:pt x="40" y="84"/>
                </a:cubicBezTo>
                <a:cubicBezTo>
                  <a:pt x="40" y="84"/>
                  <a:pt x="40" y="84"/>
                  <a:pt x="40" y="84"/>
                </a:cubicBezTo>
                <a:close/>
                <a:moveTo>
                  <a:pt x="47" y="97"/>
                </a:moveTo>
                <a:cubicBezTo>
                  <a:pt x="46" y="97"/>
                  <a:pt x="45" y="98"/>
                  <a:pt x="44" y="98"/>
                </a:cubicBezTo>
                <a:cubicBezTo>
                  <a:pt x="42" y="98"/>
                  <a:pt x="41" y="98"/>
                  <a:pt x="40" y="97"/>
                </a:cubicBezTo>
                <a:cubicBezTo>
                  <a:pt x="40" y="96"/>
                  <a:pt x="39" y="95"/>
                  <a:pt x="39" y="94"/>
                </a:cubicBezTo>
                <a:cubicBezTo>
                  <a:pt x="39" y="93"/>
                  <a:pt x="40" y="91"/>
                  <a:pt x="41" y="91"/>
                </a:cubicBezTo>
                <a:cubicBezTo>
                  <a:pt x="42" y="90"/>
                  <a:pt x="43" y="89"/>
                  <a:pt x="44" y="89"/>
                </a:cubicBezTo>
                <a:cubicBezTo>
                  <a:pt x="45" y="89"/>
                  <a:pt x="46" y="89"/>
                  <a:pt x="47" y="90"/>
                </a:cubicBezTo>
                <a:cubicBezTo>
                  <a:pt x="48" y="91"/>
                  <a:pt x="49" y="92"/>
                  <a:pt x="49" y="93"/>
                </a:cubicBezTo>
                <a:cubicBezTo>
                  <a:pt x="49" y="95"/>
                  <a:pt x="48" y="95"/>
                  <a:pt x="47" y="97"/>
                </a:cubicBezTo>
                <a:close/>
                <a:moveTo>
                  <a:pt x="45" y="96"/>
                </a:moveTo>
                <a:cubicBezTo>
                  <a:pt x="46" y="95"/>
                  <a:pt x="47" y="94"/>
                  <a:pt x="47" y="93"/>
                </a:cubicBezTo>
                <a:cubicBezTo>
                  <a:pt x="48" y="92"/>
                  <a:pt x="47" y="91"/>
                  <a:pt x="47" y="90"/>
                </a:cubicBezTo>
                <a:cubicBezTo>
                  <a:pt x="46" y="90"/>
                  <a:pt x="46" y="89"/>
                  <a:pt x="45" y="90"/>
                </a:cubicBezTo>
                <a:cubicBezTo>
                  <a:pt x="44" y="90"/>
                  <a:pt x="44" y="91"/>
                  <a:pt x="43" y="91"/>
                </a:cubicBezTo>
                <a:cubicBezTo>
                  <a:pt x="42" y="92"/>
                  <a:pt x="41" y="93"/>
                  <a:pt x="41" y="94"/>
                </a:cubicBezTo>
                <a:cubicBezTo>
                  <a:pt x="40" y="95"/>
                  <a:pt x="40" y="96"/>
                  <a:pt x="41" y="97"/>
                </a:cubicBezTo>
                <a:cubicBezTo>
                  <a:pt x="42" y="97"/>
                  <a:pt x="42" y="97"/>
                  <a:pt x="43" y="97"/>
                </a:cubicBezTo>
                <a:cubicBezTo>
                  <a:pt x="44" y="97"/>
                  <a:pt x="44" y="97"/>
                  <a:pt x="45" y="96"/>
                </a:cubicBezTo>
                <a:close/>
                <a:moveTo>
                  <a:pt x="60" y="97"/>
                </a:moveTo>
                <a:cubicBezTo>
                  <a:pt x="59" y="97"/>
                  <a:pt x="59" y="97"/>
                  <a:pt x="59" y="97"/>
                </a:cubicBezTo>
                <a:cubicBezTo>
                  <a:pt x="59" y="97"/>
                  <a:pt x="59" y="97"/>
                  <a:pt x="59" y="97"/>
                </a:cubicBezTo>
                <a:cubicBezTo>
                  <a:pt x="58" y="97"/>
                  <a:pt x="58" y="97"/>
                  <a:pt x="58" y="96"/>
                </a:cubicBezTo>
                <a:cubicBezTo>
                  <a:pt x="58" y="96"/>
                  <a:pt x="58" y="95"/>
                  <a:pt x="58" y="95"/>
                </a:cubicBezTo>
                <a:cubicBezTo>
                  <a:pt x="58" y="95"/>
                  <a:pt x="58" y="95"/>
                  <a:pt x="58" y="95"/>
                </a:cubicBezTo>
                <a:cubicBezTo>
                  <a:pt x="58" y="94"/>
                  <a:pt x="57" y="94"/>
                  <a:pt x="56" y="95"/>
                </a:cubicBezTo>
                <a:cubicBezTo>
                  <a:pt x="54" y="97"/>
                  <a:pt x="54" y="97"/>
                  <a:pt x="54" y="97"/>
                </a:cubicBezTo>
                <a:cubicBezTo>
                  <a:pt x="56" y="99"/>
                  <a:pt x="56" y="99"/>
                  <a:pt x="56" y="99"/>
                </a:cubicBezTo>
                <a:cubicBezTo>
                  <a:pt x="56" y="99"/>
                  <a:pt x="56" y="99"/>
                  <a:pt x="56" y="99"/>
                </a:cubicBezTo>
                <a:cubicBezTo>
                  <a:pt x="54" y="97"/>
                  <a:pt x="54" y="97"/>
                  <a:pt x="54" y="97"/>
                </a:cubicBezTo>
                <a:cubicBezTo>
                  <a:pt x="50" y="103"/>
                  <a:pt x="50" y="103"/>
                  <a:pt x="50" y="103"/>
                </a:cubicBezTo>
                <a:cubicBezTo>
                  <a:pt x="49" y="103"/>
                  <a:pt x="49" y="104"/>
                  <a:pt x="50" y="105"/>
                </a:cubicBezTo>
                <a:cubicBezTo>
                  <a:pt x="50" y="105"/>
                  <a:pt x="50" y="105"/>
                  <a:pt x="50" y="105"/>
                </a:cubicBezTo>
                <a:cubicBezTo>
                  <a:pt x="46" y="102"/>
                  <a:pt x="46" y="102"/>
                  <a:pt x="46" y="102"/>
                </a:cubicBezTo>
                <a:cubicBezTo>
                  <a:pt x="46" y="101"/>
                  <a:pt x="46" y="101"/>
                  <a:pt x="46" y="101"/>
                </a:cubicBezTo>
                <a:cubicBezTo>
                  <a:pt x="47" y="102"/>
                  <a:pt x="48" y="102"/>
                  <a:pt x="48" y="101"/>
                </a:cubicBezTo>
                <a:cubicBezTo>
                  <a:pt x="52" y="96"/>
                  <a:pt x="52" y="96"/>
                  <a:pt x="52" y="96"/>
                </a:cubicBezTo>
                <a:cubicBezTo>
                  <a:pt x="51" y="95"/>
                  <a:pt x="51" y="95"/>
                  <a:pt x="51" y="95"/>
                </a:cubicBezTo>
                <a:cubicBezTo>
                  <a:pt x="52" y="95"/>
                  <a:pt x="52" y="95"/>
                  <a:pt x="52" y="95"/>
                </a:cubicBezTo>
                <a:cubicBezTo>
                  <a:pt x="53" y="96"/>
                  <a:pt x="53" y="96"/>
                  <a:pt x="53" y="96"/>
                </a:cubicBezTo>
                <a:cubicBezTo>
                  <a:pt x="53" y="95"/>
                  <a:pt x="53" y="95"/>
                  <a:pt x="53" y="95"/>
                </a:cubicBezTo>
                <a:cubicBezTo>
                  <a:pt x="54" y="95"/>
                  <a:pt x="55" y="94"/>
                  <a:pt x="56" y="94"/>
                </a:cubicBezTo>
                <a:cubicBezTo>
                  <a:pt x="57" y="94"/>
                  <a:pt x="58" y="94"/>
                  <a:pt x="59" y="95"/>
                </a:cubicBezTo>
                <a:cubicBezTo>
                  <a:pt x="59" y="95"/>
                  <a:pt x="60" y="95"/>
                  <a:pt x="60" y="96"/>
                </a:cubicBezTo>
                <a:cubicBezTo>
                  <a:pt x="60" y="96"/>
                  <a:pt x="60" y="96"/>
                  <a:pt x="60" y="97"/>
                </a:cubicBezTo>
                <a:close/>
                <a:moveTo>
                  <a:pt x="65" y="111"/>
                </a:moveTo>
                <a:cubicBezTo>
                  <a:pt x="64" y="113"/>
                  <a:pt x="63" y="113"/>
                  <a:pt x="62" y="113"/>
                </a:cubicBezTo>
                <a:cubicBezTo>
                  <a:pt x="61" y="113"/>
                  <a:pt x="60" y="113"/>
                  <a:pt x="59" y="112"/>
                </a:cubicBezTo>
                <a:cubicBezTo>
                  <a:pt x="58" y="112"/>
                  <a:pt x="58" y="111"/>
                  <a:pt x="58" y="111"/>
                </a:cubicBezTo>
                <a:cubicBezTo>
                  <a:pt x="57" y="111"/>
                  <a:pt x="57" y="110"/>
                  <a:pt x="57" y="110"/>
                </a:cubicBezTo>
                <a:cubicBezTo>
                  <a:pt x="56" y="109"/>
                  <a:pt x="56" y="110"/>
                  <a:pt x="56" y="110"/>
                </a:cubicBezTo>
                <a:cubicBezTo>
                  <a:pt x="56" y="109"/>
                  <a:pt x="56" y="109"/>
                  <a:pt x="56" y="109"/>
                </a:cubicBezTo>
                <a:cubicBezTo>
                  <a:pt x="58" y="105"/>
                  <a:pt x="58" y="105"/>
                  <a:pt x="58" y="105"/>
                </a:cubicBezTo>
                <a:cubicBezTo>
                  <a:pt x="58" y="106"/>
                  <a:pt x="58" y="106"/>
                  <a:pt x="58" y="106"/>
                </a:cubicBezTo>
                <a:cubicBezTo>
                  <a:pt x="57" y="108"/>
                  <a:pt x="58" y="110"/>
                  <a:pt x="59" y="111"/>
                </a:cubicBezTo>
                <a:cubicBezTo>
                  <a:pt x="60" y="112"/>
                  <a:pt x="60" y="112"/>
                  <a:pt x="61" y="112"/>
                </a:cubicBezTo>
                <a:cubicBezTo>
                  <a:pt x="62" y="112"/>
                  <a:pt x="62" y="111"/>
                  <a:pt x="62" y="111"/>
                </a:cubicBezTo>
                <a:cubicBezTo>
                  <a:pt x="63" y="110"/>
                  <a:pt x="63" y="109"/>
                  <a:pt x="62" y="107"/>
                </a:cubicBezTo>
                <a:cubicBezTo>
                  <a:pt x="62" y="105"/>
                  <a:pt x="62" y="105"/>
                  <a:pt x="62" y="105"/>
                </a:cubicBezTo>
                <a:cubicBezTo>
                  <a:pt x="61" y="104"/>
                  <a:pt x="61" y="102"/>
                  <a:pt x="62" y="101"/>
                </a:cubicBezTo>
                <a:cubicBezTo>
                  <a:pt x="62" y="100"/>
                  <a:pt x="63" y="100"/>
                  <a:pt x="64" y="99"/>
                </a:cubicBezTo>
                <a:cubicBezTo>
                  <a:pt x="65" y="99"/>
                  <a:pt x="66" y="99"/>
                  <a:pt x="67" y="100"/>
                </a:cubicBezTo>
                <a:cubicBezTo>
                  <a:pt x="67" y="101"/>
                  <a:pt x="68" y="101"/>
                  <a:pt x="68" y="101"/>
                </a:cubicBezTo>
                <a:cubicBezTo>
                  <a:pt x="68" y="102"/>
                  <a:pt x="68" y="102"/>
                  <a:pt x="69" y="102"/>
                </a:cubicBezTo>
                <a:cubicBezTo>
                  <a:pt x="69" y="102"/>
                  <a:pt x="69" y="102"/>
                  <a:pt x="70" y="102"/>
                </a:cubicBezTo>
                <a:cubicBezTo>
                  <a:pt x="70" y="103"/>
                  <a:pt x="70" y="103"/>
                  <a:pt x="70" y="103"/>
                </a:cubicBezTo>
                <a:cubicBezTo>
                  <a:pt x="68" y="107"/>
                  <a:pt x="68" y="107"/>
                  <a:pt x="68" y="107"/>
                </a:cubicBezTo>
                <a:cubicBezTo>
                  <a:pt x="67" y="106"/>
                  <a:pt x="67" y="106"/>
                  <a:pt x="67" y="106"/>
                </a:cubicBezTo>
                <a:cubicBezTo>
                  <a:pt x="68" y="104"/>
                  <a:pt x="68" y="102"/>
                  <a:pt x="66" y="101"/>
                </a:cubicBezTo>
                <a:cubicBezTo>
                  <a:pt x="66" y="101"/>
                  <a:pt x="65" y="101"/>
                  <a:pt x="64" y="101"/>
                </a:cubicBezTo>
                <a:cubicBezTo>
                  <a:pt x="64" y="101"/>
                  <a:pt x="64" y="101"/>
                  <a:pt x="63" y="101"/>
                </a:cubicBezTo>
                <a:cubicBezTo>
                  <a:pt x="63" y="102"/>
                  <a:pt x="63" y="102"/>
                  <a:pt x="63" y="103"/>
                </a:cubicBezTo>
                <a:cubicBezTo>
                  <a:pt x="63" y="103"/>
                  <a:pt x="63" y="104"/>
                  <a:pt x="64" y="105"/>
                </a:cubicBezTo>
                <a:cubicBezTo>
                  <a:pt x="64" y="107"/>
                  <a:pt x="64" y="107"/>
                  <a:pt x="64" y="107"/>
                </a:cubicBezTo>
                <a:cubicBezTo>
                  <a:pt x="66" y="109"/>
                  <a:pt x="66" y="111"/>
                  <a:pt x="65" y="111"/>
                </a:cubicBezTo>
                <a:close/>
                <a:moveTo>
                  <a:pt x="74" y="117"/>
                </a:moveTo>
                <a:cubicBezTo>
                  <a:pt x="73" y="118"/>
                  <a:pt x="72" y="119"/>
                  <a:pt x="71" y="119"/>
                </a:cubicBezTo>
                <a:cubicBezTo>
                  <a:pt x="70" y="119"/>
                  <a:pt x="69" y="119"/>
                  <a:pt x="68" y="118"/>
                </a:cubicBezTo>
                <a:cubicBezTo>
                  <a:pt x="68" y="118"/>
                  <a:pt x="67" y="117"/>
                  <a:pt x="67" y="116"/>
                </a:cubicBezTo>
                <a:cubicBezTo>
                  <a:pt x="66" y="115"/>
                  <a:pt x="67" y="113"/>
                  <a:pt x="68" y="112"/>
                </a:cubicBezTo>
                <a:cubicBezTo>
                  <a:pt x="68" y="111"/>
                  <a:pt x="69" y="110"/>
                  <a:pt x="70" y="110"/>
                </a:cubicBezTo>
                <a:cubicBezTo>
                  <a:pt x="72" y="109"/>
                  <a:pt x="73" y="109"/>
                  <a:pt x="74" y="110"/>
                </a:cubicBezTo>
                <a:cubicBezTo>
                  <a:pt x="75" y="111"/>
                  <a:pt x="75" y="111"/>
                  <a:pt x="76" y="112"/>
                </a:cubicBezTo>
                <a:cubicBezTo>
                  <a:pt x="76" y="113"/>
                  <a:pt x="76" y="113"/>
                  <a:pt x="76" y="113"/>
                </a:cubicBezTo>
                <a:cubicBezTo>
                  <a:pt x="76" y="114"/>
                  <a:pt x="75" y="114"/>
                  <a:pt x="75" y="114"/>
                </a:cubicBezTo>
                <a:cubicBezTo>
                  <a:pt x="75" y="114"/>
                  <a:pt x="75" y="114"/>
                  <a:pt x="74" y="114"/>
                </a:cubicBezTo>
                <a:cubicBezTo>
                  <a:pt x="74" y="114"/>
                  <a:pt x="74" y="113"/>
                  <a:pt x="74" y="113"/>
                </a:cubicBezTo>
                <a:cubicBezTo>
                  <a:pt x="74" y="113"/>
                  <a:pt x="74" y="113"/>
                  <a:pt x="74" y="113"/>
                </a:cubicBezTo>
                <a:cubicBezTo>
                  <a:pt x="74" y="112"/>
                  <a:pt x="74" y="112"/>
                  <a:pt x="74" y="111"/>
                </a:cubicBezTo>
                <a:cubicBezTo>
                  <a:pt x="74" y="111"/>
                  <a:pt x="74" y="111"/>
                  <a:pt x="73" y="111"/>
                </a:cubicBezTo>
                <a:cubicBezTo>
                  <a:pt x="72" y="110"/>
                  <a:pt x="72" y="110"/>
                  <a:pt x="70" y="111"/>
                </a:cubicBezTo>
                <a:cubicBezTo>
                  <a:pt x="70" y="111"/>
                  <a:pt x="69" y="111"/>
                  <a:pt x="69" y="112"/>
                </a:cubicBezTo>
                <a:cubicBezTo>
                  <a:pt x="68" y="113"/>
                  <a:pt x="68" y="114"/>
                  <a:pt x="68" y="115"/>
                </a:cubicBezTo>
                <a:cubicBezTo>
                  <a:pt x="68" y="116"/>
                  <a:pt x="68" y="117"/>
                  <a:pt x="69" y="117"/>
                </a:cubicBezTo>
                <a:cubicBezTo>
                  <a:pt x="71" y="118"/>
                  <a:pt x="72" y="118"/>
                  <a:pt x="74" y="117"/>
                </a:cubicBezTo>
                <a:cubicBezTo>
                  <a:pt x="74" y="117"/>
                  <a:pt x="74" y="117"/>
                  <a:pt x="74" y="117"/>
                </a:cubicBezTo>
                <a:close/>
                <a:moveTo>
                  <a:pt x="83" y="111"/>
                </a:moveTo>
                <a:cubicBezTo>
                  <a:pt x="83" y="111"/>
                  <a:pt x="82" y="111"/>
                  <a:pt x="82" y="111"/>
                </a:cubicBezTo>
                <a:cubicBezTo>
                  <a:pt x="82" y="111"/>
                  <a:pt x="82" y="111"/>
                  <a:pt x="81" y="111"/>
                </a:cubicBezTo>
                <a:cubicBezTo>
                  <a:pt x="81" y="111"/>
                  <a:pt x="81" y="111"/>
                  <a:pt x="81" y="111"/>
                </a:cubicBezTo>
                <a:cubicBezTo>
                  <a:pt x="81" y="110"/>
                  <a:pt x="81" y="110"/>
                  <a:pt x="81" y="110"/>
                </a:cubicBezTo>
                <a:cubicBezTo>
                  <a:pt x="81" y="109"/>
                  <a:pt x="81" y="109"/>
                  <a:pt x="82" y="109"/>
                </a:cubicBezTo>
                <a:cubicBezTo>
                  <a:pt x="82" y="109"/>
                  <a:pt x="82" y="109"/>
                  <a:pt x="82" y="109"/>
                </a:cubicBezTo>
                <a:cubicBezTo>
                  <a:pt x="83" y="109"/>
                  <a:pt x="83" y="110"/>
                  <a:pt x="83" y="110"/>
                </a:cubicBezTo>
                <a:cubicBezTo>
                  <a:pt x="83" y="111"/>
                  <a:pt x="83" y="111"/>
                  <a:pt x="83" y="111"/>
                </a:cubicBezTo>
                <a:close/>
                <a:moveTo>
                  <a:pt x="78" y="123"/>
                </a:moveTo>
                <a:cubicBezTo>
                  <a:pt x="74" y="121"/>
                  <a:pt x="74" y="121"/>
                  <a:pt x="74" y="121"/>
                </a:cubicBezTo>
                <a:cubicBezTo>
                  <a:pt x="74" y="121"/>
                  <a:pt x="74" y="121"/>
                  <a:pt x="74" y="121"/>
                </a:cubicBezTo>
                <a:cubicBezTo>
                  <a:pt x="75" y="121"/>
                  <a:pt x="76" y="121"/>
                  <a:pt x="76" y="120"/>
                </a:cubicBezTo>
                <a:cubicBezTo>
                  <a:pt x="78" y="115"/>
                  <a:pt x="78" y="115"/>
                  <a:pt x="78" y="115"/>
                </a:cubicBezTo>
                <a:cubicBezTo>
                  <a:pt x="79" y="115"/>
                  <a:pt x="79" y="114"/>
                  <a:pt x="78" y="114"/>
                </a:cubicBezTo>
                <a:cubicBezTo>
                  <a:pt x="78" y="114"/>
                  <a:pt x="78" y="114"/>
                  <a:pt x="78" y="114"/>
                </a:cubicBezTo>
                <a:cubicBezTo>
                  <a:pt x="78" y="113"/>
                  <a:pt x="78" y="113"/>
                  <a:pt x="78" y="113"/>
                </a:cubicBezTo>
                <a:cubicBezTo>
                  <a:pt x="81" y="114"/>
                  <a:pt x="81" y="114"/>
                  <a:pt x="81" y="114"/>
                </a:cubicBezTo>
                <a:cubicBezTo>
                  <a:pt x="78" y="121"/>
                  <a:pt x="78" y="121"/>
                  <a:pt x="78" y="121"/>
                </a:cubicBezTo>
                <a:cubicBezTo>
                  <a:pt x="77" y="122"/>
                  <a:pt x="78" y="123"/>
                  <a:pt x="78" y="123"/>
                </a:cubicBezTo>
                <a:cubicBezTo>
                  <a:pt x="78" y="123"/>
                  <a:pt x="78" y="123"/>
                  <a:pt x="78" y="123"/>
                </a:cubicBezTo>
                <a:close/>
                <a:moveTo>
                  <a:pt x="89" y="124"/>
                </a:moveTo>
                <a:cubicBezTo>
                  <a:pt x="88" y="125"/>
                  <a:pt x="87" y="125"/>
                  <a:pt x="86" y="126"/>
                </a:cubicBezTo>
                <a:cubicBezTo>
                  <a:pt x="85" y="126"/>
                  <a:pt x="84" y="126"/>
                  <a:pt x="84" y="126"/>
                </a:cubicBezTo>
                <a:cubicBezTo>
                  <a:pt x="82" y="125"/>
                  <a:pt x="82" y="125"/>
                  <a:pt x="82" y="124"/>
                </a:cubicBezTo>
                <a:cubicBezTo>
                  <a:pt x="81" y="123"/>
                  <a:pt x="81" y="121"/>
                  <a:pt x="82" y="120"/>
                </a:cubicBezTo>
                <a:cubicBezTo>
                  <a:pt x="82" y="119"/>
                  <a:pt x="83" y="118"/>
                  <a:pt x="84" y="117"/>
                </a:cubicBezTo>
                <a:cubicBezTo>
                  <a:pt x="85" y="117"/>
                  <a:pt x="86" y="117"/>
                  <a:pt x="87" y="117"/>
                </a:cubicBezTo>
                <a:cubicBezTo>
                  <a:pt x="88" y="118"/>
                  <a:pt x="89" y="119"/>
                  <a:pt x="89" y="119"/>
                </a:cubicBezTo>
                <a:cubicBezTo>
                  <a:pt x="90" y="120"/>
                  <a:pt x="90" y="121"/>
                  <a:pt x="89" y="122"/>
                </a:cubicBezTo>
                <a:cubicBezTo>
                  <a:pt x="83" y="119"/>
                  <a:pt x="83" y="119"/>
                  <a:pt x="83" y="119"/>
                </a:cubicBezTo>
                <a:cubicBezTo>
                  <a:pt x="83" y="121"/>
                  <a:pt x="83" y="122"/>
                  <a:pt x="83" y="123"/>
                </a:cubicBezTo>
                <a:cubicBezTo>
                  <a:pt x="83" y="124"/>
                  <a:pt x="84" y="124"/>
                  <a:pt x="84" y="125"/>
                </a:cubicBezTo>
                <a:cubicBezTo>
                  <a:pt x="85" y="125"/>
                  <a:pt x="86" y="125"/>
                  <a:pt x="86" y="125"/>
                </a:cubicBezTo>
                <a:cubicBezTo>
                  <a:pt x="88" y="125"/>
                  <a:pt x="88" y="124"/>
                  <a:pt x="89" y="124"/>
                </a:cubicBezTo>
                <a:cubicBezTo>
                  <a:pt x="89" y="124"/>
                  <a:pt x="89" y="124"/>
                  <a:pt x="89" y="124"/>
                </a:cubicBezTo>
                <a:close/>
                <a:moveTo>
                  <a:pt x="88" y="120"/>
                </a:moveTo>
                <a:cubicBezTo>
                  <a:pt x="88" y="119"/>
                  <a:pt x="88" y="118"/>
                  <a:pt x="87" y="117"/>
                </a:cubicBezTo>
                <a:cubicBezTo>
                  <a:pt x="86" y="117"/>
                  <a:pt x="84" y="117"/>
                  <a:pt x="84" y="119"/>
                </a:cubicBezTo>
                <a:cubicBezTo>
                  <a:pt x="88" y="120"/>
                  <a:pt x="88" y="120"/>
                  <a:pt x="88" y="120"/>
                </a:cubicBezTo>
                <a:close/>
                <a:moveTo>
                  <a:pt x="98" y="131"/>
                </a:moveTo>
                <a:cubicBezTo>
                  <a:pt x="94" y="129"/>
                  <a:pt x="94" y="129"/>
                  <a:pt x="94" y="129"/>
                </a:cubicBezTo>
                <a:cubicBezTo>
                  <a:pt x="94" y="129"/>
                  <a:pt x="94" y="129"/>
                  <a:pt x="94" y="129"/>
                </a:cubicBezTo>
                <a:cubicBezTo>
                  <a:pt x="95" y="129"/>
                  <a:pt x="96" y="129"/>
                  <a:pt x="96" y="128"/>
                </a:cubicBezTo>
                <a:cubicBezTo>
                  <a:pt x="98" y="123"/>
                  <a:pt x="98" y="123"/>
                  <a:pt x="98" y="123"/>
                </a:cubicBezTo>
                <a:cubicBezTo>
                  <a:pt x="98" y="123"/>
                  <a:pt x="98" y="123"/>
                  <a:pt x="98" y="122"/>
                </a:cubicBezTo>
                <a:cubicBezTo>
                  <a:pt x="98" y="122"/>
                  <a:pt x="97" y="122"/>
                  <a:pt x="97" y="121"/>
                </a:cubicBezTo>
                <a:cubicBezTo>
                  <a:pt x="96" y="121"/>
                  <a:pt x="95" y="121"/>
                  <a:pt x="94" y="122"/>
                </a:cubicBezTo>
                <a:cubicBezTo>
                  <a:pt x="93" y="127"/>
                  <a:pt x="93" y="127"/>
                  <a:pt x="93" y="127"/>
                </a:cubicBezTo>
                <a:cubicBezTo>
                  <a:pt x="92" y="128"/>
                  <a:pt x="93" y="129"/>
                  <a:pt x="94" y="129"/>
                </a:cubicBezTo>
                <a:cubicBezTo>
                  <a:pt x="94" y="129"/>
                  <a:pt x="94" y="129"/>
                  <a:pt x="94" y="129"/>
                </a:cubicBezTo>
                <a:cubicBezTo>
                  <a:pt x="90" y="128"/>
                  <a:pt x="90" y="128"/>
                  <a:pt x="90" y="128"/>
                </a:cubicBezTo>
                <a:cubicBezTo>
                  <a:pt x="90" y="127"/>
                  <a:pt x="90" y="127"/>
                  <a:pt x="90" y="127"/>
                </a:cubicBezTo>
                <a:cubicBezTo>
                  <a:pt x="90" y="128"/>
                  <a:pt x="91" y="127"/>
                  <a:pt x="91" y="127"/>
                </a:cubicBezTo>
                <a:cubicBezTo>
                  <a:pt x="93" y="121"/>
                  <a:pt x="93" y="121"/>
                  <a:pt x="93" y="121"/>
                </a:cubicBezTo>
                <a:cubicBezTo>
                  <a:pt x="93" y="121"/>
                  <a:pt x="93" y="121"/>
                  <a:pt x="93" y="121"/>
                </a:cubicBezTo>
                <a:cubicBezTo>
                  <a:pt x="93" y="121"/>
                  <a:pt x="93" y="120"/>
                  <a:pt x="92" y="120"/>
                </a:cubicBezTo>
                <a:cubicBezTo>
                  <a:pt x="92" y="120"/>
                  <a:pt x="92" y="120"/>
                  <a:pt x="92" y="120"/>
                </a:cubicBezTo>
                <a:cubicBezTo>
                  <a:pt x="96" y="120"/>
                  <a:pt x="96" y="120"/>
                  <a:pt x="96" y="120"/>
                </a:cubicBezTo>
                <a:cubicBezTo>
                  <a:pt x="95" y="121"/>
                  <a:pt x="95" y="121"/>
                  <a:pt x="95" y="121"/>
                </a:cubicBezTo>
                <a:cubicBezTo>
                  <a:pt x="96" y="121"/>
                  <a:pt x="98" y="121"/>
                  <a:pt x="99" y="121"/>
                </a:cubicBezTo>
                <a:cubicBezTo>
                  <a:pt x="100" y="121"/>
                  <a:pt x="101" y="123"/>
                  <a:pt x="100" y="125"/>
                </a:cubicBezTo>
                <a:cubicBezTo>
                  <a:pt x="98" y="129"/>
                  <a:pt x="98" y="129"/>
                  <a:pt x="98" y="129"/>
                </a:cubicBezTo>
                <a:cubicBezTo>
                  <a:pt x="98" y="130"/>
                  <a:pt x="98" y="131"/>
                  <a:pt x="98" y="131"/>
                </a:cubicBezTo>
                <a:cubicBezTo>
                  <a:pt x="98" y="131"/>
                  <a:pt x="98" y="131"/>
                  <a:pt x="98" y="131"/>
                </a:cubicBezTo>
                <a:close/>
                <a:moveTo>
                  <a:pt x="109" y="130"/>
                </a:moveTo>
                <a:cubicBezTo>
                  <a:pt x="108" y="131"/>
                  <a:pt x="107" y="132"/>
                  <a:pt x="107" y="132"/>
                </a:cubicBezTo>
                <a:cubicBezTo>
                  <a:pt x="106" y="133"/>
                  <a:pt x="105" y="133"/>
                  <a:pt x="104" y="133"/>
                </a:cubicBezTo>
                <a:cubicBezTo>
                  <a:pt x="103" y="132"/>
                  <a:pt x="102" y="132"/>
                  <a:pt x="102" y="131"/>
                </a:cubicBezTo>
                <a:cubicBezTo>
                  <a:pt x="101" y="129"/>
                  <a:pt x="101" y="128"/>
                  <a:pt x="101" y="127"/>
                </a:cubicBezTo>
                <a:cubicBezTo>
                  <a:pt x="102" y="126"/>
                  <a:pt x="102" y="125"/>
                  <a:pt x="103" y="124"/>
                </a:cubicBezTo>
                <a:cubicBezTo>
                  <a:pt x="104" y="123"/>
                  <a:pt x="106" y="123"/>
                  <a:pt x="107" y="123"/>
                </a:cubicBezTo>
                <a:cubicBezTo>
                  <a:pt x="108" y="123"/>
                  <a:pt x="108" y="123"/>
                  <a:pt x="109" y="124"/>
                </a:cubicBezTo>
                <a:cubicBezTo>
                  <a:pt x="109" y="125"/>
                  <a:pt x="110" y="125"/>
                  <a:pt x="109" y="126"/>
                </a:cubicBezTo>
                <a:cubicBezTo>
                  <a:pt x="109" y="126"/>
                  <a:pt x="109" y="126"/>
                  <a:pt x="109" y="126"/>
                </a:cubicBezTo>
                <a:cubicBezTo>
                  <a:pt x="108" y="126"/>
                  <a:pt x="108" y="126"/>
                  <a:pt x="108" y="126"/>
                </a:cubicBezTo>
                <a:cubicBezTo>
                  <a:pt x="108" y="126"/>
                  <a:pt x="108" y="126"/>
                  <a:pt x="108" y="126"/>
                </a:cubicBezTo>
                <a:cubicBezTo>
                  <a:pt x="108" y="125"/>
                  <a:pt x="108" y="125"/>
                  <a:pt x="108" y="125"/>
                </a:cubicBezTo>
                <a:cubicBezTo>
                  <a:pt x="108" y="125"/>
                  <a:pt x="108" y="124"/>
                  <a:pt x="108" y="124"/>
                </a:cubicBezTo>
                <a:cubicBezTo>
                  <a:pt x="107" y="123"/>
                  <a:pt x="107" y="123"/>
                  <a:pt x="107" y="123"/>
                </a:cubicBezTo>
                <a:cubicBezTo>
                  <a:pt x="106" y="123"/>
                  <a:pt x="105" y="123"/>
                  <a:pt x="104" y="124"/>
                </a:cubicBezTo>
                <a:cubicBezTo>
                  <a:pt x="104" y="124"/>
                  <a:pt x="104" y="125"/>
                  <a:pt x="103" y="126"/>
                </a:cubicBezTo>
                <a:cubicBezTo>
                  <a:pt x="103" y="127"/>
                  <a:pt x="103" y="128"/>
                  <a:pt x="104" y="129"/>
                </a:cubicBezTo>
                <a:cubicBezTo>
                  <a:pt x="104" y="129"/>
                  <a:pt x="105" y="130"/>
                  <a:pt x="106" y="130"/>
                </a:cubicBezTo>
                <a:cubicBezTo>
                  <a:pt x="106" y="131"/>
                  <a:pt x="107" y="131"/>
                  <a:pt x="109" y="130"/>
                </a:cubicBezTo>
                <a:cubicBezTo>
                  <a:pt x="109" y="130"/>
                  <a:pt x="109" y="130"/>
                  <a:pt x="109" y="130"/>
                </a:cubicBezTo>
                <a:close/>
                <a:moveTo>
                  <a:pt x="119" y="132"/>
                </a:moveTo>
                <a:cubicBezTo>
                  <a:pt x="118" y="133"/>
                  <a:pt x="118" y="133"/>
                  <a:pt x="117" y="134"/>
                </a:cubicBezTo>
                <a:cubicBezTo>
                  <a:pt x="116" y="134"/>
                  <a:pt x="115" y="135"/>
                  <a:pt x="114" y="134"/>
                </a:cubicBezTo>
                <a:cubicBezTo>
                  <a:pt x="113" y="134"/>
                  <a:pt x="112" y="133"/>
                  <a:pt x="112" y="133"/>
                </a:cubicBezTo>
                <a:cubicBezTo>
                  <a:pt x="111" y="131"/>
                  <a:pt x="111" y="130"/>
                  <a:pt x="111" y="129"/>
                </a:cubicBezTo>
                <a:cubicBezTo>
                  <a:pt x="112" y="128"/>
                  <a:pt x="112" y="127"/>
                  <a:pt x="113" y="126"/>
                </a:cubicBezTo>
                <a:cubicBezTo>
                  <a:pt x="114" y="125"/>
                  <a:pt x="115" y="125"/>
                  <a:pt x="116" y="125"/>
                </a:cubicBezTo>
                <a:cubicBezTo>
                  <a:pt x="118" y="125"/>
                  <a:pt x="118" y="126"/>
                  <a:pt x="119" y="127"/>
                </a:cubicBezTo>
                <a:cubicBezTo>
                  <a:pt x="119" y="127"/>
                  <a:pt x="120" y="128"/>
                  <a:pt x="119" y="129"/>
                </a:cubicBezTo>
                <a:cubicBezTo>
                  <a:pt x="113" y="128"/>
                  <a:pt x="113" y="128"/>
                  <a:pt x="113" y="128"/>
                </a:cubicBezTo>
                <a:cubicBezTo>
                  <a:pt x="112" y="129"/>
                  <a:pt x="113" y="131"/>
                  <a:pt x="113" y="131"/>
                </a:cubicBezTo>
                <a:cubicBezTo>
                  <a:pt x="114" y="132"/>
                  <a:pt x="114" y="133"/>
                  <a:pt x="115" y="133"/>
                </a:cubicBezTo>
                <a:cubicBezTo>
                  <a:pt x="116" y="133"/>
                  <a:pt x="116" y="133"/>
                  <a:pt x="117" y="133"/>
                </a:cubicBezTo>
                <a:cubicBezTo>
                  <a:pt x="118" y="133"/>
                  <a:pt x="118" y="132"/>
                  <a:pt x="119" y="132"/>
                </a:cubicBezTo>
                <a:cubicBezTo>
                  <a:pt x="119" y="132"/>
                  <a:pt x="119" y="132"/>
                  <a:pt x="119" y="132"/>
                </a:cubicBezTo>
                <a:close/>
                <a:moveTo>
                  <a:pt x="117" y="129"/>
                </a:moveTo>
                <a:cubicBezTo>
                  <a:pt x="117" y="127"/>
                  <a:pt x="116" y="126"/>
                  <a:pt x="115" y="126"/>
                </a:cubicBezTo>
                <a:cubicBezTo>
                  <a:pt x="114" y="125"/>
                  <a:pt x="113" y="126"/>
                  <a:pt x="112" y="128"/>
                </a:cubicBezTo>
                <a:cubicBezTo>
                  <a:pt x="117" y="129"/>
                  <a:pt x="117" y="129"/>
                  <a:pt x="117" y="129"/>
                </a:cubicBezTo>
                <a:close/>
                <a:moveTo>
                  <a:pt x="133" y="135"/>
                </a:moveTo>
                <a:cubicBezTo>
                  <a:pt x="132" y="136"/>
                  <a:pt x="132" y="136"/>
                  <a:pt x="132" y="136"/>
                </a:cubicBezTo>
                <a:cubicBezTo>
                  <a:pt x="132" y="137"/>
                  <a:pt x="131" y="137"/>
                  <a:pt x="131" y="137"/>
                </a:cubicBezTo>
                <a:cubicBezTo>
                  <a:pt x="130" y="137"/>
                  <a:pt x="130" y="136"/>
                  <a:pt x="130" y="135"/>
                </a:cubicBezTo>
                <a:cubicBezTo>
                  <a:pt x="130" y="135"/>
                  <a:pt x="129" y="136"/>
                  <a:pt x="128" y="136"/>
                </a:cubicBezTo>
                <a:cubicBezTo>
                  <a:pt x="128" y="136"/>
                  <a:pt x="127" y="136"/>
                  <a:pt x="127" y="136"/>
                </a:cubicBezTo>
                <a:cubicBezTo>
                  <a:pt x="126" y="136"/>
                  <a:pt x="126" y="136"/>
                  <a:pt x="125" y="135"/>
                </a:cubicBezTo>
                <a:cubicBezTo>
                  <a:pt x="125" y="135"/>
                  <a:pt x="125" y="135"/>
                  <a:pt x="125" y="134"/>
                </a:cubicBezTo>
                <a:cubicBezTo>
                  <a:pt x="125" y="133"/>
                  <a:pt x="126" y="132"/>
                  <a:pt x="127" y="131"/>
                </a:cubicBezTo>
                <a:cubicBezTo>
                  <a:pt x="128" y="131"/>
                  <a:pt x="129" y="130"/>
                  <a:pt x="130" y="130"/>
                </a:cubicBezTo>
                <a:cubicBezTo>
                  <a:pt x="130" y="129"/>
                  <a:pt x="130" y="129"/>
                  <a:pt x="130" y="129"/>
                </a:cubicBezTo>
                <a:cubicBezTo>
                  <a:pt x="130" y="128"/>
                  <a:pt x="130" y="127"/>
                  <a:pt x="129" y="127"/>
                </a:cubicBezTo>
                <a:cubicBezTo>
                  <a:pt x="128" y="127"/>
                  <a:pt x="128" y="127"/>
                  <a:pt x="128" y="128"/>
                </a:cubicBezTo>
                <a:cubicBezTo>
                  <a:pt x="128" y="128"/>
                  <a:pt x="128" y="128"/>
                  <a:pt x="128" y="128"/>
                </a:cubicBezTo>
                <a:cubicBezTo>
                  <a:pt x="128" y="129"/>
                  <a:pt x="128" y="129"/>
                  <a:pt x="128" y="129"/>
                </a:cubicBezTo>
                <a:cubicBezTo>
                  <a:pt x="128" y="129"/>
                  <a:pt x="128" y="129"/>
                  <a:pt x="127" y="129"/>
                </a:cubicBezTo>
                <a:cubicBezTo>
                  <a:pt x="127" y="130"/>
                  <a:pt x="127" y="130"/>
                  <a:pt x="126" y="130"/>
                </a:cubicBezTo>
                <a:cubicBezTo>
                  <a:pt x="126" y="130"/>
                  <a:pt x="126" y="130"/>
                  <a:pt x="126" y="129"/>
                </a:cubicBezTo>
                <a:cubicBezTo>
                  <a:pt x="125" y="129"/>
                  <a:pt x="125" y="129"/>
                  <a:pt x="126" y="129"/>
                </a:cubicBezTo>
                <a:cubicBezTo>
                  <a:pt x="126" y="128"/>
                  <a:pt x="126" y="128"/>
                  <a:pt x="127" y="127"/>
                </a:cubicBezTo>
                <a:cubicBezTo>
                  <a:pt x="128" y="127"/>
                  <a:pt x="128" y="127"/>
                  <a:pt x="129" y="127"/>
                </a:cubicBezTo>
                <a:cubicBezTo>
                  <a:pt x="130" y="127"/>
                  <a:pt x="131" y="127"/>
                  <a:pt x="132" y="128"/>
                </a:cubicBezTo>
                <a:cubicBezTo>
                  <a:pt x="132" y="128"/>
                  <a:pt x="132" y="129"/>
                  <a:pt x="132" y="130"/>
                </a:cubicBezTo>
                <a:cubicBezTo>
                  <a:pt x="132" y="135"/>
                  <a:pt x="132" y="135"/>
                  <a:pt x="132" y="135"/>
                </a:cubicBezTo>
                <a:cubicBezTo>
                  <a:pt x="132" y="135"/>
                  <a:pt x="132" y="135"/>
                  <a:pt x="132" y="135"/>
                </a:cubicBezTo>
                <a:cubicBezTo>
                  <a:pt x="132" y="135"/>
                  <a:pt x="132" y="135"/>
                  <a:pt x="133" y="135"/>
                </a:cubicBezTo>
                <a:cubicBezTo>
                  <a:pt x="133" y="135"/>
                  <a:pt x="133" y="135"/>
                  <a:pt x="133" y="135"/>
                </a:cubicBezTo>
                <a:close/>
                <a:moveTo>
                  <a:pt x="130" y="134"/>
                </a:moveTo>
                <a:cubicBezTo>
                  <a:pt x="130" y="131"/>
                  <a:pt x="130" y="131"/>
                  <a:pt x="130" y="131"/>
                </a:cubicBezTo>
                <a:cubicBezTo>
                  <a:pt x="129" y="131"/>
                  <a:pt x="128" y="131"/>
                  <a:pt x="128" y="131"/>
                </a:cubicBezTo>
                <a:cubicBezTo>
                  <a:pt x="127" y="132"/>
                  <a:pt x="126" y="132"/>
                  <a:pt x="126" y="133"/>
                </a:cubicBezTo>
                <a:cubicBezTo>
                  <a:pt x="126" y="134"/>
                  <a:pt x="127" y="135"/>
                  <a:pt x="128" y="135"/>
                </a:cubicBezTo>
                <a:cubicBezTo>
                  <a:pt x="128" y="135"/>
                  <a:pt x="129" y="135"/>
                  <a:pt x="130" y="134"/>
                </a:cubicBezTo>
                <a:close/>
                <a:moveTo>
                  <a:pt x="144" y="136"/>
                </a:moveTo>
                <a:cubicBezTo>
                  <a:pt x="140" y="136"/>
                  <a:pt x="140" y="136"/>
                  <a:pt x="140" y="136"/>
                </a:cubicBezTo>
                <a:cubicBezTo>
                  <a:pt x="140" y="136"/>
                  <a:pt x="140" y="136"/>
                  <a:pt x="140" y="136"/>
                </a:cubicBezTo>
                <a:cubicBezTo>
                  <a:pt x="140" y="136"/>
                  <a:pt x="141" y="135"/>
                  <a:pt x="141" y="135"/>
                </a:cubicBezTo>
                <a:cubicBezTo>
                  <a:pt x="141" y="129"/>
                  <a:pt x="141" y="129"/>
                  <a:pt x="141" y="129"/>
                </a:cubicBezTo>
                <a:cubicBezTo>
                  <a:pt x="141" y="129"/>
                  <a:pt x="141" y="129"/>
                  <a:pt x="140" y="128"/>
                </a:cubicBezTo>
                <a:cubicBezTo>
                  <a:pt x="140" y="128"/>
                  <a:pt x="140" y="128"/>
                  <a:pt x="139" y="128"/>
                </a:cubicBezTo>
                <a:cubicBezTo>
                  <a:pt x="138" y="128"/>
                  <a:pt x="138" y="128"/>
                  <a:pt x="137" y="129"/>
                </a:cubicBezTo>
                <a:cubicBezTo>
                  <a:pt x="137" y="135"/>
                  <a:pt x="137" y="135"/>
                  <a:pt x="137" y="135"/>
                </a:cubicBezTo>
                <a:cubicBezTo>
                  <a:pt x="137" y="135"/>
                  <a:pt x="137" y="136"/>
                  <a:pt x="138" y="136"/>
                </a:cubicBezTo>
                <a:cubicBezTo>
                  <a:pt x="138" y="136"/>
                  <a:pt x="138" y="136"/>
                  <a:pt x="138" y="136"/>
                </a:cubicBezTo>
                <a:cubicBezTo>
                  <a:pt x="134" y="136"/>
                  <a:pt x="134" y="136"/>
                  <a:pt x="134" y="136"/>
                </a:cubicBezTo>
                <a:cubicBezTo>
                  <a:pt x="134" y="136"/>
                  <a:pt x="134" y="136"/>
                  <a:pt x="134" y="136"/>
                </a:cubicBezTo>
                <a:cubicBezTo>
                  <a:pt x="134" y="136"/>
                  <a:pt x="135" y="135"/>
                  <a:pt x="135" y="135"/>
                </a:cubicBezTo>
                <a:cubicBezTo>
                  <a:pt x="135" y="129"/>
                  <a:pt x="135" y="129"/>
                  <a:pt x="135" y="129"/>
                </a:cubicBezTo>
                <a:cubicBezTo>
                  <a:pt x="135" y="129"/>
                  <a:pt x="135" y="128"/>
                  <a:pt x="134" y="128"/>
                </a:cubicBezTo>
                <a:cubicBezTo>
                  <a:pt x="134" y="128"/>
                  <a:pt x="134" y="128"/>
                  <a:pt x="133" y="128"/>
                </a:cubicBezTo>
                <a:cubicBezTo>
                  <a:pt x="133" y="128"/>
                  <a:pt x="133" y="128"/>
                  <a:pt x="133" y="128"/>
                </a:cubicBezTo>
                <a:cubicBezTo>
                  <a:pt x="136" y="127"/>
                  <a:pt x="136" y="127"/>
                  <a:pt x="136" y="127"/>
                </a:cubicBezTo>
                <a:cubicBezTo>
                  <a:pt x="136" y="128"/>
                  <a:pt x="136" y="128"/>
                  <a:pt x="136" y="128"/>
                </a:cubicBezTo>
                <a:cubicBezTo>
                  <a:pt x="137" y="127"/>
                  <a:pt x="138" y="127"/>
                  <a:pt x="140" y="127"/>
                </a:cubicBezTo>
                <a:cubicBezTo>
                  <a:pt x="141" y="127"/>
                  <a:pt x="142" y="127"/>
                  <a:pt x="142" y="130"/>
                </a:cubicBezTo>
                <a:cubicBezTo>
                  <a:pt x="142" y="135"/>
                  <a:pt x="142" y="135"/>
                  <a:pt x="142" y="135"/>
                </a:cubicBezTo>
                <a:cubicBezTo>
                  <a:pt x="143" y="135"/>
                  <a:pt x="143" y="136"/>
                  <a:pt x="144" y="136"/>
                </a:cubicBezTo>
                <a:cubicBezTo>
                  <a:pt x="144" y="136"/>
                  <a:pt x="144" y="136"/>
                  <a:pt x="144" y="136"/>
                </a:cubicBezTo>
                <a:close/>
                <a:moveTo>
                  <a:pt x="155" y="134"/>
                </a:moveTo>
                <a:cubicBezTo>
                  <a:pt x="154" y="135"/>
                  <a:pt x="153" y="135"/>
                  <a:pt x="152" y="136"/>
                </a:cubicBezTo>
                <a:cubicBezTo>
                  <a:pt x="152" y="134"/>
                  <a:pt x="152" y="134"/>
                  <a:pt x="152" y="134"/>
                </a:cubicBezTo>
                <a:cubicBezTo>
                  <a:pt x="151" y="135"/>
                  <a:pt x="150" y="136"/>
                  <a:pt x="149" y="136"/>
                </a:cubicBezTo>
                <a:cubicBezTo>
                  <a:pt x="148" y="136"/>
                  <a:pt x="148" y="136"/>
                  <a:pt x="147" y="135"/>
                </a:cubicBezTo>
                <a:cubicBezTo>
                  <a:pt x="146" y="134"/>
                  <a:pt x="145" y="133"/>
                  <a:pt x="145" y="131"/>
                </a:cubicBezTo>
                <a:cubicBezTo>
                  <a:pt x="145" y="130"/>
                  <a:pt x="146" y="129"/>
                  <a:pt x="146" y="128"/>
                </a:cubicBezTo>
                <a:cubicBezTo>
                  <a:pt x="146" y="127"/>
                  <a:pt x="148" y="126"/>
                  <a:pt x="149" y="126"/>
                </a:cubicBezTo>
                <a:cubicBezTo>
                  <a:pt x="150" y="126"/>
                  <a:pt x="150" y="126"/>
                  <a:pt x="151" y="127"/>
                </a:cubicBezTo>
                <a:cubicBezTo>
                  <a:pt x="150" y="124"/>
                  <a:pt x="150" y="124"/>
                  <a:pt x="150" y="124"/>
                </a:cubicBezTo>
                <a:cubicBezTo>
                  <a:pt x="150" y="123"/>
                  <a:pt x="150" y="123"/>
                  <a:pt x="150" y="123"/>
                </a:cubicBezTo>
                <a:cubicBezTo>
                  <a:pt x="150" y="123"/>
                  <a:pt x="150" y="123"/>
                  <a:pt x="149" y="123"/>
                </a:cubicBezTo>
                <a:cubicBezTo>
                  <a:pt x="149" y="123"/>
                  <a:pt x="149" y="123"/>
                  <a:pt x="149" y="123"/>
                </a:cubicBezTo>
                <a:cubicBezTo>
                  <a:pt x="150" y="123"/>
                  <a:pt x="150" y="122"/>
                  <a:pt x="152" y="121"/>
                </a:cubicBezTo>
                <a:cubicBezTo>
                  <a:pt x="153" y="133"/>
                  <a:pt x="153" y="133"/>
                  <a:pt x="153" y="133"/>
                </a:cubicBezTo>
                <a:cubicBezTo>
                  <a:pt x="153" y="134"/>
                  <a:pt x="153" y="134"/>
                  <a:pt x="153" y="134"/>
                </a:cubicBezTo>
                <a:cubicBezTo>
                  <a:pt x="154" y="134"/>
                  <a:pt x="155" y="134"/>
                  <a:pt x="155" y="134"/>
                </a:cubicBezTo>
                <a:cubicBezTo>
                  <a:pt x="155" y="134"/>
                  <a:pt x="155" y="134"/>
                  <a:pt x="155" y="134"/>
                </a:cubicBezTo>
                <a:close/>
                <a:moveTo>
                  <a:pt x="152" y="133"/>
                </a:moveTo>
                <a:cubicBezTo>
                  <a:pt x="152" y="129"/>
                  <a:pt x="152" y="129"/>
                  <a:pt x="152" y="129"/>
                </a:cubicBezTo>
                <a:cubicBezTo>
                  <a:pt x="152" y="128"/>
                  <a:pt x="151" y="128"/>
                  <a:pt x="151" y="127"/>
                </a:cubicBezTo>
                <a:cubicBezTo>
                  <a:pt x="150" y="127"/>
                  <a:pt x="150" y="127"/>
                  <a:pt x="149" y="127"/>
                </a:cubicBezTo>
                <a:cubicBezTo>
                  <a:pt x="148" y="127"/>
                  <a:pt x="148" y="127"/>
                  <a:pt x="147" y="128"/>
                </a:cubicBezTo>
                <a:cubicBezTo>
                  <a:pt x="147" y="129"/>
                  <a:pt x="147" y="130"/>
                  <a:pt x="147" y="131"/>
                </a:cubicBezTo>
                <a:cubicBezTo>
                  <a:pt x="147" y="132"/>
                  <a:pt x="147" y="133"/>
                  <a:pt x="148" y="134"/>
                </a:cubicBezTo>
                <a:cubicBezTo>
                  <a:pt x="148" y="135"/>
                  <a:pt x="149" y="135"/>
                  <a:pt x="150" y="135"/>
                </a:cubicBezTo>
                <a:cubicBezTo>
                  <a:pt x="150" y="135"/>
                  <a:pt x="150" y="135"/>
                  <a:pt x="151" y="135"/>
                </a:cubicBezTo>
                <a:cubicBezTo>
                  <a:pt x="152" y="134"/>
                  <a:pt x="152" y="134"/>
                  <a:pt x="152" y="133"/>
                </a:cubicBezTo>
                <a:close/>
                <a:moveTo>
                  <a:pt x="170" y="122"/>
                </a:moveTo>
                <a:cubicBezTo>
                  <a:pt x="170" y="122"/>
                  <a:pt x="170" y="122"/>
                  <a:pt x="170" y="122"/>
                </a:cubicBezTo>
                <a:cubicBezTo>
                  <a:pt x="169" y="121"/>
                  <a:pt x="169" y="120"/>
                  <a:pt x="169" y="120"/>
                </a:cubicBezTo>
                <a:cubicBezTo>
                  <a:pt x="168" y="120"/>
                  <a:pt x="168" y="120"/>
                  <a:pt x="167" y="120"/>
                </a:cubicBezTo>
                <a:cubicBezTo>
                  <a:pt x="165" y="120"/>
                  <a:pt x="165" y="120"/>
                  <a:pt x="165" y="120"/>
                </a:cubicBezTo>
                <a:cubicBezTo>
                  <a:pt x="167" y="131"/>
                  <a:pt x="167" y="131"/>
                  <a:pt x="167" y="131"/>
                </a:cubicBezTo>
                <a:cubicBezTo>
                  <a:pt x="168" y="132"/>
                  <a:pt x="168" y="132"/>
                  <a:pt x="170" y="132"/>
                </a:cubicBezTo>
                <a:cubicBezTo>
                  <a:pt x="170" y="132"/>
                  <a:pt x="170" y="132"/>
                  <a:pt x="170" y="132"/>
                </a:cubicBezTo>
                <a:cubicBezTo>
                  <a:pt x="164" y="133"/>
                  <a:pt x="164" y="133"/>
                  <a:pt x="164" y="133"/>
                </a:cubicBezTo>
                <a:cubicBezTo>
                  <a:pt x="164" y="133"/>
                  <a:pt x="164" y="133"/>
                  <a:pt x="164" y="133"/>
                </a:cubicBezTo>
                <a:cubicBezTo>
                  <a:pt x="165" y="133"/>
                  <a:pt x="166" y="132"/>
                  <a:pt x="165" y="131"/>
                </a:cubicBezTo>
                <a:cubicBezTo>
                  <a:pt x="163" y="121"/>
                  <a:pt x="163" y="121"/>
                  <a:pt x="163" y="121"/>
                </a:cubicBezTo>
                <a:cubicBezTo>
                  <a:pt x="161" y="121"/>
                  <a:pt x="161" y="121"/>
                  <a:pt x="161" y="121"/>
                </a:cubicBezTo>
                <a:cubicBezTo>
                  <a:pt x="160" y="121"/>
                  <a:pt x="160" y="122"/>
                  <a:pt x="159" y="122"/>
                </a:cubicBezTo>
                <a:cubicBezTo>
                  <a:pt x="159" y="123"/>
                  <a:pt x="159" y="123"/>
                  <a:pt x="159" y="124"/>
                </a:cubicBezTo>
                <a:cubicBezTo>
                  <a:pt x="159" y="124"/>
                  <a:pt x="159" y="124"/>
                  <a:pt x="159" y="124"/>
                </a:cubicBezTo>
                <a:cubicBezTo>
                  <a:pt x="158" y="121"/>
                  <a:pt x="158" y="121"/>
                  <a:pt x="158" y="121"/>
                </a:cubicBezTo>
                <a:cubicBezTo>
                  <a:pt x="169" y="118"/>
                  <a:pt x="169" y="118"/>
                  <a:pt x="169" y="118"/>
                </a:cubicBezTo>
                <a:cubicBezTo>
                  <a:pt x="170" y="122"/>
                  <a:pt x="170" y="122"/>
                  <a:pt x="170" y="122"/>
                </a:cubicBezTo>
                <a:close/>
                <a:moveTo>
                  <a:pt x="181" y="125"/>
                </a:moveTo>
                <a:cubicBezTo>
                  <a:pt x="181" y="126"/>
                  <a:pt x="181" y="127"/>
                  <a:pt x="180" y="128"/>
                </a:cubicBezTo>
                <a:cubicBezTo>
                  <a:pt x="180" y="129"/>
                  <a:pt x="179" y="130"/>
                  <a:pt x="178" y="130"/>
                </a:cubicBezTo>
                <a:cubicBezTo>
                  <a:pt x="177" y="131"/>
                  <a:pt x="176" y="131"/>
                  <a:pt x="176" y="130"/>
                </a:cubicBezTo>
                <a:cubicBezTo>
                  <a:pt x="174" y="129"/>
                  <a:pt x="174" y="128"/>
                  <a:pt x="173" y="127"/>
                </a:cubicBezTo>
                <a:cubicBezTo>
                  <a:pt x="173" y="126"/>
                  <a:pt x="173" y="125"/>
                  <a:pt x="173" y="123"/>
                </a:cubicBezTo>
                <a:cubicBezTo>
                  <a:pt x="174" y="122"/>
                  <a:pt x="174" y="121"/>
                  <a:pt x="176" y="121"/>
                </a:cubicBezTo>
                <a:cubicBezTo>
                  <a:pt x="177" y="121"/>
                  <a:pt x="178" y="121"/>
                  <a:pt x="178" y="121"/>
                </a:cubicBezTo>
                <a:cubicBezTo>
                  <a:pt x="179" y="121"/>
                  <a:pt x="180" y="122"/>
                  <a:pt x="180" y="123"/>
                </a:cubicBezTo>
                <a:cubicBezTo>
                  <a:pt x="174" y="125"/>
                  <a:pt x="174" y="125"/>
                  <a:pt x="174" y="125"/>
                </a:cubicBezTo>
                <a:cubicBezTo>
                  <a:pt x="175" y="126"/>
                  <a:pt x="176" y="127"/>
                  <a:pt x="176" y="128"/>
                </a:cubicBezTo>
                <a:cubicBezTo>
                  <a:pt x="177" y="129"/>
                  <a:pt x="178" y="129"/>
                  <a:pt x="179" y="128"/>
                </a:cubicBezTo>
                <a:cubicBezTo>
                  <a:pt x="180" y="128"/>
                  <a:pt x="180" y="127"/>
                  <a:pt x="181" y="127"/>
                </a:cubicBezTo>
                <a:cubicBezTo>
                  <a:pt x="180" y="127"/>
                  <a:pt x="181" y="126"/>
                  <a:pt x="181" y="125"/>
                </a:cubicBezTo>
                <a:cubicBezTo>
                  <a:pt x="181" y="125"/>
                  <a:pt x="181" y="125"/>
                  <a:pt x="181" y="125"/>
                </a:cubicBezTo>
                <a:close/>
                <a:moveTo>
                  <a:pt x="178" y="123"/>
                </a:moveTo>
                <a:cubicBezTo>
                  <a:pt x="177" y="122"/>
                  <a:pt x="176" y="121"/>
                  <a:pt x="175" y="122"/>
                </a:cubicBezTo>
                <a:cubicBezTo>
                  <a:pt x="174" y="122"/>
                  <a:pt x="173" y="123"/>
                  <a:pt x="173" y="125"/>
                </a:cubicBezTo>
                <a:cubicBezTo>
                  <a:pt x="178" y="123"/>
                  <a:pt x="178" y="123"/>
                  <a:pt x="178" y="123"/>
                </a:cubicBezTo>
                <a:close/>
                <a:moveTo>
                  <a:pt x="190" y="122"/>
                </a:moveTo>
                <a:cubicBezTo>
                  <a:pt x="190" y="123"/>
                  <a:pt x="190" y="124"/>
                  <a:pt x="190" y="125"/>
                </a:cubicBezTo>
                <a:cubicBezTo>
                  <a:pt x="189" y="126"/>
                  <a:pt x="188" y="127"/>
                  <a:pt x="188" y="127"/>
                </a:cubicBezTo>
                <a:cubicBezTo>
                  <a:pt x="186" y="127"/>
                  <a:pt x="186" y="127"/>
                  <a:pt x="184" y="127"/>
                </a:cubicBezTo>
                <a:cubicBezTo>
                  <a:pt x="183" y="127"/>
                  <a:pt x="182" y="125"/>
                  <a:pt x="182" y="124"/>
                </a:cubicBezTo>
                <a:cubicBezTo>
                  <a:pt x="182" y="123"/>
                  <a:pt x="182" y="122"/>
                  <a:pt x="182" y="121"/>
                </a:cubicBezTo>
                <a:cubicBezTo>
                  <a:pt x="182" y="119"/>
                  <a:pt x="183" y="119"/>
                  <a:pt x="185" y="118"/>
                </a:cubicBezTo>
                <a:cubicBezTo>
                  <a:pt x="186" y="118"/>
                  <a:pt x="186" y="118"/>
                  <a:pt x="187" y="118"/>
                </a:cubicBezTo>
                <a:cubicBezTo>
                  <a:pt x="188" y="118"/>
                  <a:pt x="188" y="118"/>
                  <a:pt x="188" y="119"/>
                </a:cubicBezTo>
                <a:cubicBezTo>
                  <a:pt x="188" y="119"/>
                  <a:pt x="188" y="119"/>
                  <a:pt x="188" y="119"/>
                </a:cubicBezTo>
                <a:cubicBezTo>
                  <a:pt x="188" y="120"/>
                  <a:pt x="188" y="120"/>
                  <a:pt x="188" y="120"/>
                </a:cubicBezTo>
                <a:cubicBezTo>
                  <a:pt x="188" y="120"/>
                  <a:pt x="188" y="120"/>
                  <a:pt x="187" y="120"/>
                </a:cubicBezTo>
                <a:cubicBezTo>
                  <a:pt x="187" y="120"/>
                  <a:pt x="187" y="119"/>
                  <a:pt x="187" y="119"/>
                </a:cubicBezTo>
                <a:cubicBezTo>
                  <a:pt x="187" y="119"/>
                  <a:pt x="186" y="119"/>
                  <a:pt x="186" y="119"/>
                </a:cubicBezTo>
                <a:cubicBezTo>
                  <a:pt x="186" y="119"/>
                  <a:pt x="185" y="119"/>
                  <a:pt x="185" y="119"/>
                </a:cubicBezTo>
                <a:cubicBezTo>
                  <a:pt x="184" y="119"/>
                  <a:pt x="183" y="120"/>
                  <a:pt x="183" y="121"/>
                </a:cubicBezTo>
                <a:cubicBezTo>
                  <a:pt x="183" y="121"/>
                  <a:pt x="183" y="122"/>
                  <a:pt x="184" y="123"/>
                </a:cubicBezTo>
                <a:cubicBezTo>
                  <a:pt x="184" y="124"/>
                  <a:pt x="185" y="125"/>
                  <a:pt x="186" y="125"/>
                </a:cubicBezTo>
                <a:cubicBezTo>
                  <a:pt x="186" y="126"/>
                  <a:pt x="187" y="126"/>
                  <a:pt x="188" y="126"/>
                </a:cubicBezTo>
                <a:cubicBezTo>
                  <a:pt x="189" y="125"/>
                  <a:pt x="190" y="124"/>
                  <a:pt x="190" y="122"/>
                </a:cubicBezTo>
                <a:cubicBezTo>
                  <a:pt x="190" y="122"/>
                  <a:pt x="190" y="122"/>
                  <a:pt x="190" y="122"/>
                </a:cubicBezTo>
                <a:close/>
                <a:moveTo>
                  <a:pt x="202" y="120"/>
                </a:moveTo>
                <a:cubicBezTo>
                  <a:pt x="198" y="122"/>
                  <a:pt x="198" y="122"/>
                  <a:pt x="198" y="122"/>
                </a:cubicBezTo>
                <a:cubicBezTo>
                  <a:pt x="198" y="121"/>
                  <a:pt x="198" y="121"/>
                  <a:pt x="198" y="121"/>
                </a:cubicBezTo>
                <a:cubicBezTo>
                  <a:pt x="199" y="121"/>
                  <a:pt x="199" y="121"/>
                  <a:pt x="198" y="120"/>
                </a:cubicBezTo>
                <a:cubicBezTo>
                  <a:pt x="196" y="115"/>
                  <a:pt x="196" y="115"/>
                  <a:pt x="196" y="115"/>
                </a:cubicBezTo>
                <a:cubicBezTo>
                  <a:pt x="195" y="114"/>
                  <a:pt x="195" y="114"/>
                  <a:pt x="194" y="115"/>
                </a:cubicBezTo>
                <a:cubicBezTo>
                  <a:pt x="193" y="115"/>
                  <a:pt x="192" y="116"/>
                  <a:pt x="192" y="117"/>
                </a:cubicBezTo>
                <a:cubicBezTo>
                  <a:pt x="194" y="121"/>
                  <a:pt x="194" y="121"/>
                  <a:pt x="194" y="121"/>
                </a:cubicBezTo>
                <a:cubicBezTo>
                  <a:pt x="195" y="122"/>
                  <a:pt x="196" y="122"/>
                  <a:pt x="196" y="122"/>
                </a:cubicBezTo>
                <a:cubicBezTo>
                  <a:pt x="196" y="122"/>
                  <a:pt x="196" y="122"/>
                  <a:pt x="196" y="122"/>
                </a:cubicBezTo>
                <a:cubicBezTo>
                  <a:pt x="192" y="124"/>
                  <a:pt x="192" y="124"/>
                  <a:pt x="192" y="124"/>
                </a:cubicBezTo>
                <a:cubicBezTo>
                  <a:pt x="192" y="124"/>
                  <a:pt x="192" y="124"/>
                  <a:pt x="192" y="124"/>
                </a:cubicBezTo>
                <a:cubicBezTo>
                  <a:pt x="193" y="123"/>
                  <a:pt x="193" y="123"/>
                  <a:pt x="192" y="122"/>
                </a:cubicBezTo>
                <a:cubicBezTo>
                  <a:pt x="188" y="113"/>
                  <a:pt x="188" y="113"/>
                  <a:pt x="188" y="113"/>
                </a:cubicBezTo>
                <a:cubicBezTo>
                  <a:pt x="187" y="113"/>
                  <a:pt x="187" y="113"/>
                  <a:pt x="187" y="113"/>
                </a:cubicBezTo>
                <a:cubicBezTo>
                  <a:pt x="187" y="113"/>
                  <a:pt x="186" y="113"/>
                  <a:pt x="186" y="113"/>
                </a:cubicBezTo>
                <a:cubicBezTo>
                  <a:pt x="186" y="113"/>
                  <a:pt x="186" y="113"/>
                  <a:pt x="186" y="113"/>
                </a:cubicBezTo>
                <a:cubicBezTo>
                  <a:pt x="186" y="112"/>
                  <a:pt x="187" y="111"/>
                  <a:pt x="188" y="110"/>
                </a:cubicBezTo>
                <a:cubicBezTo>
                  <a:pt x="191" y="116"/>
                  <a:pt x="191" y="116"/>
                  <a:pt x="191" y="116"/>
                </a:cubicBezTo>
                <a:cubicBezTo>
                  <a:pt x="192" y="114"/>
                  <a:pt x="192" y="113"/>
                  <a:pt x="193" y="113"/>
                </a:cubicBezTo>
                <a:cubicBezTo>
                  <a:pt x="195" y="112"/>
                  <a:pt x="196" y="113"/>
                  <a:pt x="197" y="115"/>
                </a:cubicBezTo>
                <a:cubicBezTo>
                  <a:pt x="199" y="119"/>
                  <a:pt x="199" y="119"/>
                  <a:pt x="199" y="119"/>
                </a:cubicBezTo>
                <a:cubicBezTo>
                  <a:pt x="200" y="120"/>
                  <a:pt x="201" y="120"/>
                  <a:pt x="202" y="120"/>
                </a:cubicBezTo>
                <a:cubicBezTo>
                  <a:pt x="202" y="120"/>
                  <a:pt x="202" y="120"/>
                  <a:pt x="202" y="120"/>
                </a:cubicBezTo>
                <a:close/>
                <a:moveTo>
                  <a:pt x="212" y="114"/>
                </a:moveTo>
                <a:cubicBezTo>
                  <a:pt x="208" y="116"/>
                  <a:pt x="208" y="116"/>
                  <a:pt x="208" y="116"/>
                </a:cubicBezTo>
                <a:cubicBezTo>
                  <a:pt x="208" y="116"/>
                  <a:pt x="208" y="116"/>
                  <a:pt x="208" y="116"/>
                </a:cubicBezTo>
                <a:cubicBezTo>
                  <a:pt x="209" y="115"/>
                  <a:pt x="209" y="115"/>
                  <a:pt x="209" y="114"/>
                </a:cubicBezTo>
                <a:cubicBezTo>
                  <a:pt x="206" y="110"/>
                  <a:pt x="206" y="110"/>
                  <a:pt x="206" y="110"/>
                </a:cubicBezTo>
                <a:cubicBezTo>
                  <a:pt x="206" y="109"/>
                  <a:pt x="206" y="109"/>
                  <a:pt x="206" y="109"/>
                </a:cubicBezTo>
                <a:cubicBezTo>
                  <a:pt x="205" y="109"/>
                  <a:pt x="205" y="109"/>
                  <a:pt x="204" y="109"/>
                </a:cubicBezTo>
                <a:cubicBezTo>
                  <a:pt x="203" y="110"/>
                  <a:pt x="202" y="111"/>
                  <a:pt x="202" y="111"/>
                </a:cubicBezTo>
                <a:cubicBezTo>
                  <a:pt x="205" y="116"/>
                  <a:pt x="205" y="116"/>
                  <a:pt x="205" y="116"/>
                </a:cubicBezTo>
                <a:cubicBezTo>
                  <a:pt x="206" y="117"/>
                  <a:pt x="206" y="117"/>
                  <a:pt x="207" y="117"/>
                </a:cubicBezTo>
                <a:cubicBezTo>
                  <a:pt x="207" y="117"/>
                  <a:pt x="207" y="117"/>
                  <a:pt x="207" y="117"/>
                </a:cubicBezTo>
                <a:cubicBezTo>
                  <a:pt x="203" y="119"/>
                  <a:pt x="203" y="119"/>
                  <a:pt x="203" y="119"/>
                </a:cubicBezTo>
                <a:cubicBezTo>
                  <a:pt x="203" y="119"/>
                  <a:pt x="203" y="119"/>
                  <a:pt x="203" y="119"/>
                </a:cubicBezTo>
                <a:cubicBezTo>
                  <a:pt x="204" y="119"/>
                  <a:pt x="204" y="118"/>
                  <a:pt x="204" y="117"/>
                </a:cubicBezTo>
                <a:cubicBezTo>
                  <a:pt x="201" y="113"/>
                  <a:pt x="201" y="113"/>
                  <a:pt x="201" y="113"/>
                </a:cubicBezTo>
                <a:cubicBezTo>
                  <a:pt x="200" y="112"/>
                  <a:pt x="200" y="112"/>
                  <a:pt x="200" y="112"/>
                </a:cubicBezTo>
                <a:cubicBezTo>
                  <a:pt x="200" y="112"/>
                  <a:pt x="200" y="112"/>
                  <a:pt x="199" y="113"/>
                </a:cubicBezTo>
                <a:cubicBezTo>
                  <a:pt x="199" y="112"/>
                  <a:pt x="199" y="112"/>
                  <a:pt x="199" y="112"/>
                </a:cubicBezTo>
                <a:cubicBezTo>
                  <a:pt x="201" y="110"/>
                  <a:pt x="201" y="110"/>
                  <a:pt x="201" y="110"/>
                </a:cubicBezTo>
                <a:cubicBezTo>
                  <a:pt x="202" y="111"/>
                  <a:pt x="202" y="111"/>
                  <a:pt x="202" y="111"/>
                </a:cubicBezTo>
                <a:cubicBezTo>
                  <a:pt x="202" y="110"/>
                  <a:pt x="203" y="109"/>
                  <a:pt x="204" y="108"/>
                </a:cubicBezTo>
                <a:cubicBezTo>
                  <a:pt x="205" y="107"/>
                  <a:pt x="206" y="108"/>
                  <a:pt x="208" y="110"/>
                </a:cubicBezTo>
                <a:cubicBezTo>
                  <a:pt x="210" y="114"/>
                  <a:pt x="210" y="114"/>
                  <a:pt x="210" y="114"/>
                </a:cubicBezTo>
                <a:cubicBezTo>
                  <a:pt x="210" y="114"/>
                  <a:pt x="211" y="115"/>
                  <a:pt x="212" y="114"/>
                </a:cubicBezTo>
                <a:cubicBezTo>
                  <a:pt x="212" y="114"/>
                  <a:pt x="212" y="114"/>
                  <a:pt x="212" y="114"/>
                </a:cubicBezTo>
                <a:close/>
                <a:moveTo>
                  <a:pt x="218" y="104"/>
                </a:moveTo>
                <a:cubicBezTo>
                  <a:pt x="219" y="105"/>
                  <a:pt x="219" y="107"/>
                  <a:pt x="219" y="108"/>
                </a:cubicBezTo>
                <a:cubicBezTo>
                  <a:pt x="219" y="109"/>
                  <a:pt x="218" y="110"/>
                  <a:pt x="217" y="111"/>
                </a:cubicBezTo>
                <a:cubicBezTo>
                  <a:pt x="216" y="112"/>
                  <a:pt x="215" y="112"/>
                  <a:pt x="214" y="112"/>
                </a:cubicBezTo>
                <a:cubicBezTo>
                  <a:pt x="212" y="111"/>
                  <a:pt x="211" y="111"/>
                  <a:pt x="210" y="110"/>
                </a:cubicBezTo>
                <a:cubicBezTo>
                  <a:pt x="210" y="109"/>
                  <a:pt x="209" y="107"/>
                  <a:pt x="209" y="106"/>
                </a:cubicBezTo>
                <a:cubicBezTo>
                  <a:pt x="209" y="105"/>
                  <a:pt x="210" y="104"/>
                  <a:pt x="211" y="103"/>
                </a:cubicBezTo>
                <a:cubicBezTo>
                  <a:pt x="212" y="102"/>
                  <a:pt x="214" y="102"/>
                  <a:pt x="215" y="102"/>
                </a:cubicBezTo>
                <a:cubicBezTo>
                  <a:pt x="216" y="102"/>
                  <a:pt x="217" y="103"/>
                  <a:pt x="218" y="104"/>
                </a:cubicBezTo>
                <a:close/>
                <a:moveTo>
                  <a:pt x="217" y="106"/>
                </a:moveTo>
                <a:cubicBezTo>
                  <a:pt x="216" y="105"/>
                  <a:pt x="215" y="104"/>
                  <a:pt x="214" y="103"/>
                </a:cubicBezTo>
                <a:cubicBezTo>
                  <a:pt x="213" y="103"/>
                  <a:pt x="212" y="103"/>
                  <a:pt x="212" y="103"/>
                </a:cubicBezTo>
                <a:cubicBezTo>
                  <a:pt x="211" y="104"/>
                  <a:pt x="211" y="105"/>
                  <a:pt x="211" y="105"/>
                </a:cubicBezTo>
                <a:cubicBezTo>
                  <a:pt x="211" y="106"/>
                  <a:pt x="211" y="107"/>
                  <a:pt x="212" y="108"/>
                </a:cubicBezTo>
                <a:cubicBezTo>
                  <a:pt x="212" y="109"/>
                  <a:pt x="213" y="110"/>
                  <a:pt x="214" y="110"/>
                </a:cubicBezTo>
                <a:cubicBezTo>
                  <a:pt x="215" y="111"/>
                  <a:pt x="216" y="111"/>
                  <a:pt x="217" y="110"/>
                </a:cubicBezTo>
                <a:cubicBezTo>
                  <a:pt x="218" y="110"/>
                  <a:pt x="218" y="109"/>
                  <a:pt x="218" y="108"/>
                </a:cubicBezTo>
                <a:cubicBezTo>
                  <a:pt x="218" y="107"/>
                  <a:pt x="217" y="107"/>
                  <a:pt x="217" y="106"/>
                </a:cubicBezTo>
                <a:close/>
                <a:moveTo>
                  <a:pt x="226" y="103"/>
                </a:moveTo>
                <a:cubicBezTo>
                  <a:pt x="222" y="107"/>
                  <a:pt x="222" y="107"/>
                  <a:pt x="222" y="107"/>
                </a:cubicBezTo>
                <a:cubicBezTo>
                  <a:pt x="222" y="106"/>
                  <a:pt x="222" y="106"/>
                  <a:pt x="222" y="106"/>
                </a:cubicBezTo>
                <a:cubicBezTo>
                  <a:pt x="223" y="105"/>
                  <a:pt x="223" y="105"/>
                  <a:pt x="223" y="104"/>
                </a:cubicBezTo>
                <a:cubicBezTo>
                  <a:pt x="216" y="97"/>
                  <a:pt x="216" y="97"/>
                  <a:pt x="216" y="97"/>
                </a:cubicBezTo>
                <a:cubicBezTo>
                  <a:pt x="216" y="96"/>
                  <a:pt x="216" y="96"/>
                  <a:pt x="215" y="96"/>
                </a:cubicBezTo>
                <a:cubicBezTo>
                  <a:pt x="215" y="96"/>
                  <a:pt x="215" y="96"/>
                  <a:pt x="214" y="97"/>
                </a:cubicBezTo>
                <a:cubicBezTo>
                  <a:pt x="214" y="97"/>
                  <a:pt x="214" y="97"/>
                  <a:pt x="214" y="97"/>
                </a:cubicBezTo>
                <a:cubicBezTo>
                  <a:pt x="214" y="97"/>
                  <a:pt x="214" y="97"/>
                  <a:pt x="214" y="97"/>
                </a:cubicBezTo>
                <a:cubicBezTo>
                  <a:pt x="214" y="96"/>
                  <a:pt x="215" y="95"/>
                  <a:pt x="216" y="94"/>
                </a:cubicBezTo>
                <a:cubicBezTo>
                  <a:pt x="224" y="103"/>
                  <a:pt x="224" y="103"/>
                  <a:pt x="224" y="103"/>
                </a:cubicBezTo>
                <a:cubicBezTo>
                  <a:pt x="224" y="104"/>
                  <a:pt x="225" y="104"/>
                  <a:pt x="226" y="103"/>
                </a:cubicBezTo>
                <a:cubicBezTo>
                  <a:pt x="226" y="103"/>
                  <a:pt x="226" y="103"/>
                  <a:pt x="226" y="103"/>
                </a:cubicBezTo>
                <a:close/>
                <a:moveTo>
                  <a:pt x="231" y="93"/>
                </a:moveTo>
                <a:cubicBezTo>
                  <a:pt x="232" y="94"/>
                  <a:pt x="232" y="95"/>
                  <a:pt x="232" y="96"/>
                </a:cubicBezTo>
                <a:cubicBezTo>
                  <a:pt x="232" y="97"/>
                  <a:pt x="232" y="99"/>
                  <a:pt x="230" y="99"/>
                </a:cubicBezTo>
                <a:cubicBezTo>
                  <a:pt x="230" y="100"/>
                  <a:pt x="228" y="101"/>
                  <a:pt x="227" y="101"/>
                </a:cubicBezTo>
                <a:cubicBezTo>
                  <a:pt x="226" y="101"/>
                  <a:pt x="225" y="100"/>
                  <a:pt x="224" y="99"/>
                </a:cubicBezTo>
                <a:cubicBezTo>
                  <a:pt x="223" y="98"/>
                  <a:pt x="222" y="97"/>
                  <a:pt x="222" y="96"/>
                </a:cubicBezTo>
                <a:cubicBezTo>
                  <a:pt x="222" y="95"/>
                  <a:pt x="223" y="93"/>
                  <a:pt x="224" y="93"/>
                </a:cubicBezTo>
                <a:cubicBezTo>
                  <a:pt x="225" y="92"/>
                  <a:pt x="226" y="91"/>
                  <a:pt x="227" y="91"/>
                </a:cubicBezTo>
                <a:cubicBezTo>
                  <a:pt x="229" y="91"/>
                  <a:pt x="230" y="91"/>
                  <a:pt x="231" y="93"/>
                </a:cubicBezTo>
                <a:close/>
                <a:moveTo>
                  <a:pt x="230" y="95"/>
                </a:moveTo>
                <a:cubicBezTo>
                  <a:pt x="229" y="94"/>
                  <a:pt x="228" y="93"/>
                  <a:pt x="227" y="93"/>
                </a:cubicBezTo>
                <a:cubicBezTo>
                  <a:pt x="226" y="92"/>
                  <a:pt x="225" y="92"/>
                  <a:pt x="224" y="93"/>
                </a:cubicBezTo>
                <a:cubicBezTo>
                  <a:pt x="224" y="93"/>
                  <a:pt x="224" y="94"/>
                  <a:pt x="224" y="95"/>
                </a:cubicBezTo>
                <a:cubicBezTo>
                  <a:pt x="224" y="96"/>
                  <a:pt x="224" y="96"/>
                  <a:pt x="225" y="97"/>
                </a:cubicBezTo>
                <a:cubicBezTo>
                  <a:pt x="226" y="98"/>
                  <a:pt x="227" y="99"/>
                  <a:pt x="228" y="99"/>
                </a:cubicBezTo>
                <a:cubicBezTo>
                  <a:pt x="229" y="99"/>
                  <a:pt x="230" y="99"/>
                  <a:pt x="231" y="99"/>
                </a:cubicBezTo>
                <a:cubicBezTo>
                  <a:pt x="232" y="98"/>
                  <a:pt x="232" y="97"/>
                  <a:pt x="231" y="97"/>
                </a:cubicBezTo>
                <a:cubicBezTo>
                  <a:pt x="231" y="96"/>
                  <a:pt x="231" y="95"/>
                  <a:pt x="230" y="95"/>
                </a:cubicBezTo>
                <a:close/>
                <a:moveTo>
                  <a:pt x="236" y="82"/>
                </a:moveTo>
                <a:cubicBezTo>
                  <a:pt x="234" y="83"/>
                  <a:pt x="234" y="83"/>
                  <a:pt x="234" y="83"/>
                </a:cubicBezTo>
                <a:cubicBezTo>
                  <a:pt x="235" y="83"/>
                  <a:pt x="236" y="84"/>
                  <a:pt x="236" y="84"/>
                </a:cubicBezTo>
                <a:cubicBezTo>
                  <a:pt x="237" y="85"/>
                  <a:pt x="237" y="85"/>
                  <a:pt x="237" y="87"/>
                </a:cubicBezTo>
                <a:cubicBezTo>
                  <a:pt x="237" y="87"/>
                  <a:pt x="237" y="88"/>
                  <a:pt x="236" y="89"/>
                </a:cubicBezTo>
                <a:cubicBezTo>
                  <a:pt x="236" y="89"/>
                  <a:pt x="236" y="89"/>
                  <a:pt x="236" y="90"/>
                </a:cubicBezTo>
                <a:cubicBezTo>
                  <a:pt x="236" y="91"/>
                  <a:pt x="236" y="91"/>
                  <a:pt x="236" y="91"/>
                </a:cubicBezTo>
                <a:cubicBezTo>
                  <a:pt x="236" y="92"/>
                  <a:pt x="237" y="91"/>
                  <a:pt x="238" y="90"/>
                </a:cubicBezTo>
                <a:cubicBezTo>
                  <a:pt x="239" y="89"/>
                  <a:pt x="240" y="88"/>
                  <a:pt x="240" y="87"/>
                </a:cubicBezTo>
                <a:cubicBezTo>
                  <a:pt x="241" y="87"/>
                  <a:pt x="242" y="87"/>
                  <a:pt x="242" y="88"/>
                </a:cubicBezTo>
                <a:cubicBezTo>
                  <a:pt x="243" y="88"/>
                  <a:pt x="243" y="89"/>
                  <a:pt x="243" y="91"/>
                </a:cubicBezTo>
                <a:cubicBezTo>
                  <a:pt x="243" y="92"/>
                  <a:pt x="242" y="93"/>
                  <a:pt x="242" y="94"/>
                </a:cubicBezTo>
                <a:cubicBezTo>
                  <a:pt x="241" y="95"/>
                  <a:pt x="240" y="95"/>
                  <a:pt x="239" y="96"/>
                </a:cubicBezTo>
                <a:cubicBezTo>
                  <a:pt x="238" y="96"/>
                  <a:pt x="238" y="96"/>
                  <a:pt x="238" y="95"/>
                </a:cubicBezTo>
                <a:cubicBezTo>
                  <a:pt x="237" y="95"/>
                  <a:pt x="237" y="95"/>
                  <a:pt x="237" y="94"/>
                </a:cubicBezTo>
                <a:cubicBezTo>
                  <a:pt x="237" y="94"/>
                  <a:pt x="237" y="93"/>
                  <a:pt x="237" y="93"/>
                </a:cubicBezTo>
                <a:cubicBezTo>
                  <a:pt x="237" y="93"/>
                  <a:pt x="237" y="93"/>
                  <a:pt x="236" y="93"/>
                </a:cubicBezTo>
                <a:cubicBezTo>
                  <a:pt x="236" y="93"/>
                  <a:pt x="236" y="93"/>
                  <a:pt x="236" y="93"/>
                </a:cubicBezTo>
                <a:cubicBezTo>
                  <a:pt x="235" y="93"/>
                  <a:pt x="235" y="92"/>
                  <a:pt x="235" y="92"/>
                </a:cubicBezTo>
                <a:cubicBezTo>
                  <a:pt x="235" y="91"/>
                  <a:pt x="235" y="91"/>
                  <a:pt x="235" y="90"/>
                </a:cubicBezTo>
                <a:cubicBezTo>
                  <a:pt x="234" y="91"/>
                  <a:pt x="233" y="91"/>
                  <a:pt x="232" y="90"/>
                </a:cubicBezTo>
                <a:cubicBezTo>
                  <a:pt x="231" y="89"/>
                  <a:pt x="230" y="89"/>
                  <a:pt x="230" y="87"/>
                </a:cubicBezTo>
                <a:cubicBezTo>
                  <a:pt x="230" y="87"/>
                  <a:pt x="231" y="85"/>
                  <a:pt x="232" y="85"/>
                </a:cubicBezTo>
                <a:cubicBezTo>
                  <a:pt x="232" y="84"/>
                  <a:pt x="232" y="84"/>
                  <a:pt x="233" y="83"/>
                </a:cubicBezTo>
                <a:cubicBezTo>
                  <a:pt x="234" y="83"/>
                  <a:pt x="234" y="83"/>
                  <a:pt x="234" y="83"/>
                </a:cubicBezTo>
                <a:cubicBezTo>
                  <a:pt x="235" y="81"/>
                  <a:pt x="235" y="81"/>
                  <a:pt x="235" y="81"/>
                </a:cubicBezTo>
                <a:cubicBezTo>
                  <a:pt x="236" y="82"/>
                  <a:pt x="236" y="82"/>
                  <a:pt x="236" y="82"/>
                </a:cubicBezTo>
                <a:close/>
                <a:moveTo>
                  <a:pt x="236" y="86"/>
                </a:moveTo>
                <a:cubicBezTo>
                  <a:pt x="235" y="86"/>
                  <a:pt x="234" y="85"/>
                  <a:pt x="234" y="85"/>
                </a:cubicBezTo>
                <a:cubicBezTo>
                  <a:pt x="233" y="85"/>
                  <a:pt x="232" y="85"/>
                  <a:pt x="232" y="85"/>
                </a:cubicBezTo>
                <a:cubicBezTo>
                  <a:pt x="231" y="86"/>
                  <a:pt x="231" y="86"/>
                  <a:pt x="231" y="87"/>
                </a:cubicBezTo>
                <a:cubicBezTo>
                  <a:pt x="231" y="87"/>
                  <a:pt x="232" y="87"/>
                  <a:pt x="232" y="88"/>
                </a:cubicBezTo>
                <a:cubicBezTo>
                  <a:pt x="233" y="88"/>
                  <a:pt x="233" y="89"/>
                  <a:pt x="234" y="89"/>
                </a:cubicBezTo>
                <a:cubicBezTo>
                  <a:pt x="235" y="89"/>
                  <a:pt x="235" y="89"/>
                  <a:pt x="236" y="89"/>
                </a:cubicBezTo>
                <a:cubicBezTo>
                  <a:pt x="237" y="88"/>
                  <a:pt x="236" y="87"/>
                  <a:pt x="236" y="86"/>
                </a:cubicBezTo>
                <a:close/>
                <a:moveTo>
                  <a:pt x="242" y="89"/>
                </a:moveTo>
                <a:cubicBezTo>
                  <a:pt x="242" y="89"/>
                  <a:pt x="241" y="89"/>
                  <a:pt x="240" y="89"/>
                </a:cubicBezTo>
                <a:cubicBezTo>
                  <a:pt x="240" y="90"/>
                  <a:pt x="240" y="90"/>
                  <a:pt x="239" y="91"/>
                </a:cubicBezTo>
                <a:cubicBezTo>
                  <a:pt x="238" y="92"/>
                  <a:pt x="238" y="92"/>
                  <a:pt x="237" y="93"/>
                </a:cubicBezTo>
                <a:cubicBezTo>
                  <a:pt x="237" y="93"/>
                  <a:pt x="238" y="94"/>
                  <a:pt x="238" y="95"/>
                </a:cubicBezTo>
                <a:cubicBezTo>
                  <a:pt x="239" y="95"/>
                  <a:pt x="240" y="95"/>
                  <a:pt x="241" y="93"/>
                </a:cubicBezTo>
                <a:cubicBezTo>
                  <a:pt x="242" y="93"/>
                  <a:pt x="242" y="91"/>
                  <a:pt x="243" y="91"/>
                </a:cubicBezTo>
                <a:cubicBezTo>
                  <a:pt x="243" y="90"/>
                  <a:pt x="242" y="89"/>
                  <a:pt x="242" y="89"/>
                </a:cubicBezTo>
                <a:close/>
                <a:moveTo>
                  <a:pt x="242" y="73"/>
                </a:moveTo>
                <a:cubicBezTo>
                  <a:pt x="242" y="73"/>
                  <a:pt x="242" y="73"/>
                  <a:pt x="242" y="74"/>
                </a:cubicBezTo>
                <a:cubicBezTo>
                  <a:pt x="242" y="74"/>
                  <a:pt x="242" y="74"/>
                  <a:pt x="242" y="75"/>
                </a:cubicBezTo>
                <a:cubicBezTo>
                  <a:pt x="247" y="83"/>
                  <a:pt x="247" y="83"/>
                  <a:pt x="247" y="83"/>
                </a:cubicBezTo>
                <a:cubicBezTo>
                  <a:pt x="248" y="85"/>
                  <a:pt x="248" y="86"/>
                  <a:pt x="247" y="87"/>
                </a:cubicBezTo>
                <a:cubicBezTo>
                  <a:pt x="246" y="88"/>
                  <a:pt x="246" y="88"/>
                  <a:pt x="245" y="87"/>
                </a:cubicBezTo>
                <a:cubicBezTo>
                  <a:pt x="245" y="87"/>
                  <a:pt x="245" y="87"/>
                  <a:pt x="245" y="87"/>
                </a:cubicBezTo>
                <a:cubicBezTo>
                  <a:pt x="245" y="86"/>
                  <a:pt x="245" y="86"/>
                  <a:pt x="245" y="86"/>
                </a:cubicBezTo>
                <a:cubicBezTo>
                  <a:pt x="245" y="86"/>
                  <a:pt x="246" y="85"/>
                  <a:pt x="246" y="85"/>
                </a:cubicBezTo>
                <a:cubicBezTo>
                  <a:pt x="246" y="85"/>
                  <a:pt x="246" y="85"/>
                  <a:pt x="246" y="85"/>
                </a:cubicBezTo>
                <a:cubicBezTo>
                  <a:pt x="247" y="85"/>
                  <a:pt x="246" y="83"/>
                  <a:pt x="245" y="81"/>
                </a:cubicBezTo>
                <a:cubicBezTo>
                  <a:pt x="238" y="80"/>
                  <a:pt x="238" y="80"/>
                  <a:pt x="238" y="80"/>
                </a:cubicBezTo>
                <a:cubicBezTo>
                  <a:pt x="237" y="80"/>
                  <a:pt x="237" y="80"/>
                  <a:pt x="236" y="80"/>
                </a:cubicBezTo>
                <a:cubicBezTo>
                  <a:pt x="236" y="80"/>
                  <a:pt x="236" y="80"/>
                  <a:pt x="236" y="80"/>
                </a:cubicBezTo>
                <a:cubicBezTo>
                  <a:pt x="235" y="80"/>
                  <a:pt x="235" y="80"/>
                  <a:pt x="235" y="80"/>
                </a:cubicBezTo>
                <a:cubicBezTo>
                  <a:pt x="238" y="77"/>
                  <a:pt x="238" y="77"/>
                  <a:pt x="238" y="77"/>
                </a:cubicBezTo>
                <a:cubicBezTo>
                  <a:pt x="238" y="77"/>
                  <a:pt x="238" y="77"/>
                  <a:pt x="238" y="77"/>
                </a:cubicBezTo>
                <a:cubicBezTo>
                  <a:pt x="238" y="78"/>
                  <a:pt x="238" y="78"/>
                  <a:pt x="238" y="78"/>
                </a:cubicBezTo>
                <a:cubicBezTo>
                  <a:pt x="238" y="78"/>
                  <a:pt x="238" y="79"/>
                  <a:pt x="239" y="79"/>
                </a:cubicBezTo>
                <a:cubicBezTo>
                  <a:pt x="244" y="80"/>
                  <a:pt x="244" y="80"/>
                  <a:pt x="244" y="80"/>
                </a:cubicBezTo>
                <a:cubicBezTo>
                  <a:pt x="242" y="75"/>
                  <a:pt x="242" y="75"/>
                  <a:pt x="242" y="75"/>
                </a:cubicBezTo>
                <a:cubicBezTo>
                  <a:pt x="241" y="75"/>
                  <a:pt x="241" y="75"/>
                  <a:pt x="241" y="75"/>
                </a:cubicBezTo>
                <a:cubicBezTo>
                  <a:pt x="241" y="75"/>
                  <a:pt x="241" y="75"/>
                  <a:pt x="241" y="75"/>
                </a:cubicBezTo>
                <a:cubicBezTo>
                  <a:pt x="240" y="75"/>
                  <a:pt x="240" y="75"/>
                  <a:pt x="240" y="75"/>
                </a:cubicBezTo>
                <a:cubicBezTo>
                  <a:pt x="240" y="75"/>
                  <a:pt x="240" y="75"/>
                  <a:pt x="240" y="75"/>
                </a:cubicBezTo>
                <a:cubicBezTo>
                  <a:pt x="242" y="73"/>
                  <a:pt x="242" y="73"/>
                  <a:pt x="242" y="73"/>
                </a:cubicBezTo>
                <a:cubicBezTo>
                  <a:pt x="242" y="73"/>
                  <a:pt x="242" y="73"/>
                  <a:pt x="242" y="73"/>
                </a:cubicBezTo>
                <a:close/>
                <a:moveTo>
                  <a:pt x="253" y="63"/>
                </a:moveTo>
                <a:cubicBezTo>
                  <a:pt x="254" y="64"/>
                  <a:pt x="255" y="65"/>
                  <a:pt x="255" y="66"/>
                </a:cubicBezTo>
                <a:cubicBezTo>
                  <a:pt x="256" y="67"/>
                  <a:pt x="256" y="68"/>
                  <a:pt x="255" y="69"/>
                </a:cubicBezTo>
                <a:cubicBezTo>
                  <a:pt x="254" y="71"/>
                  <a:pt x="253" y="71"/>
                  <a:pt x="252" y="71"/>
                </a:cubicBezTo>
                <a:cubicBezTo>
                  <a:pt x="251" y="72"/>
                  <a:pt x="250" y="71"/>
                  <a:pt x="248" y="71"/>
                </a:cubicBezTo>
                <a:cubicBezTo>
                  <a:pt x="247" y="70"/>
                  <a:pt x="246" y="69"/>
                  <a:pt x="246" y="68"/>
                </a:cubicBezTo>
                <a:cubicBezTo>
                  <a:pt x="246" y="67"/>
                  <a:pt x="246" y="66"/>
                  <a:pt x="246" y="65"/>
                </a:cubicBezTo>
                <a:cubicBezTo>
                  <a:pt x="247" y="63"/>
                  <a:pt x="248" y="63"/>
                  <a:pt x="249" y="62"/>
                </a:cubicBezTo>
                <a:cubicBezTo>
                  <a:pt x="250" y="62"/>
                  <a:pt x="252" y="62"/>
                  <a:pt x="253" y="63"/>
                </a:cubicBezTo>
                <a:close/>
                <a:moveTo>
                  <a:pt x="252" y="65"/>
                </a:moveTo>
                <a:cubicBezTo>
                  <a:pt x="251" y="64"/>
                  <a:pt x="250" y="64"/>
                  <a:pt x="249" y="64"/>
                </a:cubicBezTo>
                <a:cubicBezTo>
                  <a:pt x="248" y="64"/>
                  <a:pt x="247" y="64"/>
                  <a:pt x="247" y="65"/>
                </a:cubicBezTo>
                <a:cubicBezTo>
                  <a:pt x="246" y="66"/>
                  <a:pt x="246" y="66"/>
                  <a:pt x="247" y="67"/>
                </a:cubicBezTo>
                <a:cubicBezTo>
                  <a:pt x="247" y="68"/>
                  <a:pt x="248" y="68"/>
                  <a:pt x="249" y="69"/>
                </a:cubicBezTo>
                <a:cubicBezTo>
                  <a:pt x="250" y="69"/>
                  <a:pt x="251" y="69"/>
                  <a:pt x="252" y="70"/>
                </a:cubicBezTo>
                <a:cubicBezTo>
                  <a:pt x="253" y="70"/>
                  <a:pt x="254" y="69"/>
                  <a:pt x="254" y="69"/>
                </a:cubicBezTo>
                <a:cubicBezTo>
                  <a:pt x="255" y="68"/>
                  <a:pt x="255" y="67"/>
                  <a:pt x="254" y="66"/>
                </a:cubicBezTo>
                <a:cubicBezTo>
                  <a:pt x="254" y="66"/>
                  <a:pt x="253" y="65"/>
                  <a:pt x="252" y="65"/>
                </a:cubicBezTo>
                <a:close/>
                <a:moveTo>
                  <a:pt x="266" y="40"/>
                </a:moveTo>
                <a:cubicBezTo>
                  <a:pt x="267" y="42"/>
                  <a:pt x="267" y="44"/>
                  <a:pt x="266" y="46"/>
                </a:cubicBezTo>
                <a:cubicBezTo>
                  <a:pt x="265" y="48"/>
                  <a:pt x="264" y="49"/>
                  <a:pt x="262" y="50"/>
                </a:cubicBezTo>
                <a:cubicBezTo>
                  <a:pt x="261" y="51"/>
                  <a:pt x="259" y="51"/>
                  <a:pt x="257" y="50"/>
                </a:cubicBezTo>
                <a:cubicBezTo>
                  <a:pt x="255" y="49"/>
                  <a:pt x="254" y="48"/>
                  <a:pt x="253" y="47"/>
                </a:cubicBezTo>
                <a:cubicBezTo>
                  <a:pt x="252" y="45"/>
                  <a:pt x="252" y="43"/>
                  <a:pt x="253" y="41"/>
                </a:cubicBezTo>
                <a:cubicBezTo>
                  <a:pt x="254" y="41"/>
                  <a:pt x="254" y="40"/>
                  <a:pt x="254" y="39"/>
                </a:cubicBezTo>
                <a:cubicBezTo>
                  <a:pt x="255" y="39"/>
                  <a:pt x="255" y="38"/>
                  <a:pt x="255" y="38"/>
                </a:cubicBezTo>
                <a:cubicBezTo>
                  <a:pt x="255" y="38"/>
                  <a:pt x="255" y="37"/>
                  <a:pt x="255" y="37"/>
                </a:cubicBezTo>
                <a:cubicBezTo>
                  <a:pt x="255" y="37"/>
                  <a:pt x="255" y="37"/>
                  <a:pt x="255" y="37"/>
                </a:cubicBezTo>
                <a:cubicBezTo>
                  <a:pt x="259" y="38"/>
                  <a:pt x="259" y="38"/>
                  <a:pt x="259" y="38"/>
                </a:cubicBezTo>
                <a:cubicBezTo>
                  <a:pt x="259" y="39"/>
                  <a:pt x="259" y="39"/>
                  <a:pt x="259" y="39"/>
                </a:cubicBezTo>
                <a:cubicBezTo>
                  <a:pt x="258" y="39"/>
                  <a:pt x="257" y="39"/>
                  <a:pt x="256" y="39"/>
                </a:cubicBezTo>
                <a:cubicBezTo>
                  <a:pt x="255" y="39"/>
                  <a:pt x="254" y="40"/>
                  <a:pt x="254" y="41"/>
                </a:cubicBezTo>
                <a:cubicBezTo>
                  <a:pt x="254" y="43"/>
                  <a:pt x="254" y="44"/>
                  <a:pt x="254" y="45"/>
                </a:cubicBezTo>
                <a:cubicBezTo>
                  <a:pt x="255" y="47"/>
                  <a:pt x="256" y="47"/>
                  <a:pt x="258" y="48"/>
                </a:cubicBezTo>
                <a:cubicBezTo>
                  <a:pt x="260" y="49"/>
                  <a:pt x="261" y="49"/>
                  <a:pt x="263" y="49"/>
                </a:cubicBezTo>
                <a:cubicBezTo>
                  <a:pt x="264" y="48"/>
                  <a:pt x="265" y="47"/>
                  <a:pt x="266" y="46"/>
                </a:cubicBezTo>
                <a:cubicBezTo>
                  <a:pt x="266" y="45"/>
                  <a:pt x="266" y="43"/>
                  <a:pt x="266" y="42"/>
                </a:cubicBezTo>
                <a:cubicBezTo>
                  <a:pt x="266" y="42"/>
                  <a:pt x="266" y="41"/>
                  <a:pt x="266" y="40"/>
                </a:cubicBezTo>
                <a:cubicBezTo>
                  <a:pt x="266" y="40"/>
                  <a:pt x="266" y="40"/>
                  <a:pt x="266" y="40"/>
                </a:cubicBezTo>
                <a:close/>
                <a:moveTo>
                  <a:pt x="270" y="30"/>
                </a:moveTo>
                <a:cubicBezTo>
                  <a:pt x="269" y="34"/>
                  <a:pt x="269" y="34"/>
                  <a:pt x="269" y="34"/>
                </a:cubicBezTo>
                <a:cubicBezTo>
                  <a:pt x="269" y="34"/>
                  <a:pt x="269" y="34"/>
                  <a:pt x="269" y="34"/>
                </a:cubicBezTo>
                <a:cubicBezTo>
                  <a:pt x="269" y="33"/>
                  <a:pt x="269" y="33"/>
                  <a:pt x="268" y="32"/>
                </a:cubicBezTo>
                <a:cubicBezTo>
                  <a:pt x="263" y="31"/>
                  <a:pt x="263" y="31"/>
                  <a:pt x="263" y="31"/>
                </a:cubicBezTo>
                <a:cubicBezTo>
                  <a:pt x="262" y="31"/>
                  <a:pt x="261" y="31"/>
                  <a:pt x="261" y="32"/>
                </a:cubicBezTo>
                <a:cubicBezTo>
                  <a:pt x="260" y="33"/>
                  <a:pt x="261" y="33"/>
                  <a:pt x="261" y="34"/>
                </a:cubicBezTo>
                <a:cubicBezTo>
                  <a:pt x="266" y="36"/>
                  <a:pt x="266" y="36"/>
                  <a:pt x="266" y="36"/>
                </a:cubicBezTo>
                <a:cubicBezTo>
                  <a:pt x="267" y="36"/>
                  <a:pt x="268" y="36"/>
                  <a:pt x="268" y="35"/>
                </a:cubicBezTo>
                <a:cubicBezTo>
                  <a:pt x="268" y="35"/>
                  <a:pt x="268" y="35"/>
                  <a:pt x="268" y="35"/>
                </a:cubicBezTo>
                <a:cubicBezTo>
                  <a:pt x="267" y="39"/>
                  <a:pt x="267" y="39"/>
                  <a:pt x="267" y="39"/>
                </a:cubicBezTo>
                <a:cubicBezTo>
                  <a:pt x="267" y="39"/>
                  <a:pt x="267" y="39"/>
                  <a:pt x="267" y="39"/>
                </a:cubicBezTo>
                <a:cubicBezTo>
                  <a:pt x="267" y="38"/>
                  <a:pt x="267" y="38"/>
                  <a:pt x="266" y="37"/>
                </a:cubicBezTo>
                <a:cubicBezTo>
                  <a:pt x="256" y="35"/>
                  <a:pt x="256" y="35"/>
                  <a:pt x="256" y="35"/>
                </a:cubicBezTo>
                <a:cubicBezTo>
                  <a:pt x="256" y="35"/>
                  <a:pt x="255" y="35"/>
                  <a:pt x="255" y="35"/>
                </a:cubicBezTo>
                <a:cubicBezTo>
                  <a:pt x="255" y="35"/>
                  <a:pt x="255" y="35"/>
                  <a:pt x="255" y="35"/>
                </a:cubicBezTo>
                <a:cubicBezTo>
                  <a:pt x="254" y="35"/>
                  <a:pt x="254" y="35"/>
                  <a:pt x="254" y="35"/>
                </a:cubicBezTo>
                <a:cubicBezTo>
                  <a:pt x="254" y="35"/>
                  <a:pt x="254" y="34"/>
                  <a:pt x="254" y="32"/>
                </a:cubicBezTo>
                <a:cubicBezTo>
                  <a:pt x="260" y="34"/>
                  <a:pt x="260" y="34"/>
                  <a:pt x="260" y="34"/>
                </a:cubicBezTo>
                <a:cubicBezTo>
                  <a:pt x="260" y="33"/>
                  <a:pt x="259" y="31"/>
                  <a:pt x="260" y="31"/>
                </a:cubicBezTo>
                <a:cubicBezTo>
                  <a:pt x="260" y="29"/>
                  <a:pt x="261" y="28"/>
                  <a:pt x="263" y="29"/>
                </a:cubicBezTo>
                <a:cubicBezTo>
                  <a:pt x="268" y="30"/>
                  <a:pt x="268" y="30"/>
                  <a:pt x="268" y="30"/>
                </a:cubicBezTo>
                <a:cubicBezTo>
                  <a:pt x="270" y="31"/>
                  <a:pt x="270" y="31"/>
                  <a:pt x="270" y="30"/>
                </a:cubicBezTo>
                <a:cubicBezTo>
                  <a:pt x="270" y="30"/>
                  <a:pt x="270" y="30"/>
                  <a:pt x="270" y="30"/>
                </a:cubicBezTo>
                <a:close/>
                <a:moveTo>
                  <a:pt x="259" y="22"/>
                </a:moveTo>
                <a:cubicBezTo>
                  <a:pt x="259" y="22"/>
                  <a:pt x="259" y="22"/>
                  <a:pt x="260" y="23"/>
                </a:cubicBezTo>
                <a:cubicBezTo>
                  <a:pt x="260" y="23"/>
                  <a:pt x="260" y="23"/>
                  <a:pt x="260" y="23"/>
                </a:cubicBezTo>
                <a:cubicBezTo>
                  <a:pt x="259" y="24"/>
                  <a:pt x="260" y="24"/>
                  <a:pt x="259" y="24"/>
                </a:cubicBezTo>
                <a:cubicBezTo>
                  <a:pt x="259" y="24"/>
                  <a:pt x="259" y="25"/>
                  <a:pt x="258" y="24"/>
                </a:cubicBezTo>
                <a:cubicBezTo>
                  <a:pt x="258" y="24"/>
                  <a:pt x="258" y="24"/>
                  <a:pt x="258" y="24"/>
                </a:cubicBezTo>
                <a:cubicBezTo>
                  <a:pt x="258" y="23"/>
                  <a:pt x="257" y="23"/>
                  <a:pt x="258" y="23"/>
                </a:cubicBezTo>
                <a:cubicBezTo>
                  <a:pt x="258" y="23"/>
                  <a:pt x="258" y="23"/>
                  <a:pt x="258" y="22"/>
                </a:cubicBezTo>
                <a:cubicBezTo>
                  <a:pt x="258" y="22"/>
                  <a:pt x="258" y="22"/>
                  <a:pt x="259" y="22"/>
                </a:cubicBezTo>
                <a:close/>
                <a:moveTo>
                  <a:pt x="272" y="23"/>
                </a:moveTo>
                <a:cubicBezTo>
                  <a:pt x="271" y="28"/>
                  <a:pt x="271" y="28"/>
                  <a:pt x="271" y="28"/>
                </a:cubicBezTo>
                <a:cubicBezTo>
                  <a:pt x="270" y="28"/>
                  <a:pt x="270" y="28"/>
                  <a:pt x="270" y="28"/>
                </a:cubicBezTo>
                <a:cubicBezTo>
                  <a:pt x="270" y="27"/>
                  <a:pt x="270" y="26"/>
                  <a:pt x="269" y="26"/>
                </a:cubicBezTo>
                <a:cubicBezTo>
                  <a:pt x="264" y="25"/>
                  <a:pt x="264" y="25"/>
                  <a:pt x="264" y="25"/>
                </a:cubicBezTo>
                <a:cubicBezTo>
                  <a:pt x="263" y="25"/>
                  <a:pt x="262" y="25"/>
                  <a:pt x="262" y="26"/>
                </a:cubicBezTo>
                <a:cubicBezTo>
                  <a:pt x="262" y="26"/>
                  <a:pt x="262" y="26"/>
                  <a:pt x="262" y="27"/>
                </a:cubicBezTo>
                <a:cubicBezTo>
                  <a:pt x="262" y="27"/>
                  <a:pt x="262" y="27"/>
                  <a:pt x="262" y="27"/>
                </a:cubicBezTo>
                <a:cubicBezTo>
                  <a:pt x="262" y="23"/>
                  <a:pt x="262" y="23"/>
                  <a:pt x="262" y="23"/>
                </a:cubicBezTo>
                <a:cubicBezTo>
                  <a:pt x="269" y="24"/>
                  <a:pt x="269" y="24"/>
                  <a:pt x="269" y="24"/>
                </a:cubicBezTo>
                <a:cubicBezTo>
                  <a:pt x="271" y="25"/>
                  <a:pt x="271" y="24"/>
                  <a:pt x="272" y="23"/>
                </a:cubicBezTo>
                <a:cubicBezTo>
                  <a:pt x="272" y="23"/>
                  <a:pt x="272" y="23"/>
                  <a:pt x="272" y="23"/>
                </a:cubicBezTo>
                <a:close/>
                <a:moveTo>
                  <a:pt x="273" y="12"/>
                </a:moveTo>
                <a:cubicBezTo>
                  <a:pt x="273" y="16"/>
                  <a:pt x="273" y="16"/>
                  <a:pt x="273" y="16"/>
                </a:cubicBezTo>
                <a:cubicBezTo>
                  <a:pt x="272" y="16"/>
                  <a:pt x="272" y="16"/>
                  <a:pt x="272" y="16"/>
                </a:cubicBezTo>
                <a:cubicBezTo>
                  <a:pt x="272" y="15"/>
                  <a:pt x="272" y="15"/>
                  <a:pt x="271" y="15"/>
                </a:cubicBezTo>
                <a:cubicBezTo>
                  <a:pt x="266" y="14"/>
                  <a:pt x="266" y="14"/>
                  <a:pt x="266" y="14"/>
                </a:cubicBezTo>
                <a:cubicBezTo>
                  <a:pt x="266" y="14"/>
                  <a:pt x="266" y="14"/>
                  <a:pt x="265" y="14"/>
                </a:cubicBezTo>
                <a:cubicBezTo>
                  <a:pt x="265" y="15"/>
                  <a:pt x="265" y="15"/>
                  <a:pt x="265" y="15"/>
                </a:cubicBezTo>
                <a:cubicBezTo>
                  <a:pt x="265" y="16"/>
                  <a:pt x="265" y="17"/>
                  <a:pt x="266" y="18"/>
                </a:cubicBezTo>
                <a:cubicBezTo>
                  <a:pt x="271" y="19"/>
                  <a:pt x="271" y="19"/>
                  <a:pt x="271" y="19"/>
                </a:cubicBezTo>
                <a:cubicBezTo>
                  <a:pt x="272" y="19"/>
                  <a:pt x="272" y="18"/>
                  <a:pt x="273" y="17"/>
                </a:cubicBezTo>
                <a:cubicBezTo>
                  <a:pt x="273" y="17"/>
                  <a:pt x="273" y="17"/>
                  <a:pt x="273" y="17"/>
                </a:cubicBezTo>
                <a:cubicBezTo>
                  <a:pt x="273" y="22"/>
                  <a:pt x="273" y="22"/>
                  <a:pt x="273" y="22"/>
                </a:cubicBezTo>
                <a:cubicBezTo>
                  <a:pt x="272" y="22"/>
                  <a:pt x="272" y="22"/>
                  <a:pt x="272" y="22"/>
                </a:cubicBezTo>
                <a:cubicBezTo>
                  <a:pt x="272" y="21"/>
                  <a:pt x="272" y="21"/>
                  <a:pt x="271" y="20"/>
                </a:cubicBezTo>
                <a:cubicBezTo>
                  <a:pt x="265" y="19"/>
                  <a:pt x="265" y="19"/>
                  <a:pt x="265" y="19"/>
                </a:cubicBezTo>
                <a:cubicBezTo>
                  <a:pt x="265" y="19"/>
                  <a:pt x="264" y="19"/>
                  <a:pt x="264" y="19"/>
                </a:cubicBezTo>
                <a:cubicBezTo>
                  <a:pt x="264" y="19"/>
                  <a:pt x="264" y="20"/>
                  <a:pt x="264" y="21"/>
                </a:cubicBezTo>
                <a:cubicBezTo>
                  <a:pt x="264" y="21"/>
                  <a:pt x="264" y="21"/>
                  <a:pt x="264" y="21"/>
                </a:cubicBezTo>
                <a:cubicBezTo>
                  <a:pt x="263" y="17"/>
                  <a:pt x="263" y="17"/>
                  <a:pt x="263" y="17"/>
                </a:cubicBezTo>
                <a:cubicBezTo>
                  <a:pt x="265" y="18"/>
                  <a:pt x="265" y="18"/>
                  <a:pt x="265" y="18"/>
                </a:cubicBezTo>
                <a:cubicBezTo>
                  <a:pt x="264" y="17"/>
                  <a:pt x="263" y="16"/>
                  <a:pt x="264" y="15"/>
                </a:cubicBezTo>
                <a:cubicBezTo>
                  <a:pt x="264" y="13"/>
                  <a:pt x="265" y="12"/>
                  <a:pt x="267" y="13"/>
                </a:cubicBezTo>
                <a:cubicBezTo>
                  <a:pt x="272" y="13"/>
                  <a:pt x="272" y="13"/>
                  <a:pt x="272" y="13"/>
                </a:cubicBezTo>
                <a:cubicBezTo>
                  <a:pt x="272" y="13"/>
                  <a:pt x="273" y="13"/>
                  <a:pt x="273" y="12"/>
                </a:cubicBezTo>
                <a:cubicBezTo>
                  <a:pt x="273" y="12"/>
                  <a:pt x="273" y="12"/>
                  <a:pt x="273" y="12"/>
                </a:cubicBezTo>
                <a:close/>
                <a:moveTo>
                  <a:pt x="273" y="1"/>
                </a:moveTo>
                <a:cubicBezTo>
                  <a:pt x="273" y="2"/>
                  <a:pt x="273" y="2"/>
                  <a:pt x="274" y="2"/>
                </a:cubicBezTo>
                <a:cubicBezTo>
                  <a:pt x="274" y="3"/>
                  <a:pt x="274" y="3"/>
                  <a:pt x="274" y="3"/>
                </a:cubicBezTo>
                <a:cubicBezTo>
                  <a:pt x="274" y="4"/>
                  <a:pt x="274" y="4"/>
                  <a:pt x="272" y="5"/>
                </a:cubicBezTo>
                <a:cubicBezTo>
                  <a:pt x="273" y="5"/>
                  <a:pt x="273" y="5"/>
                  <a:pt x="274" y="6"/>
                </a:cubicBezTo>
                <a:cubicBezTo>
                  <a:pt x="274" y="7"/>
                  <a:pt x="274" y="7"/>
                  <a:pt x="274" y="7"/>
                </a:cubicBezTo>
                <a:cubicBezTo>
                  <a:pt x="274" y="8"/>
                  <a:pt x="274" y="9"/>
                  <a:pt x="273" y="9"/>
                </a:cubicBezTo>
                <a:cubicBezTo>
                  <a:pt x="273" y="9"/>
                  <a:pt x="272" y="10"/>
                  <a:pt x="272" y="10"/>
                </a:cubicBezTo>
                <a:cubicBezTo>
                  <a:pt x="270" y="10"/>
                  <a:pt x="270" y="9"/>
                  <a:pt x="269" y="8"/>
                </a:cubicBezTo>
                <a:cubicBezTo>
                  <a:pt x="268" y="7"/>
                  <a:pt x="268" y="6"/>
                  <a:pt x="268" y="5"/>
                </a:cubicBezTo>
                <a:cubicBezTo>
                  <a:pt x="267" y="5"/>
                  <a:pt x="267" y="5"/>
                  <a:pt x="267" y="5"/>
                </a:cubicBezTo>
                <a:cubicBezTo>
                  <a:pt x="265" y="5"/>
                  <a:pt x="264" y="5"/>
                  <a:pt x="264" y="6"/>
                </a:cubicBezTo>
                <a:cubicBezTo>
                  <a:pt x="264" y="7"/>
                  <a:pt x="265" y="7"/>
                  <a:pt x="265" y="7"/>
                </a:cubicBezTo>
                <a:cubicBezTo>
                  <a:pt x="266" y="7"/>
                  <a:pt x="266" y="7"/>
                  <a:pt x="266" y="7"/>
                </a:cubicBezTo>
                <a:cubicBezTo>
                  <a:pt x="266" y="7"/>
                  <a:pt x="266" y="7"/>
                  <a:pt x="266" y="7"/>
                </a:cubicBezTo>
                <a:cubicBezTo>
                  <a:pt x="266" y="7"/>
                  <a:pt x="266" y="7"/>
                  <a:pt x="267" y="8"/>
                </a:cubicBezTo>
                <a:cubicBezTo>
                  <a:pt x="267" y="8"/>
                  <a:pt x="267" y="8"/>
                  <a:pt x="267" y="9"/>
                </a:cubicBezTo>
                <a:cubicBezTo>
                  <a:pt x="267" y="9"/>
                  <a:pt x="267" y="9"/>
                  <a:pt x="267" y="9"/>
                </a:cubicBezTo>
                <a:cubicBezTo>
                  <a:pt x="266" y="10"/>
                  <a:pt x="266" y="10"/>
                  <a:pt x="266" y="10"/>
                </a:cubicBezTo>
                <a:cubicBezTo>
                  <a:pt x="266" y="10"/>
                  <a:pt x="265" y="9"/>
                  <a:pt x="265" y="9"/>
                </a:cubicBezTo>
                <a:cubicBezTo>
                  <a:pt x="264" y="8"/>
                  <a:pt x="264" y="7"/>
                  <a:pt x="264" y="7"/>
                </a:cubicBezTo>
                <a:cubicBezTo>
                  <a:pt x="264" y="5"/>
                  <a:pt x="265" y="5"/>
                  <a:pt x="265" y="4"/>
                </a:cubicBezTo>
                <a:cubicBezTo>
                  <a:pt x="266" y="4"/>
                  <a:pt x="266" y="3"/>
                  <a:pt x="268" y="3"/>
                </a:cubicBezTo>
                <a:cubicBezTo>
                  <a:pt x="272" y="3"/>
                  <a:pt x="272" y="3"/>
                  <a:pt x="272" y="3"/>
                </a:cubicBezTo>
                <a:cubicBezTo>
                  <a:pt x="272" y="3"/>
                  <a:pt x="273" y="3"/>
                  <a:pt x="273" y="3"/>
                </a:cubicBezTo>
                <a:cubicBezTo>
                  <a:pt x="273" y="3"/>
                  <a:pt x="273" y="3"/>
                  <a:pt x="272" y="2"/>
                </a:cubicBezTo>
                <a:cubicBezTo>
                  <a:pt x="273" y="1"/>
                  <a:pt x="273" y="1"/>
                  <a:pt x="273" y="1"/>
                </a:cubicBezTo>
                <a:close/>
                <a:moveTo>
                  <a:pt x="272" y="5"/>
                </a:moveTo>
                <a:cubicBezTo>
                  <a:pt x="268" y="5"/>
                  <a:pt x="268" y="5"/>
                  <a:pt x="268" y="5"/>
                </a:cubicBezTo>
                <a:cubicBezTo>
                  <a:pt x="269" y="6"/>
                  <a:pt x="269" y="7"/>
                  <a:pt x="269" y="7"/>
                </a:cubicBezTo>
                <a:cubicBezTo>
                  <a:pt x="270" y="8"/>
                  <a:pt x="270" y="8"/>
                  <a:pt x="271" y="8"/>
                </a:cubicBezTo>
                <a:cubicBezTo>
                  <a:pt x="272" y="8"/>
                  <a:pt x="272" y="8"/>
                  <a:pt x="272" y="7"/>
                </a:cubicBezTo>
                <a:cubicBezTo>
                  <a:pt x="273" y="6"/>
                  <a:pt x="272" y="5"/>
                  <a:pt x="272" y="5"/>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anchor="t"/>
          <a:lstStyle>
            <a:lvl1pPr marL="0" algn="l">
              <a:buNone/>
              <a:defRPr sz="1800">
                <a:solidFill>
                  <a:schemeClr val="lt1"/>
                </a:solidFill>
                <a:latin typeface="+mn-lt"/>
                <a:ea typeface="+mn-lt"/>
                <a:cs typeface="+mn-lt"/>
              </a:defRPr>
            </a:lvl1pPr>
            <a:lvl2pPr marL="457200" algn="l">
              <a:buNone/>
              <a:defRPr sz="1800">
                <a:solidFill>
                  <a:schemeClr val="lt1"/>
                </a:solidFill>
                <a:latin typeface="+mn-lt"/>
                <a:ea typeface="+mn-lt"/>
                <a:cs typeface="+mn-lt"/>
              </a:defRPr>
            </a:lvl2pPr>
            <a:lvl3pPr marL="914400" algn="l">
              <a:buNone/>
              <a:defRPr sz="1800">
                <a:solidFill>
                  <a:schemeClr val="lt1"/>
                </a:solidFill>
                <a:latin typeface="+mn-lt"/>
                <a:ea typeface="+mn-lt"/>
                <a:cs typeface="+mn-lt"/>
              </a:defRPr>
            </a:lvl3pPr>
            <a:lvl4pPr marL="1371600" algn="l">
              <a:buNone/>
              <a:defRPr sz="1800">
                <a:solidFill>
                  <a:schemeClr val="lt1"/>
                </a:solidFill>
                <a:latin typeface="+mn-lt"/>
                <a:ea typeface="+mn-lt"/>
                <a:cs typeface="+mn-lt"/>
              </a:defRPr>
            </a:lvl4pPr>
            <a:lvl5pPr marL="1828800" algn="l">
              <a:buNone/>
              <a:defRPr sz="1800">
                <a:solidFill>
                  <a:schemeClr val="lt1"/>
                </a:solidFill>
                <a:latin typeface="+mn-lt"/>
                <a:ea typeface="+mn-lt"/>
                <a:cs typeface="+mn-lt"/>
              </a:defRPr>
            </a:lvl5pPr>
            <a:lvl6pPr marL="2286000" algn="l">
              <a:buNone/>
              <a:defRPr sz="1800">
                <a:solidFill>
                  <a:schemeClr val="lt1"/>
                </a:solidFill>
                <a:latin typeface="+mn-lt"/>
                <a:ea typeface="+mn-lt"/>
                <a:cs typeface="+mn-lt"/>
              </a:defRPr>
            </a:lvl6pPr>
            <a:lvl7pPr marL="2743200" algn="l">
              <a:buNone/>
              <a:defRPr sz="1800">
                <a:solidFill>
                  <a:schemeClr val="lt1"/>
                </a:solidFill>
                <a:latin typeface="+mn-lt"/>
                <a:ea typeface="+mn-lt"/>
                <a:cs typeface="+mn-lt"/>
              </a:defRPr>
            </a:lvl7pPr>
            <a:lvl8pPr marL="3200400" algn="l">
              <a:buNone/>
              <a:defRPr sz="1800">
                <a:solidFill>
                  <a:schemeClr val="lt1"/>
                </a:solidFill>
                <a:latin typeface="+mn-lt"/>
                <a:ea typeface="+mn-lt"/>
                <a:cs typeface="+mn-lt"/>
              </a:defRPr>
            </a:lvl8pPr>
            <a:lvl9pPr marL="3657600" algn="l">
              <a:buNone/>
              <a:defRPr sz="1800">
                <a:solidFill>
                  <a:schemeClr val="lt1"/>
                </a:solidFill>
                <a:latin typeface="+mn-lt"/>
                <a:ea typeface="+mn-lt"/>
                <a:cs typeface="+mn-lt"/>
              </a:defRPr>
            </a:lvl9pPr>
          </a:lstStyle>
          <a:p>
            <a:endParaRPr/>
          </a:p>
        </p:txBody>
      </p:sp>
      <p:sp>
        <p:nvSpPr>
          <p:cNvPr id="56" name="Freeform 41">
            <a:extLst>
              <a:ext uri="{FF2B5EF4-FFF2-40B4-BE49-F238E27FC236}">
                <a16:creationId xmlns:a16="http://schemas.microsoft.com/office/drawing/2014/main" id="{3A619886-FB70-A4F6-D341-395A9F2843EB}"/>
              </a:ext>
            </a:extLst>
          </p:cNvPr>
          <p:cNvSpPr>
            <a:spLocks noGrp="1"/>
          </p:cNvSpPr>
          <p:nvPr/>
        </p:nvSpPr>
        <p:spPr>
          <a:xfrm>
            <a:off x="8916320" y="415214"/>
            <a:ext cx="191256" cy="178132"/>
          </a:xfrm>
          <a:custGeom>
            <a:avLst/>
            <a:gdLst/>
            <a:ahLst/>
            <a:cxnLst/>
            <a:rect l="0" t="0" r="r" b="b"/>
            <a:pathLst>
              <a:path w="108" h="100">
                <a:moveTo>
                  <a:pt x="86" y="99"/>
                </a:moveTo>
                <a:cubicBezTo>
                  <a:pt x="108" y="48"/>
                  <a:pt x="88" y="16"/>
                  <a:pt x="46" y="0"/>
                </a:cubicBezTo>
                <a:cubicBezTo>
                  <a:pt x="71" y="10"/>
                  <a:pt x="66" y="42"/>
                  <a:pt x="56" y="58"/>
                </a:cubicBezTo>
                <a:cubicBezTo>
                  <a:pt x="45" y="74"/>
                  <a:pt x="28" y="87"/>
                  <a:pt x="0" y="100"/>
                </a:cubicBezTo>
                <a:cubicBezTo>
                  <a:pt x="30" y="88"/>
                  <a:pt x="48" y="73"/>
                  <a:pt x="57" y="59"/>
                </a:cubicBezTo>
                <a:cubicBezTo>
                  <a:pt x="65" y="44"/>
                  <a:pt x="67" y="32"/>
                  <a:pt x="65" y="18"/>
                </a:cubicBezTo>
                <a:cubicBezTo>
                  <a:pt x="78" y="47"/>
                  <a:pt x="67" y="72"/>
                  <a:pt x="41" y="97"/>
                </a:cubicBezTo>
                <a:cubicBezTo>
                  <a:pt x="71" y="71"/>
                  <a:pt x="81" y="43"/>
                  <a:pt x="64" y="14"/>
                </a:cubicBezTo>
                <a:cubicBezTo>
                  <a:pt x="89" y="42"/>
                  <a:pt x="82" y="72"/>
                  <a:pt x="65" y="98"/>
                </a:cubicBezTo>
                <a:cubicBezTo>
                  <a:pt x="86" y="68"/>
                  <a:pt x="90" y="36"/>
                  <a:pt x="62" y="9"/>
                </a:cubicBezTo>
                <a:cubicBezTo>
                  <a:pt x="96" y="30"/>
                  <a:pt x="101" y="59"/>
                  <a:pt x="86" y="99"/>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anchor="t"/>
          <a:lstStyle>
            <a:lvl1pPr marL="0" algn="l">
              <a:buNone/>
              <a:defRPr sz="1800">
                <a:solidFill>
                  <a:schemeClr val="lt1"/>
                </a:solidFill>
                <a:latin typeface="+mn-lt"/>
                <a:ea typeface="+mn-lt"/>
                <a:cs typeface="+mn-lt"/>
              </a:defRPr>
            </a:lvl1pPr>
            <a:lvl2pPr marL="457200" algn="l">
              <a:buNone/>
              <a:defRPr sz="1800">
                <a:solidFill>
                  <a:schemeClr val="lt1"/>
                </a:solidFill>
                <a:latin typeface="+mn-lt"/>
                <a:ea typeface="+mn-lt"/>
                <a:cs typeface="+mn-lt"/>
              </a:defRPr>
            </a:lvl2pPr>
            <a:lvl3pPr marL="914400" algn="l">
              <a:buNone/>
              <a:defRPr sz="1800">
                <a:solidFill>
                  <a:schemeClr val="lt1"/>
                </a:solidFill>
                <a:latin typeface="+mn-lt"/>
                <a:ea typeface="+mn-lt"/>
                <a:cs typeface="+mn-lt"/>
              </a:defRPr>
            </a:lvl3pPr>
            <a:lvl4pPr marL="1371600" algn="l">
              <a:buNone/>
              <a:defRPr sz="1800">
                <a:solidFill>
                  <a:schemeClr val="lt1"/>
                </a:solidFill>
                <a:latin typeface="+mn-lt"/>
                <a:ea typeface="+mn-lt"/>
                <a:cs typeface="+mn-lt"/>
              </a:defRPr>
            </a:lvl4pPr>
            <a:lvl5pPr marL="1828800" algn="l">
              <a:buNone/>
              <a:defRPr sz="1800">
                <a:solidFill>
                  <a:schemeClr val="lt1"/>
                </a:solidFill>
                <a:latin typeface="+mn-lt"/>
                <a:ea typeface="+mn-lt"/>
                <a:cs typeface="+mn-lt"/>
              </a:defRPr>
            </a:lvl5pPr>
            <a:lvl6pPr marL="2286000" algn="l">
              <a:buNone/>
              <a:defRPr sz="1800">
                <a:solidFill>
                  <a:schemeClr val="lt1"/>
                </a:solidFill>
                <a:latin typeface="+mn-lt"/>
                <a:ea typeface="+mn-lt"/>
                <a:cs typeface="+mn-lt"/>
              </a:defRPr>
            </a:lvl6pPr>
            <a:lvl7pPr marL="2743200" algn="l">
              <a:buNone/>
              <a:defRPr sz="1800">
                <a:solidFill>
                  <a:schemeClr val="lt1"/>
                </a:solidFill>
                <a:latin typeface="+mn-lt"/>
                <a:ea typeface="+mn-lt"/>
                <a:cs typeface="+mn-lt"/>
              </a:defRPr>
            </a:lvl7pPr>
            <a:lvl8pPr marL="3200400" algn="l">
              <a:buNone/>
              <a:defRPr sz="1800">
                <a:solidFill>
                  <a:schemeClr val="lt1"/>
                </a:solidFill>
                <a:latin typeface="+mn-lt"/>
                <a:ea typeface="+mn-lt"/>
                <a:cs typeface="+mn-lt"/>
              </a:defRPr>
            </a:lvl8pPr>
            <a:lvl9pPr marL="3657600" algn="l">
              <a:buNone/>
              <a:defRPr sz="1800">
                <a:solidFill>
                  <a:schemeClr val="lt1"/>
                </a:solidFill>
                <a:latin typeface="+mn-lt"/>
                <a:ea typeface="+mn-lt"/>
                <a:cs typeface="+mn-lt"/>
              </a:defRPr>
            </a:lvl9pPr>
          </a:lstStyle>
          <a:p>
            <a:endParaRPr/>
          </a:p>
        </p:txBody>
      </p:sp>
      <p:sp>
        <p:nvSpPr>
          <p:cNvPr id="57" name="Freeform 42">
            <a:extLst>
              <a:ext uri="{FF2B5EF4-FFF2-40B4-BE49-F238E27FC236}">
                <a16:creationId xmlns:a16="http://schemas.microsoft.com/office/drawing/2014/main" id="{42C8E591-11B7-1C1D-34EE-0B2D3ED61E94}"/>
              </a:ext>
            </a:extLst>
          </p:cNvPr>
          <p:cNvSpPr>
            <a:spLocks noGrp="1"/>
          </p:cNvSpPr>
          <p:nvPr/>
        </p:nvSpPr>
        <p:spPr>
          <a:xfrm>
            <a:off x="8950071" y="394587"/>
            <a:ext cx="58127" cy="24376"/>
          </a:xfrm>
          <a:custGeom>
            <a:avLst/>
            <a:gdLst/>
            <a:ahLst/>
            <a:cxnLst/>
            <a:rect l="0" t="0" r="r" b="b"/>
            <a:pathLst>
              <a:path w="33" h="14">
                <a:moveTo>
                  <a:pt x="19" y="14"/>
                </a:moveTo>
                <a:cubicBezTo>
                  <a:pt x="13" y="8"/>
                  <a:pt x="8" y="4"/>
                  <a:pt x="0" y="0"/>
                </a:cubicBezTo>
                <a:cubicBezTo>
                  <a:pt x="11" y="0"/>
                  <a:pt x="25" y="3"/>
                  <a:pt x="33" y="5"/>
                </a:cubicBezTo>
                <a:cubicBezTo>
                  <a:pt x="24" y="4"/>
                  <a:pt x="20" y="5"/>
                  <a:pt x="18" y="6"/>
                </a:cubicBezTo>
                <a:cubicBezTo>
                  <a:pt x="16" y="8"/>
                  <a:pt x="17" y="10"/>
                  <a:pt x="19" y="14"/>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anchor="t"/>
          <a:lstStyle>
            <a:lvl1pPr marL="0" algn="l">
              <a:buNone/>
              <a:defRPr sz="1800">
                <a:solidFill>
                  <a:schemeClr val="lt1"/>
                </a:solidFill>
                <a:latin typeface="+mn-lt"/>
                <a:ea typeface="+mn-lt"/>
                <a:cs typeface="+mn-lt"/>
              </a:defRPr>
            </a:lvl1pPr>
            <a:lvl2pPr marL="457200" algn="l">
              <a:buNone/>
              <a:defRPr sz="1800">
                <a:solidFill>
                  <a:schemeClr val="lt1"/>
                </a:solidFill>
                <a:latin typeface="+mn-lt"/>
                <a:ea typeface="+mn-lt"/>
                <a:cs typeface="+mn-lt"/>
              </a:defRPr>
            </a:lvl2pPr>
            <a:lvl3pPr marL="914400" algn="l">
              <a:buNone/>
              <a:defRPr sz="1800">
                <a:solidFill>
                  <a:schemeClr val="lt1"/>
                </a:solidFill>
                <a:latin typeface="+mn-lt"/>
                <a:ea typeface="+mn-lt"/>
                <a:cs typeface="+mn-lt"/>
              </a:defRPr>
            </a:lvl3pPr>
            <a:lvl4pPr marL="1371600" algn="l">
              <a:buNone/>
              <a:defRPr sz="1800">
                <a:solidFill>
                  <a:schemeClr val="lt1"/>
                </a:solidFill>
                <a:latin typeface="+mn-lt"/>
                <a:ea typeface="+mn-lt"/>
                <a:cs typeface="+mn-lt"/>
              </a:defRPr>
            </a:lvl4pPr>
            <a:lvl5pPr marL="1828800" algn="l">
              <a:buNone/>
              <a:defRPr sz="1800">
                <a:solidFill>
                  <a:schemeClr val="lt1"/>
                </a:solidFill>
                <a:latin typeface="+mn-lt"/>
                <a:ea typeface="+mn-lt"/>
                <a:cs typeface="+mn-lt"/>
              </a:defRPr>
            </a:lvl5pPr>
            <a:lvl6pPr marL="2286000" algn="l">
              <a:buNone/>
              <a:defRPr sz="1800">
                <a:solidFill>
                  <a:schemeClr val="lt1"/>
                </a:solidFill>
                <a:latin typeface="+mn-lt"/>
                <a:ea typeface="+mn-lt"/>
                <a:cs typeface="+mn-lt"/>
              </a:defRPr>
            </a:lvl6pPr>
            <a:lvl7pPr marL="2743200" algn="l">
              <a:buNone/>
              <a:defRPr sz="1800">
                <a:solidFill>
                  <a:schemeClr val="lt1"/>
                </a:solidFill>
                <a:latin typeface="+mn-lt"/>
                <a:ea typeface="+mn-lt"/>
                <a:cs typeface="+mn-lt"/>
              </a:defRPr>
            </a:lvl7pPr>
            <a:lvl8pPr marL="3200400" algn="l">
              <a:buNone/>
              <a:defRPr sz="1800">
                <a:solidFill>
                  <a:schemeClr val="lt1"/>
                </a:solidFill>
                <a:latin typeface="+mn-lt"/>
                <a:ea typeface="+mn-lt"/>
                <a:cs typeface="+mn-lt"/>
              </a:defRPr>
            </a:lvl8pPr>
            <a:lvl9pPr marL="3657600" algn="l">
              <a:buNone/>
              <a:defRPr sz="1800">
                <a:solidFill>
                  <a:schemeClr val="lt1"/>
                </a:solidFill>
                <a:latin typeface="+mn-lt"/>
                <a:ea typeface="+mn-lt"/>
                <a:cs typeface="+mn-lt"/>
              </a:defRPr>
            </a:lvl9pPr>
          </a:lstStyle>
          <a:p>
            <a:endParaRPr/>
          </a:p>
        </p:txBody>
      </p:sp>
      <p:sp>
        <p:nvSpPr>
          <p:cNvPr id="58" name="Freeform 43">
            <a:extLst>
              <a:ext uri="{FF2B5EF4-FFF2-40B4-BE49-F238E27FC236}">
                <a16:creationId xmlns:a16="http://schemas.microsoft.com/office/drawing/2014/main" id="{61521955-D7A9-5C2E-E93A-B2A8AEB14197}"/>
              </a:ext>
            </a:extLst>
          </p:cNvPr>
          <p:cNvSpPr>
            <a:spLocks noGrp="1"/>
          </p:cNvSpPr>
          <p:nvPr/>
        </p:nvSpPr>
        <p:spPr>
          <a:xfrm>
            <a:off x="8861943" y="585844"/>
            <a:ext cx="230633" cy="35626"/>
          </a:xfrm>
          <a:custGeom>
            <a:avLst/>
            <a:gdLst/>
            <a:ahLst/>
            <a:cxnLst/>
            <a:rect l="0" t="0" r="r" b="b"/>
            <a:pathLst>
              <a:path w="131" h="20">
                <a:moveTo>
                  <a:pt x="70" y="20"/>
                </a:moveTo>
                <a:cubicBezTo>
                  <a:pt x="70" y="16"/>
                  <a:pt x="71" y="14"/>
                  <a:pt x="77" y="12"/>
                </a:cubicBezTo>
                <a:cubicBezTo>
                  <a:pt x="83" y="10"/>
                  <a:pt x="89" y="11"/>
                  <a:pt x="100" y="12"/>
                </a:cubicBezTo>
                <a:cubicBezTo>
                  <a:pt x="111" y="14"/>
                  <a:pt x="120" y="15"/>
                  <a:pt x="131" y="14"/>
                </a:cubicBezTo>
                <a:cubicBezTo>
                  <a:pt x="127" y="12"/>
                  <a:pt x="126" y="10"/>
                  <a:pt x="124" y="8"/>
                </a:cubicBezTo>
                <a:cubicBezTo>
                  <a:pt x="115" y="8"/>
                  <a:pt x="109" y="7"/>
                  <a:pt x="101" y="5"/>
                </a:cubicBezTo>
                <a:cubicBezTo>
                  <a:pt x="93" y="2"/>
                  <a:pt x="83" y="0"/>
                  <a:pt x="77" y="0"/>
                </a:cubicBezTo>
                <a:cubicBezTo>
                  <a:pt x="71" y="1"/>
                  <a:pt x="67" y="4"/>
                  <a:pt x="65" y="12"/>
                </a:cubicBezTo>
                <a:cubicBezTo>
                  <a:pt x="63" y="4"/>
                  <a:pt x="59" y="1"/>
                  <a:pt x="53" y="0"/>
                </a:cubicBezTo>
                <a:cubicBezTo>
                  <a:pt x="47" y="0"/>
                  <a:pt x="38" y="2"/>
                  <a:pt x="30" y="5"/>
                </a:cubicBezTo>
                <a:cubicBezTo>
                  <a:pt x="22" y="7"/>
                  <a:pt x="16" y="8"/>
                  <a:pt x="7" y="8"/>
                </a:cubicBezTo>
                <a:cubicBezTo>
                  <a:pt x="5" y="10"/>
                  <a:pt x="4" y="12"/>
                  <a:pt x="0" y="14"/>
                </a:cubicBezTo>
                <a:cubicBezTo>
                  <a:pt x="11" y="15"/>
                  <a:pt x="20" y="14"/>
                  <a:pt x="31" y="12"/>
                </a:cubicBezTo>
                <a:cubicBezTo>
                  <a:pt x="41" y="11"/>
                  <a:pt x="48" y="10"/>
                  <a:pt x="54" y="12"/>
                </a:cubicBezTo>
                <a:cubicBezTo>
                  <a:pt x="60" y="14"/>
                  <a:pt x="61" y="16"/>
                  <a:pt x="61" y="20"/>
                </a:cubicBezTo>
                <a:cubicBezTo>
                  <a:pt x="70" y="20"/>
                  <a:pt x="70" y="20"/>
                  <a:pt x="70" y="20"/>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anchor="t"/>
          <a:lstStyle>
            <a:lvl1pPr marL="0" algn="l">
              <a:buNone/>
              <a:defRPr sz="1800">
                <a:solidFill>
                  <a:schemeClr val="lt1"/>
                </a:solidFill>
                <a:latin typeface="+mn-lt"/>
                <a:ea typeface="+mn-lt"/>
                <a:cs typeface="+mn-lt"/>
              </a:defRPr>
            </a:lvl1pPr>
            <a:lvl2pPr marL="457200" algn="l">
              <a:buNone/>
              <a:defRPr sz="1800">
                <a:solidFill>
                  <a:schemeClr val="lt1"/>
                </a:solidFill>
                <a:latin typeface="+mn-lt"/>
                <a:ea typeface="+mn-lt"/>
                <a:cs typeface="+mn-lt"/>
              </a:defRPr>
            </a:lvl2pPr>
            <a:lvl3pPr marL="914400" algn="l">
              <a:buNone/>
              <a:defRPr sz="1800">
                <a:solidFill>
                  <a:schemeClr val="lt1"/>
                </a:solidFill>
                <a:latin typeface="+mn-lt"/>
                <a:ea typeface="+mn-lt"/>
                <a:cs typeface="+mn-lt"/>
              </a:defRPr>
            </a:lvl3pPr>
            <a:lvl4pPr marL="1371600" algn="l">
              <a:buNone/>
              <a:defRPr sz="1800">
                <a:solidFill>
                  <a:schemeClr val="lt1"/>
                </a:solidFill>
                <a:latin typeface="+mn-lt"/>
                <a:ea typeface="+mn-lt"/>
                <a:cs typeface="+mn-lt"/>
              </a:defRPr>
            </a:lvl4pPr>
            <a:lvl5pPr marL="1828800" algn="l">
              <a:buNone/>
              <a:defRPr sz="1800">
                <a:solidFill>
                  <a:schemeClr val="lt1"/>
                </a:solidFill>
                <a:latin typeface="+mn-lt"/>
                <a:ea typeface="+mn-lt"/>
                <a:cs typeface="+mn-lt"/>
              </a:defRPr>
            </a:lvl5pPr>
            <a:lvl6pPr marL="2286000" algn="l">
              <a:buNone/>
              <a:defRPr sz="1800">
                <a:solidFill>
                  <a:schemeClr val="lt1"/>
                </a:solidFill>
                <a:latin typeface="+mn-lt"/>
                <a:ea typeface="+mn-lt"/>
                <a:cs typeface="+mn-lt"/>
              </a:defRPr>
            </a:lvl6pPr>
            <a:lvl7pPr marL="2743200" algn="l">
              <a:buNone/>
              <a:defRPr sz="1800">
                <a:solidFill>
                  <a:schemeClr val="lt1"/>
                </a:solidFill>
                <a:latin typeface="+mn-lt"/>
                <a:ea typeface="+mn-lt"/>
                <a:cs typeface="+mn-lt"/>
              </a:defRPr>
            </a:lvl7pPr>
            <a:lvl8pPr marL="3200400" algn="l">
              <a:buNone/>
              <a:defRPr sz="1800">
                <a:solidFill>
                  <a:schemeClr val="lt1"/>
                </a:solidFill>
                <a:latin typeface="+mn-lt"/>
                <a:ea typeface="+mn-lt"/>
                <a:cs typeface="+mn-lt"/>
              </a:defRPr>
            </a:lvl8pPr>
            <a:lvl9pPr marL="3657600" algn="l">
              <a:buNone/>
              <a:defRPr sz="1800">
                <a:solidFill>
                  <a:schemeClr val="lt1"/>
                </a:solidFill>
                <a:latin typeface="+mn-lt"/>
                <a:ea typeface="+mn-lt"/>
                <a:cs typeface="+mn-lt"/>
              </a:defRPr>
            </a:lvl9pPr>
          </a:lstStyle>
          <a:p>
            <a:endParaRPr/>
          </a:p>
        </p:txBody>
      </p:sp>
      <p:sp>
        <p:nvSpPr>
          <p:cNvPr id="59" name="Freeform 44">
            <a:extLst>
              <a:ext uri="{FF2B5EF4-FFF2-40B4-BE49-F238E27FC236}">
                <a16:creationId xmlns:a16="http://schemas.microsoft.com/office/drawing/2014/main" id="{59A3701A-E643-C256-2B24-624FB6FABC51}"/>
              </a:ext>
            </a:extLst>
          </p:cNvPr>
          <p:cNvSpPr>
            <a:spLocks noGrp="1"/>
          </p:cNvSpPr>
          <p:nvPr/>
        </p:nvSpPr>
        <p:spPr>
          <a:xfrm>
            <a:off x="8830067" y="379587"/>
            <a:ext cx="298135" cy="303760"/>
          </a:xfrm>
          <a:custGeom>
            <a:avLst/>
            <a:gdLst/>
            <a:ahLst/>
            <a:cxnLst/>
            <a:rect l="0" t="0" r="r" b="b"/>
            <a:pathLst>
              <a:path w="170" h="171">
                <a:moveTo>
                  <a:pt x="85" y="0"/>
                </a:moveTo>
                <a:cubicBezTo>
                  <a:pt x="38" y="0"/>
                  <a:pt x="0" y="38"/>
                  <a:pt x="0" y="86"/>
                </a:cubicBezTo>
                <a:cubicBezTo>
                  <a:pt x="0" y="132"/>
                  <a:pt x="38" y="171"/>
                  <a:pt x="85" y="171"/>
                </a:cubicBezTo>
                <a:cubicBezTo>
                  <a:pt x="132" y="171"/>
                  <a:pt x="170" y="133"/>
                  <a:pt x="170" y="86"/>
                </a:cubicBezTo>
                <a:cubicBezTo>
                  <a:pt x="170" y="38"/>
                  <a:pt x="132" y="0"/>
                  <a:pt x="85" y="0"/>
                </a:cubicBezTo>
                <a:close/>
                <a:moveTo>
                  <a:pt x="85" y="168"/>
                </a:moveTo>
                <a:cubicBezTo>
                  <a:pt x="39" y="168"/>
                  <a:pt x="2" y="131"/>
                  <a:pt x="2" y="85"/>
                </a:cubicBezTo>
                <a:cubicBezTo>
                  <a:pt x="2" y="40"/>
                  <a:pt x="39" y="3"/>
                  <a:pt x="85" y="3"/>
                </a:cubicBezTo>
                <a:cubicBezTo>
                  <a:pt x="130" y="3"/>
                  <a:pt x="167" y="40"/>
                  <a:pt x="167" y="85"/>
                </a:cubicBezTo>
                <a:cubicBezTo>
                  <a:pt x="167" y="131"/>
                  <a:pt x="130" y="168"/>
                  <a:pt x="85" y="168"/>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anchor="t"/>
          <a:lstStyle>
            <a:lvl1pPr marL="0" algn="l">
              <a:buNone/>
              <a:defRPr sz="1800">
                <a:solidFill>
                  <a:schemeClr val="lt1"/>
                </a:solidFill>
                <a:latin typeface="+mn-lt"/>
                <a:ea typeface="+mn-lt"/>
                <a:cs typeface="+mn-lt"/>
              </a:defRPr>
            </a:lvl1pPr>
            <a:lvl2pPr marL="457200" algn="l">
              <a:buNone/>
              <a:defRPr sz="1800">
                <a:solidFill>
                  <a:schemeClr val="lt1"/>
                </a:solidFill>
                <a:latin typeface="+mn-lt"/>
                <a:ea typeface="+mn-lt"/>
                <a:cs typeface="+mn-lt"/>
              </a:defRPr>
            </a:lvl2pPr>
            <a:lvl3pPr marL="914400" algn="l">
              <a:buNone/>
              <a:defRPr sz="1800">
                <a:solidFill>
                  <a:schemeClr val="lt1"/>
                </a:solidFill>
                <a:latin typeface="+mn-lt"/>
                <a:ea typeface="+mn-lt"/>
                <a:cs typeface="+mn-lt"/>
              </a:defRPr>
            </a:lvl3pPr>
            <a:lvl4pPr marL="1371600" algn="l">
              <a:buNone/>
              <a:defRPr sz="1800">
                <a:solidFill>
                  <a:schemeClr val="lt1"/>
                </a:solidFill>
                <a:latin typeface="+mn-lt"/>
                <a:ea typeface="+mn-lt"/>
                <a:cs typeface="+mn-lt"/>
              </a:defRPr>
            </a:lvl4pPr>
            <a:lvl5pPr marL="1828800" algn="l">
              <a:buNone/>
              <a:defRPr sz="1800">
                <a:solidFill>
                  <a:schemeClr val="lt1"/>
                </a:solidFill>
                <a:latin typeface="+mn-lt"/>
                <a:ea typeface="+mn-lt"/>
                <a:cs typeface="+mn-lt"/>
              </a:defRPr>
            </a:lvl5pPr>
            <a:lvl6pPr marL="2286000" algn="l">
              <a:buNone/>
              <a:defRPr sz="1800">
                <a:solidFill>
                  <a:schemeClr val="lt1"/>
                </a:solidFill>
                <a:latin typeface="+mn-lt"/>
                <a:ea typeface="+mn-lt"/>
                <a:cs typeface="+mn-lt"/>
              </a:defRPr>
            </a:lvl6pPr>
            <a:lvl7pPr marL="2743200" algn="l">
              <a:buNone/>
              <a:defRPr sz="1800">
                <a:solidFill>
                  <a:schemeClr val="lt1"/>
                </a:solidFill>
                <a:latin typeface="+mn-lt"/>
                <a:ea typeface="+mn-lt"/>
                <a:cs typeface="+mn-lt"/>
              </a:defRPr>
            </a:lvl7pPr>
            <a:lvl8pPr marL="3200400" algn="l">
              <a:buNone/>
              <a:defRPr sz="1800">
                <a:solidFill>
                  <a:schemeClr val="lt1"/>
                </a:solidFill>
                <a:latin typeface="+mn-lt"/>
                <a:ea typeface="+mn-lt"/>
                <a:cs typeface="+mn-lt"/>
              </a:defRPr>
            </a:lvl8pPr>
            <a:lvl9pPr marL="3657600" algn="l">
              <a:buNone/>
              <a:defRPr sz="1800">
                <a:solidFill>
                  <a:schemeClr val="lt1"/>
                </a:solidFill>
                <a:latin typeface="+mn-lt"/>
                <a:ea typeface="+mn-lt"/>
                <a:cs typeface="+mn-lt"/>
              </a:defRPr>
            </a:lvl9pPr>
          </a:lstStyle>
          <a:p>
            <a:endParaRPr/>
          </a:p>
        </p:txBody>
      </p:sp>
      <p:sp>
        <p:nvSpPr>
          <p:cNvPr id="60" name="Freeform 45">
            <a:extLst>
              <a:ext uri="{FF2B5EF4-FFF2-40B4-BE49-F238E27FC236}">
                <a16:creationId xmlns:a16="http://schemas.microsoft.com/office/drawing/2014/main" id="{87686D9D-C9EB-54BA-B545-2DABC8D73D51}"/>
              </a:ext>
            </a:extLst>
          </p:cNvPr>
          <p:cNvSpPr>
            <a:spLocks noGrp="1"/>
          </p:cNvSpPr>
          <p:nvPr/>
        </p:nvSpPr>
        <p:spPr>
          <a:xfrm>
            <a:off x="9126327" y="362712"/>
            <a:ext cx="46877" cy="43127"/>
          </a:xfrm>
          <a:custGeom>
            <a:avLst/>
            <a:gdLst/>
            <a:ahLst/>
            <a:cxnLst/>
            <a:rect l="0" t="0" r="r" b="b"/>
            <a:pathLst>
              <a:path w="26" h="25">
                <a:moveTo>
                  <a:pt x="13" y="16"/>
                </a:moveTo>
                <a:cubicBezTo>
                  <a:pt x="14" y="18"/>
                  <a:pt x="13" y="24"/>
                  <a:pt x="11" y="25"/>
                </a:cubicBezTo>
                <a:cubicBezTo>
                  <a:pt x="10" y="25"/>
                  <a:pt x="7" y="25"/>
                  <a:pt x="7" y="24"/>
                </a:cubicBezTo>
                <a:cubicBezTo>
                  <a:pt x="7" y="22"/>
                  <a:pt x="8" y="21"/>
                  <a:pt x="9" y="19"/>
                </a:cubicBezTo>
                <a:cubicBezTo>
                  <a:pt x="10" y="18"/>
                  <a:pt x="9" y="16"/>
                  <a:pt x="10" y="14"/>
                </a:cubicBezTo>
                <a:cubicBezTo>
                  <a:pt x="10" y="14"/>
                  <a:pt x="10" y="14"/>
                  <a:pt x="10" y="14"/>
                </a:cubicBezTo>
                <a:cubicBezTo>
                  <a:pt x="11" y="15"/>
                  <a:pt x="12" y="15"/>
                  <a:pt x="13" y="16"/>
                </a:cubicBezTo>
                <a:close/>
                <a:moveTo>
                  <a:pt x="25" y="0"/>
                </a:moveTo>
                <a:cubicBezTo>
                  <a:pt x="25" y="0"/>
                  <a:pt x="26" y="1"/>
                  <a:pt x="26" y="2"/>
                </a:cubicBezTo>
                <a:cubicBezTo>
                  <a:pt x="26" y="3"/>
                  <a:pt x="23" y="6"/>
                  <a:pt x="21" y="7"/>
                </a:cubicBezTo>
                <a:cubicBezTo>
                  <a:pt x="20" y="8"/>
                  <a:pt x="19" y="8"/>
                  <a:pt x="18" y="9"/>
                </a:cubicBezTo>
                <a:cubicBezTo>
                  <a:pt x="19" y="10"/>
                  <a:pt x="20" y="11"/>
                  <a:pt x="22" y="11"/>
                </a:cubicBezTo>
                <a:cubicBezTo>
                  <a:pt x="22" y="11"/>
                  <a:pt x="22" y="11"/>
                  <a:pt x="22" y="11"/>
                </a:cubicBezTo>
                <a:cubicBezTo>
                  <a:pt x="23" y="10"/>
                  <a:pt x="23" y="10"/>
                  <a:pt x="23" y="9"/>
                </a:cubicBezTo>
                <a:cubicBezTo>
                  <a:pt x="23" y="9"/>
                  <a:pt x="23" y="9"/>
                  <a:pt x="23" y="9"/>
                </a:cubicBezTo>
                <a:cubicBezTo>
                  <a:pt x="23" y="9"/>
                  <a:pt x="23" y="9"/>
                  <a:pt x="24" y="9"/>
                </a:cubicBezTo>
                <a:cubicBezTo>
                  <a:pt x="23" y="11"/>
                  <a:pt x="24" y="12"/>
                  <a:pt x="25" y="14"/>
                </a:cubicBezTo>
                <a:cubicBezTo>
                  <a:pt x="26" y="14"/>
                  <a:pt x="25" y="15"/>
                  <a:pt x="26" y="15"/>
                </a:cubicBezTo>
                <a:cubicBezTo>
                  <a:pt x="26" y="16"/>
                  <a:pt x="26" y="15"/>
                  <a:pt x="26" y="16"/>
                </a:cubicBezTo>
                <a:cubicBezTo>
                  <a:pt x="25" y="16"/>
                  <a:pt x="25" y="16"/>
                  <a:pt x="25" y="16"/>
                </a:cubicBezTo>
                <a:cubicBezTo>
                  <a:pt x="24" y="16"/>
                  <a:pt x="24" y="16"/>
                  <a:pt x="23" y="16"/>
                </a:cubicBezTo>
                <a:cubicBezTo>
                  <a:pt x="23" y="16"/>
                  <a:pt x="22" y="15"/>
                  <a:pt x="22" y="15"/>
                </a:cubicBezTo>
                <a:cubicBezTo>
                  <a:pt x="19" y="13"/>
                  <a:pt x="16" y="11"/>
                  <a:pt x="13" y="11"/>
                </a:cubicBezTo>
                <a:cubicBezTo>
                  <a:pt x="11" y="12"/>
                  <a:pt x="6" y="14"/>
                  <a:pt x="4" y="13"/>
                </a:cubicBezTo>
                <a:cubicBezTo>
                  <a:pt x="2" y="13"/>
                  <a:pt x="0" y="9"/>
                  <a:pt x="2" y="8"/>
                </a:cubicBezTo>
                <a:cubicBezTo>
                  <a:pt x="2" y="8"/>
                  <a:pt x="2" y="8"/>
                  <a:pt x="2" y="8"/>
                </a:cubicBezTo>
                <a:cubicBezTo>
                  <a:pt x="2" y="8"/>
                  <a:pt x="3" y="8"/>
                  <a:pt x="3" y="8"/>
                </a:cubicBezTo>
                <a:cubicBezTo>
                  <a:pt x="4" y="9"/>
                  <a:pt x="5" y="10"/>
                  <a:pt x="5" y="10"/>
                </a:cubicBezTo>
                <a:cubicBezTo>
                  <a:pt x="7" y="10"/>
                  <a:pt x="10" y="10"/>
                  <a:pt x="11" y="10"/>
                </a:cubicBezTo>
                <a:cubicBezTo>
                  <a:pt x="11" y="9"/>
                  <a:pt x="11" y="9"/>
                  <a:pt x="11" y="9"/>
                </a:cubicBezTo>
                <a:cubicBezTo>
                  <a:pt x="9" y="6"/>
                  <a:pt x="7" y="6"/>
                  <a:pt x="8" y="3"/>
                </a:cubicBezTo>
                <a:cubicBezTo>
                  <a:pt x="8" y="2"/>
                  <a:pt x="9" y="2"/>
                  <a:pt x="9" y="2"/>
                </a:cubicBezTo>
                <a:cubicBezTo>
                  <a:pt x="9" y="2"/>
                  <a:pt x="10" y="2"/>
                  <a:pt x="10" y="2"/>
                </a:cubicBezTo>
                <a:cubicBezTo>
                  <a:pt x="10" y="3"/>
                  <a:pt x="11" y="4"/>
                  <a:pt x="11" y="5"/>
                </a:cubicBezTo>
                <a:cubicBezTo>
                  <a:pt x="12" y="5"/>
                  <a:pt x="12" y="6"/>
                  <a:pt x="12" y="6"/>
                </a:cubicBezTo>
                <a:cubicBezTo>
                  <a:pt x="13" y="6"/>
                  <a:pt x="14" y="8"/>
                  <a:pt x="15" y="8"/>
                </a:cubicBezTo>
                <a:cubicBezTo>
                  <a:pt x="16" y="8"/>
                  <a:pt x="21" y="4"/>
                  <a:pt x="22" y="2"/>
                </a:cubicBezTo>
                <a:cubicBezTo>
                  <a:pt x="23" y="2"/>
                  <a:pt x="23" y="0"/>
                  <a:pt x="24" y="0"/>
                </a:cubicBezTo>
                <a:cubicBezTo>
                  <a:pt x="25" y="0"/>
                  <a:pt x="25" y="0"/>
                  <a:pt x="25" y="0"/>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anchor="t"/>
          <a:lstStyle>
            <a:lvl1pPr marL="0" algn="l">
              <a:buNone/>
              <a:defRPr sz="1800">
                <a:solidFill>
                  <a:schemeClr val="lt1"/>
                </a:solidFill>
                <a:latin typeface="+mn-lt"/>
                <a:ea typeface="+mn-lt"/>
                <a:cs typeface="+mn-lt"/>
              </a:defRPr>
            </a:lvl1pPr>
            <a:lvl2pPr marL="457200" algn="l">
              <a:buNone/>
              <a:defRPr sz="1800">
                <a:solidFill>
                  <a:schemeClr val="lt1"/>
                </a:solidFill>
                <a:latin typeface="+mn-lt"/>
                <a:ea typeface="+mn-lt"/>
                <a:cs typeface="+mn-lt"/>
              </a:defRPr>
            </a:lvl2pPr>
            <a:lvl3pPr marL="914400" algn="l">
              <a:buNone/>
              <a:defRPr sz="1800">
                <a:solidFill>
                  <a:schemeClr val="lt1"/>
                </a:solidFill>
                <a:latin typeface="+mn-lt"/>
                <a:ea typeface="+mn-lt"/>
                <a:cs typeface="+mn-lt"/>
              </a:defRPr>
            </a:lvl3pPr>
            <a:lvl4pPr marL="1371600" algn="l">
              <a:buNone/>
              <a:defRPr sz="1800">
                <a:solidFill>
                  <a:schemeClr val="lt1"/>
                </a:solidFill>
                <a:latin typeface="+mn-lt"/>
                <a:ea typeface="+mn-lt"/>
                <a:cs typeface="+mn-lt"/>
              </a:defRPr>
            </a:lvl4pPr>
            <a:lvl5pPr marL="1828800" algn="l">
              <a:buNone/>
              <a:defRPr sz="1800">
                <a:solidFill>
                  <a:schemeClr val="lt1"/>
                </a:solidFill>
                <a:latin typeface="+mn-lt"/>
                <a:ea typeface="+mn-lt"/>
                <a:cs typeface="+mn-lt"/>
              </a:defRPr>
            </a:lvl5pPr>
            <a:lvl6pPr marL="2286000" algn="l">
              <a:buNone/>
              <a:defRPr sz="1800">
                <a:solidFill>
                  <a:schemeClr val="lt1"/>
                </a:solidFill>
                <a:latin typeface="+mn-lt"/>
                <a:ea typeface="+mn-lt"/>
                <a:cs typeface="+mn-lt"/>
              </a:defRPr>
            </a:lvl6pPr>
            <a:lvl7pPr marL="2743200" algn="l">
              <a:buNone/>
              <a:defRPr sz="1800">
                <a:solidFill>
                  <a:schemeClr val="lt1"/>
                </a:solidFill>
                <a:latin typeface="+mn-lt"/>
                <a:ea typeface="+mn-lt"/>
                <a:cs typeface="+mn-lt"/>
              </a:defRPr>
            </a:lvl7pPr>
            <a:lvl8pPr marL="3200400" algn="l">
              <a:buNone/>
              <a:defRPr sz="1800">
                <a:solidFill>
                  <a:schemeClr val="lt1"/>
                </a:solidFill>
                <a:latin typeface="+mn-lt"/>
                <a:ea typeface="+mn-lt"/>
                <a:cs typeface="+mn-lt"/>
              </a:defRPr>
            </a:lvl8pPr>
            <a:lvl9pPr marL="3657600" algn="l">
              <a:buNone/>
              <a:defRPr sz="1800">
                <a:solidFill>
                  <a:schemeClr val="lt1"/>
                </a:solidFill>
                <a:latin typeface="+mn-lt"/>
                <a:ea typeface="+mn-lt"/>
                <a:cs typeface="+mn-lt"/>
              </a:defRPr>
            </a:lvl9pPr>
          </a:lstStyle>
          <a:p>
            <a:endParaRPr/>
          </a:p>
        </p:txBody>
      </p:sp>
      <p:sp>
        <p:nvSpPr>
          <p:cNvPr id="61" name="Freeform 46">
            <a:extLst>
              <a:ext uri="{FF2B5EF4-FFF2-40B4-BE49-F238E27FC236}">
                <a16:creationId xmlns:a16="http://schemas.microsoft.com/office/drawing/2014/main" id="{7734B289-4D84-DCD3-5E0C-12BAA3E40242}"/>
              </a:ext>
            </a:extLst>
          </p:cNvPr>
          <p:cNvSpPr>
            <a:spLocks noGrp="1"/>
          </p:cNvSpPr>
          <p:nvPr/>
        </p:nvSpPr>
        <p:spPr>
          <a:xfrm>
            <a:off x="9160078" y="418964"/>
            <a:ext cx="63752" cy="52501"/>
          </a:xfrm>
          <a:custGeom>
            <a:avLst/>
            <a:gdLst/>
            <a:ahLst/>
            <a:cxnLst/>
            <a:rect l="0" t="0" r="r" b="b"/>
            <a:pathLst>
              <a:path w="36" h="30">
                <a:moveTo>
                  <a:pt x="32" y="6"/>
                </a:moveTo>
                <a:cubicBezTo>
                  <a:pt x="33" y="8"/>
                  <a:pt x="31" y="10"/>
                  <a:pt x="32" y="11"/>
                </a:cubicBezTo>
                <a:cubicBezTo>
                  <a:pt x="32" y="11"/>
                  <a:pt x="32" y="12"/>
                  <a:pt x="32" y="12"/>
                </a:cubicBezTo>
                <a:cubicBezTo>
                  <a:pt x="34" y="12"/>
                  <a:pt x="36" y="14"/>
                  <a:pt x="36" y="16"/>
                </a:cubicBezTo>
                <a:cubicBezTo>
                  <a:pt x="36" y="17"/>
                  <a:pt x="34" y="19"/>
                  <a:pt x="33" y="19"/>
                </a:cubicBezTo>
                <a:cubicBezTo>
                  <a:pt x="32" y="18"/>
                  <a:pt x="30" y="16"/>
                  <a:pt x="30" y="16"/>
                </a:cubicBezTo>
                <a:cubicBezTo>
                  <a:pt x="29" y="14"/>
                  <a:pt x="27" y="14"/>
                  <a:pt x="26" y="13"/>
                </a:cubicBezTo>
                <a:cubicBezTo>
                  <a:pt x="26" y="13"/>
                  <a:pt x="26" y="13"/>
                  <a:pt x="26" y="13"/>
                </a:cubicBezTo>
                <a:cubicBezTo>
                  <a:pt x="26" y="13"/>
                  <a:pt x="26" y="13"/>
                  <a:pt x="26" y="13"/>
                </a:cubicBezTo>
                <a:cubicBezTo>
                  <a:pt x="26" y="14"/>
                  <a:pt x="27" y="14"/>
                  <a:pt x="27" y="16"/>
                </a:cubicBezTo>
                <a:cubicBezTo>
                  <a:pt x="27" y="18"/>
                  <a:pt x="28" y="21"/>
                  <a:pt x="24" y="23"/>
                </a:cubicBezTo>
                <a:cubicBezTo>
                  <a:pt x="24" y="22"/>
                  <a:pt x="24" y="22"/>
                  <a:pt x="23" y="22"/>
                </a:cubicBezTo>
                <a:cubicBezTo>
                  <a:pt x="22" y="22"/>
                  <a:pt x="21" y="20"/>
                  <a:pt x="20" y="20"/>
                </a:cubicBezTo>
                <a:cubicBezTo>
                  <a:pt x="19" y="22"/>
                  <a:pt x="16" y="21"/>
                  <a:pt x="14" y="21"/>
                </a:cubicBezTo>
                <a:cubicBezTo>
                  <a:pt x="13" y="21"/>
                  <a:pt x="13" y="22"/>
                  <a:pt x="13" y="22"/>
                </a:cubicBezTo>
                <a:cubicBezTo>
                  <a:pt x="14" y="22"/>
                  <a:pt x="14" y="23"/>
                  <a:pt x="14" y="24"/>
                </a:cubicBezTo>
                <a:cubicBezTo>
                  <a:pt x="15" y="24"/>
                  <a:pt x="18" y="26"/>
                  <a:pt x="18" y="28"/>
                </a:cubicBezTo>
                <a:cubicBezTo>
                  <a:pt x="18" y="29"/>
                  <a:pt x="16" y="30"/>
                  <a:pt x="14" y="30"/>
                </a:cubicBezTo>
                <a:cubicBezTo>
                  <a:pt x="14" y="28"/>
                  <a:pt x="13" y="26"/>
                  <a:pt x="11" y="25"/>
                </a:cubicBezTo>
                <a:cubicBezTo>
                  <a:pt x="10" y="25"/>
                  <a:pt x="11" y="24"/>
                  <a:pt x="10" y="24"/>
                </a:cubicBezTo>
                <a:cubicBezTo>
                  <a:pt x="9" y="25"/>
                  <a:pt x="8" y="26"/>
                  <a:pt x="7" y="26"/>
                </a:cubicBezTo>
                <a:cubicBezTo>
                  <a:pt x="3" y="25"/>
                  <a:pt x="0" y="22"/>
                  <a:pt x="1" y="18"/>
                </a:cubicBezTo>
                <a:cubicBezTo>
                  <a:pt x="2" y="17"/>
                  <a:pt x="2" y="16"/>
                  <a:pt x="2" y="15"/>
                </a:cubicBezTo>
                <a:cubicBezTo>
                  <a:pt x="3" y="16"/>
                  <a:pt x="3" y="18"/>
                  <a:pt x="3" y="19"/>
                </a:cubicBezTo>
                <a:cubicBezTo>
                  <a:pt x="3" y="19"/>
                  <a:pt x="3" y="20"/>
                  <a:pt x="4" y="20"/>
                </a:cubicBezTo>
                <a:cubicBezTo>
                  <a:pt x="5" y="22"/>
                  <a:pt x="7" y="23"/>
                  <a:pt x="9" y="24"/>
                </a:cubicBezTo>
                <a:cubicBezTo>
                  <a:pt x="9" y="24"/>
                  <a:pt x="9" y="24"/>
                  <a:pt x="9" y="23"/>
                </a:cubicBezTo>
                <a:cubicBezTo>
                  <a:pt x="9" y="23"/>
                  <a:pt x="9" y="23"/>
                  <a:pt x="9" y="23"/>
                </a:cubicBezTo>
                <a:cubicBezTo>
                  <a:pt x="9" y="22"/>
                  <a:pt x="8" y="22"/>
                  <a:pt x="8" y="21"/>
                </a:cubicBezTo>
                <a:cubicBezTo>
                  <a:pt x="8" y="21"/>
                  <a:pt x="7" y="20"/>
                  <a:pt x="6" y="20"/>
                </a:cubicBezTo>
                <a:cubicBezTo>
                  <a:pt x="5" y="19"/>
                  <a:pt x="3" y="14"/>
                  <a:pt x="4" y="13"/>
                </a:cubicBezTo>
                <a:cubicBezTo>
                  <a:pt x="4" y="13"/>
                  <a:pt x="4" y="12"/>
                  <a:pt x="4" y="12"/>
                </a:cubicBezTo>
                <a:cubicBezTo>
                  <a:pt x="5" y="12"/>
                  <a:pt x="5" y="12"/>
                  <a:pt x="5" y="13"/>
                </a:cubicBezTo>
                <a:cubicBezTo>
                  <a:pt x="6" y="14"/>
                  <a:pt x="7" y="16"/>
                  <a:pt x="8" y="18"/>
                </a:cubicBezTo>
                <a:cubicBezTo>
                  <a:pt x="9" y="18"/>
                  <a:pt x="10" y="19"/>
                  <a:pt x="11" y="20"/>
                </a:cubicBezTo>
                <a:cubicBezTo>
                  <a:pt x="11" y="20"/>
                  <a:pt x="11" y="20"/>
                  <a:pt x="12" y="20"/>
                </a:cubicBezTo>
                <a:cubicBezTo>
                  <a:pt x="13" y="19"/>
                  <a:pt x="14" y="19"/>
                  <a:pt x="16" y="19"/>
                </a:cubicBezTo>
                <a:cubicBezTo>
                  <a:pt x="16" y="19"/>
                  <a:pt x="17" y="19"/>
                  <a:pt x="17" y="19"/>
                </a:cubicBezTo>
                <a:cubicBezTo>
                  <a:pt x="17" y="18"/>
                  <a:pt x="15" y="17"/>
                  <a:pt x="15" y="17"/>
                </a:cubicBezTo>
                <a:cubicBezTo>
                  <a:pt x="14" y="16"/>
                  <a:pt x="14" y="16"/>
                  <a:pt x="14" y="16"/>
                </a:cubicBezTo>
                <a:cubicBezTo>
                  <a:pt x="16" y="14"/>
                  <a:pt x="17" y="16"/>
                  <a:pt x="19" y="18"/>
                </a:cubicBezTo>
                <a:cubicBezTo>
                  <a:pt x="20" y="19"/>
                  <a:pt x="20" y="19"/>
                  <a:pt x="21" y="20"/>
                </a:cubicBezTo>
                <a:cubicBezTo>
                  <a:pt x="22" y="20"/>
                  <a:pt x="23" y="21"/>
                  <a:pt x="24" y="20"/>
                </a:cubicBezTo>
                <a:cubicBezTo>
                  <a:pt x="24" y="19"/>
                  <a:pt x="24" y="19"/>
                  <a:pt x="24" y="18"/>
                </a:cubicBezTo>
                <a:cubicBezTo>
                  <a:pt x="24" y="15"/>
                  <a:pt x="20" y="12"/>
                  <a:pt x="17" y="12"/>
                </a:cubicBezTo>
                <a:cubicBezTo>
                  <a:pt x="16" y="11"/>
                  <a:pt x="14" y="10"/>
                  <a:pt x="14" y="12"/>
                </a:cubicBezTo>
                <a:cubicBezTo>
                  <a:pt x="14" y="12"/>
                  <a:pt x="13" y="14"/>
                  <a:pt x="13" y="14"/>
                </a:cubicBezTo>
                <a:cubicBezTo>
                  <a:pt x="12" y="14"/>
                  <a:pt x="11" y="14"/>
                  <a:pt x="10" y="14"/>
                </a:cubicBezTo>
                <a:cubicBezTo>
                  <a:pt x="10" y="14"/>
                  <a:pt x="10" y="14"/>
                  <a:pt x="10" y="14"/>
                </a:cubicBezTo>
                <a:cubicBezTo>
                  <a:pt x="10" y="13"/>
                  <a:pt x="10" y="13"/>
                  <a:pt x="10" y="12"/>
                </a:cubicBezTo>
                <a:cubicBezTo>
                  <a:pt x="10" y="12"/>
                  <a:pt x="9" y="12"/>
                  <a:pt x="9" y="11"/>
                </a:cubicBezTo>
                <a:cubicBezTo>
                  <a:pt x="9" y="10"/>
                  <a:pt x="13" y="6"/>
                  <a:pt x="14" y="6"/>
                </a:cubicBezTo>
                <a:cubicBezTo>
                  <a:pt x="16" y="8"/>
                  <a:pt x="17" y="8"/>
                  <a:pt x="19" y="9"/>
                </a:cubicBezTo>
                <a:cubicBezTo>
                  <a:pt x="20" y="9"/>
                  <a:pt x="21" y="10"/>
                  <a:pt x="21" y="10"/>
                </a:cubicBezTo>
                <a:cubicBezTo>
                  <a:pt x="23" y="11"/>
                  <a:pt x="24" y="11"/>
                  <a:pt x="26" y="12"/>
                </a:cubicBezTo>
                <a:cubicBezTo>
                  <a:pt x="28" y="12"/>
                  <a:pt x="30" y="14"/>
                  <a:pt x="32" y="14"/>
                </a:cubicBezTo>
                <a:cubicBezTo>
                  <a:pt x="32" y="14"/>
                  <a:pt x="32" y="14"/>
                  <a:pt x="32" y="14"/>
                </a:cubicBezTo>
                <a:cubicBezTo>
                  <a:pt x="32" y="14"/>
                  <a:pt x="32" y="14"/>
                  <a:pt x="32" y="14"/>
                </a:cubicBezTo>
                <a:cubicBezTo>
                  <a:pt x="30" y="13"/>
                  <a:pt x="27" y="12"/>
                  <a:pt x="28" y="10"/>
                </a:cubicBezTo>
                <a:cubicBezTo>
                  <a:pt x="28" y="8"/>
                  <a:pt x="30" y="8"/>
                  <a:pt x="29" y="6"/>
                </a:cubicBezTo>
                <a:cubicBezTo>
                  <a:pt x="30" y="6"/>
                  <a:pt x="30" y="6"/>
                  <a:pt x="30" y="6"/>
                </a:cubicBezTo>
                <a:cubicBezTo>
                  <a:pt x="31" y="6"/>
                  <a:pt x="31" y="6"/>
                  <a:pt x="32" y="6"/>
                </a:cubicBezTo>
                <a:close/>
                <a:moveTo>
                  <a:pt x="34" y="0"/>
                </a:moveTo>
                <a:cubicBezTo>
                  <a:pt x="34" y="0"/>
                  <a:pt x="34" y="0"/>
                  <a:pt x="34" y="0"/>
                </a:cubicBezTo>
                <a:cubicBezTo>
                  <a:pt x="33" y="2"/>
                  <a:pt x="29" y="6"/>
                  <a:pt x="26" y="6"/>
                </a:cubicBezTo>
                <a:cubicBezTo>
                  <a:pt x="25" y="4"/>
                  <a:pt x="27" y="2"/>
                  <a:pt x="29" y="0"/>
                </a:cubicBezTo>
                <a:cubicBezTo>
                  <a:pt x="30" y="1"/>
                  <a:pt x="32" y="0"/>
                  <a:pt x="34" y="0"/>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anchor="t"/>
          <a:lstStyle>
            <a:lvl1pPr marL="0" algn="l">
              <a:buNone/>
              <a:defRPr sz="1800">
                <a:solidFill>
                  <a:schemeClr val="lt1"/>
                </a:solidFill>
                <a:latin typeface="+mn-lt"/>
                <a:ea typeface="+mn-lt"/>
                <a:cs typeface="+mn-lt"/>
              </a:defRPr>
            </a:lvl1pPr>
            <a:lvl2pPr marL="457200" algn="l">
              <a:buNone/>
              <a:defRPr sz="1800">
                <a:solidFill>
                  <a:schemeClr val="lt1"/>
                </a:solidFill>
                <a:latin typeface="+mn-lt"/>
                <a:ea typeface="+mn-lt"/>
                <a:cs typeface="+mn-lt"/>
              </a:defRPr>
            </a:lvl2pPr>
            <a:lvl3pPr marL="914400" algn="l">
              <a:buNone/>
              <a:defRPr sz="1800">
                <a:solidFill>
                  <a:schemeClr val="lt1"/>
                </a:solidFill>
                <a:latin typeface="+mn-lt"/>
                <a:ea typeface="+mn-lt"/>
                <a:cs typeface="+mn-lt"/>
              </a:defRPr>
            </a:lvl3pPr>
            <a:lvl4pPr marL="1371600" algn="l">
              <a:buNone/>
              <a:defRPr sz="1800">
                <a:solidFill>
                  <a:schemeClr val="lt1"/>
                </a:solidFill>
                <a:latin typeface="+mn-lt"/>
                <a:ea typeface="+mn-lt"/>
                <a:cs typeface="+mn-lt"/>
              </a:defRPr>
            </a:lvl4pPr>
            <a:lvl5pPr marL="1828800" algn="l">
              <a:buNone/>
              <a:defRPr sz="1800">
                <a:solidFill>
                  <a:schemeClr val="lt1"/>
                </a:solidFill>
                <a:latin typeface="+mn-lt"/>
                <a:ea typeface="+mn-lt"/>
                <a:cs typeface="+mn-lt"/>
              </a:defRPr>
            </a:lvl5pPr>
            <a:lvl6pPr marL="2286000" algn="l">
              <a:buNone/>
              <a:defRPr sz="1800">
                <a:solidFill>
                  <a:schemeClr val="lt1"/>
                </a:solidFill>
                <a:latin typeface="+mn-lt"/>
                <a:ea typeface="+mn-lt"/>
                <a:cs typeface="+mn-lt"/>
              </a:defRPr>
            </a:lvl6pPr>
            <a:lvl7pPr marL="2743200" algn="l">
              <a:buNone/>
              <a:defRPr sz="1800">
                <a:solidFill>
                  <a:schemeClr val="lt1"/>
                </a:solidFill>
                <a:latin typeface="+mn-lt"/>
                <a:ea typeface="+mn-lt"/>
                <a:cs typeface="+mn-lt"/>
              </a:defRPr>
            </a:lvl7pPr>
            <a:lvl8pPr marL="3200400" algn="l">
              <a:buNone/>
              <a:defRPr sz="1800">
                <a:solidFill>
                  <a:schemeClr val="lt1"/>
                </a:solidFill>
                <a:latin typeface="+mn-lt"/>
                <a:ea typeface="+mn-lt"/>
                <a:cs typeface="+mn-lt"/>
              </a:defRPr>
            </a:lvl8pPr>
            <a:lvl9pPr marL="3657600" algn="l">
              <a:buNone/>
              <a:defRPr sz="1800">
                <a:solidFill>
                  <a:schemeClr val="lt1"/>
                </a:solidFill>
                <a:latin typeface="+mn-lt"/>
                <a:ea typeface="+mn-lt"/>
                <a:cs typeface="+mn-lt"/>
              </a:defRPr>
            </a:lvl9pPr>
          </a:lstStyle>
          <a:p>
            <a:endParaRPr/>
          </a:p>
        </p:txBody>
      </p:sp>
      <p:sp>
        <p:nvSpPr>
          <p:cNvPr id="62" name="Freeform 47">
            <a:extLst>
              <a:ext uri="{FF2B5EF4-FFF2-40B4-BE49-F238E27FC236}">
                <a16:creationId xmlns:a16="http://schemas.microsoft.com/office/drawing/2014/main" id="{6ABF53F3-F70E-BC23-2BFE-8E681142A216}"/>
              </a:ext>
            </a:extLst>
          </p:cNvPr>
          <p:cNvSpPr>
            <a:spLocks noGrp="1"/>
          </p:cNvSpPr>
          <p:nvPr/>
        </p:nvSpPr>
        <p:spPr>
          <a:xfrm>
            <a:off x="9062575" y="308334"/>
            <a:ext cx="63752" cy="54377"/>
          </a:xfrm>
          <a:custGeom>
            <a:avLst/>
            <a:gdLst/>
            <a:ahLst/>
            <a:cxnLst/>
            <a:rect l="0" t="0" r="r" b="b"/>
            <a:pathLst>
              <a:path w="36" h="30">
                <a:moveTo>
                  <a:pt x="13" y="14"/>
                </a:moveTo>
                <a:cubicBezTo>
                  <a:pt x="13" y="14"/>
                  <a:pt x="10" y="16"/>
                  <a:pt x="10" y="17"/>
                </a:cubicBezTo>
                <a:cubicBezTo>
                  <a:pt x="10" y="17"/>
                  <a:pt x="10" y="17"/>
                  <a:pt x="10" y="17"/>
                </a:cubicBezTo>
                <a:cubicBezTo>
                  <a:pt x="13" y="19"/>
                  <a:pt x="14" y="17"/>
                  <a:pt x="13" y="14"/>
                </a:cubicBezTo>
                <a:cubicBezTo>
                  <a:pt x="13" y="14"/>
                  <a:pt x="13" y="14"/>
                  <a:pt x="13" y="14"/>
                </a:cubicBezTo>
                <a:close/>
                <a:moveTo>
                  <a:pt x="26" y="1"/>
                </a:moveTo>
                <a:cubicBezTo>
                  <a:pt x="26" y="1"/>
                  <a:pt x="26" y="1"/>
                  <a:pt x="27" y="1"/>
                </a:cubicBezTo>
                <a:cubicBezTo>
                  <a:pt x="27" y="2"/>
                  <a:pt x="25" y="6"/>
                  <a:pt x="25" y="7"/>
                </a:cubicBezTo>
                <a:cubicBezTo>
                  <a:pt x="24" y="8"/>
                  <a:pt x="22" y="10"/>
                  <a:pt x="22" y="10"/>
                </a:cubicBezTo>
                <a:cubicBezTo>
                  <a:pt x="22" y="10"/>
                  <a:pt x="22" y="10"/>
                  <a:pt x="22" y="11"/>
                </a:cubicBezTo>
                <a:cubicBezTo>
                  <a:pt x="23" y="12"/>
                  <a:pt x="25" y="12"/>
                  <a:pt x="25" y="11"/>
                </a:cubicBezTo>
                <a:cubicBezTo>
                  <a:pt x="26" y="10"/>
                  <a:pt x="25" y="10"/>
                  <a:pt x="26" y="10"/>
                </a:cubicBezTo>
                <a:cubicBezTo>
                  <a:pt x="27" y="10"/>
                  <a:pt x="29" y="12"/>
                  <a:pt x="29" y="13"/>
                </a:cubicBezTo>
                <a:cubicBezTo>
                  <a:pt x="29" y="13"/>
                  <a:pt x="29" y="14"/>
                  <a:pt x="28" y="14"/>
                </a:cubicBezTo>
                <a:cubicBezTo>
                  <a:pt x="25" y="13"/>
                  <a:pt x="23" y="14"/>
                  <a:pt x="21" y="14"/>
                </a:cubicBezTo>
                <a:cubicBezTo>
                  <a:pt x="20" y="14"/>
                  <a:pt x="20" y="13"/>
                  <a:pt x="19" y="13"/>
                </a:cubicBezTo>
                <a:cubicBezTo>
                  <a:pt x="18" y="14"/>
                  <a:pt x="16" y="17"/>
                  <a:pt x="16" y="18"/>
                </a:cubicBezTo>
                <a:cubicBezTo>
                  <a:pt x="16" y="18"/>
                  <a:pt x="16" y="18"/>
                  <a:pt x="16" y="18"/>
                </a:cubicBezTo>
                <a:cubicBezTo>
                  <a:pt x="18" y="19"/>
                  <a:pt x="19" y="17"/>
                  <a:pt x="21" y="20"/>
                </a:cubicBezTo>
                <a:cubicBezTo>
                  <a:pt x="21" y="22"/>
                  <a:pt x="20" y="22"/>
                  <a:pt x="20" y="24"/>
                </a:cubicBezTo>
                <a:cubicBezTo>
                  <a:pt x="19" y="25"/>
                  <a:pt x="20" y="26"/>
                  <a:pt x="20" y="27"/>
                </a:cubicBezTo>
                <a:cubicBezTo>
                  <a:pt x="19" y="30"/>
                  <a:pt x="15" y="29"/>
                  <a:pt x="14" y="27"/>
                </a:cubicBezTo>
                <a:cubicBezTo>
                  <a:pt x="13" y="26"/>
                  <a:pt x="15" y="22"/>
                  <a:pt x="15" y="21"/>
                </a:cubicBezTo>
                <a:cubicBezTo>
                  <a:pt x="14" y="21"/>
                  <a:pt x="14" y="21"/>
                  <a:pt x="14" y="21"/>
                </a:cubicBezTo>
                <a:cubicBezTo>
                  <a:pt x="11" y="22"/>
                  <a:pt x="11" y="26"/>
                  <a:pt x="9" y="28"/>
                </a:cubicBezTo>
                <a:cubicBezTo>
                  <a:pt x="9" y="28"/>
                  <a:pt x="9" y="28"/>
                  <a:pt x="9" y="28"/>
                </a:cubicBezTo>
                <a:cubicBezTo>
                  <a:pt x="8" y="27"/>
                  <a:pt x="9" y="24"/>
                  <a:pt x="9" y="22"/>
                </a:cubicBezTo>
                <a:cubicBezTo>
                  <a:pt x="10" y="22"/>
                  <a:pt x="11" y="21"/>
                  <a:pt x="11" y="20"/>
                </a:cubicBezTo>
                <a:cubicBezTo>
                  <a:pt x="10" y="20"/>
                  <a:pt x="9" y="19"/>
                  <a:pt x="8" y="20"/>
                </a:cubicBezTo>
                <a:cubicBezTo>
                  <a:pt x="7" y="20"/>
                  <a:pt x="7" y="21"/>
                  <a:pt x="6" y="21"/>
                </a:cubicBezTo>
                <a:cubicBezTo>
                  <a:pt x="5" y="22"/>
                  <a:pt x="3" y="23"/>
                  <a:pt x="1" y="23"/>
                </a:cubicBezTo>
                <a:cubicBezTo>
                  <a:pt x="1" y="23"/>
                  <a:pt x="1" y="22"/>
                  <a:pt x="0" y="22"/>
                </a:cubicBezTo>
                <a:cubicBezTo>
                  <a:pt x="1" y="20"/>
                  <a:pt x="1" y="20"/>
                  <a:pt x="1" y="19"/>
                </a:cubicBezTo>
                <a:cubicBezTo>
                  <a:pt x="1" y="18"/>
                  <a:pt x="3" y="17"/>
                  <a:pt x="3" y="15"/>
                </a:cubicBezTo>
                <a:cubicBezTo>
                  <a:pt x="7" y="15"/>
                  <a:pt x="9" y="13"/>
                  <a:pt x="13" y="13"/>
                </a:cubicBezTo>
                <a:cubicBezTo>
                  <a:pt x="14" y="13"/>
                  <a:pt x="15" y="15"/>
                  <a:pt x="16" y="14"/>
                </a:cubicBezTo>
                <a:cubicBezTo>
                  <a:pt x="16" y="14"/>
                  <a:pt x="16" y="14"/>
                  <a:pt x="16" y="14"/>
                </a:cubicBezTo>
                <a:cubicBezTo>
                  <a:pt x="16" y="14"/>
                  <a:pt x="16" y="14"/>
                  <a:pt x="16" y="13"/>
                </a:cubicBezTo>
                <a:cubicBezTo>
                  <a:pt x="15" y="13"/>
                  <a:pt x="15" y="13"/>
                  <a:pt x="15" y="13"/>
                </a:cubicBezTo>
                <a:cubicBezTo>
                  <a:pt x="12" y="12"/>
                  <a:pt x="12" y="10"/>
                  <a:pt x="13" y="8"/>
                </a:cubicBezTo>
                <a:cubicBezTo>
                  <a:pt x="13" y="8"/>
                  <a:pt x="13" y="8"/>
                  <a:pt x="13" y="8"/>
                </a:cubicBezTo>
                <a:cubicBezTo>
                  <a:pt x="14" y="10"/>
                  <a:pt x="17" y="11"/>
                  <a:pt x="18" y="11"/>
                </a:cubicBezTo>
                <a:cubicBezTo>
                  <a:pt x="19" y="10"/>
                  <a:pt x="19" y="10"/>
                  <a:pt x="20" y="9"/>
                </a:cubicBezTo>
                <a:cubicBezTo>
                  <a:pt x="20" y="8"/>
                  <a:pt x="21" y="8"/>
                  <a:pt x="21" y="7"/>
                </a:cubicBezTo>
                <a:cubicBezTo>
                  <a:pt x="22" y="6"/>
                  <a:pt x="23" y="5"/>
                  <a:pt x="24" y="4"/>
                </a:cubicBezTo>
                <a:cubicBezTo>
                  <a:pt x="24" y="4"/>
                  <a:pt x="25" y="1"/>
                  <a:pt x="26" y="1"/>
                </a:cubicBezTo>
                <a:cubicBezTo>
                  <a:pt x="25" y="0"/>
                  <a:pt x="26" y="1"/>
                  <a:pt x="26" y="1"/>
                </a:cubicBezTo>
                <a:close/>
                <a:moveTo>
                  <a:pt x="31" y="3"/>
                </a:moveTo>
                <a:cubicBezTo>
                  <a:pt x="32" y="4"/>
                  <a:pt x="34" y="5"/>
                  <a:pt x="35" y="7"/>
                </a:cubicBezTo>
                <a:cubicBezTo>
                  <a:pt x="35" y="8"/>
                  <a:pt x="36" y="9"/>
                  <a:pt x="36" y="9"/>
                </a:cubicBezTo>
                <a:cubicBezTo>
                  <a:pt x="35" y="12"/>
                  <a:pt x="32" y="12"/>
                  <a:pt x="31" y="10"/>
                </a:cubicBezTo>
                <a:cubicBezTo>
                  <a:pt x="31" y="10"/>
                  <a:pt x="31" y="9"/>
                  <a:pt x="31" y="8"/>
                </a:cubicBezTo>
                <a:cubicBezTo>
                  <a:pt x="30" y="8"/>
                  <a:pt x="30" y="8"/>
                  <a:pt x="30" y="8"/>
                </a:cubicBezTo>
                <a:cubicBezTo>
                  <a:pt x="31" y="6"/>
                  <a:pt x="29" y="4"/>
                  <a:pt x="31" y="3"/>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anchor="t"/>
          <a:lstStyle>
            <a:lvl1pPr marL="0" algn="l">
              <a:buNone/>
              <a:defRPr sz="1800">
                <a:solidFill>
                  <a:schemeClr val="lt1"/>
                </a:solidFill>
                <a:latin typeface="+mn-lt"/>
                <a:ea typeface="+mn-lt"/>
                <a:cs typeface="+mn-lt"/>
              </a:defRPr>
            </a:lvl1pPr>
            <a:lvl2pPr marL="457200" algn="l">
              <a:buNone/>
              <a:defRPr sz="1800">
                <a:solidFill>
                  <a:schemeClr val="lt1"/>
                </a:solidFill>
                <a:latin typeface="+mn-lt"/>
                <a:ea typeface="+mn-lt"/>
                <a:cs typeface="+mn-lt"/>
              </a:defRPr>
            </a:lvl2pPr>
            <a:lvl3pPr marL="914400" algn="l">
              <a:buNone/>
              <a:defRPr sz="1800">
                <a:solidFill>
                  <a:schemeClr val="lt1"/>
                </a:solidFill>
                <a:latin typeface="+mn-lt"/>
                <a:ea typeface="+mn-lt"/>
                <a:cs typeface="+mn-lt"/>
              </a:defRPr>
            </a:lvl3pPr>
            <a:lvl4pPr marL="1371600" algn="l">
              <a:buNone/>
              <a:defRPr sz="1800">
                <a:solidFill>
                  <a:schemeClr val="lt1"/>
                </a:solidFill>
                <a:latin typeface="+mn-lt"/>
                <a:ea typeface="+mn-lt"/>
                <a:cs typeface="+mn-lt"/>
              </a:defRPr>
            </a:lvl4pPr>
            <a:lvl5pPr marL="1828800" algn="l">
              <a:buNone/>
              <a:defRPr sz="1800">
                <a:solidFill>
                  <a:schemeClr val="lt1"/>
                </a:solidFill>
                <a:latin typeface="+mn-lt"/>
                <a:ea typeface="+mn-lt"/>
                <a:cs typeface="+mn-lt"/>
              </a:defRPr>
            </a:lvl5pPr>
            <a:lvl6pPr marL="2286000" algn="l">
              <a:buNone/>
              <a:defRPr sz="1800">
                <a:solidFill>
                  <a:schemeClr val="lt1"/>
                </a:solidFill>
                <a:latin typeface="+mn-lt"/>
                <a:ea typeface="+mn-lt"/>
                <a:cs typeface="+mn-lt"/>
              </a:defRPr>
            </a:lvl6pPr>
            <a:lvl7pPr marL="2743200" algn="l">
              <a:buNone/>
              <a:defRPr sz="1800">
                <a:solidFill>
                  <a:schemeClr val="lt1"/>
                </a:solidFill>
                <a:latin typeface="+mn-lt"/>
                <a:ea typeface="+mn-lt"/>
                <a:cs typeface="+mn-lt"/>
              </a:defRPr>
            </a:lvl7pPr>
            <a:lvl8pPr marL="3200400" algn="l">
              <a:buNone/>
              <a:defRPr sz="1800">
                <a:solidFill>
                  <a:schemeClr val="lt1"/>
                </a:solidFill>
                <a:latin typeface="+mn-lt"/>
                <a:ea typeface="+mn-lt"/>
                <a:cs typeface="+mn-lt"/>
              </a:defRPr>
            </a:lvl8pPr>
            <a:lvl9pPr marL="3657600" algn="l">
              <a:buNone/>
              <a:defRPr sz="1800">
                <a:solidFill>
                  <a:schemeClr val="lt1"/>
                </a:solidFill>
                <a:latin typeface="+mn-lt"/>
                <a:ea typeface="+mn-lt"/>
                <a:cs typeface="+mn-lt"/>
              </a:defRPr>
            </a:lvl9pPr>
          </a:lstStyle>
          <a:p>
            <a:endParaRPr/>
          </a:p>
        </p:txBody>
      </p:sp>
      <p:sp>
        <p:nvSpPr>
          <p:cNvPr id="63" name="Freeform 48">
            <a:extLst>
              <a:ext uri="{FF2B5EF4-FFF2-40B4-BE49-F238E27FC236}">
                <a16:creationId xmlns:a16="http://schemas.microsoft.com/office/drawing/2014/main" id="{4B0FB716-6A73-6F18-A644-C9974164253B}"/>
              </a:ext>
            </a:extLst>
          </p:cNvPr>
          <p:cNvSpPr>
            <a:spLocks noGrp="1"/>
          </p:cNvSpPr>
          <p:nvPr/>
        </p:nvSpPr>
        <p:spPr>
          <a:xfrm>
            <a:off x="8916320" y="268959"/>
            <a:ext cx="43127" cy="61877"/>
          </a:xfrm>
          <a:custGeom>
            <a:avLst/>
            <a:gdLst/>
            <a:ahLst/>
            <a:cxnLst/>
            <a:rect l="0" t="0" r="r" b="b"/>
            <a:pathLst>
              <a:path w="24" h="34">
                <a:moveTo>
                  <a:pt x="14" y="5"/>
                </a:moveTo>
                <a:cubicBezTo>
                  <a:pt x="14" y="5"/>
                  <a:pt x="14" y="5"/>
                  <a:pt x="14" y="5"/>
                </a:cubicBezTo>
                <a:cubicBezTo>
                  <a:pt x="14" y="5"/>
                  <a:pt x="14" y="5"/>
                  <a:pt x="14" y="5"/>
                </a:cubicBezTo>
                <a:cubicBezTo>
                  <a:pt x="14" y="5"/>
                  <a:pt x="14" y="5"/>
                  <a:pt x="14" y="5"/>
                </a:cubicBezTo>
                <a:cubicBezTo>
                  <a:pt x="14" y="5"/>
                  <a:pt x="14" y="5"/>
                  <a:pt x="14" y="5"/>
                </a:cubicBezTo>
                <a:cubicBezTo>
                  <a:pt x="14" y="5"/>
                  <a:pt x="14" y="5"/>
                  <a:pt x="14" y="5"/>
                </a:cubicBezTo>
                <a:cubicBezTo>
                  <a:pt x="14" y="5"/>
                  <a:pt x="14" y="5"/>
                  <a:pt x="14" y="5"/>
                </a:cubicBezTo>
                <a:close/>
                <a:moveTo>
                  <a:pt x="14" y="4"/>
                </a:moveTo>
                <a:cubicBezTo>
                  <a:pt x="14" y="4"/>
                  <a:pt x="14" y="4"/>
                  <a:pt x="14" y="4"/>
                </a:cubicBezTo>
                <a:cubicBezTo>
                  <a:pt x="14" y="4"/>
                  <a:pt x="14" y="4"/>
                  <a:pt x="14" y="4"/>
                </a:cubicBezTo>
                <a:cubicBezTo>
                  <a:pt x="14" y="4"/>
                  <a:pt x="14" y="4"/>
                  <a:pt x="14" y="4"/>
                </a:cubicBezTo>
                <a:cubicBezTo>
                  <a:pt x="14" y="4"/>
                  <a:pt x="14" y="4"/>
                  <a:pt x="14" y="4"/>
                </a:cubicBezTo>
                <a:cubicBezTo>
                  <a:pt x="14" y="4"/>
                  <a:pt x="14" y="4"/>
                  <a:pt x="14" y="4"/>
                </a:cubicBezTo>
                <a:cubicBezTo>
                  <a:pt x="14" y="4"/>
                  <a:pt x="14" y="4"/>
                  <a:pt x="14" y="4"/>
                </a:cubicBezTo>
                <a:close/>
                <a:moveTo>
                  <a:pt x="16" y="1"/>
                </a:moveTo>
                <a:cubicBezTo>
                  <a:pt x="17" y="0"/>
                  <a:pt x="19" y="1"/>
                  <a:pt x="20" y="2"/>
                </a:cubicBezTo>
                <a:cubicBezTo>
                  <a:pt x="20" y="2"/>
                  <a:pt x="21" y="2"/>
                  <a:pt x="20" y="2"/>
                </a:cubicBezTo>
                <a:cubicBezTo>
                  <a:pt x="20" y="4"/>
                  <a:pt x="16" y="5"/>
                  <a:pt x="14" y="7"/>
                </a:cubicBezTo>
                <a:cubicBezTo>
                  <a:pt x="15" y="8"/>
                  <a:pt x="16" y="7"/>
                  <a:pt x="18" y="8"/>
                </a:cubicBezTo>
                <a:cubicBezTo>
                  <a:pt x="20" y="8"/>
                  <a:pt x="24" y="12"/>
                  <a:pt x="22" y="15"/>
                </a:cubicBezTo>
                <a:cubicBezTo>
                  <a:pt x="21" y="16"/>
                  <a:pt x="20" y="16"/>
                  <a:pt x="19" y="16"/>
                </a:cubicBezTo>
                <a:cubicBezTo>
                  <a:pt x="18" y="17"/>
                  <a:pt x="17" y="16"/>
                  <a:pt x="16" y="18"/>
                </a:cubicBezTo>
                <a:cubicBezTo>
                  <a:pt x="16" y="18"/>
                  <a:pt x="16" y="19"/>
                  <a:pt x="17" y="20"/>
                </a:cubicBezTo>
                <a:cubicBezTo>
                  <a:pt x="16" y="21"/>
                  <a:pt x="16" y="22"/>
                  <a:pt x="15" y="23"/>
                </a:cubicBezTo>
                <a:cubicBezTo>
                  <a:pt x="16" y="24"/>
                  <a:pt x="16" y="24"/>
                  <a:pt x="17" y="24"/>
                </a:cubicBezTo>
                <a:cubicBezTo>
                  <a:pt x="17" y="23"/>
                  <a:pt x="17" y="23"/>
                  <a:pt x="17" y="22"/>
                </a:cubicBezTo>
                <a:cubicBezTo>
                  <a:pt x="18" y="22"/>
                  <a:pt x="21" y="22"/>
                  <a:pt x="22" y="22"/>
                </a:cubicBezTo>
                <a:cubicBezTo>
                  <a:pt x="23" y="22"/>
                  <a:pt x="23" y="24"/>
                  <a:pt x="24" y="24"/>
                </a:cubicBezTo>
                <a:cubicBezTo>
                  <a:pt x="23" y="25"/>
                  <a:pt x="23" y="25"/>
                  <a:pt x="23" y="26"/>
                </a:cubicBezTo>
                <a:cubicBezTo>
                  <a:pt x="21" y="27"/>
                  <a:pt x="20" y="24"/>
                  <a:pt x="18" y="26"/>
                </a:cubicBezTo>
                <a:cubicBezTo>
                  <a:pt x="17" y="27"/>
                  <a:pt x="19" y="29"/>
                  <a:pt x="19" y="31"/>
                </a:cubicBezTo>
                <a:cubicBezTo>
                  <a:pt x="18" y="34"/>
                  <a:pt x="11" y="34"/>
                  <a:pt x="9" y="32"/>
                </a:cubicBezTo>
                <a:cubicBezTo>
                  <a:pt x="9" y="32"/>
                  <a:pt x="9" y="32"/>
                  <a:pt x="9" y="32"/>
                </a:cubicBezTo>
                <a:cubicBezTo>
                  <a:pt x="12" y="30"/>
                  <a:pt x="16" y="30"/>
                  <a:pt x="16" y="27"/>
                </a:cubicBezTo>
                <a:cubicBezTo>
                  <a:pt x="16" y="27"/>
                  <a:pt x="16" y="27"/>
                  <a:pt x="16" y="27"/>
                </a:cubicBezTo>
                <a:cubicBezTo>
                  <a:pt x="14" y="27"/>
                  <a:pt x="12" y="29"/>
                  <a:pt x="10" y="29"/>
                </a:cubicBezTo>
                <a:cubicBezTo>
                  <a:pt x="10" y="29"/>
                  <a:pt x="8" y="29"/>
                  <a:pt x="8" y="29"/>
                </a:cubicBezTo>
                <a:cubicBezTo>
                  <a:pt x="8" y="28"/>
                  <a:pt x="7" y="28"/>
                  <a:pt x="7" y="28"/>
                </a:cubicBezTo>
                <a:cubicBezTo>
                  <a:pt x="7" y="28"/>
                  <a:pt x="7" y="28"/>
                  <a:pt x="7" y="28"/>
                </a:cubicBezTo>
                <a:cubicBezTo>
                  <a:pt x="9" y="27"/>
                  <a:pt x="14" y="26"/>
                  <a:pt x="14" y="25"/>
                </a:cubicBezTo>
                <a:cubicBezTo>
                  <a:pt x="14" y="24"/>
                  <a:pt x="14" y="24"/>
                  <a:pt x="14" y="24"/>
                </a:cubicBezTo>
                <a:cubicBezTo>
                  <a:pt x="14" y="24"/>
                  <a:pt x="13" y="24"/>
                  <a:pt x="13" y="24"/>
                </a:cubicBezTo>
                <a:cubicBezTo>
                  <a:pt x="13" y="23"/>
                  <a:pt x="13" y="22"/>
                  <a:pt x="13" y="22"/>
                </a:cubicBezTo>
                <a:cubicBezTo>
                  <a:pt x="13" y="21"/>
                  <a:pt x="14" y="20"/>
                  <a:pt x="14" y="19"/>
                </a:cubicBezTo>
                <a:cubicBezTo>
                  <a:pt x="14" y="19"/>
                  <a:pt x="14" y="19"/>
                  <a:pt x="13" y="19"/>
                </a:cubicBezTo>
                <a:cubicBezTo>
                  <a:pt x="12" y="18"/>
                  <a:pt x="10" y="21"/>
                  <a:pt x="9" y="22"/>
                </a:cubicBezTo>
                <a:cubicBezTo>
                  <a:pt x="9" y="22"/>
                  <a:pt x="9" y="22"/>
                  <a:pt x="9" y="22"/>
                </a:cubicBezTo>
                <a:cubicBezTo>
                  <a:pt x="9" y="22"/>
                  <a:pt x="9" y="21"/>
                  <a:pt x="9" y="20"/>
                </a:cubicBezTo>
                <a:cubicBezTo>
                  <a:pt x="9" y="18"/>
                  <a:pt x="12" y="16"/>
                  <a:pt x="14" y="17"/>
                </a:cubicBezTo>
                <a:cubicBezTo>
                  <a:pt x="15" y="17"/>
                  <a:pt x="16" y="16"/>
                  <a:pt x="17" y="16"/>
                </a:cubicBezTo>
                <a:cubicBezTo>
                  <a:pt x="17" y="15"/>
                  <a:pt x="18" y="14"/>
                  <a:pt x="18" y="14"/>
                </a:cubicBezTo>
                <a:cubicBezTo>
                  <a:pt x="19" y="11"/>
                  <a:pt x="16" y="10"/>
                  <a:pt x="14" y="10"/>
                </a:cubicBezTo>
                <a:cubicBezTo>
                  <a:pt x="12" y="10"/>
                  <a:pt x="10" y="12"/>
                  <a:pt x="10" y="13"/>
                </a:cubicBezTo>
                <a:cubicBezTo>
                  <a:pt x="9" y="14"/>
                  <a:pt x="8" y="16"/>
                  <a:pt x="7" y="17"/>
                </a:cubicBezTo>
                <a:cubicBezTo>
                  <a:pt x="6" y="18"/>
                  <a:pt x="6" y="19"/>
                  <a:pt x="5" y="20"/>
                </a:cubicBezTo>
                <a:cubicBezTo>
                  <a:pt x="4" y="22"/>
                  <a:pt x="5" y="24"/>
                  <a:pt x="4" y="26"/>
                </a:cubicBezTo>
                <a:cubicBezTo>
                  <a:pt x="1" y="26"/>
                  <a:pt x="0" y="24"/>
                  <a:pt x="0" y="21"/>
                </a:cubicBezTo>
                <a:cubicBezTo>
                  <a:pt x="0" y="21"/>
                  <a:pt x="1" y="20"/>
                  <a:pt x="2" y="19"/>
                </a:cubicBezTo>
                <a:cubicBezTo>
                  <a:pt x="2" y="18"/>
                  <a:pt x="3" y="17"/>
                  <a:pt x="3" y="16"/>
                </a:cubicBezTo>
                <a:cubicBezTo>
                  <a:pt x="4" y="15"/>
                  <a:pt x="5" y="14"/>
                  <a:pt x="6" y="12"/>
                </a:cubicBezTo>
                <a:cubicBezTo>
                  <a:pt x="8" y="11"/>
                  <a:pt x="11" y="9"/>
                  <a:pt x="12" y="7"/>
                </a:cubicBezTo>
                <a:cubicBezTo>
                  <a:pt x="12" y="7"/>
                  <a:pt x="12" y="7"/>
                  <a:pt x="12" y="7"/>
                </a:cubicBezTo>
                <a:cubicBezTo>
                  <a:pt x="10" y="7"/>
                  <a:pt x="8" y="7"/>
                  <a:pt x="8" y="6"/>
                </a:cubicBezTo>
                <a:cubicBezTo>
                  <a:pt x="8" y="6"/>
                  <a:pt x="8" y="6"/>
                  <a:pt x="8" y="6"/>
                </a:cubicBezTo>
                <a:cubicBezTo>
                  <a:pt x="12" y="4"/>
                  <a:pt x="14" y="2"/>
                  <a:pt x="16" y="1"/>
                </a:cubicBezTo>
                <a:close/>
                <a:moveTo>
                  <a:pt x="1" y="3"/>
                </a:moveTo>
                <a:cubicBezTo>
                  <a:pt x="2" y="3"/>
                  <a:pt x="2" y="3"/>
                  <a:pt x="2" y="3"/>
                </a:cubicBezTo>
                <a:cubicBezTo>
                  <a:pt x="2" y="4"/>
                  <a:pt x="4" y="7"/>
                  <a:pt x="4" y="7"/>
                </a:cubicBezTo>
                <a:cubicBezTo>
                  <a:pt x="4" y="9"/>
                  <a:pt x="5" y="9"/>
                  <a:pt x="4" y="10"/>
                </a:cubicBezTo>
                <a:cubicBezTo>
                  <a:pt x="1" y="10"/>
                  <a:pt x="0" y="9"/>
                  <a:pt x="0" y="5"/>
                </a:cubicBezTo>
                <a:cubicBezTo>
                  <a:pt x="0" y="4"/>
                  <a:pt x="0" y="4"/>
                  <a:pt x="0" y="3"/>
                </a:cubicBezTo>
                <a:cubicBezTo>
                  <a:pt x="0" y="3"/>
                  <a:pt x="1" y="3"/>
                  <a:pt x="1" y="3"/>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anchor="t"/>
          <a:lstStyle>
            <a:lvl1pPr marL="0" algn="l">
              <a:buNone/>
              <a:defRPr sz="1800">
                <a:solidFill>
                  <a:schemeClr val="lt1"/>
                </a:solidFill>
                <a:latin typeface="+mn-lt"/>
                <a:ea typeface="+mn-lt"/>
                <a:cs typeface="+mn-lt"/>
              </a:defRPr>
            </a:lvl1pPr>
            <a:lvl2pPr marL="457200" algn="l">
              <a:buNone/>
              <a:defRPr sz="1800">
                <a:solidFill>
                  <a:schemeClr val="lt1"/>
                </a:solidFill>
                <a:latin typeface="+mn-lt"/>
                <a:ea typeface="+mn-lt"/>
                <a:cs typeface="+mn-lt"/>
              </a:defRPr>
            </a:lvl2pPr>
            <a:lvl3pPr marL="914400" algn="l">
              <a:buNone/>
              <a:defRPr sz="1800">
                <a:solidFill>
                  <a:schemeClr val="lt1"/>
                </a:solidFill>
                <a:latin typeface="+mn-lt"/>
                <a:ea typeface="+mn-lt"/>
                <a:cs typeface="+mn-lt"/>
              </a:defRPr>
            </a:lvl3pPr>
            <a:lvl4pPr marL="1371600" algn="l">
              <a:buNone/>
              <a:defRPr sz="1800">
                <a:solidFill>
                  <a:schemeClr val="lt1"/>
                </a:solidFill>
                <a:latin typeface="+mn-lt"/>
                <a:ea typeface="+mn-lt"/>
                <a:cs typeface="+mn-lt"/>
              </a:defRPr>
            </a:lvl4pPr>
            <a:lvl5pPr marL="1828800" algn="l">
              <a:buNone/>
              <a:defRPr sz="1800">
                <a:solidFill>
                  <a:schemeClr val="lt1"/>
                </a:solidFill>
                <a:latin typeface="+mn-lt"/>
                <a:ea typeface="+mn-lt"/>
                <a:cs typeface="+mn-lt"/>
              </a:defRPr>
            </a:lvl5pPr>
            <a:lvl6pPr marL="2286000" algn="l">
              <a:buNone/>
              <a:defRPr sz="1800">
                <a:solidFill>
                  <a:schemeClr val="lt1"/>
                </a:solidFill>
                <a:latin typeface="+mn-lt"/>
                <a:ea typeface="+mn-lt"/>
                <a:cs typeface="+mn-lt"/>
              </a:defRPr>
            </a:lvl6pPr>
            <a:lvl7pPr marL="2743200" algn="l">
              <a:buNone/>
              <a:defRPr sz="1800">
                <a:solidFill>
                  <a:schemeClr val="lt1"/>
                </a:solidFill>
                <a:latin typeface="+mn-lt"/>
                <a:ea typeface="+mn-lt"/>
                <a:cs typeface="+mn-lt"/>
              </a:defRPr>
            </a:lvl7pPr>
            <a:lvl8pPr marL="3200400" algn="l">
              <a:buNone/>
              <a:defRPr sz="1800">
                <a:solidFill>
                  <a:schemeClr val="lt1"/>
                </a:solidFill>
                <a:latin typeface="+mn-lt"/>
                <a:ea typeface="+mn-lt"/>
                <a:cs typeface="+mn-lt"/>
              </a:defRPr>
            </a:lvl8pPr>
            <a:lvl9pPr marL="3657600" algn="l">
              <a:buNone/>
              <a:defRPr sz="1800">
                <a:solidFill>
                  <a:schemeClr val="lt1"/>
                </a:solidFill>
                <a:latin typeface="+mn-lt"/>
                <a:ea typeface="+mn-lt"/>
                <a:cs typeface="+mn-lt"/>
              </a:defRPr>
            </a:lvl9pPr>
          </a:lstStyle>
          <a:p>
            <a:endParaRPr/>
          </a:p>
        </p:txBody>
      </p:sp>
      <p:sp>
        <p:nvSpPr>
          <p:cNvPr id="64" name="Freeform 49">
            <a:extLst>
              <a:ext uri="{FF2B5EF4-FFF2-40B4-BE49-F238E27FC236}">
                <a16:creationId xmlns:a16="http://schemas.microsoft.com/office/drawing/2014/main" id="{C02F0588-61F4-4D27-ECAF-1A1FB46015F6}"/>
              </a:ext>
            </a:extLst>
          </p:cNvPr>
          <p:cNvSpPr>
            <a:spLocks noGrp="1"/>
          </p:cNvSpPr>
          <p:nvPr/>
        </p:nvSpPr>
        <p:spPr>
          <a:xfrm>
            <a:off x="8983822" y="270833"/>
            <a:ext cx="60002" cy="61877"/>
          </a:xfrm>
          <a:custGeom>
            <a:avLst/>
            <a:gdLst/>
            <a:ahLst/>
            <a:cxnLst/>
            <a:rect l="0" t="0" r="r" b="b"/>
            <a:pathLst>
              <a:path w="34" h="34">
                <a:moveTo>
                  <a:pt x="21" y="13"/>
                </a:moveTo>
                <a:cubicBezTo>
                  <a:pt x="19" y="14"/>
                  <a:pt x="18" y="15"/>
                  <a:pt x="17" y="16"/>
                </a:cubicBezTo>
                <a:cubicBezTo>
                  <a:pt x="16" y="18"/>
                  <a:pt x="12" y="21"/>
                  <a:pt x="14" y="24"/>
                </a:cubicBezTo>
                <a:cubicBezTo>
                  <a:pt x="15" y="26"/>
                  <a:pt x="17" y="28"/>
                  <a:pt x="20" y="27"/>
                </a:cubicBezTo>
                <a:cubicBezTo>
                  <a:pt x="20" y="27"/>
                  <a:pt x="20" y="27"/>
                  <a:pt x="21" y="27"/>
                </a:cubicBezTo>
                <a:cubicBezTo>
                  <a:pt x="20" y="25"/>
                  <a:pt x="19" y="22"/>
                  <a:pt x="18" y="21"/>
                </a:cubicBezTo>
                <a:cubicBezTo>
                  <a:pt x="18" y="21"/>
                  <a:pt x="18" y="21"/>
                  <a:pt x="18" y="21"/>
                </a:cubicBezTo>
                <a:cubicBezTo>
                  <a:pt x="19" y="21"/>
                  <a:pt x="20" y="21"/>
                  <a:pt x="20" y="21"/>
                </a:cubicBezTo>
                <a:cubicBezTo>
                  <a:pt x="21" y="22"/>
                  <a:pt x="24" y="24"/>
                  <a:pt x="24" y="23"/>
                </a:cubicBezTo>
                <a:cubicBezTo>
                  <a:pt x="25" y="22"/>
                  <a:pt x="26" y="19"/>
                  <a:pt x="25" y="18"/>
                </a:cubicBezTo>
                <a:cubicBezTo>
                  <a:pt x="25" y="18"/>
                  <a:pt x="25" y="18"/>
                  <a:pt x="24" y="18"/>
                </a:cubicBezTo>
                <a:cubicBezTo>
                  <a:pt x="24" y="18"/>
                  <a:pt x="23" y="19"/>
                  <a:pt x="22" y="20"/>
                </a:cubicBezTo>
                <a:cubicBezTo>
                  <a:pt x="22" y="20"/>
                  <a:pt x="22" y="19"/>
                  <a:pt x="21" y="19"/>
                </a:cubicBezTo>
                <a:cubicBezTo>
                  <a:pt x="21" y="17"/>
                  <a:pt x="21" y="16"/>
                  <a:pt x="21" y="14"/>
                </a:cubicBezTo>
                <a:cubicBezTo>
                  <a:pt x="22" y="13"/>
                  <a:pt x="21" y="13"/>
                  <a:pt x="21" y="13"/>
                </a:cubicBezTo>
                <a:close/>
                <a:moveTo>
                  <a:pt x="28" y="6"/>
                </a:moveTo>
                <a:cubicBezTo>
                  <a:pt x="28" y="7"/>
                  <a:pt x="26" y="9"/>
                  <a:pt x="26" y="10"/>
                </a:cubicBezTo>
                <a:cubicBezTo>
                  <a:pt x="26" y="10"/>
                  <a:pt x="26" y="10"/>
                  <a:pt x="26" y="10"/>
                </a:cubicBezTo>
                <a:cubicBezTo>
                  <a:pt x="27" y="10"/>
                  <a:pt x="30" y="9"/>
                  <a:pt x="30" y="9"/>
                </a:cubicBezTo>
                <a:cubicBezTo>
                  <a:pt x="30" y="8"/>
                  <a:pt x="29" y="7"/>
                  <a:pt x="28" y="6"/>
                </a:cubicBezTo>
                <a:cubicBezTo>
                  <a:pt x="28" y="6"/>
                  <a:pt x="28" y="6"/>
                  <a:pt x="28" y="6"/>
                </a:cubicBezTo>
                <a:close/>
                <a:moveTo>
                  <a:pt x="26" y="0"/>
                </a:moveTo>
                <a:cubicBezTo>
                  <a:pt x="28" y="1"/>
                  <a:pt x="29" y="1"/>
                  <a:pt x="29" y="3"/>
                </a:cubicBezTo>
                <a:cubicBezTo>
                  <a:pt x="29" y="3"/>
                  <a:pt x="28" y="4"/>
                  <a:pt x="28" y="5"/>
                </a:cubicBezTo>
                <a:cubicBezTo>
                  <a:pt x="29" y="7"/>
                  <a:pt x="32" y="7"/>
                  <a:pt x="34" y="8"/>
                </a:cubicBezTo>
                <a:cubicBezTo>
                  <a:pt x="34" y="9"/>
                  <a:pt x="34" y="9"/>
                  <a:pt x="34" y="9"/>
                </a:cubicBezTo>
                <a:cubicBezTo>
                  <a:pt x="32" y="11"/>
                  <a:pt x="30" y="11"/>
                  <a:pt x="29" y="11"/>
                </a:cubicBezTo>
                <a:cubicBezTo>
                  <a:pt x="28" y="12"/>
                  <a:pt x="28" y="12"/>
                  <a:pt x="28" y="13"/>
                </a:cubicBezTo>
                <a:cubicBezTo>
                  <a:pt x="26" y="13"/>
                  <a:pt x="25" y="13"/>
                  <a:pt x="24" y="15"/>
                </a:cubicBezTo>
                <a:cubicBezTo>
                  <a:pt x="25" y="16"/>
                  <a:pt x="28" y="16"/>
                  <a:pt x="28" y="17"/>
                </a:cubicBezTo>
                <a:cubicBezTo>
                  <a:pt x="28" y="18"/>
                  <a:pt x="28" y="21"/>
                  <a:pt x="28" y="22"/>
                </a:cubicBezTo>
                <a:cubicBezTo>
                  <a:pt x="27" y="23"/>
                  <a:pt x="26" y="24"/>
                  <a:pt x="27" y="25"/>
                </a:cubicBezTo>
                <a:cubicBezTo>
                  <a:pt x="27" y="26"/>
                  <a:pt x="29" y="26"/>
                  <a:pt x="30" y="27"/>
                </a:cubicBezTo>
                <a:cubicBezTo>
                  <a:pt x="31" y="28"/>
                  <a:pt x="32" y="29"/>
                  <a:pt x="32" y="31"/>
                </a:cubicBezTo>
                <a:cubicBezTo>
                  <a:pt x="32" y="32"/>
                  <a:pt x="30" y="34"/>
                  <a:pt x="28" y="33"/>
                </a:cubicBezTo>
                <a:cubicBezTo>
                  <a:pt x="27" y="33"/>
                  <a:pt x="26" y="31"/>
                  <a:pt x="26" y="30"/>
                </a:cubicBezTo>
                <a:cubicBezTo>
                  <a:pt x="25" y="30"/>
                  <a:pt x="25" y="30"/>
                  <a:pt x="24" y="29"/>
                </a:cubicBezTo>
                <a:cubicBezTo>
                  <a:pt x="24" y="29"/>
                  <a:pt x="22" y="30"/>
                  <a:pt x="22" y="30"/>
                </a:cubicBezTo>
                <a:cubicBezTo>
                  <a:pt x="21" y="30"/>
                  <a:pt x="21" y="30"/>
                  <a:pt x="20" y="30"/>
                </a:cubicBezTo>
                <a:cubicBezTo>
                  <a:pt x="19" y="30"/>
                  <a:pt x="17" y="30"/>
                  <a:pt x="15" y="29"/>
                </a:cubicBezTo>
                <a:cubicBezTo>
                  <a:pt x="15" y="28"/>
                  <a:pt x="14" y="27"/>
                  <a:pt x="14" y="26"/>
                </a:cubicBezTo>
                <a:cubicBezTo>
                  <a:pt x="14" y="26"/>
                  <a:pt x="14" y="26"/>
                  <a:pt x="13" y="26"/>
                </a:cubicBezTo>
                <a:cubicBezTo>
                  <a:pt x="13" y="26"/>
                  <a:pt x="13" y="26"/>
                  <a:pt x="13" y="26"/>
                </a:cubicBezTo>
                <a:cubicBezTo>
                  <a:pt x="13" y="27"/>
                  <a:pt x="14" y="31"/>
                  <a:pt x="13" y="31"/>
                </a:cubicBezTo>
                <a:cubicBezTo>
                  <a:pt x="12" y="31"/>
                  <a:pt x="12" y="30"/>
                  <a:pt x="11" y="30"/>
                </a:cubicBezTo>
                <a:cubicBezTo>
                  <a:pt x="10" y="29"/>
                  <a:pt x="11" y="28"/>
                  <a:pt x="10" y="27"/>
                </a:cubicBezTo>
                <a:cubicBezTo>
                  <a:pt x="10" y="26"/>
                  <a:pt x="9" y="25"/>
                  <a:pt x="9" y="25"/>
                </a:cubicBezTo>
                <a:cubicBezTo>
                  <a:pt x="8" y="24"/>
                  <a:pt x="9" y="23"/>
                  <a:pt x="8" y="23"/>
                </a:cubicBezTo>
                <a:cubicBezTo>
                  <a:pt x="8" y="23"/>
                  <a:pt x="4" y="24"/>
                  <a:pt x="3" y="23"/>
                </a:cubicBezTo>
                <a:cubicBezTo>
                  <a:pt x="2" y="23"/>
                  <a:pt x="0" y="21"/>
                  <a:pt x="2" y="19"/>
                </a:cubicBezTo>
                <a:cubicBezTo>
                  <a:pt x="2" y="19"/>
                  <a:pt x="3" y="19"/>
                  <a:pt x="3" y="18"/>
                </a:cubicBezTo>
                <a:cubicBezTo>
                  <a:pt x="4" y="18"/>
                  <a:pt x="3" y="17"/>
                  <a:pt x="4" y="16"/>
                </a:cubicBezTo>
                <a:cubicBezTo>
                  <a:pt x="4" y="16"/>
                  <a:pt x="6" y="17"/>
                  <a:pt x="6" y="17"/>
                </a:cubicBezTo>
                <a:cubicBezTo>
                  <a:pt x="8" y="17"/>
                  <a:pt x="12" y="16"/>
                  <a:pt x="13" y="15"/>
                </a:cubicBezTo>
                <a:cubicBezTo>
                  <a:pt x="13" y="14"/>
                  <a:pt x="14" y="12"/>
                  <a:pt x="14" y="11"/>
                </a:cubicBezTo>
                <a:cubicBezTo>
                  <a:pt x="14" y="10"/>
                  <a:pt x="15" y="10"/>
                  <a:pt x="16" y="9"/>
                </a:cubicBezTo>
                <a:cubicBezTo>
                  <a:pt x="16" y="9"/>
                  <a:pt x="16" y="9"/>
                  <a:pt x="15" y="8"/>
                </a:cubicBezTo>
                <a:cubicBezTo>
                  <a:pt x="14" y="8"/>
                  <a:pt x="13" y="8"/>
                  <a:pt x="11" y="7"/>
                </a:cubicBezTo>
                <a:cubicBezTo>
                  <a:pt x="11" y="7"/>
                  <a:pt x="11" y="7"/>
                  <a:pt x="10" y="6"/>
                </a:cubicBezTo>
                <a:cubicBezTo>
                  <a:pt x="10" y="6"/>
                  <a:pt x="10" y="6"/>
                  <a:pt x="10" y="5"/>
                </a:cubicBezTo>
                <a:cubicBezTo>
                  <a:pt x="10" y="5"/>
                  <a:pt x="10" y="5"/>
                  <a:pt x="11" y="5"/>
                </a:cubicBezTo>
                <a:cubicBezTo>
                  <a:pt x="12" y="5"/>
                  <a:pt x="12" y="6"/>
                  <a:pt x="12" y="6"/>
                </a:cubicBezTo>
                <a:cubicBezTo>
                  <a:pt x="13" y="6"/>
                  <a:pt x="17" y="5"/>
                  <a:pt x="17" y="4"/>
                </a:cubicBezTo>
                <a:cubicBezTo>
                  <a:pt x="18" y="3"/>
                  <a:pt x="18" y="1"/>
                  <a:pt x="20" y="0"/>
                </a:cubicBezTo>
                <a:cubicBezTo>
                  <a:pt x="21" y="0"/>
                  <a:pt x="22" y="0"/>
                  <a:pt x="23" y="1"/>
                </a:cubicBezTo>
                <a:cubicBezTo>
                  <a:pt x="23" y="1"/>
                  <a:pt x="23" y="1"/>
                  <a:pt x="23" y="1"/>
                </a:cubicBezTo>
                <a:cubicBezTo>
                  <a:pt x="22" y="3"/>
                  <a:pt x="21" y="3"/>
                  <a:pt x="20" y="5"/>
                </a:cubicBezTo>
                <a:cubicBezTo>
                  <a:pt x="18" y="6"/>
                  <a:pt x="18" y="9"/>
                  <a:pt x="17" y="11"/>
                </a:cubicBezTo>
                <a:cubicBezTo>
                  <a:pt x="17" y="11"/>
                  <a:pt x="16" y="12"/>
                  <a:pt x="16" y="13"/>
                </a:cubicBezTo>
                <a:cubicBezTo>
                  <a:pt x="18" y="13"/>
                  <a:pt x="18" y="11"/>
                  <a:pt x="19" y="11"/>
                </a:cubicBezTo>
                <a:cubicBezTo>
                  <a:pt x="20" y="11"/>
                  <a:pt x="22" y="11"/>
                  <a:pt x="22" y="10"/>
                </a:cubicBezTo>
                <a:cubicBezTo>
                  <a:pt x="23" y="9"/>
                  <a:pt x="22" y="8"/>
                  <a:pt x="23" y="7"/>
                </a:cubicBezTo>
                <a:cubicBezTo>
                  <a:pt x="24" y="6"/>
                  <a:pt x="24" y="4"/>
                  <a:pt x="25" y="3"/>
                </a:cubicBezTo>
                <a:cubicBezTo>
                  <a:pt x="26" y="2"/>
                  <a:pt x="25" y="1"/>
                  <a:pt x="26" y="0"/>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anchor="t"/>
          <a:lstStyle>
            <a:lvl1pPr marL="0" algn="l">
              <a:buNone/>
              <a:defRPr sz="1800">
                <a:solidFill>
                  <a:schemeClr val="lt1"/>
                </a:solidFill>
                <a:latin typeface="+mn-lt"/>
                <a:ea typeface="+mn-lt"/>
                <a:cs typeface="+mn-lt"/>
              </a:defRPr>
            </a:lvl1pPr>
            <a:lvl2pPr marL="457200" algn="l">
              <a:buNone/>
              <a:defRPr sz="1800">
                <a:solidFill>
                  <a:schemeClr val="lt1"/>
                </a:solidFill>
                <a:latin typeface="+mn-lt"/>
                <a:ea typeface="+mn-lt"/>
                <a:cs typeface="+mn-lt"/>
              </a:defRPr>
            </a:lvl2pPr>
            <a:lvl3pPr marL="914400" algn="l">
              <a:buNone/>
              <a:defRPr sz="1800">
                <a:solidFill>
                  <a:schemeClr val="lt1"/>
                </a:solidFill>
                <a:latin typeface="+mn-lt"/>
                <a:ea typeface="+mn-lt"/>
                <a:cs typeface="+mn-lt"/>
              </a:defRPr>
            </a:lvl3pPr>
            <a:lvl4pPr marL="1371600" algn="l">
              <a:buNone/>
              <a:defRPr sz="1800">
                <a:solidFill>
                  <a:schemeClr val="lt1"/>
                </a:solidFill>
                <a:latin typeface="+mn-lt"/>
                <a:ea typeface="+mn-lt"/>
                <a:cs typeface="+mn-lt"/>
              </a:defRPr>
            </a:lvl4pPr>
            <a:lvl5pPr marL="1828800" algn="l">
              <a:buNone/>
              <a:defRPr sz="1800">
                <a:solidFill>
                  <a:schemeClr val="lt1"/>
                </a:solidFill>
                <a:latin typeface="+mn-lt"/>
                <a:ea typeface="+mn-lt"/>
                <a:cs typeface="+mn-lt"/>
              </a:defRPr>
            </a:lvl5pPr>
            <a:lvl6pPr marL="2286000" algn="l">
              <a:buNone/>
              <a:defRPr sz="1800">
                <a:solidFill>
                  <a:schemeClr val="lt1"/>
                </a:solidFill>
                <a:latin typeface="+mn-lt"/>
                <a:ea typeface="+mn-lt"/>
                <a:cs typeface="+mn-lt"/>
              </a:defRPr>
            </a:lvl6pPr>
            <a:lvl7pPr marL="2743200" algn="l">
              <a:buNone/>
              <a:defRPr sz="1800">
                <a:solidFill>
                  <a:schemeClr val="lt1"/>
                </a:solidFill>
                <a:latin typeface="+mn-lt"/>
                <a:ea typeface="+mn-lt"/>
                <a:cs typeface="+mn-lt"/>
              </a:defRPr>
            </a:lvl7pPr>
            <a:lvl8pPr marL="3200400" algn="l">
              <a:buNone/>
              <a:defRPr sz="1800">
                <a:solidFill>
                  <a:schemeClr val="lt1"/>
                </a:solidFill>
                <a:latin typeface="+mn-lt"/>
                <a:ea typeface="+mn-lt"/>
                <a:cs typeface="+mn-lt"/>
              </a:defRPr>
            </a:lvl8pPr>
            <a:lvl9pPr marL="3657600" algn="l">
              <a:buNone/>
              <a:defRPr sz="1800">
                <a:solidFill>
                  <a:schemeClr val="lt1"/>
                </a:solidFill>
                <a:latin typeface="+mn-lt"/>
                <a:ea typeface="+mn-lt"/>
                <a:cs typeface="+mn-lt"/>
              </a:defRPr>
            </a:lvl9pPr>
          </a:lstStyle>
          <a:p>
            <a:endParaRPr/>
          </a:p>
        </p:txBody>
      </p:sp>
      <p:sp>
        <p:nvSpPr>
          <p:cNvPr id="65" name="Freeform 50">
            <a:extLst>
              <a:ext uri="{FF2B5EF4-FFF2-40B4-BE49-F238E27FC236}">
                <a16:creationId xmlns:a16="http://schemas.microsoft.com/office/drawing/2014/main" id="{7015385E-3033-8690-03EC-4686FBA33A1F}"/>
              </a:ext>
            </a:extLst>
          </p:cNvPr>
          <p:cNvSpPr>
            <a:spLocks noGrp="1"/>
          </p:cNvSpPr>
          <p:nvPr/>
        </p:nvSpPr>
        <p:spPr>
          <a:xfrm>
            <a:off x="8730689" y="418964"/>
            <a:ext cx="61877" cy="52501"/>
          </a:xfrm>
          <a:custGeom>
            <a:avLst/>
            <a:gdLst/>
            <a:ahLst/>
            <a:cxnLst/>
            <a:rect l="0" t="0" r="r" b="b"/>
            <a:pathLst>
              <a:path w="35" h="30">
                <a:moveTo>
                  <a:pt x="15" y="20"/>
                </a:moveTo>
                <a:cubicBezTo>
                  <a:pt x="15" y="22"/>
                  <a:pt x="16" y="22"/>
                  <a:pt x="16" y="24"/>
                </a:cubicBezTo>
                <a:cubicBezTo>
                  <a:pt x="18" y="24"/>
                  <a:pt x="18" y="23"/>
                  <a:pt x="18" y="23"/>
                </a:cubicBezTo>
                <a:cubicBezTo>
                  <a:pt x="19" y="23"/>
                  <a:pt x="20" y="24"/>
                  <a:pt x="20" y="24"/>
                </a:cubicBezTo>
                <a:cubicBezTo>
                  <a:pt x="20" y="24"/>
                  <a:pt x="20" y="24"/>
                  <a:pt x="20" y="24"/>
                </a:cubicBezTo>
                <a:cubicBezTo>
                  <a:pt x="20" y="24"/>
                  <a:pt x="21" y="23"/>
                  <a:pt x="21" y="22"/>
                </a:cubicBezTo>
                <a:cubicBezTo>
                  <a:pt x="20" y="21"/>
                  <a:pt x="18" y="20"/>
                  <a:pt x="16" y="20"/>
                </a:cubicBezTo>
                <a:cubicBezTo>
                  <a:pt x="15" y="20"/>
                  <a:pt x="15" y="20"/>
                  <a:pt x="15" y="20"/>
                </a:cubicBezTo>
                <a:close/>
                <a:moveTo>
                  <a:pt x="14" y="7"/>
                </a:moveTo>
                <a:cubicBezTo>
                  <a:pt x="14" y="10"/>
                  <a:pt x="12" y="12"/>
                  <a:pt x="16" y="13"/>
                </a:cubicBezTo>
                <a:cubicBezTo>
                  <a:pt x="17" y="13"/>
                  <a:pt x="17" y="13"/>
                  <a:pt x="18" y="13"/>
                </a:cubicBezTo>
                <a:cubicBezTo>
                  <a:pt x="18" y="13"/>
                  <a:pt x="18" y="13"/>
                  <a:pt x="18" y="13"/>
                </a:cubicBezTo>
                <a:cubicBezTo>
                  <a:pt x="16" y="11"/>
                  <a:pt x="16" y="8"/>
                  <a:pt x="14" y="6"/>
                </a:cubicBezTo>
                <a:cubicBezTo>
                  <a:pt x="14" y="6"/>
                  <a:pt x="14" y="6"/>
                  <a:pt x="14" y="6"/>
                </a:cubicBezTo>
                <a:cubicBezTo>
                  <a:pt x="14" y="6"/>
                  <a:pt x="14" y="6"/>
                  <a:pt x="14" y="7"/>
                </a:cubicBezTo>
                <a:close/>
                <a:moveTo>
                  <a:pt x="0" y="14"/>
                </a:moveTo>
                <a:cubicBezTo>
                  <a:pt x="1" y="13"/>
                  <a:pt x="5" y="9"/>
                  <a:pt x="6" y="9"/>
                </a:cubicBezTo>
                <a:cubicBezTo>
                  <a:pt x="8" y="9"/>
                  <a:pt x="9" y="10"/>
                  <a:pt x="11" y="10"/>
                </a:cubicBezTo>
                <a:cubicBezTo>
                  <a:pt x="12" y="8"/>
                  <a:pt x="12" y="6"/>
                  <a:pt x="12" y="3"/>
                </a:cubicBezTo>
                <a:cubicBezTo>
                  <a:pt x="12" y="2"/>
                  <a:pt x="14" y="0"/>
                  <a:pt x="15" y="0"/>
                </a:cubicBezTo>
                <a:cubicBezTo>
                  <a:pt x="16" y="2"/>
                  <a:pt x="17" y="4"/>
                  <a:pt x="18" y="6"/>
                </a:cubicBezTo>
                <a:cubicBezTo>
                  <a:pt x="18" y="7"/>
                  <a:pt x="18" y="9"/>
                  <a:pt x="20" y="10"/>
                </a:cubicBezTo>
                <a:cubicBezTo>
                  <a:pt x="20" y="10"/>
                  <a:pt x="20" y="10"/>
                  <a:pt x="20" y="9"/>
                </a:cubicBezTo>
                <a:cubicBezTo>
                  <a:pt x="21" y="9"/>
                  <a:pt x="21" y="6"/>
                  <a:pt x="22" y="5"/>
                </a:cubicBezTo>
                <a:cubicBezTo>
                  <a:pt x="22" y="5"/>
                  <a:pt x="23" y="5"/>
                  <a:pt x="24" y="5"/>
                </a:cubicBezTo>
                <a:cubicBezTo>
                  <a:pt x="25" y="6"/>
                  <a:pt x="24" y="8"/>
                  <a:pt x="24" y="9"/>
                </a:cubicBezTo>
                <a:cubicBezTo>
                  <a:pt x="24" y="11"/>
                  <a:pt x="25" y="12"/>
                  <a:pt x="25" y="14"/>
                </a:cubicBezTo>
                <a:cubicBezTo>
                  <a:pt x="26" y="15"/>
                  <a:pt x="25" y="15"/>
                  <a:pt x="25" y="16"/>
                </a:cubicBezTo>
                <a:cubicBezTo>
                  <a:pt x="26" y="18"/>
                  <a:pt x="29" y="17"/>
                  <a:pt x="30" y="18"/>
                </a:cubicBezTo>
                <a:cubicBezTo>
                  <a:pt x="31" y="19"/>
                  <a:pt x="31" y="20"/>
                  <a:pt x="31" y="20"/>
                </a:cubicBezTo>
                <a:cubicBezTo>
                  <a:pt x="32" y="21"/>
                  <a:pt x="33" y="21"/>
                  <a:pt x="34" y="22"/>
                </a:cubicBezTo>
                <a:cubicBezTo>
                  <a:pt x="34" y="22"/>
                  <a:pt x="35" y="22"/>
                  <a:pt x="35" y="23"/>
                </a:cubicBezTo>
                <a:cubicBezTo>
                  <a:pt x="35" y="23"/>
                  <a:pt x="35" y="23"/>
                  <a:pt x="35" y="23"/>
                </a:cubicBezTo>
                <a:cubicBezTo>
                  <a:pt x="33" y="22"/>
                  <a:pt x="31" y="23"/>
                  <a:pt x="29" y="23"/>
                </a:cubicBezTo>
                <a:cubicBezTo>
                  <a:pt x="28" y="23"/>
                  <a:pt x="27" y="22"/>
                  <a:pt x="26" y="23"/>
                </a:cubicBezTo>
                <a:cubicBezTo>
                  <a:pt x="26" y="23"/>
                  <a:pt x="25" y="24"/>
                  <a:pt x="25" y="24"/>
                </a:cubicBezTo>
                <a:cubicBezTo>
                  <a:pt x="24" y="25"/>
                  <a:pt x="22" y="24"/>
                  <a:pt x="21" y="26"/>
                </a:cubicBezTo>
                <a:cubicBezTo>
                  <a:pt x="21" y="26"/>
                  <a:pt x="21" y="27"/>
                  <a:pt x="21" y="28"/>
                </a:cubicBezTo>
                <a:cubicBezTo>
                  <a:pt x="20" y="28"/>
                  <a:pt x="20" y="28"/>
                  <a:pt x="19" y="28"/>
                </a:cubicBezTo>
                <a:cubicBezTo>
                  <a:pt x="18" y="28"/>
                  <a:pt x="18" y="29"/>
                  <a:pt x="17" y="30"/>
                </a:cubicBezTo>
                <a:cubicBezTo>
                  <a:pt x="16" y="30"/>
                  <a:pt x="15" y="28"/>
                  <a:pt x="14" y="30"/>
                </a:cubicBezTo>
                <a:cubicBezTo>
                  <a:pt x="14" y="30"/>
                  <a:pt x="14" y="30"/>
                  <a:pt x="14" y="30"/>
                </a:cubicBezTo>
                <a:cubicBezTo>
                  <a:pt x="13" y="28"/>
                  <a:pt x="11" y="28"/>
                  <a:pt x="9" y="28"/>
                </a:cubicBezTo>
                <a:cubicBezTo>
                  <a:pt x="10" y="26"/>
                  <a:pt x="11" y="26"/>
                  <a:pt x="11" y="26"/>
                </a:cubicBezTo>
                <a:cubicBezTo>
                  <a:pt x="12" y="25"/>
                  <a:pt x="11" y="24"/>
                  <a:pt x="11" y="23"/>
                </a:cubicBezTo>
                <a:cubicBezTo>
                  <a:pt x="10" y="21"/>
                  <a:pt x="10" y="19"/>
                  <a:pt x="10" y="17"/>
                </a:cubicBezTo>
                <a:cubicBezTo>
                  <a:pt x="9" y="17"/>
                  <a:pt x="9" y="17"/>
                  <a:pt x="8" y="16"/>
                </a:cubicBezTo>
                <a:cubicBezTo>
                  <a:pt x="7" y="16"/>
                  <a:pt x="6" y="16"/>
                  <a:pt x="6" y="16"/>
                </a:cubicBezTo>
                <a:cubicBezTo>
                  <a:pt x="5" y="16"/>
                  <a:pt x="4" y="15"/>
                  <a:pt x="4" y="15"/>
                </a:cubicBezTo>
                <a:cubicBezTo>
                  <a:pt x="2" y="14"/>
                  <a:pt x="1" y="15"/>
                  <a:pt x="0" y="14"/>
                </a:cubicBezTo>
                <a:cubicBezTo>
                  <a:pt x="0" y="14"/>
                  <a:pt x="0" y="14"/>
                  <a:pt x="0" y="14"/>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anchor="t"/>
          <a:lstStyle>
            <a:lvl1pPr marL="0" algn="l">
              <a:buNone/>
              <a:defRPr sz="1800">
                <a:solidFill>
                  <a:schemeClr val="lt1"/>
                </a:solidFill>
                <a:latin typeface="+mn-lt"/>
                <a:ea typeface="+mn-lt"/>
                <a:cs typeface="+mn-lt"/>
              </a:defRPr>
            </a:lvl1pPr>
            <a:lvl2pPr marL="457200" algn="l">
              <a:buNone/>
              <a:defRPr sz="1800">
                <a:solidFill>
                  <a:schemeClr val="lt1"/>
                </a:solidFill>
                <a:latin typeface="+mn-lt"/>
                <a:ea typeface="+mn-lt"/>
                <a:cs typeface="+mn-lt"/>
              </a:defRPr>
            </a:lvl2pPr>
            <a:lvl3pPr marL="914400" algn="l">
              <a:buNone/>
              <a:defRPr sz="1800">
                <a:solidFill>
                  <a:schemeClr val="lt1"/>
                </a:solidFill>
                <a:latin typeface="+mn-lt"/>
                <a:ea typeface="+mn-lt"/>
                <a:cs typeface="+mn-lt"/>
              </a:defRPr>
            </a:lvl3pPr>
            <a:lvl4pPr marL="1371600" algn="l">
              <a:buNone/>
              <a:defRPr sz="1800">
                <a:solidFill>
                  <a:schemeClr val="lt1"/>
                </a:solidFill>
                <a:latin typeface="+mn-lt"/>
                <a:ea typeface="+mn-lt"/>
                <a:cs typeface="+mn-lt"/>
              </a:defRPr>
            </a:lvl4pPr>
            <a:lvl5pPr marL="1828800" algn="l">
              <a:buNone/>
              <a:defRPr sz="1800">
                <a:solidFill>
                  <a:schemeClr val="lt1"/>
                </a:solidFill>
                <a:latin typeface="+mn-lt"/>
                <a:ea typeface="+mn-lt"/>
                <a:cs typeface="+mn-lt"/>
              </a:defRPr>
            </a:lvl5pPr>
            <a:lvl6pPr marL="2286000" algn="l">
              <a:buNone/>
              <a:defRPr sz="1800">
                <a:solidFill>
                  <a:schemeClr val="lt1"/>
                </a:solidFill>
                <a:latin typeface="+mn-lt"/>
                <a:ea typeface="+mn-lt"/>
                <a:cs typeface="+mn-lt"/>
              </a:defRPr>
            </a:lvl6pPr>
            <a:lvl7pPr marL="2743200" algn="l">
              <a:buNone/>
              <a:defRPr sz="1800">
                <a:solidFill>
                  <a:schemeClr val="lt1"/>
                </a:solidFill>
                <a:latin typeface="+mn-lt"/>
                <a:ea typeface="+mn-lt"/>
                <a:cs typeface="+mn-lt"/>
              </a:defRPr>
            </a:lvl7pPr>
            <a:lvl8pPr marL="3200400" algn="l">
              <a:buNone/>
              <a:defRPr sz="1800">
                <a:solidFill>
                  <a:schemeClr val="lt1"/>
                </a:solidFill>
                <a:latin typeface="+mn-lt"/>
                <a:ea typeface="+mn-lt"/>
                <a:cs typeface="+mn-lt"/>
              </a:defRPr>
            </a:lvl8pPr>
            <a:lvl9pPr marL="3657600" algn="l">
              <a:buNone/>
              <a:defRPr sz="1800">
                <a:solidFill>
                  <a:schemeClr val="lt1"/>
                </a:solidFill>
                <a:latin typeface="+mn-lt"/>
                <a:ea typeface="+mn-lt"/>
                <a:cs typeface="+mn-lt"/>
              </a:defRPr>
            </a:lvl9pPr>
          </a:lstStyle>
          <a:p>
            <a:endParaRPr/>
          </a:p>
        </p:txBody>
      </p:sp>
      <p:sp>
        <p:nvSpPr>
          <p:cNvPr id="66" name="Freeform 51">
            <a:extLst>
              <a:ext uri="{FF2B5EF4-FFF2-40B4-BE49-F238E27FC236}">
                <a16:creationId xmlns:a16="http://schemas.microsoft.com/office/drawing/2014/main" id="{8FD80F47-2FFC-F0A7-0904-AA4B5567DB76}"/>
              </a:ext>
            </a:extLst>
          </p:cNvPr>
          <p:cNvSpPr>
            <a:spLocks noGrp="1"/>
          </p:cNvSpPr>
          <p:nvPr/>
        </p:nvSpPr>
        <p:spPr>
          <a:xfrm>
            <a:off x="8771940" y="345836"/>
            <a:ext cx="60002" cy="65627"/>
          </a:xfrm>
          <a:custGeom>
            <a:avLst/>
            <a:gdLst/>
            <a:ahLst/>
            <a:cxnLst/>
            <a:rect l="0" t="0" r="r" b="b"/>
            <a:pathLst>
              <a:path w="34" h="37">
                <a:moveTo>
                  <a:pt x="20" y="17"/>
                </a:moveTo>
                <a:cubicBezTo>
                  <a:pt x="20" y="17"/>
                  <a:pt x="20" y="18"/>
                  <a:pt x="20" y="18"/>
                </a:cubicBezTo>
                <a:cubicBezTo>
                  <a:pt x="20" y="18"/>
                  <a:pt x="21" y="19"/>
                  <a:pt x="22" y="19"/>
                </a:cubicBezTo>
                <a:cubicBezTo>
                  <a:pt x="22" y="19"/>
                  <a:pt x="22" y="19"/>
                  <a:pt x="22" y="19"/>
                </a:cubicBezTo>
                <a:cubicBezTo>
                  <a:pt x="22" y="18"/>
                  <a:pt x="22" y="18"/>
                  <a:pt x="22" y="18"/>
                </a:cubicBezTo>
                <a:cubicBezTo>
                  <a:pt x="21" y="17"/>
                  <a:pt x="21" y="17"/>
                  <a:pt x="20" y="17"/>
                </a:cubicBezTo>
                <a:cubicBezTo>
                  <a:pt x="20" y="17"/>
                  <a:pt x="20" y="17"/>
                  <a:pt x="20" y="17"/>
                </a:cubicBezTo>
                <a:close/>
                <a:moveTo>
                  <a:pt x="14" y="22"/>
                </a:moveTo>
                <a:cubicBezTo>
                  <a:pt x="14" y="23"/>
                  <a:pt x="14" y="23"/>
                  <a:pt x="14" y="24"/>
                </a:cubicBezTo>
                <a:cubicBezTo>
                  <a:pt x="14" y="24"/>
                  <a:pt x="14" y="24"/>
                  <a:pt x="14" y="24"/>
                </a:cubicBezTo>
                <a:cubicBezTo>
                  <a:pt x="14" y="24"/>
                  <a:pt x="14" y="24"/>
                  <a:pt x="14" y="24"/>
                </a:cubicBezTo>
                <a:cubicBezTo>
                  <a:pt x="15" y="23"/>
                  <a:pt x="14" y="23"/>
                  <a:pt x="15" y="22"/>
                </a:cubicBezTo>
                <a:cubicBezTo>
                  <a:pt x="15" y="22"/>
                  <a:pt x="14" y="22"/>
                  <a:pt x="14" y="22"/>
                </a:cubicBezTo>
                <a:cubicBezTo>
                  <a:pt x="14" y="22"/>
                  <a:pt x="14" y="22"/>
                  <a:pt x="14" y="22"/>
                </a:cubicBezTo>
                <a:close/>
                <a:moveTo>
                  <a:pt x="16" y="19"/>
                </a:moveTo>
                <a:cubicBezTo>
                  <a:pt x="16" y="19"/>
                  <a:pt x="16" y="19"/>
                  <a:pt x="16" y="20"/>
                </a:cubicBezTo>
                <a:cubicBezTo>
                  <a:pt x="16" y="20"/>
                  <a:pt x="16" y="20"/>
                  <a:pt x="16" y="20"/>
                </a:cubicBezTo>
                <a:cubicBezTo>
                  <a:pt x="16" y="20"/>
                  <a:pt x="16" y="20"/>
                  <a:pt x="16" y="20"/>
                </a:cubicBezTo>
                <a:cubicBezTo>
                  <a:pt x="16" y="19"/>
                  <a:pt x="16" y="19"/>
                  <a:pt x="16" y="19"/>
                </a:cubicBezTo>
                <a:cubicBezTo>
                  <a:pt x="16" y="19"/>
                  <a:pt x="16" y="19"/>
                  <a:pt x="16" y="19"/>
                </a:cubicBezTo>
                <a:cubicBezTo>
                  <a:pt x="16" y="19"/>
                  <a:pt x="16" y="19"/>
                  <a:pt x="16" y="19"/>
                </a:cubicBezTo>
                <a:close/>
                <a:moveTo>
                  <a:pt x="10" y="5"/>
                </a:moveTo>
                <a:cubicBezTo>
                  <a:pt x="9" y="6"/>
                  <a:pt x="8" y="7"/>
                  <a:pt x="7" y="8"/>
                </a:cubicBezTo>
                <a:cubicBezTo>
                  <a:pt x="5" y="11"/>
                  <a:pt x="6" y="14"/>
                  <a:pt x="6" y="17"/>
                </a:cubicBezTo>
                <a:cubicBezTo>
                  <a:pt x="6" y="18"/>
                  <a:pt x="7" y="20"/>
                  <a:pt x="8" y="20"/>
                </a:cubicBezTo>
                <a:cubicBezTo>
                  <a:pt x="8" y="20"/>
                  <a:pt x="8" y="20"/>
                  <a:pt x="8" y="20"/>
                </a:cubicBezTo>
                <a:cubicBezTo>
                  <a:pt x="9" y="19"/>
                  <a:pt x="8" y="12"/>
                  <a:pt x="12" y="12"/>
                </a:cubicBezTo>
                <a:cubicBezTo>
                  <a:pt x="13" y="12"/>
                  <a:pt x="14" y="15"/>
                  <a:pt x="15" y="16"/>
                </a:cubicBezTo>
                <a:cubicBezTo>
                  <a:pt x="16" y="16"/>
                  <a:pt x="18" y="16"/>
                  <a:pt x="19" y="15"/>
                </a:cubicBezTo>
                <a:cubicBezTo>
                  <a:pt x="19" y="15"/>
                  <a:pt x="19" y="15"/>
                  <a:pt x="20" y="14"/>
                </a:cubicBezTo>
                <a:cubicBezTo>
                  <a:pt x="21" y="14"/>
                  <a:pt x="22" y="13"/>
                  <a:pt x="24" y="13"/>
                </a:cubicBezTo>
                <a:cubicBezTo>
                  <a:pt x="24" y="14"/>
                  <a:pt x="24" y="14"/>
                  <a:pt x="25" y="15"/>
                </a:cubicBezTo>
                <a:cubicBezTo>
                  <a:pt x="25" y="16"/>
                  <a:pt x="24" y="17"/>
                  <a:pt x="24" y="18"/>
                </a:cubicBezTo>
                <a:cubicBezTo>
                  <a:pt x="24" y="21"/>
                  <a:pt x="24" y="24"/>
                  <a:pt x="23" y="27"/>
                </a:cubicBezTo>
                <a:cubicBezTo>
                  <a:pt x="22" y="27"/>
                  <a:pt x="22" y="28"/>
                  <a:pt x="21" y="29"/>
                </a:cubicBezTo>
                <a:cubicBezTo>
                  <a:pt x="20" y="28"/>
                  <a:pt x="19" y="28"/>
                  <a:pt x="18" y="27"/>
                </a:cubicBezTo>
                <a:cubicBezTo>
                  <a:pt x="18" y="26"/>
                  <a:pt x="18" y="25"/>
                  <a:pt x="18" y="25"/>
                </a:cubicBezTo>
                <a:cubicBezTo>
                  <a:pt x="18" y="25"/>
                  <a:pt x="17" y="25"/>
                  <a:pt x="17" y="24"/>
                </a:cubicBezTo>
                <a:cubicBezTo>
                  <a:pt x="17" y="24"/>
                  <a:pt x="17" y="25"/>
                  <a:pt x="16" y="25"/>
                </a:cubicBezTo>
                <a:cubicBezTo>
                  <a:pt x="15" y="25"/>
                  <a:pt x="14" y="26"/>
                  <a:pt x="13" y="25"/>
                </a:cubicBezTo>
                <a:cubicBezTo>
                  <a:pt x="13" y="25"/>
                  <a:pt x="12" y="24"/>
                  <a:pt x="12" y="24"/>
                </a:cubicBezTo>
                <a:cubicBezTo>
                  <a:pt x="12" y="23"/>
                  <a:pt x="15" y="17"/>
                  <a:pt x="12" y="17"/>
                </a:cubicBezTo>
                <a:cubicBezTo>
                  <a:pt x="12" y="17"/>
                  <a:pt x="12" y="17"/>
                  <a:pt x="12" y="17"/>
                </a:cubicBezTo>
                <a:cubicBezTo>
                  <a:pt x="12" y="18"/>
                  <a:pt x="10" y="21"/>
                  <a:pt x="10" y="22"/>
                </a:cubicBezTo>
                <a:cubicBezTo>
                  <a:pt x="10" y="23"/>
                  <a:pt x="11" y="23"/>
                  <a:pt x="11" y="25"/>
                </a:cubicBezTo>
                <a:cubicBezTo>
                  <a:pt x="12" y="27"/>
                  <a:pt x="15" y="30"/>
                  <a:pt x="17" y="32"/>
                </a:cubicBezTo>
                <a:cubicBezTo>
                  <a:pt x="18" y="33"/>
                  <a:pt x="18" y="33"/>
                  <a:pt x="18" y="33"/>
                </a:cubicBezTo>
                <a:cubicBezTo>
                  <a:pt x="19" y="33"/>
                  <a:pt x="20" y="33"/>
                  <a:pt x="20" y="33"/>
                </a:cubicBezTo>
                <a:cubicBezTo>
                  <a:pt x="21" y="33"/>
                  <a:pt x="23" y="29"/>
                  <a:pt x="24" y="29"/>
                </a:cubicBezTo>
                <a:cubicBezTo>
                  <a:pt x="24" y="29"/>
                  <a:pt x="24" y="29"/>
                  <a:pt x="24" y="29"/>
                </a:cubicBezTo>
                <a:cubicBezTo>
                  <a:pt x="24" y="29"/>
                  <a:pt x="24" y="29"/>
                  <a:pt x="23" y="28"/>
                </a:cubicBezTo>
                <a:cubicBezTo>
                  <a:pt x="23" y="28"/>
                  <a:pt x="23" y="28"/>
                  <a:pt x="23" y="28"/>
                </a:cubicBezTo>
                <a:cubicBezTo>
                  <a:pt x="24" y="27"/>
                  <a:pt x="25" y="28"/>
                  <a:pt x="26" y="27"/>
                </a:cubicBezTo>
                <a:cubicBezTo>
                  <a:pt x="26" y="26"/>
                  <a:pt x="26" y="25"/>
                  <a:pt x="26" y="25"/>
                </a:cubicBezTo>
                <a:cubicBezTo>
                  <a:pt x="27" y="24"/>
                  <a:pt x="29" y="24"/>
                  <a:pt x="30" y="23"/>
                </a:cubicBezTo>
                <a:cubicBezTo>
                  <a:pt x="31" y="19"/>
                  <a:pt x="25" y="12"/>
                  <a:pt x="21" y="10"/>
                </a:cubicBezTo>
                <a:cubicBezTo>
                  <a:pt x="21" y="9"/>
                  <a:pt x="20" y="8"/>
                  <a:pt x="19" y="7"/>
                </a:cubicBezTo>
                <a:cubicBezTo>
                  <a:pt x="18" y="7"/>
                  <a:pt x="18" y="7"/>
                  <a:pt x="17" y="6"/>
                </a:cubicBezTo>
                <a:cubicBezTo>
                  <a:pt x="15" y="5"/>
                  <a:pt x="14" y="3"/>
                  <a:pt x="12" y="3"/>
                </a:cubicBezTo>
                <a:cubicBezTo>
                  <a:pt x="11" y="3"/>
                  <a:pt x="10" y="4"/>
                  <a:pt x="10" y="5"/>
                </a:cubicBezTo>
                <a:close/>
                <a:moveTo>
                  <a:pt x="7" y="5"/>
                </a:moveTo>
                <a:cubicBezTo>
                  <a:pt x="9" y="3"/>
                  <a:pt x="10" y="1"/>
                  <a:pt x="12" y="1"/>
                </a:cubicBezTo>
                <a:cubicBezTo>
                  <a:pt x="16" y="0"/>
                  <a:pt x="20" y="5"/>
                  <a:pt x="24" y="9"/>
                </a:cubicBezTo>
                <a:cubicBezTo>
                  <a:pt x="25" y="10"/>
                  <a:pt x="26" y="11"/>
                  <a:pt x="27" y="12"/>
                </a:cubicBezTo>
                <a:cubicBezTo>
                  <a:pt x="29" y="15"/>
                  <a:pt x="33" y="17"/>
                  <a:pt x="34" y="20"/>
                </a:cubicBezTo>
                <a:cubicBezTo>
                  <a:pt x="34" y="21"/>
                  <a:pt x="33" y="27"/>
                  <a:pt x="31" y="27"/>
                </a:cubicBezTo>
                <a:cubicBezTo>
                  <a:pt x="30" y="28"/>
                  <a:pt x="27" y="27"/>
                  <a:pt x="26" y="29"/>
                </a:cubicBezTo>
                <a:cubicBezTo>
                  <a:pt x="26" y="29"/>
                  <a:pt x="26" y="30"/>
                  <a:pt x="26" y="30"/>
                </a:cubicBezTo>
                <a:cubicBezTo>
                  <a:pt x="26" y="31"/>
                  <a:pt x="23" y="34"/>
                  <a:pt x="22" y="35"/>
                </a:cubicBezTo>
                <a:cubicBezTo>
                  <a:pt x="21" y="35"/>
                  <a:pt x="20" y="35"/>
                  <a:pt x="20" y="35"/>
                </a:cubicBezTo>
                <a:cubicBezTo>
                  <a:pt x="19" y="36"/>
                  <a:pt x="20" y="37"/>
                  <a:pt x="19" y="37"/>
                </a:cubicBezTo>
                <a:cubicBezTo>
                  <a:pt x="19" y="37"/>
                  <a:pt x="19" y="37"/>
                  <a:pt x="19" y="37"/>
                </a:cubicBezTo>
                <a:cubicBezTo>
                  <a:pt x="18" y="37"/>
                  <a:pt x="17" y="37"/>
                  <a:pt x="16" y="37"/>
                </a:cubicBezTo>
                <a:cubicBezTo>
                  <a:pt x="16" y="37"/>
                  <a:pt x="14" y="35"/>
                  <a:pt x="14" y="35"/>
                </a:cubicBezTo>
                <a:cubicBezTo>
                  <a:pt x="14" y="33"/>
                  <a:pt x="12" y="31"/>
                  <a:pt x="11" y="29"/>
                </a:cubicBezTo>
                <a:cubicBezTo>
                  <a:pt x="10" y="28"/>
                  <a:pt x="8" y="27"/>
                  <a:pt x="8" y="27"/>
                </a:cubicBezTo>
                <a:cubicBezTo>
                  <a:pt x="7" y="26"/>
                  <a:pt x="6" y="25"/>
                  <a:pt x="5" y="25"/>
                </a:cubicBezTo>
                <a:cubicBezTo>
                  <a:pt x="5" y="24"/>
                  <a:pt x="4" y="23"/>
                  <a:pt x="3" y="23"/>
                </a:cubicBezTo>
                <a:cubicBezTo>
                  <a:pt x="0" y="18"/>
                  <a:pt x="1" y="17"/>
                  <a:pt x="2" y="12"/>
                </a:cubicBezTo>
                <a:cubicBezTo>
                  <a:pt x="2" y="11"/>
                  <a:pt x="3" y="9"/>
                  <a:pt x="4" y="8"/>
                </a:cubicBezTo>
                <a:cubicBezTo>
                  <a:pt x="4" y="8"/>
                  <a:pt x="4" y="8"/>
                  <a:pt x="4" y="8"/>
                </a:cubicBezTo>
                <a:cubicBezTo>
                  <a:pt x="4" y="7"/>
                  <a:pt x="5" y="6"/>
                  <a:pt x="5" y="5"/>
                </a:cubicBezTo>
                <a:cubicBezTo>
                  <a:pt x="6" y="5"/>
                  <a:pt x="7" y="5"/>
                  <a:pt x="7" y="5"/>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anchor="t"/>
          <a:lstStyle>
            <a:lvl1pPr marL="0" algn="l">
              <a:buNone/>
              <a:defRPr sz="1800">
                <a:solidFill>
                  <a:schemeClr val="lt1"/>
                </a:solidFill>
                <a:latin typeface="+mn-lt"/>
                <a:ea typeface="+mn-lt"/>
                <a:cs typeface="+mn-lt"/>
              </a:defRPr>
            </a:lvl1pPr>
            <a:lvl2pPr marL="457200" algn="l">
              <a:buNone/>
              <a:defRPr sz="1800">
                <a:solidFill>
                  <a:schemeClr val="lt1"/>
                </a:solidFill>
                <a:latin typeface="+mn-lt"/>
                <a:ea typeface="+mn-lt"/>
                <a:cs typeface="+mn-lt"/>
              </a:defRPr>
            </a:lvl2pPr>
            <a:lvl3pPr marL="914400" algn="l">
              <a:buNone/>
              <a:defRPr sz="1800">
                <a:solidFill>
                  <a:schemeClr val="lt1"/>
                </a:solidFill>
                <a:latin typeface="+mn-lt"/>
                <a:ea typeface="+mn-lt"/>
                <a:cs typeface="+mn-lt"/>
              </a:defRPr>
            </a:lvl3pPr>
            <a:lvl4pPr marL="1371600" algn="l">
              <a:buNone/>
              <a:defRPr sz="1800">
                <a:solidFill>
                  <a:schemeClr val="lt1"/>
                </a:solidFill>
                <a:latin typeface="+mn-lt"/>
                <a:ea typeface="+mn-lt"/>
                <a:cs typeface="+mn-lt"/>
              </a:defRPr>
            </a:lvl4pPr>
            <a:lvl5pPr marL="1828800" algn="l">
              <a:buNone/>
              <a:defRPr sz="1800">
                <a:solidFill>
                  <a:schemeClr val="lt1"/>
                </a:solidFill>
                <a:latin typeface="+mn-lt"/>
                <a:ea typeface="+mn-lt"/>
                <a:cs typeface="+mn-lt"/>
              </a:defRPr>
            </a:lvl5pPr>
            <a:lvl6pPr marL="2286000" algn="l">
              <a:buNone/>
              <a:defRPr sz="1800">
                <a:solidFill>
                  <a:schemeClr val="lt1"/>
                </a:solidFill>
                <a:latin typeface="+mn-lt"/>
                <a:ea typeface="+mn-lt"/>
                <a:cs typeface="+mn-lt"/>
              </a:defRPr>
            </a:lvl6pPr>
            <a:lvl7pPr marL="2743200" algn="l">
              <a:buNone/>
              <a:defRPr sz="1800">
                <a:solidFill>
                  <a:schemeClr val="lt1"/>
                </a:solidFill>
                <a:latin typeface="+mn-lt"/>
                <a:ea typeface="+mn-lt"/>
                <a:cs typeface="+mn-lt"/>
              </a:defRPr>
            </a:lvl7pPr>
            <a:lvl8pPr marL="3200400" algn="l">
              <a:buNone/>
              <a:defRPr sz="1800">
                <a:solidFill>
                  <a:schemeClr val="lt1"/>
                </a:solidFill>
                <a:latin typeface="+mn-lt"/>
                <a:ea typeface="+mn-lt"/>
                <a:cs typeface="+mn-lt"/>
              </a:defRPr>
            </a:lvl8pPr>
            <a:lvl9pPr marL="3657600" algn="l">
              <a:buNone/>
              <a:defRPr sz="1800">
                <a:solidFill>
                  <a:schemeClr val="lt1"/>
                </a:solidFill>
                <a:latin typeface="+mn-lt"/>
                <a:ea typeface="+mn-lt"/>
                <a:cs typeface="+mn-lt"/>
              </a:defRPr>
            </a:lvl9pPr>
          </a:lstStyle>
          <a:p>
            <a:endParaRPr/>
          </a:p>
        </p:txBody>
      </p:sp>
      <p:sp>
        <p:nvSpPr>
          <p:cNvPr id="67" name="Freeform 52">
            <a:extLst>
              <a:ext uri="{FF2B5EF4-FFF2-40B4-BE49-F238E27FC236}">
                <a16:creationId xmlns:a16="http://schemas.microsoft.com/office/drawing/2014/main" id="{EB27901F-FA5B-819A-190F-B682194DC702}"/>
              </a:ext>
            </a:extLst>
          </p:cNvPr>
          <p:cNvSpPr>
            <a:spLocks noGrp="1"/>
          </p:cNvSpPr>
          <p:nvPr/>
        </p:nvSpPr>
        <p:spPr>
          <a:xfrm>
            <a:off x="8837567" y="297084"/>
            <a:ext cx="54377" cy="69378"/>
          </a:xfrm>
          <a:custGeom>
            <a:avLst/>
            <a:gdLst/>
            <a:ahLst/>
            <a:cxnLst/>
            <a:rect l="0" t="0" r="r" b="b"/>
            <a:pathLst>
              <a:path w="31" h="39">
                <a:moveTo>
                  <a:pt x="8" y="26"/>
                </a:moveTo>
                <a:cubicBezTo>
                  <a:pt x="8" y="27"/>
                  <a:pt x="8" y="30"/>
                  <a:pt x="8" y="31"/>
                </a:cubicBezTo>
                <a:cubicBezTo>
                  <a:pt x="8" y="31"/>
                  <a:pt x="8" y="31"/>
                  <a:pt x="8" y="31"/>
                </a:cubicBezTo>
                <a:cubicBezTo>
                  <a:pt x="8" y="31"/>
                  <a:pt x="9" y="31"/>
                  <a:pt x="9" y="30"/>
                </a:cubicBezTo>
                <a:cubicBezTo>
                  <a:pt x="9" y="29"/>
                  <a:pt x="11" y="27"/>
                  <a:pt x="9" y="26"/>
                </a:cubicBezTo>
                <a:cubicBezTo>
                  <a:pt x="9" y="26"/>
                  <a:pt x="9" y="26"/>
                  <a:pt x="8" y="26"/>
                </a:cubicBezTo>
                <a:cubicBezTo>
                  <a:pt x="9" y="26"/>
                  <a:pt x="8" y="26"/>
                  <a:pt x="8" y="26"/>
                </a:cubicBezTo>
                <a:close/>
                <a:moveTo>
                  <a:pt x="18" y="18"/>
                </a:moveTo>
                <a:cubicBezTo>
                  <a:pt x="18" y="19"/>
                  <a:pt x="17" y="20"/>
                  <a:pt x="17" y="21"/>
                </a:cubicBezTo>
                <a:cubicBezTo>
                  <a:pt x="17" y="21"/>
                  <a:pt x="17" y="21"/>
                  <a:pt x="18" y="21"/>
                </a:cubicBezTo>
                <a:cubicBezTo>
                  <a:pt x="18" y="21"/>
                  <a:pt x="18" y="21"/>
                  <a:pt x="18" y="21"/>
                </a:cubicBezTo>
                <a:cubicBezTo>
                  <a:pt x="19" y="21"/>
                  <a:pt x="21" y="19"/>
                  <a:pt x="19" y="18"/>
                </a:cubicBezTo>
                <a:cubicBezTo>
                  <a:pt x="19" y="17"/>
                  <a:pt x="19" y="17"/>
                  <a:pt x="18" y="18"/>
                </a:cubicBezTo>
                <a:close/>
                <a:moveTo>
                  <a:pt x="7" y="22"/>
                </a:moveTo>
                <a:cubicBezTo>
                  <a:pt x="7" y="22"/>
                  <a:pt x="7" y="23"/>
                  <a:pt x="6" y="23"/>
                </a:cubicBezTo>
                <a:cubicBezTo>
                  <a:pt x="6" y="23"/>
                  <a:pt x="6" y="23"/>
                  <a:pt x="6" y="23"/>
                </a:cubicBezTo>
                <a:cubicBezTo>
                  <a:pt x="7" y="23"/>
                  <a:pt x="7" y="23"/>
                  <a:pt x="7" y="23"/>
                </a:cubicBezTo>
                <a:cubicBezTo>
                  <a:pt x="7" y="22"/>
                  <a:pt x="7" y="22"/>
                  <a:pt x="7" y="22"/>
                </a:cubicBezTo>
                <a:cubicBezTo>
                  <a:pt x="7" y="22"/>
                  <a:pt x="7" y="22"/>
                  <a:pt x="7" y="22"/>
                </a:cubicBezTo>
                <a:cubicBezTo>
                  <a:pt x="7" y="22"/>
                  <a:pt x="7" y="22"/>
                  <a:pt x="7" y="22"/>
                </a:cubicBezTo>
                <a:close/>
                <a:moveTo>
                  <a:pt x="23" y="11"/>
                </a:moveTo>
                <a:cubicBezTo>
                  <a:pt x="23" y="12"/>
                  <a:pt x="23" y="12"/>
                  <a:pt x="23" y="12"/>
                </a:cubicBezTo>
                <a:cubicBezTo>
                  <a:pt x="23" y="12"/>
                  <a:pt x="23" y="12"/>
                  <a:pt x="23" y="12"/>
                </a:cubicBezTo>
                <a:cubicBezTo>
                  <a:pt x="23" y="12"/>
                  <a:pt x="23" y="12"/>
                  <a:pt x="23" y="12"/>
                </a:cubicBezTo>
                <a:cubicBezTo>
                  <a:pt x="23" y="12"/>
                  <a:pt x="23" y="12"/>
                  <a:pt x="23" y="11"/>
                </a:cubicBezTo>
                <a:cubicBezTo>
                  <a:pt x="23" y="11"/>
                  <a:pt x="23" y="11"/>
                  <a:pt x="23" y="11"/>
                </a:cubicBezTo>
                <a:cubicBezTo>
                  <a:pt x="23" y="11"/>
                  <a:pt x="23" y="11"/>
                  <a:pt x="23" y="11"/>
                </a:cubicBezTo>
                <a:close/>
                <a:moveTo>
                  <a:pt x="10" y="19"/>
                </a:moveTo>
                <a:cubicBezTo>
                  <a:pt x="9" y="20"/>
                  <a:pt x="9" y="23"/>
                  <a:pt x="10" y="23"/>
                </a:cubicBezTo>
                <a:cubicBezTo>
                  <a:pt x="10" y="23"/>
                  <a:pt x="10" y="23"/>
                  <a:pt x="10" y="23"/>
                </a:cubicBezTo>
                <a:cubicBezTo>
                  <a:pt x="11" y="22"/>
                  <a:pt x="11" y="20"/>
                  <a:pt x="11" y="19"/>
                </a:cubicBezTo>
                <a:cubicBezTo>
                  <a:pt x="11" y="19"/>
                  <a:pt x="10" y="19"/>
                  <a:pt x="10" y="19"/>
                </a:cubicBezTo>
                <a:close/>
                <a:moveTo>
                  <a:pt x="15" y="13"/>
                </a:moveTo>
                <a:cubicBezTo>
                  <a:pt x="15" y="13"/>
                  <a:pt x="15" y="13"/>
                  <a:pt x="15" y="13"/>
                </a:cubicBezTo>
                <a:cubicBezTo>
                  <a:pt x="15" y="14"/>
                  <a:pt x="15" y="14"/>
                  <a:pt x="15" y="14"/>
                </a:cubicBezTo>
                <a:cubicBezTo>
                  <a:pt x="16" y="14"/>
                  <a:pt x="16" y="14"/>
                  <a:pt x="16" y="14"/>
                </a:cubicBezTo>
                <a:cubicBezTo>
                  <a:pt x="16" y="14"/>
                  <a:pt x="16" y="13"/>
                  <a:pt x="16" y="13"/>
                </a:cubicBezTo>
                <a:cubicBezTo>
                  <a:pt x="16" y="13"/>
                  <a:pt x="16" y="13"/>
                  <a:pt x="15" y="13"/>
                </a:cubicBezTo>
                <a:cubicBezTo>
                  <a:pt x="16" y="13"/>
                  <a:pt x="16" y="13"/>
                  <a:pt x="15" y="13"/>
                </a:cubicBezTo>
                <a:close/>
                <a:moveTo>
                  <a:pt x="9" y="16"/>
                </a:moveTo>
                <a:cubicBezTo>
                  <a:pt x="8" y="17"/>
                  <a:pt x="8" y="18"/>
                  <a:pt x="9" y="18"/>
                </a:cubicBezTo>
                <a:cubicBezTo>
                  <a:pt x="9" y="18"/>
                  <a:pt x="9" y="18"/>
                  <a:pt x="9" y="18"/>
                </a:cubicBezTo>
                <a:cubicBezTo>
                  <a:pt x="9" y="17"/>
                  <a:pt x="9" y="17"/>
                  <a:pt x="9" y="16"/>
                </a:cubicBezTo>
                <a:cubicBezTo>
                  <a:pt x="9" y="15"/>
                  <a:pt x="9" y="16"/>
                  <a:pt x="9" y="16"/>
                </a:cubicBezTo>
                <a:close/>
                <a:moveTo>
                  <a:pt x="11" y="1"/>
                </a:moveTo>
                <a:cubicBezTo>
                  <a:pt x="13" y="0"/>
                  <a:pt x="17" y="2"/>
                  <a:pt x="19" y="4"/>
                </a:cubicBezTo>
                <a:cubicBezTo>
                  <a:pt x="19" y="5"/>
                  <a:pt x="19" y="6"/>
                  <a:pt x="20" y="6"/>
                </a:cubicBezTo>
                <a:cubicBezTo>
                  <a:pt x="21" y="7"/>
                  <a:pt x="22" y="7"/>
                  <a:pt x="23" y="7"/>
                </a:cubicBezTo>
                <a:cubicBezTo>
                  <a:pt x="24" y="8"/>
                  <a:pt x="25" y="9"/>
                  <a:pt x="25" y="9"/>
                </a:cubicBezTo>
                <a:cubicBezTo>
                  <a:pt x="27" y="9"/>
                  <a:pt x="28" y="9"/>
                  <a:pt x="29" y="9"/>
                </a:cubicBezTo>
                <a:cubicBezTo>
                  <a:pt x="29" y="9"/>
                  <a:pt x="29" y="9"/>
                  <a:pt x="29" y="10"/>
                </a:cubicBezTo>
                <a:cubicBezTo>
                  <a:pt x="28" y="12"/>
                  <a:pt x="25" y="14"/>
                  <a:pt x="25" y="16"/>
                </a:cubicBezTo>
                <a:cubicBezTo>
                  <a:pt x="25" y="18"/>
                  <a:pt x="27" y="19"/>
                  <a:pt x="27" y="21"/>
                </a:cubicBezTo>
                <a:cubicBezTo>
                  <a:pt x="28" y="23"/>
                  <a:pt x="29" y="24"/>
                  <a:pt x="29" y="26"/>
                </a:cubicBezTo>
                <a:cubicBezTo>
                  <a:pt x="29" y="26"/>
                  <a:pt x="29" y="27"/>
                  <a:pt x="30" y="27"/>
                </a:cubicBezTo>
                <a:cubicBezTo>
                  <a:pt x="30" y="28"/>
                  <a:pt x="30" y="29"/>
                  <a:pt x="30" y="30"/>
                </a:cubicBezTo>
                <a:cubicBezTo>
                  <a:pt x="30" y="31"/>
                  <a:pt x="31" y="31"/>
                  <a:pt x="31" y="32"/>
                </a:cubicBezTo>
                <a:cubicBezTo>
                  <a:pt x="31" y="32"/>
                  <a:pt x="31" y="32"/>
                  <a:pt x="31" y="32"/>
                </a:cubicBezTo>
                <a:cubicBezTo>
                  <a:pt x="29" y="31"/>
                  <a:pt x="27" y="30"/>
                  <a:pt x="25" y="28"/>
                </a:cubicBezTo>
                <a:cubicBezTo>
                  <a:pt x="24" y="26"/>
                  <a:pt x="23" y="24"/>
                  <a:pt x="22" y="23"/>
                </a:cubicBezTo>
                <a:cubicBezTo>
                  <a:pt x="22" y="23"/>
                  <a:pt x="22" y="23"/>
                  <a:pt x="22" y="23"/>
                </a:cubicBezTo>
                <a:cubicBezTo>
                  <a:pt x="20" y="25"/>
                  <a:pt x="19" y="27"/>
                  <a:pt x="16" y="29"/>
                </a:cubicBezTo>
                <a:cubicBezTo>
                  <a:pt x="15" y="28"/>
                  <a:pt x="13" y="26"/>
                  <a:pt x="14" y="25"/>
                </a:cubicBezTo>
                <a:cubicBezTo>
                  <a:pt x="14" y="24"/>
                  <a:pt x="15" y="23"/>
                  <a:pt x="15" y="22"/>
                </a:cubicBezTo>
                <a:cubicBezTo>
                  <a:pt x="15" y="22"/>
                  <a:pt x="14" y="21"/>
                  <a:pt x="14" y="21"/>
                </a:cubicBezTo>
                <a:cubicBezTo>
                  <a:pt x="14" y="20"/>
                  <a:pt x="14" y="19"/>
                  <a:pt x="15" y="19"/>
                </a:cubicBezTo>
                <a:cubicBezTo>
                  <a:pt x="15" y="18"/>
                  <a:pt x="14" y="15"/>
                  <a:pt x="13" y="16"/>
                </a:cubicBezTo>
                <a:cubicBezTo>
                  <a:pt x="12" y="16"/>
                  <a:pt x="12" y="18"/>
                  <a:pt x="12" y="19"/>
                </a:cubicBezTo>
                <a:cubicBezTo>
                  <a:pt x="12" y="20"/>
                  <a:pt x="13" y="21"/>
                  <a:pt x="13" y="23"/>
                </a:cubicBezTo>
                <a:cubicBezTo>
                  <a:pt x="13" y="25"/>
                  <a:pt x="11" y="26"/>
                  <a:pt x="13" y="29"/>
                </a:cubicBezTo>
                <a:cubicBezTo>
                  <a:pt x="14" y="31"/>
                  <a:pt x="17" y="33"/>
                  <a:pt x="17" y="34"/>
                </a:cubicBezTo>
                <a:cubicBezTo>
                  <a:pt x="17" y="34"/>
                  <a:pt x="17" y="34"/>
                  <a:pt x="17" y="34"/>
                </a:cubicBezTo>
                <a:cubicBezTo>
                  <a:pt x="17" y="35"/>
                  <a:pt x="17" y="35"/>
                  <a:pt x="17" y="35"/>
                </a:cubicBezTo>
                <a:cubicBezTo>
                  <a:pt x="16" y="34"/>
                  <a:pt x="15" y="34"/>
                  <a:pt x="14" y="33"/>
                </a:cubicBezTo>
                <a:cubicBezTo>
                  <a:pt x="13" y="33"/>
                  <a:pt x="13" y="32"/>
                  <a:pt x="12" y="32"/>
                </a:cubicBezTo>
                <a:cubicBezTo>
                  <a:pt x="12" y="32"/>
                  <a:pt x="12" y="32"/>
                  <a:pt x="12" y="32"/>
                </a:cubicBezTo>
                <a:cubicBezTo>
                  <a:pt x="11" y="34"/>
                  <a:pt x="11" y="37"/>
                  <a:pt x="8" y="39"/>
                </a:cubicBezTo>
                <a:cubicBezTo>
                  <a:pt x="7" y="39"/>
                  <a:pt x="7" y="39"/>
                  <a:pt x="7" y="39"/>
                </a:cubicBezTo>
                <a:cubicBezTo>
                  <a:pt x="7" y="38"/>
                  <a:pt x="5" y="36"/>
                  <a:pt x="5" y="35"/>
                </a:cubicBezTo>
                <a:cubicBezTo>
                  <a:pt x="5" y="34"/>
                  <a:pt x="5" y="33"/>
                  <a:pt x="6" y="33"/>
                </a:cubicBezTo>
                <a:cubicBezTo>
                  <a:pt x="6" y="31"/>
                  <a:pt x="6" y="28"/>
                  <a:pt x="6" y="26"/>
                </a:cubicBezTo>
                <a:cubicBezTo>
                  <a:pt x="6" y="26"/>
                  <a:pt x="6" y="26"/>
                  <a:pt x="6" y="26"/>
                </a:cubicBezTo>
                <a:cubicBezTo>
                  <a:pt x="6" y="26"/>
                  <a:pt x="6" y="26"/>
                  <a:pt x="6" y="26"/>
                </a:cubicBezTo>
                <a:cubicBezTo>
                  <a:pt x="5" y="27"/>
                  <a:pt x="3" y="29"/>
                  <a:pt x="2" y="29"/>
                </a:cubicBezTo>
                <a:cubicBezTo>
                  <a:pt x="0" y="27"/>
                  <a:pt x="2" y="23"/>
                  <a:pt x="3" y="21"/>
                </a:cubicBezTo>
                <a:cubicBezTo>
                  <a:pt x="3" y="19"/>
                  <a:pt x="4" y="14"/>
                  <a:pt x="4" y="13"/>
                </a:cubicBezTo>
                <a:cubicBezTo>
                  <a:pt x="3" y="12"/>
                  <a:pt x="3" y="11"/>
                  <a:pt x="3" y="11"/>
                </a:cubicBezTo>
                <a:cubicBezTo>
                  <a:pt x="3" y="9"/>
                  <a:pt x="5" y="9"/>
                  <a:pt x="6" y="9"/>
                </a:cubicBezTo>
                <a:cubicBezTo>
                  <a:pt x="7" y="11"/>
                  <a:pt x="6" y="12"/>
                  <a:pt x="6" y="14"/>
                </a:cubicBezTo>
                <a:cubicBezTo>
                  <a:pt x="5" y="17"/>
                  <a:pt x="4" y="21"/>
                  <a:pt x="3" y="23"/>
                </a:cubicBezTo>
                <a:cubicBezTo>
                  <a:pt x="3" y="24"/>
                  <a:pt x="3" y="25"/>
                  <a:pt x="3" y="26"/>
                </a:cubicBezTo>
                <a:cubicBezTo>
                  <a:pt x="3" y="26"/>
                  <a:pt x="3" y="26"/>
                  <a:pt x="3" y="27"/>
                </a:cubicBezTo>
                <a:cubicBezTo>
                  <a:pt x="3" y="26"/>
                  <a:pt x="8" y="22"/>
                  <a:pt x="8" y="22"/>
                </a:cubicBezTo>
                <a:cubicBezTo>
                  <a:pt x="9" y="20"/>
                  <a:pt x="5" y="15"/>
                  <a:pt x="9" y="14"/>
                </a:cubicBezTo>
                <a:cubicBezTo>
                  <a:pt x="10" y="15"/>
                  <a:pt x="12" y="15"/>
                  <a:pt x="13" y="15"/>
                </a:cubicBezTo>
                <a:cubicBezTo>
                  <a:pt x="13" y="15"/>
                  <a:pt x="13" y="15"/>
                  <a:pt x="13" y="15"/>
                </a:cubicBezTo>
                <a:cubicBezTo>
                  <a:pt x="13" y="13"/>
                  <a:pt x="13" y="13"/>
                  <a:pt x="11" y="12"/>
                </a:cubicBezTo>
                <a:cubicBezTo>
                  <a:pt x="11" y="11"/>
                  <a:pt x="11" y="10"/>
                  <a:pt x="12" y="9"/>
                </a:cubicBezTo>
                <a:cubicBezTo>
                  <a:pt x="13" y="10"/>
                  <a:pt x="14" y="10"/>
                  <a:pt x="15" y="10"/>
                </a:cubicBezTo>
                <a:cubicBezTo>
                  <a:pt x="15" y="7"/>
                  <a:pt x="11" y="3"/>
                  <a:pt x="11" y="1"/>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anchor="t"/>
          <a:lstStyle>
            <a:lvl1pPr marL="0" algn="l">
              <a:buNone/>
              <a:defRPr sz="1800">
                <a:solidFill>
                  <a:schemeClr val="lt1"/>
                </a:solidFill>
                <a:latin typeface="+mn-lt"/>
                <a:ea typeface="+mn-lt"/>
                <a:cs typeface="+mn-lt"/>
              </a:defRPr>
            </a:lvl1pPr>
            <a:lvl2pPr marL="457200" algn="l">
              <a:buNone/>
              <a:defRPr sz="1800">
                <a:solidFill>
                  <a:schemeClr val="lt1"/>
                </a:solidFill>
                <a:latin typeface="+mn-lt"/>
                <a:ea typeface="+mn-lt"/>
                <a:cs typeface="+mn-lt"/>
              </a:defRPr>
            </a:lvl2pPr>
            <a:lvl3pPr marL="914400" algn="l">
              <a:buNone/>
              <a:defRPr sz="1800">
                <a:solidFill>
                  <a:schemeClr val="lt1"/>
                </a:solidFill>
                <a:latin typeface="+mn-lt"/>
                <a:ea typeface="+mn-lt"/>
                <a:cs typeface="+mn-lt"/>
              </a:defRPr>
            </a:lvl3pPr>
            <a:lvl4pPr marL="1371600" algn="l">
              <a:buNone/>
              <a:defRPr sz="1800">
                <a:solidFill>
                  <a:schemeClr val="lt1"/>
                </a:solidFill>
                <a:latin typeface="+mn-lt"/>
                <a:ea typeface="+mn-lt"/>
                <a:cs typeface="+mn-lt"/>
              </a:defRPr>
            </a:lvl4pPr>
            <a:lvl5pPr marL="1828800" algn="l">
              <a:buNone/>
              <a:defRPr sz="1800">
                <a:solidFill>
                  <a:schemeClr val="lt1"/>
                </a:solidFill>
                <a:latin typeface="+mn-lt"/>
                <a:ea typeface="+mn-lt"/>
                <a:cs typeface="+mn-lt"/>
              </a:defRPr>
            </a:lvl5pPr>
            <a:lvl6pPr marL="2286000" algn="l">
              <a:buNone/>
              <a:defRPr sz="1800">
                <a:solidFill>
                  <a:schemeClr val="lt1"/>
                </a:solidFill>
                <a:latin typeface="+mn-lt"/>
                <a:ea typeface="+mn-lt"/>
                <a:cs typeface="+mn-lt"/>
              </a:defRPr>
            </a:lvl6pPr>
            <a:lvl7pPr marL="2743200" algn="l">
              <a:buNone/>
              <a:defRPr sz="1800">
                <a:solidFill>
                  <a:schemeClr val="lt1"/>
                </a:solidFill>
                <a:latin typeface="+mn-lt"/>
                <a:ea typeface="+mn-lt"/>
                <a:cs typeface="+mn-lt"/>
              </a:defRPr>
            </a:lvl7pPr>
            <a:lvl8pPr marL="3200400" algn="l">
              <a:buNone/>
              <a:defRPr sz="1800">
                <a:solidFill>
                  <a:schemeClr val="lt1"/>
                </a:solidFill>
                <a:latin typeface="+mn-lt"/>
                <a:ea typeface="+mn-lt"/>
                <a:cs typeface="+mn-lt"/>
              </a:defRPr>
            </a:lvl8pPr>
            <a:lvl9pPr marL="3657600" algn="l">
              <a:buNone/>
              <a:defRPr sz="1800">
                <a:solidFill>
                  <a:schemeClr val="lt1"/>
                </a:solidFill>
                <a:latin typeface="+mn-lt"/>
                <a:ea typeface="+mn-lt"/>
                <a:cs typeface="+mn-lt"/>
              </a:defRPr>
            </a:lvl9pPr>
          </a:lstStyle>
          <a:p>
            <a:endParaRPr/>
          </a:p>
        </p:txBody>
      </p:sp>
      <p:sp>
        <p:nvSpPr>
          <p:cNvPr id="8" name="Freeform 34">
            <a:extLst>
              <a:ext uri="{FF2B5EF4-FFF2-40B4-BE49-F238E27FC236}">
                <a16:creationId xmlns:a16="http://schemas.microsoft.com/office/drawing/2014/main" id="{44D05C22-BB86-D7B1-E744-08C1DFAF1B38}"/>
              </a:ext>
            </a:extLst>
          </p:cNvPr>
          <p:cNvSpPr>
            <a:spLocks noGrp="1"/>
          </p:cNvSpPr>
          <p:nvPr/>
        </p:nvSpPr>
        <p:spPr>
          <a:xfrm>
            <a:off x="9227859" y="664598"/>
            <a:ext cx="1610680" cy="120004"/>
          </a:xfrm>
          <a:custGeom>
            <a:avLst/>
            <a:gdLst/>
            <a:ahLst/>
            <a:cxnLst/>
            <a:rect l="0" t="0" r="r" b="b"/>
            <a:pathLst>
              <a:path w="915" h="68">
                <a:moveTo>
                  <a:pt x="35" y="4"/>
                </a:moveTo>
                <a:cubicBezTo>
                  <a:pt x="35" y="3"/>
                  <a:pt x="35" y="3"/>
                  <a:pt x="35" y="3"/>
                </a:cubicBezTo>
                <a:cubicBezTo>
                  <a:pt x="53" y="3"/>
                  <a:pt x="53" y="3"/>
                  <a:pt x="53" y="3"/>
                </a:cubicBezTo>
                <a:cubicBezTo>
                  <a:pt x="53" y="4"/>
                  <a:pt x="53" y="4"/>
                  <a:pt x="53" y="4"/>
                </a:cubicBezTo>
                <a:cubicBezTo>
                  <a:pt x="51" y="4"/>
                  <a:pt x="51" y="4"/>
                  <a:pt x="51" y="4"/>
                </a:cubicBezTo>
                <a:cubicBezTo>
                  <a:pt x="49" y="4"/>
                  <a:pt x="47" y="5"/>
                  <a:pt x="46" y="6"/>
                </a:cubicBezTo>
                <a:cubicBezTo>
                  <a:pt x="46" y="7"/>
                  <a:pt x="45" y="9"/>
                  <a:pt x="45" y="11"/>
                </a:cubicBezTo>
                <a:cubicBezTo>
                  <a:pt x="45" y="32"/>
                  <a:pt x="45" y="32"/>
                  <a:pt x="45" y="32"/>
                </a:cubicBezTo>
                <a:cubicBezTo>
                  <a:pt x="45" y="37"/>
                  <a:pt x="45" y="41"/>
                  <a:pt x="44" y="43"/>
                </a:cubicBezTo>
                <a:cubicBezTo>
                  <a:pt x="43" y="46"/>
                  <a:pt x="41" y="49"/>
                  <a:pt x="38" y="51"/>
                </a:cubicBezTo>
                <a:cubicBezTo>
                  <a:pt x="35" y="53"/>
                  <a:pt x="31" y="53"/>
                  <a:pt x="27" y="53"/>
                </a:cubicBezTo>
                <a:cubicBezTo>
                  <a:pt x="21" y="53"/>
                  <a:pt x="17" y="53"/>
                  <a:pt x="15" y="51"/>
                </a:cubicBezTo>
                <a:cubicBezTo>
                  <a:pt x="12" y="49"/>
                  <a:pt x="10" y="46"/>
                  <a:pt x="9" y="43"/>
                </a:cubicBezTo>
                <a:cubicBezTo>
                  <a:pt x="8" y="41"/>
                  <a:pt x="7" y="37"/>
                  <a:pt x="7" y="31"/>
                </a:cubicBezTo>
                <a:cubicBezTo>
                  <a:pt x="7" y="11"/>
                  <a:pt x="7" y="11"/>
                  <a:pt x="7" y="11"/>
                </a:cubicBezTo>
                <a:cubicBezTo>
                  <a:pt x="7" y="8"/>
                  <a:pt x="7" y="6"/>
                  <a:pt x="6" y="5"/>
                </a:cubicBezTo>
                <a:cubicBezTo>
                  <a:pt x="5" y="4"/>
                  <a:pt x="4" y="3"/>
                  <a:pt x="2" y="3"/>
                </a:cubicBezTo>
                <a:cubicBezTo>
                  <a:pt x="0" y="3"/>
                  <a:pt x="0" y="3"/>
                  <a:pt x="0" y="3"/>
                </a:cubicBezTo>
                <a:cubicBezTo>
                  <a:pt x="0" y="2"/>
                  <a:pt x="0" y="2"/>
                  <a:pt x="0" y="2"/>
                </a:cubicBezTo>
                <a:cubicBezTo>
                  <a:pt x="21" y="2"/>
                  <a:pt x="21" y="2"/>
                  <a:pt x="21" y="2"/>
                </a:cubicBezTo>
                <a:cubicBezTo>
                  <a:pt x="21" y="3"/>
                  <a:pt x="21" y="3"/>
                  <a:pt x="21" y="3"/>
                </a:cubicBezTo>
                <a:cubicBezTo>
                  <a:pt x="19" y="3"/>
                  <a:pt x="19" y="3"/>
                  <a:pt x="19" y="3"/>
                </a:cubicBezTo>
                <a:cubicBezTo>
                  <a:pt x="17" y="3"/>
                  <a:pt x="15" y="4"/>
                  <a:pt x="15" y="5"/>
                </a:cubicBezTo>
                <a:cubicBezTo>
                  <a:pt x="14" y="6"/>
                  <a:pt x="14" y="8"/>
                  <a:pt x="14" y="11"/>
                </a:cubicBezTo>
                <a:cubicBezTo>
                  <a:pt x="14" y="33"/>
                  <a:pt x="14" y="33"/>
                  <a:pt x="14" y="33"/>
                </a:cubicBezTo>
                <a:cubicBezTo>
                  <a:pt x="14" y="35"/>
                  <a:pt x="14" y="37"/>
                  <a:pt x="14" y="40"/>
                </a:cubicBezTo>
                <a:cubicBezTo>
                  <a:pt x="15" y="43"/>
                  <a:pt x="15" y="45"/>
                  <a:pt x="16" y="46"/>
                </a:cubicBezTo>
                <a:cubicBezTo>
                  <a:pt x="17" y="48"/>
                  <a:pt x="19" y="49"/>
                  <a:pt x="20" y="50"/>
                </a:cubicBezTo>
                <a:cubicBezTo>
                  <a:pt x="22" y="51"/>
                  <a:pt x="24" y="51"/>
                  <a:pt x="27" y="51"/>
                </a:cubicBezTo>
                <a:cubicBezTo>
                  <a:pt x="30" y="51"/>
                  <a:pt x="33" y="50"/>
                  <a:pt x="35" y="49"/>
                </a:cubicBezTo>
                <a:cubicBezTo>
                  <a:pt x="37" y="47"/>
                  <a:pt x="39" y="46"/>
                  <a:pt x="40" y="43"/>
                </a:cubicBezTo>
                <a:cubicBezTo>
                  <a:pt x="41" y="41"/>
                  <a:pt x="41" y="37"/>
                  <a:pt x="41" y="32"/>
                </a:cubicBezTo>
                <a:cubicBezTo>
                  <a:pt x="41" y="12"/>
                  <a:pt x="41" y="12"/>
                  <a:pt x="41" y="12"/>
                </a:cubicBezTo>
                <a:cubicBezTo>
                  <a:pt x="41" y="9"/>
                  <a:pt x="41" y="7"/>
                  <a:pt x="40" y="6"/>
                </a:cubicBezTo>
                <a:cubicBezTo>
                  <a:pt x="39" y="5"/>
                  <a:pt x="38" y="4"/>
                  <a:pt x="36" y="4"/>
                </a:cubicBezTo>
                <a:cubicBezTo>
                  <a:pt x="35" y="4"/>
                  <a:pt x="35" y="4"/>
                  <a:pt x="35" y="4"/>
                </a:cubicBezTo>
                <a:close/>
                <a:moveTo>
                  <a:pt x="69" y="25"/>
                </a:moveTo>
                <a:cubicBezTo>
                  <a:pt x="73" y="20"/>
                  <a:pt x="76" y="18"/>
                  <a:pt x="79" y="18"/>
                </a:cubicBezTo>
                <a:cubicBezTo>
                  <a:pt x="81" y="18"/>
                  <a:pt x="83" y="18"/>
                  <a:pt x="84" y="19"/>
                </a:cubicBezTo>
                <a:cubicBezTo>
                  <a:pt x="85" y="20"/>
                  <a:pt x="87" y="21"/>
                  <a:pt x="87" y="23"/>
                </a:cubicBezTo>
                <a:cubicBezTo>
                  <a:pt x="88" y="25"/>
                  <a:pt x="88" y="27"/>
                  <a:pt x="88" y="30"/>
                </a:cubicBezTo>
                <a:cubicBezTo>
                  <a:pt x="88" y="45"/>
                  <a:pt x="88" y="45"/>
                  <a:pt x="88" y="45"/>
                </a:cubicBezTo>
                <a:cubicBezTo>
                  <a:pt x="88" y="47"/>
                  <a:pt x="88" y="48"/>
                  <a:pt x="89" y="49"/>
                </a:cubicBezTo>
                <a:cubicBezTo>
                  <a:pt x="89" y="50"/>
                  <a:pt x="89" y="50"/>
                  <a:pt x="90" y="51"/>
                </a:cubicBezTo>
                <a:cubicBezTo>
                  <a:pt x="90" y="51"/>
                  <a:pt x="91" y="51"/>
                  <a:pt x="93" y="51"/>
                </a:cubicBezTo>
                <a:cubicBezTo>
                  <a:pt x="93" y="52"/>
                  <a:pt x="93" y="52"/>
                  <a:pt x="93" y="52"/>
                </a:cubicBezTo>
                <a:cubicBezTo>
                  <a:pt x="77" y="52"/>
                  <a:pt x="77" y="52"/>
                  <a:pt x="77" y="52"/>
                </a:cubicBezTo>
                <a:cubicBezTo>
                  <a:pt x="77" y="51"/>
                  <a:pt x="77" y="51"/>
                  <a:pt x="77" y="51"/>
                </a:cubicBezTo>
                <a:cubicBezTo>
                  <a:pt x="78" y="51"/>
                  <a:pt x="78" y="51"/>
                  <a:pt x="78" y="51"/>
                </a:cubicBezTo>
                <a:cubicBezTo>
                  <a:pt x="79" y="51"/>
                  <a:pt x="80" y="51"/>
                  <a:pt x="81" y="50"/>
                </a:cubicBezTo>
                <a:cubicBezTo>
                  <a:pt x="82" y="50"/>
                  <a:pt x="82" y="49"/>
                  <a:pt x="82" y="48"/>
                </a:cubicBezTo>
                <a:cubicBezTo>
                  <a:pt x="82" y="48"/>
                  <a:pt x="82" y="47"/>
                  <a:pt x="82" y="45"/>
                </a:cubicBezTo>
                <a:cubicBezTo>
                  <a:pt x="82" y="31"/>
                  <a:pt x="82" y="31"/>
                  <a:pt x="82" y="31"/>
                </a:cubicBezTo>
                <a:cubicBezTo>
                  <a:pt x="82" y="27"/>
                  <a:pt x="82" y="25"/>
                  <a:pt x="81" y="24"/>
                </a:cubicBezTo>
                <a:cubicBezTo>
                  <a:pt x="80" y="23"/>
                  <a:pt x="79" y="22"/>
                  <a:pt x="77" y="22"/>
                </a:cubicBezTo>
                <a:cubicBezTo>
                  <a:pt x="74" y="22"/>
                  <a:pt x="71" y="23"/>
                  <a:pt x="69" y="27"/>
                </a:cubicBezTo>
                <a:cubicBezTo>
                  <a:pt x="69" y="45"/>
                  <a:pt x="69" y="45"/>
                  <a:pt x="69" y="45"/>
                </a:cubicBezTo>
                <a:cubicBezTo>
                  <a:pt x="69" y="47"/>
                  <a:pt x="69" y="48"/>
                  <a:pt x="69" y="49"/>
                </a:cubicBezTo>
                <a:cubicBezTo>
                  <a:pt x="69" y="50"/>
                  <a:pt x="70" y="50"/>
                  <a:pt x="70" y="51"/>
                </a:cubicBezTo>
                <a:cubicBezTo>
                  <a:pt x="71" y="51"/>
                  <a:pt x="72" y="51"/>
                  <a:pt x="74" y="51"/>
                </a:cubicBezTo>
                <a:cubicBezTo>
                  <a:pt x="74" y="52"/>
                  <a:pt x="74" y="52"/>
                  <a:pt x="74" y="52"/>
                </a:cubicBezTo>
                <a:cubicBezTo>
                  <a:pt x="58" y="52"/>
                  <a:pt x="58" y="52"/>
                  <a:pt x="58" y="52"/>
                </a:cubicBezTo>
                <a:cubicBezTo>
                  <a:pt x="58" y="51"/>
                  <a:pt x="58" y="51"/>
                  <a:pt x="58" y="51"/>
                </a:cubicBezTo>
                <a:cubicBezTo>
                  <a:pt x="59" y="51"/>
                  <a:pt x="59" y="51"/>
                  <a:pt x="59" y="51"/>
                </a:cubicBezTo>
                <a:cubicBezTo>
                  <a:pt x="60" y="51"/>
                  <a:pt x="61" y="51"/>
                  <a:pt x="62" y="50"/>
                </a:cubicBezTo>
                <a:cubicBezTo>
                  <a:pt x="62" y="49"/>
                  <a:pt x="63" y="47"/>
                  <a:pt x="63" y="45"/>
                </a:cubicBezTo>
                <a:cubicBezTo>
                  <a:pt x="63" y="32"/>
                  <a:pt x="63" y="32"/>
                  <a:pt x="63" y="32"/>
                </a:cubicBezTo>
                <a:cubicBezTo>
                  <a:pt x="63" y="28"/>
                  <a:pt x="63" y="25"/>
                  <a:pt x="62" y="24"/>
                </a:cubicBezTo>
                <a:cubicBezTo>
                  <a:pt x="62" y="23"/>
                  <a:pt x="62" y="23"/>
                  <a:pt x="61" y="22"/>
                </a:cubicBezTo>
                <a:cubicBezTo>
                  <a:pt x="61" y="22"/>
                  <a:pt x="61" y="22"/>
                  <a:pt x="60" y="22"/>
                </a:cubicBezTo>
                <a:cubicBezTo>
                  <a:pt x="59" y="22"/>
                  <a:pt x="58" y="22"/>
                  <a:pt x="57" y="22"/>
                </a:cubicBezTo>
                <a:cubicBezTo>
                  <a:pt x="57" y="21"/>
                  <a:pt x="57" y="21"/>
                  <a:pt x="57" y="21"/>
                </a:cubicBezTo>
                <a:cubicBezTo>
                  <a:pt x="67" y="17"/>
                  <a:pt x="67" y="17"/>
                  <a:pt x="67" y="17"/>
                </a:cubicBezTo>
                <a:cubicBezTo>
                  <a:pt x="69" y="17"/>
                  <a:pt x="69" y="17"/>
                  <a:pt x="69" y="17"/>
                </a:cubicBezTo>
                <a:cubicBezTo>
                  <a:pt x="69" y="25"/>
                  <a:pt x="69" y="25"/>
                  <a:pt x="69" y="25"/>
                </a:cubicBezTo>
                <a:close/>
                <a:moveTo>
                  <a:pt x="108" y="0"/>
                </a:moveTo>
                <a:cubicBezTo>
                  <a:pt x="109" y="0"/>
                  <a:pt x="110" y="0"/>
                  <a:pt x="110" y="1"/>
                </a:cubicBezTo>
                <a:cubicBezTo>
                  <a:pt x="111" y="2"/>
                  <a:pt x="111" y="3"/>
                  <a:pt x="111" y="4"/>
                </a:cubicBezTo>
                <a:cubicBezTo>
                  <a:pt x="111" y="5"/>
                  <a:pt x="111" y="6"/>
                  <a:pt x="110" y="7"/>
                </a:cubicBezTo>
                <a:cubicBezTo>
                  <a:pt x="109" y="7"/>
                  <a:pt x="109" y="8"/>
                  <a:pt x="108" y="8"/>
                </a:cubicBezTo>
                <a:cubicBezTo>
                  <a:pt x="107" y="8"/>
                  <a:pt x="106" y="7"/>
                  <a:pt x="105" y="7"/>
                </a:cubicBezTo>
                <a:cubicBezTo>
                  <a:pt x="105" y="6"/>
                  <a:pt x="104" y="5"/>
                  <a:pt x="104" y="4"/>
                </a:cubicBezTo>
                <a:cubicBezTo>
                  <a:pt x="104" y="3"/>
                  <a:pt x="105" y="2"/>
                  <a:pt x="105" y="1"/>
                </a:cubicBezTo>
                <a:cubicBezTo>
                  <a:pt x="106" y="0"/>
                  <a:pt x="107" y="0"/>
                  <a:pt x="108" y="0"/>
                </a:cubicBezTo>
                <a:close/>
                <a:moveTo>
                  <a:pt x="111" y="18"/>
                </a:moveTo>
                <a:cubicBezTo>
                  <a:pt x="111" y="45"/>
                  <a:pt x="111" y="45"/>
                  <a:pt x="111" y="45"/>
                </a:cubicBezTo>
                <a:cubicBezTo>
                  <a:pt x="111" y="47"/>
                  <a:pt x="111" y="49"/>
                  <a:pt x="111" y="49"/>
                </a:cubicBezTo>
                <a:cubicBezTo>
                  <a:pt x="111" y="50"/>
                  <a:pt x="112" y="51"/>
                  <a:pt x="112" y="51"/>
                </a:cubicBezTo>
                <a:cubicBezTo>
                  <a:pt x="113" y="51"/>
                  <a:pt x="114" y="51"/>
                  <a:pt x="115" y="51"/>
                </a:cubicBezTo>
                <a:cubicBezTo>
                  <a:pt x="115" y="53"/>
                  <a:pt x="115" y="53"/>
                  <a:pt x="115" y="53"/>
                </a:cubicBezTo>
                <a:cubicBezTo>
                  <a:pt x="99" y="53"/>
                  <a:pt x="99" y="53"/>
                  <a:pt x="99" y="53"/>
                </a:cubicBezTo>
                <a:cubicBezTo>
                  <a:pt x="99" y="51"/>
                  <a:pt x="99" y="51"/>
                  <a:pt x="99" y="51"/>
                </a:cubicBezTo>
                <a:cubicBezTo>
                  <a:pt x="101" y="51"/>
                  <a:pt x="102" y="51"/>
                  <a:pt x="103" y="51"/>
                </a:cubicBezTo>
                <a:cubicBezTo>
                  <a:pt x="103" y="51"/>
                  <a:pt x="103" y="50"/>
                  <a:pt x="104" y="49"/>
                </a:cubicBezTo>
                <a:cubicBezTo>
                  <a:pt x="104" y="49"/>
                  <a:pt x="104" y="47"/>
                  <a:pt x="104" y="45"/>
                </a:cubicBezTo>
                <a:cubicBezTo>
                  <a:pt x="104" y="32"/>
                  <a:pt x="104" y="32"/>
                  <a:pt x="104" y="32"/>
                </a:cubicBezTo>
                <a:cubicBezTo>
                  <a:pt x="104" y="28"/>
                  <a:pt x="104" y="26"/>
                  <a:pt x="104" y="25"/>
                </a:cubicBezTo>
                <a:cubicBezTo>
                  <a:pt x="104" y="24"/>
                  <a:pt x="103" y="23"/>
                  <a:pt x="103" y="23"/>
                </a:cubicBezTo>
                <a:cubicBezTo>
                  <a:pt x="103" y="23"/>
                  <a:pt x="102" y="23"/>
                  <a:pt x="101" y="23"/>
                </a:cubicBezTo>
                <a:cubicBezTo>
                  <a:pt x="101" y="23"/>
                  <a:pt x="100" y="23"/>
                  <a:pt x="99" y="23"/>
                </a:cubicBezTo>
                <a:cubicBezTo>
                  <a:pt x="99" y="22"/>
                  <a:pt x="99" y="22"/>
                  <a:pt x="99" y="22"/>
                </a:cubicBezTo>
                <a:cubicBezTo>
                  <a:pt x="109" y="18"/>
                  <a:pt x="109" y="18"/>
                  <a:pt x="109" y="18"/>
                </a:cubicBezTo>
                <a:cubicBezTo>
                  <a:pt x="111" y="18"/>
                  <a:pt x="111" y="18"/>
                  <a:pt x="111" y="18"/>
                </a:cubicBezTo>
                <a:close/>
                <a:moveTo>
                  <a:pt x="122" y="19"/>
                </a:moveTo>
                <a:cubicBezTo>
                  <a:pt x="137" y="19"/>
                  <a:pt x="137" y="19"/>
                  <a:pt x="137" y="19"/>
                </a:cubicBezTo>
                <a:cubicBezTo>
                  <a:pt x="137" y="20"/>
                  <a:pt x="137" y="20"/>
                  <a:pt x="137" y="20"/>
                </a:cubicBezTo>
                <a:cubicBezTo>
                  <a:pt x="136" y="20"/>
                  <a:pt x="136" y="20"/>
                  <a:pt x="136" y="20"/>
                </a:cubicBezTo>
                <a:cubicBezTo>
                  <a:pt x="135" y="20"/>
                  <a:pt x="134" y="20"/>
                  <a:pt x="134" y="21"/>
                </a:cubicBezTo>
                <a:cubicBezTo>
                  <a:pt x="133" y="21"/>
                  <a:pt x="133" y="22"/>
                  <a:pt x="133" y="23"/>
                </a:cubicBezTo>
                <a:cubicBezTo>
                  <a:pt x="133" y="23"/>
                  <a:pt x="133" y="25"/>
                  <a:pt x="134" y="26"/>
                </a:cubicBezTo>
                <a:cubicBezTo>
                  <a:pt x="141" y="45"/>
                  <a:pt x="141" y="45"/>
                  <a:pt x="141" y="45"/>
                </a:cubicBezTo>
                <a:cubicBezTo>
                  <a:pt x="149" y="25"/>
                  <a:pt x="149" y="25"/>
                  <a:pt x="149" y="25"/>
                </a:cubicBezTo>
                <a:cubicBezTo>
                  <a:pt x="149" y="24"/>
                  <a:pt x="150" y="23"/>
                  <a:pt x="150" y="22"/>
                </a:cubicBezTo>
                <a:cubicBezTo>
                  <a:pt x="150" y="21"/>
                  <a:pt x="150" y="21"/>
                  <a:pt x="149" y="21"/>
                </a:cubicBezTo>
                <a:cubicBezTo>
                  <a:pt x="149" y="21"/>
                  <a:pt x="149" y="20"/>
                  <a:pt x="149" y="20"/>
                </a:cubicBezTo>
                <a:cubicBezTo>
                  <a:pt x="148" y="20"/>
                  <a:pt x="147" y="20"/>
                  <a:pt x="146" y="20"/>
                </a:cubicBezTo>
                <a:cubicBezTo>
                  <a:pt x="146" y="19"/>
                  <a:pt x="146" y="19"/>
                  <a:pt x="146" y="19"/>
                </a:cubicBezTo>
                <a:cubicBezTo>
                  <a:pt x="157" y="19"/>
                  <a:pt x="157" y="19"/>
                  <a:pt x="157" y="19"/>
                </a:cubicBezTo>
                <a:cubicBezTo>
                  <a:pt x="157" y="20"/>
                  <a:pt x="157" y="20"/>
                  <a:pt x="157" y="20"/>
                </a:cubicBezTo>
                <a:cubicBezTo>
                  <a:pt x="156" y="20"/>
                  <a:pt x="155" y="20"/>
                  <a:pt x="155" y="21"/>
                </a:cubicBezTo>
                <a:cubicBezTo>
                  <a:pt x="154" y="21"/>
                  <a:pt x="153" y="23"/>
                  <a:pt x="152" y="24"/>
                </a:cubicBezTo>
                <a:cubicBezTo>
                  <a:pt x="141" y="53"/>
                  <a:pt x="141" y="53"/>
                  <a:pt x="141" y="53"/>
                </a:cubicBezTo>
                <a:cubicBezTo>
                  <a:pt x="139" y="53"/>
                  <a:pt x="139" y="53"/>
                  <a:pt x="139" y="53"/>
                </a:cubicBezTo>
                <a:cubicBezTo>
                  <a:pt x="127" y="25"/>
                  <a:pt x="127" y="25"/>
                  <a:pt x="127" y="25"/>
                </a:cubicBezTo>
                <a:cubicBezTo>
                  <a:pt x="127" y="23"/>
                  <a:pt x="126" y="22"/>
                  <a:pt x="126" y="22"/>
                </a:cubicBezTo>
                <a:cubicBezTo>
                  <a:pt x="125" y="21"/>
                  <a:pt x="125" y="21"/>
                  <a:pt x="124" y="20"/>
                </a:cubicBezTo>
                <a:cubicBezTo>
                  <a:pt x="123" y="20"/>
                  <a:pt x="123" y="20"/>
                  <a:pt x="121" y="19"/>
                </a:cubicBezTo>
                <a:cubicBezTo>
                  <a:pt x="122" y="19"/>
                  <a:pt x="122" y="19"/>
                  <a:pt x="122" y="19"/>
                </a:cubicBezTo>
                <a:close/>
                <a:moveTo>
                  <a:pt x="169" y="31"/>
                </a:moveTo>
                <a:cubicBezTo>
                  <a:pt x="169" y="37"/>
                  <a:pt x="170" y="40"/>
                  <a:pt x="173" y="43"/>
                </a:cubicBezTo>
                <a:cubicBezTo>
                  <a:pt x="175" y="46"/>
                  <a:pt x="178" y="48"/>
                  <a:pt x="181" y="48"/>
                </a:cubicBezTo>
                <a:cubicBezTo>
                  <a:pt x="183" y="48"/>
                  <a:pt x="185" y="47"/>
                  <a:pt x="187" y="46"/>
                </a:cubicBezTo>
                <a:cubicBezTo>
                  <a:pt x="188" y="45"/>
                  <a:pt x="189" y="43"/>
                  <a:pt x="191" y="39"/>
                </a:cubicBezTo>
                <a:cubicBezTo>
                  <a:pt x="192" y="40"/>
                  <a:pt x="192" y="40"/>
                  <a:pt x="192" y="40"/>
                </a:cubicBezTo>
                <a:cubicBezTo>
                  <a:pt x="191" y="43"/>
                  <a:pt x="190" y="47"/>
                  <a:pt x="187" y="49"/>
                </a:cubicBezTo>
                <a:cubicBezTo>
                  <a:pt x="185" y="52"/>
                  <a:pt x="182" y="53"/>
                  <a:pt x="178" y="53"/>
                </a:cubicBezTo>
                <a:cubicBezTo>
                  <a:pt x="174" y="53"/>
                  <a:pt x="171" y="52"/>
                  <a:pt x="168" y="49"/>
                </a:cubicBezTo>
                <a:cubicBezTo>
                  <a:pt x="165" y="45"/>
                  <a:pt x="164" y="41"/>
                  <a:pt x="164" y="36"/>
                </a:cubicBezTo>
                <a:cubicBezTo>
                  <a:pt x="164" y="30"/>
                  <a:pt x="166" y="25"/>
                  <a:pt x="169" y="22"/>
                </a:cubicBezTo>
                <a:cubicBezTo>
                  <a:pt x="171" y="19"/>
                  <a:pt x="175" y="17"/>
                  <a:pt x="179" y="17"/>
                </a:cubicBezTo>
                <a:cubicBezTo>
                  <a:pt x="183" y="17"/>
                  <a:pt x="186" y="19"/>
                  <a:pt x="189" y="21"/>
                </a:cubicBezTo>
                <a:cubicBezTo>
                  <a:pt x="191" y="23"/>
                  <a:pt x="192" y="27"/>
                  <a:pt x="192" y="31"/>
                </a:cubicBezTo>
                <a:cubicBezTo>
                  <a:pt x="169" y="31"/>
                  <a:pt x="169" y="31"/>
                  <a:pt x="169" y="31"/>
                </a:cubicBezTo>
                <a:close/>
                <a:moveTo>
                  <a:pt x="169" y="29"/>
                </a:moveTo>
                <a:cubicBezTo>
                  <a:pt x="184" y="29"/>
                  <a:pt x="184" y="29"/>
                  <a:pt x="184" y="29"/>
                </a:cubicBezTo>
                <a:cubicBezTo>
                  <a:pt x="184" y="27"/>
                  <a:pt x="184" y="26"/>
                  <a:pt x="183" y="25"/>
                </a:cubicBezTo>
                <a:cubicBezTo>
                  <a:pt x="183" y="24"/>
                  <a:pt x="182" y="23"/>
                  <a:pt x="181" y="22"/>
                </a:cubicBezTo>
                <a:cubicBezTo>
                  <a:pt x="179" y="21"/>
                  <a:pt x="178" y="21"/>
                  <a:pt x="177" y="21"/>
                </a:cubicBezTo>
                <a:cubicBezTo>
                  <a:pt x="175" y="21"/>
                  <a:pt x="173" y="21"/>
                  <a:pt x="172" y="23"/>
                </a:cubicBezTo>
                <a:cubicBezTo>
                  <a:pt x="170" y="24"/>
                  <a:pt x="169" y="27"/>
                  <a:pt x="169" y="29"/>
                </a:cubicBezTo>
                <a:close/>
                <a:moveTo>
                  <a:pt x="209" y="18"/>
                </a:moveTo>
                <a:cubicBezTo>
                  <a:pt x="209" y="25"/>
                  <a:pt x="209" y="25"/>
                  <a:pt x="209" y="25"/>
                </a:cubicBezTo>
                <a:cubicBezTo>
                  <a:pt x="212" y="20"/>
                  <a:pt x="215" y="18"/>
                  <a:pt x="218" y="18"/>
                </a:cubicBezTo>
                <a:cubicBezTo>
                  <a:pt x="219" y="18"/>
                  <a:pt x="220" y="18"/>
                  <a:pt x="221" y="19"/>
                </a:cubicBezTo>
                <a:cubicBezTo>
                  <a:pt x="222" y="20"/>
                  <a:pt x="222" y="21"/>
                  <a:pt x="222" y="22"/>
                </a:cubicBezTo>
                <a:cubicBezTo>
                  <a:pt x="222" y="23"/>
                  <a:pt x="222" y="23"/>
                  <a:pt x="221" y="24"/>
                </a:cubicBezTo>
                <a:cubicBezTo>
                  <a:pt x="221" y="25"/>
                  <a:pt x="220" y="25"/>
                  <a:pt x="219" y="25"/>
                </a:cubicBezTo>
                <a:cubicBezTo>
                  <a:pt x="218" y="25"/>
                  <a:pt x="217" y="25"/>
                  <a:pt x="216" y="24"/>
                </a:cubicBezTo>
                <a:cubicBezTo>
                  <a:pt x="215" y="23"/>
                  <a:pt x="214" y="23"/>
                  <a:pt x="214" y="23"/>
                </a:cubicBezTo>
                <a:cubicBezTo>
                  <a:pt x="213" y="23"/>
                  <a:pt x="213" y="23"/>
                  <a:pt x="213" y="24"/>
                </a:cubicBezTo>
                <a:cubicBezTo>
                  <a:pt x="211" y="25"/>
                  <a:pt x="211" y="27"/>
                  <a:pt x="209" y="29"/>
                </a:cubicBezTo>
                <a:cubicBezTo>
                  <a:pt x="209" y="45"/>
                  <a:pt x="209" y="45"/>
                  <a:pt x="209" y="45"/>
                </a:cubicBezTo>
                <a:cubicBezTo>
                  <a:pt x="209" y="47"/>
                  <a:pt x="210" y="49"/>
                  <a:pt x="210" y="50"/>
                </a:cubicBezTo>
                <a:cubicBezTo>
                  <a:pt x="211" y="51"/>
                  <a:pt x="211" y="51"/>
                  <a:pt x="212" y="51"/>
                </a:cubicBezTo>
                <a:cubicBezTo>
                  <a:pt x="213" y="52"/>
                  <a:pt x="214" y="52"/>
                  <a:pt x="215" y="52"/>
                </a:cubicBezTo>
                <a:cubicBezTo>
                  <a:pt x="215" y="53"/>
                  <a:pt x="215" y="53"/>
                  <a:pt x="215" y="53"/>
                </a:cubicBezTo>
                <a:cubicBezTo>
                  <a:pt x="198" y="53"/>
                  <a:pt x="198" y="53"/>
                  <a:pt x="198" y="53"/>
                </a:cubicBezTo>
                <a:cubicBezTo>
                  <a:pt x="198" y="52"/>
                  <a:pt x="198" y="52"/>
                  <a:pt x="198" y="52"/>
                </a:cubicBezTo>
                <a:cubicBezTo>
                  <a:pt x="200" y="52"/>
                  <a:pt x="201" y="52"/>
                  <a:pt x="202" y="51"/>
                </a:cubicBezTo>
                <a:cubicBezTo>
                  <a:pt x="202" y="51"/>
                  <a:pt x="203" y="50"/>
                  <a:pt x="203" y="49"/>
                </a:cubicBezTo>
                <a:cubicBezTo>
                  <a:pt x="203" y="49"/>
                  <a:pt x="203" y="48"/>
                  <a:pt x="203" y="46"/>
                </a:cubicBezTo>
                <a:cubicBezTo>
                  <a:pt x="203" y="33"/>
                  <a:pt x="203" y="33"/>
                  <a:pt x="203" y="33"/>
                </a:cubicBezTo>
                <a:cubicBezTo>
                  <a:pt x="203" y="29"/>
                  <a:pt x="203" y="26"/>
                  <a:pt x="203" y="25"/>
                </a:cubicBezTo>
                <a:cubicBezTo>
                  <a:pt x="203" y="25"/>
                  <a:pt x="202" y="24"/>
                  <a:pt x="202" y="24"/>
                </a:cubicBezTo>
                <a:cubicBezTo>
                  <a:pt x="201" y="23"/>
                  <a:pt x="201" y="23"/>
                  <a:pt x="200" y="23"/>
                </a:cubicBezTo>
                <a:cubicBezTo>
                  <a:pt x="199" y="23"/>
                  <a:pt x="199" y="23"/>
                  <a:pt x="198" y="24"/>
                </a:cubicBezTo>
                <a:cubicBezTo>
                  <a:pt x="197" y="23"/>
                  <a:pt x="197" y="23"/>
                  <a:pt x="197" y="23"/>
                </a:cubicBezTo>
                <a:cubicBezTo>
                  <a:pt x="207" y="19"/>
                  <a:pt x="207" y="19"/>
                  <a:pt x="207" y="19"/>
                </a:cubicBezTo>
                <a:cubicBezTo>
                  <a:pt x="209" y="19"/>
                  <a:pt x="209" y="19"/>
                  <a:pt x="209" y="19"/>
                </a:cubicBezTo>
                <a:cubicBezTo>
                  <a:pt x="209" y="18"/>
                  <a:pt x="209" y="18"/>
                  <a:pt x="209" y="18"/>
                </a:cubicBezTo>
                <a:close/>
                <a:moveTo>
                  <a:pt x="249" y="18"/>
                </a:moveTo>
                <a:cubicBezTo>
                  <a:pt x="249" y="29"/>
                  <a:pt x="249" y="29"/>
                  <a:pt x="249" y="29"/>
                </a:cubicBezTo>
                <a:cubicBezTo>
                  <a:pt x="247" y="29"/>
                  <a:pt x="247" y="29"/>
                  <a:pt x="247" y="29"/>
                </a:cubicBezTo>
                <a:cubicBezTo>
                  <a:pt x="247" y="26"/>
                  <a:pt x="245" y="23"/>
                  <a:pt x="244" y="22"/>
                </a:cubicBezTo>
                <a:cubicBezTo>
                  <a:pt x="242" y="21"/>
                  <a:pt x="241" y="20"/>
                  <a:pt x="238" y="20"/>
                </a:cubicBezTo>
                <a:cubicBezTo>
                  <a:pt x="237" y="20"/>
                  <a:pt x="235" y="20"/>
                  <a:pt x="234" y="21"/>
                </a:cubicBezTo>
                <a:cubicBezTo>
                  <a:pt x="233" y="22"/>
                  <a:pt x="233" y="23"/>
                  <a:pt x="233" y="24"/>
                </a:cubicBezTo>
                <a:cubicBezTo>
                  <a:pt x="233" y="25"/>
                  <a:pt x="233" y="27"/>
                  <a:pt x="234" y="28"/>
                </a:cubicBezTo>
                <a:cubicBezTo>
                  <a:pt x="235" y="29"/>
                  <a:pt x="236" y="30"/>
                  <a:pt x="238" y="31"/>
                </a:cubicBezTo>
                <a:cubicBezTo>
                  <a:pt x="243" y="34"/>
                  <a:pt x="243" y="34"/>
                  <a:pt x="243" y="34"/>
                </a:cubicBezTo>
                <a:cubicBezTo>
                  <a:pt x="248" y="36"/>
                  <a:pt x="251" y="39"/>
                  <a:pt x="251" y="43"/>
                </a:cubicBezTo>
                <a:cubicBezTo>
                  <a:pt x="251" y="47"/>
                  <a:pt x="249" y="49"/>
                  <a:pt x="247" y="51"/>
                </a:cubicBezTo>
                <a:cubicBezTo>
                  <a:pt x="245" y="53"/>
                  <a:pt x="243" y="54"/>
                  <a:pt x="240" y="54"/>
                </a:cubicBezTo>
                <a:cubicBezTo>
                  <a:pt x="238" y="54"/>
                  <a:pt x="235" y="53"/>
                  <a:pt x="233" y="53"/>
                </a:cubicBezTo>
                <a:cubicBezTo>
                  <a:pt x="232" y="52"/>
                  <a:pt x="231" y="52"/>
                  <a:pt x="231" y="52"/>
                </a:cubicBezTo>
                <a:cubicBezTo>
                  <a:pt x="231" y="52"/>
                  <a:pt x="230" y="53"/>
                  <a:pt x="230" y="53"/>
                </a:cubicBezTo>
                <a:cubicBezTo>
                  <a:pt x="229" y="53"/>
                  <a:pt x="229" y="53"/>
                  <a:pt x="229" y="53"/>
                </a:cubicBezTo>
                <a:cubicBezTo>
                  <a:pt x="229" y="41"/>
                  <a:pt x="229" y="41"/>
                  <a:pt x="229" y="41"/>
                </a:cubicBezTo>
                <a:cubicBezTo>
                  <a:pt x="230" y="41"/>
                  <a:pt x="230" y="41"/>
                  <a:pt x="230" y="41"/>
                </a:cubicBezTo>
                <a:cubicBezTo>
                  <a:pt x="231" y="45"/>
                  <a:pt x="232" y="47"/>
                  <a:pt x="234" y="49"/>
                </a:cubicBezTo>
                <a:cubicBezTo>
                  <a:pt x="236" y="51"/>
                  <a:pt x="238" y="52"/>
                  <a:pt x="240" y="52"/>
                </a:cubicBezTo>
                <a:cubicBezTo>
                  <a:pt x="242" y="52"/>
                  <a:pt x="243" y="51"/>
                  <a:pt x="244" y="50"/>
                </a:cubicBezTo>
                <a:cubicBezTo>
                  <a:pt x="245" y="49"/>
                  <a:pt x="246" y="48"/>
                  <a:pt x="246" y="47"/>
                </a:cubicBezTo>
                <a:cubicBezTo>
                  <a:pt x="246" y="45"/>
                  <a:pt x="245" y="43"/>
                  <a:pt x="244" y="42"/>
                </a:cubicBezTo>
                <a:cubicBezTo>
                  <a:pt x="243" y="41"/>
                  <a:pt x="241" y="39"/>
                  <a:pt x="237" y="38"/>
                </a:cubicBezTo>
                <a:cubicBezTo>
                  <a:pt x="234" y="36"/>
                  <a:pt x="232" y="35"/>
                  <a:pt x="231" y="33"/>
                </a:cubicBezTo>
                <a:cubicBezTo>
                  <a:pt x="229" y="31"/>
                  <a:pt x="229" y="30"/>
                  <a:pt x="229" y="28"/>
                </a:cubicBezTo>
                <a:cubicBezTo>
                  <a:pt x="229" y="25"/>
                  <a:pt x="230" y="23"/>
                  <a:pt x="232" y="21"/>
                </a:cubicBezTo>
                <a:cubicBezTo>
                  <a:pt x="234" y="19"/>
                  <a:pt x="236" y="18"/>
                  <a:pt x="239" y="18"/>
                </a:cubicBezTo>
                <a:cubicBezTo>
                  <a:pt x="240" y="18"/>
                  <a:pt x="242" y="18"/>
                  <a:pt x="244" y="19"/>
                </a:cubicBezTo>
                <a:cubicBezTo>
                  <a:pt x="245" y="19"/>
                  <a:pt x="246" y="19"/>
                  <a:pt x="246" y="19"/>
                </a:cubicBezTo>
                <a:cubicBezTo>
                  <a:pt x="247" y="19"/>
                  <a:pt x="247" y="19"/>
                  <a:pt x="247" y="19"/>
                </a:cubicBezTo>
                <a:cubicBezTo>
                  <a:pt x="247" y="19"/>
                  <a:pt x="247" y="18"/>
                  <a:pt x="248" y="17"/>
                </a:cubicBezTo>
                <a:cubicBezTo>
                  <a:pt x="249" y="18"/>
                  <a:pt x="249" y="18"/>
                  <a:pt x="249" y="18"/>
                </a:cubicBezTo>
                <a:close/>
                <a:moveTo>
                  <a:pt x="268" y="0"/>
                </a:moveTo>
                <a:cubicBezTo>
                  <a:pt x="269" y="0"/>
                  <a:pt x="270" y="0"/>
                  <a:pt x="271" y="1"/>
                </a:cubicBezTo>
                <a:cubicBezTo>
                  <a:pt x="271" y="2"/>
                  <a:pt x="272" y="3"/>
                  <a:pt x="272" y="4"/>
                </a:cubicBezTo>
                <a:cubicBezTo>
                  <a:pt x="272" y="5"/>
                  <a:pt x="271" y="6"/>
                  <a:pt x="271" y="7"/>
                </a:cubicBezTo>
                <a:cubicBezTo>
                  <a:pt x="270" y="7"/>
                  <a:pt x="269" y="8"/>
                  <a:pt x="268" y="8"/>
                </a:cubicBezTo>
                <a:cubicBezTo>
                  <a:pt x="267" y="8"/>
                  <a:pt x="266" y="7"/>
                  <a:pt x="266" y="7"/>
                </a:cubicBezTo>
                <a:cubicBezTo>
                  <a:pt x="265" y="6"/>
                  <a:pt x="265" y="5"/>
                  <a:pt x="265" y="4"/>
                </a:cubicBezTo>
                <a:cubicBezTo>
                  <a:pt x="265" y="3"/>
                  <a:pt x="265" y="2"/>
                  <a:pt x="266" y="1"/>
                </a:cubicBezTo>
                <a:cubicBezTo>
                  <a:pt x="266" y="0"/>
                  <a:pt x="267" y="0"/>
                  <a:pt x="268" y="0"/>
                </a:cubicBezTo>
                <a:close/>
                <a:moveTo>
                  <a:pt x="271" y="18"/>
                </a:moveTo>
                <a:cubicBezTo>
                  <a:pt x="271" y="45"/>
                  <a:pt x="271" y="45"/>
                  <a:pt x="271" y="45"/>
                </a:cubicBezTo>
                <a:cubicBezTo>
                  <a:pt x="271" y="47"/>
                  <a:pt x="271" y="49"/>
                  <a:pt x="271" y="49"/>
                </a:cubicBezTo>
                <a:cubicBezTo>
                  <a:pt x="272" y="50"/>
                  <a:pt x="272" y="51"/>
                  <a:pt x="273" y="51"/>
                </a:cubicBezTo>
                <a:cubicBezTo>
                  <a:pt x="273" y="51"/>
                  <a:pt x="274" y="51"/>
                  <a:pt x="276" y="51"/>
                </a:cubicBezTo>
                <a:cubicBezTo>
                  <a:pt x="276" y="53"/>
                  <a:pt x="276" y="53"/>
                  <a:pt x="276" y="53"/>
                </a:cubicBezTo>
                <a:cubicBezTo>
                  <a:pt x="260" y="53"/>
                  <a:pt x="260" y="53"/>
                  <a:pt x="260" y="53"/>
                </a:cubicBezTo>
                <a:cubicBezTo>
                  <a:pt x="260" y="51"/>
                  <a:pt x="260" y="51"/>
                  <a:pt x="260" y="51"/>
                </a:cubicBezTo>
                <a:cubicBezTo>
                  <a:pt x="261" y="51"/>
                  <a:pt x="263" y="51"/>
                  <a:pt x="263" y="51"/>
                </a:cubicBezTo>
                <a:cubicBezTo>
                  <a:pt x="263" y="51"/>
                  <a:pt x="264" y="50"/>
                  <a:pt x="264" y="49"/>
                </a:cubicBezTo>
                <a:cubicBezTo>
                  <a:pt x="265" y="49"/>
                  <a:pt x="265" y="47"/>
                  <a:pt x="265" y="45"/>
                </a:cubicBezTo>
                <a:cubicBezTo>
                  <a:pt x="265" y="32"/>
                  <a:pt x="265" y="32"/>
                  <a:pt x="265" y="32"/>
                </a:cubicBezTo>
                <a:cubicBezTo>
                  <a:pt x="265" y="28"/>
                  <a:pt x="265" y="26"/>
                  <a:pt x="264" y="25"/>
                </a:cubicBezTo>
                <a:cubicBezTo>
                  <a:pt x="264" y="24"/>
                  <a:pt x="264" y="23"/>
                  <a:pt x="263" y="23"/>
                </a:cubicBezTo>
                <a:cubicBezTo>
                  <a:pt x="263" y="23"/>
                  <a:pt x="263" y="23"/>
                  <a:pt x="262" y="23"/>
                </a:cubicBezTo>
                <a:cubicBezTo>
                  <a:pt x="261" y="23"/>
                  <a:pt x="260" y="23"/>
                  <a:pt x="259" y="23"/>
                </a:cubicBezTo>
                <a:cubicBezTo>
                  <a:pt x="259" y="22"/>
                  <a:pt x="259" y="22"/>
                  <a:pt x="259" y="22"/>
                </a:cubicBezTo>
                <a:cubicBezTo>
                  <a:pt x="269" y="18"/>
                  <a:pt x="269" y="18"/>
                  <a:pt x="269" y="18"/>
                </a:cubicBezTo>
                <a:cubicBezTo>
                  <a:pt x="271" y="18"/>
                  <a:pt x="271" y="18"/>
                  <a:pt x="271" y="18"/>
                </a:cubicBezTo>
                <a:close/>
                <a:moveTo>
                  <a:pt x="293" y="7"/>
                </a:moveTo>
                <a:cubicBezTo>
                  <a:pt x="293" y="19"/>
                  <a:pt x="293" y="19"/>
                  <a:pt x="293" y="19"/>
                </a:cubicBezTo>
                <a:cubicBezTo>
                  <a:pt x="301" y="19"/>
                  <a:pt x="301" y="19"/>
                  <a:pt x="301" y="19"/>
                </a:cubicBezTo>
                <a:cubicBezTo>
                  <a:pt x="301" y="21"/>
                  <a:pt x="301" y="21"/>
                  <a:pt x="301" y="21"/>
                </a:cubicBezTo>
                <a:cubicBezTo>
                  <a:pt x="293" y="21"/>
                  <a:pt x="293" y="21"/>
                  <a:pt x="293" y="21"/>
                </a:cubicBezTo>
                <a:cubicBezTo>
                  <a:pt x="293" y="43"/>
                  <a:pt x="293" y="43"/>
                  <a:pt x="293" y="43"/>
                </a:cubicBezTo>
                <a:cubicBezTo>
                  <a:pt x="293" y="45"/>
                  <a:pt x="294" y="47"/>
                  <a:pt x="294" y="48"/>
                </a:cubicBezTo>
                <a:cubicBezTo>
                  <a:pt x="295" y="49"/>
                  <a:pt x="295" y="49"/>
                  <a:pt x="297" y="49"/>
                </a:cubicBezTo>
                <a:cubicBezTo>
                  <a:pt x="297" y="49"/>
                  <a:pt x="298" y="49"/>
                  <a:pt x="299" y="48"/>
                </a:cubicBezTo>
                <a:cubicBezTo>
                  <a:pt x="300" y="48"/>
                  <a:pt x="300" y="47"/>
                  <a:pt x="301" y="46"/>
                </a:cubicBezTo>
                <a:cubicBezTo>
                  <a:pt x="302" y="46"/>
                  <a:pt x="302" y="46"/>
                  <a:pt x="302" y="46"/>
                </a:cubicBezTo>
                <a:cubicBezTo>
                  <a:pt x="301" y="48"/>
                  <a:pt x="300" y="50"/>
                  <a:pt x="298" y="51"/>
                </a:cubicBezTo>
                <a:cubicBezTo>
                  <a:pt x="297" y="53"/>
                  <a:pt x="295" y="53"/>
                  <a:pt x="293" y="53"/>
                </a:cubicBezTo>
                <a:cubicBezTo>
                  <a:pt x="292" y="53"/>
                  <a:pt x="291" y="53"/>
                  <a:pt x="290" y="53"/>
                </a:cubicBezTo>
                <a:cubicBezTo>
                  <a:pt x="289" y="52"/>
                  <a:pt x="288" y="51"/>
                  <a:pt x="288" y="50"/>
                </a:cubicBezTo>
                <a:cubicBezTo>
                  <a:pt x="287" y="49"/>
                  <a:pt x="287" y="47"/>
                  <a:pt x="287" y="44"/>
                </a:cubicBezTo>
                <a:cubicBezTo>
                  <a:pt x="287" y="21"/>
                  <a:pt x="287" y="21"/>
                  <a:pt x="287" y="21"/>
                </a:cubicBezTo>
                <a:cubicBezTo>
                  <a:pt x="282" y="21"/>
                  <a:pt x="282" y="21"/>
                  <a:pt x="282" y="21"/>
                </a:cubicBezTo>
                <a:cubicBezTo>
                  <a:pt x="282" y="20"/>
                  <a:pt x="282" y="20"/>
                  <a:pt x="282" y="20"/>
                </a:cubicBezTo>
                <a:cubicBezTo>
                  <a:pt x="283" y="20"/>
                  <a:pt x="285" y="19"/>
                  <a:pt x="286" y="17"/>
                </a:cubicBezTo>
                <a:cubicBezTo>
                  <a:pt x="287" y="16"/>
                  <a:pt x="288" y="15"/>
                  <a:pt x="289" y="13"/>
                </a:cubicBezTo>
                <a:cubicBezTo>
                  <a:pt x="290" y="12"/>
                  <a:pt x="291" y="10"/>
                  <a:pt x="292" y="7"/>
                </a:cubicBezTo>
                <a:cubicBezTo>
                  <a:pt x="293" y="7"/>
                  <a:pt x="293" y="7"/>
                  <a:pt x="293" y="7"/>
                </a:cubicBezTo>
                <a:close/>
                <a:moveTo>
                  <a:pt x="306" y="19"/>
                </a:moveTo>
                <a:cubicBezTo>
                  <a:pt x="321" y="19"/>
                  <a:pt x="321" y="19"/>
                  <a:pt x="321" y="19"/>
                </a:cubicBezTo>
                <a:cubicBezTo>
                  <a:pt x="321" y="20"/>
                  <a:pt x="321" y="20"/>
                  <a:pt x="321" y="20"/>
                </a:cubicBezTo>
                <a:cubicBezTo>
                  <a:pt x="320" y="20"/>
                  <a:pt x="320" y="20"/>
                  <a:pt x="320" y="20"/>
                </a:cubicBezTo>
                <a:cubicBezTo>
                  <a:pt x="319" y="20"/>
                  <a:pt x="318" y="20"/>
                  <a:pt x="318" y="21"/>
                </a:cubicBezTo>
                <a:cubicBezTo>
                  <a:pt x="317" y="21"/>
                  <a:pt x="317" y="22"/>
                  <a:pt x="317" y="22"/>
                </a:cubicBezTo>
                <a:cubicBezTo>
                  <a:pt x="317" y="23"/>
                  <a:pt x="317" y="25"/>
                  <a:pt x="318" y="26"/>
                </a:cubicBezTo>
                <a:cubicBezTo>
                  <a:pt x="326" y="43"/>
                  <a:pt x="326" y="43"/>
                  <a:pt x="326" y="43"/>
                </a:cubicBezTo>
                <a:cubicBezTo>
                  <a:pt x="333" y="25"/>
                  <a:pt x="333" y="25"/>
                  <a:pt x="333" y="25"/>
                </a:cubicBezTo>
                <a:cubicBezTo>
                  <a:pt x="334" y="23"/>
                  <a:pt x="334" y="23"/>
                  <a:pt x="334" y="21"/>
                </a:cubicBezTo>
                <a:cubicBezTo>
                  <a:pt x="334" y="21"/>
                  <a:pt x="334" y="21"/>
                  <a:pt x="333" y="20"/>
                </a:cubicBezTo>
                <a:cubicBezTo>
                  <a:pt x="333" y="20"/>
                  <a:pt x="333" y="20"/>
                  <a:pt x="333" y="19"/>
                </a:cubicBezTo>
                <a:cubicBezTo>
                  <a:pt x="332" y="19"/>
                  <a:pt x="331" y="19"/>
                  <a:pt x="331" y="19"/>
                </a:cubicBezTo>
                <a:cubicBezTo>
                  <a:pt x="331" y="18"/>
                  <a:pt x="331" y="18"/>
                  <a:pt x="331" y="18"/>
                </a:cubicBezTo>
                <a:cubicBezTo>
                  <a:pt x="341" y="18"/>
                  <a:pt x="341" y="18"/>
                  <a:pt x="341" y="18"/>
                </a:cubicBezTo>
                <a:cubicBezTo>
                  <a:pt x="341" y="19"/>
                  <a:pt x="341" y="19"/>
                  <a:pt x="341" y="19"/>
                </a:cubicBezTo>
                <a:cubicBezTo>
                  <a:pt x="341" y="19"/>
                  <a:pt x="340" y="19"/>
                  <a:pt x="339" y="19"/>
                </a:cubicBezTo>
                <a:cubicBezTo>
                  <a:pt x="339" y="20"/>
                  <a:pt x="338" y="20"/>
                  <a:pt x="338" y="21"/>
                </a:cubicBezTo>
                <a:cubicBezTo>
                  <a:pt x="337" y="21"/>
                  <a:pt x="337" y="22"/>
                  <a:pt x="337" y="24"/>
                </a:cubicBezTo>
                <a:cubicBezTo>
                  <a:pt x="323" y="58"/>
                  <a:pt x="323" y="58"/>
                  <a:pt x="323" y="58"/>
                </a:cubicBezTo>
                <a:cubicBezTo>
                  <a:pt x="322" y="61"/>
                  <a:pt x="321" y="63"/>
                  <a:pt x="318" y="65"/>
                </a:cubicBezTo>
                <a:cubicBezTo>
                  <a:pt x="316" y="67"/>
                  <a:pt x="314" y="68"/>
                  <a:pt x="312" y="68"/>
                </a:cubicBezTo>
                <a:cubicBezTo>
                  <a:pt x="311" y="68"/>
                  <a:pt x="310" y="67"/>
                  <a:pt x="309" y="67"/>
                </a:cubicBezTo>
                <a:cubicBezTo>
                  <a:pt x="308" y="66"/>
                  <a:pt x="307" y="65"/>
                  <a:pt x="307" y="64"/>
                </a:cubicBezTo>
                <a:cubicBezTo>
                  <a:pt x="307" y="63"/>
                  <a:pt x="308" y="62"/>
                  <a:pt x="308" y="61"/>
                </a:cubicBezTo>
                <a:cubicBezTo>
                  <a:pt x="309" y="61"/>
                  <a:pt x="310" y="61"/>
                  <a:pt x="311" y="61"/>
                </a:cubicBezTo>
                <a:cubicBezTo>
                  <a:pt x="312" y="61"/>
                  <a:pt x="313" y="61"/>
                  <a:pt x="314" y="61"/>
                </a:cubicBezTo>
                <a:cubicBezTo>
                  <a:pt x="315" y="62"/>
                  <a:pt x="316" y="62"/>
                  <a:pt x="316" y="62"/>
                </a:cubicBezTo>
                <a:cubicBezTo>
                  <a:pt x="317" y="62"/>
                  <a:pt x="317" y="61"/>
                  <a:pt x="318" y="61"/>
                </a:cubicBezTo>
                <a:cubicBezTo>
                  <a:pt x="319" y="60"/>
                  <a:pt x="320" y="58"/>
                  <a:pt x="321" y="56"/>
                </a:cubicBezTo>
                <a:cubicBezTo>
                  <a:pt x="323" y="50"/>
                  <a:pt x="323" y="50"/>
                  <a:pt x="323" y="50"/>
                </a:cubicBezTo>
                <a:cubicBezTo>
                  <a:pt x="311" y="25"/>
                  <a:pt x="311" y="25"/>
                  <a:pt x="311" y="25"/>
                </a:cubicBezTo>
                <a:cubicBezTo>
                  <a:pt x="311" y="24"/>
                  <a:pt x="311" y="23"/>
                  <a:pt x="310" y="22"/>
                </a:cubicBezTo>
                <a:cubicBezTo>
                  <a:pt x="309" y="21"/>
                  <a:pt x="309" y="20"/>
                  <a:pt x="308" y="20"/>
                </a:cubicBezTo>
                <a:cubicBezTo>
                  <a:pt x="308" y="20"/>
                  <a:pt x="307" y="19"/>
                  <a:pt x="305" y="19"/>
                </a:cubicBezTo>
                <a:cubicBezTo>
                  <a:pt x="306" y="19"/>
                  <a:pt x="306" y="19"/>
                  <a:pt x="306" y="19"/>
                </a:cubicBezTo>
                <a:close/>
                <a:moveTo>
                  <a:pt x="379" y="18"/>
                </a:moveTo>
                <a:cubicBezTo>
                  <a:pt x="383" y="18"/>
                  <a:pt x="387" y="20"/>
                  <a:pt x="391" y="24"/>
                </a:cubicBezTo>
                <a:cubicBezTo>
                  <a:pt x="393" y="27"/>
                  <a:pt x="395" y="31"/>
                  <a:pt x="395" y="35"/>
                </a:cubicBezTo>
                <a:cubicBezTo>
                  <a:pt x="395" y="39"/>
                  <a:pt x="394" y="41"/>
                  <a:pt x="393" y="45"/>
                </a:cubicBezTo>
                <a:cubicBezTo>
                  <a:pt x="391" y="48"/>
                  <a:pt x="389" y="50"/>
                  <a:pt x="387" y="52"/>
                </a:cubicBezTo>
                <a:cubicBezTo>
                  <a:pt x="385" y="53"/>
                  <a:pt x="382" y="54"/>
                  <a:pt x="379" y="54"/>
                </a:cubicBezTo>
                <a:cubicBezTo>
                  <a:pt x="374" y="54"/>
                  <a:pt x="370" y="52"/>
                  <a:pt x="367" y="48"/>
                </a:cubicBezTo>
                <a:cubicBezTo>
                  <a:pt x="365" y="45"/>
                  <a:pt x="363" y="41"/>
                  <a:pt x="363" y="37"/>
                </a:cubicBezTo>
                <a:cubicBezTo>
                  <a:pt x="363" y="33"/>
                  <a:pt x="364" y="30"/>
                  <a:pt x="366" y="27"/>
                </a:cubicBezTo>
                <a:cubicBezTo>
                  <a:pt x="367" y="24"/>
                  <a:pt x="369" y="22"/>
                  <a:pt x="372" y="21"/>
                </a:cubicBezTo>
                <a:cubicBezTo>
                  <a:pt x="373" y="19"/>
                  <a:pt x="376" y="18"/>
                  <a:pt x="379" y="18"/>
                </a:cubicBezTo>
                <a:close/>
                <a:moveTo>
                  <a:pt x="377" y="20"/>
                </a:moveTo>
                <a:cubicBezTo>
                  <a:pt x="376" y="20"/>
                  <a:pt x="375" y="21"/>
                  <a:pt x="373" y="21"/>
                </a:cubicBezTo>
                <a:cubicBezTo>
                  <a:pt x="372" y="22"/>
                  <a:pt x="371" y="23"/>
                  <a:pt x="370" y="25"/>
                </a:cubicBezTo>
                <a:cubicBezTo>
                  <a:pt x="369" y="27"/>
                  <a:pt x="369" y="30"/>
                  <a:pt x="369" y="33"/>
                </a:cubicBezTo>
                <a:cubicBezTo>
                  <a:pt x="369" y="38"/>
                  <a:pt x="370" y="42"/>
                  <a:pt x="372" y="46"/>
                </a:cubicBezTo>
                <a:cubicBezTo>
                  <a:pt x="374" y="49"/>
                  <a:pt x="376" y="51"/>
                  <a:pt x="379" y="51"/>
                </a:cubicBezTo>
                <a:cubicBezTo>
                  <a:pt x="382" y="51"/>
                  <a:pt x="384" y="50"/>
                  <a:pt x="385" y="48"/>
                </a:cubicBezTo>
                <a:cubicBezTo>
                  <a:pt x="387" y="46"/>
                  <a:pt x="387" y="43"/>
                  <a:pt x="387" y="38"/>
                </a:cubicBezTo>
                <a:cubicBezTo>
                  <a:pt x="387" y="32"/>
                  <a:pt x="386" y="27"/>
                  <a:pt x="384" y="24"/>
                </a:cubicBezTo>
                <a:cubicBezTo>
                  <a:pt x="382" y="21"/>
                  <a:pt x="380" y="20"/>
                  <a:pt x="377" y="20"/>
                </a:cubicBezTo>
                <a:close/>
                <a:moveTo>
                  <a:pt x="415" y="21"/>
                </a:moveTo>
                <a:cubicBezTo>
                  <a:pt x="415" y="44"/>
                  <a:pt x="415" y="44"/>
                  <a:pt x="415" y="44"/>
                </a:cubicBezTo>
                <a:cubicBezTo>
                  <a:pt x="415" y="47"/>
                  <a:pt x="416" y="49"/>
                  <a:pt x="416" y="50"/>
                </a:cubicBezTo>
                <a:cubicBezTo>
                  <a:pt x="417" y="51"/>
                  <a:pt x="418" y="51"/>
                  <a:pt x="420" y="51"/>
                </a:cubicBezTo>
                <a:cubicBezTo>
                  <a:pt x="423" y="51"/>
                  <a:pt x="423" y="51"/>
                  <a:pt x="423" y="51"/>
                </a:cubicBezTo>
                <a:cubicBezTo>
                  <a:pt x="423" y="53"/>
                  <a:pt x="423" y="53"/>
                  <a:pt x="423" y="53"/>
                </a:cubicBezTo>
                <a:cubicBezTo>
                  <a:pt x="403" y="53"/>
                  <a:pt x="403" y="53"/>
                  <a:pt x="403" y="53"/>
                </a:cubicBezTo>
                <a:cubicBezTo>
                  <a:pt x="403" y="51"/>
                  <a:pt x="403" y="51"/>
                  <a:pt x="403" y="51"/>
                </a:cubicBezTo>
                <a:cubicBezTo>
                  <a:pt x="405" y="51"/>
                  <a:pt x="405" y="51"/>
                  <a:pt x="405" y="51"/>
                </a:cubicBezTo>
                <a:cubicBezTo>
                  <a:pt x="406" y="51"/>
                  <a:pt x="407" y="51"/>
                  <a:pt x="408" y="51"/>
                </a:cubicBezTo>
                <a:cubicBezTo>
                  <a:pt x="409" y="50"/>
                  <a:pt x="409" y="49"/>
                  <a:pt x="409" y="49"/>
                </a:cubicBezTo>
                <a:cubicBezTo>
                  <a:pt x="410" y="48"/>
                  <a:pt x="410" y="46"/>
                  <a:pt x="410" y="44"/>
                </a:cubicBezTo>
                <a:cubicBezTo>
                  <a:pt x="410" y="21"/>
                  <a:pt x="410" y="21"/>
                  <a:pt x="410" y="21"/>
                </a:cubicBezTo>
                <a:cubicBezTo>
                  <a:pt x="403" y="21"/>
                  <a:pt x="403" y="21"/>
                  <a:pt x="403" y="21"/>
                </a:cubicBezTo>
                <a:cubicBezTo>
                  <a:pt x="403" y="19"/>
                  <a:pt x="403" y="19"/>
                  <a:pt x="403" y="19"/>
                </a:cubicBezTo>
                <a:cubicBezTo>
                  <a:pt x="410" y="19"/>
                  <a:pt x="410" y="19"/>
                  <a:pt x="410" y="19"/>
                </a:cubicBezTo>
                <a:cubicBezTo>
                  <a:pt x="410" y="16"/>
                  <a:pt x="410" y="16"/>
                  <a:pt x="410" y="16"/>
                </a:cubicBezTo>
                <a:cubicBezTo>
                  <a:pt x="410" y="13"/>
                  <a:pt x="410" y="10"/>
                  <a:pt x="411" y="7"/>
                </a:cubicBezTo>
                <a:cubicBezTo>
                  <a:pt x="413" y="5"/>
                  <a:pt x="414" y="3"/>
                  <a:pt x="416" y="2"/>
                </a:cubicBezTo>
                <a:cubicBezTo>
                  <a:pt x="418" y="0"/>
                  <a:pt x="421" y="0"/>
                  <a:pt x="423" y="0"/>
                </a:cubicBezTo>
                <a:cubicBezTo>
                  <a:pt x="426" y="0"/>
                  <a:pt x="428" y="1"/>
                  <a:pt x="430" y="2"/>
                </a:cubicBezTo>
                <a:cubicBezTo>
                  <a:pt x="431" y="3"/>
                  <a:pt x="432" y="5"/>
                  <a:pt x="432" y="6"/>
                </a:cubicBezTo>
                <a:cubicBezTo>
                  <a:pt x="432" y="7"/>
                  <a:pt x="432" y="7"/>
                  <a:pt x="431" y="8"/>
                </a:cubicBezTo>
                <a:cubicBezTo>
                  <a:pt x="431" y="9"/>
                  <a:pt x="430" y="9"/>
                  <a:pt x="429" y="9"/>
                </a:cubicBezTo>
                <a:cubicBezTo>
                  <a:pt x="429" y="9"/>
                  <a:pt x="428" y="8"/>
                  <a:pt x="428" y="8"/>
                </a:cubicBezTo>
                <a:cubicBezTo>
                  <a:pt x="427" y="7"/>
                  <a:pt x="427" y="7"/>
                  <a:pt x="425" y="5"/>
                </a:cubicBezTo>
                <a:cubicBezTo>
                  <a:pt x="425" y="4"/>
                  <a:pt x="424" y="3"/>
                  <a:pt x="423" y="2"/>
                </a:cubicBezTo>
                <a:cubicBezTo>
                  <a:pt x="422" y="2"/>
                  <a:pt x="421" y="1"/>
                  <a:pt x="421" y="1"/>
                </a:cubicBezTo>
                <a:cubicBezTo>
                  <a:pt x="419" y="1"/>
                  <a:pt x="419" y="2"/>
                  <a:pt x="418" y="2"/>
                </a:cubicBezTo>
                <a:cubicBezTo>
                  <a:pt x="417" y="3"/>
                  <a:pt x="417" y="4"/>
                  <a:pt x="416" y="5"/>
                </a:cubicBezTo>
                <a:cubicBezTo>
                  <a:pt x="416" y="6"/>
                  <a:pt x="416" y="9"/>
                  <a:pt x="416" y="15"/>
                </a:cubicBezTo>
                <a:cubicBezTo>
                  <a:pt x="416" y="17"/>
                  <a:pt x="416" y="17"/>
                  <a:pt x="416" y="17"/>
                </a:cubicBezTo>
                <a:cubicBezTo>
                  <a:pt x="424" y="17"/>
                  <a:pt x="424" y="17"/>
                  <a:pt x="424" y="17"/>
                </a:cubicBezTo>
                <a:cubicBezTo>
                  <a:pt x="424" y="21"/>
                  <a:pt x="424" y="21"/>
                  <a:pt x="424" y="21"/>
                </a:cubicBezTo>
                <a:cubicBezTo>
                  <a:pt x="415" y="21"/>
                  <a:pt x="415" y="21"/>
                  <a:pt x="415" y="21"/>
                </a:cubicBezTo>
                <a:close/>
                <a:moveTo>
                  <a:pt x="477" y="1"/>
                </a:moveTo>
                <a:cubicBezTo>
                  <a:pt x="477" y="19"/>
                  <a:pt x="477" y="19"/>
                  <a:pt x="477" y="19"/>
                </a:cubicBezTo>
                <a:cubicBezTo>
                  <a:pt x="475" y="19"/>
                  <a:pt x="475" y="19"/>
                  <a:pt x="475" y="19"/>
                </a:cubicBezTo>
                <a:cubicBezTo>
                  <a:pt x="475" y="15"/>
                  <a:pt x="474" y="13"/>
                  <a:pt x="473" y="11"/>
                </a:cubicBezTo>
                <a:cubicBezTo>
                  <a:pt x="472" y="9"/>
                  <a:pt x="470" y="7"/>
                  <a:pt x="468" y="6"/>
                </a:cubicBezTo>
                <a:cubicBezTo>
                  <a:pt x="466" y="5"/>
                  <a:pt x="464" y="4"/>
                  <a:pt x="462" y="4"/>
                </a:cubicBezTo>
                <a:cubicBezTo>
                  <a:pt x="459" y="4"/>
                  <a:pt x="457" y="5"/>
                  <a:pt x="456" y="7"/>
                </a:cubicBezTo>
                <a:cubicBezTo>
                  <a:pt x="454" y="8"/>
                  <a:pt x="453" y="10"/>
                  <a:pt x="453" y="12"/>
                </a:cubicBezTo>
                <a:cubicBezTo>
                  <a:pt x="453" y="13"/>
                  <a:pt x="454" y="15"/>
                  <a:pt x="455" y="16"/>
                </a:cubicBezTo>
                <a:cubicBezTo>
                  <a:pt x="457" y="18"/>
                  <a:pt x="460" y="20"/>
                  <a:pt x="465" y="23"/>
                </a:cubicBezTo>
                <a:cubicBezTo>
                  <a:pt x="470" y="26"/>
                  <a:pt x="473" y="28"/>
                  <a:pt x="475" y="29"/>
                </a:cubicBezTo>
                <a:cubicBezTo>
                  <a:pt x="476" y="31"/>
                  <a:pt x="477" y="32"/>
                  <a:pt x="479" y="34"/>
                </a:cubicBezTo>
                <a:cubicBezTo>
                  <a:pt x="479" y="36"/>
                  <a:pt x="480" y="38"/>
                  <a:pt x="480" y="40"/>
                </a:cubicBezTo>
                <a:cubicBezTo>
                  <a:pt x="480" y="44"/>
                  <a:pt x="478" y="47"/>
                  <a:pt x="475" y="50"/>
                </a:cubicBezTo>
                <a:cubicBezTo>
                  <a:pt x="473" y="53"/>
                  <a:pt x="469" y="54"/>
                  <a:pt x="465" y="54"/>
                </a:cubicBezTo>
                <a:cubicBezTo>
                  <a:pt x="463" y="54"/>
                  <a:pt x="462" y="54"/>
                  <a:pt x="461" y="53"/>
                </a:cubicBezTo>
                <a:cubicBezTo>
                  <a:pt x="460" y="53"/>
                  <a:pt x="458" y="53"/>
                  <a:pt x="456" y="52"/>
                </a:cubicBezTo>
                <a:cubicBezTo>
                  <a:pt x="454" y="51"/>
                  <a:pt x="453" y="51"/>
                  <a:pt x="452" y="51"/>
                </a:cubicBezTo>
                <a:cubicBezTo>
                  <a:pt x="451" y="51"/>
                  <a:pt x="451" y="51"/>
                  <a:pt x="450" y="51"/>
                </a:cubicBezTo>
                <a:cubicBezTo>
                  <a:pt x="450" y="52"/>
                  <a:pt x="450" y="53"/>
                  <a:pt x="449" y="54"/>
                </a:cubicBezTo>
                <a:cubicBezTo>
                  <a:pt x="448" y="54"/>
                  <a:pt x="448" y="54"/>
                  <a:pt x="448" y="54"/>
                </a:cubicBezTo>
                <a:cubicBezTo>
                  <a:pt x="448" y="37"/>
                  <a:pt x="448" y="37"/>
                  <a:pt x="448" y="37"/>
                </a:cubicBezTo>
                <a:cubicBezTo>
                  <a:pt x="449" y="37"/>
                  <a:pt x="449" y="37"/>
                  <a:pt x="449" y="37"/>
                </a:cubicBezTo>
                <a:cubicBezTo>
                  <a:pt x="450" y="40"/>
                  <a:pt x="451" y="43"/>
                  <a:pt x="452" y="45"/>
                </a:cubicBezTo>
                <a:cubicBezTo>
                  <a:pt x="453" y="46"/>
                  <a:pt x="455" y="48"/>
                  <a:pt x="457" y="49"/>
                </a:cubicBezTo>
                <a:cubicBezTo>
                  <a:pt x="459" y="50"/>
                  <a:pt x="461" y="51"/>
                  <a:pt x="464" y="51"/>
                </a:cubicBezTo>
                <a:cubicBezTo>
                  <a:pt x="467" y="51"/>
                  <a:pt x="469" y="50"/>
                  <a:pt x="471" y="48"/>
                </a:cubicBezTo>
                <a:cubicBezTo>
                  <a:pt x="473" y="47"/>
                  <a:pt x="473" y="45"/>
                  <a:pt x="473" y="43"/>
                </a:cubicBezTo>
                <a:cubicBezTo>
                  <a:pt x="473" y="41"/>
                  <a:pt x="473" y="40"/>
                  <a:pt x="473" y="39"/>
                </a:cubicBezTo>
                <a:cubicBezTo>
                  <a:pt x="472" y="38"/>
                  <a:pt x="471" y="37"/>
                  <a:pt x="469" y="35"/>
                </a:cubicBezTo>
                <a:cubicBezTo>
                  <a:pt x="469" y="35"/>
                  <a:pt x="466" y="33"/>
                  <a:pt x="462" y="31"/>
                </a:cubicBezTo>
                <a:cubicBezTo>
                  <a:pt x="458" y="28"/>
                  <a:pt x="455" y="26"/>
                  <a:pt x="453" y="25"/>
                </a:cubicBezTo>
                <a:cubicBezTo>
                  <a:pt x="451" y="23"/>
                  <a:pt x="450" y="22"/>
                  <a:pt x="449" y="20"/>
                </a:cubicBezTo>
                <a:cubicBezTo>
                  <a:pt x="448" y="19"/>
                  <a:pt x="448" y="17"/>
                  <a:pt x="448" y="15"/>
                </a:cubicBezTo>
                <a:cubicBezTo>
                  <a:pt x="448" y="11"/>
                  <a:pt x="449" y="8"/>
                  <a:pt x="452" y="5"/>
                </a:cubicBezTo>
                <a:cubicBezTo>
                  <a:pt x="455" y="3"/>
                  <a:pt x="458" y="1"/>
                  <a:pt x="462" y="1"/>
                </a:cubicBezTo>
                <a:cubicBezTo>
                  <a:pt x="464" y="1"/>
                  <a:pt x="467" y="2"/>
                  <a:pt x="470" y="3"/>
                </a:cubicBezTo>
                <a:cubicBezTo>
                  <a:pt x="471" y="4"/>
                  <a:pt x="472" y="4"/>
                  <a:pt x="473" y="4"/>
                </a:cubicBezTo>
                <a:cubicBezTo>
                  <a:pt x="473" y="4"/>
                  <a:pt x="474" y="4"/>
                  <a:pt x="474" y="4"/>
                </a:cubicBezTo>
                <a:cubicBezTo>
                  <a:pt x="475" y="3"/>
                  <a:pt x="475" y="3"/>
                  <a:pt x="475" y="1"/>
                </a:cubicBezTo>
                <a:cubicBezTo>
                  <a:pt x="477" y="1"/>
                  <a:pt x="477" y="1"/>
                  <a:pt x="477" y="1"/>
                </a:cubicBezTo>
                <a:close/>
                <a:moveTo>
                  <a:pt x="517" y="40"/>
                </a:moveTo>
                <a:cubicBezTo>
                  <a:pt x="517" y="44"/>
                  <a:pt x="515" y="48"/>
                  <a:pt x="512" y="50"/>
                </a:cubicBezTo>
                <a:cubicBezTo>
                  <a:pt x="510" y="53"/>
                  <a:pt x="507" y="54"/>
                  <a:pt x="504" y="54"/>
                </a:cubicBezTo>
                <a:cubicBezTo>
                  <a:pt x="500" y="54"/>
                  <a:pt x="497" y="52"/>
                  <a:pt x="494" y="49"/>
                </a:cubicBezTo>
                <a:cubicBezTo>
                  <a:pt x="491" y="46"/>
                  <a:pt x="490" y="41"/>
                  <a:pt x="490" y="36"/>
                </a:cubicBezTo>
                <a:cubicBezTo>
                  <a:pt x="490" y="31"/>
                  <a:pt x="492" y="26"/>
                  <a:pt x="495" y="23"/>
                </a:cubicBezTo>
                <a:cubicBezTo>
                  <a:pt x="498" y="19"/>
                  <a:pt x="501" y="17"/>
                  <a:pt x="506" y="17"/>
                </a:cubicBezTo>
                <a:cubicBezTo>
                  <a:pt x="509" y="17"/>
                  <a:pt x="512" y="18"/>
                  <a:pt x="514" y="20"/>
                </a:cubicBezTo>
                <a:cubicBezTo>
                  <a:pt x="516" y="22"/>
                  <a:pt x="517" y="24"/>
                  <a:pt x="517" y="26"/>
                </a:cubicBezTo>
                <a:cubicBezTo>
                  <a:pt x="517" y="27"/>
                  <a:pt x="517" y="27"/>
                  <a:pt x="516" y="28"/>
                </a:cubicBezTo>
                <a:cubicBezTo>
                  <a:pt x="516" y="29"/>
                  <a:pt x="515" y="29"/>
                  <a:pt x="514" y="29"/>
                </a:cubicBezTo>
                <a:cubicBezTo>
                  <a:pt x="512" y="29"/>
                  <a:pt x="511" y="29"/>
                  <a:pt x="511" y="27"/>
                </a:cubicBezTo>
                <a:cubicBezTo>
                  <a:pt x="510" y="27"/>
                  <a:pt x="510" y="26"/>
                  <a:pt x="510" y="25"/>
                </a:cubicBezTo>
                <a:cubicBezTo>
                  <a:pt x="510" y="23"/>
                  <a:pt x="509" y="22"/>
                  <a:pt x="508" y="21"/>
                </a:cubicBezTo>
                <a:cubicBezTo>
                  <a:pt x="507" y="21"/>
                  <a:pt x="506" y="20"/>
                  <a:pt x="505" y="20"/>
                </a:cubicBezTo>
                <a:cubicBezTo>
                  <a:pt x="502" y="20"/>
                  <a:pt x="500" y="21"/>
                  <a:pt x="499" y="23"/>
                </a:cubicBezTo>
                <a:cubicBezTo>
                  <a:pt x="497" y="25"/>
                  <a:pt x="496" y="29"/>
                  <a:pt x="496" y="33"/>
                </a:cubicBezTo>
                <a:cubicBezTo>
                  <a:pt x="496" y="37"/>
                  <a:pt x="497" y="40"/>
                  <a:pt x="499" y="43"/>
                </a:cubicBezTo>
                <a:cubicBezTo>
                  <a:pt x="501" y="47"/>
                  <a:pt x="503" y="48"/>
                  <a:pt x="507" y="48"/>
                </a:cubicBezTo>
                <a:cubicBezTo>
                  <a:pt x="509" y="48"/>
                  <a:pt x="511" y="47"/>
                  <a:pt x="513" y="46"/>
                </a:cubicBezTo>
                <a:cubicBezTo>
                  <a:pt x="514" y="45"/>
                  <a:pt x="515" y="43"/>
                  <a:pt x="517" y="40"/>
                </a:cubicBezTo>
                <a:cubicBezTo>
                  <a:pt x="517" y="40"/>
                  <a:pt x="517" y="40"/>
                  <a:pt x="517" y="40"/>
                </a:cubicBezTo>
                <a:close/>
                <a:moveTo>
                  <a:pt x="534" y="0"/>
                </a:moveTo>
                <a:cubicBezTo>
                  <a:pt x="535" y="0"/>
                  <a:pt x="536" y="0"/>
                  <a:pt x="537" y="1"/>
                </a:cubicBezTo>
                <a:cubicBezTo>
                  <a:pt x="537" y="2"/>
                  <a:pt x="538" y="3"/>
                  <a:pt x="538" y="4"/>
                </a:cubicBezTo>
                <a:cubicBezTo>
                  <a:pt x="538" y="5"/>
                  <a:pt x="537" y="6"/>
                  <a:pt x="537" y="7"/>
                </a:cubicBezTo>
                <a:cubicBezTo>
                  <a:pt x="536" y="7"/>
                  <a:pt x="535" y="8"/>
                  <a:pt x="534" y="8"/>
                </a:cubicBezTo>
                <a:cubicBezTo>
                  <a:pt x="533" y="8"/>
                  <a:pt x="532" y="7"/>
                  <a:pt x="532" y="7"/>
                </a:cubicBezTo>
                <a:cubicBezTo>
                  <a:pt x="531" y="6"/>
                  <a:pt x="531" y="5"/>
                  <a:pt x="531" y="4"/>
                </a:cubicBezTo>
                <a:cubicBezTo>
                  <a:pt x="531" y="3"/>
                  <a:pt x="531" y="2"/>
                  <a:pt x="532" y="1"/>
                </a:cubicBezTo>
                <a:cubicBezTo>
                  <a:pt x="532" y="0"/>
                  <a:pt x="533" y="0"/>
                  <a:pt x="534" y="0"/>
                </a:cubicBezTo>
                <a:close/>
                <a:moveTo>
                  <a:pt x="537" y="18"/>
                </a:moveTo>
                <a:cubicBezTo>
                  <a:pt x="537" y="45"/>
                  <a:pt x="537" y="45"/>
                  <a:pt x="537" y="45"/>
                </a:cubicBezTo>
                <a:cubicBezTo>
                  <a:pt x="537" y="47"/>
                  <a:pt x="537" y="49"/>
                  <a:pt x="537" y="49"/>
                </a:cubicBezTo>
                <a:cubicBezTo>
                  <a:pt x="538" y="50"/>
                  <a:pt x="538" y="51"/>
                  <a:pt x="539" y="51"/>
                </a:cubicBezTo>
                <a:cubicBezTo>
                  <a:pt x="539" y="51"/>
                  <a:pt x="540" y="51"/>
                  <a:pt x="542" y="51"/>
                </a:cubicBezTo>
                <a:cubicBezTo>
                  <a:pt x="542" y="53"/>
                  <a:pt x="542" y="53"/>
                  <a:pt x="542" y="53"/>
                </a:cubicBezTo>
                <a:cubicBezTo>
                  <a:pt x="526" y="53"/>
                  <a:pt x="526" y="53"/>
                  <a:pt x="526" y="53"/>
                </a:cubicBezTo>
                <a:cubicBezTo>
                  <a:pt x="526" y="51"/>
                  <a:pt x="526" y="51"/>
                  <a:pt x="526" y="51"/>
                </a:cubicBezTo>
                <a:cubicBezTo>
                  <a:pt x="527" y="51"/>
                  <a:pt x="529" y="51"/>
                  <a:pt x="529" y="51"/>
                </a:cubicBezTo>
                <a:cubicBezTo>
                  <a:pt x="529" y="51"/>
                  <a:pt x="530" y="50"/>
                  <a:pt x="530" y="49"/>
                </a:cubicBezTo>
                <a:cubicBezTo>
                  <a:pt x="531" y="49"/>
                  <a:pt x="531" y="47"/>
                  <a:pt x="531" y="45"/>
                </a:cubicBezTo>
                <a:cubicBezTo>
                  <a:pt x="531" y="32"/>
                  <a:pt x="531" y="32"/>
                  <a:pt x="531" y="32"/>
                </a:cubicBezTo>
                <a:cubicBezTo>
                  <a:pt x="531" y="28"/>
                  <a:pt x="531" y="26"/>
                  <a:pt x="530" y="25"/>
                </a:cubicBezTo>
                <a:cubicBezTo>
                  <a:pt x="530" y="24"/>
                  <a:pt x="530" y="23"/>
                  <a:pt x="529" y="23"/>
                </a:cubicBezTo>
                <a:cubicBezTo>
                  <a:pt x="529" y="23"/>
                  <a:pt x="529" y="23"/>
                  <a:pt x="528" y="23"/>
                </a:cubicBezTo>
                <a:cubicBezTo>
                  <a:pt x="527" y="23"/>
                  <a:pt x="526" y="23"/>
                  <a:pt x="525" y="23"/>
                </a:cubicBezTo>
                <a:cubicBezTo>
                  <a:pt x="525" y="22"/>
                  <a:pt x="525" y="22"/>
                  <a:pt x="525" y="22"/>
                </a:cubicBezTo>
                <a:cubicBezTo>
                  <a:pt x="535" y="18"/>
                  <a:pt x="535" y="18"/>
                  <a:pt x="535" y="18"/>
                </a:cubicBezTo>
                <a:cubicBezTo>
                  <a:pt x="537" y="18"/>
                  <a:pt x="537" y="18"/>
                  <a:pt x="537" y="18"/>
                </a:cubicBezTo>
                <a:close/>
                <a:moveTo>
                  <a:pt x="555" y="31"/>
                </a:moveTo>
                <a:cubicBezTo>
                  <a:pt x="555" y="37"/>
                  <a:pt x="557" y="40"/>
                  <a:pt x="559" y="43"/>
                </a:cubicBezTo>
                <a:cubicBezTo>
                  <a:pt x="561" y="46"/>
                  <a:pt x="564" y="48"/>
                  <a:pt x="567" y="48"/>
                </a:cubicBezTo>
                <a:cubicBezTo>
                  <a:pt x="569" y="48"/>
                  <a:pt x="571" y="47"/>
                  <a:pt x="573" y="46"/>
                </a:cubicBezTo>
                <a:cubicBezTo>
                  <a:pt x="575" y="45"/>
                  <a:pt x="576" y="43"/>
                  <a:pt x="577" y="39"/>
                </a:cubicBezTo>
                <a:cubicBezTo>
                  <a:pt x="578" y="40"/>
                  <a:pt x="578" y="40"/>
                  <a:pt x="578" y="40"/>
                </a:cubicBezTo>
                <a:cubicBezTo>
                  <a:pt x="578" y="43"/>
                  <a:pt x="576" y="47"/>
                  <a:pt x="574" y="49"/>
                </a:cubicBezTo>
                <a:cubicBezTo>
                  <a:pt x="571" y="52"/>
                  <a:pt x="568" y="53"/>
                  <a:pt x="565" y="53"/>
                </a:cubicBezTo>
                <a:cubicBezTo>
                  <a:pt x="561" y="53"/>
                  <a:pt x="557" y="52"/>
                  <a:pt x="555" y="49"/>
                </a:cubicBezTo>
                <a:cubicBezTo>
                  <a:pt x="552" y="45"/>
                  <a:pt x="551" y="41"/>
                  <a:pt x="551" y="36"/>
                </a:cubicBezTo>
                <a:cubicBezTo>
                  <a:pt x="551" y="30"/>
                  <a:pt x="552" y="25"/>
                  <a:pt x="555" y="22"/>
                </a:cubicBezTo>
                <a:cubicBezTo>
                  <a:pt x="558" y="19"/>
                  <a:pt x="561" y="17"/>
                  <a:pt x="566" y="17"/>
                </a:cubicBezTo>
                <a:cubicBezTo>
                  <a:pt x="569" y="17"/>
                  <a:pt x="573" y="19"/>
                  <a:pt x="575" y="21"/>
                </a:cubicBezTo>
                <a:cubicBezTo>
                  <a:pt x="577" y="23"/>
                  <a:pt x="579" y="27"/>
                  <a:pt x="579" y="31"/>
                </a:cubicBezTo>
                <a:cubicBezTo>
                  <a:pt x="555" y="31"/>
                  <a:pt x="555" y="31"/>
                  <a:pt x="555" y="31"/>
                </a:cubicBezTo>
                <a:close/>
                <a:moveTo>
                  <a:pt x="555" y="29"/>
                </a:moveTo>
                <a:cubicBezTo>
                  <a:pt x="571" y="29"/>
                  <a:pt x="571" y="29"/>
                  <a:pt x="571" y="29"/>
                </a:cubicBezTo>
                <a:cubicBezTo>
                  <a:pt x="571" y="27"/>
                  <a:pt x="570" y="26"/>
                  <a:pt x="570" y="25"/>
                </a:cubicBezTo>
                <a:cubicBezTo>
                  <a:pt x="569" y="24"/>
                  <a:pt x="568" y="23"/>
                  <a:pt x="567" y="22"/>
                </a:cubicBezTo>
                <a:cubicBezTo>
                  <a:pt x="566" y="21"/>
                  <a:pt x="565" y="21"/>
                  <a:pt x="563" y="21"/>
                </a:cubicBezTo>
                <a:cubicBezTo>
                  <a:pt x="561" y="21"/>
                  <a:pt x="560" y="21"/>
                  <a:pt x="558" y="23"/>
                </a:cubicBezTo>
                <a:cubicBezTo>
                  <a:pt x="557" y="24"/>
                  <a:pt x="555" y="27"/>
                  <a:pt x="555" y="29"/>
                </a:cubicBezTo>
                <a:close/>
                <a:moveTo>
                  <a:pt x="595" y="25"/>
                </a:moveTo>
                <a:cubicBezTo>
                  <a:pt x="599" y="20"/>
                  <a:pt x="603" y="18"/>
                  <a:pt x="606" y="18"/>
                </a:cubicBezTo>
                <a:cubicBezTo>
                  <a:pt x="608" y="18"/>
                  <a:pt x="609" y="18"/>
                  <a:pt x="611" y="19"/>
                </a:cubicBezTo>
                <a:cubicBezTo>
                  <a:pt x="612" y="20"/>
                  <a:pt x="613" y="21"/>
                  <a:pt x="614" y="23"/>
                </a:cubicBezTo>
                <a:cubicBezTo>
                  <a:pt x="615" y="25"/>
                  <a:pt x="615" y="27"/>
                  <a:pt x="615" y="30"/>
                </a:cubicBezTo>
                <a:cubicBezTo>
                  <a:pt x="615" y="45"/>
                  <a:pt x="615" y="45"/>
                  <a:pt x="615" y="45"/>
                </a:cubicBezTo>
                <a:cubicBezTo>
                  <a:pt x="615" y="47"/>
                  <a:pt x="615" y="48"/>
                  <a:pt x="615" y="49"/>
                </a:cubicBezTo>
                <a:cubicBezTo>
                  <a:pt x="616" y="50"/>
                  <a:pt x="616" y="50"/>
                  <a:pt x="617" y="51"/>
                </a:cubicBezTo>
                <a:cubicBezTo>
                  <a:pt x="617" y="51"/>
                  <a:pt x="618" y="51"/>
                  <a:pt x="620" y="51"/>
                </a:cubicBezTo>
                <a:cubicBezTo>
                  <a:pt x="620" y="52"/>
                  <a:pt x="620" y="52"/>
                  <a:pt x="620" y="52"/>
                </a:cubicBezTo>
                <a:cubicBezTo>
                  <a:pt x="604" y="52"/>
                  <a:pt x="604" y="52"/>
                  <a:pt x="604" y="52"/>
                </a:cubicBezTo>
                <a:cubicBezTo>
                  <a:pt x="604" y="51"/>
                  <a:pt x="604" y="51"/>
                  <a:pt x="604" y="51"/>
                </a:cubicBezTo>
                <a:cubicBezTo>
                  <a:pt x="605" y="51"/>
                  <a:pt x="605" y="51"/>
                  <a:pt x="605" y="51"/>
                </a:cubicBezTo>
                <a:cubicBezTo>
                  <a:pt x="606" y="51"/>
                  <a:pt x="607" y="51"/>
                  <a:pt x="608" y="50"/>
                </a:cubicBezTo>
                <a:cubicBezTo>
                  <a:pt x="609" y="50"/>
                  <a:pt x="609" y="49"/>
                  <a:pt x="609" y="48"/>
                </a:cubicBezTo>
                <a:cubicBezTo>
                  <a:pt x="609" y="48"/>
                  <a:pt x="609" y="47"/>
                  <a:pt x="609" y="45"/>
                </a:cubicBezTo>
                <a:cubicBezTo>
                  <a:pt x="609" y="31"/>
                  <a:pt x="609" y="31"/>
                  <a:pt x="609" y="31"/>
                </a:cubicBezTo>
                <a:cubicBezTo>
                  <a:pt x="609" y="27"/>
                  <a:pt x="609" y="25"/>
                  <a:pt x="608" y="24"/>
                </a:cubicBezTo>
                <a:cubicBezTo>
                  <a:pt x="607" y="23"/>
                  <a:pt x="606" y="22"/>
                  <a:pt x="604" y="22"/>
                </a:cubicBezTo>
                <a:cubicBezTo>
                  <a:pt x="601" y="22"/>
                  <a:pt x="598" y="23"/>
                  <a:pt x="595" y="27"/>
                </a:cubicBezTo>
                <a:cubicBezTo>
                  <a:pt x="595" y="45"/>
                  <a:pt x="595" y="45"/>
                  <a:pt x="595" y="45"/>
                </a:cubicBezTo>
                <a:cubicBezTo>
                  <a:pt x="595" y="47"/>
                  <a:pt x="595" y="48"/>
                  <a:pt x="596" y="49"/>
                </a:cubicBezTo>
                <a:cubicBezTo>
                  <a:pt x="596" y="50"/>
                  <a:pt x="597" y="50"/>
                  <a:pt x="597" y="51"/>
                </a:cubicBezTo>
                <a:cubicBezTo>
                  <a:pt x="597" y="51"/>
                  <a:pt x="599" y="51"/>
                  <a:pt x="601" y="51"/>
                </a:cubicBezTo>
                <a:cubicBezTo>
                  <a:pt x="601" y="52"/>
                  <a:pt x="601" y="52"/>
                  <a:pt x="601" y="52"/>
                </a:cubicBezTo>
                <a:cubicBezTo>
                  <a:pt x="585" y="52"/>
                  <a:pt x="585" y="52"/>
                  <a:pt x="585" y="52"/>
                </a:cubicBezTo>
                <a:cubicBezTo>
                  <a:pt x="585" y="51"/>
                  <a:pt x="585" y="51"/>
                  <a:pt x="585" y="51"/>
                </a:cubicBezTo>
                <a:cubicBezTo>
                  <a:pt x="585" y="51"/>
                  <a:pt x="585" y="51"/>
                  <a:pt x="585" y="51"/>
                </a:cubicBezTo>
                <a:cubicBezTo>
                  <a:pt x="587" y="51"/>
                  <a:pt x="588" y="51"/>
                  <a:pt x="589" y="50"/>
                </a:cubicBezTo>
                <a:cubicBezTo>
                  <a:pt x="589" y="49"/>
                  <a:pt x="589" y="47"/>
                  <a:pt x="589" y="45"/>
                </a:cubicBezTo>
                <a:cubicBezTo>
                  <a:pt x="589" y="32"/>
                  <a:pt x="589" y="32"/>
                  <a:pt x="589" y="32"/>
                </a:cubicBezTo>
                <a:cubicBezTo>
                  <a:pt x="589" y="28"/>
                  <a:pt x="589" y="25"/>
                  <a:pt x="589" y="24"/>
                </a:cubicBezTo>
                <a:cubicBezTo>
                  <a:pt x="589" y="23"/>
                  <a:pt x="589" y="23"/>
                  <a:pt x="588" y="22"/>
                </a:cubicBezTo>
                <a:cubicBezTo>
                  <a:pt x="588" y="22"/>
                  <a:pt x="587" y="22"/>
                  <a:pt x="587" y="22"/>
                </a:cubicBezTo>
                <a:cubicBezTo>
                  <a:pt x="586" y="22"/>
                  <a:pt x="585" y="22"/>
                  <a:pt x="584" y="22"/>
                </a:cubicBezTo>
                <a:cubicBezTo>
                  <a:pt x="584" y="21"/>
                  <a:pt x="584" y="21"/>
                  <a:pt x="584" y="21"/>
                </a:cubicBezTo>
                <a:cubicBezTo>
                  <a:pt x="594" y="17"/>
                  <a:pt x="594" y="17"/>
                  <a:pt x="594" y="17"/>
                </a:cubicBezTo>
                <a:cubicBezTo>
                  <a:pt x="595" y="17"/>
                  <a:pt x="595" y="17"/>
                  <a:pt x="595" y="17"/>
                </a:cubicBezTo>
                <a:cubicBezTo>
                  <a:pt x="595" y="25"/>
                  <a:pt x="595" y="25"/>
                  <a:pt x="595" y="25"/>
                </a:cubicBezTo>
                <a:close/>
                <a:moveTo>
                  <a:pt x="654" y="40"/>
                </a:moveTo>
                <a:cubicBezTo>
                  <a:pt x="653" y="44"/>
                  <a:pt x="651" y="48"/>
                  <a:pt x="649" y="50"/>
                </a:cubicBezTo>
                <a:cubicBezTo>
                  <a:pt x="646" y="53"/>
                  <a:pt x="643" y="54"/>
                  <a:pt x="640" y="54"/>
                </a:cubicBezTo>
                <a:cubicBezTo>
                  <a:pt x="637" y="54"/>
                  <a:pt x="633" y="52"/>
                  <a:pt x="631" y="49"/>
                </a:cubicBezTo>
                <a:cubicBezTo>
                  <a:pt x="628" y="46"/>
                  <a:pt x="627" y="41"/>
                  <a:pt x="627" y="36"/>
                </a:cubicBezTo>
                <a:cubicBezTo>
                  <a:pt x="627" y="31"/>
                  <a:pt x="628" y="26"/>
                  <a:pt x="631" y="23"/>
                </a:cubicBezTo>
                <a:cubicBezTo>
                  <a:pt x="634" y="19"/>
                  <a:pt x="638" y="17"/>
                  <a:pt x="642" y="17"/>
                </a:cubicBezTo>
                <a:cubicBezTo>
                  <a:pt x="645" y="17"/>
                  <a:pt x="648" y="18"/>
                  <a:pt x="650" y="20"/>
                </a:cubicBezTo>
                <a:cubicBezTo>
                  <a:pt x="652" y="22"/>
                  <a:pt x="653" y="24"/>
                  <a:pt x="653" y="26"/>
                </a:cubicBezTo>
                <a:cubicBezTo>
                  <a:pt x="653" y="27"/>
                  <a:pt x="653" y="27"/>
                  <a:pt x="653" y="28"/>
                </a:cubicBezTo>
                <a:cubicBezTo>
                  <a:pt x="652" y="29"/>
                  <a:pt x="651" y="29"/>
                  <a:pt x="650" y="29"/>
                </a:cubicBezTo>
                <a:cubicBezTo>
                  <a:pt x="649" y="29"/>
                  <a:pt x="648" y="29"/>
                  <a:pt x="647" y="27"/>
                </a:cubicBezTo>
                <a:cubicBezTo>
                  <a:pt x="647" y="27"/>
                  <a:pt x="646" y="26"/>
                  <a:pt x="646" y="25"/>
                </a:cubicBezTo>
                <a:cubicBezTo>
                  <a:pt x="646" y="23"/>
                  <a:pt x="645" y="22"/>
                  <a:pt x="645" y="21"/>
                </a:cubicBezTo>
                <a:cubicBezTo>
                  <a:pt x="644" y="21"/>
                  <a:pt x="643" y="20"/>
                  <a:pt x="641" y="20"/>
                </a:cubicBezTo>
                <a:cubicBezTo>
                  <a:pt x="639" y="20"/>
                  <a:pt x="637" y="21"/>
                  <a:pt x="635" y="23"/>
                </a:cubicBezTo>
                <a:cubicBezTo>
                  <a:pt x="633" y="25"/>
                  <a:pt x="633" y="29"/>
                  <a:pt x="633" y="33"/>
                </a:cubicBezTo>
                <a:cubicBezTo>
                  <a:pt x="633" y="37"/>
                  <a:pt x="633" y="40"/>
                  <a:pt x="635" y="43"/>
                </a:cubicBezTo>
                <a:cubicBezTo>
                  <a:pt x="637" y="47"/>
                  <a:pt x="640" y="48"/>
                  <a:pt x="643" y="48"/>
                </a:cubicBezTo>
                <a:cubicBezTo>
                  <a:pt x="645" y="48"/>
                  <a:pt x="647" y="47"/>
                  <a:pt x="649" y="46"/>
                </a:cubicBezTo>
                <a:cubicBezTo>
                  <a:pt x="651" y="45"/>
                  <a:pt x="652" y="43"/>
                  <a:pt x="654" y="40"/>
                </a:cubicBezTo>
                <a:cubicBezTo>
                  <a:pt x="654" y="40"/>
                  <a:pt x="654" y="40"/>
                  <a:pt x="654" y="40"/>
                </a:cubicBezTo>
                <a:close/>
                <a:moveTo>
                  <a:pt x="668" y="31"/>
                </a:moveTo>
                <a:cubicBezTo>
                  <a:pt x="668" y="37"/>
                  <a:pt x="669" y="40"/>
                  <a:pt x="671" y="43"/>
                </a:cubicBezTo>
                <a:cubicBezTo>
                  <a:pt x="674" y="46"/>
                  <a:pt x="677" y="48"/>
                  <a:pt x="680" y="48"/>
                </a:cubicBezTo>
                <a:cubicBezTo>
                  <a:pt x="682" y="48"/>
                  <a:pt x="684" y="47"/>
                  <a:pt x="685" y="46"/>
                </a:cubicBezTo>
                <a:cubicBezTo>
                  <a:pt x="687" y="45"/>
                  <a:pt x="688" y="43"/>
                  <a:pt x="689" y="39"/>
                </a:cubicBezTo>
                <a:cubicBezTo>
                  <a:pt x="691" y="40"/>
                  <a:pt x="691" y="40"/>
                  <a:pt x="691" y="40"/>
                </a:cubicBezTo>
                <a:cubicBezTo>
                  <a:pt x="690" y="43"/>
                  <a:pt x="689" y="47"/>
                  <a:pt x="686" y="49"/>
                </a:cubicBezTo>
                <a:cubicBezTo>
                  <a:pt x="684" y="52"/>
                  <a:pt x="681" y="53"/>
                  <a:pt x="677" y="53"/>
                </a:cubicBezTo>
                <a:cubicBezTo>
                  <a:pt x="673" y="53"/>
                  <a:pt x="670" y="52"/>
                  <a:pt x="667" y="49"/>
                </a:cubicBezTo>
                <a:cubicBezTo>
                  <a:pt x="664" y="45"/>
                  <a:pt x="663" y="41"/>
                  <a:pt x="663" y="36"/>
                </a:cubicBezTo>
                <a:cubicBezTo>
                  <a:pt x="663" y="30"/>
                  <a:pt x="665" y="25"/>
                  <a:pt x="667" y="22"/>
                </a:cubicBezTo>
                <a:cubicBezTo>
                  <a:pt x="670" y="19"/>
                  <a:pt x="674" y="17"/>
                  <a:pt x="678" y="17"/>
                </a:cubicBezTo>
                <a:cubicBezTo>
                  <a:pt x="682" y="17"/>
                  <a:pt x="685" y="19"/>
                  <a:pt x="687" y="21"/>
                </a:cubicBezTo>
                <a:cubicBezTo>
                  <a:pt x="690" y="23"/>
                  <a:pt x="691" y="27"/>
                  <a:pt x="691" y="31"/>
                </a:cubicBezTo>
                <a:cubicBezTo>
                  <a:pt x="668" y="31"/>
                  <a:pt x="668" y="31"/>
                  <a:pt x="668" y="31"/>
                </a:cubicBezTo>
                <a:close/>
                <a:moveTo>
                  <a:pt x="668" y="29"/>
                </a:moveTo>
                <a:cubicBezTo>
                  <a:pt x="683" y="29"/>
                  <a:pt x="683" y="29"/>
                  <a:pt x="683" y="29"/>
                </a:cubicBezTo>
                <a:cubicBezTo>
                  <a:pt x="683" y="27"/>
                  <a:pt x="683" y="26"/>
                  <a:pt x="682" y="25"/>
                </a:cubicBezTo>
                <a:cubicBezTo>
                  <a:pt x="682" y="24"/>
                  <a:pt x="681" y="23"/>
                  <a:pt x="679" y="22"/>
                </a:cubicBezTo>
                <a:cubicBezTo>
                  <a:pt x="678" y="21"/>
                  <a:pt x="677" y="21"/>
                  <a:pt x="676" y="21"/>
                </a:cubicBezTo>
                <a:cubicBezTo>
                  <a:pt x="674" y="21"/>
                  <a:pt x="672" y="21"/>
                  <a:pt x="671" y="23"/>
                </a:cubicBezTo>
                <a:cubicBezTo>
                  <a:pt x="669" y="24"/>
                  <a:pt x="668" y="27"/>
                  <a:pt x="668" y="29"/>
                </a:cubicBezTo>
                <a:close/>
                <a:moveTo>
                  <a:pt x="731" y="48"/>
                </a:moveTo>
                <a:cubicBezTo>
                  <a:pt x="728" y="51"/>
                  <a:pt x="726" y="52"/>
                  <a:pt x="725" y="53"/>
                </a:cubicBezTo>
                <a:cubicBezTo>
                  <a:pt x="724" y="53"/>
                  <a:pt x="722" y="53"/>
                  <a:pt x="721" y="53"/>
                </a:cubicBezTo>
                <a:cubicBezTo>
                  <a:pt x="719" y="53"/>
                  <a:pt x="717" y="53"/>
                  <a:pt x="715" y="51"/>
                </a:cubicBezTo>
                <a:cubicBezTo>
                  <a:pt x="714" y="49"/>
                  <a:pt x="713" y="47"/>
                  <a:pt x="713" y="45"/>
                </a:cubicBezTo>
                <a:cubicBezTo>
                  <a:pt x="713" y="43"/>
                  <a:pt x="714" y="41"/>
                  <a:pt x="715" y="40"/>
                </a:cubicBezTo>
                <a:cubicBezTo>
                  <a:pt x="715" y="39"/>
                  <a:pt x="717" y="37"/>
                  <a:pt x="720" y="35"/>
                </a:cubicBezTo>
                <a:cubicBezTo>
                  <a:pt x="722" y="34"/>
                  <a:pt x="726" y="32"/>
                  <a:pt x="732" y="30"/>
                </a:cubicBezTo>
                <a:cubicBezTo>
                  <a:pt x="732" y="29"/>
                  <a:pt x="732" y="29"/>
                  <a:pt x="732" y="29"/>
                </a:cubicBezTo>
                <a:cubicBezTo>
                  <a:pt x="732" y="25"/>
                  <a:pt x="731" y="23"/>
                  <a:pt x="730" y="22"/>
                </a:cubicBezTo>
                <a:cubicBezTo>
                  <a:pt x="729" y="21"/>
                  <a:pt x="728" y="20"/>
                  <a:pt x="726" y="20"/>
                </a:cubicBezTo>
                <a:cubicBezTo>
                  <a:pt x="724" y="20"/>
                  <a:pt x="723" y="20"/>
                  <a:pt x="722" y="21"/>
                </a:cubicBezTo>
                <a:cubicBezTo>
                  <a:pt x="721" y="22"/>
                  <a:pt x="721" y="23"/>
                  <a:pt x="721" y="24"/>
                </a:cubicBezTo>
                <a:cubicBezTo>
                  <a:pt x="721" y="26"/>
                  <a:pt x="721" y="26"/>
                  <a:pt x="721" y="26"/>
                </a:cubicBezTo>
                <a:cubicBezTo>
                  <a:pt x="721" y="27"/>
                  <a:pt x="721" y="28"/>
                  <a:pt x="720" y="29"/>
                </a:cubicBezTo>
                <a:cubicBezTo>
                  <a:pt x="720" y="29"/>
                  <a:pt x="719" y="29"/>
                  <a:pt x="718" y="29"/>
                </a:cubicBezTo>
                <a:cubicBezTo>
                  <a:pt x="717" y="29"/>
                  <a:pt x="717" y="29"/>
                  <a:pt x="716" y="29"/>
                </a:cubicBezTo>
                <a:cubicBezTo>
                  <a:pt x="716" y="28"/>
                  <a:pt x="715" y="27"/>
                  <a:pt x="715" y="26"/>
                </a:cubicBezTo>
                <a:cubicBezTo>
                  <a:pt x="715" y="24"/>
                  <a:pt x="717" y="22"/>
                  <a:pt x="719" y="20"/>
                </a:cubicBezTo>
                <a:cubicBezTo>
                  <a:pt x="721" y="18"/>
                  <a:pt x="724" y="17"/>
                  <a:pt x="727" y="17"/>
                </a:cubicBezTo>
                <a:cubicBezTo>
                  <a:pt x="730" y="17"/>
                  <a:pt x="733" y="17"/>
                  <a:pt x="735" y="19"/>
                </a:cubicBezTo>
                <a:cubicBezTo>
                  <a:pt x="736" y="19"/>
                  <a:pt x="737" y="21"/>
                  <a:pt x="738" y="22"/>
                </a:cubicBezTo>
                <a:cubicBezTo>
                  <a:pt x="738" y="23"/>
                  <a:pt x="739" y="25"/>
                  <a:pt x="739" y="29"/>
                </a:cubicBezTo>
                <a:cubicBezTo>
                  <a:pt x="739" y="40"/>
                  <a:pt x="739" y="40"/>
                  <a:pt x="739" y="40"/>
                </a:cubicBezTo>
                <a:cubicBezTo>
                  <a:pt x="739" y="43"/>
                  <a:pt x="739" y="45"/>
                  <a:pt x="739" y="46"/>
                </a:cubicBezTo>
                <a:cubicBezTo>
                  <a:pt x="739" y="47"/>
                  <a:pt x="739" y="47"/>
                  <a:pt x="739" y="48"/>
                </a:cubicBezTo>
                <a:cubicBezTo>
                  <a:pt x="739" y="48"/>
                  <a:pt x="739" y="48"/>
                  <a:pt x="740" y="48"/>
                </a:cubicBezTo>
                <a:cubicBezTo>
                  <a:pt x="740" y="48"/>
                  <a:pt x="741" y="48"/>
                  <a:pt x="741" y="48"/>
                </a:cubicBezTo>
                <a:cubicBezTo>
                  <a:pt x="741" y="47"/>
                  <a:pt x="743" y="47"/>
                  <a:pt x="744" y="45"/>
                </a:cubicBezTo>
                <a:cubicBezTo>
                  <a:pt x="744" y="47"/>
                  <a:pt x="744" y="47"/>
                  <a:pt x="744" y="47"/>
                </a:cubicBezTo>
                <a:cubicBezTo>
                  <a:pt x="741" y="51"/>
                  <a:pt x="739" y="53"/>
                  <a:pt x="736" y="53"/>
                </a:cubicBezTo>
                <a:cubicBezTo>
                  <a:pt x="735" y="53"/>
                  <a:pt x="734" y="52"/>
                  <a:pt x="733" y="51"/>
                </a:cubicBezTo>
                <a:cubicBezTo>
                  <a:pt x="732" y="51"/>
                  <a:pt x="731" y="50"/>
                  <a:pt x="731" y="48"/>
                </a:cubicBezTo>
                <a:close/>
                <a:moveTo>
                  <a:pt x="731" y="45"/>
                </a:moveTo>
                <a:cubicBezTo>
                  <a:pt x="731" y="33"/>
                  <a:pt x="731" y="33"/>
                  <a:pt x="731" y="33"/>
                </a:cubicBezTo>
                <a:cubicBezTo>
                  <a:pt x="728" y="34"/>
                  <a:pt x="725" y="35"/>
                  <a:pt x="725" y="36"/>
                </a:cubicBezTo>
                <a:cubicBezTo>
                  <a:pt x="723" y="37"/>
                  <a:pt x="721" y="38"/>
                  <a:pt x="721" y="39"/>
                </a:cubicBezTo>
                <a:cubicBezTo>
                  <a:pt x="720" y="41"/>
                  <a:pt x="719" y="42"/>
                  <a:pt x="719" y="43"/>
                </a:cubicBezTo>
                <a:cubicBezTo>
                  <a:pt x="719" y="45"/>
                  <a:pt x="720" y="47"/>
                  <a:pt x="721" y="48"/>
                </a:cubicBezTo>
                <a:cubicBezTo>
                  <a:pt x="722" y="49"/>
                  <a:pt x="723" y="49"/>
                  <a:pt x="725" y="49"/>
                </a:cubicBezTo>
                <a:cubicBezTo>
                  <a:pt x="726" y="49"/>
                  <a:pt x="729" y="48"/>
                  <a:pt x="731" y="45"/>
                </a:cubicBezTo>
                <a:close/>
                <a:moveTo>
                  <a:pt x="759" y="25"/>
                </a:moveTo>
                <a:cubicBezTo>
                  <a:pt x="763" y="20"/>
                  <a:pt x="766" y="18"/>
                  <a:pt x="769" y="18"/>
                </a:cubicBezTo>
                <a:cubicBezTo>
                  <a:pt x="771" y="18"/>
                  <a:pt x="773" y="18"/>
                  <a:pt x="774" y="19"/>
                </a:cubicBezTo>
                <a:cubicBezTo>
                  <a:pt x="775" y="20"/>
                  <a:pt x="777" y="21"/>
                  <a:pt x="777" y="23"/>
                </a:cubicBezTo>
                <a:cubicBezTo>
                  <a:pt x="778" y="25"/>
                  <a:pt x="778" y="27"/>
                  <a:pt x="778" y="30"/>
                </a:cubicBezTo>
                <a:cubicBezTo>
                  <a:pt x="778" y="45"/>
                  <a:pt x="778" y="45"/>
                  <a:pt x="778" y="45"/>
                </a:cubicBezTo>
                <a:cubicBezTo>
                  <a:pt x="778" y="47"/>
                  <a:pt x="778" y="48"/>
                  <a:pt x="779" y="49"/>
                </a:cubicBezTo>
                <a:cubicBezTo>
                  <a:pt x="779" y="50"/>
                  <a:pt x="779" y="50"/>
                  <a:pt x="780" y="51"/>
                </a:cubicBezTo>
                <a:cubicBezTo>
                  <a:pt x="780" y="51"/>
                  <a:pt x="781" y="51"/>
                  <a:pt x="783" y="51"/>
                </a:cubicBezTo>
                <a:cubicBezTo>
                  <a:pt x="783" y="52"/>
                  <a:pt x="783" y="52"/>
                  <a:pt x="783" y="52"/>
                </a:cubicBezTo>
                <a:cubicBezTo>
                  <a:pt x="767" y="52"/>
                  <a:pt x="767" y="52"/>
                  <a:pt x="767" y="52"/>
                </a:cubicBezTo>
                <a:cubicBezTo>
                  <a:pt x="767" y="51"/>
                  <a:pt x="767" y="51"/>
                  <a:pt x="767" y="51"/>
                </a:cubicBezTo>
                <a:cubicBezTo>
                  <a:pt x="768" y="51"/>
                  <a:pt x="768" y="51"/>
                  <a:pt x="768" y="51"/>
                </a:cubicBezTo>
                <a:cubicBezTo>
                  <a:pt x="769" y="51"/>
                  <a:pt x="770" y="51"/>
                  <a:pt x="771" y="50"/>
                </a:cubicBezTo>
                <a:cubicBezTo>
                  <a:pt x="772" y="50"/>
                  <a:pt x="772" y="49"/>
                  <a:pt x="772" y="48"/>
                </a:cubicBezTo>
                <a:cubicBezTo>
                  <a:pt x="772" y="48"/>
                  <a:pt x="772" y="47"/>
                  <a:pt x="772" y="45"/>
                </a:cubicBezTo>
                <a:cubicBezTo>
                  <a:pt x="772" y="31"/>
                  <a:pt x="772" y="31"/>
                  <a:pt x="772" y="31"/>
                </a:cubicBezTo>
                <a:cubicBezTo>
                  <a:pt x="772" y="27"/>
                  <a:pt x="772" y="25"/>
                  <a:pt x="771" y="24"/>
                </a:cubicBezTo>
                <a:cubicBezTo>
                  <a:pt x="770" y="23"/>
                  <a:pt x="769" y="22"/>
                  <a:pt x="767" y="22"/>
                </a:cubicBezTo>
                <a:cubicBezTo>
                  <a:pt x="764" y="22"/>
                  <a:pt x="761" y="23"/>
                  <a:pt x="759" y="27"/>
                </a:cubicBezTo>
                <a:cubicBezTo>
                  <a:pt x="759" y="45"/>
                  <a:pt x="759" y="45"/>
                  <a:pt x="759" y="45"/>
                </a:cubicBezTo>
                <a:cubicBezTo>
                  <a:pt x="759" y="47"/>
                  <a:pt x="759" y="48"/>
                  <a:pt x="759" y="49"/>
                </a:cubicBezTo>
                <a:cubicBezTo>
                  <a:pt x="759" y="50"/>
                  <a:pt x="760" y="50"/>
                  <a:pt x="760" y="51"/>
                </a:cubicBezTo>
                <a:cubicBezTo>
                  <a:pt x="761" y="51"/>
                  <a:pt x="762" y="51"/>
                  <a:pt x="764" y="51"/>
                </a:cubicBezTo>
                <a:cubicBezTo>
                  <a:pt x="764" y="52"/>
                  <a:pt x="764" y="52"/>
                  <a:pt x="764" y="52"/>
                </a:cubicBezTo>
                <a:cubicBezTo>
                  <a:pt x="748" y="52"/>
                  <a:pt x="748" y="52"/>
                  <a:pt x="748" y="52"/>
                </a:cubicBezTo>
                <a:cubicBezTo>
                  <a:pt x="748" y="51"/>
                  <a:pt x="748" y="51"/>
                  <a:pt x="748" y="51"/>
                </a:cubicBezTo>
                <a:cubicBezTo>
                  <a:pt x="749" y="51"/>
                  <a:pt x="749" y="51"/>
                  <a:pt x="749" y="51"/>
                </a:cubicBezTo>
                <a:cubicBezTo>
                  <a:pt x="750" y="51"/>
                  <a:pt x="751" y="51"/>
                  <a:pt x="752" y="50"/>
                </a:cubicBezTo>
                <a:cubicBezTo>
                  <a:pt x="752" y="49"/>
                  <a:pt x="753" y="47"/>
                  <a:pt x="753" y="45"/>
                </a:cubicBezTo>
                <a:cubicBezTo>
                  <a:pt x="753" y="32"/>
                  <a:pt x="753" y="32"/>
                  <a:pt x="753" y="32"/>
                </a:cubicBezTo>
                <a:cubicBezTo>
                  <a:pt x="753" y="28"/>
                  <a:pt x="753" y="25"/>
                  <a:pt x="752" y="24"/>
                </a:cubicBezTo>
                <a:cubicBezTo>
                  <a:pt x="752" y="23"/>
                  <a:pt x="752" y="23"/>
                  <a:pt x="751" y="22"/>
                </a:cubicBezTo>
                <a:cubicBezTo>
                  <a:pt x="751" y="22"/>
                  <a:pt x="751" y="22"/>
                  <a:pt x="750" y="22"/>
                </a:cubicBezTo>
                <a:cubicBezTo>
                  <a:pt x="749" y="22"/>
                  <a:pt x="748" y="22"/>
                  <a:pt x="747" y="22"/>
                </a:cubicBezTo>
                <a:cubicBezTo>
                  <a:pt x="747" y="21"/>
                  <a:pt x="747" y="21"/>
                  <a:pt x="747" y="21"/>
                </a:cubicBezTo>
                <a:cubicBezTo>
                  <a:pt x="757" y="17"/>
                  <a:pt x="757" y="17"/>
                  <a:pt x="757" y="17"/>
                </a:cubicBezTo>
                <a:cubicBezTo>
                  <a:pt x="759" y="17"/>
                  <a:pt x="759" y="17"/>
                  <a:pt x="759" y="17"/>
                </a:cubicBezTo>
                <a:cubicBezTo>
                  <a:pt x="759" y="25"/>
                  <a:pt x="759" y="25"/>
                  <a:pt x="759" y="25"/>
                </a:cubicBezTo>
                <a:close/>
                <a:moveTo>
                  <a:pt x="812" y="49"/>
                </a:moveTo>
                <a:cubicBezTo>
                  <a:pt x="811" y="51"/>
                  <a:pt x="809" y="52"/>
                  <a:pt x="807" y="53"/>
                </a:cubicBezTo>
                <a:cubicBezTo>
                  <a:pt x="806" y="53"/>
                  <a:pt x="804" y="54"/>
                  <a:pt x="803" y="54"/>
                </a:cubicBezTo>
                <a:cubicBezTo>
                  <a:pt x="799" y="54"/>
                  <a:pt x="796" y="52"/>
                  <a:pt x="793" y="49"/>
                </a:cubicBezTo>
                <a:cubicBezTo>
                  <a:pt x="791" y="46"/>
                  <a:pt x="789" y="42"/>
                  <a:pt x="789" y="37"/>
                </a:cubicBezTo>
                <a:cubicBezTo>
                  <a:pt x="789" y="32"/>
                  <a:pt x="791" y="28"/>
                  <a:pt x="794" y="24"/>
                </a:cubicBezTo>
                <a:cubicBezTo>
                  <a:pt x="797" y="20"/>
                  <a:pt x="801" y="18"/>
                  <a:pt x="805" y="18"/>
                </a:cubicBezTo>
                <a:cubicBezTo>
                  <a:pt x="808" y="18"/>
                  <a:pt x="810" y="19"/>
                  <a:pt x="812" y="21"/>
                </a:cubicBezTo>
                <a:cubicBezTo>
                  <a:pt x="812" y="14"/>
                  <a:pt x="812" y="14"/>
                  <a:pt x="812" y="14"/>
                </a:cubicBezTo>
                <a:cubicBezTo>
                  <a:pt x="812" y="10"/>
                  <a:pt x="812" y="8"/>
                  <a:pt x="812" y="7"/>
                </a:cubicBezTo>
                <a:cubicBezTo>
                  <a:pt x="812" y="6"/>
                  <a:pt x="811" y="5"/>
                  <a:pt x="811" y="5"/>
                </a:cubicBezTo>
                <a:cubicBezTo>
                  <a:pt x="811" y="5"/>
                  <a:pt x="810" y="5"/>
                  <a:pt x="809" y="5"/>
                </a:cubicBezTo>
                <a:cubicBezTo>
                  <a:pt x="809" y="5"/>
                  <a:pt x="808" y="5"/>
                  <a:pt x="807" y="5"/>
                </a:cubicBezTo>
                <a:cubicBezTo>
                  <a:pt x="807" y="4"/>
                  <a:pt x="807" y="4"/>
                  <a:pt x="807" y="4"/>
                </a:cubicBezTo>
                <a:cubicBezTo>
                  <a:pt x="816" y="0"/>
                  <a:pt x="816" y="0"/>
                  <a:pt x="816" y="0"/>
                </a:cubicBezTo>
                <a:cubicBezTo>
                  <a:pt x="818" y="0"/>
                  <a:pt x="818" y="0"/>
                  <a:pt x="818" y="0"/>
                </a:cubicBezTo>
                <a:cubicBezTo>
                  <a:pt x="818" y="39"/>
                  <a:pt x="818" y="39"/>
                  <a:pt x="818" y="39"/>
                </a:cubicBezTo>
                <a:cubicBezTo>
                  <a:pt x="818" y="43"/>
                  <a:pt x="818" y="45"/>
                  <a:pt x="818" y="46"/>
                </a:cubicBezTo>
                <a:cubicBezTo>
                  <a:pt x="818" y="47"/>
                  <a:pt x="819" y="48"/>
                  <a:pt x="819" y="48"/>
                </a:cubicBezTo>
                <a:cubicBezTo>
                  <a:pt x="819" y="49"/>
                  <a:pt x="820" y="49"/>
                  <a:pt x="820" y="49"/>
                </a:cubicBezTo>
                <a:cubicBezTo>
                  <a:pt x="821" y="49"/>
                  <a:pt x="822" y="48"/>
                  <a:pt x="823" y="48"/>
                </a:cubicBezTo>
                <a:cubicBezTo>
                  <a:pt x="823" y="49"/>
                  <a:pt x="823" y="49"/>
                  <a:pt x="823" y="49"/>
                </a:cubicBezTo>
                <a:cubicBezTo>
                  <a:pt x="813" y="53"/>
                  <a:pt x="813" y="53"/>
                  <a:pt x="813" y="53"/>
                </a:cubicBezTo>
                <a:cubicBezTo>
                  <a:pt x="812" y="53"/>
                  <a:pt x="812" y="53"/>
                  <a:pt x="812" y="53"/>
                </a:cubicBezTo>
                <a:cubicBezTo>
                  <a:pt x="812" y="49"/>
                  <a:pt x="812" y="49"/>
                  <a:pt x="812" y="49"/>
                </a:cubicBezTo>
                <a:close/>
                <a:moveTo>
                  <a:pt x="812" y="46"/>
                </a:moveTo>
                <a:cubicBezTo>
                  <a:pt x="812" y="29"/>
                  <a:pt x="812" y="29"/>
                  <a:pt x="812" y="29"/>
                </a:cubicBezTo>
                <a:cubicBezTo>
                  <a:pt x="812" y="27"/>
                  <a:pt x="812" y="25"/>
                  <a:pt x="811" y="24"/>
                </a:cubicBezTo>
                <a:cubicBezTo>
                  <a:pt x="810" y="23"/>
                  <a:pt x="809" y="22"/>
                  <a:pt x="808" y="21"/>
                </a:cubicBezTo>
                <a:cubicBezTo>
                  <a:pt x="807" y="20"/>
                  <a:pt x="806" y="20"/>
                  <a:pt x="805" y="20"/>
                </a:cubicBezTo>
                <a:cubicBezTo>
                  <a:pt x="803" y="20"/>
                  <a:pt x="801" y="21"/>
                  <a:pt x="799" y="23"/>
                </a:cubicBezTo>
                <a:cubicBezTo>
                  <a:pt x="797" y="25"/>
                  <a:pt x="796" y="29"/>
                  <a:pt x="796" y="34"/>
                </a:cubicBezTo>
                <a:cubicBezTo>
                  <a:pt x="796" y="39"/>
                  <a:pt x="797" y="43"/>
                  <a:pt x="799" y="45"/>
                </a:cubicBezTo>
                <a:cubicBezTo>
                  <a:pt x="801" y="48"/>
                  <a:pt x="803" y="49"/>
                  <a:pt x="806" y="49"/>
                </a:cubicBezTo>
                <a:cubicBezTo>
                  <a:pt x="808" y="50"/>
                  <a:pt x="810" y="49"/>
                  <a:pt x="812" y="46"/>
                </a:cubicBezTo>
                <a:close/>
                <a:moveTo>
                  <a:pt x="883" y="3"/>
                </a:moveTo>
                <a:cubicBezTo>
                  <a:pt x="883" y="14"/>
                  <a:pt x="883" y="14"/>
                  <a:pt x="883" y="14"/>
                </a:cubicBezTo>
                <a:cubicBezTo>
                  <a:pt x="882" y="14"/>
                  <a:pt x="882" y="14"/>
                  <a:pt x="882" y="14"/>
                </a:cubicBezTo>
                <a:cubicBezTo>
                  <a:pt x="882" y="12"/>
                  <a:pt x="881" y="11"/>
                  <a:pt x="881" y="10"/>
                </a:cubicBezTo>
                <a:cubicBezTo>
                  <a:pt x="880" y="8"/>
                  <a:pt x="879" y="7"/>
                  <a:pt x="878" y="7"/>
                </a:cubicBezTo>
                <a:cubicBezTo>
                  <a:pt x="877" y="6"/>
                  <a:pt x="875" y="5"/>
                  <a:pt x="873" y="5"/>
                </a:cubicBezTo>
                <a:cubicBezTo>
                  <a:pt x="867" y="5"/>
                  <a:pt x="867" y="5"/>
                  <a:pt x="867" y="5"/>
                </a:cubicBezTo>
                <a:cubicBezTo>
                  <a:pt x="867" y="44"/>
                  <a:pt x="867" y="44"/>
                  <a:pt x="867" y="44"/>
                </a:cubicBezTo>
                <a:cubicBezTo>
                  <a:pt x="867" y="47"/>
                  <a:pt x="867" y="49"/>
                  <a:pt x="867" y="49"/>
                </a:cubicBezTo>
                <a:cubicBezTo>
                  <a:pt x="868" y="51"/>
                  <a:pt x="870" y="51"/>
                  <a:pt x="871" y="51"/>
                </a:cubicBezTo>
                <a:cubicBezTo>
                  <a:pt x="873" y="51"/>
                  <a:pt x="873" y="51"/>
                  <a:pt x="873" y="51"/>
                </a:cubicBezTo>
                <a:cubicBezTo>
                  <a:pt x="873" y="52"/>
                  <a:pt x="873" y="52"/>
                  <a:pt x="873" y="52"/>
                </a:cubicBezTo>
                <a:cubicBezTo>
                  <a:pt x="853" y="52"/>
                  <a:pt x="853" y="52"/>
                  <a:pt x="853" y="52"/>
                </a:cubicBezTo>
                <a:cubicBezTo>
                  <a:pt x="853" y="51"/>
                  <a:pt x="853" y="51"/>
                  <a:pt x="853" y="51"/>
                </a:cubicBezTo>
                <a:cubicBezTo>
                  <a:pt x="854" y="51"/>
                  <a:pt x="854" y="51"/>
                  <a:pt x="854" y="51"/>
                </a:cubicBezTo>
                <a:cubicBezTo>
                  <a:pt x="856" y="51"/>
                  <a:pt x="858" y="50"/>
                  <a:pt x="859" y="49"/>
                </a:cubicBezTo>
                <a:cubicBezTo>
                  <a:pt x="859" y="48"/>
                  <a:pt x="859" y="47"/>
                  <a:pt x="859" y="43"/>
                </a:cubicBezTo>
                <a:cubicBezTo>
                  <a:pt x="859" y="5"/>
                  <a:pt x="859" y="5"/>
                  <a:pt x="859" y="5"/>
                </a:cubicBezTo>
                <a:cubicBezTo>
                  <a:pt x="853" y="5"/>
                  <a:pt x="853" y="5"/>
                  <a:pt x="853" y="5"/>
                </a:cubicBezTo>
                <a:cubicBezTo>
                  <a:pt x="851" y="5"/>
                  <a:pt x="849" y="5"/>
                  <a:pt x="849" y="6"/>
                </a:cubicBezTo>
                <a:cubicBezTo>
                  <a:pt x="847" y="6"/>
                  <a:pt x="846" y="7"/>
                  <a:pt x="845" y="9"/>
                </a:cubicBezTo>
                <a:cubicBezTo>
                  <a:pt x="845" y="10"/>
                  <a:pt x="844" y="12"/>
                  <a:pt x="844" y="14"/>
                </a:cubicBezTo>
                <a:cubicBezTo>
                  <a:pt x="843" y="14"/>
                  <a:pt x="843" y="14"/>
                  <a:pt x="843" y="14"/>
                </a:cubicBezTo>
                <a:cubicBezTo>
                  <a:pt x="843" y="3"/>
                  <a:pt x="843" y="3"/>
                  <a:pt x="843" y="3"/>
                </a:cubicBezTo>
                <a:cubicBezTo>
                  <a:pt x="883" y="3"/>
                  <a:pt x="883" y="3"/>
                  <a:pt x="883" y="3"/>
                </a:cubicBezTo>
                <a:close/>
                <a:moveTo>
                  <a:pt x="891" y="31"/>
                </a:moveTo>
                <a:cubicBezTo>
                  <a:pt x="891" y="37"/>
                  <a:pt x="893" y="40"/>
                  <a:pt x="895" y="43"/>
                </a:cubicBezTo>
                <a:cubicBezTo>
                  <a:pt x="897" y="46"/>
                  <a:pt x="900" y="48"/>
                  <a:pt x="903" y="48"/>
                </a:cubicBezTo>
                <a:cubicBezTo>
                  <a:pt x="905" y="48"/>
                  <a:pt x="907" y="47"/>
                  <a:pt x="909" y="46"/>
                </a:cubicBezTo>
                <a:cubicBezTo>
                  <a:pt x="911" y="45"/>
                  <a:pt x="912" y="43"/>
                  <a:pt x="913" y="39"/>
                </a:cubicBezTo>
                <a:cubicBezTo>
                  <a:pt x="914" y="40"/>
                  <a:pt x="914" y="40"/>
                  <a:pt x="914" y="40"/>
                </a:cubicBezTo>
                <a:cubicBezTo>
                  <a:pt x="914" y="43"/>
                  <a:pt x="912" y="47"/>
                  <a:pt x="910" y="49"/>
                </a:cubicBezTo>
                <a:cubicBezTo>
                  <a:pt x="907" y="52"/>
                  <a:pt x="904" y="53"/>
                  <a:pt x="901" y="53"/>
                </a:cubicBezTo>
                <a:cubicBezTo>
                  <a:pt x="897" y="53"/>
                  <a:pt x="893" y="52"/>
                  <a:pt x="891" y="49"/>
                </a:cubicBezTo>
                <a:cubicBezTo>
                  <a:pt x="888" y="45"/>
                  <a:pt x="887" y="41"/>
                  <a:pt x="887" y="36"/>
                </a:cubicBezTo>
                <a:cubicBezTo>
                  <a:pt x="887" y="30"/>
                  <a:pt x="888" y="25"/>
                  <a:pt x="891" y="22"/>
                </a:cubicBezTo>
                <a:cubicBezTo>
                  <a:pt x="894" y="19"/>
                  <a:pt x="897" y="17"/>
                  <a:pt x="902" y="17"/>
                </a:cubicBezTo>
                <a:cubicBezTo>
                  <a:pt x="905" y="17"/>
                  <a:pt x="909" y="19"/>
                  <a:pt x="911" y="21"/>
                </a:cubicBezTo>
                <a:cubicBezTo>
                  <a:pt x="913" y="23"/>
                  <a:pt x="915" y="27"/>
                  <a:pt x="915" y="31"/>
                </a:cubicBezTo>
                <a:cubicBezTo>
                  <a:pt x="891" y="31"/>
                  <a:pt x="891" y="31"/>
                  <a:pt x="891" y="31"/>
                </a:cubicBezTo>
                <a:close/>
                <a:moveTo>
                  <a:pt x="891" y="29"/>
                </a:moveTo>
                <a:cubicBezTo>
                  <a:pt x="907" y="29"/>
                  <a:pt x="907" y="29"/>
                  <a:pt x="907" y="29"/>
                </a:cubicBezTo>
                <a:cubicBezTo>
                  <a:pt x="907" y="27"/>
                  <a:pt x="906" y="26"/>
                  <a:pt x="906" y="25"/>
                </a:cubicBezTo>
                <a:cubicBezTo>
                  <a:pt x="905" y="24"/>
                  <a:pt x="904" y="23"/>
                  <a:pt x="903" y="22"/>
                </a:cubicBezTo>
                <a:cubicBezTo>
                  <a:pt x="902" y="21"/>
                  <a:pt x="901" y="21"/>
                  <a:pt x="899" y="21"/>
                </a:cubicBezTo>
                <a:cubicBezTo>
                  <a:pt x="897" y="21"/>
                  <a:pt x="896" y="21"/>
                  <a:pt x="894" y="23"/>
                </a:cubicBezTo>
                <a:cubicBezTo>
                  <a:pt x="893" y="24"/>
                  <a:pt x="892" y="27"/>
                  <a:pt x="891" y="29"/>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anchor="t"/>
          <a:lstStyle>
            <a:lvl1pPr marL="0" algn="l">
              <a:buNone/>
              <a:defRPr sz="1800">
                <a:solidFill>
                  <a:schemeClr val="lt1"/>
                </a:solidFill>
                <a:latin typeface="+mn-lt"/>
                <a:ea typeface="+mn-lt"/>
                <a:cs typeface="+mn-lt"/>
              </a:defRPr>
            </a:lvl1pPr>
            <a:lvl2pPr marL="457200" algn="l">
              <a:buNone/>
              <a:defRPr sz="1800">
                <a:solidFill>
                  <a:schemeClr val="lt1"/>
                </a:solidFill>
                <a:latin typeface="+mn-lt"/>
                <a:ea typeface="+mn-lt"/>
                <a:cs typeface="+mn-lt"/>
              </a:defRPr>
            </a:lvl2pPr>
            <a:lvl3pPr marL="914400" algn="l">
              <a:buNone/>
              <a:defRPr sz="1800">
                <a:solidFill>
                  <a:schemeClr val="lt1"/>
                </a:solidFill>
                <a:latin typeface="+mn-lt"/>
                <a:ea typeface="+mn-lt"/>
                <a:cs typeface="+mn-lt"/>
              </a:defRPr>
            </a:lvl3pPr>
            <a:lvl4pPr marL="1371600" algn="l">
              <a:buNone/>
              <a:defRPr sz="1800">
                <a:solidFill>
                  <a:schemeClr val="lt1"/>
                </a:solidFill>
                <a:latin typeface="+mn-lt"/>
                <a:ea typeface="+mn-lt"/>
                <a:cs typeface="+mn-lt"/>
              </a:defRPr>
            </a:lvl4pPr>
            <a:lvl5pPr marL="1828800" algn="l">
              <a:buNone/>
              <a:defRPr sz="1800">
                <a:solidFill>
                  <a:schemeClr val="lt1"/>
                </a:solidFill>
                <a:latin typeface="+mn-lt"/>
                <a:ea typeface="+mn-lt"/>
                <a:cs typeface="+mn-lt"/>
              </a:defRPr>
            </a:lvl5pPr>
            <a:lvl6pPr marL="2286000" algn="l">
              <a:buNone/>
              <a:defRPr sz="1800">
                <a:solidFill>
                  <a:schemeClr val="lt1"/>
                </a:solidFill>
                <a:latin typeface="+mn-lt"/>
                <a:ea typeface="+mn-lt"/>
                <a:cs typeface="+mn-lt"/>
              </a:defRPr>
            </a:lvl6pPr>
            <a:lvl7pPr marL="2743200" algn="l">
              <a:buNone/>
              <a:defRPr sz="1800">
                <a:solidFill>
                  <a:schemeClr val="lt1"/>
                </a:solidFill>
                <a:latin typeface="+mn-lt"/>
                <a:ea typeface="+mn-lt"/>
                <a:cs typeface="+mn-lt"/>
              </a:defRPr>
            </a:lvl7pPr>
            <a:lvl8pPr marL="3200400" algn="l">
              <a:buNone/>
              <a:defRPr sz="1800">
                <a:solidFill>
                  <a:schemeClr val="lt1"/>
                </a:solidFill>
                <a:latin typeface="+mn-lt"/>
                <a:ea typeface="+mn-lt"/>
                <a:cs typeface="+mn-lt"/>
              </a:defRPr>
            </a:lvl8pPr>
            <a:lvl9pPr marL="3657600" algn="l">
              <a:buNone/>
              <a:defRPr sz="1800">
                <a:solidFill>
                  <a:schemeClr val="lt1"/>
                </a:solidFill>
                <a:latin typeface="+mn-lt"/>
                <a:ea typeface="+mn-lt"/>
                <a:cs typeface="+mn-lt"/>
              </a:defRPr>
            </a:lvl9pPr>
          </a:lstStyle>
          <a:p>
            <a:endParaRPr/>
          </a:p>
        </p:txBody>
      </p:sp>
      <p:sp>
        <p:nvSpPr>
          <p:cNvPr id="9" name="Freeform 35">
            <a:extLst>
              <a:ext uri="{FF2B5EF4-FFF2-40B4-BE49-F238E27FC236}">
                <a16:creationId xmlns:a16="http://schemas.microsoft.com/office/drawing/2014/main" id="{1564A473-E20A-24ED-8178-2349EF729D0B}"/>
              </a:ext>
            </a:extLst>
          </p:cNvPr>
          <p:cNvSpPr>
            <a:spLocks noGrp="1"/>
          </p:cNvSpPr>
          <p:nvPr/>
        </p:nvSpPr>
        <p:spPr>
          <a:xfrm>
            <a:off x="10851665" y="662724"/>
            <a:ext cx="1031285" cy="121879"/>
          </a:xfrm>
          <a:custGeom>
            <a:avLst/>
            <a:gdLst/>
            <a:ahLst/>
            <a:cxnLst/>
            <a:rect l="0" t="0" r="r" b="b"/>
            <a:pathLst>
              <a:path w="586" h="69">
                <a:moveTo>
                  <a:pt x="27" y="41"/>
                </a:moveTo>
                <a:cubicBezTo>
                  <a:pt x="26" y="45"/>
                  <a:pt x="24" y="49"/>
                  <a:pt x="22" y="51"/>
                </a:cubicBezTo>
                <a:cubicBezTo>
                  <a:pt x="19" y="54"/>
                  <a:pt x="16" y="55"/>
                  <a:pt x="13" y="55"/>
                </a:cubicBezTo>
                <a:cubicBezTo>
                  <a:pt x="10" y="55"/>
                  <a:pt x="6" y="53"/>
                  <a:pt x="4" y="50"/>
                </a:cubicBezTo>
                <a:cubicBezTo>
                  <a:pt x="1" y="47"/>
                  <a:pt x="0" y="42"/>
                  <a:pt x="0" y="37"/>
                </a:cubicBezTo>
                <a:cubicBezTo>
                  <a:pt x="0" y="32"/>
                  <a:pt x="1" y="27"/>
                  <a:pt x="4" y="24"/>
                </a:cubicBezTo>
                <a:cubicBezTo>
                  <a:pt x="7" y="20"/>
                  <a:pt x="11" y="18"/>
                  <a:pt x="15" y="18"/>
                </a:cubicBezTo>
                <a:cubicBezTo>
                  <a:pt x="18" y="18"/>
                  <a:pt x="21" y="19"/>
                  <a:pt x="23" y="21"/>
                </a:cubicBezTo>
                <a:cubicBezTo>
                  <a:pt x="25" y="23"/>
                  <a:pt x="26" y="25"/>
                  <a:pt x="26" y="27"/>
                </a:cubicBezTo>
                <a:cubicBezTo>
                  <a:pt x="26" y="28"/>
                  <a:pt x="26" y="28"/>
                  <a:pt x="26" y="29"/>
                </a:cubicBezTo>
                <a:cubicBezTo>
                  <a:pt x="25" y="30"/>
                  <a:pt x="24" y="30"/>
                  <a:pt x="23" y="30"/>
                </a:cubicBezTo>
                <a:cubicBezTo>
                  <a:pt x="22" y="30"/>
                  <a:pt x="21" y="30"/>
                  <a:pt x="20" y="28"/>
                </a:cubicBezTo>
                <a:cubicBezTo>
                  <a:pt x="20" y="28"/>
                  <a:pt x="19" y="27"/>
                  <a:pt x="19" y="26"/>
                </a:cubicBezTo>
                <a:cubicBezTo>
                  <a:pt x="19" y="24"/>
                  <a:pt x="18" y="23"/>
                  <a:pt x="18" y="22"/>
                </a:cubicBezTo>
                <a:cubicBezTo>
                  <a:pt x="17" y="22"/>
                  <a:pt x="16" y="21"/>
                  <a:pt x="14" y="21"/>
                </a:cubicBezTo>
                <a:cubicBezTo>
                  <a:pt x="12" y="21"/>
                  <a:pt x="10" y="22"/>
                  <a:pt x="8" y="24"/>
                </a:cubicBezTo>
                <a:cubicBezTo>
                  <a:pt x="6" y="26"/>
                  <a:pt x="6" y="30"/>
                  <a:pt x="6" y="34"/>
                </a:cubicBezTo>
                <a:cubicBezTo>
                  <a:pt x="6" y="38"/>
                  <a:pt x="6" y="41"/>
                  <a:pt x="8" y="44"/>
                </a:cubicBezTo>
                <a:cubicBezTo>
                  <a:pt x="10" y="48"/>
                  <a:pt x="13" y="49"/>
                  <a:pt x="16" y="49"/>
                </a:cubicBezTo>
                <a:cubicBezTo>
                  <a:pt x="18" y="49"/>
                  <a:pt x="20" y="48"/>
                  <a:pt x="22" y="47"/>
                </a:cubicBezTo>
                <a:cubicBezTo>
                  <a:pt x="24" y="46"/>
                  <a:pt x="25" y="44"/>
                  <a:pt x="27" y="41"/>
                </a:cubicBezTo>
                <a:cubicBezTo>
                  <a:pt x="27" y="41"/>
                  <a:pt x="27" y="41"/>
                  <a:pt x="27" y="41"/>
                </a:cubicBezTo>
                <a:close/>
                <a:moveTo>
                  <a:pt x="45" y="1"/>
                </a:moveTo>
                <a:cubicBezTo>
                  <a:pt x="45" y="26"/>
                  <a:pt x="45" y="26"/>
                  <a:pt x="45" y="26"/>
                </a:cubicBezTo>
                <a:cubicBezTo>
                  <a:pt x="48" y="22"/>
                  <a:pt x="50" y="21"/>
                  <a:pt x="51" y="20"/>
                </a:cubicBezTo>
                <a:cubicBezTo>
                  <a:pt x="53" y="19"/>
                  <a:pt x="54" y="18"/>
                  <a:pt x="56" y="18"/>
                </a:cubicBezTo>
                <a:cubicBezTo>
                  <a:pt x="58" y="18"/>
                  <a:pt x="60" y="19"/>
                  <a:pt x="61" y="20"/>
                </a:cubicBezTo>
                <a:cubicBezTo>
                  <a:pt x="62" y="21"/>
                  <a:pt x="63" y="23"/>
                  <a:pt x="64" y="25"/>
                </a:cubicBezTo>
                <a:cubicBezTo>
                  <a:pt x="64" y="27"/>
                  <a:pt x="64" y="30"/>
                  <a:pt x="64" y="34"/>
                </a:cubicBezTo>
                <a:cubicBezTo>
                  <a:pt x="64" y="46"/>
                  <a:pt x="64" y="46"/>
                  <a:pt x="64" y="46"/>
                </a:cubicBezTo>
                <a:cubicBezTo>
                  <a:pt x="64" y="48"/>
                  <a:pt x="64" y="50"/>
                  <a:pt x="65" y="50"/>
                </a:cubicBezTo>
                <a:cubicBezTo>
                  <a:pt x="65" y="51"/>
                  <a:pt x="66" y="52"/>
                  <a:pt x="66" y="52"/>
                </a:cubicBezTo>
                <a:cubicBezTo>
                  <a:pt x="66" y="52"/>
                  <a:pt x="68" y="52"/>
                  <a:pt x="69" y="52"/>
                </a:cubicBezTo>
                <a:cubicBezTo>
                  <a:pt x="69" y="54"/>
                  <a:pt x="69" y="54"/>
                  <a:pt x="69" y="54"/>
                </a:cubicBezTo>
                <a:cubicBezTo>
                  <a:pt x="53" y="54"/>
                  <a:pt x="53" y="54"/>
                  <a:pt x="53" y="54"/>
                </a:cubicBezTo>
                <a:cubicBezTo>
                  <a:pt x="53" y="52"/>
                  <a:pt x="53" y="52"/>
                  <a:pt x="53" y="52"/>
                </a:cubicBezTo>
                <a:cubicBezTo>
                  <a:pt x="54" y="52"/>
                  <a:pt x="54" y="52"/>
                  <a:pt x="54" y="52"/>
                </a:cubicBezTo>
                <a:cubicBezTo>
                  <a:pt x="56" y="52"/>
                  <a:pt x="56" y="52"/>
                  <a:pt x="57" y="52"/>
                </a:cubicBezTo>
                <a:cubicBezTo>
                  <a:pt x="58" y="51"/>
                  <a:pt x="58" y="50"/>
                  <a:pt x="58" y="50"/>
                </a:cubicBezTo>
                <a:cubicBezTo>
                  <a:pt x="58" y="49"/>
                  <a:pt x="58" y="48"/>
                  <a:pt x="58" y="46"/>
                </a:cubicBezTo>
                <a:cubicBezTo>
                  <a:pt x="58" y="34"/>
                  <a:pt x="58" y="34"/>
                  <a:pt x="58" y="34"/>
                </a:cubicBezTo>
                <a:cubicBezTo>
                  <a:pt x="58" y="30"/>
                  <a:pt x="58" y="28"/>
                  <a:pt x="58" y="27"/>
                </a:cubicBezTo>
                <a:cubicBezTo>
                  <a:pt x="58" y="26"/>
                  <a:pt x="57" y="25"/>
                  <a:pt x="56" y="24"/>
                </a:cubicBezTo>
                <a:cubicBezTo>
                  <a:pt x="56" y="24"/>
                  <a:pt x="55" y="23"/>
                  <a:pt x="54" y="23"/>
                </a:cubicBezTo>
                <a:cubicBezTo>
                  <a:pt x="52" y="23"/>
                  <a:pt x="51" y="24"/>
                  <a:pt x="50" y="24"/>
                </a:cubicBezTo>
                <a:cubicBezTo>
                  <a:pt x="49" y="25"/>
                  <a:pt x="47" y="26"/>
                  <a:pt x="46" y="28"/>
                </a:cubicBezTo>
                <a:cubicBezTo>
                  <a:pt x="46" y="46"/>
                  <a:pt x="46" y="46"/>
                  <a:pt x="46" y="46"/>
                </a:cubicBezTo>
                <a:cubicBezTo>
                  <a:pt x="46" y="48"/>
                  <a:pt x="46" y="50"/>
                  <a:pt x="46" y="50"/>
                </a:cubicBezTo>
                <a:cubicBezTo>
                  <a:pt x="46" y="51"/>
                  <a:pt x="47" y="52"/>
                  <a:pt x="47" y="52"/>
                </a:cubicBezTo>
                <a:cubicBezTo>
                  <a:pt x="48" y="52"/>
                  <a:pt x="49" y="52"/>
                  <a:pt x="51" y="52"/>
                </a:cubicBezTo>
                <a:cubicBezTo>
                  <a:pt x="51" y="54"/>
                  <a:pt x="51" y="54"/>
                  <a:pt x="51" y="54"/>
                </a:cubicBezTo>
                <a:cubicBezTo>
                  <a:pt x="34" y="54"/>
                  <a:pt x="34" y="54"/>
                  <a:pt x="34" y="54"/>
                </a:cubicBezTo>
                <a:cubicBezTo>
                  <a:pt x="34" y="52"/>
                  <a:pt x="34" y="52"/>
                  <a:pt x="34" y="52"/>
                </a:cubicBezTo>
                <a:cubicBezTo>
                  <a:pt x="36" y="52"/>
                  <a:pt x="37" y="52"/>
                  <a:pt x="38" y="52"/>
                </a:cubicBezTo>
                <a:cubicBezTo>
                  <a:pt x="38" y="51"/>
                  <a:pt x="39" y="51"/>
                  <a:pt x="39" y="50"/>
                </a:cubicBezTo>
                <a:cubicBezTo>
                  <a:pt x="40" y="49"/>
                  <a:pt x="40" y="48"/>
                  <a:pt x="40" y="46"/>
                </a:cubicBezTo>
                <a:cubicBezTo>
                  <a:pt x="40" y="15"/>
                  <a:pt x="40" y="15"/>
                  <a:pt x="40" y="15"/>
                </a:cubicBezTo>
                <a:cubicBezTo>
                  <a:pt x="40" y="11"/>
                  <a:pt x="40" y="8"/>
                  <a:pt x="39" y="8"/>
                </a:cubicBezTo>
                <a:cubicBezTo>
                  <a:pt x="39" y="7"/>
                  <a:pt x="39" y="6"/>
                  <a:pt x="38" y="6"/>
                </a:cubicBezTo>
                <a:cubicBezTo>
                  <a:pt x="38" y="5"/>
                  <a:pt x="38" y="5"/>
                  <a:pt x="37" y="5"/>
                </a:cubicBezTo>
                <a:cubicBezTo>
                  <a:pt x="36" y="5"/>
                  <a:pt x="36" y="5"/>
                  <a:pt x="34" y="6"/>
                </a:cubicBezTo>
                <a:cubicBezTo>
                  <a:pt x="34" y="4"/>
                  <a:pt x="34" y="4"/>
                  <a:pt x="34" y="4"/>
                </a:cubicBezTo>
                <a:cubicBezTo>
                  <a:pt x="44" y="0"/>
                  <a:pt x="44" y="0"/>
                  <a:pt x="44" y="0"/>
                </a:cubicBezTo>
                <a:cubicBezTo>
                  <a:pt x="45" y="1"/>
                  <a:pt x="45" y="1"/>
                  <a:pt x="45" y="1"/>
                </a:cubicBezTo>
                <a:close/>
                <a:moveTo>
                  <a:pt x="85" y="26"/>
                </a:moveTo>
                <a:cubicBezTo>
                  <a:pt x="89" y="21"/>
                  <a:pt x="92" y="19"/>
                  <a:pt x="96" y="19"/>
                </a:cubicBezTo>
                <a:cubicBezTo>
                  <a:pt x="97" y="19"/>
                  <a:pt x="99" y="19"/>
                  <a:pt x="100" y="20"/>
                </a:cubicBezTo>
                <a:cubicBezTo>
                  <a:pt x="102" y="21"/>
                  <a:pt x="103" y="22"/>
                  <a:pt x="104" y="24"/>
                </a:cubicBezTo>
                <a:cubicBezTo>
                  <a:pt x="104" y="26"/>
                  <a:pt x="104" y="28"/>
                  <a:pt x="104" y="31"/>
                </a:cubicBezTo>
                <a:cubicBezTo>
                  <a:pt x="104" y="46"/>
                  <a:pt x="104" y="46"/>
                  <a:pt x="104" y="46"/>
                </a:cubicBezTo>
                <a:cubicBezTo>
                  <a:pt x="104" y="48"/>
                  <a:pt x="104" y="49"/>
                  <a:pt x="105" y="50"/>
                </a:cubicBezTo>
                <a:cubicBezTo>
                  <a:pt x="105" y="51"/>
                  <a:pt x="106" y="51"/>
                  <a:pt x="106" y="52"/>
                </a:cubicBezTo>
                <a:cubicBezTo>
                  <a:pt x="106" y="52"/>
                  <a:pt x="108" y="52"/>
                  <a:pt x="109" y="52"/>
                </a:cubicBezTo>
                <a:cubicBezTo>
                  <a:pt x="109" y="53"/>
                  <a:pt x="109" y="53"/>
                  <a:pt x="109" y="53"/>
                </a:cubicBezTo>
                <a:cubicBezTo>
                  <a:pt x="93" y="53"/>
                  <a:pt x="93" y="53"/>
                  <a:pt x="93" y="53"/>
                </a:cubicBezTo>
                <a:cubicBezTo>
                  <a:pt x="93" y="52"/>
                  <a:pt x="93" y="52"/>
                  <a:pt x="93" y="52"/>
                </a:cubicBezTo>
                <a:cubicBezTo>
                  <a:pt x="94" y="52"/>
                  <a:pt x="94" y="52"/>
                  <a:pt x="94" y="52"/>
                </a:cubicBezTo>
                <a:cubicBezTo>
                  <a:pt x="96" y="52"/>
                  <a:pt x="96" y="52"/>
                  <a:pt x="97" y="51"/>
                </a:cubicBezTo>
                <a:cubicBezTo>
                  <a:pt x="98" y="51"/>
                  <a:pt x="98" y="50"/>
                  <a:pt x="98" y="49"/>
                </a:cubicBezTo>
                <a:cubicBezTo>
                  <a:pt x="98" y="49"/>
                  <a:pt x="98" y="48"/>
                  <a:pt x="98" y="46"/>
                </a:cubicBezTo>
                <a:cubicBezTo>
                  <a:pt x="98" y="32"/>
                  <a:pt x="98" y="32"/>
                  <a:pt x="98" y="32"/>
                </a:cubicBezTo>
                <a:cubicBezTo>
                  <a:pt x="98" y="28"/>
                  <a:pt x="98" y="26"/>
                  <a:pt x="97" y="25"/>
                </a:cubicBezTo>
                <a:cubicBezTo>
                  <a:pt x="96" y="24"/>
                  <a:pt x="95" y="23"/>
                  <a:pt x="93" y="23"/>
                </a:cubicBezTo>
                <a:cubicBezTo>
                  <a:pt x="90" y="23"/>
                  <a:pt x="88" y="24"/>
                  <a:pt x="85" y="28"/>
                </a:cubicBezTo>
                <a:cubicBezTo>
                  <a:pt x="85" y="46"/>
                  <a:pt x="85" y="46"/>
                  <a:pt x="85" y="46"/>
                </a:cubicBezTo>
                <a:cubicBezTo>
                  <a:pt x="85" y="48"/>
                  <a:pt x="85" y="49"/>
                  <a:pt x="85" y="50"/>
                </a:cubicBezTo>
                <a:cubicBezTo>
                  <a:pt x="86" y="51"/>
                  <a:pt x="86" y="51"/>
                  <a:pt x="86" y="52"/>
                </a:cubicBezTo>
                <a:cubicBezTo>
                  <a:pt x="87" y="52"/>
                  <a:pt x="88" y="52"/>
                  <a:pt x="90" y="52"/>
                </a:cubicBezTo>
                <a:cubicBezTo>
                  <a:pt x="90" y="53"/>
                  <a:pt x="90" y="53"/>
                  <a:pt x="90" y="53"/>
                </a:cubicBezTo>
                <a:cubicBezTo>
                  <a:pt x="74" y="53"/>
                  <a:pt x="74" y="53"/>
                  <a:pt x="74" y="53"/>
                </a:cubicBezTo>
                <a:cubicBezTo>
                  <a:pt x="74" y="52"/>
                  <a:pt x="74" y="52"/>
                  <a:pt x="74" y="52"/>
                </a:cubicBezTo>
                <a:cubicBezTo>
                  <a:pt x="75" y="52"/>
                  <a:pt x="75" y="52"/>
                  <a:pt x="75" y="52"/>
                </a:cubicBezTo>
                <a:cubicBezTo>
                  <a:pt x="76" y="52"/>
                  <a:pt x="78" y="52"/>
                  <a:pt x="78" y="51"/>
                </a:cubicBezTo>
                <a:cubicBezTo>
                  <a:pt x="78" y="50"/>
                  <a:pt x="79" y="48"/>
                  <a:pt x="79" y="46"/>
                </a:cubicBezTo>
                <a:cubicBezTo>
                  <a:pt x="79" y="33"/>
                  <a:pt x="79" y="33"/>
                  <a:pt x="79" y="33"/>
                </a:cubicBezTo>
                <a:cubicBezTo>
                  <a:pt x="79" y="29"/>
                  <a:pt x="79" y="26"/>
                  <a:pt x="78" y="25"/>
                </a:cubicBezTo>
                <a:cubicBezTo>
                  <a:pt x="78" y="24"/>
                  <a:pt x="78" y="24"/>
                  <a:pt x="78" y="23"/>
                </a:cubicBezTo>
                <a:cubicBezTo>
                  <a:pt x="77" y="23"/>
                  <a:pt x="77" y="23"/>
                  <a:pt x="76" y="23"/>
                </a:cubicBezTo>
                <a:cubicBezTo>
                  <a:pt x="75" y="23"/>
                  <a:pt x="74" y="23"/>
                  <a:pt x="74" y="23"/>
                </a:cubicBezTo>
                <a:cubicBezTo>
                  <a:pt x="73" y="22"/>
                  <a:pt x="73" y="22"/>
                  <a:pt x="73" y="22"/>
                </a:cubicBezTo>
                <a:cubicBezTo>
                  <a:pt x="83" y="18"/>
                  <a:pt x="83" y="18"/>
                  <a:pt x="83" y="18"/>
                </a:cubicBezTo>
                <a:cubicBezTo>
                  <a:pt x="85" y="18"/>
                  <a:pt x="85" y="18"/>
                  <a:pt x="85" y="18"/>
                </a:cubicBezTo>
                <a:cubicBezTo>
                  <a:pt x="85" y="26"/>
                  <a:pt x="85" y="26"/>
                  <a:pt x="85" y="26"/>
                </a:cubicBezTo>
                <a:close/>
                <a:moveTo>
                  <a:pt x="132" y="19"/>
                </a:moveTo>
                <a:cubicBezTo>
                  <a:pt x="136" y="19"/>
                  <a:pt x="140" y="21"/>
                  <a:pt x="144" y="25"/>
                </a:cubicBezTo>
                <a:cubicBezTo>
                  <a:pt x="146" y="28"/>
                  <a:pt x="148" y="32"/>
                  <a:pt x="148" y="36"/>
                </a:cubicBezTo>
                <a:cubicBezTo>
                  <a:pt x="148" y="40"/>
                  <a:pt x="147" y="42"/>
                  <a:pt x="146" y="46"/>
                </a:cubicBezTo>
                <a:cubicBezTo>
                  <a:pt x="144" y="49"/>
                  <a:pt x="142" y="51"/>
                  <a:pt x="140" y="53"/>
                </a:cubicBezTo>
                <a:cubicBezTo>
                  <a:pt x="137" y="54"/>
                  <a:pt x="134" y="55"/>
                  <a:pt x="131" y="55"/>
                </a:cubicBezTo>
                <a:cubicBezTo>
                  <a:pt x="126" y="55"/>
                  <a:pt x="122" y="53"/>
                  <a:pt x="120" y="49"/>
                </a:cubicBezTo>
                <a:cubicBezTo>
                  <a:pt x="117" y="46"/>
                  <a:pt x="116" y="42"/>
                  <a:pt x="116" y="38"/>
                </a:cubicBezTo>
                <a:cubicBezTo>
                  <a:pt x="116" y="34"/>
                  <a:pt x="117" y="31"/>
                  <a:pt x="118" y="28"/>
                </a:cubicBezTo>
                <a:cubicBezTo>
                  <a:pt x="120" y="26"/>
                  <a:pt x="122" y="23"/>
                  <a:pt x="124" y="22"/>
                </a:cubicBezTo>
                <a:cubicBezTo>
                  <a:pt x="126" y="20"/>
                  <a:pt x="129" y="19"/>
                  <a:pt x="132" y="19"/>
                </a:cubicBezTo>
                <a:close/>
                <a:moveTo>
                  <a:pt x="130" y="21"/>
                </a:moveTo>
                <a:cubicBezTo>
                  <a:pt x="129" y="21"/>
                  <a:pt x="128" y="22"/>
                  <a:pt x="127" y="22"/>
                </a:cubicBezTo>
                <a:cubicBezTo>
                  <a:pt x="126" y="23"/>
                  <a:pt x="124" y="24"/>
                  <a:pt x="124" y="26"/>
                </a:cubicBezTo>
                <a:cubicBezTo>
                  <a:pt x="123" y="28"/>
                  <a:pt x="122" y="31"/>
                  <a:pt x="122" y="34"/>
                </a:cubicBezTo>
                <a:cubicBezTo>
                  <a:pt x="122" y="39"/>
                  <a:pt x="123" y="43"/>
                  <a:pt x="125" y="47"/>
                </a:cubicBezTo>
                <a:cubicBezTo>
                  <a:pt x="127" y="50"/>
                  <a:pt x="130" y="52"/>
                  <a:pt x="133" y="52"/>
                </a:cubicBezTo>
                <a:cubicBezTo>
                  <a:pt x="135" y="52"/>
                  <a:pt x="137" y="51"/>
                  <a:pt x="138" y="49"/>
                </a:cubicBezTo>
                <a:cubicBezTo>
                  <a:pt x="140" y="47"/>
                  <a:pt x="141" y="44"/>
                  <a:pt x="141" y="39"/>
                </a:cubicBezTo>
                <a:cubicBezTo>
                  <a:pt x="141" y="33"/>
                  <a:pt x="140" y="28"/>
                  <a:pt x="137" y="25"/>
                </a:cubicBezTo>
                <a:cubicBezTo>
                  <a:pt x="135" y="22"/>
                  <a:pt x="133" y="21"/>
                  <a:pt x="130" y="21"/>
                </a:cubicBezTo>
                <a:close/>
                <a:moveTo>
                  <a:pt x="167" y="1"/>
                </a:moveTo>
                <a:cubicBezTo>
                  <a:pt x="167" y="46"/>
                  <a:pt x="167" y="46"/>
                  <a:pt x="167" y="46"/>
                </a:cubicBezTo>
                <a:cubicBezTo>
                  <a:pt x="167" y="48"/>
                  <a:pt x="167" y="50"/>
                  <a:pt x="168" y="50"/>
                </a:cubicBezTo>
                <a:cubicBezTo>
                  <a:pt x="168" y="51"/>
                  <a:pt x="168" y="52"/>
                  <a:pt x="169" y="52"/>
                </a:cubicBezTo>
                <a:cubicBezTo>
                  <a:pt x="170" y="52"/>
                  <a:pt x="170" y="52"/>
                  <a:pt x="172" y="52"/>
                </a:cubicBezTo>
                <a:cubicBezTo>
                  <a:pt x="172" y="54"/>
                  <a:pt x="172" y="54"/>
                  <a:pt x="172" y="54"/>
                </a:cubicBezTo>
                <a:cubicBezTo>
                  <a:pt x="156" y="54"/>
                  <a:pt x="156" y="54"/>
                  <a:pt x="156" y="54"/>
                </a:cubicBezTo>
                <a:cubicBezTo>
                  <a:pt x="156" y="52"/>
                  <a:pt x="156" y="52"/>
                  <a:pt x="156" y="52"/>
                </a:cubicBezTo>
                <a:cubicBezTo>
                  <a:pt x="158" y="52"/>
                  <a:pt x="159" y="52"/>
                  <a:pt x="160" y="52"/>
                </a:cubicBezTo>
                <a:cubicBezTo>
                  <a:pt x="160" y="52"/>
                  <a:pt x="160" y="51"/>
                  <a:pt x="161" y="50"/>
                </a:cubicBezTo>
                <a:cubicBezTo>
                  <a:pt x="161" y="50"/>
                  <a:pt x="161" y="48"/>
                  <a:pt x="161" y="46"/>
                </a:cubicBezTo>
                <a:cubicBezTo>
                  <a:pt x="161" y="15"/>
                  <a:pt x="161" y="15"/>
                  <a:pt x="161" y="15"/>
                </a:cubicBezTo>
                <a:cubicBezTo>
                  <a:pt x="161" y="11"/>
                  <a:pt x="161" y="9"/>
                  <a:pt x="161" y="8"/>
                </a:cubicBezTo>
                <a:cubicBezTo>
                  <a:pt x="161" y="7"/>
                  <a:pt x="160" y="6"/>
                  <a:pt x="160" y="6"/>
                </a:cubicBezTo>
                <a:cubicBezTo>
                  <a:pt x="160" y="6"/>
                  <a:pt x="159" y="6"/>
                  <a:pt x="158" y="6"/>
                </a:cubicBezTo>
                <a:cubicBezTo>
                  <a:pt x="158" y="6"/>
                  <a:pt x="157" y="6"/>
                  <a:pt x="156" y="6"/>
                </a:cubicBezTo>
                <a:cubicBezTo>
                  <a:pt x="155" y="5"/>
                  <a:pt x="155" y="5"/>
                  <a:pt x="155" y="5"/>
                </a:cubicBezTo>
                <a:cubicBezTo>
                  <a:pt x="165" y="1"/>
                  <a:pt x="165" y="1"/>
                  <a:pt x="165" y="1"/>
                </a:cubicBezTo>
                <a:cubicBezTo>
                  <a:pt x="167" y="1"/>
                  <a:pt x="167" y="1"/>
                  <a:pt x="167" y="1"/>
                </a:cubicBezTo>
                <a:cubicBezTo>
                  <a:pt x="167" y="1"/>
                  <a:pt x="167" y="1"/>
                  <a:pt x="167" y="1"/>
                </a:cubicBezTo>
                <a:close/>
                <a:moveTo>
                  <a:pt x="196" y="19"/>
                </a:moveTo>
                <a:cubicBezTo>
                  <a:pt x="201" y="19"/>
                  <a:pt x="205" y="21"/>
                  <a:pt x="208" y="25"/>
                </a:cubicBezTo>
                <a:cubicBezTo>
                  <a:pt x="210" y="28"/>
                  <a:pt x="212" y="32"/>
                  <a:pt x="212" y="36"/>
                </a:cubicBezTo>
                <a:cubicBezTo>
                  <a:pt x="212" y="40"/>
                  <a:pt x="211" y="42"/>
                  <a:pt x="210" y="46"/>
                </a:cubicBezTo>
                <a:cubicBezTo>
                  <a:pt x="209" y="49"/>
                  <a:pt x="207" y="51"/>
                  <a:pt x="204" y="53"/>
                </a:cubicBezTo>
                <a:cubicBezTo>
                  <a:pt x="202" y="54"/>
                  <a:pt x="199" y="55"/>
                  <a:pt x="196" y="55"/>
                </a:cubicBezTo>
                <a:cubicBezTo>
                  <a:pt x="191" y="55"/>
                  <a:pt x="187" y="53"/>
                  <a:pt x="184" y="49"/>
                </a:cubicBezTo>
                <a:cubicBezTo>
                  <a:pt x="182" y="46"/>
                  <a:pt x="181" y="42"/>
                  <a:pt x="181" y="38"/>
                </a:cubicBezTo>
                <a:cubicBezTo>
                  <a:pt x="181" y="34"/>
                  <a:pt x="182" y="31"/>
                  <a:pt x="183" y="28"/>
                </a:cubicBezTo>
                <a:cubicBezTo>
                  <a:pt x="185" y="26"/>
                  <a:pt x="187" y="23"/>
                  <a:pt x="189" y="22"/>
                </a:cubicBezTo>
                <a:cubicBezTo>
                  <a:pt x="190" y="20"/>
                  <a:pt x="193" y="19"/>
                  <a:pt x="196" y="19"/>
                </a:cubicBezTo>
                <a:close/>
                <a:moveTo>
                  <a:pt x="195" y="21"/>
                </a:moveTo>
                <a:cubicBezTo>
                  <a:pt x="194" y="21"/>
                  <a:pt x="192" y="22"/>
                  <a:pt x="191" y="22"/>
                </a:cubicBezTo>
                <a:cubicBezTo>
                  <a:pt x="190" y="23"/>
                  <a:pt x="188" y="24"/>
                  <a:pt x="188" y="26"/>
                </a:cubicBezTo>
                <a:cubicBezTo>
                  <a:pt x="187" y="28"/>
                  <a:pt x="186" y="31"/>
                  <a:pt x="186" y="34"/>
                </a:cubicBezTo>
                <a:cubicBezTo>
                  <a:pt x="186" y="39"/>
                  <a:pt x="187" y="43"/>
                  <a:pt x="189" y="47"/>
                </a:cubicBezTo>
                <a:cubicBezTo>
                  <a:pt x="191" y="50"/>
                  <a:pt x="194" y="52"/>
                  <a:pt x="197" y="52"/>
                </a:cubicBezTo>
                <a:cubicBezTo>
                  <a:pt x="199" y="52"/>
                  <a:pt x="201" y="51"/>
                  <a:pt x="202" y="49"/>
                </a:cubicBezTo>
                <a:cubicBezTo>
                  <a:pt x="204" y="47"/>
                  <a:pt x="205" y="44"/>
                  <a:pt x="205" y="39"/>
                </a:cubicBezTo>
                <a:cubicBezTo>
                  <a:pt x="205" y="33"/>
                  <a:pt x="204" y="28"/>
                  <a:pt x="201" y="25"/>
                </a:cubicBezTo>
                <a:cubicBezTo>
                  <a:pt x="200" y="22"/>
                  <a:pt x="197" y="21"/>
                  <a:pt x="195" y="21"/>
                </a:cubicBezTo>
                <a:close/>
                <a:moveTo>
                  <a:pt x="229" y="41"/>
                </a:moveTo>
                <a:cubicBezTo>
                  <a:pt x="227" y="40"/>
                  <a:pt x="225" y="39"/>
                  <a:pt x="224" y="37"/>
                </a:cubicBezTo>
                <a:cubicBezTo>
                  <a:pt x="223" y="35"/>
                  <a:pt x="222" y="33"/>
                  <a:pt x="222" y="31"/>
                </a:cubicBezTo>
                <a:cubicBezTo>
                  <a:pt x="222" y="28"/>
                  <a:pt x="224" y="24"/>
                  <a:pt x="226" y="22"/>
                </a:cubicBezTo>
                <a:cubicBezTo>
                  <a:pt x="228" y="20"/>
                  <a:pt x="232" y="18"/>
                  <a:pt x="235" y="18"/>
                </a:cubicBezTo>
                <a:cubicBezTo>
                  <a:pt x="238" y="18"/>
                  <a:pt x="241" y="19"/>
                  <a:pt x="243" y="21"/>
                </a:cubicBezTo>
                <a:cubicBezTo>
                  <a:pt x="250" y="21"/>
                  <a:pt x="250" y="21"/>
                  <a:pt x="250" y="21"/>
                </a:cubicBezTo>
                <a:cubicBezTo>
                  <a:pt x="251" y="21"/>
                  <a:pt x="252" y="21"/>
                  <a:pt x="252" y="21"/>
                </a:cubicBezTo>
                <a:cubicBezTo>
                  <a:pt x="252" y="21"/>
                  <a:pt x="252" y="21"/>
                  <a:pt x="252" y="21"/>
                </a:cubicBezTo>
                <a:cubicBezTo>
                  <a:pt x="252" y="22"/>
                  <a:pt x="252" y="22"/>
                  <a:pt x="252" y="22"/>
                </a:cubicBezTo>
                <a:cubicBezTo>
                  <a:pt x="252" y="23"/>
                  <a:pt x="252" y="24"/>
                  <a:pt x="252" y="24"/>
                </a:cubicBezTo>
                <a:cubicBezTo>
                  <a:pt x="252" y="24"/>
                  <a:pt x="252" y="24"/>
                  <a:pt x="252" y="24"/>
                </a:cubicBezTo>
                <a:cubicBezTo>
                  <a:pt x="252" y="24"/>
                  <a:pt x="251" y="24"/>
                  <a:pt x="250" y="24"/>
                </a:cubicBezTo>
                <a:cubicBezTo>
                  <a:pt x="246" y="24"/>
                  <a:pt x="246" y="24"/>
                  <a:pt x="246" y="24"/>
                </a:cubicBezTo>
                <a:cubicBezTo>
                  <a:pt x="247" y="26"/>
                  <a:pt x="248" y="28"/>
                  <a:pt x="248" y="31"/>
                </a:cubicBezTo>
                <a:cubicBezTo>
                  <a:pt x="248" y="34"/>
                  <a:pt x="246" y="37"/>
                  <a:pt x="244" y="39"/>
                </a:cubicBezTo>
                <a:cubicBezTo>
                  <a:pt x="242" y="41"/>
                  <a:pt x="238" y="42"/>
                  <a:pt x="235" y="42"/>
                </a:cubicBezTo>
                <a:cubicBezTo>
                  <a:pt x="233" y="42"/>
                  <a:pt x="232" y="42"/>
                  <a:pt x="230" y="41"/>
                </a:cubicBezTo>
                <a:cubicBezTo>
                  <a:pt x="229" y="42"/>
                  <a:pt x="228" y="43"/>
                  <a:pt x="228" y="44"/>
                </a:cubicBezTo>
                <a:cubicBezTo>
                  <a:pt x="228" y="44"/>
                  <a:pt x="228" y="45"/>
                  <a:pt x="228" y="45"/>
                </a:cubicBezTo>
                <a:cubicBezTo>
                  <a:pt x="228" y="46"/>
                  <a:pt x="228" y="46"/>
                  <a:pt x="228" y="46"/>
                </a:cubicBezTo>
                <a:cubicBezTo>
                  <a:pt x="228" y="47"/>
                  <a:pt x="229" y="47"/>
                  <a:pt x="230" y="47"/>
                </a:cubicBezTo>
                <a:cubicBezTo>
                  <a:pt x="231" y="47"/>
                  <a:pt x="233" y="47"/>
                  <a:pt x="236" y="48"/>
                </a:cubicBezTo>
                <a:cubicBezTo>
                  <a:pt x="240" y="48"/>
                  <a:pt x="244" y="48"/>
                  <a:pt x="245" y="48"/>
                </a:cubicBezTo>
                <a:cubicBezTo>
                  <a:pt x="248" y="48"/>
                  <a:pt x="249" y="49"/>
                  <a:pt x="250" y="50"/>
                </a:cubicBezTo>
                <a:cubicBezTo>
                  <a:pt x="252" y="52"/>
                  <a:pt x="252" y="54"/>
                  <a:pt x="252" y="56"/>
                </a:cubicBezTo>
                <a:cubicBezTo>
                  <a:pt x="252" y="58"/>
                  <a:pt x="251" y="61"/>
                  <a:pt x="249" y="64"/>
                </a:cubicBezTo>
                <a:cubicBezTo>
                  <a:pt x="245" y="67"/>
                  <a:pt x="240" y="69"/>
                  <a:pt x="234" y="69"/>
                </a:cubicBezTo>
                <a:cubicBezTo>
                  <a:pt x="230" y="69"/>
                  <a:pt x="226" y="68"/>
                  <a:pt x="223" y="66"/>
                </a:cubicBezTo>
                <a:cubicBezTo>
                  <a:pt x="221" y="65"/>
                  <a:pt x="220" y="64"/>
                  <a:pt x="220" y="62"/>
                </a:cubicBezTo>
                <a:cubicBezTo>
                  <a:pt x="220" y="62"/>
                  <a:pt x="220" y="61"/>
                  <a:pt x="220" y="60"/>
                </a:cubicBezTo>
                <a:cubicBezTo>
                  <a:pt x="221" y="60"/>
                  <a:pt x="222" y="58"/>
                  <a:pt x="223" y="56"/>
                </a:cubicBezTo>
                <a:cubicBezTo>
                  <a:pt x="223" y="56"/>
                  <a:pt x="224" y="55"/>
                  <a:pt x="226" y="52"/>
                </a:cubicBezTo>
                <a:cubicBezTo>
                  <a:pt x="225" y="52"/>
                  <a:pt x="224" y="51"/>
                  <a:pt x="224" y="50"/>
                </a:cubicBezTo>
                <a:cubicBezTo>
                  <a:pt x="223" y="50"/>
                  <a:pt x="223" y="49"/>
                  <a:pt x="223" y="48"/>
                </a:cubicBezTo>
                <a:cubicBezTo>
                  <a:pt x="223" y="48"/>
                  <a:pt x="223" y="46"/>
                  <a:pt x="224" y="45"/>
                </a:cubicBezTo>
                <a:cubicBezTo>
                  <a:pt x="225" y="45"/>
                  <a:pt x="226" y="44"/>
                  <a:pt x="229" y="41"/>
                </a:cubicBezTo>
                <a:close/>
                <a:moveTo>
                  <a:pt x="235" y="20"/>
                </a:moveTo>
                <a:cubicBezTo>
                  <a:pt x="233" y="20"/>
                  <a:pt x="232" y="21"/>
                  <a:pt x="230" y="22"/>
                </a:cubicBezTo>
                <a:cubicBezTo>
                  <a:pt x="229" y="24"/>
                  <a:pt x="229" y="26"/>
                  <a:pt x="229" y="29"/>
                </a:cubicBezTo>
                <a:cubicBezTo>
                  <a:pt x="229" y="33"/>
                  <a:pt x="230" y="36"/>
                  <a:pt x="231" y="38"/>
                </a:cubicBezTo>
                <a:cubicBezTo>
                  <a:pt x="232" y="40"/>
                  <a:pt x="234" y="41"/>
                  <a:pt x="236" y="41"/>
                </a:cubicBezTo>
                <a:cubicBezTo>
                  <a:pt x="238" y="41"/>
                  <a:pt x="239" y="40"/>
                  <a:pt x="240" y="39"/>
                </a:cubicBezTo>
                <a:cubicBezTo>
                  <a:pt x="242" y="37"/>
                  <a:pt x="242" y="35"/>
                  <a:pt x="242" y="32"/>
                </a:cubicBezTo>
                <a:cubicBezTo>
                  <a:pt x="242" y="28"/>
                  <a:pt x="241" y="25"/>
                  <a:pt x="240" y="23"/>
                </a:cubicBezTo>
                <a:cubicBezTo>
                  <a:pt x="238" y="21"/>
                  <a:pt x="237" y="20"/>
                  <a:pt x="235" y="20"/>
                </a:cubicBezTo>
                <a:close/>
                <a:moveTo>
                  <a:pt x="228" y="54"/>
                </a:moveTo>
                <a:cubicBezTo>
                  <a:pt x="227" y="55"/>
                  <a:pt x="226" y="56"/>
                  <a:pt x="226" y="57"/>
                </a:cubicBezTo>
                <a:cubicBezTo>
                  <a:pt x="226" y="58"/>
                  <a:pt x="225" y="59"/>
                  <a:pt x="225" y="60"/>
                </a:cubicBezTo>
                <a:cubicBezTo>
                  <a:pt x="225" y="62"/>
                  <a:pt x="226" y="63"/>
                  <a:pt x="227" y="64"/>
                </a:cubicBezTo>
                <a:cubicBezTo>
                  <a:pt x="230" y="65"/>
                  <a:pt x="233" y="66"/>
                  <a:pt x="238" y="66"/>
                </a:cubicBezTo>
                <a:cubicBezTo>
                  <a:pt x="242" y="66"/>
                  <a:pt x="245" y="65"/>
                  <a:pt x="247" y="64"/>
                </a:cubicBezTo>
                <a:cubicBezTo>
                  <a:pt x="249" y="62"/>
                  <a:pt x="250" y="60"/>
                  <a:pt x="250" y="58"/>
                </a:cubicBezTo>
                <a:cubicBezTo>
                  <a:pt x="250" y="57"/>
                  <a:pt x="250" y="56"/>
                  <a:pt x="248" y="56"/>
                </a:cubicBezTo>
                <a:cubicBezTo>
                  <a:pt x="247" y="55"/>
                  <a:pt x="245" y="55"/>
                  <a:pt x="241" y="55"/>
                </a:cubicBezTo>
                <a:cubicBezTo>
                  <a:pt x="236" y="54"/>
                  <a:pt x="231" y="54"/>
                  <a:pt x="228" y="54"/>
                </a:cubicBezTo>
                <a:close/>
                <a:moveTo>
                  <a:pt x="258" y="20"/>
                </a:moveTo>
                <a:cubicBezTo>
                  <a:pt x="274" y="20"/>
                  <a:pt x="274" y="20"/>
                  <a:pt x="274" y="20"/>
                </a:cubicBezTo>
                <a:cubicBezTo>
                  <a:pt x="274" y="21"/>
                  <a:pt x="274" y="21"/>
                  <a:pt x="274" y="21"/>
                </a:cubicBezTo>
                <a:cubicBezTo>
                  <a:pt x="273" y="21"/>
                  <a:pt x="273" y="21"/>
                  <a:pt x="273" y="21"/>
                </a:cubicBezTo>
                <a:cubicBezTo>
                  <a:pt x="272" y="21"/>
                  <a:pt x="271" y="21"/>
                  <a:pt x="270" y="22"/>
                </a:cubicBezTo>
                <a:cubicBezTo>
                  <a:pt x="270" y="22"/>
                  <a:pt x="270" y="23"/>
                  <a:pt x="270" y="23"/>
                </a:cubicBezTo>
                <a:cubicBezTo>
                  <a:pt x="270" y="24"/>
                  <a:pt x="270" y="26"/>
                  <a:pt x="271" y="27"/>
                </a:cubicBezTo>
                <a:cubicBezTo>
                  <a:pt x="279" y="44"/>
                  <a:pt x="279" y="44"/>
                  <a:pt x="279" y="44"/>
                </a:cubicBezTo>
                <a:cubicBezTo>
                  <a:pt x="286" y="26"/>
                  <a:pt x="286" y="26"/>
                  <a:pt x="286" y="26"/>
                </a:cubicBezTo>
                <a:cubicBezTo>
                  <a:pt x="286" y="24"/>
                  <a:pt x="287" y="24"/>
                  <a:pt x="287" y="22"/>
                </a:cubicBezTo>
                <a:cubicBezTo>
                  <a:pt x="287" y="22"/>
                  <a:pt x="287" y="22"/>
                  <a:pt x="286" y="21"/>
                </a:cubicBezTo>
                <a:cubicBezTo>
                  <a:pt x="286" y="21"/>
                  <a:pt x="286" y="21"/>
                  <a:pt x="286" y="20"/>
                </a:cubicBezTo>
                <a:cubicBezTo>
                  <a:pt x="285" y="20"/>
                  <a:pt x="284" y="20"/>
                  <a:pt x="284" y="20"/>
                </a:cubicBezTo>
                <a:cubicBezTo>
                  <a:pt x="284" y="19"/>
                  <a:pt x="284" y="19"/>
                  <a:pt x="284" y="19"/>
                </a:cubicBezTo>
                <a:cubicBezTo>
                  <a:pt x="294" y="19"/>
                  <a:pt x="294" y="19"/>
                  <a:pt x="294" y="19"/>
                </a:cubicBezTo>
                <a:cubicBezTo>
                  <a:pt x="294" y="20"/>
                  <a:pt x="294" y="20"/>
                  <a:pt x="294" y="20"/>
                </a:cubicBezTo>
                <a:cubicBezTo>
                  <a:pt x="294" y="20"/>
                  <a:pt x="293" y="20"/>
                  <a:pt x="292" y="20"/>
                </a:cubicBezTo>
                <a:cubicBezTo>
                  <a:pt x="292" y="21"/>
                  <a:pt x="292" y="21"/>
                  <a:pt x="291" y="22"/>
                </a:cubicBezTo>
                <a:cubicBezTo>
                  <a:pt x="290" y="22"/>
                  <a:pt x="290" y="23"/>
                  <a:pt x="290" y="25"/>
                </a:cubicBezTo>
                <a:cubicBezTo>
                  <a:pt x="276" y="59"/>
                  <a:pt x="276" y="59"/>
                  <a:pt x="276" y="59"/>
                </a:cubicBezTo>
                <a:cubicBezTo>
                  <a:pt x="275" y="62"/>
                  <a:pt x="274" y="64"/>
                  <a:pt x="271" y="66"/>
                </a:cubicBezTo>
                <a:cubicBezTo>
                  <a:pt x="269" y="68"/>
                  <a:pt x="267" y="69"/>
                  <a:pt x="265" y="69"/>
                </a:cubicBezTo>
                <a:cubicBezTo>
                  <a:pt x="264" y="69"/>
                  <a:pt x="263" y="68"/>
                  <a:pt x="262" y="68"/>
                </a:cubicBezTo>
                <a:cubicBezTo>
                  <a:pt x="261" y="67"/>
                  <a:pt x="260" y="66"/>
                  <a:pt x="260" y="65"/>
                </a:cubicBezTo>
                <a:cubicBezTo>
                  <a:pt x="260" y="64"/>
                  <a:pt x="261" y="63"/>
                  <a:pt x="261" y="62"/>
                </a:cubicBezTo>
                <a:cubicBezTo>
                  <a:pt x="262" y="62"/>
                  <a:pt x="263" y="62"/>
                  <a:pt x="264" y="62"/>
                </a:cubicBezTo>
                <a:cubicBezTo>
                  <a:pt x="265" y="62"/>
                  <a:pt x="266" y="62"/>
                  <a:pt x="267" y="62"/>
                </a:cubicBezTo>
                <a:cubicBezTo>
                  <a:pt x="268" y="63"/>
                  <a:pt x="269" y="63"/>
                  <a:pt x="269" y="63"/>
                </a:cubicBezTo>
                <a:cubicBezTo>
                  <a:pt x="270" y="63"/>
                  <a:pt x="270" y="62"/>
                  <a:pt x="271" y="62"/>
                </a:cubicBezTo>
                <a:cubicBezTo>
                  <a:pt x="272" y="61"/>
                  <a:pt x="273" y="59"/>
                  <a:pt x="274" y="57"/>
                </a:cubicBezTo>
                <a:cubicBezTo>
                  <a:pt x="276" y="51"/>
                  <a:pt x="276" y="51"/>
                  <a:pt x="276" y="51"/>
                </a:cubicBezTo>
                <a:cubicBezTo>
                  <a:pt x="264" y="26"/>
                  <a:pt x="264" y="26"/>
                  <a:pt x="264" y="26"/>
                </a:cubicBezTo>
                <a:cubicBezTo>
                  <a:pt x="264" y="25"/>
                  <a:pt x="264" y="24"/>
                  <a:pt x="263" y="23"/>
                </a:cubicBezTo>
                <a:cubicBezTo>
                  <a:pt x="262" y="22"/>
                  <a:pt x="262" y="21"/>
                  <a:pt x="261" y="21"/>
                </a:cubicBezTo>
                <a:cubicBezTo>
                  <a:pt x="261" y="21"/>
                  <a:pt x="260" y="20"/>
                  <a:pt x="258" y="20"/>
                </a:cubicBezTo>
                <a:cubicBezTo>
                  <a:pt x="258" y="20"/>
                  <a:pt x="258" y="20"/>
                  <a:pt x="258" y="20"/>
                </a:cubicBezTo>
                <a:close/>
                <a:moveTo>
                  <a:pt x="331" y="19"/>
                </a:moveTo>
                <a:cubicBezTo>
                  <a:pt x="336" y="19"/>
                  <a:pt x="340" y="21"/>
                  <a:pt x="343" y="25"/>
                </a:cubicBezTo>
                <a:cubicBezTo>
                  <a:pt x="346" y="28"/>
                  <a:pt x="347" y="32"/>
                  <a:pt x="347" y="36"/>
                </a:cubicBezTo>
                <a:cubicBezTo>
                  <a:pt x="347" y="40"/>
                  <a:pt x="346" y="42"/>
                  <a:pt x="345" y="46"/>
                </a:cubicBezTo>
                <a:cubicBezTo>
                  <a:pt x="344" y="49"/>
                  <a:pt x="342" y="51"/>
                  <a:pt x="339" y="53"/>
                </a:cubicBezTo>
                <a:cubicBezTo>
                  <a:pt x="336" y="54"/>
                  <a:pt x="334" y="55"/>
                  <a:pt x="331" y="55"/>
                </a:cubicBezTo>
                <a:cubicBezTo>
                  <a:pt x="326" y="55"/>
                  <a:pt x="322" y="53"/>
                  <a:pt x="319" y="49"/>
                </a:cubicBezTo>
                <a:cubicBezTo>
                  <a:pt x="317" y="46"/>
                  <a:pt x="316" y="42"/>
                  <a:pt x="316" y="38"/>
                </a:cubicBezTo>
                <a:cubicBezTo>
                  <a:pt x="316" y="34"/>
                  <a:pt x="316" y="31"/>
                  <a:pt x="318" y="28"/>
                </a:cubicBezTo>
                <a:cubicBezTo>
                  <a:pt x="320" y="26"/>
                  <a:pt x="322" y="23"/>
                  <a:pt x="324" y="22"/>
                </a:cubicBezTo>
                <a:cubicBezTo>
                  <a:pt x="326" y="20"/>
                  <a:pt x="328" y="19"/>
                  <a:pt x="331" y="19"/>
                </a:cubicBezTo>
                <a:close/>
                <a:moveTo>
                  <a:pt x="330" y="21"/>
                </a:moveTo>
                <a:cubicBezTo>
                  <a:pt x="329" y="21"/>
                  <a:pt x="328" y="22"/>
                  <a:pt x="326" y="22"/>
                </a:cubicBezTo>
                <a:cubicBezTo>
                  <a:pt x="325" y="23"/>
                  <a:pt x="324" y="24"/>
                  <a:pt x="323" y="26"/>
                </a:cubicBezTo>
                <a:cubicBezTo>
                  <a:pt x="322" y="28"/>
                  <a:pt x="322" y="31"/>
                  <a:pt x="322" y="34"/>
                </a:cubicBezTo>
                <a:cubicBezTo>
                  <a:pt x="322" y="39"/>
                  <a:pt x="323" y="43"/>
                  <a:pt x="325" y="47"/>
                </a:cubicBezTo>
                <a:cubicBezTo>
                  <a:pt x="327" y="50"/>
                  <a:pt x="329" y="52"/>
                  <a:pt x="332" y="52"/>
                </a:cubicBezTo>
                <a:cubicBezTo>
                  <a:pt x="335" y="52"/>
                  <a:pt x="337" y="51"/>
                  <a:pt x="338" y="49"/>
                </a:cubicBezTo>
                <a:cubicBezTo>
                  <a:pt x="340" y="47"/>
                  <a:pt x="340" y="44"/>
                  <a:pt x="340" y="39"/>
                </a:cubicBezTo>
                <a:cubicBezTo>
                  <a:pt x="340" y="33"/>
                  <a:pt x="339" y="28"/>
                  <a:pt x="337" y="25"/>
                </a:cubicBezTo>
                <a:cubicBezTo>
                  <a:pt x="335" y="22"/>
                  <a:pt x="332" y="21"/>
                  <a:pt x="330" y="21"/>
                </a:cubicBezTo>
                <a:close/>
                <a:moveTo>
                  <a:pt x="368" y="22"/>
                </a:moveTo>
                <a:cubicBezTo>
                  <a:pt x="368" y="45"/>
                  <a:pt x="368" y="45"/>
                  <a:pt x="368" y="45"/>
                </a:cubicBezTo>
                <a:cubicBezTo>
                  <a:pt x="368" y="48"/>
                  <a:pt x="368" y="50"/>
                  <a:pt x="369" y="51"/>
                </a:cubicBezTo>
                <a:cubicBezTo>
                  <a:pt x="370" y="52"/>
                  <a:pt x="371" y="52"/>
                  <a:pt x="373" y="52"/>
                </a:cubicBezTo>
                <a:cubicBezTo>
                  <a:pt x="376" y="52"/>
                  <a:pt x="376" y="52"/>
                  <a:pt x="376" y="52"/>
                </a:cubicBezTo>
                <a:cubicBezTo>
                  <a:pt x="376" y="54"/>
                  <a:pt x="376" y="54"/>
                  <a:pt x="376" y="54"/>
                </a:cubicBezTo>
                <a:cubicBezTo>
                  <a:pt x="356" y="54"/>
                  <a:pt x="356" y="54"/>
                  <a:pt x="356" y="54"/>
                </a:cubicBezTo>
                <a:cubicBezTo>
                  <a:pt x="356" y="52"/>
                  <a:pt x="356" y="52"/>
                  <a:pt x="356" y="52"/>
                </a:cubicBezTo>
                <a:cubicBezTo>
                  <a:pt x="358" y="52"/>
                  <a:pt x="358" y="52"/>
                  <a:pt x="358" y="52"/>
                </a:cubicBezTo>
                <a:cubicBezTo>
                  <a:pt x="358" y="52"/>
                  <a:pt x="360" y="52"/>
                  <a:pt x="360" y="52"/>
                </a:cubicBezTo>
                <a:cubicBezTo>
                  <a:pt x="361" y="51"/>
                  <a:pt x="362" y="50"/>
                  <a:pt x="362" y="50"/>
                </a:cubicBezTo>
                <a:cubicBezTo>
                  <a:pt x="362" y="49"/>
                  <a:pt x="362" y="47"/>
                  <a:pt x="362" y="45"/>
                </a:cubicBezTo>
                <a:cubicBezTo>
                  <a:pt x="362" y="22"/>
                  <a:pt x="362" y="22"/>
                  <a:pt x="362" y="22"/>
                </a:cubicBezTo>
                <a:cubicBezTo>
                  <a:pt x="356" y="22"/>
                  <a:pt x="356" y="22"/>
                  <a:pt x="356" y="22"/>
                </a:cubicBezTo>
                <a:cubicBezTo>
                  <a:pt x="356" y="20"/>
                  <a:pt x="356" y="20"/>
                  <a:pt x="356" y="20"/>
                </a:cubicBezTo>
                <a:cubicBezTo>
                  <a:pt x="362" y="20"/>
                  <a:pt x="362" y="20"/>
                  <a:pt x="362" y="20"/>
                </a:cubicBezTo>
                <a:cubicBezTo>
                  <a:pt x="362" y="17"/>
                  <a:pt x="362" y="17"/>
                  <a:pt x="362" y="17"/>
                </a:cubicBezTo>
                <a:cubicBezTo>
                  <a:pt x="362" y="14"/>
                  <a:pt x="363" y="11"/>
                  <a:pt x="364" y="8"/>
                </a:cubicBezTo>
                <a:cubicBezTo>
                  <a:pt x="365" y="6"/>
                  <a:pt x="367" y="4"/>
                  <a:pt x="369" y="3"/>
                </a:cubicBezTo>
                <a:cubicBezTo>
                  <a:pt x="371" y="2"/>
                  <a:pt x="373" y="1"/>
                  <a:pt x="376" y="1"/>
                </a:cubicBezTo>
                <a:cubicBezTo>
                  <a:pt x="378" y="1"/>
                  <a:pt x="381" y="2"/>
                  <a:pt x="383" y="3"/>
                </a:cubicBezTo>
                <a:cubicBezTo>
                  <a:pt x="384" y="4"/>
                  <a:pt x="385" y="6"/>
                  <a:pt x="385" y="7"/>
                </a:cubicBezTo>
                <a:cubicBezTo>
                  <a:pt x="385" y="8"/>
                  <a:pt x="384" y="8"/>
                  <a:pt x="384" y="9"/>
                </a:cubicBezTo>
                <a:cubicBezTo>
                  <a:pt x="383" y="10"/>
                  <a:pt x="383" y="10"/>
                  <a:pt x="382" y="10"/>
                </a:cubicBezTo>
                <a:cubicBezTo>
                  <a:pt x="382" y="10"/>
                  <a:pt x="381" y="9"/>
                  <a:pt x="380" y="9"/>
                </a:cubicBezTo>
                <a:cubicBezTo>
                  <a:pt x="380" y="8"/>
                  <a:pt x="379" y="8"/>
                  <a:pt x="378" y="6"/>
                </a:cubicBezTo>
                <a:cubicBezTo>
                  <a:pt x="377" y="5"/>
                  <a:pt x="376" y="4"/>
                  <a:pt x="376" y="3"/>
                </a:cubicBezTo>
                <a:cubicBezTo>
                  <a:pt x="375" y="3"/>
                  <a:pt x="374" y="2"/>
                  <a:pt x="373" y="2"/>
                </a:cubicBezTo>
                <a:cubicBezTo>
                  <a:pt x="372" y="2"/>
                  <a:pt x="371" y="3"/>
                  <a:pt x="370" y="3"/>
                </a:cubicBezTo>
                <a:cubicBezTo>
                  <a:pt x="370" y="4"/>
                  <a:pt x="369" y="5"/>
                  <a:pt x="369" y="6"/>
                </a:cubicBezTo>
                <a:cubicBezTo>
                  <a:pt x="368" y="7"/>
                  <a:pt x="368" y="10"/>
                  <a:pt x="368" y="16"/>
                </a:cubicBezTo>
                <a:cubicBezTo>
                  <a:pt x="368" y="18"/>
                  <a:pt x="368" y="18"/>
                  <a:pt x="368" y="18"/>
                </a:cubicBezTo>
                <a:cubicBezTo>
                  <a:pt x="377" y="18"/>
                  <a:pt x="377" y="18"/>
                  <a:pt x="377" y="18"/>
                </a:cubicBezTo>
                <a:cubicBezTo>
                  <a:pt x="377" y="22"/>
                  <a:pt x="377" y="22"/>
                  <a:pt x="377" y="22"/>
                </a:cubicBezTo>
                <a:cubicBezTo>
                  <a:pt x="368" y="22"/>
                  <a:pt x="368" y="22"/>
                  <a:pt x="368" y="22"/>
                </a:cubicBezTo>
                <a:close/>
                <a:moveTo>
                  <a:pt x="440" y="2"/>
                </a:moveTo>
                <a:cubicBezTo>
                  <a:pt x="441" y="20"/>
                  <a:pt x="441" y="20"/>
                  <a:pt x="441" y="20"/>
                </a:cubicBezTo>
                <a:cubicBezTo>
                  <a:pt x="440" y="20"/>
                  <a:pt x="440" y="20"/>
                  <a:pt x="440" y="20"/>
                </a:cubicBezTo>
                <a:cubicBezTo>
                  <a:pt x="438" y="14"/>
                  <a:pt x="436" y="11"/>
                  <a:pt x="433" y="8"/>
                </a:cubicBezTo>
                <a:cubicBezTo>
                  <a:pt x="430" y="6"/>
                  <a:pt x="427" y="5"/>
                  <a:pt x="423" y="5"/>
                </a:cubicBezTo>
                <a:cubicBezTo>
                  <a:pt x="420" y="5"/>
                  <a:pt x="417" y="6"/>
                  <a:pt x="414" y="8"/>
                </a:cubicBezTo>
                <a:cubicBezTo>
                  <a:pt x="412" y="9"/>
                  <a:pt x="410" y="12"/>
                  <a:pt x="408" y="16"/>
                </a:cubicBezTo>
                <a:cubicBezTo>
                  <a:pt x="407" y="19"/>
                  <a:pt x="406" y="24"/>
                  <a:pt x="406" y="30"/>
                </a:cubicBezTo>
                <a:cubicBezTo>
                  <a:pt x="406" y="34"/>
                  <a:pt x="407" y="38"/>
                  <a:pt x="408" y="42"/>
                </a:cubicBezTo>
                <a:cubicBezTo>
                  <a:pt x="409" y="45"/>
                  <a:pt x="412" y="48"/>
                  <a:pt x="414" y="49"/>
                </a:cubicBezTo>
                <a:cubicBezTo>
                  <a:pt x="417" y="51"/>
                  <a:pt x="420" y="52"/>
                  <a:pt x="424" y="52"/>
                </a:cubicBezTo>
                <a:cubicBezTo>
                  <a:pt x="427" y="52"/>
                  <a:pt x="430" y="51"/>
                  <a:pt x="432" y="50"/>
                </a:cubicBezTo>
                <a:cubicBezTo>
                  <a:pt x="435" y="49"/>
                  <a:pt x="438" y="46"/>
                  <a:pt x="440" y="42"/>
                </a:cubicBezTo>
                <a:cubicBezTo>
                  <a:pt x="442" y="42"/>
                  <a:pt x="442" y="42"/>
                  <a:pt x="442" y="42"/>
                </a:cubicBezTo>
                <a:cubicBezTo>
                  <a:pt x="439" y="47"/>
                  <a:pt x="436" y="50"/>
                  <a:pt x="433" y="52"/>
                </a:cubicBezTo>
                <a:cubicBezTo>
                  <a:pt x="430" y="54"/>
                  <a:pt x="426" y="56"/>
                  <a:pt x="422" y="56"/>
                </a:cubicBezTo>
                <a:cubicBezTo>
                  <a:pt x="414" y="56"/>
                  <a:pt x="407" y="52"/>
                  <a:pt x="403" y="46"/>
                </a:cubicBezTo>
                <a:cubicBezTo>
                  <a:pt x="400" y="42"/>
                  <a:pt x="398" y="36"/>
                  <a:pt x="398" y="30"/>
                </a:cubicBezTo>
                <a:cubicBezTo>
                  <a:pt x="398" y="25"/>
                  <a:pt x="399" y="20"/>
                  <a:pt x="401" y="16"/>
                </a:cubicBezTo>
                <a:cubicBezTo>
                  <a:pt x="403" y="12"/>
                  <a:pt x="406" y="8"/>
                  <a:pt x="410" y="6"/>
                </a:cubicBezTo>
                <a:cubicBezTo>
                  <a:pt x="414" y="4"/>
                  <a:pt x="418" y="3"/>
                  <a:pt x="422" y="3"/>
                </a:cubicBezTo>
                <a:cubicBezTo>
                  <a:pt x="426" y="3"/>
                  <a:pt x="429" y="4"/>
                  <a:pt x="433" y="6"/>
                </a:cubicBezTo>
                <a:cubicBezTo>
                  <a:pt x="434" y="6"/>
                  <a:pt x="434" y="6"/>
                  <a:pt x="435" y="6"/>
                </a:cubicBezTo>
                <a:cubicBezTo>
                  <a:pt x="436" y="6"/>
                  <a:pt x="436" y="6"/>
                  <a:pt x="436" y="6"/>
                </a:cubicBezTo>
                <a:cubicBezTo>
                  <a:pt x="437" y="5"/>
                  <a:pt x="438" y="4"/>
                  <a:pt x="438" y="3"/>
                </a:cubicBezTo>
                <a:cubicBezTo>
                  <a:pt x="440" y="2"/>
                  <a:pt x="440" y="2"/>
                  <a:pt x="440" y="2"/>
                </a:cubicBezTo>
                <a:close/>
                <a:moveTo>
                  <a:pt x="460" y="1"/>
                </a:moveTo>
                <a:cubicBezTo>
                  <a:pt x="460" y="26"/>
                  <a:pt x="460" y="26"/>
                  <a:pt x="460" y="26"/>
                </a:cubicBezTo>
                <a:cubicBezTo>
                  <a:pt x="463" y="22"/>
                  <a:pt x="465" y="21"/>
                  <a:pt x="466" y="20"/>
                </a:cubicBezTo>
                <a:cubicBezTo>
                  <a:pt x="468" y="19"/>
                  <a:pt x="470" y="18"/>
                  <a:pt x="471" y="18"/>
                </a:cubicBezTo>
                <a:cubicBezTo>
                  <a:pt x="473" y="18"/>
                  <a:pt x="475" y="19"/>
                  <a:pt x="476" y="20"/>
                </a:cubicBezTo>
                <a:cubicBezTo>
                  <a:pt x="477" y="21"/>
                  <a:pt x="478" y="23"/>
                  <a:pt x="479" y="25"/>
                </a:cubicBezTo>
                <a:cubicBezTo>
                  <a:pt x="479" y="27"/>
                  <a:pt x="480" y="30"/>
                  <a:pt x="480" y="34"/>
                </a:cubicBezTo>
                <a:cubicBezTo>
                  <a:pt x="480" y="46"/>
                  <a:pt x="480" y="46"/>
                  <a:pt x="480" y="46"/>
                </a:cubicBezTo>
                <a:cubicBezTo>
                  <a:pt x="480" y="48"/>
                  <a:pt x="480" y="50"/>
                  <a:pt x="480" y="50"/>
                </a:cubicBezTo>
                <a:cubicBezTo>
                  <a:pt x="480" y="51"/>
                  <a:pt x="481" y="52"/>
                  <a:pt x="481" y="52"/>
                </a:cubicBezTo>
                <a:cubicBezTo>
                  <a:pt x="482" y="52"/>
                  <a:pt x="483" y="52"/>
                  <a:pt x="484" y="52"/>
                </a:cubicBezTo>
                <a:cubicBezTo>
                  <a:pt x="484" y="54"/>
                  <a:pt x="484" y="54"/>
                  <a:pt x="484" y="54"/>
                </a:cubicBezTo>
                <a:cubicBezTo>
                  <a:pt x="468" y="54"/>
                  <a:pt x="468" y="54"/>
                  <a:pt x="468" y="54"/>
                </a:cubicBezTo>
                <a:cubicBezTo>
                  <a:pt x="468" y="52"/>
                  <a:pt x="468" y="52"/>
                  <a:pt x="468" y="52"/>
                </a:cubicBezTo>
                <a:cubicBezTo>
                  <a:pt x="469" y="52"/>
                  <a:pt x="469" y="52"/>
                  <a:pt x="469" y="52"/>
                </a:cubicBezTo>
                <a:cubicBezTo>
                  <a:pt x="471" y="52"/>
                  <a:pt x="472" y="52"/>
                  <a:pt x="472" y="52"/>
                </a:cubicBezTo>
                <a:cubicBezTo>
                  <a:pt x="473" y="51"/>
                  <a:pt x="474" y="50"/>
                  <a:pt x="474" y="50"/>
                </a:cubicBezTo>
                <a:cubicBezTo>
                  <a:pt x="474" y="49"/>
                  <a:pt x="474" y="48"/>
                  <a:pt x="474" y="46"/>
                </a:cubicBezTo>
                <a:cubicBezTo>
                  <a:pt x="474" y="34"/>
                  <a:pt x="474" y="34"/>
                  <a:pt x="474" y="34"/>
                </a:cubicBezTo>
                <a:cubicBezTo>
                  <a:pt x="474" y="30"/>
                  <a:pt x="474" y="28"/>
                  <a:pt x="473" y="27"/>
                </a:cubicBezTo>
                <a:cubicBezTo>
                  <a:pt x="473" y="26"/>
                  <a:pt x="472" y="25"/>
                  <a:pt x="472" y="24"/>
                </a:cubicBezTo>
                <a:cubicBezTo>
                  <a:pt x="471" y="24"/>
                  <a:pt x="470" y="23"/>
                  <a:pt x="469" y="23"/>
                </a:cubicBezTo>
                <a:cubicBezTo>
                  <a:pt x="468" y="23"/>
                  <a:pt x="466" y="24"/>
                  <a:pt x="465" y="24"/>
                </a:cubicBezTo>
                <a:cubicBezTo>
                  <a:pt x="464" y="25"/>
                  <a:pt x="462" y="26"/>
                  <a:pt x="461" y="28"/>
                </a:cubicBezTo>
                <a:cubicBezTo>
                  <a:pt x="461" y="46"/>
                  <a:pt x="461" y="46"/>
                  <a:pt x="461" y="46"/>
                </a:cubicBezTo>
                <a:cubicBezTo>
                  <a:pt x="461" y="48"/>
                  <a:pt x="461" y="50"/>
                  <a:pt x="461" y="50"/>
                </a:cubicBezTo>
                <a:cubicBezTo>
                  <a:pt x="462" y="51"/>
                  <a:pt x="462" y="52"/>
                  <a:pt x="462" y="52"/>
                </a:cubicBezTo>
                <a:cubicBezTo>
                  <a:pt x="463" y="52"/>
                  <a:pt x="464" y="52"/>
                  <a:pt x="466" y="52"/>
                </a:cubicBezTo>
                <a:cubicBezTo>
                  <a:pt x="466" y="54"/>
                  <a:pt x="466" y="54"/>
                  <a:pt x="466" y="54"/>
                </a:cubicBezTo>
                <a:cubicBezTo>
                  <a:pt x="450" y="54"/>
                  <a:pt x="450" y="54"/>
                  <a:pt x="450" y="54"/>
                </a:cubicBezTo>
                <a:cubicBezTo>
                  <a:pt x="450" y="52"/>
                  <a:pt x="450" y="52"/>
                  <a:pt x="450" y="52"/>
                </a:cubicBezTo>
                <a:cubicBezTo>
                  <a:pt x="451" y="52"/>
                  <a:pt x="452" y="52"/>
                  <a:pt x="453" y="52"/>
                </a:cubicBezTo>
                <a:cubicBezTo>
                  <a:pt x="454" y="51"/>
                  <a:pt x="454" y="51"/>
                  <a:pt x="454" y="50"/>
                </a:cubicBezTo>
                <a:cubicBezTo>
                  <a:pt x="455" y="49"/>
                  <a:pt x="455" y="48"/>
                  <a:pt x="455" y="46"/>
                </a:cubicBezTo>
                <a:cubicBezTo>
                  <a:pt x="455" y="15"/>
                  <a:pt x="455" y="15"/>
                  <a:pt x="455" y="15"/>
                </a:cubicBezTo>
                <a:cubicBezTo>
                  <a:pt x="455" y="11"/>
                  <a:pt x="455" y="8"/>
                  <a:pt x="454" y="8"/>
                </a:cubicBezTo>
                <a:cubicBezTo>
                  <a:pt x="454" y="7"/>
                  <a:pt x="454" y="6"/>
                  <a:pt x="454" y="6"/>
                </a:cubicBezTo>
                <a:cubicBezTo>
                  <a:pt x="453" y="5"/>
                  <a:pt x="453" y="5"/>
                  <a:pt x="452" y="5"/>
                </a:cubicBezTo>
                <a:cubicBezTo>
                  <a:pt x="452" y="5"/>
                  <a:pt x="451" y="5"/>
                  <a:pt x="450" y="6"/>
                </a:cubicBezTo>
                <a:cubicBezTo>
                  <a:pt x="449" y="4"/>
                  <a:pt x="449" y="4"/>
                  <a:pt x="449" y="4"/>
                </a:cubicBezTo>
                <a:cubicBezTo>
                  <a:pt x="459" y="0"/>
                  <a:pt x="459" y="0"/>
                  <a:pt x="459" y="0"/>
                </a:cubicBezTo>
                <a:cubicBezTo>
                  <a:pt x="460" y="1"/>
                  <a:pt x="460" y="1"/>
                  <a:pt x="460" y="1"/>
                </a:cubicBezTo>
                <a:close/>
                <a:moveTo>
                  <a:pt x="499" y="1"/>
                </a:moveTo>
                <a:cubicBezTo>
                  <a:pt x="500" y="1"/>
                  <a:pt x="501" y="1"/>
                  <a:pt x="501" y="2"/>
                </a:cubicBezTo>
                <a:cubicBezTo>
                  <a:pt x="502" y="3"/>
                  <a:pt x="502" y="4"/>
                  <a:pt x="502" y="5"/>
                </a:cubicBezTo>
                <a:cubicBezTo>
                  <a:pt x="502" y="6"/>
                  <a:pt x="502" y="7"/>
                  <a:pt x="501" y="8"/>
                </a:cubicBezTo>
                <a:cubicBezTo>
                  <a:pt x="500" y="8"/>
                  <a:pt x="500" y="9"/>
                  <a:pt x="499" y="9"/>
                </a:cubicBezTo>
                <a:cubicBezTo>
                  <a:pt x="498" y="9"/>
                  <a:pt x="497" y="8"/>
                  <a:pt x="496" y="8"/>
                </a:cubicBezTo>
                <a:cubicBezTo>
                  <a:pt x="496" y="7"/>
                  <a:pt x="495" y="6"/>
                  <a:pt x="495" y="5"/>
                </a:cubicBezTo>
                <a:cubicBezTo>
                  <a:pt x="495" y="4"/>
                  <a:pt x="496" y="3"/>
                  <a:pt x="496" y="2"/>
                </a:cubicBezTo>
                <a:cubicBezTo>
                  <a:pt x="497" y="1"/>
                  <a:pt x="498" y="1"/>
                  <a:pt x="499" y="1"/>
                </a:cubicBezTo>
                <a:close/>
                <a:moveTo>
                  <a:pt x="502" y="19"/>
                </a:moveTo>
                <a:cubicBezTo>
                  <a:pt x="502" y="46"/>
                  <a:pt x="502" y="46"/>
                  <a:pt x="502" y="46"/>
                </a:cubicBezTo>
                <a:cubicBezTo>
                  <a:pt x="502" y="48"/>
                  <a:pt x="502" y="50"/>
                  <a:pt x="502" y="50"/>
                </a:cubicBezTo>
                <a:cubicBezTo>
                  <a:pt x="503" y="51"/>
                  <a:pt x="503" y="52"/>
                  <a:pt x="504" y="52"/>
                </a:cubicBezTo>
                <a:cubicBezTo>
                  <a:pt x="504" y="52"/>
                  <a:pt x="505" y="52"/>
                  <a:pt x="507" y="52"/>
                </a:cubicBezTo>
                <a:cubicBezTo>
                  <a:pt x="507" y="54"/>
                  <a:pt x="507" y="54"/>
                  <a:pt x="507" y="54"/>
                </a:cubicBezTo>
                <a:cubicBezTo>
                  <a:pt x="491" y="54"/>
                  <a:pt x="491" y="54"/>
                  <a:pt x="491" y="54"/>
                </a:cubicBezTo>
                <a:cubicBezTo>
                  <a:pt x="491" y="52"/>
                  <a:pt x="491" y="52"/>
                  <a:pt x="491" y="52"/>
                </a:cubicBezTo>
                <a:cubicBezTo>
                  <a:pt x="492" y="52"/>
                  <a:pt x="494" y="52"/>
                  <a:pt x="494" y="52"/>
                </a:cubicBezTo>
                <a:cubicBezTo>
                  <a:pt x="494" y="52"/>
                  <a:pt x="495" y="51"/>
                  <a:pt x="495" y="50"/>
                </a:cubicBezTo>
                <a:cubicBezTo>
                  <a:pt x="496" y="50"/>
                  <a:pt x="496" y="48"/>
                  <a:pt x="496" y="46"/>
                </a:cubicBezTo>
                <a:cubicBezTo>
                  <a:pt x="496" y="33"/>
                  <a:pt x="496" y="33"/>
                  <a:pt x="496" y="33"/>
                </a:cubicBezTo>
                <a:cubicBezTo>
                  <a:pt x="496" y="29"/>
                  <a:pt x="496" y="27"/>
                  <a:pt x="495" y="26"/>
                </a:cubicBezTo>
                <a:cubicBezTo>
                  <a:pt x="495" y="25"/>
                  <a:pt x="495" y="24"/>
                  <a:pt x="494" y="24"/>
                </a:cubicBezTo>
                <a:cubicBezTo>
                  <a:pt x="494" y="24"/>
                  <a:pt x="494" y="24"/>
                  <a:pt x="493" y="24"/>
                </a:cubicBezTo>
                <a:cubicBezTo>
                  <a:pt x="492" y="24"/>
                  <a:pt x="491" y="24"/>
                  <a:pt x="490" y="24"/>
                </a:cubicBezTo>
                <a:cubicBezTo>
                  <a:pt x="490" y="23"/>
                  <a:pt x="490" y="23"/>
                  <a:pt x="490" y="23"/>
                </a:cubicBezTo>
                <a:cubicBezTo>
                  <a:pt x="500" y="19"/>
                  <a:pt x="500" y="19"/>
                  <a:pt x="500" y="19"/>
                </a:cubicBezTo>
                <a:cubicBezTo>
                  <a:pt x="502" y="19"/>
                  <a:pt x="502" y="19"/>
                  <a:pt x="502" y="19"/>
                </a:cubicBezTo>
                <a:close/>
                <a:moveTo>
                  <a:pt x="524" y="26"/>
                </a:moveTo>
                <a:cubicBezTo>
                  <a:pt x="528" y="21"/>
                  <a:pt x="532" y="19"/>
                  <a:pt x="535" y="19"/>
                </a:cubicBezTo>
                <a:cubicBezTo>
                  <a:pt x="536" y="19"/>
                  <a:pt x="538" y="19"/>
                  <a:pt x="540" y="20"/>
                </a:cubicBezTo>
                <a:cubicBezTo>
                  <a:pt x="541" y="21"/>
                  <a:pt x="542" y="22"/>
                  <a:pt x="543" y="24"/>
                </a:cubicBezTo>
                <a:cubicBezTo>
                  <a:pt x="543" y="26"/>
                  <a:pt x="544" y="28"/>
                  <a:pt x="544" y="31"/>
                </a:cubicBezTo>
                <a:cubicBezTo>
                  <a:pt x="544" y="46"/>
                  <a:pt x="544" y="46"/>
                  <a:pt x="544" y="46"/>
                </a:cubicBezTo>
                <a:cubicBezTo>
                  <a:pt x="544" y="48"/>
                  <a:pt x="544" y="49"/>
                  <a:pt x="544" y="50"/>
                </a:cubicBezTo>
                <a:cubicBezTo>
                  <a:pt x="544" y="51"/>
                  <a:pt x="545" y="51"/>
                  <a:pt x="545" y="52"/>
                </a:cubicBezTo>
                <a:cubicBezTo>
                  <a:pt x="546" y="52"/>
                  <a:pt x="547" y="52"/>
                  <a:pt x="548" y="52"/>
                </a:cubicBezTo>
                <a:cubicBezTo>
                  <a:pt x="548" y="53"/>
                  <a:pt x="548" y="53"/>
                  <a:pt x="548" y="53"/>
                </a:cubicBezTo>
                <a:cubicBezTo>
                  <a:pt x="532" y="53"/>
                  <a:pt x="532" y="53"/>
                  <a:pt x="532" y="53"/>
                </a:cubicBezTo>
                <a:cubicBezTo>
                  <a:pt x="532" y="52"/>
                  <a:pt x="532" y="52"/>
                  <a:pt x="532" y="52"/>
                </a:cubicBezTo>
                <a:cubicBezTo>
                  <a:pt x="533" y="52"/>
                  <a:pt x="533" y="52"/>
                  <a:pt x="533" y="52"/>
                </a:cubicBezTo>
                <a:cubicBezTo>
                  <a:pt x="535" y="52"/>
                  <a:pt x="536" y="52"/>
                  <a:pt x="536" y="51"/>
                </a:cubicBezTo>
                <a:cubicBezTo>
                  <a:pt x="537" y="51"/>
                  <a:pt x="538" y="50"/>
                  <a:pt x="538" y="49"/>
                </a:cubicBezTo>
                <a:cubicBezTo>
                  <a:pt x="538" y="49"/>
                  <a:pt x="538" y="48"/>
                  <a:pt x="538" y="46"/>
                </a:cubicBezTo>
                <a:cubicBezTo>
                  <a:pt x="538" y="32"/>
                  <a:pt x="538" y="32"/>
                  <a:pt x="538" y="32"/>
                </a:cubicBezTo>
                <a:cubicBezTo>
                  <a:pt x="538" y="28"/>
                  <a:pt x="537" y="26"/>
                  <a:pt x="536" y="25"/>
                </a:cubicBezTo>
                <a:cubicBezTo>
                  <a:pt x="536" y="24"/>
                  <a:pt x="534" y="23"/>
                  <a:pt x="532" y="23"/>
                </a:cubicBezTo>
                <a:cubicBezTo>
                  <a:pt x="530" y="23"/>
                  <a:pt x="527" y="24"/>
                  <a:pt x="524" y="28"/>
                </a:cubicBezTo>
                <a:cubicBezTo>
                  <a:pt x="524" y="46"/>
                  <a:pt x="524" y="46"/>
                  <a:pt x="524" y="46"/>
                </a:cubicBezTo>
                <a:cubicBezTo>
                  <a:pt x="524" y="48"/>
                  <a:pt x="524" y="49"/>
                  <a:pt x="524" y="50"/>
                </a:cubicBezTo>
                <a:cubicBezTo>
                  <a:pt x="525" y="51"/>
                  <a:pt x="525" y="51"/>
                  <a:pt x="526" y="52"/>
                </a:cubicBezTo>
                <a:cubicBezTo>
                  <a:pt x="526" y="52"/>
                  <a:pt x="527" y="52"/>
                  <a:pt x="529" y="52"/>
                </a:cubicBezTo>
                <a:cubicBezTo>
                  <a:pt x="529" y="53"/>
                  <a:pt x="529" y="53"/>
                  <a:pt x="529" y="53"/>
                </a:cubicBezTo>
                <a:cubicBezTo>
                  <a:pt x="513" y="53"/>
                  <a:pt x="513" y="53"/>
                  <a:pt x="513" y="53"/>
                </a:cubicBezTo>
                <a:cubicBezTo>
                  <a:pt x="513" y="52"/>
                  <a:pt x="513" y="52"/>
                  <a:pt x="513" y="52"/>
                </a:cubicBezTo>
                <a:cubicBezTo>
                  <a:pt x="514" y="52"/>
                  <a:pt x="514" y="52"/>
                  <a:pt x="514" y="52"/>
                </a:cubicBezTo>
                <a:cubicBezTo>
                  <a:pt x="516" y="52"/>
                  <a:pt x="517" y="52"/>
                  <a:pt x="517" y="51"/>
                </a:cubicBezTo>
                <a:cubicBezTo>
                  <a:pt x="518" y="50"/>
                  <a:pt x="518" y="48"/>
                  <a:pt x="518" y="46"/>
                </a:cubicBezTo>
                <a:cubicBezTo>
                  <a:pt x="518" y="33"/>
                  <a:pt x="518" y="33"/>
                  <a:pt x="518" y="33"/>
                </a:cubicBezTo>
                <a:cubicBezTo>
                  <a:pt x="518" y="29"/>
                  <a:pt x="518" y="26"/>
                  <a:pt x="518" y="25"/>
                </a:cubicBezTo>
                <a:cubicBezTo>
                  <a:pt x="518" y="24"/>
                  <a:pt x="517" y="24"/>
                  <a:pt x="517" y="23"/>
                </a:cubicBezTo>
                <a:cubicBezTo>
                  <a:pt x="516" y="23"/>
                  <a:pt x="516" y="23"/>
                  <a:pt x="515" y="23"/>
                </a:cubicBezTo>
                <a:cubicBezTo>
                  <a:pt x="514" y="23"/>
                  <a:pt x="514" y="23"/>
                  <a:pt x="513" y="23"/>
                </a:cubicBezTo>
                <a:cubicBezTo>
                  <a:pt x="512" y="22"/>
                  <a:pt x="512" y="22"/>
                  <a:pt x="512" y="22"/>
                </a:cubicBezTo>
                <a:cubicBezTo>
                  <a:pt x="522" y="18"/>
                  <a:pt x="522" y="18"/>
                  <a:pt x="522" y="18"/>
                </a:cubicBezTo>
                <a:cubicBezTo>
                  <a:pt x="524" y="18"/>
                  <a:pt x="524" y="18"/>
                  <a:pt x="524" y="18"/>
                </a:cubicBezTo>
                <a:cubicBezTo>
                  <a:pt x="524" y="26"/>
                  <a:pt x="524" y="26"/>
                  <a:pt x="524" y="26"/>
                </a:cubicBezTo>
                <a:close/>
                <a:moveTo>
                  <a:pt x="573" y="49"/>
                </a:moveTo>
                <a:cubicBezTo>
                  <a:pt x="570" y="52"/>
                  <a:pt x="568" y="53"/>
                  <a:pt x="567" y="54"/>
                </a:cubicBezTo>
                <a:cubicBezTo>
                  <a:pt x="566" y="54"/>
                  <a:pt x="564" y="54"/>
                  <a:pt x="563" y="54"/>
                </a:cubicBezTo>
                <a:cubicBezTo>
                  <a:pt x="560" y="54"/>
                  <a:pt x="559" y="54"/>
                  <a:pt x="557" y="52"/>
                </a:cubicBezTo>
                <a:cubicBezTo>
                  <a:pt x="556" y="50"/>
                  <a:pt x="555" y="48"/>
                  <a:pt x="555" y="46"/>
                </a:cubicBezTo>
                <a:cubicBezTo>
                  <a:pt x="555" y="44"/>
                  <a:pt x="556" y="42"/>
                  <a:pt x="556" y="41"/>
                </a:cubicBezTo>
                <a:cubicBezTo>
                  <a:pt x="557" y="40"/>
                  <a:pt x="559" y="38"/>
                  <a:pt x="562" y="36"/>
                </a:cubicBezTo>
                <a:cubicBezTo>
                  <a:pt x="564" y="35"/>
                  <a:pt x="568" y="33"/>
                  <a:pt x="574" y="31"/>
                </a:cubicBezTo>
                <a:cubicBezTo>
                  <a:pt x="574" y="30"/>
                  <a:pt x="574" y="30"/>
                  <a:pt x="574" y="30"/>
                </a:cubicBezTo>
                <a:cubicBezTo>
                  <a:pt x="574" y="26"/>
                  <a:pt x="573" y="24"/>
                  <a:pt x="572" y="23"/>
                </a:cubicBezTo>
                <a:cubicBezTo>
                  <a:pt x="571" y="22"/>
                  <a:pt x="570" y="21"/>
                  <a:pt x="568" y="21"/>
                </a:cubicBezTo>
                <a:cubicBezTo>
                  <a:pt x="566" y="21"/>
                  <a:pt x="565" y="21"/>
                  <a:pt x="564" y="22"/>
                </a:cubicBezTo>
                <a:cubicBezTo>
                  <a:pt x="563" y="23"/>
                  <a:pt x="563" y="24"/>
                  <a:pt x="563" y="25"/>
                </a:cubicBezTo>
                <a:cubicBezTo>
                  <a:pt x="563" y="27"/>
                  <a:pt x="563" y="27"/>
                  <a:pt x="563" y="27"/>
                </a:cubicBezTo>
                <a:cubicBezTo>
                  <a:pt x="563" y="28"/>
                  <a:pt x="562" y="29"/>
                  <a:pt x="562" y="30"/>
                </a:cubicBezTo>
                <a:cubicBezTo>
                  <a:pt x="562" y="30"/>
                  <a:pt x="561" y="30"/>
                  <a:pt x="560" y="30"/>
                </a:cubicBezTo>
                <a:cubicBezTo>
                  <a:pt x="559" y="30"/>
                  <a:pt x="558" y="30"/>
                  <a:pt x="558" y="30"/>
                </a:cubicBezTo>
                <a:cubicBezTo>
                  <a:pt x="558" y="29"/>
                  <a:pt x="557" y="28"/>
                  <a:pt x="557" y="27"/>
                </a:cubicBezTo>
                <a:cubicBezTo>
                  <a:pt x="557" y="25"/>
                  <a:pt x="558" y="23"/>
                  <a:pt x="560" y="21"/>
                </a:cubicBezTo>
                <a:cubicBezTo>
                  <a:pt x="562" y="19"/>
                  <a:pt x="566" y="18"/>
                  <a:pt x="569" y="18"/>
                </a:cubicBezTo>
                <a:cubicBezTo>
                  <a:pt x="572" y="18"/>
                  <a:pt x="574" y="18"/>
                  <a:pt x="576" y="20"/>
                </a:cubicBezTo>
                <a:cubicBezTo>
                  <a:pt x="578" y="20"/>
                  <a:pt x="579" y="22"/>
                  <a:pt x="580" y="23"/>
                </a:cubicBezTo>
                <a:cubicBezTo>
                  <a:pt x="580" y="24"/>
                  <a:pt x="580" y="26"/>
                  <a:pt x="580" y="30"/>
                </a:cubicBezTo>
                <a:cubicBezTo>
                  <a:pt x="580" y="41"/>
                  <a:pt x="580" y="41"/>
                  <a:pt x="580" y="41"/>
                </a:cubicBezTo>
                <a:cubicBezTo>
                  <a:pt x="580" y="44"/>
                  <a:pt x="580" y="46"/>
                  <a:pt x="580" y="47"/>
                </a:cubicBezTo>
                <a:cubicBezTo>
                  <a:pt x="580" y="48"/>
                  <a:pt x="581" y="48"/>
                  <a:pt x="581" y="49"/>
                </a:cubicBezTo>
                <a:cubicBezTo>
                  <a:pt x="581" y="49"/>
                  <a:pt x="581" y="49"/>
                  <a:pt x="582" y="49"/>
                </a:cubicBezTo>
                <a:cubicBezTo>
                  <a:pt x="582" y="49"/>
                  <a:pt x="582" y="49"/>
                  <a:pt x="583" y="49"/>
                </a:cubicBezTo>
                <a:cubicBezTo>
                  <a:pt x="583" y="48"/>
                  <a:pt x="584" y="48"/>
                  <a:pt x="586" y="46"/>
                </a:cubicBezTo>
                <a:cubicBezTo>
                  <a:pt x="586" y="48"/>
                  <a:pt x="586" y="48"/>
                  <a:pt x="586" y="48"/>
                </a:cubicBezTo>
                <a:cubicBezTo>
                  <a:pt x="583" y="52"/>
                  <a:pt x="580" y="54"/>
                  <a:pt x="578" y="54"/>
                </a:cubicBezTo>
                <a:cubicBezTo>
                  <a:pt x="577" y="54"/>
                  <a:pt x="576" y="53"/>
                  <a:pt x="575" y="52"/>
                </a:cubicBezTo>
                <a:cubicBezTo>
                  <a:pt x="574" y="52"/>
                  <a:pt x="573" y="51"/>
                  <a:pt x="573" y="49"/>
                </a:cubicBezTo>
                <a:close/>
                <a:moveTo>
                  <a:pt x="573" y="46"/>
                </a:moveTo>
                <a:cubicBezTo>
                  <a:pt x="573" y="34"/>
                  <a:pt x="573" y="34"/>
                  <a:pt x="573" y="34"/>
                </a:cubicBezTo>
                <a:cubicBezTo>
                  <a:pt x="570" y="35"/>
                  <a:pt x="567" y="36"/>
                  <a:pt x="566" y="37"/>
                </a:cubicBezTo>
                <a:cubicBezTo>
                  <a:pt x="564" y="38"/>
                  <a:pt x="563" y="39"/>
                  <a:pt x="562" y="40"/>
                </a:cubicBezTo>
                <a:cubicBezTo>
                  <a:pt x="562" y="42"/>
                  <a:pt x="561" y="43"/>
                  <a:pt x="561" y="44"/>
                </a:cubicBezTo>
                <a:cubicBezTo>
                  <a:pt x="561" y="46"/>
                  <a:pt x="562" y="48"/>
                  <a:pt x="563" y="49"/>
                </a:cubicBezTo>
                <a:cubicBezTo>
                  <a:pt x="564" y="50"/>
                  <a:pt x="565" y="50"/>
                  <a:pt x="566" y="50"/>
                </a:cubicBezTo>
                <a:cubicBezTo>
                  <a:pt x="568" y="50"/>
                  <a:pt x="570" y="49"/>
                  <a:pt x="573" y="46"/>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anchor="t"/>
          <a:lstStyle>
            <a:lvl1pPr marL="0" algn="l">
              <a:buNone/>
              <a:defRPr sz="1800">
                <a:solidFill>
                  <a:schemeClr val="lt1"/>
                </a:solidFill>
                <a:latin typeface="+mn-lt"/>
                <a:ea typeface="+mn-lt"/>
                <a:cs typeface="+mn-lt"/>
              </a:defRPr>
            </a:lvl1pPr>
            <a:lvl2pPr marL="457200" algn="l">
              <a:buNone/>
              <a:defRPr sz="1800">
                <a:solidFill>
                  <a:schemeClr val="lt1"/>
                </a:solidFill>
                <a:latin typeface="+mn-lt"/>
                <a:ea typeface="+mn-lt"/>
                <a:cs typeface="+mn-lt"/>
              </a:defRPr>
            </a:lvl2pPr>
            <a:lvl3pPr marL="914400" algn="l">
              <a:buNone/>
              <a:defRPr sz="1800">
                <a:solidFill>
                  <a:schemeClr val="lt1"/>
                </a:solidFill>
                <a:latin typeface="+mn-lt"/>
                <a:ea typeface="+mn-lt"/>
                <a:cs typeface="+mn-lt"/>
              </a:defRPr>
            </a:lvl3pPr>
            <a:lvl4pPr marL="1371600" algn="l">
              <a:buNone/>
              <a:defRPr sz="1800">
                <a:solidFill>
                  <a:schemeClr val="lt1"/>
                </a:solidFill>
                <a:latin typeface="+mn-lt"/>
                <a:ea typeface="+mn-lt"/>
                <a:cs typeface="+mn-lt"/>
              </a:defRPr>
            </a:lvl4pPr>
            <a:lvl5pPr marL="1828800" algn="l">
              <a:buNone/>
              <a:defRPr sz="1800">
                <a:solidFill>
                  <a:schemeClr val="lt1"/>
                </a:solidFill>
                <a:latin typeface="+mn-lt"/>
                <a:ea typeface="+mn-lt"/>
                <a:cs typeface="+mn-lt"/>
              </a:defRPr>
            </a:lvl5pPr>
            <a:lvl6pPr marL="2286000" algn="l">
              <a:buNone/>
              <a:defRPr sz="1800">
                <a:solidFill>
                  <a:schemeClr val="lt1"/>
                </a:solidFill>
                <a:latin typeface="+mn-lt"/>
                <a:ea typeface="+mn-lt"/>
                <a:cs typeface="+mn-lt"/>
              </a:defRPr>
            </a:lvl6pPr>
            <a:lvl7pPr marL="2743200" algn="l">
              <a:buNone/>
              <a:defRPr sz="1800">
                <a:solidFill>
                  <a:schemeClr val="lt1"/>
                </a:solidFill>
                <a:latin typeface="+mn-lt"/>
                <a:ea typeface="+mn-lt"/>
                <a:cs typeface="+mn-lt"/>
              </a:defRPr>
            </a:lvl7pPr>
            <a:lvl8pPr marL="3200400" algn="l">
              <a:buNone/>
              <a:defRPr sz="1800">
                <a:solidFill>
                  <a:schemeClr val="lt1"/>
                </a:solidFill>
                <a:latin typeface="+mn-lt"/>
                <a:ea typeface="+mn-lt"/>
                <a:cs typeface="+mn-lt"/>
              </a:defRPr>
            </a:lvl8pPr>
            <a:lvl9pPr marL="3657600" algn="l">
              <a:buNone/>
              <a:defRPr sz="1800">
                <a:solidFill>
                  <a:schemeClr val="lt1"/>
                </a:solidFill>
                <a:latin typeface="+mn-lt"/>
                <a:ea typeface="+mn-lt"/>
                <a:cs typeface="+mn-lt"/>
              </a:defRPr>
            </a:lvl9pPr>
          </a:lstStyle>
          <a:p>
            <a:endParaRPr/>
          </a:p>
        </p:txBody>
      </p:sp>
      <p:sp>
        <p:nvSpPr>
          <p:cNvPr id="10" name="Freeform 36">
            <a:extLst>
              <a:ext uri="{FF2B5EF4-FFF2-40B4-BE49-F238E27FC236}">
                <a16:creationId xmlns:a16="http://schemas.microsoft.com/office/drawing/2014/main" id="{564EA2CA-20C5-44E9-8BDA-D0AC7921054A}"/>
              </a:ext>
            </a:extLst>
          </p:cNvPr>
          <p:cNvSpPr>
            <a:spLocks noGrp="1"/>
          </p:cNvSpPr>
          <p:nvPr/>
        </p:nvSpPr>
        <p:spPr>
          <a:xfrm>
            <a:off x="9227859" y="252083"/>
            <a:ext cx="2664466" cy="354388"/>
          </a:xfrm>
          <a:custGeom>
            <a:avLst/>
            <a:gdLst/>
            <a:ahLst/>
            <a:cxnLst/>
            <a:rect l="0" t="0" r="r" b="b"/>
            <a:pathLst>
              <a:path w="1513" h="200">
                <a:moveTo>
                  <a:pt x="1410" y="31"/>
                </a:moveTo>
                <a:cubicBezTo>
                  <a:pt x="1410" y="28"/>
                  <a:pt x="1410" y="26"/>
                  <a:pt x="1410" y="23"/>
                </a:cubicBezTo>
                <a:cubicBezTo>
                  <a:pt x="1418" y="21"/>
                  <a:pt x="1413" y="3"/>
                  <a:pt x="1421" y="0"/>
                </a:cubicBezTo>
                <a:cubicBezTo>
                  <a:pt x="1424" y="0"/>
                  <a:pt x="1424" y="0"/>
                  <a:pt x="1424" y="0"/>
                </a:cubicBezTo>
                <a:cubicBezTo>
                  <a:pt x="1425" y="3"/>
                  <a:pt x="1427" y="7"/>
                  <a:pt x="1428" y="11"/>
                </a:cubicBezTo>
                <a:cubicBezTo>
                  <a:pt x="1428" y="13"/>
                  <a:pt x="1428" y="15"/>
                  <a:pt x="1428" y="17"/>
                </a:cubicBezTo>
                <a:cubicBezTo>
                  <a:pt x="1431" y="30"/>
                  <a:pt x="1429" y="36"/>
                  <a:pt x="1427" y="47"/>
                </a:cubicBezTo>
                <a:cubicBezTo>
                  <a:pt x="1414" y="49"/>
                  <a:pt x="1415" y="38"/>
                  <a:pt x="1410" y="31"/>
                </a:cubicBezTo>
                <a:close/>
                <a:moveTo>
                  <a:pt x="1442" y="122"/>
                </a:moveTo>
                <a:cubicBezTo>
                  <a:pt x="1442" y="107"/>
                  <a:pt x="1454" y="110"/>
                  <a:pt x="1465" y="107"/>
                </a:cubicBezTo>
                <a:cubicBezTo>
                  <a:pt x="1470" y="105"/>
                  <a:pt x="1478" y="101"/>
                  <a:pt x="1482" y="97"/>
                </a:cubicBezTo>
                <a:cubicBezTo>
                  <a:pt x="1484" y="95"/>
                  <a:pt x="1484" y="93"/>
                  <a:pt x="1486" y="91"/>
                </a:cubicBezTo>
                <a:cubicBezTo>
                  <a:pt x="1485" y="90"/>
                  <a:pt x="1485" y="88"/>
                  <a:pt x="1484" y="87"/>
                </a:cubicBezTo>
                <a:cubicBezTo>
                  <a:pt x="1482" y="86"/>
                  <a:pt x="1479" y="83"/>
                  <a:pt x="1477" y="83"/>
                </a:cubicBezTo>
                <a:cubicBezTo>
                  <a:pt x="1474" y="81"/>
                  <a:pt x="1470" y="82"/>
                  <a:pt x="1468" y="81"/>
                </a:cubicBezTo>
                <a:cubicBezTo>
                  <a:pt x="1452" y="83"/>
                  <a:pt x="1429" y="95"/>
                  <a:pt x="1424" y="105"/>
                </a:cubicBezTo>
                <a:cubicBezTo>
                  <a:pt x="1424" y="108"/>
                  <a:pt x="1424" y="111"/>
                  <a:pt x="1424" y="113"/>
                </a:cubicBezTo>
                <a:cubicBezTo>
                  <a:pt x="1426" y="115"/>
                  <a:pt x="1428" y="117"/>
                  <a:pt x="1430" y="119"/>
                </a:cubicBezTo>
                <a:cubicBezTo>
                  <a:pt x="1430" y="126"/>
                  <a:pt x="1430" y="134"/>
                  <a:pt x="1422" y="135"/>
                </a:cubicBezTo>
                <a:cubicBezTo>
                  <a:pt x="1420" y="133"/>
                  <a:pt x="1418" y="132"/>
                  <a:pt x="1416" y="130"/>
                </a:cubicBezTo>
                <a:cubicBezTo>
                  <a:pt x="1414" y="132"/>
                  <a:pt x="1413" y="133"/>
                  <a:pt x="1409" y="132"/>
                </a:cubicBezTo>
                <a:cubicBezTo>
                  <a:pt x="1407" y="128"/>
                  <a:pt x="1397" y="105"/>
                  <a:pt x="1398" y="102"/>
                </a:cubicBezTo>
                <a:cubicBezTo>
                  <a:pt x="1399" y="99"/>
                  <a:pt x="1405" y="97"/>
                  <a:pt x="1408" y="96"/>
                </a:cubicBezTo>
                <a:cubicBezTo>
                  <a:pt x="1414" y="93"/>
                  <a:pt x="1418" y="86"/>
                  <a:pt x="1423" y="82"/>
                </a:cubicBezTo>
                <a:cubicBezTo>
                  <a:pt x="1426" y="80"/>
                  <a:pt x="1430" y="80"/>
                  <a:pt x="1433" y="79"/>
                </a:cubicBezTo>
                <a:cubicBezTo>
                  <a:pt x="1441" y="75"/>
                  <a:pt x="1447" y="65"/>
                  <a:pt x="1454" y="59"/>
                </a:cubicBezTo>
                <a:cubicBezTo>
                  <a:pt x="1462" y="51"/>
                  <a:pt x="1472" y="50"/>
                  <a:pt x="1478" y="41"/>
                </a:cubicBezTo>
                <a:cubicBezTo>
                  <a:pt x="1478" y="41"/>
                  <a:pt x="1478" y="41"/>
                  <a:pt x="1478" y="40"/>
                </a:cubicBezTo>
                <a:cubicBezTo>
                  <a:pt x="1477" y="40"/>
                  <a:pt x="1477" y="40"/>
                  <a:pt x="1477" y="40"/>
                </a:cubicBezTo>
                <a:cubicBezTo>
                  <a:pt x="1472" y="45"/>
                  <a:pt x="1459" y="54"/>
                  <a:pt x="1450" y="47"/>
                </a:cubicBezTo>
                <a:cubicBezTo>
                  <a:pt x="1446" y="45"/>
                  <a:pt x="1447" y="40"/>
                  <a:pt x="1444" y="37"/>
                </a:cubicBezTo>
                <a:cubicBezTo>
                  <a:pt x="1443" y="35"/>
                  <a:pt x="1440" y="34"/>
                  <a:pt x="1440" y="31"/>
                </a:cubicBezTo>
                <a:cubicBezTo>
                  <a:pt x="1440" y="29"/>
                  <a:pt x="1441" y="28"/>
                  <a:pt x="1441" y="27"/>
                </a:cubicBezTo>
                <a:cubicBezTo>
                  <a:pt x="1447" y="27"/>
                  <a:pt x="1459" y="35"/>
                  <a:pt x="1462" y="38"/>
                </a:cubicBezTo>
                <a:cubicBezTo>
                  <a:pt x="1471" y="35"/>
                  <a:pt x="1480" y="33"/>
                  <a:pt x="1488" y="28"/>
                </a:cubicBezTo>
                <a:cubicBezTo>
                  <a:pt x="1491" y="26"/>
                  <a:pt x="1496" y="30"/>
                  <a:pt x="1498" y="29"/>
                </a:cubicBezTo>
                <a:cubicBezTo>
                  <a:pt x="1502" y="32"/>
                  <a:pt x="1508" y="48"/>
                  <a:pt x="1500" y="52"/>
                </a:cubicBezTo>
                <a:cubicBezTo>
                  <a:pt x="1496" y="53"/>
                  <a:pt x="1490" y="53"/>
                  <a:pt x="1486" y="54"/>
                </a:cubicBezTo>
                <a:cubicBezTo>
                  <a:pt x="1476" y="56"/>
                  <a:pt x="1464" y="63"/>
                  <a:pt x="1457" y="69"/>
                </a:cubicBezTo>
                <a:cubicBezTo>
                  <a:pt x="1457" y="69"/>
                  <a:pt x="1458" y="69"/>
                  <a:pt x="1458" y="70"/>
                </a:cubicBezTo>
                <a:cubicBezTo>
                  <a:pt x="1458" y="70"/>
                  <a:pt x="1458" y="70"/>
                  <a:pt x="1458" y="70"/>
                </a:cubicBezTo>
                <a:cubicBezTo>
                  <a:pt x="1462" y="71"/>
                  <a:pt x="1469" y="68"/>
                  <a:pt x="1474" y="71"/>
                </a:cubicBezTo>
                <a:cubicBezTo>
                  <a:pt x="1485" y="76"/>
                  <a:pt x="1500" y="81"/>
                  <a:pt x="1500" y="99"/>
                </a:cubicBezTo>
                <a:cubicBezTo>
                  <a:pt x="1497" y="100"/>
                  <a:pt x="1496" y="102"/>
                  <a:pt x="1494" y="103"/>
                </a:cubicBezTo>
                <a:cubicBezTo>
                  <a:pt x="1488" y="105"/>
                  <a:pt x="1482" y="105"/>
                  <a:pt x="1477" y="108"/>
                </a:cubicBezTo>
                <a:cubicBezTo>
                  <a:pt x="1477" y="109"/>
                  <a:pt x="1477" y="109"/>
                  <a:pt x="1477" y="110"/>
                </a:cubicBezTo>
                <a:cubicBezTo>
                  <a:pt x="1478" y="112"/>
                  <a:pt x="1479" y="113"/>
                  <a:pt x="1479" y="118"/>
                </a:cubicBezTo>
                <a:cubicBezTo>
                  <a:pt x="1477" y="119"/>
                  <a:pt x="1478" y="122"/>
                  <a:pt x="1476" y="123"/>
                </a:cubicBezTo>
                <a:cubicBezTo>
                  <a:pt x="1472" y="130"/>
                  <a:pt x="1465" y="135"/>
                  <a:pt x="1463" y="142"/>
                </a:cubicBezTo>
                <a:cubicBezTo>
                  <a:pt x="1464" y="143"/>
                  <a:pt x="1466" y="145"/>
                  <a:pt x="1467" y="146"/>
                </a:cubicBezTo>
                <a:cubicBezTo>
                  <a:pt x="1476" y="149"/>
                  <a:pt x="1513" y="129"/>
                  <a:pt x="1508" y="151"/>
                </a:cubicBezTo>
                <a:cubicBezTo>
                  <a:pt x="1507" y="154"/>
                  <a:pt x="1505" y="156"/>
                  <a:pt x="1504" y="158"/>
                </a:cubicBezTo>
                <a:cubicBezTo>
                  <a:pt x="1500" y="158"/>
                  <a:pt x="1498" y="157"/>
                  <a:pt x="1495" y="157"/>
                </a:cubicBezTo>
                <a:cubicBezTo>
                  <a:pt x="1490" y="155"/>
                  <a:pt x="1472" y="161"/>
                  <a:pt x="1469" y="163"/>
                </a:cubicBezTo>
                <a:cubicBezTo>
                  <a:pt x="1470" y="169"/>
                  <a:pt x="1471" y="175"/>
                  <a:pt x="1471" y="182"/>
                </a:cubicBezTo>
                <a:cubicBezTo>
                  <a:pt x="1469" y="183"/>
                  <a:pt x="1469" y="185"/>
                  <a:pt x="1468" y="186"/>
                </a:cubicBezTo>
                <a:cubicBezTo>
                  <a:pt x="1465" y="188"/>
                  <a:pt x="1462" y="187"/>
                  <a:pt x="1458" y="189"/>
                </a:cubicBezTo>
                <a:cubicBezTo>
                  <a:pt x="1456" y="190"/>
                  <a:pt x="1453" y="193"/>
                  <a:pt x="1450" y="193"/>
                </a:cubicBezTo>
                <a:cubicBezTo>
                  <a:pt x="1432" y="200"/>
                  <a:pt x="1414" y="183"/>
                  <a:pt x="1410" y="171"/>
                </a:cubicBezTo>
                <a:cubicBezTo>
                  <a:pt x="1410" y="171"/>
                  <a:pt x="1410" y="171"/>
                  <a:pt x="1410" y="171"/>
                </a:cubicBezTo>
                <a:cubicBezTo>
                  <a:pt x="1416" y="171"/>
                  <a:pt x="1423" y="177"/>
                  <a:pt x="1428" y="179"/>
                </a:cubicBezTo>
                <a:cubicBezTo>
                  <a:pt x="1430" y="179"/>
                  <a:pt x="1433" y="179"/>
                  <a:pt x="1435" y="179"/>
                </a:cubicBezTo>
                <a:cubicBezTo>
                  <a:pt x="1449" y="179"/>
                  <a:pt x="1457" y="174"/>
                  <a:pt x="1463" y="165"/>
                </a:cubicBezTo>
                <a:cubicBezTo>
                  <a:pt x="1463" y="164"/>
                  <a:pt x="1463" y="163"/>
                  <a:pt x="1463" y="162"/>
                </a:cubicBezTo>
                <a:cubicBezTo>
                  <a:pt x="1462" y="162"/>
                  <a:pt x="1461" y="161"/>
                  <a:pt x="1460" y="161"/>
                </a:cubicBezTo>
                <a:cubicBezTo>
                  <a:pt x="1453" y="158"/>
                  <a:pt x="1440" y="165"/>
                  <a:pt x="1434" y="166"/>
                </a:cubicBezTo>
                <a:cubicBezTo>
                  <a:pt x="1428" y="167"/>
                  <a:pt x="1413" y="167"/>
                  <a:pt x="1408" y="164"/>
                </a:cubicBezTo>
                <a:cubicBezTo>
                  <a:pt x="1406" y="163"/>
                  <a:pt x="1405" y="161"/>
                  <a:pt x="1404" y="160"/>
                </a:cubicBezTo>
                <a:cubicBezTo>
                  <a:pt x="1404" y="159"/>
                  <a:pt x="1404" y="157"/>
                  <a:pt x="1404" y="156"/>
                </a:cubicBezTo>
                <a:cubicBezTo>
                  <a:pt x="1406" y="155"/>
                  <a:pt x="1407" y="154"/>
                  <a:pt x="1408" y="153"/>
                </a:cubicBezTo>
                <a:cubicBezTo>
                  <a:pt x="1418" y="153"/>
                  <a:pt x="1426" y="153"/>
                  <a:pt x="1436" y="153"/>
                </a:cubicBezTo>
                <a:cubicBezTo>
                  <a:pt x="1438" y="152"/>
                  <a:pt x="1442" y="149"/>
                  <a:pt x="1444" y="149"/>
                </a:cubicBezTo>
                <a:cubicBezTo>
                  <a:pt x="1448" y="147"/>
                  <a:pt x="1452" y="148"/>
                  <a:pt x="1455" y="147"/>
                </a:cubicBezTo>
                <a:cubicBezTo>
                  <a:pt x="1456" y="146"/>
                  <a:pt x="1456" y="146"/>
                  <a:pt x="1457" y="145"/>
                </a:cubicBezTo>
                <a:cubicBezTo>
                  <a:pt x="1456" y="143"/>
                  <a:pt x="1454" y="139"/>
                  <a:pt x="1456" y="136"/>
                </a:cubicBezTo>
                <a:cubicBezTo>
                  <a:pt x="1458" y="129"/>
                  <a:pt x="1460" y="125"/>
                  <a:pt x="1464" y="118"/>
                </a:cubicBezTo>
                <a:cubicBezTo>
                  <a:pt x="1463" y="117"/>
                  <a:pt x="1462" y="117"/>
                  <a:pt x="1461" y="117"/>
                </a:cubicBezTo>
                <a:cubicBezTo>
                  <a:pt x="1455" y="118"/>
                  <a:pt x="1451" y="121"/>
                  <a:pt x="1442" y="122"/>
                </a:cubicBezTo>
                <a:close/>
                <a:moveTo>
                  <a:pt x="1272" y="127"/>
                </a:moveTo>
                <a:cubicBezTo>
                  <a:pt x="1272" y="125"/>
                  <a:pt x="1271" y="126"/>
                  <a:pt x="1272" y="125"/>
                </a:cubicBezTo>
                <a:cubicBezTo>
                  <a:pt x="1274" y="119"/>
                  <a:pt x="1285" y="115"/>
                  <a:pt x="1292" y="119"/>
                </a:cubicBezTo>
                <a:cubicBezTo>
                  <a:pt x="1301" y="125"/>
                  <a:pt x="1318" y="137"/>
                  <a:pt x="1316" y="154"/>
                </a:cubicBezTo>
                <a:cubicBezTo>
                  <a:pt x="1310" y="157"/>
                  <a:pt x="1309" y="164"/>
                  <a:pt x="1298" y="164"/>
                </a:cubicBezTo>
                <a:cubicBezTo>
                  <a:pt x="1298" y="161"/>
                  <a:pt x="1294" y="159"/>
                  <a:pt x="1293" y="157"/>
                </a:cubicBezTo>
                <a:cubicBezTo>
                  <a:pt x="1292" y="155"/>
                  <a:pt x="1292" y="152"/>
                  <a:pt x="1291" y="149"/>
                </a:cubicBezTo>
                <a:cubicBezTo>
                  <a:pt x="1288" y="143"/>
                  <a:pt x="1279" y="128"/>
                  <a:pt x="1272" y="127"/>
                </a:cubicBezTo>
                <a:close/>
                <a:moveTo>
                  <a:pt x="1216" y="87"/>
                </a:moveTo>
                <a:cubicBezTo>
                  <a:pt x="1216" y="86"/>
                  <a:pt x="1217" y="85"/>
                  <a:pt x="1217" y="84"/>
                </a:cubicBezTo>
                <a:cubicBezTo>
                  <a:pt x="1222" y="85"/>
                  <a:pt x="1227" y="86"/>
                  <a:pt x="1232" y="87"/>
                </a:cubicBezTo>
                <a:cubicBezTo>
                  <a:pt x="1237" y="89"/>
                  <a:pt x="1256" y="82"/>
                  <a:pt x="1257" y="79"/>
                </a:cubicBezTo>
                <a:cubicBezTo>
                  <a:pt x="1260" y="74"/>
                  <a:pt x="1260" y="41"/>
                  <a:pt x="1257" y="36"/>
                </a:cubicBezTo>
                <a:cubicBezTo>
                  <a:pt x="1255" y="31"/>
                  <a:pt x="1252" y="30"/>
                  <a:pt x="1252" y="23"/>
                </a:cubicBezTo>
                <a:cubicBezTo>
                  <a:pt x="1256" y="21"/>
                  <a:pt x="1256" y="20"/>
                  <a:pt x="1264" y="20"/>
                </a:cubicBezTo>
                <a:cubicBezTo>
                  <a:pt x="1272" y="26"/>
                  <a:pt x="1273" y="39"/>
                  <a:pt x="1273" y="54"/>
                </a:cubicBezTo>
                <a:cubicBezTo>
                  <a:pt x="1273" y="59"/>
                  <a:pt x="1271" y="74"/>
                  <a:pt x="1272" y="74"/>
                </a:cubicBezTo>
                <a:cubicBezTo>
                  <a:pt x="1276" y="75"/>
                  <a:pt x="1290" y="70"/>
                  <a:pt x="1293" y="68"/>
                </a:cubicBezTo>
                <a:cubicBezTo>
                  <a:pt x="1293" y="63"/>
                  <a:pt x="1292" y="61"/>
                  <a:pt x="1288" y="58"/>
                </a:cubicBezTo>
                <a:cubicBezTo>
                  <a:pt x="1288" y="57"/>
                  <a:pt x="1288" y="55"/>
                  <a:pt x="1288" y="53"/>
                </a:cubicBezTo>
                <a:cubicBezTo>
                  <a:pt x="1289" y="53"/>
                  <a:pt x="1290" y="54"/>
                  <a:pt x="1290" y="54"/>
                </a:cubicBezTo>
                <a:cubicBezTo>
                  <a:pt x="1293" y="55"/>
                  <a:pt x="1295" y="59"/>
                  <a:pt x="1298" y="59"/>
                </a:cubicBezTo>
                <a:cubicBezTo>
                  <a:pt x="1306" y="62"/>
                  <a:pt x="1314" y="60"/>
                  <a:pt x="1321" y="63"/>
                </a:cubicBezTo>
                <a:cubicBezTo>
                  <a:pt x="1322" y="64"/>
                  <a:pt x="1322" y="63"/>
                  <a:pt x="1322" y="65"/>
                </a:cubicBezTo>
                <a:cubicBezTo>
                  <a:pt x="1322" y="67"/>
                  <a:pt x="1322" y="69"/>
                  <a:pt x="1322" y="71"/>
                </a:cubicBezTo>
                <a:cubicBezTo>
                  <a:pt x="1321" y="71"/>
                  <a:pt x="1320" y="74"/>
                  <a:pt x="1319" y="75"/>
                </a:cubicBezTo>
                <a:cubicBezTo>
                  <a:pt x="1317" y="76"/>
                  <a:pt x="1310" y="75"/>
                  <a:pt x="1308" y="76"/>
                </a:cubicBezTo>
                <a:cubicBezTo>
                  <a:pt x="1301" y="79"/>
                  <a:pt x="1273" y="90"/>
                  <a:pt x="1268" y="95"/>
                </a:cubicBezTo>
                <a:cubicBezTo>
                  <a:pt x="1264" y="99"/>
                  <a:pt x="1266" y="105"/>
                  <a:pt x="1264" y="110"/>
                </a:cubicBezTo>
                <a:cubicBezTo>
                  <a:pt x="1260" y="123"/>
                  <a:pt x="1250" y="153"/>
                  <a:pt x="1232" y="145"/>
                </a:cubicBezTo>
                <a:cubicBezTo>
                  <a:pt x="1230" y="145"/>
                  <a:pt x="1229" y="145"/>
                  <a:pt x="1228" y="145"/>
                </a:cubicBezTo>
                <a:cubicBezTo>
                  <a:pt x="1225" y="143"/>
                  <a:pt x="1223" y="141"/>
                  <a:pt x="1220" y="139"/>
                </a:cubicBezTo>
                <a:cubicBezTo>
                  <a:pt x="1220" y="138"/>
                  <a:pt x="1220" y="137"/>
                  <a:pt x="1220" y="135"/>
                </a:cubicBezTo>
                <a:cubicBezTo>
                  <a:pt x="1222" y="135"/>
                  <a:pt x="1225" y="131"/>
                  <a:pt x="1227" y="130"/>
                </a:cubicBezTo>
                <a:cubicBezTo>
                  <a:pt x="1232" y="128"/>
                  <a:pt x="1236" y="129"/>
                  <a:pt x="1240" y="127"/>
                </a:cubicBezTo>
                <a:cubicBezTo>
                  <a:pt x="1246" y="125"/>
                  <a:pt x="1256" y="107"/>
                  <a:pt x="1254" y="101"/>
                </a:cubicBezTo>
                <a:cubicBezTo>
                  <a:pt x="1246" y="100"/>
                  <a:pt x="1236" y="101"/>
                  <a:pt x="1228" y="101"/>
                </a:cubicBezTo>
                <a:cubicBezTo>
                  <a:pt x="1225" y="98"/>
                  <a:pt x="1222" y="96"/>
                  <a:pt x="1219" y="93"/>
                </a:cubicBezTo>
                <a:cubicBezTo>
                  <a:pt x="1217" y="91"/>
                  <a:pt x="1217" y="88"/>
                  <a:pt x="1216" y="87"/>
                </a:cubicBezTo>
                <a:close/>
                <a:moveTo>
                  <a:pt x="1110" y="21"/>
                </a:moveTo>
                <a:cubicBezTo>
                  <a:pt x="1110" y="20"/>
                  <a:pt x="1110" y="19"/>
                  <a:pt x="1110" y="17"/>
                </a:cubicBezTo>
                <a:cubicBezTo>
                  <a:pt x="1110" y="17"/>
                  <a:pt x="1111" y="16"/>
                  <a:pt x="1112" y="16"/>
                </a:cubicBezTo>
                <a:cubicBezTo>
                  <a:pt x="1124" y="17"/>
                  <a:pt x="1148" y="19"/>
                  <a:pt x="1147" y="35"/>
                </a:cubicBezTo>
                <a:cubicBezTo>
                  <a:pt x="1142" y="43"/>
                  <a:pt x="1140" y="49"/>
                  <a:pt x="1128" y="45"/>
                </a:cubicBezTo>
                <a:cubicBezTo>
                  <a:pt x="1127" y="43"/>
                  <a:pt x="1126" y="41"/>
                  <a:pt x="1124" y="39"/>
                </a:cubicBezTo>
                <a:cubicBezTo>
                  <a:pt x="1123" y="38"/>
                  <a:pt x="1121" y="38"/>
                  <a:pt x="1119" y="37"/>
                </a:cubicBezTo>
                <a:cubicBezTo>
                  <a:pt x="1119" y="31"/>
                  <a:pt x="1113" y="23"/>
                  <a:pt x="1110" y="21"/>
                </a:cubicBezTo>
                <a:close/>
                <a:moveTo>
                  <a:pt x="1055" y="126"/>
                </a:moveTo>
                <a:cubicBezTo>
                  <a:pt x="1058" y="127"/>
                  <a:pt x="1062" y="127"/>
                  <a:pt x="1064" y="125"/>
                </a:cubicBezTo>
                <a:cubicBezTo>
                  <a:pt x="1066" y="124"/>
                  <a:pt x="1068" y="125"/>
                  <a:pt x="1070" y="123"/>
                </a:cubicBezTo>
                <a:cubicBezTo>
                  <a:pt x="1074" y="119"/>
                  <a:pt x="1070" y="109"/>
                  <a:pt x="1066" y="107"/>
                </a:cubicBezTo>
                <a:cubicBezTo>
                  <a:pt x="1066" y="107"/>
                  <a:pt x="1064" y="107"/>
                  <a:pt x="1064" y="107"/>
                </a:cubicBezTo>
                <a:cubicBezTo>
                  <a:pt x="1056" y="125"/>
                  <a:pt x="1056" y="125"/>
                  <a:pt x="1056" y="125"/>
                </a:cubicBezTo>
                <a:cubicBezTo>
                  <a:pt x="1056" y="125"/>
                  <a:pt x="1056" y="126"/>
                  <a:pt x="1055" y="126"/>
                </a:cubicBezTo>
                <a:close/>
                <a:moveTo>
                  <a:pt x="1021" y="158"/>
                </a:moveTo>
                <a:cubicBezTo>
                  <a:pt x="1021" y="153"/>
                  <a:pt x="1024" y="148"/>
                  <a:pt x="1024" y="143"/>
                </a:cubicBezTo>
                <a:cubicBezTo>
                  <a:pt x="1025" y="140"/>
                  <a:pt x="1023" y="136"/>
                  <a:pt x="1024" y="133"/>
                </a:cubicBezTo>
                <a:cubicBezTo>
                  <a:pt x="1031" y="132"/>
                  <a:pt x="1042" y="114"/>
                  <a:pt x="1048" y="108"/>
                </a:cubicBezTo>
                <a:cubicBezTo>
                  <a:pt x="1051" y="106"/>
                  <a:pt x="1056" y="103"/>
                  <a:pt x="1059" y="102"/>
                </a:cubicBezTo>
                <a:cubicBezTo>
                  <a:pt x="1060" y="102"/>
                  <a:pt x="1062" y="102"/>
                  <a:pt x="1063" y="103"/>
                </a:cubicBezTo>
                <a:cubicBezTo>
                  <a:pt x="1068" y="104"/>
                  <a:pt x="1072" y="102"/>
                  <a:pt x="1075" y="101"/>
                </a:cubicBezTo>
                <a:cubicBezTo>
                  <a:pt x="1075" y="99"/>
                  <a:pt x="1075" y="97"/>
                  <a:pt x="1074" y="95"/>
                </a:cubicBezTo>
                <a:cubicBezTo>
                  <a:pt x="1074" y="95"/>
                  <a:pt x="1072" y="92"/>
                  <a:pt x="1072" y="93"/>
                </a:cubicBezTo>
                <a:cubicBezTo>
                  <a:pt x="1069" y="93"/>
                  <a:pt x="1067" y="96"/>
                  <a:pt x="1065" y="97"/>
                </a:cubicBezTo>
                <a:cubicBezTo>
                  <a:pt x="1064" y="97"/>
                  <a:pt x="1062" y="97"/>
                  <a:pt x="1060" y="97"/>
                </a:cubicBezTo>
                <a:cubicBezTo>
                  <a:pt x="1051" y="97"/>
                  <a:pt x="1045" y="88"/>
                  <a:pt x="1047" y="79"/>
                </a:cubicBezTo>
                <a:cubicBezTo>
                  <a:pt x="1056" y="81"/>
                  <a:pt x="1069" y="81"/>
                  <a:pt x="1076" y="76"/>
                </a:cubicBezTo>
                <a:cubicBezTo>
                  <a:pt x="1078" y="64"/>
                  <a:pt x="1079" y="47"/>
                  <a:pt x="1083" y="37"/>
                </a:cubicBezTo>
                <a:cubicBezTo>
                  <a:pt x="1085" y="34"/>
                  <a:pt x="1081" y="25"/>
                  <a:pt x="1084" y="18"/>
                </a:cubicBezTo>
                <a:cubicBezTo>
                  <a:pt x="1085" y="18"/>
                  <a:pt x="1087" y="18"/>
                  <a:pt x="1089" y="18"/>
                </a:cubicBezTo>
                <a:cubicBezTo>
                  <a:pt x="1090" y="19"/>
                  <a:pt x="1091" y="21"/>
                  <a:pt x="1092" y="22"/>
                </a:cubicBezTo>
                <a:cubicBezTo>
                  <a:pt x="1092" y="24"/>
                  <a:pt x="1097" y="47"/>
                  <a:pt x="1096" y="49"/>
                </a:cubicBezTo>
                <a:cubicBezTo>
                  <a:pt x="1095" y="53"/>
                  <a:pt x="1090" y="67"/>
                  <a:pt x="1092" y="70"/>
                </a:cubicBezTo>
                <a:cubicBezTo>
                  <a:pt x="1092" y="71"/>
                  <a:pt x="1092" y="71"/>
                  <a:pt x="1093" y="71"/>
                </a:cubicBezTo>
                <a:cubicBezTo>
                  <a:pt x="1099" y="71"/>
                  <a:pt x="1107" y="67"/>
                  <a:pt x="1109" y="62"/>
                </a:cubicBezTo>
                <a:cubicBezTo>
                  <a:pt x="1110" y="58"/>
                  <a:pt x="1107" y="56"/>
                  <a:pt x="1108" y="54"/>
                </a:cubicBezTo>
                <a:cubicBezTo>
                  <a:pt x="1108" y="54"/>
                  <a:pt x="1109" y="54"/>
                  <a:pt x="1109" y="54"/>
                </a:cubicBezTo>
                <a:cubicBezTo>
                  <a:pt x="1113" y="56"/>
                  <a:pt x="1126" y="58"/>
                  <a:pt x="1132" y="59"/>
                </a:cubicBezTo>
                <a:cubicBezTo>
                  <a:pt x="1132" y="61"/>
                  <a:pt x="1132" y="63"/>
                  <a:pt x="1132" y="65"/>
                </a:cubicBezTo>
                <a:cubicBezTo>
                  <a:pt x="1131" y="65"/>
                  <a:pt x="1130" y="66"/>
                  <a:pt x="1130" y="66"/>
                </a:cubicBezTo>
                <a:cubicBezTo>
                  <a:pt x="1129" y="66"/>
                  <a:pt x="1129" y="65"/>
                  <a:pt x="1129" y="65"/>
                </a:cubicBezTo>
                <a:cubicBezTo>
                  <a:pt x="1120" y="68"/>
                  <a:pt x="1100" y="77"/>
                  <a:pt x="1098" y="84"/>
                </a:cubicBezTo>
                <a:cubicBezTo>
                  <a:pt x="1096" y="84"/>
                  <a:pt x="1093" y="83"/>
                  <a:pt x="1092" y="85"/>
                </a:cubicBezTo>
                <a:cubicBezTo>
                  <a:pt x="1085" y="89"/>
                  <a:pt x="1090" y="98"/>
                  <a:pt x="1088" y="106"/>
                </a:cubicBezTo>
                <a:cubicBezTo>
                  <a:pt x="1087" y="109"/>
                  <a:pt x="1086" y="112"/>
                  <a:pt x="1087" y="115"/>
                </a:cubicBezTo>
                <a:cubicBezTo>
                  <a:pt x="1088" y="115"/>
                  <a:pt x="1089" y="116"/>
                  <a:pt x="1090" y="116"/>
                </a:cubicBezTo>
                <a:cubicBezTo>
                  <a:pt x="1095" y="108"/>
                  <a:pt x="1106" y="105"/>
                  <a:pt x="1114" y="111"/>
                </a:cubicBezTo>
                <a:cubicBezTo>
                  <a:pt x="1122" y="117"/>
                  <a:pt x="1116" y="123"/>
                  <a:pt x="1119" y="131"/>
                </a:cubicBezTo>
                <a:cubicBezTo>
                  <a:pt x="1120" y="136"/>
                  <a:pt x="1126" y="139"/>
                  <a:pt x="1128" y="145"/>
                </a:cubicBezTo>
                <a:cubicBezTo>
                  <a:pt x="1128" y="145"/>
                  <a:pt x="1128" y="147"/>
                  <a:pt x="1129" y="146"/>
                </a:cubicBezTo>
                <a:cubicBezTo>
                  <a:pt x="1134" y="161"/>
                  <a:pt x="1113" y="161"/>
                  <a:pt x="1105" y="160"/>
                </a:cubicBezTo>
                <a:cubicBezTo>
                  <a:pt x="1104" y="158"/>
                  <a:pt x="1102" y="156"/>
                  <a:pt x="1101" y="154"/>
                </a:cubicBezTo>
                <a:cubicBezTo>
                  <a:pt x="1098" y="145"/>
                  <a:pt x="1098" y="133"/>
                  <a:pt x="1090" y="130"/>
                </a:cubicBezTo>
                <a:cubicBezTo>
                  <a:pt x="1076" y="139"/>
                  <a:pt x="1092" y="160"/>
                  <a:pt x="1085" y="177"/>
                </a:cubicBezTo>
                <a:cubicBezTo>
                  <a:pt x="1085" y="177"/>
                  <a:pt x="1085" y="177"/>
                  <a:pt x="1085" y="177"/>
                </a:cubicBezTo>
                <a:cubicBezTo>
                  <a:pt x="1083" y="175"/>
                  <a:pt x="1080" y="175"/>
                  <a:pt x="1079" y="173"/>
                </a:cubicBezTo>
                <a:cubicBezTo>
                  <a:pt x="1075" y="170"/>
                  <a:pt x="1072" y="163"/>
                  <a:pt x="1070" y="156"/>
                </a:cubicBezTo>
                <a:cubicBezTo>
                  <a:pt x="1068" y="149"/>
                  <a:pt x="1074" y="143"/>
                  <a:pt x="1072" y="139"/>
                </a:cubicBezTo>
                <a:cubicBezTo>
                  <a:pt x="1071" y="139"/>
                  <a:pt x="1071" y="138"/>
                  <a:pt x="1070" y="137"/>
                </a:cubicBezTo>
                <a:cubicBezTo>
                  <a:pt x="1065" y="137"/>
                  <a:pt x="1056" y="139"/>
                  <a:pt x="1054" y="144"/>
                </a:cubicBezTo>
                <a:cubicBezTo>
                  <a:pt x="1053" y="147"/>
                  <a:pt x="1054" y="149"/>
                  <a:pt x="1053" y="151"/>
                </a:cubicBezTo>
                <a:cubicBezTo>
                  <a:pt x="1050" y="156"/>
                  <a:pt x="1042" y="170"/>
                  <a:pt x="1038" y="172"/>
                </a:cubicBezTo>
                <a:cubicBezTo>
                  <a:pt x="1034" y="173"/>
                  <a:pt x="1030" y="171"/>
                  <a:pt x="1027" y="169"/>
                </a:cubicBezTo>
                <a:cubicBezTo>
                  <a:pt x="1028" y="163"/>
                  <a:pt x="1024" y="158"/>
                  <a:pt x="1021" y="158"/>
                </a:cubicBezTo>
                <a:close/>
                <a:moveTo>
                  <a:pt x="913" y="65"/>
                </a:moveTo>
                <a:cubicBezTo>
                  <a:pt x="914" y="65"/>
                  <a:pt x="913" y="65"/>
                  <a:pt x="915" y="65"/>
                </a:cubicBezTo>
                <a:cubicBezTo>
                  <a:pt x="919" y="64"/>
                  <a:pt x="929" y="61"/>
                  <a:pt x="931" y="58"/>
                </a:cubicBezTo>
                <a:cubicBezTo>
                  <a:pt x="931" y="57"/>
                  <a:pt x="931" y="55"/>
                  <a:pt x="931" y="54"/>
                </a:cubicBezTo>
                <a:cubicBezTo>
                  <a:pt x="929" y="49"/>
                  <a:pt x="924" y="45"/>
                  <a:pt x="920" y="43"/>
                </a:cubicBezTo>
                <a:cubicBezTo>
                  <a:pt x="920" y="43"/>
                  <a:pt x="920" y="43"/>
                  <a:pt x="919" y="43"/>
                </a:cubicBezTo>
                <a:cubicBezTo>
                  <a:pt x="917" y="47"/>
                  <a:pt x="913" y="58"/>
                  <a:pt x="913" y="65"/>
                </a:cubicBezTo>
                <a:close/>
                <a:moveTo>
                  <a:pt x="862" y="136"/>
                </a:moveTo>
                <a:cubicBezTo>
                  <a:pt x="863" y="139"/>
                  <a:pt x="864" y="143"/>
                  <a:pt x="865" y="147"/>
                </a:cubicBezTo>
                <a:cubicBezTo>
                  <a:pt x="870" y="155"/>
                  <a:pt x="887" y="161"/>
                  <a:pt x="898" y="154"/>
                </a:cubicBezTo>
                <a:cubicBezTo>
                  <a:pt x="900" y="149"/>
                  <a:pt x="886" y="129"/>
                  <a:pt x="882" y="126"/>
                </a:cubicBezTo>
                <a:cubicBezTo>
                  <a:pt x="886" y="126"/>
                  <a:pt x="890" y="126"/>
                  <a:pt x="894" y="126"/>
                </a:cubicBezTo>
                <a:cubicBezTo>
                  <a:pt x="896" y="127"/>
                  <a:pt x="913" y="133"/>
                  <a:pt x="914" y="132"/>
                </a:cubicBezTo>
                <a:cubicBezTo>
                  <a:pt x="918" y="129"/>
                  <a:pt x="918" y="106"/>
                  <a:pt x="916" y="105"/>
                </a:cubicBezTo>
                <a:cubicBezTo>
                  <a:pt x="914" y="104"/>
                  <a:pt x="913" y="104"/>
                  <a:pt x="912" y="104"/>
                </a:cubicBezTo>
                <a:cubicBezTo>
                  <a:pt x="910" y="107"/>
                  <a:pt x="907" y="113"/>
                  <a:pt x="904" y="116"/>
                </a:cubicBezTo>
                <a:cubicBezTo>
                  <a:pt x="903" y="116"/>
                  <a:pt x="902" y="116"/>
                  <a:pt x="902" y="116"/>
                </a:cubicBezTo>
                <a:cubicBezTo>
                  <a:pt x="900" y="112"/>
                  <a:pt x="897" y="108"/>
                  <a:pt x="895" y="103"/>
                </a:cubicBezTo>
                <a:cubicBezTo>
                  <a:pt x="893" y="99"/>
                  <a:pt x="896" y="91"/>
                  <a:pt x="894" y="87"/>
                </a:cubicBezTo>
                <a:cubicBezTo>
                  <a:pt x="881" y="85"/>
                  <a:pt x="881" y="95"/>
                  <a:pt x="876" y="101"/>
                </a:cubicBezTo>
                <a:cubicBezTo>
                  <a:pt x="869" y="111"/>
                  <a:pt x="862" y="119"/>
                  <a:pt x="862" y="136"/>
                </a:cubicBezTo>
                <a:close/>
                <a:moveTo>
                  <a:pt x="801" y="141"/>
                </a:moveTo>
                <a:cubicBezTo>
                  <a:pt x="801" y="139"/>
                  <a:pt x="801" y="137"/>
                  <a:pt x="801" y="134"/>
                </a:cubicBezTo>
                <a:cubicBezTo>
                  <a:pt x="804" y="132"/>
                  <a:pt x="806" y="128"/>
                  <a:pt x="810" y="126"/>
                </a:cubicBezTo>
                <a:cubicBezTo>
                  <a:pt x="808" y="123"/>
                  <a:pt x="808" y="120"/>
                  <a:pt x="808" y="116"/>
                </a:cubicBezTo>
                <a:cubicBezTo>
                  <a:pt x="811" y="116"/>
                  <a:pt x="820" y="118"/>
                  <a:pt x="825" y="116"/>
                </a:cubicBezTo>
                <a:cubicBezTo>
                  <a:pt x="830" y="115"/>
                  <a:pt x="851" y="107"/>
                  <a:pt x="854" y="104"/>
                </a:cubicBezTo>
                <a:cubicBezTo>
                  <a:pt x="856" y="100"/>
                  <a:pt x="854" y="87"/>
                  <a:pt x="856" y="83"/>
                </a:cubicBezTo>
                <a:cubicBezTo>
                  <a:pt x="857" y="81"/>
                  <a:pt x="863" y="72"/>
                  <a:pt x="861" y="69"/>
                </a:cubicBezTo>
                <a:cubicBezTo>
                  <a:pt x="856" y="62"/>
                  <a:pt x="835" y="75"/>
                  <a:pt x="835" y="59"/>
                </a:cubicBezTo>
                <a:cubicBezTo>
                  <a:pt x="836" y="59"/>
                  <a:pt x="836" y="59"/>
                  <a:pt x="837" y="58"/>
                </a:cubicBezTo>
                <a:cubicBezTo>
                  <a:pt x="840" y="58"/>
                  <a:pt x="843" y="59"/>
                  <a:pt x="845" y="60"/>
                </a:cubicBezTo>
                <a:cubicBezTo>
                  <a:pt x="850" y="57"/>
                  <a:pt x="865" y="52"/>
                  <a:pt x="868" y="47"/>
                </a:cubicBezTo>
                <a:cubicBezTo>
                  <a:pt x="873" y="39"/>
                  <a:pt x="871" y="30"/>
                  <a:pt x="878" y="23"/>
                </a:cubicBezTo>
                <a:cubicBezTo>
                  <a:pt x="884" y="23"/>
                  <a:pt x="888" y="24"/>
                  <a:pt x="893" y="26"/>
                </a:cubicBezTo>
                <a:cubicBezTo>
                  <a:pt x="890" y="36"/>
                  <a:pt x="882" y="41"/>
                  <a:pt x="878" y="49"/>
                </a:cubicBezTo>
                <a:cubicBezTo>
                  <a:pt x="875" y="56"/>
                  <a:pt x="874" y="68"/>
                  <a:pt x="873" y="74"/>
                </a:cubicBezTo>
                <a:cubicBezTo>
                  <a:pt x="873" y="76"/>
                  <a:pt x="873" y="78"/>
                  <a:pt x="873" y="80"/>
                </a:cubicBezTo>
                <a:cubicBezTo>
                  <a:pt x="872" y="80"/>
                  <a:pt x="870" y="88"/>
                  <a:pt x="870" y="90"/>
                </a:cubicBezTo>
                <a:cubicBezTo>
                  <a:pt x="871" y="90"/>
                  <a:pt x="871" y="91"/>
                  <a:pt x="871" y="91"/>
                </a:cubicBezTo>
                <a:cubicBezTo>
                  <a:pt x="872" y="91"/>
                  <a:pt x="872" y="90"/>
                  <a:pt x="873" y="90"/>
                </a:cubicBezTo>
                <a:cubicBezTo>
                  <a:pt x="873" y="90"/>
                  <a:pt x="873" y="90"/>
                  <a:pt x="874" y="90"/>
                </a:cubicBezTo>
                <a:cubicBezTo>
                  <a:pt x="875" y="89"/>
                  <a:pt x="877" y="87"/>
                  <a:pt x="877" y="85"/>
                </a:cubicBezTo>
                <a:cubicBezTo>
                  <a:pt x="877" y="84"/>
                  <a:pt x="877" y="83"/>
                  <a:pt x="877" y="82"/>
                </a:cubicBezTo>
                <a:cubicBezTo>
                  <a:pt x="878" y="80"/>
                  <a:pt x="880" y="79"/>
                  <a:pt x="881" y="77"/>
                </a:cubicBezTo>
                <a:cubicBezTo>
                  <a:pt x="887" y="77"/>
                  <a:pt x="895" y="75"/>
                  <a:pt x="897" y="72"/>
                </a:cubicBezTo>
                <a:cubicBezTo>
                  <a:pt x="899" y="67"/>
                  <a:pt x="897" y="58"/>
                  <a:pt x="899" y="55"/>
                </a:cubicBezTo>
                <a:cubicBezTo>
                  <a:pt x="901" y="51"/>
                  <a:pt x="904" y="42"/>
                  <a:pt x="905" y="38"/>
                </a:cubicBezTo>
                <a:cubicBezTo>
                  <a:pt x="907" y="29"/>
                  <a:pt x="898" y="22"/>
                  <a:pt x="903" y="17"/>
                </a:cubicBezTo>
                <a:cubicBezTo>
                  <a:pt x="907" y="13"/>
                  <a:pt x="915" y="19"/>
                  <a:pt x="917" y="21"/>
                </a:cubicBezTo>
                <a:cubicBezTo>
                  <a:pt x="921" y="25"/>
                  <a:pt x="916" y="31"/>
                  <a:pt x="918" y="36"/>
                </a:cubicBezTo>
                <a:cubicBezTo>
                  <a:pt x="920" y="41"/>
                  <a:pt x="930" y="45"/>
                  <a:pt x="934" y="47"/>
                </a:cubicBezTo>
                <a:cubicBezTo>
                  <a:pt x="938" y="48"/>
                  <a:pt x="943" y="48"/>
                  <a:pt x="948" y="49"/>
                </a:cubicBezTo>
                <a:cubicBezTo>
                  <a:pt x="948" y="49"/>
                  <a:pt x="949" y="50"/>
                  <a:pt x="949" y="50"/>
                </a:cubicBezTo>
                <a:cubicBezTo>
                  <a:pt x="949" y="51"/>
                  <a:pt x="948" y="53"/>
                  <a:pt x="948" y="54"/>
                </a:cubicBezTo>
                <a:cubicBezTo>
                  <a:pt x="945" y="60"/>
                  <a:pt x="935" y="64"/>
                  <a:pt x="930" y="67"/>
                </a:cubicBezTo>
                <a:cubicBezTo>
                  <a:pt x="926" y="70"/>
                  <a:pt x="924" y="75"/>
                  <a:pt x="921" y="77"/>
                </a:cubicBezTo>
                <a:cubicBezTo>
                  <a:pt x="916" y="80"/>
                  <a:pt x="910" y="79"/>
                  <a:pt x="908" y="83"/>
                </a:cubicBezTo>
                <a:cubicBezTo>
                  <a:pt x="908" y="85"/>
                  <a:pt x="907" y="85"/>
                  <a:pt x="907" y="87"/>
                </a:cubicBezTo>
                <a:cubicBezTo>
                  <a:pt x="905" y="86"/>
                  <a:pt x="906" y="90"/>
                  <a:pt x="906" y="91"/>
                </a:cubicBezTo>
                <a:cubicBezTo>
                  <a:pt x="910" y="93"/>
                  <a:pt x="924" y="95"/>
                  <a:pt x="926" y="99"/>
                </a:cubicBezTo>
                <a:cubicBezTo>
                  <a:pt x="930" y="105"/>
                  <a:pt x="930" y="119"/>
                  <a:pt x="928" y="129"/>
                </a:cubicBezTo>
                <a:cubicBezTo>
                  <a:pt x="927" y="131"/>
                  <a:pt x="926" y="134"/>
                  <a:pt x="927" y="138"/>
                </a:cubicBezTo>
                <a:cubicBezTo>
                  <a:pt x="944" y="144"/>
                  <a:pt x="968" y="157"/>
                  <a:pt x="946" y="175"/>
                </a:cubicBezTo>
                <a:cubicBezTo>
                  <a:pt x="930" y="175"/>
                  <a:pt x="930" y="166"/>
                  <a:pt x="917" y="161"/>
                </a:cubicBezTo>
                <a:cubicBezTo>
                  <a:pt x="915" y="161"/>
                  <a:pt x="906" y="165"/>
                  <a:pt x="905" y="165"/>
                </a:cubicBezTo>
                <a:cubicBezTo>
                  <a:pt x="903" y="165"/>
                  <a:pt x="901" y="165"/>
                  <a:pt x="899" y="165"/>
                </a:cubicBezTo>
                <a:cubicBezTo>
                  <a:pt x="892" y="168"/>
                  <a:pt x="882" y="170"/>
                  <a:pt x="874" y="168"/>
                </a:cubicBezTo>
                <a:cubicBezTo>
                  <a:pt x="872" y="163"/>
                  <a:pt x="867" y="157"/>
                  <a:pt x="863" y="153"/>
                </a:cubicBezTo>
                <a:cubicBezTo>
                  <a:pt x="863" y="153"/>
                  <a:pt x="863" y="153"/>
                  <a:pt x="863" y="153"/>
                </a:cubicBezTo>
                <a:cubicBezTo>
                  <a:pt x="862" y="154"/>
                  <a:pt x="862" y="154"/>
                  <a:pt x="862" y="154"/>
                </a:cubicBezTo>
                <a:cubicBezTo>
                  <a:pt x="862" y="162"/>
                  <a:pt x="869" y="172"/>
                  <a:pt x="864" y="179"/>
                </a:cubicBezTo>
                <a:cubicBezTo>
                  <a:pt x="863" y="179"/>
                  <a:pt x="861" y="179"/>
                  <a:pt x="859" y="178"/>
                </a:cubicBezTo>
                <a:cubicBezTo>
                  <a:pt x="855" y="176"/>
                  <a:pt x="854" y="171"/>
                  <a:pt x="851" y="167"/>
                </a:cubicBezTo>
                <a:cubicBezTo>
                  <a:pt x="850" y="165"/>
                  <a:pt x="850" y="163"/>
                  <a:pt x="849" y="161"/>
                </a:cubicBezTo>
                <a:cubicBezTo>
                  <a:pt x="846" y="159"/>
                  <a:pt x="844" y="156"/>
                  <a:pt x="841" y="153"/>
                </a:cubicBezTo>
                <a:cubicBezTo>
                  <a:pt x="839" y="151"/>
                  <a:pt x="840" y="146"/>
                  <a:pt x="837" y="144"/>
                </a:cubicBezTo>
                <a:cubicBezTo>
                  <a:pt x="834" y="141"/>
                  <a:pt x="817" y="153"/>
                  <a:pt x="809" y="149"/>
                </a:cubicBezTo>
                <a:cubicBezTo>
                  <a:pt x="806" y="147"/>
                  <a:pt x="803" y="144"/>
                  <a:pt x="801" y="141"/>
                </a:cubicBezTo>
                <a:close/>
                <a:moveTo>
                  <a:pt x="704" y="44"/>
                </a:moveTo>
                <a:cubicBezTo>
                  <a:pt x="705" y="43"/>
                  <a:pt x="706" y="43"/>
                  <a:pt x="707" y="42"/>
                </a:cubicBezTo>
                <a:cubicBezTo>
                  <a:pt x="707" y="41"/>
                  <a:pt x="707" y="41"/>
                  <a:pt x="706" y="40"/>
                </a:cubicBezTo>
                <a:cubicBezTo>
                  <a:pt x="706" y="40"/>
                  <a:pt x="706" y="40"/>
                  <a:pt x="706" y="40"/>
                </a:cubicBezTo>
                <a:cubicBezTo>
                  <a:pt x="706" y="40"/>
                  <a:pt x="706" y="40"/>
                  <a:pt x="705" y="40"/>
                </a:cubicBezTo>
                <a:cubicBezTo>
                  <a:pt x="705" y="41"/>
                  <a:pt x="705" y="43"/>
                  <a:pt x="704" y="44"/>
                </a:cubicBezTo>
                <a:close/>
                <a:moveTo>
                  <a:pt x="702" y="45"/>
                </a:moveTo>
                <a:cubicBezTo>
                  <a:pt x="702" y="46"/>
                  <a:pt x="703" y="46"/>
                  <a:pt x="703" y="46"/>
                </a:cubicBezTo>
                <a:cubicBezTo>
                  <a:pt x="704" y="46"/>
                  <a:pt x="704" y="46"/>
                  <a:pt x="704" y="45"/>
                </a:cubicBezTo>
                <a:cubicBezTo>
                  <a:pt x="704" y="45"/>
                  <a:pt x="704" y="45"/>
                  <a:pt x="704" y="45"/>
                </a:cubicBezTo>
                <a:cubicBezTo>
                  <a:pt x="704" y="45"/>
                  <a:pt x="704" y="44"/>
                  <a:pt x="704" y="44"/>
                </a:cubicBezTo>
                <a:cubicBezTo>
                  <a:pt x="704" y="44"/>
                  <a:pt x="703" y="43"/>
                  <a:pt x="703" y="43"/>
                </a:cubicBezTo>
                <a:cubicBezTo>
                  <a:pt x="703" y="43"/>
                  <a:pt x="703" y="44"/>
                  <a:pt x="702" y="44"/>
                </a:cubicBezTo>
                <a:cubicBezTo>
                  <a:pt x="702" y="45"/>
                  <a:pt x="702" y="45"/>
                  <a:pt x="702" y="45"/>
                </a:cubicBezTo>
                <a:close/>
                <a:moveTo>
                  <a:pt x="637" y="47"/>
                </a:moveTo>
                <a:cubicBezTo>
                  <a:pt x="637" y="41"/>
                  <a:pt x="637" y="35"/>
                  <a:pt x="639" y="30"/>
                </a:cubicBezTo>
                <a:cubicBezTo>
                  <a:pt x="639" y="27"/>
                  <a:pt x="639" y="25"/>
                  <a:pt x="638" y="23"/>
                </a:cubicBezTo>
                <a:cubicBezTo>
                  <a:pt x="640" y="23"/>
                  <a:pt x="647" y="21"/>
                  <a:pt x="647" y="21"/>
                </a:cubicBezTo>
                <a:cubicBezTo>
                  <a:pt x="652" y="29"/>
                  <a:pt x="651" y="39"/>
                  <a:pt x="658" y="45"/>
                </a:cubicBezTo>
                <a:cubicBezTo>
                  <a:pt x="658" y="48"/>
                  <a:pt x="658" y="51"/>
                  <a:pt x="658" y="55"/>
                </a:cubicBezTo>
                <a:cubicBezTo>
                  <a:pt x="656" y="55"/>
                  <a:pt x="654" y="58"/>
                  <a:pt x="653" y="59"/>
                </a:cubicBezTo>
                <a:cubicBezTo>
                  <a:pt x="643" y="59"/>
                  <a:pt x="640" y="53"/>
                  <a:pt x="637" y="47"/>
                </a:cubicBezTo>
                <a:close/>
                <a:moveTo>
                  <a:pt x="621" y="118"/>
                </a:moveTo>
                <a:cubicBezTo>
                  <a:pt x="621" y="113"/>
                  <a:pt x="621" y="109"/>
                  <a:pt x="621" y="105"/>
                </a:cubicBezTo>
                <a:cubicBezTo>
                  <a:pt x="628" y="104"/>
                  <a:pt x="632" y="97"/>
                  <a:pt x="636" y="92"/>
                </a:cubicBezTo>
                <a:cubicBezTo>
                  <a:pt x="640" y="85"/>
                  <a:pt x="652" y="76"/>
                  <a:pt x="660" y="71"/>
                </a:cubicBezTo>
                <a:cubicBezTo>
                  <a:pt x="663" y="70"/>
                  <a:pt x="678" y="62"/>
                  <a:pt x="677" y="61"/>
                </a:cubicBezTo>
                <a:cubicBezTo>
                  <a:pt x="680" y="60"/>
                  <a:pt x="693" y="54"/>
                  <a:pt x="694" y="51"/>
                </a:cubicBezTo>
                <a:cubicBezTo>
                  <a:pt x="694" y="50"/>
                  <a:pt x="694" y="50"/>
                  <a:pt x="694" y="50"/>
                </a:cubicBezTo>
                <a:cubicBezTo>
                  <a:pt x="692" y="49"/>
                  <a:pt x="681" y="45"/>
                  <a:pt x="680" y="44"/>
                </a:cubicBezTo>
                <a:cubicBezTo>
                  <a:pt x="678" y="43"/>
                  <a:pt x="676" y="39"/>
                  <a:pt x="675" y="39"/>
                </a:cubicBezTo>
                <a:cubicBezTo>
                  <a:pt x="675" y="38"/>
                  <a:pt x="675" y="37"/>
                  <a:pt x="675" y="37"/>
                </a:cubicBezTo>
                <a:cubicBezTo>
                  <a:pt x="684" y="39"/>
                  <a:pt x="702" y="36"/>
                  <a:pt x="707" y="33"/>
                </a:cubicBezTo>
                <a:cubicBezTo>
                  <a:pt x="709" y="31"/>
                  <a:pt x="712" y="28"/>
                  <a:pt x="716" y="27"/>
                </a:cubicBezTo>
                <a:cubicBezTo>
                  <a:pt x="721" y="26"/>
                  <a:pt x="736" y="34"/>
                  <a:pt x="739" y="36"/>
                </a:cubicBezTo>
                <a:cubicBezTo>
                  <a:pt x="739" y="38"/>
                  <a:pt x="738" y="39"/>
                  <a:pt x="738" y="41"/>
                </a:cubicBezTo>
                <a:cubicBezTo>
                  <a:pt x="736" y="42"/>
                  <a:pt x="734" y="44"/>
                  <a:pt x="732" y="45"/>
                </a:cubicBezTo>
                <a:cubicBezTo>
                  <a:pt x="731" y="45"/>
                  <a:pt x="730" y="45"/>
                  <a:pt x="730" y="45"/>
                </a:cubicBezTo>
                <a:cubicBezTo>
                  <a:pt x="724" y="47"/>
                  <a:pt x="709" y="51"/>
                  <a:pt x="705" y="55"/>
                </a:cubicBezTo>
                <a:cubicBezTo>
                  <a:pt x="706" y="56"/>
                  <a:pt x="706" y="57"/>
                  <a:pt x="706" y="58"/>
                </a:cubicBezTo>
                <a:cubicBezTo>
                  <a:pt x="708" y="59"/>
                  <a:pt x="710" y="60"/>
                  <a:pt x="712" y="61"/>
                </a:cubicBezTo>
                <a:cubicBezTo>
                  <a:pt x="713" y="61"/>
                  <a:pt x="715" y="61"/>
                  <a:pt x="717" y="61"/>
                </a:cubicBezTo>
                <a:cubicBezTo>
                  <a:pt x="724" y="65"/>
                  <a:pt x="744" y="92"/>
                  <a:pt x="730" y="103"/>
                </a:cubicBezTo>
                <a:cubicBezTo>
                  <a:pt x="728" y="104"/>
                  <a:pt x="716" y="108"/>
                  <a:pt x="717" y="108"/>
                </a:cubicBezTo>
                <a:cubicBezTo>
                  <a:pt x="711" y="111"/>
                  <a:pt x="705" y="106"/>
                  <a:pt x="702" y="111"/>
                </a:cubicBezTo>
                <a:cubicBezTo>
                  <a:pt x="702" y="114"/>
                  <a:pt x="702" y="117"/>
                  <a:pt x="702" y="120"/>
                </a:cubicBezTo>
                <a:cubicBezTo>
                  <a:pt x="699" y="125"/>
                  <a:pt x="694" y="130"/>
                  <a:pt x="690" y="134"/>
                </a:cubicBezTo>
                <a:cubicBezTo>
                  <a:pt x="690" y="136"/>
                  <a:pt x="690" y="137"/>
                  <a:pt x="691" y="137"/>
                </a:cubicBezTo>
                <a:cubicBezTo>
                  <a:pt x="692" y="139"/>
                  <a:pt x="695" y="139"/>
                  <a:pt x="697" y="139"/>
                </a:cubicBezTo>
                <a:cubicBezTo>
                  <a:pt x="698" y="138"/>
                  <a:pt x="699" y="137"/>
                  <a:pt x="700" y="134"/>
                </a:cubicBezTo>
                <a:cubicBezTo>
                  <a:pt x="711" y="134"/>
                  <a:pt x="716" y="138"/>
                  <a:pt x="726" y="140"/>
                </a:cubicBezTo>
                <a:cubicBezTo>
                  <a:pt x="727" y="143"/>
                  <a:pt x="730" y="149"/>
                  <a:pt x="729" y="151"/>
                </a:cubicBezTo>
                <a:cubicBezTo>
                  <a:pt x="728" y="152"/>
                  <a:pt x="727" y="154"/>
                  <a:pt x="725" y="155"/>
                </a:cubicBezTo>
                <a:cubicBezTo>
                  <a:pt x="716" y="158"/>
                  <a:pt x="712" y="149"/>
                  <a:pt x="705" y="150"/>
                </a:cubicBezTo>
                <a:cubicBezTo>
                  <a:pt x="704" y="149"/>
                  <a:pt x="700" y="153"/>
                  <a:pt x="699" y="155"/>
                </a:cubicBezTo>
                <a:cubicBezTo>
                  <a:pt x="698" y="157"/>
                  <a:pt x="700" y="159"/>
                  <a:pt x="700" y="160"/>
                </a:cubicBezTo>
                <a:cubicBezTo>
                  <a:pt x="700" y="162"/>
                  <a:pt x="700" y="164"/>
                  <a:pt x="700" y="166"/>
                </a:cubicBezTo>
                <a:cubicBezTo>
                  <a:pt x="702" y="174"/>
                  <a:pt x="698" y="180"/>
                  <a:pt x="692" y="183"/>
                </a:cubicBezTo>
                <a:cubicBezTo>
                  <a:pt x="685" y="187"/>
                  <a:pt x="666" y="181"/>
                  <a:pt x="662" y="179"/>
                </a:cubicBezTo>
                <a:cubicBezTo>
                  <a:pt x="662" y="177"/>
                  <a:pt x="653" y="173"/>
                  <a:pt x="651" y="173"/>
                </a:cubicBezTo>
                <a:cubicBezTo>
                  <a:pt x="651" y="172"/>
                  <a:pt x="652" y="172"/>
                  <a:pt x="652" y="172"/>
                </a:cubicBezTo>
                <a:cubicBezTo>
                  <a:pt x="660" y="170"/>
                  <a:pt x="676" y="168"/>
                  <a:pt x="683" y="163"/>
                </a:cubicBezTo>
                <a:cubicBezTo>
                  <a:pt x="685" y="162"/>
                  <a:pt x="692" y="157"/>
                  <a:pt x="689" y="155"/>
                </a:cubicBezTo>
                <a:cubicBezTo>
                  <a:pt x="685" y="154"/>
                  <a:pt x="675" y="155"/>
                  <a:pt x="672" y="157"/>
                </a:cubicBezTo>
                <a:cubicBezTo>
                  <a:pt x="668" y="159"/>
                  <a:pt x="653" y="154"/>
                  <a:pt x="652" y="153"/>
                </a:cubicBezTo>
                <a:cubicBezTo>
                  <a:pt x="650" y="152"/>
                  <a:pt x="650" y="151"/>
                  <a:pt x="649" y="149"/>
                </a:cubicBezTo>
                <a:cubicBezTo>
                  <a:pt x="649" y="148"/>
                  <a:pt x="649" y="148"/>
                  <a:pt x="650" y="147"/>
                </a:cubicBezTo>
                <a:cubicBezTo>
                  <a:pt x="660" y="147"/>
                  <a:pt x="674" y="146"/>
                  <a:pt x="684" y="144"/>
                </a:cubicBezTo>
                <a:cubicBezTo>
                  <a:pt x="685" y="143"/>
                  <a:pt x="685" y="142"/>
                  <a:pt x="686" y="141"/>
                </a:cubicBezTo>
                <a:cubicBezTo>
                  <a:pt x="686" y="141"/>
                  <a:pt x="686" y="141"/>
                  <a:pt x="686" y="140"/>
                </a:cubicBezTo>
                <a:cubicBezTo>
                  <a:pt x="684" y="139"/>
                  <a:pt x="684" y="138"/>
                  <a:pt x="682" y="137"/>
                </a:cubicBezTo>
                <a:cubicBezTo>
                  <a:pt x="682" y="133"/>
                  <a:pt x="681" y="129"/>
                  <a:pt x="683" y="125"/>
                </a:cubicBezTo>
                <a:cubicBezTo>
                  <a:pt x="685" y="122"/>
                  <a:pt x="691" y="115"/>
                  <a:pt x="690" y="111"/>
                </a:cubicBezTo>
                <a:cubicBezTo>
                  <a:pt x="690" y="109"/>
                  <a:pt x="689" y="109"/>
                  <a:pt x="688" y="109"/>
                </a:cubicBezTo>
                <a:cubicBezTo>
                  <a:pt x="680" y="105"/>
                  <a:pt x="670" y="123"/>
                  <a:pt x="665" y="118"/>
                </a:cubicBezTo>
                <a:cubicBezTo>
                  <a:pt x="666" y="112"/>
                  <a:pt x="667" y="106"/>
                  <a:pt x="670" y="102"/>
                </a:cubicBezTo>
                <a:cubicBezTo>
                  <a:pt x="675" y="96"/>
                  <a:pt x="690" y="97"/>
                  <a:pt x="695" y="102"/>
                </a:cubicBezTo>
                <a:cubicBezTo>
                  <a:pt x="701" y="102"/>
                  <a:pt x="703" y="100"/>
                  <a:pt x="707" y="98"/>
                </a:cubicBezTo>
                <a:cubicBezTo>
                  <a:pt x="711" y="95"/>
                  <a:pt x="717" y="94"/>
                  <a:pt x="720" y="90"/>
                </a:cubicBezTo>
                <a:cubicBezTo>
                  <a:pt x="720" y="89"/>
                  <a:pt x="720" y="88"/>
                  <a:pt x="720" y="89"/>
                </a:cubicBezTo>
                <a:cubicBezTo>
                  <a:pt x="726" y="78"/>
                  <a:pt x="710" y="68"/>
                  <a:pt x="705" y="66"/>
                </a:cubicBezTo>
                <a:cubicBezTo>
                  <a:pt x="694" y="63"/>
                  <a:pt x="681" y="76"/>
                  <a:pt x="678" y="81"/>
                </a:cubicBezTo>
                <a:cubicBezTo>
                  <a:pt x="670" y="91"/>
                  <a:pt x="657" y="97"/>
                  <a:pt x="649" y="107"/>
                </a:cubicBezTo>
                <a:cubicBezTo>
                  <a:pt x="645" y="112"/>
                  <a:pt x="646" y="118"/>
                  <a:pt x="644" y="123"/>
                </a:cubicBezTo>
                <a:cubicBezTo>
                  <a:pt x="643" y="127"/>
                  <a:pt x="640" y="131"/>
                  <a:pt x="639" y="133"/>
                </a:cubicBezTo>
                <a:cubicBezTo>
                  <a:pt x="632" y="134"/>
                  <a:pt x="625" y="130"/>
                  <a:pt x="623" y="125"/>
                </a:cubicBezTo>
                <a:cubicBezTo>
                  <a:pt x="621" y="123"/>
                  <a:pt x="623" y="120"/>
                  <a:pt x="621" y="118"/>
                </a:cubicBezTo>
                <a:close/>
                <a:moveTo>
                  <a:pt x="537" y="94"/>
                </a:moveTo>
                <a:cubicBezTo>
                  <a:pt x="538" y="94"/>
                  <a:pt x="540" y="93"/>
                  <a:pt x="540" y="92"/>
                </a:cubicBezTo>
                <a:cubicBezTo>
                  <a:pt x="541" y="91"/>
                  <a:pt x="540" y="90"/>
                  <a:pt x="540" y="89"/>
                </a:cubicBezTo>
                <a:cubicBezTo>
                  <a:pt x="539" y="90"/>
                  <a:pt x="539" y="90"/>
                  <a:pt x="539" y="90"/>
                </a:cubicBezTo>
                <a:cubicBezTo>
                  <a:pt x="538" y="91"/>
                  <a:pt x="538" y="93"/>
                  <a:pt x="537" y="94"/>
                </a:cubicBezTo>
                <a:close/>
                <a:moveTo>
                  <a:pt x="503" y="79"/>
                </a:moveTo>
                <a:cubicBezTo>
                  <a:pt x="504" y="80"/>
                  <a:pt x="505" y="81"/>
                  <a:pt x="507" y="79"/>
                </a:cubicBezTo>
                <a:cubicBezTo>
                  <a:pt x="507" y="77"/>
                  <a:pt x="508" y="77"/>
                  <a:pt x="508" y="75"/>
                </a:cubicBezTo>
                <a:cubicBezTo>
                  <a:pt x="508" y="75"/>
                  <a:pt x="507" y="75"/>
                  <a:pt x="507" y="74"/>
                </a:cubicBezTo>
                <a:cubicBezTo>
                  <a:pt x="506" y="75"/>
                  <a:pt x="505" y="75"/>
                  <a:pt x="504" y="75"/>
                </a:cubicBezTo>
                <a:cubicBezTo>
                  <a:pt x="504" y="77"/>
                  <a:pt x="504" y="77"/>
                  <a:pt x="503" y="79"/>
                </a:cubicBezTo>
                <a:close/>
                <a:moveTo>
                  <a:pt x="491" y="115"/>
                </a:moveTo>
                <a:cubicBezTo>
                  <a:pt x="496" y="117"/>
                  <a:pt x="504" y="111"/>
                  <a:pt x="507" y="108"/>
                </a:cubicBezTo>
                <a:cubicBezTo>
                  <a:pt x="506" y="107"/>
                  <a:pt x="506" y="105"/>
                  <a:pt x="506" y="104"/>
                </a:cubicBezTo>
                <a:cubicBezTo>
                  <a:pt x="505" y="104"/>
                  <a:pt x="505" y="103"/>
                  <a:pt x="504" y="103"/>
                </a:cubicBezTo>
                <a:cubicBezTo>
                  <a:pt x="501" y="105"/>
                  <a:pt x="494" y="109"/>
                  <a:pt x="491" y="113"/>
                </a:cubicBezTo>
                <a:cubicBezTo>
                  <a:pt x="491" y="113"/>
                  <a:pt x="491" y="114"/>
                  <a:pt x="491" y="115"/>
                </a:cubicBezTo>
                <a:close/>
                <a:moveTo>
                  <a:pt x="460" y="78"/>
                </a:moveTo>
                <a:cubicBezTo>
                  <a:pt x="461" y="79"/>
                  <a:pt x="462" y="79"/>
                  <a:pt x="463" y="79"/>
                </a:cubicBezTo>
                <a:cubicBezTo>
                  <a:pt x="466" y="77"/>
                  <a:pt x="468" y="75"/>
                  <a:pt x="470" y="73"/>
                </a:cubicBezTo>
                <a:cubicBezTo>
                  <a:pt x="470" y="71"/>
                  <a:pt x="470" y="71"/>
                  <a:pt x="470" y="69"/>
                </a:cubicBezTo>
                <a:cubicBezTo>
                  <a:pt x="468" y="69"/>
                  <a:pt x="467" y="70"/>
                  <a:pt x="466" y="70"/>
                </a:cubicBezTo>
                <a:cubicBezTo>
                  <a:pt x="464" y="71"/>
                  <a:pt x="461" y="74"/>
                  <a:pt x="460" y="78"/>
                </a:cubicBezTo>
                <a:close/>
                <a:moveTo>
                  <a:pt x="453" y="106"/>
                </a:moveTo>
                <a:cubicBezTo>
                  <a:pt x="454" y="106"/>
                  <a:pt x="454" y="106"/>
                  <a:pt x="455" y="106"/>
                </a:cubicBezTo>
                <a:cubicBezTo>
                  <a:pt x="457" y="103"/>
                  <a:pt x="473" y="90"/>
                  <a:pt x="469" y="87"/>
                </a:cubicBezTo>
                <a:cubicBezTo>
                  <a:pt x="458" y="82"/>
                  <a:pt x="453" y="96"/>
                  <a:pt x="453" y="106"/>
                </a:cubicBezTo>
                <a:close/>
                <a:moveTo>
                  <a:pt x="438" y="93"/>
                </a:moveTo>
                <a:cubicBezTo>
                  <a:pt x="439" y="93"/>
                  <a:pt x="440" y="94"/>
                  <a:pt x="440" y="95"/>
                </a:cubicBezTo>
                <a:cubicBezTo>
                  <a:pt x="442" y="95"/>
                  <a:pt x="443" y="95"/>
                  <a:pt x="444" y="95"/>
                </a:cubicBezTo>
                <a:cubicBezTo>
                  <a:pt x="445" y="94"/>
                  <a:pt x="446" y="93"/>
                  <a:pt x="446" y="92"/>
                </a:cubicBezTo>
                <a:cubicBezTo>
                  <a:pt x="445" y="91"/>
                  <a:pt x="444" y="91"/>
                  <a:pt x="444" y="90"/>
                </a:cubicBezTo>
                <a:cubicBezTo>
                  <a:pt x="444" y="91"/>
                  <a:pt x="439" y="91"/>
                  <a:pt x="438" y="92"/>
                </a:cubicBezTo>
                <a:cubicBezTo>
                  <a:pt x="438" y="92"/>
                  <a:pt x="438" y="92"/>
                  <a:pt x="438" y="93"/>
                </a:cubicBezTo>
                <a:close/>
                <a:moveTo>
                  <a:pt x="425" y="130"/>
                </a:moveTo>
                <a:cubicBezTo>
                  <a:pt x="429" y="129"/>
                  <a:pt x="448" y="117"/>
                  <a:pt x="439" y="112"/>
                </a:cubicBezTo>
                <a:cubicBezTo>
                  <a:pt x="438" y="112"/>
                  <a:pt x="438" y="112"/>
                  <a:pt x="437" y="112"/>
                </a:cubicBezTo>
                <a:cubicBezTo>
                  <a:pt x="435" y="119"/>
                  <a:pt x="428" y="123"/>
                  <a:pt x="425" y="130"/>
                </a:cubicBezTo>
                <a:close/>
                <a:moveTo>
                  <a:pt x="398" y="150"/>
                </a:moveTo>
                <a:cubicBezTo>
                  <a:pt x="398" y="144"/>
                  <a:pt x="399" y="138"/>
                  <a:pt x="399" y="133"/>
                </a:cubicBezTo>
                <a:cubicBezTo>
                  <a:pt x="403" y="131"/>
                  <a:pt x="426" y="102"/>
                  <a:pt x="429" y="97"/>
                </a:cubicBezTo>
                <a:cubicBezTo>
                  <a:pt x="428" y="96"/>
                  <a:pt x="428" y="96"/>
                  <a:pt x="426" y="96"/>
                </a:cubicBezTo>
                <a:cubicBezTo>
                  <a:pt x="424" y="97"/>
                  <a:pt x="405" y="104"/>
                  <a:pt x="401" y="101"/>
                </a:cubicBezTo>
                <a:cubicBezTo>
                  <a:pt x="400" y="100"/>
                  <a:pt x="400" y="100"/>
                  <a:pt x="400" y="100"/>
                </a:cubicBezTo>
                <a:cubicBezTo>
                  <a:pt x="400" y="86"/>
                  <a:pt x="411" y="79"/>
                  <a:pt x="418" y="74"/>
                </a:cubicBezTo>
                <a:cubicBezTo>
                  <a:pt x="424" y="70"/>
                  <a:pt x="428" y="65"/>
                  <a:pt x="432" y="60"/>
                </a:cubicBezTo>
                <a:cubicBezTo>
                  <a:pt x="437" y="54"/>
                  <a:pt x="450" y="45"/>
                  <a:pt x="453" y="38"/>
                </a:cubicBezTo>
                <a:cubicBezTo>
                  <a:pt x="454" y="34"/>
                  <a:pt x="454" y="29"/>
                  <a:pt x="454" y="25"/>
                </a:cubicBezTo>
                <a:cubicBezTo>
                  <a:pt x="462" y="22"/>
                  <a:pt x="468" y="24"/>
                  <a:pt x="473" y="28"/>
                </a:cubicBezTo>
                <a:cubicBezTo>
                  <a:pt x="468" y="46"/>
                  <a:pt x="437" y="68"/>
                  <a:pt x="423" y="81"/>
                </a:cubicBezTo>
                <a:cubicBezTo>
                  <a:pt x="420" y="84"/>
                  <a:pt x="416" y="86"/>
                  <a:pt x="413" y="89"/>
                </a:cubicBezTo>
                <a:cubicBezTo>
                  <a:pt x="413" y="90"/>
                  <a:pt x="413" y="90"/>
                  <a:pt x="414" y="90"/>
                </a:cubicBezTo>
                <a:cubicBezTo>
                  <a:pt x="419" y="90"/>
                  <a:pt x="426" y="88"/>
                  <a:pt x="430" y="86"/>
                </a:cubicBezTo>
                <a:cubicBezTo>
                  <a:pt x="436" y="85"/>
                  <a:pt x="441" y="85"/>
                  <a:pt x="447" y="84"/>
                </a:cubicBezTo>
                <a:cubicBezTo>
                  <a:pt x="451" y="81"/>
                  <a:pt x="451" y="77"/>
                  <a:pt x="453" y="73"/>
                </a:cubicBezTo>
                <a:cubicBezTo>
                  <a:pt x="457" y="67"/>
                  <a:pt x="460" y="60"/>
                  <a:pt x="466" y="55"/>
                </a:cubicBezTo>
                <a:cubicBezTo>
                  <a:pt x="469" y="55"/>
                  <a:pt x="472" y="55"/>
                  <a:pt x="474" y="55"/>
                </a:cubicBezTo>
                <a:cubicBezTo>
                  <a:pt x="475" y="57"/>
                  <a:pt x="477" y="58"/>
                  <a:pt x="478" y="59"/>
                </a:cubicBezTo>
                <a:cubicBezTo>
                  <a:pt x="481" y="63"/>
                  <a:pt x="483" y="67"/>
                  <a:pt x="485" y="71"/>
                </a:cubicBezTo>
                <a:cubicBezTo>
                  <a:pt x="488" y="69"/>
                  <a:pt x="495" y="62"/>
                  <a:pt x="492" y="57"/>
                </a:cubicBezTo>
                <a:cubicBezTo>
                  <a:pt x="491" y="54"/>
                  <a:pt x="488" y="53"/>
                  <a:pt x="490" y="49"/>
                </a:cubicBezTo>
                <a:cubicBezTo>
                  <a:pt x="490" y="46"/>
                  <a:pt x="498" y="42"/>
                  <a:pt x="502" y="43"/>
                </a:cubicBezTo>
                <a:cubicBezTo>
                  <a:pt x="502" y="47"/>
                  <a:pt x="506" y="51"/>
                  <a:pt x="508" y="53"/>
                </a:cubicBezTo>
                <a:cubicBezTo>
                  <a:pt x="515" y="55"/>
                  <a:pt x="513" y="47"/>
                  <a:pt x="514" y="43"/>
                </a:cubicBezTo>
                <a:cubicBezTo>
                  <a:pt x="517" y="34"/>
                  <a:pt x="512" y="13"/>
                  <a:pt x="524" y="13"/>
                </a:cubicBezTo>
                <a:cubicBezTo>
                  <a:pt x="525" y="15"/>
                  <a:pt x="530" y="19"/>
                  <a:pt x="532" y="21"/>
                </a:cubicBezTo>
                <a:cubicBezTo>
                  <a:pt x="532" y="21"/>
                  <a:pt x="532" y="21"/>
                  <a:pt x="533" y="21"/>
                </a:cubicBezTo>
                <a:cubicBezTo>
                  <a:pt x="535" y="25"/>
                  <a:pt x="536" y="27"/>
                  <a:pt x="539" y="30"/>
                </a:cubicBezTo>
                <a:cubicBezTo>
                  <a:pt x="541" y="34"/>
                  <a:pt x="544" y="42"/>
                  <a:pt x="545" y="47"/>
                </a:cubicBezTo>
                <a:cubicBezTo>
                  <a:pt x="546" y="51"/>
                  <a:pt x="542" y="54"/>
                  <a:pt x="543" y="59"/>
                </a:cubicBezTo>
                <a:cubicBezTo>
                  <a:pt x="546" y="65"/>
                  <a:pt x="553" y="69"/>
                  <a:pt x="556" y="75"/>
                </a:cubicBezTo>
                <a:cubicBezTo>
                  <a:pt x="558" y="79"/>
                  <a:pt x="558" y="83"/>
                  <a:pt x="560" y="85"/>
                </a:cubicBezTo>
                <a:cubicBezTo>
                  <a:pt x="564" y="89"/>
                  <a:pt x="570" y="91"/>
                  <a:pt x="574" y="95"/>
                </a:cubicBezTo>
                <a:cubicBezTo>
                  <a:pt x="574" y="97"/>
                  <a:pt x="574" y="98"/>
                  <a:pt x="574" y="99"/>
                </a:cubicBezTo>
                <a:cubicBezTo>
                  <a:pt x="572" y="100"/>
                  <a:pt x="570" y="102"/>
                  <a:pt x="568" y="103"/>
                </a:cubicBezTo>
                <a:cubicBezTo>
                  <a:pt x="565" y="105"/>
                  <a:pt x="561" y="104"/>
                  <a:pt x="559" y="105"/>
                </a:cubicBezTo>
                <a:cubicBezTo>
                  <a:pt x="552" y="106"/>
                  <a:pt x="543" y="109"/>
                  <a:pt x="539" y="114"/>
                </a:cubicBezTo>
                <a:cubicBezTo>
                  <a:pt x="536" y="117"/>
                  <a:pt x="536" y="135"/>
                  <a:pt x="535" y="141"/>
                </a:cubicBezTo>
                <a:cubicBezTo>
                  <a:pt x="535" y="143"/>
                  <a:pt x="534" y="145"/>
                  <a:pt x="534" y="148"/>
                </a:cubicBezTo>
                <a:cubicBezTo>
                  <a:pt x="532" y="152"/>
                  <a:pt x="531" y="158"/>
                  <a:pt x="530" y="163"/>
                </a:cubicBezTo>
                <a:cubicBezTo>
                  <a:pt x="530" y="164"/>
                  <a:pt x="530" y="165"/>
                  <a:pt x="530" y="166"/>
                </a:cubicBezTo>
                <a:cubicBezTo>
                  <a:pt x="526" y="174"/>
                  <a:pt x="524" y="181"/>
                  <a:pt x="520" y="187"/>
                </a:cubicBezTo>
                <a:cubicBezTo>
                  <a:pt x="520" y="190"/>
                  <a:pt x="520" y="193"/>
                  <a:pt x="520" y="195"/>
                </a:cubicBezTo>
                <a:cubicBezTo>
                  <a:pt x="519" y="195"/>
                  <a:pt x="519" y="195"/>
                  <a:pt x="519" y="195"/>
                </a:cubicBezTo>
                <a:cubicBezTo>
                  <a:pt x="518" y="193"/>
                  <a:pt x="515" y="191"/>
                  <a:pt x="514" y="189"/>
                </a:cubicBezTo>
                <a:cubicBezTo>
                  <a:pt x="511" y="185"/>
                  <a:pt x="511" y="181"/>
                  <a:pt x="509" y="177"/>
                </a:cubicBezTo>
                <a:cubicBezTo>
                  <a:pt x="509" y="175"/>
                  <a:pt x="509" y="173"/>
                  <a:pt x="509" y="171"/>
                </a:cubicBezTo>
                <a:cubicBezTo>
                  <a:pt x="507" y="163"/>
                  <a:pt x="509" y="147"/>
                  <a:pt x="508" y="135"/>
                </a:cubicBezTo>
                <a:cubicBezTo>
                  <a:pt x="507" y="135"/>
                  <a:pt x="506" y="135"/>
                  <a:pt x="507" y="134"/>
                </a:cubicBezTo>
                <a:cubicBezTo>
                  <a:pt x="497" y="136"/>
                  <a:pt x="489" y="139"/>
                  <a:pt x="481" y="142"/>
                </a:cubicBezTo>
                <a:cubicBezTo>
                  <a:pt x="476" y="142"/>
                  <a:pt x="472" y="143"/>
                  <a:pt x="467" y="143"/>
                </a:cubicBezTo>
                <a:cubicBezTo>
                  <a:pt x="462" y="138"/>
                  <a:pt x="463" y="125"/>
                  <a:pt x="465" y="119"/>
                </a:cubicBezTo>
                <a:cubicBezTo>
                  <a:pt x="470" y="117"/>
                  <a:pt x="476" y="112"/>
                  <a:pt x="478" y="108"/>
                </a:cubicBezTo>
                <a:cubicBezTo>
                  <a:pt x="478" y="107"/>
                  <a:pt x="478" y="105"/>
                  <a:pt x="478" y="104"/>
                </a:cubicBezTo>
                <a:cubicBezTo>
                  <a:pt x="484" y="97"/>
                  <a:pt x="492" y="90"/>
                  <a:pt x="488" y="77"/>
                </a:cubicBezTo>
                <a:cubicBezTo>
                  <a:pt x="488" y="77"/>
                  <a:pt x="488" y="77"/>
                  <a:pt x="487" y="77"/>
                </a:cubicBezTo>
                <a:cubicBezTo>
                  <a:pt x="473" y="87"/>
                  <a:pt x="476" y="96"/>
                  <a:pt x="467" y="109"/>
                </a:cubicBezTo>
                <a:cubicBezTo>
                  <a:pt x="461" y="117"/>
                  <a:pt x="456" y="117"/>
                  <a:pt x="452" y="129"/>
                </a:cubicBezTo>
                <a:cubicBezTo>
                  <a:pt x="448" y="140"/>
                  <a:pt x="457" y="156"/>
                  <a:pt x="457" y="165"/>
                </a:cubicBezTo>
                <a:cubicBezTo>
                  <a:pt x="455" y="165"/>
                  <a:pt x="455" y="167"/>
                  <a:pt x="454" y="167"/>
                </a:cubicBezTo>
                <a:cubicBezTo>
                  <a:pt x="452" y="167"/>
                  <a:pt x="452" y="167"/>
                  <a:pt x="450" y="167"/>
                </a:cubicBezTo>
                <a:cubicBezTo>
                  <a:pt x="447" y="163"/>
                  <a:pt x="444" y="159"/>
                  <a:pt x="442" y="153"/>
                </a:cubicBezTo>
                <a:cubicBezTo>
                  <a:pt x="440" y="149"/>
                  <a:pt x="441" y="145"/>
                  <a:pt x="439" y="141"/>
                </a:cubicBezTo>
                <a:cubicBezTo>
                  <a:pt x="438" y="141"/>
                  <a:pt x="438" y="141"/>
                  <a:pt x="437" y="141"/>
                </a:cubicBezTo>
                <a:cubicBezTo>
                  <a:pt x="431" y="151"/>
                  <a:pt x="418" y="157"/>
                  <a:pt x="402" y="157"/>
                </a:cubicBezTo>
                <a:cubicBezTo>
                  <a:pt x="402" y="156"/>
                  <a:pt x="400" y="155"/>
                  <a:pt x="400" y="155"/>
                </a:cubicBezTo>
                <a:cubicBezTo>
                  <a:pt x="398" y="153"/>
                  <a:pt x="398" y="151"/>
                  <a:pt x="398" y="150"/>
                </a:cubicBezTo>
                <a:close/>
                <a:moveTo>
                  <a:pt x="278" y="104"/>
                </a:moveTo>
                <a:cubicBezTo>
                  <a:pt x="279" y="106"/>
                  <a:pt x="280" y="109"/>
                  <a:pt x="281" y="111"/>
                </a:cubicBezTo>
                <a:cubicBezTo>
                  <a:pt x="282" y="111"/>
                  <a:pt x="282" y="111"/>
                  <a:pt x="282" y="111"/>
                </a:cubicBezTo>
                <a:cubicBezTo>
                  <a:pt x="283" y="108"/>
                  <a:pt x="286" y="101"/>
                  <a:pt x="283" y="99"/>
                </a:cubicBezTo>
                <a:cubicBezTo>
                  <a:pt x="283" y="99"/>
                  <a:pt x="282" y="99"/>
                  <a:pt x="282" y="98"/>
                </a:cubicBezTo>
                <a:cubicBezTo>
                  <a:pt x="281" y="98"/>
                  <a:pt x="280" y="98"/>
                  <a:pt x="279" y="99"/>
                </a:cubicBezTo>
                <a:cubicBezTo>
                  <a:pt x="279" y="102"/>
                  <a:pt x="278" y="101"/>
                  <a:pt x="278" y="104"/>
                </a:cubicBezTo>
                <a:close/>
                <a:moveTo>
                  <a:pt x="257" y="97"/>
                </a:moveTo>
                <a:cubicBezTo>
                  <a:pt x="257" y="97"/>
                  <a:pt x="257" y="98"/>
                  <a:pt x="257" y="99"/>
                </a:cubicBezTo>
                <a:cubicBezTo>
                  <a:pt x="258" y="99"/>
                  <a:pt x="258" y="99"/>
                  <a:pt x="258" y="99"/>
                </a:cubicBezTo>
                <a:cubicBezTo>
                  <a:pt x="258" y="99"/>
                  <a:pt x="259" y="99"/>
                  <a:pt x="259" y="99"/>
                </a:cubicBezTo>
                <a:cubicBezTo>
                  <a:pt x="260" y="98"/>
                  <a:pt x="260" y="97"/>
                  <a:pt x="261" y="97"/>
                </a:cubicBezTo>
                <a:cubicBezTo>
                  <a:pt x="261" y="95"/>
                  <a:pt x="261" y="95"/>
                  <a:pt x="260" y="93"/>
                </a:cubicBezTo>
                <a:cubicBezTo>
                  <a:pt x="260" y="93"/>
                  <a:pt x="260" y="93"/>
                  <a:pt x="260" y="93"/>
                </a:cubicBezTo>
                <a:cubicBezTo>
                  <a:pt x="259" y="93"/>
                  <a:pt x="259" y="93"/>
                  <a:pt x="259" y="93"/>
                </a:cubicBezTo>
                <a:cubicBezTo>
                  <a:pt x="258" y="94"/>
                  <a:pt x="258" y="95"/>
                  <a:pt x="257" y="97"/>
                </a:cubicBezTo>
                <a:close/>
                <a:moveTo>
                  <a:pt x="236" y="104"/>
                </a:moveTo>
                <a:cubicBezTo>
                  <a:pt x="236" y="105"/>
                  <a:pt x="237" y="105"/>
                  <a:pt x="238" y="105"/>
                </a:cubicBezTo>
                <a:cubicBezTo>
                  <a:pt x="241" y="104"/>
                  <a:pt x="242" y="102"/>
                  <a:pt x="245" y="100"/>
                </a:cubicBezTo>
                <a:cubicBezTo>
                  <a:pt x="245" y="99"/>
                  <a:pt x="245" y="98"/>
                  <a:pt x="245" y="97"/>
                </a:cubicBezTo>
                <a:cubicBezTo>
                  <a:pt x="244" y="97"/>
                  <a:pt x="244" y="97"/>
                  <a:pt x="244" y="97"/>
                </a:cubicBezTo>
                <a:cubicBezTo>
                  <a:pt x="244" y="97"/>
                  <a:pt x="243" y="97"/>
                  <a:pt x="242" y="97"/>
                </a:cubicBezTo>
                <a:cubicBezTo>
                  <a:pt x="240" y="99"/>
                  <a:pt x="238" y="101"/>
                  <a:pt x="236" y="104"/>
                </a:cubicBezTo>
                <a:close/>
                <a:moveTo>
                  <a:pt x="216" y="151"/>
                </a:moveTo>
                <a:cubicBezTo>
                  <a:pt x="217" y="152"/>
                  <a:pt x="225" y="157"/>
                  <a:pt x="226" y="158"/>
                </a:cubicBezTo>
                <a:cubicBezTo>
                  <a:pt x="230" y="159"/>
                  <a:pt x="253" y="155"/>
                  <a:pt x="254" y="154"/>
                </a:cubicBezTo>
                <a:cubicBezTo>
                  <a:pt x="254" y="153"/>
                  <a:pt x="253" y="151"/>
                  <a:pt x="252" y="149"/>
                </a:cubicBezTo>
                <a:cubicBezTo>
                  <a:pt x="253" y="149"/>
                  <a:pt x="253" y="149"/>
                  <a:pt x="253" y="149"/>
                </a:cubicBezTo>
                <a:cubicBezTo>
                  <a:pt x="259" y="147"/>
                  <a:pt x="266" y="162"/>
                  <a:pt x="274" y="147"/>
                </a:cubicBezTo>
                <a:cubicBezTo>
                  <a:pt x="280" y="149"/>
                  <a:pt x="289" y="157"/>
                  <a:pt x="296" y="153"/>
                </a:cubicBezTo>
                <a:cubicBezTo>
                  <a:pt x="309" y="147"/>
                  <a:pt x="312" y="126"/>
                  <a:pt x="312" y="104"/>
                </a:cubicBezTo>
                <a:cubicBezTo>
                  <a:pt x="312" y="97"/>
                  <a:pt x="313" y="86"/>
                  <a:pt x="310" y="81"/>
                </a:cubicBezTo>
                <a:cubicBezTo>
                  <a:pt x="310" y="78"/>
                  <a:pt x="310" y="75"/>
                  <a:pt x="310" y="73"/>
                </a:cubicBezTo>
                <a:cubicBezTo>
                  <a:pt x="310" y="67"/>
                  <a:pt x="310" y="56"/>
                  <a:pt x="308" y="51"/>
                </a:cubicBezTo>
                <a:cubicBezTo>
                  <a:pt x="308" y="49"/>
                  <a:pt x="307" y="45"/>
                  <a:pt x="307" y="43"/>
                </a:cubicBezTo>
                <a:cubicBezTo>
                  <a:pt x="305" y="35"/>
                  <a:pt x="304" y="27"/>
                  <a:pt x="301" y="21"/>
                </a:cubicBezTo>
                <a:cubicBezTo>
                  <a:pt x="270" y="17"/>
                  <a:pt x="248" y="27"/>
                  <a:pt x="235" y="46"/>
                </a:cubicBezTo>
                <a:cubicBezTo>
                  <a:pt x="232" y="50"/>
                  <a:pt x="222" y="63"/>
                  <a:pt x="225" y="70"/>
                </a:cubicBezTo>
                <a:cubicBezTo>
                  <a:pt x="233" y="70"/>
                  <a:pt x="243" y="58"/>
                  <a:pt x="249" y="54"/>
                </a:cubicBezTo>
                <a:cubicBezTo>
                  <a:pt x="250" y="54"/>
                  <a:pt x="254" y="53"/>
                  <a:pt x="254" y="53"/>
                </a:cubicBezTo>
                <a:cubicBezTo>
                  <a:pt x="280" y="51"/>
                  <a:pt x="264" y="71"/>
                  <a:pt x="264" y="83"/>
                </a:cubicBezTo>
                <a:cubicBezTo>
                  <a:pt x="268" y="85"/>
                  <a:pt x="278" y="95"/>
                  <a:pt x="284" y="92"/>
                </a:cubicBezTo>
                <a:cubicBezTo>
                  <a:pt x="284" y="91"/>
                  <a:pt x="285" y="90"/>
                  <a:pt x="286" y="90"/>
                </a:cubicBezTo>
                <a:cubicBezTo>
                  <a:pt x="293" y="90"/>
                  <a:pt x="311" y="103"/>
                  <a:pt x="302" y="112"/>
                </a:cubicBezTo>
                <a:cubicBezTo>
                  <a:pt x="299" y="115"/>
                  <a:pt x="294" y="117"/>
                  <a:pt x="290" y="120"/>
                </a:cubicBezTo>
                <a:cubicBezTo>
                  <a:pt x="285" y="123"/>
                  <a:pt x="280" y="129"/>
                  <a:pt x="274" y="133"/>
                </a:cubicBezTo>
                <a:cubicBezTo>
                  <a:pt x="274" y="133"/>
                  <a:pt x="272" y="133"/>
                  <a:pt x="273" y="134"/>
                </a:cubicBezTo>
                <a:cubicBezTo>
                  <a:pt x="268" y="137"/>
                  <a:pt x="260" y="139"/>
                  <a:pt x="254" y="143"/>
                </a:cubicBezTo>
                <a:cubicBezTo>
                  <a:pt x="251" y="145"/>
                  <a:pt x="243" y="143"/>
                  <a:pt x="240" y="143"/>
                </a:cubicBezTo>
                <a:cubicBezTo>
                  <a:pt x="238" y="140"/>
                  <a:pt x="232" y="133"/>
                  <a:pt x="236" y="127"/>
                </a:cubicBezTo>
                <a:cubicBezTo>
                  <a:pt x="237" y="124"/>
                  <a:pt x="242" y="120"/>
                  <a:pt x="244" y="119"/>
                </a:cubicBezTo>
                <a:cubicBezTo>
                  <a:pt x="244" y="116"/>
                  <a:pt x="243" y="116"/>
                  <a:pt x="241" y="116"/>
                </a:cubicBezTo>
                <a:cubicBezTo>
                  <a:pt x="238" y="121"/>
                  <a:pt x="227" y="110"/>
                  <a:pt x="226" y="108"/>
                </a:cubicBezTo>
                <a:cubicBezTo>
                  <a:pt x="226" y="105"/>
                  <a:pt x="226" y="102"/>
                  <a:pt x="226" y="99"/>
                </a:cubicBezTo>
                <a:cubicBezTo>
                  <a:pt x="229" y="98"/>
                  <a:pt x="231" y="95"/>
                  <a:pt x="234" y="93"/>
                </a:cubicBezTo>
                <a:cubicBezTo>
                  <a:pt x="242" y="89"/>
                  <a:pt x="256" y="87"/>
                  <a:pt x="252" y="74"/>
                </a:cubicBezTo>
                <a:cubicBezTo>
                  <a:pt x="252" y="74"/>
                  <a:pt x="251" y="74"/>
                  <a:pt x="250" y="74"/>
                </a:cubicBezTo>
                <a:cubicBezTo>
                  <a:pt x="246" y="78"/>
                  <a:pt x="227" y="77"/>
                  <a:pt x="223" y="83"/>
                </a:cubicBezTo>
                <a:cubicBezTo>
                  <a:pt x="220" y="86"/>
                  <a:pt x="223" y="93"/>
                  <a:pt x="221" y="97"/>
                </a:cubicBezTo>
                <a:cubicBezTo>
                  <a:pt x="219" y="97"/>
                  <a:pt x="220" y="103"/>
                  <a:pt x="218" y="105"/>
                </a:cubicBezTo>
                <a:cubicBezTo>
                  <a:pt x="214" y="114"/>
                  <a:pt x="219" y="132"/>
                  <a:pt x="217" y="141"/>
                </a:cubicBezTo>
                <a:cubicBezTo>
                  <a:pt x="217" y="144"/>
                  <a:pt x="216" y="149"/>
                  <a:pt x="216" y="151"/>
                </a:cubicBezTo>
                <a:close/>
                <a:moveTo>
                  <a:pt x="197" y="154"/>
                </a:moveTo>
                <a:cubicBezTo>
                  <a:pt x="197" y="141"/>
                  <a:pt x="202" y="127"/>
                  <a:pt x="205" y="115"/>
                </a:cubicBezTo>
                <a:cubicBezTo>
                  <a:pt x="205" y="113"/>
                  <a:pt x="205" y="110"/>
                  <a:pt x="205" y="107"/>
                </a:cubicBezTo>
                <a:cubicBezTo>
                  <a:pt x="205" y="93"/>
                  <a:pt x="199" y="79"/>
                  <a:pt x="201" y="66"/>
                </a:cubicBezTo>
                <a:cubicBezTo>
                  <a:pt x="205" y="39"/>
                  <a:pt x="229" y="25"/>
                  <a:pt x="252" y="17"/>
                </a:cubicBezTo>
                <a:cubicBezTo>
                  <a:pt x="261" y="15"/>
                  <a:pt x="289" y="6"/>
                  <a:pt x="300" y="13"/>
                </a:cubicBezTo>
                <a:cubicBezTo>
                  <a:pt x="302" y="13"/>
                  <a:pt x="306" y="13"/>
                  <a:pt x="308" y="15"/>
                </a:cubicBezTo>
                <a:cubicBezTo>
                  <a:pt x="330" y="29"/>
                  <a:pt x="324" y="79"/>
                  <a:pt x="325" y="113"/>
                </a:cubicBezTo>
                <a:cubicBezTo>
                  <a:pt x="325" y="129"/>
                  <a:pt x="328" y="154"/>
                  <a:pt x="320" y="163"/>
                </a:cubicBezTo>
                <a:cubicBezTo>
                  <a:pt x="318" y="166"/>
                  <a:pt x="294" y="183"/>
                  <a:pt x="287" y="179"/>
                </a:cubicBezTo>
                <a:cubicBezTo>
                  <a:pt x="280" y="175"/>
                  <a:pt x="274" y="165"/>
                  <a:pt x="264" y="164"/>
                </a:cubicBezTo>
                <a:cubicBezTo>
                  <a:pt x="261" y="163"/>
                  <a:pt x="257" y="167"/>
                  <a:pt x="254" y="168"/>
                </a:cubicBezTo>
                <a:cubicBezTo>
                  <a:pt x="252" y="169"/>
                  <a:pt x="230" y="173"/>
                  <a:pt x="226" y="171"/>
                </a:cubicBezTo>
                <a:cubicBezTo>
                  <a:pt x="221" y="170"/>
                  <a:pt x="220" y="167"/>
                  <a:pt x="216" y="164"/>
                </a:cubicBezTo>
                <a:cubicBezTo>
                  <a:pt x="216" y="164"/>
                  <a:pt x="216" y="164"/>
                  <a:pt x="216" y="164"/>
                </a:cubicBezTo>
                <a:cubicBezTo>
                  <a:pt x="213" y="166"/>
                  <a:pt x="211" y="170"/>
                  <a:pt x="206" y="170"/>
                </a:cubicBezTo>
                <a:cubicBezTo>
                  <a:pt x="204" y="168"/>
                  <a:pt x="202" y="166"/>
                  <a:pt x="201" y="164"/>
                </a:cubicBezTo>
                <a:cubicBezTo>
                  <a:pt x="199" y="161"/>
                  <a:pt x="199" y="158"/>
                  <a:pt x="197" y="154"/>
                </a:cubicBezTo>
                <a:close/>
                <a:moveTo>
                  <a:pt x="83" y="79"/>
                </a:moveTo>
                <a:cubicBezTo>
                  <a:pt x="84" y="83"/>
                  <a:pt x="84" y="85"/>
                  <a:pt x="85" y="87"/>
                </a:cubicBezTo>
                <a:cubicBezTo>
                  <a:pt x="92" y="84"/>
                  <a:pt x="115" y="69"/>
                  <a:pt x="116" y="62"/>
                </a:cubicBezTo>
                <a:cubicBezTo>
                  <a:pt x="116" y="62"/>
                  <a:pt x="116" y="62"/>
                  <a:pt x="115" y="62"/>
                </a:cubicBezTo>
                <a:cubicBezTo>
                  <a:pt x="111" y="60"/>
                  <a:pt x="105" y="62"/>
                  <a:pt x="101" y="63"/>
                </a:cubicBezTo>
                <a:cubicBezTo>
                  <a:pt x="98" y="63"/>
                  <a:pt x="96" y="63"/>
                  <a:pt x="93" y="63"/>
                </a:cubicBezTo>
                <a:cubicBezTo>
                  <a:pt x="84" y="65"/>
                  <a:pt x="82" y="70"/>
                  <a:pt x="83" y="79"/>
                </a:cubicBezTo>
                <a:close/>
                <a:moveTo>
                  <a:pt x="32" y="97"/>
                </a:moveTo>
                <a:cubicBezTo>
                  <a:pt x="36" y="101"/>
                  <a:pt x="36" y="104"/>
                  <a:pt x="36" y="112"/>
                </a:cubicBezTo>
                <a:cubicBezTo>
                  <a:pt x="38" y="113"/>
                  <a:pt x="38" y="113"/>
                  <a:pt x="38" y="114"/>
                </a:cubicBezTo>
                <a:cubicBezTo>
                  <a:pt x="41" y="114"/>
                  <a:pt x="44" y="114"/>
                  <a:pt x="46" y="113"/>
                </a:cubicBezTo>
                <a:cubicBezTo>
                  <a:pt x="47" y="111"/>
                  <a:pt x="50" y="108"/>
                  <a:pt x="50" y="106"/>
                </a:cubicBezTo>
                <a:cubicBezTo>
                  <a:pt x="52" y="100"/>
                  <a:pt x="53" y="86"/>
                  <a:pt x="49" y="83"/>
                </a:cubicBezTo>
                <a:cubicBezTo>
                  <a:pt x="49" y="83"/>
                  <a:pt x="49" y="82"/>
                  <a:pt x="48" y="82"/>
                </a:cubicBezTo>
                <a:cubicBezTo>
                  <a:pt x="42" y="82"/>
                  <a:pt x="34" y="89"/>
                  <a:pt x="32" y="94"/>
                </a:cubicBezTo>
                <a:cubicBezTo>
                  <a:pt x="32" y="95"/>
                  <a:pt x="32" y="96"/>
                  <a:pt x="32" y="97"/>
                </a:cubicBezTo>
                <a:close/>
                <a:moveTo>
                  <a:pt x="3" y="66"/>
                </a:moveTo>
                <a:cubicBezTo>
                  <a:pt x="9" y="66"/>
                  <a:pt x="12" y="70"/>
                  <a:pt x="14" y="73"/>
                </a:cubicBezTo>
                <a:cubicBezTo>
                  <a:pt x="16" y="73"/>
                  <a:pt x="18" y="73"/>
                  <a:pt x="19" y="73"/>
                </a:cubicBezTo>
                <a:cubicBezTo>
                  <a:pt x="22" y="71"/>
                  <a:pt x="24" y="69"/>
                  <a:pt x="26" y="67"/>
                </a:cubicBezTo>
                <a:cubicBezTo>
                  <a:pt x="31" y="64"/>
                  <a:pt x="38" y="63"/>
                  <a:pt x="44" y="60"/>
                </a:cubicBezTo>
                <a:cubicBezTo>
                  <a:pt x="48" y="57"/>
                  <a:pt x="51" y="59"/>
                  <a:pt x="54" y="55"/>
                </a:cubicBezTo>
                <a:cubicBezTo>
                  <a:pt x="57" y="47"/>
                  <a:pt x="51" y="40"/>
                  <a:pt x="54" y="31"/>
                </a:cubicBezTo>
                <a:cubicBezTo>
                  <a:pt x="55" y="26"/>
                  <a:pt x="56" y="23"/>
                  <a:pt x="57" y="17"/>
                </a:cubicBezTo>
                <a:cubicBezTo>
                  <a:pt x="57" y="17"/>
                  <a:pt x="56" y="5"/>
                  <a:pt x="58" y="7"/>
                </a:cubicBezTo>
                <a:cubicBezTo>
                  <a:pt x="58" y="6"/>
                  <a:pt x="58" y="6"/>
                  <a:pt x="59" y="6"/>
                </a:cubicBezTo>
                <a:cubicBezTo>
                  <a:pt x="69" y="5"/>
                  <a:pt x="83" y="21"/>
                  <a:pt x="92" y="27"/>
                </a:cubicBezTo>
                <a:cubicBezTo>
                  <a:pt x="92" y="35"/>
                  <a:pt x="89" y="43"/>
                  <a:pt x="90" y="51"/>
                </a:cubicBezTo>
                <a:cubicBezTo>
                  <a:pt x="100" y="55"/>
                  <a:pt x="115" y="50"/>
                  <a:pt x="126" y="48"/>
                </a:cubicBezTo>
                <a:cubicBezTo>
                  <a:pt x="130" y="48"/>
                  <a:pt x="134" y="48"/>
                  <a:pt x="138" y="49"/>
                </a:cubicBezTo>
                <a:cubicBezTo>
                  <a:pt x="140" y="50"/>
                  <a:pt x="142" y="53"/>
                  <a:pt x="144" y="53"/>
                </a:cubicBezTo>
                <a:cubicBezTo>
                  <a:pt x="144" y="53"/>
                  <a:pt x="144" y="55"/>
                  <a:pt x="144" y="55"/>
                </a:cubicBezTo>
                <a:cubicBezTo>
                  <a:pt x="140" y="59"/>
                  <a:pt x="136" y="64"/>
                  <a:pt x="133" y="68"/>
                </a:cubicBezTo>
                <a:cubicBezTo>
                  <a:pt x="130" y="71"/>
                  <a:pt x="120" y="76"/>
                  <a:pt x="114" y="79"/>
                </a:cubicBezTo>
                <a:cubicBezTo>
                  <a:pt x="110" y="82"/>
                  <a:pt x="104" y="83"/>
                  <a:pt x="104" y="90"/>
                </a:cubicBezTo>
                <a:cubicBezTo>
                  <a:pt x="105" y="91"/>
                  <a:pt x="106" y="91"/>
                  <a:pt x="106" y="92"/>
                </a:cubicBezTo>
                <a:cubicBezTo>
                  <a:pt x="114" y="95"/>
                  <a:pt x="125" y="91"/>
                  <a:pt x="128" y="99"/>
                </a:cubicBezTo>
                <a:cubicBezTo>
                  <a:pt x="129" y="101"/>
                  <a:pt x="130" y="103"/>
                  <a:pt x="129" y="105"/>
                </a:cubicBezTo>
                <a:cubicBezTo>
                  <a:pt x="124" y="112"/>
                  <a:pt x="112" y="106"/>
                  <a:pt x="105" y="111"/>
                </a:cubicBezTo>
                <a:cubicBezTo>
                  <a:pt x="99" y="115"/>
                  <a:pt x="94" y="120"/>
                  <a:pt x="89" y="124"/>
                </a:cubicBezTo>
                <a:cubicBezTo>
                  <a:pt x="84" y="127"/>
                  <a:pt x="79" y="125"/>
                  <a:pt x="76" y="130"/>
                </a:cubicBezTo>
                <a:cubicBezTo>
                  <a:pt x="72" y="136"/>
                  <a:pt x="76" y="147"/>
                  <a:pt x="74" y="153"/>
                </a:cubicBezTo>
                <a:cubicBezTo>
                  <a:pt x="74" y="155"/>
                  <a:pt x="73" y="156"/>
                  <a:pt x="73" y="157"/>
                </a:cubicBezTo>
                <a:cubicBezTo>
                  <a:pt x="64" y="159"/>
                  <a:pt x="66" y="177"/>
                  <a:pt x="59" y="183"/>
                </a:cubicBezTo>
                <a:cubicBezTo>
                  <a:pt x="57" y="172"/>
                  <a:pt x="50" y="162"/>
                  <a:pt x="48" y="152"/>
                </a:cubicBezTo>
                <a:cubicBezTo>
                  <a:pt x="48" y="147"/>
                  <a:pt x="50" y="142"/>
                  <a:pt x="46" y="139"/>
                </a:cubicBezTo>
                <a:cubicBezTo>
                  <a:pt x="44" y="138"/>
                  <a:pt x="40" y="139"/>
                  <a:pt x="38" y="138"/>
                </a:cubicBezTo>
                <a:cubicBezTo>
                  <a:pt x="36" y="132"/>
                  <a:pt x="34" y="123"/>
                  <a:pt x="26" y="121"/>
                </a:cubicBezTo>
                <a:cubicBezTo>
                  <a:pt x="23" y="120"/>
                  <a:pt x="22" y="122"/>
                  <a:pt x="17" y="122"/>
                </a:cubicBezTo>
                <a:cubicBezTo>
                  <a:pt x="16" y="120"/>
                  <a:pt x="15" y="116"/>
                  <a:pt x="14" y="114"/>
                </a:cubicBezTo>
                <a:cubicBezTo>
                  <a:pt x="12" y="111"/>
                  <a:pt x="7" y="110"/>
                  <a:pt x="5" y="107"/>
                </a:cubicBezTo>
                <a:cubicBezTo>
                  <a:pt x="5" y="107"/>
                  <a:pt x="5" y="107"/>
                  <a:pt x="5" y="107"/>
                </a:cubicBezTo>
                <a:cubicBezTo>
                  <a:pt x="3" y="102"/>
                  <a:pt x="5" y="99"/>
                  <a:pt x="4" y="96"/>
                </a:cubicBezTo>
                <a:cubicBezTo>
                  <a:pt x="4" y="94"/>
                  <a:pt x="1" y="93"/>
                  <a:pt x="0" y="90"/>
                </a:cubicBezTo>
                <a:cubicBezTo>
                  <a:pt x="4" y="85"/>
                  <a:pt x="3" y="76"/>
                  <a:pt x="3" y="66"/>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anchor="t"/>
          <a:lstStyle>
            <a:lvl1pPr marL="0" algn="l">
              <a:buNone/>
              <a:defRPr sz="1800">
                <a:solidFill>
                  <a:schemeClr val="lt1"/>
                </a:solidFill>
                <a:latin typeface="+mn-lt"/>
                <a:ea typeface="+mn-lt"/>
                <a:cs typeface="+mn-lt"/>
              </a:defRPr>
            </a:lvl1pPr>
            <a:lvl2pPr marL="457200" algn="l">
              <a:buNone/>
              <a:defRPr sz="1800">
                <a:solidFill>
                  <a:schemeClr val="lt1"/>
                </a:solidFill>
                <a:latin typeface="+mn-lt"/>
                <a:ea typeface="+mn-lt"/>
                <a:cs typeface="+mn-lt"/>
              </a:defRPr>
            </a:lvl2pPr>
            <a:lvl3pPr marL="914400" algn="l">
              <a:buNone/>
              <a:defRPr sz="1800">
                <a:solidFill>
                  <a:schemeClr val="lt1"/>
                </a:solidFill>
                <a:latin typeface="+mn-lt"/>
                <a:ea typeface="+mn-lt"/>
                <a:cs typeface="+mn-lt"/>
              </a:defRPr>
            </a:lvl3pPr>
            <a:lvl4pPr marL="1371600" algn="l">
              <a:buNone/>
              <a:defRPr sz="1800">
                <a:solidFill>
                  <a:schemeClr val="lt1"/>
                </a:solidFill>
                <a:latin typeface="+mn-lt"/>
                <a:ea typeface="+mn-lt"/>
                <a:cs typeface="+mn-lt"/>
              </a:defRPr>
            </a:lvl4pPr>
            <a:lvl5pPr marL="1828800" algn="l">
              <a:buNone/>
              <a:defRPr sz="1800">
                <a:solidFill>
                  <a:schemeClr val="lt1"/>
                </a:solidFill>
                <a:latin typeface="+mn-lt"/>
                <a:ea typeface="+mn-lt"/>
                <a:cs typeface="+mn-lt"/>
              </a:defRPr>
            </a:lvl5pPr>
            <a:lvl6pPr marL="2286000" algn="l">
              <a:buNone/>
              <a:defRPr sz="1800">
                <a:solidFill>
                  <a:schemeClr val="lt1"/>
                </a:solidFill>
                <a:latin typeface="+mn-lt"/>
                <a:ea typeface="+mn-lt"/>
                <a:cs typeface="+mn-lt"/>
              </a:defRPr>
            </a:lvl6pPr>
            <a:lvl7pPr marL="2743200" algn="l">
              <a:buNone/>
              <a:defRPr sz="1800">
                <a:solidFill>
                  <a:schemeClr val="lt1"/>
                </a:solidFill>
                <a:latin typeface="+mn-lt"/>
                <a:ea typeface="+mn-lt"/>
                <a:cs typeface="+mn-lt"/>
              </a:defRPr>
            </a:lvl7pPr>
            <a:lvl8pPr marL="3200400" algn="l">
              <a:buNone/>
              <a:defRPr sz="1800">
                <a:solidFill>
                  <a:schemeClr val="lt1"/>
                </a:solidFill>
                <a:latin typeface="+mn-lt"/>
                <a:ea typeface="+mn-lt"/>
                <a:cs typeface="+mn-lt"/>
              </a:defRPr>
            </a:lvl8pPr>
            <a:lvl9pPr marL="3657600" algn="l">
              <a:buNone/>
              <a:defRPr sz="1800">
                <a:solidFill>
                  <a:schemeClr val="lt1"/>
                </a:solidFill>
                <a:latin typeface="+mn-lt"/>
                <a:ea typeface="+mn-lt"/>
                <a:cs typeface="+mn-lt"/>
              </a:defRPr>
            </a:lvl9pPr>
          </a:lstStyle>
          <a:p>
            <a:endParaRPr/>
          </a:p>
        </p:txBody>
      </p:sp>
      <p:sp>
        <p:nvSpPr>
          <p:cNvPr id="11" name="Freeform 37">
            <a:extLst>
              <a:ext uri="{FF2B5EF4-FFF2-40B4-BE49-F238E27FC236}">
                <a16:creationId xmlns:a16="http://schemas.microsoft.com/office/drawing/2014/main" id="{E94E82ED-F654-9FBF-FE36-88D9E5AF7129}"/>
              </a:ext>
            </a:extLst>
          </p:cNvPr>
          <p:cNvSpPr>
            <a:spLocks noGrp="1"/>
          </p:cNvSpPr>
          <p:nvPr/>
        </p:nvSpPr>
        <p:spPr>
          <a:xfrm>
            <a:off x="8629715" y="308335"/>
            <a:ext cx="395639" cy="384389"/>
          </a:xfrm>
          <a:custGeom>
            <a:avLst/>
            <a:gdLst/>
            <a:ahLst/>
            <a:cxnLst/>
            <a:rect l="0" t="0" r="r" b="b"/>
            <a:pathLst>
              <a:path w="225" h="216">
                <a:moveTo>
                  <a:pt x="218" y="76"/>
                </a:moveTo>
                <a:cubicBezTo>
                  <a:pt x="210" y="53"/>
                  <a:pt x="191" y="37"/>
                  <a:pt x="170" y="32"/>
                </a:cubicBezTo>
                <a:cubicBezTo>
                  <a:pt x="158" y="13"/>
                  <a:pt x="137" y="0"/>
                  <a:pt x="113" y="0"/>
                </a:cubicBezTo>
                <a:cubicBezTo>
                  <a:pt x="89" y="0"/>
                  <a:pt x="68" y="13"/>
                  <a:pt x="56" y="32"/>
                </a:cubicBezTo>
                <a:cubicBezTo>
                  <a:pt x="34" y="37"/>
                  <a:pt x="15" y="53"/>
                  <a:pt x="8" y="76"/>
                </a:cubicBezTo>
                <a:cubicBezTo>
                  <a:pt x="0" y="99"/>
                  <a:pt x="6" y="123"/>
                  <a:pt x="21" y="140"/>
                </a:cubicBezTo>
                <a:cubicBezTo>
                  <a:pt x="18" y="163"/>
                  <a:pt x="28" y="185"/>
                  <a:pt x="48" y="200"/>
                </a:cubicBezTo>
                <a:cubicBezTo>
                  <a:pt x="67" y="214"/>
                  <a:pt x="92" y="216"/>
                  <a:pt x="112" y="207"/>
                </a:cubicBezTo>
                <a:cubicBezTo>
                  <a:pt x="133" y="216"/>
                  <a:pt x="158" y="214"/>
                  <a:pt x="177" y="200"/>
                </a:cubicBezTo>
                <a:cubicBezTo>
                  <a:pt x="197" y="186"/>
                  <a:pt x="206" y="163"/>
                  <a:pt x="204" y="140"/>
                </a:cubicBezTo>
                <a:cubicBezTo>
                  <a:pt x="220" y="123"/>
                  <a:pt x="225" y="99"/>
                  <a:pt x="218" y="76"/>
                </a:cubicBezTo>
                <a:close/>
                <a:moveTo>
                  <a:pt x="113" y="201"/>
                </a:moveTo>
                <a:cubicBezTo>
                  <a:pt x="63" y="201"/>
                  <a:pt x="22" y="160"/>
                  <a:pt x="22" y="110"/>
                </a:cubicBezTo>
                <a:cubicBezTo>
                  <a:pt x="22" y="60"/>
                  <a:pt x="62" y="20"/>
                  <a:pt x="113" y="20"/>
                </a:cubicBezTo>
                <a:cubicBezTo>
                  <a:pt x="163" y="20"/>
                  <a:pt x="204" y="61"/>
                  <a:pt x="204" y="111"/>
                </a:cubicBezTo>
                <a:cubicBezTo>
                  <a:pt x="204" y="161"/>
                  <a:pt x="163" y="201"/>
                  <a:pt x="113" y="201"/>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anchor="t"/>
          <a:lstStyle>
            <a:lvl1pPr marL="0" algn="l">
              <a:buNone/>
              <a:defRPr sz="1800">
                <a:solidFill>
                  <a:schemeClr val="lt1"/>
                </a:solidFill>
                <a:latin typeface="+mn-lt"/>
                <a:ea typeface="+mn-lt"/>
                <a:cs typeface="+mn-lt"/>
              </a:defRPr>
            </a:lvl1pPr>
            <a:lvl2pPr marL="457200" algn="l">
              <a:buNone/>
              <a:defRPr sz="1800">
                <a:solidFill>
                  <a:schemeClr val="lt1"/>
                </a:solidFill>
                <a:latin typeface="+mn-lt"/>
                <a:ea typeface="+mn-lt"/>
                <a:cs typeface="+mn-lt"/>
              </a:defRPr>
            </a:lvl2pPr>
            <a:lvl3pPr marL="914400" algn="l">
              <a:buNone/>
              <a:defRPr sz="1800">
                <a:solidFill>
                  <a:schemeClr val="lt1"/>
                </a:solidFill>
                <a:latin typeface="+mn-lt"/>
                <a:ea typeface="+mn-lt"/>
                <a:cs typeface="+mn-lt"/>
              </a:defRPr>
            </a:lvl3pPr>
            <a:lvl4pPr marL="1371600" algn="l">
              <a:buNone/>
              <a:defRPr sz="1800">
                <a:solidFill>
                  <a:schemeClr val="lt1"/>
                </a:solidFill>
                <a:latin typeface="+mn-lt"/>
                <a:ea typeface="+mn-lt"/>
                <a:cs typeface="+mn-lt"/>
              </a:defRPr>
            </a:lvl4pPr>
            <a:lvl5pPr marL="1828800" algn="l">
              <a:buNone/>
              <a:defRPr sz="1800">
                <a:solidFill>
                  <a:schemeClr val="lt1"/>
                </a:solidFill>
                <a:latin typeface="+mn-lt"/>
                <a:ea typeface="+mn-lt"/>
                <a:cs typeface="+mn-lt"/>
              </a:defRPr>
            </a:lvl5pPr>
            <a:lvl6pPr marL="2286000" algn="l">
              <a:buNone/>
              <a:defRPr sz="1800">
                <a:solidFill>
                  <a:schemeClr val="lt1"/>
                </a:solidFill>
                <a:latin typeface="+mn-lt"/>
                <a:ea typeface="+mn-lt"/>
                <a:cs typeface="+mn-lt"/>
              </a:defRPr>
            </a:lvl6pPr>
            <a:lvl7pPr marL="2743200" algn="l">
              <a:buNone/>
              <a:defRPr sz="1800">
                <a:solidFill>
                  <a:schemeClr val="lt1"/>
                </a:solidFill>
                <a:latin typeface="+mn-lt"/>
                <a:ea typeface="+mn-lt"/>
                <a:cs typeface="+mn-lt"/>
              </a:defRPr>
            </a:lvl7pPr>
            <a:lvl8pPr marL="3200400" algn="l">
              <a:buNone/>
              <a:defRPr sz="1800">
                <a:solidFill>
                  <a:schemeClr val="lt1"/>
                </a:solidFill>
                <a:latin typeface="+mn-lt"/>
                <a:ea typeface="+mn-lt"/>
                <a:cs typeface="+mn-lt"/>
              </a:defRPr>
            </a:lvl8pPr>
            <a:lvl9pPr marL="3657600" algn="l">
              <a:buNone/>
              <a:defRPr sz="1800">
                <a:solidFill>
                  <a:schemeClr val="lt1"/>
                </a:solidFill>
                <a:latin typeface="+mn-lt"/>
                <a:ea typeface="+mn-lt"/>
                <a:cs typeface="+mn-lt"/>
              </a:defRPr>
            </a:lvl9pPr>
          </a:lstStyle>
          <a:p>
            <a:endParaRPr/>
          </a:p>
        </p:txBody>
      </p:sp>
      <p:sp>
        <p:nvSpPr>
          <p:cNvPr id="12" name="Freeform 38">
            <a:extLst>
              <a:ext uri="{FF2B5EF4-FFF2-40B4-BE49-F238E27FC236}">
                <a16:creationId xmlns:a16="http://schemas.microsoft.com/office/drawing/2014/main" id="{9E4E072B-B595-23B2-A2DB-A2C52C1AF9D5}"/>
              </a:ext>
            </a:extLst>
          </p:cNvPr>
          <p:cNvSpPr>
            <a:spLocks noGrp="1"/>
          </p:cNvSpPr>
          <p:nvPr/>
        </p:nvSpPr>
        <p:spPr>
          <a:xfrm>
            <a:off x="8717842" y="463967"/>
            <a:ext cx="99378" cy="31876"/>
          </a:xfrm>
          <a:custGeom>
            <a:avLst/>
            <a:gdLst/>
            <a:ahLst/>
            <a:cxnLst/>
            <a:rect l="0" t="0" r="r" b="b"/>
            <a:pathLst>
              <a:path w="56" h="18">
                <a:moveTo>
                  <a:pt x="8" y="17"/>
                </a:moveTo>
                <a:cubicBezTo>
                  <a:pt x="4" y="17"/>
                  <a:pt x="4" y="17"/>
                  <a:pt x="4" y="17"/>
                </a:cubicBezTo>
                <a:cubicBezTo>
                  <a:pt x="4" y="4"/>
                  <a:pt x="4" y="4"/>
                  <a:pt x="4" y="4"/>
                </a:cubicBezTo>
                <a:cubicBezTo>
                  <a:pt x="3" y="6"/>
                  <a:pt x="2" y="6"/>
                  <a:pt x="0" y="7"/>
                </a:cubicBezTo>
                <a:cubicBezTo>
                  <a:pt x="0" y="4"/>
                  <a:pt x="0" y="4"/>
                  <a:pt x="0" y="4"/>
                </a:cubicBezTo>
                <a:cubicBezTo>
                  <a:pt x="1" y="4"/>
                  <a:pt x="2" y="3"/>
                  <a:pt x="3" y="2"/>
                </a:cubicBezTo>
                <a:cubicBezTo>
                  <a:pt x="4" y="2"/>
                  <a:pt x="4" y="1"/>
                  <a:pt x="5" y="0"/>
                </a:cubicBezTo>
                <a:cubicBezTo>
                  <a:pt x="8" y="0"/>
                  <a:pt x="8" y="0"/>
                  <a:pt x="8" y="0"/>
                </a:cubicBezTo>
                <a:cubicBezTo>
                  <a:pt x="8" y="17"/>
                  <a:pt x="8" y="17"/>
                  <a:pt x="8" y="17"/>
                </a:cubicBezTo>
                <a:close/>
                <a:moveTo>
                  <a:pt x="15" y="13"/>
                </a:moveTo>
                <a:cubicBezTo>
                  <a:pt x="18" y="13"/>
                  <a:pt x="18" y="13"/>
                  <a:pt x="18" y="13"/>
                </a:cubicBezTo>
                <a:cubicBezTo>
                  <a:pt x="18" y="14"/>
                  <a:pt x="18" y="14"/>
                  <a:pt x="19" y="14"/>
                </a:cubicBezTo>
                <a:cubicBezTo>
                  <a:pt x="19" y="15"/>
                  <a:pt x="20" y="15"/>
                  <a:pt x="20" y="15"/>
                </a:cubicBezTo>
                <a:cubicBezTo>
                  <a:pt x="21" y="15"/>
                  <a:pt x="21" y="14"/>
                  <a:pt x="22" y="14"/>
                </a:cubicBezTo>
                <a:cubicBezTo>
                  <a:pt x="22" y="13"/>
                  <a:pt x="23" y="12"/>
                  <a:pt x="23" y="10"/>
                </a:cubicBezTo>
                <a:cubicBezTo>
                  <a:pt x="22" y="11"/>
                  <a:pt x="21" y="12"/>
                  <a:pt x="20" y="12"/>
                </a:cubicBezTo>
                <a:cubicBezTo>
                  <a:pt x="18" y="12"/>
                  <a:pt x="17" y="11"/>
                  <a:pt x="16" y="10"/>
                </a:cubicBezTo>
                <a:cubicBezTo>
                  <a:pt x="15" y="9"/>
                  <a:pt x="14" y="8"/>
                  <a:pt x="14" y="6"/>
                </a:cubicBezTo>
                <a:cubicBezTo>
                  <a:pt x="14" y="4"/>
                  <a:pt x="15" y="2"/>
                  <a:pt x="16" y="1"/>
                </a:cubicBezTo>
                <a:cubicBezTo>
                  <a:pt x="17" y="0"/>
                  <a:pt x="18" y="0"/>
                  <a:pt x="20" y="0"/>
                </a:cubicBezTo>
                <a:cubicBezTo>
                  <a:pt x="22" y="0"/>
                  <a:pt x="23" y="0"/>
                  <a:pt x="24" y="2"/>
                </a:cubicBezTo>
                <a:cubicBezTo>
                  <a:pt x="26" y="3"/>
                  <a:pt x="26" y="5"/>
                  <a:pt x="26" y="8"/>
                </a:cubicBezTo>
                <a:cubicBezTo>
                  <a:pt x="26" y="12"/>
                  <a:pt x="25" y="14"/>
                  <a:pt x="24" y="16"/>
                </a:cubicBezTo>
                <a:cubicBezTo>
                  <a:pt x="23" y="17"/>
                  <a:pt x="21" y="18"/>
                  <a:pt x="19" y="18"/>
                </a:cubicBezTo>
                <a:cubicBezTo>
                  <a:pt x="18" y="18"/>
                  <a:pt x="17" y="17"/>
                  <a:pt x="16" y="16"/>
                </a:cubicBezTo>
                <a:cubicBezTo>
                  <a:pt x="16" y="16"/>
                  <a:pt x="15" y="15"/>
                  <a:pt x="15" y="13"/>
                </a:cubicBezTo>
                <a:close/>
                <a:moveTo>
                  <a:pt x="22" y="6"/>
                </a:moveTo>
                <a:cubicBezTo>
                  <a:pt x="22" y="4"/>
                  <a:pt x="22" y="4"/>
                  <a:pt x="22" y="3"/>
                </a:cubicBezTo>
                <a:cubicBezTo>
                  <a:pt x="21" y="2"/>
                  <a:pt x="21" y="2"/>
                  <a:pt x="20" y="2"/>
                </a:cubicBezTo>
                <a:cubicBezTo>
                  <a:pt x="19" y="2"/>
                  <a:pt x="19" y="3"/>
                  <a:pt x="18" y="3"/>
                </a:cubicBezTo>
                <a:cubicBezTo>
                  <a:pt x="18" y="4"/>
                  <a:pt x="18" y="4"/>
                  <a:pt x="18" y="6"/>
                </a:cubicBezTo>
                <a:cubicBezTo>
                  <a:pt x="18" y="7"/>
                  <a:pt x="18" y="8"/>
                  <a:pt x="18" y="8"/>
                </a:cubicBezTo>
                <a:cubicBezTo>
                  <a:pt x="19" y="8"/>
                  <a:pt x="20" y="9"/>
                  <a:pt x="20" y="9"/>
                </a:cubicBezTo>
                <a:cubicBezTo>
                  <a:pt x="21" y="9"/>
                  <a:pt x="21" y="8"/>
                  <a:pt x="22" y="8"/>
                </a:cubicBezTo>
                <a:cubicBezTo>
                  <a:pt x="22" y="8"/>
                  <a:pt x="22" y="7"/>
                  <a:pt x="22" y="6"/>
                </a:cubicBezTo>
                <a:close/>
                <a:moveTo>
                  <a:pt x="30" y="13"/>
                </a:moveTo>
                <a:cubicBezTo>
                  <a:pt x="34" y="12"/>
                  <a:pt x="34" y="12"/>
                  <a:pt x="34" y="12"/>
                </a:cubicBezTo>
                <a:cubicBezTo>
                  <a:pt x="34" y="13"/>
                  <a:pt x="34" y="14"/>
                  <a:pt x="34" y="14"/>
                </a:cubicBezTo>
                <a:cubicBezTo>
                  <a:pt x="35" y="15"/>
                  <a:pt x="36" y="15"/>
                  <a:pt x="36" y="15"/>
                </a:cubicBezTo>
                <a:cubicBezTo>
                  <a:pt x="37" y="15"/>
                  <a:pt x="37" y="15"/>
                  <a:pt x="38" y="14"/>
                </a:cubicBezTo>
                <a:cubicBezTo>
                  <a:pt x="38" y="14"/>
                  <a:pt x="39" y="13"/>
                  <a:pt x="39" y="12"/>
                </a:cubicBezTo>
                <a:cubicBezTo>
                  <a:pt x="39" y="10"/>
                  <a:pt x="38" y="10"/>
                  <a:pt x="38" y="9"/>
                </a:cubicBezTo>
                <a:cubicBezTo>
                  <a:pt x="38" y="9"/>
                  <a:pt x="37" y="8"/>
                  <a:pt x="36" y="8"/>
                </a:cubicBezTo>
                <a:cubicBezTo>
                  <a:pt x="35" y="8"/>
                  <a:pt x="34" y="9"/>
                  <a:pt x="33" y="10"/>
                </a:cubicBezTo>
                <a:cubicBezTo>
                  <a:pt x="30" y="9"/>
                  <a:pt x="30" y="9"/>
                  <a:pt x="30" y="9"/>
                </a:cubicBezTo>
                <a:cubicBezTo>
                  <a:pt x="32" y="0"/>
                  <a:pt x="32" y="0"/>
                  <a:pt x="32" y="0"/>
                </a:cubicBezTo>
                <a:cubicBezTo>
                  <a:pt x="41" y="0"/>
                  <a:pt x="41" y="0"/>
                  <a:pt x="41" y="0"/>
                </a:cubicBezTo>
                <a:cubicBezTo>
                  <a:pt x="41" y="3"/>
                  <a:pt x="41" y="3"/>
                  <a:pt x="41" y="3"/>
                </a:cubicBezTo>
                <a:cubicBezTo>
                  <a:pt x="35" y="3"/>
                  <a:pt x="35" y="3"/>
                  <a:pt x="35" y="3"/>
                </a:cubicBezTo>
                <a:cubicBezTo>
                  <a:pt x="34" y="6"/>
                  <a:pt x="34" y="6"/>
                  <a:pt x="34" y="6"/>
                </a:cubicBezTo>
                <a:cubicBezTo>
                  <a:pt x="35" y="6"/>
                  <a:pt x="36" y="6"/>
                  <a:pt x="37" y="6"/>
                </a:cubicBezTo>
                <a:cubicBezTo>
                  <a:pt x="38" y="6"/>
                  <a:pt x="40" y="6"/>
                  <a:pt x="41" y="8"/>
                </a:cubicBezTo>
                <a:cubicBezTo>
                  <a:pt x="42" y="9"/>
                  <a:pt x="42" y="10"/>
                  <a:pt x="42" y="12"/>
                </a:cubicBezTo>
                <a:cubicBezTo>
                  <a:pt x="42" y="14"/>
                  <a:pt x="42" y="15"/>
                  <a:pt x="41" y="16"/>
                </a:cubicBezTo>
                <a:cubicBezTo>
                  <a:pt x="40" y="18"/>
                  <a:pt x="38" y="18"/>
                  <a:pt x="36" y="18"/>
                </a:cubicBezTo>
                <a:cubicBezTo>
                  <a:pt x="35" y="18"/>
                  <a:pt x="33" y="18"/>
                  <a:pt x="32" y="17"/>
                </a:cubicBezTo>
                <a:cubicBezTo>
                  <a:pt x="31" y="16"/>
                  <a:pt x="30" y="14"/>
                  <a:pt x="30" y="13"/>
                </a:cubicBezTo>
                <a:close/>
                <a:moveTo>
                  <a:pt x="48" y="8"/>
                </a:moveTo>
                <a:cubicBezTo>
                  <a:pt x="47" y="7"/>
                  <a:pt x="46" y="7"/>
                  <a:pt x="46" y="6"/>
                </a:cubicBezTo>
                <a:cubicBezTo>
                  <a:pt x="46" y="5"/>
                  <a:pt x="45" y="5"/>
                  <a:pt x="45" y="4"/>
                </a:cubicBezTo>
                <a:cubicBezTo>
                  <a:pt x="45" y="3"/>
                  <a:pt x="46" y="2"/>
                  <a:pt x="46" y="1"/>
                </a:cubicBezTo>
                <a:cubicBezTo>
                  <a:pt x="47" y="0"/>
                  <a:pt x="49" y="0"/>
                  <a:pt x="50" y="0"/>
                </a:cubicBezTo>
                <a:cubicBezTo>
                  <a:pt x="52" y="0"/>
                  <a:pt x="54" y="0"/>
                  <a:pt x="54" y="1"/>
                </a:cubicBezTo>
                <a:cubicBezTo>
                  <a:pt x="55" y="2"/>
                  <a:pt x="56" y="3"/>
                  <a:pt x="56" y="4"/>
                </a:cubicBezTo>
                <a:cubicBezTo>
                  <a:pt x="56" y="5"/>
                  <a:pt x="56" y="6"/>
                  <a:pt x="55" y="6"/>
                </a:cubicBezTo>
                <a:cubicBezTo>
                  <a:pt x="55" y="7"/>
                  <a:pt x="54" y="8"/>
                  <a:pt x="53" y="8"/>
                </a:cubicBezTo>
                <a:cubicBezTo>
                  <a:pt x="54" y="8"/>
                  <a:pt x="55" y="9"/>
                  <a:pt x="56" y="10"/>
                </a:cubicBezTo>
                <a:cubicBezTo>
                  <a:pt x="56" y="10"/>
                  <a:pt x="56" y="11"/>
                  <a:pt x="56" y="12"/>
                </a:cubicBezTo>
                <a:cubicBezTo>
                  <a:pt x="56" y="14"/>
                  <a:pt x="56" y="15"/>
                  <a:pt x="55" y="16"/>
                </a:cubicBezTo>
                <a:cubicBezTo>
                  <a:pt x="54" y="18"/>
                  <a:pt x="52" y="18"/>
                  <a:pt x="50" y="18"/>
                </a:cubicBezTo>
                <a:cubicBezTo>
                  <a:pt x="49" y="18"/>
                  <a:pt x="48" y="18"/>
                  <a:pt x="46" y="17"/>
                </a:cubicBezTo>
                <a:cubicBezTo>
                  <a:pt x="45" y="16"/>
                  <a:pt x="44" y="14"/>
                  <a:pt x="44" y="13"/>
                </a:cubicBezTo>
                <a:cubicBezTo>
                  <a:pt x="44" y="12"/>
                  <a:pt x="45" y="11"/>
                  <a:pt x="45" y="10"/>
                </a:cubicBezTo>
                <a:cubicBezTo>
                  <a:pt x="46" y="9"/>
                  <a:pt x="47" y="8"/>
                  <a:pt x="48" y="8"/>
                </a:cubicBezTo>
                <a:close/>
                <a:moveTo>
                  <a:pt x="49" y="4"/>
                </a:moveTo>
                <a:cubicBezTo>
                  <a:pt x="49" y="5"/>
                  <a:pt x="49" y="6"/>
                  <a:pt x="49" y="6"/>
                </a:cubicBezTo>
                <a:cubicBezTo>
                  <a:pt x="50" y="6"/>
                  <a:pt x="50" y="6"/>
                  <a:pt x="51" y="6"/>
                </a:cubicBezTo>
                <a:cubicBezTo>
                  <a:pt x="52" y="6"/>
                  <a:pt x="52" y="6"/>
                  <a:pt x="52" y="6"/>
                </a:cubicBezTo>
                <a:cubicBezTo>
                  <a:pt x="53" y="6"/>
                  <a:pt x="53" y="5"/>
                  <a:pt x="53" y="4"/>
                </a:cubicBezTo>
                <a:cubicBezTo>
                  <a:pt x="53" y="4"/>
                  <a:pt x="53" y="3"/>
                  <a:pt x="52" y="3"/>
                </a:cubicBezTo>
                <a:cubicBezTo>
                  <a:pt x="52" y="2"/>
                  <a:pt x="52" y="2"/>
                  <a:pt x="51" y="2"/>
                </a:cubicBezTo>
                <a:cubicBezTo>
                  <a:pt x="50" y="2"/>
                  <a:pt x="50" y="2"/>
                  <a:pt x="49" y="3"/>
                </a:cubicBezTo>
                <a:cubicBezTo>
                  <a:pt x="49" y="3"/>
                  <a:pt x="49" y="4"/>
                  <a:pt x="49" y="4"/>
                </a:cubicBezTo>
                <a:close/>
                <a:moveTo>
                  <a:pt x="48" y="12"/>
                </a:moveTo>
                <a:cubicBezTo>
                  <a:pt x="48" y="13"/>
                  <a:pt x="49" y="14"/>
                  <a:pt x="49" y="14"/>
                </a:cubicBezTo>
                <a:cubicBezTo>
                  <a:pt x="50" y="15"/>
                  <a:pt x="50" y="15"/>
                  <a:pt x="51" y="15"/>
                </a:cubicBezTo>
                <a:cubicBezTo>
                  <a:pt x="52" y="15"/>
                  <a:pt x="52" y="15"/>
                  <a:pt x="53" y="14"/>
                </a:cubicBezTo>
                <a:cubicBezTo>
                  <a:pt x="53" y="14"/>
                  <a:pt x="54" y="13"/>
                  <a:pt x="54" y="12"/>
                </a:cubicBezTo>
                <a:cubicBezTo>
                  <a:pt x="54" y="11"/>
                  <a:pt x="53" y="10"/>
                  <a:pt x="53" y="10"/>
                </a:cubicBezTo>
                <a:cubicBezTo>
                  <a:pt x="52" y="10"/>
                  <a:pt x="52" y="9"/>
                  <a:pt x="51" y="9"/>
                </a:cubicBezTo>
                <a:cubicBezTo>
                  <a:pt x="50" y="9"/>
                  <a:pt x="50" y="10"/>
                  <a:pt x="49" y="10"/>
                </a:cubicBezTo>
                <a:cubicBezTo>
                  <a:pt x="49" y="11"/>
                  <a:pt x="48" y="11"/>
                  <a:pt x="48" y="12"/>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anchor="t"/>
          <a:lstStyle>
            <a:lvl1pPr marL="0" algn="l">
              <a:buNone/>
              <a:defRPr sz="1800">
                <a:solidFill>
                  <a:schemeClr val="lt1"/>
                </a:solidFill>
                <a:latin typeface="+mn-lt"/>
                <a:ea typeface="+mn-lt"/>
                <a:cs typeface="+mn-lt"/>
              </a:defRPr>
            </a:lvl1pPr>
            <a:lvl2pPr marL="457200" algn="l">
              <a:buNone/>
              <a:defRPr sz="1800">
                <a:solidFill>
                  <a:schemeClr val="lt1"/>
                </a:solidFill>
                <a:latin typeface="+mn-lt"/>
                <a:ea typeface="+mn-lt"/>
                <a:cs typeface="+mn-lt"/>
              </a:defRPr>
            </a:lvl2pPr>
            <a:lvl3pPr marL="914400" algn="l">
              <a:buNone/>
              <a:defRPr sz="1800">
                <a:solidFill>
                  <a:schemeClr val="lt1"/>
                </a:solidFill>
                <a:latin typeface="+mn-lt"/>
                <a:ea typeface="+mn-lt"/>
                <a:cs typeface="+mn-lt"/>
              </a:defRPr>
            </a:lvl3pPr>
            <a:lvl4pPr marL="1371600" algn="l">
              <a:buNone/>
              <a:defRPr sz="1800">
                <a:solidFill>
                  <a:schemeClr val="lt1"/>
                </a:solidFill>
                <a:latin typeface="+mn-lt"/>
                <a:ea typeface="+mn-lt"/>
                <a:cs typeface="+mn-lt"/>
              </a:defRPr>
            </a:lvl4pPr>
            <a:lvl5pPr marL="1828800" algn="l">
              <a:buNone/>
              <a:defRPr sz="1800">
                <a:solidFill>
                  <a:schemeClr val="lt1"/>
                </a:solidFill>
                <a:latin typeface="+mn-lt"/>
                <a:ea typeface="+mn-lt"/>
                <a:cs typeface="+mn-lt"/>
              </a:defRPr>
            </a:lvl5pPr>
            <a:lvl6pPr marL="2286000" algn="l">
              <a:buNone/>
              <a:defRPr sz="1800">
                <a:solidFill>
                  <a:schemeClr val="lt1"/>
                </a:solidFill>
                <a:latin typeface="+mn-lt"/>
                <a:ea typeface="+mn-lt"/>
                <a:cs typeface="+mn-lt"/>
              </a:defRPr>
            </a:lvl6pPr>
            <a:lvl7pPr marL="2743200" algn="l">
              <a:buNone/>
              <a:defRPr sz="1800">
                <a:solidFill>
                  <a:schemeClr val="lt1"/>
                </a:solidFill>
                <a:latin typeface="+mn-lt"/>
                <a:ea typeface="+mn-lt"/>
                <a:cs typeface="+mn-lt"/>
              </a:defRPr>
            </a:lvl7pPr>
            <a:lvl8pPr marL="3200400" algn="l">
              <a:buNone/>
              <a:defRPr sz="1800">
                <a:solidFill>
                  <a:schemeClr val="lt1"/>
                </a:solidFill>
                <a:latin typeface="+mn-lt"/>
                <a:ea typeface="+mn-lt"/>
                <a:cs typeface="+mn-lt"/>
              </a:defRPr>
            </a:lvl8pPr>
            <a:lvl9pPr marL="3657600" algn="l">
              <a:buNone/>
              <a:defRPr sz="1800">
                <a:solidFill>
                  <a:schemeClr val="lt1"/>
                </a:solidFill>
                <a:latin typeface="+mn-lt"/>
                <a:ea typeface="+mn-lt"/>
                <a:cs typeface="+mn-lt"/>
              </a:defRPr>
            </a:lvl9pPr>
          </a:lstStyle>
          <a:p>
            <a:endParaRPr/>
          </a:p>
        </p:txBody>
      </p:sp>
      <p:sp>
        <p:nvSpPr>
          <p:cNvPr id="13" name="Freeform 39">
            <a:extLst>
              <a:ext uri="{FF2B5EF4-FFF2-40B4-BE49-F238E27FC236}">
                <a16:creationId xmlns:a16="http://schemas.microsoft.com/office/drawing/2014/main" id="{E98F9A42-C94C-DA62-FE48-4639ED7B694A}"/>
              </a:ext>
            </a:extLst>
          </p:cNvPr>
          <p:cNvSpPr>
            <a:spLocks noGrp="1"/>
          </p:cNvSpPr>
          <p:nvPr/>
        </p:nvSpPr>
        <p:spPr>
          <a:xfrm>
            <a:off x="8549086" y="222082"/>
            <a:ext cx="560644" cy="564396"/>
          </a:xfrm>
          <a:custGeom>
            <a:avLst/>
            <a:gdLst/>
            <a:ahLst/>
            <a:cxnLst/>
            <a:rect l="0" t="0" r="r" b="b"/>
            <a:pathLst>
              <a:path w="318" h="318">
                <a:moveTo>
                  <a:pt x="159" y="0"/>
                </a:moveTo>
                <a:cubicBezTo>
                  <a:pt x="71" y="0"/>
                  <a:pt x="0" y="72"/>
                  <a:pt x="0" y="159"/>
                </a:cubicBezTo>
                <a:cubicBezTo>
                  <a:pt x="0" y="247"/>
                  <a:pt x="71" y="318"/>
                  <a:pt x="159" y="318"/>
                </a:cubicBezTo>
                <a:cubicBezTo>
                  <a:pt x="246" y="318"/>
                  <a:pt x="318" y="247"/>
                  <a:pt x="318" y="159"/>
                </a:cubicBezTo>
                <a:cubicBezTo>
                  <a:pt x="317" y="72"/>
                  <a:pt x="246" y="0"/>
                  <a:pt x="159" y="0"/>
                </a:cubicBezTo>
                <a:close/>
                <a:moveTo>
                  <a:pt x="159" y="312"/>
                </a:moveTo>
                <a:cubicBezTo>
                  <a:pt x="74" y="312"/>
                  <a:pt x="6" y="244"/>
                  <a:pt x="6" y="159"/>
                </a:cubicBezTo>
                <a:cubicBezTo>
                  <a:pt x="6" y="75"/>
                  <a:pt x="74" y="6"/>
                  <a:pt x="159" y="6"/>
                </a:cubicBezTo>
                <a:cubicBezTo>
                  <a:pt x="243" y="6"/>
                  <a:pt x="312" y="75"/>
                  <a:pt x="312" y="160"/>
                </a:cubicBezTo>
                <a:cubicBezTo>
                  <a:pt x="312" y="244"/>
                  <a:pt x="243" y="312"/>
                  <a:pt x="159" y="312"/>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anchor="t"/>
          <a:lstStyle>
            <a:lvl1pPr marL="0" algn="l">
              <a:buNone/>
              <a:defRPr sz="1800">
                <a:solidFill>
                  <a:schemeClr val="lt1"/>
                </a:solidFill>
                <a:latin typeface="+mn-lt"/>
                <a:ea typeface="+mn-lt"/>
                <a:cs typeface="+mn-lt"/>
              </a:defRPr>
            </a:lvl1pPr>
            <a:lvl2pPr marL="457200" algn="l">
              <a:buNone/>
              <a:defRPr sz="1800">
                <a:solidFill>
                  <a:schemeClr val="lt1"/>
                </a:solidFill>
                <a:latin typeface="+mn-lt"/>
                <a:ea typeface="+mn-lt"/>
                <a:cs typeface="+mn-lt"/>
              </a:defRPr>
            </a:lvl2pPr>
            <a:lvl3pPr marL="914400" algn="l">
              <a:buNone/>
              <a:defRPr sz="1800">
                <a:solidFill>
                  <a:schemeClr val="lt1"/>
                </a:solidFill>
                <a:latin typeface="+mn-lt"/>
                <a:ea typeface="+mn-lt"/>
                <a:cs typeface="+mn-lt"/>
              </a:defRPr>
            </a:lvl3pPr>
            <a:lvl4pPr marL="1371600" algn="l">
              <a:buNone/>
              <a:defRPr sz="1800">
                <a:solidFill>
                  <a:schemeClr val="lt1"/>
                </a:solidFill>
                <a:latin typeface="+mn-lt"/>
                <a:ea typeface="+mn-lt"/>
                <a:cs typeface="+mn-lt"/>
              </a:defRPr>
            </a:lvl4pPr>
            <a:lvl5pPr marL="1828800" algn="l">
              <a:buNone/>
              <a:defRPr sz="1800">
                <a:solidFill>
                  <a:schemeClr val="lt1"/>
                </a:solidFill>
                <a:latin typeface="+mn-lt"/>
                <a:ea typeface="+mn-lt"/>
                <a:cs typeface="+mn-lt"/>
              </a:defRPr>
            </a:lvl5pPr>
            <a:lvl6pPr marL="2286000" algn="l">
              <a:buNone/>
              <a:defRPr sz="1800">
                <a:solidFill>
                  <a:schemeClr val="lt1"/>
                </a:solidFill>
                <a:latin typeface="+mn-lt"/>
                <a:ea typeface="+mn-lt"/>
                <a:cs typeface="+mn-lt"/>
              </a:defRPr>
            </a:lvl6pPr>
            <a:lvl7pPr marL="2743200" algn="l">
              <a:buNone/>
              <a:defRPr sz="1800">
                <a:solidFill>
                  <a:schemeClr val="lt1"/>
                </a:solidFill>
                <a:latin typeface="+mn-lt"/>
                <a:ea typeface="+mn-lt"/>
                <a:cs typeface="+mn-lt"/>
              </a:defRPr>
            </a:lvl7pPr>
            <a:lvl8pPr marL="3200400" algn="l">
              <a:buNone/>
              <a:defRPr sz="1800">
                <a:solidFill>
                  <a:schemeClr val="lt1"/>
                </a:solidFill>
                <a:latin typeface="+mn-lt"/>
                <a:ea typeface="+mn-lt"/>
                <a:cs typeface="+mn-lt"/>
              </a:defRPr>
            </a:lvl8pPr>
            <a:lvl9pPr marL="3657600" algn="l">
              <a:buNone/>
              <a:defRPr sz="1800">
                <a:solidFill>
                  <a:schemeClr val="lt1"/>
                </a:solidFill>
                <a:latin typeface="+mn-lt"/>
                <a:ea typeface="+mn-lt"/>
                <a:cs typeface="+mn-lt"/>
              </a:defRPr>
            </a:lvl9pPr>
          </a:lstStyle>
          <a:p>
            <a:endParaRPr/>
          </a:p>
        </p:txBody>
      </p:sp>
      <p:sp>
        <p:nvSpPr>
          <p:cNvPr id="14" name="Freeform 40">
            <a:extLst>
              <a:ext uri="{FF2B5EF4-FFF2-40B4-BE49-F238E27FC236}">
                <a16:creationId xmlns:a16="http://schemas.microsoft.com/office/drawing/2014/main" id="{5D07620E-DE33-345A-815F-7615A444605A}"/>
              </a:ext>
            </a:extLst>
          </p:cNvPr>
          <p:cNvSpPr>
            <a:spLocks noGrp="1"/>
          </p:cNvSpPr>
          <p:nvPr/>
        </p:nvSpPr>
        <p:spPr>
          <a:xfrm>
            <a:off x="8588463" y="505218"/>
            <a:ext cx="481892" cy="241884"/>
          </a:xfrm>
          <a:custGeom>
            <a:avLst/>
            <a:gdLst/>
            <a:ahLst/>
            <a:cxnLst/>
            <a:rect l="0" t="0" r="r" b="b"/>
            <a:pathLst>
              <a:path w="274" h="137">
                <a:moveTo>
                  <a:pt x="250" y="51"/>
                </a:moveTo>
                <a:cubicBezTo>
                  <a:pt x="250" y="51"/>
                  <a:pt x="250" y="51"/>
                  <a:pt x="250" y="51"/>
                </a:cubicBezTo>
                <a:cubicBezTo>
                  <a:pt x="250" y="52"/>
                  <a:pt x="250" y="52"/>
                  <a:pt x="250" y="52"/>
                </a:cubicBezTo>
                <a:cubicBezTo>
                  <a:pt x="250" y="53"/>
                  <a:pt x="250" y="53"/>
                  <a:pt x="249" y="53"/>
                </a:cubicBezTo>
                <a:cubicBezTo>
                  <a:pt x="249" y="53"/>
                  <a:pt x="248" y="53"/>
                  <a:pt x="248" y="53"/>
                </a:cubicBezTo>
                <a:cubicBezTo>
                  <a:pt x="248" y="53"/>
                  <a:pt x="248" y="53"/>
                  <a:pt x="248" y="53"/>
                </a:cubicBezTo>
                <a:cubicBezTo>
                  <a:pt x="248" y="54"/>
                  <a:pt x="248" y="54"/>
                  <a:pt x="249" y="55"/>
                </a:cubicBezTo>
                <a:cubicBezTo>
                  <a:pt x="251" y="56"/>
                  <a:pt x="251" y="56"/>
                  <a:pt x="251" y="56"/>
                </a:cubicBezTo>
                <a:cubicBezTo>
                  <a:pt x="252" y="53"/>
                  <a:pt x="252" y="53"/>
                  <a:pt x="252" y="53"/>
                </a:cubicBezTo>
                <a:cubicBezTo>
                  <a:pt x="253" y="54"/>
                  <a:pt x="253" y="54"/>
                  <a:pt x="253" y="54"/>
                </a:cubicBezTo>
                <a:cubicBezTo>
                  <a:pt x="252" y="56"/>
                  <a:pt x="252" y="56"/>
                  <a:pt x="252" y="56"/>
                </a:cubicBezTo>
                <a:cubicBezTo>
                  <a:pt x="258" y="59"/>
                  <a:pt x="258" y="59"/>
                  <a:pt x="258" y="59"/>
                </a:cubicBezTo>
                <a:cubicBezTo>
                  <a:pt x="258" y="60"/>
                  <a:pt x="259" y="59"/>
                  <a:pt x="260" y="58"/>
                </a:cubicBezTo>
                <a:cubicBezTo>
                  <a:pt x="260" y="58"/>
                  <a:pt x="260" y="58"/>
                  <a:pt x="260" y="58"/>
                </a:cubicBezTo>
                <a:cubicBezTo>
                  <a:pt x="258" y="63"/>
                  <a:pt x="258" y="63"/>
                  <a:pt x="258" y="63"/>
                </a:cubicBezTo>
                <a:cubicBezTo>
                  <a:pt x="257" y="63"/>
                  <a:pt x="257" y="63"/>
                  <a:pt x="257" y="63"/>
                </a:cubicBezTo>
                <a:cubicBezTo>
                  <a:pt x="258" y="62"/>
                  <a:pt x="258" y="62"/>
                  <a:pt x="257" y="61"/>
                </a:cubicBezTo>
                <a:cubicBezTo>
                  <a:pt x="251" y="58"/>
                  <a:pt x="251" y="58"/>
                  <a:pt x="251" y="58"/>
                </a:cubicBezTo>
                <a:cubicBezTo>
                  <a:pt x="250" y="60"/>
                  <a:pt x="250" y="60"/>
                  <a:pt x="250" y="60"/>
                </a:cubicBezTo>
                <a:cubicBezTo>
                  <a:pt x="250" y="59"/>
                  <a:pt x="250" y="59"/>
                  <a:pt x="250" y="59"/>
                </a:cubicBezTo>
                <a:cubicBezTo>
                  <a:pt x="250" y="58"/>
                  <a:pt x="250" y="58"/>
                  <a:pt x="250" y="58"/>
                </a:cubicBezTo>
                <a:cubicBezTo>
                  <a:pt x="250" y="57"/>
                  <a:pt x="250" y="57"/>
                  <a:pt x="250" y="57"/>
                </a:cubicBezTo>
                <a:cubicBezTo>
                  <a:pt x="249" y="57"/>
                  <a:pt x="248" y="56"/>
                  <a:pt x="248" y="55"/>
                </a:cubicBezTo>
                <a:cubicBezTo>
                  <a:pt x="247" y="54"/>
                  <a:pt x="247" y="53"/>
                  <a:pt x="248" y="52"/>
                </a:cubicBezTo>
                <a:cubicBezTo>
                  <a:pt x="248" y="52"/>
                  <a:pt x="249" y="51"/>
                  <a:pt x="250" y="51"/>
                </a:cubicBezTo>
                <a:cubicBezTo>
                  <a:pt x="250" y="51"/>
                  <a:pt x="250" y="51"/>
                  <a:pt x="250" y="51"/>
                </a:cubicBezTo>
                <a:close/>
                <a:moveTo>
                  <a:pt x="14" y="15"/>
                </a:moveTo>
                <a:cubicBezTo>
                  <a:pt x="14" y="14"/>
                  <a:pt x="14" y="13"/>
                  <a:pt x="12" y="13"/>
                </a:cubicBezTo>
                <a:cubicBezTo>
                  <a:pt x="5" y="13"/>
                  <a:pt x="5" y="13"/>
                  <a:pt x="5" y="13"/>
                </a:cubicBezTo>
                <a:cubicBezTo>
                  <a:pt x="4" y="13"/>
                  <a:pt x="2" y="13"/>
                  <a:pt x="1" y="12"/>
                </a:cubicBezTo>
                <a:cubicBezTo>
                  <a:pt x="0" y="11"/>
                  <a:pt x="0" y="10"/>
                  <a:pt x="0" y="8"/>
                </a:cubicBezTo>
                <a:cubicBezTo>
                  <a:pt x="0" y="7"/>
                  <a:pt x="0" y="5"/>
                  <a:pt x="1" y="5"/>
                </a:cubicBezTo>
                <a:cubicBezTo>
                  <a:pt x="2" y="3"/>
                  <a:pt x="3" y="3"/>
                  <a:pt x="5" y="3"/>
                </a:cubicBezTo>
                <a:cubicBezTo>
                  <a:pt x="12" y="2"/>
                  <a:pt x="12" y="2"/>
                  <a:pt x="12" y="2"/>
                </a:cubicBezTo>
                <a:cubicBezTo>
                  <a:pt x="13" y="2"/>
                  <a:pt x="13" y="1"/>
                  <a:pt x="13" y="0"/>
                </a:cubicBezTo>
                <a:cubicBezTo>
                  <a:pt x="14" y="0"/>
                  <a:pt x="14" y="0"/>
                  <a:pt x="14" y="0"/>
                </a:cubicBezTo>
                <a:cubicBezTo>
                  <a:pt x="14" y="6"/>
                  <a:pt x="14" y="6"/>
                  <a:pt x="14" y="6"/>
                </a:cubicBezTo>
                <a:cubicBezTo>
                  <a:pt x="14" y="6"/>
                  <a:pt x="14" y="6"/>
                  <a:pt x="14" y="6"/>
                </a:cubicBezTo>
                <a:cubicBezTo>
                  <a:pt x="14" y="5"/>
                  <a:pt x="13" y="4"/>
                  <a:pt x="12" y="4"/>
                </a:cubicBezTo>
                <a:cubicBezTo>
                  <a:pt x="5" y="5"/>
                  <a:pt x="5" y="5"/>
                  <a:pt x="5" y="5"/>
                </a:cubicBezTo>
                <a:cubicBezTo>
                  <a:pt x="4" y="5"/>
                  <a:pt x="3" y="5"/>
                  <a:pt x="2" y="5"/>
                </a:cubicBezTo>
                <a:cubicBezTo>
                  <a:pt x="1" y="6"/>
                  <a:pt x="1" y="7"/>
                  <a:pt x="1" y="8"/>
                </a:cubicBezTo>
                <a:cubicBezTo>
                  <a:pt x="1" y="11"/>
                  <a:pt x="3" y="12"/>
                  <a:pt x="6" y="12"/>
                </a:cubicBezTo>
                <a:cubicBezTo>
                  <a:pt x="13" y="11"/>
                  <a:pt x="13" y="11"/>
                  <a:pt x="13" y="11"/>
                </a:cubicBezTo>
                <a:cubicBezTo>
                  <a:pt x="14" y="11"/>
                  <a:pt x="14" y="11"/>
                  <a:pt x="14" y="9"/>
                </a:cubicBezTo>
                <a:cubicBezTo>
                  <a:pt x="14" y="9"/>
                  <a:pt x="14" y="9"/>
                  <a:pt x="14" y="9"/>
                </a:cubicBezTo>
                <a:cubicBezTo>
                  <a:pt x="14" y="15"/>
                  <a:pt x="14" y="15"/>
                  <a:pt x="14" y="15"/>
                </a:cubicBezTo>
                <a:cubicBezTo>
                  <a:pt x="14" y="15"/>
                  <a:pt x="14" y="15"/>
                  <a:pt x="14" y="15"/>
                </a:cubicBezTo>
                <a:close/>
                <a:moveTo>
                  <a:pt x="3" y="27"/>
                </a:moveTo>
                <a:cubicBezTo>
                  <a:pt x="2" y="23"/>
                  <a:pt x="2" y="23"/>
                  <a:pt x="2" y="23"/>
                </a:cubicBezTo>
                <a:cubicBezTo>
                  <a:pt x="2" y="23"/>
                  <a:pt x="2" y="23"/>
                  <a:pt x="2" y="23"/>
                </a:cubicBezTo>
                <a:cubicBezTo>
                  <a:pt x="2" y="23"/>
                  <a:pt x="3" y="24"/>
                  <a:pt x="4" y="24"/>
                </a:cubicBezTo>
                <a:cubicBezTo>
                  <a:pt x="9" y="23"/>
                  <a:pt x="9" y="23"/>
                  <a:pt x="9" y="23"/>
                </a:cubicBezTo>
                <a:cubicBezTo>
                  <a:pt x="10" y="23"/>
                  <a:pt x="10" y="23"/>
                  <a:pt x="10" y="22"/>
                </a:cubicBezTo>
                <a:cubicBezTo>
                  <a:pt x="11" y="22"/>
                  <a:pt x="11" y="21"/>
                  <a:pt x="10" y="21"/>
                </a:cubicBezTo>
                <a:cubicBezTo>
                  <a:pt x="10" y="20"/>
                  <a:pt x="10" y="19"/>
                  <a:pt x="9" y="19"/>
                </a:cubicBezTo>
                <a:cubicBezTo>
                  <a:pt x="3" y="20"/>
                  <a:pt x="3" y="20"/>
                  <a:pt x="3" y="20"/>
                </a:cubicBezTo>
                <a:cubicBezTo>
                  <a:pt x="2" y="20"/>
                  <a:pt x="2" y="21"/>
                  <a:pt x="2" y="21"/>
                </a:cubicBezTo>
                <a:cubicBezTo>
                  <a:pt x="2" y="21"/>
                  <a:pt x="2" y="21"/>
                  <a:pt x="2" y="21"/>
                </a:cubicBezTo>
                <a:cubicBezTo>
                  <a:pt x="1" y="17"/>
                  <a:pt x="1" y="17"/>
                  <a:pt x="1" y="17"/>
                </a:cubicBezTo>
                <a:cubicBezTo>
                  <a:pt x="1" y="17"/>
                  <a:pt x="1" y="17"/>
                  <a:pt x="1" y="17"/>
                </a:cubicBezTo>
                <a:cubicBezTo>
                  <a:pt x="1" y="18"/>
                  <a:pt x="2" y="18"/>
                  <a:pt x="3" y="18"/>
                </a:cubicBezTo>
                <a:cubicBezTo>
                  <a:pt x="8" y="17"/>
                  <a:pt x="8" y="17"/>
                  <a:pt x="8" y="17"/>
                </a:cubicBezTo>
                <a:cubicBezTo>
                  <a:pt x="9" y="17"/>
                  <a:pt x="9" y="17"/>
                  <a:pt x="9" y="17"/>
                </a:cubicBezTo>
                <a:cubicBezTo>
                  <a:pt x="9" y="17"/>
                  <a:pt x="9" y="17"/>
                  <a:pt x="9" y="16"/>
                </a:cubicBezTo>
                <a:cubicBezTo>
                  <a:pt x="10" y="16"/>
                  <a:pt x="10" y="16"/>
                  <a:pt x="10" y="16"/>
                </a:cubicBezTo>
                <a:cubicBezTo>
                  <a:pt x="11" y="19"/>
                  <a:pt x="11" y="19"/>
                  <a:pt x="11" y="19"/>
                </a:cubicBezTo>
                <a:cubicBezTo>
                  <a:pt x="10" y="19"/>
                  <a:pt x="10" y="19"/>
                  <a:pt x="10" y="19"/>
                </a:cubicBezTo>
                <a:cubicBezTo>
                  <a:pt x="11" y="20"/>
                  <a:pt x="12" y="21"/>
                  <a:pt x="12" y="22"/>
                </a:cubicBezTo>
                <a:cubicBezTo>
                  <a:pt x="12" y="23"/>
                  <a:pt x="11" y="24"/>
                  <a:pt x="9" y="25"/>
                </a:cubicBezTo>
                <a:cubicBezTo>
                  <a:pt x="4" y="25"/>
                  <a:pt x="4" y="25"/>
                  <a:pt x="4" y="25"/>
                </a:cubicBezTo>
                <a:cubicBezTo>
                  <a:pt x="3" y="26"/>
                  <a:pt x="3" y="26"/>
                  <a:pt x="3" y="27"/>
                </a:cubicBezTo>
                <a:cubicBezTo>
                  <a:pt x="3" y="27"/>
                  <a:pt x="3" y="27"/>
                  <a:pt x="3" y="27"/>
                </a:cubicBezTo>
                <a:close/>
                <a:moveTo>
                  <a:pt x="16" y="29"/>
                </a:moveTo>
                <a:cubicBezTo>
                  <a:pt x="16" y="29"/>
                  <a:pt x="16" y="29"/>
                  <a:pt x="16" y="29"/>
                </a:cubicBezTo>
                <a:cubicBezTo>
                  <a:pt x="15" y="29"/>
                  <a:pt x="15" y="29"/>
                  <a:pt x="15" y="29"/>
                </a:cubicBezTo>
                <a:cubicBezTo>
                  <a:pt x="15" y="28"/>
                  <a:pt x="15" y="28"/>
                  <a:pt x="15" y="28"/>
                </a:cubicBezTo>
                <a:cubicBezTo>
                  <a:pt x="15" y="27"/>
                  <a:pt x="16" y="27"/>
                  <a:pt x="16" y="27"/>
                </a:cubicBezTo>
                <a:cubicBezTo>
                  <a:pt x="16" y="27"/>
                  <a:pt x="16" y="27"/>
                  <a:pt x="17" y="27"/>
                </a:cubicBezTo>
                <a:cubicBezTo>
                  <a:pt x="17" y="27"/>
                  <a:pt x="17" y="28"/>
                  <a:pt x="17" y="28"/>
                </a:cubicBezTo>
                <a:cubicBezTo>
                  <a:pt x="17" y="29"/>
                  <a:pt x="17" y="29"/>
                  <a:pt x="17" y="29"/>
                </a:cubicBezTo>
                <a:cubicBezTo>
                  <a:pt x="17" y="29"/>
                  <a:pt x="17" y="29"/>
                  <a:pt x="16" y="29"/>
                </a:cubicBezTo>
                <a:close/>
                <a:moveTo>
                  <a:pt x="4" y="33"/>
                </a:moveTo>
                <a:cubicBezTo>
                  <a:pt x="3" y="29"/>
                  <a:pt x="3" y="29"/>
                  <a:pt x="3" y="29"/>
                </a:cubicBezTo>
                <a:cubicBezTo>
                  <a:pt x="4" y="29"/>
                  <a:pt x="4" y="29"/>
                  <a:pt x="4" y="29"/>
                </a:cubicBezTo>
                <a:cubicBezTo>
                  <a:pt x="4" y="30"/>
                  <a:pt x="4" y="30"/>
                  <a:pt x="5" y="30"/>
                </a:cubicBezTo>
                <a:cubicBezTo>
                  <a:pt x="10" y="29"/>
                  <a:pt x="10" y="29"/>
                  <a:pt x="10" y="29"/>
                </a:cubicBezTo>
                <a:cubicBezTo>
                  <a:pt x="11" y="29"/>
                  <a:pt x="11" y="28"/>
                  <a:pt x="11" y="28"/>
                </a:cubicBezTo>
                <a:cubicBezTo>
                  <a:pt x="11" y="27"/>
                  <a:pt x="11" y="27"/>
                  <a:pt x="11" y="27"/>
                </a:cubicBezTo>
                <a:cubicBezTo>
                  <a:pt x="11" y="27"/>
                  <a:pt x="11" y="27"/>
                  <a:pt x="11" y="27"/>
                </a:cubicBezTo>
                <a:cubicBezTo>
                  <a:pt x="13" y="30"/>
                  <a:pt x="13" y="30"/>
                  <a:pt x="13" y="30"/>
                </a:cubicBezTo>
                <a:cubicBezTo>
                  <a:pt x="5" y="32"/>
                  <a:pt x="5" y="32"/>
                  <a:pt x="5" y="32"/>
                </a:cubicBezTo>
                <a:cubicBezTo>
                  <a:pt x="5" y="32"/>
                  <a:pt x="4" y="33"/>
                  <a:pt x="4" y="33"/>
                </a:cubicBezTo>
                <a:cubicBezTo>
                  <a:pt x="4" y="33"/>
                  <a:pt x="4" y="33"/>
                  <a:pt x="4" y="33"/>
                </a:cubicBezTo>
                <a:close/>
                <a:moveTo>
                  <a:pt x="16" y="42"/>
                </a:moveTo>
                <a:cubicBezTo>
                  <a:pt x="16" y="41"/>
                  <a:pt x="15" y="41"/>
                  <a:pt x="14" y="41"/>
                </a:cubicBezTo>
                <a:cubicBezTo>
                  <a:pt x="6" y="40"/>
                  <a:pt x="6" y="40"/>
                  <a:pt x="6" y="40"/>
                </a:cubicBezTo>
                <a:cubicBezTo>
                  <a:pt x="6" y="40"/>
                  <a:pt x="6" y="40"/>
                  <a:pt x="6" y="40"/>
                </a:cubicBezTo>
                <a:cubicBezTo>
                  <a:pt x="6" y="40"/>
                  <a:pt x="6" y="40"/>
                  <a:pt x="6" y="40"/>
                </a:cubicBezTo>
                <a:cubicBezTo>
                  <a:pt x="13" y="35"/>
                  <a:pt x="13" y="35"/>
                  <a:pt x="13" y="35"/>
                </a:cubicBezTo>
                <a:cubicBezTo>
                  <a:pt x="14" y="34"/>
                  <a:pt x="14" y="33"/>
                  <a:pt x="14" y="33"/>
                </a:cubicBezTo>
                <a:cubicBezTo>
                  <a:pt x="14" y="33"/>
                  <a:pt x="14" y="33"/>
                  <a:pt x="14" y="33"/>
                </a:cubicBezTo>
                <a:cubicBezTo>
                  <a:pt x="15" y="37"/>
                  <a:pt x="15" y="37"/>
                  <a:pt x="15" y="37"/>
                </a:cubicBezTo>
                <a:cubicBezTo>
                  <a:pt x="15" y="37"/>
                  <a:pt x="15" y="37"/>
                  <a:pt x="15" y="37"/>
                </a:cubicBezTo>
                <a:cubicBezTo>
                  <a:pt x="15" y="37"/>
                  <a:pt x="14" y="36"/>
                  <a:pt x="14" y="36"/>
                </a:cubicBezTo>
                <a:cubicBezTo>
                  <a:pt x="14" y="36"/>
                  <a:pt x="14" y="36"/>
                  <a:pt x="13" y="37"/>
                </a:cubicBezTo>
                <a:cubicBezTo>
                  <a:pt x="9" y="40"/>
                  <a:pt x="9" y="40"/>
                  <a:pt x="9" y="40"/>
                </a:cubicBezTo>
                <a:cubicBezTo>
                  <a:pt x="14" y="40"/>
                  <a:pt x="14" y="40"/>
                  <a:pt x="14" y="40"/>
                </a:cubicBezTo>
                <a:cubicBezTo>
                  <a:pt x="14" y="40"/>
                  <a:pt x="15" y="40"/>
                  <a:pt x="15" y="40"/>
                </a:cubicBezTo>
                <a:cubicBezTo>
                  <a:pt x="16" y="40"/>
                  <a:pt x="16" y="40"/>
                  <a:pt x="16" y="39"/>
                </a:cubicBezTo>
                <a:cubicBezTo>
                  <a:pt x="16" y="39"/>
                  <a:pt x="16" y="39"/>
                  <a:pt x="16" y="39"/>
                </a:cubicBezTo>
                <a:cubicBezTo>
                  <a:pt x="16" y="42"/>
                  <a:pt x="16" y="42"/>
                  <a:pt x="16" y="42"/>
                </a:cubicBezTo>
                <a:cubicBezTo>
                  <a:pt x="16" y="42"/>
                  <a:pt x="16" y="42"/>
                  <a:pt x="16" y="42"/>
                </a:cubicBezTo>
                <a:close/>
                <a:moveTo>
                  <a:pt x="14" y="53"/>
                </a:moveTo>
                <a:cubicBezTo>
                  <a:pt x="13" y="53"/>
                  <a:pt x="12" y="53"/>
                  <a:pt x="11" y="52"/>
                </a:cubicBezTo>
                <a:cubicBezTo>
                  <a:pt x="10" y="51"/>
                  <a:pt x="10" y="51"/>
                  <a:pt x="9" y="50"/>
                </a:cubicBezTo>
                <a:cubicBezTo>
                  <a:pt x="9" y="49"/>
                  <a:pt x="9" y="48"/>
                  <a:pt x="9" y="47"/>
                </a:cubicBezTo>
                <a:cubicBezTo>
                  <a:pt x="10" y="46"/>
                  <a:pt x="11" y="45"/>
                  <a:pt x="12" y="45"/>
                </a:cubicBezTo>
                <a:cubicBezTo>
                  <a:pt x="13" y="44"/>
                  <a:pt x="14" y="44"/>
                  <a:pt x="16" y="45"/>
                </a:cubicBezTo>
                <a:cubicBezTo>
                  <a:pt x="17" y="45"/>
                  <a:pt x="18" y="46"/>
                  <a:pt x="18" y="47"/>
                </a:cubicBezTo>
                <a:cubicBezTo>
                  <a:pt x="18" y="48"/>
                  <a:pt x="18" y="49"/>
                  <a:pt x="18" y="50"/>
                </a:cubicBezTo>
                <a:cubicBezTo>
                  <a:pt x="18" y="51"/>
                  <a:pt x="17" y="51"/>
                  <a:pt x="16" y="52"/>
                </a:cubicBezTo>
                <a:cubicBezTo>
                  <a:pt x="14" y="46"/>
                  <a:pt x="14" y="46"/>
                  <a:pt x="14" y="46"/>
                </a:cubicBezTo>
                <a:cubicBezTo>
                  <a:pt x="12" y="46"/>
                  <a:pt x="12" y="47"/>
                  <a:pt x="11" y="48"/>
                </a:cubicBezTo>
                <a:cubicBezTo>
                  <a:pt x="10" y="49"/>
                  <a:pt x="10" y="49"/>
                  <a:pt x="10" y="51"/>
                </a:cubicBezTo>
                <a:cubicBezTo>
                  <a:pt x="11" y="51"/>
                  <a:pt x="11" y="52"/>
                  <a:pt x="12" y="52"/>
                </a:cubicBezTo>
                <a:cubicBezTo>
                  <a:pt x="13" y="52"/>
                  <a:pt x="14" y="52"/>
                  <a:pt x="14" y="53"/>
                </a:cubicBezTo>
                <a:cubicBezTo>
                  <a:pt x="14" y="53"/>
                  <a:pt x="14" y="53"/>
                  <a:pt x="14" y="53"/>
                </a:cubicBezTo>
                <a:close/>
                <a:moveTo>
                  <a:pt x="16" y="49"/>
                </a:moveTo>
                <a:cubicBezTo>
                  <a:pt x="18" y="49"/>
                  <a:pt x="18" y="48"/>
                  <a:pt x="18" y="47"/>
                </a:cubicBezTo>
                <a:cubicBezTo>
                  <a:pt x="17" y="45"/>
                  <a:pt x="16" y="45"/>
                  <a:pt x="14" y="45"/>
                </a:cubicBezTo>
                <a:cubicBezTo>
                  <a:pt x="16" y="49"/>
                  <a:pt x="16" y="49"/>
                  <a:pt x="16" y="49"/>
                </a:cubicBezTo>
                <a:close/>
                <a:moveTo>
                  <a:pt x="22" y="58"/>
                </a:moveTo>
                <a:cubicBezTo>
                  <a:pt x="22" y="58"/>
                  <a:pt x="21" y="58"/>
                  <a:pt x="21" y="57"/>
                </a:cubicBezTo>
                <a:cubicBezTo>
                  <a:pt x="21" y="57"/>
                  <a:pt x="21" y="57"/>
                  <a:pt x="21" y="57"/>
                </a:cubicBezTo>
                <a:cubicBezTo>
                  <a:pt x="21" y="56"/>
                  <a:pt x="21" y="56"/>
                  <a:pt x="21" y="56"/>
                </a:cubicBezTo>
                <a:cubicBezTo>
                  <a:pt x="21" y="55"/>
                  <a:pt x="21" y="55"/>
                  <a:pt x="20" y="55"/>
                </a:cubicBezTo>
                <a:cubicBezTo>
                  <a:pt x="20" y="55"/>
                  <a:pt x="20" y="55"/>
                  <a:pt x="19" y="55"/>
                </a:cubicBezTo>
                <a:cubicBezTo>
                  <a:pt x="15" y="57"/>
                  <a:pt x="15" y="57"/>
                  <a:pt x="15" y="57"/>
                </a:cubicBezTo>
                <a:cubicBezTo>
                  <a:pt x="14" y="58"/>
                  <a:pt x="14" y="59"/>
                  <a:pt x="14" y="59"/>
                </a:cubicBezTo>
                <a:cubicBezTo>
                  <a:pt x="14" y="59"/>
                  <a:pt x="14" y="59"/>
                  <a:pt x="14" y="59"/>
                </a:cubicBezTo>
                <a:cubicBezTo>
                  <a:pt x="12" y="55"/>
                  <a:pt x="12" y="55"/>
                  <a:pt x="12" y="55"/>
                </a:cubicBezTo>
                <a:cubicBezTo>
                  <a:pt x="12" y="55"/>
                  <a:pt x="12" y="55"/>
                  <a:pt x="12" y="55"/>
                </a:cubicBezTo>
                <a:cubicBezTo>
                  <a:pt x="13" y="56"/>
                  <a:pt x="14" y="56"/>
                  <a:pt x="14" y="56"/>
                </a:cubicBezTo>
                <a:cubicBezTo>
                  <a:pt x="19" y="54"/>
                  <a:pt x="19" y="54"/>
                  <a:pt x="19" y="54"/>
                </a:cubicBezTo>
                <a:cubicBezTo>
                  <a:pt x="20" y="53"/>
                  <a:pt x="20" y="53"/>
                  <a:pt x="20" y="53"/>
                </a:cubicBezTo>
                <a:cubicBezTo>
                  <a:pt x="20" y="53"/>
                  <a:pt x="20" y="52"/>
                  <a:pt x="20" y="52"/>
                </a:cubicBezTo>
                <a:cubicBezTo>
                  <a:pt x="20" y="52"/>
                  <a:pt x="20" y="52"/>
                  <a:pt x="20" y="52"/>
                </a:cubicBezTo>
                <a:cubicBezTo>
                  <a:pt x="22" y="54"/>
                  <a:pt x="22" y="54"/>
                  <a:pt x="22" y="54"/>
                </a:cubicBezTo>
                <a:cubicBezTo>
                  <a:pt x="21" y="55"/>
                  <a:pt x="21" y="55"/>
                  <a:pt x="21" y="55"/>
                </a:cubicBezTo>
                <a:cubicBezTo>
                  <a:pt x="22" y="55"/>
                  <a:pt x="23" y="56"/>
                  <a:pt x="24" y="57"/>
                </a:cubicBezTo>
                <a:cubicBezTo>
                  <a:pt x="24" y="57"/>
                  <a:pt x="24" y="57"/>
                  <a:pt x="24" y="57"/>
                </a:cubicBezTo>
                <a:cubicBezTo>
                  <a:pt x="23" y="58"/>
                  <a:pt x="22" y="58"/>
                  <a:pt x="22" y="58"/>
                </a:cubicBezTo>
                <a:close/>
                <a:moveTo>
                  <a:pt x="21" y="67"/>
                </a:moveTo>
                <a:cubicBezTo>
                  <a:pt x="20" y="68"/>
                  <a:pt x="19" y="68"/>
                  <a:pt x="18" y="67"/>
                </a:cubicBezTo>
                <a:cubicBezTo>
                  <a:pt x="18" y="67"/>
                  <a:pt x="17" y="67"/>
                  <a:pt x="17" y="66"/>
                </a:cubicBezTo>
                <a:cubicBezTo>
                  <a:pt x="17" y="65"/>
                  <a:pt x="16" y="65"/>
                  <a:pt x="16" y="65"/>
                </a:cubicBezTo>
                <a:cubicBezTo>
                  <a:pt x="16" y="64"/>
                  <a:pt x="16" y="64"/>
                  <a:pt x="16" y="63"/>
                </a:cubicBezTo>
                <a:cubicBezTo>
                  <a:pt x="16" y="63"/>
                  <a:pt x="16" y="63"/>
                  <a:pt x="16" y="63"/>
                </a:cubicBezTo>
                <a:cubicBezTo>
                  <a:pt x="16" y="63"/>
                  <a:pt x="16" y="63"/>
                  <a:pt x="16" y="63"/>
                </a:cubicBezTo>
                <a:cubicBezTo>
                  <a:pt x="18" y="61"/>
                  <a:pt x="18" y="61"/>
                  <a:pt x="18" y="61"/>
                </a:cubicBezTo>
                <a:cubicBezTo>
                  <a:pt x="18" y="61"/>
                  <a:pt x="18" y="61"/>
                  <a:pt x="18" y="61"/>
                </a:cubicBezTo>
                <a:cubicBezTo>
                  <a:pt x="17" y="63"/>
                  <a:pt x="16" y="64"/>
                  <a:pt x="17" y="65"/>
                </a:cubicBezTo>
                <a:cubicBezTo>
                  <a:pt x="18" y="65"/>
                  <a:pt x="18" y="66"/>
                  <a:pt x="18" y="66"/>
                </a:cubicBezTo>
                <a:cubicBezTo>
                  <a:pt x="18" y="66"/>
                  <a:pt x="19" y="66"/>
                  <a:pt x="19" y="66"/>
                </a:cubicBezTo>
                <a:cubicBezTo>
                  <a:pt x="20" y="65"/>
                  <a:pt x="20" y="65"/>
                  <a:pt x="20" y="63"/>
                </a:cubicBezTo>
                <a:cubicBezTo>
                  <a:pt x="20" y="62"/>
                  <a:pt x="20" y="62"/>
                  <a:pt x="20" y="62"/>
                </a:cubicBezTo>
                <a:cubicBezTo>
                  <a:pt x="20" y="61"/>
                  <a:pt x="20" y="60"/>
                  <a:pt x="21" y="59"/>
                </a:cubicBezTo>
                <a:cubicBezTo>
                  <a:pt x="22" y="59"/>
                  <a:pt x="22" y="59"/>
                  <a:pt x="23" y="59"/>
                </a:cubicBezTo>
                <a:cubicBezTo>
                  <a:pt x="24" y="59"/>
                  <a:pt x="24" y="60"/>
                  <a:pt x="25" y="61"/>
                </a:cubicBezTo>
                <a:cubicBezTo>
                  <a:pt x="25" y="61"/>
                  <a:pt x="25" y="61"/>
                  <a:pt x="25" y="62"/>
                </a:cubicBezTo>
                <a:cubicBezTo>
                  <a:pt x="25" y="62"/>
                  <a:pt x="25" y="63"/>
                  <a:pt x="26" y="63"/>
                </a:cubicBezTo>
                <a:cubicBezTo>
                  <a:pt x="26" y="63"/>
                  <a:pt x="26" y="63"/>
                  <a:pt x="26" y="63"/>
                </a:cubicBezTo>
                <a:cubicBezTo>
                  <a:pt x="26" y="63"/>
                  <a:pt x="26" y="63"/>
                  <a:pt x="26" y="63"/>
                </a:cubicBezTo>
                <a:cubicBezTo>
                  <a:pt x="24" y="64"/>
                  <a:pt x="24" y="64"/>
                  <a:pt x="24" y="64"/>
                </a:cubicBezTo>
                <a:cubicBezTo>
                  <a:pt x="24" y="64"/>
                  <a:pt x="24" y="64"/>
                  <a:pt x="24" y="64"/>
                </a:cubicBezTo>
                <a:cubicBezTo>
                  <a:pt x="25" y="63"/>
                  <a:pt x="25" y="61"/>
                  <a:pt x="25" y="61"/>
                </a:cubicBezTo>
                <a:cubicBezTo>
                  <a:pt x="25" y="60"/>
                  <a:pt x="24" y="60"/>
                  <a:pt x="24" y="60"/>
                </a:cubicBezTo>
                <a:cubicBezTo>
                  <a:pt x="24" y="60"/>
                  <a:pt x="23" y="60"/>
                  <a:pt x="23" y="60"/>
                </a:cubicBezTo>
                <a:cubicBezTo>
                  <a:pt x="22" y="60"/>
                  <a:pt x="22" y="61"/>
                  <a:pt x="22" y="62"/>
                </a:cubicBezTo>
                <a:cubicBezTo>
                  <a:pt x="22" y="64"/>
                  <a:pt x="22" y="64"/>
                  <a:pt x="22" y="64"/>
                </a:cubicBezTo>
                <a:cubicBezTo>
                  <a:pt x="22" y="66"/>
                  <a:pt x="22" y="67"/>
                  <a:pt x="21" y="67"/>
                </a:cubicBezTo>
                <a:close/>
                <a:moveTo>
                  <a:pt x="33" y="67"/>
                </a:moveTo>
                <a:cubicBezTo>
                  <a:pt x="32" y="67"/>
                  <a:pt x="32" y="67"/>
                  <a:pt x="32" y="67"/>
                </a:cubicBezTo>
                <a:cubicBezTo>
                  <a:pt x="32" y="67"/>
                  <a:pt x="32" y="66"/>
                  <a:pt x="31" y="66"/>
                </a:cubicBezTo>
                <a:cubicBezTo>
                  <a:pt x="31" y="66"/>
                  <a:pt x="31" y="66"/>
                  <a:pt x="31" y="65"/>
                </a:cubicBezTo>
                <a:cubicBezTo>
                  <a:pt x="31" y="65"/>
                  <a:pt x="32" y="65"/>
                  <a:pt x="32" y="65"/>
                </a:cubicBezTo>
                <a:cubicBezTo>
                  <a:pt x="32" y="65"/>
                  <a:pt x="32" y="64"/>
                  <a:pt x="32" y="65"/>
                </a:cubicBezTo>
                <a:cubicBezTo>
                  <a:pt x="33" y="65"/>
                  <a:pt x="33" y="65"/>
                  <a:pt x="33" y="65"/>
                </a:cubicBezTo>
                <a:cubicBezTo>
                  <a:pt x="33" y="65"/>
                  <a:pt x="34" y="65"/>
                  <a:pt x="33" y="66"/>
                </a:cubicBezTo>
                <a:cubicBezTo>
                  <a:pt x="33" y="66"/>
                  <a:pt x="33" y="66"/>
                  <a:pt x="33" y="67"/>
                </a:cubicBezTo>
                <a:close/>
                <a:moveTo>
                  <a:pt x="22" y="75"/>
                </a:moveTo>
                <a:cubicBezTo>
                  <a:pt x="20" y="71"/>
                  <a:pt x="20" y="71"/>
                  <a:pt x="20" y="71"/>
                </a:cubicBezTo>
                <a:cubicBezTo>
                  <a:pt x="20" y="71"/>
                  <a:pt x="20" y="71"/>
                  <a:pt x="20" y="71"/>
                </a:cubicBezTo>
                <a:cubicBezTo>
                  <a:pt x="21" y="71"/>
                  <a:pt x="22" y="72"/>
                  <a:pt x="22" y="71"/>
                </a:cubicBezTo>
                <a:cubicBezTo>
                  <a:pt x="27" y="69"/>
                  <a:pt x="27" y="69"/>
                  <a:pt x="27" y="69"/>
                </a:cubicBezTo>
                <a:cubicBezTo>
                  <a:pt x="28" y="68"/>
                  <a:pt x="28" y="68"/>
                  <a:pt x="28" y="67"/>
                </a:cubicBezTo>
                <a:cubicBezTo>
                  <a:pt x="27" y="67"/>
                  <a:pt x="27" y="67"/>
                  <a:pt x="27" y="67"/>
                </a:cubicBezTo>
                <a:cubicBezTo>
                  <a:pt x="28" y="67"/>
                  <a:pt x="28" y="67"/>
                  <a:pt x="28" y="67"/>
                </a:cubicBezTo>
                <a:cubicBezTo>
                  <a:pt x="30" y="69"/>
                  <a:pt x="30" y="69"/>
                  <a:pt x="30" y="69"/>
                </a:cubicBezTo>
                <a:cubicBezTo>
                  <a:pt x="24" y="73"/>
                  <a:pt x="24" y="73"/>
                  <a:pt x="24" y="73"/>
                </a:cubicBezTo>
                <a:cubicBezTo>
                  <a:pt x="22" y="73"/>
                  <a:pt x="22" y="73"/>
                  <a:pt x="22" y="75"/>
                </a:cubicBezTo>
                <a:cubicBezTo>
                  <a:pt x="22" y="75"/>
                  <a:pt x="22" y="75"/>
                  <a:pt x="22" y="75"/>
                </a:cubicBezTo>
                <a:close/>
                <a:moveTo>
                  <a:pt x="28" y="80"/>
                </a:moveTo>
                <a:cubicBezTo>
                  <a:pt x="27" y="80"/>
                  <a:pt x="26" y="80"/>
                  <a:pt x="26" y="79"/>
                </a:cubicBezTo>
                <a:cubicBezTo>
                  <a:pt x="26" y="79"/>
                  <a:pt x="25" y="79"/>
                  <a:pt x="25" y="79"/>
                </a:cubicBezTo>
                <a:cubicBezTo>
                  <a:pt x="24" y="78"/>
                  <a:pt x="24" y="77"/>
                  <a:pt x="26" y="76"/>
                </a:cubicBezTo>
                <a:cubicBezTo>
                  <a:pt x="31" y="73"/>
                  <a:pt x="31" y="73"/>
                  <a:pt x="31" y="73"/>
                </a:cubicBezTo>
                <a:cubicBezTo>
                  <a:pt x="30" y="71"/>
                  <a:pt x="30" y="71"/>
                  <a:pt x="30" y="71"/>
                </a:cubicBezTo>
                <a:cubicBezTo>
                  <a:pt x="30" y="71"/>
                  <a:pt x="30" y="71"/>
                  <a:pt x="30" y="71"/>
                </a:cubicBezTo>
                <a:cubicBezTo>
                  <a:pt x="30" y="71"/>
                  <a:pt x="30" y="71"/>
                  <a:pt x="30" y="71"/>
                </a:cubicBezTo>
                <a:cubicBezTo>
                  <a:pt x="31" y="72"/>
                  <a:pt x="32" y="72"/>
                  <a:pt x="34" y="72"/>
                </a:cubicBezTo>
                <a:cubicBezTo>
                  <a:pt x="34" y="72"/>
                  <a:pt x="34" y="72"/>
                  <a:pt x="34" y="72"/>
                </a:cubicBezTo>
                <a:cubicBezTo>
                  <a:pt x="32" y="73"/>
                  <a:pt x="32" y="73"/>
                  <a:pt x="32" y="73"/>
                </a:cubicBezTo>
                <a:cubicBezTo>
                  <a:pt x="33" y="75"/>
                  <a:pt x="33" y="75"/>
                  <a:pt x="33" y="75"/>
                </a:cubicBezTo>
                <a:cubicBezTo>
                  <a:pt x="33" y="75"/>
                  <a:pt x="33" y="75"/>
                  <a:pt x="33" y="75"/>
                </a:cubicBezTo>
                <a:cubicBezTo>
                  <a:pt x="32" y="74"/>
                  <a:pt x="32" y="74"/>
                  <a:pt x="32" y="74"/>
                </a:cubicBezTo>
                <a:cubicBezTo>
                  <a:pt x="27" y="77"/>
                  <a:pt x="27" y="77"/>
                  <a:pt x="27" y="77"/>
                </a:cubicBezTo>
                <a:cubicBezTo>
                  <a:pt x="26" y="78"/>
                  <a:pt x="26" y="79"/>
                  <a:pt x="26" y="79"/>
                </a:cubicBezTo>
                <a:cubicBezTo>
                  <a:pt x="27" y="79"/>
                  <a:pt x="27" y="79"/>
                  <a:pt x="28" y="80"/>
                </a:cubicBezTo>
                <a:cubicBezTo>
                  <a:pt x="28" y="80"/>
                  <a:pt x="28" y="80"/>
                  <a:pt x="28" y="80"/>
                </a:cubicBezTo>
                <a:close/>
                <a:moveTo>
                  <a:pt x="40" y="84"/>
                </a:moveTo>
                <a:cubicBezTo>
                  <a:pt x="40" y="84"/>
                  <a:pt x="40" y="83"/>
                  <a:pt x="40" y="83"/>
                </a:cubicBezTo>
                <a:cubicBezTo>
                  <a:pt x="39" y="83"/>
                  <a:pt x="39" y="83"/>
                  <a:pt x="39" y="83"/>
                </a:cubicBezTo>
                <a:cubicBezTo>
                  <a:pt x="30" y="86"/>
                  <a:pt x="30" y="86"/>
                  <a:pt x="30" y="86"/>
                </a:cubicBezTo>
                <a:cubicBezTo>
                  <a:pt x="28" y="87"/>
                  <a:pt x="26" y="87"/>
                  <a:pt x="25" y="86"/>
                </a:cubicBezTo>
                <a:cubicBezTo>
                  <a:pt x="24" y="85"/>
                  <a:pt x="25" y="84"/>
                  <a:pt x="25" y="84"/>
                </a:cubicBezTo>
                <a:cubicBezTo>
                  <a:pt x="25" y="84"/>
                  <a:pt x="26" y="84"/>
                  <a:pt x="26" y="84"/>
                </a:cubicBezTo>
                <a:cubicBezTo>
                  <a:pt x="26" y="84"/>
                  <a:pt x="26" y="84"/>
                  <a:pt x="26" y="84"/>
                </a:cubicBezTo>
                <a:cubicBezTo>
                  <a:pt x="26" y="84"/>
                  <a:pt x="27" y="85"/>
                  <a:pt x="27" y="85"/>
                </a:cubicBezTo>
                <a:cubicBezTo>
                  <a:pt x="27" y="85"/>
                  <a:pt x="27" y="85"/>
                  <a:pt x="27" y="85"/>
                </a:cubicBezTo>
                <a:cubicBezTo>
                  <a:pt x="28" y="86"/>
                  <a:pt x="29" y="86"/>
                  <a:pt x="31" y="85"/>
                </a:cubicBezTo>
                <a:cubicBezTo>
                  <a:pt x="34" y="78"/>
                  <a:pt x="34" y="78"/>
                  <a:pt x="34" y="78"/>
                </a:cubicBezTo>
                <a:cubicBezTo>
                  <a:pt x="35" y="77"/>
                  <a:pt x="35" y="77"/>
                  <a:pt x="35" y="77"/>
                </a:cubicBezTo>
                <a:cubicBezTo>
                  <a:pt x="35" y="77"/>
                  <a:pt x="35" y="77"/>
                  <a:pt x="34" y="76"/>
                </a:cubicBezTo>
                <a:cubicBezTo>
                  <a:pt x="35" y="76"/>
                  <a:pt x="35" y="76"/>
                  <a:pt x="35" y="76"/>
                </a:cubicBezTo>
                <a:cubicBezTo>
                  <a:pt x="38" y="79"/>
                  <a:pt x="38" y="79"/>
                  <a:pt x="38" y="79"/>
                </a:cubicBezTo>
                <a:cubicBezTo>
                  <a:pt x="37" y="79"/>
                  <a:pt x="37" y="79"/>
                  <a:pt x="37" y="79"/>
                </a:cubicBezTo>
                <a:cubicBezTo>
                  <a:pt x="37" y="79"/>
                  <a:pt x="36" y="79"/>
                  <a:pt x="36" y="79"/>
                </a:cubicBezTo>
                <a:cubicBezTo>
                  <a:pt x="36" y="79"/>
                  <a:pt x="36" y="79"/>
                  <a:pt x="36" y="79"/>
                </a:cubicBezTo>
                <a:cubicBezTo>
                  <a:pt x="33" y="84"/>
                  <a:pt x="33" y="84"/>
                  <a:pt x="33" y="84"/>
                </a:cubicBezTo>
                <a:cubicBezTo>
                  <a:pt x="38" y="83"/>
                  <a:pt x="38" y="83"/>
                  <a:pt x="38" y="83"/>
                </a:cubicBezTo>
                <a:cubicBezTo>
                  <a:pt x="38" y="83"/>
                  <a:pt x="39" y="82"/>
                  <a:pt x="39" y="82"/>
                </a:cubicBezTo>
                <a:cubicBezTo>
                  <a:pt x="39" y="82"/>
                  <a:pt x="39" y="82"/>
                  <a:pt x="39" y="82"/>
                </a:cubicBezTo>
                <a:cubicBezTo>
                  <a:pt x="39" y="81"/>
                  <a:pt x="39" y="81"/>
                  <a:pt x="38" y="81"/>
                </a:cubicBezTo>
                <a:cubicBezTo>
                  <a:pt x="39" y="81"/>
                  <a:pt x="39" y="81"/>
                  <a:pt x="39" y="81"/>
                </a:cubicBezTo>
                <a:cubicBezTo>
                  <a:pt x="40" y="84"/>
                  <a:pt x="40" y="84"/>
                  <a:pt x="40" y="84"/>
                </a:cubicBezTo>
                <a:cubicBezTo>
                  <a:pt x="40" y="84"/>
                  <a:pt x="40" y="84"/>
                  <a:pt x="40" y="84"/>
                </a:cubicBezTo>
                <a:close/>
                <a:moveTo>
                  <a:pt x="47" y="97"/>
                </a:moveTo>
                <a:cubicBezTo>
                  <a:pt x="46" y="97"/>
                  <a:pt x="45" y="98"/>
                  <a:pt x="44" y="98"/>
                </a:cubicBezTo>
                <a:cubicBezTo>
                  <a:pt x="42" y="98"/>
                  <a:pt x="41" y="98"/>
                  <a:pt x="40" y="97"/>
                </a:cubicBezTo>
                <a:cubicBezTo>
                  <a:pt x="40" y="96"/>
                  <a:pt x="39" y="95"/>
                  <a:pt x="39" y="94"/>
                </a:cubicBezTo>
                <a:cubicBezTo>
                  <a:pt x="39" y="93"/>
                  <a:pt x="40" y="91"/>
                  <a:pt x="41" y="91"/>
                </a:cubicBezTo>
                <a:cubicBezTo>
                  <a:pt x="42" y="90"/>
                  <a:pt x="43" y="89"/>
                  <a:pt x="44" y="89"/>
                </a:cubicBezTo>
                <a:cubicBezTo>
                  <a:pt x="45" y="89"/>
                  <a:pt x="46" y="89"/>
                  <a:pt x="47" y="90"/>
                </a:cubicBezTo>
                <a:cubicBezTo>
                  <a:pt x="48" y="91"/>
                  <a:pt x="49" y="92"/>
                  <a:pt x="49" y="93"/>
                </a:cubicBezTo>
                <a:cubicBezTo>
                  <a:pt x="49" y="95"/>
                  <a:pt x="48" y="95"/>
                  <a:pt x="47" y="97"/>
                </a:cubicBezTo>
                <a:close/>
                <a:moveTo>
                  <a:pt x="45" y="96"/>
                </a:moveTo>
                <a:cubicBezTo>
                  <a:pt x="46" y="95"/>
                  <a:pt x="47" y="94"/>
                  <a:pt x="47" y="93"/>
                </a:cubicBezTo>
                <a:cubicBezTo>
                  <a:pt x="48" y="92"/>
                  <a:pt x="47" y="91"/>
                  <a:pt x="47" y="90"/>
                </a:cubicBezTo>
                <a:cubicBezTo>
                  <a:pt x="46" y="90"/>
                  <a:pt x="46" y="89"/>
                  <a:pt x="45" y="90"/>
                </a:cubicBezTo>
                <a:cubicBezTo>
                  <a:pt x="44" y="90"/>
                  <a:pt x="44" y="91"/>
                  <a:pt x="43" y="91"/>
                </a:cubicBezTo>
                <a:cubicBezTo>
                  <a:pt x="42" y="92"/>
                  <a:pt x="41" y="93"/>
                  <a:pt x="41" y="94"/>
                </a:cubicBezTo>
                <a:cubicBezTo>
                  <a:pt x="40" y="95"/>
                  <a:pt x="40" y="96"/>
                  <a:pt x="41" y="97"/>
                </a:cubicBezTo>
                <a:cubicBezTo>
                  <a:pt x="42" y="97"/>
                  <a:pt x="42" y="97"/>
                  <a:pt x="43" y="97"/>
                </a:cubicBezTo>
                <a:cubicBezTo>
                  <a:pt x="44" y="97"/>
                  <a:pt x="44" y="97"/>
                  <a:pt x="45" y="96"/>
                </a:cubicBezTo>
                <a:close/>
                <a:moveTo>
                  <a:pt x="60" y="97"/>
                </a:moveTo>
                <a:cubicBezTo>
                  <a:pt x="59" y="97"/>
                  <a:pt x="59" y="97"/>
                  <a:pt x="59" y="97"/>
                </a:cubicBezTo>
                <a:cubicBezTo>
                  <a:pt x="59" y="97"/>
                  <a:pt x="59" y="97"/>
                  <a:pt x="59" y="97"/>
                </a:cubicBezTo>
                <a:cubicBezTo>
                  <a:pt x="58" y="97"/>
                  <a:pt x="58" y="97"/>
                  <a:pt x="58" y="96"/>
                </a:cubicBezTo>
                <a:cubicBezTo>
                  <a:pt x="58" y="96"/>
                  <a:pt x="58" y="95"/>
                  <a:pt x="58" y="95"/>
                </a:cubicBezTo>
                <a:cubicBezTo>
                  <a:pt x="58" y="95"/>
                  <a:pt x="58" y="95"/>
                  <a:pt x="58" y="95"/>
                </a:cubicBezTo>
                <a:cubicBezTo>
                  <a:pt x="58" y="94"/>
                  <a:pt x="57" y="94"/>
                  <a:pt x="56" y="95"/>
                </a:cubicBezTo>
                <a:cubicBezTo>
                  <a:pt x="54" y="97"/>
                  <a:pt x="54" y="97"/>
                  <a:pt x="54" y="97"/>
                </a:cubicBezTo>
                <a:cubicBezTo>
                  <a:pt x="56" y="99"/>
                  <a:pt x="56" y="99"/>
                  <a:pt x="56" y="99"/>
                </a:cubicBezTo>
                <a:cubicBezTo>
                  <a:pt x="56" y="99"/>
                  <a:pt x="56" y="99"/>
                  <a:pt x="56" y="99"/>
                </a:cubicBezTo>
                <a:cubicBezTo>
                  <a:pt x="54" y="97"/>
                  <a:pt x="54" y="97"/>
                  <a:pt x="54" y="97"/>
                </a:cubicBezTo>
                <a:cubicBezTo>
                  <a:pt x="50" y="103"/>
                  <a:pt x="50" y="103"/>
                  <a:pt x="50" y="103"/>
                </a:cubicBezTo>
                <a:cubicBezTo>
                  <a:pt x="49" y="103"/>
                  <a:pt x="49" y="104"/>
                  <a:pt x="50" y="105"/>
                </a:cubicBezTo>
                <a:cubicBezTo>
                  <a:pt x="50" y="105"/>
                  <a:pt x="50" y="105"/>
                  <a:pt x="50" y="105"/>
                </a:cubicBezTo>
                <a:cubicBezTo>
                  <a:pt x="46" y="102"/>
                  <a:pt x="46" y="102"/>
                  <a:pt x="46" y="102"/>
                </a:cubicBezTo>
                <a:cubicBezTo>
                  <a:pt x="46" y="101"/>
                  <a:pt x="46" y="101"/>
                  <a:pt x="46" y="101"/>
                </a:cubicBezTo>
                <a:cubicBezTo>
                  <a:pt x="47" y="102"/>
                  <a:pt x="48" y="102"/>
                  <a:pt x="48" y="101"/>
                </a:cubicBezTo>
                <a:cubicBezTo>
                  <a:pt x="52" y="96"/>
                  <a:pt x="52" y="96"/>
                  <a:pt x="52" y="96"/>
                </a:cubicBezTo>
                <a:cubicBezTo>
                  <a:pt x="51" y="95"/>
                  <a:pt x="51" y="95"/>
                  <a:pt x="51" y="95"/>
                </a:cubicBezTo>
                <a:cubicBezTo>
                  <a:pt x="52" y="95"/>
                  <a:pt x="52" y="95"/>
                  <a:pt x="52" y="95"/>
                </a:cubicBezTo>
                <a:cubicBezTo>
                  <a:pt x="53" y="96"/>
                  <a:pt x="53" y="96"/>
                  <a:pt x="53" y="96"/>
                </a:cubicBezTo>
                <a:cubicBezTo>
                  <a:pt x="53" y="95"/>
                  <a:pt x="53" y="95"/>
                  <a:pt x="53" y="95"/>
                </a:cubicBezTo>
                <a:cubicBezTo>
                  <a:pt x="54" y="95"/>
                  <a:pt x="55" y="94"/>
                  <a:pt x="56" y="94"/>
                </a:cubicBezTo>
                <a:cubicBezTo>
                  <a:pt x="57" y="94"/>
                  <a:pt x="58" y="94"/>
                  <a:pt x="59" y="95"/>
                </a:cubicBezTo>
                <a:cubicBezTo>
                  <a:pt x="59" y="95"/>
                  <a:pt x="60" y="95"/>
                  <a:pt x="60" y="96"/>
                </a:cubicBezTo>
                <a:cubicBezTo>
                  <a:pt x="60" y="96"/>
                  <a:pt x="60" y="96"/>
                  <a:pt x="60" y="97"/>
                </a:cubicBezTo>
                <a:close/>
                <a:moveTo>
                  <a:pt x="65" y="111"/>
                </a:moveTo>
                <a:cubicBezTo>
                  <a:pt x="64" y="113"/>
                  <a:pt x="63" y="113"/>
                  <a:pt x="62" y="113"/>
                </a:cubicBezTo>
                <a:cubicBezTo>
                  <a:pt x="61" y="113"/>
                  <a:pt x="60" y="113"/>
                  <a:pt x="59" y="112"/>
                </a:cubicBezTo>
                <a:cubicBezTo>
                  <a:pt x="58" y="112"/>
                  <a:pt x="58" y="111"/>
                  <a:pt x="58" y="111"/>
                </a:cubicBezTo>
                <a:cubicBezTo>
                  <a:pt x="57" y="111"/>
                  <a:pt x="57" y="110"/>
                  <a:pt x="57" y="110"/>
                </a:cubicBezTo>
                <a:cubicBezTo>
                  <a:pt x="56" y="109"/>
                  <a:pt x="56" y="110"/>
                  <a:pt x="56" y="110"/>
                </a:cubicBezTo>
                <a:cubicBezTo>
                  <a:pt x="56" y="109"/>
                  <a:pt x="56" y="109"/>
                  <a:pt x="56" y="109"/>
                </a:cubicBezTo>
                <a:cubicBezTo>
                  <a:pt x="58" y="105"/>
                  <a:pt x="58" y="105"/>
                  <a:pt x="58" y="105"/>
                </a:cubicBezTo>
                <a:cubicBezTo>
                  <a:pt x="58" y="106"/>
                  <a:pt x="58" y="106"/>
                  <a:pt x="58" y="106"/>
                </a:cubicBezTo>
                <a:cubicBezTo>
                  <a:pt x="57" y="108"/>
                  <a:pt x="58" y="110"/>
                  <a:pt x="59" y="111"/>
                </a:cubicBezTo>
                <a:cubicBezTo>
                  <a:pt x="60" y="112"/>
                  <a:pt x="60" y="112"/>
                  <a:pt x="61" y="112"/>
                </a:cubicBezTo>
                <a:cubicBezTo>
                  <a:pt x="62" y="112"/>
                  <a:pt x="62" y="111"/>
                  <a:pt x="62" y="111"/>
                </a:cubicBezTo>
                <a:cubicBezTo>
                  <a:pt x="63" y="110"/>
                  <a:pt x="63" y="109"/>
                  <a:pt x="62" y="107"/>
                </a:cubicBezTo>
                <a:cubicBezTo>
                  <a:pt x="62" y="105"/>
                  <a:pt x="62" y="105"/>
                  <a:pt x="62" y="105"/>
                </a:cubicBezTo>
                <a:cubicBezTo>
                  <a:pt x="61" y="104"/>
                  <a:pt x="61" y="102"/>
                  <a:pt x="62" y="101"/>
                </a:cubicBezTo>
                <a:cubicBezTo>
                  <a:pt x="62" y="100"/>
                  <a:pt x="63" y="100"/>
                  <a:pt x="64" y="99"/>
                </a:cubicBezTo>
                <a:cubicBezTo>
                  <a:pt x="65" y="99"/>
                  <a:pt x="66" y="99"/>
                  <a:pt x="67" y="100"/>
                </a:cubicBezTo>
                <a:cubicBezTo>
                  <a:pt x="67" y="101"/>
                  <a:pt x="68" y="101"/>
                  <a:pt x="68" y="101"/>
                </a:cubicBezTo>
                <a:cubicBezTo>
                  <a:pt x="68" y="102"/>
                  <a:pt x="68" y="102"/>
                  <a:pt x="69" y="102"/>
                </a:cubicBezTo>
                <a:cubicBezTo>
                  <a:pt x="69" y="102"/>
                  <a:pt x="69" y="102"/>
                  <a:pt x="70" y="102"/>
                </a:cubicBezTo>
                <a:cubicBezTo>
                  <a:pt x="70" y="103"/>
                  <a:pt x="70" y="103"/>
                  <a:pt x="70" y="103"/>
                </a:cubicBezTo>
                <a:cubicBezTo>
                  <a:pt x="68" y="107"/>
                  <a:pt x="68" y="107"/>
                  <a:pt x="68" y="107"/>
                </a:cubicBezTo>
                <a:cubicBezTo>
                  <a:pt x="67" y="106"/>
                  <a:pt x="67" y="106"/>
                  <a:pt x="67" y="106"/>
                </a:cubicBezTo>
                <a:cubicBezTo>
                  <a:pt x="68" y="104"/>
                  <a:pt x="68" y="102"/>
                  <a:pt x="66" y="101"/>
                </a:cubicBezTo>
                <a:cubicBezTo>
                  <a:pt x="66" y="101"/>
                  <a:pt x="65" y="101"/>
                  <a:pt x="64" y="101"/>
                </a:cubicBezTo>
                <a:cubicBezTo>
                  <a:pt x="64" y="101"/>
                  <a:pt x="64" y="101"/>
                  <a:pt x="63" y="101"/>
                </a:cubicBezTo>
                <a:cubicBezTo>
                  <a:pt x="63" y="102"/>
                  <a:pt x="63" y="102"/>
                  <a:pt x="63" y="103"/>
                </a:cubicBezTo>
                <a:cubicBezTo>
                  <a:pt x="63" y="103"/>
                  <a:pt x="63" y="104"/>
                  <a:pt x="64" y="105"/>
                </a:cubicBezTo>
                <a:cubicBezTo>
                  <a:pt x="64" y="107"/>
                  <a:pt x="64" y="107"/>
                  <a:pt x="64" y="107"/>
                </a:cubicBezTo>
                <a:cubicBezTo>
                  <a:pt x="66" y="109"/>
                  <a:pt x="66" y="111"/>
                  <a:pt x="65" y="111"/>
                </a:cubicBezTo>
                <a:close/>
                <a:moveTo>
                  <a:pt x="74" y="117"/>
                </a:moveTo>
                <a:cubicBezTo>
                  <a:pt x="73" y="118"/>
                  <a:pt x="72" y="119"/>
                  <a:pt x="71" y="119"/>
                </a:cubicBezTo>
                <a:cubicBezTo>
                  <a:pt x="70" y="119"/>
                  <a:pt x="69" y="119"/>
                  <a:pt x="68" y="118"/>
                </a:cubicBezTo>
                <a:cubicBezTo>
                  <a:pt x="68" y="118"/>
                  <a:pt x="67" y="117"/>
                  <a:pt x="67" y="116"/>
                </a:cubicBezTo>
                <a:cubicBezTo>
                  <a:pt x="66" y="115"/>
                  <a:pt x="67" y="113"/>
                  <a:pt x="68" y="112"/>
                </a:cubicBezTo>
                <a:cubicBezTo>
                  <a:pt x="68" y="111"/>
                  <a:pt x="69" y="110"/>
                  <a:pt x="70" y="110"/>
                </a:cubicBezTo>
                <a:cubicBezTo>
                  <a:pt x="72" y="109"/>
                  <a:pt x="73" y="109"/>
                  <a:pt x="74" y="110"/>
                </a:cubicBezTo>
                <a:cubicBezTo>
                  <a:pt x="75" y="111"/>
                  <a:pt x="75" y="111"/>
                  <a:pt x="76" y="112"/>
                </a:cubicBezTo>
                <a:cubicBezTo>
                  <a:pt x="76" y="113"/>
                  <a:pt x="76" y="113"/>
                  <a:pt x="76" y="113"/>
                </a:cubicBezTo>
                <a:cubicBezTo>
                  <a:pt x="76" y="114"/>
                  <a:pt x="75" y="114"/>
                  <a:pt x="75" y="114"/>
                </a:cubicBezTo>
                <a:cubicBezTo>
                  <a:pt x="75" y="114"/>
                  <a:pt x="75" y="114"/>
                  <a:pt x="74" y="114"/>
                </a:cubicBezTo>
                <a:cubicBezTo>
                  <a:pt x="74" y="114"/>
                  <a:pt x="74" y="113"/>
                  <a:pt x="74" y="113"/>
                </a:cubicBezTo>
                <a:cubicBezTo>
                  <a:pt x="74" y="113"/>
                  <a:pt x="74" y="113"/>
                  <a:pt x="74" y="113"/>
                </a:cubicBezTo>
                <a:cubicBezTo>
                  <a:pt x="74" y="112"/>
                  <a:pt x="74" y="112"/>
                  <a:pt x="74" y="111"/>
                </a:cubicBezTo>
                <a:cubicBezTo>
                  <a:pt x="74" y="111"/>
                  <a:pt x="74" y="111"/>
                  <a:pt x="73" y="111"/>
                </a:cubicBezTo>
                <a:cubicBezTo>
                  <a:pt x="72" y="110"/>
                  <a:pt x="72" y="110"/>
                  <a:pt x="70" y="111"/>
                </a:cubicBezTo>
                <a:cubicBezTo>
                  <a:pt x="70" y="111"/>
                  <a:pt x="69" y="111"/>
                  <a:pt x="69" y="112"/>
                </a:cubicBezTo>
                <a:cubicBezTo>
                  <a:pt x="68" y="113"/>
                  <a:pt x="68" y="114"/>
                  <a:pt x="68" y="115"/>
                </a:cubicBezTo>
                <a:cubicBezTo>
                  <a:pt x="68" y="116"/>
                  <a:pt x="68" y="117"/>
                  <a:pt x="69" y="117"/>
                </a:cubicBezTo>
                <a:cubicBezTo>
                  <a:pt x="71" y="118"/>
                  <a:pt x="72" y="118"/>
                  <a:pt x="74" y="117"/>
                </a:cubicBezTo>
                <a:cubicBezTo>
                  <a:pt x="74" y="117"/>
                  <a:pt x="74" y="117"/>
                  <a:pt x="74" y="117"/>
                </a:cubicBezTo>
                <a:close/>
                <a:moveTo>
                  <a:pt x="83" y="111"/>
                </a:moveTo>
                <a:cubicBezTo>
                  <a:pt x="83" y="111"/>
                  <a:pt x="82" y="111"/>
                  <a:pt x="82" y="111"/>
                </a:cubicBezTo>
                <a:cubicBezTo>
                  <a:pt x="82" y="111"/>
                  <a:pt x="82" y="111"/>
                  <a:pt x="81" y="111"/>
                </a:cubicBezTo>
                <a:cubicBezTo>
                  <a:pt x="81" y="111"/>
                  <a:pt x="81" y="111"/>
                  <a:pt x="81" y="111"/>
                </a:cubicBezTo>
                <a:cubicBezTo>
                  <a:pt x="81" y="110"/>
                  <a:pt x="81" y="110"/>
                  <a:pt x="81" y="110"/>
                </a:cubicBezTo>
                <a:cubicBezTo>
                  <a:pt x="81" y="109"/>
                  <a:pt x="81" y="109"/>
                  <a:pt x="82" y="109"/>
                </a:cubicBezTo>
                <a:cubicBezTo>
                  <a:pt x="82" y="109"/>
                  <a:pt x="82" y="109"/>
                  <a:pt x="82" y="109"/>
                </a:cubicBezTo>
                <a:cubicBezTo>
                  <a:pt x="83" y="109"/>
                  <a:pt x="83" y="110"/>
                  <a:pt x="83" y="110"/>
                </a:cubicBezTo>
                <a:cubicBezTo>
                  <a:pt x="83" y="111"/>
                  <a:pt x="83" y="111"/>
                  <a:pt x="83" y="111"/>
                </a:cubicBezTo>
                <a:close/>
                <a:moveTo>
                  <a:pt x="78" y="123"/>
                </a:moveTo>
                <a:cubicBezTo>
                  <a:pt x="74" y="121"/>
                  <a:pt x="74" y="121"/>
                  <a:pt x="74" y="121"/>
                </a:cubicBezTo>
                <a:cubicBezTo>
                  <a:pt x="74" y="121"/>
                  <a:pt x="74" y="121"/>
                  <a:pt x="74" y="121"/>
                </a:cubicBezTo>
                <a:cubicBezTo>
                  <a:pt x="75" y="121"/>
                  <a:pt x="76" y="121"/>
                  <a:pt x="76" y="120"/>
                </a:cubicBezTo>
                <a:cubicBezTo>
                  <a:pt x="78" y="115"/>
                  <a:pt x="78" y="115"/>
                  <a:pt x="78" y="115"/>
                </a:cubicBezTo>
                <a:cubicBezTo>
                  <a:pt x="79" y="115"/>
                  <a:pt x="79" y="114"/>
                  <a:pt x="78" y="114"/>
                </a:cubicBezTo>
                <a:cubicBezTo>
                  <a:pt x="78" y="114"/>
                  <a:pt x="78" y="114"/>
                  <a:pt x="78" y="114"/>
                </a:cubicBezTo>
                <a:cubicBezTo>
                  <a:pt x="78" y="113"/>
                  <a:pt x="78" y="113"/>
                  <a:pt x="78" y="113"/>
                </a:cubicBezTo>
                <a:cubicBezTo>
                  <a:pt x="81" y="114"/>
                  <a:pt x="81" y="114"/>
                  <a:pt x="81" y="114"/>
                </a:cubicBezTo>
                <a:cubicBezTo>
                  <a:pt x="78" y="121"/>
                  <a:pt x="78" y="121"/>
                  <a:pt x="78" y="121"/>
                </a:cubicBezTo>
                <a:cubicBezTo>
                  <a:pt x="77" y="122"/>
                  <a:pt x="78" y="123"/>
                  <a:pt x="78" y="123"/>
                </a:cubicBezTo>
                <a:cubicBezTo>
                  <a:pt x="78" y="123"/>
                  <a:pt x="78" y="123"/>
                  <a:pt x="78" y="123"/>
                </a:cubicBezTo>
                <a:close/>
                <a:moveTo>
                  <a:pt x="89" y="124"/>
                </a:moveTo>
                <a:cubicBezTo>
                  <a:pt x="88" y="125"/>
                  <a:pt x="87" y="125"/>
                  <a:pt x="86" y="126"/>
                </a:cubicBezTo>
                <a:cubicBezTo>
                  <a:pt x="85" y="126"/>
                  <a:pt x="84" y="126"/>
                  <a:pt x="84" y="126"/>
                </a:cubicBezTo>
                <a:cubicBezTo>
                  <a:pt x="82" y="125"/>
                  <a:pt x="82" y="125"/>
                  <a:pt x="82" y="124"/>
                </a:cubicBezTo>
                <a:cubicBezTo>
                  <a:pt x="81" y="123"/>
                  <a:pt x="81" y="121"/>
                  <a:pt x="82" y="120"/>
                </a:cubicBezTo>
                <a:cubicBezTo>
                  <a:pt x="82" y="119"/>
                  <a:pt x="83" y="118"/>
                  <a:pt x="84" y="117"/>
                </a:cubicBezTo>
                <a:cubicBezTo>
                  <a:pt x="85" y="117"/>
                  <a:pt x="86" y="117"/>
                  <a:pt x="87" y="117"/>
                </a:cubicBezTo>
                <a:cubicBezTo>
                  <a:pt x="88" y="118"/>
                  <a:pt x="89" y="119"/>
                  <a:pt x="89" y="119"/>
                </a:cubicBezTo>
                <a:cubicBezTo>
                  <a:pt x="90" y="120"/>
                  <a:pt x="90" y="121"/>
                  <a:pt x="89" y="122"/>
                </a:cubicBezTo>
                <a:cubicBezTo>
                  <a:pt x="83" y="119"/>
                  <a:pt x="83" y="119"/>
                  <a:pt x="83" y="119"/>
                </a:cubicBezTo>
                <a:cubicBezTo>
                  <a:pt x="83" y="121"/>
                  <a:pt x="83" y="122"/>
                  <a:pt x="83" y="123"/>
                </a:cubicBezTo>
                <a:cubicBezTo>
                  <a:pt x="83" y="124"/>
                  <a:pt x="84" y="124"/>
                  <a:pt x="84" y="125"/>
                </a:cubicBezTo>
                <a:cubicBezTo>
                  <a:pt x="85" y="125"/>
                  <a:pt x="86" y="125"/>
                  <a:pt x="86" y="125"/>
                </a:cubicBezTo>
                <a:cubicBezTo>
                  <a:pt x="88" y="125"/>
                  <a:pt x="88" y="124"/>
                  <a:pt x="89" y="124"/>
                </a:cubicBezTo>
                <a:cubicBezTo>
                  <a:pt x="89" y="124"/>
                  <a:pt x="89" y="124"/>
                  <a:pt x="89" y="124"/>
                </a:cubicBezTo>
                <a:close/>
                <a:moveTo>
                  <a:pt x="88" y="120"/>
                </a:moveTo>
                <a:cubicBezTo>
                  <a:pt x="88" y="119"/>
                  <a:pt x="88" y="118"/>
                  <a:pt x="87" y="117"/>
                </a:cubicBezTo>
                <a:cubicBezTo>
                  <a:pt x="86" y="117"/>
                  <a:pt x="84" y="117"/>
                  <a:pt x="84" y="119"/>
                </a:cubicBezTo>
                <a:cubicBezTo>
                  <a:pt x="88" y="120"/>
                  <a:pt x="88" y="120"/>
                  <a:pt x="88" y="120"/>
                </a:cubicBezTo>
                <a:close/>
                <a:moveTo>
                  <a:pt x="98" y="131"/>
                </a:moveTo>
                <a:cubicBezTo>
                  <a:pt x="94" y="129"/>
                  <a:pt x="94" y="129"/>
                  <a:pt x="94" y="129"/>
                </a:cubicBezTo>
                <a:cubicBezTo>
                  <a:pt x="94" y="129"/>
                  <a:pt x="94" y="129"/>
                  <a:pt x="94" y="129"/>
                </a:cubicBezTo>
                <a:cubicBezTo>
                  <a:pt x="95" y="129"/>
                  <a:pt x="96" y="129"/>
                  <a:pt x="96" y="128"/>
                </a:cubicBezTo>
                <a:cubicBezTo>
                  <a:pt x="98" y="123"/>
                  <a:pt x="98" y="123"/>
                  <a:pt x="98" y="123"/>
                </a:cubicBezTo>
                <a:cubicBezTo>
                  <a:pt x="98" y="123"/>
                  <a:pt x="98" y="123"/>
                  <a:pt x="98" y="122"/>
                </a:cubicBezTo>
                <a:cubicBezTo>
                  <a:pt x="98" y="122"/>
                  <a:pt x="97" y="122"/>
                  <a:pt x="97" y="121"/>
                </a:cubicBezTo>
                <a:cubicBezTo>
                  <a:pt x="96" y="121"/>
                  <a:pt x="95" y="121"/>
                  <a:pt x="94" y="122"/>
                </a:cubicBezTo>
                <a:cubicBezTo>
                  <a:pt x="93" y="127"/>
                  <a:pt x="93" y="127"/>
                  <a:pt x="93" y="127"/>
                </a:cubicBezTo>
                <a:cubicBezTo>
                  <a:pt x="92" y="128"/>
                  <a:pt x="93" y="129"/>
                  <a:pt x="94" y="129"/>
                </a:cubicBezTo>
                <a:cubicBezTo>
                  <a:pt x="94" y="129"/>
                  <a:pt x="94" y="129"/>
                  <a:pt x="94" y="129"/>
                </a:cubicBezTo>
                <a:cubicBezTo>
                  <a:pt x="90" y="128"/>
                  <a:pt x="90" y="128"/>
                  <a:pt x="90" y="128"/>
                </a:cubicBezTo>
                <a:cubicBezTo>
                  <a:pt x="90" y="127"/>
                  <a:pt x="90" y="127"/>
                  <a:pt x="90" y="127"/>
                </a:cubicBezTo>
                <a:cubicBezTo>
                  <a:pt x="90" y="128"/>
                  <a:pt x="91" y="127"/>
                  <a:pt x="91" y="127"/>
                </a:cubicBezTo>
                <a:cubicBezTo>
                  <a:pt x="93" y="121"/>
                  <a:pt x="93" y="121"/>
                  <a:pt x="93" y="121"/>
                </a:cubicBezTo>
                <a:cubicBezTo>
                  <a:pt x="93" y="121"/>
                  <a:pt x="93" y="121"/>
                  <a:pt x="93" y="121"/>
                </a:cubicBezTo>
                <a:cubicBezTo>
                  <a:pt x="93" y="121"/>
                  <a:pt x="93" y="120"/>
                  <a:pt x="92" y="120"/>
                </a:cubicBezTo>
                <a:cubicBezTo>
                  <a:pt x="92" y="120"/>
                  <a:pt x="92" y="120"/>
                  <a:pt x="92" y="120"/>
                </a:cubicBezTo>
                <a:cubicBezTo>
                  <a:pt x="96" y="120"/>
                  <a:pt x="96" y="120"/>
                  <a:pt x="96" y="120"/>
                </a:cubicBezTo>
                <a:cubicBezTo>
                  <a:pt x="95" y="121"/>
                  <a:pt x="95" y="121"/>
                  <a:pt x="95" y="121"/>
                </a:cubicBezTo>
                <a:cubicBezTo>
                  <a:pt x="96" y="121"/>
                  <a:pt x="98" y="121"/>
                  <a:pt x="99" y="121"/>
                </a:cubicBezTo>
                <a:cubicBezTo>
                  <a:pt x="100" y="121"/>
                  <a:pt x="101" y="123"/>
                  <a:pt x="100" y="125"/>
                </a:cubicBezTo>
                <a:cubicBezTo>
                  <a:pt x="98" y="129"/>
                  <a:pt x="98" y="129"/>
                  <a:pt x="98" y="129"/>
                </a:cubicBezTo>
                <a:cubicBezTo>
                  <a:pt x="98" y="130"/>
                  <a:pt x="98" y="131"/>
                  <a:pt x="98" y="131"/>
                </a:cubicBezTo>
                <a:cubicBezTo>
                  <a:pt x="98" y="131"/>
                  <a:pt x="98" y="131"/>
                  <a:pt x="98" y="131"/>
                </a:cubicBezTo>
                <a:close/>
                <a:moveTo>
                  <a:pt x="109" y="130"/>
                </a:moveTo>
                <a:cubicBezTo>
                  <a:pt x="108" y="131"/>
                  <a:pt x="107" y="132"/>
                  <a:pt x="107" y="132"/>
                </a:cubicBezTo>
                <a:cubicBezTo>
                  <a:pt x="106" y="133"/>
                  <a:pt x="105" y="133"/>
                  <a:pt x="104" y="133"/>
                </a:cubicBezTo>
                <a:cubicBezTo>
                  <a:pt x="103" y="132"/>
                  <a:pt x="102" y="132"/>
                  <a:pt x="102" y="131"/>
                </a:cubicBezTo>
                <a:cubicBezTo>
                  <a:pt x="101" y="129"/>
                  <a:pt x="101" y="128"/>
                  <a:pt x="101" y="127"/>
                </a:cubicBezTo>
                <a:cubicBezTo>
                  <a:pt x="102" y="126"/>
                  <a:pt x="102" y="125"/>
                  <a:pt x="103" y="124"/>
                </a:cubicBezTo>
                <a:cubicBezTo>
                  <a:pt x="104" y="123"/>
                  <a:pt x="106" y="123"/>
                  <a:pt x="107" y="123"/>
                </a:cubicBezTo>
                <a:cubicBezTo>
                  <a:pt x="108" y="123"/>
                  <a:pt x="108" y="123"/>
                  <a:pt x="109" y="124"/>
                </a:cubicBezTo>
                <a:cubicBezTo>
                  <a:pt x="109" y="125"/>
                  <a:pt x="110" y="125"/>
                  <a:pt x="109" y="126"/>
                </a:cubicBezTo>
                <a:cubicBezTo>
                  <a:pt x="109" y="126"/>
                  <a:pt x="109" y="126"/>
                  <a:pt x="109" y="126"/>
                </a:cubicBezTo>
                <a:cubicBezTo>
                  <a:pt x="108" y="126"/>
                  <a:pt x="108" y="126"/>
                  <a:pt x="108" y="126"/>
                </a:cubicBezTo>
                <a:cubicBezTo>
                  <a:pt x="108" y="126"/>
                  <a:pt x="108" y="126"/>
                  <a:pt x="108" y="126"/>
                </a:cubicBezTo>
                <a:cubicBezTo>
                  <a:pt x="108" y="125"/>
                  <a:pt x="108" y="125"/>
                  <a:pt x="108" y="125"/>
                </a:cubicBezTo>
                <a:cubicBezTo>
                  <a:pt x="108" y="125"/>
                  <a:pt x="108" y="124"/>
                  <a:pt x="108" y="124"/>
                </a:cubicBezTo>
                <a:cubicBezTo>
                  <a:pt x="107" y="123"/>
                  <a:pt x="107" y="123"/>
                  <a:pt x="107" y="123"/>
                </a:cubicBezTo>
                <a:cubicBezTo>
                  <a:pt x="106" y="123"/>
                  <a:pt x="105" y="123"/>
                  <a:pt x="104" y="124"/>
                </a:cubicBezTo>
                <a:cubicBezTo>
                  <a:pt x="104" y="124"/>
                  <a:pt x="104" y="125"/>
                  <a:pt x="103" y="126"/>
                </a:cubicBezTo>
                <a:cubicBezTo>
                  <a:pt x="103" y="127"/>
                  <a:pt x="103" y="128"/>
                  <a:pt x="104" y="129"/>
                </a:cubicBezTo>
                <a:cubicBezTo>
                  <a:pt x="104" y="129"/>
                  <a:pt x="105" y="130"/>
                  <a:pt x="106" y="130"/>
                </a:cubicBezTo>
                <a:cubicBezTo>
                  <a:pt x="106" y="131"/>
                  <a:pt x="107" y="131"/>
                  <a:pt x="109" y="130"/>
                </a:cubicBezTo>
                <a:cubicBezTo>
                  <a:pt x="109" y="130"/>
                  <a:pt x="109" y="130"/>
                  <a:pt x="109" y="130"/>
                </a:cubicBezTo>
                <a:close/>
                <a:moveTo>
                  <a:pt x="119" y="132"/>
                </a:moveTo>
                <a:cubicBezTo>
                  <a:pt x="118" y="133"/>
                  <a:pt x="118" y="133"/>
                  <a:pt x="117" y="134"/>
                </a:cubicBezTo>
                <a:cubicBezTo>
                  <a:pt x="116" y="134"/>
                  <a:pt x="115" y="135"/>
                  <a:pt x="114" y="134"/>
                </a:cubicBezTo>
                <a:cubicBezTo>
                  <a:pt x="113" y="134"/>
                  <a:pt x="112" y="133"/>
                  <a:pt x="112" y="133"/>
                </a:cubicBezTo>
                <a:cubicBezTo>
                  <a:pt x="111" y="131"/>
                  <a:pt x="111" y="130"/>
                  <a:pt x="111" y="129"/>
                </a:cubicBezTo>
                <a:cubicBezTo>
                  <a:pt x="112" y="128"/>
                  <a:pt x="112" y="127"/>
                  <a:pt x="113" y="126"/>
                </a:cubicBezTo>
                <a:cubicBezTo>
                  <a:pt x="114" y="125"/>
                  <a:pt x="115" y="125"/>
                  <a:pt x="116" y="125"/>
                </a:cubicBezTo>
                <a:cubicBezTo>
                  <a:pt x="118" y="125"/>
                  <a:pt x="118" y="126"/>
                  <a:pt x="119" y="127"/>
                </a:cubicBezTo>
                <a:cubicBezTo>
                  <a:pt x="119" y="127"/>
                  <a:pt x="120" y="128"/>
                  <a:pt x="119" y="129"/>
                </a:cubicBezTo>
                <a:cubicBezTo>
                  <a:pt x="113" y="128"/>
                  <a:pt x="113" y="128"/>
                  <a:pt x="113" y="128"/>
                </a:cubicBezTo>
                <a:cubicBezTo>
                  <a:pt x="112" y="129"/>
                  <a:pt x="113" y="131"/>
                  <a:pt x="113" y="131"/>
                </a:cubicBezTo>
                <a:cubicBezTo>
                  <a:pt x="114" y="132"/>
                  <a:pt x="114" y="133"/>
                  <a:pt x="115" y="133"/>
                </a:cubicBezTo>
                <a:cubicBezTo>
                  <a:pt x="116" y="133"/>
                  <a:pt x="116" y="133"/>
                  <a:pt x="117" y="133"/>
                </a:cubicBezTo>
                <a:cubicBezTo>
                  <a:pt x="118" y="133"/>
                  <a:pt x="118" y="132"/>
                  <a:pt x="119" y="132"/>
                </a:cubicBezTo>
                <a:cubicBezTo>
                  <a:pt x="119" y="132"/>
                  <a:pt x="119" y="132"/>
                  <a:pt x="119" y="132"/>
                </a:cubicBezTo>
                <a:close/>
                <a:moveTo>
                  <a:pt x="117" y="129"/>
                </a:moveTo>
                <a:cubicBezTo>
                  <a:pt x="117" y="127"/>
                  <a:pt x="116" y="126"/>
                  <a:pt x="115" y="126"/>
                </a:cubicBezTo>
                <a:cubicBezTo>
                  <a:pt x="114" y="125"/>
                  <a:pt x="113" y="126"/>
                  <a:pt x="112" y="128"/>
                </a:cubicBezTo>
                <a:cubicBezTo>
                  <a:pt x="117" y="129"/>
                  <a:pt x="117" y="129"/>
                  <a:pt x="117" y="129"/>
                </a:cubicBezTo>
                <a:close/>
                <a:moveTo>
                  <a:pt x="133" y="135"/>
                </a:moveTo>
                <a:cubicBezTo>
                  <a:pt x="132" y="136"/>
                  <a:pt x="132" y="136"/>
                  <a:pt x="132" y="136"/>
                </a:cubicBezTo>
                <a:cubicBezTo>
                  <a:pt x="132" y="137"/>
                  <a:pt x="131" y="137"/>
                  <a:pt x="131" y="137"/>
                </a:cubicBezTo>
                <a:cubicBezTo>
                  <a:pt x="130" y="137"/>
                  <a:pt x="130" y="136"/>
                  <a:pt x="130" y="135"/>
                </a:cubicBezTo>
                <a:cubicBezTo>
                  <a:pt x="130" y="135"/>
                  <a:pt x="129" y="136"/>
                  <a:pt x="128" y="136"/>
                </a:cubicBezTo>
                <a:cubicBezTo>
                  <a:pt x="128" y="136"/>
                  <a:pt x="127" y="136"/>
                  <a:pt x="127" y="136"/>
                </a:cubicBezTo>
                <a:cubicBezTo>
                  <a:pt x="126" y="136"/>
                  <a:pt x="126" y="136"/>
                  <a:pt x="125" y="135"/>
                </a:cubicBezTo>
                <a:cubicBezTo>
                  <a:pt x="125" y="135"/>
                  <a:pt x="125" y="135"/>
                  <a:pt x="125" y="134"/>
                </a:cubicBezTo>
                <a:cubicBezTo>
                  <a:pt x="125" y="133"/>
                  <a:pt x="126" y="132"/>
                  <a:pt x="127" y="131"/>
                </a:cubicBezTo>
                <a:cubicBezTo>
                  <a:pt x="128" y="131"/>
                  <a:pt x="129" y="130"/>
                  <a:pt x="130" y="130"/>
                </a:cubicBezTo>
                <a:cubicBezTo>
                  <a:pt x="130" y="129"/>
                  <a:pt x="130" y="129"/>
                  <a:pt x="130" y="129"/>
                </a:cubicBezTo>
                <a:cubicBezTo>
                  <a:pt x="130" y="128"/>
                  <a:pt x="130" y="127"/>
                  <a:pt x="129" y="127"/>
                </a:cubicBezTo>
                <a:cubicBezTo>
                  <a:pt x="128" y="127"/>
                  <a:pt x="128" y="127"/>
                  <a:pt x="128" y="128"/>
                </a:cubicBezTo>
                <a:cubicBezTo>
                  <a:pt x="128" y="128"/>
                  <a:pt x="128" y="128"/>
                  <a:pt x="128" y="128"/>
                </a:cubicBezTo>
                <a:cubicBezTo>
                  <a:pt x="128" y="129"/>
                  <a:pt x="128" y="129"/>
                  <a:pt x="128" y="129"/>
                </a:cubicBezTo>
                <a:cubicBezTo>
                  <a:pt x="128" y="129"/>
                  <a:pt x="128" y="129"/>
                  <a:pt x="127" y="129"/>
                </a:cubicBezTo>
                <a:cubicBezTo>
                  <a:pt x="127" y="130"/>
                  <a:pt x="127" y="130"/>
                  <a:pt x="126" y="130"/>
                </a:cubicBezTo>
                <a:cubicBezTo>
                  <a:pt x="126" y="130"/>
                  <a:pt x="126" y="130"/>
                  <a:pt x="126" y="129"/>
                </a:cubicBezTo>
                <a:cubicBezTo>
                  <a:pt x="125" y="129"/>
                  <a:pt x="125" y="129"/>
                  <a:pt x="126" y="129"/>
                </a:cubicBezTo>
                <a:cubicBezTo>
                  <a:pt x="126" y="128"/>
                  <a:pt x="126" y="128"/>
                  <a:pt x="127" y="127"/>
                </a:cubicBezTo>
                <a:cubicBezTo>
                  <a:pt x="128" y="127"/>
                  <a:pt x="128" y="127"/>
                  <a:pt x="129" y="127"/>
                </a:cubicBezTo>
                <a:cubicBezTo>
                  <a:pt x="130" y="127"/>
                  <a:pt x="131" y="127"/>
                  <a:pt x="132" y="128"/>
                </a:cubicBezTo>
                <a:cubicBezTo>
                  <a:pt x="132" y="128"/>
                  <a:pt x="132" y="129"/>
                  <a:pt x="132" y="130"/>
                </a:cubicBezTo>
                <a:cubicBezTo>
                  <a:pt x="132" y="135"/>
                  <a:pt x="132" y="135"/>
                  <a:pt x="132" y="135"/>
                </a:cubicBezTo>
                <a:cubicBezTo>
                  <a:pt x="132" y="135"/>
                  <a:pt x="132" y="135"/>
                  <a:pt x="132" y="135"/>
                </a:cubicBezTo>
                <a:cubicBezTo>
                  <a:pt x="132" y="135"/>
                  <a:pt x="132" y="135"/>
                  <a:pt x="133" y="135"/>
                </a:cubicBezTo>
                <a:cubicBezTo>
                  <a:pt x="133" y="135"/>
                  <a:pt x="133" y="135"/>
                  <a:pt x="133" y="135"/>
                </a:cubicBezTo>
                <a:close/>
                <a:moveTo>
                  <a:pt x="130" y="134"/>
                </a:moveTo>
                <a:cubicBezTo>
                  <a:pt x="130" y="131"/>
                  <a:pt x="130" y="131"/>
                  <a:pt x="130" y="131"/>
                </a:cubicBezTo>
                <a:cubicBezTo>
                  <a:pt x="129" y="131"/>
                  <a:pt x="128" y="131"/>
                  <a:pt x="128" y="131"/>
                </a:cubicBezTo>
                <a:cubicBezTo>
                  <a:pt x="127" y="132"/>
                  <a:pt x="126" y="132"/>
                  <a:pt x="126" y="133"/>
                </a:cubicBezTo>
                <a:cubicBezTo>
                  <a:pt x="126" y="134"/>
                  <a:pt x="127" y="135"/>
                  <a:pt x="128" y="135"/>
                </a:cubicBezTo>
                <a:cubicBezTo>
                  <a:pt x="128" y="135"/>
                  <a:pt x="129" y="135"/>
                  <a:pt x="130" y="134"/>
                </a:cubicBezTo>
                <a:close/>
                <a:moveTo>
                  <a:pt x="144" y="136"/>
                </a:moveTo>
                <a:cubicBezTo>
                  <a:pt x="140" y="136"/>
                  <a:pt x="140" y="136"/>
                  <a:pt x="140" y="136"/>
                </a:cubicBezTo>
                <a:cubicBezTo>
                  <a:pt x="140" y="136"/>
                  <a:pt x="140" y="136"/>
                  <a:pt x="140" y="136"/>
                </a:cubicBezTo>
                <a:cubicBezTo>
                  <a:pt x="140" y="136"/>
                  <a:pt x="141" y="135"/>
                  <a:pt x="141" y="135"/>
                </a:cubicBezTo>
                <a:cubicBezTo>
                  <a:pt x="141" y="129"/>
                  <a:pt x="141" y="129"/>
                  <a:pt x="141" y="129"/>
                </a:cubicBezTo>
                <a:cubicBezTo>
                  <a:pt x="141" y="129"/>
                  <a:pt x="141" y="129"/>
                  <a:pt x="140" y="128"/>
                </a:cubicBezTo>
                <a:cubicBezTo>
                  <a:pt x="140" y="128"/>
                  <a:pt x="140" y="128"/>
                  <a:pt x="139" y="128"/>
                </a:cubicBezTo>
                <a:cubicBezTo>
                  <a:pt x="138" y="128"/>
                  <a:pt x="138" y="128"/>
                  <a:pt x="137" y="129"/>
                </a:cubicBezTo>
                <a:cubicBezTo>
                  <a:pt x="137" y="135"/>
                  <a:pt x="137" y="135"/>
                  <a:pt x="137" y="135"/>
                </a:cubicBezTo>
                <a:cubicBezTo>
                  <a:pt x="137" y="135"/>
                  <a:pt x="137" y="136"/>
                  <a:pt x="138" y="136"/>
                </a:cubicBezTo>
                <a:cubicBezTo>
                  <a:pt x="138" y="136"/>
                  <a:pt x="138" y="136"/>
                  <a:pt x="138" y="136"/>
                </a:cubicBezTo>
                <a:cubicBezTo>
                  <a:pt x="134" y="136"/>
                  <a:pt x="134" y="136"/>
                  <a:pt x="134" y="136"/>
                </a:cubicBezTo>
                <a:cubicBezTo>
                  <a:pt x="134" y="136"/>
                  <a:pt x="134" y="136"/>
                  <a:pt x="134" y="136"/>
                </a:cubicBezTo>
                <a:cubicBezTo>
                  <a:pt x="134" y="136"/>
                  <a:pt x="135" y="135"/>
                  <a:pt x="135" y="135"/>
                </a:cubicBezTo>
                <a:cubicBezTo>
                  <a:pt x="135" y="129"/>
                  <a:pt x="135" y="129"/>
                  <a:pt x="135" y="129"/>
                </a:cubicBezTo>
                <a:cubicBezTo>
                  <a:pt x="135" y="129"/>
                  <a:pt x="135" y="128"/>
                  <a:pt x="134" y="128"/>
                </a:cubicBezTo>
                <a:cubicBezTo>
                  <a:pt x="134" y="128"/>
                  <a:pt x="134" y="128"/>
                  <a:pt x="133" y="128"/>
                </a:cubicBezTo>
                <a:cubicBezTo>
                  <a:pt x="133" y="128"/>
                  <a:pt x="133" y="128"/>
                  <a:pt x="133" y="128"/>
                </a:cubicBezTo>
                <a:cubicBezTo>
                  <a:pt x="136" y="127"/>
                  <a:pt x="136" y="127"/>
                  <a:pt x="136" y="127"/>
                </a:cubicBezTo>
                <a:cubicBezTo>
                  <a:pt x="136" y="128"/>
                  <a:pt x="136" y="128"/>
                  <a:pt x="136" y="128"/>
                </a:cubicBezTo>
                <a:cubicBezTo>
                  <a:pt x="137" y="127"/>
                  <a:pt x="138" y="127"/>
                  <a:pt x="140" y="127"/>
                </a:cubicBezTo>
                <a:cubicBezTo>
                  <a:pt x="141" y="127"/>
                  <a:pt x="142" y="127"/>
                  <a:pt x="142" y="130"/>
                </a:cubicBezTo>
                <a:cubicBezTo>
                  <a:pt x="142" y="135"/>
                  <a:pt x="142" y="135"/>
                  <a:pt x="142" y="135"/>
                </a:cubicBezTo>
                <a:cubicBezTo>
                  <a:pt x="143" y="135"/>
                  <a:pt x="143" y="136"/>
                  <a:pt x="144" y="136"/>
                </a:cubicBezTo>
                <a:cubicBezTo>
                  <a:pt x="144" y="136"/>
                  <a:pt x="144" y="136"/>
                  <a:pt x="144" y="136"/>
                </a:cubicBezTo>
                <a:close/>
                <a:moveTo>
                  <a:pt x="155" y="134"/>
                </a:moveTo>
                <a:cubicBezTo>
                  <a:pt x="154" y="135"/>
                  <a:pt x="153" y="135"/>
                  <a:pt x="152" y="136"/>
                </a:cubicBezTo>
                <a:cubicBezTo>
                  <a:pt x="152" y="134"/>
                  <a:pt x="152" y="134"/>
                  <a:pt x="152" y="134"/>
                </a:cubicBezTo>
                <a:cubicBezTo>
                  <a:pt x="151" y="135"/>
                  <a:pt x="150" y="136"/>
                  <a:pt x="149" y="136"/>
                </a:cubicBezTo>
                <a:cubicBezTo>
                  <a:pt x="148" y="136"/>
                  <a:pt x="148" y="136"/>
                  <a:pt x="147" y="135"/>
                </a:cubicBezTo>
                <a:cubicBezTo>
                  <a:pt x="146" y="134"/>
                  <a:pt x="145" y="133"/>
                  <a:pt x="145" y="131"/>
                </a:cubicBezTo>
                <a:cubicBezTo>
                  <a:pt x="145" y="130"/>
                  <a:pt x="146" y="129"/>
                  <a:pt x="146" y="128"/>
                </a:cubicBezTo>
                <a:cubicBezTo>
                  <a:pt x="146" y="127"/>
                  <a:pt x="148" y="126"/>
                  <a:pt x="149" y="126"/>
                </a:cubicBezTo>
                <a:cubicBezTo>
                  <a:pt x="150" y="126"/>
                  <a:pt x="150" y="126"/>
                  <a:pt x="151" y="127"/>
                </a:cubicBezTo>
                <a:cubicBezTo>
                  <a:pt x="150" y="124"/>
                  <a:pt x="150" y="124"/>
                  <a:pt x="150" y="124"/>
                </a:cubicBezTo>
                <a:cubicBezTo>
                  <a:pt x="150" y="123"/>
                  <a:pt x="150" y="123"/>
                  <a:pt x="150" y="123"/>
                </a:cubicBezTo>
                <a:cubicBezTo>
                  <a:pt x="150" y="123"/>
                  <a:pt x="150" y="123"/>
                  <a:pt x="149" y="123"/>
                </a:cubicBezTo>
                <a:cubicBezTo>
                  <a:pt x="149" y="123"/>
                  <a:pt x="149" y="123"/>
                  <a:pt x="149" y="123"/>
                </a:cubicBezTo>
                <a:cubicBezTo>
                  <a:pt x="150" y="123"/>
                  <a:pt x="150" y="122"/>
                  <a:pt x="152" y="121"/>
                </a:cubicBezTo>
                <a:cubicBezTo>
                  <a:pt x="153" y="133"/>
                  <a:pt x="153" y="133"/>
                  <a:pt x="153" y="133"/>
                </a:cubicBezTo>
                <a:cubicBezTo>
                  <a:pt x="153" y="134"/>
                  <a:pt x="153" y="134"/>
                  <a:pt x="153" y="134"/>
                </a:cubicBezTo>
                <a:cubicBezTo>
                  <a:pt x="154" y="134"/>
                  <a:pt x="155" y="134"/>
                  <a:pt x="155" y="134"/>
                </a:cubicBezTo>
                <a:cubicBezTo>
                  <a:pt x="155" y="134"/>
                  <a:pt x="155" y="134"/>
                  <a:pt x="155" y="134"/>
                </a:cubicBezTo>
                <a:close/>
                <a:moveTo>
                  <a:pt x="152" y="133"/>
                </a:moveTo>
                <a:cubicBezTo>
                  <a:pt x="152" y="129"/>
                  <a:pt x="152" y="129"/>
                  <a:pt x="152" y="129"/>
                </a:cubicBezTo>
                <a:cubicBezTo>
                  <a:pt x="152" y="128"/>
                  <a:pt x="151" y="128"/>
                  <a:pt x="151" y="127"/>
                </a:cubicBezTo>
                <a:cubicBezTo>
                  <a:pt x="150" y="127"/>
                  <a:pt x="150" y="127"/>
                  <a:pt x="149" y="127"/>
                </a:cubicBezTo>
                <a:cubicBezTo>
                  <a:pt x="148" y="127"/>
                  <a:pt x="148" y="127"/>
                  <a:pt x="147" y="128"/>
                </a:cubicBezTo>
                <a:cubicBezTo>
                  <a:pt x="147" y="129"/>
                  <a:pt x="147" y="130"/>
                  <a:pt x="147" y="131"/>
                </a:cubicBezTo>
                <a:cubicBezTo>
                  <a:pt x="147" y="132"/>
                  <a:pt x="147" y="133"/>
                  <a:pt x="148" y="134"/>
                </a:cubicBezTo>
                <a:cubicBezTo>
                  <a:pt x="148" y="135"/>
                  <a:pt x="149" y="135"/>
                  <a:pt x="150" y="135"/>
                </a:cubicBezTo>
                <a:cubicBezTo>
                  <a:pt x="150" y="135"/>
                  <a:pt x="150" y="135"/>
                  <a:pt x="151" y="135"/>
                </a:cubicBezTo>
                <a:cubicBezTo>
                  <a:pt x="152" y="134"/>
                  <a:pt x="152" y="134"/>
                  <a:pt x="152" y="133"/>
                </a:cubicBezTo>
                <a:close/>
                <a:moveTo>
                  <a:pt x="170" y="122"/>
                </a:moveTo>
                <a:cubicBezTo>
                  <a:pt x="170" y="122"/>
                  <a:pt x="170" y="122"/>
                  <a:pt x="170" y="122"/>
                </a:cubicBezTo>
                <a:cubicBezTo>
                  <a:pt x="169" y="121"/>
                  <a:pt x="169" y="120"/>
                  <a:pt x="169" y="120"/>
                </a:cubicBezTo>
                <a:cubicBezTo>
                  <a:pt x="168" y="120"/>
                  <a:pt x="168" y="120"/>
                  <a:pt x="167" y="120"/>
                </a:cubicBezTo>
                <a:cubicBezTo>
                  <a:pt x="165" y="120"/>
                  <a:pt x="165" y="120"/>
                  <a:pt x="165" y="120"/>
                </a:cubicBezTo>
                <a:cubicBezTo>
                  <a:pt x="167" y="131"/>
                  <a:pt x="167" y="131"/>
                  <a:pt x="167" y="131"/>
                </a:cubicBezTo>
                <a:cubicBezTo>
                  <a:pt x="168" y="132"/>
                  <a:pt x="168" y="132"/>
                  <a:pt x="170" y="132"/>
                </a:cubicBezTo>
                <a:cubicBezTo>
                  <a:pt x="170" y="132"/>
                  <a:pt x="170" y="132"/>
                  <a:pt x="170" y="132"/>
                </a:cubicBezTo>
                <a:cubicBezTo>
                  <a:pt x="164" y="133"/>
                  <a:pt x="164" y="133"/>
                  <a:pt x="164" y="133"/>
                </a:cubicBezTo>
                <a:cubicBezTo>
                  <a:pt x="164" y="133"/>
                  <a:pt x="164" y="133"/>
                  <a:pt x="164" y="133"/>
                </a:cubicBezTo>
                <a:cubicBezTo>
                  <a:pt x="165" y="133"/>
                  <a:pt x="166" y="132"/>
                  <a:pt x="165" y="131"/>
                </a:cubicBezTo>
                <a:cubicBezTo>
                  <a:pt x="163" y="121"/>
                  <a:pt x="163" y="121"/>
                  <a:pt x="163" y="121"/>
                </a:cubicBezTo>
                <a:cubicBezTo>
                  <a:pt x="161" y="121"/>
                  <a:pt x="161" y="121"/>
                  <a:pt x="161" y="121"/>
                </a:cubicBezTo>
                <a:cubicBezTo>
                  <a:pt x="160" y="121"/>
                  <a:pt x="160" y="122"/>
                  <a:pt x="159" y="122"/>
                </a:cubicBezTo>
                <a:cubicBezTo>
                  <a:pt x="159" y="123"/>
                  <a:pt x="159" y="123"/>
                  <a:pt x="159" y="124"/>
                </a:cubicBezTo>
                <a:cubicBezTo>
                  <a:pt x="159" y="124"/>
                  <a:pt x="159" y="124"/>
                  <a:pt x="159" y="124"/>
                </a:cubicBezTo>
                <a:cubicBezTo>
                  <a:pt x="158" y="121"/>
                  <a:pt x="158" y="121"/>
                  <a:pt x="158" y="121"/>
                </a:cubicBezTo>
                <a:cubicBezTo>
                  <a:pt x="169" y="118"/>
                  <a:pt x="169" y="118"/>
                  <a:pt x="169" y="118"/>
                </a:cubicBezTo>
                <a:cubicBezTo>
                  <a:pt x="170" y="122"/>
                  <a:pt x="170" y="122"/>
                  <a:pt x="170" y="122"/>
                </a:cubicBezTo>
                <a:close/>
                <a:moveTo>
                  <a:pt x="181" y="125"/>
                </a:moveTo>
                <a:cubicBezTo>
                  <a:pt x="181" y="126"/>
                  <a:pt x="181" y="127"/>
                  <a:pt x="180" y="128"/>
                </a:cubicBezTo>
                <a:cubicBezTo>
                  <a:pt x="180" y="129"/>
                  <a:pt x="179" y="130"/>
                  <a:pt x="178" y="130"/>
                </a:cubicBezTo>
                <a:cubicBezTo>
                  <a:pt x="177" y="131"/>
                  <a:pt x="176" y="131"/>
                  <a:pt x="176" y="130"/>
                </a:cubicBezTo>
                <a:cubicBezTo>
                  <a:pt x="174" y="129"/>
                  <a:pt x="174" y="128"/>
                  <a:pt x="173" y="127"/>
                </a:cubicBezTo>
                <a:cubicBezTo>
                  <a:pt x="173" y="126"/>
                  <a:pt x="173" y="125"/>
                  <a:pt x="173" y="123"/>
                </a:cubicBezTo>
                <a:cubicBezTo>
                  <a:pt x="174" y="122"/>
                  <a:pt x="174" y="121"/>
                  <a:pt x="176" y="121"/>
                </a:cubicBezTo>
                <a:cubicBezTo>
                  <a:pt x="177" y="121"/>
                  <a:pt x="178" y="121"/>
                  <a:pt x="178" y="121"/>
                </a:cubicBezTo>
                <a:cubicBezTo>
                  <a:pt x="179" y="121"/>
                  <a:pt x="180" y="122"/>
                  <a:pt x="180" y="123"/>
                </a:cubicBezTo>
                <a:cubicBezTo>
                  <a:pt x="174" y="125"/>
                  <a:pt x="174" y="125"/>
                  <a:pt x="174" y="125"/>
                </a:cubicBezTo>
                <a:cubicBezTo>
                  <a:pt x="175" y="126"/>
                  <a:pt x="176" y="127"/>
                  <a:pt x="176" y="128"/>
                </a:cubicBezTo>
                <a:cubicBezTo>
                  <a:pt x="177" y="129"/>
                  <a:pt x="178" y="129"/>
                  <a:pt x="179" y="128"/>
                </a:cubicBezTo>
                <a:cubicBezTo>
                  <a:pt x="180" y="128"/>
                  <a:pt x="180" y="127"/>
                  <a:pt x="181" y="127"/>
                </a:cubicBezTo>
                <a:cubicBezTo>
                  <a:pt x="180" y="127"/>
                  <a:pt x="181" y="126"/>
                  <a:pt x="181" y="125"/>
                </a:cubicBezTo>
                <a:cubicBezTo>
                  <a:pt x="181" y="125"/>
                  <a:pt x="181" y="125"/>
                  <a:pt x="181" y="125"/>
                </a:cubicBezTo>
                <a:close/>
                <a:moveTo>
                  <a:pt x="178" y="123"/>
                </a:moveTo>
                <a:cubicBezTo>
                  <a:pt x="177" y="122"/>
                  <a:pt x="176" y="121"/>
                  <a:pt x="175" y="122"/>
                </a:cubicBezTo>
                <a:cubicBezTo>
                  <a:pt x="174" y="122"/>
                  <a:pt x="173" y="123"/>
                  <a:pt x="173" y="125"/>
                </a:cubicBezTo>
                <a:cubicBezTo>
                  <a:pt x="178" y="123"/>
                  <a:pt x="178" y="123"/>
                  <a:pt x="178" y="123"/>
                </a:cubicBezTo>
                <a:close/>
                <a:moveTo>
                  <a:pt x="190" y="122"/>
                </a:moveTo>
                <a:cubicBezTo>
                  <a:pt x="190" y="123"/>
                  <a:pt x="190" y="124"/>
                  <a:pt x="190" y="125"/>
                </a:cubicBezTo>
                <a:cubicBezTo>
                  <a:pt x="189" y="126"/>
                  <a:pt x="188" y="127"/>
                  <a:pt x="188" y="127"/>
                </a:cubicBezTo>
                <a:cubicBezTo>
                  <a:pt x="186" y="127"/>
                  <a:pt x="186" y="127"/>
                  <a:pt x="184" y="127"/>
                </a:cubicBezTo>
                <a:cubicBezTo>
                  <a:pt x="183" y="127"/>
                  <a:pt x="182" y="125"/>
                  <a:pt x="182" y="124"/>
                </a:cubicBezTo>
                <a:cubicBezTo>
                  <a:pt x="182" y="123"/>
                  <a:pt x="182" y="122"/>
                  <a:pt x="182" y="121"/>
                </a:cubicBezTo>
                <a:cubicBezTo>
                  <a:pt x="182" y="119"/>
                  <a:pt x="183" y="119"/>
                  <a:pt x="185" y="118"/>
                </a:cubicBezTo>
                <a:cubicBezTo>
                  <a:pt x="186" y="118"/>
                  <a:pt x="186" y="118"/>
                  <a:pt x="187" y="118"/>
                </a:cubicBezTo>
                <a:cubicBezTo>
                  <a:pt x="188" y="118"/>
                  <a:pt x="188" y="118"/>
                  <a:pt x="188" y="119"/>
                </a:cubicBezTo>
                <a:cubicBezTo>
                  <a:pt x="188" y="119"/>
                  <a:pt x="188" y="119"/>
                  <a:pt x="188" y="119"/>
                </a:cubicBezTo>
                <a:cubicBezTo>
                  <a:pt x="188" y="120"/>
                  <a:pt x="188" y="120"/>
                  <a:pt x="188" y="120"/>
                </a:cubicBezTo>
                <a:cubicBezTo>
                  <a:pt x="188" y="120"/>
                  <a:pt x="188" y="120"/>
                  <a:pt x="187" y="120"/>
                </a:cubicBezTo>
                <a:cubicBezTo>
                  <a:pt x="187" y="120"/>
                  <a:pt x="187" y="119"/>
                  <a:pt x="187" y="119"/>
                </a:cubicBezTo>
                <a:cubicBezTo>
                  <a:pt x="187" y="119"/>
                  <a:pt x="186" y="119"/>
                  <a:pt x="186" y="119"/>
                </a:cubicBezTo>
                <a:cubicBezTo>
                  <a:pt x="186" y="119"/>
                  <a:pt x="185" y="119"/>
                  <a:pt x="185" y="119"/>
                </a:cubicBezTo>
                <a:cubicBezTo>
                  <a:pt x="184" y="119"/>
                  <a:pt x="183" y="120"/>
                  <a:pt x="183" y="121"/>
                </a:cubicBezTo>
                <a:cubicBezTo>
                  <a:pt x="183" y="121"/>
                  <a:pt x="183" y="122"/>
                  <a:pt x="184" y="123"/>
                </a:cubicBezTo>
                <a:cubicBezTo>
                  <a:pt x="184" y="124"/>
                  <a:pt x="185" y="125"/>
                  <a:pt x="186" y="125"/>
                </a:cubicBezTo>
                <a:cubicBezTo>
                  <a:pt x="186" y="126"/>
                  <a:pt x="187" y="126"/>
                  <a:pt x="188" y="126"/>
                </a:cubicBezTo>
                <a:cubicBezTo>
                  <a:pt x="189" y="125"/>
                  <a:pt x="190" y="124"/>
                  <a:pt x="190" y="122"/>
                </a:cubicBezTo>
                <a:cubicBezTo>
                  <a:pt x="190" y="122"/>
                  <a:pt x="190" y="122"/>
                  <a:pt x="190" y="122"/>
                </a:cubicBezTo>
                <a:close/>
                <a:moveTo>
                  <a:pt x="202" y="120"/>
                </a:moveTo>
                <a:cubicBezTo>
                  <a:pt x="198" y="122"/>
                  <a:pt x="198" y="122"/>
                  <a:pt x="198" y="122"/>
                </a:cubicBezTo>
                <a:cubicBezTo>
                  <a:pt x="198" y="121"/>
                  <a:pt x="198" y="121"/>
                  <a:pt x="198" y="121"/>
                </a:cubicBezTo>
                <a:cubicBezTo>
                  <a:pt x="199" y="121"/>
                  <a:pt x="199" y="121"/>
                  <a:pt x="198" y="120"/>
                </a:cubicBezTo>
                <a:cubicBezTo>
                  <a:pt x="196" y="115"/>
                  <a:pt x="196" y="115"/>
                  <a:pt x="196" y="115"/>
                </a:cubicBezTo>
                <a:cubicBezTo>
                  <a:pt x="195" y="114"/>
                  <a:pt x="195" y="114"/>
                  <a:pt x="194" y="115"/>
                </a:cubicBezTo>
                <a:cubicBezTo>
                  <a:pt x="193" y="115"/>
                  <a:pt x="192" y="116"/>
                  <a:pt x="192" y="117"/>
                </a:cubicBezTo>
                <a:cubicBezTo>
                  <a:pt x="194" y="121"/>
                  <a:pt x="194" y="121"/>
                  <a:pt x="194" y="121"/>
                </a:cubicBezTo>
                <a:cubicBezTo>
                  <a:pt x="195" y="122"/>
                  <a:pt x="196" y="122"/>
                  <a:pt x="196" y="122"/>
                </a:cubicBezTo>
                <a:cubicBezTo>
                  <a:pt x="196" y="122"/>
                  <a:pt x="196" y="122"/>
                  <a:pt x="196" y="122"/>
                </a:cubicBezTo>
                <a:cubicBezTo>
                  <a:pt x="192" y="124"/>
                  <a:pt x="192" y="124"/>
                  <a:pt x="192" y="124"/>
                </a:cubicBezTo>
                <a:cubicBezTo>
                  <a:pt x="192" y="124"/>
                  <a:pt x="192" y="124"/>
                  <a:pt x="192" y="124"/>
                </a:cubicBezTo>
                <a:cubicBezTo>
                  <a:pt x="193" y="123"/>
                  <a:pt x="193" y="123"/>
                  <a:pt x="192" y="122"/>
                </a:cubicBezTo>
                <a:cubicBezTo>
                  <a:pt x="188" y="113"/>
                  <a:pt x="188" y="113"/>
                  <a:pt x="188" y="113"/>
                </a:cubicBezTo>
                <a:cubicBezTo>
                  <a:pt x="187" y="113"/>
                  <a:pt x="187" y="113"/>
                  <a:pt x="187" y="113"/>
                </a:cubicBezTo>
                <a:cubicBezTo>
                  <a:pt x="187" y="113"/>
                  <a:pt x="186" y="113"/>
                  <a:pt x="186" y="113"/>
                </a:cubicBezTo>
                <a:cubicBezTo>
                  <a:pt x="186" y="113"/>
                  <a:pt x="186" y="113"/>
                  <a:pt x="186" y="113"/>
                </a:cubicBezTo>
                <a:cubicBezTo>
                  <a:pt x="186" y="112"/>
                  <a:pt x="187" y="111"/>
                  <a:pt x="188" y="110"/>
                </a:cubicBezTo>
                <a:cubicBezTo>
                  <a:pt x="191" y="116"/>
                  <a:pt x="191" y="116"/>
                  <a:pt x="191" y="116"/>
                </a:cubicBezTo>
                <a:cubicBezTo>
                  <a:pt x="192" y="114"/>
                  <a:pt x="192" y="113"/>
                  <a:pt x="193" y="113"/>
                </a:cubicBezTo>
                <a:cubicBezTo>
                  <a:pt x="195" y="112"/>
                  <a:pt x="196" y="113"/>
                  <a:pt x="197" y="115"/>
                </a:cubicBezTo>
                <a:cubicBezTo>
                  <a:pt x="199" y="119"/>
                  <a:pt x="199" y="119"/>
                  <a:pt x="199" y="119"/>
                </a:cubicBezTo>
                <a:cubicBezTo>
                  <a:pt x="200" y="120"/>
                  <a:pt x="201" y="120"/>
                  <a:pt x="202" y="120"/>
                </a:cubicBezTo>
                <a:cubicBezTo>
                  <a:pt x="202" y="120"/>
                  <a:pt x="202" y="120"/>
                  <a:pt x="202" y="120"/>
                </a:cubicBezTo>
                <a:close/>
                <a:moveTo>
                  <a:pt x="212" y="114"/>
                </a:moveTo>
                <a:cubicBezTo>
                  <a:pt x="208" y="116"/>
                  <a:pt x="208" y="116"/>
                  <a:pt x="208" y="116"/>
                </a:cubicBezTo>
                <a:cubicBezTo>
                  <a:pt x="208" y="116"/>
                  <a:pt x="208" y="116"/>
                  <a:pt x="208" y="116"/>
                </a:cubicBezTo>
                <a:cubicBezTo>
                  <a:pt x="209" y="115"/>
                  <a:pt x="209" y="115"/>
                  <a:pt x="209" y="114"/>
                </a:cubicBezTo>
                <a:cubicBezTo>
                  <a:pt x="206" y="110"/>
                  <a:pt x="206" y="110"/>
                  <a:pt x="206" y="110"/>
                </a:cubicBezTo>
                <a:cubicBezTo>
                  <a:pt x="206" y="109"/>
                  <a:pt x="206" y="109"/>
                  <a:pt x="206" y="109"/>
                </a:cubicBezTo>
                <a:cubicBezTo>
                  <a:pt x="205" y="109"/>
                  <a:pt x="205" y="109"/>
                  <a:pt x="204" y="109"/>
                </a:cubicBezTo>
                <a:cubicBezTo>
                  <a:pt x="203" y="110"/>
                  <a:pt x="202" y="111"/>
                  <a:pt x="202" y="111"/>
                </a:cubicBezTo>
                <a:cubicBezTo>
                  <a:pt x="205" y="116"/>
                  <a:pt x="205" y="116"/>
                  <a:pt x="205" y="116"/>
                </a:cubicBezTo>
                <a:cubicBezTo>
                  <a:pt x="206" y="117"/>
                  <a:pt x="206" y="117"/>
                  <a:pt x="207" y="117"/>
                </a:cubicBezTo>
                <a:cubicBezTo>
                  <a:pt x="207" y="117"/>
                  <a:pt x="207" y="117"/>
                  <a:pt x="207" y="117"/>
                </a:cubicBezTo>
                <a:cubicBezTo>
                  <a:pt x="203" y="119"/>
                  <a:pt x="203" y="119"/>
                  <a:pt x="203" y="119"/>
                </a:cubicBezTo>
                <a:cubicBezTo>
                  <a:pt x="203" y="119"/>
                  <a:pt x="203" y="119"/>
                  <a:pt x="203" y="119"/>
                </a:cubicBezTo>
                <a:cubicBezTo>
                  <a:pt x="204" y="119"/>
                  <a:pt x="204" y="118"/>
                  <a:pt x="204" y="117"/>
                </a:cubicBezTo>
                <a:cubicBezTo>
                  <a:pt x="201" y="113"/>
                  <a:pt x="201" y="113"/>
                  <a:pt x="201" y="113"/>
                </a:cubicBezTo>
                <a:cubicBezTo>
                  <a:pt x="200" y="112"/>
                  <a:pt x="200" y="112"/>
                  <a:pt x="200" y="112"/>
                </a:cubicBezTo>
                <a:cubicBezTo>
                  <a:pt x="200" y="112"/>
                  <a:pt x="200" y="112"/>
                  <a:pt x="199" y="113"/>
                </a:cubicBezTo>
                <a:cubicBezTo>
                  <a:pt x="199" y="112"/>
                  <a:pt x="199" y="112"/>
                  <a:pt x="199" y="112"/>
                </a:cubicBezTo>
                <a:cubicBezTo>
                  <a:pt x="201" y="110"/>
                  <a:pt x="201" y="110"/>
                  <a:pt x="201" y="110"/>
                </a:cubicBezTo>
                <a:cubicBezTo>
                  <a:pt x="202" y="111"/>
                  <a:pt x="202" y="111"/>
                  <a:pt x="202" y="111"/>
                </a:cubicBezTo>
                <a:cubicBezTo>
                  <a:pt x="202" y="110"/>
                  <a:pt x="203" y="109"/>
                  <a:pt x="204" y="108"/>
                </a:cubicBezTo>
                <a:cubicBezTo>
                  <a:pt x="205" y="107"/>
                  <a:pt x="206" y="108"/>
                  <a:pt x="208" y="110"/>
                </a:cubicBezTo>
                <a:cubicBezTo>
                  <a:pt x="210" y="114"/>
                  <a:pt x="210" y="114"/>
                  <a:pt x="210" y="114"/>
                </a:cubicBezTo>
                <a:cubicBezTo>
                  <a:pt x="210" y="114"/>
                  <a:pt x="211" y="115"/>
                  <a:pt x="212" y="114"/>
                </a:cubicBezTo>
                <a:cubicBezTo>
                  <a:pt x="212" y="114"/>
                  <a:pt x="212" y="114"/>
                  <a:pt x="212" y="114"/>
                </a:cubicBezTo>
                <a:close/>
                <a:moveTo>
                  <a:pt x="218" y="104"/>
                </a:moveTo>
                <a:cubicBezTo>
                  <a:pt x="219" y="105"/>
                  <a:pt x="219" y="107"/>
                  <a:pt x="219" y="108"/>
                </a:cubicBezTo>
                <a:cubicBezTo>
                  <a:pt x="219" y="109"/>
                  <a:pt x="218" y="110"/>
                  <a:pt x="217" y="111"/>
                </a:cubicBezTo>
                <a:cubicBezTo>
                  <a:pt x="216" y="112"/>
                  <a:pt x="215" y="112"/>
                  <a:pt x="214" y="112"/>
                </a:cubicBezTo>
                <a:cubicBezTo>
                  <a:pt x="212" y="111"/>
                  <a:pt x="211" y="111"/>
                  <a:pt x="210" y="110"/>
                </a:cubicBezTo>
                <a:cubicBezTo>
                  <a:pt x="210" y="109"/>
                  <a:pt x="209" y="107"/>
                  <a:pt x="209" y="106"/>
                </a:cubicBezTo>
                <a:cubicBezTo>
                  <a:pt x="209" y="105"/>
                  <a:pt x="210" y="104"/>
                  <a:pt x="211" y="103"/>
                </a:cubicBezTo>
                <a:cubicBezTo>
                  <a:pt x="212" y="102"/>
                  <a:pt x="214" y="102"/>
                  <a:pt x="215" y="102"/>
                </a:cubicBezTo>
                <a:cubicBezTo>
                  <a:pt x="216" y="102"/>
                  <a:pt x="217" y="103"/>
                  <a:pt x="218" y="104"/>
                </a:cubicBezTo>
                <a:close/>
                <a:moveTo>
                  <a:pt x="217" y="106"/>
                </a:moveTo>
                <a:cubicBezTo>
                  <a:pt x="216" y="105"/>
                  <a:pt x="215" y="104"/>
                  <a:pt x="214" y="103"/>
                </a:cubicBezTo>
                <a:cubicBezTo>
                  <a:pt x="213" y="103"/>
                  <a:pt x="212" y="103"/>
                  <a:pt x="212" y="103"/>
                </a:cubicBezTo>
                <a:cubicBezTo>
                  <a:pt x="211" y="104"/>
                  <a:pt x="211" y="105"/>
                  <a:pt x="211" y="105"/>
                </a:cubicBezTo>
                <a:cubicBezTo>
                  <a:pt x="211" y="106"/>
                  <a:pt x="211" y="107"/>
                  <a:pt x="212" y="108"/>
                </a:cubicBezTo>
                <a:cubicBezTo>
                  <a:pt x="212" y="109"/>
                  <a:pt x="213" y="110"/>
                  <a:pt x="214" y="110"/>
                </a:cubicBezTo>
                <a:cubicBezTo>
                  <a:pt x="215" y="111"/>
                  <a:pt x="216" y="111"/>
                  <a:pt x="217" y="110"/>
                </a:cubicBezTo>
                <a:cubicBezTo>
                  <a:pt x="218" y="110"/>
                  <a:pt x="218" y="109"/>
                  <a:pt x="218" y="108"/>
                </a:cubicBezTo>
                <a:cubicBezTo>
                  <a:pt x="218" y="107"/>
                  <a:pt x="217" y="107"/>
                  <a:pt x="217" y="106"/>
                </a:cubicBezTo>
                <a:close/>
                <a:moveTo>
                  <a:pt x="226" y="103"/>
                </a:moveTo>
                <a:cubicBezTo>
                  <a:pt x="222" y="107"/>
                  <a:pt x="222" y="107"/>
                  <a:pt x="222" y="107"/>
                </a:cubicBezTo>
                <a:cubicBezTo>
                  <a:pt x="222" y="106"/>
                  <a:pt x="222" y="106"/>
                  <a:pt x="222" y="106"/>
                </a:cubicBezTo>
                <a:cubicBezTo>
                  <a:pt x="223" y="105"/>
                  <a:pt x="223" y="105"/>
                  <a:pt x="223" y="104"/>
                </a:cubicBezTo>
                <a:cubicBezTo>
                  <a:pt x="216" y="97"/>
                  <a:pt x="216" y="97"/>
                  <a:pt x="216" y="97"/>
                </a:cubicBezTo>
                <a:cubicBezTo>
                  <a:pt x="216" y="96"/>
                  <a:pt x="216" y="96"/>
                  <a:pt x="215" y="96"/>
                </a:cubicBezTo>
                <a:cubicBezTo>
                  <a:pt x="215" y="96"/>
                  <a:pt x="215" y="96"/>
                  <a:pt x="214" y="97"/>
                </a:cubicBezTo>
                <a:cubicBezTo>
                  <a:pt x="214" y="97"/>
                  <a:pt x="214" y="97"/>
                  <a:pt x="214" y="97"/>
                </a:cubicBezTo>
                <a:cubicBezTo>
                  <a:pt x="214" y="97"/>
                  <a:pt x="214" y="97"/>
                  <a:pt x="214" y="97"/>
                </a:cubicBezTo>
                <a:cubicBezTo>
                  <a:pt x="214" y="96"/>
                  <a:pt x="215" y="95"/>
                  <a:pt x="216" y="94"/>
                </a:cubicBezTo>
                <a:cubicBezTo>
                  <a:pt x="224" y="103"/>
                  <a:pt x="224" y="103"/>
                  <a:pt x="224" y="103"/>
                </a:cubicBezTo>
                <a:cubicBezTo>
                  <a:pt x="224" y="104"/>
                  <a:pt x="225" y="104"/>
                  <a:pt x="226" y="103"/>
                </a:cubicBezTo>
                <a:cubicBezTo>
                  <a:pt x="226" y="103"/>
                  <a:pt x="226" y="103"/>
                  <a:pt x="226" y="103"/>
                </a:cubicBezTo>
                <a:close/>
                <a:moveTo>
                  <a:pt x="231" y="93"/>
                </a:moveTo>
                <a:cubicBezTo>
                  <a:pt x="232" y="94"/>
                  <a:pt x="232" y="95"/>
                  <a:pt x="232" y="96"/>
                </a:cubicBezTo>
                <a:cubicBezTo>
                  <a:pt x="232" y="97"/>
                  <a:pt x="232" y="99"/>
                  <a:pt x="230" y="99"/>
                </a:cubicBezTo>
                <a:cubicBezTo>
                  <a:pt x="230" y="100"/>
                  <a:pt x="228" y="101"/>
                  <a:pt x="227" y="101"/>
                </a:cubicBezTo>
                <a:cubicBezTo>
                  <a:pt x="226" y="101"/>
                  <a:pt x="225" y="100"/>
                  <a:pt x="224" y="99"/>
                </a:cubicBezTo>
                <a:cubicBezTo>
                  <a:pt x="223" y="98"/>
                  <a:pt x="222" y="97"/>
                  <a:pt x="222" y="96"/>
                </a:cubicBezTo>
                <a:cubicBezTo>
                  <a:pt x="222" y="95"/>
                  <a:pt x="223" y="93"/>
                  <a:pt x="224" y="93"/>
                </a:cubicBezTo>
                <a:cubicBezTo>
                  <a:pt x="225" y="92"/>
                  <a:pt x="226" y="91"/>
                  <a:pt x="227" y="91"/>
                </a:cubicBezTo>
                <a:cubicBezTo>
                  <a:pt x="229" y="91"/>
                  <a:pt x="230" y="91"/>
                  <a:pt x="231" y="93"/>
                </a:cubicBezTo>
                <a:close/>
                <a:moveTo>
                  <a:pt x="230" y="95"/>
                </a:moveTo>
                <a:cubicBezTo>
                  <a:pt x="229" y="94"/>
                  <a:pt x="228" y="93"/>
                  <a:pt x="227" y="93"/>
                </a:cubicBezTo>
                <a:cubicBezTo>
                  <a:pt x="226" y="92"/>
                  <a:pt x="225" y="92"/>
                  <a:pt x="224" y="93"/>
                </a:cubicBezTo>
                <a:cubicBezTo>
                  <a:pt x="224" y="93"/>
                  <a:pt x="224" y="94"/>
                  <a:pt x="224" y="95"/>
                </a:cubicBezTo>
                <a:cubicBezTo>
                  <a:pt x="224" y="96"/>
                  <a:pt x="224" y="96"/>
                  <a:pt x="225" y="97"/>
                </a:cubicBezTo>
                <a:cubicBezTo>
                  <a:pt x="226" y="98"/>
                  <a:pt x="227" y="99"/>
                  <a:pt x="228" y="99"/>
                </a:cubicBezTo>
                <a:cubicBezTo>
                  <a:pt x="229" y="99"/>
                  <a:pt x="230" y="99"/>
                  <a:pt x="231" y="99"/>
                </a:cubicBezTo>
                <a:cubicBezTo>
                  <a:pt x="232" y="98"/>
                  <a:pt x="232" y="97"/>
                  <a:pt x="231" y="97"/>
                </a:cubicBezTo>
                <a:cubicBezTo>
                  <a:pt x="231" y="96"/>
                  <a:pt x="231" y="95"/>
                  <a:pt x="230" y="95"/>
                </a:cubicBezTo>
                <a:close/>
                <a:moveTo>
                  <a:pt x="236" y="82"/>
                </a:moveTo>
                <a:cubicBezTo>
                  <a:pt x="234" y="83"/>
                  <a:pt x="234" y="83"/>
                  <a:pt x="234" y="83"/>
                </a:cubicBezTo>
                <a:cubicBezTo>
                  <a:pt x="235" y="83"/>
                  <a:pt x="236" y="84"/>
                  <a:pt x="236" y="84"/>
                </a:cubicBezTo>
                <a:cubicBezTo>
                  <a:pt x="237" y="85"/>
                  <a:pt x="237" y="85"/>
                  <a:pt x="237" y="87"/>
                </a:cubicBezTo>
                <a:cubicBezTo>
                  <a:pt x="237" y="87"/>
                  <a:pt x="237" y="88"/>
                  <a:pt x="236" y="89"/>
                </a:cubicBezTo>
                <a:cubicBezTo>
                  <a:pt x="236" y="89"/>
                  <a:pt x="236" y="89"/>
                  <a:pt x="236" y="90"/>
                </a:cubicBezTo>
                <a:cubicBezTo>
                  <a:pt x="236" y="91"/>
                  <a:pt x="236" y="91"/>
                  <a:pt x="236" y="91"/>
                </a:cubicBezTo>
                <a:cubicBezTo>
                  <a:pt x="236" y="92"/>
                  <a:pt x="237" y="91"/>
                  <a:pt x="238" y="90"/>
                </a:cubicBezTo>
                <a:cubicBezTo>
                  <a:pt x="239" y="89"/>
                  <a:pt x="240" y="88"/>
                  <a:pt x="240" y="87"/>
                </a:cubicBezTo>
                <a:cubicBezTo>
                  <a:pt x="241" y="87"/>
                  <a:pt x="242" y="87"/>
                  <a:pt x="242" y="88"/>
                </a:cubicBezTo>
                <a:cubicBezTo>
                  <a:pt x="243" y="88"/>
                  <a:pt x="243" y="89"/>
                  <a:pt x="243" y="91"/>
                </a:cubicBezTo>
                <a:cubicBezTo>
                  <a:pt x="243" y="92"/>
                  <a:pt x="242" y="93"/>
                  <a:pt x="242" y="94"/>
                </a:cubicBezTo>
                <a:cubicBezTo>
                  <a:pt x="241" y="95"/>
                  <a:pt x="240" y="95"/>
                  <a:pt x="239" y="96"/>
                </a:cubicBezTo>
                <a:cubicBezTo>
                  <a:pt x="238" y="96"/>
                  <a:pt x="238" y="96"/>
                  <a:pt x="238" y="95"/>
                </a:cubicBezTo>
                <a:cubicBezTo>
                  <a:pt x="237" y="95"/>
                  <a:pt x="237" y="95"/>
                  <a:pt x="237" y="94"/>
                </a:cubicBezTo>
                <a:cubicBezTo>
                  <a:pt x="237" y="94"/>
                  <a:pt x="237" y="93"/>
                  <a:pt x="237" y="93"/>
                </a:cubicBezTo>
                <a:cubicBezTo>
                  <a:pt x="237" y="93"/>
                  <a:pt x="237" y="93"/>
                  <a:pt x="236" y="93"/>
                </a:cubicBezTo>
                <a:cubicBezTo>
                  <a:pt x="236" y="93"/>
                  <a:pt x="236" y="93"/>
                  <a:pt x="236" y="93"/>
                </a:cubicBezTo>
                <a:cubicBezTo>
                  <a:pt x="235" y="93"/>
                  <a:pt x="235" y="92"/>
                  <a:pt x="235" y="92"/>
                </a:cubicBezTo>
                <a:cubicBezTo>
                  <a:pt x="235" y="91"/>
                  <a:pt x="235" y="91"/>
                  <a:pt x="235" y="90"/>
                </a:cubicBezTo>
                <a:cubicBezTo>
                  <a:pt x="234" y="91"/>
                  <a:pt x="233" y="91"/>
                  <a:pt x="232" y="90"/>
                </a:cubicBezTo>
                <a:cubicBezTo>
                  <a:pt x="231" y="89"/>
                  <a:pt x="230" y="89"/>
                  <a:pt x="230" y="87"/>
                </a:cubicBezTo>
                <a:cubicBezTo>
                  <a:pt x="230" y="87"/>
                  <a:pt x="231" y="85"/>
                  <a:pt x="232" y="85"/>
                </a:cubicBezTo>
                <a:cubicBezTo>
                  <a:pt x="232" y="84"/>
                  <a:pt x="232" y="84"/>
                  <a:pt x="233" y="83"/>
                </a:cubicBezTo>
                <a:cubicBezTo>
                  <a:pt x="234" y="83"/>
                  <a:pt x="234" y="83"/>
                  <a:pt x="234" y="83"/>
                </a:cubicBezTo>
                <a:cubicBezTo>
                  <a:pt x="235" y="81"/>
                  <a:pt x="235" y="81"/>
                  <a:pt x="235" y="81"/>
                </a:cubicBezTo>
                <a:cubicBezTo>
                  <a:pt x="236" y="82"/>
                  <a:pt x="236" y="82"/>
                  <a:pt x="236" y="82"/>
                </a:cubicBezTo>
                <a:close/>
                <a:moveTo>
                  <a:pt x="236" y="86"/>
                </a:moveTo>
                <a:cubicBezTo>
                  <a:pt x="235" y="86"/>
                  <a:pt x="234" y="85"/>
                  <a:pt x="234" y="85"/>
                </a:cubicBezTo>
                <a:cubicBezTo>
                  <a:pt x="233" y="85"/>
                  <a:pt x="232" y="85"/>
                  <a:pt x="232" y="85"/>
                </a:cubicBezTo>
                <a:cubicBezTo>
                  <a:pt x="231" y="86"/>
                  <a:pt x="231" y="86"/>
                  <a:pt x="231" y="87"/>
                </a:cubicBezTo>
                <a:cubicBezTo>
                  <a:pt x="231" y="87"/>
                  <a:pt x="232" y="87"/>
                  <a:pt x="232" y="88"/>
                </a:cubicBezTo>
                <a:cubicBezTo>
                  <a:pt x="233" y="88"/>
                  <a:pt x="233" y="89"/>
                  <a:pt x="234" y="89"/>
                </a:cubicBezTo>
                <a:cubicBezTo>
                  <a:pt x="235" y="89"/>
                  <a:pt x="235" y="89"/>
                  <a:pt x="236" y="89"/>
                </a:cubicBezTo>
                <a:cubicBezTo>
                  <a:pt x="237" y="88"/>
                  <a:pt x="236" y="87"/>
                  <a:pt x="236" y="86"/>
                </a:cubicBezTo>
                <a:close/>
                <a:moveTo>
                  <a:pt x="242" y="89"/>
                </a:moveTo>
                <a:cubicBezTo>
                  <a:pt x="242" y="89"/>
                  <a:pt x="241" y="89"/>
                  <a:pt x="240" y="89"/>
                </a:cubicBezTo>
                <a:cubicBezTo>
                  <a:pt x="240" y="90"/>
                  <a:pt x="240" y="90"/>
                  <a:pt x="239" y="91"/>
                </a:cubicBezTo>
                <a:cubicBezTo>
                  <a:pt x="238" y="92"/>
                  <a:pt x="238" y="92"/>
                  <a:pt x="237" y="93"/>
                </a:cubicBezTo>
                <a:cubicBezTo>
                  <a:pt x="237" y="93"/>
                  <a:pt x="238" y="94"/>
                  <a:pt x="238" y="95"/>
                </a:cubicBezTo>
                <a:cubicBezTo>
                  <a:pt x="239" y="95"/>
                  <a:pt x="240" y="95"/>
                  <a:pt x="241" y="93"/>
                </a:cubicBezTo>
                <a:cubicBezTo>
                  <a:pt x="242" y="93"/>
                  <a:pt x="242" y="91"/>
                  <a:pt x="243" y="91"/>
                </a:cubicBezTo>
                <a:cubicBezTo>
                  <a:pt x="243" y="90"/>
                  <a:pt x="242" y="89"/>
                  <a:pt x="242" y="89"/>
                </a:cubicBezTo>
                <a:close/>
                <a:moveTo>
                  <a:pt x="242" y="73"/>
                </a:moveTo>
                <a:cubicBezTo>
                  <a:pt x="242" y="73"/>
                  <a:pt x="242" y="73"/>
                  <a:pt x="242" y="74"/>
                </a:cubicBezTo>
                <a:cubicBezTo>
                  <a:pt x="242" y="74"/>
                  <a:pt x="242" y="74"/>
                  <a:pt x="242" y="75"/>
                </a:cubicBezTo>
                <a:cubicBezTo>
                  <a:pt x="247" y="83"/>
                  <a:pt x="247" y="83"/>
                  <a:pt x="247" y="83"/>
                </a:cubicBezTo>
                <a:cubicBezTo>
                  <a:pt x="248" y="85"/>
                  <a:pt x="248" y="86"/>
                  <a:pt x="247" y="87"/>
                </a:cubicBezTo>
                <a:cubicBezTo>
                  <a:pt x="246" y="88"/>
                  <a:pt x="246" y="88"/>
                  <a:pt x="245" y="87"/>
                </a:cubicBezTo>
                <a:cubicBezTo>
                  <a:pt x="245" y="87"/>
                  <a:pt x="245" y="87"/>
                  <a:pt x="245" y="87"/>
                </a:cubicBezTo>
                <a:cubicBezTo>
                  <a:pt x="245" y="86"/>
                  <a:pt x="245" y="86"/>
                  <a:pt x="245" y="86"/>
                </a:cubicBezTo>
                <a:cubicBezTo>
                  <a:pt x="245" y="86"/>
                  <a:pt x="246" y="85"/>
                  <a:pt x="246" y="85"/>
                </a:cubicBezTo>
                <a:cubicBezTo>
                  <a:pt x="246" y="85"/>
                  <a:pt x="246" y="85"/>
                  <a:pt x="246" y="85"/>
                </a:cubicBezTo>
                <a:cubicBezTo>
                  <a:pt x="247" y="85"/>
                  <a:pt x="246" y="83"/>
                  <a:pt x="245" y="81"/>
                </a:cubicBezTo>
                <a:cubicBezTo>
                  <a:pt x="238" y="80"/>
                  <a:pt x="238" y="80"/>
                  <a:pt x="238" y="80"/>
                </a:cubicBezTo>
                <a:cubicBezTo>
                  <a:pt x="237" y="80"/>
                  <a:pt x="237" y="80"/>
                  <a:pt x="236" y="80"/>
                </a:cubicBezTo>
                <a:cubicBezTo>
                  <a:pt x="236" y="80"/>
                  <a:pt x="236" y="80"/>
                  <a:pt x="236" y="80"/>
                </a:cubicBezTo>
                <a:cubicBezTo>
                  <a:pt x="235" y="80"/>
                  <a:pt x="235" y="80"/>
                  <a:pt x="235" y="80"/>
                </a:cubicBezTo>
                <a:cubicBezTo>
                  <a:pt x="238" y="77"/>
                  <a:pt x="238" y="77"/>
                  <a:pt x="238" y="77"/>
                </a:cubicBezTo>
                <a:cubicBezTo>
                  <a:pt x="238" y="77"/>
                  <a:pt x="238" y="77"/>
                  <a:pt x="238" y="77"/>
                </a:cubicBezTo>
                <a:cubicBezTo>
                  <a:pt x="238" y="78"/>
                  <a:pt x="238" y="78"/>
                  <a:pt x="238" y="78"/>
                </a:cubicBezTo>
                <a:cubicBezTo>
                  <a:pt x="238" y="78"/>
                  <a:pt x="238" y="79"/>
                  <a:pt x="239" y="79"/>
                </a:cubicBezTo>
                <a:cubicBezTo>
                  <a:pt x="244" y="80"/>
                  <a:pt x="244" y="80"/>
                  <a:pt x="244" y="80"/>
                </a:cubicBezTo>
                <a:cubicBezTo>
                  <a:pt x="242" y="75"/>
                  <a:pt x="242" y="75"/>
                  <a:pt x="242" y="75"/>
                </a:cubicBezTo>
                <a:cubicBezTo>
                  <a:pt x="241" y="75"/>
                  <a:pt x="241" y="75"/>
                  <a:pt x="241" y="75"/>
                </a:cubicBezTo>
                <a:cubicBezTo>
                  <a:pt x="241" y="75"/>
                  <a:pt x="241" y="75"/>
                  <a:pt x="241" y="75"/>
                </a:cubicBezTo>
                <a:cubicBezTo>
                  <a:pt x="240" y="75"/>
                  <a:pt x="240" y="75"/>
                  <a:pt x="240" y="75"/>
                </a:cubicBezTo>
                <a:cubicBezTo>
                  <a:pt x="240" y="75"/>
                  <a:pt x="240" y="75"/>
                  <a:pt x="240" y="75"/>
                </a:cubicBezTo>
                <a:cubicBezTo>
                  <a:pt x="242" y="73"/>
                  <a:pt x="242" y="73"/>
                  <a:pt x="242" y="73"/>
                </a:cubicBezTo>
                <a:cubicBezTo>
                  <a:pt x="242" y="73"/>
                  <a:pt x="242" y="73"/>
                  <a:pt x="242" y="73"/>
                </a:cubicBezTo>
                <a:close/>
                <a:moveTo>
                  <a:pt x="253" y="63"/>
                </a:moveTo>
                <a:cubicBezTo>
                  <a:pt x="254" y="64"/>
                  <a:pt x="255" y="65"/>
                  <a:pt x="255" y="66"/>
                </a:cubicBezTo>
                <a:cubicBezTo>
                  <a:pt x="256" y="67"/>
                  <a:pt x="256" y="68"/>
                  <a:pt x="255" y="69"/>
                </a:cubicBezTo>
                <a:cubicBezTo>
                  <a:pt x="254" y="71"/>
                  <a:pt x="253" y="71"/>
                  <a:pt x="252" y="71"/>
                </a:cubicBezTo>
                <a:cubicBezTo>
                  <a:pt x="251" y="72"/>
                  <a:pt x="250" y="71"/>
                  <a:pt x="248" y="71"/>
                </a:cubicBezTo>
                <a:cubicBezTo>
                  <a:pt x="247" y="70"/>
                  <a:pt x="246" y="69"/>
                  <a:pt x="246" y="68"/>
                </a:cubicBezTo>
                <a:cubicBezTo>
                  <a:pt x="246" y="67"/>
                  <a:pt x="246" y="66"/>
                  <a:pt x="246" y="65"/>
                </a:cubicBezTo>
                <a:cubicBezTo>
                  <a:pt x="247" y="63"/>
                  <a:pt x="248" y="63"/>
                  <a:pt x="249" y="62"/>
                </a:cubicBezTo>
                <a:cubicBezTo>
                  <a:pt x="250" y="62"/>
                  <a:pt x="252" y="62"/>
                  <a:pt x="253" y="63"/>
                </a:cubicBezTo>
                <a:close/>
                <a:moveTo>
                  <a:pt x="252" y="65"/>
                </a:moveTo>
                <a:cubicBezTo>
                  <a:pt x="251" y="64"/>
                  <a:pt x="250" y="64"/>
                  <a:pt x="249" y="64"/>
                </a:cubicBezTo>
                <a:cubicBezTo>
                  <a:pt x="248" y="64"/>
                  <a:pt x="247" y="64"/>
                  <a:pt x="247" y="65"/>
                </a:cubicBezTo>
                <a:cubicBezTo>
                  <a:pt x="246" y="66"/>
                  <a:pt x="246" y="66"/>
                  <a:pt x="247" y="67"/>
                </a:cubicBezTo>
                <a:cubicBezTo>
                  <a:pt x="247" y="68"/>
                  <a:pt x="248" y="68"/>
                  <a:pt x="249" y="69"/>
                </a:cubicBezTo>
                <a:cubicBezTo>
                  <a:pt x="250" y="69"/>
                  <a:pt x="251" y="69"/>
                  <a:pt x="252" y="70"/>
                </a:cubicBezTo>
                <a:cubicBezTo>
                  <a:pt x="253" y="70"/>
                  <a:pt x="254" y="69"/>
                  <a:pt x="254" y="69"/>
                </a:cubicBezTo>
                <a:cubicBezTo>
                  <a:pt x="255" y="68"/>
                  <a:pt x="255" y="67"/>
                  <a:pt x="254" y="66"/>
                </a:cubicBezTo>
                <a:cubicBezTo>
                  <a:pt x="254" y="66"/>
                  <a:pt x="253" y="65"/>
                  <a:pt x="252" y="65"/>
                </a:cubicBezTo>
                <a:close/>
                <a:moveTo>
                  <a:pt x="266" y="40"/>
                </a:moveTo>
                <a:cubicBezTo>
                  <a:pt x="267" y="42"/>
                  <a:pt x="267" y="44"/>
                  <a:pt x="266" y="46"/>
                </a:cubicBezTo>
                <a:cubicBezTo>
                  <a:pt x="265" y="48"/>
                  <a:pt x="264" y="49"/>
                  <a:pt x="262" y="50"/>
                </a:cubicBezTo>
                <a:cubicBezTo>
                  <a:pt x="261" y="51"/>
                  <a:pt x="259" y="51"/>
                  <a:pt x="257" y="50"/>
                </a:cubicBezTo>
                <a:cubicBezTo>
                  <a:pt x="255" y="49"/>
                  <a:pt x="254" y="48"/>
                  <a:pt x="253" y="47"/>
                </a:cubicBezTo>
                <a:cubicBezTo>
                  <a:pt x="252" y="45"/>
                  <a:pt x="252" y="43"/>
                  <a:pt x="253" y="41"/>
                </a:cubicBezTo>
                <a:cubicBezTo>
                  <a:pt x="254" y="41"/>
                  <a:pt x="254" y="40"/>
                  <a:pt x="254" y="39"/>
                </a:cubicBezTo>
                <a:cubicBezTo>
                  <a:pt x="255" y="39"/>
                  <a:pt x="255" y="38"/>
                  <a:pt x="255" y="38"/>
                </a:cubicBezTo>
                <a:cubicBezTo>
                  <a:pt x="255" y="38"/>
                  <a:pt x="255" y="37"/>
                  <a:pt x="255" y="37"/>
                </a:cubicBezTo>
                <a:cubicBezTo>
                  <a:pt x="255" y="37"/>
                  <a:pt x="255" y="37"/>
                  <a:pt x="255" y="37"/>
                </a:cubicBezTo>
                <a:cubicBezTo>
                  <a:pt x="259" y="38"/>
                  <a:pt x="259" y="38"/>
                  <a:pt x="259" y="38"/>
                </a:cubicBezTo>
                <a:cubicBezTo>
                  <a:pt x="259" y="39"/>
                  <a:pt x="259" y="39"/>
                  <a:pt x="259" y="39"/>
                </a:cubicBezTo>
                <a:cubicBezTo>
                  <a:pt x="258" y="39"/>
                  <a:pt x="257" y="39"/>
                  <a:pt x="256" y="39"/>
                </a:cubicBezTo>
                <a:cubicBezTo>
                  <a:pt x="255" y="39"/>
                  <a:pt x="254" y="40"/>
                  <a:pt x="254" y="41"/>
                </a:cubicBezTo>
                <a:cubicBezTo>
                  <a:pt x="254" y="43"/>
                  <a:pt x="254" y="44"/>
                  <a:pt x="254" y="45"/>
                </a:cubicBezTo>
                <a:cubicBezTo>
                  <a:pt x="255" y="47"/>
                  <a:pt x="256" y="47"/>
                  <a:pt x="258" y="48"/>
                </a:cubicBezTo>
                <a:cubicBezTo>
                  <a:pt x="260" y="49"/>
                  <a:pt x="261" y="49"/>
                  <a:pt x="263" y="49"/>
                </a:cubicBezTo>
                <a:cubicBezTo>
                  <a:pt x="264" y="48"/>
                  <a:pt x="265" y="47"/>
                  <a:pt x="266" y="46"/>
                </a:cubicBezTo>
                <a:cubicBezTo>
                  <a:pt x="266" y="45"/>
                  <a:pt x="266" y="43"/>
                  <a:pt x="266" y="42"/>
                </a:cubicBezTo>
                <a:cubicBezTo>
                  <a:pt x="266" y="42"/>
                  <a:pt x="266" y="41"/>
                  <a:pt x="266" y="40"/>
                </a:cubicBezTo>
                <a:cubicBezTo>
                  <a:pt x="266" y="40"/>
                  <a:pt x="266" y="40"/>
                  <a:pt x="266" y="40"/>
                </a:cubicBezTo>
                <a:close/>
                <a:moveTo>
                  <a:pt x="270" y="30"/>
                </a:moveTo>
                <a:cubicBezTo>
                  <a:pt x="269" y="34"/>
                  <a:pt x="269" y="34"/>
                  <a:pt x="269" y="34"/>
                </a:cubicBezTo>
                <a:cubicBezTo>
                  <a:pt x="269" y="34"/>
                  <a:pt x="269" y="34"/>
                  <a:pt x="269" y="34"/>
                </a:cubicBezTo>
                <a:cubicBezTo>
                  <a:pt x="269" y="33"/>
                  <a:pt x="269" y="33"/>
                  <a:pt x="268" y="32"/>
                </a:cubicBezTo>
                <a:cubicBezTo>
                  <a:pt x="263" y="31"/>
                  <a:pt x="263" y="31"/>
                  <a:pt x="263" y="31"/>
                </a:cubicBezTo>
                <a:cubicBezTo>
                  <a:pt x="262" y="31"/>
                  <a:pt x="261" y="31"/>
                  <a:pt x="261" y="32"/>
                </a:cubicBezTo>
                <a:cubicBezTo>
                  <a:pt x="260" y="33"/>
                  <a:pt x="261" y="33"/>
                  <a:pt x="261" y="34"/>
                </a:cubicBezTo>
                <a:cubicBezTo>
                  <a:pt x="266" y="36"/>
                  <a:pt x="266" y="36"/>
                  <a:pt x="266" y="36"/>
                </a:cubicBezTo>
                <a:cubicBezTo>
                  <a:pt x="267" y="36"/>
                  <a:pt x="268" y="36"/>
                  <a:pt x="268" y="35"/>
                </a:cubicBezTo>
                <a:cubicBezTo>
                  <a:pt x="268" y="35"/>
                  <a:pt x="268" y="35"/>
                  <a:pt x="268" y="35"/>
                </a:cubicBezTo>
                <a:cubicBezTo>
                  <a:pt x="267" y="39"/>
                  <a:pt x="267" y="39"/>
                  <a:pt x="267" y="39"/>
                </a:cubicBezTo>
                <a:cubicBezTo>
                  <a:pt x="267" y="39"/>
                  <a:pt x="267" y="39"/>
                  <a:pt x="267" y="39"/>
                </a:cubicBezTo>
                <a:cubicBezTo>
                  <a:pt x="267" y="38"/>
                  <a:pt x="267" y="38"/>
                  <a:pt x="266" y="37"/>
                </a:cubicBezTo>
                <a:cubicBezTo>
                  <a:pt x="256" y="35"/>
                  <a:pt x="256" y="35"/>
                  <a:pt x="256" y="35"/>
                </a:cubicBezTo>
                <a:cubicBezTo>
                  <a:pt x="256" y="35"/>
                  <a:pt x="255" y="35"/>
                  <a:pt x="255" y="35"/>
                </a:cubicBezTo>
                <a:cubicBezTo>
                  <a:pt x="255" y="35"/>
                  <a:pt x="255" y="35"/>
                  <a:pt x="255" y="35"/>
                </a:cubicBezTo>
                <a:cubicBezTo>
                  <a:pt x="254" y="35"/>
                  <a:pt x="254" y="35"/>
                  <a:pt x="254" y="35"/>
                </a:cubicBezTo>
                <a:cubicBezTo>
                  <a:pt x="254" y="35"/>
                  <a:pt x="254" y="34"/>
                  <a:pt x="254" y="32"/>
                </a:cubicBezTo>
                <a:cubicBezTo>
                  <a:pt x="260" y="34"/>
                  <a:pt x="260" y="34"/>
                  <a:pt x="260" y="34"/>
                </a:cubicBezTo>
                <a:cubicBezTo>
                  <a:pt x="260" y="33"/>
                  <a:pt x="259" y="31"/>
                  <a:pt x="260" y="31"/>
                </a:cubicBezTo>
                <a:cubicBezTo>
                  <a:pt x="260" y="29"/>
                  <a:pt x="261" y="28"/>
                  <a:pt x="263" y="29"/>
                </a:cubicBezTo>
                <a:cubicBezTo>
                  <a:pt x="268" y="30"/>
                  <a:pt x="268" y="30"/>
                  <a:pt x="268" y="30"/>
                </a:cubicBezTo>
                <a:cubicBezTo>
                  <a:pt x="270" y="31"/>
                  <a:pt x="270" y="31"/>
                  <a:pt x="270" y="30"/>
                </a:cubicBezTo>
                <a:cubicBezTo>
                  <a:pt x="270" y="30"/>
                  <a:pt x="270" y="30"/>
                  <a:pt x="270" y="30"/>
                </a:cubicBezTo>
                <a:close/>
                <a:moveTo>
                  <a:pt x="259" y="22"/>
                </a:moveTo>
                <a:cubicBezTo>
                  <a:pt x="259" y="22"/>
                  <a:pt x="259" y="22"/>
                  <a:pt x="260" y="23"/>
                </a:cubicBezTo>
                <a:cubicBezTo>
                  <a:pt x="260" y="23"/>
                  <a:pt x="260" y="23"/>
                  <a:pt x="260" y="23"/>
                </a:cubicBezTo>
                <a:cubicBezTo>
                  <a:pt x="259" y="24"/>
                  <a:pt x="260" y="24"/>
                  <a:pt x="259" y="24"/>
                </a:cubicBezTo>
                <a:cubicBezTo>
                  <a:pt x="259" y="24"/>
                  <a:pt x="259" y="25"/>
                  <a:pt x="258" y="24"/>
                </a:cubicBezTo>
                <a:cubicBezTo>
                  <a:pt x="258" y="24"/>
                  <a:pt x="258" y="24"/>
                  <a:pt x="258" y="24"/>
                </a:cubicBezTo>
                <a:cubicBezTo>
                  <a:pt x="258" y="23"/>
                  <a:pt x="257" y="23"/>
                  <a:pt x="258" y="23"/>
                </a:cubicBezTo>
                <a:cubicBezTo>
                  <a:pt x="258" y="23"/>
                  <a:pt x="258" y="23"/>
                  <a:pt x="258" y="22"/>
                </a:cubicBezTo>
                <a:cubicBezTo>
                  <a:pt x="258" y="22"/>
                  <a:pt x="258" y="22"/>
                  <a:pt x="259" y="22"/>
                </a:cubicBezTo>
                <a:close/>
                <a:moveTo>
                  <a:pt x="272" y="23"/>
                </a:moveTo>
                <a:cubicBezTo>
                  <a:pt x="271" y="28"/>
                  <a:pt x="271" y="28"/>
                  <a:pt x="271" y="28"/>
                </a:cubicBezTo>
                <a:cubicBezTo>
                  <a:pt x="270" y="28"/>
                  <a:pt x="270" y="28"/>
                  <a:pt x="270" y="28"/>
                </a:cubicBezTo>
                <a:cubicBezTo>
                  <a:pt x="270" y="27"/>
                  <a:pt x="270" y="26"/>
                  <a:pt x="269" y="26"/>
                </a:cubicBezTo>
                <a:cubicBezTo>
                  <a:pt x="264" y="25"/>
                  <a:pt x="264" y="25"/>
                  <a:pt x="264" y="25"/>
                </a:cubicBezTo>
                <a:cubicBezTo>
                  <a:pt x="263" y="25"/>
                  <a:pt x="262" y="25"/>
                  <a:pt x="262" y="26"/>
                </a:cubicBezTo>
                <a:cubicBezTo>
                  <a:pt x="262" y="26"/>
                  <a:pt x="262" y="26"/>
                  <a:pt x="262" y="27"/>
                </a:cubicBezTo>
                <a:cubicBezTo>
                  <a:pt x="262" y="27"/>
                  <a:pt x="262" y="27"/>
                  <a:pt x="262" y="27"/>
                </a:cubicBezTo>
                <a:cubicBezTo>
                  <a:pt x="262" y="23"/>
                  <a:pt x="262" y="23"/>
                  <a:pt x="262" y="23"/>
                </a:cubicBezTo>
                <a:cubicBezTo>
                  <a:pt x="269" y="24"/>
                  <a:pt x="269" y="24"/>
                  <a:pt x="269" y="24"/>
                </a:cubicBezTo>
                <a:cubicBezTo>
                  <a:pt x="271" y="25"/>
                  <a:pt x="271" y="24"/>
                  <a:pt x="272" y="23"/>
                </a:cubicBezTo>
                <a:cubicBezTo>
                  <a:pt x="272" y="23"/>
                  <a:pt x="272" y="23"/>
                  <a:pt x="272" y="23"/>
                </a:cubicBezTo>
                <a:close/>
                <a:moveTo>
                  <a:pt x="273" y="12"/>
                </a:moveTo>
                <a:cubicBezTo>
                  <a:pt x="273" y="16"/>
                  <a:pt x="273" y="16"/>
                  <a:pt x="273" y="16"/>
                </a:cubicBezTo>
                <a:cubicBezTo>
                  <a:pt x="272" y="16"/>
                  <a:pt x="272" y="16"/>
                  <a:pt x="272" y="16"/>
                </a:cubicBezTo>
                <a:cubicBezTo>
                  <a:pt x="272" y="15"/>
                  <a:pt x="272" y="15"/>
                  <a:pt x="271" y="15"/>
                </a:cubicBezTo>
                <a:cubicBezTo>
                  <a:pt x="266" y="14"/>
                  <a:pt x="266" y="14"/>
                  <a:pt x="266" y="14"/>
                </a:cubicBezTo>
                <a:cubicBezTo>
                  <a:pt x="266" y="14"/>
                  <a:pt x="266" y="14"/>
                  <a:pt x="265" y="14"/>
                </a:cubicBezTo>
                <a:cubicBezTo>
                  <a:pt x="265" y="15"/>
                  <a:pt x="265" y="15"/>
                  <a:pt x="265" y="15"/>
                </a:cubicBezTo>
                <a:cubicBezTo>
                  <a:pt x="265" y="16"/>
                  <a:pt x="265" y="17"/>
                  <a:pt x="266" y="18"/>
                </a:cubicBezTo>
                <a:cubicBezTo>
                  <a:pt x="271" y="19"/>
                  <a:pt x="271" y="19"/>
                  <a:pt x="271" y="19"/>
                </a:cubicBezTo>
                <a:cubicBezTo>
                  <a:pt x="272" y="19"/>
                  <a:pt x="272" y="18"/>
                  <a:pt x="273" y="17"/>
                </a:cubicBezTo>
                <a:cubicBezTo>
                  <a:pt x="273" y="17"/>
                  <a:pt x="273" y="17"/>
                  <a:pt x="273" y="17"/>
                </a:cubicBezTo>
                <a:cubicBezTo>
                  <a:pt x="273" y="22"/>
                  <a:pt x="273" y="22"/>
                  <a:pt x="273" y="22"/>
                </a:cubicBezTo>
                <a:cubicBezTo>
                  <a:pt x="272" y="22"/>
                  <a:pt x="272" y="22"/>
                  <a:pt x="272" y="22"/>
                </a:cubicBezTo>
                <a:cubicBezTo>
                  <a:pt x="272" y="21"/>
                  <a:pt x="272" y="21"/>
                  <a:pt x="271" y="20"/>
                </a:cubicBezTo>
                <a:cubicBezTo>
                  <a:pt x="265" y="19"/>
                  <a:pt x="265" y="19"/>
                  <a:pt x="265" y="19"/>
                </a:cubicBezTo>
                <a:cubicBezTo>
                  <a:pt x="265" y="19"/>
                  <a:pt x="264" y="19"/>
                  <a:pt x="264" y="19"/>
                </a:cubicBezTo>
                <a:cubicBezTo>
                  <a:pt x="264" y="19"/>
                  <a:pt x="264" y="20"/>
                  <a:pt x="264" y="21"/>
                </a:cubicBezTo>
                <a:cubicBezTo>
                  <a:pt x="264" y="21"/>
                  <a:pt x="264" y="21"/>
                  <a:pt x="264" y="21"/>
                </a:cubicBezTo>
                <a:cubicBezTo>
                  <a:pt x="263" y="17"/>
                  <a:pt x="263" y="17"/>
                  <a:pt x="263" y="17"/>
                </a:cubicBezTo>
                <a:cubicBezTo>
                  <a:pt x="265" y="18"/>
                  <a:pt x="265" y="18"/>
                  <a:pt x="265" y="18"/>
                </a:cubicBezTo>
                <a:cubicBezTo>
                  <a:pt x="264" y="17"/>
                  <a:pt x="263" y="16"/>
                  <a:pt x="264" y="15"/>
                </a:cubicBezTo>
                <a:cubicBezTo>
                  <a:pt x="264" y="13"/>
                  <a:pt x="265" y="12"/>
                  <a:pt x="267" y="13"/>
                </a:cubicBezTo>
                <a:cubicBezTo>
                  <a:pt x="272" y="13"/>
                  <a:pt x="272" y="13"/>
                  <a:pt x="272" y="13"/>
                </a:cubicBezTo>
                <a:cubicBezTo>
                  <a:pt x="272" y="13"/>
                  <a:pt x="273" y="13"/>
                  <a:pt x="273" y="12"/>
                </a:cubicBezTo>
                <a:cubicBezTo>
                  <a:pt x="273" y="12"/>
                  <a:pt x="273" y="12"/>
                  <a:pt x="273" y="12"/>
                </a:cubicBezTo>
                <a:close/>
                <a:moveTo>
                  <a:pt x="273" y="1"/>
                </a:moveTo>
                <a:cubicBezTo>
                  <a:pt x="273" y="2"/>
                  <a:pt x="273" y="2"/>
                  <a:pt x="274" y="2"/>
                </a:cubicBezTo>
                <a:cubicBezTo>
                  <a:pt x="274" y="3"/>
                  <a:pt x="274" y="3"/>
                  <a:pt x="274" y="3"/>
                </a:cubicBezTo>
                <a:cubicBezTo>
                  <a:pt x="274" y="4"/>
                  <a:pt x="274" y="4"/>
                  <a:pt x="272" y="5"/>
                </a:cubicBezTo>
                <a:cubicBezTo>
                  <a:pt x="273" y="5"/>
                  <a:pt x="273" y="5"/>
                  <a:pt x="274" y="6"/>
                </a:cubicBezTo>
                <a:cubicBezTo>
                  <a:pt x="274" y="7"/>
                  <a:pt x="274" y="7"/>
                  <a:pt x="274" y="7"/>
                </a:cubicBezTo>
                <a:cubicBezTo>
                  <a:pt x="274" y="8"/>
                  <a:pt x="274" y="9"/>
                  <a:pt x="273" y="9"/>
                </a:cubicBezTo>
                <a:cubicBezTo>
                  <a:pt x="273" y="9"/>
                  <a:pt x="272" y="10"/>
                  <a:pt x="272" y="10"/>
                </a:cubicBezTo>
                <a:cubicBezTo>
                  <a:pt x="270" y="10"/>
                  <a:pt x="270" y="9"/>
                  <a:pt x="269" y="8"/>
                </a:cubicBezTo>
                <a:cubicBezTo>
                  <a:pt x="268" y="7"/>
                  <a:pt x="268" y="6"/>
                  <a:pt x="268" y="5"/>
                </a:cubicBezTo>
                <a:cubicBezTo>
                  <a:pt x="267" y="5"/>
                  <a:pt x="267" y="5"/>
                  <a:pt x="267" y="5"/>
                </a:cubicBezTo>
                <a:cubicBezTo>
                  <a:pt x="265" y="5"/>
                  <a:pt x="264" y="5"/>
                  <a:pt x="264" y="6"/>
                </a:cubicBezTo>
                <a:cubicBezTo>
                  <a:pt x="264" y="7"/>
                  <a:pt x="265" y="7"/>
                  <a:pt x="265" y="7"/>
                </a:cubicBezTo>
                <a:cubicBezTo>
                  <a:pt x="266" y="7"/>
                  <a:pt x="266" y="7"/>
                  <a:pt x="266" y="7"/>
                </a:cubicBezTo>
                <a:cubicBezTo>
                  <a:pt x="266" y="7"/>
                  <a:pt x="266" y="7"/>
                  <a:pt x="266" y="7"/>
                </a:cubicBezTo>
                <a:cubicBezTo>
                  <a:pt x="266" y="7"/>
                  <a:pt x="266" y="7"/>
                  <a:pt x="267" y="8"/>
                </a:cubicBezTo>
                <a:cubicBezTo>
                  <a:pt x="267" y="8"/>
                  <a:pt x="267" y="8"/>
                  <a:pt x="267" y="9"/>
                </a:cubicBezTo>
                <a:cubicBezTo>
                  <a:pt x="267" y="9"/>
                  <a:pt x="267" y="9"/>
                  <a:pt x="267" y="9"/>
                </a:cubicBezTo>
                <a:cubicBezTo>
                  <a:pt x="266" y="10"/>
                  <a:pt x="266" y="10"/>
                  <a:pt x="266" y="10"/>
                </a:cubicBezTo>
                <a:cubicBezTo>
                  <a:pt x="266" y="10"/>
                  <a:pt x="265" y="9"/>
                  <a:pt x="265" y="9"/>
                </a:cubicBezTo>
                <a:cubicBezTo>
                  <a:pt x="264" y="8"/>
                  <a:pt x="264" y="7"/>
                  <a:pt x="264" y="7"/>
                </a:cubicBezTo>
                <a:cubicBezTo>
                  <a:pt x="264" y="5"/>
                  <a:pt x="265" y="5"/>
                  <a:pt x="265" y="4"/>
                </a:cubicBezTo>
                <a:cubicBezTo>
                  <a:pt x="266" y="4"/>
                  <a:pt x="266" y="3"/>
                  <a:pt x="268" y="3"/>
                </a:cubicBezTo>
                <a:cubicBezTo>
                  <a:pt x="272" y="3"/>
                  <a:pt x="272" y="3"/>
                  <a:pt x="272" y="3"/>
                </a:cubicBezTo>
                <a:cubicBezTo>
                  <a:pt x="272" y="3"/>
                  <a:pt x="273" y="3"/>
                  <a:pt x="273" y="3"/>
                </a:cubicBezTo>
                <a:cubicBezTo>
                  <a:pt x="273" y="3"/>
                  <a:pt x="273" y="3"/>
                  <a:pt x="272" y="2"/>
                </a:cubicBezTo>
                <a:cubicBezTo>
                  <a:pt x="273" y="1"/>
                  <a:pt x="273" y="1"/>
                  <a:pt x="273" y="1"/>
                </a:cubicBezTo>
                <a:close/>
                <a:moveTo>
                  <a:pt x="272" y="5"/>
                </a:moveTo>
                <a:cubicBezTo>
                  <a:pt x="268" y="5"/>
                  <a:pt x="268" y="5"/>
                  <a:pt x="268" y="5"/>
                </a:cubicBezTo>
                <a:cubicBezTo>
                  <a:pt x="269" y="6"/>
                  <a:pt x="269" y="7"/>
                  <a:pt x="269" y="7"/>
                </a:cubicBezTo>
                <a:cubicBezTo>
                  <a:pt x="270" y="8"/>
                  <a:pt x="270" y="8"/>
                  <a:pt x="271" y="8"/>
                </a:cubicBezTo>
                <a:cubicBezTo>
                  <a:pt x="272" y="8"/>
                  <a:pt x="272" y="8"/>
                  <a:pt x="272" y="7"/>
                </a:cubicBezTo>
                <a:cubicBezTo>
                  <a:pt x="273" y="6"/>
                  <a:pt x="272" y="5"/>
                  <a:pt x="272" y="5"/>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anchor="t"/>
          <a:lstStyle>
            <a:lvl1pPr marL="0" algn="l">
              <a:buNone/>
              <a:defRPr sz="1800">
                <a:solidFill>
                  <a:schemeClr val="lt1"/>
                </a:solidFill>
                <a:latin typeface="+mn-lt"/>
                <a:ea typeface="+mn-lt"/>
                <a:cs typeface="+mn-lt"/>
              </a:defRPr>
            </a:lvl1pPr>
            <a:lvl2pPr marL="457200" algn="l">
              <a:buNone/>
              <a:defRPr sz="1800">
                <a:solidFill>
                  <a:schemeClr val="lt1"/>
                </a:solidFill>
                <a:latin typeface="+mn-lt"/>
                <a:ea typeface="+mn-lt"/>
                <a:cs typeface="+mn-lt"/>
              </a:defRPr>
            </a:lvl2pPr>
            <a:lvl3pPr marL="914400" algn="l">
              <a:buNone/>
              <a:defRPr sz="1800">
                <a:solidFill>
                  <a:schemeClr val="lt1"/>
                </a:solidFill>
                <a:latin typeface="+mn-lt"/>
                <a:ea typeface="+mn-lt"/>
                <a:cs typeface="+mn-lt"/>
              </a:defRPr>
            </a:lvl3pPr>
            <a:lvl4pPr marL="1371600" algn="l">
              <a:buNone/>
              <a:defRPr sz="1800">
                <a:solidFill>
                  <a:schemeClr val="lt1"/>
                </a:solidFill>
                <a:latin typeface="+mn-lt"/>
                <a:ea typeface="+mn-lt"/>
                <a:cs typeface="+mn-lt"/>
              </a:defRPr>
            </a:lvl4pPr>
            <a:lvl5pPr marL="1828800" algn="l">
              <a:buNone/>
              <a:defRPr sz="1800">
                <a:solidFill>
                  <a:schemeClr val="lt1"/>
                </a:solidFill>
                <a:latin typeface="+mn-lt"/>
                <a:ea typeface="+mn-lt"/>
                <a:cs typeface="+mn-lt"/>
              </a:defRPr>
            </a:lvl5pPr>
            <a:lvl6pPr marL="2286000" algn="l">
              <a:buNone/>
              <a:defRPr sz="1800">
                <a:solidFill>
                  <a:schemeClr val="lt1"/>
                </a:solidFill>
                <a:latin typeface="+mn-lt"/>
                <a:ea typeface="+mn-lt"/>
                <a:cs typeface="+mn-lt"/>
              </a:defRPr>
            </a:lvl6pPr>
            <a:lvl7pPr marL="2743200" algn="l">
              <a:buNone/>
              <a:defRPr sz="1800">
                <a:solidFill>
                  <a:schemeClr val="lt1"/>
                </a:solidFill>
                <a:latin typeface="+mn-lt"/>
                <a:ea typeface="+mn-lt"/>
                <a:cs typeface="+mn-lt"/>
              </a:defRPr>
            </a:lvl7pPr>
            <a:lvl8pPr marL="3200400" algn="l">
              <a:buNone/>
              <a:defRPr sz="1800">
                <a:solidFill>
                  <a:schemeClr val="lt1"/>
                </a:solidFill>
                <a:latin typeface="+mn-lt"/>
                <a:ea typeface="+mn-lt"/>
                <a:cs typeface="+mn-lt"/>
              </a:defRPr>
            </a:lvl8pPr>
            <a:lvl9pPr marL="3657600" algn="l">
              <a:buNone/>
              <a:defRPr sz="1800">
                <a:solidFill>
                  <a:schemeClr val="lt1"/>
                </a:solidFill>
                <a:latin typeface="+mn-lt"/>
                <a:ea typeface="+mn-lt"/>
                <a:cs typeface="+mn-lt"/>
              </a:defRPr>
            </a:lvl9pPr>
          </a:lstStyle>
          <a:p>
            <a:endParaRPr/>
          </a:p>
        </p:txBody>
      </p:sp>
      <p:sp>
        <p:nvSpPr>
          <p:cNvPr id="15" name="Freeform 41">
            <a:extLst>
              <a:ext uri="{FF2B5EF4-FFF2-40B4-BE49-F238E27FC236}">
                <a16:creationId xmlns:a16="http://schemas.microsoft.com/office/drawing/2014/main" id="{B4D8FF53-2CAA-505E-150F-05A1E8752058}"/>
              </a:ext>
            </a:extLst>
          </p:cNvPr>
          <p:cNvSpPr>
            <a:spLocks noGrp="1"/>
          </p:cNvSpPr>
          <p:nvPr/>
        </p:nvSpPr>
        <p:spPr>
          <a:xfrm>
            <a:off x="8766594" y="388964"/>
            <a:ext cx="191256" cy="178132"/>
          </a:xfrm>
          <a:custGeom>
            <a:avLst/>
            <a:gdLst/>
            <a:ahLst/>
            <a:cxnLst/>
            <a:rect l="0" t="0" r="r" b="b"/>
            <a:pathLst>
              <a:path w="108" h="100">
                <a:moveTo>
                  <a:pt x="86" y="99"/>
                </a:moveTo>
                <a:cubicBezTo>
                  <a:pt x="108" y="48"/>
                  <a:pt x="88" y="16"/>
                  <a:pt x="46" y="0"/>
                </a:cubicBezTo>
                <a:cubicBezTo>
                  <a:pt x="71" y="10"/>
                  <a:pt x="66" y="42"/>
                  <a:pt x="56" y="58"/>
                </a:cubicBezTo>
                <a:cubicBezTo>
                  <a:pt x="45" y="74"/>
                  <a:pt x="28" y="87"/>
                  <a:pt x="0" y="100"/>
                </a:cubicBezTo>
                <a:cubicBezTo>
                  <a:pt x="30" y="88"/>
                  <a:pt x="48" y="73"/>
                  <a:pt x="57" y="59"/>
                </a:cubicBezTo>
                <a:cubicBezTo>
                  <a:pt x="65" y="44"/>
                  <a:pt x="67" y="32"/>
                  <a:pt x="65" y="18"/>
                </a:cubicBezTo>
                <a:cubicBezTo>
                  <a:pt x="78" y="47"/>
                  <a:pt x="67" y="72"/>
                  <a:pt x="41" y="97"/>
                </a:cubicBezTo>
                <a:cubicBezTo>
                  <a:pt x="71" y="71"/>
                  <a:pt x="81" y="43"/>
                  <a:pt x="64" y="14"/>
                </a:cubicBezTo>
                <a:cubicBezTo>
                  <a:pt x="89" y="42"/>
                  <a:pt x="82" y="72"/>
                  <a:pt x="65" y="98"/>
                </a:cubicBezTo>
                <a:cubicBezTo>
                  <a:pt x="86" y="68"/>
                  <a:pt x="90" y="36"/>
                  <a:pt x="62" y="9"/>
                </a:cubicBezTo>
                <a:cubicBezTo>
                  <a:pt x="96" y="30"/>
                  <a:pt x="101" y="59"/>
                  <a:pt x="86" y="99"/>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anchor="t"/>
          <a:lstStyle>
            <a:lvl1pPr marL="0" algn="l">
              <a:buNone/>
              <a:defRPr sz="1800">
                <a:solidFill>
                  <a:schemeClr val="lt1"/>
                </a:solidFill>
                <a:latin typeface="+mn-lt"/>
                <a:ea typeface="+mn-lt"/>
                <a:cs typeface="+mn-lt"/>
              </a:defRPr>
            </a:lvl1pPr>
            <a:lvl2pPr marL="457200" algn="l">
              <a:buNone/>
              <a:defRPr sz="1800">
                <a:solidFill>
                  <a:schemeClr val="lt1"/>
                </a:solidFill>
                <a:latin typeface="+mn-lt"/>
                <a:ea typeface="+mn-lt"/>
                <a:cs typeface="+mn-lt"/>
              </a:defRPr>
            </a:lvl2pPr>
            <a:lvl3pPr marL="914400" algn="l">
              <a:buNone/>
              <a:defRPr sz="1800">
                <a:solidFill>
                  <a:schemeClr val="lt1"/>
                </a:solidFill>
                <a:latin typeface="+mn-lt"/>
                <a:ea typeface="+mn-lt"/>
                <a:cs typeface="+mn-lt"/>
              </a:defRPr>
            </a:lvl3pPr>
            <a:lvl4pPr marL="1371600" algn="l">
              <a:buNone/>
              <a:defRPr sz="1800">
                <a:solidFill>
                  <a:schemeClr val="lt1"/>
                </a:solidFill>
                <a:latin typeface="+mn-lt"/>
                <a:ea typeface="+mn-lt"/>
                <a:cs typeface="+mn-lt"/>
              </a:defRPr>
            </a:lvl4pPr>
            <a:lvl5pPr marL="1828800" algn="l">
              <a:buNone/>
              <a:defRPr sz="1800">
                <a:solidFill>
                  <a:schemeClr val="lt1"/>
                </a:solidFill>
                <a:latin typeface="+mn-lt"/>
                <a:ea typeface="+mn-lt"/>
                <a:cs typeface="+mn-lt"/>
              </a:defRPr>
            </a:lvl5pPr>
            <a:lvl6pPr marL="2286000" algn="l">
              <a:buNone/>
              <a:defRPr sz="1800">
                <a:solidFill>
                  <a:schemeClr val="lt1"/>
                </a:solidFill>
                <a:latin typeface="+mn-lt"/>
                <a:ea typeface="+mn-lt"/>
                <a:cs typeface="+mn-lt"/>
              </a:defRPr>
            </a:lvl6pPr>
            <a:lvl7pPr marL="2743200" algn="l">
              <a:buNone/>
              <a:defRPr sz="1800">
                <a:solidFill>
                  <a:schemeClr val="lt1"/>
                </a:solidFill>
                <a:latin typeface="+mn-lt"/>
                <a:ea typeface="+mn-lt"/>
                <a:cs typeface="+mn-lt"/>
              </a:defRPr>
            </a:lvl7pPr>
            <a:lvl8pPr marL="3200400" algn="l">
              <a:buNone/>
              <a:defRPr sz="1800">
                <a:solidFill>
                  <a:schemeClr val="lt1"/>
                </a:solidFill>
                <a:latin typeface="+mn-lt"/>
                <a:ea typeface="+mn-lt"/>
                <a:cs typeface="+mn-lt"/>
              </a:defRPr>
            </a:lvl8pPr>
            <a:lvl9pPr marL="3657600" algn="l">
              <a:buNone/>
              <a:defRPr sz="1800">
                <a:solidFill>
                  <a:schemeClr val="lt1"/>
                </a:solidFill>
                <a:latin typeface="+mn-lt"/>
                <a:ea typeface="+mn-lt"/>
                <a:cs typeface="+mn-lt"/>
              </a:defRPr>
            </a:lvl9pPr>
          </a:lstStyle>
          <a:p>
            <a:endParaRPr/>
          </a:p>
        </p:txBody>
      </p:sp>
      <p:sp>
        <p:nvSpPr>
          <p:cNvPr id="16" name="Freeform 42">
            <a:extLst>
              <a:ext uri="{FF2B5EF4-FFF2-40B4-BE49-F238E27FC236}">
                <a16:creationId xmlns:a16="http://schemas.microsoft.com/office/drawing/2014/main" id="{EBD03894-9D83-FCCF-B6F8-0F176B4953E5}"/>
              </a:ext>
            </a:extLst>
          </p:cNvPr>
          <p:cNvSpPr>
            <a:spLocks noGrp="1"/>
          </p:cNvSpPr>
          <p:nvPr/>
        </p:nvSpPr>
        <p:spPr>
          <a:xfrm>
            <a:off x="8800345" y="368337"/>
            <a:ext cx="58127" cy="24376"/>
          </a:xfrm>
          <a:custGeom>
            <a:avLst/>
            <a:gdLst/>
            <a:ahLst/>
            <a:cxnLst/>
            <a:rect l="0" t="0" r="r" b="b"/>
            <a:pathLst>
              <a:path w="33" h="14">
                <a:moveTo>
                  <a:pt x="19" y="14"/>
                </a:moveTo>
                <a:cubicBezTo>
                  <a:pt x="13" y="8"/>
                  <a:pt x="8" y="4"/>
                  <a:pt x="0" y="0"/>
                </a:cubicBezTo>
                <a:cubicBezTo>
                  <a:pt x="11" y="0"/>
                  <a:pt x="25" y="3"/>
                  <a:pt x="33" y="5"/>
                </a:cubicBezTo>
                <a:cubicBezTo>
                  <a:pt x="24" y="4"/>
                  <a:pt x="20" y="5"/>
                  <a:pt x="18" y="6"/>
                </a:cubicBezTo>
                <a:cubicBezTo>
                  <a:pt x="16" y="8"/>
                  <a:pt x="17" y="10"/>
                  <a:pt x="19" y="14"/>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anchor="t"/>
          <a:lstStyle>
            <a:lvl1pPr marL="0" algn="l">
              <a:buNone/>
              <a:defRPr sz="1800">
                <a:solidFill>
                  <a:schemeClr val="lt1"/>
                </a:solidFill>
                <a:latin typeface="+mn-lt"/>
                <a:ea typeface="+mn-lt"/>
                <a:cs typeface="+mn-lt"/>
              </a:defRPr>
            </a:lvl1pPr>
            <a:lvl2pPr marL="457200" algn="l">
              <a:buNone/>
              <a:defRPr sz="1800">
                <a:solidFill>
                  <a:schemeClr val="lt1"/>
                </a:solidFill>
                <a:latin typeface="+mn-lt"/>
                <a:ea typeface="+mn-lt"/>
                <a:cs typeface="+mn-lt"/>
              </a:defRPr>
            </a:lvl2pPr>
            <a:lvl3pPr marL="914400" algn="l">
              <a:buNone/>
              <a:defRPr sz="1800">
                <a:solidFill>
                  <a:schemeClr val="lt1"/>
                </a:solidFill>
                <a:latin typeface="+mn-lt"/>
                <a:ea typeface="+mn-lt"/>
                <a:cs typeface="+mn-lt"/>
              </a:defRPr>
            </a:lvl3pPr>
            <a:lvl4pPr marL="1371600" algn="l">
              <a:buNone/>
              <a:defRPr sz="1800">
                <a:solidFill>
                  <a:schemeClr val="lt1"/>
                </a:solidFill>
                <a:latin typeface="+mn-lt"/>
                <a:ea typeface="+mn-lt"/>
                <a:cs typeface="+mn-lt"/>
              </a:defRPr>
            </a:lvl4pPr>
            <a:lvl5pPr marL="1828800" algn="l">
              <a:buNone/>
              <a:defRPr sz="1800">
                <a:solidFill>
                  <a:schemeClr val="lt1"/>
                </a:solidFill>
                <a:latin typeface="+mn-lt"/>
                <a:ea typeface="+mn-lt"/>
                <a:cs typeface="+mn-lt"/>
              </a:defRPr>
            </a:lvl5pPr>
            <a:lvl6pPr marL="2286000" algn="l">
              <a:buNone/>
              <a:defRPr sz="1800">
                <a:solidFill>
                  <a:schemeClr val="lt1"/>
                </a:solidFill>
                <a:latin typeface="+mn-lt"/>
                <a:ea typeface="+mn-lt"/>
                <a:cs typeface="+mn-lt"/>
              </a:defRPr>
            </a:lvl6pPr>
            <a:lvl7pPr marL="2743200" algn="l">
              <a:buNone/>
              <a:defRPr sz="1800">
                <a:solidFill>
                  <a:schemeClr val="lt1"/>
                </a:solidFill>
                <a:latin typeface="+mn-lt"/>
                <a:ea typeface="+mn-lt"/>
                <a:cs typeface="+mn-lt"/>
              </a:defRPr>
            </a:lvl7pPr>
            <a:lvl8pPr marL="3200400" algn="l">
              <a:buNone/>
              <a:defRPr sz="1800">
                <a:solidFill>
                  <a:schemeClr val="lt1"/>
                </a:solidFill>
                <a:latin typeface="+mn-lt"/>
                <a:ea typeface="+mn-lt"/>
                <a:cs typeface="+mn-lt"/>
              </a:defRPr>
            </a:lvl8pPr>
            <a:lvl9pPr marL="3657600" algn="l">
              <a:buNone/>
              <a:defRPr sz="1800">
                <a:solidFill>
                  <a:schemeClr val="lt1"/>
                </a:solidFill>
                <a:latin typeface="+mn-lt"/>
                <a:ea typeface="+mn-lt"/>
                <a:cs typeface="+mn-lt"/>
              </a:defRPr>
            </a:lvl9pPr>
          </a:lstStyle>
          <a:p>
            <a:endParaRPr/>
          </a:p>
        </p:txBody>
      </p:sp>
      <p:sp>
        <p:nvSpPr>
          <p:cNvPr id="17" name="Freeform 43">
            <a:extLst>
              <a:ext uri="{FF2B5EF4-FFF2-40B4-BE49-F238E27FC236}">
                <a16:creationId xmlns:a16="http://schemas.microsoft.com/office/drawing/2014/main" id="{8ED7062C-23BE-D5C8-1379-AFC91D5EEBCD}"/>
              </a:ext>
            </a:extLst>
          </p:cNvPr>
          <p:cNvSpPr>
            <a:spLocks noGrp="1"/>
          </p:cNvSpPr>
          <p:nvPr/>
        </p:nvSpPr>
        <p:spPr>
          <a:xfrm>
            <a:off x="8712217" y="559594"/>
            <a:ext cx="230633" cy="35626"/>
          </a:xfrm>
          <a:custGeom>
            <a:avLst/>
            <a:gdLst/>
            <a:ahLst/>
            <a:cxnLst/>
            <a:rect l="0" t="0" r="r" b="b"/>
            <a:pathLst>
              <a:path w="131" h="20">
                <a:moveTo>
                  <a:pt x="70" y="20"/>
                </a:moveTo>
                <a:cubicBezTo>
                  <a:pt x="70" y="16"/>
                  <a:pt x="71" y="14"/>
                  <a:pt x="77" y="12"/>
                </a:cubicBezTo>
                <a:cubicBezTo>
                  <a:pt x="83" y="10"/>
                  <a:pt x="89" y="11"/>
                  <a:pt x="100" y="12"/>
                </a:cubicBezTo>
                <a:cubicBezTo>
                  <a:pt x="111" y="14"/>
                  <a:pt x="120" y="15"/>
                  <a:pt x="131" y="14"/>
                </a:cubicBezTo>
                <a:cubicBezTo>
                  <a:pt x="127" y="12"/>
                  <a:pt x="126" y="10"/>
                  <a:pt x="124" y="8"/>
                </a:cubicBezTo>
                <a:cubicBezTo>
                  <a:pt x="115" y="8"/>
                  <a:pt x="109" y="7"/>
                  <a:pt x="101" y="5"/>
                </a:cubicBezTo>
                <a:cubicBezTo>
                  <a:pt x="93" y="2"/>
                  <a:pt x="83" y="0"/>
                  <a:pt x="77" y="0"/>
                </a:cubicBezTo>
                <a:cubicBezTo>
                  <a:pt x="71" y="1"/>
                  <a:pt x="67" y="4"/>
                  <a:pt x="65" y="12"/>
                </a:cubicBezTo>
                <a:cubicBezTo>
                  <a:pt x="63" y="4"/>
                  <a:pt x="59" y="1"/>
                  <a:pt x="53" y="0"/>
                </a:cubicBezTo>
                <a:cubicBezTo>
                  <a:pt x="47" y="0"/>
                  <a:pt x="38" y="2"/>
                  <a:pt x="30" y="5"/>
                </a:cubicBezTo>
                <a:cubicBezTo>
                  <a:pt x="22" y="7"/>
                  <a:pt x="16" y="8"/>
                  <a:pt x="7" y="8"/>
                </a:cubicBezTo>
                <a:cubicBezTo>
                  <a:pt x="5" y="10"/>
                  <a:pt x="4" y="12"/>
                  <a:pt x="0" y="14"/>
                </a:cubicBezTo>
                <a:cubicBezTo>
                  <a:pt x="11" y="15"/>
                  <a:pt x="20" y="14"/>
                  <a:pt x="31" y="12"/>
                </a:cubicBezTo>
                <a:cubicBezTo>
                  <a:pt x="41" y="11"/>
                  <a:pt x="48" y="10"/>
                  <a:pt x="54" y="12"/>
                </a:cubicBezTo>
                <a:cubicBezTo>
                  <a:pt x="60" y="14"/>
                  <a:pt x="61" y="16"/>
                  <a:pt x="61" y="20"/>
                </a:cubicBezTo>
                <a:cubicBezTo>
                  <a:pt x="70" y="20"/>
                  <a:pt x="70" y="20"/>
                  <a:pt x="70" y="20"/>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anchor="t"/>
          <a:lstStyle>
            <a:lvl1pPr marL="0" algn="l">
              <a:buNone/>
              <a:defRPr sz="1800">
                <a:solidFill>
                  <a:schemeClr val="lt1"/>
                </a:solidFill>
                <a:latin typeface="+mn-lt"/>
                <a:ea typeface="+mn-lt"/>
                <a:cs typeface="+mn-lt"/>
              </a:defRPr>
            </a:lvl1pPr>
            <a:lvl2pPr marL="457200" algn="l">
              <a:buNone/>
              <a:defRPr sz="1800">
                <a:solidFill>
                  <a:schemeClr val="lt1"/>
                </a:solidFill>
                <a:latin typeface="+mn-lt"/>
                <a:ea typeface="+mn-lt"/>
                <a:cs typeface="+mn-lt"/>
              </a:defRPr>
            </a:lvl2pPr>
            <a:lvl3pPr marL="914400" algn="l">
              <a:buNone/>
              <a:defRPr sz="1800">
                <a:solidFill>
                  <a:schemeClr val="lt1"/>
                </a:solidFill>
                <a:latin typeface="+mn-lt"/>
                <a:ea typeface="+mn-lt"/>
                <a:cs typeface="+mn-lt"/>
              </a:defRPr>
            </a:lvl3pPr>
            <a:lvl4pPr marL="1371600" algn="l">
              <a:buNone/>
              <a:defRPr sz="1800">
                <a:solidFill>
                  <a:schemeClr val="lt1"/>
                </a:solidFill>
                <a:latin typeface="+mn-lt"/>
                <a:ea typeface="+mn-lt"/>
                <a:cs typeface="+mn-lt"/>
              </a:defRPr>
            </a:lvl4pPr>
            <a:lvl5pPr marL="1828800" algn="l">
              <a:buNone/>
              <a:defRPr sz="1800">
                <a:solidFill>
                  <a:schemeClr val="lt1"/>
                </a:solidFill>
                <a:latin typeface="+mn-lt"/>
                <a:ea typeface="+mn-lt"/>
                <a:cs typeface="+mn-lt"/>
              </a:defRPr>
            </a:lvl5pPr>
            <a:lvl6pPr marL="2286000" algn="l">
              <a:buNone/>
              <a:defRPr sz="1800">
                <a:solidFill>
                  <a:schemeClr val="lt1"/>
                </a:solidFill>
                <a:latin typeface="+mn-lt"/>
                <a:ea typeface="+mn-lt"/>
                <a:cs typeface="+mn-lt"/>
              </a:defRPr>
            </a:lvl6pPr>
            <a:lvl7pPr marL="2743200" algn="l">
              <a:buNone/>
              <a:defRPr sz="1800">
                <a:solidFill>
                  <a:schemeClr val="lt1"/>
                </a:solidFill>
                <a:latin typeface="+mn-lt"/>
                <a:ea typeface="+mn-lt"/>
                <a:cs typeface="+mn-lt"/>
              </a:defRPr>
            </a:lvl7pPr>
            <a:lvl8pPr marL="3200400" algn="l">
              <a:buNone/>
              <a:defRPr sz="1800">
                <a:solidFill>
                  <a:schemeClr val="lt1"/>
                </a:solidFill>
                <a:latin typeface="+mn-lt"/>
                <a:ea typeface="+mn-lt"/>
                <a:cs typeface="+mn-lt"/>
              </a:defRPr>
            </a:lvl8pPr>
            <a:lvl9pPr marL="3657600" algn="l">
              <a:buNone/>
              <a:defRPr sz="1800">
                <a:solidFill>
                  <a:schemeClr val="lt1"/>
                </a:solidFill>
                <a:latin typeface="+mn-lt"/>
                <a:ea typeface="+mn-lt"/>
                <a:cs typeface="+mn-lt"/>
              </a:defRPr>
            </a:lvl9pPr>
          </a:lstStyle>
          <a:p>
            <a:endParaRPr/>
          </a:p>
        </p:txBody>
      </p:sp>
      <p:sp>
        <p:nvSpPr>
          <p:cNvPr id="18" name="Freeform 44">
            <a:extLst>
              <a:ext uri="{FF2B5EF4-FFF2-40B4-BE49-F238E27FC236}">
                <a16:creationId xmlns:a16="http://schemas.microsoft.com/office/drawing/2014/main" id="{0522D79D-F45D-76EA-694D-BADF38D31A95}"/>
              </a:ext>
            </a:extLst>
          </p:cNvPr>
          <p:cNvSpPr>
            <a:spLocks noGrp="1"/>
          </p:cNvSpPr>
          <p:nvPr/>
        </p:nvSpPr>
        <p:spPr>
          <a:xfrm>
            <a:off x="8680341" y="353337"/>
            <a:ext cx="298135" cy="303760"/>
          </a:xfrm>
          <a:custGeom>
            <a:avLst/>
            <a:gdLst/>
            <a:ahLst/>
            <a:cxnLst/>
            <a:rect l="0" t="0" r="r" b="b"/>
            <a:pathLst>
              <a:path w="170" h="171">
                <a:moveTo>
                  <a:pt x="85" y="0"/>
                </a:moveTo>
                <a:cubicBezTo>
                  <a:pt x="38" y="0"/>
                  <a:pt x="0" y="38"/>
                  <a:pt x="0" y="86"/>
                </a:cubicBezTo>
                <a:cubicBezTo>
                  <a:pt x="0" y="132"/>
                  <a:pt x="38" y="171"/>
                  <a:pt x="85" y="171"/>
                </a:cubicBezTo>
                <a:cubicBezTo>
                  <a:pt x="132" y="171"/>
                  <a:pt x="170" y="133"/>
                  <a:pt x="170" y="86"/>
                </a:cubicBezTo>
                <a:cubicBezTo>
                  <a:pt x="170" y="38"/>
                  <a:pt x="132" y="0"/>
                  <a:pt x="85" y="0"/>
                </a:cubicBezTo>
                <a:close/>
                <a:moveTo>
                  <a:pt x="85" y="168"/>
                </a:moveTo>
                <a:cubicBezTo>
                  <a:pt x="39" y="168"/>
                  <a:pt x="2" y="131"/>
                  <a:pt x="2" y="85"/>
                </a:cubicBezTo>
                <a:cubicBezTo>
                  <a:pt x="2" y="40"/>
                  <a:pt x="39" y="3"/>
                  <a:pt x="85" y="3"/>
                </a:cubicBezTo>
                <a:cubicBezTo>
                  <a:pt x="130" y="3"/>
                  <a:pt x="167" y="40"/>
                  <a:pt x="167" y="85"/>
                </a:cubicBezTo>
                <a:cubicBezTo>
                  <a:pt x="167" y="131"/>
                  <a:pt x="130" y="168"/>
                  <a:pt x="85" y="168"/>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anchor="t"/>
          <a:lstStyle>
            <a:lvl1pPr marL="0" algn="l">
              <a:buNone/>
              <a:defRPr sz="1800">
                <a:solidFill>
                  <a:schemeClr val="lt1"/>
                </a:solidFill>
                <a:latin typeface="+mn-lt"/>
                <a:ea typeface="+mn-lt"/>
                <a:cs typeface="+mn-lt"/>
              </a:defRPr>
            </a:lvl1pPr>
            <a:lvl2pPr marL="457200" algn="l">
              <a:buNone/>
              <a:defRPr sz="1800">
                <a:solidFill>
                  <a:schemeClr val="lt1"/>
                </a:solidFill>
                <a:latin typeface="+mn-lt"/>
                <a:ea typeface="+mn-lt"/>
                <a:cs typeface="+mn-lt"/>
              </a:defRPr>
            </a:lvl2pPr>
            <a:lvl3pPr marL="914400" algn="l">
              <a:buNone/>
              <a:defRPr sz="1800">
                <a:solidFill>
                  <a:schemeClr val="lt1"/>
                </a:solidFill>
                <a:latin typeface="+mn-lt"/>
                <a:ea typeface="+mn-lt"/>
                <a:cs typeface="+mn-lt"/>
              </a:defRPr>
            </a:lvl3pPr>
            <a:lvl4pPr marL="1371600" algn="l">
              <a:buNone/>
              <a:defRPr sz="1800">
                <a:solidFill>
                  <a:schemeClr val="lt1"/>
                </a:solidFill>
                <a:latin typeface="+mn-lt"/>
                <a:ea typeface="+mn-lt"/>
                <a:cs typeface="+mn-lt"/>
              </a:defRPr>
            </a:lvl4pPr>
            <a:lvl5pPr marL="1828800" algn="l">
              <a:buNone/>
              <a:defRPr sz="1800">
                <a:solidFill>
                  <a:schemeClr val="lt1"/>
                </a:solidFill>
                <a:latin typeface="+mn-lt"/>
                <a:ea typeface="+mn-lt"/>
                <a:cs typeface="+mn-lt"/>
              </a:defRPr>
            </a:lvl5pPr>
            <a:lvl6pPr marL="2286000" algn="l">
              <a:buNone/>
              <a:defRPr sz="1800">
                <a:solidFill>
                  <a:schemeClr val="lt1"/>
                </a:solidFill>
                <a:latin typeface="+mn-lt"/>
                <a:ea typeface="+mn-lt"/>
                <a:cs typeface="+mn-lt"/>
              </a:defRPr>
            </a:lvl6pPr>
            <a:lvl7pPr marL="2743200" algn="l">
              <a:buNone/>
              <a:defRPr sz="1800">
                <a:solidFill>
                  <a:schemeClr val="lt1"/>
                </a:solidFill>
                <a:latin typeface="+mn-lt"/>
                <a:ea typeface="+mn-lt"/>
                <a:cs typeface="+mn-lt"/>
              </a:defRPr>
            </a:lvl7pPr>
            <a:lvl8pPr marL="3200400" algn="l">
              <a:buNone/>
              <a:defRPr sz="1800">
                <a:solidFill>
                  <a:schemeClr val="lt1"/>
                </a:solidFill>
                <a:latin typeface="+mn-lt"/>
                <a:ea typeface="+mn-lt"/>
                <a:cs typeface="+mn-lt"/>
              </a:defRPr>
            </a:lvl8pPr>
            <a:lvl9pPr marL="3657600" algn="l">
              <a:buNone/>
              <a:defRPr sz="1800">
                <a:solidFill>
                  <a:schemeClr val="lt1"/>
                </a:solidFill>
                <a:latin typeface="+mn-lt"/>
                <a:ea typeface="+mn-lt"/>
                <a:cs typeface="+mn-lt"/>
              </a:defRPr>
            </a:lvl9pPr>
          </a:lstStyle>
          <a:p>
            <a:endParaRPr/>
          </a:p>
        </p:txBody>
      </p:sp>
      <p:sp>
        <p:nvSpPr>
          <p:cNvPr id="19" name="Freeform 45">
            <a:extLst>
              <a:ext uri="{FF2B5EF4-FFF2-40B4-BE49-F238E27FC236}">
                <a16:creationId xmlns:a16="http://schemas.microsoft.com/office/drawing/2014/main" id="{E7893814-BBDA-1EB5-A60D-9D0C657662D8}"/>
              </a:ext>
            </a:extLst>
          </p:cNvPr>
          <p:cNvSpPr>
            <a:spLocks noGrp="1"/>
          </p:cNvSpPr>
          <p:nvPr/>
        </p:nvSpPr>
        <p:spPr>
          <a:xfrm>
            <a:off x="8976601" y="336462"/>
            <a:ext cx="46877" cy="43127"/>
          </a:xfrm>
          <a:custGeom>
            <a:avLst/>
            <a:gdLst/>
            <a:ahLst/>
            <a:cxnLst/>
            <a:rect l="0" t="0" r="r" b="b"/>
            <a:pathLst>
              <a:path w="26" h="25">
                <a:moveTo>
                  <a:pt x="13" y="16"/>
                </a:moveTo>
                <a:cubicBezTo>
                  <a:pt x="14" y="18"/>
                  <a:pt x="13" y="24"/>
                  <a:pt x="11" y="25"/>
                </a:cubicBezTo>
                <a:cubicBezTo>
                  <a:pt x="10" y="25"/>
                  <a:pt x="7" y="25"/>
                  <a:pt x="7" y="24"/>
                </a:cubicBezTo>
                <a:cubicBezTo>
                  <a:pt x="7" y="22"/>
                  <a:pt x="8" y="21"/>
                  <a:pt x="9" y="19"/>
                </a:cubicBezTo>
                <a:cubicBezTo>
                  <a:pt x="10" y="18"/>
                  <a:pt x="9" y="16"/>
                  <a:pt x="10" y="14"/>
                </a:cubicBezTo>
                <a:cubicBezTo>
                  <a:pt x="10" y="14"/>
                  <a:pt x="10" y="14"/>
                  <a:pt x="10" y="14"/>
                </a:cubicBezTo>
                <a:cubicBezTo>
                  <a:pt x="11" y="15"/>
                  <a:pt x="12" y="15"/>
                  <a:pt x="13" y="16"/>
                </a:cubicBezTo>
                <a:close/>
                <a:moveTo>
                  <a:pt x="25" y="0"/>
                </a:moveTo>
                <a:cubicBezTo>
                  <a:pt x="25" y="0"/>
                  <a:pt x="26" y="1"/>
                  <a:pt x="26" y="2"/>
                </a:cubicBezTo>
                <a:cubicBezTo>
                  <a:pt x="26" y="3"/>
                  <a:pt x="23" y="6"/>
                  <a:pt x="21" y="7"/>
                </a:cubicBezTo>
                <a:cubicBezTo>
                  <a:pt x="20" y="8"/>
                  <a:pt x="19" y="8"/>
                  <a:pt x="18" y="9"/>
                </a:cubicBezTo>
                <a:cubicBezTo>
                  <a:pt x="19" y="10"/>
                  <a:pt x="20" y="11"/>
                  <a:pt x="22" y="11"/>
                </a:cubicBezTo>
                <a:cubicBezTo>
                  <a:pt x="22" y="11"/>
                  <a:pt x="22" y="11"/>
                  <a:pt x="22" y="11"/>
                </a:cubicBezTo>
                <a:cubicBezTo>
                  <a:pt x="23" y="10"/>
                  <a:pt x="23" y="10"/>
                  <a:pt x="23" y="9"/>
                </a:cubicBezTo>
                <a:cubicBezTo>
                  <a:pt x="23" y="9"/>
                  <a:pt x="23" y="9"/>
                  <a:pt x="23" y="9"/>
                </a:cubicBezTo>
                <a:cubicBezTo>
                  <a:pt x="23" y="9"/>
                  <a:pt x="23" y="9"/>
                  <a:pt x="24" y="9"/>
                </a:cubicBezTo>
                <a:cubicBezTo>
                  <a:pt x="23" y="11"/>
                  <a:pt x="24" y="12"/>
                  <a:pt x="25" y="14"/>
                </a:cubicBezTo>
                <a:cubicBezTo>
                  <a:pt x="26" y="14"/>
                  <a:pt x="25" y="15"/>
                  <a:pt x="26" y="15"/>
                </a:cubicBezTo>
                <a:cubicBezTo>
                  <a:pt x="26" y="16"/>
                  <a:pt x="26" y="15"/>
                  <a:pt x="26" y="16"/>
                </a:cubicBezTo>
                <a:cubicBezTo>
                  <a:pt x="25" y="16"/>
                  <a:pt x="25" y="16"/>
                  <a:pt x="25" y="16"/>
                </a:cubicBezTo>
                <a:cubicBezTo>
                  <a:pt x="24" y="16"/>
                  <a:pt x="24" y="16"/>
                  <a:pt x="23" y="16"/>
                </a:cubicBezTo>
                <a:cubicBezTo>
                  <a:pt x="23" y="16"/>
                  <a:pt x="22" y="15"/>
                  <a:pt x="22" y="15"/>
                </a:cubicBezTo>
                <a:cubicBezTo>
                  <a:pt x="19" y="13"/>
                  <a:pt x="16" y="11"/>
                  <a:pt x="13" y="11"/>
                </a:cubicBezTo>
                <a:cubicBezTo>
                  <a:pt x="11" y="12"/>
                  <a:pt x="6" y="14"/>
                  <a:pt x="4" y="13"/>
                </a:cubicBezTo>
                <a:cubicBezTo>
                  <a:pt x="2" y="13"/>
                  <a:pt x="0" y="9"/>
                  <a:pt x="2" y="8"/>
                </a:cubicBezTo>
                <a:cubicBezTo>
                  <a:pt x="2" y="8"/>
                  <a:pt x="2" y="8"/>
                  <a:pt x="2" y="8"/>
                </a:cubicBezTo>
                <a:cubicBezTo>
                  <a:pt x="2" y="8"/>
                  <a:pt x="3" y="8"/>
                  <a:pt x="3" y="8"/>
                </a:cubicBezTo>
                <a:cubicBezTo>
                  <a:pt x="4" y="9"/>
                  <a:pt x="5" y="10"/>
                  <a:pt x="5" y="10"/>
                </a:cubicBezTo>
                <a:cubicBezTo>
                  <a:pt x="7" y="10"/>
                  <a:pt x="10" y="10"/>
                  <a:pt x="11" y="10"/>
                </a:cubicBezTo>
                <a:cubicBezTo>
                  <a:pt x="11" y="9"/>
                  <a:pt x="11" y="9"/>
                  <a:pt x="11" y="9"/>
                </a:cubicBezTo>
                <a:cubicBezTo>
                  <a:pt x="9" y="6"/>
                  <a:pt x="7" y="6"/>
                  <a:pt x="8" y="3"/>
                </a:cubicBezTo>
                <a:cubicBezTo>
                  <a:pt x="8" y="2"/>
                  <a:pt x="9" y="2"/>
                  <a:pt x="9" y="2"/>
                </a:cubicBezTo>
                <a:cubicBezTo>
                  <a:pt x="9" y="2"/>
                  <a:pt x="10" y="2"/>
                  <a:pt x="10" y="2"/>
                </a:cubicBezTo>
                <a:cubicBezTo>
                  <a:pt x="10" y="3"/>
                  <a:pt x="11" y="4"/>
                  <a:pt x="11" y="5"/>
                </a:cubicBezTo>
                <a:cubicBezTo>
                  <a:pt x="12" y="5"/>
                  <a:pt x="12" y="6"/>
                  <a:pt x="12" y="6"/>
                </a:cubicBezTo>
                <a:cubicBezTo>
                  <a:pt x="13" y="6"/>
                  <a:pt x="14" y="8"/>
                  <a:pt x="15" y="8"/>
                </a:cubicBezTo>
                <a:cubicBezTo>
                  <a:pt x="16" y="8"/>
                  <a:pt x="21" y="4"/>
                  <a:pt x="22" y="2"/>
                </a:cubicBezTo>
                <a:cubicBezTo>
                  <a:pt x="23" y="2"/>
                  <a:pt x="23" y="0"/>
                  <a:pt x="24" y="0"/>
                </a:cubicBezTo>
                <a:cubicBezTo>
                  <a:pt x="25" y="0"/>
                  <a:pt x="25" y="0"/>
                  <a:pt x="25" y="0"/>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anchor="t"/>
          <a:lstStyle>
            <a:lvl1pPr marL="0" algn="l">
              <a:buNone/>
              <a:defRPr sz="1800">
                <a:solidFill>
                  <a:schemeClr val="lt1"/>
                </a:solidFill>
                <a:latin typeface="+mn-lt"/>
                <a:ea typeface="+mn-lt"/>
                <a:cs typeface="+mn-lt"/>
              </a:defRPr>
            </a:lvl1pPr>
            <a:lvl2pPr marL="457200" algn="l">
              <a:buNone/>
              <a:defRPr sz="1800">
                <a:solidFill>
                  <a:schemeClr val="lt1"/>
                </a:solidFill>
                <a:latin typeface="+mn-lt"/>
                <a:ea typeface="+mn-lt"/>
                <a:cs typeface="+mn-lt"/>
              </a:defRPr>
            </a:lvl2pPr>
            <a:lvl3pPr marL="914400" algn="l">
              <a:buNone/>
              <a:defRPr sz="1800">
                <a:solidFill>
                  <a:schemeClr val="lt1"/>
                </a:solidFill>
                <a:latin typeface="+mn-lt"/>
                <a:ea typeface="+mn-lt"/>
                <a:cs typeface="+mn-lt"/>
              </a:defRPr>
            </a:lvl3pPr>
            <a:lvl4pPr marL="1371600" algn="l">
              <a:buNone/>
              <a:defRPr sz="1800">
                <a:solidFill>
                  <a:schemeClr val="lt1"/>
                </a:solidFill>
                <a:latin typeface="+mn-lt"/>
                <a:ea typeface="+mn-lt"/>
                <a:cs typeface="+mn-lt"/>
              </a:defRPr>
            </a:lvl4pPr>
            <a:lvl5pPr marL="1828800" algn="l">
              <a:buNone/>
              <a:defRPr sz="1800">
                <a:solidFill>
                  <a:schemeClr val="lt1"/>
                </a:solidFill>
                <a:latin typeface="+mn-lt"/>
                <a:ea typeface="+mn-lt"/>
                <a:cs typeface="+mn-lt"/>
              </a:defRPr>
            </a:lvl5pPr>
            <a:lvl6pPr marL="2286000" algn="l">
              <a:buNone/>
              <a:defRPr sz="1800">
                <a:solidFill>
                  <a:schemeClr val="lt1"/>
                </a:solidFill>
                <a:latin typeface="+mn-lt"/>
                <a:ea typeface="+mn-lt"/>
                <a:cs typeface="+mn-lt"/>
              </a:defRPr>
            </a:lvl6pPr>
            <a:lvl7pPr marL="2743200" algn="l">
              <a:buNone/>
              <a:defRPr sz="1800">
                <a:solidFill>
                  <a:schemeClr val="lt1"/>
                </a:solidFill>
                <a:latin typeface="+mn-lt"/>
                <a:ea typeface="+mn-lt"/>
                <a:cs typeface="+mn-lt"/>
              </a:defRPr>
            </a:lvl7pPr>
            <a:lvl8pPr marL="3200400" algn="l">
              <a:buNone/>
              <a:defRPr sz="1800">
                <a:solidFill>
                  <a:schemeClr val="lt1"/>
                </a:solidFill>
                <a:latin typeface="+mn-lt"/>
                <a:ea typeface="+mn-lt"/>
                <a:cs typeface="+mn-lt"/>
              </a:defRPr>
            </a:lvl8pPr>
            <a:lvl9pPr marL="3657600" algn="l">
              <a:buNone/>
              <a:defRPr sz="1800">
                <a:solidFill>
                  <a:schemeClr val="lt1"/>
                </a:solidFill>
                <a:latin typeface="+mn-lt"/>
                <a:ea typeface="+mn-lt"/>
                <a:cs typeface="+mn-lt"/>
              </a:defRPr>
            </a:lvl9pPr>
          </a:lstStyle>
          <a:p>
            <a:endParaRPr/>
          </a:p>
        </p:txBody>
      </p:sp>
      <p:sp>
        <p:nvSpPr>
          <p:cNvPr id="20" name="Freeform 46">
            <a:extLst>
              <a:ext uri="{FF2B5EF4-FFF2-40B4-BE49-F238E27FC236}">
                <a16:creationId xmlns:a16="http://schemas.microsoft.com/office/drawing/2014/main" id="{4A56877C-04A9-975B-501E-0F6A73D14BC8}"/>
              </a:ext>
            </a:extLst>
          </p:cNvPr>
          <p:cNvSpPr>
            <a:spLocks noGrp="1"/>
          </p:cNvSpPr>
          <p:nvPr/>
        </p:nvSpPr>
        <p:spPr>
          <a:xfrm>
            <a:off x="9010352" y="392714"/>
            <a:ext cx="63752" cy="52501"/>
          </a:xfrm>
          <a:custGeom>
            <a:avLst/>
            <a:gdLst/>
            <a:ahLst/>
            <a:cxnLst/>
            <a:rect l="0" t="0" r="r" b="b"/>
            <a:pathLst>
              <a:path w="36" h="30">
                <a:moveTo>
                  <a:pt x="32" y="6"/>
                </a:moveTo>
                <a:cubicBezTo>
                  <a:pt x="33" y="8"/>
                  <a:pt x="31" y="10"/>
                  <a:pt x="32" y="11"/>
                </a:cubicBezTo>
                <a:cubicBezTo>
                  <a:pt x="32" y="11"/>
                  <a:pt x="32" y="12"/>
                  <a:pt x="32" y="12"/>
                </a:cubicBezTo>
                <a:cubicBezTo>
                  <a:pt x="34" y="12"/>
                  <a:pt x="36" y="14"/>
                  <a:pt x="36" y="16"/>
                </a:cubicBezTo>
                <a:cubicBezTo>
                  <a:pt x="36" y="17"/>
                  <a:pt x="34" y="19"/>
                  <a:pt x="33" y="19"/>
                </a:cubicBezTo>
                <a:cubicBezTo>
                  <a:pt x="32" y="18"/>
                  <a:pt x="30" y="16"/>
                  <a:pt x="30" y="16"/>
                </a:cubicBezTo>
                <a:cubicBezTo>
                  <a:pt x="29" y="14"/>
                  <a:pt x="27" y="14"/>
                  <a:pt x="26" y="13"/>
                </a:cubicBezTo>
                <a:cubicBezTo>
                  <a:pt x="26" y="13"/>
                  <a:pt x="26" y="13"/>
                  <a:pt x="26" y="13"/>
                </a:cubicBezTo>
                <a:cubicBezTo>
                  <a:pt x="26" y="13"/>
                  <a:pt x="26" y="13"/>
                  <a:pt x="26" y="13"/>
                </a:cubicBezTo>
                <a:cubicBezTo>
                  <a:pt x="26" y="14"/>
                  <a:pt x="27" y="14"/>
                  <a:pt x="27" y="16"/>
                </a:cubicBezTo>
                <a:cubicBezTo>
                  <a:pt x="27" y="18"/>
                  <a:pt x="28" y="21"/>
                  <a:pt x="24" y="23"/>
                </a:cubicBezTo>
                <a:cubicBezTo>
                  <a:pt x="24" y="22"/>
                  <a:pt x="24" y="22"/>
                  <a:pt x="23" y="22"/>
                </a:cubicBezTo>
                <a:cubicBezTo>
                  <a:pt x="22" y="22"/>
                  <a:pt x="21" y="20"/>
                  <a:pt x="20" y="20"/>
                </a:cubicBezTo>
                <a:cubicBezTo>
                  <a:pt x="19" y="22"/>
                  <a:pt x="16" y="21"/>
                  <a:pt x="14" y="21"/>
                </a:cubicBezTo>
                <a:cubicBezTo>
                  <a:pt x="13" y="21"/>
                  <a:pt x="13" y="22"/>
                  <a:pt x="13" y="22"/>
                </a:cubicBezTo>
                <a:cubicBezTo>
                  <a:pt x="14" y="22"/>
                  <a:pt x="14" y="23"/>
                  <a:pt x="14" y="24"/>
                </a:cubicBezTo>
                <a:cubicBezTo>
                  <a:pt x="15" y="24"/>
                  <a:pt x="18" y="26"/>
                  <a:pt x="18" y="28"/>
                </a:cubicBezTo>
                <a:cubicBezTo>
                  <a:pt x="18" y="29"/>
                  <a:pt x="16" y="30"/>
                  <a:pt x="14" y="30"/>
                </a:cubicBezTo>
                <a:cubicBezTo>
                  <a:pt x="14" y="28"/>
                  <a:pt x="13" y="26"/>
                  <a:pt x="11" y="25"/>
                </a:cubicBezTo>
                <a:cubicBezTo>
                  <a:pt x="10" y="25"/>
                  <a:pt x="11" y="24"/>
                  <a:pt x="10" y="24"/>
                </a:cubicBezTo>
                <a:cubicBezTo>
                  <a:pt x="9" y="25"/>
                  <a:pt x="8" y="26"/>
                  <a:pt x="7" y="26"/>
                </a:cubicBezTo>
                <a:cubicBezTo>
                  <a:pt x="3" y="25"/>
                  <a:pt x="0" y="22"/>
                  <a:pt x="1" y="18"/>
                </a:cubicBezTo>
                <a:cubicBezTo>
                  <a:pt x="2" y="17"/>
                  <a:pt x="2" y="16"/>
                  <a:pt x="2" y="15"/>
                </a:cubicBezTo>
                <a:cubicBezTo>
                  <a:pt x="3" y="16"/>
                  <a:pt x="3" y="18"/>
                  <a:pt x="3" y="19"/>
                </a:cubicBezTo>
                <a:cubicBezTo>
                  <a:pt x="3" y="19"/>
                  <a:pt x="3" y="20"/>
                  <a:pt x="4" y="20"/>
                </a:cubicBezTo>
                <a:cubicBezTo>
                  <a:pt x="5" y="22"/>
                  <a:pt x="7" y="23"/>
                  <a:pt x="9" y="24"/>
                </a:cubicBezTo>
                <a:cubicBezTo>
                  <a:pt x="9" y="24"/>
                  <a:pt x="9" y="24"/>
                  <a:pt x="9" y="23"/>
                </a:cubicBezTo>
                <a:cubicBezTo>
                  <a:pt x="9" y="23"/>
                  <a:pt x="9" y="23"/>
                  <a:pt x="9" y="23"/>
                </a:cubicBezTo>
                <a:cubicBezTo>
                  <a:pt x="9" y="22"/>
                  <a:pt x="8" y="22"/>
                  <a:pt x="8" y="21"/>
                </a:cubicBezTo>
                <a:cubicBezTo>
                  <a:pt x="8" y="21"/>
                  <a:pt x="7" y="20"/>
                  <a:pt x="6" y="20"/>
                </a:cubicBezTo>
                <a:cubicBezTo>
                  <a:pt x="5" y="19"/>
                  <a:pt x="3" y="14"/>
                  <a:pt x="4" y="13"/>
                </a:cubicBezTo>
                <a:cubicBezTo>
                  <a:pt x="4" y="13"/>
                  <a:pt x="4" y="12"/>
                  <a:pt x="4" y="12"/>
                </a:cubicBezTo>
                <a:cubicBezTo>
                  <a:pt x="5" y="12"/>
                  <a:pt x="5" y="12"/>
                  <a:pt x="5" y="13"/>
                </a:cubicBezTo>
                <a:cubicBezTo>
                  <a:pt x="6" y="14"/>
                  <a:pt x="7" y="16"/>
                  <a:pt x="8" y="18"/>
                </a:cubicBezTo>
                <a:cubicBezTo>
                  <a:pt x="9" y="18"/>
                  <a:pt x="10" y="19"/>
                  <a:pt x="11" y="20"/>
                </a:cubicBezTo>
                <a:cubicBezTo>
                  <a:pt x="11" y="20"/>
                  <a:pt x="11" y="20"/>
                  <a:pt x="12" y="20"/>
                </a:cubicBezTo>
                <a:cubicBezTo>
                  <a:pt x="13" y="19"/>
                  <a:pt x="14" y="19"/>
                  <a:pt x="16" y="19"/>
                </a:cubicBezTo>
                <a:cubicBezTo>
                  <a:pt x="16" y="19"/>
                  <a:pt x="17" y="19"/>
                  <a:pt x="17" y="19"/>
                </a:cubicBezTo>
                <a:cubicBezTo>
                  <a:pt x="17" y="18"/>
                  <a:pt x="15" y="17"/>
                  <a:pt x="15" y="17"/>
                </a:cubicBezTo>
                <a:cubicBezTo>
                  <a:pt x="14" y="16"/>
                  <a:pt x="14" y="16"/>
                  <a:pt x="14" y="16"/>
                </a:cubicBezTo>
                <a:cubicBezTo>
                  <a:pt x="16" y="14"/>
                  <a:pt x="17" y="16"/>
                  <a:pt x="19" y="18"/>
                </a:cubicBezTo>
                <a:cubicBezTo>
                  <a:pt x="20" y="19"/>
                  <a:pt x="20" y="19"/>
                  <a:pt x="21" y="20"/>
                </a:cubicBezTo>
                <a:cubicBezTo>
                  <a:pt x="22" y="20"/>
                  <a:pt x="23" y="21"/>
                  <a:pt x="24" y="20"/>
                </a:cubicBezTo>
                <a:cubicBezTo>
                  <a:pt x="24" y="19"/>
                  <a:pt x="24" y="19"/>
                  <a:pt x="24" y="18"/>
                </a:cubicBezTo>
                <a:cubicBezTo>
                  <a:pt x="24" y="15"/>
                  <a:pt x="20" y="12"/>
                  <a:pt x="17" y="12"/>
                </a:cubicBezTo>
                <a:cubicBezTo>
                  <a:pt x="16" y="11"/>
                  <a:pt x="14" y="10"/>
                  <a:pt x="14" y="12"/>
                </a:cubicBezTo>
                <a:cubicBezTo>
                  <a:pt x="14" y="12"/>
                  <a:pt x="13" y="14"/>
                  <a:pt x="13" y="14"/>
                </a:cubicBezTo>
                <a:cubicBezTo>
                  <a:pt x="12" y="14"/>
                  <a:pt x="11" y="14"/>
                  <a:pt x="10" y="14"/>
                </a:cubicBezTo>
                <a:cubicBezTo>
                  <a:pt x="10" y="14"/>
                  <a:pt x="10" y="14"/>
                  <a:pt x="10" y="14"/>
                </a:cubicBezTo>
                <a:cubicBezTo>
                  <a:pt x="10" y="13"/>
                  <a:pt x="10" y="13"/>
                  <a:pt x="10" y="12"/>
                </a:cubicBezTo>
                <a:cubicBezTo>
                  <a:pt x="10" y="12"/>
                  <a:pt x="9" y="12"/>
                  <a:pt x="9" y="11"/>
                </a:cubicBezTo>
                <a:cubicBezTo>
                  <a:pt x="9" y="10"/>
                  <a:pt x="13" y="6"/>
                  <a:pt x="14" y="6"/>
                </a:cubicBezTo>
                <a:cubicBezTo>
                  <a:pt x="16" y="8"/>
                  <a:pt x="17" y="8"/>
                  <a:pt x="19" y="9"/>
                </a:cubicBezTo>
                <a:cubicBezTo>
                  <a:pt x="20" y="9"/>
                  <a:pt x="21" y="10"/>
                  <a:pt x="21" y="10"/>
                </a:cubicBezTo>
                <a:cubicBezTo>
                  <a:pt x="23" y="11"/>
                  <a:pt x="24" y="11"/>
                  <a:pt x="26" y="12"/>
                </a:cubicBezTo>
                <a:cubicBezTo>
                  <a:pt x="28" y="12"/>
                  <a:pt x="30" y="14"/>
                  <a:pt x="32" y="14"/>
                </a:cubicBezTo>
                <a:cubicBezTo>
                  <a:pt x="32" y="14"/>
                  <a:pt x="32" y="14"/>
                  <a:pt x="32" y="14"/>
                </a:cubicBezTo>
                <a:cubicBezTo>
                  <a:pt x="32" y="14"/>
                  <a:pt x="32" y="14"/>
                  <a:pt x="32" y="14"/>
                </a:cubicBezTo>
                <a:cubicBezTo>
                  <a:pt x="30" y="13"/>
                  <a:pt x="27" y="12"/>
                  <a:pt x="28" y="10"/>
                </a:cubicBezTo>
                <a:cubicBezTo>
                  <a:pt x="28" y="8"/>
                  <a:pt x="30" y="8"/>
                  <a:pt x="29" y="6"/>
                </a:cubicBezTo>
                <a:cubicBezTo>
                  <a:pt x="30" y="6"/>
                  <a:pt x="30" y="6"/>
                  <a:pt x="30" y="6"/>
                </a:cubicBezTo>
                <a:cubicBezTo>
                  <a:pt x="31" y="6"/>
                  <a:pt x="31" y="6"/>
                  <a:pt x="32" y="6"/>
                </a:cubicBezTo>
                <a:close/>
                <a:moveTo>
                  <a:pt x="34" y="0"/>
                </a:moveTo>
                <a:cubicBezTo>
                  <a:pt x="34" y="0"/>
                  <a:pt x="34" y="0"/>
                  <a:pt x="34" y="0"/>
                </a:cubicBezTo>
                <a:cubicBezTo>
                  <a:pt x="33" y="2"/>
                  <a:pt x="29" y="6"/>
                  <a:pt x="26" y="6"/>
                </a:cubicBezTo>
                <a:cubicBezTo>
                  <a:pt x="25" y="4"/>
                  <a:pt x="27" y="2"/>
                  <a:pt x="29" y="0"/>
                </a:cubicBezTo>
                <a:cubicBezTo>
                  <a:pt x="30" y="1"/>
                  <a:pt x="32" y="0"/>
                  <a:pt x="34" y="0"/>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anchor="t"/>
          <a:lstStyle>
            <a:lvl1pPr marL="0" algn="l">
              <a:buNone/>
              <a:defRPr sz="1800">
                <a:solidFill>
                  <a:schemeClr val="lt1"/>
                </a:solidFill>
                <a:latin typeface="+mn-lt"/>
                <a:ea typeface="+mn-lt"/>
                <a:cs typeface="+mn-lt"/>
              </a:defRPr>
            </a:lvl1pPr>
            <a:lvl2pPr marL="457200" algn="l">
              <a:buNone/>
              <a:defRPr sz="1800">
                <a:solidFill>
                  <a:schemeClr val="lt1"/>
                </a:solidFill>
                <a:latin typeface="+mn-lt"/>
                <a:ea typeface="+mn-lt"/>
                <a:cs typeface="+mn-lt"/>
              </a:defRPr>
            </a:lvl2pPr>
            <a:lvl3pPr marL="914400" algn="l">
              <a:buNone/>
              <a:defRPr sz="1800">
                <a:solidFill>
                  <a:schemeClr val="lt1"/>
                </a:solidFill>
                <a:latin typeface="+mn-lt"/>
                <a:ea typeface="+mn-lt"/>
                <a:cs typeface="+mn-lt"/>
              </a:defRPr>
            </a:lvl3pPr>
            <a:lvl4pPr marL="1371600" algn="l">
              <a:buNone/>
              <a:defRPr sz="1800">
                <a:solidFill>
                  <a:schemeClr val="lt1"/>
                </a:solidFill>
                <a:latin typeface="+mn-lt"/>
                <a:ea typeface="+mn-lt"/>
                <a:cs typeface="+mn-lt"/>
              </a:defRPr>
            </a:lvl4pPr>
            <a:lvl5pPr marL="1828800" algn="l">
              <a:buNone/>
              <a:defRPr sz="1800">
                <a:solidFill>
                  <a:schemeClr val="lt1"/>
                </a:solidFill>
                <a:latin typeface="+mn-lt"/>
                <a:ea typeface="+mn-lt"/>
                <a:cs typeface="+mn-lt"/>
              </a:defRPr>
            </a:lvl5pPr>
            <a:lvl6pPr marL="2286000" algn="l">
              <a:buNone/>
              <a:defRPr sz="1800">
                <a:solidFill>
                  <a:schemeClr val="lt1"/>
                </a:solidFill>
                <a:latin typeface="+mn-lt"/>
                <a:ea typeface="+mn-lt"/>
                <a:cs typeface="+mn-lt"/>
              </a:defRPr>
            </a:lvl6pPr>
            <a:lvl7pPr marL="2743200" algn="l">
              <a:buNone/>
              <a:defRPr sz="1800">
                <a:solidFill>
                  <a:schemeClr val="lt1"/>
                </a:solidFill>
                <a:latin typeface="+mn-lt"/>
                <a:ea typeface="+mn-lt"/>
                <a:cs typeface="+mn-lt"/>
              </a:defRPr>
            </a:lvl7pPr>
            <a:lvl8pPr marL="3200400" algn="l">
              <a:buNone/>
              <a:defRPr sz="1800">
                <a:solidFill>
                  <a:schemeClr val="lt1"/>
                </a:solidFill>
                <a:latin typeface="+mn-lt"/>
                <a:ea typeface="+mn-lt"/>
                <a:cs typeface="+mn-lt"/>
              </a:defRPr>
            </a:lvl8pPr>
            <a:lvl9pPr marL="3657600" algn="l">
              <a:buNone/>
              <a:defRPr sz="1800">
                <a:solidFill>
                  <a:schemeClr val="lt1"/>
                </a:solidFill>
                <a:latin typeface="+mn-lt"/>
                <a:ea typeface="+mn-lt"/>
                <a:cs typeface="+mn-lt"/>
              </a:defRPr>
            </a:lvl9pPr>
          </a:lstStyle>
          <a:p>
            <a:endParaRPr/>
          </a:p>
        </p:txBody>
      </p:sp>
      <p:sp>
        <p:nvSpPr>
          <p:cNvPr id="21" name="Freeform 47">
            <a:extLst>
              <a:ext uri="{FF2B5EF4-FFF2-40B4-BE49-F238E27FC236}">
                <a16:creationId xmlns:a16="http://schemas.microsoft.com/office/drawing/2014/main" id="{ED01C73A-DB15-4236-6720-90C510CA090F}"/>
              </a:ext>
            </a:extLst>
          </p:cNvPr>
          <p:cNvSpPr>
            <a:spLocks noGrp="1"/>
          </p:cNvSpPr>
          <p:nvPr/>
        </p:nvSpPr>
        <p:spPr>
          <a:xfrm>
            <a:off x="8912849" y="282084"/>
            <a:ext cx="63752" cy="54377"/>
          </a:xfrm>
          <a:custGeom>
            <a:avLst/>
            <a:gdLst/>
            <a:ahLst/>
            <a:cxnLst/>
            <a:rect l="0" t="0" r="r" b="b"/>
            <a:pathLst>
              <a:path w="36" h="30">
                <a:moveTo>
                  <a:pt x="13" y="14"/>
                </a:moveTo>
                <a:cubicBezTo>
                  <a:pt x="13" y="14"/>
                  <a:pt x="10" y="16"/>
                  <a:pt x="10" y="17"/>
                </a:cubicBezTo>
                <a:cubicBezTo>
                  <a:pt x="10" y="17"/>
                  <a:pt x="10" y="17"/>
                  <a:pt x="10" y="17"/>
                </a:cubicBezTo>
                <a:cubicBezTo>
                  <a:pt x="13" y="19"/>
                  <a:pt x="14" y="17"/>
                  <a:pt x="13" y="14"/>
                </a:cubicBezTo>
                <a:cubicBezTo>
                  <a:pt x="13" y="14"/>
                  <a:pt x="13" y="14"/>
                  <a:pt x="13" y="14"/>
                </a:cubicBezTo>
                <a:close/>
                <a:moveTo>
                  <a:pt x="26" y="1"/>
                </a:moveTo>
                <a:cubicBezTo>
                  <a:pt x="26" y="1"/>
                  <a:pt x="26" y="1"/>
                  <a:pt x="27" y="1"/>
                </a:cubicBezTo>
                <a:cubicBezTo>
                  <a:pt x="27" y="2"/>
                  <a:pt x="25" y="6"/>
                  <a:pt x="25" y="7"/>
                </a:cubicBezTo>
                <a:cubicBezTo>
                  <a:pt x="24" y="8"/>
                  <a:pt x="22" y="10"/>
                  <a:pt x="22" y="10"/>
                </a:cubicBezTo>
                <a:cubicBezTo>
                  <a:pt x="22" y="10"/>
                  <a:pt x="22" y="10"/>
                  <a:pt x="22" y="11"/>
                </a:cubicBezTo>
                <a:cubicBezTo>
                  <a:pt x="23" y="12"/>
                  <a:pt x="25" y="12"/>
                  <a:pt x="25" y="11"/>
                </a:cubicBezTo>
                <a:cubicBezTo>
                  <a:pt x="26" y="10"/>
                  <a:pt x="25" y="10"/>
                  <a:pt x="26" y="10"/>
                </a:cubicBezTo>
                <a:cubicBezTo>
                  <a:pt x="27" y="10"/>
                  <a:pt x="29" y="12"/>
                  <a:pt x="29" y="13"/>
                </a:cubicBezTo>
                <a:cubicBezTo>
                  <a:pt x="29" y="13"/>
                  <a:pt x="29" y="14"/>
                  <a:pt x="28" y="14"/>
                </a:cubicBezTo>
                <a:cubicBezTo>
                  <a:pt x="25" y="13"/>
                  <a:pt x="23" y="14"/>
                  <a:pt x="21" y="14"/>
                </a:cubicBezTo>
                <a:cubicBezTo>
                  <a:pt x="20" y="14"/>
                  <a:pt x="20" y="13"/>
                  <a:pt x="19" y="13"/>
                </a:cubicBezTo>
                <a:cubicBezTo>
                  <a:pt x="18" y="14"/>
                  <a:pt x="16" y="17"/>
                  <a:pt x="16" y="18"/>
                </a:cubicBezTo>
                <a:cubicBezTo>
                  <a:pt x="16" y="18"/>
                  <a:pt x="16" y="18"/>
                  <a:pt x="16" y="18"/>
                </a:cubicBezTo>
                <a:cubicBezTo>
                  <a:pt x="18" y="19"/>
                  <a:pt x="19" y="17"/>
                  <a:pt x="21" y="20"/>
                </a:cubicBezTo>
                <a:cubicBezTo>
                  <a:pt x="21" y="22"/>
                  <a:pt x="20" y="22"/>
                  <a:pt x="20" y="24"/>
                </a:cubicBezTo>
                <a:cubicBezTo>
                  <a:pt x="19" y="25"/>
                  <a:pt x="20" y="26"/>
                  <a:pt x="20" y="27"/>
                </a:cubicBezTo>
                <a:cubicBezTo>
                  <a:pt x="19" y="30"/>
                  <a:pt x="15" y="29"/>
                  <a:pt x="14" y="27"/>
                </a:cubicBezTo>
                <a:cubicBezTo>
                  <a:pt x="13" y="26"/>
                  <a:pt x="15" y="22"/>
                  <a:pt x="15" y="21"/>
                </a:cubicBezTo>
                <a:cubicBezTo>
                  <a:pt x="14" y="21"/>
                  <a:pt x="14" y="21"/>
                  <a:pt x="14" y="21"/>
                </a:cubicBezTo>
                <a:cubicBezTo>
                  <a:pt x="11" y="22"/>
                  <a:pt x="11" y="26"/>
                  <a:pt x="9" y="28"/>
                </a:cubicBezTo>
                <a:cubicBezTo>
                  <a:pt x="9" y="28"/>
                  <a:pt x="9" y="28"/>
                  <a:pt x="9" y="28"/>
                </a:cubicBezTo>
                <a:cubicBezTo>
                  <a:pt x="8" y="27"/>
                  <a:pt x="9" y="24"/>
                  <a:pt x="9" y="22"/>
                </a:cubicBezTo>
                <a:cubicBezTo>
                  <a:pt x="10" y="22"/>
                  <a:pt x="11" y="21"/>
                  <a:pt x="11" y="20"/>
                </a:cubicBezTo>
                <a:cubicBezTo>
                  <a:pt x="10" y="20"/>
                  <a:pt x="9" y="19"/>
                  <a:pt x="8" y="20"/>
                </a:cubicBezTo>
                <a:cubicBezTo>
                  <a:pt x="7" y="20"/>
                  <a:pt x="7" y="21"/>
                  <a:pt x="6" y="21"/>
                </a:cubicBezTo>
                <a:cubicBezTo>
                  <a:pt x="5" y="22"/>
                  <a:pt x="3" y="23"/>
                  <a:pt x="1" y="23"/>
                </a:cubicBezTo>
                <a:cubicBezTo>
                  <a:pt x="1" y="23"/>
                  <a:pt x="1" y="22"/>
                  <a:pt x="0" y="22"/>
                </a:cubicBezTo>
                <a:cubicBezTo>
                  <a:pt x="1" y="20"/>
                  <a:pt x="1" y="20"/>
                  <a:pt x="1" y="19"/>
                </a:cubicBezTo>
                <a:cubicBezTo>
                  <a:pt x="1" y="18"/>
                  <a:pt x="3" y="17"/>
                  <a:pt x="3" y="15"/>
                </a:cubicBezTo>
                <a:cubicBezTo>
                  <a:pt x="7" y="15"/>
                  <a:pt x="9" y="13"/>
                  <a:pt x="13" y="13"/>
                </a:cubicBezTo>
                <a:cubicBezTo>
                  <a:pt x="14" y="13"/>
                  <a:pt x="15" y="15"/>
                  <a:pt x="16" y="14"/>
                </a:cubicBezTo>
                <a:cubicBezTo>
                  <a:pt x="16" y="14"/>
                  <a:pt x="16" y="14"/>
                  <a:pt x="16" y="14"/>
                </a:cubicBezTo>
                <a:cubicBezTo>
                  <a:pt x="16" y="14"/>
                  <a:pt x="16" y="14"/>
                  <a:pt x="16" y="13"/>
                </a:cubicBezTo>
                <a:cubicBezTo>
                  <a:pt x="15" y="13"/>
                  <a:pt x="15" y="13"/>
                  <a:pt x="15" y="13"/>
                </a:cubicBezTo>
                <a:cubicBezTo>
                  <a:pt x="12" y="12"/>
                  <a:pt x="12" y="10"/>
                  <a:pt x="13" y="8"/>
                </a:cubicBezTo>
                <a:cubicBezTo>
                  <a:pt x="13" y="8"/>
                  <a:pt x="13" y="8"/>
                  <a:pt x="13" y="8"/>
                </a:cubicBezTo>
                <a:cubicBezTo>
                  <a:pt x="14" y="10"/>
                  <a:pt x="17" y="11"/>
                  <a:pt x="18" y="11"/>
                </a:cubicBezTo>
                <a:cubicBezTo>
                  <a:pt x="19" y="10"/>
                  <a:pt x="19" y="10"/>
                  <a:pt x="20" y="9"/>
                </a:cubicBezTo>
                <a:cubicBezTo>
                  <a:pt x="20" y="8"/>
                  <a:pt x="21" y="8"/>
                  <a:pt x="21" y="7"/>
                </a:cubicBezTo>
                <a:cubicBezTo>
                  <a:pt x="22" y="6"/>
                  <a:pt x="23" y="5"/>
                  <a:pt x="24" y="4"/>
                </a:cubicBezTo>
                <a:cubicBezTo>
                  <a:pt x="24" y="4"/>
                  <a:pt x="25" y="1"/>
                  <a:pt x="26" y="1"/>
                </a:cubicBezTo>
                <a:cubicBezTo>
                  <a:pt x="25" y="0"/>
                  <a:pt x="26" y="1"/>
                  <a:pt x="26" y="1"/>
                </a:cubicBezTo>
                <a:close/>
                <a:moveTo>
                  <a:pt x="31" y="3"/>
                </a:moveTo>
                <a:cubicBezTo>
                  <a:pt x="32" y="4"/>
                  <a:pt x="34" y="5"/>
                  <a:pt x="35" y="7"/>
                </a:cubicBezTo>
                <a:cubicBezTo>
                  <a:pt x="35" y="8"/>
                  <a:pt x="36" y="9"/>
                  <a:pt x="36" y="9"/>
                </a:cubicBezTo>
                <a:cubicBezTo>
                  <a:pt x="35" y="12"/>
                  <a:pt x="32" y="12"/>
                  <a:pt x="31" y="10"/>
                </a:cubicBezTo>
                <a:cubicBezTo>
                  <a:pt x="31" y="10"/>
                  <a:pt x="31" y="9"/>
                  <a:pt x="31" y="8"/>
                </a:cubicBezTo>
                <a:cubicBezTo>
                  <a:pt x="30" y="8"/>
                  <a:pt x="30" y="8"/>
                  <a:pt x="30" y="8"/>
                </a:cubicBezTo>
                <a:cubicBezTo>
                  <a:pt x="31" y="6"/>
                  <a:pt x="29" y="4"/>
                  <a:pt x="31" y="3"/>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anchor="t"/>
          <a:lstStyle>
            <a:lvl1pPr marL="0" algn="l">
              <a:buNone/>
              <a:defRPr sz="1800">
                <a:solidFill>
                  <a:schemeClr val="lt1"/>
                </a:solidFill>
                <a:latin typeface="+mn-lt"/>
                <a:ea typeface="+mn-lt"/>
                <a:cs typeface="+mn-lt"/>
              </a:defRPr>
            </a:lvl1pPr>
            <a:lvl2pPr marL="457200" algn="l">
              <a:buNone/>
              <a:defRPr sz="1800">
                <a:solidFill>
                  <a:schemeClr val="lt1"/>
                </a:solidFill>
                <a:latin typeface="+mn-lt"/>
                <a:ea typeface="+mn-lt"/>
                <a:cs typeface="+mn-lt"/>
              </a:defRPr>
            </a:lvl2pPr>
            <a:lvl3pPr marL="914400" algn="l">
              <a:buNone/>
              <a:defRPr sz="1800">
                <a:solidFill>
                  <a:schemeClr val="lt1"/>
                </a:solidFill>
                <a:latin typeface="+mn-lt"/>
                <a:ea typeface="+mn-lt"/>
                <a:cs typeface="+mn-lt"/>
              </a:defRPr>
            </a:lvl3pPr>
            <a:lvl4pPr marL="1371600" algn="l">
              <a:buNone/>
              <a:defRPr sz="1800">
                <a:solidFill>
                  <a:schemeClr val="lt1"/>
                </a:solidFill>
                <a:latin typeface="+mn-lt"/>
                <a:ea typeface="+mn-lt"/>
                <a:cs typeface="+mn-lt"/>
              </a:defRPr>
            </a:lvl4pPr>
            <a:lvl5pPr marL="1828800" algn="l">
              <a:buNone/>
              <a:defRPr sz="1800">
                <a:solidFill>
                  <a:schemeClr val="lt1"/>
                </a:solidFill>
                <a:latin typeface="+mn-lt"/>
                <a:ea typeface="+mn-lt"/>
                <a:cs typeface="+mn-lt"/>
              </a:defRPr>
            </a:lvl5pPr>
            <a:lvl6pPr marL="2286000" algn="l">
              <a:buNone/>
              <a:defRPr sz="1800">
                <a:solidFill>
                  <a:schemeClr val="lt1"/>
                </a:solidFill>
                <a:latin typeface="+mn-lt"/>
                <a:ea typeface="+mn-lt"/>
                <a:cs typeface="+mn-lt"/>
              </a:defRPr>
            </a:lvl6pPr>
            <a:lvl7pPr marL="2743200" algn="l">
              <a:buNone/>
              <a:defRPr sz="1800">
                <a:solidFill>
                  <a:schemeClr val="lt1"/>
                </a:solidFill>
                <a:latin typeface="+mn-lt"/>
                <a:ea typeface="+mn-lt"/>
                <a:cs typeface="+mn-lt"/>
              </a:defRPr>
            </a:lvl7pPr>
            <a:lvl8pPr marL="3200400" algn="l">
              <a:buNone/>
              <a:defRPr sz="1800">
                <a:solidFill>
                  <a:schemeClr val="lt1"/>
                </a:solidFill>
                <a:latin typeface="+mn-lt"/>
                <a:ea typeface="+mn-lt"/>
                <a:cs typeface="+mn-lt"/>
              </a:defRPr>
            </a:lvl8pPr>
            <a:lvl9pPr marL="3657600" algn="l">
              <a:buNone/>
              <a:defRPr sz="1800">
                <a:solidFill>
                  <a:schemeClr val="lt1"/>
                </a:solidFill>
                <a:latin typeface="+mn-lt"/>
                <a:ea typeface="+mn-lt"/>
                <a:cs typeface="+mn-lt"/>
              </a:defRPr>
            </a:lvl9pPr>
          </a:lstStyle>
          <a:p>
            <a:endParaRPr/>
          </a:p>
        </p:txBody>
      </p:sp>
      <p:sp>
        <p:nvSpPr>
          <p:cNvPr id="22" name="Freeform 48">
            <a:extLst>
              <a:ext uri="{FF2B5EF4-FFF2-40B4-BE49-F238E27FC236}">
                <a16:creationId xmlns:a16="http://schemas.microsoft.com/office/drawing/2014/main" id="{71729CCF-0FBB-4F3B-48B9-A11E27F0B6CF}"/>
              </a:ext>
            </a:extLst>
          </p:cNvPr>
          <p:cNvSpPr>
            <a:spLocks noGrp="1"/>
          </p:cNvSpPr>
          <p:nvPr/>
        </p:nvSpPr>
        <p:spPr>
          <a:xfrm>
            <a:off x="8766594" y="242709"/>
            <a:ext cx="43127" cy="61877"/>
          </a:xfrm>
          <a:custGeom>
            <a:avLst/>
            <a:gdLst/>
            <a:ahLst/>
            <a:cxnLst/>
            <a:rect l="0" t="0" r="r" b="b"/>
            <a:pathLst>
              <a:path w="24" h="34">
                <a:moveTo>
                  <a:pt x="14" y="5"/>
                </a:moveTo>
                <a:cubicBezTo>
                  <a:pt x="14" y="5"/>
                  <a:pt x="14" y="5"/>
                  <a:pt x="14" y="5"/>
                </a:cubicBezTo>
                <a:cubicBezTo>
                  <a:pt x="14" y="5"/>
                  <a:pt x="14" y="5"/>
                  <a:pt x="14" y="5"/>
                </a:cubicBezTo>
                <a:cubicBezTo>
                  <a:pt x="14" y="5"/>
                  <a:pt x="14" y="5"/>
                  <a:pt x="14" y="5"/>
                </a:cubicBezTo>
                <a:cubicBezTo>
                  <a:pt x="14" y="5"/>
                  <a:pt x="14" y="5"/>
                  <a:pt x="14" y="5"/>
                </a:cubicBezTo>
                <a:cubicBezTo>
                  <a:pt x="14" y="5"/>
                  <a:pt x="14" y="5"/>
                  <a:pt x="14" y="5"/>
                </a:cubicBezTo>
                <a:cubicBezTo>
                  <a:pt x="14" y="5"/>
                  <a:pt x="14" y="5"/>
                  <a:pt x="14" y="5"/>
                </a:cubicBezTo>
                <a:close/>
                <a:moveTo>
                  <a:pt x="14" y="4"/>
                </a:moveTo>
                <a:cubicBezTo>
                  <a:pt x="14" y="4"/>
                  <a:pt x="14" y="4"/>
                  <a:pt x="14" y="4"/>
                </a:cubicBezTo>
                <a:cubicBezTo>
                  <a:pt x="14" y="4"/>
                  <a:pt x="14" y="4"/>
                  <a:pt x="14" y="4"/>
                </a:cubicBezTo>
                <a:cubicBezTo>
                  <a:pt x="14" y="4"/>
                  <a:pt x="14" y="4"/>
                  <a:pt x="14" y="4"/>
                </a:cubicBezTo>
                <a:cubicBezTo>
                  <a:pt x="14" y="4"/>
                  <a:pt x="14" y="4"/>
                  <a:pt x="14" y="4"/>
                </a:cubicBezTo>
                <a:cubicBezTo>
                  <a:pt x="14" y="4"/>
                  <a:pt x="14" y="4"/>
                  <a:pt x="14" y="4"/>
                </a:cubicBezTo>
                <a:cubicBezTo>
                  <a:pt x="14" y="4"/>
                  <a:pt x="14" y="4"/>
                  <a:pt x="14" y="4"/>
                </a:cubicBezTo>
                <a:close/>
                <a:moveTo>
                  <a:pt x="16" y="1"/>
                </a:moveTo>
                <a:cubicBezTo>
                  <a:pt x="17" y="0"/>
                  <a:pt x="19" y="1"/>
                  <a:pt x="20" y="2"/>
                </a:cubicBezTo>
                <a:cubicBezTo>
                  <a:pt x="20" y="2"/>
                  <a:pt x="21" y="2"/>
                  <a:pt x="20" y="2"/>
                </a:cubicBezTo>
                <a:cubicBezTo>
                  <a:pt x="20" y="4"/>
                  <a:pt x="16" y="5"/>
                  <a:pt x="14" y="7"/>
                </a:cubicBezTo>
                <a:cubicBezTo>
                  <a:pt x="15" y="8"/>
                  <a:pt x="16" y="7"/>
                  <a:pt x="18" y="8"/>
                </a:cubicBezTo>
                <a:cubicBezTo>
                  <a:pt x="20" y="8"/>
                  <a:pt x="24" y="12"/>
                  <a:pt x="22" y="15"/>
                </a:cubicBezTo>
                <a:cubicBezTo>
                  <a:pt x="21" y="16"/>
                  <a:pt x="20" y="16"/>
                  <a:pt x="19" y="16"/>
                </a:cubicBezTo>
                <a:cubicBezTo>
                  <a:pt x="18" y="17"/>
                  <a:pt x="17" y="16"/>
                  <a:pt x="16" y="18"/>
                </a:cubicBezTo>
                <a:cubicBezTo>
                  <a:pt x="16" y="18"/>
                  <a:pt x="16" y="19"/>
                  <a:pt x="17" y="20"/>
                </a:cubicBezTo>
                <a:cubicBezTo>
                  <a:pt x="16" y="21"/>
                  <a:pt x="16" y="22"/>
                  <a:pt x="15" y="23"/>
                </a:cubicBezTo>
                <a:cubicBezTo>
                  <a:pt x="16" y="24"/>
                  <a:pt x="16" y="24"/>
                  <a:pt x="17" y="24"/>
                </a:cubicBezTo>
                <a:cubicBezTo>
                  <a:pt x="17" y="23"/>
                  <a:pt x="17" y="23"/>
                  <a:pt x="17" y="22"/>
                </a:cubicBezTo>
                <a:cubicBezTo>
                  <a:pt x="18" y="22"/>
                  <a:pt x="21" y="22"/>
                  <a:pt x="22" y="22"/>
                </a:cubicBezTo>
                <a:cubicBezTo>
                  <a:pt x="23" y="22"/>
                  <a:pt x="23" y="24"/>
                  <a:pt x="24" y="24"/>
                </a:cubicBezTo>
                <a:cubicBezTo>
                  <a:pt x="23" y="25"/>
                  <a:pt x="23" y="25"/>
                  <a:pt x="23" y="26"/>
                </a:cubicBezTo>
                <a:cubicBezTo>
                  <a:pt x="21" y="27"/>
                  <a:pt x="20" y="24"/>
                  <a:pt x="18" y="26"/>
                </a:cubicBezTo>
                <a:cubicBezTo>
                  <a:pt x="17" y="27"/>
                  <a:pt x="19" y="29"/>
                  <a:pt x="19" y="31"/>
                </a:cubicBezTo>
                <a:cubicBezTo>
                  <a:pt x="18" y="34"/>
                  <a:pt x="11" y="34"/>
                  <a:pt x="9" y="32"/>
                </a:cubicBezTo>
                <a:cubicBezTo>
                  <a:pt x="9" y="32"/>
                  <a:pt x="9" y="32"/>
                  <a:pt x="9" y="32"/>
                </a:cubicBezTo>
                <a:cubicBezTo>
                  <a:pt x="12" y="30"/>
                  <a:pt x="16" y="30"/>
                  <a:pt x="16" y="27"/>
                </a:cubicBezTo>
                <a:cubicBezTo>
                  <a:pt x="16" y="27"/>
                  <a:pt x="16" y="27"/>
                  <a:pt x="16" y="27"/>
                </a:cubicBezTo>
                <a:cubicBezTo>
                  <a:pt x="14" y="27"/>
                  <a:pt x="12" y="29"/>
                  <a:pt x="10" y="29"/>
                </a:cubicBezTo>
                <a:cubicBezTo>
                  <a:pt x="10" y="29"/>
                  <a:pt x="8" y="29"/>
                  <a:pt x="8" y="29"/>
                </a:cubicBezTo>
                <a:cubicBezTo>
                  <a:pt x="8" y="28"/>
                  <a:pt x="7" y="28"/>
                  <a:pt x="7" y="28"/>
                </a:cubicBezTo>
                <a:cubicBezTo>
                  <a:pt x="7" y="28"/>
                  <a:pt x="7" y="28"/>
                  <a:pt x="7" y="28"/>
                </a:cubicBezTo>
                <a:cubicBezTo>
                  <a:pt x="9" y="27"/>
                  <a:pt x="14" y="26"/>
                  <a:pt x="14" y="25"/>
                </a:cubicBezTo>
                <a:cubicBezTo>
                  <a:pt x="14" y="24"/>
                  <a:pt x="14" y="24"/>
                  <a:pt x="14" y="24"/>
                </a:cubicBezTo>
                <a:cubicBezTo>
                  <a:pt x="14" y="24"/>
                  <a:pt x="13" y="24"/>
                  <a:pt x="13" y="24"/>
                </a:cubicBezTo>
                <a:cubicBezTo>
                  <a:pt x="13" y="23"/>
                  <a:pt x="13" y="22"/>
                  <a:pt x="13" y="22"/>
                </a:cubicBezTo>
                <a:cubicBezTo>
                  <a:pt x="13" y="21"/>
                  <a:pt x="14" y="20"/>
                  <a:pt x="14" y="19"/>
                </a:cubicBezTo>
                <a:cubicBezTo>
                  <a:pt x="14" y="19"/>
                  <a:pt x="14" y="19"/>
                  <a:pt x="13" y="19"/>
                </a:cubicBezTo>
                <a:cubicBezTo>
                  <a:pt x="12" y="18"/>
                  <a:pt x="10" y="21"/>
                  <a:pt x="9" y="22"/>
                </a:cubicBezTo>
                <a:cubicBezTo>
                  <a:pt x="9" y="22"/>
                  <a:pt x="9" y="22"/>
                  <a:pt x="9" y="22"/>
                </a:cubicBezTo>
                <a:cubicBezTo>
                  <a:pt x="9" y="22"/>
                  <a:pt x="9" y="21"/>
                  <a:pt x="9" y="20"/>
                </a:cubicBezTo>
                <a:cubicBezTo>
                  <a:pt x="9" y="18"/>
                  <a:pt x="12" y="16"/>
                  <a:pt x="14" y="17"/>
                </a:cubicBezTo>
                <a:cubicBezTo>
                  <a:pt x="15" y="17"/>
                  <a:pt x="16" y="16"/>
                  <a:pt x="17" y="16"/>
                </a:cubicBezTo>
                <a:cubicBezTo>
                  <a:pt x="17" y="15"/>
                  <a:pt x="18" y="14"/>
                  <a:pt x="18" y="14"/>
                </a:cubicBezTo>
                <a:cubicBezTo>
                  <a:pt x="19" y="11"/>
                  <a:pt x="16" y="10"/>
                  <a:pt x="14" y="10"/>
                </a:cubicBezTo>
                <a:cubicBezTo>
                  <a:pt x="12" y="10"/>
                  <a:pt x="10" y="12"/>
                  <a:pt x="10" y="13"/>
                </a:cubicBezTo>
                <a:cubicBezTo>
                  <a:pt x="9" y="14"/>
                  <a:pt x="8" y="16"/>
                  <a:pt x="7" y="17"/>
                </a:cubicBezTo>
                <a:cubicBezTo>
                  <a:pt x="6" y="18"/>
                  <a:pt x="6" y="19"/>
                  <a:pt x="5" y="20"/>
                </a:cubicBezTo>
                <a:cubicBezTo>
                  <a:pt x="4" y="22"/>
                  <a:pt x="5" y="24"/>
                  <a:pt x="4" y="26"/>
                </a:cubicBezTo>
                <a:cubicBezTo>
                  <a:pt x="1" y="26"/>
                  <a:pt x="0" y="24"/>
                  <a:pt x="0" y="21"/>
                </a:cubicBezTo>
                <a:cubicBezTo>
                  <a:pt x="0" y="21"/>
                  <a:pt x="1" y="20"/>
                  <a:pt x="2" y="19"/>
                </a:cubicBezTo>
                <a:cubicBezTo>
                  <a:pt x="2" y="18"/>
                  <a:pt x="3" y="17"/>
                  <a:pt x="3" y="16"/>
                </a:cubicBezTo>
                <a:cubicBezTo>
                  <a:pt x="4" y="15"/>
                  <a:pt x="5" y="14"/>
                  <a:pt x="6" y="12"/>
                </a:cubicBezTo>
                <a:cubicBezTo>
                  <a:pt x="8" y="11"/>
                  <a:pt x="11" y="9"/>
                  <a:pt x="12" y="7"/>
                </a:cubicBezTo>
                <a:cubicBezTo>
                  <a:pt x="12" y="7"/>
                  <a:pt x="12" y="7"/>
                  <a:pt x="12" y="7"/>
                </a:cubicBezTo>
                <a:cubicBezTo>
                  <a:pt x="10" y="7"/>
                  <a:pt x="8" y="7"/>
                  <a:pt x="8" y="6"/>
                </a:cubicBezTo>
                <a:cubicBezTo>
                  <a:pt x="8" y="6"/>
                  <a:pt x="8" y="6"/>
                  <a:pt x="8" y="6"/>
                </a:cubicBezTo>
                <a:cubicBezTo>
                  <a:pt x="12" y="4"/>
                  <a:pt x="14" y="2"/>
                  <a:pt x="16" y="1"/>
                </a:cubicBezTo>
                <a:close/>
                <a:moveTo>
                  <a:pt x="1" y="3"/>
                </a:moveTo>
                <a:cubicBezTo>
                  <a:pt x="2" y="3"/>
                  <a:pt x="2" y="3"/>
                  <a:pt x="2" y="3"/>
                </a:cubicBezTo>
                <a:cubicBezTo>
                  <a:pt x="2" y="4"/>
                  <a:pt x="4" y="7"/>
                  <a:pt x="4" y="7"/>
                </a:cubicBezTo>
                <a:cubicBezTo>
                  <a:pt x="4" y="9"/>
                  <a:pt x="5" y="9"/>
                  <a:pt x="4" y="10"/>
                </a:cubicBezTo>
                <a:cubicBezTo>
                  <a:pt x="1" y="10"/>
                  <a:pt x="0" y="9"/>
                  <a:pt x="0" y="5"/>
                </a:cubicBezTo>
                <a:cubicBezTo>
                  <a:pt x="0" y="4"/>
                  <a:pt x="0" y="4"/>
                  <a:pt x="0" y="3"/>
                </a:cubicBezTo>
                <a:cubicBezTo>
                  <a:pt x="0" y="3"/>
                  <a:pt x="1" y="3"/>
                  <a:pt x="1" y="3"/>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anchor="t"/>
          <a:lstStyle>
            <a:lvl1pPr marL="0" algn="l">
              <a:buNone/>
              <a:defRPr sz="1800">
                <a:solidFill>
                  <a:schemeClr val="lt1"/>
                </a:solidFill>
                <a:latin typeface="+mn-lt"/>
                <a:ea typeface="+mn-lt"/>
                <a:cs typeface="+mn-lt"/>
              </a:defRPr>
            </a:lvl1pPr>
            <a:lvl2pPr marL="457200" algn="l">
              <a:buNone/>
              <a:defRPr sz="1800">
                <a:solidFill>
                  <a:schemeClr val="lt1"/>
                </a:solidFill>
                <a:latin typeface="+mn-lt"/>
                <a:ea typeface="+mn-lt"/>
                <a:cs typeface="+mn-lt"/>
              </a:defRPr>
            </a:lvl2pPr>
            <a:lvl3pPr marL="914400" algn="l">
              <a:buNone/>
              <a:defRPr sz="1800">
                <a:solidFill>
                  <a:schemeClr val="lt1"/>
                </a:solidFill>
                <a:latin typeface="+mn-lt"/>
                <a:ea typeface="+mn-lt"/>
                <a:cs typeface="+mn-lt"/>
              </a:defRPr>
            </a:lvl3pPr>
            <a:lvl4pPr marL="1371600" algn="l">
              <a:buNone/>
              <a:defRPr sz="1800">
                <a:solidFill>
                  <a:schemeClr val="lt1"/>
                </a:solidFill>
                <a:latin typeface="+mn-lt"/>
                <a:ea typeface="+mn-lt"/>
                <a:cs typeface="+mn-lt"/>
              </a:defRPr>
            </a:lvl4pPr>
            <a:lvl5pPr marL="1828800" algn="l">
              <a:buNone/>
              <a:defRPr sz="1800">
                <a:solidFill>
                  <a:schemeClr val="lt1"/>
                </a:solidFill>
                <a:latin typeface="+mn-lt"/>
                <a:ea typeface="+mn-lt"/>
                <a:cs typeface="+mn-lt"/>
              </a:defRPr>
            </a:lvl5pPr>
            <a:lvl6pPr marL="2286000" algn="l">
              <a:buNone/>
              <a:defRPr sz="1800">
                <a:solidFill>
                  <a:schemeClr val="lt1"/>
                </a:solidFill>
                <a:latin typeface="+mn-lt"/>
                <a:ea typeface="+mn-lt"/>
                <a:cs typeface="+mn-lt"/>
              </a:defRPr>
            </a:lvl6pPr>
            <a:lvl7pPr marL="2743200" algn="l">
              <a:buNone/>
              <a:defRPr sz="1800">
                <a:solidFill>
                  <a:schemeClr val="lt1"/>
                </a:solidFill>
                <a:latin typeface="+mn-lt"/>
                <a:ea typeface="+mn-lt"/>
                <a:cs typeface="+mn-lt"/>
              </a:defRPr>
            </a:lvl7pPr>
            <a:lvl8pPr marL="3200400" algn="l">
              <a:buNone/>
              <a:defRPr sz="1800">
                <a:solidFill>
                  <a:schemeClr val="lt1"/>
                </a:solidFill>
                <a:latin typeface="+mn-lt"/>
                <a:ea typeface="+mn-lt"/>
                <a:cs typeface="+mn-lt"/>
              </a:defRPr>
            </a:lvl8pPr>
            <a:lvl9pPr marL="3657600" algn="l">
              <a:buNone/>
              <a:defRPr sz="1800">
                <a:solidFill>
                  <a:schemeClr val="lt1"/>
                </a:solidFill>
                <a:latin typeface="+mn-lt"/>
                <a:ea typeface="+mn-lt"/>
                <a:cs typeface="+mn-lt"/>
              </a:defRPr>
            </a:lvl9pPr>
          </a:lstStyle>
          <a:p>
            <a:endParaRPr/>
          </a:p>
        </p:txBody>
      </p:sp>
      <p:sp>
        <p:nvSpPr>
          <p:cNvPr id="23" name="Freeform 49">
            <a:extLst>
              <a:ext uri="{FF2B5EF4-FFF2-40B4-BE49-F238E27FC236}">
                <a16:creationId xmlns:a16="http://schemas.microsoft.com/office/drawing/2014/main" id="{0C09FB83-6596-034E-1043-712C4B20EA7F}"/>
              </a:ext>
            </a:extLst>
          </p:cNvPr>
          <p:cNvSpPr>
            <a:spLocks noGrp="1"/>
          </p:cNvSpPr>
          <p:nvPr/>
        </p:nvSpPr>
        <p:spPr>
          <a:xfrm>
            <a:off x="8834096" y="244583"/>
            <a:ext cx="60002" cy="61877"/>
          </a:xfrm>
          <a:custGeom>
            <a:avLst/>
            <a:gdLst/>
            <a:ahLst/>
            <a:cxnLst/>
            <a:rect l="0" t="0" r="r" b="b"/>
            <a:pathLst>
              <a:path w="34" h="34">
                <a:moveTo>
                  <a:pt x="21" y="13"/>
                </a:moveTo>
                <a:cubicBezTo>
                  <a:pt x="19" y="14"/>
                  <a:pt x="18" y="15"/>
                  <a:pt x="17" y="16"/>
                </a:cubicBezTo>
                <a:cubicBezTo>
                  <a:pt x="16" y="18"/>
                  <a:pt x="12" y="21"/>
                  <a:pt x="14" y="24"/>
                </a:cubicBezTo>
                <a:cubicBezTo>
                  <a:pt x="15" y="26"/>
                  <a:pt x="17" y="28"/>
                  <a:pt x="20" y="27"/>
                </a:cubicBezTo>
                <a:cubicBezTo>
                  <a:pt x="20" y="27"/>
                  <a:pt x="20" y="27"/>
                  <a:pt x="21" y="27"/>
                </a:cubicBezTo>
                <a:cubicBezTo>
                  <a:pt x="20" y="25"/>
                  <a:pt x="19" y="22"/>
                  <a:pt x="18" y="21"/>
                </a:cubicBezTo>
                <a:cubicBezTo>
                  <a:pt x="18" y="21"/>
                  <a:pt x="18" y="21"/>
                  <a:pt x="18" y="21"/>
                </a:cubicBezTo>
                <a:cubicBezTo>
                  <a:pt x="19" y="21"/>
                  <a:pt x="20" y="21"/>
                  <a:pt x="20" y="21"/>
                </a:cubicBezTo>
                <a:cubicBezTo>
                  <a:pt x="21" y="22"/>
                  <a:pt x="24" y="24"/>
                  <a:pt x="24" y="23"/>
                </a:cubicBezTo>
                <a:cubicBezTo>
                  <a:pt x="25" y="22"/>
                  <a:pt x="26" y="19"/>
                  <a:pt x="25" y="18"/>
                </a:cubicBezTo>
                <a:cubicBezTo>
                  <a:pt x="25" y="18"/>
                  <a:pt x="25" y="18"/>
                  <a:pt x="24" y="18"/>
                </a:cubicBezTo>
                <a:cubicBezTo>
                  <a:pt x="24" y="18"/>
                  <a:pt x="23" y="19"/>
                  <a:pt x="22" y="20"/>
                </a:cubicBezTo>
                <a:cubicBezTo>
                  <a:pt x="22" y="20"/>
                  <a:pt x="22" y="19"/>
                  <a:pt x="21" y="19"/>
                </a:cubicBezTo>
                <a:cubicBezTo>
                  <a:pt x="21" y="17"/>
                  <a:pt x="21" y="16"/>
                  <a:pt x="21" y="14"/>
                </a:cubicBezTo>
                <a:cubicBezTo>
                  <a:pt x="22" y="13"/>
                  <a:pt x="21" y="13"/>
                  <a:pt x="21" y="13"/>
                </a:cubicBezTo>
                <a:close/>
                <a:moveTo>
                  <a:pt x="28" y="6"/>
                </a:moveTo>
                <a:cubicBezTo>
                  <a:pt x="28" y="7"/>
                  <a:pt x="26" y="9"/>
                  <a:pt x="26" y="10"/>
                </a:cubicBezTo>
                <a:cubicBezTo>
                  <a:pt x="26" y="10"/>
                  <a:pt x="26" y="10"/>
                  <a:pt x="26" y="10"/>
                </a:cubicBezTo>
                <a:cubicBezTo>
                  <a:pt x="27" y="10"/>
                  <a:pt x="30" y="9"/>
                  <a:pt x="30" y="9"/>
                </a:cubicBezTo>
                <a:cubicBezTo>
                  <a:pt x="30" y="8"/>
                  <a:pt x="29" y="7"/>
                  <a:pt x="28" y="6"/>
                </a:cubicBezTo>
                <a:cubicBezTo>
                  <a:pt x="28" y="6"/>
                  <a:pt x="28" y="6"/>
                  <a:pt x="28" y="6"/>
                </a:cubicBezTo>
                <a:close/>
                <a:moveTo>
                  <a:pt x="26" y="0"/>
                </a:moveTo>
                <a:cubicBezTo>
                  <a:pt x="28" y="1"/>
                  <a:pt x="29" y="1"/>
                  <a:pt x="29" y="3"/>
                </a:cubicBezTo>
                <a:cubicBezTo>
                  <a:pt x="29" y="3"/>
                  <a:pt x="28" y="4"/>
                  <a:pt x="28" y="5"/>
                </a:cubicBezTo>
                <a:cubicBezTo>
                  <a:pt x="29" y="7"/>
                  <a:pt x="32" y="7"/>
                  <a:pt x="34" y="8"/>
                </a:cubicBezTo>
                <a:cubicBezTo>
                  <a:pt x="34" y="9"/>
                  <a:pt x="34" y="9"/>
                  <a:pt x="34" y="9"/>
                </a:cubicBezTo>
                <a:cubicBezTo>
                  <a:pt x="32" y="11"/>
                  <a:pt x="30" y="11"/>
                  <a:pt x="29" y="11"/>
                </a:cubicBezTo>
                <a:cubicBezTo>
                  <a:pt x="28" y="12"/>
                  <a:pt x="28" y="12"/>
                  <a:pt x="28" y="13"/>
                </a:cubicBezTo>
                <a:cubicBezTo>
                  <a:pt x="26" y="13"/>
                  <a:pt x="25" y="13"/>
                  <a:pt x="24" y="15"/>
                </a:cubicBezTo>
                <a:cubicBezTo>
                  <a:pt x="25" y="16"/>
                  <a:pt x="28" y="16"/>
                  <a:pt x="28" y="17"/>
                </a:cubicBezTo>
                <a:cubicBezTo>
                  <a:pt x="28" y="18"/>
                  <a:pt x="28" y="21"/>
                  <a:pt x="28" y="22"/>
                </a:cubicBezTo>
                <a:cubicBezTo>
                  <a:pt x="27" y="23"/>
                  <a:pt x="26" y="24"/>
                  <a:pt x="27" y="25"/>
                </a:cubicBezTo>
                <a:cubicBezTo>
                  <a:pt x="27" y="26"/>
                  <a:pt x="29" y="26"/>
                  <a:pt x="30" y="27"/>
                </a:cubicBezTo>
                <a:cubicBezTo>
                  <a:pt x="31" y="28"/>
                  <a:pt x="32" y="29"/>
                  <a:pt x="32" y="31"/>
                </a:cubicBezTo>
                <a:cubicBezTo>
                  <a:pt x="32" y="32"/>
                  <a:pt x="30" y="34"/>
                  <a:pt x="28" y="33"/>
                </a:cubicBezTo>
                <a:cubicBezTo>
                  <a:pt x="27" y="33"/>
                  <a:pt x="26" y="31"/>
                  <a:pt x="26" y="30"/>
                </a:cubicBezTo>
                <a:cubicBezTo>
                  <a:pt x="25" y="30"/>
                  <a:pt x="25" y="30"/>
                  <a:pt x="24" y="29"/>
                </a:cubicBezTo>
                <a:cubicBezTo>
                  <a:pt x="24" y="29"/>
                  <a:pt x="22" y="30"/>
                  <a:pt x="22" y="30"/>
                </a:cubicBezTo>
                <a:cubicBezTo>
                  <a:pt x="21" y="30"/>
                  <a:pt x="21" y="30"/>
                  <a:pt x="20" y="30"/>
                </a:cubicBezTo>
                <a:cubicBezTo>
                  <a:pt x="19" y="30"/>
                  <a:pt x="17" y="30"/>
                  <a:pt x="15" y="29"/>
                </a:cubicBezTo>
                <a:cubicBezTo>
                  <a:pt x="15" y="28"/>
                  <a:pt x="14" y="27"/>
                  <a:pt x="14" y="26"/>
                </a:cubicBezTo>
                <a:cubicBezTo>
                  <a:pt x="14" y="26"/>
                  <a:pt x="14" y="26"/>
                  <a:pt x="13" y="26"/>
                </a:cubicBezTo>
                <a:cubicBezTo>
                  <a:pt x="13" y="26"/>
                  <a:pt x="13" y="26"/>
                  <a:pt x="13" y="26"/>
                </a:cubicBezTo>
                <a:cubicBezTo>
                  <a:pt x="13" y="27"/>
                  <a:pt x="14" y="31"/>
                  <a:pt x="13" y="31"/>
                </a:cubicBezTo>
                <a:cubicBezTo>
                  <a:pt x="12" y="31"/>
                  <a:pt x="12" y="30"/>
                  <a:pt x="11" y="30"/>
                </a:cubicBezTo>
                <a:cubicBezTo>
                  <a:pt x="10" y="29"/>
                  <a:pt x="11" y="28"/>
                  <a:pt x="10" y="27"/>
                </a:cubicBezTo>
                <a:cubicBezTo>
                  <a:pt x="10" y="26"/>
                  <a:pt x="9" y="25"/>
                  <a:pt x="9" y="25"/>
                </a:cubicBezTo>
                <a:cubicBezTo>
                  <a:pt x="8" y="24"/>
                  <a:pt x="9" y="23"/>
                  <a:pt x="8" y="23"/>
                </a:cubicBezTo>
                <a:cubicBezTo>
                  <a:pt x="8" y="23"/>
                  <a:pt x="4" y="24"/>
                  <a:pt x="3" y="23"/>
                </a:cubicBezTo>
                <a:cubicBezTo>
                  <a:pt x="2" y="23"/>
                  <a:pt x="0" y="21"/>
                  <a:pt x="2" y="19"/>
                </a:cubicBezTo>
                <a:cubicBezTo>
                  <a:pt x="2" y="19"/>
                  <a:pt x="3" y="19"/>
                  <a:pt x="3" y="18"/>
                </a:cubicBezTo>
                <a:cubicBezTo>
                  <a:pt x="4" y="18"/>
                  <a:pt x="3" y="17"/>
                  <a:pt x="4" y="16"/>
                </a:cubicBezTo>
                <a:cubicBezTo>
                  <a:pt x="4" y="16"/>
                  <a:pt x="6" y="17"/>
                  <a:pt x="6" y="17"/>
                </a:cubicBezTo>
                <a:cubicBezTo>
                  <a:pt x="8" y="17"/>
                  <a:pt x="12" y="16"/>
                  <a:pt x="13" y="15"/>
                </a:cubicBezTo>
                <a:cubicBezTo>
                  <a:pt x="13" y="14"/>
                  <a:pt x="14" y="12"/>
                  <a:pt x="14" y="11"/>
                </a:cubicBezTo>
                <a:cubicBezTo>
                  <a:pt x="14" y="10"/>
                  <a:pt x="15" y="10"/>
                  <a:pt x="16" y="9"/>
                </a:cubicBezTo>
                <a:cubicBezTo>
                  <a:pt x="16" y="9"/>
                  <a:pt x="16" y="9"/>
                  <a:pt x="15" y="8"/>
                </a:cubicBezTo>
                <a:cubicBezTo>
                  <a:pt x="14" y="8"/>
                  <a:pt x="13" y="8"/>
                  <a:pt x="11" y="7"/>
                </a:cubicBezTo>
                <a:cubicBezTo>
                  <a:pt x="11" y="7"/>
                  <a:pt x="11" y="7"/>
                  <a:pt x="10" y="6"/>
                </a:cubicBezTo>
                <a:cubicBezTo>
                  <a:pt x="10" y="6"/>
                  <a:pt x="10" y="6"/>
                  <a:pt x="10" y="5"/>
                </a:cubicBezTo>
                <a:cubicBezTo>
                  <a:pt x="10" y="5"/>
                  <a:pt x="10" y="5"/>
                  <a:pt x="11" y="5"/>
                </a:cubicBezTo>
                <a:cubicBezTo>
                  <a:pt x="12" y="5"/>
                  <a:pt x="12" y="6"/>
                  <a:pt x="12" y="6"/>
                </a:cubicBezTo>
                <a:cubicBezTo>
                  <a:pt x="13" y="6"/>
                  <a:pt x="17" y="5"/>
                  <a:pt x="17" y="4"/>
                </a:cubicBezTo>
                <a:cubicBezTo>
                  <a:pt x="18" y="3"/>
                  <a:pt x="18" y="1"/>
                  <a:pt x="20" y="0"/>
                </a:cubicBezTo>
                <a:cubicBezTo>
                  <a:pt x="21" y="0"/>
                  <a:pt x="22" y="0"/>
                  <a:pt x="23" y="1"/>
                </a:cubicBezTo>
                <a:cubicBezTo>
                  <a:pt x="23" y="1"/>
                  <a:pt x="23" y="1"/>
                  <a:pt x="23" y="1"/>
                </a:cubicBezTo>
                <a:cubicBezTo>
                  <a:pt x="22" y="3"/>
                  <a:pt x="21" y="3"/>
                  <a:pt x="20" y="5"/>
                </a:cubicBezTo>
                <a:cubicBezTo>
                  <a:pt x="18" y="6"/>
                  <a:pt x="18" y="9"/>
                  <a:pt x="17" y="11"/>
                </a:cubicBezTo>
                <a:cubicBezTo>
                  <a:pt x="17" y="11"/>
                  <a:pt x="16" y="12"/>
                  <a:pt x="16" y="13"/>
                </a:cubicBezTo>
                <a:cubicBezTo>
                  <a:pt x="18" y="13"/>
                  <a:pt x="18" y="11"/>
                  <a:pt x="19" y="11"/>
                </a:cubicBezTo>
                <a:cubicBezTo>
                  <a:pt x="20" y="11"/>
                  <a:pt x="22" y="11"/>
                  <a:pt x="22" y="10"/>
                </a:cubicBezTo>
                <a:cubicBezTo>
                  <a:pt x="23" y="9"/>
                  <a:pt x="22" y="8"/>
                  <a:pt x="23" y="7"/>
                </a:cubicBezTo>
                <a:cubicBezTo>
                  <a:pt x="24" y="6"/>
                  <a:pt x="24" y="4"/>
                  <a:pt x="25" y="3"/>
                </a:cubicBezTo>
                <a:cubicBezTo>
                  <a:pt x="26" y="2"/>
                  <a:pt x="25" y="1"/>
                  <a:pt x="26" y="0"/>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anchor="t"/>
          <a:lstStyle>
            <a:lvl1pPr marL="0" algn="l">
              <a:buNone/>
              <a:defRPr sz="1800">
                <a:solidFill>
                  <a:schemeClr val="lt1"/>
                </a:solidFill>
                <a:latin typeface="+mn-lt"/>
                <a:ea typeface="+mn-lt"/>
                <a:cs typeface="+mn-lt"/>
              </a:defRPr>
            </a:lvl1pPr>
            <a:lvl2pPr marL="457200" algn="l">
              <a:buNone/>
              <a:defRPr sz="1800">
                <a:solidFill>
                  <a:schemeClr val="lt1"/>
                </a:solidFill>
                <a:latin typeface="+mn-lt"/>
                <a:ea typeface="+mn-lt"/>
                <a:cs typeface="+mn-lt"/>
              </a:defRPr>
            </a:lvl2pPr>
            <a:lvl3pPr marL="914400" algn="l">
              <a:buNone/>
              <a:defRPr sz="1800">
                <a:solidFill>
                  <a:schemeClr val="lt1"/>
                </a:solidFill>
                <a:latin typeface="+mn-lt"/>
                <a:ea typeface="+mn-lt"/>
                <a:cs typeface="+mn-lt"/>
              </a:defRPr>
            </a:lvl3pPr>
            <a:lvl4pPr marL="1371600" algn="l">
              <a:buNone/>
              <a:defRPr sz="1800">
                <a:solidFill>
                  <a:schemeClr val="lt1"/>
                </a:solidFill>
                <a:latin typeface="+mn-lt"/>
                <a:ea typeface="+mn-lt"/>
                <a:cs typeface="+mn-lt"/>
              </a:defRPr>
            </a:lvl4pPr>
            <a:lvl5pPr marL="1828800" algn="l">
              <a:buNone/>
              <a:defRPr sz="1800">
                <a:solidFill>
                  <a:schemeClr val="lt1"/>
                </a:solidFill>
                <a:latin typeface="+mn-lt"/>
                <a:ea typeface="+mn-lt"/>
                <a:cs typeface="+mn-lt"/>
              </a:defRPr>
            </a:lvl5pPr>
            <a:lvl6pPr marL="2286000" algn="l">
              <a:buNone/>
              <a:defRPr sz="1800">
                <a:solidFill>
                  <a:schemeClr val="lt1"/>
                </a:solidFill>
                <a:latin typeface="+mn-lt"/>
                <a:ea typeface="+mn-lt"/>
                <a:cs typeface="+mn-lt"/>
              </a:defRPr>
            </a:lvl6pPr>
            <a:lvl7pPr marL="2743200" algn="l">
              <a:buNone/>
              <a:defRPr sz="1800">
                <a:solidFill>
                  <a:schemeClr val="lt1"/>
                </a:solidFill>
                <a:latin typeface="+mn-lt"/>
                <a:ea typeface="+mn-lt"/>
                <a:cs typeface="+mn-lt"/>
              </a:defRPr>
            </a:lvl7pPr>
            <a:lvl8pPr marL="3200400" algn="l">
              <a:buNone/>
              <a:defRPr sz="1800">
                <a:solidFill>
                  <a:schemeClr val="lt1"/>
                </a:solidFill>
                <a:latin typeface="+mn-lt"/>
                <a:ea typeface="+mn-lt"/>
                <a:cs typeface="+mn-lt"/>
              </a:defRPr>
            </a:lvl8pPr>
            <a:lvl9pPr marL="3657600" algn="l">
              <a:buNone/>
              <a:defRPr sz="1800">
                <a:solidFill>
                  <a:schemeClr val="lt1"/>
                </a:solidFill>
                <a:latin typeface="+mn-lt"/>
                <a:ea typeface="+mn-lt"/>
                <a:cs typeface="+mn-lt"/>
              </a:defRPr>
            </a:lvl9pPr>
          </a:lstStyle>
          <a:p>
            <a:endParaRPr/>
          </a:p>
        </p:txBody>
      </p:sp>
      <p:sp>
        <p:nvSpPr>
          <p:cNvPr id="24" name="Freeform 50">
            <a:extLst>
              <a:ext uri="{FF2B5EF4-FFF2-40B4-BE49-F238E27FC236}">
                <a16:creationId xmlns:a16="http://schemas.microsoft.com/office/drawing/2014/main" id="{A7FB184A-AE6D-FAA6-A22B-264921E26A0B}"/>
              </a:ext>
            </a:extLst>
          </p:cNvPr>
          <p:cNvSpPr>
            <a:spLocks noGrp="1"/>
          </p:cNvSpPr>
          <p:nvPr/>
        </p:nvSpPr>
        <p:spPr>
          <a:xfrm>
            <a:off x="8580963" y="392714"/>
            <a:ext cx="61877" cy="52501"/>
          </a:xfrm>
          <a:custGeom>
            <a:avLst/>
            <a:gdLst/>
            <a:ahLst/>
            <a:cxnLst/>
            <a:rect l="0" t="0" r="r" b="b"/>
            <a:pathLst>
              <a:path w="35" h="30">
                <a:moveTo>
                  <a:pt x="15" y="20"/>
                </a:moveTo>
                <a:cubicBezTo>
                  <a:pt x="15" y="22"/>
                  <a:pt x="16" y="22"/>
                  <a:pt x="16" y="24"/>
                </a:cubicBezTo>
                <a:cubicBezTo>
                  <a:pt x="18" y="24"/>
                  <a:pt x="18" y="23"/>
                  <a:pt x="18" y="23"/>
                </a:cubicBezTo>
                <a:cubicBezTo>
                  <a:pt x="19" y="23"/>
                  <a:pt x="20" y="24"/>
                  <a:pt x="20" y="24"/>
                </a:cubicBezTo>
                <a:cubicBezTo>
                  <a:pt x="20" y="24"/>
                  <a:pt x="20" y="24"/>
                  <a:pt x="20" y="24"/>
                </a:cubicBezTo>
                <a:cubicBezTo>
                  <a:pt x="20" y="24"/>
                  <a:pt x="21" y="23"/>
                  <a:pt x="21" y="22"/>
                </a:cubicBezTo>
                <a:cubicBezTo>
                  <a:pt x="20" y="21"/>
                  <a:pt x="18" y="20"/>
                  <a:pt x="16" y="20"/>
                </a:cubicBezTo>
                <a:cubicBezTo>
                  <a:pt x="15" y="20"/>
                  <a:pt x="15" y="20"/>
                  <a:pt x="15" y="20"/>
                </a:cubicBezTo>
                <a:close/>
                <a:moveTo>
                  <a:pt x="14" y="7"/>
                </a:moveTo>
                <a:cubicBezTo>
                  <a:pt x="14" y="10"/>
                  <a:pt x="12" y="12"/>
                  <a:pt x="16" y="13"/>
                </a:cubicBezTo>
                <a:cubicBezTo>
                  <a:pt x="17" y="13"/>
                  <a:pt x="17" y="13"/>
                  <a:pt x="18" y="13"/>
                </a:cubicBezTo>
                <a:cubicBezTo>
                  <a:pt x="18" y="13"/>
                  <a:pt x="18" y="13"/>
                  <a:pt x="18" y="13"/>
                </a:cubicBezTo>
                <a:cubicBezTo>
                  <a:pt x="16" y="11"/>
                  <a:pt x="16" y="8"/>
                  <a:pt x="14" y="6"/>
                </a:cubicBezTo>
                <a:cubicBezTo>
                  <a:pt x="14" y="6"/>
                  <a:pt x="14" y="6"/>
                  <a:pt x="14" y="6"/>
                </a:cubicBezTo>
                <a:cubicBezTo>
                  <a:pt x="14" y="6"/>
                  <a:pt x="14" y="6"/>
                  <a:pt x="14" y="7"/>
                </a:cubicBezTo>
                <a:close/>
                <a:moveTo>
                  <a:pt x="0" y="14"/>
                </a:moveTo>
                <a:cubicBezTo>
                  <a:pt x="1" y="13"/>
                  <a:pt x="5" y="9"/>
                  <a:pt x="6" y="9"/>
                </a:cubicBezTo>
                <a:cubicBezTo>
                  <a:pt x="8" y="9"/>
                  <a:pt x="9" y="10"/>
                  <a:pt x="11" y="10"/>
                </a:cubicBezTo>
                <a:cubicBezTo>
                  <a:pt x="12" y="8"/>
                  <a:pt x="12" y="6"/>
                  <a:pt x="12" y="3"/>
                </a:cubicBezTo>
                <a:cubicBezTo>
                  <a:pt x="12" y="2"/>
                  <a:pt x="14" y="0"/>
                  <a:pt x="15" y="0"/>
                </a:cubicBezTo>
                <a:cubicBezTo>
                  <a:pt x="16" y="2"/>
                  <a:pt x="17" y="4"/>
                  <a:pt x="18" y="6"/>
                </a:cubicBezTo>
                <a:cubicBezTo>
                  <a:pt x="18" y="7"/>
                  <a:pt x="18" y="9"/>
                  <a:pt x="20" y="10"/>
                </a:cubicBezTo>
                <a:cubicBezTo>
                  <a:pt x="20" y="10"/>
                  <a:pt x="20" y="10"/>
                  <a:pt x="20" y="9"/>
                </a:cubicBezTo>
                <a:cubicBezTo>
                  <a:pt x="21" y="9"/>
                  <a:pt x="21" y="6"/>
                  <a:pt x="22" y="5"/>
                </a:cubicBezTo>
                <a:cubicBezTo>
                  <a:pt x="22" y="5"/>
                  <a:pt x="23" y="5"/>
                  <a:pt x="24" y="5"/>
                </a:cubicBezTo>
                <a:cubicBezTo>
                  <a:pt x="25" y="6"/>
                  <a:pt x="24" y="8"/>
                  <a:pt x="24" y="9"/>
                </a:cubicBezTo>
                <a:cubicBezTo>
                  <a:pt x="24" y="11"/>
                  <a:pt x="25" y="12"/>
                  <a:pt x="25" y="14"/>
                </a:cubicBezTo>
                <a:cubicBezTo>
                  <a:pt x="26" y="15"/>
                  <a:pt x="25" y="15"/>
                  <a:pt x="25" y="16"/>
                </a:cubicBezTo>
                <a:cubicBezTo>
                  <a:pt x="26" y="18"/>
                  <a:pt x="29" y="17"/>
                  <a:pt x="30" y="18"/>
                </a:cubicBezTo>
                <a:cubicBezTo>
                  <a:pt x="31" y="19"/>
                  <a:pt x="31" y="20"/>
                  <a:pt x="31" y="20"/>
                </a:cubicBezTo>
                <a:cubicBezTo>
                  <a:pt x="32" y="21"/>
                  <a:pt x="33" y="21"/>
                  <a:pt x="34" y="22"/>
                </a:cubicBezTo>
                <a:cubicBezTo>
                  <a:pt x="34" y="22"/>
                  <a:pt x="35" y="22"/>
                  <a:pt x="35" y="23"/>
                </a:cubicBezTo>
                <a:cubicBezTo>
                  <a:pt x="35" y="23"/>
                  <a:pt x="35" y="23"/>
                  <a:pt x="35" y="23"/>
                </a:cubicBezTo>
                <a:cubicBezTo>
                  <a:pt x="33" y="22"/>
                  <a:pt x="31" y="23"/>
                  <a:pt x="29" y="23"/>
                </a:cubicBezTo>
                <a:cubicBezTo>
                  <a:pt x="28" y="23"/>
                  <a:pt x="27" y="22"/>
                  <a:pt x="26" y="23"/>
                </a:cubicBezTo>
                <a:cubicBezTo>
                  <a:pt x="26" y="23"/>
                  <a:pt x="25" y="24"/>
                  <a:pt x="25" y="24"/>
                </a:cubicBezTo>
                <a:cubicBezTo>
                  <a:pt x="24" y="25"/>
                  <a:pt x="22" y="24"/>
                  <a:pt x="21" y="26"/>
                </a:cubicBezTo>
                <a:cubicBezTo>
                  <a:pt x="21" y="26"/>
                  <a:pt x="21" y="27"/>
                  <a:pt x="21" y="28"/>
                </a:cubicBezTo>
                <a:cubicBezTo>
                  <a:pt x="20" y="28"/>
                  <a:pt x="20" y="28"/>
                  <a:pt x="19" y="28"/>
                </a:cubicBezTo>
                <a:cubicBezTo>
                  <a:pt x="18" y="28"/>
                  <a:pt x="18" y="29"/>
                  <a:pt x="17" y="30"/>
                </a:cubicBezTo>
                <a:cubicBezTo>
                  <a:pt x="16" y="30"/>
                  <a:pt x="15" y="28"/>
                  <a:pt x="14" y="30"/>
                </a:cubicBezTo>
                <a:cubicBezTo>
                  <a:pt x="14" y="30"/>
                  <a:pt x="14" y="30"/>
                  <a:pt x="14" y="30"/>
                </a:cubicBezTo>
                <a:cubicBezTo>
                  <a:pt x="13" y="28"/>
                  <a:pt x="11" y="28"/>
                  <a:pt x="9" y="28"/>
                </a:cubicBezTo>
                <a:cubicBezTo>
                  <a:pt x="10" y="26"/>
                  <a:pt x="11" y="26"/>
                  <a:pt x="11" y="26"/>
                </a:cubicBezTo>
                <a:cubicBezTo>
                  <a:pt x="12" y="25"/>
                  <a:pt x="11" y="24"/>
                  <a:pt x="11" y="23"/>
                </a:cubicBezTo>
                <a:cubicBezTo>
                  <a:pt x="10" y="21"/>
                  <a:pt x="10" y="19"/>
                  <a:pt x="10" y="17"/>
                </a:cubicBezTo>
                <a:cubicBezTo>
                  <a:pt x="9" y="17"/>
                  <a:pt x="9" y="17"/>
                  <a:pt x="8" y="16"/>
                </a:cubicBezTo>
                <a:cubicBezTo>
                  <a:pt x="7" y="16"/>
                  <a:pt x="6" y="16"/>
                  <a:pt x="6" y="16"/>
                </a:cubicBezTo>
                <a:cubicBezTo>
                  <a:pt x="5" y="16"/>
                  <a:pt x="4" y="15"/>
                  <a:pt x="4" y="15"/>
                </a:cubicBezTo>
                <a:cubicBezTo>
                  <a:pt x="2" y="14"/>
                  <a:pt x="1" y="15"/>
                  <a:pt x="0" y="14"/>
                </a:cubicBezTo>
                <a:cubicBezTo>
                  <a:pt x="0" y="14"/>
                  <a:pt x="0" y="14"/>
                  <a:pt x="0" y="14"/>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anchor="t"/>
          <a:lstStyle>
            <a:lvl1pPr marL="0" algn="l">
              <a:buNone/>
              <a:defRPr sz="1800">
                <a:solidFill>
                  <a:schemeClr val="lt1"/>
                </a:solidFill>
                <a:latin typeface="+mn-lt"/>
                <a:ea typeface="+mn-lt"/>
                <a:cs typeface="+mn-lt"/>
              </a:defRPr>
            </a:lvl1pPr>
            <a:lvl2pPr marL="457200" algn="l">
              <a:buNone/>
              <a:defRPr sz="1800">
                <a:solidFill>
                  <a:schemeClr val="lt1"/>
                </a:solidFill>
                <a:latin typeface="+mn-lt"/>
                <a:ea typeface="+mn-lt"/>
                <a:cs typeface="+mn-lt"/>
              </a:defRPr>
            </a:lvl2pPr>
            <a:lvl3pPr marL="914400" algn="l">
              <a:buNone/>
              <a:defRPr sz="1800">
                <a:solidFill>
                  <a:schemeClr val="lt1"/>
                </a:solidFill>
                <a:latin typeface="+mn-lt"/>
                <a:ea typeface="+mn-lt"/>
                <a:cs typeface="+mn-lt"/>
              </a:defRPr>
            </a:lvl3pPr>
            <a:lvl4pPr marL="1371600" algn="l">
              <a:buNone/>
              <a:defRPr sz="1800">
                <a:solidFill>
                  <a:schemeClr val="lt1"/>
                </a:solidFill>
                <a:latin typeface="+mn-lt"/>
                <a:ea typeface="+mn-lt"/>
                <a:cs typeface="+mn-lt"/>
              </a:defRPr>
            </a:lvl4pPr>
            <a:lvl5pPr marL="1828800" algn="l">
              <a:buNone/>
              <a:defRPr sz="1800">
                <a:solidFill>
                  <a:schemeClr val="lt1"/>
                </a:solidFill>
                <a:latin typeface="+mn-lt"/>
                <a:ea typeface="+mn-lt"/>
                <a:cs typeface="+mn-lt"/>
              </a:defRPr>
            </a:lvl5pPr>
            <a:lvl6pPr marL="2286000" algn="l">
              <a:buNone/>
              <a:defRPr sz="1800">
                <a:solidFill>
                  <a:schemeClr val="lt1"/>
                </a:solidFill>
                <a:latin typeface="+mn-lt"/>
                <a:ea typeface="+mn-lt"/>
                <a:cs typeface="+mn-lt"/>
              </a:defRPr>
            </a:lvl6pPr>
            <a:lvl7pPr marL="2743200" algn="l">
              <a:buNone/>
              <a:defRPr sz="1800">
                <a:solidFill>
                  <a:schemeClr val="lt1"/>
                </a:solidFill>
                <a:latin typeface="+mn-lt"/>
                <a:ea typeface="+mn-lt"/>
                <a:cs typeface="+mn-lt"/>
              </a:defRPr>
            </a:lvl7pPr>
            <a:lvl8pPr marL="3200400" algn="l">
              <a:buNone/>
              <a:defRPr sz="1800">
                <a:solidFill>
                  <a:schemeClr val="lt1"/>
                </a:solidFill>
                <a:latin typeface="+mn-lt"/>
                <a:ea typeface="+mn-lt"/>
                <a:cs typeface="+mn-lt"/>
              </a:defRPr>
            </a:lvl8pPr>
            <a:lvl9pPr marL="3657600" algn="l">
              <a:buNone/>
              <a:defRPr sz="1800">
                <a:solidFill>
                  <a:schemeClr val="lt1"/>
                </a:solidFill>
                <a:latin typeface="+mn-lt"/>
                <a:ea typeface="+mn-lt"/>
                <a:cs typeface="+mn-lt"/>
              </a:defRPr>
            </a:lvl9pPr>
          </a:lstStyle>
          <a:p>
            <a:endParaRPr/>
          </a:p>
        </p:txBody>
      </p:sp>
      <p:sp>
        <p:nvSpPr>
          <p:cNvPr id="25" name="Freeform 51">
            <a:extLst>
              <a:ext uri="{FF2B5EF4-FFF2-40B4-BE49-F238E27FC236}">
                <a16:creationId xmlns:a16="http://schemas.microsoft.com/office/drawing/2014/main" id="{F7FB2B5B-A7CF-3D04-8FEC-5E06B4411960}"/>
              </a:ext>
            </a:extLst>
          </p:cNvPr>
          <p:cNvSpPr>
            <a:spLocks noGrp="1"/>
          </p:cNvSpPr>
          <p:nvPr/>
        </p:nvSpPr>
        <p:spPr>
          <a:xfrm>
            <a:off x="8622214" y="319586"/>
            <a:ext cx="60002" cy="65627"/>
          </a:xfrm>
          <a:custGeom>
            <a:avLst/>
            <a:gdLst/>
            <a:ahLst/>
            <a:cxnLst/>
            <a:rect l="0" t="0" r="r" b="b"/>
            <a:pathLst>
              <a:path w="34" h="37">
                <a:moveTo>
                  <a:pt x="20" y="17"/>
                </a:moveTo>
                <a:cubicBezTo>
                  <a:pt x="20" y="17"/>
                  <a:pt x="20" y="18"/>
                  <a:pt x="20" y="18"/>
                </a:cubicBezTo>
                <a:cubicBezTo>
                  <a:pt x="20" y="18"/>
                  <a:pt x="21" y="19"/>
                  <a:pt x="22" y="19"/>
                </a:cubicBezTo>
                <a:cubicBezTo>
                  <a:pt x="22" y="19"/>
                  <a:pt x="22" y="19"/>
                  <a:pt x="22" y="19"/>
                </a:cubicBezTo>
                <a:cubicBezTo>
                  <a:pt x="22" y="18"/>
                  <a:pt x="22" y="18"/>
                  <a:pt x="22" y="18"/>
                </a:cubicBezTo>
                <a:cubicBezTo>
                  <a:pt x="21" y="17"/>
                  <a:pt x="21" y="17"/>
                  <a:pt x="20" y="17"/>
                </a:cubicBezTo>
                <a:cubicBezTo>
                  <a:pt x="20" y="17"/>
                  <a:pt x="20" y="17"/>
                  <a:pt x="20" y="17"/>
                </a:cubicBezTo>
                <a:close/>
                <a:moveTo>
                  <a:pt x="14" y="22"/>
                </a:moveTo>
                <a:cubicBezTo>
                  <a:pt x="14" y="23"/>
                  <a:pt x="14" y="23"/>
                  <a:pt x="14" y="24"/>
                </a:cubicBezTo>
                <a:cubicBezTo>
                  <a:pt x="14" y="24"/>
                  <a:pt x="14" y="24"/>
                  <a:pt x="14" y="24"/>
                </a:cubicBezTo>
                <a:cubicBezTo>
                  <a:pt x="14" y="24"/>
                  <a:pt x="14" y="24"/>
                  <a:pt x="14" y="24"/>
                </a:cubicBezTo>
                <a:cubicBezTo>
                  <a:pt x="15" y="23"/>
                  <a:pt x="14" y="23"/>
                  <a:pt x="15" y="22"/>
                </a:cubicBezTo>
                <a:cubicBezTo>
                  <a:pt x="15" y="22"/>
                  <a:pt x="14" y="22"/>
                  <a:pt x="14" y="22"/>
                </a:cubicBezTo>
                <a:cubicBezTo>
                  <a:pt x="14" y="22"/>
                  <a:pt x="14" y="22"/>
                  <a:pt x="14" y="22"/>
                </a:cubicBezTo>
                <a:close/>
                <a:moveTo>
                  <a:pt x="16" y="19"/>
                </a:moveTo>
                <a:cubicBezTo>
                  <a:pt x="16" y="19"/>
                  <a:pt x="16" y="19"/>
                  <a:pt x="16" y="20"/>
                </a:cubicBezTo>
                <a:cubicBezTo>
                  <a:pt x="16" y="20"/>
                  <a:pt x="16" y="20"/>
                  <a:pt x="16" y="20"/>
                </a:cubicBezTo>
                <a:cubicBezTo>
                  <a:pt x="16" y="20"/>
                  <a:pt x="16" y="20"/>
                  <a:pt x="16" y="20"/>
                </a:cubicBezTo>
                <a:cubicBezTo>
                  <a:pt x="16" y="19"/>
                  <a:pt x="16" y="19"/>
                  <a:pt x="16" y="19"/>
                </a:cubicBezTo>
                <a:cubicBezTo>
                  <a:pt x="16" y="19"/>
                  <a:pt x="16" y="19"/>
                  <a:pt x="16" y="19"/>
                </a:cubicBezTo>
                <a:cubicBezTo>
                  <a:pt x="16" y="19"/>
                  <a:pt x="16" y="19"/>
                  <a:pt x="16" y="19"/>
                </a:cubicBezTo>
                <a:close/>
                <a:moveTo>
                  <a:pt x="10" y="5"/>
                </a:moveTo>
                <a:cubicBezTo>
                  <a:pt x="9" y="6"/>
                  <a:pt x="8" y="7"/>
                  <a:pt x="7" y="8"/>
                </a:cubicBezTo>
                <a:cubicBezTo>
                  <a:pt x="5" y="11"/>
                  <a:pt x="6" y="14"/>
                  <a:pt x="6" y="17"/>
                </a:cubicBezTo>
                <a:cubicBezTo>
                  <a:pt x="6" y="18"/>
                  <a:pt x="7" y="20"/>
                  <a:pt x="8" y="20"/>
                </a:cubicBezTo>
                <a:cubicBezTo>
                  <a:pt x="8" y="20"/>
                  <a:pt x="8" y="20"/>
                  <a:pt x="8" y="20"/>
                </a:cubicBezTo>
                <a:cubicBezTo>
                  <a:pt x="9" y="19"/>
                  <a:pt x="8" y="12"/>
                  <a:pt x="12" y="12"/>
                </a:cubicBezTo>
                <a:cubicBezTo>
                  <a:pt x="13" y="12"/>
                  <a:pt x="14" y="15"/>
                  <a:pt x="15" y="16"/>
                </a:cubicBezTo>
                <a:cubicBezTo>
                  <a:pt x="16" y="16"/>
                  <a:pt x="18" y="16"/>
                  <a:pt x="19" y="15"/>
                </a:cubicBezTo>
                <a:cubicBezTo>
                  <a:pt x="19" y="15"/>
                  <a:pt x="19" y="15"/>
                  <a:pt x="20" y="14"/>
                </a:cubicBezTo>
                <a:cubicBezTo>
                  <a:pt x="21" y="14"/>
                  <a:pt x="22" y="13"/>
                  <a:pt x="24" y="13"/>
                </a:cubicBezTo>
                <a:cubicBezTo>
                  <a:pt x="24" y="14"/>
                  <a:pt x="24" y="14"/>
                  <a:pt x="25" y="15"/>
                </a:cubicBezTo>
                <a:cubicBezTo>
                  <a:pt x="25" y="16"/>
                  <a:pt x="24" y="17"/>
                  <a:pt x="24" y="18"/>
                </a:cubicBezTo>
                <a:cubicBezTo>
                  <a:pt x="24" y="21"/>
                  <a:pt x="24" y="24"/>
                  <a:pt x="23" y="27"/>
                </a:cubicBezTo>
                <a:cubicBezTo>
                  <a:pt x="22" y="27"/>
                  <a:pt x="22" y="28"/>
                  <a:pt x="21" y="29"/>
                </a:cubicBezTo>
                <a:cubicBezTo>
                  <a:pt x="20" y="28"/>
                  <a:pt x="19" y="28"/>
                  <a:pt x="18" y="27"/>
                </a:cubicBezTo>
                <a:cubicBezTo>
                  <a:pt x="18" y="26"/>
                  <a:pt x="18" y="25"/>
                  <a:pt x="18" y="25"/>
                </a:cubicBezTo>
                <a:cubicBezTo>
                  <a:pt x="18" y="25"/>
                  <a:pt x="17" y="25"/>
                  <a:pt x="17" y="24"/>
                </a:cubicBezTo>
                <a:cubicBezTo>
                  <a:pt x="17" y="24"/>
                  <a:pt x="17" y="25"/>
                  <a:pt x="16" y="25"/>
                </a:cubicBezTo>
                <a:cubicBezTo>
                  <a:pt x="15" y="25"/>
                  <a:pt x="14" y="26"/>
                  <a:pt x="13" y="25"/>
                </a:cubicBezTo>
                <a:cubicBezTo>
                  <a:pt x="13" y="25"/>
                  <a:pt x="12" y="24"/>
                  <a:pt x="12" y="24"/>
                </a:cubicBezTo>
                <a:cubicBezTo>
                  <a:pt x="12" y="23"/>
                  <a:pt x="15" y="17"/>
                  <a:pt x="12" y="17"/>
                </a:cubicBezTo>
                <a:cubicBezTo>
                  <a:pt x="12" y="17"/>
                  <a:pt x="12" y="17"/>
                  <a:pt x="12" y="17"/>
                </a:cubicBezTo>
                <a:cubicBezTo>
                  <a:pt x="12" y="18"/>
                  <a:pt x="10" y="21"/>
                  <a:pt x="10" y="22"/>
                </a:cubicBezTo>
                <a:cubicBezTo>
                  <a:pt x="10" y="23"/>
                  <a:pt x="11" y="23"/>
                  <a:pt x="11" y="25"/>
                </a:cubicBezTo>
                <a:cubicBezTo>
                  <a:pt x="12" y="27"/>
                  <a:pt x="15" y="30"/>
                  <a:pt x="17" y="32"/>
                </a:cubicBezTo>
                <a:cubicBezTo>
                  <a:pt x="18" y="33"/>
                  <a:pt x="18" y="33"/>
                  <a:pt x="18" y="33"/>
                </a:cubicBezTo>
                <a:cubicBezTo>
                  <a:pt x="19" y="33"/>
                  <a:pt x="20" y="33"/>
                  <a:pt x="20" y="33"/>
                </a:cubicBezTo>
                <a:cubicBezTo>
                  <a:pt x="21" y="33"/>
                  <a:pt x="23" y="29"/>
                  <a:pt x="24" y="29"/>
                </a:cubicBezTo>
                <a:cubicBezTo>
                  <a:pt x="24" y="29"/>
                  <a:pt x="24" y="29"/>
                  <a:pt x="24" y="29"/>
                </a:cubicBezTo>
                <a:cubicBezTo>
                  <a:pt x="24" y="29"/>
                  <a:pt x="24" y="29"/>
                  <a:pt x="23" y="28"/>
                </a:cubicBezTo>
                <a:cubicBezTo>
                  <a:pt x="23" y="28"/>
                  <a:pt x="23" y="28"/>
                  <a:pt x="23" y="28"/>
                </a:cubicBezTo>
                <a:cubicBezTo>
                  <a:pt x="24" y="27"/>
                  <a:pt x="25" y="28"/>
                  <a:pt x="26" y="27"/>
                </a:cubicBezTo>
                <a:cubicBezTo>
                  <a:pt x="26" y="26"/>
                  <a:pt x="26" y="25"/>
                  <a:pt x="26" y="25"/>
                </a:cubicBezTo>
                <a:cubicBezTo>
                  <a:pt x="27" y="24"/>
                  <a:pt x="29" y="24"/>
                  <a:pt x="30" y="23"/>
                </a:cubicBezTo>
                <a:cubicBezTo>
                  <a:pt x="31" y="19"/>
                  <a:pt x="25" y="12"/>
                  <a:pt x="21" y="10"/>
                </a:cubicBezTo>
                <a:cubicBezTo>
                  <a:pt x="21" y="9"/>
                  <a:pt x="20" y="8"/>
                  <a:pt x="19" y="7"/>
                </a:cubicBezTo>
                <a:cubicBezTo>
                  <a:pt x="18" y="7"/>
                  <a:pt x="18" y="7"/>
                  <a:pt x="17" y="6"/>
                </a:cubicBezTo>
                <a:cubicBezTo>
                  <a:pt x="15" y="5"/>
                  <a:pt x="14" y="3"/>
                  <a:pt x="12" y="3"/>
                </a:cubicBezTo>
                <a:cubicBezTo>
                  <a:pt x="11" y="3"/>
                  <a:pt x="10" y="4"/>
                  <a:pt x="10" y="5"/>
                </a:cubicBezTo>
                <a:close/>
                <a:moveTo>
                  <a:pt x="7" y="5"/>
                </a:moveTo>
                <a:cubicBezTo>
                  <a:pt x="9" y="3"/>
                  <a:pt x="10" y="1"/>
                  <a:pt x="12" y="1"/>
                </a:cubicBezTo>
                <a:cubicBezTo>
                  <a:pt x="16" y="0"/>
                  <a:pt x="20" y="5"/>
                  <a:pt x="24" y="9"/>
                </a:cubicBezTo>
                <a:cubicBezTo>
                  <a:pt x="25" y="10"/>
                  <a:pt x="26" y="11"/>
                  <a:pt x="27" y="12"/>
                </a:cubicBezTo>
                <a:cubicBezTo>
                  <a:pt x="29" y="15"/>
                  <a:pt x="33" y="17"/>
                  <a:pt x="34" y="20"/>
                </a:cubicBezTo>
                <a:cubicBezTo>
                  <a:pt x="34" y="21"/>
                  <a:pt x="33" y="27"/>
                  <a:pt x="31" y="27"/>
                </a:cubicBezTo>
                <a:cubicBezTo>
                  <a:pt x="30" y="28"/>
                  <a:pt x="27" y="27"/>
                  <a:pt x="26" y="29"/>
                </a:cubicBezTo>
                <a:cubicBezTo>
                  <a:pt x="26" y="29"/>
                  <a:pt x="26" y="30"/>
                  <a:pt x="26" y="30"/>
                </a:cubicBezTo>
                <a:cubicBezTo>
                  <a:pt x="26" y="31"/>
                  <a:pt x="23" y="34"/>
                  <a:pt x="22" y="35"/>
                </a:cubicBezTo>
                <a:cubicBezTo>
                  <a:pt x="21" y="35"/>
                  <a:pt x="20" y="35"/>
                  <a:pt x="20" y="35"/>
                </a:cubicBezTo>
                <a:cubicBezTo>
                  <a:pt x="19" y="36"/>
                  <a:pt x="20" y="37"/>
                  <a:pt x="19" y="37"/>
                </a:cubicBezTo>
                <a:cubicBezTo>
                  <a:pt x="19" y="37"/>
                  <a:pt x="19" y="37"/>
                  <a:pt x="19" y="37"/>
                </a:cubicBezTo>
                <a:cubicBezTo>
                  <a:pt x="18" y="37"/>
                  <a:pt x="17" y="37"/>
                  <a:pt x="16" y="37"/>
                </a:cubicBezTo>
                <a:cubicBezTo>
                  <a:pt x="16" y="37"/>
                  <a:pt x="14" y="35"/>
                  <a:pt x="14" y="35"/>
                </a:cubicBezTo>
                <a:cubicBezTo>
                  <a:pt x="14" y="33"/>
                  <a:pt x="12" y="31"/>
                  <a:pt x="11" y="29"/>
                </a:cubicBezTo>
                <a:cubicBezTo>
                  <a:pt x="10" y="28"/>
                  <a:pt x="8" y="27"/>
                  <a:pt x="8" y="27"/>
                </a:cubicBezTo>
                <a:cubicBezTo>
                  <a:pt x="7" y="26"/>
                  <a:pt x="6" y="25"/>
                  <a:pt x="5" y="25"/>
                </a:cubicBezTo>
                <a:cubicBezTo>
                  <a:pt x="5" y="24"/>
                  <a:pt x="4" y="23"/>
                  <a:pt x="3" y="23"/>
                </a:cubicBezTo>
                <a:cubicBezTo>
                  <a:pt x="0" y="18"/>
                  <a:pt x="1" y="17"/>
                  <a:pt x="2" y="12"/>
                </a:cubicBezTo>
                <a:cubicBezTo>
                  <a:pt x="2" y="11"/>
                  <a:pt x="3" y="9"/>
                  <a:pt x="4" y="8"/>
                </a:cubicBezTo>
                <a:cubicBezTo>
                  <a:pt x="4" y="8"/>
                  <a:pt x="4" y="8"/>
                  <a:pt x="4" y="8"/>
                </a:cubicBezTo>
                <a:cubicBezTo>
                  <a:pt x="4" y="7"/>
                  <a:pt x="5" y="6"/>
                  <a:pt x="5" y="5"/>
                </a:cubicBezTo>
                <a:cubicBezTo>
                  <a:pt x="6" y="5"/>
                  <a:pt x="7" y="5"/>
                  <a:pt x="7" y="5"/>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anchor="t"/>
          <a:lstStyle>
            <a:lvl1pPr marL="0" algn="l">
              <a:buNone/>
              <a:defRPr sz="1800">
                <a:solidFill>
                  <a:schemeClr val="lt1"/>
                </a:solidFill>
                <a:latin typeface="+mn-lt"/>
                <a:ea typeface="+mn-lt"/>
                <a:cs typeface="+mn-lt"/>
              </a:defRPr>
            </a:lvl1pPr>
            <a:lvl2pPr marL="457200" algn="l">
              <a:buNone/>
              <a:defRPr sz="1800">
                <a:solidFill>
                  <a:schemeClr val="lt1"/>
                </a:solidFill>
                <a:latin typeface="+mn-lt"/>
                <a:ea typeface="+mn-lt"/>
                <a:cs typeface="+mn-lt"/>
              </a:defRPr>
            </a:lvl2pPr>
            <a:lvl3pPr marL="914400" algn="l">
              <a:buNone/>
              <a:defRPr sz="1800">
                <a:solidFill>
                  <a:schemeClr val="lt1"/>
                </a:solidFill>
                <a:latin typeface="+mn-lt"/>
                <a:ea typeface="+mn-lt"/>
                <a:cs typeface="+mn-lt"/>
              </a:defRPr>
            </a:lvl3pPr>
            <a:lvl4pPr marL="1371600" algn="l">
              <a:buNone/>
              <a:defRPr sz="1800">
                <a:solidFill>
                  <a:schemeClr val="lt1"/>
                </a:solidFill>
                <a:latin typeface="+mn-lt"/>
                <a:ea typeface="+mn-lt"/>
                <a:cs typeface="+mn-lt"/>
              </a:defRPr>
            </a:lvl4pPr>
            <a:lvl5pPr marL="1828800" algn="l">
              <a:buNone/>
              <a:defRPr sz="1800">
                <a:solidFill>
                  <a:schemeClr val="lt1"/>
                </a:solidFill>
                <a:latin typeface="+mn-lt"/>
                <a:ea typeface="+mn-lt"/>
                <a:cs typeface="+mn-lt"/>
              </a:defRPr>
            </a:lvl5pPr>
            <a:lvl6pPr marL="2286000" algn="l">
              <a:buNone/>
              <a:defRPr sz="1800">
                <a:solidFill>
                  <a:schemeClr val="lt1"/>
                </a:solidFill>
                <a:latin typeface="+mn-lt"/>
                <a:ea typeface="+mn-lt"/>
                <a:cs typeface="+mn-lt"/>
              </a:defRPr>
            </a:lvl6pPr>
            <a:lvl7pPr marL="2743200" algn="l">
              <a:buNone/>
              <a:defRPr sz="1800">
                <a:solidFill>
                  <a:schemeClr val="lt1"/>
                </a:solidFill>
                <a:latin typeface="+mn-lt"/>
                <a:ea typeface="+mn-lt"/>
                <a:cs typeface="+mn-lt"/>
              </a:defRPr>
            </a:lvl7pPr>
            <a:lvl8pPr marL="3200400" algn="l">
              <a:buNone/>
              <a:defRPr sz="1800">
                <a:solidFill>
                  <a:schemeClr val="lt1"/>
                </a:solidFill>
                <a:latin typeface="+mn-lt"/>
                <a:ea typeface="+mn-lt"/>
                <a:cs typeface="+mn-lt"/>
              </a:defRPr>
            </a:lvl8pPr>
            <a:lvl9pPr marL="3657600" algn="l">
              <a:buNone/>
              <a:defRPr sz="1800">
                <a:solidFill>
                  <a:schemeClr val="lt1"/>
                </a:solidFill>
                <a:latin typeface="+mn-lt"/>
                <a:ea typeface="+mn-lt"/>
                <a:cs typeface="+mn-lt"/>
              </a:defRPr>
            </a:lvl9pPr>
          </a:lstStyle>
          <a:p>
            <a:endParaRPr/>
          </a:p>
        </p:txBody>
      </p:sp>
      <p:sp>
        <p:nvSpPr>
          <p:cNvPr id="26" name="Freeform 52">
            <a:extLst>
              <a:ext uri="{FF2B5EF4-FFF2-40B4-BE49-F238E27FC236}">
                <a16:creationId xmlns:a16="http://schemas.microsoft.com/office/drawing/2014/main" id="{6B9B83A9-17DD-D260-692D-686A586ADCAA}"/>
              </a:ext>
            </a:extLst>
          </p:cNvPr>
          <p:cNvSpPr>
            <a:spLocks noGrp="1"/>
          </p:cNvSpPr>
          <p:nvPr/>
        </p:nvSpPr>
        <p:spPr>
          <a:xfrm>
            <a:off x="8687841" y="270834"/>
            <a:ext cx="54377" cy="69378"/>
          </a:xfrm>
          <a:custGeom>
            <a:avLst/>
            <a:gdLst/>
            <a:ahLst/>
            <a:cxnLst/>
            <a:rect l="0" t="0" r="r" b="b"/>
            <a:pathLst>
              <a:path w="31" h="39">
                <a:moveTo>
                  <a:pt x="8" y="26"/>
                </a:moveTo>
                <a:cubicBezTo>
                  <a:pt x="8" y="27"/>
                  <a:pt x="8" y="30"/>
                  <a:pt x="8" y="31"/>
                </a:cubicBezTo>
                <a:cubicBezTo>
                  <a:pt x="8" y="31"/>
                  <a:pt x="8" y="31"/>
                  <a:pt x="8" y="31"/>
                </a:cubicBezTo>
                <a:cubicBezTo>
                  <a:pt x="8" y="31"/>
                  <a:pt x="9" y="31"/>
                  <a:pt x="9" y="30"/>
                </a:cubicBezTo>
                <a:cubicBezTo>
                  <a:pt x="9" y="29"/>
                  <a:pt x="11" y="27"/>
                  <a:pt x="9" y="26"/>
                </a:cubicBezTo>
                <a:cubicBezTo>
                  <a:pt x="9" y="26"/>
                  <a:pt x="9" y="26"/>
                  <a:pt x="8" y="26"/>
                </a:cubicBezTo>
                <a:cubicBezTo>
                  <a:pt x="9" y="26"/>
                  <a:pt x="8" y="26"/>
                  <a:pt x="8" y="26"/>
                </a:cubicBezTo>
                <a:close/>
                <a:moveTo>
                  <a:pt x="18" y="18"/>
                </a:moveTo>
                <a:cubicBezTo>
                  <a:pt x="18" y="19"/>
                  <a:pt x="17" y="20"/>
                  <a:pt x="17" y="21"/>
                </a:cubicBezTo>
                <a:cubicBezTo>
                  <a:pt x="17" y="21"/>
                  <a:pt x="17" y="21"/>
                  <a:pt x="18" y="21"/>
                </a:cubicBezTo>
                <a:cubicBezTo>
                  <a:pt x="18" y="21"/>
                  <a:pt x="18" y="21"/>
                  <a:pt x="18" y="21"/>
                </a:cubicBezTo>
                <a:cubicBezTo>
                  <a:pt x="19" y="21"/>
                  <a:pt x="21" y="19"/>
                  <a:pt x="19" y="18"/>
                </a:cubicBezTo>
                <a:cubicBezTo>
                  <a:pt x="19" y="17"/>
                  <a:pt x="19" y="17"/>
                  <a:pt x="18" y="18"/>
                </a:cubicBezTo>
                <a:close/>
                <a:moveTo>
                  <a:pt x="7" y="22"/>
                </a:moveTo>
                <a:cubicBezTo>
                  <a:pt x="7" y="22"/>
                  <a:pt x="7" y="23"/>
                  <a:pt x="6" y="23"/>
                </a:cubicBezTo>
                <a:cubicBezTo>
                  <a:pt x="6" y="23"/>
                  <a:pt x="6" y="23"/>
                  <a:pt x="6" y="23"/>
                </a:cubicBezTo>
                <a:cubicBezTo>
                  <a:pt x="7" y="23"/>
                  <a:pt x="7" y="23"/>
                  <a:pt x="7" y="23"/>
                </a:cubicBezTo>
                <a:cubicBezTo>
                  <a:pt x="7" y="22"/>
                  <a:pt x="7" y="22"/>
                  <a:pt x="7" y="22"/>
                </a:cubicBezTo>
                <a:cubicBezTo>
                  <a:pt x="7" y="22"/>
                  <a:pt x="7" y="22"/>
                  <a:pt x="7" y="22"/>
                </a:cubicBezTo>
                <a:cubicBezTo>
                  <a:pt x="7" y="22"/>
                  <a:pt x="7" y="22"/>
                  <a:pt x="7" y="22"/>
                </a:cubicBezTo>
                <a:close/>
                <a:moveTo>
                  <a:pt x="23" y="11"/>
                </a:moveTo>
                <a:cubicBezTo>
                  <a:pt x="23" y="12"/>
                  <a:pt x="23" y="12"/>
                  <a:pt x="23" y="12"/>
                </a:cubicBezTo>
                <a:cubicBezTo>
                  <a:pt x="23" y="12"/>
                  <a:pt x="23" y="12"/>
                  <a:pt x="23" y="12"/>
                </a:cubicBezTo>
                <a:cubicBezTo>
                  <a:pt x="23" y="12"/>
                  <a:pt x="23" y="12"/>
                  <a:pt x="23" y="12"/>
                </a:cubicBezTo>
                <a:cubicBezTo>
                  <a:pt x="23" y="12"/>
                  <a:pt x="23" y="12"/>
                  <a:pt x="23" y="11"/>
                </a:cubicBezTo>
                <a:cubicBezTo>
                  <a:pt x="23" y="11"/>
                  <a:pt x="23" y="11"/>
                  <a:pt x="23" y="11"/>
                </a:cubicBezTo>
                <a:cubicBezTo>
                  <a:pt x="23" y="11"/>
                  <a:pt x="23" y="11"/>
                  <a:pt x="23" y="11"/>
                </a:cubicBezTo>
                <a:close/>
                <a:moveTo>
                  <a:pt x="10" y="19"/>
                </a:moveTo>
                <a:cubicBezTo>
                  <a:pt x="9" y="20"/>
                  <a:pt x="9" y="23"/>
                  <a:pt x="10" y="23"/>
                </a:cubicBezTo>
                <a:cubicBezTo>
                  <a:pt x="10" y="23"/>
                  <a:pt x="10" y="23"/>
                  <a:pt x="10" y="23"/>
                </a:cubicBezTo>
                <a:cubicBezTo>
                  <a:pt x="11" y="22"/>
                  <a:pt x="11" y="20"/>
                  <a:pt x="11" y="19"/>
                </a:cubicBezTo>
                <a:cubicBezTo>
                  <a:pt x="11" y="19"/>
                  <a:pt x="10" y="19"/>
                  <a:pt x="10" y="19"/>
                </a:cubicBezTo>
                <a:close/>
                <a:moveTo>
                  <a:pt x="15" y="13"/>
                </a:moveTo>
                <a:cubicBezTo>
                  <a:pt x="15" y="13"/>
                  <a:pt x="15" y="13"/>
                  <a:pt x="15" y="13"/>
                </a:cubicBezTo>
                <a:cubicBezTo>
                  <a:pt x="15" y="14"/>
                  <a:pt x="15" y="14"/>
                  <a:pt x="15" y="14"/>
                </a:cubicBezTo>
                <a:cubicBezTo>
                  <a:pt x="16" y="14"/>
                  <a:pt x="16" y="14"/>
                  <a:pt x="16" y="14"/>
                </a:cubicBezTo>
                <a:cubicBezTo>
                  <a:pt x="16" y="14"/>
                  <a:pt x="16" y="13"/>
                  <a:pt x="16" y="13"/>
                </a:cubicBezTo>
                <a:cubicBezTo>
                  <a:pt x="16" y="13"/>
                  <a:pt x="16" y="13"/>
                  <a:pt x="15" y="13"/>
                </a:cubicBezTo>
                <a:cubicBezTo>
                  <a:pt x="16" y="13"/>
                  <a:pt x="16" y="13"/>
                  <a:pt x="15" y="13"/>
                </a:cubicBezTo>
                <a:close/>
                <a:moveTo>
                  <a:pt x="9" y="16"/>
                </a:moveTo>
                <a:cubicBezTo>
                  <a:pt x="8" y="17"/>
                  <a:pt x="8" y="18"/>
                  <a:pt x="9" y="18"/>
                </a:cubicBezTo>
                <a:cubicBezTo>
                  <a:pt x="9" y="18"/>
                  <a:pt x="9" y="18"/>
                  <a:pt x="9" y="18"/>
                </a:cubicBezTo>
                <a:cubicBezTo>
                  <a:pt x="9" y="17"/>
                  <a:pt x="9" y="17"/>
                  <a:pt x="9" y="16"/>
                </a:cubicBezTo>
                <a:cubicBezTo>
                  <a:pt x="9" y="15"/>
                  <a:pt x="9" y="16"/>
                  <a:pt x="9" y="16"/>
                </a:cubicBezTo>
                <a:close/>
                <a:moveTo>
                  <a:pt x="11" y="1"/>
                </a:moveTo>
                <a:cubicBezTo>
                  <a:pt x="13" y="0"/>
                  <a:pt x="17" y="2"/>
                  <a:pt x="19" y="4"/>
                </a:cubicBezTo>
                <a:cubicBezTo>
                  <a:pt x="19" y="5"/>
                  <a:pt x="19" y="6"/>
                  <a:pt x="20" y="6"/>
                </a:cubicBezTo>
                <a:cubicBezTo>
                  <a:pt x="21" y="7"/>
                  <a:pt x="22" y="7"/>
                  <a:pt x="23" y="7"/>
                </a:cubicBezTo>
                <a:cubicBezTo>
                  <a:pt x="24" y="8"/>
                  <a:pt x="25" y="9"/>
                  <a:pt x="25" y="9"/>
                </a:cubicBezTo>
                <a:cubicBezTo>
                  <a:pt x="27" y="9"/>
                  <a:pt x="28" y="9"/>
                  <a:pt x="29" y="9"/>
                </a:cubicBezTo>
                <a:cubicBezTo>
                  <a:pt x="29" y="9"/>
                  <a:pt x="29" y="9"/>
                  <a:pt x="29" y="10"/>
                </a:cubicBezTo>
                <a:cubicBezTo>
                  <a:pt x="28" y="12"/>
                  <a:pt x="25" y="14"/>
                  <a:pt x="25" y="16"/>
                </a:cubicBezTo>
                <a:cubicBezTo>
                  <a:pt x="25" y="18"/>
                  <a:pt x="27" y="19"/>
                  <a:pt x="27" y="21"/>
                </a:cubicBezTo>
                <a:cubicBezTo>
                  <a:pt x="28" y="23"/>
                  <a:pt x="29" y="24"/>
                  <a:pt x="29" y="26"/>
                </a:cubicBezTo>
                <a:cubicBezTo>
                  <a:pt x="29" y="26"/>
                  <a:pt x="29" y="27"/>
                  <a:pt x="30" y="27"/>
                </a:cubicBezTo>
                <a:cubicBezTo>
                  <a:pt x="30" y="28"/>
                  <a:pt x="30" y="29"/>
                  <a:pt x="30" y="30"/>
                </a:cubicBezTo>
                <a:cubicBezTo>
                  <a:pt x="30" y="31"/>
                  <a:pt x="31" y="31"/>
                  <a:pt x="31" y="32"/>
                </a:cubicBezTo>
                <a:cubicBezTo>
                  <a:pt x="31" y="32"/>
                  <a:pt x="31" y="32"/>
                  <a:pt x="31" y="32"/>
                </a:cubicBezTo>
                <a:cubicBezTo>
                  <a:pt x="29" y="31"/>
                  <a:pt x="27" y="30"/>
                  <a:pt x="25" y="28"/>
                </a:cubicBezTo>
                <a:cubicBezTo>
                  <a:pt x="24" y="26"/>
                  <a:pt x="23" y="24"/>
                  <a:pt x="22" y="23"/>
                </a:cubicBezTo>
                <a:cubicBezTo>
                  <a:pt x="22" y="23"/>
                  <a:pt x="22" y="23"/>
                  <a:pt x="22" y="23"/>
                </a:cubicBezTo>
                <a:cubicBezTo>
                  <a:pt x="20" y="25"/>
                  <a:pt x="19" y="27"/>
                  <a:pt x="16" y="29"/>
                </a:cubicBezTo>
                <a:cubicBezTo>
                  <a:pt x="15" y="28"/>
                  <a:pt x="13" y="26"/>
                  <a:pt x="14" y="25"/>
                </a:cubicBezTo>
                <a:cubicBezTo>
                  <a:pt x="14" y="24"/>
                  <a:pt x="15" y="23"/>
                  <a:pt x="15" y="22"/>
                </a:cubicBezTo>
                <a:cubicBezTo>
                  <a:pt x="15" y="22"/>
                  <a:pt x="14" y="21"/>
                  <a:pt x="14" y="21"/>
                </a:cubicBezTo>
                <a:cubicBezTo>
                  <a:pt x="14" y="20"/>
                  <a:pt x="14" y="19"/>
                  <a:pt x="15" y="19"/>
                </a:cubicBezTo>
                <a:cubicBezTo>
                  <a:pt x="15" y="18"/>
                  <a:pt x="14" y="15"/>
                  <a:pt x="13" y="16"/>
                </a:cubicBezTo>
                <a:cubicBezTo>
                  <a:pt x="12" y="16"/>
                  <a:pt x="12" y="18"/>
                  <a:pt x="12" y="19"/>
                </a:cubicBezTo>
                <a:cubicBezTo>
                  <a:pt x="12" y="20"/>
                  <a:pt x="13" y="21"/>
                  <a:pt x="13" y="23"/>
                </a:cubicBezTo>
                <a:cubicBezTo>
                  <a:pt x="13" y="25"/>
                  <a:pt x="11" y="26"/>
                  <a:pt x="13" y="29"/>
                </a:cubicBezTo>
                <a:cubicBezTo>
                  <a:pt x="14" y="31"/>
                  <a:pt x="17" y="33"/>
                  <a:pt x="17" y="34"/>
                </a:cubicBezTo>
                <a:cubicBezTo>
                  <a:pt x="17" y="34"/>
                  <a:pt x="17" y="34"/>
                  <a:pt x="17" y="34"/>
                </a:cubicBezTo>
                <a:cubicBezTo>
                  <a:pt x="17" y="35"/>
                  <a:pt x="17" y="35"/>
                  <a:pt x="17" y="35"/>
                </a:cubicBezTo>
                <a:cubicBezTo>
                  <a:pt x="16" y="34"/>
                  <a:pt x="15" y="34"/>
                  <a:pt x="14" y="33"/>
                </a:cubicBezTo>
                <a:cubicBezTo>
                  <a:pt x="13" y="33"/>
                  <a:pt x="13" y="32"/>
                  <a:pt x="12" y="32"/>
                </a:cubicBezTo>
                <a:cubicBezTo>
                  <a:pt x="12" y="32"/>
                  <a:pt x="12" y="32"/>
                  <a:pt x="12" y="32"/>
                </a:cubicBezTo>
                <a:cubicBezTo>
                  <a:pt x="11" y="34"/>
                  <a:pt x="11" y="37"/>
                  <a:pt x="8" y="39"/>
                </a:cubicBezTo>
                <a:cubicBezTo>
                  <a:pt x="7" y="39"/>
                  <a:pt x="7" y="39"/>
                  <a:pt x="7" y="39"/>
                </a:cubicBezTo>
                <a:cubicBezTo>
                  <a:pt x="7" y="38"/>
                  <a:pt x="5" y="36"/>
                  <a:pt x="5" y="35"/>
                </a:cubicBezTo>
                <a:cubicBezTo>
                  <a:pt x="5" y="34"/>
                  <a:pt x="5" y="33"/>
                  <a:pt x="6" y="33"/>
                </a:cubicBezTo>
                <a:cubicBezTo>
                  <a:pt x="6" y="31"/>
                  <a:pt x="6" y="28"/>
                  <a:pt x="6" y="26"/>
                </a:cubicBezTo>
                <a:cubicBezTo>
                  <a:pt x="6" y="26"/>
                  <a:pt x="6" y="26"/>
                  <a:pt x="6" y="26"/>
                </a:cubicBezTo>
                <a:cubicBezTo>
                  <a:pt x="6" y="26"/>
                  <a:pt x="6" y="26"/>
                  <a:pt x="6" y="26"/>
                </a:cubicBezTo>
                <a:cubicBezTo>
                  <a:pt x="5" y="27"/>
                  <a:pt x="3" y="29"/>
                  <a:pt x="2" y="29"/>
                </a:cubicBezTo>
                <a:cubicBezTo>
                  <a:pt x="0" y="27"/>
                  <a:pt x="2" y="23"/>
                  <a:pt x="3" y="21"/>
                </a:cubicBezTo>
                <a:cubicBezTo>
                  <a:pt x="3" y="19"/>
                  <a:pt x="4" y="14"/>
                  <a:pt x="4" y="13"/>
                </a:cubicBezTo>
                <a:cubicBezTo>
                  <a:pt x="3" y="12"/>
                  <a:pt x="3" y="11"/>
                  <a:pt x="3" y="11"/>
                </a:cubicBezTo>
                <a:cubicBezTo>
                  <a:pt x="3" y="9"/>
                  <a:pt x="5" y="9"/>
                  <a:pt x="6" y="9"/>
                </a:cubicBezTo>
                <a:cubicBezTo>
                  <a:pt x="7" y="11"/>
                  <a:pt x="6" y="12"/>
                  <a:pt x="6" y="14"/>
                </a:cubicBezTo>
                <a:cubicBezTo>
                  <a:pt x="5" y="17"/>
                  <a:pt x="4" y="21"/>
                  <a:pt x="3" y="23"/>
                </a:cubicBezTo>
                <a:cubicBezTo>
                  <a:pt x="3" y="24"/>
                  <a:pt x="3" y="25"/>
                  <a:pt x="3" y="26"/>
                </a:cubicBezTo>
                <a:cubicBezTo>
                  <a:pt x="3" y="26"/>
                  <a:pt x="3" y="26"/>
                  <a:pt x="3" y="27"/>
                </a:cubicBezTo>
                <a:cubicBezTo>
                  <a:pt x="3" y="26"/>
                  <a:pt x="8" y="22"/>
                  <a:pt x="8" y="22"/>
                </a:cubicBezTo>
                <a:cubicBezTo>
                  <a:pt x="9" y="20"/>
                  <a:pt x="5" y="15"/>
                  <a:pt x="9" y="14"/>
                </a:cubicBezTo>
                <a:cubicBezTo>
                  <a:pt x="10" y="15"/>
                  <a:pt x="12" y="15"/>
                  <a:pt x="13" y="15"/>
                </a:cubicBezTo>
                <a:cubicBezTo>
                  <a:pt x="13" y="15"/>
                  <a:pt x="13" y="15"/>
                  <a:pt x="13" y="15"/>
                </a:cubicBezTo>
                <a:cubicBezTo>
                  <a:pt x="13" y="13"/>
                  <a:pt x="13" y="13"/>
                  <a:pt x="11" y="12"/>
                </a:cubicBezTo>
                <a:cubicBezTo>
                  <a:pt x="11" y="11"/>
                  <a:pt x="11" y="10"/>
                  <a:pt x="12" y="9"/>
                </a:cubicBezTo>
                <a:cubicBezTo>
                  <a:pt x="13" y="10"/>
                  <a:pt x="14" y="10"/>
                  <a:pt x="15" y="10"/>
                </a:cubicBezTo>
                <a:cubicBezTo>
                  <a:pt x="15" y="7"/>
                  <a:pt x="11" y="3"/>
                  <a:pt x="11" y="1"/>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anchor="t"/>
          <a:lstStyle>
            <a:lvl1pPr marL="0" algn="l">
              <a:buNone/>
              <a:defRPr sz="1800">
                <a:solidFill>
                  <a:schemeClr val="lt1"/>
                </a:solidFill>
                <a:latin typeface="+mn-lt"/>
                <a:ea typeface="+mn-lt"/>
                <a:cs typeface="+mn-lt"/>
              </a:defRPr>
            </a:lvl1pPr>
            <a:lvl2pPr marL="457200" algn="l">
              <a:buNone/>
              <a:defRPr sz="1800">
                <a:solidFill>
                  <a:schemeClr val="lt1"/>
                </a:solidFill>
                <a:latin typeface="+mn-lt"/>
                <a:ea typeface="+mn-lt"/>
                <a:cs typeface="+mn-lt"/>
              </a:defRPr>
            </a:lvl2pPr>
            <a:lvl3pPr marL="914400" algn="l">
              <a:buNone/>
              <a:defRPr sz="1800">
                <a:solidFill>
                  <a:schemeClr val="lt1"/>
                </a:solidFill>
                <a:latin typeface="+mn-lt"/>
                <a:ea typeface="+mn-lt"/>
                <a:cs typeface="+mn-lt"/>
              </a:defRPr>
            </a:lvl3pPr>
            <a:lvl4pPr marL="1371600" algn="l">
              <a:buNone/>
              <a:defRPr sz="1800">
                <a:solidFill>
                  <a:schemeClr val="lt1"/>
                </a:solidFill>
                <a:latin typeface="+mn-lt"/>
                <a:ea typeface="+mn-lt"/>
                <a:cs typeface="+mn-lt"/>
              </a:defRPr>
            </a:lvl4pPr>
            <a:lvl5pPr marL="1828800" algn="l">
              <a:buNone/>
              <a:defRPr sz="1800">
                <a:solidFill>
                  <a:schemeClr val="lt1"/>
                </a:solidFill>
                <a:latin typeface="+mn-lt"/>
                <a:ea typeface="+mn-lt"/>
                <a:cs typeface="+mn-lt"/>
              </a:defRPr>
            </a:lvl5pPr>
            <a:lvl6pPr marL="2286000" algn="l">
              <a:buNone/>
              <a:defRPr sz="1800">
                <a:solidFill>
                  <a:schemeClr val="lt1"/>
                </a:solidFill>
                <a:latin typeface="+mn-lt"/>
                <a:ea typeface="+mn-lt"/>
                <a:cs typeface="+mn-lt"/>
              </a:defRPr>
            </a:lvl6pPr>
            <a:lvl7pPr marL="2743200" algn="l">
              <a:buNone/>
              <a:defRPr sz="1800">
                <a:solidFill>
                  <a:schemeClr val="lt1"/>
                </a:solidFill>
                <a:latin typeface="+mn-lt"/>
                <a:ea typeface="+mn-lt"/>
                <a:cs typeface="+mn-lt"/>
              </a:defRPr>
            </a:lvl7pPr>
            <a:lvl8pPr marL="3200400" algn="l">
              <a:buNone/>
              <a:defRPr sz="1800">
                <a:solidFill>
                  <a:schemeClr val="lt1"/>
                </a:solidFill>
                <a:latin typeface="+mn-lt"/>
                <a:ea typeface="+mn-lt"/>
                <a:cs typeface="+mn-lt"/>
              </a:defRPr>
            </a:lvl8pPr>
            <a:lvl9pPr marL="3657600" algn="l">
              <a:buNone/>
              <a:defRPr sz="1800">
                <a:solidFill>
                  <a:schemeClr val="lt1"/>
                </a:solidFill>
                <a:latin typeface="+mn-lt"/>
                <a:ea typeface="+mn-lt"/>
                <a:cs typeface="+mn-lt"/>
              </a:defRPr>
            </a:lvl9pPr>
          </a:lstStyle>
          <a:p>
            <a:endParaRPr/>
          </a:p>
        </p:txBody>
      </p:sp>
      <p:grpSp>
        <p:nvGrpSpPr>
          <p:cNvPr id="2" name="jwc_logo">
            <a:extLst>
              <a:ext uri="{FF2B5EF4-FFF2-40B4-BE49-F238E27FC236}">
                <a16:creationId xmlns:a16="http://schemas.microsoft.com/office/drawing/2014/main" id="{19B212C0-BBED-BCD8-FAE5-F7D57FF6A930}"/>
              </a:ext>
            </a:extLst>
          </p:cNvPr>
          <p:cNvGrpSpPr/>
          <p:nvPr/>
        </p:nvGrpSpPr>
        <p:grpSpPr>
          <a:xfrm>
            <a:off x="8549086" y="222082"/>
            <a:ext cx="3343240" cy="564396"/>
            <a:chOff x="8729725" y="4570716"/>
            <a:chExt cx="2830513" cy="477838"/>
          </a:xfrm>
          <a:solidFill>
            <a:srgbClr val="FFFFFF"/>
          </a:solidFill>
        </p:grpSpPr>
        <p:sp>
          <p:nvSpPr>
            <p:cNvPr id="27" name="Freeform 34">
              <a:extLst>
                <a:ext uri="{FF2B5EF4-FFF2-40B4-BE49-F238E27FC236}">
                  <a16:creationId xmlns:a16="http://schemas.microsoft.com/office/drawing/2014/main" id="{CE3A081B-B96D-E067-44BD-52ABF607220B}"/>
                </a:ext>
              </a:extLst>
            </p:cNvPr>
            <p:cNvSpPr>
              <a:spLocks noEditPoints="1"/>
            </p:cNvSpPr>
            <p:nvPr/>
          </p:nvSpPr>
          <p:spPr bwMode="auto">
            <a:xfrm>
              <a:off x="9304400" y="4945366"/>
              <a:ext cx="1363663" cy="101600"/>
            </a:xfrm>
            <a:custGeom>
              <a:avLst/>
              <a:gdLst>
                <a:gd name="T0" fmla="*/ 15 w 915"/>
                <a:gd name="T1" fmla="*/ 51 h 68"/>
                <a:gd name="T2" fmla="*/ 14 w 915"/>
                <a:gd name="T3" fmla="*/ 11 h 68"/>
                <a:gd name="T4" fmla="*/ 35 w 915"/>
                <a:gd name="T5" fmla="*/ 4 h 68"/>
                <a:gd name="T6" fmla="*/ 77 w 915"/>
                <a:gd name="T7" fmla="*/ 51 h 68"/>
                <a:gd name="T8" fmla="*/ 74 w 915"/>
                <a:gd name="T9" fmla="*/ 51 h 68"/>
                <a:gd name="T10" fmla="*/ 57 w 915"/>
                <a:gd name="T11" fmla="*/ 21 h 68"/>
                <a:gd name="T12" fmla="*/ 108 w 915"/>
                <a:gd name="T13" fmla="*/ 0 h 68"/>
                <a:gd name="T14" fmla="*/ 104 w 915"/>
                <a:gd name="T15" fmla="*/ 32 h 68"/>
                <a:gd name="T16" fmla="*/ 134 w 915"/>
                <a:gd name="T17" fmla="*/ 21 h 68"/>
                <a:gd name="T18" fmla="*/ 155 w 915"/>
                <a:gd name="T19" fmla="*/ 21 h 68"/>
                <a:gd name="T20" fmla="*/ 187 w 915"/>
                <a:gd name="T21" fmla="*/ 46 h 68"/>
                <a:gd name="T22" fmla="*/ 169 w 915"/>
                <a:gd name="T23" fmla="*/ 29 h 68"/>
                <a:gd name="T24" fmla="*/ 221 w 915"/>
                <a:gd name="T25" fmla="*/ 24 h 68"/>
                <a:gd name="T26" fmla="*/ 198 w 915"/>
                <a:gd name="T27" fmla="*/ 52 h 68"/>
                <a:gd name="T28" fmla="*/ 209 w 915"/>
                <a:gd name="T29" fmla="*/ 18 h 68"/>
                <a:gd name="T30" fmla="*/ 247 w 915"/>
                <a:gd name="T31" fmla="*/ 51 h 68"/>
                <a:gd name="T32" fmla="*/ 244 w 915"/>
                <a:gd name="T33" fmla="*/ 42 h 68"/>
                <a:gd name="T34" fmla="*/ 271 w 915"/>
                <a:gd name="T35" fmla="*/ 1 h 68"/>
                <a:gd name="T36" fmla="*/ 276 w 915"/>
                <a:gd name="T37" fmla="*/ 51 h 68"/>
                <a:gd name="T38" fmla="*/ 259 w 915"/>
                <a:gd name="T39" fmla="*/ 22 h 68"/>
                <a:gd name="T40" fmla="*/ 301 w 915"/>
                <a:gd name="T41" fmla="*/ 46 h 68"/>
                <a:gd name="T42" fmla="*/ 292 w 915"/>
                <a:gd name="T43" fmla="*/ 7 h 68"/>
                <a:gd name="T44" fmla="*/ 333 w 915"/>
                <a:gd name="T45" fmla="*/ 20 h 68"/>
                <a:gd name="T46" fmla="*/ 309 w 915"/>
                <a:gd name="T47" fmla="*/ 67 h 68"/>
                <a:gd name="T48" fmla="*/ 305 w 915"/>
                <a:gd name="T49" fmla="*/ 19 h 68"/>
                <a:gd name="T50" fmla="*/ 379 w 915"/>
                <a:gd name="T51" fmla="*/ 18 h 68"/>
                <a:gd name="T52" fmla="*/ 415 w 915"/>
                <a:gd name="T53" fmla="*/ 44 h 68"/>
                <a:gd name="T54" fmla="*/ 403 w 915"/>
                <a:gd name="T55" fmla="*/ 21 h 68"/>
                <a:gd name="T56" fmla="*/ 425 w 915"/>
                <a:gd name="T57" fmla="*/ 5 h 68"/>
                <a:gd name="T58" fmla="*/ 475 w 915"/>
                <a:gd name="T59" fmla="*/ 19 h 68"/>
                <a:gd name="T60" fmla="*/ 465 w 915"/>
                <a:gd name="T61" fmla="*/ 54 h 68"/>
                <a:gd name="T62" fmla="*/ 471 w 915"/>
                <a:gd name="T63" fmla="*/ 48 h 68"/>
                <a:gd name="T64" fmla="*/ 474 w 915"/>
                <a:gd name="T65" fmla="*/ 4 h 68"/>
                <a:gd name="T66" fmla="*/ 516 w 915"/>
                <a:gd name="T67" fmla="*/ 28 h 68"/>
                <a:gd name="T68" fmla="*/ 517 w 915"/>
                <a:gd name="T69" fmla="*/ 40 h 68"/>
                <a:gd name="T70" fmla="*/ 537 w 915"/>
                <a:gd name="T71" fmla="*/ 49 h 68"/>
                <a:gd name="T72" fmla="*/ 528 w 915"/>
                <a:gd name="T73" fmla="*/ 23 h 68"/>
                <a:gd name="T74" fmla="*/ 565 w 915"/>
                <a:gd name="T75" fmla="*/ 53 h 68"/>
                <a:gd name="T76" fmla="*/ 563 w 915"/>
                <a:gd name="T77" fmla="*/ 21 h 68"/>
                <a:gd name="T78" fmla="*/ 620 w 915"/>
                <a:gd name="T79" fmla="*/ 52 h 68"/>
                <a:gd name="T80" fmla="*/ 596 w 915"/>
                <a:gd name="T81" fmla="*/ 49 h 68"/>
                <a:gd name="T82" fmla="*/ 587 w 915"/>
                <a:gd name="T83" fmla="*/ 22 h 68"/>
                <a:gd name="T84" fmla="*/ 642 w 915"/>
                <a:gd name="T85" fmla="*/ 17 h 68"/>
                <a:gd name="T86" fmla="*/ 643 w 915"/>
                <a:gd name="T87" fmla="*/ 48 h 68"/>
                <a:gd name="T88" fmla="*/ 667 w 915"/>
                <a:gd name="T89" fmla="*/ 49 h 68"/>
                <a:gd name="T90" fmla="*/ 671 w 915"/>
                <a:gd name="T91" fmla="*/ 23 h 68"/>
                <a:gd name="T92" fmla="*/ 726 w 915"/>
                <a:gd name="T93" fmla="*/ 20 h 68"/>
                <a:gd name="T94" fmla="*/ 739 w 915"/>
                <a:gd name="T95" fmla="*/ 29 h 68"/>
                <a:gd name="T96" fmla="*/ 731 w 915"/>
                <a:gd name="T97" fmla="*/ 33 h 68"/>
                <a:gd name="T98" fmla="*/ 778 w 915"/>
                <a:gd name="T99" fmla="*/ 45 h 68"/>
                <a:gd name="T100" fmla="*/ 771 w 915"/>
                <a:gd name="T101" fmla="*/ 24 h 68"/>
                <a:gd name="T102" fmla="*/ 753 w 915"/>
                <a:gd name="T103" fmla="*/ 45 h 68"/>
                <a:gd name="T104" fmla="*/ 803 w 915"/>
                <a:gd name="T105" fmla="*/ 54 h 68"/>
                <a:gd name="T106" fmla="*/ 816 w 915"/>
                <a:gd name="T107" fmla="*/ 0 h 68"/>
                <a:gd name="T108" fmla="*/ 812 w 915"/>
                <a:gd name="T109" fmla="*/ 29 h 68"/>
                <a:gd name="T110" fmla="*/ 881 w 915"/>
                <a:gd name="T111" fmla="*/ 10 h 68"/>
                <a:gd name="T112" fmla="*/ 859 w 915"/>
                <a:gd name="T113" fmla="*/ 49 h 68"/>
                <a:gd name="T114" fmla="*/ 903 w 915"/>
                <a:gd name="T115" fmla="*/ 48 h 68"/>
                <a:gd name="T116" fmla="*/ 891 w 915"/>
                <a:gd name="T117" fmla="*/ 31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15" h="68">
                  <a:moveTo>
                    <a:pt x="35" y="4"/>
                  </a:moveTo>
                  <a:cubicBezTo>
                    <a:pt x="35" y="3"/>
                    <a:pt x="35" y="3"/>
                    <a:pt x="35" y="3"/>
                  </a:cubicBezTo>
                  <a:cubicBezTo>
                    <a:pt x="53" y="3"/>
                    <a:pt x="53" y="3"/>
                    <a:pt x="53" y="3"/>
                  </a:cubicBezTo>
                  <a:cubicBezTo>
                    <a:pt x="53" y="4"/>
                    <a:pt x="53" y="4"/>
                    <a:pt x="53" y="4"/>
                  </a:cubicBezTo>
                  <a:cubicBezTo>
                    <a:pt x="51" y="4"/>
                    <a:pt x="51" y="4"/>
                    <a:pt x="51" y="4"/>
                  </a:cubicBezTo>
                  <a:cubicBezTo>
                    <a:pt x="49" y="4"/>
                    <a:pt x="47" y="5"/>
                    <a:pt x="46" y="6"/>
                  </a:cubicBezTo>
                  <a:cubicBezTo>
                    <a:pt x="46" y="7"/>
                    <a:pt x="45" y="9"/>
                    <a:pt x="45" y="11"/>
                  </a:cubicBezTo>
                  <a:cubicBezTo>
                    <a:pt x="45" y="32"/>
                    <a:pt x="45" y="32"/>
                    <a:pt x="45" y="32"/>
                  </a:cubicBezTo>
                  <a:cubicBezTo>
                    <a:pt x="45" y="37"/>
                    <a:pt x="45" y="41"/>
                    <a:pt x="44" y="43"/>
                  </a:cubicBezTo>
                  <a:cubicBezTo>
                    <a:pt x="43" y="46"/>
                    <a:pt x="41" y="49"/>
                    <a:pt x="38" y="51"/>
                  </a:cubicBezTo>
                  <a:cubicBezTo>
                    <a:pt x="35" y="53"/>
                    <a:pt x="31" y="53"/>
                    <a:pt x="27" y="53"/>
                  </a:cubicBezTo>
                  <a:cubicBezTo>
                    <a:pt x="21" y="53"/>
                    <a:pt x="17" y="53"/>
                    <a:pt x="15" y="51"/>
                  </a:cubicBezTo>
                  <a:cubicBezTo>
                    <a:pt x="12" y="49"/>
                    <a:pt x="10" y="46"/>
                    <a:pt x="9" y="43"/>
                  </a:cubicBezTo>
                  <a:cubicBezTo>
                    <a:pt x="8" y="41"/>
                    <a:pt x="7" y="37"/>
                    <a:pt x="7" y="31"/>
                  </a:cubicBezTo>
                  <a:cubicBezTo>
                    <a:pt x="7" y="11"/>
                    <a:pt x="7" y="11"/>
                    <a:pt x="7" y="11"/>
                  </a:cubicBezTo>
                  <a:cubicBezTo>
                    <a:pt x="7" y="8"/>
                    <a:pt x="7" y="6"/>
                    <a:pt x="6" y="5"/>
                  </a:cubicBezTo>
                  <a:cubicBezTo>
                    <a:pt x="5" y="4"/>
                    <a:pt x="4" y="3"/>
                    <a:pt x="2" y="3"/>
                  </a:cubicBezTo>
                  <a:cubicBezTo>
                    <a:pt x="0" y="3"/>
                    <a:pt x="0" y="3"/>
                    <a:pt x="0" y="3"/>
                  </a:cubicBezTo>
                  <a:cubicBezTo>
                    <a:pt x="0" y="2"/>
                    <a:pt x="0" y="2"/>
                    <a:pt x="0" y="2"/>
                  </a:cubicBezTo>
                  <a:cubicBezTo>
                    <a:pt x="21" y="2"/>
                    <a:pt x="21" y="2"/>
                    <a:pt x="21" y="2"/>
                  </a:cubicBezTo>
                  <a:cubicBezTo>
                    <a:pt x="21" y="3"/>
                    <a:pt x="21" y="3"/>
                    <a:pt x="21" y="3"/>
                  </a:cubicBezTo>
                  <a:cubicBezTo>
                    <a:pt x="19" y="3"/>
                    <a:pt x="19" y="3"/>
                    <a:pt x="19" y="3"/>
                  </a:cubicBezTo>
                  <a:cubicBezTo>
                    <a:pt x="17" y="3"/>
                    <a:pt x="15" y="4"/>
                    <a:pt x="15" y="5"/>
                  </a:cubicBezTo>
                  <a:cubicBezTo>
                    <a:pt x="14" y="6"/>
                    <a:pt x="14" y="8"/>
                    <a:pt x="14" y="11"/>
                  </a:cubicBezTo>
                  <a:cubicBezTo>
                    <a:pt x="14" y="33"/>
                    <a:pt x="14" y="33"/>
                    <a:pt x="14" y="33"/>
                  </a:cubicBezTo>
                  <a:cubicBezTo>
                    <a:pt x="14" y="35"/>
                    <a:pt x="14" y="37"/>
                    <a:pt x="14" y="40"/>
                  </a:cubicBezTo>
                  <a:cubicBezTo>
                    <a:pt x="15" y="43"/>
                    <a:pt x="15" y="45"/>
                    <a:pt x="16" y="46"/>
                  </a:cubicBezTo>
                  <a:cubicBezTo>
                    <a:pt x="17" y="48"/>
                    <a:pt x="19" y="49"/>
                    <a:pt x="20" y="50"/>
                  </a:cubicBezTo>
                  <a:cubicBezTo>
                    <a:pt x="22" y="51"/>
                    <a:pt x="24" y="51"/>
                    <a:pt x="27" y="51"/>
                  </a:cubicBezTo>
                  <a:cubicBezTo>
                    <a:pt x="30" y="51"/>
                    <a:pt x="33" y="50"/>
                    <a:pt x="35" y="49"/>
                  </a:cubicBezTo>
                  <a:cubicBezTo>
                    <a:pt x="37" y="47"/>
                    <a:pt x="39" y="46"/>
                    <a:pt x="40" y="43"/>
                  </a:cubicBezTo>
                  <a:cubicBezTo>
                    <a:pt x="41" y="41"/>
                    <a:pt x="41" y="37"/>
                    <a:pt x="41" y="32"/>
                  </a:cubicBezTo>
                  <a:cubicBezTo>
                    <a:pt x="41" y="12"/>
                    <a:pt x="41" y="12"/>
                    <a:pt x="41" y="12"/>
                  </a:cubicBezTo>
                  <a:cubicBezTo>
                    <a:pt x="41" y="9"/>
                    <a:pt x="41" y="7"/>
                    <a:pt x="40" y="6"/>
                  </a:cubicBezTo>
                  <a:cubicBezTo>
                    <a:pt x="39" y="5"/>
                    <a:pt x="38" y="4"/>
                    <a:pt x="36" y="4"/>
                  </a:cubicBezTo>
                  <a:cubicBezTo>
                    <a:pt x="35" y="4"/>
                    <a:pt x="35" y="4"/>
                    <a:pt x="35" y="4"/>
                  </a:cubicBezTo>
                  <a:close/>
                  <a:moveTo>
                    <a:pt x="69" y="25"/>
                  </a:moveTo>
                  <a:cubicBezTo>
                    <a:pt x="73" y="20"/>
                    <a:pt x="76" y="18"/>
                    <a:pt x="79" y="18"/>
                  </a:cubicBezTo>
                  <a:cubicBezTo>
                    <a:pt x="81" y="18"/>
                    <a:pt x="83" y="18"/>
                    <a:pt x="84" y="19"/>
                  </a:cubicBezTo>
                  <a:cubicBezTo>
                    <a:pt x="85" y="20"/>
                    <a:pt x="87" y="21"/>
                    <a:pt x="87" y="23"/>
                  </a:cubicBezTo>
                  <a:cubicBezTo>
                    <a:pt x="88" y="25"/>
                    <a:pt x="88" y="27"/>
                    <a:pt x="88" y="30"/>
                  </a:cubicBezTo>
                  <a:cubicBezTo>
                    <a:pt x="88" y="45"/>
                    <a:pt x="88" y="45"/>
                    <a:pt x="88" y="45"/>
                  </a:cubicBezTo>
                  <a:cubicBezTo>
                    <a:pt x="88" y="47"/>
                    <a:pt x="88" y="48"/>
                    <a:pt x="89" y="49"/>
                  </a:cubicBezTo>
                  <a:cubicBezTo>
                    <a:pt x="89" y="50"/>
                    <a:pt x="89" y="50"/>
                    <a:pt x="90" y="51"/>
                  </a:cubicBezTo>
                  <a:cubicBezTo>
                    <a:pt x="90" y="51"/>
                    <a:pt x="91" y="51"/>
                    <a:pt x="93" y="51"/>
                  </a:cubicBezTo>
                  <a:cubicBezTo>
                    <a:pt x="93" y="52"/>
                    <a:pt x="93" y="52"/>
                    <a:pt x="93" y="52"/>
                  </a:cubicBezTo>
                  <a:cubicBezTo>
                    <a:pt x="77" y="52"/>
                    <a:pt x="77" y="52"/>
                    <a:pt x="77" y="52"/>
                  </a:cubicBezTo>
                  <a:cubicBezTo>
                    <a:pt x="77" y="51"/>
                    <a:pt x="77" y="51"/>
                    <a:pt x="77" y="51"/>
                  </a:cubicBezTo>
                  <a:cubicBezTo>
                    <a:pt x="78" y="51"/>
                    <a:pt x="78" y="51"/>
                    <a:pt x="78" y="51"/>
                  </a:cubicBezTo>
                  <a:cubicBezTo>
                    <a:pt x="79" y="51"/>
                    <a:pt x="80" y="51"/>
                    <a:pt x="81" y="50"/>
                  </a:cubicBezTo>
                  <a:cubicBezTo>
                    <a:pt x="82" y="50"/>
                    <a:pt x="82" y="49"/>
                    <a:pt x="82" y="48"/>
                  </a:cubicBezTo>
                  <a:cubicBezTo>
                    <a:pt x="82" y="48"/>
                    <a:pt x="82" y="47"/>
                    <a:pt x="82" y="45"/>
                  </a:cubicBezTo>
                  <a:cubicBezTo>
                    <a:pt x="82" y="31"/>
                    <a:pt x="82" y="31"/>
                    <a:pt x="82" y="31"/>
                  </a:cubicBezTo>
                  <a:cubicBezTo>
                    <a:pt x="82" y="27"/>
                    <a:pt x="82" y="25"/>
                    <a:pt x="81" y="24"/>
                  </a:cubicBezTo>
                  <a:cubicBezTo>
                    <a:pt x="80" y="23"/>
                    <a:pt x="79" y="22"/>
                    <a:pt x="77" y="22"/>
                  </a:cubicBezTo>
                  <a:cubicBezTo>
                    <a:pt x="74" y="22"/>
                    <a:pt x="71" y="23"/>
                    <a:pt x="69" y="27"/>
                  </a:cubicBezTo>
                  <a:cubicBezTo>
                    <a:pt x="69" y="45"/>
                    <a:pt x="69" y="45"/>
                    <a:pt x="69" y="45"/>
                  </a:cubicBezTo>
                  <a:cubicBezTo>
                    <a:pt x="69" y="47"/>
                    <a:pt x="69" y="48"/>
                    <a:pt x="69" y="49"/>
                  </a:cubicBezTo>
                  <a:cubicBezTo>
                    <a:pt x="69" y="50"/>
                    <a:pt x="70" y="50"/>
                    <a:pt x="70" y="51"/>
                  </a:cubicBezTo>
                  <a:cubicBezTo>
                    <a:pt x="71" y="51"/>
                    <a:pt x="72" y="51"/>
                    <a:pt x="74" y="51"/>
                  </a:cubicBezTo>
                  <a:cubicBezTo>
                    <a:pt x="74" y="52"/>
                    <a:pt x="74" y="52"/>
                    <a:pt x="74" y="52"/>
                  </a:cubicBezTo>
                  <a:cubicBezTo>
                    <a:pt x="58" y="52"/>
                    <a:pt x="58" y="52"/>
                    <a:pt x="58" y="52"/>
                  </a:cubicBezTo>
                  <a:cubicBezTo>
                    <a:pt x="58" y="51"/>
                    <a:pt x="58" y="51"/>
                    <a:pt x="58" y="51"/>
                  </a:cubicBezTo>
                  <a:cubicBezTo>
                    <a:pt x="59" y="51"/>
                    <a:pt x="59" y="51"/>
                    <a:pt x="59" y="51"/>
                  </a:cubicBezTo>
                  <a:cubicBezTo>
                    <a:pt x="60" y="51"/>
                    <a:pt x="61" y="51"/>
                    <a:pt x="62" y="50"/>
                  </a:cubicBezTo>
                  <a:cubicBezTo>
                    <a:pt x="62" y="49"/>
                    <a:pt x="63" y="47"/>
                    <a:pt x="63" y="45"/>
                  </a:cubicBezTo>
                  <a:cubicBezTo>
                    <a:pt x="63" y="32"/>
                    <a:pt x="63" y="32"/>
                    <a:pt x="63" y="32"/>
                  </a:cubicBezTo>
                  <a:cubicBezTo>
                    <a:pt x="63" y="28"/>
                    <a:pt x="63" y="25"/>
                    <a:pt x="62" y="24"/>
                  </a:cubicBezTo>
                  <a:cubicBezTo>
                    <a:pt x="62" y="23"/>
                    <a:pt x="62" y="23"/>
                    <a:pt x="61" y="22"/>
                  </a:cubicBezTo>
                  <a:cubicBezTo>
                    <a:pt x="61" y="22"/>
                    <a:pt x="61" y="22"/>
                    <a:pt x="60" y="22"/>
                  </a:cubicBezTo>
                  <a:cubicBezTo>
                    <a:pt x="59" y="22"/>
                    <a:pt x="58" y="22"/>
                    <a:pt x="57" y="22"/>
                  </a:cubicBezTo>
                  <a:cubicBezTo>
                    <a:pt x="57" y="21"/>
                    <a:pt x="57" y="21"/>
                    <a:pt x="57" y="21"/>
                  </a:cubicBezTo>
                  <a:cubicBezTo>
                    <a:pt x="67" y="17"/>
                    <a:pt x="67" y="17"/>
                    <a:pt x="67" y="17"/>
                  </a:cubicBezTo>
                  <a:cubicBezTo>
                    <a:pt x="69" y="17"/>
                    <a:pt x="69" y="17"/>
                    <a:pt x="69" y="17"/>
                  </a:cubicBezTo>
                  <a:cubicBezTo>
                    <a:pt x="69" y="25"/>
                    <a:pt x="69" y="25"/>
                    <a:pt x="69" y="25"/>
                  </a:cubicBezTo>
                  <a:close/>
                  <a:moveTo>
                    <a:pt x="108" y="0"/>
                  </a:moveTo>
                  <a:cubicBezTo>
                    <a:pt x="109" y="0"/>
                    <a:pt x="110" y="0"/>
                    <a:pt x="110" y="1"/>
                  </a:cubicBezTo>
                  <a:cubicBezTo>
                    <a:pt x="111" y="2"/>
                    <a:pt x="111" y="3"/>
                    <a:pt x="111" y="4"/>
                  </a:cubicBezTo>
                  <a:cubicBezTo>
                    <a:pt x="111" y="5"/>
                    <a:pt x="111" y="6"/>
                    <a:pt x="110" y="7"/>
                  </a:cubicBezTo>
                  <a:cubicBezTo>
                    <a:pt x="109" y="7"/>
                    <a:pt x="109" y="8"/>
                    <a:pt x="108" y="8"/>
                  </a:cubicBezTo>
                  <a:cubicBezTo>
                    <a:pt x="107" y="8"/>
                    <a:pt x="106" y="7"/>
                    <a:pt x="105" y="7"/>
                  </a:cubicBezTo>
                  <a:cubicBezTo>
                    <a:pt x="105" y="6"/>
                    <a:pt x="104" y="5"/>
                    <a:pt x="104" y="4"/>
                  </a:cubicBezTo>
                  <a:cubicBezTo>
                    <a:pt x="104" y="3"/>
                    <a:pt x="105" y="2"/>
                    <a:pt x="105" y="1"/>
                  </a:cubicBezTo>
                  <a:cubicBezTo>
                    <a:pt x="106" y="0"/>
                    <a:pt x="107" y="0"/>
                    <a:pt x="108" y="0"/>
                  </a:cubicBezTo>
                  <a:close/>
                  <a:moveTo>
                    <a:pt x="111" y="18"/>
                  </a:moveTo>
                  <a:cubicBezTo>
                    <a:pt x="111" y="45"/>
                    <a:pt x="111" y="45"/>
                    <a:pt x="111" y="45"/>
                  </a:cubicBezTo>
                  <a:cubicBezTo>
                    <a:pt x="111" y="47"/>
                    <a:pt x="111" y="49"/>
                    <a:pt x="111" y="49"/>
                  </a:cubicBezTo>
                  <a:cubicBezTo>
                    <a:pt x="111" y="50"/>
                    <a:pt x="112" y="51"/>
                    <a:pt x="112" y="51"/>
                  </a:cubicBezTo>
                  <a:cubicBezTo>
                    <a:pt x="113" y="51"/>
                    <a:pt x="114" y="51"/>
                    <a:pt x="115" y="51"/>
                  </a:cubicBezTo>
                  <a:cubicBezTo>
                    <a:pt x="115" y="53"/>
                    <a:pt x="115" y="53"/>
                    <a:pt x="115" y="53"/>
                  </a:cubicBezTo>
                  <a:cubicBezTo>
                    <a:pt x="99" y="53"/>
                    <a:pt x="99" y="53"/>
                    <a:pt x="99" y="53"/>
                  </a:cubicBezTo>
                  <a:cubicBezTo>
                    <a:pt x="99" y="51"/>
                    <a:pt x="99" y="51"/>
                    <a:pt x="99" y="51"/>
                  </a:cubicBezTo>
                  <a:cubicBezTo>
                    <a:pt x="101" y="51"/>
                    <a:pt x="102" y="51"/>
                    <a:pt x="103" y="51"/>
                  </a:cubicBezTo>
                  <a:cubicBezTo>
                    <a:pt x="103" y="51"/>
                    <a:pt x="103" y="50"/>
                    <a:pt x="104" y="49"/>
                  </a:cubicBezTo>
                  <a:cubicBezTo>
                    <a:pt x="104" y="49"/>
                    <a:pt x="104" y="47"/>
                    <a:pt x="104" y="45"/>
                  </a:cubicBezTo>
                  <a:cubicBezTo>
                    <a:pt x="104" y="32"/>
                    <a:pt x="104" y="32"/>
                    <a:pt x="104" y="32"/>
                  </a:cubicBezTo>
                  <a:cubicBezTo>
                    <a:pt x="104" y="28"/>
                    <a:pt x="104" y="26"/>
                    <a:pt x="104" y="25"/>
                  </a:cubicBezTo>
                  <a:cubicBezTo>
                    <a:pt x="104" y="24"/>
                    <a:pt x="103" y="23"/>
                    <a:pt x="103" y="23"/>
                  </a:cubicBezTo>
                  <a:cubicBezTo>
                    <a:pt x="103" y="23"/>
                    <a:pt x="102" y="23"/>
                    <a:pt x="101" y="23"/>
                  </a:cubicBezTo>
                  <a:cubicBezTo>
                    <a:pt x="101" y="23"/>
                    <a:pt x="100" y="23"/>
                    <a:pt x="99" y="23"/>
                  </a:cubicBezTo>
                  <a:cubicBezTo>
                    <a:pt x="99" y="22"/>
                    <a:pt x="99" y="22"/>
                    <a:pt x="99" y="22"/>
                  </a:cubicBezTo>
                  <a:cubicBezTo>
                    <a:pt x="109" y="18"/>
                    <a:pt x="109" y="18"/>
                    <a:pt x="109" y="18"/>
                  </a:cubicBezTo>
                  <a:cubicBezTo>
                    <a:pt x="111" y="18"/>
                    <a:pt x="111" y="18"/>
                    <a:pt x="111" y="18"/>
                  </a:cubicBezTo>
                  <a:close/>
                  <a:moveTo>
                    <a:pt x="122" y="19"/>
                  </a:moveTo>
                  <a:cubicBezTo>
                    <a:pt x="137" y="19"/>
                    <a:pt x="137" y="19"/>
                    <a:pt x="137" y="19"/>
                  </a:cubicBezTo>
                  <a:cubicBezTo>
                    <a:pt x="137" y="20"/>
                    <a:pt x="137" y="20"/>
                    <a:pt x="137" y="20"/>
                  </a:cubicBezTo>
                  <a:cubicBezTo>
                    <a:pt x="136" y="20"/>
                    <a:pt x="136" y="20"/>
                    <a:pt x="136" y="20"/>
                  </a:cubicBezTo>
                  <a:cubicBezTo>
                    <a:pt x="135" y="20"/>
                    <a:pt x="134" y="20"/>
                    <a:pt x="134" y="21"/>
                  </a:cubicBezTo>
                  <a:cubicBezTo>
                    <a:pt x="133" y="21"/>
                    <a:pt x="133" y="22"/>
                    <a:pt x="133" y="23"/>
                  </a:cubicBezTo>
                  <a:cubicBezTo>
                    <a:pt x="133" y="23"/>
                    <a:pt x="133" y="25"/>
                    <a:pt x="134" y="26"/>
                  </a:cubicBezTo>
                  <a:cubicBezTo>
                    <a:pt x="141" y="45"/>
                    <a:pt x="141" y="45"/>
                    <a:pt x="141" y="45"/>
                  </a:cubicBezTo>
                  <a:cubicBezTo>
                    <a:pt x="149" y="25"/>
                    <a:pt x="149" y="25"/>
                    <a:pt x="149" y="25"/>
                  </a:cubicBezTo>
                  <a:cubicBezTo>
                    <a:pt x="149" y="24"/>
                    <a:pt x="150" y="23"/>
                    <a:pt x="150" y="22"/>
                  </a:cubicBezTo>
                  <a:cubicBezTo>
                    <a:pt x="150" y="21"/>
                    <a:pt x="150" y="21"/>
                    <a:pt x="149" y="21"/>
                  </a:cubicBezTo>
                  <a:cubicBezTo>
                    <a:pt x="149" y="21"/>
                    <a:pt x="149" y="20"/>
                    <a:pt x="149" y="20"/>
                  </a:cubicBezTo>
                  <a:cubicBezTo>
                    <a:pt x="148" y="20"/>
                    <a:pt x="147" y="20"/>
                    <a:pt x="146" y="20"/>
                  </a:cubicBezTo>
                  <a:cubicBezTo>
                    <a:pt x="146" y="19"/>
                    <a:pt x="146" y="19"/>
                    <a:pt x="146" y="19"/>
                  </a:cubicBezTo>
                  <a:cubicBezTo>
                    <a:pt x="157" y="19"/>
                    <a:pt x="157" y="19"/>
                    <a:pt x="157" y="19"/>
                  </a:cubicBezTo>
                  <a:cubicBezTo>
                    <a:pt x="157" y="20"/>
                    <a:pt x="157" y="20"/>
                    <a:pt x="157" y="20"/>
                  </a:cubicBezTo>
                  <a:cubicBezTo>
                    <a:pt x="156" y="20"/>
                    <a:pt x="155" y="20"/>
                    <a:pt x="155" y="21"/>
                  </a:cubicBezTo>
                  <a:cubicBezTo>
                    <a:pt x="154" y="21"/>
                    <a:pt x="153" y="23"/>
                    <a:pt x="152" y="24"/>
                  </a:cubicBezTo>
                  <a:cubicBezTo>
                    <a:pt x="141" y="53"/>
                    <a:pt x="141" y="53"/>
                    <a:pt x="141" y="53"/>
                  </a:cubicBezTo>
                  <a:cubicBezTo>
                    <a:pt x="139" y="53"/>
                    <a:pt x="139" y="53"/>
                    <a:pt x="139" y="53"/>
                  </a:cubicBezTo>
                  <a:cubicBezTo>
                    <a:pt x="127" y="25"/>
                    <a:pt x="127" y="25"/>
                    <a:pt x="127" y="25"/>
                  </a:cubicBezTo>
                  <a:cubicBezTo>
                    <a:pt x="127" y="23"/>
                    <a:pt x="126" y="22"/>
                    <a:pt x="126" y="22"/>
                  </a:cubicBezTo>
                  <a:cubicBezTo>
                    <a:pt x="125" y="21"/>
                    <a:pt x="125" y="21"/>
                    <a:pt x="124" y="20"/>
                  </a:cubicBezTo>
                  <a:cubicBezTo>
                    <a:pt x="123" y="20"/>
                    <a:pt x="123" y="20"/>
                    <a:pt x="121" y="19"/>
                  </a:cubicBezTo>
                  <a:cubicBezTo>
                    <a:pt x="122" y="19"/>
                    <a:pt x="122" y="19"/>
                    <a:pt x="122" y="19"/>
                  </a:cubicBezTo>
                  <a:close/>
                  <a:moveTo>
                    <a:pt x="169" y="31"/>
                  </a:moveTo>
                  <a:cubicBezTo>
                    <a:pt x="169" y="37"/>
                    <a:pt x="170" y="40"/>
                    <a:pt x="173" y="43"/>
                  </a:cubicBezTo>
                  <a:cubicBezTo>
                    <a:pt x="175" y="46"/>
                    <a:pt x="178" y="48"/>
                    <a:pt x="181" y="48"/>
                  </a:cubicBezTo>
                  <a:cubicBezTo>
                    <a:pt x="183" y="48"/>
                    <a:pt x="185" y="47"/>
                    <a:pt x="187" y="46"/>
                  </a:cubicBezTo>
                  <a:cubicBezTo>
                    <a:pt x="188" y="45"/>
                    <a:pt x="189" y="43"/>
                    <a:pt x="191" y="39"/>
                  </a:cubicBezTo>
                  <a:cubicBezTo>
                    <a:pt x="192" y="40"/>
                    <a:pt x="192" y="40"/>
                    <a:pt x="192" y="40"/>
                  </a:cubicBezTo>
                  <a:cubicBezTo>
                    <a:pt x="191" y="43"/>
                    <a:pt x="190" y="47"/>
                    <a:pt x="187" y="49"/>
                  </a:cubicBezTo>
                  <a:cubicBezTo>
                    <a:pt x="185" y="52"/>
                    <a:pt x="182" y="53"/>
                    <a:pt x="178" y="53"/>
                  </a:cubicBezTo>
                  <a:cubicBezTo>
                    <a:pt x="174" y="53"/>
                    <a:pt x="171" y="52"/>
                    <a:pt x="168" y="49"/>
                  </a:cubicBezTo>
                  <a:cubicBezTo>
                    <a:pt x="165" y="45"/>
                    <a:pt x="164" y="41"/>
                    <a:pt x="164" y="36"/>
                  </a:cubicBezTo>
                  <a:cubicBezTo>
                    <a:pt x="164" y="30"/>
                    <a:pt x="166" y="25"/>
                    <a:pt x="169" y="22"/>
                  </a:cubicBezTo>
                  <a:cubicBezTo>
                    <a:pt x="171" y="19"/>
                    <a:pt x="175" y="17"/>
                    <a:pt x="179" y="17"/>
                  </a:cubicBezTo>
                  <a:cubicBezTo>
                    <a:pt x="183" y="17"/>
                    <a:pt x="186" y="19"/>
                    <a:pt x="189" y="21"/>
                  </a:cubicBezTo>
                  <a:cubicBezTo>
                    <a:pt x="191" y="23"/>
                    <a:pt x="192" y="27"/>
                    <a:pt x="192" y="31"/>
                  </a:cubicBezTo>
                  <a:cubicBezTo>
                    <a:pt x="169" y="31"/>
                    <a:pt x="169" y="31"/>
                    <a:pt x="169" y="31"/>
                  </a:cubicBezTo>
                  <a:close/>
                  <a:moveTo>
                    <a:pt x="169" y="29"/>
                  </a:moveTo>
                  <a:cubicBezTo>
                    <a:pt x="184" y="29"/>
                    <a:pt x="184" y="29"/>
                    <a:pt x="184" y="29"/>
                  </a:cubicBezTo>
                  <a:cubicBezTo>
                    <a:pt x="184" y="27"/>
                    <a:pt x="184" y="26"/>
                    <a:pt x="183" y="25"/>
                  </a:cubicBezTo>
                  <a:cubicBezTo>
                    <a:pt x="183" y="24"/>
                    <a:pt x="182" y="23"/>
                    <a:pt x="181" y="22"/>
                  </a:cubicBezTo>
                  <a:cubicBezTo>
                    <a:pt x="179" y="21"/>
                    <a:pt x="178" y="21"/>
                    <a:pt x="177" y="21"/>
                  </a:cubicBezTo>
                  <a:cubicBezTo>
                    <a:pt x="175" y="21"/>
                    <a:pt x="173" y="21"/>
                    <a:pt x="172" y="23"/>
                  </a:cubicBezTo>
                  <a:cubicBezTo>
                    <a:pt x="170" y="24"/>
                    <a:pt x="169" y="27"/>
                    <a:pt x="169" y="29"/>
                  </a:cubicBezTo>
                  <a:close/>
                  <a:moveTo>
                    <a:pt x="209" y="18"/>
                  </a:moveTo>
                  <a:cubicBezTo>
                    <a:pt x="209" y="25"/>
                    <a:pt x="209" y="25"/>
                    <a:pt x="209" y="25"/>
                  </a:cubicBezTo>
                  <a:cubicBezTo>
                    <a:pt x="212" y="20"/>
                    <a:pt x="215" y="18"/>
                    <a:pt x="218" y="18"/>
                  </a:cubicBezTo>
                  <a:cubicBezTo>
                    <a:pt x="219" y="18"/>
                    <a:pt x="220" y="18"/>
                    <a:pt x="221" y="19"/>
                  </a:cubicBezTo>
                  <a:cubicBezTo>
                    <a:pt x="222" y="20"/>
                    <a:pt x="222" y="21"/>
                    <a:pt x="222" y="22"/>
                  </a:cubicBezTo>
                  <a:cubicBezTo>
                    <a:pt x="222" y="23"/>
                    <a:pt x="222" y="23"/>
                    <a:pt x="221" y="24"/>
                  </a:cubicBezTo>
                  <a:cubicBezTo>
                    <a:pt x="221" y="25"/>
                    <a:pt x="220" y="25"/>
                    <a:pt x="219" y="25"/>
                  </a:cubicBezTo>
                  <a:cubicBezTo>
                    <a:pt x="218" y="25"/>
                    <a:pt x="217" y="25"/>
                    <a:pt x="216" y="24"/>
                  </a:cubicBezTo>
                  <a:cubicBezTo>
                    <a:pt x="215" y="23"/>
                    <a:pt x="214" y="23"/>
                    <a:pt x="214" y="23"/>
                  </a:cubicBezTo>
                  <a:cubicBezTo>
                    <a:pt x="213" y="23"/>
                    <a:pt x="213" y="23"/>
                    <a:pt x="213" y="24"/>
                  </a:cubicBezTo>
                  <a:cubicBezTo>
                    <a:pt x="211" y="25"/>
                    <a:pt x="211" y="27"/>
                    <a:pt x="209" y="29"/>
                  </a:cubicBezTo>
                  <a:cubicBezTo>
                    <a:pt x="209" y="45"/>
                    <a:pt x="209" y="45"/>
                    <a:pt x="209" y="45"/>
                  </a:cubicBezTo>
                  <a:cubicBezTo>
                    <a:pt x="209" y="47"/>
                    <a:pt x="210" y="49"/>
                    <a:pt x="210" y="50"/>
                  </a:cubicBezTo>
                  <a:cubicBezTo>
                    <a:pt x="211" y="51"/>
                    <a:pt x="211" y="51"/>
                    <a:pt x="212" y="51"/>
                  </a:cubicBezTo>
                  <a:cubicBezTo>
                    <a:pt x="213" y="52"/>
                    <a:pt x="214" y="52"/>
                    <a:pt x="215" y="52"/>
                  </a:cubicBezTo>
                  <a:cubicBezTo>
                    <a:pt x="215" y="53"/>
                    <a:pt x="215" y="53"/>
                    <a:pt x="215" y="53"/>
                  </a:cubicBezTo>
                  <a:cubicBezTo>
                    <a:pt x="198" y="53"/>
                    <a:pt x="198" y="53"/>
                    <a:pt x="198" y="53"/>
                  </a:cubicBezTo>
                  <a:cubicBezTo>
                    <a:pt x="198" y="52"/>
                    <a:pt x="198" y="52"/>
                    <a:pt x="198" y="52"/>
                  </a:cubicBezTo>
                  <a:cubicBezTo>
                    <a:pt x="200" y="52"/>
                    <a:pt x="201" y="52"/>
                    <a:pt x="202" y="51"/>
                  </a:cubicBezTo>
                  <a:cubicBezTo>
                    <a:pt x="202" y="51"/>
                    <a:pt x="203" y="50"/>
                    <a:pt x="203" y="49"/>
                  </a:cubicBezTo>
                  <a:cubicBezTo>
                    <a:pt x="203" y="49"/>
                    <a:pt x="203" y="48"/>
                    <a:pt x="203" y="46"/>
                  </a:cubicBezTo>
                  <a:cubicBezTo>
                    <a:pt x="203" y="33"/>
                    <a:pt x="203" y="33"/>
                    <a:pt x="203" y="33"/>
                  </a:cubicBezTo>
                  <a:cubicBezTo>
                    <a:pt x="203" y="29"/>
                    <a:pt x="203" y="26"/>
                    <a:pt x="203" y="25"/>
                  </a:cubicBezTo>
                  <a:cubicBezTo>
                    <a:pt x="203" y="25"/>
                    <a:pt x="202" y="24"/>
                    <a:pt x="202" y="24"/>
                  </a:cubicBezTo>
                  <a:cubicBezTo>
                    <a:pt x="201" y="23"/>
                    <a:pt x="201" y="23"/>
                    <a:pt x="200" y="23"/>
                  </a:cubicBezTo>
                  <a:cubicBezTo>
                    <a:pt x="199" y="23"/>
                    <a:pt x="199" y="23"/>
                    <a:pt x="198" y="24"/>
                  </a:cubicBezTo>
                  <a:cubicBezTo>
                    <a:pt x="197" y="23"/>
                    <a:pt x="197" y="23"/>
                    <a:pt x="197" y="23"/>
                  </a:cubicBezTo>
                  <a:cubicBezTo>
                    <a:pt x="207" y="19"/>
                    <a:pt x="207" y="19"/>
                    <a:pt x="207" y="19"/>
                  </a:cubicBezTo>
                  <a:cubicBezTo>
                    <a:pt x="209" y="19"/>
                    <a:pt x="209" y="19"/>
                    <a:pt x="209" y="19"/>
                  </a:cubicBezTo>
                  <a:cubicBezTo>
                    <a:pt x="209" y="18"/>
                    <a:pt x="209" y="18"/>
                    <a:pt x="209" y="18"/>
                  </a:cubicBezTo>
                  <a:close/>
                  <a:moveTo>
                    <a:pt x="249" y="18"/>
                  </a:moveTo>
                  <a:cubicBezTo>
                    <a:pt x="249" y="29"/>
                    <a:pt x="249" y="29"/>
                    <a:pt x="249" y="29"/>
                  </a:cubicBezTo>
                  <a:cubicBezTo>
                    <a:pt x="247" y="29"/>
                    <a:pt x="247" y="29"/>
                    <a:pt x="247" y="29"/>
                  </a:cubicBezTo>
                  <a:cubicBezTo>
                    <a:pt x="247" y="26"/>
                    <a:pt x="245" y="23"/>
                    <a:pt x="244" y="22"/>
                  </a:cubicBezTo>
                  <a:cubicBezTo>
                    <a:pt x="242" y="21"/>
                    <a:pt x="241" y="20"/>
                    <a:pt x="238" y="20"/>
                  </a:cubicBezTo>
                  <a:cubicBezTo>
                    <a:pt x="237" y="20"/>
                    <a:pt x="235" y="20"/>
                    <a:pt x="234" y="21"/>
                  </a:cubicBezTo>
                  <a:cubicBezTo>
                    <a:pt x="233" y="22"/>
                    <a:pt x="233" y="23"/>
                    <a:pt x="233" y="24"/>
                  </a:cubicBezTo>
                  <a:cubicBezTo>
                    <a:pt x="233" y="25"/>
                    <a:pt x="233" y="27"/>
                    <a:pt x="234" y="28"/>
                  </a:cubicBezTo>
                  <a:cubicBezTo>
                    <a:pt x="235" y="29"/>
                    <a:pt x="236" y="30"/>
                    <a:pt x="238" y="31"/>
                  </a:cubicBezTo>
                  <a:cubicBezTo>
                    <a:pt x="243" y="34"/>
                    <a:pt x="243" y="34"/>
                    <a:pt x="243" y="34"/>
                  </a:cubicBezTo>
                  <a:cubicBezTo>
                    <a:pt x="248" y="36"/>
                    <a:pt x="251" y="39"/>
                    <a:pt x="251" y="43"/>
                  </a:cubicBezTo>
                  <a:cubicBezTo>
                    <a:pt x="251" y="47"/>
                    <a:pt x="249" y="49"/>
                    <a:pt x="247" y="51"/>
                  </a:cubicBezTo>
                  <a:cubicBezTo>
                    <a:pt x="245" y="53"/>
                    <a:pt x="243" y="54"/>
                    <a:pt x="240" y="54"/>
                  </a:cubicBezTo>
                  <a:cubicBezTo>
                    <a:pt x="238" y="54"/>
                    <a:pt x="235" y="53"/>
                    <a:pt x="233" y="53"/>
                  </a:cubicBezTo>
                  <a:cubicBezTo>
                    <a:pt x="232" y="52"/>
                    <a:pt x="231" y="52"/>
                    <a:pt x="231" y="52"/>
                  </a:cubicBezTo>
                  <a:cubicBezTo>
                    <a:pt x="231" y="52"/>
                    <a:pt x="230" y="53"/>
                    <a:pt x="230" y="53"/>
                  </a:cubicBezTo>
                  <a:cubicBezTo>
                    <a:pt x="229" y="53"/>
                    <a:pt x="229" y="53"/>
                    <a:pt x="229" y="53"/>
                  </a:cubicBezTo>
                  <a:cubicBezTo>
                    <a:pt x="229" y="41"/>
                    <a:pt x="229" y="41"/>
                    <a:pt x="229" y="41"/>
                  </a:cubicBezTo>
                  <a:cubicBezTo>
                    <a:pt x="230" y="41"/>
                    <a:pt x="230" y="41"/>
                    <a:pt x="230" y="41"/>
                  </a:cubicBezTo>
                  <a:cubicBezTo>
                    <a:pt x="231" y="45"/>
                    <a:pt x="232" y="47"/>
                    <a:pt x="234" y="49"/>
                  </a:cubicBezTo>
                  <a:cubicBezTo>
                    <a:pt x="236" y="51"/>
                    <a:pt x="238" y="52"/>
                    <a:pt x="240" y="52"/>
                  </a:cubicBezTo>
                  <a:cubicBezTo>
                    <a:pt x="242" y="52"/>
                    <a:pt x="243" y="51"/>
                    <a:pt x="244" y="50"/>
                  </a:cubicBezTo>
                  <a:cubicBezTo>
                    <a:pt x="245" y="49"/>
                    <a:pt x="246" y="48"/>
                    <a:pt x="246" y="47"/>
                  </a:cubicBezTo>
                  <a:cubicBezTo>
                    <a:pt x="246" y="45"/>
                    <a:pt x="245" y="43"/>
                    <a:pt x="244" y="42"/>
                  </a:cubicBezTo>
                  <a:cubicBezTo>
                    <a:pt x="243" y="41"/>
                    <a:pt x="241" y="39"/>
                    <a:pt x="237" y="38"/>
                  </a:cubicBezTo>
                  <a:cubicBezTo>
                    <a:pt x="234" y="36"/>
                    <a:pt x="232" y="35"/>
                    <a:pt x="231" y="33"/>
                  </a:cubicBezTo>
                  <a:cubicBezTo>
                    <a:pt x="229" y="31"/>
                    <a:pt x="229" y="30"/>
                    <a:pt x="229" y="28"/>
                  </a:cubicBezTo>
                  <a:cubicBezTo>
                    <a:pt x="229" y="25"/>
                    <a:pt x="230" y="23"/>
                    <a:pt x="232" y="21"/>
                  </a:cubicBezTo>
                  <a:cubicBezTo>
                    <a:pt x="234" y="19"/>
                    <a:pt x="236" y="18"/>
                    <a:pt x="239" y="18"/>
                  </a:cubicBezTo>
                  <a:cubicBezTo>
                    <a:pt x="240" y="18"/>
                    <a:pt x="242" y="18"/>
                    <a:pt x="244" y="19"/>
                  </a:cubicBezTo>
                  <a:cubicBezTo>
                    <a:pt x="245" y="19"/>
                    <a:pt x="246" y="19"/>
                    <a:pt x="246" y="19"/>
                  </a:cubicBezTo>
                  <a:cubicBezTo>
                    <a:pt x="247" y="19"/>
                    <a:pt x="247" y="19"/>
                    <a:pt x="247" y="19"/>
                  </a:cubicBezTo>
                  <a:cubicBezTo>
                    <a:pt x="247" y="19"/>
                    <a:pt x="247" y="18"/>
                    <a:pt x="248" y="17"/>
                  </a:cubicBezTo>
                  <a:cubicBezTo>
                    <a:pt x="249" y="18"/>
                    <a:pt x="249" y="18"/>
                    <a:pt x="249" y="18"/>
                  </a:cubicBezTo>
                  <a:close/>
                  <a:moveTo>
                    <a:pt x="268" y="0"/>
                  </a:moveTo>
                  <a:cubicBezTo>
                    <a:pt x="269" y="0"/>
                    <a:pt x="270" y="0"/>
                    <a:pt x="271" y="1"/>
                  </a:cubicBezTo>
                  <a:cubicBezTo>
                    <a:pt x="271" y="2"/>
                    <a:pt x="272" y="3"/>
                    <a:pt x="272" y="4"/>
                  </a:cubicBezTo>
                  <a:cubicBezTo>
                    <a:pt x="272" y="5"/>
                    <a:pt x="271" y="6"/>
                    <a:pt x="271" y="7"/>
                  </a:cubicBezTo>
                  <a:cubicBezTo>
                    <a:pt x="270" y="7"/>
                    <a:pt x="269" y="8"/>
                    <a:pt x="268" y="8"/>
                  </a:cubicBezTo>
                  <a:cubicBezTo>
                    <a:pt x="267" y="8"/>
                    <a:pt x="266" y="7"/>
                    <a:pt x="266" y="7"/>
                  </a:cubicBezTo>
                  <a:cubicBezTo>
                    <a:pt x="265" y="6"/>
                    <a:pt x="265" y="5"/>
                    <a:pt x="265" y="4"/>
                  </a:cubicBezTo>
                  <a:cubicBezTo>
                    <a:pt x="265" y="3"/>
                    <a:pt x="265" y="2"/>
                    <a:pt x="266" y="1"/>
                  </a:cubicBezTo>
                  <a:cubicBezTo>
                    <a:pt x="266" y="0"/>
                    <a:pt x="267" y="0"/>
                    <a:pt x="268" y="0"/>
                  </a:cubicBezTo>
                  <a:close/>
                  <a:moveTo>
                    <a:pt x="271" y="18"/>
                  </a:moveTo>
                  <a:cubicBezTo>
                    <a:pt x="271" y="45"/>
                    <a:pt x="271" y="45"/>
                    <a:pt x="271" y="45"/>
                  </a:cubicBezTo>
                  <a:cubicBezTo>
                    <a:pt x="271" y="47"/>
                    <a:pt x="271" y="49"/>
                    <a:pt x="271" y="49"/>
                  </a:cubicBezTo>
                  <a:cubicBezTo>
                    <a:pt x="272" y="50"/>
                    <a:pt x="272" y="51"/>
                    <a:pt x="273" y="51"/>
                  </a:cubicBezTo>
                  <a:cubicBezTo>
                    <a:pt x="273" y="51"/>
                    <a:pt x="274" y="51"/>
                    <a:pt x="276" y="51"/>
                  </a:cubicBezTo>
                  <a:cubicBezTo>
                    <a:pt x="276" y="53"/>
                    <a:pt x="276" y="53"/>
                    <a:pt x="276" y="53"/>
                  </a:cubicBezTo>
                  <a:cubicBezTo>
                    <a:pt x="260" y="53"/>
                    <a:pt x="260" y="53"/>
                    <a:pt x="260" y="53"/>
                  </a:cubicBezTo>
                  <a:cubicBezTo>
                    <a:pt x="260" y="51"/>
                    <a:pt x="260" y="51"/>
                    <a:pt x="260" y="51"/>
                  </a:cubicBezTo>
                  <a:cubicBezTo>
                    <a:pt x="261" y="51"/>
                    <a:pt x="263" y="51"/>
                    <a:pt x="263" y="51"/>
                  </a:cubicBezTo>
                  <a:cubicBezTo>
                    <a:pt x="263" y="51"/>
                    <a:pt x="264" y="50"/>
                    <a:pt x="264" y="49"/>
                  </a:cubicBezTo>
                  <a:cubicBezTo>
                    <a:pt x="265" y="49"/>
                    <a:pt x="265" y="47"/>
                    <a:pt x="265" y="45"/>
                  </a:cubicBezTo>
                  <a:cubicBezTo>
                    <a:pt x="265" y="32"/>
                    <a:pt x="265" y="32"/>
                    <a:pt x="265" y="32"/>
                  </a:cubicBezTo>
                  <a:cubicBezTo>
                    <a:pt x="265" y="28"/>
                    <a:pt x="265" y="26"/>
                    <a:pt x="264" y="25"/>
                  </a:cubicBezTo>
                  <a:cubicBezTo>
                    <a:pt x="264" y="24"/>
                    <a:pt x="264" y="23"/>
                    <a:pt x="263" y="23"/>
                  </a:cubicBezTo>
                  <a:cubicBezTo>
                    <a:pt x="263" y="23"/>
                    <a:pt x="263" y="23"/>
                    <a:pt x="262" y="23"/>
                  </a:cubicBezTo>
                  <a:cubicBezTo>
                    <a:pt x="261" y="23"/>
                    <a:pt x="260" y="23"/>
                    <a:pt x="259" y="23"/>
                  </a:cubicBezTo>
                  <a:cubicBezTo>
                    <a:pt x="259" y="22"/>
                    <a:pt x="259" y="22"/>
                    <a:pt x="259" y="22"/>
                  </a:cubicBezTo>
                  <a:cubicBezTo>
                    <a:pt x="269" y="18"/>
                    <a:pt x="269" y="18"/>
                    <a:pt x="269" y="18"/>
                  </a:cubicBezTo>
                  <a:cubicBezTo>
                    <a:pt x="271" y="18"/>
                    <a:pt x="271" y="18"/>
                    <a:pt x="271" y="18"/>
                  </a:cubicBezTo>
                  <a:close/>
                  <a:moveTo>
                    <a:pt x="293" y="7"/>
                  </a:moveTo>
                  <a:cubicBezTo>
                    <a:pt x="293" y="19"/>
                    <a:pt x="293" y="19"/>
                    <a:pt x="293" y="19"/>
                  </a:cubicBezTo>
                  <a:cubicBezTo>
                    <a:pt x="301" y="19"/>
                    <a:pt x="301" y="19"/>
                    <a:pt x="301" y="19"/>
                  </a:cubicBezTo>
                  <a:cubicBezTo>
                    <a:pt x="301" y="21"/>
                    <a:pt x="301" y="21"/>
                    <a:pt x="301" y="21"/>
                  </a:cubicBezTo>
                  <a:cubicBezTo>
                    <a:pt x="293" y="21"/>
                    <a:pt x="293" y="21"/>
                    <a:pt x="293" y="21"/>
                  </a:cubicBezTo>
                  <a:cubicBezTo>
                    <a:pt x="293" y="43"/>
                    <a:pt x="293" y="43"/>
                    <a:pt x="293" y="43"/>
                  </a:cubicBezTo>
                  <a:cubicBezTo>
                    <a:pt x="293" y="45"/>
                    <a:pt x="294" y="47"/>
                    <a:pt x="294" y="48"/>
                  </a:cubicBezTo>
                  <a:cubicBezTo>
                    <a:pt x="295" y="49"/>
                    <a:pt x="295" y="49"/>
                    <a:pt x="297" y="49"/>
                  </a:cubicBezTo>
                  <a:cubicBezTo>
                    <a:pt x="297" y="49"/>
                    <a:pt x="298" y="49"/>
                    <a:pt x="299" y="48"/>
                  </a:cubicBezTo>
                  <a:cubicBezTo>
                    <a:pt x="300" y="48"/>
                    <a:pt x="300" y="47"/>
                    <a:pt x="301" y="46"/>
                  </a:cubicBezTo>
                  <a:cubicBezTo>
                    <a:pt x="302" y="46"/>
                    <a:pt x="302" y="46"/>
                    <a:pt x="302" y="46"/>
                  </a:cubicBezTo>
                  <a:cubicBezTo>
                    <a:pt x="301" y="48"/>
                    <a:pt x="300" y="50"/>
                    <a:pt x="298" y="51"/>
                  </a:cubicBezTo>
                  <a:cubicBezTo>
                    <a:pt x="297" y="53"/>
                    <a:pt x="295" y="53"/>
                    <a:pt x="293" y="53"/>
                  </a:cubicBezTo>
                  <a:cubicBezTo>
                    <a:pt x="292" y="53"/>
                    <a:pt x="291" y="53"/>
                    <a:pt x="290" y="53"/>
                  </a:cubicBezTo>
                  <a:cubicBezTo>
                    <a:pt x="289" y="52"/>
                    <a:pt x="288" y="51"/>
                    <a:pt x="288" y="50"/>
                  </a:cubicBezTo>
                  <a:cubicBezTo>
                    <a:pt x="287" y="49"/>
                    <a:pt x="287" y="47"/>
                    <a:pt x="287" y="44"/>
                  </a:cubicBezTo>
                  <a:cubicBezTo>
                    <a:pt x="287" y="21"/>
                    <a:pt x="287" y="21"/>
                    <a:pt x="287" y="21"/>
                  </a:cubicBezTo>
                  <a:cubicBezTo>
                    <a:pt x="282" y="21"/>
                    <a:pt x="282" y="21"/>
                    <a:pt x="282" y="21"/>
                  </a:cubicBezTo>
                  <a:cubicBezTo>
                    <a:pt x="282" y="20"/>
                    <a:pt x="282" y="20"/>
                    <a:pt x="282" y="20"/>
                  </a:cubicBezTo>
                  <a:cubicBezTo>
                    <a:pt x="283" y="20"/>
                    <a:pt x="285" y="19"/>
                    <a:pt x="286" y="17"/>
                  </a:cubicBezTo>
                  <a:cubicBezTo>
                    <a:pt x="287" y="16"/>
                    <a:pt x="288" y="15"/>
                    <a:pt x="289" y="13"/>
                  </a:cubicBezTo>
                  <a:cubicBezTo>
                    <a:pt x="290" y="12"/>
                    <a:pt x="291" y="10"/>
                    <a:pt x="292" y="7"/>
                  </a:cubicBezTo>
                  <a:cubicBezTo>
                    <a:pt x="293" y="7"/>
                    <a:pt x="293" y="7"/>
                    <a:pt x="293" y="7"/>
                  </a:cubicBezTo>
                  <a:close/>
                  <a:moveTo>
                    <a:pt x="306" y="19"/>
                  </a:moveTo>
                  <a:cubicBezTo>
                    <a:pt x="321" y="19"/>
                    <a:pt x="321" y="19"/>
                    <a:pt x="321" y="19"/>
                  </a:cubicBezTo>
                  <a:cubicBezTo>
                    <a:pt x="321" y="20"/>
                    <a:pt x="321" y="20"/>
                    <a:pt x="321" y="20"/>
                  </a:cubicBezTo>
                  <a:cubicBezTo>
                    <a:pt x="320" y="20"/>
                    <a:pt x="320" y="20"/>
                    <a:pt x="320" y="20"/>
                  </a:cubicBezTo>
                  <a:cubicBezTo>
                    <a:pt x="319" y="20"/>
                    <a:pt x="318" y="20"/>
                    <a:pt x="318" y="21"/>
                  </a:cubicBezTo>
                  <a:cubicBezTo>
                    <a:pt x="317" y="21"/>
                    <a:pt x="317" y="22"/>
                    <a:pt x="317" y="22"/>
                  </a:cubicBezTo>
                  <a:cubicBezTo>
                    <a:pt x="317" y="23"/>
                    <a:pt x="317" y="25"/>
                    <a:pt x="318" y="26"/>
                  </a:cubicBezTo>
                  <a:cubicBezTo>
                    <a:pt x="326" y="43"/>
                    <a:pt x="326" y="43"/>
                    <a:pt x="326" y="43"/>
                  </a:cubicBezTo>
                  <a:cubicBezTo>
                    <a:pt x="333" y="25"/>
                    <a:pt x="333" y="25"/>
                    <a:pt x="333" y="25"/>
                  </a:cubicBezTo>
                  <a:cubicBezTo>
                    <a:pt x="334" y="23"/>
                    <a:pt x="334" y="23"/>
                    <a:pt x="334" y="21"/>
                  </a:cubicBezTo>
                  <a:cubicBezTo>
                    <a:pt x="334" y="21"/>
                    <a:pt x="334" y="21"/>
                    <a:pt x="333" y="20"/>
                  </a:cubicBezTo>
                  <a:cubicBezTo>
                    <a:pt x="333" y="20"/>
                    <a:pt x="333" y="20"/>
                    <a:pt x="333" y="19"/>
                  </a:cubicBezTo>
                  <a:cubicBezTo>
                    <a:pt x="332" y="19"/>
                    <a:pt x="331" y="19"/>
                    <a:pt x="331" y="19"/>
                  </a:cubicBezTo>
                  <a:cubicBezTo>
                    <a:pt x="331" y="18"/>
                    <a:pt x="331" y="18"/>
                    <a:pt x="331" y="18"/>
                  </a:cubicBezTo>
                  <a:cubicBezTo>
                    <a:pt x="341" y="18"/>
                    <a:pt x="341" y="18"/>
                    <a:pt x="341" y="18"/>
                  </a:cubicBezTo>
                  <a:cubicBezTo>
                    <a:pt x="341" y="19"/>
                    <a:pt x="341" y="19"/>
                    <a:pt x="341" y="19"/>
                  </a:cubicBezTo>
                  <a:cubicBezTo>
                    <a:pt x="341" y="19"/>
                    <a:pt x="340" y="19"/>
                    <a:pt x="339" y="19"/>
                  </a:cubicBezTo>
                  <a:cubicBezTo>
                    <a:pt x="339" y="20"/>
                    <a:pt x="338" y="20"/>
                    <a:pt x="338" y="21"/>
                  </a:cubicBezTo>
                  <a:cubicBezTo>
                    <a:pt x="337" y="21"/>
                    <a:pt x="337" y="22"/>
                    <a:pt x="337" y="24"/>
                  </a:cubicBezTo>
                  <a:cubicBezTo>
                    <a:pt x="323" y="58"/>
                    <a:pt x="323" y="58"/>
                    <a:pt x="323" y="58"/>
                  </a:cubicBezTo>
                  <a:cubicBezTo>
                    <a:pt x="322" y="61"/>
                    <a:pt x="321" y="63"/>
                    <a:pt x="318" y="65"/>
                  </a:cubicBezTo>
                  <a:cubicBezTo>
                    <a:pt x="316" y="67"/>
                    <a:pt x="314" y="68"/>
                    <a:pt x="312" y="68"/>
                  </a:cubicBezTo>
                  <a:cubicBezTo>
                    <a:pt x="311" y="68"/>
                    <a:pt x="310" y="67"/>
                    <a:pt x="309" y="67"/>
                  </a:cubicBezTo>
                  <a:cubicBezTo>
                    <a:pt x="308" y="66"/>
                    <a:pt x="307" y="65"/>
                    <a:pt x="307" y="64"/>
                  </a:cubicBezTo>
                  <a:cubicBezTo>
                    <a:pt x="307" y="63"/>
                    <a:pt x="308" y="62"/>
                    <a:pt x="308" y="61"/>
                  </a:cubicBezTo>
                  <a:cubicBezTo>
                    <a:pt x="309" y="61"/>
                    <a:pt x="310" y="61"/>
                    <a:pt x="311" y="61"/>
                  </a:cubicBezTo>
                  <a:cubicBezTo>
                    <a:pt x="312" y="61"/>
                    <a:pt x="313" y="61"/>
                    <a:pt x="314" y="61"/>
                  </a:cubicBezTo>
                  <a:cubicBezTo>
                    <a:pt x="315" y="62"/>
                    <a:pt x="316" y="62"/>
                    <a:pt x="316" y="62"/>
                  </a:cubicBezTo>
                  <a:cubicBezTo>
                    <a:pt x="317" y="62"/>
                    <a:pt x="317" y="61"/>
                    <a:pt x="318" y="61"/>
                  </a:cubicBezTo>
                  <a:cubicBezTo>
                    <a:pt x="319" y="60"/>
                    <a:pt x="320" y="58"/>
                    <a:pt x="321" y="56"/>
                  </a:cubicBezTo>
                  <a:cubicBezTo>
                    <a:pt x="323" y="50"/>
                    <a:pt x="323" y="50"/>
                    <a:pt x="323" y="50"/>
                  </a:cubicBezTo>
                  <a:cubicBezTo>
                    <a:pt x="311" y="25"/>
                    <a:pt x="311" y="25"/>
                    <a:pt x="311" y="25"/>
                  </a:cubicBezTo>
                  <a:cubicBezTo>
                    <a:pt x="311" y="24"/>
                    <a:pt x="311" y="23"/>
                    <a:pt x="310" y="22"/>
                  </a:cubicBezTo>
                  <a:cubicBezTo>
                    <a:pt x="309" y="21"/>
                    <a:pt x="309" y="20"/>
                    <a:pt x="308" y="20"/>
                  </a:cubicBezTo>
                  <a:cubicBezTo>
                    <a:pt x="308" y="20"/>
                    <a:pt x="307" y="19"/>
                    <a:pt x="305" y="19"/>
                  </a:cubicBezTo>
                  <a:cubicBezTo>
                    <a:pt x="306" y="19"/>
                    <a:pt x="306" y="19"/>
                    <a:pt x="306" y="19"/>
                  </a:cubicBezTo>
                  <a:close/>
                  <a:moveTo>
                    <a:pt x="379" y="18"/>
                  </a:moveTo>
                  <a:cubicBezTo>
                    <a:pt x="383" y="18"/>
                    <a:pt x="387" y="20"/>
                    <a:pt x="391" y="24"/>
                  </a:cubicBezTo>
                  <a:cubicBezTo>
                    <a:pt x="393" y="27"/>
                    <a:pt x="395" y="31"/>
                    <a:pt x="395" y="35"/>
                  </a:cubicBezTo>
                  <a:cubicBezTo>
                    <a:pt x="395" y="39"/>
                    <a:pt x="394" y="41"/>
                    <a:pt x="393" y="45"/>
                  </a:cubicBezTo>
                  <a:cubicBezTo>
                    <a:pt x="391" y="48"/>
                    <a:pt x="389" y="50"/>
                    <a:pt x="387" y="52"/>
                  </a:cubicBezTo>
                  <a:cubicBezTo>
                    <a:pt x="385" y="53"/>
                    <a:pt x="382" y="54"/>
                    <a:pt x="379" y="54"/>
                  </a:cubicBezTo>
                  <a:cubicBezTo>
                    <a:pt x="374" y="54"/>
                    <a:pt x="370" y="52"/>
                    <a:pt x="367" y="48"/>
                  </a:cubicBezTo>
                  <a:cubicBezTo>
                    <a:pt x="365" y="45"/>
                    <a:pt x="363" y="41"/>
                    <a:pt x="363" y="37"/>
                  </a:cubicBezTo>
                  <a:cubicBezTo>
                    <a:pt x="363" y="33"/>
                    <a:pt x="364" y="30"/>
                    <a:pt x="366" y="27"/>
                  </a:cubicBezTo>
                  <a:cubicBezTo>
                    <a:pt x="367" y="24"/>
                    <a:pt x="369" y="22"/>
                    <a:pt x="372" y="21"/>
                  </a:cubicBezTo>
                  <a:cubicBezTo>
                    <a:pt x="373" y="19"/>
                    <a:pt x="376" y="18"/>
                    <a:pt x="379" y="18"/>
                  </a:cubicBezTo>
                  <a:close/>
                  <a:moveTo>
                    <a:pt x="377" y="20"/>
                  </a:moveTo>
                  <a:cubicBezTo>
                    <a:pt x="376" y="20"/>
                    <a:pt x="375" y="21"/>
                    <a:pt x="373" y="21"/>
                  </a:cubicBezTo>
                  <a:cubicBezTo>
                    <a:pt x="372" y="22"/>
                    <a:pt x="371" y="23"/>
                    <a:pt x="370" y="25"/>
                  </a:cubicBezTo>
                  <a:cubicBezTo>
                    <a:pt x="369" y="27"/>
                    <a:pt x="369" y="30"/>
                    <a:pt x="369" y="33"/>
                  </a:cubicBezTo>
                  <a:cubicBezTo>
                    <a:pt x="369" y="38"/>
                    <a:pt x="370" y="42"/>
                    <a:pt x="372" y="46"/>
                  </a:cubicBezTo>
                  <a:cubicBezTo>
                    <a:pt x="374" y="49"/>
                    <a:pt x="376" y="51"/>
                    <a:pt x="379" y="51"/>
                  </a:cubicBezTo>
                  <a:cubicBezTo>
                    <a:pt x="382" y="51"/>
                    <a:pt x="384" y="50"/>
                    <a:pt x="385" y="48"/>
                  </a:cubicBezTo>
                  <a:cubicBezTo>
                    <a:pt x="387" y="46"/>
                    <a:pt x="387" y="43"/>
                    <a:pt x="387" y="38"/>
                  </a:cubicBezTo>
                  <a:cubicBezTo>
                    <a:pt x="387" y="32"/>
                    <a:pt x="386" y="27"/>
                    <a:pt x="384" y="24"/>
                  </a:cubicBezTo>
                  <a:cubicBezTo>
                    <a:pt x="382" y="21"/>
                    <a:pt x="380" y="20"/>
                    <a:pt x="377" y="20"/>
                  </a:cubicBezTo>
                  <a:close/>
                  <a:moveTo>
                    <a:pt x="415" y="21"/>
                  </a:moveTo>
                  <a:cubicBezTo>
                    <a:pt x="415" y="44"/>
                    <a:pt x="415" y="44"/>
                    <a:pt x="415" y="44"/>
                  </a:cubicBezTo>
                  <a:cubicBezTo>
                    <a:pt x="415" y="47"/>
                    <a:pt x="416" y="49"/>
                    <a:pt x="416" y="50"/>
                  </a:cubicBezTo>
                  <a:cubicBezTo>
                    <a:pt x="417" y="51"/>
                    <a:pt x="418" y="51"/>
                    <a:pt x="420" y="51"/>
                  </a:cubicBezTo>
                  <a:cubicBezTo>
                    <a:pt x="423" y="51"/>
                    <a:pt x="423" y="51"/>
                    <a:pt x="423" y="51"/>
                  </a:cubicBezTo>
                  <a:cubicBezTo>
                    <a:pt x="423" y="53"/>
                    <a:pt x="423" y="53"/>
                    <a:pt x="423" y="53"/>
                  </a:cubicBezTo>
                  <a:cubicBezTo>
                    <a:pt x="403" y="53"/>
                    <a:pt x="403" y="53"/>
                    <a:pt x="403" y="53"/>
                  </a:cubicBezTo>
                  <a:cubicBezTo>
                    <a:pt x="403" y="51"/>
                    <a:pt x="403" y="51"/>
                    <a:pt x="403" y="51"/>
                  </a:cubicBezTo>
                  <a:cubicBezTo>
                    <a:pt x="405" y="51"/>
                    <a:pt x="405" y="51"/>
                    <a:pt x="405" y="51"/>
                  </a:cubicBezTo>
                  <a:cubicBezTo>
                    <a:pt x="406" y="51"/>
                    <a:pt x="407" y="51"/>
                    <a:pt x="408" y="51"/>
                  </a:cubicBezTo>
                  <a:cubicBezTo>
                    <a:pt x="409" y="50"/>
                    <a:pt x="409" y="49"/>
                    <a:pt x="409" y="49"/>
                  </a:cubicBezTo>
                  <a:cubicBezTo>
                    <a:pt x="410" y="48"/>
                    <a:pt x="410" y="46"/>
                    <a:pt x="410" y="44"/>
                  </a:cubicBezTo>
                  <a:cubicBezTo>
                    <a:pt x="410" y="21"/>
                    <a:pt x="410" y="21"/>
                    <a:pt x="410" y="21"/>
                  </a:cubicBezTo>
                  <a:cubicBezTo>
                    <a:pt x="403" y="21"/>
                    <a:pt x="403" y="21"/>
                    <a:pt x="403" y="21"/>
                  </a:cubicBezTo>
                  <a:cubicBezTo>
                    <a:pt x="403" y="19"/>
                    <a:pt x="403" y="19"/>
                    <a:pt x="403" y="19"/>
                  </a:cubicBezTo>
                  <a:cubicBezTo>
                    <a:pt x="410" y="19"/>
                    <a:pt x="410" y="19"/>
                    <a:pt x="410" y="19"/>
                  </a:cubicBezTo>
                  <a:cubicBezTo>
                    <a:pt x="410" y="16"/>
                    <a:pt x="410" y="16"/>
                    <a:pt x="410" y="16"/>
                  </a:cubicBezTo>
                  <a:cubicBezTo>
                    <a:pt x="410" y="13"/>
                    <a:pt x="410" y="10"/>
                    <a:pt x="411" y="7"/>
                  </a:cubicBezTo>
                  <a:cubicBezTo>
                    <a:pt x="413" y="5"/>
                    <a:pt x="414" y="3"/>
                    <a:pt x="416" y="2"/>
                  </a:cubicBezTo>
                  <a:cubicBezTo>
                    <a:pt x="418" y="0"/>
                    <a:pt x="421" y="0"/>
                    <a:pt x="423" y="0"/>
                  </a:cubicBezTo>
                  <a:cubicBezTo>
                    <a:pt x="426" y="0"/>
                    <a:pt x="428" y="1"/>
                    <a:pt x="430" y="2"/>
                  </a:cubicBezTo>
                  <a:cubicBezTo>
                    <a:pt x="431" y="3"/>
                    <a:pt x="432" y="5"/>
                    <a:pt x="432" y="6"/>
                  </a:cubicBezTo>
                  <a:cubicBezTo>
                    <a:pt x="432" y="7"/>
                    <a:pt x="432" y="7"/>
                    <a:pt x="431" y="8"/>
                  </a:cubicBezTo>
                  <a:cubicBezTo>
                    <a:pt x="431" y="9"/>
                    <a:pt x="430" y="9"/>
                    <a:pt x="429" y="9"/>
                  </a:cubicBezTo>
                  <a:cubicBezTo>
                    <a:pt x="429" y="9"/>
                    <a:pt x="428" y="8"/>
                    <a:pt x="428" y="8"/>
                  </a:cubicBezTo>
                  <a:cubicBezTo>
                    <a:pt x="427" y="7"/>
                    <a:pt x="427" y="7"/>
                    <a:pt x="425" y="5"/>
                  </a:cubicBezTo>
                  <a:cubicBezTo>
                    <a:pt x="425" y="4"/>
                    <a:pt x="424" y="3"/>
                    <a:pt x="423" y="2"/>
                  </a:cubicBezTo>
                  <a:cubicBezTo>
                    <a:pt x="422" y="2"/>
                    <a:pt x="421" y="1"/>
                    <a:pt x="421" y="1"/>
                  </a:cubicBezTo>
                  <a:cubicBezTo>
                    <a:pt x="419" y="1"/>
                    <a:pt x="419" y="2"/>
                    <a:pt x="418" y="2"/>
                  </a:cubicBezTo>
                  <a:cubicBezTo>
                    <a:pt x="417" y="3"/>
                    <a:pt x="417" y="4"/>
                    <a:pt x="416" y="5"/>
                  </a:cubicBezTo>
                  <a:cubicBezTo>
                    <a:pt x="416" y="6"/>
                    <a:pt x="416" y="9"/>
                    <a:pt x="416" y="15"/>
                  </a:cubicBezTo>
                  <a:cubicBezTo>
                    <a:pt x="416" y="17"/>
                    <a:pt x="416" y="17"/>
                    <a:pt x="416" y="17"/>
                  </a:cubicBezTo>
                  <a:cubicBezTo>
                    <a:pt x="424" y="17"/>
                    <a:pt x="424" y="17"/>
                    <a:pt x="424" y="17"/>
                  </a:cubicBezTo>
                  <a:cubicBezTo>
                    <a:pt x="424" y="21"/>
                    <a:pt x="424" y="21"/>
                    <a:pt x="424" y="21"/>
                  </a:cubicBezTo>
                  <a:cubicBezTo>
                    <a:pt x="415" y="21"/>
                    <a:pt x="415" y="21"/>
                    <a:pt x="415" y="21"/>
                  </a:cubicBezTo>
                  <a:close/>
                  <a:moveTo>
                    <a:pt x="477" y="1"/>
                  </a:moveTo>
                  <a:cubicBezTo>
                    <a:pt x="477" y="19"/>
                    <a:pt x="477" y="19"/>
                    <a:pt x="477" y="19"/>
                  </a:cubicBezTo>
                  <a:cubicBezTo>
                    <a:pt x="475" y="19"/>
                    <a:pt x="475" y="19"/>
                    <a:pt x="475" y="19"/>
                  </a:cubicBezTo>
                  <a:cubicBezTo>
                    <a:pt x="475" y="15"/>
                    <a:pt x="474" y="13"/>
                    <a:pt x="473" y="11"/>
                  </a:cubicBezTo>
                  <a:cubicBezTo>
                    <a:pt x="472" y="9"/>
                    <a:pt x="470" y="7"/>
                    <a:pt x="468" y="6"/>
                  </a:cubicBezTo>
                  <a:cubicBezTo>
                    <a:pt x="466" y="5"/>
                    <a:pt x="464" y="4"/>
                    <a:pt x="462" y="4"/>
                  </a:cubicBezTo>
                  <a:cubicBezTo>
                    <a:pt x="459" y="4"/>
                    <a:pt x="457" y="5"/>
                    <a:pt x="456" y="7"/>
                  </a:cubicBezTo>
                  <a:cubicBezTo>
                    <a:pt x="454" y="8"/>
                    <a:pt x="453" y="10"/>
                    <a:pt x="453" y="12"/>
                  </a:cubicBezTo>
                  <a:cubicBezTo>
                    <a:pt x="453" y="13"/>
                    <a:pt x="454" y="15"/>
                    <a:pt x="455" y="16"/>
                  </a:cubicBezTo>
                  <a:cubicBezTo>
                    <a:pt x="457" y="18"/>
                    <a:pt x="460" y="20"/>
                    <a:pt x="465" y="23"/>
                  </a:cubicBezTo>
                  <a:cubicBezTo>
                    <a:pt x="470" y="26"/>
                    <a:pt x="473" y="28"/>
                    <a:pt x="475" y="29"/>
                  </a:cubicBezTo>
                  <a:cubicBezTo>
                    <a:pt x="476" y="31"/>
                    <a:pt x="477" y="32"/>
                    <a:pt x="479" y="34"/>
                  </a:cubicBezTo>
                  <a:cubicBezTo>
                    <a:pt x="479" y="36"/>
                    <a:pt x="480" y="38"/>
                    <a:pt x="480" y="40"/>
                  </a:cubicBezTo>
                  <a:cubicBezTo>
                    <a:pt x="480" y="44"/>
                    <a:pt x="478" y="47"/>
                    <a:pt x="475" y="50"/>
                  </a:cubicBezTo>
                  <a:cubicBezTo>
                    <a:pt x="473" y="53"/>
                    <a:pt x="469" y="54"/>
                    <a:pt x="465" y="54"/>
                  </a:cubicBezTo>
                  <a:cubicBezTo>
                    <a:pt x="463" y="54"/>
                    <a:pt x="462" y="54"/>
                    <a:pt x="461" y="53"/>
                  </a:cubicBezTo>
                  <a:cubicBezTo>
                    <a:pt x="460" y="53"/>
                    <a:pt x="458" y="53"/>
                    <a:pt x="456" y="52"/>
                  </a:cubicBezTo>
                  <a:cubicBezTo>
                    <a:pt x="454" y="51"/>
                    <a:pt x="453" y="51"/>
                    <a:pt x="452" y="51"/>
                  </a:cubicBezTo>
                  <a:cubicBezTo>
                    <a:pt x="451" y="51"/>
                    <a:pt x="451" y="51"/>
                    <a:pt x="450" y="51"/>
                  </a:cubicBezTo>
                  <a:cubicBezTo>
                    <a:pt x="450" y="52"/>
                    <a:pt x="450" y="53"/>
                    <a:pt x="449" y="54"/>
                  </a:cubicBezTo>
                  <a:cubicBezTo>
                    <a:pt x="448" y="54"/>
                    <a:pt x="448" y="54"/>
                    <a:pt x="448" y="54"/>
                  </a:cubicBezTo>
                  <a:cubicBezTo>
                    <a:pt x="448" y="37"/>
                    <a:pt x="448" y="37"/>
                    <a:pt x="448" y="37"/>
                  </a:cubicBezTo>
                  <a:cubicBezTo>
                    <a:pt x="449" y="37"/>
                    <a:pt x="449" y="37"/>
                    <a:pt x="449" y="37"/>
                  </a:cubicBezTo>
                  <a:cubicBezTo>
                    <a:pt x="450" y="40"/>
                    <a:pt x="451" y="43"/>
                    <a:pt x="452" y="45"/>
                  </a:cubicBezTo>
                  <a:cubicBezTo>
                    <a:pt x="453" y="46"/>
                    <a:pt x="455" y="48"/>
                    <a:pt x="457" y="49"/>
                  </a:cubicBezTo>
                  <a:cubicBezTo>
                    <a:pt x="459" y="50"/>
                    <a:pt x="461" y="51"/>
                    <a:pt x="464" y="51"/>
                  </a:cubicBezTo>
                  <a:cubicBezTo>
                    <a:pt x="467" y="51"/>
                    <a:pt x="469" y="50"/>
                    <a:pt x="471" y="48"/>
                  </a:cubicBezTo>
                  <a:cubicBezTo>
                    <a:pt x="473" y="47"/>
                    <a:pt x="473" y="45"/>
                    <a:pt x="473" y="43"/>
                  </a:cubicBezTo>
                  <a:cubicBezTo>
                    <a:pt x="473" y="41"/>
                    <a:pt x="473" y="40"/>
                    <a:pt x="473" y="39"/>
                  </a:cubicBezTo>
                  <a:cubicBezTo>
                    <a:pt x="472" y="38"/>
                    <a:pt x="471" y="37"/>
                    <a:pt x="469" y="35"/>
                  </a:cubicBezTo>
                  <a:cubicBezTo>
                    <a:pt x="469" y="35"/>
                    <a:pt x="466" y="33"/>
                    <a:pt x="462" y="31"/>
                  </a:cubicBezTo>
                  <a:cubicBezTo>
                    <a:pt x="458" y="28"/>
                    <a:pt x="455" y="26"/>
                    <a:pt x="453" y="25"/>
                  </a:cubicBezTo>
                  <a:cubicBezTo>
                    <a:pt x="451" y="23"/>
                    <a:pt x="450" y="22"/>
                    <a:pt x="449" y="20"/>
                  </a:cubicBezTo>
                  <a:cubicBezTo>
                    <a:pt x="448" y="19"/>
                    <a:pt x="448" y="17"/>
                    <a:pt x="448" y="15"/>
                  </a:cubicBezTo>
                  <a:cubicBezTo>
                    <a:pt x="448" y="11"/>
                    <a:pt x="449" y="8"/>
                    <a:pt x="452" y="5"/>
                  </a:cubicBezTo>
                  <a:cubicBezTo>
                    <a:pt x="455" y="3"/>
                    <a:pt x="458" y="1"/>
                    <a:pt x="462" y="1"/>
                  </a:cubicBezTo>
                  <a:cubicBezTo>
                    <a:pt x="464" y="1"/>
                    <a:pt x="467" y="2"/>
                    <a:pt x="470" y="3"/>
                  </a:cubicBezTo>
                  <a:cubicBezTo>
                    <a:pt x="471" y="4"/>
                    <a:pt x="472" y="4"/>
                    <a:pt x="473" y="4"/>
                  </a:cubicBezTo>
                  <a:cubicBezTo>
                    <a:pt x="473" y="4"/>
                    <a:pt x="474" y="4"/>
                    <a:pt x="474" y="4"/>
                  </a:cubicBezTo>
                  <a:cubicBezTo>
                    <a:pt x="475" y="3"/>
                    <a:pt x="475" y="3"/>
                    <a:pt x="475" y="1"/>
                  </a:cubicBezTo>
                  <a:cubicBezTo>
                    <a:pt x="477" y="1"/>
                    <a:pt x="477" y="1"/>
                    <a:pt x="477" y="1"/>
                  </a:cubicBezTo>
                  <a:close/>
                  <a:moveTo>
                    <a:pt x="517" y="40"/>
                  </a:moveTo>
                  <a:cubicBezTo>
                    <a:pt x="517" y="44"/>
                    <a:pt x="515" y="48"/>
                    <a:pt x="512" y="50"/>
                  </a:cubicBezTo>
                  <a:cubicBezTo>
                    <a:pt x="510" y="53"/>
                    <a:pt x="507" y="54"/>
                    <a:pt x="504" y="54"/>
                  </a:cubicBezTo>
                  <a:cubicBezTo>
                    <a:pt x="500" y="54"/>
                    <a:pt x="497" y="52"/>
                    <a:pt x="494" y="49"/>
                  </a:cubicBezTo>
                  <a:cubicBezTo>
                    <a:pt x="491" y="46"/>
                    <a:pt x="490" y="41"/>
                    <a:pt x="490" y="36"/>
                  </a:cubicBezTo>
                  <a:cubicBezTo>
                    <a:pt x="490" y="31"/>
                    <a:pt x="492" y="26"/>
                    <a:pt x="495" y="23"/>
                  </a:cubicBezTo>
                  <a:cubicBezTo>
                    <a:pt x="498" y="19"/>
                    <a:pt x="501" y="17"/>
                    <a:pt x="506" y="17"/>
                  </a:cubicBezTo>
                  <a:cubicBezTo>
                    <a:pt x="509" y="17"/>
                    <a:pt x="512" y="18"/>
                    <a:pt x="514" y="20"/>
                  </a:cubicBezTo>
                  <a:cubicBezTo>
                    <a:pt x="516" y="22"/>
                    <a:pt x="517" y="24"/>
                    <a:pt x="517" y="26"/>
                  </a:cubicBezTo>
                  <a:cubicBezTo>
                    <a:pt x="517" y="27"/>
                    <a:pt x="517" y="27"/>
                    <a:pt x="516" y="28"/>
                  </a:cubicBezTo>
                  <a:cubicBezTo>
                    <a:pt x="516" y="29"/>
                    <a:pt x="515" y="29"/>
                    <a:pt x="514" y="29"/>
                  </a:cubicBezTo>
                  <a:cubicBezTo>
                    <a:pt x="512" y="29"/>
                    <a:pt x="511" y="29"/>
                    <a:pt x="511" y="27"/>
                  </a:cubicBezTo>
                  <a:cubicBezTo>
                    <a:pt x="510" y="27"/>
                    <a:pt x="510" y="26"/>
                    <a:pt x="510" y="25"/>
                  </a:cubicBezTo>
                  <a:cubicBezTo>
                    <a:pt x="510" y="23"/>
                    <a:pt x="509" y="22"/>
                    <a:pt x="508" y="21"/>
                  </a:cubicBezTo>
                  <a:cubicBezTo>
                    <a:pt x="507" y="21"/>
                    <a:pt x="506" y="20"/>
                    <a:pt x="505" y="20"/>
                  </a:cubicBezTo>
                  <a:cubicBezTo>
                    <a:pt x="502" y="20"/>
                    <a:pt x="500" y="21"/>
                    <a:pt x="499" y="23"/>
                  </a:cubicBezTo>
                  <a:cubicBezTo>
                    <a:pt x="497" y="25"/>
                    <a:pt x="496" y="29"/>
                    <a:pt x="496" y="33"/>
                  </a:cubicBezTo>
                  <a:cubicBezTo>
                    <a:pt x="496" y="37"/>
                    <a:pt x="497" y="40"/>
                    <a:pt x="499" y="43"/>
                  </a:cubicBezTo>
                  <a:cubicBezTo>
                    <a:pt x="501" y="47"/>
                    <a:pt x="503" y="48"/>
                    <a:pt x="507" y="48"/>
                  </a:cubicBezTo>
                  <a:cubicBezTo>
                    <a:pt x="509" y="48"/>
                    <a:pt x="511" y="47"/>
                    <a:pt x="513" y="46"/>
                  </a:cubicBezTo>
                  <a:cubicBezTo>
                    <a:pt x="514" y="45"/>
                    <a:pt x="515" y="43"/>
                    <a:pt x="517" y="40"/>
                  </a:cubicBezTo>
                  <a:cubicBezTo>
                    <a:pt x="517" y="40"/>
                    <a:pt x="517" y="40"/>
                    <a:pt x="517" y="40"/>
                  </a:cubicBezTo>
                  <a:close/>
                  <a:moveTo>
                    <a:pt x="534" y="0"/>
                  </a:moveTo>
                  <a:cubicBezTo>
                    <a:pt x="535" y="0"/>
                    <a:pt x="536" y="0"/>
                    <a:pt x="537" y="1"/>
                  </a:cubicBezTo>
                  <a:cubicBezTo>
                    <a:pt x="537" y="2"/>
                    <a:pt x="538" y="3"/>
                    <a:pt x="538" y="4"/>
                  </a:cubicBezTo>
                  <a:cubicBezTo>
                    <a:pt x="538" y="5"/>
                    <a:pt x="537" y="6"/>
                    <a:pt x="537" y="7"/>
                  </a:cubicBezTo>
                  <a:cubicBezTo>
                    <a:pt x="536" y="7"/>
                    <a:pt x="535" y="8"/>
                    <a:pt x="534" y="8"/>
                  </a:cubicBezTo>
                  <a:cubicBezTo>
                    <a:pt x="533" y="8"/>
                    <a:pt x="532" y="7"/>
                    <a:pt x="532" y="7"/>
                  </a:cubicBezTo>
                  <a:cubicBezTo>
                    <a:pt x="531" y="6"/>
                    <a:pt x="531" y="5"/>
                    <a:pt x="531" y="4"/>
                  </a:cubicBezTo>
                  <a:cubicBezTo>
                    <a:pt x="531" y="3"/>
                    <a:pt x="531" y="2"/>
                    <a:pt x="532" y="1"/>
                  </a:cubicBezTo>
                  <a:cubicBezTo>
                    <a:pt x="532" y="0"/>
                    <a:pt x="533" y="0"/>
                    <a:pt x="534" y="0"/>
                  </a:cubicBezTo>
                  <a:close/>
                  <a:moveTo>
                    <a:pt x="537" y="18"/>
                  </a:moveTo>
                  <a:cubicBezTo>
                    <a:pt x="537" y="45"/>
                    <a:pt x="537" y="45"/>
                    <a:pt x="537" y="45"/>
                  </a:cubicBezTo>
                  <a:cubicBezTo>
                    <a:pt x="537" y="47"/>
                    <a:pt x="537" y="49"/>
                    <a:pt x="537" y="49"/>
                  </a:cubicBezTo>
                  <a:cubicBezTo>
                    <a:pt x="538" y="50"/>
                    <a:pt x="538" y="51"/>
                    <a:pt x="539" y="51"/>
                  </a:cubicBezTo>
                  <a:cubicBezTo>
                    <a:pt x="539" y="51"/>
                    <a:pt x="540" y="51"/>
                    <a:pt x="542" y="51"/>
                  </a:cubicBezTo>
                  <a:cubicBezTo>
                    <a:pt x="542" y="53"/>
                    <a:pt x="542" y="53"/>
                    <a:pt x="542" y="53"/>
                  </a:cubicBezTo>
                  <a:cubicBezTo>
                    <a:pt x="526" y="53"/>
                    <a:pt x="526" y="53"/>
                    <a:pt x="526" y="53"/>
                  </a:cubicBezTo>
                  <a:cubicBezTo>
                    <a:pt x="526" y="51"/>
                    <a:pt x="526" y="51"/>
                    <a:pt x="526" y="51"/>
                  </a:cubicBezTo>
                  <a:cubicBezTo>
                    <a:pt x="527" y="51"/>
                    <a:pt x="529" y="51"/>
                    <a:pt x="529" y="51"/>
                  </a:cubicBezTo>
                  <a:cubicBezTo>
                    <a:pt x="529" y="51"/>
                    <a:pt x="530" y="50"/>
                    <a:pt x="530" y="49"/>
                  </a:cubicBezTo>
                  <a:cubicBezTo>
                    <a:pt x="531" y="49"/>
                    <a:pt x="531" y="47"/>
                    <a:pt x="531" y="45"/>
                  </a:cubicBezTo>
                  <a:cubicBezTo>
                    <a:pt x="531" y="32"/>
                    <a:pt x="531" y="32"/>
                    <a:pt x="531" y="32"/>
                  </a:cubicBezTo>
                  <a:cubicBezTo>
                    <a:pt x="531" y="28"/>
                    <a:pt x="531" y="26"/>
                    <a:pt x="530" y="25"/>
                  </a:cubicBezTo>
                  <a:cubicBezTo>
                    <a:pt x="530" y="24"/>
                    <a:pt x="530" y="23"/>
                    <a:pt x="529" y="23"/>
                  </a:cubicBezTo>
                  <a:cubicBezTo>
                    <a:pt x="529" y="23"/>
                    <a:pt x="529" y="23"/>
                    <a:pt x="528" y="23"/>
                  </a:cubicBezTo>
                  <a:cubicBezTo>
                    <a:pt x="527" y="23"/>
                    <a:pt x="526" y="23"/>
                    <a:pt x="525" y="23"/>
                  </a:cubicBezTo>
                  <a:cubicBezTo>
                    <a:pt x="525" y="22"/>
                    <a:pt x="525" y="22"/>
                    <a:pt x="525" y="22"/>
                  </a:cubicBezTo>
                  <a:cubicBezTo>
                    <a:pt x="535" y="18"/>
                    <a:pt x="535" y="18"/>
                    <a:pt x="535" y="18"/>
                  </a:cubicBezTo>
                  <a:cubicBezTo>
                    <a:pt x="537" y="18"/>
                    <a:pt x="537" y="18"/>
                    <a:pt x="537" y="18"/>
                  </a:cubicBezTo>
                  <a:close/>
                  <a:moveTo>
                    <a:pt x="555" y="31"/>
                  </a:moveTo>
                  <a:cubicBezTo>
                    <a:pt x="555" y="37"/>
                    <a:pt x="557" y="40"/>
                    <a:pt x="559" y="43"/>
                  </a:cubicBezTo>
                  <a:cubicBezTo>
                    <a:pt x="561" y="46"/>
                    <a:pt x="564" y="48"/>
                    <a:pt x="567" y="48"/>
                  </a:cubicBezTo>
                  <a:cubicBezTo>
                    <a:pt x="569" y="48"/>
                    <a:pt x="571" y="47"/>
                    <a:pt x="573" y="46"/>
                  </a:cubicBezTo>
                  <a:cubicBezTo>
                    <a:pt x="575" y="45"/>
                    <a:pt x="576" y="43"/>
                    <a:pt x="577" y="39"/>
                  </a:cubicBezTo>
                  <a:cubicBezTo>
                    <a:pt x="578" y="40"/>
                    <a:pt x="578" y="40"/>
                    <a:pt x="578" y="40"/>
                  </a:cubicBezTo>
                  <a:cubicBezTo>
                    <a:pt x="578" y="43"/>
                    <a:pt x="576" y="47"/>
                    <a:pt x="574" y="49"/>
                  </a:cubicBezTo>
                  <a:cubicBezTo>
                    <a:pt x="571" y="52"/>
                    <a:pt x="568" y="53"/>
                    <a:pt x="565" y="53"/>
                  </a:cubicBezTo>
                  <a:cubicBezTo>
                    <a:pt x="561" y="53"/>
                    <a:pt x="557" y="52"/>
                    <a:pt x="555" y="49"/>
                  </a:cubicBezTo>
                  <a:cubicBezTo>
                    <a:pt x="552" y="45"/>
                    <a:pt x="551" y="41"/>
                    <a:pt x="551" y="36"/>
                  </a:cubicBezTo>
                  <a:cubicBezTo>
                    <a:pt x="551" y="30"/>
                    <a:pt x="552" y="25"/>
                    <a:pt x="555" y="22"/>
                  </a:cubicBezTo>
                  <a:cubicBezTo>
                    <a:pt x="558" y="19"/>
                    <a:pt x="561" y="17"/>
                    <a:pt x="566" y="17"/>
                  </a:cubicBezTo>
                  <a:cubicBezTo>
                    <a:pt x="569" y="17"/>
                    <a:pt x="573" y="19"/>
                    <a:pt x="575" y="21"/>
                  </a:cubicBezTo>
                  <a:cubicBezTo>
                    <a:pt x="577" y="23"/>
                    <a:pt x="579" y="27"/>
                    <a:pt x="579" y="31"/>
                  </a:cubicBezTo>
                  <a:cubicBezTo>
                    <a:pt x="555" y="31"/>
                    <a:pt x="555" y="31"/>
                    <a:pt x="555" y="31"/>
                  </a:cubicBezTo>
                  <a:close/>
                  <a:moveTo>
                    <a:pt x="555" y="29"/>
                  </a:moveTo>
                  <a:cubicBezTo>
                    <a:pt x="571" y="29"/>
                    <a:pt x="571" y="29"/>
                    <a:pt x="571" y="29"/>
                  </a:cubicBezTo>
                  <a:cubicBezTo>
                    <a:pt x="571" y="27"/>
                    <a:pt x="570" y="26"/>
                    <a:pt x="570" y="25"/>
                  </a:cubicBezTo>
                  <a:cubicBezTo>
                    <a:pt x="569" y="24"/>
                    <a:pt x="568" y="23"/>
                    <a:pt x="567" y="22"/>
                  </a:cubicBezTo>
                  <a:cubicBezTo>
                    <a:pt x="566" y="21"/>
                    <a:pt x="565" y="21"/>
                    <a:pt x="563" y="21"/>
                  </a:cubicBezTo>
                  <a:cubicBezTo>
                    <a:pt x="561" y="21"/>
                    <a:pt x="560" y="21"/>
                    <a:pt x="558" y="23"/>
                  </a:cubicBezTo>
                  <a:cubicBezTo>
                    <a:pt x="557" y="24"/>
                    <a:pt x="555" y="27"/>
                    <a:pt x="555" y="29"/>
                  </a:cubicBezTo>
                  <a:close/>
                  <a:moveTo>
                    <a:pt x="595" y="25"/>
                  </a:moveTo>
                  <a:cubicBezTo>
                    <a:pt x="599" y="20"/>
                    <a:pt x="603" y="18"/>
                    <a:pt x="606" y="18"/>
                  </a:cubicBezTo>
                  <a:cubicBezTo>
                    <a:pt x="608" y="18"/>
                    <a:pt x="609" y="18"/>
                    <a:pt x="611" y="19"/>
                  </a:cubicBezTo>
                  <a:cubicBezTo>
                    <a:pt x="612" y="20"/>
                    <a:pt x="613" y="21"/>
                    <a:pt x="614" y="23"/>
                  </a:cubicBezTo>
                  <a:cubicBezTo>
                    <a:pt x="615" y="25"/>
                    <a:pt x="615" y="27"/>
                    <a:pt x="615" y="30"/>
                  </a:cubicBezTo>
                  <a:cubicBezTo>
                    <a:pt x="615" y="45"/>
                    <a:pt x="615" y="45"/>
                    <a:pt x="615" y="45"/>
                  </a:cubicBezTo>
                  <a:cubicBezTo>
                    <a:pt x="615" y="47"/>
                    <a:pt x="615" y="48"/>
                    <a:pt x="615" y="49"/>
                  </a:cubicBezTo>
                  <a:cubicBezTo>
                    <a:pt x="616" y="50"/>
                    <a:pt x="616" y="50"/>
                    <a:pt x="617" y="51"/>
                  </a:cubicBezTo>
                  <a:cubicBezTo>
                    <a:pt x="617" y="51"/>
                    <a:pt x="618" y="51"/>
                    <a:pt x="620" y="51"/>
                  </a:cubicBezTo>
                  <a:cubicBezTo>
                    <a:pt x="620" y="52"/>
                    <a:pt x="620" y="52"/>
                    <a:pt x="620" y="52"/>
                  </a:cubicBezTo>
                  <a:cubicBezTo>
                    <a:pt x="604" y="52"/>
                    <a:pt x="604" y="52"/>
                    <a:pt x="604" y="52"/>
                  </a:cubicBezTo>
                  <a:cubicBezTo>
                    <a:pt x="604" y="51"/>
                    <a:pt x="604" y="51"/>
                    <a:pt x="604" y="51"/>
                  </a:cubicBezTo>
                  <a:cubicBezTo>
                    <a:pt x="605" y="51"/>
                    <a:pt x="605" y="51"/>
                    <a:pt x="605" y="51"/>
                  </a:cubicBezTo>
                  <a:cubicBezTo>
                    <a:pt x="606" y="51"/>
                    <a:pt x="607" y="51"/>
                    <a:pt x="608" y="50"/>
                  </a:cubicBezTo>
                  <a:cubicBezTo>
                    <a:pt x="609" y="50"/>
                    <a:pt x="609" y="49"/>
                    <a:pt x="609" y="48"/>
                  </a:cubicBezTo>
                  <a:cubicBezTo>
                    <a:pt x="609" y="48"/>
                    <a:pt x="609" y="47"/>
                    <a:pt x="609" y="45"/>
                  </a:cubicBezTo>
                  <a:cubicBezTo>
                    <a:pt x="609" y="31"/>
                    <a:pt x="609" y="31"/>
                    <a:pt x="609" y="31"/>
                  </a:cubicBezTo>
                  <a:cubicBezTo>
                    <a:pt x="609" y="27"/>
                    <a:pt x="609" y="25"/>
                    <a:pt x="608" y="24"/>
                  </a:cubicBezTo>
                  <a:cubicBezTo>
                    <a:pt x="607" y="23"/>
                    <a:pt x="606" y="22"/>
                    <a:pt x="604" y="22"/>
                  </a:cubicBezTo>
                  <a:cubicBezTo>
                    <a:pt x="601" y="22"/>
                    <a:pt x="598" y="23"/>
                    <a:pt x="595" y="27"/>
                  </a:cubicBezTo>
                  <a:cubicBezTo>
                    <a:pt x="595" y="45"/>
                    <a:pt x="595" y="45"/>
                    <a:pt x="595" y="45"/>
                  </a:cubicBezTo>
                  <a:cubicBezTo>
                    <a:pt x="595" y="47"/>
                    <a:pt x="595" y="48"/>
                    <a:pt x="596" y="49"/>
                  </a:cubicBezTo>
                  <a:cubicBezTo>
                    <a:pt x="596" y="50"/>
                    <a:pt x="597" y="50"/>
                    <a:pt x="597" y="51"/>
                  </a:cubicBezTo>
                  <a:cubicBezTo>
                    <a:pt x="597" y="51"/>
                    <a:pt x="599" y="51"/>
                    <a:pt x="601" y="51"/>
                  </a:cubicBezTo>
                  <a:cubicBezTo>
                    <a:pt x="601" y="52"/>
                    <a:pt x="601" y="52"/>
                    <a:pt x="601" y="52"/>
                  </a:cubicBezTo>
                  <a:cubicBezTo>
                    <a:pt x="585" y="52"/>
                    <a:pt x="585" y="52"/>
                    <a:pt x="585" y="52"/>
                  </a:cubicBezTo>
                  <a:cubicBezTo>
                    <a:pt x="585" y="51"/>
                    <a:pt x="585" y="51"/>
                    <a:pt x="585" y="51"/>
                  </a:cubicBezTo>
                  <a:cubicBezTo>
                    <a:pt x="585" y="51"/>
                    <a:pt x="585" y="51"/>
                    <a:pt x="585" y="51"/>
                  </a:cubicBezTo>
                  <a:cubicBezTo>
                    <a:pt x="587" y="51"/>
                    <a:pt x="588" y="51"/>
                    <a:pt x="589" y="50"/>
                  </a:cubicBezTo>
                  <a:cubicBezTo>
                    <a:pt x="589" y="49"/>
                    <a:pt x="589" y="47"/>
                    <a:pt x="589" y="45"/>
                  </a:cubicBezTo>
                  <a:cubicBezTo>
                    <a:pt x="589" y="32"/>
                    <a:pt x="589" y="32"/>
                    <a:pt x="589" y="32"/>
                  </a:cubicBezTo>
                  <a:cubicBezTo>
                    <a:pt x="589" y="28"/>
                    <a:pt x="589" y="25"/>
                    <a:pt x="589" y="24"/>
                  </a:cubicBezTo>
                  <a:cubicBezTo>
                    <a:pt x="589" y="23"/>
                    <a:pt x="589" y="23"/>
                    <a:pt x="588" y="22"/>
                  </a:cubicBezTo>
                  <a:cubicBezTo>
                    <a:pt x="588" y="22"/>
                    <a:pt x="587" y="22"/>
                    <a:pt x="587" y="22"/>
                  </a:cubicBezTo>
                  <a:cubicBezTo>
                    <a:pt x="586" y="22"/>
                    <a:pt x="585" y="22"/>
                    <a:pt x="584" y="22"/>
                  </a:cubicBezTo>
                  <a:cubicBezTo>
                    <a:pt x="584" y="21"/>
                    <a:pt x="584" y="21"/>
                    <a:pt x="584" y="21"/>
                  </a:cubicBezTo>
                  <a:cubicBezTo>
                    <a:pt x="594" y="17"/>
                    <a:pt x="594" y="17"/>
                    <a:pt x="594" y="17"/>
                  </a:cubicBezTo>
                  <a:cubicBezTo>
                    <a:pt x="595" y="17"/>
                    <a:pt x="595" y="17"/>
                    <a:pt x="595" y="17"/>
                  </a:cubicBezTo>
                  <a:cubicBezTo>
                    <a:pt x="595" y="25"/>
                    <a:pt x="595" y="25"/>
                    <a:pt x="595" y="25"/>
                  </a:cubicBezTo>
                  <a:close/>
                  <a:moveTo>
                    <a:pt x="654" y="40"/>
                  </a:moveTo>
                  <a:cubicBezTo>
                    <a:pt x="653" y="44"/>
                    <a:pt x="651" y="48"/>
                    <a:pt x="649" y="50"/>
                  </a:cubicBezTo>
                  <a:cubicBezTo>
                    <a:pt x="646" y="53"/>
                    <a:pt x="643" y="54"/>
                    <a:pt x="640" y="54"/>
                  </a:cubicBezTo>
                  <a:cubicBezTo>
                    <a:pt x="637" y="54"/>
                    <a:pt x="633" y="52"/>
                    <a:pt x="631" y="49"/>
                  </a:cubicBezTo>
                  <a:cubicBezTo>
                    <a:pt x="628" y="46"/>
                    <a:pt x="627" y="41"/>
                    <a:pt x="627" y="36"/>
                  </a:cubicBezTo>
                  <a:cubicBezTo>
                    <a:pt x="627" y="31"/>
                    <a:pt x="628" y="26"/>
                    <a:pt x="631" y="23"/>
                  </a:cubicBezTo>
                  <a:cubicBezTo>
                    <a:pt x="634" y="19"/>
                    <a:pt x="638" y="17"/>
                    <a:pt x="642" y="17"/>
                  </a:cubicBezTo>
                  <a:cubicBezTo>
                    <a:pt x="645" y="17"/>
                    <a:pt x="648" y="18"/>
                    <a:pt x="650" y="20"/>
                  </a:cubicBezTo>
                  <a:cubicBezTo>
                    <a:pt x="652" y="22"/>
                    <a:pt x="653" y="24"/>
                    <a:pt x="653" y="26"/>
                  </a:cubicBezTo>
                  <a:cubicBezTo>
                    <a:pt x="653" y="27"/>
                    <a:pt x="653" y="27"/>
                    <a:pt x="653" y="28"/>
                  </a:cubicBezTo>
                  <a:cubicBezTo>
                    <a:pt x="652" y="29"/>
                    <a:pt x="651" y="29"/>
                    <a:pt x="650" y="29"/>
                  </a:cubicBezTo>
                  <a:cubicBezTo>
                    <a:pt x="649" y="29"/>
                    <a:pt x="648" y="29"/>
                    <a:pt x="647" y="27"/>
                  </a:cubicBezTo>
                  <a:cubicBezTo>
                    <a:pt x="647" y="27"/>
                    <a:pt x="646" y="26"/>
                    <a:pt x="646" y="25"/>
                  </a:cubicBezTo>
                  <a:cubicBezTo>
                    <a:pt x="646" y="23"/>
                    <a:pt x="645" y="22"/>
                    <a:pt x="645" y="21"/>
                  </a:cubicBezTo>
                  <a:cubicBezTo>
                    <a:pt x="644" y="21"/>
                    <a:pt x="643" y="20"/>
                    <a:pt x="641" y="20"/>
                  </a:cubicBezTo>
                  <a:cubicBezTo>
                    <a:pt x="639" y="20"/>
                    <a:pt x="637" y="21"/>
                    <a:pt x="635" y="23"/>
                  </a:cubicBezTo>
                  <a:cubicBezTo>
                    <a:pt x="633" y="25"/>
                    <a:pt x="633" y="29"/>
                    <a:pt x="633" y="33"/>
                  </a:cubicBezTo>
                  <a:cubicBezTo>
                    <a:pt x="633" y="37"/>
                    <a:pt x="633" y="40"/>
                    <a:pt x="635" y="43"/>
                  </a:cubicBezTo>
                  <a:cubicBezTo>
                    <a:pt x="637" y="47"/>
                    <a:pt x="640" y="48"/>
                    <a:pt x="643" y="48"/>
                  </a:cubicBezTo>
                  <a:cubicBezTo>
                    <a:pt x="645" y="48"/>
                    <a:pt x="647" y="47"/>
                    <a:pt x="649" y="46"/>
                  </a:cubicBezTo>
                  <a:cubicBezTo>
                    <a:pt x="651" y="45"/>
                    <a:pt x="652" y="43"/>
                    <a:pt x="654" y="40"/>
                  </a:cubicBezTo>
                  <a:cubicBezTo>
                    <a:pt x="654" y="40"/>
                    <a:pt x="654" y="40"/>
                    <a:pt x="654" y="40"/>
                  </a:cubicBezTo>
                  <a:close/>
                  <a:moveTo>
                    <a:pt x="668" y="31"/>
                  </a:moveTo>
                  <a:cubicBezTo>
                    <a:pt x="668" y="37"/>
                    <a:pt x="669" y="40"/>
                    <a:pt x="671" y="43"/>
                  </a:cubicBezTo>
                  <a:cubicBezTo>
                    <a:pt x="674" y="46"/>
                    <a:pt x="677" y="48"/>
                    <a:pt x="680" y="48"/>
                  </a:cubicBezTo>
                  <a:cubicBezTo>
                    <a:pt x="682" y="48"/>
                    <a:pt x="684" y="47"/>
                    <a:pt x="685" y="46"/>
                  </a:cubicBezTo>
                  <a:cubicBezTo>
                    <a:pt x="687" y="45"/>
                    <a:pt x="688" y="43"/>
                    <a:pt x="689" y="39"/>
                  </a:cubicBezTo>
                  <a:cubicBezTo>
                    <a:pt x="691" y="40"/>
                    <a:pt x="691" y="40"/>
                    <a:pt x="691" y="40"/>
                  </a:cubicBezTo>
                  <a:cubicBezTo>
                    <a:pt x="690" y="43"/>
                    <a:pt x="689" y="47"/>
                    <a:pt x="686" y="49"/>
                  </a:cubicBezTo>
                  <a:cubicBezTo>
                    <a:pt x="684" y="52"/>
                    <a:pt x="681" y="53"/>
                    <a:pt x="677" y="53"/>
                  </a:cubicBezTo>
                  <a:cubicBezTo>
                    <a:pt x="673" y="53"/>
                    <a:pt x="670" y="52"/>
                    <a:pt x="667" y="49"/>
                  </a:cubicBezTo>
                  <a:cubicBezTo>
                    <a:pt x="664" y="45"/>
                    <a:pt x="663" y="41"/>
                    <a:pt x="663" y="36"/>
                  </a:cubicBezTo>
                  <a:cubicBezTo>
                    <a:pt x="663" y="30"/>
                    <a:pt x="665" y="25"/>
                    <a:pt x="667" y="22"/>
                  </a:cubicBezTo>
                  <a:cubicBezTo>
                    <a:pt x="670" y="19"/>
                    <a:pt x="674" y="17"/>
                    <a:pt x="678" y="17"/>
                  </a:cubicBezTo>
                  <a:cubicBezTo>
                    <a:pt x="682" y="17"/>
                    <a:pt x="685" y="19"/>
                    <a:pt x="687" y="21"/>
                  </a:cubicBezTo>
                  <a:cubicBezTo>
                    <a:pt x="690" y="23"/>
                    <a:pt x="691" y="27"/>
                    <a:pt x="691" y="31"/>
                  </a:cubicBezTo>
                  <a:cubicBezTo>
                    <a:pt x="668" y="31"/>
                    <a:pt x="668" y="31"/>
                    <a:pt x="668" y="31"/>
                  </a:cubicBezTo>
                  <a:close/>
                  <a:moveTo>
                    <a:pt x="668" y="29"/>
                  </a:moveTo>
                  <a:cubicBezTo>
                    <a:pt x="683" y="29"/>
                    <a:pt x="683" y="29"/>
                    <a:pt x="683" y="29"/>
                  </a:cubicBezTo>
                  <a:cubicBezTo>
                    <a:pt x="683" y="27"/>
                    <a:pt x="683" y="26"/>
                    <a:pt x="682" y="25"/>
                  </a:cubicBezTo>
                  <a:cubicBezTo>
                    <a:pt x="682" y="24"/>
                    <a:pt x="681" y="23"/>
                    <a:pt x="679" y="22"/>
                  </a:cubicBezTo>
                  <a:cubicBezTo>
                    <a:pt x="678" y="21"/>
                    <a:pt x="677" y="21"/>
                    <a:pt x="676" y="21"/>
                  </a:cubicBezTo>
                  <a:cubicBezTo>
                    <a:pt x="674" y="21"/>
                    <a:pt x="672" y="21"/>
                    <a:pt x="671" y="23"/>
                  </a:cubicBezTo>
                  <a:cubicBezTo>
                    <a:pt x="669" y="24"/>
                    <a:pt x="668" y="27"/>
                    <a:pt x="668" y="29"/>
                  </a:cubicBezTo>
                  <a:close/>
                  <a:moveTo>
                    <a:pt x="731" y="48"/>
                  </a:moveTo>
                  <a:cubicBezTo>
                    <a:pt x="728" y="51"/>
                    <a:pt x="726" y="52"/>
                    <a:pt x="725" y="53"/>
                  </a:cubicBezTo>
                  <a:cubicBezTo>
                    <a:pt x="724" y="53"/>
                    <a:pt x="722" y="53"/>
                    <a:pt x="721" y="53"/>
                  </a:cubicBezTo>
                  <a:cubicBezTo>
                    <a:pt x="719" y="53"/>
                    <a:pt x="717" y="53"/>
                    <a:pt x="715" y="51"/>
                  </a:cubicBezTo>
                  <a:cubicBezTo>
                    <a:pt x="714" y="49"/>
                    <a:pt x="713" y="47"/>
                    <a:pt x="713" y="45"/>
                  </a:cubicBezTo>
                  <a:cubicBezTo>
                    <a:pt x="713" y="43"/>
                    <a:pt x="714" y="41"/>
                    <a:pt x="715" y="40"/>
                  </a:cubicBezTo>
                  <a:cubicBezTo>
                    <a:pt x="715" y="39"/>
                    <a:pt x="717" y="37"/>
                    <a:pt x="720" y="35"/>
                  </a:cubicBezTo>
                  <a:cubicBezTo>
                    <a:pt x="722" y="34"/>
                    <a:pt x="726" y="32"/>
                    <a:pt x="732" y="30"/>
                  </a:cubicBezTo>
                  <a:cubicBezTo>
                    <a:pt x="732" y="29"/>
                    <a:pt x="732" y="29"/>
                    <a:pt x="732" y="29"/>
                  </a:cubicBezTo>
                  <a:cubicBezTo>
                    <a:pt x="732" y="25"/>
                    <a:pt x="731" y="23"/>
                    <a:pt x="730" y="22"/>
                  </a:cubicBezTo>
                  <a:cubicBezTo>
                    <a:pt x="729" y="21"/>
                    <a:pt x="728" y="20"/>
                    <a:pt x="726" y="20"/>
                  </a:cubicBezTo>
                  <a:cubicBezTo>
                    <a:pt x="724" y="20"/>
                    <a:pt x="723" y="20"/>
                    <a:pt x="722" y="21"/>
                  </a:cubicBezTo>
                  <a:cubicBezTo>
                    <a:pt x="721" y="22"/>
                    <a:pt x="721" y="23"/>
                    <a:pt x="721" y="24"/>
                  </a:cubicBezTo>
                  <a:cubicBezTo>
                    <a:pt x="721" y="26"/>
                    <a:pt x="721" y="26"/>
                    <a:pt x="721" y="26"/>
                  </a:cubicBezTo>
                  <a:cubicBezTo>
                    <a:pt x="721" y="27"/>
                    <a:pt x="721" y="28"/>
                    <a:pt x="720" y="29"/>
                  </a:cubicBezTo>
                  <a:cubicBezTo>
                    <a:pt x="720" y="29"/>
                    <a:pt x="719" y="29"/>
                    <a:pt x="718" y="29"/>
                  </a:cubicBezTo>
                  <a:cubicBezTo>
                    <a:pt x="717" y="29"/>
                    <a:pt x="717" y="29"/>
                    <a:pt x="716" y="29"/>
                  </a:cubicBezTo>
                  <a:cubicBezTo>
                    <a:pt x="716" y="28"/>
                    <a:pt x="715" y="27"/>
                    <a:pt x="715" y="26"/>
                  </a:cubicBezTo>
                  <a:cubicBezTo>
                    <a:pt x="715" y="24"/>
                    <a:pt x="717" y="22"/>
                    <a:pt x="719" y="20"/>
                  </a:cubicBezTo>
                  <a:cubicBezTo>
                    <a:pt x="721" y="18"/>
                    <a:pt x="724" y="17"/>
                    <a:pt x="727" y="17"/>
                  </a:cubicBezTo>
                  <a:cubicBezTo>
                    <a:pt x="730" y="17"/>
                    <a:pt x="733" y="17"/>
                    <a:pt x="735" y="19"/>
                  </a:cubicBezTo>
                  <a:cubicBezTo>
                    <a:pt x="736" y="19"/>
                    <a:pt x="737" y="21"/>
                    <a:pt x="738" y="22"/>
                  </a:cubicBezTo>
                  <a:cubicBezTo>
                    <a:pt x="738" y="23"/>
                    <a:pt x="739" y="25"/>
                    <a:pt x="739" y="29"/>
                  </a:cubicBezTo>
                  <a:cubicBezTo>
                    <a:pt x="739" y="40"/>
                    <a:pt x="739" y="40"/>
                    <a:pt x="739" y="40"/>
                  </a:cubicBezTo>
                  <a:cubicBezTo>
                    <a:pt x="739" y="43"/>
                    <a:pt x="739" y="45"/>
                    <a:pt x="739" y="46"/>
                  </a:cubicBezTo>
                  <a:cubicBezTo>
                    <a:pt x="739" y="47"/>
                    <a:pt x="739" y="47"/>
                    <a:pt x="739" y="48"/>
                  </a:cubicBezTo>
                  <a:cubicBezTo>
                    <a:pt x="739" y="48"/>
                    <a:pt x="739" y="48"/>
                    <a:pt x="740" y="48"/>
                  </a:cubicBezTo>
                  <a:cubicBezTo>
                    <a:pt x="740" y="48"/>
                    <a:pt x="741" y="48"/>
                    <a:pt x="741" y="48"/>
                  </a:cubicBezTo>
                  <a:cubicBezTo>
                    <a:pt x="741" y="47"/>
                    <a:pt x="743" y="47"/>
                    <a:pt x="744" y="45"/>
                  </a:cubicBezTo>
                  <a:cubicBezTo>
                    <a:pt x="744" y="47"/>
                    <a:pt x="744" y="47"/>
                    <a:pt x="744" y="47"/>
                  </a:cubicBezTo>
                  <a:cubicBezTo>
                    <a:pt x="741" y="51"/>
                    <a:pt x="739" y="53"/>
                    <a:pt x="736" y="53"/>
                  </a:cubicBezTo>
                  <a:cubicBezTo>
                    <a:pt x="735" y="53"/>
                    <a:pt x="734" y="52"/>
                    <a:pt x="733" y="51"/>
                  </a:cubicBezTo>
                  <a:cubicBezTo>
                    <a:pt x="732" y="51"/>
                    <a:pt x="731" y="50"/>
                    <a:pt x="731" y="48"/>
                  </a:cubicBezTo>
                  <a:close/>
                  <a:moveTo>
                    <a:pt x="731" y="45"/>
                  </a:moveTo>
                  <a:cubicBezTo>
                    <a:pt x="731" y="33"/>
                    <a:pt x="731" y="33"/>
                    <a:pt x="731" y="33"/>
                  </a:cubicBezTo>
                  <a:cubicBezTo>
                    <a:pt x="728" y="34"/>
                    <a:pt x="725" y="35"/>
                    <a:pt x="725" y="36"/>
                  </a:cubicBezTo>
                  <a:cubicBezTo>
                    <a:pt x="723" y="37"/>
                    <a:pt x="721" y="38"/>
                    <a:pt x="721" y="39"/>
                  </a:cubicBezTo>
                  <a:cubicBezTo>
                    <a:pt x="720" y="41"/>
                    <a:pt x="719" y="42"/>
                    <a:pt x="719" y="43"/>
                  </a:cubicBezTo>
                  <a:cubicBezTo>
                    <a:pt x="719" y="45"/>
                    <a:pt x="720" y="47"/>
                    <a:pt x="721" y="48"/>
                  </a:cubicBezTo>
                  <a:cubicBezTo>
                    <a:pt x="722" y="49"/>
                    <a:pt x="723" y="49"/>
                    <a:pt x="725" y="49"/>
                  </a:cubicBezTo>
                  <a:cubicBezTo>
                    <a:pt x="726" y="49"/>
                    <a:pt x="729" y="48"/>
                    <a:pt x="731" y="45"/>
                  </a:cubicBezTo>
                  <a:close/>
                  <a:moveTo>
                    <a:pt x="759" y="25"/>
                  </a:moveTo>
                  <a:cubicBezTo>
                    <a:pt x="763" y="20"/>
                    <a:pt x="766" y="18"/>
                    <a:pt x="769" y="18"/>
                  </a:cubicBezTo>
                  <a:cubicBezTo>
                    <a:pt x="771" y="18"/>
                    <a:pt x="773" y="18"/>
                    <a:pt x="774" y="19"/>
                  </a:cubicBezTo>
                  <a:cubicBezTo>
                    <a:pt x="775" y="20"/>
                    <a:pt x="777" y="21"/>
                    <a:pt x="777" y="23"/>
                  </a:cubicBezTo>
                  <a:cubicBezTo>
                    <a:pt x="778" y="25"/>
                    <a:pt x="778" y="27"/>
                    <a:pt x="778" y="30"/>
                  </a:cubicBezTo>
                  <a:cubicBezTo>
                    <a:pt x="778" y="45"/>
                    <a:pt x="778" y="45"/>
                    <a:pt x="778" y="45"/>
                  </a:cubicBezTo>
                  <a:cubicBezTo>
                    <a:pt x="778" y="47"/>
                    <a:pt x="778" y="48"/>
                    <a:pt x="779" y="49"/>
                  </a:cubicBezTo>
                  <a:cubicBezTo>
                    <a:pt x="779" y="50"/>
                    <a:pt x="779" y="50"/>
                    <a:pt x="780" y="51"/>
                  </a:cubicBezTo>
                  <a:cubicBezTo>
                    <a:pt x="780" y="51"/>
                    <a:pt x="781" y="51"/>
                    <a:pt x="783" y="51"/>
                  </a:cubicBezTo>
                  <a:cubicBezTo>
                    <a:pt x="783" y="52"/>
                    <a:pt x="783" y="52"/>
                    <a:pt x="783" y="52"/>
                  </a:cubicBezTo>
                  <a:cubicBezTo>
                    <a:pt x="767" y="52"/>
                    <a:pt x="767" y="52"/>
                    <a:pt x="767" y="52"/>
                  </a:cubicBezTo>
                  <a:cubicBezTo>
                    <a:pt x="767" y="51"/>
                    <a:pt x="767" y="51"/>
                    <a:pt x="767" y="51"/>
                  </a:cubicBezTo>
                  <a:cubicBezTo>
                    <a:pt x="768" y="51"/>
                    <a:pt x="768" y="51"/>
                    <a:pt x="768" y="51"/>
                  </a:cubicBezTo>
                  <a:cubicBezTo>
                    <a:pt x="769" y="51"/>
                    <a:pt x="770" y="51"/>
                    <a:pt x="771" y="50"/>
                  </a:cubicBezTo>
                  <a:cubicBezTo>
                    <a:pt x="772" y="50"/>
                    <a:pt x="772" y="49"/>
                    <a:pt x="772" y="48"/>
                  </a:cubicBezTo>
                  <a:cubicBezTo>
                    <a:pt x="772" y="48"/>
                    <a:pt x="772" y="47"/>
                    <a:pt x="772" y="45"/>
                  </a:cubicBezTo>
                  <a:cubicBezTo>
                    <a:pt x="772" y="31"/>
                    <a:pt x="772" y="31"/>
                    <a:pt x="772" y="31"/>
                  </a:cubicBezTo>
                  <a:cubicBezTo>
                    <a:pt x="772" y="27"/>
                    <a:pt x="772" y="25"/>
                    <a:pt x="771" y="24"/>
                  </a:cubicBezTo>
                  <a:cubicBezTo>
                    <a:pt x="770" y="23"/>
                    <a:pt x="769" y="22"/>
                    <a:pt x="767" y="22"/>
                  </a:cubicBezTo>
                  <a:cubicBezTo>
                    <a:pt x="764" y="22"/>
                    <a:pt x="761" y="23"/>
                    <a:pt x="759" y="27"/>
                  </a:cubicBezTo>
                  <a:cubicBezTo>
                    <a:pt x="759" y="45"/>
                    <a:pt x="759" y="45"/>
                    <a:pt x="759" y="45"/>
                  </a:cubicBezTo>
                  <a:cubicBezTo>
                    <a:pt x="759" y="47"/>
                    <a:pt x="759" y="48"/>
                    <a:pt x="759" y="49"/>
                  </a:cubicBezTo>
                  <a:cubicBezTo>
                    <a:pt x="759" y="50"/>
                    <a:pt x="760" y="50"/>
                    <a:pt x="760" y="51"/>
                  </a:cubicBezTo>
                  <a:cubicBezTo>
                    <a:pt x="761" y="51"/>
                    <a:pt x="762" y="51"/>
                    <a:pt x="764" y="51"/>
                  </a:cubicBezTo>
                  <a:cubicBezTo>
                    <a:pt x="764" y="52"/>
                    <a:pt x="764" y="52"/>
                    <a:pt x="764" y="52"/>
                  </a:cubicBezTo>
                  <a:cubicBezTo>
                    <a:pt x="748" y="52"/>
                    <a:pt x="748" y="52"/>
                    <a:pt x="748" y="52"/>
                  </a:cubicBezTo>
                  <a:cubicBezTo>
                    <a:pt x="748" y="51"/>
                    <a:pt x="748" y="51"/>
                    <a:pt x="748" y="51"/>
                  </a:cubicBezTo>
                  <a:cubicBezTo>
                    <a:pt x="749" y="51"/>
                    <a:pt x="749" y="51"/>
                    <a:pt x="749" y="51"/>
                  </a:cubicBezTo>
                  <a:cubicBezTo>
                    <a:pt x="750" y="51"/>
                    <a:pt x="751" y="51"/>
                    <a:pt x="752" y="50"/>
                  </a:cubicBezTo>
                  <a:cubicBezTo>
                    <a:pt x="752" y="49"/>
                    <a:pt x="753" y="47"/>
                    <a:pt x="753" y="45"/>
                  </a:cubicBezTo>
                  <a:cubicBezTo>
                    <a:pt x="753" y="32"/>
                    <a:pt x="753" y="32"/>
                    <a:pt x="753" y="32"/>
                  </a:cubicBezTo>
                  <a:cubicBezTo>
                    <a:pt x="753" y="28"/>
                    <a:pt x="753" y="25"/>
                    <a:pt x="752" y="24"/>
                  </a:cubicBezTo>
                  <a:cubicBezTo>
                    <a:pt x="752" y="23"/>
                    <a:pt x="752" y="23"/>
                    <a:pt x="751" y="22"/>
                  </a:cubicBezTo>
                  <a:cubicBezTo>
                    <a:pt x="751" y="22"/>
                    <a:pt x="751" y="22"/>
                    <a:pt x="750" y="22"/>
                  </a:cubicBezTo>
                  <a:cubicBezTo>
                    <a:pt x="749" y="22"/>
                    <a:pt x="748" y="22"/>
                    <a:pt x="747" y="22"/>
                  </a:cubicBezTo>
                  <a:cubicBezTo>
                    <a:pt x="747" y="21"/>
                    <a:pt x="747" y="21"/>
                    <a:pt x="747" y="21"/>
                  </a:cubicBezTo>
                  <a:cubicBezTo>
                    <a:pt x="757" y="17"/>
                    <a:pt x="757" y="17"/>
                    <a:pt x="757" y="17"/>
                  </a:cubicBezTo>
                  <a:cubicBezTo>
                    <a:pt x="759" y="17"/>
                    <a:pt x="759" y="17"/>
                    <a:pt x="759" y="17"/>
                  </a:cubicBezTo>
                  <a:cubicBezTo>
                    <a:pt x="759" y="25"/>
                    <a:pt x="759" y="25"/>
                    <a:pt x="759" y="25"/>
                  </a:cubicBezTo>
                  <a:close/>
                  <a:moveTo>
                    <a:pt x="812" y="49"/>
                  </a:moveTo>
                  <a:cubicBezTo>
                    <a:pt x="811" y="51"/>
                    <a:pt x="809" y="52"/>
                    <a:pt x="807" y="53"/>
                  </a:cubicBezTo>
                  <a:cubicBezTo>
                    <a:pt x="806" y="53"/>
                    <a:pt x="804" y="54"/>
                    <a:pt x="803" y="54"/>
                  </a:cubicBezTo>
                  <a:cubicBezTo>
                    <a:pt x="799" y="54"/>
                    <a:pt x="796" y="52"/>
                    <a:pt x="793" y="49"/>
                  </a:cubicBezTo>
                  <a:cubicBezTo>
                    <a:pt x="791" y="46"/>
                    <a:pt x="789" y="42"/>
                    <a:pt x="789" y="37"/>
                  </a:cubicBezTo>
                  <a:cubicBezTo>
                    <a:pt x="789" y="32"/>
                    <a:pt x="791" y="28"/>
                    <a:pt x="794" y="24"/>
                  </a:cubicBezTo>
                  <a:cubicBezTo>
                    <a:pt x="797" y="20"/>
                    <a:pt x="801" y="18"/>
                    <a:pt x="805" y="18"/>
                  </a:cubicBezTo>
                  <a:cubicBezTo>
                    <a:pt x="808" y="18"/>
                    <a:pt x="810" y="19"/>
                    <a:pt x="812" y="21"/>
                  </a:cubicBezTo>
                  <a:cubicBezTo>
                    <a:pt x="812" y="14"/>
                    <a:pt x="812" y="14"/>
                    <a:pt x="812" y="14"/>
                  </a:cubicBezTo>
                  <a:cubicBezTo>
                    <a:pt x="812" y="10"/>
                    <a:pt x="812" y="8"/>
                    <a:pt x="812" y="7"/>
                  </a:cubicBezTo>
                  <a:cubicBezTo>
                    <a:pt x="812" y="6"/>
                    <a:pt x="811" y="5"/>
                    <a:pt x="811" y="5"/>
                  </a:cubicBezTo>
                  <a:cubicBezTo>
                    <a:pt x="811" y="5"/>
                    <a:pt x="810" y="5"/>
                    <a:pt x="809" y="5"/>
                  </a:cubicBezTo>
                  <a:cubicBezTo>
                    <a:pt x="809" y="5"/>
                    <a:pt x="808" y="5"/>
                    <a:pt x="807" y="5"/>
                  </a:cubicBezTo>
                  <a:cubicBezTo>
                    <a:pt x="807" y="4"/>
                    <a:pt x="807" y="4"/>
                    <a:pt x="807" y="4"/>
                  </a:cubicBezTo>
                  <a:cubicBezTo>
                    <a:pt x="816" y="0"/>
                    <a:pt x="816" y="0"/>
                    <a:pt x="816" y="0"/>
                  </a:cubicBezTo>
                  <a:cubicBezTo>
                    <a:pt x="818" y="0"/>
                    <a:pt x="818" y="0"/>
                    <a:pt x="818" y="0"/>
                  </a:cubicBezTo>
                  <a:cubicBezTo>
                    <a:pt x="818" y="39"/>
                    <a:pt x="818" y="39"/>
                    <a:pt x="818" y="39"/>
                  </a:cubicBezTo>
                  <a:cubicBezTo>
                    <a:pt x="818" y="43"/>
                    <a:pt x="818" y="45"/>
                    <a:pt x="818" y="46"/>
                  </a:cubicBezTo>
                  <a:cubicBezTo>
                    <a:pt x="818" y="47"/>
                    <a:pt x="819" y="48"/>
                    <a:pt x="819" y="48"/>
                  </a:cubicBezTo>
                  <a:cubicBezTo>
                    <a:pt x="819" y="49"/>
                    <a:pt x="820" y="49"/>
                    <a:pt x="820" y="49"/>
                  </a:cubicBezTo>
                  <a:cubicBezTo>
                    <a:pt x="821" y="49"/>
                    <a:pt x="822" y="48"/>
                    <a:pt x="823" y="48"/>
                  </a:cubicBezTo>
                  <a:cubicBezTo>
                    <a:pt x="823" y="49"/>
                    <a:pt x="823" y="49"/>
                    <a:pt x="823" y="49"/>
                  </a:cubicBezTo>
                  <a:cubicBezTo>
                    <a:pt x="813" y="53"/>
                    <a:pt x="813" y="53"/>
                    <a:pt x="813" y="53"/>
                  </a:cubicBezTo>
                  <a:cubicBezTo>
                    <a:pt x="812" y="53"/>
                    <a:pt x="812" y="53"/>
                    <a:pt x="812" y="53"/>
                  </a:cubicBezTo>
                  <a:cubicBezTo>
                    <a:pt x="812" y="49"/>
                    <a:pt x="812" y="49"/>
                    <a:pt x="812" y="49"/>
                  </a:cubicBezTo>
                  <a:close/>
                  <a:moveTo>
                    <a:pt x="812" y="46"/>
                  </a:moveTo>
                  <a:cubicBezTo>
                    <a:pt x="812" y="29"/>
                    <a:pt x="812" y="29"/>
                    <a:pt x="812" y="29"/>
                  </a:cubicBezTo>
                  <a:cubicBezTo>
                    <a:pt x="812" y="27"/>
                    <a:pt x="812" y="25"/>
                    <a:pt x="811" y="24"/>
                  </a:cubicBezTo>
                  <a:cubicBezTo>
                    <a:pt x="810" y="23"/>
                    <a:pt x="809" y="22"/>
                    <a:pt x="808" y="21"/>
                  </a:cubicBezTo>
                  <a:cubicBezTo>
                    <a:pt x="807" y="20"/>
                    <a:pt x="806" y="20"/>
                    <a:pt x="805" y="20"/>
                  </a:cubicBezTo>
                  <a:cubicBezTo>
                    <a:pt x="803" y="20"/>
                    <a:pt x="801" y="21"/>
                    <a:pt x="799" y="23"/>
                  </a:cubicBezTo>
                  <a:cubicBezTo>
                    <a:pt x="797" y="25"/>
                    <a:pt x="796" y="29"/>
                    <a:pt x="796" y="34"/>
                  </a:cubicBezTo>
                  <a:cubicBezTo>
                    <a:pt x="796" y="39"/>
                    <a:pt x="797" y="43"/>
                    <a:pt x="799" y="45"/>
                  </a:cubicBezTo>
                  <a:cubicBezTo>
                    <a:pt x="801" y="48"/>
                    <a:pt x="803" y="49"/>
                    <a:pt x="806" y="49"/>
                  </a:cubicBezTo>
                  <a:cubicBezTo>
                    <a:pt x="808" y="50"/>
                    <a:pt x="810" y="49"/>
                    <a:pt x="812" y="46"/>
                  </a:cubicBezTo>
                  <a:close/>
                  <a:moveTo>
                    <a:pt x="883" y="3"/>
                  </a:moveTo>
                  <a:cubicBezTo>
                    <a:pt x="883" y="14"/>
                    <a:pt x="883" y="14"/>
                    <a:pt x="883" y="14"/>
                  </a:cubicBezTo>
                  <a:cubicBezTo>
                    <a:pt x="882" y="14"/>
                    <a:pt x="882" y="14"/>
                    <a:pt x="882" y="14"/>
                  </a:cubicBezTo>
                  <a:cubicBezTo>
                    <a:pt x="882" y="12"/>
                    <a:pt x="881" y="11"/>
                    <a:pt x="881" y="10"/>
                  </a:cubicBezTo>
                  <a:cubicBezTo>
                    <a:pt x="880" y="8"/>
                    <a:pt x="879" y="7"/>
                    <a:pt x="878" y="7"/>
                  </a:cubicBezTo>
                  <a:cubicBezTo>
                    <a:pt x="877" y="6"/>
                    <a:pt x="875" y="5"/>
                    <a:pt x="873" y="5"/>
                  </a:cubicBezTo>
                  <a:cubicBezTo>
                    <a:pt x="867" y="5"/>
                    <a:pt x="867" y="5"/>
                    <a:pt x="867" y="5"/>
                  </a:cubicBezTo>
                  <a:cubicBezTo>
                    <a:pt x="867" y="44"/>
                    <a:pt x="867" y="44"/>
                    <a:pt x="867" y="44"/>
                  </a:cubicBezTo>
                  <a:cubicBezTo>
                    <a:pt x="867" y="47"/>
                    <a:pt x="867" y="49"/>
                    <a:pt x="867" y="49"/>
                  </a:cubicBezTo>
                  <a:cubicBezTo>
                    <a:pt x="868" y="51"/>
                    <a:pt x="870" y="51"/>
                    <a:pt x="871" y="51"/>
                  </a:cubicBezTo>
                  <a:cubicBezTo>
                    <a:pt x="873" y="51"/>
                    <a:pt x="873" y="51"/>
                    <a:pt x="873" y="51"/>
                  </a:cubicBezTo>
                  <a:cubicBezTo>
                    <a:pt x="873" y="52"/>
                    <a:pt x="873" y="52"/>
                    <a:pt x="873" y="52"/>
                  </a:cubicBezTo>
                  <a:cubicBezTo>
                    <a:pt x="853" y="52"/>
                    <a:pt x="853" y="52"/>
                    <a:pt x="853" y="52"/>
                  </a:cubicBezTo>
                  <a:cubicBezTo>
                    <a:pt x="853" y="51"/>
                    <a:pt x="853" y="51"/>
                    <a:pt x="853" y="51"/>
                  </a:cubicBezTo>
                  <a:cubicBezTo>
                    <a:pt x="854" y="51"/>
                    <a:pt x="854" y="51"/>
                    <a:pt x="854" y="51"/>
                  </a:cubicBezTo>
                  <a:cubicBezTo>
                    <a:pt x="856" y="51"/>
                    <a:pt x="858" y="50"/>
                    <a:pt x="859" y="49"/>
                  </a:cubicBezTo>
                  <a:cubicBezTo>
                    <a:pt x="859" y="48"/>
                    <a:pt x="859" y="47"/>
                    <a:pt x="859" y="43"/>
                  </a:cubicBezTo>
                  <a:cubicBezTo>
                    <a:pt x="859" y="5"/>
                    <a:pt x="859" y="5"/>
                    <a:pt x="859" y="5"/>
                  </a:cubicBezTo>
                  <a:cubicBezTo>
                    <a:pt x="853" y="5"/>
                    <a:pt x="853" y="5"/>
                    <a:pt x="853" y="5"/>
                  </a:cubicBezTo>
                  <a:cubicBezTo>
                    <a:pt x="851" y="5"/>
                    <a:pt x="849" y="5"/>
                    <a:pt x="849" y="6"/>
                  </a:cubicBezTo>
                  <a:cubicBezTo>
                    <a:pt x="847" y="6"/>
                    <a:pt x="846" y="7"/>
                    <a:pt x="845" y="9"/>
                  </a:cubicBezTo>
                  <a:cubicBezTo>
                    <a:pt x="845" y="10"/>
                    <a:pt x="844" y="12"/>
                    <a:pt x="844" y="14"/>
                  </a:cubicBezTo>
                  <a:cubicBezTo>
                    <a:pt x="843" y="14"/>
                    <a:pt x="843" y="14"/>
                    <a:pt x="843" y="14"/>
                  </a:cubicBezTo>
                  <a:cubicBezTo>
                    <a:pt x="843" y="3"/>
                    <a:pt x="843" y="3"/>
                    <a:pt x="843" y="3"/>
                  </a:cubicBezTo>
                  <a:cubicBezTo>
                    <a:pt x="883" y="3"/>
                    <a:pt x="883" y="3"/>
                    <a:pt x="883" y="3"/>
                  </a:cubicBezTo>
                  <a:close/>
                  <a:moveTo>
                    <a:pt x="891" y="31"/>
                  </a:moveTo>
                  <a:cubicBezTo>
                    <a:pt x="891" y="37"/>
                    <a:pt x="893" y="40"/>
                    <a:pt x="895" y="43"/>
                  </a:cubicBezTo>
                  <a:cubicBezTo>
                    <a:pt x="897" y="46"/>
                    <a:pt x="900" y="48"/>
                    <a:pt x="903" y="48"/>
                  </a:cubicBezTo>
                  <a:cubicBezTo>
                    <a:pt x="905" y="48"/>
                    <a:pt x="907" y="47"/>
                    <a:pt x="909" y="46"/>
                  </a:cubicBezTo>
                  <a:cubicBezTo>
                    <a:pt x="911" y="45"/>
                    <a:pt x="912" y="43"/>
                    <a:pt x="913" y="39"/>
                  </a:cubicBezTo>
                  <a:cubicBezTo>
                    <a:pt x="914" y="40"/>
                    <a:pt x="914" y="40"/>
                    <a:pt x="914" y="40"/>
                  </a:cubicBezTo>
                  <a:cubicBezTo>
                    <a:pt x="914" y="43"/>
                    <a:pt x="912" y="47"/>
                    <a:pt x="910" y="49"/>
                  </a:cubicBezTo>
                  <a:cubicBezTo>
                    <a:pt x="907" y="52"/>
                    <a:pt x="904" y="53"/>
                    <a:pt x="901" y="53"/>
                  </a:cubicBezTo>
                  <a:cubicBezTo>
                    <a:pt x="897" y="53"/>
                    <a:pt x="893" y="52"/>
                    <a:pt x="891" y="49"/>
                  </a:cubicBezTo>
                  <a:cubicBezTo>
                    <a:pt x="888" y="45"/>
                    <a:pt x="887" y="41"/>
                    <a:pt x="887" y="36"/>
                  </a:cubicBezTo>
                  <a:cubicBezTo>
                    <a:pt x="887" y="30"/>
                    <a:pt x="888" y="25"/>
                    <a:pt x="891" y="22"/>
                  </a:cubicBezTo>
                  <a:cubicBezTo>
                    <a:pt x="894" y="19"/>
                    <a:pt x="897" y="17"/>
                    <a:pt x="902" y="17"/>
                  </a:cubicBezTo>
                  <a:cubicBezTo>
                    <a:pt x="905" y="17"/>
                    <a:pt x="909" y="19"/>
                    <a:pt x="911" y="21"/>
                  </a:cubicBezTo>
                  <a:cubicBezTo>
                    <a:pt x="913" y="23"/>
                    <a:pt x="915" y="27"/>
                    <a:pt x="915" y="31"/>
                  </a:cubicBezTo>
                  <a:cubicBezTo>
                    <a:pt x="891" y="31"/>
                    <a:pt x="891" y="31"/>
                    <a:pt x="891" y="31"/>
                  </a:cubicBezTo>
                  <a:close/>
                  <a:moveTo>
                    <a:pt x="891" y="29"/>
                  </a:moveTo>
                  <a:cubicBezTo>
                    <a:pt x="907" y="29"/>
                    <a:pt x="907" y="29"/>
                    <a:pt x="907" y="29"/>
                  </a:cubicBezTo>
                  <a:cubicBezTo>
                    <a:pt x="907" y="27"/>
                    <a:pt x="906" y="26"/>
                    <a:pt x="906" y="25"/>
                  </a:cubicBezTo>
                  <a:cubicBezTo>
                    <a:pt x="905" y="24"/>
                    <a:pt x="904" y="23"/>
                    <a:pt x="903" y="22"/>
                  </a:cubicBezTo>
                  <a:cubicBezTo>
                    <a:pt x="902" y="21"/>
                    <a:pt x="901" y="21"/>
                    <a:pt x="899" y="21"/>
                  </a:cubicBezTo>
                  <a:cubicBezTo>
                    <a:pt x="897" y="21"/>
                    <a:pt x="896" y="21"/>
                    <a:pt x="894" y="23"/>
                  </a:cubicBezTo>
                  <a:cubicBezTo>
                    <a:pt x="893" y="24"/>
                    <a:pt x="892" y="27"/>
                    <a:pt x="891" y="29"/>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zh-CN" altLang="en-US"/>
            </a:p>
          </p:txBody>
        </p:sp>
        <p:sp>
          <p:nvSpPr>
            <p:cNvPr id="28" name="Freeform 35">
              <a:extLst>
                <a:ext uri="{FF2B5EF4-FFF2-40B4-BE49-F238E27FC236}">
                  <a16:creationId xmlns:a16="http://schemas.microsoft.com/office/drawing/2014/main" id="{42377444-9DE4-5165-FF4D-6468C914A04B}"/>
                </a:ext>
              </a:extLst>
            </p:cNvPr>
            <p:cNvSpPr>
              <a:spLocks noEditPoints="1"/>
            </p:cNvSpPr>
            <p:nvPr/>
          </p:nvSpPr>
          <p:spPr bwMode="auto">
            <a:xfrm>
              <a:off x="10679175" y="4943779"/>
              <a:ext cx="873125" cy="103188"/>
            </a:xfrm>
            <a:custGeom>
              <a:avLst/>
              <a:gdLst>
                <a:gd name="T0" fmla="*/ 23 w 586"/>
                <a:gd name="T1" fmla="*/ 21 h 69"/>
                <a:gd name="T2" fmla="*/ 8 w 586"/>
                <a:gd name="T3" fmla="*/ 24 h 69"/>
                <a:gd name="T4" fmla="*/ 45 w 586"/>
                <a:gd name="T5" fmla="*/ 26 h 69"/>
                <a:gd name="T6" fmla="*/ 66 w 586"/>
                <a:gd name="T7" fmla="*/ 52 h 69"/>
                <a:gd name="T8" fmla="*/ 58 w 586"/>
                <a:gd name="T9" fmla="*/ 46 h 69"/>
                <a:gd name="T10" fmla="*/ 46 w 586"/>
                <a:gd name="T11" fmla="*/ 50 h 69"/>
                <a:gd name="T12" fmla="*/ 40 w 586"/>
                <a:gd name="T13" fmla="*/ 46 h 69"/>
                <a:gd name="T14" fmla="*/ 45 w 586"/>
                <a:gd name="T15" fmla="*/ 1 h 69"/>
                <a:gd name="T16" fmla="*/ 106 w 586"/>
                <a:gd name="T17" fmla="*/ 52 h 69"/>
                <a:gd name="T18" fmla="*/ 98 w 586"/>
                <a:gd name="T19" fmla="*/ 46 h 69"/>
                <a:gd name="T20" fmla="*/ 90 w 586"/>
                <a:gd name="T21" fmla="*/ 52 h 69"/>
                <a:gd name="T22" fmla="*/ 78 w 586"/>
                <a:gd name="T23" fmla="*/ 25 h 69"/>
                <a:gd name="T24" fmla="*/ 132 w 586"/>
                <a:gd name="T25" fmla="*/ 19 h 69"/>
                <a:gd name="T26" fmla="*/ 118 w 586"/>
                <a:gd name="T27" fmla="*/ 28 h 69"/>
                <a:gd name="T28" fmla="*/ 133 w 586"/>
                <a:gd name="T29" fmla="*/ 52 h 69"/>
                <a:gd name="T30" fmla="*/ 169 w 586"/>
                <a:gd name="T31" fmla="*/ 52 h 69"/>
                <a:gd name="T32" fmla="*/ 161 w 586"/>
                <a:gd name="T33" fmla="*/ 15 h 69"/>
                <a:gd name="T34" fmla="*/ 167 w 586"/>
                <a:gd name="T35" fmla="*/ 1 h 69"/>
                <a:gd name="T36" fmla="*/ 181 w 586"/>
                <a:gd name="T37" fmla="*/ 38 h 69"/>
                <a:gd name="T38" fmla="*/ 189 w 586"/>
                <a:gd name="T39" fmla="*/ 47 h 69"/>
                <a:gd name="T40" fmla="*/ 222 w 586"/>
                <a:gd name="T41" fmla="*/ 31 h 69"/>
                <a:gd name="T42" fmla="*/ 252 w 586"/>
                <a:gd name="T43" fmla="*/ 24 h 69"/>
                <a:gd name="T44" fmla="*/ 228 w 586"/>
                <a:gd name="T45" fmla="*/ 44 h 69"/>
                <a:gd name="T46" fmla="*/ 249 w 586"/>
                <a:gd name="T47" fmla="*/ 64 h 69"/>
                <a:gd name="T48" fmla="*/ 223 w 586"/>
                <a:gd name="T49" fmla="*/ 48 h 69"/>
                <a:gd name="T50" fmla="*/ 240 w 586"/>
                <a:gd name="T51" fmla="*/ 39 h 69"/>
                <a:gd name="T52" fmla="*/ 238 w 586"/>
                <a:gd name="T53" fmla="*/ 66 h 69"/>
                <a:gd name="T54" fmla="*/ 274 w 586"/>
                <a:gd name="T55" fmla="*/ 21 h 69"/>
                <a:gd name="T56" fmla="*/ 286 w 586"/>
                <a:gd name="T57" fmla="*/ 21 h 69"/>
                <a:gd name="T58" fmla="*/ 290 w 586"/>
                <a:gd name="T59" fmla="*/ 25 h 69"/>
                <a:gd name="T60" fmla="*/ 267 w 586"/>
                <a:gd name="T61" fmla="*/ 62 h 69"/>
                <a:gd name="T62" fmla="*/ 258 w 586"/>
                <a:gd name="T63" fmla="*/ 20 h 69"/>
                <a:gd name="T64" fmla="*/ 319 w 586"/>
                <a:gd name="T65" fmla="*/ 49 h 69"/>
                <a:gd name="T66" fmla="*/ 322 w 586"/>
                <a:gd name="T67" fmla="*/ 34 h 69"/>
                <a:gd name="T68" fmla="*/ 368 w 586"/>
                <a:gd name="T69" fmla="*/ 45 h 69"/>
                <a:gd name="T70" fmla="*/ 360 w 586"/>
                <a:gd name="T71" fmla="*/ 52 h 69"/>
                <a:gd name="T72" fmla="*/ 364 w 586"/>
                <a:gd name="T73" fmla="*/ 8 h 69"/>
                <a:gd name="T74" fmla="*/ 378 w 586"/>
                <a:gd name="T75" fmla="*/ 6 h 69"/>
                <a:gd name="T76" fmla="*/ 377 w 586"/>
                <a:gd name="T77" fmla="*/ 22 h 69"/>
                <a:gd name="T78" fmla="*/ 408 w 586"/>
                <a:gd name="T79" fmla="*/ 16 h 69"/>
                <a:gd name="T80" fmla="*/ 433 w 586"/>
                <a:gd name="T81" fmla="*/ 52 h 69"/>
                <a:gd name="T82" fmla="*/ 435 w 586"/>
                <a:gd name="T83" fmla="*/ 6 h 69"/>
                <a:gd name="T84" fmla="*/ 476 w 586"/>
                <a:gd name="T85" fmla="*/ 20 h 69"/>
                <a:gd name="T86" fmla="*/ 468 w 586"/>
                <a:gd name="T87" fmla="*/ 54 h 69"/>
                <a:gd name="T88" fmla="*/ 472 w 586"/>
                <a:gd name="T89" fmla="*/ 24 h 69"/>
                <a:gd name="T90" fmla="*/ 466 w 586"/>
                <a:gd name="T91" fmla="*/ 54 h 69"/>
                <a:gd name="T92" fmla="*/ 454 w 586"/>
                <a:gd name="T93" fmla="*/ 6 h 69"/>
                <a:gd name="T94" fmla="*/ 502 w 586"/>
                <a:gd name="T95" fmla="*/ 5 h 69"/>
                <a:gd name="T96" fmla="*/ 502 w 586"/>
                <a:gd name="T97" fmla="*/ 46 h 69"/>
                <a:gd name="T98" fmla="*/ 495 w 586"/>
                <a:gd name="T99" fmla="*/ 50 h 69"/>
                <a:gd name="T100" fmla="*/ 500 w 586"/>
                <a:gd name="T101" fmla="*/ 19 h 69"/>
                <a:gd name="T102" fmla="*/ 544 w 586"/>
                <a:gd name="T103" fmla="*/ 50 h 69"/>
                <a:gd name="T104" fmla="*/ 538 w 586"/>
                <a:gd name="T105" fmla="*/ 49 h 69"/>
                <a:gd name="T106" fmla="*/ 526 w 586"/>
                <a:gd name="T107" fmla="*/ 52 h 69"/>
                <a:gd name="T108" fmla="*/ 518 w 586"/>
                <a:gd name="T109" fmla="*/ 33 h 69"/>
                <a:gd name="T110" fmla="*/ 524 w 586"/>
                <a:gd name="T111" fmla="*/ 26 h 69"/>
                <a:gd name="T112" fmla="*/ 574 w 586"/>
                <a:gd name="T113" fmla="*/ 31 h 69"/>
                <a:gd name="T114" fmla="*/ 560 w 586"/>
                <a:gd name="T115" fmla="*/ 30 h 69"/>
                <a:gd name="T116" fmla="*/ 580 w 586"/>
                <a:gd name="T117" fmla="*/ 41 h 69"/>
                <a:gd name="T118" fmla="*/ 575 w 586"/>
                <a:gd name="T119" fmla="*/ 52 h 69"/>
                <a:gd name="T120" fmla="*/ 566 w 586"/>
                <a:gd name="T121" fmla="*/ 5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86" h="69">
                  <a:moveTo>
                    <a:pt x="27" y="41"/>
                  </a:moveTo>
                  <a:cubicBezTo>
                    <a:pt x="26" y="45"/>
                    <a:pt x="24" y="49"/>
                    <a:pt x="22" y="51"/>
                  </a:cubicBezTo>
                  <a:cubicBezTo>
                    <a:pt x="19" y="54"/>
                    <a:pt x="16" y="55"/>
                    <a:pt x="13" y="55"/>
                  </a:cubicBezTo>
                  <a:cubicBezTo>
                    <a:pt x="10" y="55"/>
                    <a:pt x="6" y="53"/>
                    <a:pt x="4" y="50"/>
                  </a:cubicBezTo>
                  <a:cubicBezTo>
                    <a:pt x="1" y="47"/>
                    <a:pt x="0" y="42"/>
                    <a:pt x="0" y="37"/>
                  </a:cubicBezTo>
                  <a:cubicBezTo>
                    <a:pt x="0" y="32"/>
                    <a:pt x="1" y="27"/>
                    <a:pt x="4" y="24"/>
                  </a:cubicBezTo>
                  <a:cubicBezTo>
                    <a:pt x="7" y="20"/>
                    <a:pt x="11" y="18"/>
                    <a:pt x="15" y="18"/>
                  </a:cubicBezTo>
                  <a:cubicBezTo>
                    <a:pt x="18" y="18"/>
                    <a:pt x="21" y="19"/>
                    <a:pt x="23" y="21"/>
                  </a:cubicBezTo>
                  <a:cubicBezTo>
                    <a:pt x="25" y="23"/>
                    <a:pt x="26" y="25"/>
                    <a:pt x="26" y="27"/>
                  </a:cubicBezTo>
                  <a:cubicBezTo>
                    <a:pt x="26" y="28"/>
                    <a:pt x="26" y="28"/>
                    <a:pt x="26" y="29"/>
                  </a:cubicBezTo>
                  <a:cubicBezTo>
                    <a:pt x="25" y="30"/>
                    <a:pt x="24" y="30"/>
                    <a:pt x="23" y="30"/>
                  </a:cubicBezTo>
                  <a:cubicBezTo>
                    <a:pt x="22" y="30"/>
                    <a:pt x="21" y="30"/>
                    <a:pt x="20" y="28"/>
                  </a:cubicBezTo>
                  <a:cubicBezTo>
                    <a:pt x="20" y="28"/>
                    <a:pt x="19" y="27"/>
                    <a:pt x="19" y="26"/>
                  </a:cubicBezTo>
                  <a:cubicBezTo>
                    <a:pt x="19" y="24"/>
                    <a:pt x="18" y="23"/>
                    <a:pt x="18" y="22"/>
                  </a:cubicBezTo>
                  <a:cubicBezTo>
                    <a:pt x="17" y="22"/>
                    <a:pt x="16" y="21"/>
                    <a:pt x="14" y="21"/>
                  </a:cubicBezTo>
                  <a:cubicBezTo>
                    <a:pt x="12" y="21"/>
                    <a:pt x="10" y="22"/>
                    <a:pt x="8" y="24"/>
                  </a:cubicBezTo>
                  <a:cubicBezTo>
                    <a:pt x="6" y="26"/>
                    <a:pt x="6" y="30"/>
                    <a:pt x="6" y="34"/>
                  </a:cubicBezTo>
                  <a:cubicBezTo>
                    <a:pt x="6" y="38"/>
                    <a:pt x="6" y="41"/>
                    <a:pt x="8" y="44"/>
                  </a:cubicBezTo>
                  <a:cubicBezTo>
                    <a:pt x="10" y="48"/>
                    <a:pt x="13" y="49"/>
                    <a:pt x="16" y="49"/>
                  </a:cubicBezTo>
                  <a:cubicBezTo>
                    <a:pt x="18" y="49"/>
                    <a:pt x="20" y="48"/>
                    <a:pt x="22" y="47"/>
                  </a:cubicBezTo>
                  <a:cubicBezTo>
                    <a:pt x="24" y="46"/>
                    <a:pt x="25" y="44"/>
                    <a:pt x="27" y="41"/>
                  </a:cubicBezTo>
                  <a:cubicBezTo>
                    <a:pt x="27" y="41"/>
                    <a:pt x="27" y="41"/>
                    <a:pt x="27" y="41"/>
                  </a:cubicBezTo>
                  <a:close/>
                  <a:moveTo>
                    <a:pt x="45" y="1"/>
                  </a:moveTo>
                  <a:cubicBezTo>
                    <a:pt x="45" y="26"/>
                    <a:pt x="45" y="26"/>
                    <a:pt x="45" y="26"/>
                  </a:cubicBezTo>
                  <a:cubicBezTo>
                    <a:pt x="48" y="22"/>
                    <a:pt x="50" y="21"/>
                    <a:pt x="51" y="20"/>
                  </a:cubicBezTo>
                  <a:cubicBezTo>
                    <a:pt x="53" y="19"/>
                    <a:pt x="54" y="18"/>
                    <a:pt x="56" y="18"/>
                  </a:cubicBezTo>
                  <a:cubicBezTo>
                    <a:pt x="58" y="18"/>
                    <a:pt x="60" y="19"/>
                    <a:pt x="61" y="20"/>
                  </a:cubicBezTo>
                  <a:cubicBezTo>
                    <a:pt x="62" y="21"/>
                    <a:pt x="63" y="23"/>
                    <a:pt x="64" y="25"/>
                  </a:cubicBezTo>
                  <a:cubicBezTo>
                    <a:pt x="64" y="27"/>
                    <a:pt x="64" y="30"/>
                    <a:pt x="64" y="34"/>
                  </a:cubicBezTo>
                  <a:cubicBezTo>
                    <a:pt x="64" y="46"/>
                    <a:pt x="64" y="46"/>
                    <a:pt x="64" y="46"/>
                  </a:cubicBezTo>
                  <a:cubicBezTo>
                    <a:pt x="64" y="48"/>
                    <a:pt x="64" y="50"/>
                    <a:pt x="65" y="50"/>
                  </a:cubicBezTo>
                  <a:cubicBezTo>
                    <a:pt x="65" y="51"/>
                    <a:pt x="66" y="52"/>
                    <a:pt x="66" y="52"/>
                  </a:cubicBezTo>
                  <a:cubicBezTo>
                    <a:pt x="66" y="52"/>
                    <a:pt x="68" y="52"/>
                    <a:pt x="69" y="52"/>
                  </a:cubicBezTo>
                  <a:cubicBezTo>
                    <a:pt x="69" y="54"/>
                    <a:pt x="69" y="54"/>
                    <a:pt x="69" y="54"/>
                  </a:cubicBezTo>
                  <a:cubicBezTo>
                    <a:pt x="53" y="54"/>
                    <a:pt x="53" y="54"/>
                    <a:pt x="53" y="54"/>
                  </a:cubicBezTo>
                  <a:cubicBezTo>
                    <a:pt x="53" y="52"/>
                    <a:pt x="53" y="52"/>
                    <a:pt x="53" y="52"/>
                  </a:cubicBezTo>
                  <a:cubicBezTo>
                    <a:pt x="54" y="52"/>
                    <a:pt x="54" y="52"/>
                    <a:pt x="54" y="52"/>
                  </a:cubicBezTo>
                  <a:cubicBezTo>
                    <a:pt x="56" y="52"/>
                    <a:pt x="56" y="52"/>
                    <a:pt x="57" y="52"/>
                  </a:cubicBezTo>
                  <a:cubicBezTo>
                    <a:pt x="58" y="51"/>
                    <a:pt x="58" y="50"/>
                    <a:pt x="58" y="50"/>
                  </a:cubicBezTo>
                  <a:cubicBezTo>
                    <a:pt x="58" y="49"/>
                    <a:pt x="58" y="48"/>
                    <a:pt x="58" y="46"/>
                  </a:cubicBezTo>
                  <a:cubicBezTo>
                    <a:pt x="58" y="34"/>
                    <a:pt x="58" y="34"/>
                    <a:pt x="58" y="34"/>
                  </a:cubicBezTo>
                  <a:cubicBezTo>
                    <a:pt x="58" y="30"/>
                    <a:pt x="58" y="28"/>
                    <a:pt x="58" y="27"/>
                  </a:cubicBezTo>
                  <a:cubicBezTo>
                    <a:pt x="58" y="26"/>
                    <a:pt x="57" y="25"/>
                    <a:pt x="56" y="24"/>
                  </a:cubicBezTo>
                  <a:cubicBezTo>
                    <a:pt x="56" y="24"/>
                    <a:pt x="55" y="23"/>
                    <a:pt x="54" y="23"/>
                  </a:cubicBezTo>
                  <a:cubicBezTo>
                    <a:pt x="52" y="23"/>
                    <a:pt x="51" y="24"/>
                    <a:pt x="50" y="24"/>
                  </a:cubicBezTo>
                  <a:cubicBezTo>
                    <a:pt x="49" y="25"/>
                    <a:pt x="47" y="26"/>
                    <a:pt x="46" y="28"/>
                  </a:cubicBezTo>
                  <a:cubicBezTo>
                    <a:pt x="46" y="46"/>
                    <a:pt x="46" y="46"/>
                    <a:pt x="46" y="46"/>
                  </a:cubicBezTo>
                  <a:cubicBezTo>
                    <a:pt x="46" y="48"/>
                    <a:pt x="46" y="50"/>
                    <a:pt x="46" y="50"/>
                  </a:cubicBezTo>
                  <a:cubicBezTo>
                    <a:pt x="46" y="51"/>
                    <a:pt x="47" y="52"/>
                    <a:pt x="47" y="52"/>
                  </a:cubicBezTo>
                  <a:cubicBezTo>
                    <a:pt x="48" y="52"/>
                    <a:pt x="49" y="52"/>
                    <a:pt x="51" y="52"/>
                  </a:cubicBezTo>
                  <a:cubicBezTo>
                    <a:pt x="51" y="54"/>
                    <a:pt x="51" y="54"/>
                    <a:pt x="51" y="54"/>
                  </a:cubicBezTo>
                  <a:cubicBezTo>
                    <a:pt x="34" y="54"/>
                    <a:pt x="34" y="54"/>
                    <a:pt x="34" y="54"/>
                  </a:cubicBezTo>
                  <a:cubicBezTo>
                    <a:pt x="34" y="52"/>
                    <a:pt x="34" y="52"/>
                    <a:pt x="34" y="52"/>
                  </a:cubicBezTo>
                  <a:cubicBezTo>
                    <a:pt x="36" y="52"/>
                    <a:pt x="37" y="52"/>
                    <a:pt x="38" y="52"/>
                  </a:cubicBezTo>
                  <a:cubicBezTo>
                    <a:pt x="38" y="51"/>
                    <a:pt x="39" y="51"/>
                    <a:pt x="39" y="50"/>
                  </a:cubicBezTo>
                  <a:cubicBezTo>
                    <a:pt x="40" y="49"/>
                    <a:pt x="40" y="48"/>
                    <a:pt x="40" y="46"/>
                  </a:cubicBezTo>
                  <a:cubicBezTo>
                    <a:pt x="40" y="15"/>
                    <a:pt x="40" y="15"/>
                    <a:pt x="40" y="15"/>
                  </a:cubicBezTo>
                  <a:cubicBezTo>
                    <a:pt x="40" y="11"/>
                    <a:pt x="40" y="8"/>
                    <a:pt x="39" y="8"/>
                  </a:cubicBezTo>
                  <a:cubicBezTo>
                    <a:pt x="39" y="7"/>
                    <a:pt x="39" y="6"/>
                    <a:pt x="38" y="6"/>
                  </a:cubicBezTo>
                  <a:cubicBezTo>
                    <a:pt x="38" y="5"/>
                    <a:pt x="38" y="5"/>
                    <a:pt x="37" y="5"/>
                  </a:cubicBezTo>
                  <a:cubicBezTo>
                    <a:pt x="36" y="5"/>
                    <a:pt x="36" y="5"/>
                    <a:pt x="34" y="6"/>
                  </a:cubicBezTo>
                  <a:cubicBezTo>
                    <a:pt x="34" y="4"/>
                    <a:pt x="34" y="4"/>
                    <a:pt x="34" y="4"/>
                  </a:cubicBezTo>
                  <a:cubicBezTo>
                    <a:pt x="44" y="0"/>
                    <a:pt x="44" y="0"/>
                    <a:pt x="44" y="0"/>
                  </a:cubicBezTo>
                  <a:cubicBezTo>
                    <a:pt x="45" y="1"/>
                    <a:pt x="45" y="1"/>
                    <a:pt x="45" y="1"/>
                  </a:cubicBezTo>
                  <a:close/>
                  <a:moveTo>
                    <a:pt x="85" y="26"/>
                  </a:moveTo>
                  <a:cubicBezTo>
                    <a:pt x="89" y="21"/>
                    <a:pt x="92" y="19"/>
                    <a:pt x="96" y="19"/>
                  </a:cubicBezTo>
                  <a:cubicBezTo>
                    <a:pt x="97" y="19"/>
                    <a:pt x="99" y="19"/>
                    <a:pt x="100" y="20"/>
                  </a:cubicBezTo>
                  <a:cubicBezTo>
                    <a:pt x="102" y="21"/>
                    <a:pt x="103" y="22"/>
                    <a:pt x="104" y="24"/>
                  </a:cubicBezTo>
                  <a:cubicBezTo>
                    <a:pt x="104" y="26"/>
                    <a:pt x="104" y="28"/>
                    <a:pt x="104" y="31"/>
                  </a:cubicBezTo>
                  <a:cubicBezTo>
                    <a:pt x="104" y="46"/>
                    <a:pt x="104" y="46"/>
                    <a:pt x="104" y="46"/>
                  </a:cubicBezTo>
                  <a:cubicBezTo>
                    <a:pt x="104" y="48"/>
                    <a:pt x="104" y="49"/>
                    <a:pt x="105" y="50"/>
                  </a:cubicBezTo>
                  <a:cubicBezTo>
                    <a:pt x="105" y="51"/>
                    <a:pt x="106" y="51"/>
                    <a:pt x="106" y="52"/>
                  </a:cubicBezTo>
                  <a:cubicBezTo>
                    <a:pt x="106" y="52"/>
                    <a:pt x="108" y="52"/>
                    <a:pt x="109" y="52"/>
                  </a:cubicBezTo>
                  <a:cubicBezTo>
                    <a:pt x="109" y="53"/>
                    <a:pt x="109" y="53"/>
                    <a:pt x="109" y="53"/>
                  </a:cubicBezTo>
                  <a:cubicBezTo>
                    <a:pt x="93" y="53"/>
                    <a:pt x="93" y="53"/>
                    <a:pt x="93" y="53"/>
                  </a:cubicBezTo>
                  <a:cubicBezTo>
                    <a:pt x="93" y="52"/>
                    <a:pt x="93" y="52"/>
                    <a:pt x="93" y="52"/>
                  </a:cubicBezTo>
                  <a:cubicBezTo>
                    <a:pt x="94" y="52"/>
                    <a:pt x="94" y="52"/>
                    <a:pt x="94" y="52"/>
                  </a:cubicBezTo>
                  <a:cubicBezTo>
                    <a:pt x="96" y="52"/>
                    <a:pt x="96" y="52"/>
                    <a:pt x="97" y="51"/>
                  </a:cubicBezTo>
                  <a:cubicBezTo>
                    <a:pt x="98" y="51"/>
                    <a:pt x="98" y="50"/>
                    <a:pt x="98" y="49"/>
                  </a:cubicBezTo>
                  <a:cubicBezTo>
                    <a:pt x="98" y="49"/>
                    <a:pt x="98" y="48"/>
                    <a:pt x="98" y="46"/>
                  </a:cubicBezTo>
                  <a:cubicBezTo>
                    <a:pt x="98" y="32"/>
                    <a:pt x="98" y="32"/>
                    <a:pt x="98" y="32"/>
                  </a:cubicBezTo>
                  <a:cubicBezTo>
                    <a:pt x="98" y="28"/>
                    <a:pt x="98" y="26"/>
                    <a:pt x="97" y="25"/>
                  </a:cubicBezTo>
                  <a:cubicBezTo>
                    <a:pt x="96" y="24"/>
                    <a:pt x="95" y="23"/>
                    <a:pt x="93" y="23"/>
                  </a:cubicBezTo>
                  <a:cubicBezTo>
                    <a:pt x="90" y="23"/>
                    <a:pt x="88" y="24"/>
                    <a:pt x="85" y="28"/>
                  </a:cubicBezTo>
                  <a:cubicBezTo>
                    <a:pt x="85" y="46"/>
                    <a:pt x="85" y="46"/>
                    <a:pt x="85" y="46"/>
                  </a:cubicBezTo>
                  <a:cubicBezTo>
                    <a:pt x="85" y="48"/>
                    <a:pt x="85" y="49"/>
                    <a:pt x="85" y="50"/>
                  </a:cubicBezTo>
                  <a:cubicBezTo>
                    <a:pt x="86" y="51"/>
                    <a:pt x="86" y="51"/>
                    <a:pt x="86" y="52"/>
                  </a:cubicBezTo>
                  <a:cubicBezTo>
                    <a:pt x="87" y="52"/>
                    <a:pt x="88" y="52"/>
                    <a:pt x="90" y="52"/>
                  </a:cubicBezTo>
                  <a:cubicBezTo>
                    <a:pt x="90" y="53"/>
                    <a:pt x="90" y="53"/>
                    <a:pt x="90" y="53"/>
                  </a:cubicBezTo>
                  <a:cubicBezTo>
                    <a:pt x="74" y="53"/>
                    <a:pt x="74" y="53"/>
                    <a:pt x="74" y="53"/>
                  </a:cubicBezTo>
                  <a:cubicBezTo>
                    <a:pt x="74" y="52"/>
                    <a:pt x="74" y="52"/>
                    <a:pt x="74" y="52"/>
                  </a:cubicBezTo>
                  <a:cubicBezTo>
                    <a:pt x="75" y="52"/>
                    <a:pt x="75" y="52"/>
                    <a:pt x="75" y="52"/>
                  </a:cubicBezTo>
                  <a:cubicBezTo>
                    <a:pt x="76" y="52"/>
                    <a:pt x="78" y="52"/>
                    <a:pt x="78" y="51"/>
                  </a:cubicBezTo>
                  <a:cubicBezTo>
                    <a:pt x="78" y="50"/>
                    <a:pt x="79" y="48"/>
                    <a:pt x="79" y="46"/>
                  </a:cubicBezTo>
                  <a:cubicBezTo>
                    <a:pt x="79" y="33"/>
                    <a:pt x="79" y="33"/>
                    <a:pt x="79" y="33"/>
                  </a:cubicBezTo>
                  <a:cubicBezTo>
                    <a:pt x="79" y="29"/>
                    <a:pt x="79" y="26"/>
                    <a:pt x="78" y="25"/>
                  </a:cubicBezTo>
                  <a:cubicBezTo>
                    <a:pt x="78" y="24"/>
                    <a:pt x="78" y="24"/>
                    <a:pt x="78" y="23"/>
                  </a:cubicBezTo>
                  <a:cubicBezTo>
                    <a:pt x="77" y="23"/>
                    <a:pt x="77" y="23"/>
                    <a:pt x="76" y="23"/>
                  </a:cubicBezTo>
                  <a:cubicBezTo>
                    <a:pt x="75" y="23"/>
                    <a:pt x="74" y="23"/>
                    <a:pt x="74" y="23"/>
                  </a:cubicBezTo>
                  <a:cubicBezTo>
                    <a:pt x="73" y="22"/>
                    <a:pt x="73" y="22"/>
                    <a:pt x="73" y="22"/>
                  </a:cubicBezTo>
                  <a:cubicBezTo>
                    <a:pt x="83" y="18"/>
                    <a:pt x="83" y="18"/>
                    <a:pt x="83" y="18"/>
                  </a:cubicBezTo>
                  <a:cubicBezTo>
                    <a:pt x="85" y="18"/>
                    <a:pt x="85" y="18"/>
                    <a:pt x="85" y="18"/>
                  </a:cubicBezTo>
                  <a:cubicBezTo>
                    <a:pt x="85" y="26"/>
                    <a:pt x="85" y="26"/>
                    <a:pt x="85" y="26"/>
                  </a:cubicBezTo>
                  <a:close/>
                  <a:moveTo>
                    <a:pt x="132" y="19"/>
                  </a:moveTo>
                  <a:cubicBezTo>
                    <a:pt x="136" y="19"/>
                    <a:pt x="140" y="21"/>
                    <a:pt x="144" y="25"/>
                  </a:cubicBezTo>
                  <a:cubicBezTo>
                    <a:pt x="146" y="28"/>
                    <a:pt x="148" y="32"/>
                    <a:pt x="148" y="36"/>
                  </a:cubicBezTo>
                  <a:cubicBezTo>
                    <a:pt x="148" y="40"/>
                    <a:pt x="147" y="42"/>
                    <a:pt x="146" y="46"/>
                  </a:cubicBezTo>
                  <a:cubicBezTo>
                    <a:pt x="144" y="49"/>
                    <a:pt x="142" y="51"/>
                    <a:pt x="140" y="53"/>
                  </a:cubicBezTo>
                  <a:cubicBezTo>
                    <a:pt x="137" y="54"/>
                    <a:pt x="134" y="55"/>
                    <a:pt x="131" y="55"/>
                  </a:cubicBezTo>
                  <a:cubicBezTo>
                    <a:pt x="126" y="55"/>
                    <a:pt x="122" y="53"/>
                    <a:pt x="120" y="49"/>
                  </a:cubicBezTo>
                  <a:cubicBezTo>
                    <a:pt x="117" y="46"/>
                    <a:pt x="116" y="42"/>
                    <a:pt x="116" y="38"/>
                  </a:cubicBezTo>
                  <a:cubicBezTo>
                    <a:pt x="116" y="34"/>
                    <a:pt x="117" y="31"/>
                    <a:pt x="118" y="28"/>
                  </a:cubicBezTo>
                  <a:cubicBezTo>
                    <a:pt x="120" y="26"/>
                    <a:pt x="122" y="23"/>
                    <a:pt x="124" y="22"/>
                  </a:cubicBezTo>
                  <a:cubicBezTo>
                    <a:pt x="126" y="20"/>
                    <a:pt x="129" y="19"/>
                    <a:pt x="132" y="19"/>
                  </a:cubicBezTo>
                  <a:close/>
                  <a:moveTo>
                    <a:pt x="130" y="21"/>
                  </a:moveTo>
                  <a:cubicBezTo>
                    <a:pt x="129" y="21"/>
                    <a:pt x="128" y="22"/>
                    <a:pt x="127" y="22"/>
                  </a:cubicBezTo>
                  <a:cubicBezTo>
                    <a:pt x="126" y="23"/>
                    <a:pt x="124" y="24"/>
                    <a:pt x="124" y="26"/>
                  </a:cubicBezTo>
                  <a:cubicBezTo>
                    <a:pt x="123" y="28"/>
                    <a:pt x="122" y="31"/>
                    <a:pt x="122" y="34"/>
                  </a:cubicBezTo>
                  <a:cubicBezTo>
                    <a:pt x="122" y="39"/>
                    <a:pt x="123" y="43"/>
                    <a:pt x="125" y="47"/>
                  </a:cubicBezTo>
                  <a:cubicBezTo>
                    <a:pt x="127" y="50"/>
                    <a:pt x="130" y="52"/>
                    <a:pt x="133" y="52"/>
                  </a:cubicBezTo>
                  <a:cubicBezTo>
                    <a:pt x="135" y="52"/>
                    <a:pt x="137" y="51"/>
                    <a:pt x="138" y="49"/>
                  </a:cubicBezTo>
                  <a:cubicBezTo>
                    <a:pt x="140" y="47"/>
                    <a:pt x="141" y="44"/>
                    <a:pt x="141" y="39"/>
                  </a:cubicBezTo>
                  <a:cubicBezTo>
                    <a:pt x="141" y="33"/>
                    <a:pt x="140" y="28"/>
                    <a:pt x="137" y="25"/>
                  </a:cubicBezTo>
                  <a:cubicBezTo>
                    <a:pt x="135" y="22"/>
                    <a:pt x="133" y="21"/>
                    <a:pt x="130" y="21"/>
                  </a:cubicBezTo>
                  <a:close/>
                  <a:moveTo>
                    <a:pt x="167" y="1"/>
                  </a:moveTo>
                  <a:cubicBezTo>
                    <a:pt x="167" y="46"/>
                    <a:pt x="167" y="46"/>
                    <a:pt x="167" y="46"/>
                  </a:cubicBezTo>
                  <a:cubicBezTo>
                    <a:pt x="167" y="48"/>
                    <a:pt x="167" y="50"/>
                    <a:pt x="168" y="50"/>
                  </a:cubicBezTo>
                  <a:cubicBezTo>
                    <a:pt x="168" y="51"/>
                    <a:pt x="168" y="52"/>
                    <a:pt x="169" y="52"/>
                  </a:cubicBezTo>
                  <a:cubicBezTo>
                    <a:pt x="170" y="52"/>
                    <a:pt x="170" y="52"/>
                    <a:pt x="172" y="52"/>
                  </a:cubicBezTo>
                  <a:cubicBezTo>
                    <a:pt x="172" y="54"/>
                    <a:pt x="172" y="54"/>
                    <a:pt x="172" y="54"/>
                  </a:cubicBezTo>
                  <a:cubicBezTo>
                    <a:pt x="156" y="54"/>
                    <a:pt x="156" y="54"/>
                    <a:pt x="156" y="54"/>
                  </a:cubicBezTo>
                  <a:cubicBezTo>
                    <a:pt x="156" y="52"/>
                    <a:pt x="156" y="52"/>
                    <a:pt x="156" y="52"/>
                  </a:cubicBezTo>
                  <a:cubicBezTo>
                    <a:pt x="158" y="52"/>
                    <a:pt x="159" y="52"/>
                    <a:pt x="160" y="52"/>
                  </a:cubicBezTo>
                  <a:cubicBezTo>
                    <a:pt x="160" y="52"/>
                    <a:pt x="160" y="51"/>
                    <a:pt x="161" y="50"/>
                  </a:cubicBezTo>
                  <a:cubicBezTo>
                    <a:pt x="161" y="50"/>
                    <a:pt x="161" y="48"/>
                    <a:pt x="161" y="46"/>
                  </a:cubicBezTo>
                  <a:cubicBezTo>
                    <a:pt x="161" y="15"/>
                    <a:pt x="161" y="15"/>
                    <a:pt x="161" y="15"/>
                  </a:cubicBezTo>
                  <a:cubicBezTo>
                    <a:pt x="161" y="11"/>
                    <a:pt x="161" y="9"/>
                    <a:pt x="161" y="8"/>
                  </a:cubicBezTo>
                  <a:cubicBezTo>
                    <a:pt x="161" y="7"/>
                    <a:pt x="160" y="6"/>
                    <a:pt x="160" y="6"/>
                  </a:cubicBezTo>
                  <a:cubicBezTo>
                    <a:pt x="160" y="6"/>
                    <a:pt x="159" y="6"/>
                    <a:pt x="158" y="6"/>
                  </a:cubicBezTo>
                  <a:cubicBezTo>
                    <a:pt x="158" y="6"/>
                    <a:pt x="157" y="6"/>
                    <a:pt x="156" y="6"/>
                  </a:cubicBezTo>
                  <a:cubicBezTo>
                    <a:pt x="155" y="5"/>
                    <a:pt x="155" y="5"/>
                    <a:pt x="155" y="5"/>
                  </a:cubicBezTo>
                  <a:cubicBezTo>
                    <a:pt x="165" y="1"/>
                    <a:pt x="165" y="1"/>
                    <a:pt x="165" y="1"/>
                  </a:cubicBezTo>
                  <a:cubicBezTo>
                    <a:pt x="167" y="1"/>
                    <a:pt x="167" y="1"/>
                    <a:pt x="167" y="1"/>
                  </a:cubicBezTo>
                  <a:cubicBezTo>
                    <a:pt x="167" y="1"/>
                    <a:pt x="167" y="1"/>
                    <a:pt x="167" y="1"/>
                  </a:cubicBezTo>
                  <a:close/>
                  <a:moveTo>
                    <a:pt x="196" y="19"/>
                  </a:moveTo>
                  <a:cubicBezTo>
                    <a:pt x="201" y="19"/>
                    <a:pt x="205" y="21"/>
                    <a:pt x="208" y="25"/>
                  </a:cubicBezTo>
                  <a:cubicBezTo>
                    <a:pt x="210" y="28"/>
                    <a:pt x="212" y="32"/>
                    <a:pt x="212" y="36"/>
                  </a:cubicBezTo>
                  <a:cubicBezTo>
                    <a:pt x="212" y="40"/>
                    <a:pt x="211" y="42"/>
                    <a:pt x="210" y="46"/>
                  </a:cubicBezTo>
                  <a:cubicBezTo>
                    <a:pt x="209" y="49"/>
                    <a:pt x="207" y="51"/>
                    <a:pt x="204" y="53"/>
                  </a:cubicBezTo>
                  <a:cubicBezTo>
                    <a:pt x="202" y="54"/>
                    <a:pt x="199" y="55"/>
                    <a:pt x="196" y="55"/>
                  </a:cubicBezTo>
                  <a:cubicBezTo>
                    <a:pt x="191" y="55"/>
                    <a:pt x="187" y="53"/>
                    <a:pt x="184" y="49"/>
                  </a:cubicBezTo>
                  <a:cubicBezTo>
                    <a:pt x="182" y="46"/>
                    <a:pt x="181" y="42"/>
                    <a:pt x="181" y="38"/>
                  </a:cubicBezTo>
                  <a:cubicBezTo>
                    <a:pt x="181" y="34"/>
                    <a:pt x="182" y="31"/>
                    <a:pt x="183" y="28"/>
                  </a:cubicBezTo>
                  <a:cubicBezTo>
                    <a:pt x="185" y="26"/>
                    <a:pt x="187" y="23"/>
                    <a:pt x="189" y="22"/>
                  </a:cubicBezTo>
                  <a:cubicBezTo>
                    <a:pt x="190" y="20"/>
                    <a:pt x="193" y="19"/>
                    <a:pt x="196" y="19"/>
                  </a:cubicBezTo>
                  <a:close/>
                  <a:moveTo>
                    <a:pt x="195" y="21"/>
                  </a:moveTo>
                  <a:cubicBezTo>
                    <a:pt x="194" y="21"/>
                    <a:pt x="192" y="22"/>
                    <a:pt x="191" y="22"/>
                  </a:cubicBezTo>
                  <a:cubicBezTo>
                    <a:pt x="190" y="23"/>
                    <a:pt x="188" y="24"/>
                    <a:pt x="188" y="26"/>
                  </a:cubicBezTo>
                  <a:cubicBezTo>
                    <a:pt x="187" y="28"/>
                    <a:pt x="186" y="31"/>
                    <a:pt x="186" y="34"/>
                  </a:cubicBezTo>
                  <a:cubicBezTo>
                    <a:pt x="186" y="39"/>
                    <a:pt x="187" y="43"/>
                    <a:pt x="189" y="47"/>
                  </a:cubicBezTo>
                  <a:cubicBezTo>
                    <a:pt x="191" y="50"/>
                    <a:pt x="194" y="52"/>
                    <a:pt x="197" y="52"/>
                  </a:cubicBezTo>
                  <a:cubicBezTo>
                    <a:pt x="199" y="52"/>
                    <a:pt x="201" y="51"/>
                    <a:pt x="202" y="49"/>
                  </a:cubicBezTo>
                  <a:cubicBezTo>
                    <a:pt x="204" y="47"/>
                    <a:pt x="205" y="44"/>
                    <a:pt x="205" y="39"/>
                  </a:cubicBezTo>
                  <a:cubicBezTo>
                    <a:pt x="205" y="33"/>
                    <a:pt x="204" y="28"/>
                    <a:pt x="201" y="25"/>
                  </a:cubicBezTo>
                  <a:cubicBezTo>
                    <a:pt x="200" y="22"/>
                    <a:pt x="197" y="21"/>
                    <a:pt x="195" y="21"/>
                  </a:cubicBezTo>
                  <a:close/>
                  <a:moveTo>
                    <a:pt x="229" y="41"/>
                  </a:moveTo>
                  <a:cubicBezTo>
                    <a:pt x="227" y="40"/>
                    <a:pt x="225" y="39"/>
                    <a:pt x="224" y="37"/>
                  </a:cubicBezTo>
                  <a:cubicBezTo>
                    <a:pt x="223" y="35"/>
                    <a:pt x="222" y="33"/>
                    <a:pt x="222" y="31"/>
                  </a:cubicBezTo>
                  <a:cubicBezTo>
                    <a:pt x="222" y="28"/>
                    <a:pt x="224" y="24"/>
                    <a:pt x="226" y="22"/>
                  </a:cubicBezTo>
                  <a:cubicBezTo>
                    <a:pt x="228" y="20"/>
                    <a:pt x="232" y="18"/>
                    <a:pt x="235" y="18"/>
                  </a:cubicBezTo>
                  <a:cubicBezTo>
                    <a:pt x="238" y="18"/>
                    <a:pt x="241" y="19"/>
                    <a:pt x="243" y="21"/>
                  </a:cubicBezTo>
                  <a:cubicBezTo>
                    <a:pt x="250" y="21"/>
                    <a:pt x="250" y="21"/>
                    <a:pt x="250" y="21"/>
                  </a:cubicBezTo>
                  <a:cubicBezTo>
                    <a:pt x="251" y="21"/>
                    <a:pt x="252" y="21"/>
                    <a:pt x="252" y="21"/>
                  </a:cubicBezTo>
                  <a:cubicBezTo>
                    <a:pt x="252" y="21"/>
                    <a:pt x="252" y="21"/>
                    <a:pt x="252" y="21"/>
                  </a:cubicBezTo>
                  <a:cubicBezTo>
                    <a:pt x="252" y="22"/>
                    <a:pt x="252" y="22"/>
                    <a:pt x="252" y="22"/>
                  </a:cubicBezTo>
                  <a:cubicBezTo>
                    <a:pt x="252" y="23"/>
                    <a:pt x="252" y="24"/>
                    <a:pt x="252" y="24"/>
                  </a:cubicBezTo>
                  <a:cubicBezTo>
                    <a:pt x="252" y="24"/>
                    <a:pt x="252" y="24"/>
                    <a:pt x="252" y="24"/>
                  </a:cubicBezTo>
                  <a:cubicBezTo>
                    <a:pt x="252" y="24"/>
                    <a:pt x="251" y="24"/>
                    <a:pt x="250" y="24"/>
                  </a:cubicBezTo>
                  <a:cubicBezTo>
                    <a:pt x="246" y="24"/>
                    <a:pt x="246" y="24"/>
                    <a:pt x="246" y="24"/>
                  </a:cubicBezTo>
                  <a:cubicBezTo>
                    <a:pt x="247" y="26"/>
                    <a:pt x="248" y="28"/>
                    <a:pt x="248" y="31"/>
                  </a:cubicBezTo>
                  <a:cubicBezTo>
                    <a:pt x="248" y="34"/>
                    <a:pt x="246" y="37"/>
                    <a:pt x="244" y="39"/>
                  </a:cubicBezTo>
                  <a:cubicBezTo>
                    <a:pt x="242" y="41"/>
                    <a:pt x="238" y="42"/>
                    <a:pt x="235" y="42"/>
                  </a:cubicBezTo>
                  <a:cubicBezTo>
                    <a:pt x="233" y="42"/>
                    <a:pt x="232" y="42"/>
                    <a:pt x="230" y="41"/>
                  </a:cubicBezTo>
                  <a:cubicBezTo>
                    <a:pt x="229" y="42"/>
                    <a:pt x="228" y="43"/>
                    <a:pt x="228" y="44"/>
                  </a:cubicBezTo>
                  <a:cubicBezTo>
                    <a:pt x="228" y="44"/>
                    <a:pt x="228" y="45"/>
                    <a:pt x="228" y="45"/>
                  </a:cubicBezTo>
                  <a:cubicBezTo>
                    <a:pt x="228" y="46"/>
                    <a:pt x="228" y="46"/>
                    <a:pt x="228" y="46"/>
                  </a:cubicBezTo>
                  <a:cubicBezTo>
                    <a:pt x="228" y="47"/>
                    <a:pt x="229" y="47"/>
                    <a:pt x="230" y="47"/>
                  </a:cubicBezTo>
                  <a:cubicBezTo>
                    <a:pt x="231" y="47"/>
                    <a:pt x="233" y="47"/>
                    <a:pt x="236" y="48"/>
                  </a:cubicBezTo>
                  <a:cubicBezTo>
                    <a:pt x="240" y="48"/>
                    <a:pt x="244" y="48"/>
                    <a:pt x="245" y="48"/>
                  </a:cubicBezTo>
                  <a:cubicBezTo>
                    <a:pt x="248" y="48"/>
                    <a:pt x="249" y="49"/>
                    <a:pt x="250" y="50"/>
                  </a:cubicBezTo>
                  <a:cubicBezTo>
                    <a:pt x="252" y="52"/>
                    <a:pt x="252" y="54"/>
                    <a:pt x="252" y="56"/>
                  </a:cubicBezTo>
                  <a:cubicBezTo>
                    <a:pt x="252" y="58"/>
                    <a:pt x="251" y="61"/>
                    <a:pt x="249" y="64"/>
                  </a:cubicBezTo>
                  <a:cubicBezTo>
                    <a:pt x="245" y="67"/>
                    <a:pt x="240" y="69"/>
                    <a:pt x="234" y="69"/>
                  </a:cubicBezTo>
                  <a:cubicBezTo>
                    <a:pt x="230" y="69"/>
                    <a:pt x="226" y="68"/>
                    <a:pt x="223" y="66"/>
                  </a:cubicBezTo>
                  <a:cubicBezTo>
                    <a:pt x="221" y="65"/>
                    <a:pt x="220" y="64"/>
                    <a:pt x="220" y="62"/>
                  </a:cubicBezTo>
                  <a:cubicBezTo>
                    <a:pt x="220" y="62"/>
                    <a:pt x="220" y="61"/>
                    <a:pt x="220" y="60"/>
                  </a:cubicBezTo>
                  <a:cubicBezTo>
                    <a:pt x="221" y="60"/>
                    <a:pt x="222" y="58"/>
                    <a:pt x="223" y="56"/>
                  </a:cubicBezTo>
                  <a:cubicBezTo>
                    <a:pt x="223" y="56"/>
                    <a:pt x="224" y="55"/>
                    <a:pt x="226" y="52"/>
                  </a:cubicBezTo>
                  <a:cubicBezTo>
                    <a:pt x="225" y="52"/>
                    <a:pt x="224" y="51"/>
                    <a:pt x="224" y="50"/>
                  </a:cubicBezTo>
                  <a:cubicBezTo>
                    <a:pt x="223" y="50"/>
                    <a:pt x="223" y="49"/>
                    <a:pt x="223" y="48"/>
                  </a:cubicBezTo>
                  <a:cubicBezTo>
                    <a:pt x="223" y="48"/>
                    <a:pt x="223" y="46"/>
                    <a:pt x="224" y="45"/>
                  </a:cubicBezTo>
                  <a:cubicBezTo>
                    <a:pt x="225" y="45"/>
                    <a:pt x="226" y="44"/>
                    <a:pt x="229" y="41"/>
                  </a:cubicBezTo>
                  <a:close/>
                  <a:moveTo>
                    <a:pt x="235" y="20"/>
                  </a:moveTo>
                  <a:cubicBezTo>
                    <a:pt x="233" y="20"/>
                    <a:pt x="232" y="21"/>
                    <a:pt x="230" y="22"/>
                  </a:cubicBezTo>
                  <a:cubicBezTo>
                    <a:pt x="229" y="24"/>
                    <a:pt x="229" y="26"/>
                    <a:pt x="229" y="29"/>
                  </a:cubicBezTo>
                  <a:cubicBezTo>
                    <a:pt x="229" y="33"/>
                    <a:pt x="230" y="36"/>
                    <a:pt x="231" y="38"/>
                  </a:cubicBezTo>
                  <a:cubicBezTo>
                    <a:pt x="232" y="40"/>
                    <a:pt x="234" y="41"/>
                    <a:pt x="236" y="41"/>
                  </a:cubicBezTo>
                  <a:cubicBezTo>
                    <a:pt x="238" y="41"/>
                    <a:pt x="239" y="40"/>
                    <a:pt x="240" y="39"/>
                  </a:cubicBezTo>
                  <a:cubicBezTo>
                    <a:pt x="242" y="37"/>
                    <a:pt x="242" y="35"/>
                    <a:pt x="242" y="32"/>
                  </a:cubicBezTo>
                  <a:cubicBezTo>
                    <a:pt x="242" y="28"/>
                    <a:pt x="241" y="25"/>
                    <a:pt x="240" y="23"/>
                  </a:cubicBezTo>
                  <a:cubicBezTo>
                    <a:pt x="238" y="21"/>
                    <a:pt x="237" y="20"/>
                    <a:pt x="235" y="20"/>
                  </a:cubicBezTo>
                  <a:close/>
                  <a:moveTo>
                    <a:pt x="228" y="54"/>
                  </a:moveTo>
                  <a:cubicBezTo>
                    <a:pt x="227" y="55"/>
                    <a:pt x="226" y="56"/>
                    <a:pt x="226" y="57"/>
                  </a:cubicBezTo>
                  <a:cubicBezTo>
                    <a:pt x="226" y="58"/>
                    <a:pt x="225" y="59"/>
                    <a:pt x="225" y="60"/>
                  </a:cubicBezTo>
                  <a:cubicBezTo>
                    <a:pt x="225" y="62"/>
                    <a:pt x="226" y="63"/>
                    <a:pt x="227" y="64"/>
                  </a:cubicBezTo>
                  <a:cubicBezTo>
                    <a:pt x="230" y="65"/>
                    <a:pt x="233" y="66"/>
                    <a:pt x="238" y="66"/>
                  </a:cubicBezTo>
                  <a:cubicBezTo>
                    <a:pt x="242" y="66"/>
                    <a:pt x="245" y="65"/>
                    <a:pt x="247" y="64"/>
                  </a:cubicBezTo>
                  <a:cubicBezTo>
                    <a:pt x="249" y="62"/>
                    <a:pt x="250" y="60"/>
                    <a:pt x="250" y="58"/>
                  </a:cubicBezTo>
                  <a:cubicBezTo>
                    <a:pt x="250" y="57"/>
                    <a:pt x="250" y="56"/>
                    <a:pt x="248" y="56"/>
                  </a:cubicBezTo>
                  <a:cubicBezTo>
                    <a:pt x="247" y="55"/>
                    <a:pt x="245" y="55"/>
                    <a:pt x="241" y="55"/>
                  </a:cubicBezTo>
                  <a:cubicBezTo>
                    <a:pt x="236" y="54"/>
                    <a:pt x="231" y="54"/>
                    <a:pt x="228" y="54"/>
                  </a:cubicBezTo>
                  <a:close/>
                  <a:moveTo>
                    <a:pt x="258" y="20"/>
                  </a:moveTo>
                  <a:cubicBezTo>
                    <a:pt x="274" y="20"/>
                    <a:pt x="274" y="20"/>
                    <a:pt x="274" y="20"/>
                  </a:cubicBezTo>
                  <a:cubicBezTo>
                    <a:pt x="274" y="21"/>
                    <a:pt x="274" y="21"/>
                    <a:pt x="274" y="21"/>
                  </a:cubicBezTo>
                  <a:cubicBezTo>
                    <a:pt x="273" y="21"/>
                    <a:pt x="273" y="21"/>
                    <a:pt x="273" y="21"/>
                  </a:cubicBezTo>
                  <a:cubicBezTo>
                    <a:pt x="272" y="21"/>
                    <a:pt x="271" y="21"/>
                    <a:pt x="270" y="22"/>
                  </a:cubicBezTo>
                  <a:cubicBezTo>
                    <a:pt x="270" y="22"/>
                    <a:pt x="270" y="23"/>
                    <a:pt x="270" y="23"/>
                  </a:cubicBezTo>
                  <a:cubicBezTo>
                    <a:pt x="270" y="24"/>
                    <a:pt x="270" y="26"/>
                    <a:pt x="271" y="27"/>
                  </a:cubicBezTo>
                  <a:cubicBezTo>
                    <a:pt x="279" y="44"/>
                    <a:pt x="279" y="44"/>
                    <a:pt x="279" y="44"/>
                  </a:cubicBezTo>
                  <a:cubicBezTo>
                    <a:pt x="286" y="26"/>
                    <a:pt x="286" y="26"/>
                    <a:pt x="286" y="26"/>
                  </a:cubicBezTo>
                  <a:cubicBezTo>
                    <a:pt x="286" y="24"/>
                    <a:pt x="287" y="24"/>
                    <a:pt x="287" y="22"/>
                  </a:cubicBezTo>
                  <a:cubicBezTo>
                    <a:pt x="287" y="22"/>
                    <a:pt x="287" y="22"/>
                    <a:pt x="286" y="21"/>
                  </a:cubicBezTo>
                  <a:cubicBezTo>
                    <a:pt x="286" y="21"/>
                    <a:pt x="286" y="21"/>
                    <a:pt x="286" y="20"/>
                  </a:cubicBezTo>
                  <a:cubicBezTo>
                    <a:pt x="285" y="20"/>
                    <a:pt x="284" y="20"/>
                    <a:pt x="284" y="20"/>
                  </a:cubicBezTo>
                  <a:cubicBezTo>
                    <a:pt x="284" y="19"/>
                    <a:pt x="284" y="19"/>
                    <a:pt x="284" y="19"/>
                  </a:cubicBezTo>
                  <a:cubicBezTo>
                    <a:pt x="294" y="19"/>
                    <a:pt x="294" y="19"/>
                    <a:pt x="294" y="19"/>
                  </a:cubicBezTo>
                  <a:cubicBezTo>
                    <a:pt x="294" y="20"/>
                    <a:pt x="294" y="20"/>
                    <a:pt x="294" y="20"/>
                  </a:cubicBezTo>
                  <a:cubicBezTo>
                    <a:pt x="294" y="20"/>
                    <a:pt x="293" y="20"/>
                    <a:pt x="292" y="20"/>
                  </a:cubicBezTo>
                  <a:cubicBezTo>
                    <a:pt x="292" y="21"/>
                    <a:pt x="292" y="21"/>
                    <a:pt x="291" y="22"/>
                  </a:cubicBezTo>
                  <a:cubicBezTo>
                    <a:pt x="290" y="22"/>
                    <a:pt x="290" y="23"/>
                    <a:pt x="290" y="25"/>
                  </a:cubicBezTo>
                  <a:cubicBezTo>
                    <a:pt x="276" y="59"/>
                    <a:pt x="276" y="59"/>
                    <a:pt x="276" y="59"/>
                  </a:cubicBezTo>
                  <a:cubicBezTo>
                    <a:pt x="275" y="62"/>
                    <a:pt x="274" y="64"/>
                    <a:pt x="271" y="66"/>
                  </a:cubicBezTo>
                  <a:cubicBezTo>
                    <a:pt x="269" y="68"/>
                    <a:pt x="267" y="69"/>
                    <a:pt x="265" y="69"/>
                  </a:cubicBezTo>
                  <a:cubicBezTo>
                    <a:pt x="264" y="69"/>
                    <a:pt x="263" y="68"/>
                    <a:pt x="262" y="68"/>
                  </a:cubicBezTo>
                  <a:cubicBezTo>
                    <a:pt x="261" y="67"/>
                    <a:pt x="260" y="66"/>
                    <a:pt x="260" y="65"/>
                  </a:cubicBezTo>
                  <a:cubicBezTo>
                    <a:pt x="260" y="64"/>
                    <a:pt x="261" y="63"/>
                    <a:pt x="261" y="62"/>
                  </a:cubicBezTo>
                  <a:cubicBezTo>
                    <a:pt x="262" y="62"/>
                    <a:pt x="263" y="62"/>
                    <a:pt x="264" y="62"/>
                  </a:cubicBezTo>
                  <a:cubicBezTo>
                    <a:pt x="265" y="62"/>
                    <a:pt x="266" y="62"/>
                    <a:pt x="267" y="62"/>
                  </a:cubicBezTo>
                  <a:cubicBezTo>
                    <a:pt x="268" y="63"/>
                    <a:pt x="269" y="63"/>
                    <a:pt x="269" y="63"/>
                  </a:cubicBezTo>
                  <a:cubicBezTo>
                    <a:pt x="270" y="63"/>
                    <a:pt x="270" y="62"/>
                    <a:pt x="271" y="62"/>
                  </a:cubicBezTo>
                  <a:cubicBezTo>
                    <a:pt x="272" y="61"/>
                    <a:pt x="273" y="59"/>
                    <a:pt x="274" y="57"/>
                  </a:cubicBezTo>
                  <a:cubicBezTo>
                    <a:pt x="276" y="51"/>
                    <a:pt x="276" y="51"/>
                    <a:pt x="276" y="51"/>
                  </a:cubicBezTo>
                  <a:cubicBezTo>
                    <a:pt x="264" y="26"/>
                    <a:pt x="264" y="26"/>
                    <a:pt x="264" y="26"/>
                  </a:cubicBezTo>
                  <a:cubicBezTo>
                    <a:pt x="264" y="25"/>
                    <a:pt x="264" y="24"/>
                    <a:pt x="263" y="23"/>
                  </a:cubicBezTo>
                  <a:cubicBezTo>
                    <a:pt x="262" y="22"/>
                    <a:pt x="262" y="21"/>
                    <a:pt x="261" y="21"/>
                  </a:cubicBezTo>
                  <a:cubicBezTo>
                    <a:pt x="261" y="21"/>
                    <a:pt x="260" y="20"/>
                    <a:pt x="258" y="20"/>
                  </a:cubicBezTo>
                  <a:cubicBezTo>
                    <a:pt x="258" y="20"/>
                    <a:pt x="258" y="20"/>
                    <a:pt x="258" y="20"/>
                  </a:cubicBezTo>
                  <a:close/>
                  <a:moveTo>
                    <a:pt x="331" y="19"/>
                  </a:moveTo>
                  <a:cubicBezTo>
                    <a:pt x="336" y="19"/>
                    <a:pt x="340" y="21"/>
                    <a:pt x="343" y="25"/>
                  </a:cubicBezTo>
                  <a:cubicBezTo>
                    <a:pt x="346" y="28"/>
                    <a:pt x="347" y="32"/>
                    <a:pt x="347" y="36"/>
                  </a:cubicBezTo>
                  <a:cubicBezTo>
                    <a:pt x="347" y="40"/>
                    <a:pt x="346" y="42"/>
                    <a:pt x="345" y="46"/>
                  </a:cubicBezTo>
                  <a:cubicBezTo>
                    <a:pt x="344" y="49"/>
                    <a:pt x="342" y="51"/>
                    <a:pt x="339" y="53"/>
                  </a:cubicBezTo>
                  <a:cubicBezTo>
                    <a:pt x="336" y="54"/>
                    <a:pt x="334" y="55"/>
                    <a:pt x="331" y="55"/>
                  </a:cubicBezTo>
                  <a:cubicBezTo>
                    <a:pt x="326" y="55"/>
                    <a:pt x="322" y="53"/>
                    <a:pt x="319" y="49"/>
                  </a:cubicBezTo>
                  <a:cubicBezTo>
                    <a:pt x="317" y="46"/>
                    <a:pt x="316" y="42"/>
                    <a:pt x="316" y="38"/>
                  </a:cubicBezTo>
                  <a:cubicBezTo>
                    <a:pt x="316" y="34"/>
                    <a:pt x="316" y="31"/>
                    <a:pt x="318" y="28"/>
                  </a:cubicBezTo>
                  <a:cubicBezTo>
                    <a:pt x="320" y="26"/>
                    <a:pt x="322" y="23"/>
                    <a:pt x="324" y="22"/>
                  </a:cubicBezTo>
                  <a:cubicBezTo>
                    <a:pt x="326" y="20"/>
                    <a:pt x="328" y="19"/>
                    <a:pt x="331" y="19"/>
                  </a:cubicBezTo>
                  <a:close/>
                  <a:moveTo>
                    <a:pt x="330" y="21"/>
                  </a:moveTo>
                  <a:cubicBezTo>
                    <a:pt x="329" y="21"/>
                    <a:pt x="328" y="22"/>
                    <a:pt x="326" y="22"/>
                  </a:cubicBezTo>
                  <a:cubicBezTo>
                    <a:pt x="325" y="23"/>
                    <a:pt x="324" y="24"/>
                    <a:pt x="323" y="26"/>
                  </a:cubicBezTo>
                  <a:cubicBezTo>
                    <a:pt x="322" y="28"/>
                    <a:pt x="322" y="31"/>
                    <a:pt x="322" y="34"/>
                  </a:cubicBezTo>
                  <a:cubicBezTo>
                    <a:pt x="322" y="39"/>
                    <a:pt x="323" y="43"/>
                    <a:pt x="325" y="47"/>
                  </a:cubicBezTo>
                  <a:cubicBezTo>
                    <a:pt x="327" y="50"/>
                    <a:pt x="329" y="52"/>
                    <a:pt x="332" y="52"/>
                  </a:cubicBezTo>
                  <a:cubicBezTo>
                    <a:pt x="335" y="52"/>
                    <a:pt x="337" y="51"/>
                    <a:pt x="338" y="49"/>
                  </a:cubicBezTo>
                  <a:cubicBezTo>
                    <a:pt x="340" y="47"/>
                    <a:pt x="340" y="44"/>
                    <a:pt x="340" y="39"/>
                  </a:cubicBezTo>
                  <a:cubicBezTo>
                    <a:pt x="340" y="33"/>
                    <a:pt x="339" y="28"/>
                    <a:pt x="337" y="25"/>
                  </a:cubicBezTo>
                  <a:cubicBezTo>
                    <a:pt x="335" y="22"/>
                    <a:pt x="332" y="21"/>
                    <a:pt x="330" y="21"/>
                  </a:cubicBezTo>
                  <a:close/>
                  <a:moveTo>
                    <a:pt x="368" y="22"/>
                  </a:moveTo>
                  <a:cubicBezTo>
                    <a:pt x="368" y="45"/>
                    <a:pt x="368" y="45"/>
                    <a:pt x="368" y="45"/>
                  </a:cubicBezTo>
                  <a:cubicBezTo>
                    <a:pt x="368" y="48"/>
                    <a:pt x="368" y="50"/>
                    <a:pt x="369" y="51"/>
                  </a:cubicBezTo>
                  <a:cubicBezTo>
                    <a:pt x="370" y="52"/>
                    <a:pt x="371" y="52"/>
                    <a:pt x="373" y="52"/>
                  </a:cubicBezTo>
                  <a:cubicBezTo>
                    <a:pt x="376" y="52"/>
                    <a:pt x="376" y="52"/>
                    <a:pt x="376" y="52"/>
                  </a:cubicBezTo>
                  <a:cubicBezTo>
                    <a:pt x="376" y="54"/>
                    <a:pt x="376" y="54"/>
                    <a:pt x="376" y="54"/>
                  </a:cubicBezTo>
                  <a:cubicBezTo>
                    <a:pt x="356" y="54"/>
                    <a:pt x="356" y="54"/>
                    <a:pt x="356" y="54"/>
                  </a:cubicBezTo>
                  <a:cubicBezTo>
                    <a:pt x="356" y="52"/>
                    <a:pt x="356" y="52"/>
                    <a:pt x="356" y="52"/>
                  </a:cubicBezTo>
                  <a:cubicBezTo>
                    <a:pt x="358" y="52"/>
                    <a:pt x="358" y="52"/>
                    <a:pt x="358" y="52"/>
                  </a:cubicBezTo>
                  <a:cubicBezTo>
                    <a:pt x="358" y="52"/>
                    <a:pt x="360" y="52"/>
                    <a:pt x="360" y="52"/>
                  </a:cubicBezTo>
                  <a:cubicBezTo>
                    <a:pt x="361" y="51"/>
                    <a:pt x="362" y="50"/>
                    <a:pt x="362" y="50"/>
                  </a:cubicBezTo>
                  <a:cubicBezTo>
                    <a:pt x="362" y="49"/>
                    <a:pt x="362" y="47"/>
                    <a:pt x="362" y="45"/>
                  </a:cubicBezTo>
                  <a:cubicBezTo>
                    <a:pt x="362" y="22"/>
                    <a:pt x="362" y="22"/>
                    <a:pt x="362" y="22"/>
                  </a:cubicBezTo>
                  <a:cubicBezTo>
                    <a:pt x="356" y="22"/>
                    <a:pt x="356" y="22"/>
                    <a:pt x="356" y="22"/>
                  </a:cubicBezTo>
                  <a:cubicBezTo>
                    <a:pt x="356" y="20"/>
                    <a:pt x="356" y="20"/>
                    <a:pt x="356" y="20"/>
                  </a:cubicBezTo>
                  <a:cubicBezTo>
                    <a:pt x="362" y="20"/>
                    <a:pt x="362" y="20"/>
                    <a:pt x="362" y="20"/>
                  </a:cubicBezTo>
                  <a:cubicBezTo>
                    <a:pt x="362" y="17"/>
                    <a:pt x="362" y="17"/>
                    <a:pt x="362" y="17"/>
                  </a:cubicBezTo>
                  <a:cubicBezTo>
                    <a:pt x="362" y="14"/>
                    <a:pt x="363" y="11"/>
                    <a:pt x="364" y="8"/>
                  </a:cubicBezTo>
                  <a:cubicBezTo>
                    <a:pt x="365" y="6"/>
                    <a:pt x="367" y="4"/>
                    <a:pt x="369" y="3"/>
                  </a:cubicBezTo>
                  <a:cubicBezTo>
                    <a:pt x="371" y="2"/>
                    <a:pt x="373" y="1"/>
                    <a:pt x="376" y="1"/>
                  </a:cubicBezTo>
                  <a:cubicBezTo>
                    <a:pt x="378" y="1"/>
                    <a:pt x="381" y="2"/>
                    <a:pt x="383" y="3"/>
                  </a:cubicBezTo>
                  <a:cubicBezTo>
                    <a:pt x="384" y="4"/>
                    <a:pt x="385" y="6"/>
                    <a:pt x="385" y="7"/>
                  </a:cubicBezTo>
                  <a:cubicBezTo>
                    <a:pt x="385" y="8"/>
                    <a:pt x="384" y="8"/>
                    <a:pt x="384" y="9"/>
                  </a:cubicBezTo>
                  <a:cubicBezTo>
                    <a:pt x="383" y="10"/>
                    <a:pt x="383" y="10"/>
                    <a:pt x="382" y="10"/>
                  </a:cubicBezTo>
                  <a:cubicBezTo>
                    <a:pt x="382" y="10"/>
                    <a:pt x="381" y="9"/>
                    <a:pt x="380" y="9"/>
                  </a:cubicBezTo>
                  <a:cubicBezTo>
                    <a:pt x="380" y="8"/>
                    <a:pt x="379" y="8"/>
                    <a:pt x="378" y="6"/>
                  </a:cubicBezTo>
                  <a:cubicBezTo>
                    <a:pt x="377" y="5"/>
                    <a:pt x="376" y="4"/>
                    <a:pt x="376" y="3"/>
                  </a:cubicBezTo>
                  <a:cubicBezTo>
                    <a:pt x="375" y="3"/>
                    <a:pt x="374" y="2"/>
                    <a:pt x="373" y="2"/>
                  </a:cubicBezTo>
                  <a:cubicBezTo>
                    <a:pt x="372" y="2"/>
                    <a:pt x="371" y="3"/>
                    <a:pt x="370" y="3"/>
                  </a:cubicBezTo>
                  <a:cubicBezTo>
                    <a:pt x="370" y="4"/>
                    <a:pt x="369" y="5"/>
                    <a:pt x="369" y="6"/>
                  </a:cubicBezTo>
                  <a:cubicBezTo>
                    <a:pt x="368" y="7"/>
                    <a:pt x="368" y="10"/>
                    <a:pt x="368" y="16"/>
                  </a:cubicBezTo>
                  <a:cubicBezTo>
                    <a:pt x="368" y="18"/>
                    <a:pt x="368" y="18"/>
                    <a:pt x="368" y="18"/>
                  </a:cubicBezTo>
                  <a:cubicBezTo>
                    <a:pt x="377" y="18"/>
                    <a:pt x="377" y="18"/>
                    <a:pt x="377" y="18"/>
                  </a:cubicBezTo>
                  <a:cubicBezTo>
                    <a:pt x="377" y="22"/>
                    <a:pt x="377" y="22"/>
                    <a:pt x="377" y="22"/>
                  </a:cubicBezTo>
                  <a:cubicBezTo>
                    <a:pt x="368" y="22"/>
                    <a:pt x="368" y="22"/>
                    <a:pt x="368" y="22"/>
                  </a:cubicBezTo>
                  <a:close/>
                  <a:moveTo>
                    <a:pt x="440" y="2"/>
                  </a:moveTo>
                  <a:cubicBezTo>
                    <a:pt x="441" y="20"/>
                    <a:pt x="441" y="20"/>
                    <a:pt x="441" y="20"/>
                  </a:cubicBezTo>
                  <a:cubicBezTo>
                    <a:pt x="440" y="20"/>
                    <a:pt x="440" y="20"/>
                    <a:pt x="440" y="20"/>
                  </a:cubicBezTo>
                  <a:cubicBezTo>
                    <a:pt x="438" y="14"/>
                    <a:pt x="436" y="11"/>
                    <a:pt x="433" y="8"/>
                  </a:cubicBezTo>
                  <a:cubicBezTo>
                    <a:pt x="430" y="6"/>
                    <a:pt x="427" y="5"/>
                    <a:pt x="423" y="5"/>
                  </a:cubicBezTo>
                  <a:cubicBezTo>
                    <a:pt x="420" y="5"/>
                    <a:pt x="417" y="6"/>
                    <a:pt x="414" y="8"/>
                  </a:cubicBezTo>
                  <a:cubicBezTo>
                    <a:pt x="412" y="9"/>
                    <a:pt x="410" y="12"/>
                    <a:pt x="408" y="16"/>
                  </a:cubicBezTo>
                  <a:cubicBezTo>
                    <a:pt x="407" y="19"/>
                    <a:pt x="406" y="24"/>
                    <a:pt x="406" y="30"/>
                  </a:cubicBezTo>
                  <a:cubicBezTo>
                    <a:pt x="406" y="34"/>
                    <a:pt x="407" y="38"/>
                    <a:pt x="408" y="42"/>
                  </a:cubicBezTo>
                  <a:cubicBezTo>
                    <a:pt x="409" y="45"/>
                    <a:pt x="412" y="48"/>
                    <a:pt x="414" y="49"/>
                  </a:cubicBezTo>
                  <a:cubicBezTo>
                    <a:pt x="417" y="51"/>
                    <a:pt x="420" y="52"/>
                    <a:pt x="424" y="52"/>
                  </a:cubicBezTo>
                  <a:cubicBezTo>
                    <a:pt x="427" y="52"/>
                    <a:pt x="430" y="51"/>
                    <a:pt x="432" y="50"/>
                  </a:cubicBezTo>
                  <a:cubicBezTo>
                    <a:pt x="435" y="49"/>
                    <a:pt x="438" y="46"/>
                    <a:pt x="440" y="42"/>
                  </a:cubicBezTo>
                  <a:cubicBezTo>
                    <a:pt x="442" y="42"/>
                    <a:pt x="442" y="42"/>
                    <a:pt x="442" y="42"/>
                  </a:cubicBezTo>
                  <a:cubicBezTo>
                    <a:pt x="439" y="47"/>
                    <a:pt x="436" y="50"/>
                    <a:pt x="433" y="52"/>
                  </a:cubicBezTo>
                  <a:cubicBezTo>
                    <a:pt x="430" y="54"/>
                    <a:pt x="426" y="56"/>
                    <a:pt x="422" y="56"/>
                  </a:cubicBezTo>
                  <a:cubicBezTo>
                    <a:pt x="414" y="56"/>
                    <a:pt x="407" y="52"/>
                    <a:pt x="403" y="46"/>
                  </a:cubicBezTo>
                  <a:cubicBezTo>
                    <a:pt x="400" y="42"/>
                    <a:pt x="398" y="36"/>
                    <a:pt x="398" y="30"/>
                  </a:cubicBezTo>
                  <a:cubicBezTo>
                    <a:pt x="398" y="25"/>
                    <a:pt x="399" y="20"/>
                    <a:pt x="401" y="16"/>
                  </a:cubicBezTo>
                  <a:cubicBezTo>
                    <a:pt x="403" y="12"/>
                    <a:pt x="406" y="8"/>
                    <a:pt x="410" y="6"/>
                  </a:cubicBezTo>
                  <a:cubicBezTo>
                    <a:pt x="414" y="4"/>
                    <a:pt x="418" y="3"/>
                    <a:pt x="422" y="3"/>
                  </a:cubicBezTo>
                  <a:cubicBezTo>
                    <a:pt x="426" y="3"/>
                    <a:pt x="429" y="4"/>
                    <a:pt x="433" y="6"/>
                  </a:cubicBezTo>
                  <a:cubicBezTo>
                    <a:pt x="434" y="6"/>
                    <a:pt x="434" y="6"/>
                    <a:pt x="435" y="6"/>
                  </a:cubicBezTo>
                  <a:cubicBezTo>
                    <a:pt x="436" y="6"/>
                    <a:pt x="436" y="6"/>
                    <a:pt x="436" y="6"/>
                  </a:cubicBezTo>
                  <a:cubicBezTo>
                    <a:pt x="437" y="5"/>
                    <a:pt x="438" y="4"/>
                    <a:pt x="438" y="3"/>
                  </a:cubicBezTo>
                  <a:cubicBezTo>
                    <a:pt x="440" y="2"/>
                    <a:pt x="440" y="2"/>
                    <a:pt x="440" y="2"/>
                  </a:cubicBezTo>
                  <a:close/>
                  <a:moveTo>
                    <a:pt x="460" y="1"/>
                  </a:moveTo>
                  <a:cubicBezTo>
                    <a:pt x="460" y="26"/>
                    <a:pt x="460" y="26"/>
                    <a:pt x="460" y="26"/>
                  </a:cubicBezTo>
                  <a:cubicBezTo>
                    <a:pt x="463" y="22"/>
                    <a:pt x="465" y="21"/>
                    <a:pt x="466" y="20"/>
                  </a:cubicBezTo>
                  <a:cubicBezTo>
                    <a:pt x="468" y="19"/>
                    <a:pt x="470" y="18"/>
                    <a:pt x="471" y="18"/>
                  </a:cubicBezTo>
                  <a:cubicBezTo>
                    <a:pt x="473" y="18"/>
                    <a:pt x="475" y="19"/>
                    <a:pt x="476" y="20"/>
                  </a:cubicBezTo>
                  <a:cubicBezTo>
                    <a:pt x="477" y="21"/>
                    <a:pt x="478" y="23"/>
                    <a:pt x="479" y="25"/>
                  </a:cubicBezTo>
                  <a:cubicBezTo>
                    <a:pt x="479" y="27"/>
                    <a:pt x="480" y="30"/>
                    <a:pt x="480" y="34"/>
                  </a:cubicBezTo>
                  <a:cubicBezTo>
                    <a:pt x="480" y="46"/>
                    <a:pt x="480" y="46"/>
                    <a:pt x="480" y="46"/>
                  </a:cubicBezTo>
                  <a:cubicBezTo>
                    <a:pt x="480" y="48"/>
                    <a:pt x="480" y="50"/>
                    <a:pt x="480" y="50"/>
                  </a:cubicBezTo>
                  <a:cubicBezTo>
                    <a:pt x="480" y="51"/>
                    <a:pt x="481" y="52"/>
                    <a:pt x="481" y="52"/>
                  </a:cubicBezTo>
                  <a:cubicBezTo>
                    <a:pt x="482" y="52"/>
                    <a:pt x="483" y="52"/>
                    <a:pt x="484" y="52"/>
                  </a:cubicBezTo>
                  <a:cubicBezTo>
                    <a:pt x="484" y="54"/>
                    <a:pt x="484" y="54"/>
                    <a:pt x="484" y="54"/>
                  </a:cubicBezTo>
                  <a:cubicBezTo>
                    <a:pt x="468" y="54"/>
                    <a:pt x="468" y="54"/>
                    <a:pt x="468" y="54"/>
                  </a:cubicBezTo>
                  <a:cubicBezTo>
                    <a:pt x="468" y="52"/>
                    <a:pt x="468" y="52"/>
                    <a:pt x="468" y="52"/>
                  </a:cubicBezTo>
                  <a:cubicBezTo>
                    <a:pt x="469" y="52"/>
                    <a:pt x="469" y="52"/>
                    <a:pt x="469" y="52"/>
                  </a:cubicBezTo>
                  <a:cubicBezTo>
                    <a:pt x="471" y="52"/>
                    <a:pt x="472" y="52"/>
                    <a:pt x="472" y="52"/>
                  </a:cubicBezTo>
                  <a:cubicBezTo>
                    <a:pt x="473" y="51"/>
                    <a:pt x="474" y="50"/>
                    <a:pt x="474" y="50"/>
                  </a:cubicBezTo>
                  <a:cubicBezTo>
                    <a:pt x="474" y="49"/>
                    <a:pt x="474" y="48"/>
                    <a:pt x="474" y="46"/>
                  </a:cubicBezTo>
                  <a:cubicBezTo>
                    <a:pt x="474" y="34"/>
                    <a:pt x="474" y="34"/>
                    <a:pt x="474" y="34"/>
                  </a:cubicBezTo>
                  <a:cubicBezTo>
                    <a:pt x="474" y="30"/>
                    <a:pt x="474" y="28"/>
                    <a:pt x="473" y="27"/>
                  </a:cubicBezTo>
                  <a:cubicBezTo>
                    <a:pt x="473" y="26"/>
                    <a:pt x="472" y="25"/>
                    <a:pt x="472" y="24"/>
                  </a:cubicBezTo>
                  <a:cubicBezTo>
                    <a:pt x="471" y="24"/>
                    <a:pt x="470" y="23"/>
                    <a:pt x="469" y="23"/>
                  </a:cubicBezTo>
                  <a:cubicBezTo>
                    <a:pt x="468" y="23"/>
                    <a:pt x="466" y="24"/>
                    <a:pt x="465" y="24"/>
                  </a:cubicBezTo>
                  <a:cubicBezTo>
                    <a:pt x="464" y="25"/>
                    <a:pt x="462" y="26"/>
                    <a:pt x="461" y="28"/>
                  </a:cubicBezTo>
                  <a:cubicBezTo>
                    <a:pt x="461" y="46"/>
                    <a:pt x="461" y="46"/>
                    <a:pt x="461" y="46"/>
                  </a:cubicBezTo>
                  <a:cubicBezTo>
                    <a:pt x="461" y="48"/>
                    <a:pt x="461" y="50"/>
                    <a:pt x="461" y="50"/>
                  </a:cubicBezTo>
                  <a:cubicBezTo>
                    <a:pt x="462" y="51"/>
                    <a:pt x="462" y="52"/>
                    <a:pt x="462" y="52"/>
                  </a:cubicBezTo>
                  <a:cubicBezTo>
                    <a:pt x="463" y="52"/>
                    <a:pt x="464" y="52"/>
                    <a:pt x="466" y="52"/>
                  </a:cubicBezTo>
                  <a:cubicBezTo>
                    <a:pt x="466" y="54"/>
                    <a:pt x="466" y="54"/>
                    <a:pt x="466" y="54"/>
                  </a:cubicBezTo>
                  <a:cubicBezTo>
                    <a:pt x="450" y="54"/>
                    <a:pt x="450" y="54"/>
                    <a:pt x="450" y="54"/>
                  </a:cubicBezTo>
                  <a:cubicBezTo>
                    <a:pt x="450" y="52"/>
                    <a:pt x="450" y="52"/>
                    <a:pt x="450" y="52"/>
                  </a:cubicBezTo>
                  <a:cubicBezTo>
                    <a:pt x="451" y="52"/>
                    <a:pt x="452" y="52"/>
                    <a:pt x="453" y="52"/>
                  </a:cubicBezTo>
                  <a:cubicBezTo>
                    <a:pt x="454" y="51"/>
                    <a:pt x="454" y="51"/>
                    <a:pt x="454" y="50"/>
                  </a:cubicBezTo>
                  <a:cubicBezTo>
                    <a:pt x="455" y="49"/>
                    <a:pt x="455" y="48"/>
                    <a:pt x="455" y="46"/>
                  </a:cubicBezTo>
                  <a:cubicBezTo>
                    <a:pt x="455" y="15"/>
                    <a:pt x="455" y="15"/>
                    <a:pt x="455" y="15"/>
                  </a:cubicBezTo>
                  <a:cubicBezTo>
                    <a:pt x="455" y="11"/>
                    <a:pt x="455" y="8"/>
                    <a:pt x="454" y="8"/>
                  </a:cubicBezTo>
                  <a:cubicBezTo>
                    <a:pt x="454" y="7"/>
                    <a:pt x="454" y="6"/>
                    <a:pt x="454" y="6"/>
                  </a:cubicBezTo>
                  <a:cubicBezTo>
                    <a:pt x="453" y="5"/>
                    <a:pt x="453" y="5"/>
                    <a:pt x="452" y="5"/>
                  </a:cubicBezTo>
                  <a:cubicBezTo>
                    <a:pt x="452" y="5"/>
                    <a:pt x="451" y="5"/>
                    <a:pt x="450" y="6"/>
                  </a:cubicBezTo>
                  <a:cubicBezTo>
                    <a:pt x="449" y="4"/>
                    <a:pt x="449" y="4"/>
                    <a:pt x="449" y="4"/>
                  </a:cubicBezTo>
                  <a:cubicBezTo>
                    <a:pt x="459" y="0"/>
                    <a:pt x="459" y="0"/>
                    <a:pt x="459" y="0"/>
                  </a:cubicBezTo>
                  <a:cubicBezTo>
                    <a:pt x="460" y="1"/>
                    <a:pt x="460" y="1"/>
                    <a:pt x="460" y="1"/>
                  </a:cubicBezTo>
                  <a:close/>
                  <a:moveTo>
                    <a:pt x="499" y="1"/>
                  </a:moveTo>
                  <a:cubicBezTo>
                    <a:pt x="500" y="1"/>
                    <a:pt x="501" y="1"/>
                    <a:pt x="501" y="2"/>
                  </a:cubicBezTo>
                  <a:cubicBezTo>
                    <a:pt x="502" y="3"/>
                    <a:pt x="502" y="4"/>
                    <a:pt x="502" y="5"/>
                  </a:cubicBezTo>
                  <a:cubicBezTo>
                    <a:pt x="502" y="6"/>
                    <a:pt x="502" y="7"/>
                    <a:pt x="501" y="8"/>
                  </a:cubicBezTo>
                  <a:cubicBezTo>
                    <a:pt x="500" y="8"/>
                    <a:pt x="500" y="9"/>
                    <a:pt x="499" y="9"/>
                  </a:cubicBezTo>
                  <a:cubicBezTo>
                    <a:pt x="498" y="9"/>
                    <a:pt x="497" y="8"/>
                    <a:pt x="496" y="8"/>
                  </a:cubicBezTo>
                  <a:cubicBezTo>
                    <a:pt x="496" y="7"/>
                    <a:pt x="495" y="6"/>
                    <a:pt x="495" y="5"/>
                  </a:cubicBezTo>
                  <a:cubicBezTo>
                    <a:pt x="495" y="4"/>
                    <a:pt x="496" y="3"/>
                    <a:pt x="496" y="2"/>
                  </a:cubicBezTo>
                  <a:cubicBezTo>
                    <a:pt x="497" y="1"/>
                    <a:pt x="498" y="1"/>
                    <a:pt x="499" y="1"/>
                  </a:cubicBezTo>
                  <a:close/>
                  <a:moveTo>
                    <a:pt x="502" y="19"/>
                  </a:moveTo>
                  <a:cubicBezTo>
                    <a:pt x="502" y="46"/>
                    <a:pt x="502" y="46"/>
                    <a:pt x="502" y="46"/>
                  </a:cubicBezTo>
                  <a:cubicBezTo>
                    <a:pt x="502" y="48"/>
                    <a:pt x="502" y="50"/>
                    <a:pt x="502" y="50"/>
                  </a:cubicBezTo>
                  <a:cubicBezTo>
                    <a:pt x="503" y="51"/>
                    <a:pt x="503" y="52"/>
                    <a:pt x="504" y="52"/>
                  </a:cubicBezTo>
                  <a:cubicBezTo>
                    <a:pt x="504" y="52"/>
                    <a:pt x="505" y="52"/>
                    <a:pt x="507" y="52"/>
                  </a:cubicBezTo>
                  <a:cubicBezTo>
                    <a:pt x="507" y="54"/>
                    <a:pt x="507" y="54"/>
                    <a:pt x="507" y="54"/>
                  </a:cubicBezTo>
                  <a:cubicBezTo>
                    <a:pt x="491" y="54"/>
                    <a:pt x="491" y="54"/>
                    <a:pt x="491" y="54"/>
                  </a:cubicBezTo>
                  <a:cubicBezTo>
                    <a:pt x="491" y="52"/>
                    <a:pt x="491" y="52"/>
                    <a:pt x="491" y="52"/>
                  </a:cubicBezTo>
                  <a:cubicBezTo>
                    <a:pt x="492" y="52"/>
                    <a:pt x="494" y="52"/>
                    <a:pt x="494" y="52"/>
                  </a:cubicBezTo>
                  <a:cubicBezTo>
                    <a:pt x="494" y="52"/>
                    <a:pt x="495" y="51"/>
                    <a:pt x="495" y="50"/>
                  </a:cubicBezTo>
                  <a:cubicBezTo>
                    <a:pt x="496" y="50"/>
                    <a:pt x="496" y="48"/>
                    <a:pt x="496" y="46"/>
                  </a:cubicBezTo>
                  <a:cubicBezTo>
                    <a:pt x="496" y="33"/>
                    <a:pt x="496" y="33"/>
                    <a:pt x="496" y="33"/>
                  </a:cubicBezTo>
                  <a:cubicBezTo>
                    <a:pt x="496" y="29"/>
                    <a:pt x="496" y="27"/>
                    <a:pt x="495" y="26"/>
                  </a:cubicBezTo>
                  <a:cubicBezTo>
                    <a:pt x="495" y="25"/>
                    <a:pt x="495" y="24"/>
                    <a:pt x="494" y="24"/>
                  </a:cubicBezTo>
                  <a:cubicBezTo>
                    <a:pt x="494" y="24"/>
                    <a:pt x="494" y="24"/>
                    <a:pt x="493" y="24"/>
                  </a:cubicBezTo>
                  <a:cubicBezTo>
                    <a:pt x="492" y="24"/>
                    <a:pt x="491" y="24"/>
                    <a:pt x="490" y="24"/>
                  </a:cubicBezTo>
                  <a:cubicBezTo>
                    <a:pt x="490" y="23"/>
                    <a:pt x="490" y="23"/>
                    <a:pt x="490" y="23"/>
                  </a:cubicBezTo>
                  <a:cubicBezTo>
                    <a:pt x="500" y="19"/>
                    <a:pt x="500" y="19"/>
                    <a:pt x="500" y="19"/>
                  </a:cubicBezTo>
                  <a:cubicBezTo>
                    <a:pt x="502" y="19"/>
                    <a:pt x="502" y="19"/>
                    <a:pt x="502" y="19"/>
                  </a:cubicBezTo>
                  <a:close/>
                  <a:moveTo>
                    <a:pt x="524" y="26"/>
                  </a:moveTo>
                  <a:cubicBezTo>
                    <a:pt x="528" y="21"/>
                    <a:pt x="532" y="19"/>
                    <a:pt x="535" y="19"/>
                  </a:cubicBezTo>
                  <a:cubicBezTo>
                    <a:pt x="536" y="19"/>
                    <a:pt x="538" y="19"/>
                    <a:pt x="540" y="20"/>
                  </a:cubicBezTo>
                  <a:cubicBezTo>
                    <a:pt x="541" y="21"/>
                    <a:pt x="542" y="22"/>
                    <a:pt x="543" y="24"/>
                  </a:cubicBezTo>
                  <a:cubicBezTo>
                    <a:pt x="543" y="26"/>
                    <a:pt x="544" y="28"/>
                    <a:pt x="544" y="31"/>
                  </a:cubicBezTo>
                  <a:cubicBezTo>
                    <a:pt x="544" y="46"/>
                    <a:pt x="544" y="46"/>
                    <a:pt x="544" y="46"/>
                  </a:cubicBezTo>
                  <a:cubicBezTo>
                    <a:pt x="544" y="48"/>
                    <a:pt x="544" y="49"/>
                    <a:pt x="544" y="50"/>
                  </a:cubicBezTo>
                  <a:cubicBezTo>
                    <a:pt x="544" y="51"/>
                    <a:pt x="545" y="51"/>
                    <a:pt x="545" y="52"/>
                  </a:cubicBezTo>
                  <a:cubicBezTo>
                    <a:pt x="546" y="52"/>
                    <a:pt x="547" y="52"/>
                    <a:pt x="548" y="52"/>
                  </a:cubicBezTo>
                  <a:cubicBezTo>
                    <a:pt x="548" y="53"/>
                    <a:pt x="548" y="53"/>
                    <a:pt x="548" y="53"/>
                  </a:cubicBezTo>
                  <a:cubicBezTo>
                    <a:pt x="532" y="53"/>
                    <a:pt x="532" y="53"/>
                    <a:pt x="532" y="53"/>
                  </a:cubicBezTo>
                  <a:cubicBezTo>
                    <a:pt x="532" y="52"/>
                    <a:pt x="532" y="52"/>
                    <a:pt x="532" y="52"/>
                  </a:cubicBezTo>
                  <a:cubicBezTo>
                    <a:pt x="533" y="52"/>
                    <a:pt x="533" y="52"/>
                    <a:pt x="533" y="52"/>
                  </a:cubicBezTo>
                  <a:cubicBezTo>
                    <a:pt x="535" y="52"/>
                    <a:pt x="536" y="52"/>
                    <a:pt x="536" y="51"/>
                  </a:cubicBezTo>
                  <a:cubicBezTo>
                    <a:pt x="537" y="51"/>
                    <a:pt x="538" y="50"/>
                    <a:pt x="538" y="49"/>
                  </a:cubicBezTo>
                  <a:cubicBezTo>
                    <a:pt x="538" y="49"/>
                    <a:pt x="538" y="48"/>
                    <a:pt x="538" y="46"/>
                  </a:cubicBezTo>
                  <a:cubicBezTo>
                    <a:pt x="538" y="32"/>
                    <a:pt x="538" y="32"/>
                    <a:pt x="538" y="32"/>
                  </a:cubicBezTo>
                  <a:cubicBezTo>
                    <a:pt x="538" y="28"/>
                    <a:pt x="537" y="26"/>
                    <a:pt x="536" y="25"/>
                  </a:cubicBezTo>
                  <a:cubicBezTo>
                    <a:pt x="536" y="24"/>
                    <a:pt x="534" y="23"/>
                    <a:pt x="532" y="23"/>
                  </a:cubicBezTo>
                  <a:cubicBezTo>
                    <a:pt x="530" y="23"/>
                    <a:pt x="527" y="24"/>
                    <a:pt x="524" y="28"/>
                  </a:cubicBezTo>
                  <a:cubicBezTo>
                    <a:pt x="524" y="46"/>
                    <a:pt x="524" y="46"/>
                    <a:pt x="524" y="46"/>
                  </a:cubicBezTo>
                  <a:cubicBezTo>
                    <a:pt x="524" y="48"/>
                    <a:pt x="524" y="49"/>
                    <a:pt x="524" y="50"/>
                  </a:cubicBezTo>
                  <a:cubicBezTo>
                    <a:pt x="525" y="51"/>
                    <a:pt x="525" y="51"/>
                    <a:pt x="526" y="52"/>
                  </a:cubicBezTo>
                  <a:cubicBezTo>
                    <a:pt x="526" y="52"/>
                    <a:pt x="527" y="52"/>
                    <a:pt x="529" y="52"/>
                  </a:cubicBezTo>
                  <a:cubicBezTo>
                    <a:pt x="529" y="53"/>
                    <a:pt x="529" y="53"/>
                    <a:pt x="529" y="53"/>
                  </a:cubicBezTo>
                  <a:cubicBezTo>
                    <a:pt x="513" y="53"/>
                    <a:pt x="513" y="53"/>
                    <a:pt x="513" y="53"/>
                  </a:cubicBezTo>
                  <a:cubicBezTo>
                    <a:pt x="513" y="52"/>
                    <a:pt x="513" y="52"/>
                    <a:pt x="513" y="52"/>
                  </a:cubicBezTo>
                  <a:cubicBezTo>
                    <a:pt x="514" y="52"/>
                    <a:pt x="514" y="52"/>
                    <a:pt x="514" y="52"/>
                  </a:cubicBezTo>
                  <a:cubicBezTo>
                    <a:pt x="516" y="52"/>
                    <a:pt x="517" y="52"/>
                    <a:pt x="517" y="51"/>
                  </a:cubicBezTo>
                  <a:cubicBezTo>
                    <a:pt x="518" y="50"/>
                    <a:pt x="518" y="48"/>
                    <a:pt x="518" y="46"/>
                  </a:cubicBezTo>
                  <a:cubicBezTo>
                    <a:pt x="518" y="33"/>
                    <a:pt x="518" y="33"/>
                    <a:pt x="518" y="33"/>
                  </a:cubicBezTo>
                  <a:cubicBezTo>
                    <a:pt x="518" y="29"/>
                    <a:pt x="518" y="26"/>
                    <a:pt x="518" y="25"/>
                  </a:cubicBezTo>
                  <a:cubicBezTo>
                    <a:pt x="518" y="24"/>
                    <a:pt x="517" y="24"/>
                    <a:pt x="517" y="23"/>
                  </a:cubicBezTo>
                  <a:cubicBezTo>
                    <a:pt x="516" y="23"/>
                    <a:pt x="516" y="23"/>
                    <a:pt x="515" y="23"/>
                  </a:cubicBezTo>
                  <a:cubicBezTo>
                    <a:pt x="514" y="23"/>
                    <a:pt x="514" y="23"/>
                    <a:pt x="513" y="23"/>
                  </a:cubicBezTo>
                  <a:cubicBezTo>
                    <a:pt x="512" y="22"/>
                    <a:pt x="512" y="22"/>
                    <a:pt x="512" y="22"/>
                  </a:cubicBezTo>
                  <a:cubicBezTo>
                    <a:pt x="522" y="18"/>
                    <a:pt x="522" y="18"/>
                    <a:pt x="522" y="18"/>
                  </a:cubicBezTo>
                  <a:cubicBezTo>
                    <a:pt x="524" y="18"/>
                    <a:pt x="524" y="18"/>
                    <a:pt x="524" y="18"/>
                  </a:cubicBezTo>
                  <a:cubicBezTo>
                    <a:pt x="524" y="26"/>
                    <a:pt x="524" y="26"/>
                    <a:pt x="524" y="26"/>
                  </a:cubicBezTo>
                  <a:close/>
                  <a:moveTo>
                    <a:pt x="573" y="49"/>
                  </a:moveTo>
                  <a:cubicBezTo>
                    <a:pt x="570" y="52"/>
                    <a:pt x="568" y="53"/>
                    <a:pt x="567" y="54"/>
                  </a:cubicBezTo>
                  <a:cubicBezTo>
                    <a:pt x="566" y="54"/>
                    <a:pt x="564" y="54"/>
                    <a:pt x="563" y="54"/>
                  </a:cubicBezTo>
                  <a:cubicBezTo>
                    <a:pt x="560" y="54"/>
                    <a:pt x="559" y="54"/>
                    <a:pt x="557" y="52"/>
                  </a:cubicBezTo>
                  <a:cubicBezTo>
                    <a:pt x="556" y="50"/>
                    <a:pt x="555" y="48"/>
                    <a:pt x="555" y="46"/>
                  </a:cubicBezTo>
                  <a:cubicBezTo>
                    <a:pt x="555" y="44"/>
                    <a:pt x="556" y="42"/>
                    <a:pt x="556" y="41"/>
                  </a:cubicBezTo>
                  <a:cubicBezTo>
                    <a:pt x="557" y="40"/>
                    <a:pt x="559" y="38"/>
                    <a:pt x="562" y="36"/>
                  </a:cubicBezTo>
                  <a:cubicBezTo>
                    <a:pt x="564" y="35"/>
                    <a:pt x="568" y="33"/>
                    <a:pt x="574" y="31"/>
                  </a:cubicBezTo>
                  <a:cubicBezTo>
                    <a:pt x="574" y="30"/>
                    <a:pt x="574" y="30"/>
                    <a:pt x="574" y="30"/>
                  </a:cubicBezTo>
                  <a:cubicBezTo>
                    <a:pt x="574" y="26"/>
                    <a:pt x="573" y="24"/>
                    <a:pt x="572" y="23"/>
                  </a:cubicBezTo>
                  <a:cubicBezTo>
                    <a:pt x="571" y="22"/>
                    <a:pt x="570" y="21"/>
                    <a:pt x="568" y="21"/>
                  </a:cubicBezTo>
                  <a:cubicBezTo>
                    <a:pt x="566" y="21"/>
                    <a:pt x="565" y="21"/>
                    <a:pt x="564" y="22"/>
                  </a:cubicBezTo>
                  <a:cubicBezTo>
                    <a:pt x="563" y="23"/>
                    <a:pt x="563" y="24"/>
                    <a:pt x="563" y="25"/>
                  </a:cubicBezTo>
                  <a:cubicBezTo>
                    <a:pt x="563" y="27"/>
                    <a:pt x="563" y="27"/>
                    <a:pt x="563" y="27"/>
                  </a:cubicBezTo>
                  <a:cubicBezTo>
                    <a:pt x="563" y="28"/>
                    <a:pt x="562" y="29"/>
                    <a:pt x="562" y="30"/>
                  </a:cubicBezTo>
                  <a:cubicBezTo>
                    <a:pt x="562" y="30"/>
                    <a:pt x="561" y="30"/>
                    <a:pt x="560" y="30"/>
                  </a:cubicBezTo>
                  <a:cubicBezTo>
                    <a:pt x="559" y="30"/>
                    <a:pt x="558" y="30"/>
                    <a:pt x="558" y="30"/>
                  </a:cubicBezTo>
                  <a:cubicBezTo>
                    <a:pt x="558" y="29"/>
                    <a:pt x="557" y="28"/>
                    <a:pt x="557" y="27"/>
                  </a:cubicBezTo>
                  <a:cubicBezTo>
                    <a:pt x="557" y="25"/>
                    <a:pt x="558" y="23"/>
                    <a:pt x="560" y="21"/>
                  </a:cubicBezTo>
                  <a:cubicBezTo>
                    <a:pt x="562" y="19"/>
                    <a:pt x="566" y="18"/>
                    <a:pt x="569" y="18"/>
                  </a:cubicBezTo>
                  <a:cubicBezTo>
                    <a:pt x="572" y="18"/>
                    <a:pt x="574" y="18"/>
                    <a:pt x="576" y="20"/>
                  </a:cubicBezTo>
                  <a:cubicBezTo>
                    <a:pt x="578" y="20"/>
                    <a:pt x="579" y="22"/>
                    <a:pt x="580" y="23"/>
                  </a:cubicBezTo>
                  <a:cubicBezTo>
                    <a:pt x="580" y="24"/>
                    <a:pt x="580" y="26"/>
                    <a:pt x="580" y="30"/>
                  </a:cubicBezTo>
                  <a:cubicBezTo>
                    <a:pt x="580" y="41"/>
                    <a:pt x="580" y="41"/>
                    <a:pt x="580" y="41"/>
                  </a:cubicBezTo>
                  <a:cubicBezTo>
                    <a:pt x="580" y="44"/>
                    <a:pt x="580" y="46"/>
                    <a:pt x="580" y="47"/>
                  </a:cubicBezTo>
                  <a:cubicBezTo>
                    <a:pt x="580" y="48"/>
                    <a:pt x="581" y="48"/>
                    <a:pt x="581" y="49"/>
                  </a:cubicBezTo>
                  <a:cubicBezTo>
                    <a:pt x="581" y="49"/>
                    <a:pt x="581" y="49"/>
                    <a:pt x="582" y="49"/>
                  </a:cubicBezTo>
                  <a:cubicBezTo>
                    <a:pt x="582" y="49"/>
                    <a:pt x="582" y="49"/>
                    <a:pt x="583" y="49"/>
                  </a:cubicBezTo>
                  <a:cubicBezTo>
                    <a:pt x="583" y="48"/>
                    <a:pt x="584" y="48"/>
                    <a:pt x="586" y="46"/>
                  </a:cubicBezTo>
                  <a:cubicBezTo>
                    <a:pt x="586" y="48"/>
                    <a:pt x="586" y="48"/>
                    <a:pt x="586" y="48"/>
                  </a:cubicBezTo>
                  <a:cubicBezTo>
                    <a:pt x="583" y="52"/>
                    <a:pt x="580" y="54"/>
                    <a:pt x="578" y="54"/>
                  </a:cubicBezTo>
                  <a:cubicBezTo>
                    <a:pt x="577" y="54"/>
                    <a:pt x="576" y="53"/>
                    <a:pt x="575" y="52"/>
                  </a:cubicBezTo>
                  <a:cubicBezTo>
                    <a:pt x="574" y="52"/>
                    <a:pt x="573" y="51"/>
                    <a:pt x="573" y="49"/>
                  </a:cubicBezTo>
                  <a:close/>
                  <a:moveTo>
                    <a:pt x="573" y="46"/>
                  </a:moveTo>
                  <a:cubicBezTo>
                    <a:pt x="573" y="34"/>
                    <a:pt x="573" y="34"/>
                    <a:pt x="573" y="34"/>
                  </a:cubicBezTo>
                  <a:cubicBezTo>
                    <a:pt x="570" y="35"/>
                    <a:pt x="567" y="36"/>
                    <a:pt x="566" y="37"/>
                  </a:cubicBezTo>
                  <a:cubicBezTo>
                    <a:pt x="564" y="38"/>
                    <a:pt x="563" y="39"/>
                    <a:pt x="562" y="40"/>
                  </a:cubicBezTo>
                  <a:cubicBezTo>
                    <a:pt x="562" y="42"/>
                    <a:pt x="561" y="43"/>
                    <a:pt x="561" y="44"/>
                  </a:cubicBezTo>
                  <a:cubicBezTo>
                    <a:pt x="561" y="46"/>
                    <a:pt x="562" y="48"/>
                    <a:pt x="563" y="49"/>
                  </a:cubicBezTo>
                  <a:cubicBezTo>
                    <a:pt x="564" y="50"/>
                    <a:pt x="565" y="50"/>
                    <a:pt x="566" y="50"/>
                  </a:cubicBezTo>
                  <a:cubicBezTo>
                    <a:pt x="568" y="50"/>
                    <a:pt x="570" y="49"/>
                    <a:pt x="573" y="46"/>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zh-CN" altLang="en-US"/>
            </a:p>
          </p:txBody>
        </p:sp>
        <p:sp>
          <p:nvSpPr>
            <p:cNvPr id="29" name="Freeform 36">
              <a:extLst>
                <a:ext uri="{FF2B5EF4-FFF2-40B4-BE49-F238E27FC236}">
                  <a16:creationId xmlns:a16="http://schemas.microsoft.com/office/drawing/2014/main" id="{C5E46132-BFB7-31E4-8DAA-D1189B24FE62}"/>
                </a:ext>
              </a:extLst>
            </p:cNvPr>
            <p:cNvSpPr>
              <a:spLocks noEditPoints="1"/>
            </p:cNvSpPr>
            <p:nvPr/>
          </p:nvSpPr>
          <p:spPr bwMode="auto">
            <a:xfrm>
              <a:off x="9304400" y="4596116"/>
              <a:ext cx="2255838" cy="300038"/>
            </a:xfrm>
            <a:custGeom>
              <a:avLst/>
              <a:gdLst>
                <a:gd name="T0" fmla="*/ 1465 w 1513"/>
                <a:gd name="T1" fmla="*/ 107 h 200"/>
                <a:gd name="T2" fmla="*/ 1416 w 1513"/>
                <a:gd name="T3" fmla="*/ 130 h 200"/>
                <a:gd name="T4" fmla="*/ 1450 w 1513"/>
                <a:gd name="T5" fmla="*/ 47 h 200"/>
                <a:gd name="T6" fmla="*/ 1458 w 1513"/>
                <a:gd name="T7" fmla="*/ 70 h 200"/>
                <a:gd name="T8" fmla="*/ 1467 w 1513"/>
                <a:gd name="T9" fmla="*/ 146 h 200"/>
                <a:gd name="T10" fmla="*/ 1410 w 1513"/>
                <a:gd name="T11" fmla="*/ 171 h 200"/>
                <a:gd name="T12" fmla="*/ 1408 w 1513"/>
                <a:gd name="T13" fmla="*/ 153 h 200"/>
                <a:gd name="T14" fmla="*/ 1272 w 1513"/>
                <a:gd name="T15" fmla="*/ 125 h 200"/>
                <a:gd name="T16" fmla="*/ 1257 w 1513"/>
                <a:gd name="T17" fmla="*/ 79 h 200"/>
                <a:gd name="T18" fmla="*/ 1298 w 1513"/>
                <a:gd name="T19" fmla="*/ 59 h 200"/>
                <a:gd name="T20" fmla="*/ 1220 w 1513"/>
                <a:gd name="T21" fmla="*/ 139 h 200"/>
                <a:gd name="T22" fmla="*/ 1112 w 1513"/>
                <a:gd name="T23" fmla="*/ 16 h 200"/>
                <a:gd name="T24" fmla="*/ 1064 w 1513"/>
                <a:gd name="T25" fmla="*/ 107 h 200"/>
                <a:gd name="T26" fmla="*/ 1074 w 1513"/>
                <a:gd name="T27" fmla="*/ 95 h 200"/>
                <a:gd name="T28" fmla="*/ 1096 w 1513"/>
                <a:gd name="T29" fmla="*/ 49 h 200"/>
                <a:gd name="T30" fmla="*/ 1098 w 1513"/>
                <a:gd name="T31" fmla="*/ 84 h 200"/>
                <a:gd name="T32" fmla="*/ 1101 w 1513"/>
                <a:gd name="T33" fmla="*/ 154 h 200"/>
                <a:gd name="T34" fmla="*/ 1038 w 1513"/>
                <a:gd name="T35" fmla="*/ 172 h 200"/>
                <a:gd name="T36" fmla="*/ 862 w 1513"/>
                <a:gd name="T37" fmla="*/ 136 h 200"/>
                <a:gd name="T38" fmla="*/ 895 w 1513"/>
                <a:gd name="T39" fmla="*/ 103 h 200"/>
                <a:gd name="T40" fmla="*/ 856 w 1513"/>
                <a:gd name="T41" fmla="*/ 83 h 200"/>
                <a:gd name="T42" fmla="*/ 873 w 1513"/>
                <a:gd name="T43" fmla="*/ 80 h 200"/>
                <a:gd name="T44" fmla="*/ 905 w 1513"/>
                <a:gd name="T45" fmla="*/ 38 h 200"/>
                <a:gd name="T46" fmla="*/ 908 w 1513"/>
                <a:gd name="T47" fmla="*/ 83 h 200"/>
                <a:gd name="T48" fmla="*/ 874 w 1513"/>
                <a:gd name="T49" fmla="*/ 168 h 200"/>
                <a:gd name="T50" fmla="*/ 809 w 1513"/>
                <a:gd name="T51" fmla="*/ 149 h 200"/>
                <a:gd name="T52" fmla="*/ 704 w 1513"/>
                <a:gd name="T53" fmla="*/ 45 h 200"/>
                <a:gd name="T54" fmla="*/ 658 w 1513"/>
                <a:gd name="T55" fmla="*/ 45 h 200"/>
                <a:gd name="T56" fmla="*/ 694 w 1513"/>
                <a:gd name="T57" fmla="*/ 50 h 200"/>
                <a:gd name="T58" fmla="*/ 705 w 1513"/>
                <a:gd name="T59" fmla="*/ 55 h 200"/>
                <a:gd name="T60" fmla="*/ 697 w 1513"/>
                <a:gd name="T61" fmla="*/ 139 h 200"/>
                <a:gd name="T62" fmla="*/ 662 w 1513"/>
                <a:gd name="T63" fmla="*/ 179 h 200"/>
                <a:gd name="T64" fmla="*/ 686 w 1513"/>
                <a:gd name="T65" fmla="*/ 141 h 200"/>
                <a:gd name="T66" fmla="*/ 720 w 1513"/>
                <a:gd name="T67" fmla="*/ 90 h 200"/>
                <a:gd name="T68" fmla="*/ 540 w 1513"/>
                <a:gd name="T69" fmla="*/ 92 h 200"/>
                <a:gd name="T70" fmla="*/ 491 w 1513"/>
                <a:gd name="T71" fmla="*/ 115 h 200"/>
                <a:gd name="T72" fmla="*/ 466 w 1513"/>
                <a:gd name="T73" fmla="*/ 70 h 200"/>
                <a:gd name="T74" fmla="*/ 444 w 1513"/>
                <a:gd name="T75" fmla="*/ 90 h 200"/>
                <a:gd name="T76" fmla="*/ 426 w 1513"/>
                <a:gd name="T77" fmla="*/ 96 h 200"/>
                <a:gd name="T78" fmla="*/ 414 w 1513"/>
                <a:gd name="T79" fmla="*/ 90 h 200"/>
                <a:gd name="T80" fmla="*/ 502 w 1513"/>
                <a:gd name="T81" fmla="*/ 43 h 200"/>
                <a:gd name="T82" fmla="*/ 560 w 1513"/>
                <a:gd name="T83" fmla="*/ 85 h 200"/>
                <a:gd name="T84" fmla="*/ 520 w 1513"/>
                <a:gd name="T85" fmla="*/ 187 h 200"/>
                <a:gd name="T86" fmla="*/ 465 w 1513"/>
                <a:gd name="T87" fmla="*/ 119 h 200"/>
                <a:gd name="T88" fmla="*/ 442 w 1513"/>
                <a:gd name="T89" fmla="*/ 153 h 200"/>
                <a:gd name="T90" fmla="*/ 282 w 1513"/>
                <a:gd name="T91" fmla="*/ 98 h 200"/>
                <a:gd name="T92" fmla="*/ 259 w 1513"/>
                <a:gd name="T93" fmla="*/ 93 h 200"/>
                <a:gd name="T94" fmla="*/ 226 w 1513"/>
                <a:gd name="T95" fmla="*/ 158 h 200"/>
                <a:gd name="T96" fmla="*/ 307 w 1513"/>
                <a:gd name="T97" fmla="*/ 43 h 200"/>
                <a:gd name="T98" fmla="*/ 290 w 1513"/>
                <a:gd name="T99" fmla="*/ 120 h 200"/>
                <a:gd name="T100" fmla="*/ 234 w 1513"/>
                <a:gd name="T101" fmla="*/ 93 h 200"/>
                <a:gd name="T102" fmla="*/ 205 w 1513"/>
                <a:gd name="T103" fmla="*/ 107 h 200"/>
                <a:gd name="T104" fmla="*/ 226 w 1513"/>
                <a:gd name="T105" fmla="*/ 171 h 200"/>
                <a:gd name="T106" fmla="*/ 101 w 1513"/>
                <a:gd name="T107" fmla="*/ 63 h 200"/>
                <a:gd name="T108" fmla="*/ 32 w 1513"/>
                <a:gd name="T109" fmla="*/ 94 h 200"/>
                <a:gd name="T110" fmla="*/ 58 w 1513"/>
                <a:gd name="T111" fmla="*/ 7 h 200"/>
                <a:gd name="T112" fmla="*/ 104 w 1513"/>
                <a:gd name="T113" fmla="*/ 90 h 200"/>
                <a:gd name="T114" fmla="*/ 48 w 1513"/>
                <a:gd name="T115" fmla="*/ 152 h 200"/>
                <a:gd name="T116" fmla="*/ 3 w 1513"/>
                <a:gd name="T117" fmla="*/ 6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13" h="200">
                  <a:moveTo>
                    <a:pt x="1410" y="31"/>
                  </a:moveTo>
                  <a:cubicBezTo>
                    <a:pt x="1410" y="28"/>
                    <a:pt x="1410" y="26"/>
                    <a:pt x="1410" y="23"/>
                  </a:cubicBezTo>
                  <a:cubicBezTo>
                    <a:pt x="1418" y="21"/>
                    <a:pt x="1413" y="3"/>
                    <a:pt x="1421" y="0"/>
                  </a:cubicBezTo>
                  <a:cubicBezTo>
                    <a:pt x="1424" y="0"/>
                    <a:pt x="1424" y="0"/>
                    <a:pt x="1424" y="0"/>
                  </a:cubicBezTo>
                  <a:cubicBezTo>
                    <a:pt x="1425" y="3"/>
                    <a:pt x="1427" y="7"/>
                    <a:pt x="1428" y="11"/>
                  </a:cubicBezTo>
                  <a:cubicBezTo>
                    <a:pt x="1428" y="13"/>
                    <a:pt x="1428" y="15"/>
                    <a:pt x="1428" y="17"/>
                  </a:cubicBezTo>
                  <a:cubicBezTo>
                    <a:pt x="1431" y="30"/>
                    <a:pt x="1429" y="36"/>
                    <a:pt x="1427" y="47"/>
                  </a:cubicBezTo>
                  <a:cubicBezTo>
                    <a:pt x="1414" y="49"/>
                    <a:pt x="1415" y="38"/>
                    <a:pt x="1410" y="31"/>
                  </a:cubicBezTo>
                  <a:close/>
                  <a:moveTo>
                    <a:pt x="1442" y="122"/>
                  </a:moveTo>
                  <a:cubicBezTo>
                    <a:pt x="1442" y="107"/>
                    <a:pt x="1454" y="110"/>
                    <a:pt x="1465" y="107"/>
                  </a:cubicBezTo>
                  <a:cubicBezTo>
                    <a:pt x="1470" y="105"/>
                    <a:pt x="1478" y="101"/>
                    <a:pt x="1482" y="97"/>
                  </a:cubicBezTo>
                  <a:cubicBezTo>
                    <a:pt x="1484" y="95"/>
                    <a:pt x="1484" y="93"/>
                    <a:pt x="1486" y="91"/>
                  </a:cubicBezTo>
                  <a:cubicBezTo>
                    <a:pt x="1485" y="90"/>
                    <a:pt x="1485" y="88"/>
                    <a:pt x="1484" y="87"/>
                  </a:cubicBezTo>
                  <a:cubicBezTo>
                    <a:pt x="1482" y="86"/>
                    <a:pt x="1479" y="83"/>
                    <a:pt x="1477" y="83"/>
                  </a:cubicBezTo>
                  <a:cubicBezTo>
                    <a:pt x="1474" y="81"/>
                    <a:pt x="1470" y="82"/>
                    <a:pt x="1468" y="81"/>
                  </a:cubicBezTo>
                  <a:cubicBezTo>
                    <a:pt x="1452" y="83"/>
                    <a:pt x="1429" y="95"/>
                    <a:pt x="1424" y="105"/>
                  </a:cubicBezTo>
                  <a:cubicBezTo>
                    <a:pt x="1424" y="108"/>
                    <a:pt x="1424" y="111"/>
                    <a:pt x="1424" y="113"/>
                  </a:cubicBezTo>
                  <a:cubicBezTo>
                    <a:pt x="1426" y="115"/>
                    <a:pt x="1428" y="117"/>
                    <a:pt x="1430" y="119"/>
                  </a:cubicBezTo>
                  <a:cubicBezTo>
                    <a:pt x="1430" y="126"/>
                    <a:pt x="1430" y="134"/>
                    <a:pt x="1422" y="135"/>
                  </a:cubicBezTo>
                  <a:cubicBezTo>
                    <a:pt x="1420" y="133"/>
                    <a:pt x="1418" y="132"/>
                    <a:pt x="1416" y="130"/>
                  </a:cubicBezTo>
                  <a:cubicBezTo>
                    <a:pt x="1414" y="132"/>
                    <a:pt x="1413" y="133"/>
                    <a:pt x="1409" y="132"/>
                  </a:cubicBezTo>
                  <a:cubicBezTo>
                    <a:pt x="1407" y="128"/>
                    <a:pt x="1397" y="105"/>
                    <a:pt x="1398" y="102"/>
                  </a:cubicBezTo>
                  <a:cubicBezTo>
                    <a:pt x="1399" y="99"/>
                    <a:pt x="1405" y="97"/>
                    <a:pt x="1408" y="96"/>
                  </a:cubicBezTo>
                  <a:cubicBezTo>
                    <a:pt x="1414" y="93"/>
                    <a:pt x="1418" y="86"/>
                    <a:pt x="1423" y="82"/>
                  </a:cubicBezTo>
                  <a:cubicBezTo>
                    <a:pt x="1426" y="80"/>
                    <a:pt x="1430" y="80"/>
                    <a:pt x="1433" y="79"/>
                  </a:cubicBezTo>
                  <a:cubicBezTo>
                    <a:pt x="1441" y="75"/>
                    <a:pt x="1447" y="65"/>
                    <a:pt x="1454" y="59"/>
                  </a:cubicBezTo>
                  <a:cubicBezTo>
                    <a:pt x="1462" y="51"/>
                    <a:pt x="1472" y="50"/>
                    <a:pt x="1478" y="41"/>
                  </a:cubicBezTo>
                  <a:cubicBezTo>
                    <a:pt x="1478" y="41"/>
                    <a:pt x="1478" y="41"/>
                    <a:pt x="1478" y="40"/>
                  </a:cubicBezTo>
                  <a:cubicBezTo>
                    <a:pt x="1477" y="40"/>
                    <a:pt x="1477" y="40"/>
                    <a:pt x="1477" y="40"/>
                  </a:cubicBezTo>
                  <a:cubicBezTo>
                    <a:pt x="1472" y="45"/>
                    <a:pt x="1459" y="54"/>
                    <a:pt x="1450" y="47"/>
                  </a:cubicBezTo>
                  <a:cubicBezTo>
                    <a:pt x="1446" y="45"/>
                    <a:pt x="1447" y="40"/>
                    <a:pt x="1444" y="37"/>
                  </a:cubicBezTo>
                  <a:cubicBezTo>
                    <a:pt x="1443" y="35"/>
                    <a:pt x="1440" y="34"/>
                    <a:pt x="1440" y="31"/>
                  </a:cubicBezTo>
                  <a:cubicBezTo>
                    <a:pt x="1440" y="29"/>
                    <a:pt x="1441" y="28"/>
                    <a:pt x="1441" y="27"/>
                  </a:cubicBezTo>
                  <a:cubicBezTo>
                    <a:pt x="1447" y="27"/>
                    <a:pt x="1459" y="35"/>
                    <a:pt x="1462" y="38"/>
                  </a:cubicBezTo>
                  <a:cubicBezTo>
                    <a:pt x="1471" y="35"/>
                    <a:pt x="1480" y="33"/>
                    <a:pt x="1488" y="28"/>
                  </a:cubicBezTo>
                  <a:cubicBezTo>
                    <a:pt x="1491" y="26"/>
                    <a:pt x="1496" y="30"/>
                    <a:pt x="1498" y="29"/>
                  </a:cubicBezTo>
                  <a:cubicBezTo>
                    <a:pt x="1502" y="32"/>
                    <a:pt x="1508" y="48"/>
                    <a:pt x="1500" y="52"/>
                  </a:cubicBezTo>
                  <a:cubicBezTo>
                    <a:pt x="1496" y="53"/>
                    <a:pt x="1490" y="53"/>
                    <a:pt x="1486" y="54"/>
                  </a:cubicBezTo>
                  <a:cubicBezTo>
                    <a:pt x="1476" y="56"/>
                    <a:pt x="1464" y="63"/>
                    <a:pt x="1457" y="69"/>
                  </a:cubicBezTo>
                  <a:cubicBezTo>
                    <a:pt x="1457" y="69"/>
                    <a:pt x="1458" y="69"/>
                    <a:pt x="1458" y="70"/>
                  </a:cubicBezTo>
                  <a:cubicBezTo>
                    <a:pt x="1458" y="70"/>
                    <a:pt x="1458" y="70"/>
                    <a:pt x="1458" y="70"/>
                  </a:cubicBezTo>
                  <a:cubicBezTo>
                    <a:pt x="1462" y="71"/>
                    <a:pt x="1469" y="68"/>
                    <a:pt x="1474" y="71"/>
                  </a:cubicBezTo>
                  <a:cubicBezTo>
                    <a:pt x="1485" y="76"/>
                    <a:pt x="1500" y="81"/>
                    <a:pt x="1500" y="99"/>
                  </a:cubicBezTo>
                  <a:cubicBezTo>
                    <a:pt x="1497" y="100"/>
                    <a:pt x="1496" y="102"/>
                    <a:pt x="1494" y="103"/>
                  </a:cubicBezTo>
                  <a:cubicBezTo>
                    <a:pt x="1488" y="105"/>
                    <a:pt x="1482" y="105"/>
                    <a:pt x="1477" y="108"/>
                  </a:cubicBezTo>
                  <a:cubicBezTo>
                    <a:pt x="1477" y="109"/>
                    <a:pt x="1477" y="109"/>
                    <a:pt x="1477" y="110"/>
                  </a:cubicBezTo>
                  <a:cubicBezTo>
                    <a:pt x="1478" y="112"/>
                    <a:pt x="1479" y="113"/>
                    <a:pt x="1479" y="118"/>
                  </a:cubicBezTo>
                  <a:cubicBezTo>
                    <a:pt x="1477" y="119"/>
                    <a:pt x="1478" y="122"/>
                    <a:pt x="1476" y="123"/>
                  </a:cubicBezTo>
                  <a:cubicBezTo>
                    <a:pt x="1472" y="130"/>
                    <a:pt x="1465" y="135"/>
                    <a:pt x="1463" y="142"/>
                  </a:cubicBezTo>
                  <a:cubicBezTo>
                    <a:pt x="1464" y="143"/>
                    <a:pt x="1466" y="145"/>
                    <a:pt x="1467" y="146"/>
                  </a:cubicBezTo>
                  <a:cubicBezTo>
                    <a:pt x="1476" y="149"/>
                    <a:pt x="1513" y="129"/>
                    <a:pt x="1508" y="151"/>
                  </a:cubicBezTo>
                  <a:cubicBezTo>
                    <a:pt x="1507" y="154"/>
                    <a:pt x="1505" y="156"/>
                    <a:pt x="1504" y="158"/>
                  </a:cubicBezTo>
                  <a:cubicBezTo>
                    <a:pt x="1500" y="158"/>
                    <a:pt x="1498" y="157"/>
                    <a:pt x="1495" y="157"/>
                  </a:cubicBezTo>
                  <a:cubicBezTo>
                    <a:pt x="1490" y="155"/>
                    <a:pt x="1472" y="161"/>
                    <a:pt x="1469" y="163"/>
                  </a:cubicBezTo>
                  <a:cubicBezTo>
                    <a:pt x="1470" y="169"/>
                    <a:pt x="1471" y="175"/>
                    <a:pt x="1471" y="182"/>
                  </a:cubicBezTo>
                  <a:cubicBezTo>
                    <a:pt x="1469" y="183"/>
                    <a:pt x="1469" y="185"/>
                    <a:pt x="1468" y="186"/>
                  </a:cubicBezTo>
                  <a:cubicBezTo>
                    <a:pt x="1465" y="188"/>
                    <a:pt x="1462" y="187"/>
                    <a:pt x="1458" y="189"/>
                  </a:cubicBezTo>
                  <a:cubicBezTo>
                    <a:pt x="1456" y="190"/>
                    <a:pt x="1453" y="193"/>
                    <a:pt x="1450" y="193"/>
                  </a:cubicBezTo>
                  <a:cubicBezTo>
                    <a:pt x="1432" y="200"/>
                    <a:pt x="1414" y="183"/>
                    <a:pt x="1410" y="171"/>
                  </a:cubicBezTo>
                  <a:cubicBezTo>
                    <a:pt x="1410" y="171"/>
                    <a:pt x="1410" y="171"/>
                    <a:pt x="1410" y="171"/>
                  </a:cubicBezTo>
                  <a:cubicBezTo>
                    <a:pt x="1416" y="171"/>
                    <a:pt x="1423" y="177"/>
                    <a:pt x="1428" y="179"/>
                  </a:cubicBezTo>
                  <a:cubicBezTo>
                    <a:pt x="1430" y="179"/>
                    <a:pt x="1433" y="179"/>
                    <a:pt x="1435" y="179"/>
                  </a:cubicBezTo>
                  <a:cubicBezTo>
                    <a:pt x="1449" y="179"/>
                    <a:pt x="1457" y="174"/>
                    <a:pt x="1463" y="165"/>
                  </a:cubicBezTo>
                  <a:cubicBezTo>
                    <a:pt x="1463" y="164"/>
                    <a:pt x="1463" y="163"/>
                    <a:pt x="1463" y="162"/>
                  </a:cubicBezTo>
                  <a:cubicBezTo>
                    <a:pt x="1462" y="162"/>
                    <a:pt x="1461" y="161"/>
                    <a:pt x="1460" y="161"/>
                  </a:cubicBezTo>
                  <a:cubicBezTo>
                    <a:pt x="1453" y="158"/>
                    <a:pt x="1440" y="165"/>
                    <a:pt x="1434" y="166"/>
                  </a:cubicBezTo>
                  <a:cubicBezTo>
                    <a:pt x="1428" y="167"/>
                    <a:pt x="1413" y="167"/>
                    <a:pt x="1408" y="164"/>
                  </a:cubicBezTo>
                  <a:cubicBezTo>
                    <a:pt x="1406" y="163"/>
                    <a:pt x="1405" y="161"/>
                    <a:pt x="1404" y="160"/>
                  </a:cubicBezTo>
                  <a:cubicBezTo>
                    <a:pt x="1404" y="159"/>
                    <a:pt x="1404" y="157"/>
                    <a:pt x="1404" y="156"/>
                  </a:cubicBezTo>
                  <a:cubicBezTo>
                    <a:pt x="1406" y="155"/>
                    <a:pt x="1407" y="154"/>
                    <a:pt x="1408" y="153"/>
                  </a:cubicBezTo>
                  <a:cubicBezTo>
                    <a:pt x="1418" y="153"/>
                    <a:pt x="1426" y="153"/>
                    <a:pt x="1436" y="153"/>
                  </a:cubicBezTo>
                  <a:cubicBezTo>
                    <a:pt x="1438" y="152"/>
                    <a:pt x="1442" y="149"/>
                    <a:pt x="1444" y="149"/>
                  </a:cubicBezTo>
                  <a:cubicBezTo>
                    <a:pt x="1448" y="147"/>
                    <a:pt x="1452" y="148"/>
                    <a:pt x="1455" y="147"/>
                  </a:cubicBezTo>
                  <a:cubicBezTo>
                    <a:pt x="1456" y="146"/>
                    <a:pt x="1456" y="146"/>
                    <a:pt x="1457" y="145"/>
                  </a:cubicBezTo>
                  <a:cubicBezTo>
                    <a:pt x="1456" y="143"/>
                    <a:pt x="1454" y="139"/>
                    <a:pt x="1456" y="136"/>
                  </a:cubicBezTo>
                  <a:cubicBezTo>
                    <a:pt x="1458" y="129"/>
                    <a:pt x="1460" y="125"/>
                    <a:pt x="1464" y="118"/>
                  </a:cubicBezTo>
                  <a:cubicBezTo>
                    <a:pt x="1463" y="117"/>
                    <a:pt x="1462" y="117"/>
                    <a:pt x="1461" y="117"/>
                  </a:cubicBezTo>
                  <a:cubicBezTo>
                    <a:pt x="1455" y="118"/>
                    <a:pt x="1451" y="121"/>
                    <a:pt x="1442" y="122"/>
                  </a:cubicBezTo>
                  <a:close/>
                  <a:moveTo>
                    <a:pt x="1272" y="127"/>
                  </a:moveTo>
                  <a:cubicBezTo>
                    <a:pt x="1272" y="125"/>
                    <a:pt x="1271" y="126"/>
                    <a:pt x="1272" y="125"/>
                  </a:cubicBezTo>
                  <a:cubicBezTo>
                    <a:pt x="1274" y="119"/>
                    <a:pt x="1285" y="115"/>
                    <a:pt x="1292" y="119"/>
                  </a:cubicBezTo>
                  <a:cubicBezTo>
                    <a:pt x="1301" y="125"/>
                    <a:pt x="1318" y="137"/>
                    <a:pt x="1316" y="154"/>
                  </a:cubicBezTo>
                  <a:cubicBezTo>
                    <a:pt x="1310" y="157"/>
                    <a:pt x="1309" y="164"/>
                    <a:pt x="1298" y="164"/>
                  </a:cubicBezTo>
                  <a:cubicBezTo>
                    <a:pt x="1298" y="161"/>
                    <a:pt x="1294" y="159"/>
                    <a:pt x="1293" y="157"/>
                  </a:cubicBezTo>
                  <a:cubicBezTo>
                    <a:pt x="1292" y="155"/>
                    <a:pt x="1292" y="152"/>
                    <a:pt x="1291" y="149"/>
                  </a:cubicBezTo>
                  <a:cubicBezTo>
                    <a:pt x="1288" y="143"/>
                    <a:pt x="1279" y="128"/>
                    <a:pt x="1272" y="127"/>
                  </a:cubicBezTo>
                  <a:close/>
                  <a:moveTo>
                    <a:pt x="1216" y="87"/>
                  </a:moveTo>
                  <a:cubicBezTo>
                    <a:pt x="1216" y="86"/>
                    <a:pt x="1217" y="85"/>
                    <a:pt x="1217" y="84"/>
                  </a:cubicBezTo>
                  <a:cubicBezTo>
                    <a:pt x="1222" y="85"/>
                    <a:pt x="1227" y="86"/>
                    <a:pt x="1232" y="87"/>
                  </a:cubicBezTo>
                  <a:cubicBezTo>
                    <a:pt x="1237" y="89"/>
                    <a:pt x="1256" y="82"/>
                    <a:pt x="1257" y="79"/>
                  </a:cubicBezTo>
                  <a:cubicBezTo>
                    <a:pt x="1260" y="74"/>
                    <a:pt x="1260" y="41"/>
                    <a:pt x="1257" y="36"/>
                  </a:cubicBezTo>
                  <a:cubicBezTo>
                    <a:pt x="1255" y="31"/>
                    <a:pt x="1252" y="30"/>
                    <a:pt x="1252" y="23"/>
                  </a:cubicBezTo>
                  <a:cubicBezTo>
                    <a:pt x="1256" y="21"/>
                    <a:pt x="1256" y="20"/>
                    <a:pt x="1264" y="20"/>
                  </a:cubicBezTo>
                  <a:cubicBezTo>
                    <a:pt x="1272" y="26"/>
                    <a:pt x="1273" y="39"/>
                    <a:pt x="1273" y="54"/>
                  </a:cubicBezTo>
                  <a:cubicBezTo>
                    <a:pt x="1273" y="59"/>
                    <a:pt x="1271" y="74"/>
                    <a:pt x="1272" y="74"/>
                  </a:cubicBezTo>
                  <a:cubicBezTo>
                    <a:pt x="1276" y="75"/>
                    <a:pt x="1290" y="70"/>
                    <a:pt x="1293" y="68"/>
                  </a:cubicBezTo>
                  <a:cubicBezTo>
                    <a:pt x="1293" y="63"/>
                    <a:pt x="1292" y="61"/>
                    <a:pt x="1288" y="58"/>
                  </a:cubicBezTo>
                  <a:cubicBezTo>
                    <a:pt x="1288" y="57"/>
                    <a:pt x="1288" y="55"/>
                    <a:pt x="1288" y="53"/>
                  </a:cubicBezTo>
                  <a:cubicBezTo>
                    <a:pt x="1289" y="53"/>
                    <a:pt x="1290" y="54"/>
                    <a:pt x="1290" y="54"/>
                  </a:cubicBezTo>
                  <a:cubicBezTo>
                    <a:pt x="1293" y="55"/>
                    <a:pt x="1295" y="59"/>
                    <a:pt x="1298" y="59"/>
                  </a:cubicBezTo>
                  <a:cubicBezTo>
                    <a:pt x="1306" y="62"/>
                    <a:pt x="1314" y="60"/>
                    <a:pt x="1321" y="63"/>
                  </a:cubicBezTo>
                  <a:cubicBezTo>
                    <a:pt x="1322" y="64"/>
                    <a:pt x="1322" y="63"/>
                    <a:pt x="1322" y="65"/>
                  </a:cubicBezTo>
                  <a:cubicBezTo>
                    <a:pt x="1322" y="67"/>
                    <a:pt x="1322" y="69"/>
                    <a:pt x="1322" y="71"/>
                  </a:cubicBezTo>
                  <a:cubicBezTo>
                    <a:pt x="1321" y="71"/>
                    <a:pt x="1320" y="74"/>
                    <a:pt x="1319" y="75"/>
                  </a:cubicBezTo>
                  <a:cubicBezTo>
                    <a:pt x="1317" y="76"/>
                    <a:pt x="1310" y="75"/>
                    <a:pt x="1308" y="76"/>
                  </a:cubicBezTo>
                  <a:cubicBezTo>
                    <a:pt x="1301" y="79"/>
                    <a:pt x="1273" y="90"/>
                    <a:pt x="1268" y="95"/>
                  </a:cubicBezTo>
                  <a:cubicBezTo>
                    <a:pt x="1264" y="99"/>
                    <a:pt x="1266" y="105"/>
                    <a:pt x="1264" y="110"/>
                  </a:cubicBezTo>
                  <a:cubicBezTo>
                    <a:pt x="1260" y="123"/>
                    <a:pt x="1250" y="153"/>
                    <a:pt x="1232" y="145"/>
                  </a:cubicBezTo>
                  <a:cubicBezTo>
                    <a:pt x="1230" y="145"/>
                    <a:pt x="1229" y="145"/>
                    <a:pt x="1228" y="145"/>
                  </a:cubicBezTo>
                  <a:cubicBezTo>
                    <a:pt x="1225" y="143"/>
                    <a:pt x="1223" y="141"/>
                    <a:pt x="1220" y="139"/>
                  </a:cubicBezTo>
                  <a:cubicBezTo>
                    <a:pt x="1220" y="138"/>
                    <a:pt x="1220" y="137"/>
                    <a:pt x="1220" y="135"/>
                  </a:cubicBezTo>
                  <a:cubicBezTo>
                    <a:pt x="1222" y="135"/>
                    <a:pt x="1225" y="131"/>
                    <a:pt x="1227" y="130"/>
                  </a:cubicBezTo>
                  <a:cubicBezTo>
                    <a:pt x="1232" y="128"/>
                    <a:pt x="1236" y="129"/>
                    <a:pt x="1240" y="127"/>
                  </a:cubicBezTo>
                  <a:cubicBezTo>
                    <a:pt x="1246" y="125"/>
                    <a:pt x="1256" y="107"/>
                    <a:pt x="1254" y="101"/>
                  </a:cubicBezTo>
                  <a:cubicBezTo>
                    <a:pt x="1246" y="100"/>
                    <a:pt x="1236" y="101"/>
                    <a:pt x="1228" y="101"/>
                  </a:cubicBezTo>
                  <a:cubicBezTo>
                    <a:pt x="1225" y="98"/>
                    <a:pt x="1222" y="96"/>
                    <a:pt x="1219" y="93"/>
                  </a:cubicBezTo>
                  <a:cubicBezTo>
                    <a:pt x="1217" y="91"/>
                    <a:pt x="1217" y="88"/>
                    <a:pt x="1216" y="87"/>
                  </a:cubicBezTo>
                  <a:close/>
                  <a:moveTo>
                    <a:pt x="1110" y="21"/>
                  </a:moveTo>
                  <a:cubicBezTo>
                    <a:pt x="1110" y="20"/>
                    <a:pt x="1110" y="19"/>
                    <a:pt x="1110" y="17"/>
                  </a:cubicBezTo>
                  <a:cubicBezTo>
                    <a:pt x="1110" y="17"/>
                    <a:pt x="1111" y="16"/>
                    <a:pt x="1112" y="16"/>
                  </a:cubicBezTo>
                  <a:cubicBezTo>
                    <a:pt x="1124" y="17"/>
                    <a:pt x="1148" y="19"/>
                    <a:pt x="1147" y="35"/>
                  </a:cubicBezTo>
                  <a:cubicBezTo>
                    <a:pt x="1142" y="43"/>
                    <a:pt x="1140" y="49"/>
                    <a:pt x="1128" y="45"/>
                  </a:cubicBezTo>
                  <a:cubicBezTo>
                    <a:pt x="1127" y="43"/>
                    <a:pt x="1126" y="41"/>
                    <a:pt x="1124" y="39"/>
                  </a:cubicBezTo>
                  <a:cubicBezTo>
                    <a:pt x="1123" y="38"/>
                    <a:pt x="1121" y="38"/>
                    <a:pt x="1119" y="37"/>
                  </a:cubicBezTo>
                  <a:cubicBezTo>
                    <a:pt x="1119" y="31"/>
                    <a:pt x="1113" y="23"/>
                    <a:pt x="1110" y="21"/>
                  </a:cubicBezTo>
                  <a:close/>
                  <a:moveTo>
                    <a:pt x="1055" y="126"/>
                  </a:moveTo>
                  <a:cubicBezTo>
                    <a:pt x="1058" y="127"/>
                    <a:pt x="1062" y="127"/>
                    <a:pt x="1064" y="125"/>
                  </a:cubicBezTo>
                  <a:cubicBezTo>
                    <a:pt x="1066" y="124"/>
                    <a:pt x="1068" y="125"/>
                    <a:pt x="1070" y="123"/>
                  </a:cubicBezTo>
                  <a:cubicBezTo>
                    <a:pt x="1074" y="119"/>
                    <a:pt x="1070" y="109"/>
                    <a:pt x="1066" y="107"/>
                  </a:cubicBezTo>
                  <a:cubicBezTo>
                    <a:pt x="1066" y="107"/>
                    <a:pt x="1064" y="107"/>
                    <a:pt x="1064" y="107"/>
                  </a:cubicBezTo>
                  <a:cubicBezTo>
                    <a:pt x="1056" y="125"/>
                    <a:pt x="1056" y="125"/>
                    <a:pt x="1056" y="125"/>
                  </a:cubicBezTo>
                  <a:cubicBezTo>
                    <a:pt x="1056" y="125"/>
                    <a:pt x="1056" y="126"/>
                    <a:pt x="1055" y="126"/>
                  </a:cubicBezTo>
                  <a:close/>
                  <a:moveTo>
                    <a:pt x="1021" y="158"/>
                  </a:moveTo>
                  <a:cubicBezTo>
                    <a:pt x="1021" y="153"/>
                    <a:pt x="1024" y="148"/>
                    <a:pt x="1024" y="143"/>
                  </a:cubicBezTo>
                  <a:cubicBezTo>
                    <a:pt x="1025" y="140"/>
                    <a:pt x="1023" y="136"/>
                    <a:pt x="1024" y="133"/>
                  </a:cubicBezTo>
                  <a:cubicBezTo>
                    <a:pt x="1031" y="132"/>
                    <a:pt x="1042" y="114"/>
                    <a:pt x="1048" y="108"/>
                  </a:cubicBezTo>
                  <a:cubicBezTo>
                    <a:pt x="1051" y="106"/>
                    <a:pt x="1056" y="103"/>
                    <a:pt x="1059" y="102"/>
                  </a:cubicBezTo>
                  <a:cubicBezTo>
                    <a:pt x="1060" y="102"/>
                    <a:pt x="1062" y="102"/>
                    <a:pt x="1063" y="103"/>
                  </a:cubicBezTo>
                  <a:cubicBezTo>
                    <a:pt x="1068" y="104"/>
                    <a:pt x="1072" y="102"/>
                    <a:pt x="1075" y="101"/>
                  </a:cubicBezTo>
                  <a:cubicBezTo>
                    <a:pt x="1075" y="99"/>
                    <a:pt x="1075" y="97"/>
                    <a:pt x="1074" y="95"/>
                  </a:cubicBezTo>
                  <a:cubicBezTo>
                    <a:pt x="1074" y="95"/>
                    <a:pt x="1072" y="92"/>
                    <a:pt x="1072" y="93"/>
                  </a:cubicBezTo>
                  <a:cubicBezTo>
                    <a:pt x="1069" y="93"/>
                    <a:pt x="1067" y="96"/>
                    <a:pt x="1065" y="97"/>
                  </a:cubicBezTo>
                  <a:cubicBezTo>
                    <a:pt x="1064" y="97"/>
                    <a:pt x="1062" y="97"/>
                    <a:pt x="1060" y="97"/>
                  </a:cubicBezTo>
                  <a:cubicBezTo>
                    <a:pt x="1051" y="97"/>
                    <a:pt x="1045" y="88"/>
                    <a:pt x="1047" y="79"/>
                  </a:cubicBezTo>
                  <a:cubicBezTo>
                    <a:pt x="1056" y="81"/>
                    <a:pt x="1069" y="81"/>
                    <a:pt x="1076" y="76"/>
                  </a:cubicBezTo>
                  <a:cubicBezTo>
                    <a:pt x="1078" y="64"/>
                    <a:pt x="1079" y="47"/>
                    <a:pt x="1083" y="37"/>
                  </a:cubicBezTo>
                  <a:cubicBezTo>
                    <a:pt x="1085" y="34"/>
                    <a:pt x="1081" y="25"/>
                    <a:pt x="1084" y="18"/>
                  </a:cubicBezTo>
                  <a:cubicBezTo>
                    <a:pt x="1085" y="18"/>
                    <a:pt x="1087" y="18"/>
                    <a:pt x="1089" y="18"/>
                  </a:cubicBezTo>
                  <a:cubicBezTo>
                    <a:pt x="1090" y="19"/>
                    <a:pt x="1091" y="21"/>
                    <a:pt x="1092" y="22"/>
                  </a:cubicBezTo>
                  <a:cubicBezTo>
                    <a:pt x="1092" y="24"/>
                    <a:pt x="1097" y="47"/>
                    <a:pt x="1096" y="49"/>
                  </a:cubicBezTo>
                  <a:cubicBezTo>
                    <a:pt x="1095" y="53"/>
                    <a:pt x="1090" y="67"/>
                    <a:pt x="1092" y="70"/>
                  </a:cubicBezTo>
                  <a:cubicBezTo>
                    <a:pt x="1092" y="71"/>
                    <a:pt x="1092" y="71"/>
                    <a:pt x="1093" y="71"/>
                  </a:cubicBezTo>
                  <a:cubicBezTo>
                    <a:pt x="1099" y="71"/>
                    <a:pt x="1107" y="67"/>
                    <a:pt x="1109" y="62"/>
                  </a:cubicBezTo>
                  <a:cubicBezTo>
                    <a:pt x="1110" y="58"/>
                    <a:pt x="1107" y="56"/>
                    <a:pt x="1108" y="54"/>
                  </a:cubicBezTo>
                  <a:cubicBezTo>
                    <a:pt x="1108" y="54"/>
                    <a:pt x="1109" y="54"/>
                    <a:pt x="1109" y="54"/>
                  </a:cubicBezTo>
                  <a:cubicBezTo>
                    <a:pt x="1113" y="56"/>
                    <a:pt x="1126" y="58"/>
                    <a:pt x="1132" y="59"/>
                  </a:cubicBezTo>
                  <a:cubicBezTo>
                    <a:pt x="1132" y="61"/>
                    <a:pt x="1132" y="63"/>
                    <a:pt x="1132" y="65"/>
                  </a:cubicBezTo>
                  <a:cubicBezTo>
                    <a:pt x="1131" y="65"/>
                    <a:pt x="1130" y="66"/>
                    <a:pt x="1130" y="66"/>
                  </a:cubicBezTo>
                  <a:cubicBezTo>
                    <a:pt x="1129" y="66"/>
                    <a:pt x="1129" y="65"/>
                    <a:pt x="1129" y="65"/>
                  </a:cubicBezTo>
                  <a:cubicBezTo>
                    <a:pt x="1120" y="68"/>
                    <a:pt x="1100" y="77"/>
                    <a:pt x="1098" y="84"/>
                  </a:cubicBezTo>
                  <a:cubicBezTo>
                    <a:pt x="1096" y="84"/>
                    <a:pt x="1093" y="83"/>
                    <a:pt x="1092" y="85"/>
                  </a:cubicBezTo>
                  <a:cubicBezTo>
                    <a:pt x="1085" y="89"/>
                    <a:pt x="1090" y="98"/>
                    <a:pt x="1088" y="106"/>
                  </a:cubicBezTo>
                  <a:cubicBezTo>
                    <a:pt x="1087" y="109"/>
                    <a:pt x="1086" y="112"/>
                    <a:pt x="1087" y="115"/>
                  </a:cubicBezTo>
                  <a:cubicBezTo>
                    <a:pt x="1088" y="115"/>
                    <a:pt x="1089" y="116"/>
                    <a:pt x="1090" y="116"/>
                  </a:cubicBezTo>
                  <a:cubicBezTo>
                    <a:pt x="1095" y="108"/>
                    <a:pt x="1106" y="105"/>
                    <a:pt x="1114" y="111"/>
                  </a:cubicBezTo>
                  <a:cubicBezTo>
                    <a:pt x="1122" y="117"/>
                    <a:pt x="1116" y="123"/>
                    <a:pt x="1119" y="131"/>
                  </a:cubicBezTo>
                  <a:cubicBezTo>
                    <a:pt x="1120" y="136"/>
                    <a:pt x="1126" y="139"/>
                    <a:pt x="1128" y="145"/>
                  </a:cubicBezTo>
                  <a:cubicBezTo>
                    <a:pt x="1128" y="145"/>
                    <a:pt x="1128" y="147"/>
                    <a:pt x="1129" y="146"/>
                  </a:cubicBezTo>
                  <a:cubicBezTo>
                    <a:pt x="1134" y="161"/>
                    <a:pt x="1113" y="161"/>
                    <a:pt x="1105" y="160"/>
                  </a:cubicBezTo>
                  <a:cubicBezTo>
                    <a:pt x="1104" y="158"/>
                    <a:pt x="1102" y="156"/>
                    <a:pt x="1101" y="154"/>
                  </a:cubicBezTo>
                  <a:cubicBezTo>
                    <a:pt x="1098" y="145"/>
                    <a:pt x="1098" y="133"/>
                    <a:pt x="1090" y="130"/>
                  </a:cubicBezTo>
                  <a:cubicBezTo>
                    <a:pt x="1076" y="139"/>
                    <a:pt x="1092" y="160"/>
                    <a:pt x="1085" y="177"/>
                  </a:cubicBezTo>
                  <a:cubicBezTo>
                    <a:pt x="1085" y="177"/>
                    <a:pt x="1085" y="177"/>
                    <a:pt x="1085" y="177"/>
                  </a:cubicBezTo>
                  <a:cubicBezTo>
                    <a:pt x="1083" y="175"/>
                    <a:pt x="1080" y="175"/>
                    <a:pt x="1079" y="173"/>
                  </a:cubicBezTo>
                  <a:cubicBezTo>
                    <a:pt x="1075" y="170"/>
                    <a:pt x="1072" y="163"/>
                    <a:pt x="1070" y="156"/>
                  </a:cubicBezTo>
                  <a:cubicBezTo>
                    <a:pt x="1068" y="149"/>
                    <a:pt x="1074" y="143"/>
                    <a:pt x="1072" y="139"/>
                  </a:cubicBezTo>
                  <a:cubicBezTo>
                    <a:pt x="1071" y="139"/>
                    <a:pt x="1071" y="138"/>
                    <a:pt x="1070" y="137"/>
                  </a:cubicBezTo>
                  <a:cubicBezTo>
                    <a:pt x="1065" y="137"/>
                    <a:pt x="1056" y="139"/>
                    <a:pt x="1054" y="144"/>
                  </a:cubicBezTo>
                  <a:cubicBezTo>
                    <a:pt x="1053" y="147"/>
                    <a:pt x="1054" y="149"/>
                    <a:pt x="1053" y="151"/>
                  </a:cubicBezTo>
                  <a:cubicBezTo>
                    <a:pt x="1050" y="156"/>
                    <a:pt x="1042" y="170"/>
                    <a:pt x="1038" y="172"/>
                  </a:cubicBezTo>
                  <a:cubicBezTo>
                    <a:pt x="1034" y="173"/>
                    <a:pt x="1030" y="171"/>
                    <a:pt x="1027" y="169"/>
                  </a:cubicBezTo>
                  <a:cubicBezTo>
                    <a:pt x="1028" y="163"/>
                    <a:pt x="1024" y="158"/>
                    <a:pt x="1021" y="158"/>
                  </a:cubicBezTo>
                  <a:close/>
                  <a:moveTo>
                    <a:pt x="913" y="65"/>
                  </a:moveTo>
                  <a:cubicBezTo>
                    <a:pt x="914" y="65"/>
                    <a:pt x="913" y="65"/>
                    <a:pt x="915" y="65"/>
                  </a:cubicBezTo>
                  <a:cubicBezTo>
                    <a:pt x="919" y="64"/>
                    <a:pt x="929" y="61"/>
                    <a:pt x="931" y="58"/>
                  </a:cubicBezTo>
                  <a:cubicBezTo>
                    <a:pt x="931" y="57"/>
                    <a:pt x="931" y="55"/>
                    <a:pt x="931" y="54"/>
                  </a:cubicBezTo>
                  <a:cubicBezTo>
                    <a:pt x="929" y="49"/>
                    <a:pt x="924" y="45"/>
                    <a:pt x="920" y="43"/>
                  </a:cubicBezTo>
                  <a:cubicBezTo>
                    <a:pt x="920" y="43"/>
                    <a:pt x="920" y="43"/>
                    <a:pt x="919" y="43"/>
                  </a:cubicBezTo>
                  <a:cubicBezTo>
                    <a:pt x="917" y="47"/>
                    <a:pt x="913" y="58"/>
                    <a:pt x="913" y="65"/>
                  </a:cubicBezTo>
                  <a:close/>
                  <a:moveTo>
                    <a:pt x="862" y="136"/>
                  </a:moveTo>
                  <a:cubicBezTo>
                    <a:pt x="863" y="139"/>
                    <a:pt x="864" y="143"/>
                    <a:pt x="865" y="147"/>
                  </a:cubicBezTo>
                  <a:cubicBezTo>
                    <a:pt x="870" y="155"/>
                    <a:pt x="887" y="161"/>
                    <a:pt x="898" y="154"/>
                  </a:cubicBezTo>
                  <a:cubicBezTo>
                    <a:pt x="900" y="149"/>
                    <a:pt x="886" y="129"/>
                    <a:pt x="882" y="126"/>
                  </a:cubicBezTo>
                  <a:cubicBezTo>
                    <a:pt x="886" y="126"/>
                    <a:pt x="890" y="126"/>
                    <a:pt x="894" y="126"/>
                  </a:cubicBezTo>
                  <a:cubicBezTo>
                    <a:pt x="896" y="127"/>
                    <a:pt x="913" y="133"/>
                    <a:pt x="914" y="132"/>
                  </a:cubicBezTo>
                  <a:cubicBezTo>
                    <a:pt x="918" y="129"/>
                    <a:pt x="918" y="106"/>
                    <a:pt x="916" y="105"/>
                  </a:cubicBezTo>
                  <a:cubicBezTo>
                    <a:pt x="914" y="104"/>
                    <a:pt x="913" y="104"/>
                    <a:pt x="912" y="104"/>
                  </a:cubicBezTo>
                  <a:cubicBezTo>
                    <a:pt x="910" y="107"/>
                    <a:pt x="907" y="113"/>
                    <a:pt x="904" y="116"/>
                  </a:cubicBezTo>
                  <a:cubicBezTo>
                    <a:pt x="903" y="116"/>
                    <a:pt x="902" y="116"/>
                    <a:pt x="902" y="116"/>
                  </a:cubicBezTo>
                  <a:cubicBezTo>
                    <a:pt x="900" y="112"/>
                    <a:pt x="897" y="108"/>
                    <a:pt x="895" y="103"/>
                  </a:cubicBezTo>
                  <a:cubicBezTo>
                    <a:pt x="893" y="99"/>
                    <a:pt x="896" y="91"/>
                    <a:pt x="894" y="87"/>
                  </a:cubicBezTo>
                  <a:cubicBezTo>
                    <a:pt x="881" y="85"/>
                    <a:pt x="881" y="95"/>
                    <a:pt x="876" y="101"/>
                  </a:cubicBezTo>
                  <a:cubicBezTo>
                    <a:pt x="869" y="111"/>
                    <a:pt x="862" y="119"/>
                    <a:pt x="862" y="136"/>
                  </a:cubicBezTo>
                  <a:close/>
                  <a:moveTo>
                    <a:pt x="801" y="141"/>
                  </a:moveTo>
                  <a:cubicBezTo>
                    <a:pt x="801" y="139"/>
                    <a:pt x="801" y="137"/>
                    <a:pt x="801" y="134"/>
                  </a:cubicBezTo>
                  <a:cubicBezTo>
                    <a:pt x="804" y="132"/>
                    <a:pt x="806" y="128"/>
                    <a:pt x="810" y="126"/>
                  </a:cubicBezTo>
                  <a:cubicBezTo>
                    <a:pt x="808" y="123"/>
                    <a:pt x="808" y="120"/>
                    <a:pt x="808" y="116"/>
                  </a:cubicBezTo>
                  <a:cubicBezTo>
                    <a:pt x="811" y="116"/>
                    <a:pt x="820" y="118"/>
                    <a:pt x="825" y="116"/>
                  </a:cubicBezTo>
                  <a:cubicBezTo>
                    <a:pt x="830" y="115"/>
                    <a:pt x="851" y="107"/>
                    <a:pt x="854" y="104"/>
                  </a:cubicBezTo>
                  <a:cubicBezTo>
                    <a:pt x="856" y="100"/>
                    <a:pt x="854" y="87"/>
                    <a:pt x="856" y="83"/>
                  </a:cubicBezTo>
                  <a:cubicBezTo>
                    <a:pt x="857" y="81"/>
                    <a:pt x="863" y="72"/>
                    <a:pt x="861" y="69"/>
                  </a:cubicBezTo>
                  <a:cubicBezTo>
                    <a:pt x="856" y="62"/>
                    <a:pt x="835" y="75"/>
                    <a:pt x="835" y="59"/>
                  </a:cubicBezTo>
                  <a:cubicBezTo>
                    <a:pt x="836" y="59"/>
                    <a:pt x="836" y="59"/>
                    <a:pt x="837" y="58"/>
                  </a:cubicBezTo>
                  <a:cubicBezTo>
                    <a:pt x="840" y="58"/>
                    <a:pt x="843" y="59"/>
                    <a:pt x="845" y="60"/>
                  </a:cubicBezTo>
                  <a:cubicBezTo>
                    <a:pt x="850" y="57"/>
                    <a:pt x="865" y="52"/>
                    <a:pt x="868" y="47"/>
                  </a:cubicBezTo>
                  <a:cubicBezTo>
                    <a:pt x="873" y="39"/>
                    <a:pt x="871" y="30"/>
                    <a:pt x="878" y="23"/>
                  </a:cubicBezTo>
                  <a:cubicBezTo>
                    <a:pt x="884" y="23"/>
                    <a:pt x="888" y="24"/>
                    <a:pt x="893" y="26"/>
                  </a:cubicBezTo>
                  <a:cubicBezTo>
                    <a:pt x="890" y="36"/>
                    <a:pt x="882" y="41"/>
                    <a:pt x="878" y="49"/>
                  </a:cubicBezTo>
                  <a:cubicBezTo>
                    <a:pt x="875" y="56"/>
                    <a:pt x="874" y="68"/>
                    <a:pt x="873" y="74"/>
                  </a:cubicBezTo>
                  <a:cubicBezTo>
                    <a:pt x="873" y="76"/>
                    <a:pt x="873" y="78"/>
                    <a:pt x="873" y="80"/>
                  </a:cubicBezTo>
                  <a:cubicBezTo>
                    <a:pt x="872" y="80"/>
                    <a:pt x="870" y="88"/>
                    <a:pt x="870" y="90"/>
                  </a:cubicBezTo>
                  <a:cubicBezTo>
                    <a:pt x="871" y="90"/>
                    <a:pt x="871" y="91"/>
                    <a:pt x="871" y="91"/>
                  </a:cubicBezTo>
                  <a:cubicBezTo>
                    <a:pt x="872" y="91"/>
                    <a:pt x="872" y="90"/>
                    <a:pt x="873" y="90"/>
                  </a:cubicBezTo>
                  <a:cubicBezTo>
                    <a:pt x="873" y="90"/>
                    <a:pt x="873" y="90"/>
                    <a:pt x="874" y="90"/>
                  </a:cubicBezTo>
                  <a:cubicBezTo>
                    <a:pt x="875" y="89"/>
                    <a:pt x="877" y="87"/>
                    <a:pt x="877" y="85"/>
                  </a:cubicBezTo>
                  <a:cubicBezTo>
                    <a:pt x="877" y="84"/>
                    <a:pt x="877" y="83"/>
                    <a:pt x="877" y="82"/>
                  </a:cubicBezTo>
                  <a:cubicBezTo>
                    <a:pt x="878" y="80"/>
                    <a:pt x="880" y="79"/>
                    <a:pt x="881" y="77"/>
                  </a:cubicBezTo>
                  <a:cubicBezTo>
                    <a:pt x="887" y="77"/>
                    <a:pt x="895" y="75"/>
                    <a:pt x="897" y="72"/>
                  </a:cubicBezTo>
                  <a:cubicBezTo>
                    <a:pt x="899" y="67"/>
                    <a:pt x="897" y="58"/>
                    <a:pt x="899" y="55"/>
                  </a:cubicBezTo>
                  <a:cubicBezTo>
                    <a:pt x="901" y="51"/>
                    <a:pt x="904" y="42"/>
                    <a:pt x="905" y="38"/>
                  </a:cubicBezTo>
                  <a:cubicBezTo>
                    <a:pt x="907" y="29"/>
                    <a:pt x="898" y="22"/>
                    <a:pt x="903" y="17"/>
                  </a:cubicBezTo>
                  <a:cubicBezTo>
                    <a:pt x="907" y="13"/>
                    <a:pt x="915" y="19"/>
                    <a:pt x="917" y="21"/>
                  </a:cubicBezTo>
                  <a:cubicBezTo>
                    <a:pt x="921" y="25"/>
                    <a:pt x="916" y="31"/>
                    <a:pt x="918" y="36"/>
                  </a:cubicBezTo>
                  <a:cubicBezTo>
                    <a:pt x="920" y="41"/>
                    <a:pt x="930" y="45"/>
                    <a:pt x="934" y="47"/>
                  </a:cubicBezTo>
                  <a:cubicBezTo>
                    <a:pt x="938" y="48"/>
                    <a:pt x="943" y="48"/>
                    <a:pt x="948" y="49"/>
                  </a:cubicBezTo>
                  <a:cubicBezTo>
                    <a:pt x="948" y="49"/>
                    <a:pt x="949" y="50"/>
                    <a:pt x="949" y="50"/>
                  </a:cubicBezTo>
                  <a:cubicBezTo>
                    <a:pt x="949" y="51"/>
                    <a:pt x="948" y="53"/>
                    <a:pt x="948" y="54"/>
                  </a:cubicBezTo>
                  <a:cubicBezTo>
                    <a:pt x="945" y="60"/>
                    <a:pt x="935" y="64"/>
                    <a:pt x="930" y="67"/>
                  </a:cubicBezTo>
                  <a:cubicBezTo>
                    <a:pt x="926" y="70"/>
                    <a:pt x="924" y="75"/>
                    <a:pt x="921" y="77"/>
                  </a:cubicBezTo>
                  <a:cubicBezTo>
                    <a:pt x="916" y="80"/>
                    <a:pt x="910" y="79"/>
                    <a:pt x="908" y="83"/>
                  </a:cubicBezTo>
                  <a:cubicBezTo>
                    <a:pt x="908" y="85"/>
                    <a:pt x="907" y="85"/>
                    <a:pt x="907" y="87"/>
                  </a:cubicBezTo>
                  <a:cubicBezTo>
                    <a:pt x="905" y="86"/>
                    <a:pt x="906" y="90"/>
                    <a:pt x="906" y="91"/>
                  </a:cubicBezTo>
                  <a:cubicBezTo>
                    <a:pt x="910" y="93"/>
                    <a:pt x="924" y="95"/>
                    <a:pt x="926" y="99"/>
                  </a:cubicBezTo>
                  <a:cubicBezTo>
                    <a:pt x="930" y="105"/>
                    <a:pt x="930" y="119"/>
                    <a:pt x="928" y="129"/>
                  </a:cubicBezTo>
                  <a:cubicBezTo>
                    <a:pt x="927" y="131"/>
                    <a:pt x="926" y="134"/>
                    <a:pt x="927" y="138"/>
                  </a:cubicBezTo>
                  <a:cubicBezTo>
                    <a:pt x="944" y="144"/>
                    <a:pt x="968" y="157"/>
                    <a:pt x="946" y="175"/>
                  </a:cubicBezTo>
                  <a:cubicBezTo>
                    <a:pt x="930" y="175"/>
                    <a:pt x="930" y="166"/>
                    <a:pt x="917" y="161"/>
                  </a:cubicBezTo>
                  <a:cubicBezTo>
                    <a:pt x="915" y="161"/>
                    <a:pt x="906" y="165"/>
                    <a:pt x="905" y="165"/>
                  </a:cubicBezTo>
                  <a:cubicBezTo>
                    <a:pt x="903" y="165"/>
                    <a:pt x="901" y="165"/>
                    <a:pt x="899" y="165"/>
                  </a:cubicBezTo>
                  <a:cubicBezTo>
                    <a:pt x="892" y="168"/>
                    <a:pt x="882" y="170"/>
                    <a:pt x="874" y="168"/>
                  </a:cubicBezTo>
                  <a:cubicBezTo>
                    <a:pt x="872" y="163"/>
                    <a:pt x="867" y="157"/>
                    <a:pt x="863" y="153"/>
                  </a:cubicBezTo>
                  <a:cubicBezTo>
                    <a:pt x="863" y="153"/>
                    <a:pt x="863" y="153"/>
                    <a:pt x="863" y="153"/>
                  </a:cubicBezTo>
                  <a:cubicBezTo>
                    <a:pt x="862" y="154"/>
                    <a:pt x="862" y="154"/>
                    <a:pt x="862" y="154"/>
                  </a:cubicBezTo>
                  <a:cubicBezTo>
                    <a:pt x="862" y="162"/>
                    <a:pt x="869" y="172"/>
                    <a:pt x="864" y="179"/>
                  </a:cubicBezTo>
                  <a:cubicBezTo>
                    <a:pt x="863" y="179"/>
                    <a:pt x="861" y="179"/>
                    <a:pt x="859" y="178"/>
                  </a:cubicBezTo>
                  <a:cubicBezTo>
                    <a:pt x="855" y="176"/>
                    <a:pt x="854" y="171"/>
                    <a:pt x="851" y="167"/>
                  </a:cubicBezTo>
                  <a:cubicBezTo>
                    <a:pt x="850" y="165"/>
                    <a:pt x="850" y="163"/>
                    <a:pt x="849" y="161"/>
                  </a:cubicBezTo>
                  <a:cubicBezTo>
                    <a:pt x="846" y="159"/>
                    <a:pt x="844" y="156"/>
                    <a:pt x="841" y="153"/>
                  </a:cubicBezTo>
                  <a:cubicBezTo>
                    <a:pt x="839" y="151"/>
                    <a:pt x="840" y="146"/>
                    <a:pt x="837" y="144"/>
                  </a:cubicBezTo>
                  <a:cubicBezTo>
                    <a:pt x="834" y="141"/>
                    <a:pt x="817" y="153"/>
                    <a:pt x="809" y="149"/>
                  </a:cubicBezTo>
                  <a:cubicBezTo>
                    <a:pt x="806" y="147"/>
                    <a:pt x="803" y="144"/>
                    <a:pt x="801" y="141"/>
                  </a:cubicBezTo>
                  <a:close/>
                  <a:moveTo>
                    <a:pt x="704" y="44"/>
                  </a:moveTo>
                  <a:cubicBezTo>
                    <a:pt x="705" y="43"/>
                    <a:pt x="706" y="43"/>
                    <a:pt x="707" y="42"/>
                  </a:cubicBezTo>
                  <a:cubicBezTo>
                    <a:pt x="707" y="41"/>
                    <a:pt x="707" y="41"/>
                    <a:pt x="706" y="40"/>
                  </a:cubicBezTo>
                  <a:cubicBezTo>
                    <a:pt x="706" y="40"/>
                    <a:pt x="706" y="40"/>
                    <a:pt x="706" y="40"/>
                  </a:cubicBezTo>
                  <a:cubicBezTo>
                    <a:pt x="706" y="40"/>
                    <a:pt x="706" y="40"/>
                    <a:pt x="705" y="40"/>
                  </a:cubicBezTo>
                  <a:cubicBezTo>
                    <a:pt x="705" y="41"/>
                    <a:pt x="705" y="43"/>
                    <a:pt x="704" y="44"/>
                  </a:cubicBezTo>
                  <a:close/>
                  <a:moveTo>
                    <a:pt x="702" y="45"/>
                  </a:moveTo>
                  <a:cubicBezTo>
                    <a:pt x="702" y="46"/>
                    <a:pt x="703" y="46"/>
                    <a:pt x="703" y="46"/>
                  </a:cubicBezTo>
                  <a:cubicBezTo>
                    <a:pt x="704" y="46"/>
                    <a:pt x="704" y="46"/>
                    <a:pt x="704" y="45"/>
                  </a:cubicBezTo>
                  <a:cubicBezTo>
                    <a:pt x="704" y="45"/>
                    <a:pt x="704" y="45"/>
                    <a:pt x="704" y="45"/>
                  </a:cubicBezTo>
                  <a:cubicBezTo>
                    <a:pt x="704" y="45"/>
                    <a:pt x="704" y="44"/>
                    <a:pt x="704" y="44"/>
                  </a:cubicBezTo>
                  <a:cubicBezTo>
                    <a:pt x="704" y="44"/>
                    <a:pt x="703" y="43"/>
                    <a:pt x="703" y="43"/>
                  </a:cubicBezTo>
                  <a:cubicBezTo>
                    <a:pt x="703" y="43"/>
                    <a:pt x="703" y="44"/>
                    <a:pt x="702" y="44"/>
                  </a:cubicBezTo>
                  <a:cubicBezTo>
                    <a:pt x="702" y="45"/>
                    <a:pt x="702" y="45"/>
                    <a:pt x="702" y="45"/>
                  </a:cubicBezTo>
                  <a:close/>
                  <a:moveTo>
                    <a:pt x="637" y="47"/>
                  </a:moveTo>
                  <a:cubicBezTo>
                    <a:pt x="637" y="41"/>
                    <a:pt x="637" y="35"/>
                    <a:pt x="639" y="30"/>
                  </a:cubicBezTo>
                  <a:cubicBezTo>
                    <a:pt x="639" y="27"/>
                    <a:pt x="639" y="25"/>
                    <a:pt x="638" y="23"/>
                  </a:cubicBezTo>
                  <a:cubicBezTo>
                    <a:pt x="640" y="23"/>
                    <a:pt x="647" y="21"/>
                    <a:pt x="647" y="21"/>
                  </a:cubicBezTo>
                  <a:cubicBezTo>
                    <a:pt x="652" y="29"/>
                    <a:pt x="651" y="39"/>
                    <a:pt x="658" y="45"/>
                  </a:cubicBezTo>
                  <a:cubicBezTo>
                    <a:pt x="658" y="48"/>
                    <a:pt x="658" y="51"/>
                    <a:pt x="658" y="55"/>
                  </a:cubicBezTo>
                  <a:cubicBezTo>
                    <a:pt x="656" y="55"/>
                    <a:pt x="654" y="58"/>
                    <a:pt x="653" y="59"/>
                  </a:cubicBezTo>
                  <a:cubicBezTo>
                    <a:pt x="643" y="59"/>
                    <a:pt x="640" y="53"/>
                    <a:pt x="637" y="47"/>
                  </a:cubicBezTo>
                  <a:close/>
                  <a:moveTo>
                    <a:pt x="621" y="118"/>
                  </a:moveTo>
                  <a:cubicBezTo>
                    <a:pt x="621" y="113"/>
                    <a:pt x="621" y="109"/>
                    <a:pt x="621" y="105"/>
                  </a:cubicBezTo>
                  <a:cubicBezTo>
                    <a:pt x="628" y="104"/>
                    <a:pt x="632" y="97"/>
                    <a:pt x="636" y="92"/>
                  </a:cubicBezTo>
                  <a:cubicBezTo>
                    <a:pt x="640" y="85"/>
                    <a:pt x="652" y="76"/>
                    <a:pt x="660" y="71"/>
                  </a:cubicBezTo>
                  <a:cubicBezTo>
                    <a:pt x="663" y="70"/>
                    <a:pt x="678" y="62"/>
                    <a:pt x="677" y="61"/>
                  </a:cubicBezTo>
                  <a:cubicBezTo>
                    <a:pt x="680" y="60"/>
                    <a:pt x="693" y="54"/>
                    <a:pt x="694" y="51"/>
                  </a:cubicBezTo>
                  <a:cubicBezTo>
                    <a:pt x="694" y="50"/>
                    <a:pt x="694" y="50"/>
                    <a:pt x="694" y="50"/>
                  </a:cubicBezTo>
                  <a:cubicBezTo>
                    <a:pt x="692" y="49"/>
                    <a:pt x="681" y="45"/>
                    <a:pt x="680" y="44"/>
                  </a:cubicBezTo>
                  <a:cubicBezTo>
                    <a:pt x="678" y="43"/>
                    <a:pt x="676" y="39"/>
                    <a:pt x="675" y="39"/>
                  </a:cubicBezTo>
                  <a:cubicBezTo>
                    <a:pt x="675" y="38"/>
                    <a:pt x="675" y="37"/>
                    <a:pt x="675" y="37"/>
                  </a:cubicBezTo>
                  <a:cubicBezTo>
                    <a:pt x="684" y="39"/>
                    <a:pt x="702" y="36"/>
                    <a:pt x="707" y="33"/>
                  </a:cubicBezTo>
                  <a:cubicBezTo>
                    <a:pt x="709" y="31"/>
                    <a:pt x="712" y="28"/>
                    <a:pt x="716" y="27"/>
                  </a:cubicBezTo>
                  <a:cubicBezTo>
                    <a:pt x="721" y="26"/>
                    <a:pt x="736" y="34"/>
                    <a:pt x="739" y="36"/>
                  </a:cubicBezTo>
                  <a:cubicBezTo>
                    <a:pt x="739" y="38"/>
                    <a:pt x="738" y="39"/>
                    <a:pt x="738" y="41"/>
                  </a:cubicBezTo>
                  <a:cubicBezTo>
                    <a:pt x="736" y="42"/>
                    <a:pt x="734" y="44"/>
                    <a:pt x="732" y="45"/>
                  </a:cubicBezTo>
                  <a:cubicBezTo>
                    <a:pt x="731" y="45"/>
                    <a:pt x="730" y="45"/>
                    <a:pt x="730" y="45"/>
                  </a:cubicBezTo>
                  <a:cubicBezTo>
                    <a:pt x="724" y="47"/>
                    <a:pt x="709" y="51"/>
                    <a:pt x="705" y="55"/>
                  </a:cubicBezTo>
                  <a:cubicBezTo>
                    <a:pt x="706" y="56"/>
                    <a:pt x="706" y="57"/>
                    <a:pt x="706" y="58"/>
                  </a:cubicBezTo>
                  <a:cubicBezTo>
                    <a:pt x="708" y="59"/>
                    <a:pt x="710" y="60"/>
                    <a:pt x="712" y="61"/>
                  </a:cubicBezTo>
                  <a:cubicBezTo>
                    <a:pt x="713" y="61"/>
                    <a:pt x="715" y="61"/>
                    <a:pt x="717" y="61"/>
                  </a:cubicBezTo>
                  <a:cubicBezTo>
                    <a:pt x="724" y="65"/>
                    <a:pt x="744" y="92"/>
                    <a:pt x="730" y="103"/>
                  </a:cubicBezTo>
                  <a:cubicBezTo>
                    <a:pt x="728" y="104"/>
                    <a:pt x="716" y="108"/>
                    <a:pt x="717" y="108"/>
                  </a:cubicBezTo>
                  <a:cubicBezTo>
                    <a:pt x="711" y="111"/>
                    <a:pt x="705" y="106"/>
                    <a:pt x="702" y="111"/>
                  </a:cubicBezTo>
                  <a:cubicBezTo>
                    <a:pt x="702" y="114"/>
                    <a:pt x="702" y="117"/>
                    <a:pt x="702" y="120"/>
                  </a:cubicBezTo>
                  <a:cubicBezTo>
                    <a:pt x="699" y="125"/>
                    <a:pt x="694" y="130"/>
                    <a:pt x="690" y="134"/>
                  </a:cubicBezTo>
                  <a:cubicBezTo>
                    <a:pt x="690" y="136"/>
                    <a:pt x="690" y="137"/>
                    <a:pt x="691" y="137"/>
                  </a:cubicBezTo>
                  <a:cubicBezTo>
                    <a:pt x="692" y="139"/>
                    <a:pt x="695" y="139"/>
                    <a:pt x="697" y="139"/>
                  </a:cubicBezTo>
                  <a:cubicBezTo>
                    <a:pt x="698" y="138"/>
                    <a:pt x="699" y="137"/>
                    <a:pt x="700" y="134"/>
                  </a:cubicBezTo>
                  <a:cubicBezTo>
                    <a:pt x="711" y="134"/>
                    <a:pt x="716" y="138"/>
                    <a:pt x="726" y="140"/>
                  </a:cubicBezTo>
                  <a:cubicBezTo>
                    <a:pt x="727" y="143"/>
                    <a:pt x="730" y="149"/>
                    <a:pt x="729" y="151"/>
                  </a:cubicBezTo>
                  <a:cubicBezTo>
                    <a:pt x="728" y="152"/>
                    <a:pt x="727" y="154"/>
                    <a:pt x="725" y="155"/>
                  </a:cubicBezTo>
                  <a:cubicBezTo>
                    <a:pt x="716" y="158"/>
                    <a:pt x="712" y="149"/>
                    <a:pt x="705" y="150"/>
                  </a:cubicBezTo>
                  <a:cubicBezTo>
                    <a:pt x="704" y="149"/>
                    <a:pt x="700" y="153"/>
                    <a:pt x="699" y="155"/>
                  </a:cubicBezTo>
                  <a:cubicBezTo>
                    <a:pt x="698" y="157"/>
                    <a:pt x="700" y="159"/>
                    <a:pt x="700" y="160"/>
                  </a:cubicBezTo>
                  <a:cubicBezTo>
                    <a:pt x="700" y="162"/>
                    <a:pt x="700" y="164"/>
                    <a:pt x="700" y="166"/>
                  </a:cubicBezTo>
                  <a:cubicBezTo>
                    <a:pt x="702" y="174"/>
                    <a:pt x="698" y="180"/>
                    <a:pt x="692" y="183"/>
                  </a:cubicBezTo>
                  <a:cubicBezTo>
                    <a:pt x="685" y="187"/>
                    <a:pt x="666" y="181"/>
                    <a:pt x="662" y="179"/>
                  </a:cubicBezTo>
                  <a:cubicBezTo>
                    <a:pt x="662" y="177"/>
                    <a:pt x="653" y="173"/>
                    <a:pt x="651" y="173"/>
                  </a:cubicBezTo>
                  <a:cubicBezTo>
                    <a:pt x="651" y="172"/>
                    <a:pt x="652" y="172"/>
                    <a:pt x="652" y="172"/>
                  </a:cubicBezTo>
                  <a:cubicBezTo>
                    <a:pt x="660" y="170"/>
                    <a:pt x="676" y="168"/>
                    <a:pt x="683" y="163"/>
                  </a:cubicBezTo>
                  <a:cubicBezTo>
                    <a:pt x="685" y="162"/>
                    <a:pt x="692" y="157"/>
                    <a:pt x="689" y="155"/>
                  </a:cubicBezTo>
                  <a:cubicBezTo>
                    <a:pt x="685" y="154"/>
                    <a:pt x="675" y="155"/>
                    <a:pt x="672" y="157"/>
                  </a:cubicBezTo>
                  <a:cubicBezTo>
                    <a:pt x="668" y="159"/>
                    <a:pt x="653" y="154"/>
                    <a:pt x="652" y="153"/>
                  </a:cubicBezTo>
                  <a:cubicBezTo>
                    <a:pt x="650" y="152"/>
                    <a:pt x="650" y="151"/>
                    <a:pt x="649" y="149"/>
                  </a:cubicBezTo>
                  <a:cubicBezTo>
                    <a:pt x="649" y="148"/>
                    <a:pt x="649" y="148"/>
                    <a:pt x="650" y="147"/>
                  </a:cubicBezTo>
                  <a:cubicBezTo>
                    <a:pt x="660" y="147"/>
                    <a:pt x="674" y="146"/>
                    <a:pt x="684" y="144"/>
                  </a:cubicBezTo>
                  <a:cubicBezTo>
                    <a:pt x="685" y="143"/>
                    <a:pt x="685" y="142"/>
                    <a:pt x="686" y="141"/>
                  </a:cubicBezTo>
                  <a:cubicBezTo>
                    <a:pt x="686" y="141"/>
                    <a:pt x="686" y="141"/>
                    <a:pt x="686" y="140"/>
                  </a:cubicBezTo>
                  <a:cubicBezTo>
                    <a:pt x="684" y="139"/>
                    <a:pt x="684" y="138"/>
                    <a:pt x="682" y="137"/>
                  </a:cubicBezTo>
                  <a:cubicBezTo>
                    <a:pt x="682" y="133"/>
                    <a:pt x="681" y="129"/>
                    <a:pt x="683" y="125"/>
                  </a:cubicBezTo>
                  <a:cubicBezTo>
                    <a:pt x="685" y="122"/>
                    <a:pt x="691" y="115"/>
                    <a:pt x="690" y="111"/>
                  </a:cubicBezTo>
                  <a:cubicBezTo>
                    <a:pt x="690" y="109"/>
                    <a:pt x="689" y="109"/>
                    <a:pt x="688" y="109"/>
                  </a:cubicBezTo>
                  <a:cubicBezTo>
                    <a:pt x="680" y="105"/>
                    <a:pt x="670" y="123"/>
                    <a:pt x="665" y="118"/>
                  </a:cubicBezTo>
                  <a:cubicBezTo>
                    <a:pt x="666" y="112"/>
                    <a:pt x="667" y="106"/>
                    <a:pt x="670" y="102"/>
                  </a:cubicBezTo>
                  <a:cubicBezTo>
                    <a:pt x="675" y="96"/>
                    <a:pt x="690" y="97"/>
                    <a:pt x="695" y="102"/>
                  </a:cubicBezTo>
                  <a:cubicBezTo>
                    <a:pt x="701" y="102"/>
                    <a:pt x="703" y="100"/>
                    <a:pt x="707" y="98"/>
                  </a:cubicBezTo>
                  <a:cubicBezTo>
                    <a:pt x="711" y="95"/>
                    <a:pt x="717" y="94"/>
                    <a:pt x="720" y="90"/>
                  </a:cubicBezTo>
                  <a:cubicBezTo>
                    <a:pt x="720" y="89"/>
                    <a:pt x="720" y="88"/>
                    <a:pt x="720" y="89"/>
                  </a:cubicBezTo>
                  <a:cubicBezTo>
                    <a:pt x="726" y="78"/>
                    <a:pt x="710" y="68"/>
                    <a:pt x="705" y="66"/>
                  </a:cubicBezTo>
                  <a:cubicBezTo>
                    <a:pt x="694" y="63"/>
                    <a:pt x="681" y="76"/>
                    <a:pt x="678" y="81"/>
                  </a:cubicBezTo>
                  <a:cubicBezTo>
                    <a:pt x="670" y="91"/>
                    <a:pt x="657" y="97"/>
                    <a:pt x="649" y="107"/>
                  </a:cubicBezTo>
                  <a:cubicBezTo>
                    <a:pt x="645" y="112"/>
                    <a:pt x="646" y="118"/>
                    <a:pt x="644" y="123"/>
                  </a:cubicBezTo>
                  <a:cubicBezTo>
                    <a:pt x="643" y="127"/>
                    <a:pt x="640" y="131"/>
                    <a:pt x="639" y="133"/>
                  </a:cubicBezTo>
                  <a:cubicBezTo>
                    <a:pt x="632" y="134"/>
                    <a:pt x="625" y="130"/>
                    <a:pt x="623" y="125"/>
                  </a:cubicBezTo>
                  <a:cubicBezTo>
                    <a:pt x="621" y="123"/>
                    <a:pt x="623" y="120"/>
                    <a:pt x="621" y="118"/>
                  </a:cubicBezTo>
                  <a:close/>
                  <a:moveTo>
                    <a:pt x="537" y="94"/>
                  </a:moveTo>
                  <a:cubicBezTo>
                    <a:pt x="538" y="94"/>
                    <a:pt x="540" y="93"/>
                    <a:pt x="540" y="92"/>
                  </a:cubicBezTo>
                  <a:cubicBezTo>
                    <a:pt x="541" y="91"/>
                    <a:pt x="540" y="90"/>
                    <a:pt x="540" y="89"/>
                  </a:cubicBezTo>
                  <a:cubicBezTo>
                    <a:pt x="539" y="90"/>
                    <a:pt x="539" y="90"/>
                    <a:pt x="539" y="90"/>
                  </a:cubicBezTo>
                  <a:cubicBezTo>
                    <a:pt x="538" y="91"/>
                    <a:pt x="538" y="93"/>
                    <a:pt x="537" y="94"/>
                  </a:cubicBezTo>
                  <a:close/>
                  <a:moveTo>
                    <a:pt x="503" y="79"/>
                  </a:moveTo>
                  <a:cubicBezTo>
                    <a:pt x="504" y="80"/>
                    <a:pt x="505" y="81"/>
                    <a:pt x="507" y="79"/>
                  </a:cubicBezTo>
                  <a:cubicBezTo>
                    <a:pt x="507" y="77"/>
                    <a:pt x="508" y="77"/>
                    <a:pt x="508" y="75"/>
                  </a:cubicBezTo>
                  <a:cubicBezTo>
                    <a:pt x="508" y="75"/>
                    <a:pt x="507" y="75"/>
                    <a:pt x="507" y="74"/>
                  </a:cubicBezTo>
                  <a:cubicBezTo>
                    <a:pt x="506" y="75"/>
                    <a:pt x="505" y="75"/>
                    <a:pt x="504" y="75"/>
                  </a:cubicBezTo>
                  <a:cubicBezTo>
                    <a:pt x="504" y="77"/>
                    <a:pt x="504" y="77"/>
                    <a:pt x="503" y="79"/>
                  </a:cubicBezTo>
                  <a:close/>
                  <a:moveTo>
                    <a:pt x="491" y="115"/>
                  </a:moveTo>
                  <a:cubicBezTo>
                    <a:pt x="496" y="117"/>
                    <a:pt x="504" y="111"/>
                    <a:pt x="507" y="108"/>
                  </a:cubicBezTo>
                  <a:cubicBezTo>
                    <a:pt x="506" y="107"/>
                    <a:pt x="506" y="105"/>
                    <a:pt x="506" y="104"/>
                  </a:cubicBezTo>
                  <a:cubicBezTo>
                    <a:pt x="505" y="104"/>
                    <a:pt x="505" y="103"/>
                    <a:pt x="504" y="103"/>
                  </a:cubicBezTo>
                  <a:cubicBezTo>
                    <a:pt x="501" y="105"/>
                    <a:pt x="494" y="109"/>
                    <a:pt x="491" y="113"/>
                  </a:cubicBezTo>
                  <a:cubicBezTo>
                    <a:pt x="491" y="113"/>
                    <a:pt x="491" y="114"/>
                    <a:pt x="491" y="115"/>
                  </a:cubicBezTo>
                  <a:close/>
                  <a:moveTo>
                    <a:pt x="460" y="78"/>
                  </a:moveTo>
                  <a:cubicBezTo>
                    <a:pt x="461" y="79"/>
                    <a:pt x="462" y="79"/>
                    <a:pt x="463" y="79"/>
                  </a:cubicBezTo>
                  <a:cubicBezTo>
                    <a:pt x="466" y="77"/>
                    <a:pt x="468" y="75"/>
                    <a:pt x="470" y="73"/>
                  </a:cubicBezTo>
                  <a:cubicBezTo>
                    <a:pt x="470" y="71"/>
                    <a:pt x="470" y="71"/>
                    <a:pt x="470" y="69"/>
                  </a:cubicBezTo>
                  <a:cubicBezTo>
                    <a:pt x="468" y="69"/>
                    <a:pt x="467" y="70"/>
                    <a:pt x="466" y="70"/>
                  </a:cubicBezTo>
                  <a:cubicBezTo>
                    <a:pt x="464" y="71"/>
                    <a:pt x="461" y="74"/>
                    <a:pt x="460" y="78"/>
                  </a:cubicBezTo>
                  <a:close/>
                  <a:moveTo>
                    <a:pt x="453" y="106"/>
                  </a:moveTo>
                  <a:cubicBezTo>
                    <a:pt x="454" y="106"/>
                    <a:pt x="454" y="106"/>
                    <a:pt x="455" y="106"/>
                  </a:cubicBezTo>
                  <a:cubicBezTo>
                    <a:pt x="457" y="103"/>
                    <a:pt x="473" y="90"/>
                    <a:pt x="469" y="87"/>
                  </a:cubicBezTo>
                  <a:cubicBezTo>
                    <a:pt x="458" y="82"/>
                    <a:pt x="453" y="96"/>
                    <a:pt x="453" y="106"/>
                  </a:cubicBezTo>
                  <a:close/>
                  <a:moveTo>
                    <a:pt x="438" y="93"/>
                  </a:moveTo>
                  <a:cubicBezTo>
                    <a:pt x="439" y="93"/>
                    <a:pt x="440" y="94"/>
                    <a:pt x="440" y="95"/>
                  </a:cubicBezTo>
                  <a:cubicBezTo>
                    <a:pt x="442" y="95"/>
                    <a:pt x="443" y="95"/>
                    <a:pt x="444" y="95"/>
                  </a:cubicBezTo>
                  <a:cubicBezTo>
                    <a:pt x="445" y="94"/>
                    <a:pt x="446" y="93"/>
                    <a:pt x="446" y="92"/>
                  </a:cubicBezTo>
                  <a:cubicBezTo>
                    <a:pt x="445" y="91"/>
                    <a:pt x="444" y="91"/>
                    <a:pt x="444" y="90"/>
                  </a:cubicBezTo>
                  <a:cubicBezTo>
                    <a:pt x="444" y="91"/>
                    <a:pt x="439" y="91"/>
                    <a:pt x="438" y="92"/>
                  </a:cubicBezTo>
                  <a:cubicBezTo>
                    <a:pt x="438" y="92"/>
                    <a:pt x="438" y="92"/>
                    <a:pt x="438" y="93"/>
                  </a:cubicBezTo>
                  <a:close/>
                  <a:moveTo>
                    <a:pt x="425" y="130"/>
                  </a:moveTo>
                  <a:cubicBezTo>
                    <a:pt x="429" y="129"/>
                    <a:pt x="448" y="117"/>
                    <a:pt x="439" y="112"/>
                  </a:cubicBezTo>
                  <a:cubicBezTo>
                    <a:pt x="438" y="112"/>
                    <a:pt x="438" y="112"/>
                    <a:pt x="437" y="112"/>
                  </a:cubicBezTo>
                  <a:cubicBezTo>
                    <a:pt x="435" y="119"/>
                    <a:pt x="428" y="123"/>
                    <a:pt x="425" y="130"/>
                  </a:cubicBezTo>
                  <a:close/>
                  <a:moveTo>
                    <a:pt x="398" y="150"/>
                  </a:moveTo>
                  <a:cubicBezTo>
                    <a:pt x="398" y="144"/>
                    <a:pt x="399" y="138"/>
                    <a:pt x="399" y="133"/>
                  </a:cubicBezTo>
                  <a:cubicBezTo>
                    <a:pt x="403" y="131"/>
                    <a:pt x="426" y="102"/>
                    <a:pt x="429" y="97"/>
                  </a:cubicBezTo>
                  <a:cubicBezTo>
                    <a:pt x="428" y="96"/>
                    <a:pt x="428" y="96"/>
                    <a:pt x="426" y="96"/>
                  </a:cubicBezTo>
                  <a:cubicBezTo>
                    <a:pt x="424" y="97"/>
                    <a:pt x="405" y="104"/>
                    <a:pt x="401" y="101"/>
                  </a:cubicBezTo>
                  <a:cubicBezTo>
                    <a:pt x="400" y="100"/>
                    <a:pt x="400" y="100"/>
                    <a:pt x="400" y="100"/>
                  </a:cubicBezTo>
                  <a:cubicBezTo>
                    <a:pt x="400" y="86"/>
                    <a:pt x="411" y="79"/>
                    <a:pt x="418" y="74"/>
                  </a:cubicBezTo>
                  <a:cubicBezTo>
                    <a:pt x="424" y="70"/>
                    <a:pt x="428" y="65"/>
                    <a:pt x="432" y="60"/>
                  </a:cubicBezTo>
                  <a:cubicBezTo>
                    <a:pt x="437" y="54"/>
                    <a:pt x="450" y="45"/>
                    <a:pt x="453" y="38"/>
                  </a:cubicBezTo>
                  <a:cubicBezTo>
                    <a:pt x="454" y="34"/>
                    <a:pt x="454" y="29"/>
                    <a:pt x="454" y="25"/>
                  </a:cubicBezTo>
                  <a:cubicBezTo>
                    <a:pt x="462" y="22"/>
                    <a:pt x="468" y="24"/>
                    <a:pt x="473" y="28"/>
                  </a:cubicBezTo>
                  <a:cubicBezTo>
                    <a:pt x="468" y="46"/>
                    <a:pt x="437" y="68"/>
                    <a:pt x="423" y="81"/>
                  </a:cubicBezTo>
                  <a:cubicBezTo>
                    <a:pt x="420" y="84"/>
                    <a:pt x="416" y="86"/>
                    <a:pt x="413" y="89"/>
                  </a:cubicBezTo>
                  <a:cubicBezTo>
                    <a:pt x="413" y="90"/>
                    <a:pt x="413" y="90"/>
                    <a:pt x="414" y="90"/>
                  </a:cubicBezTo>
                  <a:cubicBezTo>
                    <a:pt x="419" y="90"/>
                    <a:pt x="426" y="88"/>
                    <a:pt x="430" y="86"/>
                  </a:cubicBezTo>
                  <a:cubicBezTo>
                    <a:pt x="436" y="85"/>
                    <a:pt x="441" y="85"/>
                    <a:pt x="447" y="84"/>
                  </a:cubicBezTo>
                  <a:cubicBezTo>
                    <a:pt x="451" y="81"/>
                    <a:pt x="451" y="77"/>
                    <a:pt x="453" y="73"/>
                  </a:cubicBezTo>
                  <a:cubicBezTo>
                    <a:pt x="457" y="67"/>
                    <a:pt x="460" y="60"/>
                    <a:pt x="466" y="55"/>
                  </a:cubicBezTo>
                  <a:cubicBezTo>
                    <a:pt x="469" y="55"/>
                    <a:pt x="472" y="55"/>
                    <a:pt x="474" y="55"/>
                  </a:cubicBezTo>
                  <a:cubicBezTo>
                    <a:pt x="475" y="57"/>
                    <a:pt x="477" y="58"/>
                    <a:pt x="478" y="59"/>
                  </a:cubicBezTo>
                  <a:cubicBezTo>
                    <a:pt x="481" y="63"/>
                    <a:pt x="483" y="67"/>
                    <a:pt x="485" y="71"/>
                  </a:cubicBezTo>
                  <a:cubicBezTo>
                    <a:pt x="488" y="69"/>
                    <a:pt x="495" y="62"/>
                    <a:pt x="492" y="57"/>
                  </a:cubicBezTo>
                  <a:cubicBezTo>
                    <a:pt x="491" y="54"/>
                    <a:pt x="488" y="53"/>
                    <a:pt x="490" y="49"/>
                  </a:cubicBezTo>
                  <a:cubicBezTo>
                    <a:pt x="490" y="46"/>
                    <a:pt x="498" y="42"/>
                    <a:pt x="502" y="43"/>
                  </a:cubicBezTo>
                  <a:cubicBezTo>
                    <a:pt x="502" y="47"/>
                    <a:pt x="506" y="51"/>
                    <a:pt x="508" y="53"/>
                  </a:cubicBezTo>
                  <a:cubicBezTo>
                    <a:pt x="515" y="55"/>
                    <a:pt x="513" y="47"/>
                    <a:pt x="514" y="43"/>
                  </a:cubicBezTo>
                  <a:cubicBezTo>
                    <a:pt x="517" y="34"/>
                    <a:pt x="512" y="13"/>
                    <a:pt x="524" y="13"/>
                  </a:cubicBezTo>
                  <a:cubicBezTo>
                    <a:pt x="525" y="15"/>
                    <a:pt x="530" y="19"/>
                    <a:pt x="532" y="21"/>
                  </a:cubicBezTo>
                  <a:cubicBezTo>
                    <a:pt x="532" y="21"/>
                    <a:pt x="532" y="21"/>
                    <a:pt x="533" y="21"/>
                  </a:cubicBezTo>
                  <a:cubicBezTo>
                    <a:pt x="535" y="25"/>
                    <a:pt x="536" y="27"/>
                    <a:pt x="539" y="30"/>
                  </a:cubicBezTo>
                  <a:cubicBezTo>
                    <a:pt x="541" y="34"/>
                    <a:pt x="544" y="42"/>
                    <a:pt x="545" y="47"/>
                  </a:cubicBezTo>
                  <a:cubicBezTo>
                    <a:pt x="546" y="51"/>
                    <a:pt x="542" y="54"/>
                    <a:pt x="543" y="59"/>
                  </a:cubicBezTo>
                  <a:cubicBezTo>
                    <a:pt x="546" y="65"/>
                    <a:pt x="553" y="69"/>
                    <a:pt x="556" y="75"/>
                  </a:cubicBezTo>
                  <a:cubicBezTo>
                    <a:pt x="558" y="79"/>
                    <a:pt x="558" y="83"/>
                    <a:pt x="560" y="85"/>
                  </a:cubicBezTo>
                  <a:cubicBezTo>
                    <a:pt x="564" y="89"/>
                    <a:pt x="570" y="91"/>
                    <a:pt x="574" y="95"/>
                  </a:cubicBezTo>
                  <a:cubicBezTo>
                    <a:pt x="574" y="97"/>
                    <a:pt x="574" y="98"/>
                    <a:pt x="574" y="99"/>
                  </a:cubicBezTo>
                  <a:cubicBezTo>
                    <a:pt x="572" y="100"/>
                    <a:pt x="570" y="102"/>
                    <a:pt x="568" y="103"/>
                  </a:cubicBezTo>
                  <a:cubicBezTo>
                    <a:pt x="565" y="105"/>
                    <a:pt x="561" y="104"/>
                    <a:pt x="559" y="105"/>
                  </a:cubicBezTo>
                  <a:cubicBezTo>
                    <a:pt x="552" y="106"/>
                    <a:pt x="543" y="109"/>
                    <a:pt x="539" y="114"/>
                  </a:cubicBezTo>
                  <a:cubicBezTo>
                    <a:pt x="536" y="117"/>
                    <a:pt x="536" y="135"/>
                    <a:pt x="535" y="141"/>
                  </a:cubicBezTo>
                  <a:cubicBezTo>
                    <a:pt x="535" y="143"/>
                    <a:pt x="534" y="145"/>
                    <a:pt x="534" y="148"/>
                  </a:cubicBezTo>
                  <a:cubicBezTo>
                    <a:pt x="532" y="152"/>
                    <a:pt x="531" y="158"/>
                    <a:pt x="530" y="163"/>
                  </a:cubicBezTo>
                  <a:cubicBezTo>
                    <a:pt x="530" y="164"/>
                    <a:pt x="530" y="165"/>
                    <a:pt x="530" y="166"/>
                  </a:cubicBezTo>
                  <a:cubicBezTo>
                    <a:pt x="526" y="174"/>
                    <a:pt x="524" y="181"/>
                    <a:pt x="520" y="187"/>
                  </a:cubicBezTo>
                  <a:cubicBezTo>
                    <a:pt x="520" y="190"/>
                    <a:pt x="520" y="193"/>
                    <a:pt x="520" y="195"/>
                  </a:cubicBezTo>
                  <a:cubicBezTo>
                    <a:pt x="519" y="195"/>
                    <a:pt x="519" y="195"/>
                    <a:pt x="519" y="195"/>
                  </a:cubicBezTo>
                  <a:cubicBezTo>
                    <a:pt x="518" y="193"/>
                    <a:pt x="515" y="191"/>
                    <a:pt x="514" y="189"/>
                  </a:cubicBezTo>
                  <a:cubicBezTo>
                    <a:pt x="511" y="185"/>
                    <a:pt x="511" y="181"/>
                    <a:pt x="509" y="177"/>
                  </a:cubicBezTo>
                  <a:cubicBezTo>
                    <a:pt x="509" y="175"/>
                    <a:pt x="509" y="173"/>
                    <a:pt x="509" y="171"/>
                  </a:cubicBezTo>
                  <a:cubicBezTo>
                    <a:pt x="507" y="163"/>
                    <a:pt x="509" y="147"/>
                    <a:pt x="508" y="135"/>
                  </a:cubicBezTo>
                  <a:cubicBezTo>
                    <a:pt x="507" y="135"/>
                    <a:pt x="506" y="135"/>
                    <a:pt x="507" y="134"/>
                  </a:cubicBezTo>
                  <a:cubicBezTo>
                    <a:pt x="497" y="136"/>
                    <a:pt x="489" y="139"/>
                    <a:pt x="481" y="142"/>
                  </a:cubicBezTo>
                  <a:cubicBezTo>
                    <a:pt x="476" y="142"/>
                    <a:pt x="472" y="143"/>
                    <a:pt x="467" y="143"/>
                  </a:cubicBezTo>
                  <a:cubicBezTo>
                    <a:pt x="462" y="138"/>
                    <a:pt x="463" y="125"/>
                    <a:pt x="465" y="119"/>
                  </a:cubicBezTo>
                  <a:cubicBezTo>
                    <a:pt x="470" y="117"/>
                    <a:pt x="476" y="112"/>
                    <a:pt x="478" y="108"/>
                  </a:cubicBezTo>
                  <a:cubicBezTo>
                    <a:pt x="478" y="107"/>
                    <a:pt x="478" y="105"/>
                    <a:pt x="478" y="104"/>
                  </a:cubicBezTo>
                  <a:cubicBezTo>
                    <a:pt x="484" y="97"/>
                    <a:pt x="492" y="90"/>
                    <a:pt x="488" y="77"/>
                  </a:cubicBezTo>
                  <a:cubicBezTo>
                    <a:pt x="488" y="77"/>
                    <a:pt x="488" y="77"/>
                    <a:pt x="487" y="77"/>
                  </a:cubicBezTo>
                  <a:cubicBezTo>
                    <a:pt x="473" y="87"/>
                    <a:pt x="476" y="96"/>
                    <a:pt x="467" y="109"/>
                  </a:cubicBezTo>
                  <a:cubicBezTo>
                    <a:pt x="461" y="117"/>
                    <a:pt x="456" y="117"/>
                    <a:pt x="452" y="129"/>
                  </a:cubicBezTo>
                  <a:cubicBezTo>
                    <a:pt x="448" y="140"/>
                    <a:pt x="457" y="156"/>
                    <a:pt x="457" y="165"/>
                  </a:cubicBezTo>
                  <a:cubicBezTo>
                    <a:pt x="455" y="165"/>
                    <a:pt x="455" y="167"/>
                    <a:pt x="454" y="167"/>
                  </a:cubicBezTo>
                  <a:cubicBezTo>
                    <a:pt x="452" y="167"/>
                    <a:pt x="452" y="167"/>
                    <a:pt x="450" y="167"/>
                  </a:cubicBezTo>
                  <a:cubicBezTo>
                    <a:pt x="447" y="163"/>
                    <a:pt x="444" y="159"/>
                    <a:pt x="442" y="153"/>
                  </a:cubicBezTo>
                  <a:cubicBezTo>
                    <a:pt x="440" y="149"/>
                    <a:pt x="441" y="145"/>
                    <a:pt x="439" y="141"/>
                  </a:cubicBezTo>
                  <a:cubicBezTo>
                    <a:pt x="438" y="141"/>
                    <a:pt x="438" y="141"/>
                    <a:pt x="437" y="141"/>
                  </a:cubicBezTo>
                  <a:cubicBezTo>
                    <a:pt x="431" y="151"/>
                    <a:pt x="418" y="157"/>
                    <a:pt x="402" y="157"/>
                  </a:cubicBezTo>
                  <a:cubicBezTo>
                    <a:pt x="402" y="156"/>
                    <a:pt x="400" y="155"/>
                    <a:pt x="400" y="155"/>
                  </a:cubicBezTo>
                  <a:cubicBezTo>
                    <a:pt x="398" y="153"/>
                    <a:pt x="398" y="151"/>
                    <a:pt x="398" y="150"/>
                  </a:cubicBezTo>
                  <a:close/>
                  <a:moveTo>
                    <a:pt x="278" y="104"/>
                  </a:moveTo>
                  <a:cubicBezTo>
                    <a:pt x="279" y="106"/>
                    <a:pt x="280" y="109"/>
                    <a:pt x="281" y="111"/>
                  </a:cubicBezTo>
                  <a:cubicBezTo>
                    <a:pt x="282" y="111"/>
                    <a:pt x="282" y="111"/>
                    <a:pt x="282" y="111"/>
                  </a:cubicBezTo>
                  <a:cubicBezTo>
                    <a:pt x="283" y="108"/>
                    <a:pt x="286" y="101"/>
                    <a:pt x="283" y="99"/>
                  </a:cubicBezTo>
                  <a:cubicBezTo>
                    <a:pt x="283" y="99"/>
                    <a:pt x="282" y="99"/>
                    <a:pt x="282" y="98"/>
                  </a:cubicBezTo>
                  <a:cubicBezTo>
                    <a:pt x="281" y="98"/>
                    <a:pt x="280" y="98"/>
                    <a:pt x="279" y="99"/>
                  </a:cubicBezTo>
                  <a:cubicBezTo>
                    <a:pt x="279" y="102"/>
                    <a:pt x="278" y="101"/>
                    <a:pt x="278" y="104"/>
                  </a:cubicBezTo>
                  <a:close/>
                  <a:moveTo>
                    <a:pt x="257" y="97"/>
                  </a:moveTo>
                  <a:cubicBezTo>
                    <a:pt x="257" y="97"/>
                    <a:pt x="257" y="98"/>
                    <a:pt x="257" y="99"/>
                  </a:cubicBezTo>
                  <a:cubicBezTo>
                    <a:pt x="258" y="99"/>
                    <a:pt x="258" y="99"/>
                    <a:pt x="258" y="99"/>
                  </a:cubicBezTo>
                  <a:cubicBezTo>
                    <a:pt x="258" y="99"/>
                    <a:pt x="259" y="99"/>
                    <a:pt x="259" y="99"/>
                  </a:cubicBezTo>
                  <a:cubicBezTo>
                    <a:pt x="260" y="98"/>
                    <a:pt x="260" y="97"/>
                    <a:pt x="261" y="97"/>
                  </a:cubicBezTo>
                  <a:cubicBezTo>
                    <a:pt x="261" y="95"/>
                    <a:pt x="261" y="95"/>
                    <a:pt x="260" y="93"/>
                  </a:cubicBezTo>
                  <a:cubicBezTo>
                    <a:pt x="260" y="93"/>
                    <a:pt x="260" y="93"/>
                    <a:pt x="260" y="93"/>
                  </a:cubicBezTo>
                  <a:cubicBezTo>
                    <a:pt x="259" y="93"/>
                    <a:pt x="259" y="93"/>
                    <a:pt x="259" y="93"/>
                  </a:cubicBezTo>
                  <a:cubicBezTo>
                    <a:pt x="258" y="94"/>
                    <a:pt x="258" y="95"/>
                    <a:pt x="257" y="97"/>
                  </a:cubicBezTo>
                  <a:close/>
                  <a:moveTo>
                    <a:pt x="236" y="104"/>
                  </a:moveTo>
                  <a:cubicBezTo>
                    <a:pt x="236" y="105"/>
                    <a:pt x="237" y="105"/>
                    <a:pt x="238" y="105"/>
                  </a:cubicBezTo>
                  <a:cubicBezTo>
                    <a:pt x="241" y="104"/>
                    <a:pt x="242" y="102"/>
                    <a:pt x="245" y="100"/>
                  </a:cubicBezTo>
                  <a:cubicBezTo>
                    <a:pt x="245" y="99"/>
                    <a:pt x="245" y="98"/>
                    <a:pt x="245" y="97"/>
                  </a:cubicBezTo>
                  <a:cubicBezTo>
                    <a:pt x="244" y="97"/>
                    <a:pt x="244" y="97"/>
                    <a:pt x="244" y="97"/>
                  </a:cubicBezTo>
                  <a:cubicBezTo>
                    <a:pt x="244" y="97"/>
                    <a:pt x="243" y="97"/>
                    <a:pt x="242" y="97"/>
                  </a:cubicBezTo>
                  <a:cubicBezTo>
                    <a:pt x="240" y="99"/>
                    <a:pt x="238" y="101"/>
                    <a:pt x="236" y="104"/>
                  </a:cubicBezTo>
                  <a:close/>
                  <a:moveTo>
                    <a:pt x="216" y="151"/>
                  </a:moveTo>
                  <a:cubicBezTo>
                    <a:pt x="217" y="152"/>
                    <a:pt x="225" y="157"/>
                    <a:pt x="226" y="158"/>
                  </a:cubicBezTo>
                  <a:cubicBezTo>
                    <a:pt x="230" y="159"/>
                    <a:pt x="253" y="155"/>
                    <a:pt x="254" y="154"/>
                  </a:cubicBezTo>
                  <a:cubicBezTo>
                    <a:pt x="254" y="153"/>
                    <a:pt x="253" y="151"/>
                    <a:pt x="252" y="149"/>
                  </a:cubicBezTo>
                  <a:cubicBezTo>
                    <a:pt x="253" y="149"/>
                    <a:pt x="253" y="149"/>
                    <a:pt x="253" y="149"/>
                  </a:cubicBezTo>
                  <a:cubicBezTo>
                    <a:pt x="259" y="147"/>
                    <a:pt x="266" y="162"/>
                    <a:pt x="274" y="147"/>
                  </a:cubicBezTo>
                  <a:cubicBezTo>
                    <a:pt x="280" y="149"/>
                    <a:pt x="289" y="157"/>
                    <a:pt x="296" y="153"/>
                  </a:cubicBezTo>
                  <a:cubicBezTo>
                    <a:pt x="309" y="147"/>
                    <a:pt x="312" y="126"/>
                    <a:pt x="312" y="104"/>
                  </a:cubicBezTo>
                  <a:cubicBezTo>
                    <a:pt x="312" y="97"/>
                    <a:pt x="313" y="86"/>
                    <a:pt x="310" y="81"/>
                  </a:cubicBezTo>
                  <a:cubicBezTo>
                    <a:pt x="310" y="78"/>
                    <a:pt x="310" y="75"/>
                    <a:pt x="310" y="73"/>
                  </a:cubicBezTo>
                  <a:cubicBezTo>
                    <a:pt x="310" y="67"/>
                    <a:pt x="310" y="56"/>
                    <a:pt x="308" y="51"/>
                  </a:cubicBezTo>
                  <a:cubicBezTo>
                    <a:pt x="308" y="49"/>
                    <a:pt x="307" y="45"/>
                    <a:pt x="307" y="43"/>
                  </a:cubicBezTo>
                  <a:cubicBezTo>
                    <a:pt x="305" y="35"/>
                    <a:pt x="304" y="27"/>
                    <a:pt x="301" y="21"/>
                  </a:cubicBezTo>
                  <a:cubicBezTo>
                    <a:pt x="270" y="17"/>
                    <a:pt x="248" y="27"/>
                    <a:pt x="235" y="46"/>
                  </a:cubicBezTo>
                  <a:cubicBezTo>
                    <a:pt x="232" y="50"/>
                    <a:pt x="222" y="63"/>
                    <a:pt x="225" y="70"/>
                  </a:cubicBezTo>
                  <a:cubicBezTo>
                    <a:pt x="233" y="70"/>
                    <a:pt x="243" y="58"/>
                    <a:pt x="249" y="54"/>
                  </a:cubicBezTo>
                  <a:cubicBezTo>
                    <a:pt x="250" y="54"/>
                    <a:pt x="254" y="53"/>
                    <a:pt x="254" y="53"/>
                  </a:cubicBezTo>
                  <a:cubicBezTo>
                    <a:pt x="280" y="51"/>
                    <a:pt x="264" y="71"/>
                    <a:pt x="264" y="83"/>
                  </a:cubicBezTo>
                  <a:cubicBezTo>
                    <a:pt x="268" y="85"/>
                    <a:pt x="278" y="95"/>
                    <a:pt x="284" y="92"/>
                  </a:cubicBezTo>
                  <a:cubicBezTo>
                    <a:pt x="284" y="91"/>
                    <a:pt x="285" y="90"/>
                    <a:pt x="286" y="90"/>
                  </a:cubicBezTo>
                  <a:cubicBezTo>
                    <a:pt x="293" y="90"/>
                    <a:pt x="311" y="103"/>
                    <a:pt x="302" y="112"/>
                  </a:cubicBezTo>
                  <a:cubicBezTo>
                    <a:pt x="299" y="115"/>
                    <a:pt x="294" y="117"/>
                    <a:pt x="290" y="120"/>
                  </a:cubicBezTo>
                  <a:cubicBezTo>
                    <a:pt x="285" y="123"/>
                    <a:pt x="280" y="129"/>
                    <a:pt x="274" y="133"/>
                  </a:cubicBezTo>
                  <a:cubicBezTo>
                    <a:pt x="274" y="133"/>
                    <a:pt x="272" y="133"/>
                    <a:pt x="273" y="134"/>
                  </a:cubicBezTo>
                  <a:cubicBezTo>
                    <a:pt x="268" y="137"/>
                    <a:pt x="260" y="139"/>
                    <a:pt x="254" y="143"/>
                  </a:cubicBezTo>
                  <a:cubicBezTo>
                    <a:pt x="251" y="145"/>
                    <a:pt x="243" y="143"/>
                    <a:pt x="240" y="143"/>
                  </a:cubicBezTo>
                  <a:cubicBezTo>
                    <a:pt x="238" y="140"/>
                    <a:pt x="232" y="133"/>
                    <a:pt x="236" y="127"/>
                  </a:cubicBezTo>
                  <a:cubicBezTo>
                    <a:pt x="237" y="124"/>
                    <a:pt x="242" y="120"/>
                    <a:pt x="244" y="119"/>
                  </a:cubicBezTo>
                  <a:cubicBezTo>
                    <a:pt x="244" y="116"/>
                    <a:pt x="243" y="116"/>
                    <a:pt x="241" y="116"/>
                  </a:cubicBezTo>
                  <a:cubicBezTo>
                    <a:pt x="238" y="121"/>
                    <a:pt x="227" y="110"/>
                    <a:pt x="226" y="108"/>
                  </a:cubicBezTo>
                  <a:cubicBezTo>
                    <a:pt x="226" y="105"/>
                    <a:pt x="226" y="102"/>
                    <a:pt x="226" y="99"/>
                  </a:cubicBezTo>
                  <a:cubicBezTo>
                    <a:pt x="229" y="98"/>
                    <a:pt x="231" y="95"/>
                    <a:pt x="234" y="93"/>
                  </a:cubicBezTo>
                  <a:cubicBezTo>
                    <a:pt x="242" y="89"/>
                    <a:pt x="256" y="87"/>
                    <a:pt x="252" y="74"/>
                  </a:cubicBezTo>
                  <a:cubicBezTo>
                    <a:pt x="252" y="74"/>
                    <a:pt x="251" y="74"/>
                    <a:pt x="250" y="74"/>
                  </a:cubicBezTo>
                  <a:cubicBezTo>
                    <a:pt x="246" y="78"/>
                    <a:pt x="227" y="77"/>
                    <a:pt x="223" y="83"/>
                  </a:cubicBezTo>
                  <a:cubicBezTo>
                    <a:pt x="220" y="86"/>
                    <a:pt x="223" y="93"/>
                    <a:pt x="221" y="97"/>
                  </a:cubicBezTo>
                  <a:cubicBezTo>
                    <a:pt x="219" y="97"/>
                    <a:pt x="220" y="103"/>
                    <a:pt x="218" y="105"/>
                  </a:cubicBezTo>
                  <a:cubicBezTo>
                    <a:pt x="214" y="114"/>
                    <a:pt x="219" y="132"/>
                    <a:pt x="217" y="141"/>
                  </a:cubicBezTo>
                  <a:cubicBezTo>
                    <a:pt x="217" y="144"/>
                    <a:pt x="216" y="149"/>
                    <a:pt x="216" y="151"/>
                  </a:cubicBezTo>
                  <a:close/>
                  <a:moveTo>
                    <a:pt x="197" y="154"/>
                  </a:moveTo>
                  <a:cubicBezTo>
                    <a:pt x="197" y="141"/>
                    <a:pt x="202" y="127"/>
                    <a:pt x="205" y="115"/>
                  </a:cubicBezTo>
                  <a:cubicBezTo>
                    <a:pt x="205" y="113"/>
                    <a:pt x="205" y="110"/>
                    <a:pt x="205" y="107"/>
                  </a:cubicBezTo>
                  <a:cubicBezTo>
                    <a:pt x="205" y="93"/>
                    <a:pt x="199" y="79"/>
                    <a:pt x="201" y="66"/>
                  </a:cubicBezTo>
                  <a:cubicBezTo>
                    <a:pt x="205" y="39"/>
                    <a:pt x="229" y="25"/>
                    <a:pt x="252" y="17"/>
                  </a:cubicBezTo>
                  <a:cubicBezTo>
                    <a:pt x="261" y="15"/>
                    <a:pt x="289" y="6"/>
                    <a:pt x="300" y="13"/>
                  </a:cubicBezTo>
                  <a:cubicBezTo>
                    <a:pt x="302" y="13"/>
                    <a:pt x="306" y="13"/>
                    <a:pt x="308" y="15"/>
                  </a:cubicBezTo>
                  <a:cubicBezTo>
                    <a:pt x="330" y="29"/>
                    <a:pt x="324" y="79"/>
                    <a:pt x="325" y="113"/>
                  </a:cubicBezTo>
                  <a:cubicBezTo>
                    <a:pt x="325" y="129"/>
                    <a:pt x="328" y="154"/>
                    <a:pt x="320" y="163"/>
                  </a:cubicBezTo>
                  <a:cubicBezTo>
                    <a:pt x="318" y="166"/>
                    <a:pt x="294" y="183"/>
                    <a:pt x="287" y="179"/>
                  </a:cubicBezTo>
                  <a:cubicBezTo>
                    <a:pt x="280" y="175"/>
                    <a:pt x="274" y="165"/>
                    <a:pt x="264" y="164"/>
                  </a:cubicBezTo>
                  <a:cubicBezTo>
                    <a:pt x="261" y="163"/>
                    <a:pt x="257" y="167"/>
                    <a:pt x="254" y="168"/>
                  </a:cubicBezTo>
                  <a:cubicBezTo>
                    <a:pt x="252" y="169"/>
                    <a:pt x="230" y="173"/>
                    <a:pt x="226" y="171"/>
                  </a:cubicBezTo>
                  <a:cubicBezTo>
                    <a:pt x="221" y="170"/>
                    <a:pt x="220" y="167"/>
                    <a:pt x="216" y="164"/>
                  </a:cubicBezTo>
                  <a:cubicBezTo>
                    <a:pt x="216" y="164"/>
                    <a:pt x="216" y="164"/>
                    <a:pt x="216" y="164"/>
                  </a:cubicBezTo>
                  <a:cubicBezTo>
                    <a:pt x="213" y="166"/>
                    <a:pt x="211" y="170"/>
                    <a:pt x="206" y="170"/>
                  </a:cubicBezTo>
                  <a:cubicBezTo>
                    <a:pt x="204" y="168"/>
                    <a:pt x="202" y="166"/>
                    <a:pt x="201" y="164"/>
                  </a:cubicBezTo>
                  <a:cubicBezTo>
                    <a:pt x="199" y="161"/>
                    <a:pt x="199" y="158"/>
                    <a:pt x="197" y="154"/>
                  </a:cubicBezTo>
                  <a:close/>
                  <a:moveTo>
                    <a:pt x="83" y="79"/>
                  </a:moveTo>
                  <a:cubicBezTo>
                    <a:pt x="84" y="83"/>
                    <a:pt x="84" y="85"/>
                    <a:pt x="85" y="87"/>
                  </a:cubicBezTo>
                  <a:cubicBezTo>
                    <a:pt x="92" y="84"/>
                    <a:pt x="115" y="69"/>
                    <a:pt x="116" y="62"/>
                  </a:cubicBezTo>
                  <a:cubicBezTo>
                    <a:pt x="116" y="62"/>
                    <a:pt x="116" y="62"/>
                    <a:pt x="115" y="62"/>
                  </a:cubicBezTo>
                  <a:cubicBezTo>
                    <a:pt x="111" y="60"/>
                    <a:pt x="105" y="62"/>
                    <a:pt x="101" y="63"/>
                  </a:cubicBezTo>
                  <a:cubicBezTo>
                    <a:pt x="98" y="63"/>
                    <a:pt x="96" y="63"/>
                    <a:pt x="93" y="63"/>
                  </a:cubicBezTo>
                  <a:cubicBezTo>
                    <a:pt x="84" y="65"/>
                    <a:pt x="82" y="70"/>
                    <a:pt x="83" y="79"/>
                  </a:cubicBezTo>
                  <a:close/>
                  <a:moveTo>
                    <a:pt x="32" y="97"/>
                  </a:moveTo>
                  <a:cubicBezTo>
                    <a:pt x="36" y="101"/>
                    <a:pt x="36" y="104"/>
                    <a:pt x="36" y="112"/>
                  </a:cubicBezTo>
                  <a:cubicBezTo>
                    <a:pt x="38" y="113"/>
                    <a:pt x="38" y="113"/>
                    <a:pt x="38" y="114"/>
                  </a:cubicBezTo>
                  <a:cubicBezTo>
                    <a:pt x="41" y="114"/>
                    <a:pt x="44" y="114"/>
                    <a:pt x="46" y="113"/>
                  </a:cubicBezTo>
                  <a:cubicBezTo>
                    <a:pt x="47" y="111"/>
                    <a:pt x="50" y="108"/>
                    <a:pt x="50" y="106"/>
                  </a:cubicBezTo>
                  <a:cubicBezTo>
                    <a:pt x="52" y="100"/>
                    <a:pt x="53" y="86"/>
                    <a:pt x="49" y="83"/>
                  </a:cubicBezTo>
                  <a:cubicBezTo>
                    <a:pt x="49" y="83"/>
                    <a:pt x="49" y="82"/>
                    <a:pt x="48" y="82"/>
                  </a:cubicBezTo>
                  <a:cubicBezTo>
                    <a:pt x="42" y="82"/>
                    <a:pt x="34" y="89"/>
                    <a:pt x="32" y="94"/>
                  </a:cubicBezTo>
                  <a:cubicBezTo>
                    <a:pt x="32" y="95"/>
                    <a:pt x="32" y="96"/>
                    <a:pt x="32" y="97"/>
                  </a:cubicBezTo>
                  <a:close/>
                  <a:moveTo>
                    <a:pt x="3" y="66"/>
                  </a:moveTo>
                  <a:cubicBezTo>
                    <a:pt x="9" y="66"/>
                    <a:pt x="12" y="70"/>
                    <a:pt x="14" y="73"/>
                  </a:cubicBezTo>
                  <a:cubicBezTo>
                    <a:pt x="16" y="73"/>
                    <a:pt x="18" y="73"/>
                    <a:pt x="19" y="73"/>
                  </a:cubicBezTo>
                  <a:cubicBezTo>
                    <a:pt x="22" y="71"/>
                    <a:pt x="24" y="69"/>
                    <a:pt x="26" y="67"/>
                  </a:cubicBezTo>
                  <a:cubicBezTo>
                    <a:pt x="31" y="64"/>
                    <a:pt x="38" y="63"/>
                    <a:pt x="44" y="60"/>
                  </a:cubicBezTo>
                  <a:cubicBezTo>
                    <a:pt x="48" y="57"/>
                    <a:pt x="51" y="59"/>
                    <a:pt x="54" y="55"/>
                  </a:cubicBezTo>
                  <a:cubicBezTo>
                    <a:pt x="57" y="47"/>
                    <a:pt x="51" y="40"/>
                    <a:pt x="54" y="31"/>
                  </a:cubicBezTo>
                  <a:cubicBezTo>
                    <a:pt x="55" y="26"/>
                    <a:pt x="56" y="23"/>
                    <a:pt x="57" y="17"/>
                  </a:cubicBezTo>
                  <a:cubicBezTo>
                    <a:pt x="57" y="17"/>
                    <a:pt x="56" y="5"/>
                    <a:pt x="58" y="7"/>
                  </a:cubicBezTo>
                  <a:cubicBezTo>
                    <a:pt x="58" y="6"/>
                    <a:pt x="58" y="6"/>
                    <a:pt x="59" y="6"/>
                  </a:cubicBezTo>
                  <a:cubicBezTo>
                    <a:pt x="69" y="5"/>
                    <a:pt x="83" y="21"/>
                    <a:pt x="92" y="27"/>
                  </a:cubicBezTo>
                  <a:cubicBezTo>
                    <a:pt x="92" y="35"/>
                    <a:pt x="89" y="43"/>
                    <a:pt x="90" y="51"/>
                  </a:cubicBezTo>
                  <a:cubicBezTo>
                    <a:pt x="100" y="55"/>
                    <a:pt x="115" y="50"/>
                    <a:pt x="126" y="48"/>
                  </a:cubicBezTo>
                  <a:cubicBezTo>
                    <a:pt x="130" y="48"/>
                    <a:pt x="134" y="48"/>
                    <a:pt x="138" y="49"/>
                  </a:cubicBezTo>
                  <a:cubicBezTo>
                    <a:pt x="140" y="50"/>
                    <a:pt x="142" y="53"/>
                    <a:pt x="144" y="53"/>
                  </a:cubicBezTo>
                  <a:cubicBezTo>
                    <a:pt x="144" y="53"/>
                    <a:pt x="144" y="55"/>
                    <a:pt x="144" y="55"/>
                  </a:cubicBezTo>
                  <a:cubicBezTo>
                    <a:pt x="140" y="59"/>
                    <a:pt x="136" y="64"/>
                    <a:pt x="133" y="68"/>
                  </a:cubicBezTo>
                  <a:cubicBezTo>
                    <a:pt x="130" y="71"/>
                    <a:pt x="120" y="76"/>
                    <a:pt x="114" y="79"/>
                  </a:cubicBezTo>
                  <a:cubicBezTo>
                    <a:pt x="110" y="82"/>
                    <a:pt x="104" y="83"/>
                    <a:pt x="104" y="90"/>
                  </a:cubicBezTo>
                  <a:cubicBezTo>
                    <a:pt x="105" y="91"/>
                    <a:pt x="106" y="91"/>
                    <a:pt x="106" y="92"/>
                  </a:cubicBezTo>
                  <a:cubicBezTo>
                    <a:pt x="114" y="95"/>
                    <a:pt x="125" y="91"/>
                    <a:pt x="128" y="99"/>
                  </a:cubicBezTo>
                  <a:cubicBezTo>
                    <a:pt x="129" y="101"/>
                    <a:pt x="130" y="103"/>
                    <a:pt x="129" y="105"/>
                  </a:cubicBezTo>
                  <a:cubicBezTo>
                    <a:pt x="124" y="112"/>
                    <a:pt x="112" y="106"/>
                    <a:pt x="105" y="111"/>
                  </a:cubicBezTo>
                  <a:cubicBezTo>
                    <a:pt x="99" y="115"/>
                    <a:pt x="94" y="120"/>
                    <a:pt x="89" y="124"/>
                  </a:cubicBezTo>
                  <a:cubicBezTo>
                    <a:pt x="84" y="127"/>
                    <a:pt x="79" y="125"/>
                    <a:pt x="76" y="130"/>
                  </a:cubicBezTo>
                  <a:cubicBezTo>
                    <a:pt x="72" y="136"/>
                    <a:pt x="76" y="147"/>
                    <a:pt x="74" y="153"/>
                  </a:cubicBezTo>
                  <a:cubicBezTo>
                    <a:pt x="74" y="155"/>
                    <a:pt x="73" y="156"/>
                    <a:pt x="73" y="157"/>
                  </a:cubicBezTo>
                  <a:cubicBezTo>
                    <a:pt x="64" y="159"/>
                    <a:pt x="66" y="177"/>
                    <a:pt x="59" y="183"/>
                  </a:cubicBezTo>
                  <a:cubicBezTo>
                    <a:pt x="57" y="172"/>
                    <a:pt x="50" y="162"/>
                    <a:pt x="48" y="152"/>
                  </a:cubicBezTo>
                  <a:cubicBezTo>
                    <a:pt x="48" y="147"/>
                    <a:pt x="50" y="142"/>
                    <a:pt x="46" y="139"/>
                  </a:cubicBezTo>
                  <a:cubicBezTo>
                    <a:pt x="44" y="138"/>
                    <a:pt x="40" y="139"/>
                    <a:pt x="38" y="138"/>
                  </a:cubicBezTo>
                  <a:cubicBezTo>
                    <a:pt x="36" y="132"/>
                    <a:pt x="34" y="123"/>
                    <a:pt x="26" y="121"/>
                  </a:cubicBezTo>
                  <a:cubicBezTo>
                    <a:pt x="23" y="120"/>
                    <a:pt x="22" y="122"/>
                    <a:pt x="17" y="122"/>
                  </a:cubicBezTo>
                  <a:cubicBezTo>
                    <a:pt x="16" y="120"/>
                    <a:pt x="15" y="116"/>
                    <a:pt x="14" y="114"/>
                  </a:cubicBezTo>
                  <a:cubicBezTo>
                    <a:pt x="12" y="111"/>
                    <a:pt x="7" y="110"/>
                    <a:pt x="5" y="107"/>
                  </a:cubicBezTo>
                  <a:cubicBezTo>
                    <a:pt x="5" y="107"/>
                    <a:pt x="5" y="107"/>
                    <a:pt x="5" y="107"/>
                  </a:cubicBezTo>
                  <a:cubicBezTo>
                    <a:pt x="3" y="102"/>
                    <a:pt x="5" y="99"/>
                    <a:pt x="4" y="96"/>
                  </a:cubicBezTo>
                  <a:cubicBezTo>
                    <a:pt x="4" y="94"/>
                    <a:pt x="1" y="93"/>
                    <a:pt x="0" y="90"/>
                  </a:cubicBezTo>
                  <a:cubicBezTo>
                    <a:pt x="4" y="85"/>
                    <a:pt x="3" y="76"/>
                    <a:pt x="3" y="66"/>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zh-CN" altLang="en-US" dirty="0"/>
            </a:p>
          </p:txBody>
        </p:sp>
        <p:sp>
          <p:nvSpPr>
            <p:cNvPr id="30" name="Freeform 37">
              <a:extLst>
                <a:ext uri="{FF2B5EF4-FFF2-40B4-BE49-F238E27FC236}">
                  <a16:creationId xmlns:a16="http://schemas.microsoft.com/office/drawing/2014/main" id="{04ED83B9-223C-DDFC-98E2-F4A42C6367BD}"/>
                </a:ext>
              </a:extLst>
            </p:cNvPr>
            <p:cNvSpPr>
              <a:spLocks noEditPoints="1"/>
            </p:cNvSpPr>
            <p:nvPr/>
          </p:nvSpPr>
          <p:spPr bwMode="auto">
            <a:xfrm>
              <a:off x="8797988" y="4643741"/>
              <a:ext cx="334963" cy="325438"/>
            </a:xfrm>
            <a:custGeom>
              <a:avLst/>
              <a:gdLst>
                <a:gd name="T0" fmla="*/ 218 w 225"/>
                <a:gd name="T1" fmla="*/ 76 h 216"/>
                <a:gd name="T2" fmla="*/ 170 w 225"/>
                <a:gd name="T3" fmla="*/ 32 h 216"/>
                <a:gd name="T4" fmla="*/ 113 w 225"/>
                <a:gd name="T5" fmla="*/ 0 h 216"/>
                <a:gd name="T6" fmla="*/ 56 w 225"/>
                <a:gd name="T7" fmla="*/ 32 h 216"/>
                <a:gd name="T8" fmla="*/ 8 w 225"/>
                <a:gd name="T9" fmla="*/ 76 h 216"/>
                <a:gd name="T10" fmla="*/ 21 w 225"/>
                <a:gd name="T11" fmla="*/ 140 h 216"/>
                <a:gd name="T12" fmla="*/ 48 w 225"/>
                <a:gd name="T13" fmla="*/ 200 h 216"/>
                <a:gd name="T14" fmla="*/ 112 w 225"/>
                <a:gd name="T15" fmla="*/ 207 h 216"/>
                <a:gd name="T16" fmla="*/ 177 w 225"/>
                <a:gd name="T17" fmla="*/ 200 h 216"/>
                <a:gd name="T18" fmla="*/ 204 w 225"/>
                <a:gd name="T19" fmla="*/ 140 h 216"/>
                <a:gd name="T20" fmla="*/ 218 w 225"/>
                <a:gd name="T21" fmla="*/ 76 h 216"/>
                <a:gd name="T22" fmla="*/ 113 w 225"/>
                <a:gd name="T23" fmla="*/ 201 h 216"/>
                <a:gd name="T24" fmla="*/ 22 w 225"/>
                <a:gd name="T25" fmla="*/ 110 h 216"/>
                <a:gd name="T26" fmla="*/ 113 w 225"/>
                <a:gd name="T27" fmla="*/ 20 h 216"/>
                <a:gd name="T28" fmla="*/ 204 w 225"/>
                <a:gd name="T29" fmla="*/ 111 h 216"/>
                <a:gd name="T30" fmla="*/ 113 w 225"/>
                <a:gd name="T31" fmla="*/ 201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5" h="216">
                  <a:moveTo>
                    <a:pt x="218" y="76"/>
                  </a:moveTo>
                  <a:cubicBezTo>
                    <a:pt x="210" y="53"/>
                    <a:pt x="191" y="37"/>
                    <a:pt x="170" y="32"/>
                  </a:cubicBezTo>
                  <a:cubicBezTo>
                    <a:pt x="158" y="13"/>
                    <a:pt x="137" y="0"/>
                    <a:pt x="113" y="0"/>
                  </a:cubicBezTo>
                  <a:cubicBezTo>
                    <a:pt x="89" y="0"/>
                    <a:pt x="68" y="13"/>
                    <a:pt x="56" y="32"/>
                  </a:cubicBezTo>
                  <a:cubicBezTo>
                    <a:pt x="34" y="37"/>
                    <a:pt x="15" y="53"/>
                    <a:pt x="8" y="76"/>
                  </a:cubicBezTo>
                  <a:cubicBezTo>
                    <a:pt x="0" y="99"/>
                    <a:pt x="6" y="123"/>
                    <a:pt x="21" y="140"/>
                  </a:cubicBezTo>
                  <a:cubicBezTo>
                    <a:pt x="18" y="163"/>
                    <a:pt x="28" y="185"/>
                    <a:pt x="48" y="200"/>
                  </a:cubicBezTo>
                  <a:cubicBezTo>
                    <a:pt x="67" y="214"/>
                    <a:pt x="92" y="216"/>
                    <a:pt x="112" y="207"/>
                  </a:cubicBezTo>
                  <a:cubicBezTo>
                    <a:pt x="133" y="216"/>
                    <a:pt x="158" y="214"/>
                    <a:pt x="177" y="200"/>
                  </a:cubicBezTo>
                  <a:cubicBezTo>
                    <a:pt x="197" y="186"/>
                    <a:pt x="206" y="163"/>
                    <a:pt x="204" y="140"/>
                  </a:cubicBezTo>
                  <a:cubicBezTo>
                    <a:pt x="220" y="123"/>
                    <a:pt x="225" y="99"/>
                    <a:pt x="218" y="76"/>
                  </a:cubicBezTo>
                  <a:close/>
                  <a:moveTo>
                    <a:pt x="113" y="201"/>
                  </a:moveTo>
                  <a:cubicBezTo>
                    <a:pt x="63" y="201"/>
                    <a:pt x="22" y="160"/>
                    <a:pt x="22" y="110"/>
                  </a:cubicBezTo>
                  <a:cubicBezTo>
                    <a:pt x="22" y="60"/>
                    <a:pt x="62" y="20"/>
                    <a:pt x="113" y="20"/>
                  </a:cubicBezTo>
                  <a:cubicBezTo>
                    <a:pt x="163" y="20"/>
                    <a:pt x="204" y="61"/>
                    <a:pt x="204" y="111"/>
                  </a:cubicBezTo>
                  <a:cubicBezTo>
                    <a:pt x="204" y="161"/>
                    <a:pt x="163" y="201"/>
                    <a:pt x="113" y="201"/>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zh-CN" altLang="en-US"/>
            </a:p>
          </p:txBody>
        </p:sp>
        <p:sp>
          <p:nvSpPr>
            <p:cNvPr id="31" name="Freeform 38">
              <a:extLst>
                <a:ext uri="{FF2B5EF4-FFF2-40B4-BE49-F238E27FC236}">
                  <a16:creationId xmlns:a16="http://schemas.microsoft.com/office/drawing/2014/main" id="{44BB0115-0F02-BCA8-D0A2-5AD801DF2AD9}"/>
                </a:ext>
              </a:extLst>
            </p:cNvPr>
            <p:cNvSpPr>
              <a:spLocks noEditPoints="1"/>
            </p:cNvSpPr>
            <p:nvPr/>
          </p:nvSpPr>
          <p:spPr bwMode="auto">
            <a:xfrm>
              <a:off x="8872600" y="4775504"/>
              <a:ext cx="84138" cy="26988"/>
            </a:xfrm>
            <a:custGeom>
              <a:avLst/>
              <a:gdLst>
                <a:gd name="T0" fmla="*/ 4 w 56"/>
                <a:gd name="T1" fmla="*/ 17 h 18"/>
                <a:gd name="T2" fmla="*/ 0 w 56"/>
                <a:gd name="T3" fmla="*/ 7 h 18"/>
                <a:gd name="T4" fmla="*/ 3 w 56"/>
                <a:gd name="T5" fmla="*/ 2 h 18"/>
                <a:gd name="T6" fmla="*/ 8 w 56"/>
                <a:gd name="T7" fmla="*/ 0 h 18"/>
                <a:gd name="T8" fmla="*/ 15 w 56"/>
                <a:gd name="T9" fmla="*/ 13 h 18"/>
                <a:gd name="T10" fmla="*/ 19 w 56"/>
                <a:gd name="T11" fmla="*/ 14 h 18"/>
                <a:gd name="T12" fmla="*/ 22 w 56"/>
                <a:gd name="T13" fmla="*/ 14 h 18"/>
                <a:gd name="T14" fmla="*/ 20 w 56"/>
                <a:gd name="T15" fmla="*/ 12 h 18"/>
                <a:gd name="T16" fmla="*/ 14 w 56"/>
                <a:gd name="T17" fmla="*/ 6 h 18"/>
                <a:gd name="T18" fmla="*/ 20 w 56"/>
                <a:gd name="T19" fmla="*/ 0 h 18"/>
                <a:gd name="T20" fmla="*/ 26 w 56"/>
                <a:gd name="T21" fmla="*/ 8 h 18"/>
                <a:gd name="T22" fmla="*/ 19 w 56"/>
                <a:gd name="T23" fmla="*/ 18 h 18"/>
                <a:gd name="T24" fmla="*/ 15 w 56"/>
                <a:gd name="T25" fmla="*/ 13 h 18"/>
                <a:gd name="T26" fmla="*/ 22 w 56"/>
                <a:gd name="T27" fmla="*/ 3 h 18"/>
                <a:gd name="T28" fmla="*/ 18 w 56"/>
                <a:gd name="T29" fmla="*/ 3 h 18"/>
                <a:gd name="T30" fmla="*/ 18 w 56"/>
                <a:gd name="T31" fmla="*/ 8 h 18"/>
                <a:gd name="T32" fmla="*/ 22 w 56"/>
                <a:gd name="T33" fmla="*/ 8 h 18"/>
                <a:gd name="T34" fmla="*/ 30 w 56"/>
                <a:gd name="T35" fmla="*/ 13 h 18"/>
                <a:gd name="T36" fmla="*/ 34 w 56"/>
                <a:gd name="T37" fmla="*/ 14 h 18"/>
                <a:gd name="T38" fmla="*/ 38 w 56"/>
                <a:gd name="T39" fmla="*/ 14 h 18"/>
                <a:gd name="T40" fmla="*/ 38 w 56"/>
                <a:gd name="T41" fmla="*/ 9 h 18"/>
                <a:gd name="T42" fmla="*/ 33 w 56"/>
                <a:gd name="T43" fmla="*/ 10 h 18"/>
                <a:gd name="T44" fmla="*/ 32 w 56"/>
                <a:gd name="T45" fmla="*/ 0 h 18"/>
                <a:gd name="T46" fmla="*/ 41 w 56"/>
                <a:gd name="T47" fmla="*/ 3 h 18"/>
                <a:gd name="T48" fmla="*/ 34 w 56"/>
                <a:gd name="T49" fmla="*/ 6 h 18"/>
                <a:gd name="T50" fmla="*/ 41 w 56"/>
                <a:gd name="T51" fmla="*/ 8 h 18"/>
                <a:gd name="T52" fmla="*/ 41 w 56"/>
                <a:gd name="T53" fmla="*/ 16 h 18"/>
                <a:gd name="T54" fmla="*/ 32 w 56"/>
                <a:gd name="T55" fmla="*/ 17 h 18"/>
                <a:gd name="T56" fmla="*/ 48 w 56"/>
                <a:gd name="T57" fmla="*/ 8 h 18"/>
                <a:gd name="T58" fmla="*/ 45 w 56"/>
                <a:gd name="T59" fmla="*/ 4 h 18"/>
                <a:gd name="T60" fmla="*/ 50 w 56"/>
                <a:gd name="T61" fmla="*/ 0 h 18"/>
                <a:gd name="T62" fmla="*/ 56 w 56"/>
                <a:gd name="T63" fmla="*/ 4 h 18"/>
                <a:gd name="T64" fmla="*/ 53 w 56"/>
                <a:gd name="T65" fmla="*/ 8 h 18"/>
                <a:gd name="T66" fmla="*/ 56 w 56"/>
                <a:gd name="T67" fmla="*/ 12 h 18"/>
                <a:gd name="T68" fmla="*/ 50 w 56"/>
                <a:gd name="T69" fmla="*/ 18 h 18"/>
                <a:gd name="T70" fmla="*/ 44 w 56"/>
                <a:gd name="T71" fmla="*/ 13 h 18"/>
                <a:gd name="T72" fmla="*/ 48 w 56"/>
                <a:gd name="T73" fmla="*/ 8 h 18"/>
                <a:gd name="T74" fmla="*/ 49 w 56"/>
                <a:gd name="T75" fmla="*/ 6 h 18"/>
                <a:gd name="T76" fmla="*/ 52 w 56"/>
                <a:gd name="T77" fmla="*/ 6 h 18"/>
                <a:gd name="T78" fmla="*/ 52 w 56"/>
                <a:gd name="T79" fmla="*/ 3 h 18"/>
                <a:gd name="T80" fmla="*/ 49 w 56"/>
                <a:gd name="T81" fmla="*/ 3 h 18"/>
                <a:gd name="T82" fmla="*/ 48 w 56"/>
                <a:gd name="T83" fmla="*/ 12 h 18"/>
                <a:gd name="T84" fmla="*/ 51 w 56"/>
                <a:gd name="T85" fmla="*/ 15 h 18"/>
                <a:gd name="T86" fmla="*/ 54 w 56"/>
                <a:gd name="T87" fmla="*/ 12 h 18"/>
                <a:gd name="T88" fmla="*/ 51 w 56"/>
                <a:gd name="T89" fmla="*/ 9 h 18"/>
                <a:gd name="T90" fmla="*/ 48 w 56"/>
                <a:gd name="T91" fmla="*/ 1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 h="18">
                  <a:moveTo>
                    <a:pt x="8" y="17"/>
                  </a:moveTo>
                  <a:cubicBezTo>
                    <a:pt x="4" y="17"/>
                    <a:pt x="4" y="17"/>
                    <a:pt x="4" y="17"/>
                  </a:cubicBezTo>
                  <a:cubicBezTo>
                    <a:pt x="4" y="4"/>
                    <a:pt x="4" y="4"/>
                    <a:pt x="4" y="4"/>
                  </a:cubicBezTo>
                  <a:cubicBezTo>
                    <a:pt x="3" y="6"/>
                    <a:pt x="2" y="6"/>
                    <a:pt x="0" y="7"/>
                  </a:cubicBezTo>
                  <a:cubicBezTo>
                    <a:pt x="0" y="4"/>
                    <a:pt x="0" y="4"/>
                    <a:pt x="0" y="4"/>
                  </a:cubicBezTo>
                  <a:cubicBezTo>
                    <a:pt x="1" y="4"/>
                    <a:pt x="2" y="3"/>
                    <a:pt x="3" y="2"/>
                  </a:cubicBezTo>
                  <a:cubicBezTo>
                    <a:pt x="4" y="2"/>
                    <a:pt x="4" y="1"/>
                    <a:pt x="5" y="0"/>
                  </a:cubicBezTo>
                  <a:cubicBezTo>
                    <a:pt x="8" y="0"/>
                    <a:pt x="8" y="0"/>
                    <a:pt x="8" y="0"/>
                  </a:cubicBezTo>
                  <a:cubicBezTo>
                    <a:pt x="8" y="17"/>
                    <a:pt x="8" y="17"/>
                    <a:pt x="8" y="17"/>
                  </a:cubicBezTo>
                  <a:close/>
                  <a:moveTo>
                    <a:pt x="15" y="13"/>
                  </a:moveTo>
                  <a:cubicBezTo>
                    <a:pt x="18" y="13"/>
                    <a:pt x="18" y="13"/>
                    <a:pt x="18" y="13"/>
                  </a:cubicBezTo>
                  <a:cubicBezTo>
                    <a:pt x="18" y="14"/>
                    <a:pt x="18" y="14"/>
                    <a:pt x="19" y="14"/>
                  </a:cubicBezTo>
                  <a:cubicBezTo>
                    <a:pt x="19" y="15"/>
                    <a:pt x="20" y="15"/>
                    <a:pt x="20" y="15"/>
                  </a:cubicBezTo>
                  <a:cubicBezTo>
                    <a:pt x="21" y="15"/>
                    <a:pt x="21" y="14"/>
                    <a:pt x="22" y="14"/>
                  </a:cubicBezTo>
                  <a:cubicBezTo>
                    <a:pt x="22" y="13"/>
                    <a:pt x="23" y="12"/>
                    <a:pt x="23" y="10"/>
                  </a:cubicBezTo>
                  <a:cubicBezTo>
                    <a:pt x="22" y="11"/>
                    <a:pt x="21" y="12"/>
                    <a:pt x="20" y="12"/>
                  </a:cubicBezTo>
                  <a:cubicBezTo>
                    <a:pt x="18" y="12"/>
                    <a:pt x="17" y="11"/>
                    <a:pt x="16" y="10"/>
                  </a:cubicBezTo>
                  <a:cubicBezTo>
                    <a:pt x="15" y="9"/>
                    <a:pt x="14" y="8"/>
                    <a:pt x="14" y="6"/>
                  </a:cubicBezTo>
                  <a:cubicBezTo>
                    <a:pt x="14" y="4"/>
                    <a:pt x="15" y="2"/>
                    <a:pt x="16" y="1"/>
                  </a:cubicBezTo>
                  <a:cubicBezTo>
                    <a:pt x="17" y="0"/>
                    <a:pt x="18" y="0"/>
                    <a:pt x="20" y="0"/>
                  </a:cubicBezTo>
                  <a:cubicBezTo>
                    <a:pt x="22" y="0"/>
                    <a:pt x="23" y="0"/>
                    <a:pt x="24" y="2"/>
                  </a:cubicBezTo>
                  <a:cubicBezTo>
                    <a:pt x="26" y="3"/>
                    <a:pt x="26" y="5"/>
                    <a:pt x="26" y="8"/>
                  </a:cubicBezTo>
                  <a:cubicBezTo>
                    <a:pt x="26" y="12"/>
                    <a:pt x="25" y="14"/>
                    <a:pt x="24" y="16"/>
                  </a:cubicBezTo>
                  <a:cubicBezTo>
                    <a:pt x="23" y="17"/>
                    <a:pt x="21" y="18"/>
                    <a:pt x="19" y="18"/>
                  </a:cubicBezTo>
                  <a:cubicBezTo>
                    <a:pt x="18" y="18"/>
                    <a:pt x="17" y="17"/>
                    <a:pt x="16" y="16"/>
                  </a:cubicBezTo>
                  <a:cubicBezTo>
                    <a:pt x="16" y="16"/>
                    <a:pt x="15" y="15"/>
                    <a:pt x="15" y="13"/>
                  </a:cubicBezTo>
                  <a:close/>
                  <a:moveTo>
                    <a:pt x="22" y="6"/>
                  </a:moveTo>
                  <a:cubicBezTo>
                    <a:pt x="22" y="4"/>
                    <a:pt x="22" y="4"/>
                    <a:pt x="22" y="3"/>
                  </a:cubicBezTo>
                  <a:cubicBezTo>
                    <a:pt x="21" y="2"/>
                    <a:pt x="21" y="2"/>
                    <a:pt x="20" y="2"/>
                  </a:cubicBezTo>
                  <a:cubicBezTo>
                    <a:pt x="19" y="2"/>
                    <a:pt x="19" y="3"/>
                    <a:pt x="18" y="3"/>
                  </a:cubicBezTo>
                  <a:cubicBezTo>
                    <a:pt x="18" y="4"/>
                    <a:pt x="18" y="4"/>
                    <a:pt x="18" y="6"/>
                  </a:cubicBezTo>
                  <a:cubicBezTo>
                    <a:pt x="18" y="7"/>
                    <a:pt x="18" y="8"/>
                    <a:pt x="18" y="8"/>
                  </a:cubicBezTo>
                  <a:cubicBezTo>
                    <a:pt x="19" y="8"/>
                    <a:pt x="20" y="9"/>
                    <a:pt x="20" y="9"/>
                  </a:cubicBezTo>
                  <a:cubicBezTo>
                    <a:pt x="21" y="9"/>
                    <a:pt x="21" y="8"/>
                    <a:pt x="22" y="8"/>
                  </a:cubicBezTo>
                  <a:cubicBezTo>
                    <a:pt x="22" y="8"/>
                    <a:pt x="22" y="7"/>
                    <a:pt x="22" y="6"/>
                  </a:cubicBezTo>
                  <a:close/>
                  <a:moveTo>
                    <a:pt x="30" y="13"/>
                  </a:moveTo>
                  <a:cubicBezTo>
                    <a:pt x="34" y="12"/>
                    <a:pt x="34" y="12"/>
                    <a:pt x="34" y="12"/>
                  </a:cubicBezTo>
                  <a:cubicBezTo>
                    <a:pt x="34" y="13"/>
                    <a:pt x="34" y="14"/>
                    <a:pt x="34" y="14"/>
                  </a:cubicBezTo>
                  <a:cubicBezTo>
                    <a:pt x="35" y="15"/>
                    <a:pt x="36" y="15"/>
                    <a:pt x="36" y="15"/>
                  </a:cubicBezTo>
                  <a:cubicBezTo>
                    <a:pt x="37" y="15"/>
                    <a:pt x="37" y="15"/>
                    <a:pt x="38" y="14"/>
                  </a:cubicBezTo>
                  <a:cubicBezTo>
                    <a:pt x="38" y="14"/>
                    <a:pt x="39" y="13"/>
                    <a:pt x="39" y="12"/>
                  </a:cubicBezTo>
                  <a:cubicBezTo>
                    <a:pt x="39" y="10"/>
                    <a:pt x="38" y="10"/>
                    <a:pt x="38" y="9"/>
                  </a:cubicBezTo>
                  <a:cubicBezTo>
                    <a:pt x="38" y="9"/>
                    <a:pt x="37" y="8"/>
                    <a:pt x="36" y="8"/>
                  </a:cubicBezTo>
                  <a:cubicBezTo>
                    <a:pt x="35" y="8"/>
                    <a:pt x="34" y="9"/>
                    <a:pt x="33" y="10"/>
                  </a:cubicBezTo>
                  <a:cubicBezTo>
                    <a:pt x="30" y="9"/>
                    <a:pt x="30" y="9"/>
                    <a:pt x="30" y="9"/>
                  </a:cubicBezTo>
                  <a:cubicBezTo>
                    <a:pt x="32" y="0"/>
                    <a:pt x="32" y="0"/>
                    <a:pt x="32" y="0"/>
                  </a:cubicBezTo>
                  <a:cubicBezTo>
                    <a:pt x="41" y="0"/>
                    <a:pt x="41" y="0"/>
                    <a:pt x="41" y="0"/>
                  </a:cubicBezTo>
                  <a:cubicBezTo>
                    <a:pt x="41" y="3"/>
                    <a:pt x="41" y="3"/>
                    <a:pt x="41" y="3"/>
                  </a:cubicBezTo>
                  <a:cubicBezTo>
                    <a:pt x="35" y="3"/>
                    <a:pt x="35" y="3"/>
                    <a:pt x="35" y="3"/>
                  </a:cubicBezTo>
                  <a:cubicBezTo>
                    <a:pt x="34" y="6"/>
                    <a:pt x="34" y="6"/>
                    <a:pt x="34" y="6"/>
                  </a:cubicBezTo>
                  <a:cubicBezTo>
                    <a:pt x="35" y="6"/>
                    <a:pt x="36" y="6"/>
                    <a:pt x="37" y="6"/>
                  </a:cubicBezTo>
                  <a:cubicBezTo>
                    <a:pt x="38" y="6"/>
                    <a:pt x="40" y="6"/>
                    <a:pt x="41" y="8"/>
                  </a:cubicBezTo>
                  <a:cubicBezTo>
                    <a:pt x="42" y="9"/>
                    <a:pt x="42" y="10"/>
                    <a:pt x="42" y="12"/>
                  </a:cubicBezTo>
                  <a:cubicBezTo>
                    <a:pt x="42" y="14"/>
                    <a:pt x="42" y="15"/>
                    <a:pt x="41" y="16"/>
                  </a:cubicBezTo>
                  <a:cubicBezTo>
                    <a:pt x="40" y="18"/>
                    <a:pt x="38" y="18"/>
                    <a:pt x="36" y="18"/>
                  </a:cubicBezTo>
                  <a:cubicBezTo>
                    <a:pt x="35" y="18"/>
                    <a:pt x="33" y="18"/>
                    <a:pt x="32" y="17"/>
                  </a:cubicBezTo>
                  <a:cubicBezTo>
                    <a:pt x="31" y="16"/>
                    <a:pt x="30" y="14"/>
                    <a:pt x="30" y="13"/>
                  </a:cubicBezTo>
                  <a:close/>
                  <a:moveTo>
                    <a:pt x="48" y="8"/>
                  </a:moveTo>
                  <a:cubicBezTo>
                    <a:pt x="47" y="7"/>
                    <a:pt x="46" y="7"/>
                    <a:pt x="46" y="6"/>
                  </a:cubicBezTo>
                  <a:cubicBezTo>
                    <a:pt x="46" y="5"/>
                    <a:pt x="45" y="5"/>
                    <a:pt x="45" y="4"/>
                  </a:cubicBezTo>
                  <a:cubicBezTo>
                    <a:pt x="45" y="3"/>
                    <a:pt x="46" y="2"/>
                    <a:pt x="46" y="1"/>
                  </a:cubicBezTo>
                  <a:cubicBezTo>
                    <a:pt x="47" y="0"/>
                    <a:pt x="49" y="0"/>
                    <a:pt x="50" y="0"/>
                  </a:cubicBezTo>
                  <a:cubicBezTo>
                    <a:pt x="52" y="0"/>
                    <a:pt x="54" y="0"/>
                    <a:pt x="54" y="1"/>
                  </a:cubicBezTo>
                  <a:cubicBezTo>
                    <a:pt x="55" y="2"/>
                    <a:pt x="56" y="3"/>
                    <a:pt x="56" y="4"/>
                  </a:cubicBezTo>
                  <a:cubicBezTo>
                    <a:pt x="56" y="5"/>
                    <a:pt x="56" y="6"/>
                    <a:pt x="55" y="6"/>
                  </a:cubicBezTo>
                  <a:cubicBezTo>
                    <a:pt x="55" y="7"/>
                    <a:pt x="54" y="8"/>
                    <a:pt x="53" y="8"/>
                  </a:cubicBezTo>
                  <a:cubicBezTo>
                    <a:pt x="54" y="8"/>
                    <a:pt x="55" y="9"/>
                    <a:pt x="56" y="10"/>
                  </a:cubicBezTo>
                  <a:cubicBezTo>
                    <a:pt x="56" y="10"/>
                    <a:pt x="56" y="11"/>
                    <a:pt x="56" y="12"/>
                  </a:cubicBezTo>
                  <a:cubicBezTo>
                    <a:pt x="56" y="14"/>
                    <a:pt x="56" y="15"/>
                    <a:pt x="55" y="16"/>
                  </a:cubicBezTo>
                  <a:cubicBezTo>
                    <a:pt x="54" y="18"/>
                    <a:pt x="52" y="18"/>
                    <a:pt x="50" y="18"/>
                  </a:cubicBezTo>
                  <a:cubicBezTo>
                    <a:pt x="49" y="18"/>
                    <a:pt x="48" y="18"/>
                    <a:pt x="46" y="17"/>
                  </a:cubicBezTo>
                  <a:cubicBezTo>
                    <a:pt x="45" y="16"/>
                    <a:pt x="44" y="14"/>
                    <a:pt x="44" y="13"/>
                  </a:cubicBezTo>
                  <a:cubicBezTo>
                    <a:pt x="44" y="12"/>
                    <a:pt x="45" y="11"/>
                    <a:pt x="45" y="10"/>
                  </a:cubicBezTo>
                  <a:cubicBezTo>
                    <a:pt x="46" y="9"/>
                    <a:pt x="47" y="8"/>
                    <a:pt x="48" y="8"/>
                  </a:cubicBezTo>
                  <a:close/>
                  <a:moveTo>
                    <a:pt x="49" y="4"/>
                  </a:moveTo>
                  <a:cubicBezTo>
                    <a:pt x="49" y="5"/>
                    <a:pt x="49" y="6"/>
                    <a:pt x="49" y="6"/>
                  </a:cubicBezTo>
                  <a:cubicBezTo>
                    <a:pt x="50" y="6"/>
                    <a:pt x="50" y="6"/>
                    <a:pt x="51" y="6"/>
                  </a:cubicBezTo>
                  <a:cubicBezTo>
                    <a:pt x="52" y="6"/>
                    <a:pt x="52" y="6"/>
                    <a:pt x="52" y="6"/>
                  </a:cubicBezTo>
                  <a:cubicBezTo>
                    <a:pt x="53" y="6"/>
                    <a:pt x="53" y="5"/>
                    <a:pt x="53" y="4"/>
                  </a:cubicBezTo>
                  <a:cubicBezTo>
                    <a:pt x="53" y="4"/>
                    <a:pt x="53" y="3"/>
                    <a:pt x="52" y="3"/>
                  </a:cubicBezTo>
                  <a:cubicBezTo>
                    <a:pt x="52" y="2"/>
                    <a:pt x="52" y="2"/>
                    <a:pt x="51" y="2"/>
                  </a:cubicBezTo>
                  <a:cubicBezTo>
                    <a:pt x="50" y="2"/>
                    <a:pt x="50" y="2"/>
                    <a:pt x="49" y="3"/>
                  </a:cubicBezTo>
                  <a:cubicBezTo>
                    <a:pt x="49" y="3"/>
                    <a:pt x="49" y="4"/>
                    <a:pt x="49" y="4"/>
                  </a:cubicBezTo>
                  <a:close/>
                  <a:moveTo>
                    <a:pt x="48" y="12"/>
                  </a:moveTo>
                  <a:cubicBezTo>
                    <a:pt x="48" y="13"/>
                    <a:pt x="49" y="14"/>
                    <a:pt x="49" y="14"/>
                  </a:cubicBezTo>
                  <a:cubicBezTo>
                    <a:pt x="50" y="15"/>
                    <a:pt x="50" y="15"/>
                    <a:pt x="51" y="15"/>
                  </a:cubicBezTo>
                  <a:cubicBezTo>
                    <a:pt x="52" y="15"/>
                    <a:pt x="52" y="15"/>
                    <a:pt x="53" y="14"/>
                  </a:cubicBezTo>
                  <a:cubicBezTo>
                    <a:pt x="53" y="14"/>
                    <a:pt x="54" y="13"/>
                    <a:pt x="54" y="12"/>
                  </a:cubicBezTo>
                  <a:cubicBezTo>
                    <a:pt x="54" y="11"/>
                    <a:pt x="53" y="10"/>
                    <a:pt x="53" y="10"/>
                  </a:cubicBezTo>
                  <a:cubicBezTo>
                    <a:pt x="52" y="10"/>
                    <a:pt x="52" y="9"/>
                    <a:pt x="51" y="9"/>
                  </a:cubicBezTo>
                  <a:cubicBezTo>
                    <a:pt x="50" y="9"/>
                    <a:pt x="50" y="10"/>
                    <a:pt x="49" y="10"/>
                  </a:cubicBezTo>
                  <a:cubicBezTo>
                    <a:pt x="49" y="11"/>
                    <a:pt x="48" y="11"/>
                    <a:pt x="48" y="12"/>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zh-CN" altLang="en-US"/>
            </a:p>
          </p:txBody>
        </p:sp>
        <p:sp>
          <p:nvSpPr>
            <p:cNvPr id="32" name="Freeform 39">
              <a:extLst>
                <a:ext uri="{FF2B5EF4-FFF2-40B4-BE49-F238E27FC236}">
                  <a16:creationId xmlns:a16="http://schemas.microsoft.com/office/drawing/2014/main" id="{206A9F0F-2C7A-E3E1-1FD2-BE873443034F}"/>
                </a:ext>
              </a:extLst>
            </p:cNvPr>
            <p:cNvSpPr>
              <a:spLocks noEditPoints="1"/>
            </p:cNvSpPr>
            <p:nvPr/>
          </p:nvSpPr>
          <p:spPr bwMode="auto">
            <a:xfrm>
              <a:off x="8729725" y="4570716"/>
              <a:ext cx="474663" cy="477838"/>
            </a:xfrm>
            <a:custGeom>
              <a:avLst/>
              <a:gdLst>
                <a:gd name="T0" fmla="*/ 159 w 318"/>
                <a:gd name="T1" fmla="*/ 0 h 318"/>
                <a:gd name="T2" fmla="*/ 0 w 318"/>
                <a:gd name="T3" fmla="*/ 159 h 318"/>
                <a:gd name="T4" fmla="*/ 159 w 318"/>
                <a:gd name="T5" fmla="*/ 318 h 318"/>
                <a:gd name="T6" fmla="*/ 318 w 318"/>
                <a:gd name="T7" fmla="*/ 159 h 318"/>
                <a:gd name="T8" fmla="*/ 159 w 318"/>
                <a:gd name="T9" fmla="*/ 0 h 318"/>
                <a:gd name="T10" fmla="*/ 159 w 318"/>
                <a:gd name="T11" fmla="*/ 312 h 318"/>
                <a:gd name="T12" fmla="*/ 6 w 318"/>
                <a:gd name="T13" fmla="*/ 159 h 318"/>
                <a:gd name="T14" fmla="*/ 159 w 318"/>
                <a:gd name="T15" fmla="*/ 6 h 318"/>
                <a:gd name="T16" fmla="*/ 312 w 318"/>
                <a:gd name="T17" fmla="*/ 160 h 318"/>
                <a:gd name="T18" fmla="*/ 159 w 318"/>
                <a:gd name="T19" fmla="*/ 312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8" h="318">
                  <a:moveTo>
                    <a:pt x="159" y="0"/>
                  </a:moveTo>
                  <a:cubicBezTo>
                    <a:pt x="71" y="0"/>
                    <a:pt x="0" y="72"/>
                    <a:pt x="0" y="159"/>
                  </a:cubicBezTo>
                  <a:cubicBezTo>
                    <a:pt x="0" y="247"/>
                    <a:pt x="71" y="318"/>
                    <a:pt x="159" y="318"/>
                  </a:cubicBezTo>
                  <a:cubicBezTo>
                    <a:pt x="246" y="318"/>
                    <a:pt x="318" y="247"/>
                    <a:pt x="318" y="159"/>
                  </a:cubicBezTo>
                  <a:cubicBezTo>
                    <a:pt x="317" y="72"/>
                    <a:pt x="246" y="0"/>
                    <a:pt x="159" y="0"/>
                  </a:cubicBezTo>
                  <a:close/>
                  <a:moveTo>
                    <a:pt x="159" y="312"/>
                  </a:moveTo>
                  <a:cubicBezTo>
                    <a:pt x="74" y="312"/>
                    <a:pt x="6" y="244"/>
                    <a:pt x="6" y="159"/>
                  </a:cubicBezTo>
                  <a:cubicBezTo>
                    <a:pt x="6" y="75"/>
                    <a:pt x="74" y="6"/>
                    <a:pt x="159" y="6"/>
                  </a:cubicBezTo>
                  <a:cubicBezTo>
                    <a:pt x="243" y="6"/>
                    <a:pt x="312" y="75"/>
                    <a:pt x="312" y="160"/>
                  </a:cubicBezTo>
                  <a:cubicBezTo>
                    <a:pt x="312" y="244"/>
                    <a:pt x="243" y="312"/>
                    <a:pt x="159" y="312"/>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zh-CN" altLang="en-US"/>
            </a:p>
          </p:txBody>
        </p:sp>
        <p:sp>
          <p:nvSpPr>
            <p:cNvPr id="33" name="Freeform 40">
              <a:extLst>
                <a:ext uri="{FF2B5EF4-FFF2-40B4-BE49-F238E27FC236}">
                  <a16:creationId xmlns:a16="http://schemas.microsoft.com/office/drawing/2014/main" id="{92147046-A974-8833-2846-2E1D9CF0FBC6}"/>
                </a:ext>
              </a:extLst>
            </p:cNvPr>
            <p:cNvSpPr>
              <a:spLocks noEditPoints="1"/>
            </p:cNvSpPr>
            <p:nvPr/>
          </p:nvSpPr>
          <p:spPr bwMode="auto">
            <a:xfrm>
              <a:off x="8763063" y="4810429"/>
              <a:ext cx="407988" cy="204788"/>
            </a:xfrm>
            <a:custGeom>
              <a:avLst/>
              <a:gdLst>
                <a:gd name="T0" fmla="*/ 258 w 274"/>
                <a:gd name="T1" fmla="*/ 63 h 137"/>
                <a:gd name="T2" fmla="*/ 1 w 274"/>
                <a:gd name="T3" fmla="*/ 12 h 137"/>
                <a:gd name="T4" fmla="*/ 14 w 274"/>
                <a:gd name="T5" fmla="*/ 9 h 137"/>
                <a:gd name="T6" fmla="*/ 1 w 274"/>
                <a:gd name="T7" fmla="*/ 17 h 137"/>
                <a:gd name="T8" fmla="*/ 16 w 274"/>
                <a:gd name="T9" fmla="*/ 29 h 137"/>
                <a:gd name="T10" fmla="*/ 11 w 274"/>
                <a:gd name="T11" fmla="*/ 27 h 137"/>
                <a:gd name="T12" fmla="*/ 14 w 274"/>
                <a:gd name="T13" fmla="*/ 36 h 137"/>
                <a:gd name="T14" fmla="*/ 18 w 274"/>
                <a:gd name="T15" fmla="*/ 47 h 137"/>
                <a:gd name="T16" fmla="*/ 21 w 274"/>
                <a:gd name="T17" fmla="*/ 57 h 137"/>
                <a:gd name="T18" fmla="*/ 21 w 274"/>
                <a:gd name="T19" fmla="*/ 55 h 137"/>
                <a:gd name="T20" fmla="*/ 19 w 274"/>
                <a:gd name="T21" fmla="*/ 66 h 137"/>
                <a:gd name="T22" fmla="*/ 22 w 274"/>
                <a:gd name="T23" fmla="*/ 62 h 137"/>
                <a:gd name="T24" fmla="*/ 22 w 274"/>
                <a:gd name="T25" fmla="*/ 71 h 137"/>
                <a:gd name="T26" fmla="*/ 30 w 274"/>
                <a:gd name="T27" fmla="*/ 71 h 137"/>
                <a:gd name="T28" fmla="*/ 30 w 274"/>
                <a:gd name="T29" fmla="*/ 86 h 137"/>
                <a:gd name="T30" fmla="*/ 36 w 274"/>
                <a:gd name="T31" fmla="*/ 79 h 137"/>
                <a:gd name="T32" fmla="*/ 47 w 274"/>
                <a:gd name="T33" fmla="*/ 90 h 137"/>
                <a:gd name="T34" fmla="*/ 58 w 274"/>
                <a:gd name="T35" fmla="*/ 96 h 137"/>
                <a:gd name="T36" fmla="*/ 51 w 274"/>
                <a:gd name="T37" fmla="*/ 95 h 137"/>
                <a:gd name="T38" fmla="*/ 58 w 274"/>
                <a:gd name="T39" fmla="*/ 105 h 137"/>
                <a:gd name="T40" fmla="*/ 67 w 274"/>
                <a:gd name="T41" fmla="*/ 106 h 137"/>
                <a:gd name="T42" fmla="*/ 76 w 274"/>
                <a:gd name="T43" fmla="*/ 112 h 137"/>
                <a:gd name="T44" fmla="*/ 82 w 274"/>
                <a:gd name="T45" fmla="*/ 111 h 137"/>
                <a:gd name="T46" fmla="*/ 78 w 274"/>
                <a:gd name="T47" fmla="*/ 113 h 137"/>
                <a:gd name="T48" fmla="*/ 83 w 274"/>
                <a:gd name="T49" fmla="*/ 123 h 137"/>
                <a:gd name="T50" fmla="*/ 97 w 274"/>
                <a:gd name="T51" fmla="*/ 121 h 137"/>
                <a:gd name="T52" fmla="*/ 100 w 274"/>
                <a:gd name="T53" fmla="*/ 125 h 137"/>
                <a:gd name="T54" fmla="*/ 108 w 274"/>
                <a:gd name="T55" fmla="*/ 126 h 137"/>
                <a:gd name="T56" fmla="*/ 113 w 274"/>
                <a:gd name="T57" fmla="*/ 126 h 137"/>
                <a:gd name="T58" fmla="*/ 132 w 274"/>
                <a:gd name="T59" fmla="*/ 136 h 137"/>
                <a:gd name="T60" fmla="*/ 126 w 274"/>
                <a:gd name="T61" fmla="*/ 130 h 137"/>
                <a:gd name="T62" fmla="*/ 128 w 274"/>
                <a:gd name="T63" fmla="*/ 135 h 137"/>
                <a:gd name="T64" fmla="*/ 135 w 274"/>
                <a:gd name="T65" fmla="*/ 135 h 137"/>
                <a:gd name="T66" fmla="*/ 149 w 274"/>
                <a:gd name="T67" fmla="*/ 136 h 137"/>
                <a:gd name="T68" fmla="*/ 152 w 274"/>
                <a:gd name="T69" fmla="*/ 133 h 137"/>
                <a:gd name="T70" fmla="*/ 167 w 274"/>
                <a:gd name="T71" fmla="*/ 131 h 137"/>
                <a:gd name="T72" fmla="*/ 180 w 274"/>
                <a:gd name="T73" fmla="*/ 128 h 137"/>
                <a:gd name="T74" fmla="*/ 175 w 274"/>
                <a:gd name="T75" fmla="*/ 122 h 137"/>
                <a:gd name="T76" fmla="*/ 187 w 274"/>
                <a:gd name="T77" fmla="*/ 119 h 137"/>
                <a:gd name="T78" fmla="*/ 192 w 274"/>
                <a:gd name="T79" fmla="*/ 117 h 137"/>
                <a:gd name="T80" fmla="*/ 199 w 274"/>
                <a:gd name="T81" fmla="*/ 119 h 137"/>
                <a:gd name="T82" fmla="*/ 203 w 274"/>
                <a:gd name="T83" fmla="*/ 119 h 137"/>
                <a:gd name="T84" fmla="*/ 217 w 274"/>
                <a:gd name="T85" fmla="*/ 111 h 137"/>
                <a:gd name="T86" fmla="*/ 217 w 274"/>
                <a:gd name="T87" fmla="*/ 106 h 137"/>
                <a:gd name="T88" fmla="*/ 232 w 274"/>
                <a:gd name="T89" fmla="*/ 96 h 137"/>
                <a:gd name="T90" fmla="*/ 231 w 274"/>
                <a:gd name="T91" fmla="*/ 97 h 137"/>
                <a:gd name="T92" fmla="*/ 238 w 274"/>
                <a:gd name="T93" fmla="*/ 95 h 137"/>
                <a:gd name="T94" fmla="*/ 234 w 274"/>
                <a:gd name="T95" fmla="*/ 85 h 137"/>
                <a:gd name="T96" fmla="*/ 242 w 274"/>
                <a:gd name="T97" fmla="*/ 73 h 137"/>
                <a:gd name="T98" fmla="*/ 238 w 274"/>
                <a:gd name="T99" fmla="*/ 77 h 137"/>
                <a:gd name="T100" fmla="*/ 252 w 274"/>
                <a:gd name="T101" fmla="*/ 71 h 137"/>
                <a:gd name="T102" fmla="*/ 266 w 274"/>
                <a:gd name="T103" fmla="*/ 40 h 137"/>
                <a:gd name="T104" fmla="*/ 258 w 274"/>
                <a:gd name="T105" fmla="*/ 48 h 137"/>
                <a:gd name="T106" fmla="*/ 268 w 274"/>
                <a:gd name="T107" fmla="*/ 35 h 137"/>
                <a:gd name="T108" fmla="*/ 259 w 274"/>
                <a:gd name="T109" fmla="*/ 22 h 137"/>
                <a:gd name="T110" fmla="*/ 262 w 274"/>
                <a:gd name="T111" fmla="*/ 27 h 137"/>
                <a:gd name="T112" fmla="*/ 273 w 274"/>
                <a:gd name="T113" fmla="*/ 17 h 137"/>
                <a:gd name="T114" fmla="*/ 273 w 274"/>
                <a:gd name="T115" fmla="*/ 12 h 137"/>
                <a:gd name="T116" fmla="*/ 266 w 274"/>
                <a:gd name="T117" fmla="*/ 7 h 137"/>
                <a:gd name="T118" fmla="*/ 269 w 274"/>
                <a:gd name="T119" fmla="*/ 7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137">
                  <a:moveTo>
                    <a:pt x="250" y="51"/>
                  </a:moveTo>
                  <a:cubicBezTo>
                    <a:pt x="250" y="51"/>
                    <a:pt x="250" y="51"/>
                    <a:pt x="250" y="51"/>
                  </a:cubicBezTo>
                  <a:cubicBezTo>
                    <a:pt x="250" y="52"/>
                    <a:pt x="250" y="52"/>
                    <a:pt x="250" y="52"/>
                  </a:cubicBezTo>
                  <a:cubicBezTo>
                    <a:pt x="250" y="53"/>
                    <a:pt x="250" y="53"/>
                    <a:pt x="249" y="53"/>
                  </a:cubicBezTo>
                  <a:cubicBezTo>
                    <a:pt x="249" y="53"/>
                    <a:pt x="248" y="53"/>
                    <a:pt x="248" y="53"/>
                  </a:cubicBezTo>
                  <a:cubicBezTo>
                    <a:pt x="248" y="53"/>
                    <a:pt x="248" y="53"/>
                    <a:pt x="248" y="53"/>
                  </a:cubicBezTo>
                  <a:cubicBezTo>
                    <a:pt x="248" y="54"/>
                    <a:pt x="248" y="54"/>
                    <a:pt x="249" y="55"/>
                  </a:cubicBezTo>
                  <a:cubicBezTo>
                    <a:pt x="251" y="56"/>
                    <a:pt x="251" y="56"/>
                    <a:pt x="251" y="56"/>
                  </a:cubicBezTo>
                  <a:cubicBezTo>
                    <a:pt x="252" y="53"/>
                    <a:pt x="252" y="53"/>
                    <a:pt x="252" y="53"/>
                  </a:cubicBezTo>
                  <a:cubicBezTo>
                    <a:pt x="253" y="54"/>
                    <a:pt x="253" y="54"/>
                    <a:pt x="253" y="54"/>
                  </a:cubicBezTo>
                  <a:cubicBezTo>
                    <a:pt x="252" y="56"/>
                    <a:pt x="252" y="56"/>
                    <a:pt x="252" y="56"/>
                  </a:cubicBezTo>
                  <a:cubicBezTo>
                    <a:pt x="258" y="59"/>
                    <a:pt x="258" y="59"/>
                    <a:pt x="258" y="59"/>
                  </a:cubicBezTo>
                  <a:cubicBezTo>
                    <a:pt x="258" y="60"/>
                    <a:pt x="259" y="59"/>
                    <a:pt x="260" y="58"/>
                  </a:cubicBezTo>
                  <a:cubicBezTo>
                    <a:pt x="260" y="58"/>
                    <a:pt x="260" y="58"/>
                    <a:pt x="260" y="58"/>
                  </a:cubicBezTo>
                  <a:cubicBezTo>
                    <a:pt x="258" y="63"/>
                    <a:pt x="258" y="63"/>
                    <a:pt x="258" y="63"/>
                  </a:cubicBezTo>
                  <a:cubicBezTo>
                    <a:pt x="257" y="63"/>
                    <a:pt x="257" y="63"/>
                    <a:pt x="257" y="63"/>
                  </a:cubicBezTo>
                  <a:cubicBezTo>
                    <a:pt x="258" y="62"/>
                    <a:pt x="258" y="62"/>
                    <a:pt x="257" y="61"/>
                  </a:cubicBezTo>
                  <a:cubicBezTo>
                    <a:pt x="251" y="58"/>
                    <a:pt x="251" y="58"/>
                    <a:pt x="251" y="58"/>
                  </a:cubicBezTo>
                  <a:cubicBezTo>
                    <a:pt x="250" y="60"/>
                    <a:pt x="250" y="60"/>
                    <a:pt x="250" y="60"/>
                  </a:cubicBezTo>
                  <a:cubicBezTo>
                    <a:pt x="250" y="59"/>
                    <a:pt x="250" y="59"/>
                    <a:pt x="250" y="59"/>
                  </a:cubicBezTo>
                  <a:cubicBezTo>
                    <a:pt x="250" y="58"/>
                    <a:pt x="250" y="58"/>
                    <a:pt x="250" y="58"/>
                  </a:cubicBezTo>
                  <a:cubicBezTo>
                    <a:pt x="250" y="57"/>
                    <a:pt x="250" y="57"/>
                    <a:pt x="250" y="57"/>
                  </a:cubicBezTo>
                  <a:cubicBezTo>
                    <a:pt x="249" y="57"/>
                    <a:pt x="248" y="56"/>
                    <a:pt x="248" y="55"/>
                  </a:cubicBezTo>
                  <a:cubicBezTo>
                    <a:pt x="247" y="54"/>
                    <a:pt x="247" y="53"/>
                    <a:pt x="248" y="52"/>
                  </a:cubicBezTo>
                  <a:cubicBezTo>
                    <a:pt x="248" y="52"/>
                    <a:pt x="249" y="51"/>
                    <a:pt x="250" y="51"/>
                  </a:cubicBezTo>
                  <a:cubicBezTo>
                    <a:pt x="250" y="51"/>
                    <a:pt x="250" y="51"/>
                    <a:pt x="250" y="51"/>
                  </a:cubicBezTo>
                  <a:close/>
                  <a:moveTo>
                    <a:pt x="14" y="15"/>
                  </a:moveTo>
                  <a:cubicBezTo>
                    <a:pt x="14" y="14"/>
                    <a:pt x="14" y="13"/>
                    <a:pt x="12" y="13"/>
                  </a:cubicBezTo>
                  <a:cubicBezTo>
                    <a:pt x="5" y="13"/>
                    <a:pt x="5" y="13"/>
                    <a:pt x="5" y="13"/>
                  </a:cubicBezTo>
                  <a:cubicBezTo>
                    <a:pt x="4" y="13"/>
                    <a:pt x="2" y="13"/>
                    <a:pt x="1" y="12"/>
                  </a:cubicBezTo>
                  <a:cubicBezTo>
                    <a:pt x="0" y="11"/>
                    <a:pt x="0" y="10"/>
                    <a:pt x="0" y="8"/>
                  </a:cubicBezTo>
                  <a:cubicBezTo>
                    <a:pt x="0" y="7"/>
                    <a:pt x="0" y="5"/>
                    <a:pt x="1" y="5"/>
                  </a:cubicBezTo>
                  <a:cubicBezTo>
                    <a:pt x="2" y="3"/>
                    <a:pt x="3" y="3"/>
                    <a:pt x="5" y="3"/>
                  </a:cubicBezTo>
                  <a:cubicBezTo>
                    <a:pt x="12" y="2"/>
                    <a:pt x="12" y="2"/>
                    <a:pt x="12" y="2"/>
                  </a:cubicBezTo>
                  <a:cubicBezTo>
                    <a:pt x="13" y="2"/>
                    <a:pt x="13" y="1"/>
                    <a:pt x="13" y="0"/>
                  </a:cubicBezTo>
                  <a:cubicBezTo>
                    <a:pt x="14" y="0"/>
                    <a:pt x="14" y="0"/>
                    <a:pt x="14" y="0"/>
                  </a:cubicBezTo>
                  <a:cubicBezTo>
                    <a:pt x="14" y="6"/>
                    <a:pt x="14" y="6"/>
                    <a:pt x="14" y="6"/>
                  </a:cubicBezTo>
                  <a:cubicBezTo>
                    <a:pt x="14" y="6"/>
                    <a:pt x="14" y="6"/>
                    <a:pt x="14" y="6"/>
                  </a:cubicBezTo>
                  <a:cubicBezTo>
                    <a:pt x="14" y="5"/>
                    <a:pt x="13" y="4"/>
                    <a:pt x="12" y="4"/>
                  </a:cubicBezTo>
                  <a:cubicBezTo>
                    <a:pt x="5" y="5"/>
                    <a:pt x="5" y="5"/>
                    <a:pt x="5" y="5"/>
                  </a:cubicBezTo>
                  <a:cubicBezTo>
                    <a:pt x="4" y="5"/>
                    <a:pt x="3" y="5"/>
                    <a:pt x="2" y="5"/>
                  </a:cubicBezTo>
                  <a:cubicBezTo>
                    <a:pt x="1" y="6"/>
                    <a:pt x="1" y="7"/>
                    <a:pt x="1" y="8"/>
                  </a:cubicBezTo>
                  <a:cubicBezTo>
                    <a:pt x="1" y="11"/>
                    <a:pt x="3" y="12"/>
                    <a:pt x="6" y="12"/>
                  </a:cubicBezTo>
                  <a:cubicBezTo>
                    <a:pt x="13" y="11"/>
                    <a:pt x="13" y="11"/>
                    <a:pt x="13" y="11"/>
                  </a:cubicBezTo>
                  <a:cubicBezTo>
                    <a:pt x="14" y="11"/>
                    <a:pt x="14" y="11"/>
                    <a:pt x="14" y="9"/>
                  </a:cubicBezTo>
                  <a:cubicBezTo>
                    <a:pt x="14" y="9"/>
                    <a:pt x="14" y="9"/>
                    <a:pt x="14" y="9"/>
                  </a:cubicBezTo>
                  <a:cubicBezTo>
                    <a:pt x="14" y="15"/>
                    <a:pt x="14" y="15"/>
                    <a:pt x="14" y="15"/>
                  </a:cubicBezTo>
                  <a:cubicBezTo>
                    <a:pt x="14" y="15"/>
                    <a:pt x="14" y="15"/>
                    <a:pt x="14" y="15"/>
                  </a:cubicBezTo>
                  <a:close/>
                  <a:moveTo>
                    <a:pt x="3" y="27"/>
                  </a:moveTo>
                  <a:cubicBezTo>
                    <a:pt x="2" y="23"/>
                    <a:pt x="2" y="23"/>
                    <a:pt x="2" y="23"/>
                  </a:cubicBezTo>
                  <a:cubicBezTo>
                    <a:pt x="2" y="23"/>
                    <a:pt x="2" y="23"/>
                    <a:pt x="2" y="23"/>
                  </a:cubicBezTo>
                  <a:cubicBezTo>
                    <a:pt x="2" y="23"/>
                    <a:pt x="3" y="24"/>
                    <a:pt x="4" y="24"/>
                  </a:cubicBezTo>
                  <a:cubicBezTo>
                    <a:pt x="9" y="23"/>
                    <a:pt x="9" y="23"/>
                    <a:pt x="9" y="23"/>
                  </a:cubicBezTo>
                  <a:cubicBezTo>
                    <a:pt x="10" y="23"/>
                    <a:pt x="10" y="23"/>
                    <a:pt x="10" y="22"/>
                  </a:cubicBezTo>
                  <a:cubicBezTo>
                    <a:pt x="11" y="22"/>
                    <a:pt x="11" y="21"/>
                    <a:pt x="10" y="21"/>
                  </a:cubicBezTo>
                  <a:cubicBezTo>
                    <a:pt x="10" y="20"/>
                    <a:pt x="10" y="19"/>
                    <a:pt x="9" y="19"/>
                  </a:cubicBezTo>
                  <a:cubicBezTo>
                    <a:pt x="3" y="20"/>
                    <a:pt x="3" y="20"/>
                    <a:pt x="3" y="20"/>
                  </a:cubicBezTo>
                  <a:cubicBezTo>
                    <a:pt x="2" y="20"/>
                    <a:pt x="2" y="21"/>
                    <a:pt x="2" y="21"/>
                  </a:cubicBezTo>
                  <a:cubicBezTo>
                    <a:pt x="2" y="21"/>
                    <a:pt x="2" y="21"/>
                    <a:pt x="2" y="21"/>
                  </a:cubicBezTo>
                  <a:cubicBezTo>
                    <a:pt x="1" y="17"/>
                    <a:pt x="1" y="17"/>
                    <a:pt x="1" y="17"/>
                  </a:cubicBezTo>
                  <a:cubicBezTo>
                    <a:pt x="1" y="17"/>
                    <a:pt x="1" y="17"/>
                    <a:pt x="1" y="17"/>
                  </a:cubicBezTo>
                  <a:cubicBezTo>
                    <a:pt x="1" y="18"/>
                    <a:pt x="2" y="18"/>
                    <a:pt x="3" y="18"/>
                  </a:cubicBezTo>
                  <a:cubicBezTo>
                    <a:pt x="8" y="17"/>
                    <a:pt x="8" y="17"/>
                    <a:pt x="8" y="17"/>
                  </a:cubicBezTo>
                  <a:cubicBezTo>
                    <a:pt x="9" y="17"/>
                    <a:pt x="9" y="17"/>
                    <a:pt x="9" y="17"/>
                  </a:cubicBezTo>
                  <a:cubicBezTo>
                    <a:pt x="9" y="17"/>
                    <a:pt x="9" y="17"/>
                    <a:pt x="9" y="16"/>
                  </a:cubicBezTo>
                  <a:cubicBezTo>
                    <a:pt x="10" y="16"/>
                    <a:pt x="10" y="16"/>
                    <a:pt x="10" y="16"/>
                  </a:cubicBezTo>
                  <a:cubicBezTo>
                    <a:pt x="11" y="19"/>
                    <a:pt x="11" y="19"/>
                    <a:pt x="11" y="19"/>
                  </a:cubicBezTo>
                  <a:cubicBezTo>
                    <a:pt x="10" y="19"/>
                    <a:pt x="10" y="19"/>
                    <a:pt x="10" y="19"/>
                  </a:cubicBezTo>
                  <a:cubicBezTo>
                    <a:pt x="11" y="20"/>
                    <a:pt x="12" y="21"/>
                    <a:pt x="12" y="22"/>
                  </a:cubicBezTo>
                  <a:cubicBezTo>
                    <a:pt x="12" y="23"/>
                    <a:pt x="11" y="24"/>
                    <a:pt x="9" y="25"/>
                  </a:cubicBezTo>
                  <a:cubicBezTo>
                    <a:pt x="4" y="25"/>
                    <a:pt x="4" y="25"/>
                    <a:pt x="4" y="25"/>
                  </a:cubicBezTo>
                  <a:cubicBezTo>
                    <a:pt x="3" y="26"/>
                    <a:pt x="3" y="26"/>
                    <a:pt x="3" y="27"/>
                  </a:cubicBezTo>
                  <a:cubicBezTo>
                    <a:pt x="3" y="27"/>
                    <a:pt x="3" y="27"/>
                    <a:pt x="3" y="27"/>
                  </a:cubicBezTo>
                  <a:close/>
                  <a:moveTo>
                    <a:pt x="16" y="29"/>
                  </a:moveTo>
                  <a:cubicBezTo>
                    <a:pt x="16" y="29"/>
                    <a:pt x="16" y="29"/>
                    <a:pt x="16" y="29"/>
                  </a:cubicBezTo>
                  <a:cubicBezTo>
                    <a:pt x="15" y="29"/>
                    <a:pt x="15" y="29"/>
                    <a:pt x="15" y="29"/>
                  </a:cubicBezTo>
                  <a:cubicBezTo>
                    <a:pt x="15" y="28"/>
                    <a:pt x="15" y="28"/>
                    <a:pt x="15" y="28"/>
                  </a:cubicBezTo>
                  <a:cubicBezTo>
                    <a:pt x="15" y="27"/>
                    <a:pt x="16" y="27"/>
                    <a:pt x="16" y="27"/>
                  </a:cubicBezTo>
                  <a:cubicBezTo>
                    <a:pt x="16" y="27"/>
                    <a:pt x="16" y="27"/>
                    <a:pt x="17" y="27"/>
                  </a:cubicBezTo>
                  <a:cubicBezTo>
                    <a:pt x="17" y="27"/>
                    <a:pt x="17" y="28"/>
                    <a:pt x="17" y="28"/>
                  </a:cubicBezTo>
                  <a:cubicBezTo>
                    <a:pt x="17" y="29"/>
                    <a:pt x="17" y="29"/>
                    <a:pt x="17" y="29"/>
                  </a:cubicBezTo>
                  <a:cubicBezTo>
                    <a:pt x="17" y="29"/>
                    <a:pt x="17" y="29"/>
                    <a:pt x="16" y="29"/>
                  </a:cubicBezTo>
                  <a:close/>
                  <a:moveTo>
                    <a:pt x="4" y="33"/>
                  </a:moveTo>
                  <a:cubicBezTo>
                    <a:pt x="3" y="29"/>
                    <a:pt x="3" y="29"/>
                    <a:pt x="3" y="29"/>
                  </a:cubicBezTo>
                  <a:cubicBezTo>
                    <a:pt x="4" y="29"/>
                    <a:pt x="4" y="29"/>
                    <a:pt x="4" y="29"/>
                  </a:cubicBezTo>
                  <a:cubicBezTo>
                    <a:pt x="4" y="30"/>
                    <a:pt x="4" y="30"/>
                    <a:pt x="5" y="30"/>
                  </a:cubicBezTo>
                  <a:cubicBezTo>
                    <a:pt x="10" y="29"/>
                    <a:pt x="10" y="29"/>
                    <a:pt x="10" y="29"/>
                  </a:cubicBezTo>
                  <a:cubicBezTo>
                    <a:pt x="11" y="29"/>
                    <a:pt x="11" y="28"/>
                    <a:pt x="11" y="28"/>
                  </a:cubicBezTo>
                  <a:cubicBezTo>
                    <a:pt x="11" y="27"/>
                    <a:pt x="11" y="27"/>
                    <a:pt x="11" y="27"/>
                  </a:cubicBezTo>
                  <a:cubicBezTo>
                    <a:pt x="11" y="27"/>
                    <a:pt x="11" y="27"/>
                    <a:pt x="11" y="27"/>
                  </a:cubicBezTo>
                  <a:cubicBezTo>
                    <a:pt x="13" y="30"/>
                    <a:pt x="13" y="30"/>
                    <a:pt x="13" y="30"/>
                  </a:cubicBezTo>
                  <a:cubicBezTo>
                    <a:pt x="5" y="32"/>
                    <a:pt x="5" y="32"/>
                    <a:pt x="5" y="32"/>
                  </a:cubicBezTo>
                  <a:cubicBezTo>
                    <a:pt x="5" y="32"/>
                    <a:pt x="4" y="33"/>
                    <a:pt x="4" y="33"/>
                  </a:cubicBezTo>
                  <a:cubicBezTo>
                    <a:pt x="4" y="33"/>
                    <a:pt x="4" y="33"/>
                    <a:pt x="4" y="33"/>
                  </a:cubicBezTo>
                  <a:close/>
                  <a:moveTo>
                    <a:pt x="16" y="42"/>
                  </a:moveTo>
                  <a:cubicBezTo>
                    <a:pt x="16" y="41"/>
                    <a:pt x="15" y="41"/>
                    <a:pt x="14" y="41"/>
                  </a:cubicBezTo>
                  <a:cubicBezTo>
                    <a:pt x="6" y="40"/>
                    <a:pt x="6" y="40"/>
                    <a:pt x="6" y="40"/>
                  </a:cubicBezTo>
                  <a:cubicBezTo>
                    <a:pt x="6" y="40"/>
                    <a:pt x="6" y="40"/>
                    <a:pt x="6" y="40"/>
                  </a:cubicBezTo>
                  <a:cubicBezTo>
                    <a:pt x="6" y="40"/>
                    <a:pt x="6" y="40"/>
                    <a:pt x="6" y="40"/>
                  </a:cubicBezTo>
                  <a:cubicBezTo>
                    <a:pt x="13" y="35"/>
                    <a:pt x="13" y="35"/>
                    <a:pt x="13" y="35"/>
                  </a:cubicBezTo>
                  <a:cubicBezTo>
                    <a:pt x="14" y="34"/>
                    <a:pt x="14" y="33"/>
                    <a:pt x="14" y="33"/>
                  </a:cubicBezTo>
                  <a:cubicBezTo>
                    <a:pt x="14" y="33"/>
                    <a:pt x="14" y="33"/>
                    <a:pt x="14" y="33"/>
                  </a:cubicBezTo>
                  <a:cubicBezTo>
                    <a:pt x="15" y="37"/>
                    <a:pt x="15" y="37"/>
                    <a:pt x="15" y="37"/>
                  </a:cubicBezTo>
                  <a:cubicBezTo>
                    <a:pt x="15" y="37"/>
                    <a:pt x="15" y="37"/>
                    <a:pt x="15" y="37"/>
                  </a:cubicBezTo>
                  <a:cubicBezTo>
                    <a:pt x="15" y="37"/>
                    <a:pt x="14" y="36"/>
                    <a:pt x="14" y="36"/>
                  </a:cubicBezTo>
                  <a:cubicBezTo>
                    <a:pt x="14" y="36"/>
                    <a:pt x="14" y="36"/>
                    <a:pt x="13" y="37"/>
                  </a:cubicBezTo>
                  <a:cubicBezTo>
                    <a:pt x="9" y="40"/>
                    <a:pt x="9" y="40"/>
                    <a:pt x="9" y="40"/>
                  </a:cubicBezTo>
                  <a:cubicBezTo>
                    <a:pt x="14" y="40"/>
                    <a:pt x="14" y="40"/>
                    <a:pt x="14" y="40"/>
                  </a:cubicBezTo>
                  <a:cubicBezTo>
                    <a:pt x="14" y="40"/>
                    <a:pt x="15" y="40"/>
                    <a:pt x="15" y="40"/>
                  </a:cubicBezTo>
                  <a:cubicBezTo>
                    <a:pt x="16" y="40"/>
                    <a:pt x="16" y="40"/>
                    <a:pt x="16" y="39"/>
                  </a:cubicBezTo>
                  <a:cubicBezTo>
                    <a:pt x="16" y="39"/>
                    <a:pt x="16" y="39"/>
                    <a:pt x="16" y="39"/>
                  </a:cubicBezTo>
                  <a:cubicBezTo>
                    <a:pt x="16" y="42"/>
                    <a:pt x="16" y="42"/>
                    <a:pt x="16" y="42"/>
                  </a:cubicBezTo>
                  <a:cubicBezTo>
                    <a:pt x="16" y="42"/>
                    <a:pt x="16" y="42"/>
                    <a:pt x="16" y="42"/>
                  </a:cubicBezTo>
                  <a:close/>
                  <a:moveTo>
                    <a:pt x="14" y="53"/>
                  </a:moveTo>
                  <a:cubicBezTo>
                    <a:pt x="13" y="53"/>
                    <a:pt x="12" y="53"/>
                    <a:pt x="11" y="52"/>
                  </a:cubicBezTo>
                  <a:cubicBezTo>
                    <a:pt x="10" y="51"/>
                    <a:pt x="10" y="51"/>
                    <a:pt x="9" y="50"/>
                  </a:cubicBezTo>
                  <a:cubicBezTo>
                    <a:pt x="9" y="49"/>
                    <a:pt x="9" y="48"/>
                    <a:pt x="9" y="47"/>
                  </a:cubicBezTo>
                  <a:cubicBezTo>
                    <a:pt x="10" y="46"/>
                    <a:pt x="11" y="45"/>
                    <a:pt x="12" y="45"/>
                  </a:cubicBezTo>
                  <a:cubicBezTo>
                    <a:pt x="13" y="44"/>
                    <a:pt x="14" y="44"/>
                    <a:pt x="16" y="45"/>
                  </a:cubicBezTo>
                  <a:cubicBezTo>
                    <a:pt x="17" y="45"/>
                    <a:pt x="18" y="46"/>
                    <a:pt x="18" y="47"/>
                  </a:cubicBezTo>
                  <a:cubicBezTo>
                    <a:pt x="18" y="48"/>
                    <a:pt x="18" y="49"/>
                    <a:pt x="18" y="50"/>
                  </a:cubicBezTo>
                  <a:cubicBezTo>
                    <a:pt x="18" y="51"/>
                    <a:pt x="17" y="51"/>
                    <a:pt x="16" y="52"/>
                  </a:cubicBezTo>
                  <a:cubicBezTo>
                    <a:pt x="14" y="46"/>
                    <a:pt x="14" y="46"/>
                    <a:pt x="14" y="46"/>
                  </a:cubicBezTo>
                  <a:cubicBezTo>
                    <a:pt x="12" y="46"/>
                    <a:pt x="12" y="47"/>
                    <a:pt x="11" y="48"/>
                  </a:cubicBezTo>
                  <a:cubicBezTo>
                    <a:pt x="10" y="49"/>
                    <a:pt x="10" y="49"/>
                    <a:pt x="10" y="51"/>
                  </a:cubicBezTo>
                  <a:cubicBezTo>
                    <a:pt x="11" y="51"/>
                    <a:pt x="11" y="52"/>
                    <a:pt x="12" y="52"/>
                  </a:cubicBezTo>
                  <a:cubicBezTo>
                    <a:pt x="13" y="52"/>
                    <a:pt x="14" y="52"/>
                    <a:pt x="14" y="53"/>
                  </a:cubicBezTo>
                  <a:cubicBezTo>
                    <a:pt x="14" y="53"/>
                    <a:pt x="14" y="53"/>
                    <a:pt x="14" y="53"/>
                  </a:cubicBezTo>
                  <a:close/>
                  <a:moveTo>
                    <a:pt x="16" y="49"/>
                  </a:moveTo>
                  <a:cubicBezTo>
                    <a:pt x="18" y="49"/>
                    <a:pt x="18" y="48"/>
                    <a:pt x="18" y="47"/>
                  </a:cubicBezTo>
                  <a:cubicBezTo>
                    <a:pt x="17" y="45"/>
                    <a:pt x="16" y="45"/>
                    <a:pt x="14" y="45"/>
                  </a:cubicBezTo>
                  <a:cubicBezTo>
                    <a:pt x="16" y="49"/>
                    <a:pt x="16" y="49"/>
                    <a:pt x="16" y="49"/>
                  </a:cubicBezTo>
                  <a:close/>
                  <a:moveTo>
                    <a:pt x="22" y="58"/>
                  </a:moveTo>
                  <a:cubicBezTo>
                    <a:pt x="22" y="58"/>
                    <a:pt x="21" y="58"/>
                    <a:pt x="21" y="57"/>
                  </a:cubicBezTo>
                  <a:cubicBezTo>
                    <a:pt x="21" y="57"/>
                    <a:pt x="21" y="57"/>
                    <a:pt x="21" y="57"/>
                  </a:cubicBezTo>
                  <a:cubicBezTo>
                    <a:pt x="21" y="56"/>
                    <a:pt x="21" y="56"/>
                    <a:pt x="21" y="56"/>
                  </a:cubicBezTo>
                  <a:cubicBezTo>
                    <a:pt x="21" y="55"/>
                    <a:pt x="21" y="55"/>
                    <a:pt x="20" y="55"/>
                  </a:cubicBezTo>
                  <a:cubicBezTo>
                    <a:pt x="20" y="55"/>
                    <a:pt x="20" y="55"/>
                    <a:pt x="19" y="55"/>
                  </a:cubicBezTo>
                  <a:cubicBezTo>
                    <a:pt x="15" y="57"/>
                    <a:pt x="15" y="57"/>
                    <a:pt x="15" y="57"/>
                  </a:cubicBezTo>
                  <a:cubicBezTo>
                    <a:pt x="14" y="58"/>
                    <a:pt x="14" y="59"/>
                    <a:pt x="14" y="59"/>
                  </a:cubicBezTo>
                  <a:cubicBezTo>
                    <a:pt x="14" y="59"/>
                    <a:pt x="14" y="59"/>
                    <a:pt x="14" y="59"/>
                  </a:cubicBezTo>
                  <a:cubicBezTo>
                    <a:pt x="12" y="55"/>
                    <a:pt x="12" y="55"/>
                    <a:pt x="12" y="55"/>
                  </a:cubicBezTo>
                  <a:cubicBezTo>
                    <a:pt x="12" y="55"/>
                    <a:pt x="12" y="55"/>
                    <a:pt x="12" y="55"/>
                  </a:cubicBezTo>
                  <a:cubicBezTo>
                    <a:pt x="13" y="56"/>
                    <a:pt x="14" y="56"/>
                    <a:pt x="14" y="56"/>
                  </a:cubicBezTo>
                  <a:cubicBezTo>
                    <a:pt x="19" y="54"/>
                    <a:pt x="19" y="54"/>
                    <a:pt x="19" y="54"/>
                  </a:cubicBezTo>
                  <a:cubicBezTo>
                    <a:pt x="20" y="53"/>
                    <a:pt x="20" y="53"/>
                    <a:pt x="20" y="53"/>
                  </a:cubicBezTo>
                  <a:cubicBezTo>
                    <a:pt x="20" y="53"/>
                    <a:pt x="20" y="52"/>
                    <a:pt x="20" y="52"/>
                  </a:cubicBezTo>
                  <a:cubicBezTo>
                    <a:pt x="20" y="52"/>
                    <a:pt x="20" y="52"/>
                    <a:pt x="20" y="52"/>
                  </a:cubicBezTo>
                  <a:cubicBezTo>
                    <a:pt x="22" y="54"/>
                    <a:pt x="22" y="54"/>
                    <a:pt x="22" y="54"/>
                  </a:cubicBezTo>
                  <a:cubicBezTo>
                    <a:pt x="21" y="55"/>
                    <a:pt x="21" y="55"/>
                    <a:pt x="21" y="55"/>
                  </a:cubicBezTo>
                  <a:cubicBezTo>
                    <a:pt x="22" y="55"/>
                    <a:pt x="23" y="56"/>
                    <a:pt x="24" y="57"/>
                  </a:cubicBezTo>
                  <a:cubicBezTo>
                    <a:pt x="24" y="57"/>
                    <a:pt x="24" y="57"/>
                    <a:pt x="24" y="57"/>
                  </a:cubicBezTo>
                  <a:cubicBezTo>
                    <a:pt x="23" y="58"/>
                    <a:pt x="22" y="58"/>
                    <a:pt x="22" y="58"/>
                  </a:cubicBezTo>
                  <a:close/>
                  <a:moveTo>
                    <a:pt x="21" y="67"/>
                  </a:moveTo>
                  <a:cubicBezTo>
                    <a:pt x="20" y="68"/>
                    <a:pt x="19" y="68"/>
                    <a:pt x="18" y="67"/>
                  </a:cubicBezTo>
                  <a:cubicBezTo>
                    <a:pt x="18" y="67"/>
                    <a:pt x="17" y="67"/>
                    <a:pt x="17" y="66"/>
                  </a:cubicBezTo>
                  <a:cubicBezTo>
                    <a:pt x="17" y="65"/>
                    <a:pt x="16" y="65"/>
                    <a:pt x="16" y="65"/>
                  </a:cubicBezTo>
                  <a:cubicBezTo>
                    <a:pt x="16" y="64"/>
                    <a:pt x="16" y="64"/>
                    <a:pt x="16" y="63"/>
                  </a:cubicBezTo>
                  <a:cubicBezTo>
                    <a:pt x="16" y="63"/>
                    <a:pt x="16" y="63"/>
                    <a:pt x="16" y="63"/>
                  </a:cubicBezTo>
                  <a:cubicBezTo>
                    <a:pt x="16" y="63"/>
                    <a:pt x="16" y="63"/>
                    <a:pt x="16" y="63"/>
                  </a:cubicBezTo>
                  <a:cubicBezTo>
                    <a:pt x="18" y="61"/>
                    <a:pt x="18" y="61"/>
                    <a:pt x="18" y="61"/>
                  </a:cubicBezTo>
                  <a:cubicBezTo>
                    <a:pt x="18" y="61"/>
                    <a:pt x="18" y="61"/>
                    <a:pt x="18" y="61"/>
                  </a:cubicBezTo>
                  <a:cubicBezTo>
                    <a:pt x="17" y="63"/>
                    <a:pt x="16" y="64"/>
                    <a:pt x="17" y="65"/>
                  </a:cubicBezTo>
                  <a:cubicBezTo>
                    <a:pt x="18" y="65"/>
                    <a:pt x="18" y="66"/>
                    <a:pt x="18" y="66"/>
                  </a:cubicBezTo>
                  <a:cubicBezTo>
                    <a:pt x="18" y="66"/>
                    <a:pt x="19" y="66"/>
                    <a:pt x="19" y="66"/>
                  </a:cubicBezTo>
                  <a:cubicBezTo>
                    <a:pt x="20" y="65"/>
                    <a:pt x="20" y="65"/>
                    <a:pt x="20" y="63"/>
                  </a:cubicBezTo>
                  <a:cubicBezTo>
                    <a:pt x="20" y="62"/>
                    <a:pt x="20" y="62"/>
                    <a:pt x="20" y="62"/>
                  </a:cubicBezTo>
                  <a:cubicBezTo>
                    <a:pt x="20" y="61"/>
                    <a:pt x="20" y="60"/>
                    <a:pt x="21" y="59"/>
                  </a:cubicBezTo>
                  <a:cubicBezTo>
                    <a:pt x="22" y="59"/>
                    <a:pt x="22" y="59"/>
                    <a:pt x="23" y="59"/>
                  </a:cubicBezTo>
                  <a:cubicBezTo>
                    <a:pt x="24" y="59"/>
                    <a:pt x="24" y="60"/>
                    <a:pt x="25" y="61"/>
                  </a:cubicBezTo>
                  <a:cubicBezTo>
                    <a:pt x="25" y="61"/>
                    <a:pt x="25" y="61"/>
                    <a:pt x="25" y="62"/>
                  </a:cubicBezTo>
                  <a:cubicBezTo>
                    <a:pt x="25" y="62"/>
                    <a:pt x="25" y="63"/>
                    <a:pt x="26" y="63"/>
                  </a:cubicBezTo>
                  <a:cubicBezTo>
                    <a:pt x="26" y="63"/>
                    <a:pt x="26" y="63"/>
                    <a:pt x="26" y="63"/>
                  </a:cubicBezTo>
                  <a:cubicBezTo>
                    <a:pt x="26" y="63"/>
                    <a:pt x="26" y="63"/>
                    <a:pt x="26" y="63"/>
                  </a:cubicBezTo>
                  <a:cubicBezTo>
                    <a:pt x="24" y="64"/>
                    <a:pt x="24" y="64"/>
                    <a:pt x="24" y="64"/>
                  </a:cubicBezTo>
                  <a:cubicBezTo>
                    <a:pt x="24" y="64"/>
                    <a:pt x="24" y="64"/>
                    <a:pt x="24" y="64"/>
                  </a:cubicBezTo>
                  <a:cubicBezTo>
                    <a:pt x="25" y="63"/>
                    <a:pt x="25" y="61"/>
                    <a:pt x="25" y="61"/>
                  </a:cubicBezTo>
                  <a:cubicBezTo>
                    <a:pt x="25" y="60"/>
                    <a:pt x="24" y="60"/>
                    <a:pt x="24" y="60"/>
                  </a:cubicBezTo>
                  <a:cubicBezTo>
                    <a:pt x="24" y="60"/>
                    <a:pt x="23" y="60"/>
                    <a:pt x="23" y="60"/>
                  </a:cubicBezTo>
                  <a:cubicBezTo>
                    <a:pt x="22" y="60"/>
                    <a:pt x="22" y="61"/>
                    <a:pt x="22" y="62"/>
                  </a:cubicBezTo>
                  <a:cubicBezTo>
                    <a:pt x="22" y="64"/>
                    <a:pt x="22" y="64"/>
                    <a:pt x="22" y="64"/>
                  </a:cubicBezTo>
                  <a:cubicBezTo>
                    <a:pt x="22" y="66"/>
                    <a:pt x="22" y="67"/>
                    <a:pt x="21" y="67"/>
                  </a:cubicBezTo>
                  <a:close/>
                  <a:moveTo>
                    <a:pt x="33" y="67"/>
                  </a:moveTo>
                  <a:cubicBezTo>
                    <a:pt x="32" y="67"/>
                    <a:pt x="32" y="67"/>
                    <a:pt x="32" y="67"/>
                  </a:cubicBezTo>
                  <a:cubicBezTo>
                    <a:pt x="32" y="67"/>
                    <a:pt x="32" y="66"/>
                    <a:pt x="31" y="66"/>
                  </a:cubicBezTo>
                  <a:cubicBezTo>
                    <a:pt x="31" y="66"/>
                    <a:pt x="31" y="66"/>
                    <a:pt x="31" y="65"/>
                  </a:cubicBezTo>
                  <a:cubicBezTo>
                    <a:pt x="31" y="65"/>
                    <a:pt x="32" y="65"/>
                    <a:pt x="32" y="65"/>
                  </a:cubicBezTo>
                  <a:cubicBezTo>
                    <a:pt x="32" y="65"/>
                    <a:pt x="32" y="64"/>
                    <a:pt x="32" y="65"/>
                  </a:cubicBezTo>
                  <a:cubicBezTo>
                    <a:pt x="33" y="65"/>
                    <a:pt x="33" y="65"/>
                    <a:pt x="33" y="65"/>
                  </a:cubicBezTo>
                  <a:cubicBezTo>
                    <a:pt x="33" y="65"/>
                    <a:pt x="34" y="65"/>
                    <a:pt x="33" y="66"/>
                  </a:cubicBezTo>
                  <a:cubicBezTo>
                    <a:pt x="33" y="66"/>
                    <a:pt x="33" y="66"/>
                    <a:pt x="33" y="67"/>
                  </a:cubicBezTo>
                  <a:close/>
                  <a:moveTo>
                    <a:pt x="22" y="75"/>
                  </a:moveTo>
                  <a:cubicBezTo>
                    <a:pt x="20" y="71"/>
                    <a:pt x="20" y="71"/>
                    <a:pt x="20" y="71"/>
                  </a:cubicBezTo>
                  <a:cubicBezTo>
                    <a:pt x="20" y="71"/>
                    <a:pt x="20" y="71"/>
                    <a:pt x="20" y="71"/>
                  </a:cubicBezTo>
                  <a:cubicBezTo>
                    <a:pt x="21" y="71"/>
                    <a:pt x="22" y="72"/>
                    <a:pt x="22" y="71"/>
                  </a:cubicBezTo>
                  <a:cubicBezTo>
                    <a:pt x="27" y="69"/>
                    <a:pt x="27" y="69"/>
                    <a:pt x="27" y="69"/>
                  </a:cubicBezTo>
                  <a:cubicBezTo>
                    <a:pt x="28" y="68"/>
                    <a:pt x="28" y="68"/>
                    <a:pt x="28" y="67"/>
                  </a:cubicBezTo>
                  <a:cubicBezTo>
                    <a:pt x="27" y="67"/>
                    <a:pt x="27" y="67"/>
                    <a:pt x="27" y="67"/>
                  </a:cubicBezTo>
                  <a:cubicBezTo>
                    <a:pt x="28" y="67"/>
                    <a:pt x="28" y="67"/>
                    <a:pt x="28" y="67"/>
                  </a:cubicBezTo>
                  <a:cubicBezTo>
                    <a:pt x="30" y="69"/>
                    <a:pt x="30" y="69"/>
                    <a:pt x="30" y="69"/>
                  </a:cubicBezTo>
                  <a:cubicBezTo>
                    <a:pt x="24" y="73"/>
                    <a:pt x="24" y="73"/>
                    <a:pt x="24" y="73"/>
                  </a:cubicBezTo>
                  <a:cubicBezTo>
                    <a:pt x="22" y="73"/>
                    <a:pt x="22" y="73"/>
                    <a:pt x="22" y="75"/>
                  </a:cubicBezTo>
                  <a:cubicBezTo>
                    <a:pt x="22" y="75"/>
                    <a:pt x="22" y="75"/>
                    <a:pt x="22" y="75"/>
                  </a:cubicBezTo>
                  <a:close/>
                  <a:moveTo>
                    <a:pt x="28" y="80"/>
                  </a:moveTo>
                  <a:cubicBezTo>
                    <a:pt x="27" y="80"/>
                    <a:pt x="26" y="80"/>
                    <a:pt x="26" y="79"/>
                  </a:cubicBezTo>
                  <a:cubicBezTo>
                    <a:pt x="26" y="79"/>
                    <a:pt x="25" y="79"/>
                    <a:pt x="25" y="79"/>
                  </a:cubicBezTo>
                  <a:cubicBezTo>
                    <a:pt x="24" y="78"/>
                    <a:pt x="24" y="77"/>
                    <a:pt x="26" y="76"/>
                  </a:cubicBezTo>
                  <a:cubicBezTo>
                    <a:pt x="31" y="73"/>
                    <a:pt x="31" y="73"/>
                    <a:pt x="31" y="73"/>
                  </a:cubicBezTo>
                  <a:cubicBezTo>
                    <a:pt x="30" y="71"/>
                    <a:pt x="30" y="71"/>
                    <a:pt x="30" y="71"/>
                  </a:cubicBezTo>
                  <a:cubicBezTo>
                    <a:pt x="30" y="71"/>
                    <a:pt x="30" y="71"/>
                    <a:pt x="30" y="71"/>
                  </a:cubicBezTo>
                  <a:cubicBezTo>
                    <a:pt x="30" y="71"/>
                    <a:pt x="30" y="71"/>
                    <a:pt x="30" y="71"/>
                  </a:cubicBezTo>
                  <a:cubicBezTo>
                    <a:pt x="31" y="72"/>
                    <a:pt x="32" y="72"/>
                    <a:pt x="34" y="72"/>
                  </a:cubicBezTo>
                  <a:cubicBezTo>
                    <a:pt x="34" y="72"/>
                    <a:pt x="34" y="72"/>
                    <a:pt x="34" y="72"/>
                  </a:cubicBezTo>
                  <a:cubicBezTo>
                    <a:pt x="32" y="73"/>
                    <a:pt x="32" y="73"/>
                    <a:pt x="32" y="73"/>
                  </a:cubicBezTo>
                  <a:cubicBezTo>
                    <a:pt x="33" y="75"/>
                    <a:pt x="33" y="75"/>
                    <a:pt x="33" y="75"/>
                  </a:cubicBezTo>
                  <a:cubicBezTo>
                    <a:pt x="33" y="75"/>
                    <a:pt x="33" y="75"/>
                    <a:pt x="33" y="75"/>
                  </a:cubicBezTo>
                  <a:cubicBezTo>
                    <a:pt x="32" y="74"/>
                    <a:pt x="32" y="74"/>
                    <a:pt x="32" y="74"/>
                  </a:cubicBezTo>
                  <a:cubicBezTo>
                    <a:pt x="27" y="77"/>
                    <a:pt x="27" y="77"/>
                    <a:pt x="27" y="77"/>
                  </a:cubicBezTo>
                  <a:cubicBezTo>
                    <a:pt x="26" y="78"/>
                    <a:pt x="26" y="79"/>
                    <a:pt x="26" y="79"/>
                  </a:cubicBezTo>
                  <a:cubicBezTo>
                    <a:pt x="27" y="79"/>
                    <a:pt x="27" y="79"/>
                    <a:pt x="28" y="80"/>
                  </a:cubicBezTo>
                  <a:cubicBezTo>
                    <a:pt x="28" y="80"/>
                    <a:pt x="28" y="80"/>
                    <a:pt x="28" y="80"/>
                  </a:cubicBezTo>
                  <a:close/>
                  <a:moveTo>
                    <a:pt x="40" y="84"/>
                  </a:moveTo>
                  <a:cubicBezTo>
                    <a:pt x="40" y="84"/>
                    <a:pt x="40" y="83"/>
                    <a:pt x="40" y="83"/>
                  </a:cubicBezTo>
                  <a:cubicBezTo>
                    <a:pt x="39" y="83"/>
                    <a:pt x="39" y="83"/>
                    <a:pt x="39" y="83"/>
                  </a:cubicBezTo>
                  <a:cubicBezTo>
                    <a:pt x="30" y="86"/>
                    <a:pt x="30" y="86"/>
                    <a:pt x="30" y="86"/>
                  </a:cubicBezTo>
                  <a:cubicBezTo>
                    <a:pt x="28" y="87"/>
                    <a:pt x="26" y="87"/>
                    <a:pt x="25" y="86"/>
                  </a:cubicBezTo>
                  <a:cubicBezTo>
                    <a:pt x="24" y="85"/>
                    <a:pt x="25" y="84"/>
                    <a:pt x="25" y="84"/>
                  </a:cubicBezTo>
                  <a:cubicBezTo>
                    <a:pt x="25" y="84"/>
                    <a:pt x="26" y="84"/>
                    <a:pt x="26" y="84"/>
                  </a:cubicBezTo>
                  <a:cubicBezTo>
                    <a:pt x="26" y="84"/>
                    <a:pt x="26" y="84"/>
                    <a:pt x="26" y="84"/>
                  </a:cubicBezTo>
                  <a:cubicBezTo>
                    <a:pt x="26" y="84"/>
                    <a:pt x="27" y="85"/>
                    <a:pt x="27" y="85"/>
                  </a:cubicBezTo>
                  <a:cubicBezTo>
                    <a:pt x="27" y="85"/>
                    <a:pt x="27" y="85"/>
                    <a:pt x="27" y="85"/>
                  </a:cubicBezTo>
                  <a:cubicBezTo>
                    <a:pt x="28" y="86"/>
                    <a:pt x="29" y="86"/>
                    <a:pt x="31" y="85"/>
                  </a:cubicBezTo>
                  <a:cubicBezTo>
                    <a:pt x="34" y="78"/>
                    <a:pt x="34" y="78"/>
                    <a:pt x="34" y="78"/>
                  </a:cubicBezTo>
                  <a:cubicBezTo>
                    <a:pt x="35" y="77"/>
                    <a:pt x="35" y="77"/>
                    <a:pt x="35" y="77"/>
                  </a:cubicBezTo>
                  <a:cubicBezTo>
                    <a:pt x="35" y="77"/>
                    <a:pt x="35" y="77"/>
                    <a:pt x="34" y="76"/>
                  </a:cubicBezTo>
                  <a:cubicBezTo>
                    <a:pt x="35" y="76"/>
                    <a:pt x="35" y="76"/>
                    <a:pt x="35" y="76"/>
                  </a:cubicBezTo>
                  <a:cubicBezTo>
                    <a:pt x="38" y="79"/>
                    <a:pt x="38" y="79"/>
                    <a:pt x="38" y="79"/>
                  </a:cubicBezTo>
                  <a:cubicBezTo>
                    <a:pt x="37" y="79"/>
                    <a:pt x="37" y="79"/>
                    <a:pt x="37" y="79"/>
                  </a:cubicBezTo>
                  <a:cubicBezTo>
                    <a:pt x="37" y="79"/>
                    <a:pt x="36" y="79"/>
                    <a:pt x="36" y="79"/>
                  </a:cubicBezTo>
                  <a:cubicBezTo>
                    <a:pt x="36" y="79"/>
                    <a:pt x="36" y="79"/>
                    <a:pt x="36" y="79"/>
                  </a:cubicBezTo>
                  <a:cubicBezTo>
                    <a:pt x="33" y="84"/>
                    <a:pt x="33" y="84"/>
                    <a:pt x="33" y="84"/>
                  </a:cubicBezTo>
                  <a:cubicBezTo>
                    <a:pt x="38" y="83"/>
                    <a:pt x="38" y="83"/>
                    <a:pt x="38" y="83"/>
                  </a:cubicBezTo>
                  <a:cubicBezTo>
                    <a:pt x="38" y="83"/>
                    <a:pt x="39" y="82"/>
                    <a:pt x="39" y="82"/>
                  </a:cubicBezTo>
                  <a:cubicBezTo>
                    <a:pt x="39" y="82"/>
                    <a:pt x="39" y="82"/>
                    <a:pt x="39" y="82"/>
                  </a:cubicBezTo>
                  <a:cubicBezTo>
                    <a:pt x="39" y="81"/>
                    <a:pt x="39" y="81"/>
                    <a:pt x="38" y="81"/>
                  </a:cubicBezTo>
                  <a:cubicBezTo>
                    <a:pt x="39" y="81"/>
                    <a:pt x="39" y="81"/>
                    <a:pt x="39" y="81"/>
                  </a:cubicBezTo>
                  <a:cubicBezTo>
                    <a:pt x="40" y="84"/>
                    <a:pt x="40" y="84"/>
                    <a:pt x="40" y="84"/>
                  </a:cubicBezTo>
                  <a:cubicBezTo>
                    <a:pt x="40" y="84"/>
                    <a:pt x="40" y="84"/>
                    <a:pt x="40" y="84"/>
                  </a:cubicBezTo>
                  <a:close/>
                  <a:moveTo>
                    <a:pt x="47" y="97"/>
                  </a:moveTo>
                  <a:cubicBezTo>
                    <a:pt x="46" y="97"/>
                    <a:pt x="45" y="98"/>
                    <a:pt x="44" y="98"/>
                  </a:cubicBezTo>
                  <a:cubicBezTo>
                    <a:pt x="42" y="98"/>
                    <a:pt x="41" y="98"/>
                    <a:pt x="40" y="97"/>
                  </a:cubicBezTo>
                  <a:cubicBezTo>
                    <a:pt x="40" y="96"/>
                    <a:pt x="39" y="95"/>
                    <a:pt x="39" y="94"/>
                  </a:cubicBezTo>
                  <a:cubicBezTo>
                    <a:pt x="39" y="93"/>
                    <a:pt x="40" y="91"/>
                    <a:pt x="41" y="91"/>
                  </a:cubicBezTo>
                  <a:cubicBezTo>
                    <a:pt x="42" y="90"/>
                    <a:pt x="43" y="89"/>
                    <a:pt x="44" y="89"/>
                  </a:cubicBezTo>
                  <a:cubicBezTo>
                    <a:pt x="45" y="89"/>
                    <a:pt x="46" y="89"/>
                    <a:pt x="47" y="90"/>
                  </a:cubicBezTo>
                  <a:cubicBezTo>
                    <a:pt x="48" y="91"/>
                    <a:pt x="49" y="92"/>
                    <a:pt x="49" y="93"/>
                  </a:cubicBezTo>
                  <a:cubicBezTo>
                    <a:pt x="49" y="95"/>
                    <a:pt x="48" y="95"/>
                    <a:pt x="47" y="97"/>
                  </a:cubicBezTo>
                  <a:close/>
                  <a:moveTo>
                    <a:pt x="45" y="96"/>
                  </a:moveTo>
                  <a:cubicBezTo>
                    <a:pt x="46" y="95"/>
                    <a:pt x="47" y="94"/>
                    <a:pt x="47" y="93"/>
                  </a:cubicBezTo>
                  <a:cubicBezTo>
                    <a:pt x="48" y="92"/>
                    <a:pt x="47" y="91"/>
                    <a:pt x="47" y="90"/>
                  </a:cubicBezTo>
                  <a:cubicBezTo>
                    <a:pt x="46" y="90"/>
                    <a:pt x="46" y="89"/>
                    <a:pt x="45" y="90"/>
                  </a:cubicBezTo>
                  <a:cubicBezTo>
                    <a:pt x="44" y="90"/>
                    <a:pt x="44" y="91"/>
                    <a:pt x="43" y="91"/>
                  </a:cubicBezTo>
                  <a:cubicBezTo>
                    <a:pt x="42" y="92"/>
                    <a:pt x="41" y="93"/>
                    <a:pt x="41" y="94"/>
                  </a:cubicBezTo>
                  <a:cubicBezTo>
                    <a:pt x="40" y="95"/>
                    <a:pt x="40" y="96"/>
                    <a:pt x="41" y="97"/>
                  </a:cubicBezTo>
                  <a:cubicBezTo>
                    <a:pt x="42" y="97"/>
                    <a:pt x="42" y="97"/>
                    <a:pt x="43" y="97"/>
                  </a:cubicBezTo>
                  <a:cubicBezTo>
                    <a:pt x="44" y="97"/>
                    <a:pt x="44" y="97"/>
                    <a:pt x="45" y="96"/>
                  </a:cubicBezTo>
                  <a:close/>
                  <a:moveTo>
                    <a:pt x="60" y="97"/>
                  </a:moveTo>
                  <a:cubicBezTo>
                    <a:pt x="59" y="97"/>
                    <a:pt x="59" y="97"/>
                    <a:pt x="59" y="97"/>
                  </a:cubicBezTo>
                  <a:cubicBezTo>
                    <a:pt x="59" y="97"/>
                    <a:pt x="59" y="97"/>
                    <a:pt x="59" y="97"/>
                  </a:cubicBezTo>
                  <a:cubicBezTo>
                    <a:pt x="58" y="97"/>
                    <a:pt x="58" y="97"/>
                    <a:pt x="58" y="96"/>
                  </a:cubicBezTo>
                  <a:cubicBezTo>
                    <a:pt x="58" y="96"/>
                    <a:pt x="58" y="95"/>
                    <a:pt x="58" y="95"/>
                  </a:cubicBezTo>
                  <a:cubicBezTo>
                    <a:pt x="58" y="95"/>
                    <a:pt x="58" y="95"/>
                    <a:pt x="58" y="95"/>
                  </a:cubicBezTo>
                  <a:cubicBezTo>
                    <a:pt x="58" y="94"/>
                    <a:pt x="57" y="94"/>
                    <a:pt x="56" y="95"/>
                  </a:cubicBezTo>
                  <a:cubicBezTo>
                    <a:pt x="54" y="97"/>
                    <a:pt x="54" y="97"/>
                    <a:pt x="54" y="97"/>
                  </a:cubicBezTo>
                  <a:cubicBezTo>
                    <a:pt x="56" y="99"/>
                    <a:pt x="56" y="99"/>
                    <a:pt x="56" y="99"/>
                  </a:cubicBezTo>
                  <a:cubicBezTo>
                    <a:pt x="56" y="99"/>
                    <a:pt x="56" y="99"/>
                    <a:pt x="56" y="99"/>
                  </a:cubicBezTo>
                  <a:cubicBezTo>
                    <a:pt x="54" y="97"/>
                    <a:pt x="54" y="97"/>
                    <a:pt x="54" y="97"/>
                  </a:cubicBezTo>
                  <a:cubicBezTo>
                    <a:pt x="50" y="103"/>
                    <a:pt x="50" y="103"/>
                    <a:pt x="50" y="103"/>
                  </a:cubicBezTo>
                  <a:cubicBezTo>
                    <a:pt x="49" y="103"/>
                    <a:pt x="49" y="104"/>
                    <a:pt x="50" y="105"/>
                  </a:cubicBezTo>
                  <a:cubicBezTo>
                    <a:pt x="50" y="105"/>
                    <a:pt x="50" y="105"/>
                    <a:pt x="50" y="105"/>
                  </a:cubicBezTo>
                  <a:cubicBezTo>
                    <a:pt x="46" y="102"/>
                    <a:pt x="46" y="102"/>
                    <a:pt x="46" y="102"/>
                  </a:cubicBezTo>
                  <a:cubicBezTo>
                    <a:pt x="46" y="101"/>
                    <a:pt x="46" y="101"/>
                    <a:pt x="46" y="101"/>
                  </a:cubicBezTo>
                  <a:cubicBezTo>
                    <a:pt x="47" y="102"/>
                    <a:pt x="48" y="102"/>
                    <a:pt x="48" y="101"/>
                  </a:cubicBezTo>
                  <a:cubicBezTo>
                    <a:pt x="52" y="96"/>
                    <a:pt x="52" y="96"/>
                    <a:pt x="52" y="96"/>
                  </a:cubicBezTo>
                  <a:cubicBezTo>
                    <a:pt x="51" y="95"/>
                    <a:pt x="51" y="95"/>
                    <a:pt x="51" y="95"/>
                  </a:cubicBezTo>
                  <a:cubicBezTo>
                    <a:pt x="52" y="95"/>
                    <a:pt x="52" y="95"/>
                    <a:pt x="52" y="95"/>
                  </a:cubicBezTo>
                  <a:cubicBezTo>
                    <a:pt x="53" y="96"/>
                    <a:pt x="53" y="96"/>
                    <a:pt x="53" y="96"/>
                  </a:cubicBezTo>
                  <a:cubicBezTo>
                    <a:pt x="53" y="95"/>
                    <a:pt x="53" y="95"/>
                    <a:pt x="53" y="95"/>
                  </a:cubicBezTo>
                  <a:cubicBezTo>
                    <a:pt x="54" y="95"/>
                    <a:pt x="55" y="94"/>
                    <a:pt x="56" y="94"/>
                  </a:cubicBezTo>
                  <a:cubicBezTo>
                    <a:pt x="57" y="94"/>
                    <a:pt x="58" y="94"/>
                    <a:pt x="59" y="95"/>
                  </a:cubicBezTo>
                  <a:cubicBezTo>
                    <a:pt x="59" y="95"/>
                    <a:pt x="60" y="95"/>
                    <a:pt x="60" y="96"/>
                  </a:cubicBezTo>
                  <a:cubicBezTo>
                    <a:pt x="60" y="96"/>
                    <a:pt x="60" y="96"/>
                    <a:pt x="60" y="97"/>
                  </a:cubicBezTo>
                  <a:close/>
                  <a:moveTo>
                    <a:pt x="65" y="111"/>
                  </a:moveTo>
                  <a:cubicBezTo>
                    <a:pt x="64" y="113"/>
                    <a:pt x="63" y="113"/>
                    <a:pt x="62" y="113"/>
                  </a:cubicBezTo>
                  <a:cubicBezTo>
                    <a:pt x="61" y="113"/>
                    <a:pt x="60" y="113"/>
                    <a:pt x="59" y="112"/>
                  </a:cubicBezTo>
                  <a:cubicBezTo>
                    <a:pt x="58" y="112"/>
                    <a:pt x="58" y="111"/>
                    <a:pt x="58" y="111"/>
                  </a:cubicBezTo>
                  <a:cubicBezTo>
                    <a:pt x="57" y="111"/>
                    <a:pt x="57" y="110"/>
                    <a:pt x="57" y="110"/>
                  </a:cubicBezTo>
                  <a:cubicBezTo>
                    <a:pt x="56" y="109"/>
                    <a:pt x="56" y="110"/>
                    <a:pt x="56" y="110"/>
                  </a:cubicBezTo>
                  <a:cubicBezTo>
                    <a:pt x="56" y="109"/>
                    <a:pt x="56" y="109"/>
                    <a:pt x="56" y="109"/>
                  </a:cubicBezTo>
                  <a:cubicBezTo>
                    <a:pt x="58" y="105"/>
                    <a:pt x="58" y="105"/>
                    <a:pt x="58" y="105"/>
                  </a:cubicBezTo>
                  <a:cubicBezTo>
                    <a:pt x="58" y="106"/>
                    <a:pt x="58" y="106"/>
                    <a:pt x="58" y="106"/>
                  </a:cubicBezTo>
                  <a:cubicBezTo>
                    <a:pt x="57" y="108"/>
                    <a:pt x="58" y="110"/>
                    <a:pt x="59" y="111"/>
                  </a:cubicBezTo>
                  <a:cubicBezTo>
                    <a:pt x="60" y="112"/>
                    <a:pt x="60" y="112"/>
                    <a:pt x="61" y="112"/>
                  </a:cubicBezTo>
                  <a:cubicBezTo>
                    <a:pt x="62" y="112"/>
                    <a:pt x="62" y="111"/>
                    <a:pt x="62" y="111"/>
                  </a:cubicBezTo>
                  <a:cubicBezTo>
                    <a:pt x="63" y="110"/>
                    <a:pt x="63" y="109"/>
                    <a:pt x="62" y="107"/>
                  </a:cubicBezTo>
                  <a:cubicBezTo>
                    <a:pt x="62" y="105"/>
                    <a:pt x="62" y="105"/>
                    <a:pt x="62" y="105"/>
                  </a:cubicBezTo>
                  <a:cubicBezTo>
                    <a:pt x="61" y="104"/>
                    <a:pt x="61" y="102"/>
                    <a:pt x="62" y="101"/>
                  </a:cubicBezTo>
                  <a:cubicBezTo>
                    <a:pt x="62" y="100"/>
                    <a:pt x="63" y="100"/>
                    <a:pt x="64" y="99"/>
                  </a:cubicBezTo>
                  <a:cubicBezTo>
                    <a:pt x="65" y="99"/>
                    <a:pt x="66" y="99"/>
                    <a:pt x="67" y="100"/>
                  </a:cubicBezTo>
                  <a:cubicBezTo>
                    <a:pt x="67" y="101"/>
                    <a:pt x="68" y="101"/>
                    <a:pt x="68" y="101"/>
                  </a:cubicBezTo>
                  <a:cubicBezTo>
                    <a:pt x="68" y="102"/>
                    <a:pt x="68" y="102"/>
                    <a:pt x="69" y="102"/>
                  </a:cubicBezTo>
                  <a:cubicBezTo>
                    <a:pt x="69" y="102"/>
                    <a:pt x="69" y="102"/>
                    <a:pt x="70" y="102"/>
                  </a:cubicBezTo>
                  <a:cubicBezTo>
                    <a:pt x="70" y="103"/>
                    <a:pt x="70" y="103"/>
                    <a:pt x="70" y="103"/>
                  </a:cubicBezTo>
                  <a:cubicBezTo>
                    <a:pt x="68" y="107"/>
                    <a:pt x="68" y="107"/>
                    <a:pt x="68" y="107"/>
                  </a:cubicBezTo>
                  <a:cubicBezTo>
                    <a:pt x="67" y="106"/>
                    <a:pt x="67" y="106"/>
                    <a:pt x="67" y="106"/>
                  </a:cubicBezTo>
                  <a:cubicBezTo>
                    <a:pt x="68" y="104"/>
                    <a:pt x="68" y="102"/>
                    <a:pt x="66" y="101"/>
                  </a:cubicBezTo>
                  <a:cubicBezTo>
                    <a:pt x="66" y="101"/>
                    <a:pt x="65" y="101"/>
                    <a:pt x="64" y="101"/>
                  </a:cubicBezTo>
                  <a:cubicBezTo>
                    <a:pt x="64" y="101"/>
                    <a:pt x="64" y="101"/>
                    <a:pt x="63" y="101"/>
                  </a:cubicBezTo>
                  <a:cubicBezTo>
                    <a:pt x="63" y="102"/>
                    <a:pt x="63" y="102"/>
                    <a:pt x="63" y="103"/>
                  </a:cubicBezTo>
                  <a:cubicBezTo>
                    <a:pt x="63" y="103"/>
                    <a:pt x="63" y="104"/>
                    <a:pt x="64" y="105"/>
                  </a:cubicBezTo>
                  <a:cubicBezTo>
                    <a:pt x="64" y="107"/>
                    <a:pt x="64" y="107"/>
                    <a:pt x="64" y="107"/>
                  </a:cubicBezTo>
                  <a:cubicBezTo>
                    <a:pt x="66" y="109"/>
                    <a:pt x="66" y="111"/>
                    <a:pt x="65" y="111"/>
                  </a:cubicBezTo>
                  <a:close/>
                  <a:moveTo>
                    <a:pt x="74" y="117"/>
                  </a:moveTo>
                  <a:cubicBezTo>
                    <a:pt x="73" y="118"/>
                    <a:pt x="72" y="119"/>
                    <a:pt x="71" y="119"/>
                  </a:cubicBezTo>
                  <a:cubicBezTo>
                    <a:pt x="70" y="119"/>
                    <a:pt x="69" y="119"/>
                    <a:pt x="68" y="118"/>
                  </a:cubicBezTo>
                  <a:cubicBezTo>
                    <a:pt x="68" y="118"/>
                    <a:pt x="67" y="117"/>
                    <a:pt x="67" y="116"/>
                  </a:cubicBezTo>
                  <a:cubicBezTo>
                    <a:pt x="66" y="115"/>
                    <a:pt x="67" y="113"/>
                    <a:pt x="68" y="112"/>
                  </a:cubicBezTo>
                  <a:cubicBezTo>
                    <a:pt x="68" y="111"/>
                    <a:pt x="69" y="110"/>
                    <a:pt x="70" y="110"/>
                  </a:cubicBezTo>
                  <a:cubicBezTo>
                    <a:pt x="72" y="109"/>
                    <a:pt x="73" y="109"/>
                    <a:pt x="74" y="110"/>
                  </a:cubicBezTo>
                  <a:cubicBezTo>
                    <a:pt x="75" y="111"/>
                    <a:pt x="75" y="111"/>
                    <a:pt x="76" y="112"/>
                  </a:cubicBezTo>
                  <a:cubicBezTo>
                    <a:pt x="76" y="113"/>
                    <a:pt x="76" y="113"/>
                    <a:pt x="76" y="113"/>
                  </a:cubicBezTo>
                  <a:cubicBezTo>
                    <a:pt x="76" y="114"/>
                    <a:pt x="75" y="114"/>
                    <a:pt x="75" y="114"/>
                  </a:cubicBezTo>
                  <a:cubicBezTo>
                    <a:pt x="75" y="114"/>
                    <a:pt x="75" y="114"/>
                    <a:pt x="74" y="114"/>
                  </a:cubicBezTo>
                  <a:cubicBezTo>
                    <a:pt x="74" y="114"/>
                    <a:pt x="74" y="113"/>
                    <a:pt x="74" y="113"/>
                  </a:cubicBezTo>
                  <a:cubicBezTo>
                    <a:pt x="74" y="113"/>
                    <a:pt x="74" y="113"/>
                    <a:pt x="74" y="113"/>
                  </a:cubicBezTo>
                  <a:cubicBezTo>
                    <a:pt x="74" y="112"/>
                    <a:pt x="74" y="112"/>
                    <a:pt x="74" y="111"/>
                  </a:cubicBezTo>
                  <a:cubicBezTo>
                    <a:pt x="74" y="111"/>
                    <a:pt x="74" y="111"/>
                    <a:pt x="73" y="111"/>
                  </a:cubicBezTo>
                  <a:cubicBezTo>
                    <a:pt x="72" y="110"/>
                    <a:pt x="72" y="110"/>
                    <a:pt x="70" y="111"/>
                  </a:cubicBezTo>
                  <a:cubicBezTo>
                    <a:pt x="70" y="111"/>
                    <a:pt x="69" y="111"/>
                    <a:pt x="69" y="112"/>
                  </a:cubicBezTo>
                  <a:cubicBezTo>
                    <a:pt x="68" y="113"/>
                    <a:pt x="68" y="114"/>
                    <a:pt x="68" y="115"/>
                  </a:cubicBezTo>
                  <a:cubicBezTo>
                    <a:pt x="68" y="116"/>
                    <a:pt x="68" y="117"/>
                    <a:pt x="69" y="117"/>
                  </a:cubicBezTo>
                  <a:cubicBezTo>
                    <a:pt x="71" y="118"/>
                    <a:pt x="72" y="118"/>
                    <a:pt x="74" y="117"/>
                  </a:cubicBezTo>
                  <a:cubicBezTo>
                    <a:pt x="74" y="117"/>
                    <a:pt x="74" y="117"/>
                    <a:pt x="74" y="117"/>
                  </a:cubicBezTo>
                  <a:close/>
                  <a:moveTo>
                    <a:pt x="83" y="111"/>
                  </a:moveTo>
                  <a:cubicBezTo>
                    <a:pt x="83" y="111"/>
                    <a:pt x="82" y="111"/>
                    <a:pt x="82" y="111"/>
                  </a:cubicBezTo>
                  <a:cubicBezTo>
                    <a:pt x="82" y="111"/>
                    <a:pt x="82" y="111"/>
                    <a:pt x="81" y="111"/>
                  </a:cubicBezTo>
                  <a:cubicBezTo>
                    <a:pt x="81" y="111"/>
                    <a:pt x="81" y="111"/>
                    <a:pt x="81" y="111"/>
                  </a:cubicBezTo>
                  <a:cubicBezTo>
                    <a:pt x="81" y="110"/>
                    <a:pt x="81" y="110"/>
                    <a:pt x="81" y="110"/>
                  </a:cubicBezTo>
                  <a:cubicBezTo>
                    <a:pt x="81" y="109"/>
                    <a:pt x="81" y="109"/>
                    <a:pt x="82" y="109"/>
                  </a:cubicBezTo>
                  <a:cubicBezTo>
                    <a:pt x="82" y="109"/>
                    <a:pt x="82" y="109"/>
                    <a:pt x="82" y="109"/>
                  </a:cubicBezTo>
                  <a:cubicBezTo>
                    <a:pt x="83" y="109"/>
                    <a:pt x="83" y="110"/>
                    <a:pt x="83" y="110"/>
                  </a:cubicBezTo>
                  <a:cubicBezTo>
                    <a:pt x="83" y="111"/>
                    <a:pt x="83" y="111"/>
                    <a:pt x="83" y="111"/>
                  </a:cubicBezTo>
                  <a:close/>
                  <a:moveTo>
                    <a:pt x="78" y="123"/>
                  </a:moveTo>
                  <a:cubicBezTo>
                    <a:pt x="74" y="121"/>
                    <a:pt x="74" y="121"/>
                    <a:pt x="74" y="121"/>
                  </a:cubicBezTo>
                  <a:cubicBezTo>
                    <a:pt x="74" y="121"/>
                    <a:pt x="74" y="121"/>
                    <a:pt x="74" y="121"/>
                  </a:cubicBezTo>
                  <a:cubicBezTo>
                    <a:pt x="75" y="121"/>
                    <a:pt x="76" y="121"/>
                    <a:pt x="76" y="120"/>
                  </a:cubicBezTo>
                  <a:cubicBezTo>
                    <a:pt x="78" y="115"/>
                    <a:pt x="78" y="115"/>
                    <a:pt x="78" y="115"/>
                  </a:cubicBezTo>
                  <a:cubicBezTo>
                    <a:pt x="79" y="115"/>
                    <a:pt x="79" y="114"/>
                    <a:pt x="78" y="114"/>
                  </a:cubicBezTo>
                  <a:cubicBezTo>
                    <a:pt x="78" y="114"/>
                    <a:pt x="78" y="114"/>
                    <a:pt x="78" y="114"/>
                  </a:cubicBezTo>
                  <a:cubicBezTo>
                    <a:pt x="78" y="113"/>
                    <a:pt x="78" y="113"/>
                    <a:pt x="78" y="113"/>
                  </a:cubicBezTo>
                  <a:cubicBezTo>
                    <a:pt x="81" y="114"/>
                    <a:pt x="81" y="114"/>
                    <a:pt x="81" y="114"/>
                  </a:cubicBezTo>
                  <a:cubicBezTo>
                    <a:pt x="78" y="121"/>
                    <a:pt x="78" y="121"/>
                    <a:pt x="78" y="121"/>
                  </a:cubicBezTo>
                  <a:cubicBezTo>
                    <a:pt x="77" y="122"/>
                    <a:pt x="78" y="123"/>
                    <a:pt x="78" y="123"/>
                  </a:cubicBezTo>
                  <a:cubicBezTo>
                    <a:pt x="78" y="123"/>
                    <a:pt x="78" y="123"/>
                    <a:pt x="78" y="123"/>
                  </a:cubicBezTo>
                  <a:close/>
                  <a:moveTo>
                    <a:pt x="89" y="124"/>
                  </a:moveTo>
                  <a:cubicBezTo>
                    <a:pt x="88" y="125"/>
                    <a:pt x="87" y="125"/>
                    <a:pt x="86" y="126"/>
                  </a:cubicBezTo>
                  <a:cubicBezTo>
                    <a:pt x="85" y="126"/>
                    <a:pt x="84" y="126"/>
                    <a:pt x="84" y="126"/>
                  </a:cubicBezTo>
                  <a:cubicBezTo>
                    <a:pt x="82" y="125"/>
                    <a:pt x="82" y="125"/>
                    <a:pt x="82" y="124"/>
                  </a:cubicBezTo>
                  <a:cubicBezTo>
                    <a:pt x="81" y="123"/>
                    <a:pt x="81" y="121"/>
                    <a:pt x="82" y="120"/>
                  </a:cubicBezTo>
                  <a:cubicBezTo>
                    <a:pt x="82" y="119"/>
                    <a:pt x="83" y="118"/>
                    <a:pt x="84" y="117"/>
                  </a:cubicBezTo>
                  <a:cubicBezTo>
                    <a:pt x="85" y="117"/>
                    <a:pt x="86" y="117"/>
                    <a:pt x="87" y="117"/>
                  </a:cubicBezTo>
                  <a:cubicBezTo>
                    <a:pt x="88" y="118"/>
                    <a:pt x="89" y="119"/>
                    <a:pt x="89" y="119"/>
                  </a:cubicBezTo>
                  <a:cubicBezTo>
                    <a:pt x="90" y="120"/>
                    <a:pt x="90" y="121"/>
                    <a:pt x="89" y="122"/>
                  </a:cubicBezTo>
                  <a:cubicBezTo>
                    <a:pt x="83" y="119"/>
                    <a:pt x="83" y="119"/>
                    <a:pt x="83" y="119"/>
                  </a:cubicBezTo>
                  <a:cubicBezTo>
                    <a:pt x="83" y="121"/>
                    <a:pt x="83" y="122"/>
                    <a:pt x="83" y="123"/>
                  </a:cubicBezTo>
                  <a:cubicBezTo>
                    <a:pt x="83" y="124"/>
                    <a:pt x="84" y="124"/>
                    <a:pt x="84" y="125"/>
                  </a:cubicBezTo>
                  <a:cubicBezTo>
                    <a:pt x="85" y="125"/>
                    <a:pt x="86" y="125"/>
                    <a:pt x="86" y="125"/>
                  </a:cubicBezTo>
                  <a:cubicBezTo>
                    <a:pt x="88" y="125"/>
                    <a:pt x="88" y="124"/>
                    <a:pt x="89" y="124"/>
                  </a:cubicBezTo>
                  <a:cubicBezTo>
                    <a:pt x="89" y="124"/>
                    <a:pt x="89" y="124"/>
                    <a:pt x="89" y="124"/>
                  </a:cubicBezTo>
                  <a:close/>
                  <a:moveTo>
                    <a:pt x="88" y="120"/>
                  </a:moveTo>
                  <a:cubicBezTo>
                    <a:pt x="88" y="119"/>
                    <a:pt x="88" y="118"/>
                    <a:pt x="87" y="117"/>
                  </a:cubicBezTo>
                  <a:cubicBezTo>
                    <a:pt x="86" y="117"/>
                    <a:pt x="84" y="117"/>
                    <a:pt x="84" y="119"/>
                  </a:cubicBezTo>
                  <a:cubicBezTo>
                    <a:pt x="88" y="120"/>
                    <a:pt x="88" y="120"/>
                    <a:pt x="88" y="120"/>
                  </a:cubicBezTo>
                  <a:close/>
                  <a:moveTo>
                    <a:pt x="98" y="131"/>
                  </a:moveTo>
                  <a:cubicBezTo>
                    <a:pt x="94" y="129"/>
                    <a:pt x="94" y="129"/>
                    <a:pt x="94" y="129"/>
                  </a:cubicBezTo>
                  <a:cubicBezTo>
                    <a:pt x="94" y="129"/>
                    <a:pt x="94" y="129"/>
                    <a:pt x="94" y="129"/>
                  </a:cubicBezTo>
                  <a:cubicBezTo>
                    <a:pt x="95" y="129"/>
                    <a:pt x="96" y="129"/>
                    <a:pt x="96" y="128"/>
                  </a:cubicBezTo>
                  <a:cubicBezTo>
                    <a:pt x="98" y="123"/>
                    <a:pt x="98" y="123"/>
                    <a:pt x="98" y="123"/>
                  </a:cubicBezTo>
                  <a:cubicBezTo>
                    <a:pt x="98" y="123"/>
                    <a:pt x="98" y="123"/>
                    <a:pt x="98" y="122"/>
                  </a:cubicBezTo>
                  <a:cubicBezTo>
                    <a:pt x="98" y="122"/>
                    <a:pt x="97" y="122"/>
                    <a:pt x="97" y="121"/>
                  </a:cubicBezTo>
                  <a:cubicBezTo>
                    <a:pt x="96" y="121"/>
                    <a:pt x="95" y="121"/>
                    <a:pt x="94" y="122"/>
                  </a:cubicBezTo>
                  <a:cubicBezTo>
                    <a:pt x="93" y="127"/>
                    <a:pt x="93" y="127"/>
                    <a:pt x="93" y="127"/>
                  </a:cubicBezTo>
                  <a:cubicBezTo>
                    <a:pt x="92" y="128"/>
                    <a:pt x="93" y="129"/>
                    <a:pt x="94" y="129"/>
                  </a:cubicBezTo>
                  <a:cubicBezTo>
                    <a:pt x="94" y="129"/>
                    <a:pt x="94" y="129"/>
                    <a:pt x="94" y="129"/>
                  </a:cubicBezTo>
                  <a:cubicBezTo>
                    <a:pt x="90" y="128"/>
                    <a:pt x="90" y="128"/>
                    <a:pt x="90" y="128"/>
                  </a:cubicBezTo>
                  <a:cubicBezTo>
                    <a:pt x="90" y="127"/>
                    <a:pt x="90" y="127"/>
                    <a:pt x="90" y="127"/>
                  </a:cubicBezTo>
                  <a:cubicBezTo>
                    <a:pt x="90" y="128"/>
                    <a:pt x="91" y="127"/>
                    <a:pt x="91" y="127"/>
                  </a:cubicBezTo>
                  <a:cubicBezTo>
                    <a:pt x="93" y="121"/>
                    <a:pt x="93" y="121"/>
                    <a:pt x="93" y="121"/>
                  </a:cubicBezTo>
                  <a:cubicBezTo>
                    <a:pt x="93" y="121"/>
                    <a:pt x="93" y="121"/>
                    <a:pt x="93" y="121"/>
                  </a:cubicBezTo>
                  <a:cubicBezTo>
                    <a:pt x="93" y="121"/>
                    <a:pt x="93" y="120"/>
                    <a:pt x="92" y="120"/>
                  </a:cubicBezTo>
                  <a:cubicBezTo>
                    <a:pt x="92" y="120"/>
                    <a:pt x="92" y="120"/>
                    <a:pt x="92" y="120"/>
                  </a:cubicBezTo>
                  <a:cubicBezTo>
                    <a:pt x="96" y="120"/>
                    <a:pt x="96" y="120"/>
                    <a:pt x="96" y="120"/>
                  </a:cubicBezTo>
                  <a:cubicBezTo>
                    <a:pt x="95" y="121"/>
                    <a:pt x="95" y="121"/>
                    <a:pt x="95" y="121"/>
                  </a:cubicBezTo>
                  <a:cubicBezTo>
                    <a:pt x="96" y="121"/>
                    <a:pt x="98" y="121"/>
                    <a:pt x="99" y="121"/>
                  </a:cubicBezTo>
                  <a:cubicBezTo>
                    <a:pt x="100" y="121"/>
                    <a:pt x="101" y="123"/>
                    <a:pt x="100" y="125"/>
                  </a:cubicBezTo>
                  <a:cubicBezTo>
                    <a:pt x="98" y="129"/>
                    <a:pt x="98" y="129"/>
                    <a:pt x="98" y="129"/>
                  </a:cubicBezTo>
                  <a:cubicBezTo>
                    <a:pt x="98" y="130"/>
                    <a:pt x="98" y="131"/>
                    <a:pt x="98" y="131"/>
                  </a:cubicBezTo>
                  <a:cubicBezTo>
                    <a:pt x="98" y="131"/>
                    <a:pt x="98" y="131"/>
                    <a:pt x="98" y="131"/>
                  </a:cubicBezTo>
                  <a:close/>
                  <a:moveTo>
                    <a:pt x="109" y="130"/>
                  </a:moveTo>
                  <a:cubicBezTo>
                    <a:pt x="108" y="131"/>
                    <a:pt x="107" y="132"/>
                    <a:pt x="107" y="132"/>
                  </a:cubicBezTo>
                  <a:cubicBezTo>
                    <a:pt x="106" y="133"/>
                    <a:pt x="105" y="133"/>
                    <a:pt x="104" y="133"/>
                  </a:cubicBezTo>
                  <a:cubicBezTo>
                    <a:pt x="103" y="132"/>
                    <a:pt x="102" y="132"/>
                    <a:pt x="102" y="131"/>
                  </a:cubicBezTo>
                  <a:cubicBezTo>
                    <a:pt x="101" y="129"/>
                    <a:pt x="101" y="128"/>
                    <a:pt x="101" y="127"/>
                  </a:cubicBezTo>
                  <a:cubicBezTo>
                    <a:pt x="102" y="126"/>
                    <a:pt x="102" y="125"/>
                    <a:pt x="103" y="124"/>
                  </a:cubicBezTo>
                  <a:cubicBezTo>
                    <a:pt x="104" y="123"/>
                    <a:pt x="106" y="123"/>
                    <a:pt x="107" y="123"/>
                  </a:cubicBezTo>
                  <a:cubicBezTo>
                    <a:pt x="108" y="123"/>
                    <a:pt x="108" y="123"/>
                    <a:pt x="109" y="124"/>
                  </a:cubicBezTo>
                  <a:cubicBezTo>
                    <a:pt x="109" y="125"/>
                    <a:pt x="110" y="125"/>
                    <a:pt x="109" y="126"/>
                  </a:cubicBezTo>
                  <a:cubicBezTo>
                    <a:pt x="109" y="126"/>
                    <a:pt x="109" y="126"/>
                    <a:pt x="109" y="126"/>
                  </a:cubicBezTo>
                  <a:cubicBezTo>
                    <a:pt x="108" y="126"/>
                    <a:pt x="108" y="126"/>
                    <a:pt x="108" y="126"/>
                  </a:cubicBezTo>
                  <a:cubicBezTo>
                    <a:pt x="108" y="126"/>
                    <a:pt x="108" y="126"/>
                    <a:pt x="108" y="126"/>
                  </a:cubicBezTo>
                  <a:cubicBezTo>
                    <a:pt x="108" y="125"/>
                    <a:pt x="108" y="125"/>
                    <a:pt x="108" y="125"/>
                  </a:cubicBezTo>
                  <a:cubicBezTo>
                    <a:pt x="108" y="125"/>
                    <a:pt x="108" y="124"/>
                    <a:pt x="108" y="124"/>
                  </a:cubicBezTo>
                  <a:cubicBezTo>
                    <a:pt x="107" y="123"/>
                    <a:pt x="107" y="123"/>
                    <a:pt x="107" y="123"/>
                  </a:cubicBezTo>
                  <a:cubicBezTo>
                    <a:pt x="106" y="123"/>
                    <a:pt x="105" y="123"/>
                    <a:pt x="104" y="124"/>
                  </a:cubicBezTo>
                  <a:cubicBezTo>
                    <a:pt x="104" y="124"/>
                    <a:pt x="104" y="125"/>
                    <a:pt x="103" y="126"/>
                  </a:cubicBezTo>
                  <a:cubicBezTo>
                    <a:pt x="103" y="127"/>
                    <a:pt x="103" y="128"/>
                    <a:pt x="104" y="129"/>
                  </a:cubicBezTo>
                  <a:cubicBezTo>
                    <a:pt x="104" y="129"/>
                    <a:pt x="105" y="130"/>
                    <a:pt x="106" y="130"/>
                  </a:cubicBezTo>
                  <a:cubicBezTo>
                    <a:pt x="106" y="131"/>
                    <a:pt x="107" y="131"/>
                    <a:pt x="109" y="130"/>
                  </a:cubicBezTo>
                  <a:cubicBezTo>
                    <a:pt x="109" y="130"/>
                    <a:pt x="109" y="130"/>
                    <a:pt x="109" y="130"/>
                  </a:cubicBezTo>
                  <a:close/>
                  <a:moveTo>
                    <a:pt x="119" y="132"/>
                  </a:moveTo>
                  <a:cubicBezTo>
                    <a:pt x="118" y="133"/>
                    <a:pt x="118" y="133"/>
                    <a:pt x="117" y="134"/>
                  </a:cubicBezTo>
                  <a:cubicBezTo>
                    <a:pt x="116" y="134"/>
                    <a:pt x="115" y="135"/>
                    <a:pt x="114" y="134"/>
                  </a:cubicBezTo>
                  <a:cubicBezTo>
                    <a:pt x="113" y="134"/>
                    <a:pt x="112" y="133"/>
                    <a:pt x="112" y="133"/>
                  </a:cubicBezTo>
                  <a:cubicBezTo>
                    <a:pt x="111" y="131"/>
                    <a:pt x="111" y="130"/>
                    <a:pt x="111" y="129"/>
                  </a:cubicBezTo>
                  <a:cubicBezTo>
                    <a:pt x="112" y="128"/>
                    <a:pt x="112" y="127"/>
                    <a:pt x="113" y="126"/>
                  </a:cubicBezTo>
                  <a:cubicBezTo>
                    <a:pt x="114" y="125"/>
                    <a:pt x="115" y="125"/>
                    <a:pt x="116" y="125"/>
                  </a:cubicBezTo>
                  <a:cubicBezTo>
                    <a:pt x="118" y="125"/>
                    <a:pt x="118" y="126"/>
                    <a:pt x="119" y="127"/>
                  </a:cubicBezTo>
                  <a:cubicBezTo>
                    <a:pt x="119" y="127"/>
                    <a:pt x="120" y="128"/>
                    <a:pt x="119" y="129"/>
                  </a:cubicBezTo>
                  <a:cubicBezTo>
                    <a:pt x="113" y="128"/>
                    <a:pt x="113" y="128"/>
                    <a:pt x="113" y="128"/>
                  </a:cubicBezTo>
                  <a:cubicBezTo>
                    <a:pt x="112" y="129"/>
                    <a:pt x="113" y="131"/>
                    <a:pt x="113" y="131"/>
                  </a:cubicBezTo>
                  <a:cubicBezTo>
                    <a:pt x="114" y="132"/>
                    <a:pt x="114" y="133"/>
                    <a:pt x="115" y="133"/>
                  </a:cubicBezTo>
                  <a:cubicBezTo>
                    <a:pt x="116" y="133"/>
                    <a:pt x="116" y="133"/>
                    <a:pt x="117" y="133"/>
                  </a:cubicBezTo>
                  <a:cubicBezTo>
                    <a:pt x="118" y="133"/>
                    <a:pt x="118" y="132"/>
                    <a:pt x="119" y="132"/>
                  </a:cubicBezTo>
                  <a:cubicBezTo>
                    <a:pt x="119" y="132"/>
                    <a:pt x="119" y="132"/>
                    <a:pt x="119" y="132"/>
                  </a:cubicBezTo>
                  <a:close/>
                  <a:moveTo>
                    <a:pt x="117" y="129"/>
                  </a:moveTo>
                  <a:cubicBezTo>
                    <a:pt x="117" y="127"/>
                    <a:pt x="116" y="126"/>
                    <a:pt x="115" y="126"/>
                  </a:cubicBezTo>
                  <a:cubicBezTo>
                    <a:pt x="114" y="125"/>
                    <a:pt x="113" y="126"/>
                    <a:pt x="112" y="128"/>
                  </a:cubicBezTo>
                  <a:cubicBezTo>
                    <a:pt x="117" y="129"/>
                    <a:pt x="117" y="129"/>
                    <a:pt x="117" y="129"/>
                  </a:cubicBezTo>
                  <a:close/>
                  <a:moveTo>
                    <a:pt x="133" y="135"/>
                  </a:moveTo>
                  <a:cubicBezTo>
                    <a:pt x="132" y="136"/>
                    <a:pt x="132" y="136"/>
                    <a:pt x="132" y="136"/>
                  </a:cubicBezTo>
                  <a:cubicBezTo>
                    <a:pt x="132" y="137"/>
                    <a:pt x="131" y="137"/>
                    <a:pt x="131" y="137"/>
                  </a:cubicBezTo>
                  <a:cubicBezTo>
                    <a:pt x="130" y="137"/>
                    <a:pt x="130" y="136"/>
                    <a:pt x="130" y="135"/>
                  </a:cubicBezTo>
                  <a:cubicBezTo>
                    <a:pt x="130" y="135"/>
                    <a:pt x="129" y="136"/>
                    <a:pt x="128" y="136"/>
                  </a:cubicBezTo>
                  <a:cubicBezTo>
                    <a:pt x="128" y="136"/>
                    <a:pt x="127" y="136"/>
                    <a:pt x="127" y="136"/>
                  </a:cubicBezTo>
                  <a:cubicBezTo>
                    <a:pt x="126" y="136"/>
                    <a:pt x="126" y="136"/>
                    <a:pt x="125" y="135"/>
                  </a:cubicBezTo>
                  <a:cubicBezTo>
                    <a:pt x="125" y="135"/>
                    <a:pt x="125" y="135"/>
                    <a:pt x="125" y="134"/>
                  </a:cubicBezTo>
                  <a:cubicBezTo>
                    <a:pt x="125" y="133"/>
                    <a:pt x="126" y="132"/>
                    <a:pt x="127" y="131"/>
                  </a:cubicBezTo>
                  <a:cubicBezTo>
                    <a:pt x="128" y="131"/>
                    <a:pt x="129" y="130"/>
                    <a:pt x="130" y="130"/>
                  </a:cubicBezTo>
                  <a:cubicBezTo>
                    <a:pt x="130" y="129"/>
                    <a:pt x="130" y="129"/>
                    <a:pt x="130" y="129"/>
                  </a:cubicBezTo>
                  <a:cubicBezTo>
                    <a:pt x="130" y="128"/>
                    <a:pt x="130" y="127"/>
                    <a:pt x="129" y="127"/>
                  </a:cubicBezTo>
                  <a:cubicBezTo>
                    <a:pt x="128" y="127"/>
                    <a:pt x="128" y="127"/>
                    <a:pt x="128" y="128"/>
                  </a:cubicBezTo>
                  <a:cubicBezTo>
                    <a:pt x="128" y="128"/>
                    <a:pt x="128" y="128"/>
                    <a:pt x="128" y="128"/>
                  </a:cubicBezTo>
                  <a:cubicBezTo>
                    <a:pt x="128" y="129"/>
                    <a:pt x="128" y="129"/>
                    <a:pt x="128" y="129"/>
                  </a:cubicBezTo>
                  <a:cubicBezTo>
                    <a:pt x="128" y="129"/>
                    <a:pt x="128" y="129"/>
                    <a:pt x="127" y="129"/>
                  </a:cubicBezTo>
                  <a:cubicBezTo>
                    <a:pt x="127" y="130"/>
                    <a:pt x="127" y="130"/>
                    <a:pt x="126" y="130"/>
                  </a:cubicBezTo>
                  <a:cubicBezTo>
                    <a:pt x="126" y="130"/>
                    <a:pt x="126" y="130"/>
                    <a:pt x="126" y="129"/>
                  </a:cubicBezTo>
                  <a:cubicBezTo>
                    <a:pt x="125" y="129"/>
                    <a:pt x="125" y="129"/>
                    <a:pt x="126" y="129"/>
                  </a:cubicBezTo>
                  <a:cubicBezTo>
                    <a:pt x="126" y="128"/>
                    <a:pt x="126" y="128"/>
                    <a:pt x="127" y="127"/>
                  </a:cubicBezTo>
                  <a:cubicBezTo>
                    <a:pt x="128" y="127"/>
                    <a:pt x="128" y="127"/>
                    <a:pt x="129" y="127"/>
                  </a:cubicBezTo>
                  <a:cubicBezTo>
                    <a:pt x="130" y="127"/>
                    <a:pt x="131" y="127"/>
                    <a:pt x="132" y="128"/>
                  </a:cubicBezTo>
                  <a:cubicBezTo>
                    <a:pt x="132" y="128"/>
                    <a:pt x="132" y="129"/>
                    <a:pt x="132" y="130"/>
                  </a:cubicBezTo>
                  <a:cubicBezTo>
                    <a:pt x="132" y="135"/>
                    <a:pt x="132" y="135"/>
                    <a:pt x="132" y="135"/>
                  </a:cubicBezTo>
                  <a:cubicBezTo>
                    <a:pt x="132" y="135"/>
                    <a:pt x="132" y="135"/>
                    <a:pt x="132" y="135"/>
                  </a:cubicBezTo>
                  <a:cubicBezTo>
                    <a:pt x="132" y="135"/>
                    <a:pt x="132" y="135"/>
                    <a:pt x="133" y="135"/>
                  </a:cubicBezTo>
                  <a:cubicBezTo>
                    <a:pt x="133" y="135"/>
                    <a:pt x="133" y="135"/>
                    <a:pt x="133" y="135"/>
                  </a:cubicBezTo>
                  <a:close/>
                  <a:moveTo>
                    <a:pt x="130" y="134"/>
                  </a:moveTo>
                  <a:cubicBezTo>
                    <a:pt x="130" y="131"/>
                    <a:pt x="130" y="131"/>
                    <a:pt x="130" y="131"/>
                  </a:cubicBezTo>
                  <a:cubicBezTo>
                    <a:pt x="129" y="131"/>
                    <a:pt x="128" y="131"/>
                    <a:pt x="128" y="131"/>
                  </a:cubicBezTo>
                  <a:cubicBezTo>
                    <a:pt x="127" y="132"/>
                    <a:pt x="126" y="132"/>
                    <a:pt x="126" y="133"/>
                  </a:cubicBezTo>
                  <a:cubicBezTo>
                    <a:pt x="126" y="134"/>
                    <a:pt x="127" y="135"/>
                    <a:pt x="128" y="135"/>
                  </a:cubicBezTo>
                  <a:cubicBezTo>
                    <a:pt x="128" y="135"/>
                    <a:pt x="129" y="135"/>
                    <a:pt x="130" y="134"/>
                  </a:cubicBezTo>
                  <a:close/>
                  <a:moveTo>
                    <a:pt x="144" y="136"/>
                  </a:moveTo>
                  <a:cubicBezTo>
                    <a:pt x="140" y="136"/>
                    <a:pt x="140" y="136"/>
                    <a:pt x="140" y="136"/>
                  </a:cubicBezTo>
                  <a:cubicBezTo>
                    <a:pt x="140" y="136"/>
                    <a:pt x="140" y="136"/>
                    <a:pt x="140" y="136"/>
                  </a:cubicBezTo>
                  <a:cubicBezTo>
                    <a:pt x="140" y="136"/>
                    <a:pt x="141" y="135"/>
                    <a:pt x="141" y="135"/>
                  </a:cubicBezTo>
                  <a:cubicBezTo>
                    <a:pt x="141" y="129"/>
                    <a:pt x="141" y="129"/>
                    <a:pt x="141" y="129"/>
                  </a:cubicBezTo>
                  <a:cubicBezTo>
                    <a:pt x="141" y="129"/>
                    <a:pt x="141" y="129"/>
                    <a:pt x="140" y="128"/>
                  </a:cubicBezTo>
                  <a:cubicBezTo>
                    <a:pt x="140" y="128"/>
                    <a:pt x="140" y="128"/>
                    <a:pt x="139" y="128"/>
                  </a:cubicBezTo>
                  <a:cubicBezTo>
                    <a:pt x="138" y="128"/>
                    <a:pt x="138" y="128"/>
                    <a:pt x="137" y="129"/>
                  </a:cubicBezTo>
                  <a:cubicBezTo>
                    <a:pt x="137" y="135"/>
                    <a:pt x="137" y="135"/>
                    <a:pt x="137" y="135"/>
                  </a:cubicBezTo>
                  <a:cubicBezTo>
                    <a:pt x="137" y="135"/>
                    <a:pt x="137" y="136"/>
                    <a:pt x="138" y="136"/>
                  </a:cubicBezTo>
                  <a:cubicBezTo>
                    <a:pt x="138" y="136"/>
                    <a:pt x="138" y="136"/>
                    <a:pt x="138" y="136"/>
                  </a:cubicBezTo>
                  <a:cubicBezTo>
                    <a:pt x="134" y="136"/>
                    <a:pt x="134" y="136"/>
                    <a:pt x="134" y="136"/>
                  </a:cubicBezTo>
                  <a:cubicBezTo>
                    <a:pt x="134" y="136"/>
                    <a:pt x="134" y="136"/>
                    <a:pt x="134" y="136"/>
                  </a:cubicBezTo>
                  <a:cubicBezTo>
                    <a:pt x="134" y="136"/>
                    <a:pt x="135" y="135"/>
                    <a:pt x="135" y="135"/>
                  </a:cubicBezTo>
                  <a:cubicBezTo>
                    <a:pt x="135" y="129"/>
                    <a:pt x="135" y="129"/>
                    <a:pt x="135" y="129"/>
                  </a:cubicBezTo>
                  <a:cubicBezTo>
                    <a:pt x="135" y="129"/>
                    <a:pt x="135" y="128"/>
                    <a:pt x="134" y="128"/>
                  </a:cubicBezTo>
                  <a:cubicBezTo>
                    <a:pt x="134" y="128"/>
                    <a:pt x="134" y="128"/>
                    <a:pt x="133" y="128"/>
                  </a:cubicBezTo>
                  <a:cubicBezTo>
                    <a:pt x="133" y="128"/>
                    <a:pt x="133" y="128"/>
                    <a:pt x="133" y="128"/>
                  </a:cubicBezTo>
                  <a:cubicBezTo>
                    <a:pt x="136" y="127"/>
                    <a:pt x="136" y="127"/>
                    <a:pt x="136" y="127"/>
                  </a:cubicBezTo>
                  <a:cubicBezTo>
                    <a:pt x="136" y="128"/>
                    <a:pt x="136" y="128"/>
                    <a:pt x="136" y="128"/>
                  </a:cubicBezTo>
                  <a:cubicBezTo>
                    <a:pt x="137" y="127"/>
                    <a:pt x="138" y="127"/>
                    <a:pt x="140" y="127"/>
                  </a:cubicBezTo>
                  <a:cubicBezTo>
                    <a:pt x="141" y="127"/>
                    <a:pt x="142" y="127"/>
                    <a:pt x="142" y="130"/>
                  </a:cubicBezTo>
                  <a:cubicBezTo>
                    <a:pt x="142" y="135"/>
                    <a:pt x="142" y="135"/>
                    <a:pt x="142" y="135"/>
                  </a:cubicBezTo>
                  <a:cubicBezTo>
                    <a:pt x="143" y="135"/>
                    <a:pt x="143" y="136"/>
                    <a:pt x="144" y="136"/>
                  </a:cubicBezTo>
                  <a:cubicBezTo>
                    <a:pt x="144" y="136"/>
                    <a:pt x="144" y="136"/>
                    <a:pt x="144" y="136"/>
                  </a:cubicBezTo>
                  <a:close/>
                  <a:moveTo>
                    <a:pt x="155" y="134"/>
                  </a:moveTo>
                  <a:cubicBezTo>
                    <a:pt x="154" y="135"/>
                    <a:pt x="153" y="135"/>
                    <a:pt x="152" y="136"/>
                  </a:cubicBezTo>
                  <a:cubicBezTo>
                    <a:pt x="152" y="134"/>
                    <a:pt x="152" y="134"/>
                    <a:pt x="152" y="134"/>
                  </a:cubicBezTo>
                  <a:cubicBezTo>
                    <a:pt x="151" y="135"/>
                    <a:pt x="150" y="136"/>
                    <a:pt x="149" y="136"/>
                  </a:cubicBezTo>
                  <a:cubicBezTo>
                    <a:pt x="148" y="136"/>
                    <a:pt x="148" y="136"/>
                    <a:pt x="147" y="135"/>
                  </a:cubicBezTo>
                  <a:cubicBezTo>
                    <a:pt x="146" y="134"/>
                    <a:pt x="145" y="133"/>
                    <a:pt x="145" y="131"/>
                  </a:cubicBezTo>
                  <a:cubicBezTo>
                    <a:pt x="145" y="130"/>
                    <a:pt x="146" y="129"/>
                    <a:pt x="146" y="128"/>
                  </a:cubicBezTo>
                  <a:cubicBezTo>
                    <a:pt x="146" y="127"/>
                    <a:pt x="148" y="126"/>
                    <a:pt x="149" y="126"/>
                  </a:cubicBezTo>
                  <a:cubicBezTo>
                    <a:pt x="150" y="126"/>
                    <a:pt x="150" y="126"/>
                    <a:pt x="151" y="127"/>
                  </a:cubicBezTo>
                  <a:cubicBezTo>
                    <a:pt x="150" y="124"/>
                    <a:pt x="150" y="124"/>
                    <a:pt x="150" y="124"/>
                  </a:cubicBezTo>
                  <a:cubicBezTo>
                    <a:pt x="150" y="123"/>
                    <a:pt x="150" y="123"/>
                    <a:pt x="150" y="123"/>
                  </a:cubicBezTo>
                  <a:cubicBezTo>
                    <a:pt x="150" y="123"/>
                    <a:pt x="150" y="123"/>
                    <a:pt x="149" y="123"/>
                  </a:cubicBezTo>
                  <a:cubicBezTo>
                    <a:pt x="149" y="123"/>
                    <a:pt x="149" y="123"/>
                    <a:pt x="149" y="123"/>
                  </a:cubicBezTo>
                  <a:cubicBezTo>
                    <a:pt x="150" y="123"/>
                    <a:pt x="150" y="122"/>
                    <a:pt x="152" y="121"/>
                  </a:cubicBezTo>
                  <a:cubicBezTo>
                    <a:pt x="153" y="133"/>
                    <a:pt x="153" y="133"/>
                    <a:pt x="153" y="133"/>
                  </a:cubicBezTo>
                  <a:cubicBezTo>
                    <a:pt x="153" y="134"/>
                    <a:pt x="153" y="134"/>
                    <a:pt x="153" y="134"/>
                  </a:cubicBezTo>
                  <a:cubicBezTo>
                    <a:pt x="154" y="134"/>
                    <a:pt x="155" y="134"/>
                    <a:pt x="155" y="134"/>
                  </a:cubicBezTo>
                  <a:cubicBezTo>
                    <a:pt x="155" y="134"/>
                    <a:pt x="155" y="134"/>
                    <a:pt x="155" y="134"/>
                  </a:cubicBezTo>
                  <a:close/>
                  <a:moveTo>
                    <a:pt x="152" y="133"/>
                  </a:moveTo>
                  <a:cubicBezTo>
                    <a:pt x="152" y="129"/>
                    <a:pt x="152" y="129"/>
                    <a:pt x="152" y="129"/>
                  </a:cubicBezTo>
                  <a:cubicBezTo>
                    <a:pt x="152" y="128"/>
                    <a:pt x="151" y="128"/>
                    <a:pt x="151" y="127"/>
                  </a:cubicBezTo>
                  <a:cubicBezTo>
                    <a:pt x="150" y="127"/>
                    <a:pt x="150" y="127"/>
                    <a:pt x="149" y="127"/>
                  </a:cubicBezTo>
                  <a:cubicBezTo>
                    <a:pt x="148" y="127"/>
                    <a:pt x="148" y="127"/>
                    <a:pt x="147" y="128"/>
                  </a:cubicBezTo>
                  <a:cubicBezTo>
                    <a:pt x="147" y="129"/>
                    <a:pt x="147" y="130"/>
                    <a:pt x="147" y="131"/>
                  </a:cubicBezTo>
                  <a:cubicBezTo>
                    <a:pt x="147" y="132"/>
                    <a:pt x="147" y="133"/>
                    <a:pt x="148" y="134"/>
                  </a:cubicBezTo>
                  <a:cubicBezTo>
                    <a:pt x="148" y="135"/>
                    <a:pt x="149" y="135"/>
                    <a:pt x="150" y="135"/>
                  </a:cubicBezTo>
                  <a:cubicBezTo>
                    <a:pt x="150" y="135"/>
                    <a:pt x="150" y="135"/>
                    <a:pt x="151" y="135"/>
                  </a:cubicBezTo>
                  <a:cubicBezTo>
                    <a:pt x="152" y="134"/>
                    <a:pt x="152" y="134"/>
                    <a:pt x="152" y="133"/>
                  </a:cubicBezTo>
                  <a:close/>
                  <a:moveTo>
                    <a:pt x="170" y="122"/>
                  </a:moveTo>
                  <a:cubicBezTo>
                    <a:pt x="170" y="122"/>
                    <a:pt x="170" y="122"/>
                    <a:pt x="170" y="122"/>
                  </a:cubicBezTo>
                  <a:cubicBezTo>
                    <a:pt x="169" y="121"/>
                    <a:pt x="169" y="120"/>
                    <a:pt x="169" y="120"/>
                  </a:cubicBezTo>
                  <a:cubicBezTo>
                    <a:pt x="168" y="120"/>
                    <a:pt x="168" y="120"/>
                    <a:pt x="167" y="120"/>
                  </a:cubicBezTo>
                  <a:cubicBezTo>
                    <a:pt x="165" y="120"/>
                    <a:pt x="165" y="120"/>
                    <a:pt x="165" y="120"/>
                  </a:cubicBezTo>
                  <a:cubicBezTo>
                    <a:pt x="167" y="131"/>
                    <a:pt x="167" y="131"/>
                    <a:pt x="167" y="131"/>
                  </a:cubicBezTo>
                  <a:cubicBezTo>
                    <a:pt x="168" y="132"/>
                    <a:pt x="168" y="132"/>
                    <a:pt x="170" y="132"/>
                  </a:cubicBezTo>
                  <a:cubicBezTo>
                    <a:pt x="170" y="132"/>
                    <a:pt x="170" y="132"/>
                    <a:pt x="170" y="132"/>
                  </a:cubicBezTo>
                  <a:cubicBezTo>
                    <a:pt x="164" y="133"/>
                    <a:pt x="164" y="133"/>
                    <a:pt x="164" y="133"/>
                  </a:cubicBezTo>
                  <a:cubicBezTo>
                    <a:pt x="164" y="133"/>
                    <a:pt x="164" y="133"/>
                    <a:pt x="164" y="133"/>
                  </a:cubicBezTo>
                  <a:cubicBezTo>
                    <a:pt x="165" y="133"/>
                    <a:pt x="166" y="132"/>
                    <a:pt x="165" y="131"/>
                  </a:cubicBezTo>
                  <a:cubicBezTo>
                    <a:pt x="163" y="121"/>
                    <a:pt x="163" y="121"/>
                    <a:pt x="163" y="121"/>
                  </a:cubicBezTo>
                  <a:cubicBezTo>
                    <a:pt x="161" y="121"/>
                    <a:pt x="161" y="121"/>
                    <a:pt x="161" y="121"/>
                  </a:cubicBezTo>
                  <a:cubicBezTo>
                    <a:pt x="160" y="121"/>
                    <a:pt x="160" y="122"/>
                    <a:pt x="159" y="122"/>
                  </a:cubicBezTo>
                  <a:cubicBezTo>
                    <a:pt x="159" y="123"/>
                    <a:pt x="159" y="123"/>
                    <a:pt x="159" y="124"/>
                  </a:cubicBezTo>
                  <a:cubicBezTo>
                    <a:pt x="159" y="124"/>
                    <a:pt x="159" y="124"/>
                    <a:pt x="159" y="124"/>
                  </a:cubicBezTo>
                  <a:cubicBezTo>
                    <a:pt x="158" y="121"/>
                    <a:pt x="158" y="121"/>
                    <a:pt x="158" y="121"/>
                  </a:cubicBezTo>
                  <a:cubicBezTo>
                    <a:pt x="169" y="118"/>
                    <a:pt x="169" y="118"/>
                    <a:pt x="169" y="118"/>
                  </a:cubicBezTo>
                  <a:cubicBezTo>
                    <a:pt x="170" y="122"/>
                    <a:pt x="170" y="122"/>
                    <a:pt x="170" y="122"/>
                  </a:cubicBezTo>
                  <a:close/>
                  <a:moveTo>
                    <a:pt x="181" y="125"/>
                  </a:moveTo>
                  <a:cubicBezTo>
                    <a:pt x="181" y="126"/>
                    <a:pt x="181" y="127"/>
                    <a:pt x="180" y="128"/>
                  </a:cubicBezTo>
                  <a:cubicBezTo>
                    <a:pt x="180" y="129"/>
                    <a:pt x="179" y="130"/>
                    <a:pt x="178" y="130"/>
                  </a:cubicBezTo>
                  <a:cubicBezTo>
                    <a:pt x="177" y="131"/>
                    <a:pt x="176" y="131"/>
                    <a:pt x="176" y="130"/>
                  </a:cubicBezTo>
                  <a:cubicBezTo>
                    <a:pt x="174" y="129"/>
                    <a:pt x="174" y="128"/>
                    <a:pt x="173" y="127"/>
                  </a:cubicBezTo>
                  <a:cubicBezTo>
                    <a:pt x="173" y="126"/>
                    <a:pt x="173" y="125"/>
                    <a:pt x="173" y="123"/>
                  </a:cubicBezTo>
                  <a:cubicBezTo>
                    <a:pt x="174" y="122"/>
                    <a:pt x="174" y="121"/>
                    <a:pt x="176" y="121"/>
                  </a:cubicBezTo>
                  <a:cubicBezTo>
                    <a:pt x="177" y="121"/>
                    <a:pt x="178" y="121"/>
                    <a:pt x="178" y="121"/>
                  </a:cubicBezTo>
                  <a:cubicBezTo>
                    <a:pt x="179" y="121"/>
                    <a:pt x="180" y="122"/>
                    <a:pt x="180" y="123"/>
                  </a:cubicBezTo>
                  <a:cubicBezTo>
                    <a:pt x="174" y="125"/>
                    <a:pt x="174" y="125"/>
                    <a:pt x="174" y="125"/>
                  </a:cubicBezTo>
                  <a:cubicBezTo>
                    <a:pt x="175" y="126"/>
                    <a:pt x="176" y="127"/>
                    <a:pt x="176" y="128"/>
                  </a:cubicBezTo>
                  <a:cubicBezTo>
                    <a:pt x="177" y="129"/>
                    <a:pt x="178" y="129"/>
                    <a:pt x="179" y="128"/>
                  </a:cubicBezTo>
                  <a:cubicBezTo>
                    <a:pt x="180" y="128"/>
                    <a:pt x="180" y="127"/>
                    <a:pt x="181" y="127"/>
                  </a:cubicBezTo>
                  <a:cubicBezTo>
                    <a:pt x="180" y="127"/>
                    <a:pt x="181" y="126"/>
                    <a:pt x="181" y="125"/>
                  </a:cubicBezTo>
                  <a:cubicBezTo>
                    <a:pt x="181" y="125"/>
                    <a:pt x="181" y="125"/>
                    <a:pt x="181" y="125"/>
                  </a:cubicBezTo>
                  <a:close/>
                  <a:moveTo>
                    <a:pt x="178" y="123"/>
                  </a:moveTo>
                  <a:cubicBezTo>
                    <a:pt x="177" y="122"/>
                    <a:pt x="176" y="121"/>
                    <a:pt x="175" y="122"/>
                  </a:cubicBezTo>
                  <a:cubicBezTo>
                    <a:pt x="174" y="122"/>
                    <a:pt x="173" y="123"/>
                    <a:pt x="173" y="125"/>
                  </a:cubicBezTo>
                  <a:cubicBezTo>
                    <a:pt x="178" y="123"/>
                    <a:pt x="178" y="123"/>
                    <a:pt x="178" y="123"/>
                  </a:cubicBezTo>
                  <a:close/>
                  <a:moveTo>
                    <a:pt x="190" y="122"/>
                  </a:moveTo>
                  <a:cubicBezTo>
                    <a:pt x="190" y="123"/>
                    <a:pt x="190" y="124"/>
                    <a:pt x="190" y="125"/>
                  </a:cubicBezTo>
                  <a:cubicBezTo>
                    <a:pt x="189" y="126"/>
                    <a:pt x="188" y="127"/>
                    <a:pt x="188" y="127"/>
                  </a:cubicBezTo>
                  <a:cubicBezTo>
                    <a:pt x="186" y="127"/>
                    <a:pt x="186" y="127"/>
                    <a:pt x="184" y="127"/>
                  </a:cubicBezTo>
                  <a:cubicBezTo>
                    <a:pt x="183" y="127"/>
                    <a:pt x="182" y="125"/>
                    <a:pt x="182" y="124"/>
                  </a:cubicBezTo>
                  <a:cubicBezTo>
                    <a:pt x="182" y="123"/>
                    <a:pt x="182" y="122"/>
                    <a:pt x="182" y="121"/>
                  </a:cubicBezTo>
                  <a:cubicBezTo>
                    <a:pt x="182" y="119"/>
                    <a:pt x="183" y="119"/>
                    <a:pt x="185" y="118"/>
                  </a:cubicBezTo>
                  <a:cubicBezTo>
                    <a:pt x="186" y="118"/>
                    <a:pt x="186" y="118"/>
                    <a:pt x="187" y="118"/>
                  </a:cubicBezTo>
                  <a:cubicBezTo>
                    <a:pt x="188" y="118"/>
                    <a:pt x="188" y="118"/>
                    <a:pt x="188" y="119"/>
                  </a:cubicBezTo>
                  <a:cubicBezTo>
                    <a:pt x="188" y="119"/>
                    <a:pt x="188" y="119"/>
                    <a:pt x="188" y="119"/>
                  </a:cubicBezTo>
                  <a:cubicBezTo>
                    <a:pt x="188" y="120"/>
                    <a:pt x="188" y="120"/>
                    <a:pt x="188" y="120"/>
                  </a:cubicBezTo>
                  <a:cubicBezTo>
                    <a:pt x="188" y="120"/>
                    <a:pt x="188" y="120"/>
                    <a:pt x="187" y="120"/>
                  </a:cubicBezTo>
                  <a:cubicBezTo>
                    <a:pt x="187" y="120"/>
                    <a:pt x="187" y="119"/>
                    <a:pt x="187" y="119"/>
                  </a:cubicBezTo>
                  <a:cubicBezTo>
                    <a:pt x="187" y="119"/>
                    <a:pt x="186" y="119"/>
                    <a:pt x="186" y="119"/>
                  </a:cubicBezTo>
                  <a:cubicBezTo>
                    <a:pt x="186" y="119"/>
                    <a:pt x="185" y="119"/>
                    <a:pt x="185" y="119"/>
                  </a:cubicBezTo>
                  <a:cubicBezTo>
                    <a:pt x="184" y="119"/>
                    <a:pt x="183" y="120"/>
                    <a:pt x="183" y="121"/>
                  </a:cubicBezTo>
                  <a:cubicBezTo>
                    <a:pt x="183" y="121"/>
                    <a:pt x="183" y="122"/>
                    <a:pt x="184" y="123"/>
                  </a:cubicBezTo>
                  <a:cubicBezTo>
                    <a:pt x="184" y="124"/>
                    <a:pt x="185" y="125"/>
                    <a:pt x="186" y="125"/>
                  </a:cubicBezTo>
                  <a:cubicBezTo>
                    <a:pt x="186" y="126"/>
                    <a:pt x="187" y="126"/>
                    <a:pt x="188" y="126"/>
                  </a:cubicBezTo>
                  <a:cubicBezTo>
                    <a:pt x="189" y="125"/>
                    <a:pt x="190" y="124"/>
                    <a:pt x="190" y="122"/>
                  </a:cubicBezTo>
                  <a:cubicBezTo>
                    <a:pt x="190" y="122"/>
                    <a:pt x="190" y="122"/>
                    <a:pt x="190" y="122"/>
                  </a:cubicBezTo>
                  <a:close/>
                  <a:moveTo>
                    <a:pt x="202" y="120"/>
                  </a:moveTo>
                  <a:cubicBezTo>
                    <a:pt x="198" y="122"/>
                    <a:pt x="198" y="122"/>
                    <a:pt x="198" y="122"/>
                  </a:cubicBezTo>
                  <a:cubicBezTo>
                    <a:pt x="198" y="121"/>
                    <a:pt x="198" y="121"/>
                    <a:pt x="198" y="121"/>
                  </a:cubicBezTo>
                  <a:cubicBezTo>
                    <a:pt x="199" y="121"/>
                    <a:pt x="199" y="121"/>
                    <a:pt x="198" y="120"/>
                  </a:cubicBezTo>
                  <a:cubicBezTo>
                    <a:pt x="196" y="115"/>
                    <a:pt x="196" y="115"/>
                    <a:pt x="196" y="115"/>
                  </a:cubicBezTo>
                  <a:cubicBezTo>
                    <a:pt x="195" y="114"/>
                    <a:pt x="195" y="114"/>
                    <a:pt x="194" y="115"/>
                  </a:cubicBezTo>
                  <a:cubicBezTo>
                    <a:pt x="193" y="115"/>
                    <a:pt x="192" y="116"/>
                    <a:pt x="192" y="117"/>
                  </a:cubicBezTo>
                  <a:cubicBezTo>
                    <a:pt x="194" y="121"/>
                    <a:pt x="194" y="121"/>
                    <a:pt x="194" y="121"/>
                  </a:cubicBezTo>
                  <a:cubicBezTo>
                    <a:pt x="195" y="122"/>
                    <a:pt x="196" y="122"/>
                    <a:pt x="196" y="122"/>
                  </a:cubicBezTo>
                  <a:cubicBezTo>
                    <a:pt x="196" y="122"/>
                    <a:pt x="196" y="122"/>
                    <a:pt x="196" y="122"/>
                  </a:cubicBezTo>
                  <a:cubicBezTo>
                    <a:pt x="192" y="124"/>
                    <a:pt x="192" y="124"/>
                    <a:pt x="192" y="124"/>
                  </a:cubicBezTo>
                  <a:cubicBezTo>
                    <a:pt x="192" y="124"/>
                    <a:pt x="192" y="124"/>
                    <a:pt x="192" y="124"/>
                  </a:cubicBezTo>
                  <a:cubicBezTo>
                    <a:pt x="193" y="123"/>
                    <a:pt x="193" y="123"/>
                    <a:pt x="192" y="122"/>
                  </a:cubicBezTo>
                  <a:cubicBezTo>
                    <a:pt x="188" y="113"/>
                    <a:pt x="188" y="113"/>
                    <a:pt x="188" y="113"/>
                  </a:cubicBezTo>
                  <a:cubicBezTo>
                    <a:pt x="187" y="113"/>
                    <a:pt x="187" y="113"/>
                    <a:pt x="187" y="113"/>
                  </a:cubicBezTo>
                  <a:cubicBezTo>
                    <a:pt x="187" y="113"/>
                    <a:pt x="186" y="113"/>
                    <a:pt x="186" y="113"/>
                  </a:cubicBezTo>
                  <a:cubicBezTo>
                    <a:pt x="186" y="113"/>
                    <a:pt x="186" y="113"/>
                    <a:pt x="186" y="113"/>
                  </a:cubicBezTo>
                  <a:cubicBezTo>
                    <a:pt x="186" y="112"/>
                    <a:pt x="187" y="111"/>
                    <a:pt x="188" y="110"/>
                  </a:cubicBezTo>
                  <a:cubicBezTo>
                    <a:pt x="191" y="116"/>
                    <a:pt x="191" y="116"/>
                    <a:pt x="191" y="116"/>
                  </a:cubicBezTo>
                  <a:cubicBezTo>
                    <a:pt x="192" y="114"/>
                    <a:pt x="192" y="113"/>
                    <a:pt x="193" y="113"/>
                  </a:cubicBezTo>
                  <a:cubicBezTo>
                    <a:pt x="195" y="112"/>
                    <a:pt x="196" y="113"/>
                    <a:pt x="197" y="115"/>
                  </a:cubicBezTo>
                  <a:cubicBezTo>
                    <a:pt x="199" y="119"/>
                    <a:pt x="199" y="119"/>
                    <a:pt x="199" y="119"/>
                  </a:cubicBezTo>
                  <a:cubicBezTo>
                    <a:pt x="200" y="120"/>
                    <a:pt x="201" y="120"/>
                    <a:pt x="202" y="120"/>
                  </a:cubicBezTo>
                  <a:cubicBezTo>
                    <a:pt x="202" y="120"/>
                    <a:pt x="202" y="120"/>
                    <a:pt x="202" y="120"/>
                  </a:cubicBezTo>
                  <a:close/>
                  <a:moveTo>
                    <a:pt x="212" y="114"/>
                  </a:moveTo>
                  <a:cubicBezTo>
                    <a:pt x="208" y="116"/>
                    <a:pt x="208" y="116"/>
                    <a:pt x="208" y="116"/>
                  </a:cubicBezTo>
                  <a:cubicBezTo>
                    <a:pt x="208" y="116"/>
                    <a:pt x="208" y="116"/>
                    <a:pt x="208" y="116"/>
                  </a:cubicBezTo>
                  <a:cubicBezTo>
                    <a:pt x="209" y="115"/>
                    <a:pt x="209" y="115"/>
                    <a:pt x="209" y="114"/>
                  </a:cubicBezTo>
                  <a:cubicBezTo>
                    <a:pt x="206" y="110"/>
                    <a:pt x="206" y="110"/>
                    <a:pt x="206" y="110"/>
                  </a:cubicBezTo>
                  <a:cubicBezTo>
                    <a:pt x="206" y="109"/>
                    <a:pt x="206" y="109"/>
                    <a:pt x="206" y="109"/>
                  </a:cubicBezTo>
                  <a:cubicBezTo>
                    <a:pt x="205" y="109"/>
                    <a:pt x="205" y="109"/>
                    <a:pt x="204" y="109"/>
                  </a:cubicBezTo>
                  <a:cubicBezTo>
                    <a:pt x="203" y="110"/>
                    <a:pt x="202" y="111"/>
                    <a:pt x="202" y="111"/>
                  </a:cubicBezTo>
                  <a:cubicBezTo>
                    <a:pt x="205" y="116"/>
                    <a:pt x="205" y="116"/>
                    <a:pt x="205" y="116"/>
                  </a:cubicBezTo>
                  <a:cubicBezTo>
                    <a:pt x="206" y="117"/>
                    <a:pt x="206" y="117"/>
                    <a:pt x="207" y="117"/>
                  </a:cubicBezTo>
                  <a:cubicBezTo>
                    <a:pt x="207" y="117"/>
                    <a:pt x="207" y="117"/>
                    <a:pt x="207" y="117"/>
                  </a:cubicBezTo>
                  <a:cubicBezTo>
                    <a:pt x="203" y="119"/>
                    <a:pt x="203" y="119"/>
                    <a:pt x="203" y="119"/>
                  </a:cubicBezTo>
                  <a:cubicBezTo>
                    <a:pt x="203" y="119"/>
                    <a:pt x="203" y="119"/>
                    <a:pt x="203" y="119"/>
                  </a:cubicBezTo>
                  <a:cubicBezTo>
                    <a:pt x="204" y="119"/>
                    <a:pt x="204" y="118"/>
                    <a:pt x="204" y="117"/>
                  </a:cubicBezTo>
                  <a:cubicBezTo>
                    <a:pt x="201" y="113"/>
                    <a:pt x="201" y="113"/>
                    <a:pt x="201" y="113"/>
                  </a:cubicBezTo>
                  <a:cubicBezTo>
                    <a:pt x="200" y="112"/>
                    <a:pt x="200" y="112"/>
                    <a:pt x="200" y="112"/>
                  </a:cubicBezTo>
                  <a:cubicBezTo>
                    <a:pt x="200" y="112"/>
                    <a:pt x="200" y="112"/>
                    <a:pt x="199" y="113"/>
                  </a:cubicBezTo>
                  <a:cubicBezTo>
                    <a:pt x="199" y="112"/>
                    <a:pt x="199" y="112"/>
                    <a:pt x="199" y="112"/>
                  </a:cubicBezTo>
                  <a:cubicBezTo>
                    <a:pt x="201" y="110"/>
                    <a:pt x="201" y="110"/>
                    <a:pt x="201" y="110"/>
                  </a:cubicBezTo>
                  <a:cubicBezTo>
                    <a:pt x="202" y="111"/>
                    <a:pt x="202" y="111"/>
                    <a:pt x="202" y="111"/>
                  </a:cubicBezTo>
                  <a:cubicBezTo>
                    <a:pt x="202" y="110"/>
                    <a:pt x="203" y="109"/>
                    <a:pt x="204" y="108"/>
                  </a:cubicBezTo>
                  <a:cubicBezTo>
                    <a:pt x="205" y="107"/>
                    <a:pt x="206" y="108"/>
                    <a:pt x="208" y="110"/>
                  </a:cubicBezTo>
                  <a:cubicBezTo>
                    <a:pt x="210" y="114"/>
                    <a:pt x="210" y="114"/>
                    <a:pt x="210" y="114"/>
                  </a:cubicBezTo>
                  <a:cubicBezTo>
                    <a:pt x="210" y="114"/>
                    <a:pt x="211" y="115"/>
                    <a:pt x="212" y="114"/>
                  </a:cubicBezTo>
                  <a:cubicBezTo>
                    <a:pt x="212" y="114"/>
                    <a:pt x="212" y="114"/>
                    <a:pt x="212" y="114"/>
                  </a:cubicBezTo>
                  <a:close/>
                  <a:moveTo>
                    <a:pt x="218" y="104"/>
                  </a:moveTo>
                  <a:cubicBezTo>
                    <a:pt x="219" y="105"/>
                    <a:pt x="219" y="107"/>
                    <a:pt x="219" y="108"/>
                  </a:cubicBezTo>
                  <a:cubicBezTo>
                    <a:pt x="219" y="109"/>
                    <a:pt x="218" y="110"/>
                    <a:pt x="217" y="111"/>
                  </a:cubicBezTo>
                  <a:cubicBezTo>
                    <a:pt x="216" y="112"/>
                    <a:pt x="215" y="112"/>
                    <a:pt x="214" y="112"/>
                  </a:cubicBezTo>
                  <a:cubicBezTo>
                    <a:pt x="212" y="111"/>
                    <a:pt x="211" y="111"/>
                    <a:pt x="210" y="110"/>
                  </a:cubicBezTo>
                  <a:cubicBezTo>
                    <a:pt x="210" y="109"/>
                    <a:pt x="209" y="107"/>
                    <a:pt x="209" y="106"/>
                  </a:cubicBezTo>
                  <a:cubicBezTo>
                    <a:pt x="209" y="105"/>
                    <a:pt x="210" y="104"/>
                    <a:pt x="211" y="103"/>
                  </a:cubicBezTo>
                  <a:cubicBezTo>
                    <a:pt x="212" y="102"/>
                    <a:pt x="214" y="102"/>
                    <a:pt x="215" y="102"/>
                  </a:cubicBezTo>
                  <a:cubicBezTo>
                    <a:pt x="216" y="102"/>
                    <a:pt x="217" y="103"/>
                    <a:pt x="218" y="104"/>
                  </a:cubicBezTo>
                  <a:close/>
                  <a:moveTo>
                    <a:pt x="217" y="106"/>
                  </a:moveTo>
                  <a:cubicBezTo>
                    <a:pt x="216" y="105"/>
                    <a:pt x="215" y="104"/>
                    <a:pt x="214" y="103"/>
                  </a:cubicBezTo>
                  <a:cubicBezTo>
                    <a:pt x="213" y="103"/>
                    <a:pt x="212" y="103"/>
                    <a:pt x="212" y="103"/>
                  </a:cubicBezTo>
                  <a:cubicBezTo>
                    <a:pt x="211" y="104"/>
                    <a:pt x="211" y="105"/>
                    <a:pt x="211" y="105"/>
                  </a:cubicBezTo>
                  <a:cubicBezTo>
                    <a:pt x="211" y="106"/>
                    <a:pt x="211" y="107"/>
                    <a:pt x="212" y="108"/>
                  </a:cubicBezTo>
                  <a:cubicBezTo>
                    <a:pt x="212" y="109"/>
                    <a:pt x="213" y="110"/>
                    <a:pt x="214" y="110"/>
                  </a:cubicBezTo>
                  <a:cubicBezTo>
                    <a:pt x="215" y="111"/>
                    <a:pt x="216" y="111"/>
                    <a:pt x="217" y="110"/>
                  </a:cubicBezTo>
                  <a:cubicBezTo>
                    <a:pt x="218" y="110"/>
                    <a:pt x="218" y="109"/>
                    <a:pt x="218" y="108"/>
                  </a:cubicBezTo>
                  <a:cubicBezTo>
                    <a:pt x="218" y="107"/>
                    <a:pt x="217" y="107"/>
                    <a:pt x="217" y="106"/>
                  </a:cubicBezTo>
                  <a:close/>
                  <a:moveTo>
                    <a:pt x="226" y="103"/>
                  </a:moveTo>
                  <a:cubicBezTo>
                    <a:pt x="222" y="107"/>
                    <a:pt x="222" y="107"/>
                    <a:pt x="222" y="107"/>
                  </a:cubicBezTo>
                  <a:cubicBezTo>
                    <a:pt x="222" y="106"/>
                    <a:pt x="222" y="106"/>
                    <a:pt x="222" y="106"/>
                  </a:cubicBezTo>
                  <a:cubicBezTo>
                    <a:pt x="223" y="105"/>
                    <a:pt x="223" y="105"/>
                    <a:pt x="223" y="104"/>
                  </a:cubicBezTo>
                  <a:cubicBezTo>
                    <a:pt x="216" y="97"/>
                    <a:pt x="216" y="97"/>
                    <a:pt x="216" y="97"/>
                  </a:cubicBezTo>
                  <a:cubicBezTo>
                    <a:pt x="216" y="96"/>
                    <a:pt x="216" y="96"/>
                    <a:pt x="215" y="96"/>
                  </a:cubicBezTo>
                  <a:cubicBezTo>
                    <a:pt x="215" y="96"/>
                    <a:pt x="215" y="96"/>
                    <a:pt x="214" y="97"/>
                  </a:cubicBezTo>
                  <a:cubicBezTo>
                    <a:pt x="214" y="97"/>
                    <a:pt x="214" y="97"/>
                    <a:pt x="214" y="97"/>
                  </a:cubicBezTo>
                  <a:cubicBezTo>
                    <a:pt x="214" y="97"/>
                    <a:pt x="214" y="97"/>
                    <a:pt x="214" y="97"/>
                  </a:cubicBezTo>
                  <a:cubicBezTo>
                    <a:pt x="214" y="96"/>
                    <a:pt x="215" y="95"/>
                    <a:pt x="216" y="94"/>
                  </a:cubicBezTo>
                  <a:cubicBezTo>
                    <a:pt x="224" y="103"/>
                    <a:pt x="224" y="103"/>
                    <a:pt x="224" y="103"/>
                  </a:cubicBezTo>
                  <a:cubicBezTo>
                    <a:pt x="224" y="104"/>
                    <a:pt x="225" y="104"/>
                    <a:pt x="226" y="103"/>
                  </a:cubicBezTo>
                  <a:cubicBezTo>
                    <a:pt x="226" y="103"/>
                    <a:pt x="226" y="103"/>
                    <a:pt x="226" y="103"/>
                  </a:cubicBezTo>
                  <a:close/>
                  <a:moveTo>
                    <a:pt x="231" y="93"/>
                  </a:moveTo>
                  <a:cubicBezTo>
                    <a:pt x="232" y="94"/>
                    <a:pt x="232" y="95"/>
                    <a:pt x="232" y="96"/>
                  </a:cubicBezTo>
                  <a:cubicBezTo>
                    <a:pt x="232" y="97"/>
                    <a:pt x="232" y="99"/>
                    <a:pt x="230" y="99"/>
                  </a:cubicBezTo>
                  <a:cubicBezTo>
                    <a:pt x="230" y="100"/>
                    <a:pt x="228" y="101"/>
                    <a:pt x="227" y="101"/>
                  </a:cubicBezTo>
                  <a:cubicBezTo>
                    <a:pt x="226" y="101"/>
                    <a:pt x="225" y="100"/>
                    <a:pt x="224" y="99"/>
                  </a:cubicBezTo>
                  <a:cubicBezTo>
                    <a:pt x="223" y="98"/>
                    <a:pt x="222" y="97"/>
                    <a:pt x="222" y="96"/>
                  </a:cubicBezTo>
                  <a:cubicBezTo>
                    <a:pt x="222" y="95"/>
                    <a:pt x="223" y="93"/>
                    <a:pt x="224" y="93"/>
                  </a:cubicBezTo>
                  <a:cubicBezTo>
                    <a:pt x="225" y="92"/>
                    <a:pt x="226" y="91"/>
                    <a:pt x="227" y="91"/>
                  </a:cubicBezTo>
                  <a:cubicBezTo>
                    <a:pt x="229" y="91"/>
                    <a:pt x="230" y="91"/>
                    <a:pt x="231" y="93"/>
                  </a:cubicBezTo>
                  <a:close/>
                  <a:moveTo>
                    <a:pt x="230" y="95"/>
                  </a:moveTo>
                  <a:cubicBezTo>
                    <a:pt x="229" y="94"/>
                    <a:pt x="228" y="93"/>
                    <a:pt x="227" y="93"/>
                  </a:cubicBezTo>
                  <a:cubicBezTo>
                    <a:pt x="226" y="92"/>
                    <a:pt x="225" y="92"/>
                    <a:pt x="224" y="93"/>
                  </a:cubicBezTo>
                  <a:cubicBezTo>
                    <a:pt x="224" y="93"/>
                    <a:pt x="224" y="94"/>
                    <a:pt x="224" y="95"/>
                  </a:cubicBezTo>
                  <a:cubicBezTo>
                    <a:pt x="224" y="96"/>
                    <a:pt x="224" y="96"/>
                    <a:pt x="225" y="97"/>
                  </a:cubicBezTo>
                  <a:cubicBezTo>
                    <a:pt x="226" y="98"/>
                    <a:pt x="227" y="99"/>
                    <a:pt x="228" y="99"/>
                  </a:cubicBezTo>
                  <a:cubicBezTo>
                    <a:pt x="229" y="99"/>
                    <a:pt x="230" y="99"/>
                    <a:pt x="231" y="99"/>
                  </a:cubicBezTo>
                  <a:cubicBezTo>
                    <a:pt x="232" y="98"/>
                    <a:pt x="232" y="97"/>
                    <a:pt x="231" y="97"/>
                  </a:cubicBezTo>
                  <a:cubicBezTo>
                    <a:pt x="231" y="96"/>
                    <a:pt x="231" y="95"/>
                    <a:pt x="230" y="95"/>
                  </a:cubicBezTo>
                  <a:close/>
                  <a:moveTo>
                    <a:pt x="236" y="82"/>
                  </a:moveTo>
                  <a:cubicBezTo>
                    <a:pt x="234" y="83"/>
                    <a:pt x="234" y="83"/>
                    <a:pt x="234" y="83"/>
                  </a:cubicBezTo>
                  <a:cubicBezTo>
                    <a:pt x="235" y="83"/>
                    <a:pt x="236" y="84"/>
                    <a:pt x="236" y="84"/>
                  </a:cubicBezTo>
                  <a:cubicBezTo>
                    <a:pt x="237" y="85"/>
                    <a:pt x="237" y="85"/>
                    <a:pt x="237" y="87"/>
                  </a:cubicBezTo>
                  <a:cubicBezTo>
                    <a:pt x="237" y="87"/>
                    <a:pt x="237" y="88"/>
                    <a:pt x="236" y="89"/>
                  </a:cubicBezTo>
                  <a:cubicBezTo>
                    <a:pt x="236" y="89"/>
                    <a:pt x="236" y="89"/>
                    <a:pt x="236" y="90"/>
                  </a:cubicBezTo>
                  <a:cubicBezTo>
                    <a:pt x="236" y="91"/>
                    <a:pt x="236" y="91"/>
                    <a:pt x="236" y="91"/>
                  </a:cubicBezTo>
                  <a:cubicBezTo>
                    <a:pt x="236" y="92"/>
                    <a:pt x="237" y="91"/>
                    <a:pt x="238" y="90"/>
                  </a:cubicBezTo>
                  <a:cubicBezTo>
                    <a:pt x="239" y="89"/>
                    <a:pt x="240" y="88"/>
                    <a:pt x="240" y="87"/>
                  </a:cubicBezTo>
                  <a:cubicBezTo>
                    <a:pt x="241" y="87"/>
                    <a:pt x="242" y="87"/>
                    <a:pt x="242" y="88"/>
                  </a:cubicBezTo>
                  <a:cubicBezTo>
                    <a:pt x="243" y="88"/>
                    <a:pt x="243" y="89"/>
                    <a:pt x="243" y="91"/>
                  </a:cubicBezTo>
                  <a:cubicBezTo>
                    <a:pt x="243" y="92"/>
                    <a:pt x="242" y="93"/>
                    <a:pt x="242" y="94"/>
                  </a:cubicBezTo>
                  <a:cubicBezTo>
                    <a:pt x="241" y="95"/>
                    <a:pt x="240" y="95"/>
                    <a:pt x="239" y="96"/>
                  </a:cubicBezTo>
                  <a:cubicBezTo>
                    <a:pt x="238" y="96"/>
                    <a:pt x="238" y="96"/>
                    <a:pt x="238" y="95"/>
                  </a:cubicBezTo>
                  <a:cubicBezTo>
                    <a:pt x="237" y="95"/>
                    <a:pt x="237" y="95"/>
                    <a:pt x="237" y="94"/>
                  </a:cubicBezTo>
                  <a:cubicBezTo>
                    <a:pt x="237" y="94"/>
                    <a:pt x="237" y="93"/>
                    <a:pt x="237" y="93"/>
                  </a:cubicBezTo>
                  <a:cubicBezTo>
                    <a:pt x="237" y="93"/>
                    <a:pt x="237" y="93"/>
                    <a:pt x="236" y="93"/>
                  </a:cubicBezTo>
                  <a:cubicBezTo>
                    <a:pt x="236" y="93"/>
                    <a:pt x="236" y="93"/>
                    <a:pt x="236" y="93"/>
                  </a:cubicBezTo>
                  <a:cubicBezTo>
                    <a:pt x="235" y="93"/>
                    <a:pt x="235" y="92"/>
                    <a:pt x="235" y="92"/>
                  </a:cubicBezTo>
                  <a:cubicBezTo>
                    <a:pt x="235" y="91"/>
                    <a:pt x="235" y="91"/>
                    <a:pt x="235" y="90"/>
                  </a:cubicBezTo>
                  <a:cubicBezTo>
                    <a:pt x="234" y="91"/>
                    <a:pt x="233" y="91"/>
                    <a:pt x="232" y="90"/>
                  </a:cubicBezTo>
                  <a:cubicBezTo>
                    <a:pt x="231" y="89"/>
                    <a:pt x="230" y="89"/>
                    <a:pt x="230" y="87"/>
                  </a:cubicBezTo>
                  <a:cubicBezTo>
                    <a:pt x="230" y="87"/>
                    <a:pt x="231" y="85"/>
                    <a:pt x="232" y="85"/>
                  </a:cubicBezTo>
                  <a:cubicBezTo>
                    <a:pt x="232" y="84"/>
                    <a:pt x="232" y="84"/>
                    <a:pt x="233" y="83"/>
                  </a:cubicBezTo>
                  <a:cubicBezTo>
                    <a:pt x="234" y="83"/>
                    <a:pt x="234" y="83"/>
                    <a:pt x="234" y="83"/>
                  </a:cubicBezTo>
                  <a:cubicBezTo>
                    <a:pt x="235" y="81"/>
                    <a:pt x="235" y="81"/>
                    <a:pt x="235" y="81"/>
                  </a:cubicBezTo>
                  <a:cubicBezTo>
                    <a:pt x="236" y="82"/>
                    <a:pt x="236" y="82"/>
                    <a:pt x="236" y="82"/>
                  </a:cubicBezTo>
                  <a:close/>
                  <a:moveTo>
                    <a:pt x="236" y="86"/>
                  </a:moveTo>
                  <a:cubicBezTo>
                    <a:pt x="235" y="86"/>
                    <a:pt x="234" y="85"/>
                    <a:pt x="234" y="85"/>
                  </a:cubicBezTo>
                  <a:cubicBezTo>
                    <a:pt x="233" y="85"/>
                    <a:pt x="232" y="85"/>
                    <a:pt x="232" y="85"/>
                  </a:cubicBezTo>
                  <a:cubicBezTo>
                    <a:pt x="231" y="86"/>
                    <a:pt x="231" y="86"/>
                    <a:pt x="231" y="87"/>
                  </a:cubicBezTo>
                  <a:cubicBezTo>
                    <a:pt x="231" y="87"/>
                    <a:pt x="232" y="87"/>
                    <a:pt x="232" y="88"/>
                  </a:cubicBezTo>
                  <a:cubicBezTo>
                    <a:pt x="233" y="88"/>
                    <a:pt x="233" y="89"/>
                    <a:pt x="234" y="89"/>
                  </a:cubicBezTo>
                  <a:cubicBezTo>
                    <a:pt x="235" y="89"/>
                    <a:pt x="235" y="89"/>
                    <a:pt x="236" y="89"/>
                  </a:cubicBezTo>
                  <a:cubicBezTo>
                    <a:pt x="237" y="88"/>
                    <a:pt x="236" y="87"/>
                    <a:pt x="236" y="86"/>
                  </a:cubicBezTo>
                  <a:close/>
                  <a:moveTo>
                    <a:pt x="242" y="89"/>
                  </a:moveTo>
                  <a:cubicBezTo>
                    <a:pt x="242" y="89"/>
                    <a:pt x="241" y="89"/>
                    <a:pt x="240" y="89"/>
                  </a:cubicBezTo>
                  <a:cubicBezTo>
                    <a:pt x="240" y="90"/>
                    <a:pt x="240" y="90"/>
                    <a:pt x="239" y="91"/>
                  </a:cubicBezTo>
                  <a:cubicBezTo>
                    <a:pt x="238" y="92"/>
                    <a:pt x="238" y="92"/>
                    <a:pt x="237" y="93"/>
                  </a:cubicBezTo>
                  <a:cubicBezTo>
                    <a:pt x="237" y="93"/>
                    <a:pt x="238" y="94"/>
                    <a:pt x="238" y="95"/>
                  </a:cubicBezTo>
                  <a:cubicBezTo>
                    <a:pt x="239" y="95"/>
                    <a:pt x="240" y="95"/>
                    <a:pt x="241" y="93"/>
                  </a:cubicBezTo>
                  <a:cubicBezTo>
                    <a:pt x="242" y="93"/>
                    <a:pt x="242" y="91"/>
                    <a:pt x="243" y="91"/>
                  </a:cubicBezTo>
                  <a:cubicBezTo>
                    <a:pt x="243" y="90"/>
                    <a:pt x="242" y="89"/>
                    <a:pt x="242" y="89"/>
                  </a:cubicBezTo>
                  <a:close/>
                  <a:moveTo>
                    <a:pt x="242" y="73"/>
                  </a:moveTo>
                  <a:cubicBezTo>
                    <a:pt x="242" y="73"/>
                    <a:pt x="242" y="73"/>
                    <a:pt x="242" y="74"/>
                  </a:cubicBezTo>
                  <a:cubicBezTo>
                    <a:pt x="242" y="74"/>
                    <a:pt x="242" y="74"/>
                    <a:pt x="242" y="75"/>
                  </a:cubicBezTo>
                  <a:cubicBezTo>
                    <a:pt x="247" y="83"/>
                    <a:pt x="247" y="83"/>
                    <a:pt x="247" y="83"/>
                  </a:cubicBezTo>
                  <a:cubicBezTo>
                    <a:pt x="248" y="85"/>
                    <a:pt x="248" y="86"/>
                    <a:pt x="247" y="87"/>
                  </a:cubicBezTo>
                  <a:cubicBezTo>
                    <a:pt x="246" y="88"/>
                    <a:pt x="246" y="88"/>
                    <a:pt x="245" y="87"/>
                  </a:cubicBezTo>
                  <a:cubicBezTo>
                    <a:pt x="245" y="87"/>
                    <a:pt x="245" y="87"/>
                    <a:pt x="245" y="87"/>
                  </a:cubicBezTo>
                  <a:cubicBezTo>
                    <a:pt x="245" y="86"/>
                    <a:pt x="245" y="86"/>
                    <a:pt x="245" y="86"/>
                  </a:cubicBezTo>
                  <a:cubicBezTo>
                    <a:pt x="245" y="86"/>
                    <a:pt x="246" y="85"/>
                    <a:pt x="246" y="85"/>
                  </a:cubicBezTo>
                  <a:cubicBezTo>
                    <a:pt x="246" y="85"/>
                    <a:pt x="246" y="85"/>
                    <a:pt x="246" y="85"/>
                  </a:cubicBezTo>
                  <a:cubicBezTo>
                    <a:pt x="247" y="85"/>
                    <a:pt x="246" y="83"/>
                    <a:pt x="245" y="81"/>
                  </a:cubicBezTo>
                  <a:cubicBezTo>
                    <a:pt x="238" y="80"/>
                    <a:pt x="238" y="80"/>
                    <a:pt x="238" y="80"/>
                  </a:cubicBezTo>
                  <a:cubicBezTo>
                    <a:pt x="237" y="80"/>
                    <a:pt x="237" y="80"/>
                    <a:pt x="236" y="80"/>
                  </a:cubicBezTo>
                  <a:cubicBezTo>
                    <a:pt x="236" y="80"/>
                    <a:pt x="236" y="80"/>
                    <a:pt x="236" y="80"/>
                  </a:cubicBezTo>
                  <a:cubicBezTo>
                    <a:pt x="235" y="80"/>
                    <a:pt x="235" y="80"/>
                    <a:pt x="235" y="80"/>
                  </a:cubicBezTo>
                  <a:cubicBezTo>
                    <a:pt x="238" y="77"/>
                    <a:pt x="238" y="77"/>
                    <a:pt x="238" y="77"/>
                  </a:cubicBezTo>
                  <a:cubicBezTo>
                    <a:pt x="238" y="77"/>
                    <a:pt x="238" y="77"/>
                    <a:pt x="238" y="77"/>
                  </a:cubicBezTo>
                  <a:cubicBezTo>
                    <a:pt x="238" y="78"/>
                    <a:pt x="238" y="78"/>
                    <a:pt x="238" y="78"/>
                  </a:cubicBezTo>
                  <a:cubicBezTo>
                    <a:pt x="238" y="78"/>
                    <a:pt x="238" y="79"/>
                    <a:pt x="239" y="79"/>
                  </a:cubicBezTo>
                  <a:cubicBezTo>
                    <a:pt x="244" y="80"/>
                    <a:pt x="244" y="80"/>
                    <a:pt x="244" y="80"/>
                  </a:cubicBezTo>
                  <a:cubicBezTo>
                    <a:pt x="242" y="75"/>
                    <a:pt x="242" y="75"/>
                    <a:pt x="242" y="75"/>
                  </a:cubicBezTo>
                  <a:cubicBezTo>
                    <a:pt x="241" y="75"/>
                    <a:pt x="241" y="75"/>
                    <a:pt x="241" y="75"/>
                  </a:cubicBezTo>
                  <a:cubicBezTo>
                    <a:pt x="241" y="75"/>
                    <a:pt x="241" y="75"/>
                    <a:pt x="241" y="75"/>
                  </a:cubicBezTo>
                  <a:cubicBezTo>
                    <a:pt x="240" y="75"/>
                    <a:pt x="240" y="75"/>
                    <a:pt x="240" y="75"/>
                  </a:cubicBezTo>
                  <a:cubicBezTo>
                    <a:pt x="240" y="75"/>
                    <a:pt x="240" y="75"/>
                    <a:pt x="240" y="75"/>
                  </a:cubicBezTo>
                  <a:cubicBezTo>
                    <a:pt x="242" y="73"/>
                    <a:pt x="242" y="73"/>
                    <a:pt x="242" y="73"/>
                  </a:cubicBezTo>
                  <a:cubicBezTo>
                    <a:pt x="242" y="73"/>
                    <a:pt x="242" y="73"/>
                    <a:pt x="242" y="73"/>
                  </a:cubicBezTo>
                  <a:close/>
                  <a:moveTo>
                    <a:pt x="253" y="63"/>
                  </a:moveTo>
                  <a:cubicBezTo>
                    <a:pt x="254" y="64"/>
                    <a:pt x="255" y="65"/>
                    <a:pt x="255" y="66"/>
                  </a:cubicBezTo>
                  <a:cubicBezTo>
                    <a:pt x="256" y="67"/>
                    <a:pt x="256" y="68"/>
                    <a:pt x="255" y="69"/>
                  </a:cubicBezTo>
                  <a:cubicBezTo>
                    <a:pt x="254" y="71"/>
                    <a:pt x="253" y="71"/>
                    <a:pt x="252" y="71"/>
                  </a:cubicBezTo>
                  <a:cubicBezTo>
                    <a:pt x="251" y="72"/>
                    <a:pt x="250" y="71"/>
                    <a:pt x="248" y="71"/>
                  </a:cubicBezTo>
                  <a:cubicBezTo>
                    <a:pt x="247" y="70"/>
                    <a:pt x="246" y="69"/>
                    <a:pt x="246" y="68"/>
                  </a:cubicBezTo>
                  <a:cubicBezTo>
                    <a:pt x="246" y="67"/>
                    <a:pt x="246" y="66"/>
                    <a:pt x="246" y="65"/>
                  </a:cubicBezTo>
                  <a:cubicBezTo>
                    <a:pt x="247" y="63"/>
                    <a:pt x="248" y="63"/>
                    <a:pt x="249" y="62"/>
                  </a:cubicBezTo>
                  <a:cubicBezTo>
                    <a:pt x="250" y="62"/>
                    <a:pt x="252" y="62"/>
                    <a:pt x="253" y="63"/>
                  </a:cubicBezTo>
                  <a:close/>
                  <a:moveTo>
                    <a:pt x="252" y="65"/>
                  </a:moveTo>
                  <a:cubicBezTo>
                    <a:pt x="251" y="64"/>
                    <a:pt x="250" y="64"/>
                    <a:pt x="249" y="64"/>
                  </a:cubicBezTo>
                  <a:cubicBezTo>
                    <a:pt x="248" y="64"/>
                    <a:pt x="247" y="64"/>
                    <a:pt x="247" y="65"/>
                  </a:cubicBezTo>
                  <a:cubicBezTo>
                    <a:pt x="246" y="66"/>
                    <a:pt x="246" y="66"/>
                    <a:pt x="247" y="67"/>
                  </a:cubicBezTo>
                  <a:cubicBezTo>
                    <a:pt x="247" y="68"/>
                    <a:pt x="248" y="68"/>
                    <a:pt x="249" y="69"/>
                  </a:cubicBezTo>
                  <a:cubicBezTo>
                    <a:pt x="250" y="69"/>
                    <a:pt x="251" y="69"/>
                    <a:pt x="252" y="70"/>
                  </a:cubicBezTo>
                  <a:cubicBezTo>
                    <a:pt x="253" y="70"/>
                    <a:pt x="254" y="69"/>
                    <a:pt x="254" y="69"/>
                  </a:cubicBezTo>
                  <a:cubicBezTo>
                    <a:pt x="255" y="68"/>
                    <a:pt x="255" y="67"/>
                    <a:pt x="254" y="66"/>
                  </a:cubicBezTo>
                  <a:cubicBezTo>
                    <a:pt x="254" y="66"/>
                    <a:pt x="253" y="65"/>
                    <a:pt x="252" y="65"/>
                  </a:cubicBezTo>
                  <a:close/>
                  <a:moveTo>
                    <a:pt x="266" y="40"/>
                  </a:moveTo>
                  <a:cubicBezTo>
                    <a:pt x="267" y="42"/>
                    <a:pt x="267" y="44"/>
                    <a:pt x="266" y="46"/>
                  </a:cubicBezTo>
                  <a:cubicBezTo>
                    <a:pt x="265" y="48"/>
                    <a:pt x="264" y="49"/>
                    <a:pt x="262" y="50"/>
                  </a:cubicBezTo>
                  <a:cubicBezTo>
                    <a:pt x="261" y="51"/>
                    <a:pt x="259" y="51"/>
                    <a:pt x="257" y="50"/>
                  </a:cubicBezTo>
                  <a:cubicBezTo>
                    <a:pt x="255" y="49"/>
                    <a:pt x="254" y="48"/>
                    <a:pt x="253" y="47"/>
                  </a:cubicBezTo>
                  <a:cubicBezTo>
                    <a:pt x="252" y="45"/>
                    <a:pt x="252" y="43"/>
                    <a:pt x="253" y="41"/>
                  </a:cubicBezTo>
                  <a:cubicBezTo>
                    <a:pt x="254" y="41"/>
                    <a:pt x="254" y="40"/>
                    <a:pt x="254" y="39"/>
                  </a:cubicBezTo>
                  <a:cubicBezTo>
                    <a:pt x="255" y="39"/>
                    <a:pt x="255" y="38"/>
                    <a:pt x="255" y="38"/>
                  </a:cubicBezTo>
                  <a:cubicBezTo>
                    <a:pt x="255" y="38"/>
                    <a:pt x="255" y="37"/>
                    <a:pt x="255" y="37"/>
                  </a:cubicBezTo>
                  <a:cubicBezTo>
                    <a:pt x="255" y="37"/>
                    <a:pt x="255" y="37"/>
                    <a:pt x="255" y="37"/>
                  </a:cubicBezTo>
                  <a:cubicBezTo>
                    <a:pt x="259" y="38"/>
                    <a:pt x="259" y="38"/>
                    <a:pt x="259" y="38"/>
                  </a:cubicBezTo>
                  <a:cubicBezTo>
                    <a:pt x="259" y="39"/>
                    <a:pt x="259" y="39"/>
                    <a:pt x="259" y="39"/>
                  </a:cubicBezTo>
                  <a:cubicBezTo>
                    <a:pt x="258" y="39"/>
                    <a:pt x="257" y="39"/>
                    <a:pt x="256" y="39"/>
                  </a:cubicBezTo>
                  <a:cubicBezTo>
                    <a:pt x="255" y="39"/>
                    <a:pt x="254" y="40"/>
                    <a:pt x="254" y="41"/>
                  </a:cubicBezTo>
                  <a:cubicBezTo>
                    <a:pt x="254" y="43"/>
                    <a:pt x="254" y="44"/>
                    <a:pt x="254" y="45"/>
                  </a:cubicBezTo>
                  <a:cubicBezTo>
                    <a:pt x="255" y="47"/>
                    <a:pt x="256" y="47"/>
                    <a:pt x="258" y="48"/>
                  </a:cubicBezTo>
                  <a:cubicBezTo>
                    <a:pt x="260" y="49"/>
                    <a:pt x="261" y="49"/>
                    <a:pt x="263" y="49"/>
                  </a:cubicBezTo>
                  <a:cubicBezTo>
                    <a:pt x="264" y="48"/>
                    <a:pt x="265" y="47"/>
                    <a:pt x="266" y="46"/>
                  </a:cubicBezTo>
                  <a:cubicBezTo>
                    <a:pt x="266" y="45"/>
                    <a:pt x="266" y="43"/>
                    <a:pt x="266" y="42"/>
                  </a:cubicBezTo>
                  <a:cubicBezTo>
                    <a:pt x="266" y="42"/>
                    <a:pt x="266" y="41"/>
                    <a:pt x="266" y="40"/>
                  </a:cubicBezTo>
                  <a:cubicBezTo>
                    <a:pt x="266" y="40"/>
                    <a:pt x="266" y="40"/>
                    <a:pt x="266" y="40"/>
                  </a:cubicBezTo>
                  <a:close/>
                  <a:moveTo>
                    <a:pt x="270" y="30"/>
                  </a:moveTo>
                  <a:cubicBezTo>
                    <a:pt x="269" y="34"/>
                    <a:pt x="269" y="34"/>
                    <a:pt x="269" y="34"/>
                  </a:cubicBezTo>
                  <a:cubicBezTo>
                    <a:pt x="269" y="34"/>
                    <a:pt x="269" y="34"/>
                    <a:pt x="269" y="34"/>
                  </a:cubicBezTo>
                  <a:cubicBezTo>
                    <a:pt x="269" y="33"/>
                    <a:pt x="269" y="33"/>
                    <a:pt x="268" y="32"/>
                  </a:cubicBezTo>
                  <a:cubicBezTo>
                    <a:pt x="263" y="31"/>
                    <a:pt x="263" y="31"/>
                    <a:pt x="263" y="31"/>
                  </a:cubicBezTo>
                  <a:cubicBezTo>
                    <a:pt x="262" y="31"/>
                    <a:pt x="261" y="31"/>
                    <a:pt x="261" y="32"/>
                  </a:cubicBezTo>
                  <a:cubicBezTo>
                    <a:pt x="260" y="33"/>
                    <a:pt x="261" y="33"/>
                    <a:pt x="261" y="34"/>
                  </a:cubicBezTo>
                  <a:cubicBezTo>
                    <a:pt x="266" y="36"/>
                    <a:pt x="266" y="36"/>
                    <a:pt x="266" y="36"/>
                  </a:cubicBezTo>
                  <a:cubicBezTo>
                    <a:pt x="267" y="36"/>
                    <a:pt x="268" y="36"/>
                    <a:pt x="268" y="35"/>
                  </a:cubicBezTo>
                  <a:cubicBezTo>
                    <a:pt x="268" y="35"/>
                    <a:pt x="268" y="35"/>
                    <a:pt x="268" y="35"/>
                  </a:cubicBezTo>
                  <a:cubicBezTo>
                    <a:pt x="267" y="39"/>
                    <a:pt x="267" y="39"/>
                    <a:pt x="267" y="39"/>
                  </a:cubicBezTo>
                  <a:cubicBezTo>
                    <a:pt x="267" y="39"/>
                    <a:pt x="267" y="39"/>
                    <a:pt x="267" y="39"/>
                  </a:cubicBezTo>
                  <a:cubicBezTo>
                    <a:pt x="267" y="38"/>
                    <a:pt x="267" y="38"/>
                    <a:pt x="266" y="37"/>
                  </a:cubicBezTo>
                  <a:cubicBezTo>
                    <a:pt x="256" y="35"/>
                    <a:pt x="256" y="35"/>
                    <a:pt x="256" y="35"/>
                  </a:cubicBezTo>
                  <a:cubicBezTo>
                    <a:pt x="256" y="35"/>
                    <a:pt x="255" y="35"/>
                    <a:pt x="255" y="35"/>
                  </a:cubicBezTo>
                  <a:cubicBezTo>
                    <a:pt x="255" y="35"/>
                    <a:pt x="255" y="35"/>
                    <a:pt x="255" y="35"/>
                  </a:cubicBezTo>
                  <a:cubicBezTo>
                    <a:pt x="254" y="35"/>
                    <a:pt x="254" y="35"/>
                    <a:pt x="254" y="35"/>
                  </a:cubicBezTo>
                  <a:cubicBezTo>
                    <a:pt x="254" y="35"/>
                    <a:pt x="254" y="34"/>
                    <a:pt x="254" y="32"/>
                  </a:cubicBezTo>
                  <a:cubicBezTo>
                    <a:pt x="260" y="34"/>
                    <a:pt x="260" y="34"/>
                    <a:pt x="260" y="34"/>
                  </a:cubicBezTo>
                  <a:cubicBezTo>
                    <a:pt x="260" y="33"/>
                    <a:pt x="259" y="31"/>
                    <a:pt x="260" y="31"/>
                  </a:cubicBezTo>
                  <a:cubicBezTo>
                    <a:pt x="260" y="29"/>
                    <a:pt x="261" y="28"/>
                    <a:pt x="263" y="29"/>
                  </a:cubicBezTo>
                  <a:cubicBezTo>
                    <a:pt x="268" y="30"/>
                    <a:pt x="268" y="30"/>
                    <a:pt x="268" y="30"/>
                  </a:cubicBezTo>
                  <a:cubicBezTo>
                    <a:pt x="270" y="31"/>
                    <a:pt x="270" y="31"/>
                    <a:pt x="270" y="30"/>
                  </a:cubicBezTo>
                  <a:cubicBezTo>
                    <a:pt x="270" y="30"/>
                    <a:pt x="270" y="30"/>
                    <a:pt x="270" y="30"/>
                  </a:cubicBezTo>
                  <a:close/>
                  <a:moveTo>
                    <a:pt x="259" y="22"/>
                  </a:moveTo>
                  <a:cubicBezTo>
                    <a:pt x="259" y="22"/>
                    <a:pt x="259" y="22"/>
                    <a:pt x="260" y="23"/>
                  </a:cubicBezTo>
                  <a:cubicBezTo>
                    <a:pt x="260" y="23"/>
                    <a:pt x="260" y="23"/>
                    <a:pt x="260" y="23"/>
                  </a:cubicBezTo>
                  <a:cubicBezTo>
                    <a:pt x="259" y="24"/>
                    <a:pt x="260" y="24"/>
                    <a:pt x="259" y="24"/>
                  </a:cubicBezTo>
                  <a:cubicBezTo>
                    <a:pt x="259" y="24"/>
                    <a:pt x="259" y="25"/>
                    <a:pt x="258" y="24"/>
                  </a:cubicBezTo>
                  <a:cubicBezTo>
                    <a:pt x="258" y="24"/>
                    <a:pt x="258" y="24"/>
                    <a:pt x="258" y="24"/>
                  </a:cubicBezTo>
                  <a:cubicBezTo>
                    <a:pt x="258" y="23"/>
                    <a:pt x="257" y="23"/>
                    <a:pt x="258" y="23"/>
                  </a:cubicBezTo>
                  <a:cubicBezTo>
                    <a:pt x="258" y="23"/>
                    <a:pt x="258" y="23"/>
                    <a:pt x="258" y="22"/>
                  </a:cubicBezTo>
                  <a:cubicBezTo>
                    <a:pt x="258" y="22"/>
                    <a:pt x="258" y="22"/>
                    <a:pt x="259" y="22"/>
                  </a:cubicBezTo>
                  <a:close/>
                  <a:moveTo>
                    <a:pt x="272" y="23"/>
                  </a:moveTo>
                  <a:cubicBezTo>
                    <a:pt x="271" y="28"/>
                    <a:pt x="271" y="28"/>
                    <a:pt x="271" y="28"/>
                  </a:cubicBezTo>
                  <a:cubicBezTo>
                    <a:pt x="270" y="28"/>
                    <a:pt x="270" y="28"/>
                    <a:pt x="270" y="28"/>
                  </a:cubicBezTo>
                  <a:cubicBezTo>
                    <a:pt x="270" y="27"/>
                    <a:pt x="270" y="26"/>
                    <a:pt x="269" y="26"/>
                  </a:cubicBezTo>
                  <a:cubicBezTo>
                    <a:pt x="264" y="25"/>
                    <a:pt x="264" y="25"/>
                    <a:pt x="264" y="25"/>
                  </a:cubicBezTo>
                  <a:cubicBezTo>
                    <a:pt x="263" y="25"/>
                    <a:pt x="262" y="25"/>
                    <a:pt x="262" y="26"/>
                  </a:cubicBezTo>
                  <a:cubicBezTo>
                    <a:pt x="262" y="26"/>
                    <a:pt x="262" y="26"/>
                    <a:pt x="262" y="27"/>
                  </a:cubicBezTo>
                  <a:cubicBezTo>
                    <a:pt x="262" y="27"/>
                    <a:pt x="262" y="27"/>
                    <a:pt x="262" y="27"/>
                  </a:cubicBezTo>
                  <a:cubicBezTo>
                    <a:pt x="262" y="23"/>
                    <a:pt x="262" y="23"/>
                    <a:pt x="262" y="23"/>
                  </a:cubicBezTo>
                  <a:cubicBezTo>
                    <a:pt x="269" y="24"/>
                    <a:pt x="269" y="24"/>
                    <a:pt x="269" y="24"/>
                  </a:cubicBezTo>
                  <a:cubicBezTo>
                    <a:pt x="271" y="25"/>
                    <a:pt x="271" y="24"/>
                    <a:pt x="272" y="23"/>
                  </a:cubicBezTo>
                  <a:cubicBezTo>
                    <a:pt x="272" y="23"/>
                    <a:pt x="272" y="23"/>
                    <a:pt x="272" y="23"/>
                  </a:cubicBezTo>
                  <a:close/>
                  <a:moveTo>
                    <a:pt x="273" y="12"/>
                  </a:moveTo>
                  <a:cubicBezTo>
                    <a:pt x="273" y="16"/>
                    <a:pt x="273" y="16"/>
                    <a:pt x="273" y="16"/>
                  </a:cubicBezTo>
                  <a:cubicBezTo>
                    <a:pt x="272" y="16"/>
                    <a:pt x="272" y="16"/>
                    <a:pt x="272" y="16"/>
                  </a:cubicBezTo>
                  <a:cubicBezTo>
                    <a:pt x="272" y="15"/>
                    <a:pt x="272" y="15"/>
                    <a:pt x="271" y="15"/>
                  </a:cubicBezTo>
                  <a:cubicBezTo>
                    <a:pt x="266" y="14"/>
                    <a:pt x="266" y="14"/>
                    <a:pt x="266" y="14"/>
                  </a:cubicBezTo>
                  <a:cubicBezTo>
                    <a:pt x="266" y="14"/>
                    <a:pt x="266" y="14"/>
                    <a:pt x="265" y="14"/>
                  </a:cubicBezTo>
                  <a:cubicBezTo>
                    <a:pt x="265" y="15"/>
                    <a:pt x="265" y="15"/>
                    <a:pt x="265" y="15"/>
                  </a:cubicBezTo>
                  <a:cubicBezTo>
                    <a:pt x="265" y="16"/>
                    <a:pt x="265" y="17"/>
                    <a:pt x="266" y="18"/>
                  </a:cubicBezTo>
                  <a:cubicBezTo>
                    <a:pt x="271" y="19"/>
                    <a:pt x="271" y="19"/>
                    <a:pt x="271" y="19"/>
                  </a:cubicBezTo>
                  <a:cubicBezTo>
                    <a:pt x="272" y="19"/>
                    <a:pt x="272" y="18"/>
                    <a:pt x="273" y="17"/>
                  </a:cubicBezTo>
                  <a:cubicBezTo>
                    <a:pt x="273" y="17"/>
                    <a:pt x="273" y="17"/>
                    <a:pt x="273" y="17"/>
                  </a:cubicBezTo>
                  <a:cubicBezTo>
                    <a:pt x="273" y="22"/>
                    <a:pt x="273" y="22"/>
                    <a:pt x="273" y="22"/>
                  </a:cubicBezTo>
                  <a:cubicBezTo>
                    <a:pt x="272" y="22"/>
                    <a:pt x="272" y="22"/>
                    <a:pt x="272" y="22"/>
                  </a:cubicBezTo>
                  <a:cubicBezTo>
                    <a:pt x="272" y="21"/>
                    <a:pt x="272" y="21"/>
                    <a:pt x="271" y="20"/>
                  </a:cubicBezTo>
                  <a:cubicBezTo>
                    <a:pt x="265" y="19"/>
                    <a:pt x="265" y="19"/>
                    <a:pt x="265" y="19"/>
                  </a:cubicBezTo>
                  <a:cubicBezTo>
                    <a:pt x="265" y="19"/>
                    <a:pt x="264" y="19"/>
                    <a:pt x="264" y="19"/>
                  </a:cubicBezTo>
                  <a:cubicBezTo>
                    <a:pt x="264" y="19"/>
                    <a:pt x="264" y="20"/>
                    <a:pt x="264" y="21"/>
                  </a:cubicBezTo>
                  <a:cubicBezTo>
                    <a:pt x="264" y="21"/>
                    <a:pt x="264" y="21"/>
                    <a:pt x="264" y="21"/>
                  </a:cubicBezTo>
                  <a:cubicBezTo>
                    <a:pt x="263" y="17"/>
                    <a:pt x="263" y="17"/>
                    <a:pt x="263" y="17"/>
                  </a:cubicBezTo>
                  <a:cubicBezTo>
                    <a:pt x="265" y="18"/>
                    <a:pt x="265" y="18"/>
                    <a:pt x="265" y="18"/>
                  </a:cubicBezTo>
                  <a:cubicBezTo>
                    <a:pt x="264" y="17"/>
                    <a:pt x="263" y="16"/>
                    <a:pt x="264" y="15"/>
                  </a:cubicBezTo>
                  <a:cubicBezTo>
                    <a:pt x="264" y="13"/>
                    <a:pt x="265" y="12"/>
                    <a:pt x="267" y="13"/>
                  </a:cubicBezTo>
                  <a:cubicBezTo>
                    <a:pt x="272" y="13"/>
                    <a:pt x="272" y="13"/>
                    <a:pt x="272" y="13"/>
                  </a:cubicBezTo>
                  <a:cubicBezTo>
                    <a:pt x="272" y="13"/>
                    <a:pt x="273" y="13"/>
                    <a:pt x="273" y="12"/>
                  </a:cubicBezTo>
                  <a:cubicBezTo>
                    <a:pt x="273" y="12"/>
                    <a:pt x="273" y="12"/>
                    <a:pt x="273" y="12"/>
                  </a:cubicBezTo>
                  <a:close/>
                  <a:moveTo>
                    <a:pt x="273" y="1"/>
                  </a:moveTo>
                  <a:cubicBezTo>
                    <a:pt x="273" y="2"/>
                    <a:pt x="273" y="2"/>
                    <a:pt x="274" y="2"/>
                  </a:cubicBezTo>
                  <a:cubicBezTo>
                    <a:pt x="274" y="3"/>
                    <a:pt x="274" y="3"/>
                    <a:pt x="274" y="3"/>
                  </a:cubicBezTo>
                  <a:cubicBezTo>
                    <a:pt x="274" y="4"/>
                    <a:pt x="274" y="4"/>
                    <a:pt x="272" y="5"/>
                  </a:cubicBezTo>
                  <a:cubicBezTo>
                    <a:pt x="273" y="5"/>
                    <a:pt x="273" y="5"/>
                    <a:pt x="274" y="6"/>
                  </a:cubicBezTo>
                  <a:cubicBezTo>
                    <a:pt x="274" y="7"/>
                    <a:pt x="274" y="7"/>
                    <a:pt x="274" y="7"/>
                  </a:cubicBezTo>
                  <a:cubicBezTo>
                    <a:pt x="274" y="8"/>
                    <a:pt x="274" y="9"/>
                    <a:pt x="273" y="9"/>
                  </a:cubicBezTo>
                  <a:cubicBezTo>
                    <a:pt x="273" y="9"/>
                    <a:pt x="272" y="10"/>
                    <a:pt x="272" y="10"/>
                  </a:cubicBezTo>
                  <a:cubicBezTo>
                    <a:pt x="270" y="10"/>
                    <a:pt x="270" y="9"/>
                    <a:pt x="269" y="8"/>
                  </a:cubicBezTo>
                  <a:cubicBezTo>
                    <a:pt x="268" y="7"/>
                    <a:pt x="268" y="6"/>
                    <a:pt x="268" y="5"/>
                  </a:cubicBezTo>
                  <a:cubicBezTo>
                    <a:pt x="267" y="5"/>
                    <a:pt x="267" y="5"/>
                    <a:pt x="267" y="5"/>
                  </a:cubicBezTo>
                  <a:cubicBezTo>
                    <a:pt x="265" y="5"/>
                    <a:pt x="264" y="5"/>
                    <a:pt x="264" y="6"/>
                  </a:cubicBezTo>
                  <a:cubicBezTo>
                    <a:pt x="264" y="7"/>
                    <a:pt x="265" y="7"/>
                    <a:pt x="265" y="7"/>
                  </a:cubicBezTo>
                  <a:cubicBezTo>
                    <a:pt x="266" y="7"/>
                    <a:pt x="266" y="7"/>
                    <a:pt x="266" y="7"/>
                  </a:cubicBezTo>
                  <a:cubicBezTo>
                    <a:pt x="266" y="7"/>
                    <a:pt x="266" y="7"/>
                    <a:pt x="266" y="7"/>
                  </a:cubicBezTo>
                  <a:cubicBezTo>
                    <a:pt x="266" y="7"/>
                    <a:pt x="266" y="7"/>
                    <a:pt x="267" y="8"/>
                  </a:cubicBezTo>
                  <a:cubicBezTo>
                    <a:pt x="267" y="8"/>
                    <a:pt x="267" y="8"/>
                    <a:pt x="267" y="9"/>
                  </a:cubicBezTo>
                  <a:cubicBezTo>
                    <a:pt x="267" y="9"/>
                    <a:pt x="267" y="9"/>
                    <a:pt x="267" y="9"/>
                  </a:cubicBezTo>
                  <a:cubicBezTo>
                    <a:pt x="266" y="10"/>
                    <a:pt x="266" y="10"/>
                    <a:pt x="266" y="10"/>
                  </a:cubicBezTo>
                  <a:cubicBezTo>
                    <a:pt x="266" y="10"/>
                    <a:pt x="265" y="9"/>
                    <a:pt x="265" y="9"/>
                  </a:cubicBezTo>
                  <a:cubicBezTo>
                    <a:pt x="264" y="8"/>
                    <a:pt x="264" y="7"/>
                    <a:pt x="264" y="7"/>
                  </a:cubicBezTo>
                  <a:cubicBezTo>
                    <a:pt x="264" y="5"/>
                    <a:pt x="265" y="5"/>
                    <a:pt x="265" y="4"/>
                  </a:cubicBezTo>
                  <a:cubicBezTo>
                    <a:pt x="266" y="4"/>
                    <a:pt x="266" y="3"/>
                    <a:pt x="268" y="3"/>
                  </a:cubicBezTo>
                  <a:cubicBezTo>
                    <a:pt x="272" y="3"/>
                    <a:pt x="272" y="3"/>
                    <a:pt x="272" y="3"/>
                  </a:cubicBezTo>
                  <a:cubicBezTo>
                    <a:pt x="272" y="3"/>
                    <a:pt x="273" y="3"/>
                    <a:pt x="273" y="3"/>
                  </a:cubicBezTo>
                  <a:cubicBezTo>
                    <a:pt x="273" y="3"/>
                    <a:pt x="273" y="3"/>
                    <a:pt x="272" y="2"/>
                  </a:cubicBezTo>
                  <a:cubicBezTo>
                    <a:pt x="273" y="1"/>
                    <a:pt x="273" y="1"/>
                    <a:pt x="273" y="1"/>
                  </a:cubicBezTo>
                  <a:close/>
                  <a:moveTo>
                    <a:pt x="272" y="5"/>
                  </a:moveTo>
                  <a:cubicBezTo>
                    <a:pt x="268" y="5"/>
                    <a:pt x="268" y="5"/>
                    <a:pt x="268" y="5"/>
                  </a:cubicBezTo>
                  <a:cubicBezTo>
                    <a:pt x="269" y="6"/>
                    <a:pt x="269" y="7"/>
                    <a:pt x="269" y="7"/>
                  </a:cubicBezTo>
                  <a:cubicBezTo>
                    <a:pt x="270" y="8"/>
                    <a:pt x="270" y="8"/>
                    <a:pt x="271" y="8"/>
                  </a:cubicBezTo>
                  <a:cubicBezTo>
                    <a:pt x="272" y="8"/>
                    <a:pt x="272" y="8"/>
                    <a:pt x="272" y="7"/>
                  </a:cubicBezTo>
                  <a:cubicBezTo>
                    <a:pt x="273" y="6"/>
                    <a:pt x="272" y="5"/>
                    <a:pt x="272" y="5"/>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zh-CN" altLang="en-US"/>
            </a:p>
          </p:txBody>
        </p:sp>
        <p:sp>
          <p:nvSpPr>
            <p:cNvPr id="34" name="Freeform 41">
              <a:extLst>
                <a:ext uri="{FF2B5EF4-FFF2-40B4-BE49-F238E27FC236}">
                  <a16:creationId xmlns:a16="http://schemas.microsoft.com/office/drawing/2014/main" id="{98E3A015-54EE-EAA3-D598-BD52BFE14A90}"/>
                </a:ext>
              </a:extLst>
            </p:cNvPr>
            <p:cNvSpPr/>
            <p:nvPr/>
          </p:nvSpPr>
          <p:spPr bwMode="auto">
            <a:xfrm>
              <a:off x="8913875" y="4712004"/>
              <a:ext cx="161925" cy="150813"/>
            </a:xfrm>
            <a:custGeom>
              <a:avLst/>
              <a:gdLst>
                <a:gd name="T0" fmla="*/ 86 w 108"/>
                <a:gd name="T1" fmla="*/ 99 h 100"/>
                <a:gd name="T2" fmla="*/ 46 w 108"/>
                <a:gd name="T3" fmla="*/ 0 h 100"/>
                <a:gd name="T4" fmla="*/ 56 w 108"/>
                <a:gd name="T5" fmla="*/ 58 h 100"/>
                <a:gd name="T6" fmla="*/ 0 w 108"/>
                <a:gd name="T7" fmla="*/ 100 h 100"/>
                <a:gd name="T8" fmla="*/ 57 w 108"/>
                <a:gd name="T9" fmla="*/ 59 h 100"/>
                <a:gd name="T10" fmla="*/ 65 w 108"/>
                <a:gd name="T11" fmla="*/ 18 h 100"/>
                <a:gd name="T12" fmla="*/ 41 w 108"/>
                <a:gd name="T13" fmla="*/ 97 h 100"/>
                <a:gd name="T14" fmla="*/ 64 w 108"/>
                <a:gd name="T15" fmla="*/ 14 h 100"/>
                <a:gd name="T16" fmla="*/ 65 w 108"/>
                <a:gd name="T17" fmla="*/ 98 h 100"/>
                <a:gd name="T18" fmla="*/ 62 w 108"/>
                <a:gd name="T19" fmla="*/ 9 h 100"/>
                <a:gd name="T20" fmla="*/ 86 w 108"/>
                <a:gd name="T21" fmla="*/ 99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100">
                  <a:moveTo>
                    <a:pt x="86" y="99"/>
                  </a:moveTo>
                  <a:cubicBezTo>
                    <a:pt x="108" y="48"/>
                    <a:pt x="88" y="16"/>
                    <a:pt x="46" y="0"/>
                  </a:cubicBezTo>
                  <a:cubicBezTo>
                    <a:pt x="71" y="10"/>
                    <a:pt x="66" y="42"/>
                    <a:pt x="56" y="58"/>
                  </a:cubicBezTo>
                  <a:cubicBezTo>
                    <a:pt x="45" y="74"/>
                    <a:pt x="28" y="87"/>
                    <a:pt x="0" y="100"/>
                  </a:cubicBezTo>
                  <a:cubicBezTo>
                    <a:pt x="30" y="88"/>
                    <a:pt x="48" y="73"/>
                    <a:pt x="57" y="59"/>
                  </a:cubicBezTo>
                  <a:cubicBezTo>
                    <a:pt x="65" y="44"/>
                    <a:pt x="67" y="32"/>
                    <a:pt x="65" y="18"/>
                  </a:cubicBezTo>
                  <a:cubicBezTo>
                    <a:pt x="78" y="47"/>
                    <a:pt x="67" y="72"/>
                    <a:pt x="41" y="97"/>
                  </a:cubicBezTo>
                  <a:cubicBezTo>
                    <a:pt x="71" y="71"/>
                    <a:pt x="81" y="43"/>
                    <a:pt x="64" y="14"/>
                  </a:cubicBezTo>
                  <a:cubicBezTo>
                    <a:pt x="89" y="42"/>
                    <a:pt x="82" y="72"/>
                    <a:pt x="65" y="98"/>
                  </a:cubicBezTo>
                  <a:cubicBezTo>
                    <a:pt x="86" y="68"/>
                    <a:pt x="90" y="36"/>
                    <a:pt x="62" y="9"/>
                  </a:cubicBezTo>
                  <a:cubicBezTo>
                    <a:pt x="96" y="30"/>
                    <a:pt x="101" y="59"/>
                    <a:pt x="86" y="99"/>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zh-CN" altLang="en-US"/>
            </a:p>
          </p:txBody>
        </p:sp>
        <p:sp>
          <p:nvSpPr>
            <p:cNvPr id="35" name="Freeform 42">
              <a:extLst>
                <a:ext uri="{FF2B5EF4-FFF2-40B4-BE49-F238E27FC236}">
                  <a16:creationId xmlns:a16="http://schemas.microsoft.com/office/drawing/2014/main" id="{6958464A-9013-1177-4659-F25BD2A37850}"/>
                </a:ext>
              </a:extLst>
            </p:cNvPr>
            <p:cNvSpPr/>
            <p:nvPr/>
          </p:nvSpPr>
          <p:spPr bwMode="auto">
            <a:xfrm>
              <a:off x="8942450" y="4694541"/>
              <a:ext cx="49213" cy="20638"/>
            </a:xfrm>
            <a:custGeom>
              <a:avLst/>
              <a:gdLst>
                <a:gd name="T0" fmla="*/ 19 w 33"/>
                <a:gd name="T1" fmla="*/ 14 h 14"/>
                <a:gd name="T2" fmla="*/ 0 w 33"/>
                <a:gd name="T3" fmla="*/ 0 h 14"/>
                <a:gd name="T4" fmla="*/ 33 w 33"/>
                <a:gd name="T5" fmla="*/ 5 h 14"/>
                <a:gd name="T6" fmla="*/ 18 w 33"/>
                <a:gd name="T7" fmla="*/ 6 h 14"/>
                <a:gd name="T8" fmla="*/ 19 w 33"/>
                <a:gd name="T9" fmla="*/ 14 h 14"/>
              </a:gdLst>
              <a:ahLst/>
              <a:cxnLst>
                <a:cxn ang="0">
                  <a:pos x="T0" y="T1"/>
                </a:cxn>
                <a:cxn ang="0">
                  <a:pos x="T2" y="T3"/>
                </a:cxn>
                <a:cxn ang="0">
                  <a:pos x="T4" y="T5"/>
                </a:cxn>
                <a:cxn ang="0">
                  <a:pos x="T6" y="T7"/>
                </a:cxn>
                <a:cxn ang="0">
                  <a:pos x="T8" y="T9"/>
                </a:cxn>
              </a:cxnLst>
              <a:rect l="0" t="0" r="r" b="b"/>
              <a:pathLst>
                <a:path w="33" h="14">
                  <a:moveTo>
                    <a:pt x="19" y="14"/>
                  </a:moveTo>
                  <a:cubicBezTo>
                    <a:pt x="13" y="8"/>
                    <a:pt x="8" y="4"/>
                    <a:pt x="0" y="0"/>
                  </a:cubicBezTo>
                  <a:cubicBezTo>
                    <a:pt x="11" y="0"/>
                    <a:pt x="25" y="3"/>
                    <a:pt x="33" y="5"/>
                  </a:cubicBezTo>
                  <a:cubicBezTo>
                    <a:pt x="24" y="4"/>
                    <a:pt x="20" y="5"/>
                    <a:pt x="18" y="6"/>
                  </a:cubicBezTo>
                  <a:cubicBezTo>
                    <a:pt x="16" y="8"/>
                    <a:pt x="17" y="10"/>
                    <a:pt x="19" y="14"/>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zh-CN" altLang="en-US"/>
            </a:p>
          </p:txBody>
        </p:sp>
        <p:sp>
          <p:nvSpPr>
            <p:cNvPr id="36" name="Freeform 43">
              <a:extLst>
                <a:ext uri="{FF2B5EF4-FFF2-40B4-BE49-F238E27FC236}">
                  <a16:creationId xmlns:a16="http://schemas.microsoft.com/office/drawing/2014/main" id="{1FA0BC46-7634-76D6-87FF-1D66E512BC59}"/>
                </a:ext>
              </a:extLst>
            </p:cNvPr>
            <p:cNvSpPr/>
            <p:nvPr/>
          </p:nvSpPr>
          <p:spPr bwMode="auto">
            <a:xfrm>
              <a:off x="8867838" y="4856466"/>
              <a:ext cx="195263" cy="30163"/>
            </a:xfrm>
            <a:custGeom>
              <a:avLst/>
              <a:gdLst>
                <a:gd name="T0" fmla="*/ 70 w 131"/>
                <a:gd name="T1" fmla="*/ 20 h 20"/>
                <a:gd name="T2" fmla="*/ 77 w 131"/>
                <a:gd name="T3" fmla="*/ 12 h 20"/>
                <a:gd name="T4" fmla="*/ 100 w 131"/>
                <a:gd name="T5" fmla="*/ 12 h 20"/>
                <a:gd name="T6" fmla="*/ 131 w 131"/>
                <a:gd name="T7" fmla="*/ 14 h 20"/>
                <a:gd name="T8" fmla="*/ 124 w 131"/>
                <a:gd name="T9" fmla="*/ 8 h 20"/>
                <a:gd name="T10" fmla="*/ 101 w 131"/>
                <a:gd name="T11" fmla="*/ 5 h 20"/>
                <a:gd name="T12" fmla="*/ 77 w 131"/>
                <a:gd name="T13" fmla="*/ 0 h 20"/>
                <a:gd name="T14" fmla="*/ 65 w 131"/>
                <a:gd name="T15" fmla="*/ 12 h 20"/>
                <a:gd name="T16" fmla="*/ 53 w 131"/>
                <a:gd name="T17" fmla="*/ 0 h 20"/>
                <a:gd name="T18" fmla="*/ 30 w 131"/>
                <a:gd name="T19" fmla="*/ 5 h 20"/>
                <a:gd name="T20" fmla="*/ 7 w 131"/>
                <a:gd name="T21" fmla="*/ 8 h 20"/>
                <a:gd name="T22" fmla="*/ 0 w 131"/>
                <a:gd name="T23" fmla="*/ 14 h 20"/>
                <a:gd name="T24" fmla="*/ 31 w 131"/>
                <a:gd name="T25" fmla="*/ 12 h 20"/>
                <a:gd name="T26" fmla="*/ 54 w 131"/>
                <a:gd name="T27" fmla="*/ 12 h 20"/>
                <a:gd name="T28" fmla="*/ 61 w 131"/>
                <a:gd name="T29" fmla="*/ 20 h 20"/>
                <a:gd name="T30" fmla="*/ 70 w 131"/>
                <a:gd name="T31"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1" h="20">
                  <a:moveTo>
                    <a:pt x="70" y="20"/>
                  </a:moveTo>
                  <a:cubicBezTo>
                    <a:pt x="70" y="16"/>
                    <a:pt x="71" y="14"/>
                    <a:pt x="77" y="12"/>
                  </a:cubicBezTo>
                  <a:cubicBezTo>
                    <a:pt x="83" y="10"/>
                    <a:pt x="89" y="11"/>
                    <a:pt x="100" y="12"/>
                  </a:cubicBezTo>
                  <a:cubicBezTo>
                    <a:pt x="111" y="14"/>
                    <a:pt x="120" y="15"/>
                    <a:pt x="131" y="14"/>
                  </a:cubicBezTo>
                  <a:cubicBezTo>
                    <a:pt x="127" y="12"/>
                    <a:pt x="126" y="10"/>
                    <a:pt x="124" y="8"/>
                  </a:cubicBezTo>
                  <a:cubicBezTo>
                    <a:pt x="115" y="8"/>
                    <a:pt x="109" y="7"/>
                    <a:pt x="101" y="5"/>
                  </a:cubicBezTo>
                  <a:cubicBezTo>
                    <a:pt x="93" y="2"/>
                    <a:pt x="83" y="0"/>
                    <a:pt x="77" y="0"/>
                  </a:cubicBezTo>
                  <a:cubicBezTo>
                    <a:pt x="71" y="1"/>
                    <a:pt x="67" y="4"/>
                    <a:pt x="65" y="12"/>
                  </a:cubicBezTo>
                  <a:cubicBezTo>
                    <a:pt x="63" y="4"/>
                    <a:pt x="59" y="1"/>
                    <a:pt x="53" y="0"/>
                  </a:cubicBezTo>
                  <a:cubicBezTo>
                    <a:pt x="47" y="0"/>
                    <a:pt x="38" y="2"/>
                    <a:pt x="30" y="5"/>
                  </a:cubicBezTo>
                  <a:cubicBezTo>
                    <a:pt x="22" y="7"/>
                    <a:pt x="16" y="8"/>
                    <a:pt x="7" y="8"/>
                  </a:cubicBezTo>
                  <a:cubicBezTo>
                    <a:pt x="5" y="10"/>
                    <a:pt x="4" y="12"/>
                    <a:pt x="0" y="14"/>
                  </a:cubicBezTo>
                  <a:cubicBezTo>
                    <a:pt x="11" y="15"/>
                    <a:pt x="20" y="14"/>
                    <a:pt x="31" y="12"/>
                  </a:cubicBezTo>
                  <a:cubicBezTo>
                    <a:pt x="41" y="11"/>
                    <a:pt x="48" y="10"/>
                    <a:pt x="54" y="12"/>
                  </a:cubicBezTo>
                  <a:cubicBezTo>
                    <a:pt x="60" y="14"/>
                    <a:pt x="61" y="16"/>
                    <a:pt x="61" y="20"/>
                  </a:cubicBezTo>
                  <a:cubicBezTo>
                    <a:pt x="70" y="20"/>
                    <a:pt x="70" y="20"/>
                    <a:pt x="70" y="20"/>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zh-CN" altLang="en-US"/>
            </a:p>
          </p:txBody>
        </p:sp>
        <p:sp>
          <p:nvSpPr>
            <p:cNvPr id="37" name="Freeform 44">
              <a:extLst>
                <a:ext uri="{FF2B5EF4-FFF2-40B4-BE49-F238E27FC236}">
                  <a16:creationId xmlns:a16="http://schemas.microsoft.com/office/drawing/2014/main" id="{D262EB70-E7BC-DEE4-4146-A3B9D8AD6B20}"/>
                </a:ext>
              </a:extLst>
            </p:cNvPr>
            <p:cNvSpPr>
              <a:spLocks noEditPoints="1"/>
            </p:cNvSpPr>
            <p:nvPr/>
          </p:nvSpPr>
          <p:spPr bwMode="auto">
            <a:xfrm>
              <a:off x="8840850" y="4681841"/>
              <a:ext cx="252413" cy="257175"/>
            </a:xfrm>
            <a:custGeom>
              <a:avLst/>
              <a:gdLst>
                <a:gd name="T0" fmla="*/ 85 w 170"/>
                <a:gd name="T1" fmla="*/ 0 h 171"/>
                <a:gd name="T2" fmla="*/ 0 w 170"/>
                <a:gd name="T3" fmla="*/ 86 h 171"/>
                <a:gd name="T4" fmla="*/ 85 w 170"/>
                <a:gd name="T5" fmla="*/ 171 h 171"/>
                <a:gd name="T6" fmla="*/ 170 w 170"/>
                <a:gd name="T7" fmla="*/ 86 h 171"/>
                <a:gd name="T8" fmla="*/ 85 w 170"/>
                <a:gd name="T9" fmla="*/ 0 h 171"/>
                <a:gd name="T10" fmla="*/ 85 w 170"/>
                <a:gd name="T11" fmla="*/ 168 h 171"/>
                <a:gd name="T12" fmla="*/ 2 w 170"/>
                <a:gd name="T13" fmla="*/ 85 h 171"/>
                <a:gd name="T14" fmla="*/ 85 w 170"/>
                <a:gd name="T15" fmla="*/ 3 h 171"/>
                <a:gd name="T16" fmla="*/ 167 w 170"/>
                <a:gd name="T17" fmla="*/ 85 h 171"/>
                <a:gd name="T18" fmla="*/ 85 w 170"/>
                <a:gd name="T19" fmla="*/ 168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0" h="171">
                  <a:moveTo>
                    <a:pt x="85" y="0"/>
                  </a:moveTo>
                  <a:cubicBezTo>
                    <a:pt x="38" y="0"/>
                    <a:pt x="0" y="38"/>
                    <a:pt x="0" y="86"/>
                  </a:cubicBezTo>
                  <a:cubicBezTo>
                    <a:pt x="0" y="132"/>
                    <a:pt x="38" y="171"/>
                    <a:pt x="85" y="171"/>
                  </a:cubicBezTo>
                  <a:cubicBezTo>
                    <a:pt x="132" y="171"/>
                    <a:pt x="170" y="133"/>
                    <a:pt x="170" y="86"/>
                  </a:cubicBezTo>
                  <a:cubicBezTo>
                    <a:pt x="170" y="38"/>
                    <a:pt x="132" y="0"/>
                    <a:pt x="85" y="0"/>
                  </a:cubicBezTo>
                  <a:close/>
                  <a:moveTo>
                    <a:pt x="85" y="168"/>
                  </a:moveTo>
                  <a:cubicBezTo>
                    <a:pt x="39" y="168"/>
                    <a:pt x="2" y="131"/>
                    <a:pt x="2" y="85"/>
                  </a:cubicBezTo>
                  <a:cubicBezTo>
                    <a:pt x="2" y="40"/>
                    <a:pt x="39" y="3"/>
                    <a:pt x="85" y="3"/>
                  </a:cubicBezTo>
                  <a:cubicBezTo>
                    <a:pt x="130" y="3"/>
                    <a:pt x="167" y="40"/>
                    <a:pt x="167" y="85"/>
                  </a:cubicBezTo>
                  <a:cubicBezTo>
                    <a:pt x="167" y="131"/>
                    <a:pt x="130" y="168"/>
                    <a:pt x="85" y="168"/>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zh-CN" altLang="en-US"/>
            </a:p>
          </p:txBody>
        </p:sp>
        <p:sp>
          <p:nvSpPr>
            <p:cNvPr id="38" name="Freeform 45">
              <a:extLst>
                <a:ext uri="{FF2B5EF4-FFF2-40B4-BE49-F238E27FC236}">
                  <a16:creationId xmlns:a16="http://schemas.microsoft.com/office/drawing/2014/main" id="{73934092-2379-9CF2-3E4E-852EDD3AE279}"/>
                </a:ext>
              </a:extLst>
            </p:cNvPr>
            <p:cNvSpPr>
              <a:spLocks noEditPoints="1"/>
            </p:cNvSpPr>
            <p:nvPr/>
          </p:nvSpPr>
          <p:spPr bwMode="auto">
            <a:xfrm>
              <a:off x="9091675" y="4667554"/>
              <a:ext cx="39688" cy="36513"/>
            </a:xfrm>
            <a:custGeom>
              <a:avLst/>
              <a:gdLst>
                <a:gd name="T0" fmla="*/ 13 w 26"/>
                <a:gd name="T1" fmla="*/ 16 h 25"/>
                <a:gd name="T2" fmla="*/ 11 w 26"/>
                <a:gd name="T3" fmla="*/ 25 h 25"/>
                <a:gd name="T4" fmla="*/ 7 w 26"/>
                <a:gd name="T5" fmla="*/ 24 h 25"/>
                <a:gd name="T6" fmla="*/ 9 w 26"/>
                <a:gd name="T7" fmla="*/ 19 h 25"/>
                <a:gd name="T8" fmla="*/ 10 w 26"/>
                <a:gd name="T9" fmla="*/ 14 h 25"/>
                <a:gd name="T10" fmla="*/ 10 w 26"/>
                <a:gd name="T11" fmla="*/ 14 h 25"/>
                <a:gd name="T12" fmla="*/ 13 w 26"/>
                <a:gd name="T13" fmla="*/ 16 h 25"/>
                <a:gd name="T14" fmla="*/ 25 w 26"/>
                <a:gd name="T15" fmla="*/ 0 h 25"/>
                <a:gd name="T16" fmla="*/ 26 w 26"/>
                <a:gd name="T17" fmla="*/ 2 h 25"/>
                <a:gd name="T18" fmla="*/ 21 w 26"/>
                <a:gd name="T19" fmla="*/ 7 h 25"/>
                <a:gd name="T20" fmla="*/ 18 w 26"/>
                <a:gd name="T21" fmla="*/ 9 h 25"/>
                <a:gd name="T22" fmla="*/ 22 w 26"/>
                <a:gd name="T23" fmla="*/ 11 h 25"/>
                <a:gd name="T24" fmla="*/ 22 w 26"/>
                <a:gd name="T25" fmla="*/ 11 h 25"/>
                <a:gd name="T26" fmla="*/ 23 w 26"/>
                <a:gd name="T27" fmla="*/ 9 h 25"/>
                <a:gd name="T28" fmla="*/ 23 w 26"/>
                <a:gd name="T29" fmla="*/ 9 h 25"/>
                <a:gd name="T30" fmla="*/ 24 w 26"/>
                <a:gd name="T31" fmla="*/ 9 h 25"/>
                <a:gd name="T32" fmla="*/ 25 w 26"/>
                <a:gd name="T33" fmla="*/ 14 h 25"/>
                <a:gd name="T34" fmla="*/ 26 w 26"/>
                <a:gd name="T35" fmla="*/ 15 h 25"/>
                <a:gd name="T36" fmla="*/ 26 w 26"/>
                <a:gd name="T37" fmla="*/ 16 h 25"/>
                <a:gd name="T38" fmla="*/ 25 w 26"/>
                <a:gd name="T39" fmla="*/ 16 h 25"/>
                <a:gd name="T40" fmla="*/ 23 w 26"/>
                <a:gd name="T41" fmla="*/ 16 h 25"/>
                <a:gd name="T42" fmla="*/ 22 w 26"/>
                <a:gd name="T43" fmla="*/ 15 h 25"/>
                <a:gd name="T44" fmla="*/ 13 w 26"/>
                <a:gd name="T45" fmla="*/ 11 h 25"/>
                <a:gd name="T46" fmla="*/ 4 w 26"/>
                <a:gd name="T47" fmla="*/ 13 h 25"/>
                <a:gd name="T48" fmla="*/ 2 w 26"/>
                <a:gd name="T49" fmla="*/ 8 h 25"/>
                <a:gd name="T50" fmla="*/ 2 w 26"/>
                <a:gd name="T51" fmla="*/ 8 h 25"/>
                <a:gd name="T52" fmla="*/ 3 w 26"/>
                <a:gd name="T53" fmla="*/ 8 h 25"/>
                <a:gd name="T54" fmla="*/ 5 w 26"/>
                <a:gd name="T55" fmla="*/ 10 h 25"/>
                <a:gd name="T56" fmla="*/ 11 w 26"/>
                <a:gd name="T57" fmla="*/ 10 h 25"/>
                <a:gd name="T58" fmla="*/ 11 w 26"/>
                <a:gd name="T59" fmla="*/ 9 h 25"/>
                <a:gd name="T60" fmla="*/ 8 w 26"/>
                <a:gd name="T61" fmla="*/ 3 h 25"/>
                <a:gd name="T62" fmla="*/ 9 w 26"/>
                <a:gd name="T63" fmla="*/ 2 h 25"/>
                <a:gd name="T64" fmla="*/ 10 w 26"/>
                <a:gd name="T65" fmla="*/ 2 h 25"/>
                <a:gd name="T66" fmla="*/ 11 w 26"/>
                <a:gd name="T67" fmla="*/ 5 h 25"/>
                <a:gd name="T68" fmla="*/ 12 w 26"/>
                <a:gd name="T69" fmla="*/ 6 h 25"/>
                <a:gd name="T70" fmla="*/ 15 w 26"/>
                <a:gd name="T71" fmla="*/ 8 h 25"/>
                <a:gd name="T72" fmla="*/ 22 w 26"/>
                <a:gd name="T73" fmla="*/ 2 h 25"/>
                <a:gd name="T74" fmla="*/ 24 w 26"/>
                <a:gd name="T75" fmla="*/ 0 h 25"/>
                <a:gd name="T76" fmla="*/ 25 w 26"/>
                <a:gd name="T7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6" h="25">
                  <a:moveTo>
                    <a:pt x="13" y="16"/>
                  </a:moveTo>
                  <a:cubicBezTo>
                    <a:pt x="14" y="18"/>
                    <a:pt x="13" y="24"/>
                    <a:pt x="11" y="25"/>
                  </a:cubicBezTo>
                  <a:cubicBezTo>
                    <a:pt x="10" y="25"/>
                    <a:pt x="7" y="25"/>
                    <a:pt x="7" y="24"/>
                  </a:cubicBezTo>
                  <a:cubicBezTo>
                    <a:pt x="7" y="22"/>
                    <a:pt x="8" y="21"/>
                    <a:pt x="9" y="19"/>
                  </a:cubicBezTo>
                  <a:cubicBezTo>
                    <a:pt x="10" y="18"/>
                    <a:pt x="9" y="16"/>
                    <a:pt x="10" y="14"/>
                  </a:cubicBezTo>
                  <a:cubicBezTo>
                    <a:pt x="10" y="14"/>
                    <a:pt x="10" y="14"/>
                    <a:pt x="10" y="14"/>
                  </a:cubicBezTo>
                  <a:cubicBezTo>
                    <a:pt x="11" y="15"/>
                    <a:pt x="12" y="15"/>
                    <a:pt x="13" y="16"/>
                  </a:cubicBezTo>
                  <a:close/>
                  <a:moveTo>
                    <a:pt x="25" y="0"/>
                  </a:moveTo>
                  <a:cubicBezTo>
                    <a:pt x="25" y="0"/>
                    <a:pt x="26" y="1"/>
                    <a:pt x="26" y="2"/>
                  </a:cubicBezTo>
                  <a:cubicBezTo>
                    <a:pt x="26" y="3"/>
                    <a:pt x="23" y="6"/>
                    <a:pt x="21" y="7"/>
                  </a:cubicBezTo>
                  <a:cubicBezTo>
                    <a:pt x="20" y="8"/>
                    <a:pt x="19" y="8"/>
                    <a:pt x="18" y="9"/>
                  </a:cubicBezTo>
                  <a:cubicBezTo>
                    <a:pt x="19" y="10"/>
                    <a:pt x="20" y="11"/>
                    <a:pt x="22" y="11"/>
                  </a:cubicBezTo>
                  <a:cubicBezTo>
                    <a:pt x="22" y="11"/>
                    <a:pt x="22" y="11"/>
                    <a:pt x="22" y="11"/>
                  </a:cubicBezTo>
                  <a:cubicBezTo>
                    <a:pt x="23" y="10"/>
                    <a:pt x="23" y="10"/>
                    <a:pt x="23" y="9"/>
                  </a:cubicBezTo>
                  <a:cubicBezTo>
                    <a:pt x="23" y="9"/>
                    <a:pt x="23" y="9"/>
                    <a:pt x="23" y="9"/>
                  </a:cubicBezTo>
                  <a:cubicBezTo>
                    <a:pt x="23" y="9"/>
                    <a:pt x="23" y="9"/>
                    <a:pt x="24" y="9"/>
                  </a:cubicBezTo>
                  <a:cubicBezTo>
                    <a:pt x="23" y="11"/>
                    <a:pt x="24" y="12"/>
                    <a:pt x="25" y="14"/>
                  </a:cubicBezTo>
                  <a:cubicBezTo>
                    <a:pt x="26" y="14"/>
                    <a:pt x="25" y="15"/>
                    <a:pt x="26" y="15"/>
                  </a:cubicBezTo>
                  <a:cubicBezTo>
                    <a:pt x="26" y="16"/>
                    <a:pt x="26" y="15"/>
                    <a:pt x="26" y="16"/>
                  </a:cubicBezTo>
                  <a:cubicBezTo>
                    <a:pt x="25" y="16"/>
                    <a:pt x="25" y="16"/>
                    <a:pt x="25" y="16"/>
                  </a:cubicBezTo>
                  <a:cubicBezTo>
                    <a:pt x="24" y="16"/>
                    <a:pt x="24" y="16"/>
                    <a:pt x="23" y="16"/>
                  </a:cubicBezTo>
                  <a:cubicBezTo>
                    <a:pt x="23" y="16"/>
                    <a:pt x="22" y="15"/>
                    <a:pt x="22" y="15"/>
                  </a:cubicBezTo>
                  <a:cubicBezTo>
                    <a:pt x="19" y="13"/>
                    <a:pt x="16" y="11"/>
                    <a:pt x="13" y="11"/>
                  </a:cubicBezTo>
                  <a:cubicBezTo>
                    <a:pt x="11" y="12"/>
                    <a:pt x="6" y="14"/>
                    <a:pt x="4" y="13"/>
                  </a:cubicBezTo>
                  <a:cubicBezTo>
                    <a:pt x="2" y="13"/>
                    <a:pt x="0" y="9"/>
                    <a:pt x="2" y="8"/>
                  </a:cubicBezTo>
                  <a:cubicBezTo>
                    <a:pt x="2" y="8"/>
                    <a:pt x="2" y="8"/>
                    <a:pt x="2" y="8"/>
                  </a:cubicBezTo>
                  <a:cubicBezTo>
                    <a:pt x="2" y="8"/>
                    <a:pt x="3" y="8"/>
                    <a:pt x="3" y="8"/>
                  </a:cubicBezTo>
                  <a:cubicBezTo>
                    <a:pt x="4" y="9"/>
                    <a:pt x="5" y="10"/>
                    <a:pt x="5" y="10"/>
                  </a:cubicBezTo>
                  <a:cubicBezTo>
                    <a:pt x="7" y="10"/>
                    <a:pt x="10" y="10"/>
                    <a:pt x="11" y="10"/>
                  </a:cubicBezTo>
                  <a:cubicBezTo>
                    <a:pt x="11" y="9"/>
                    <a:pt x="11" y="9"/>
                    <a:pt x="11" y="9"/>
                  </a:cubicBezTo>
                  <a:cubicBezTo>
                    <a:pt x="9" y="6"/>
                    <a:pt x="7" y="6"/>
                    <a:pt x="8" y="3"/>
                  </a:cubicBezTo>
                  <a:cubicBezTo>
                    <a:pt x="8" y="2"/>
                    <a:pt x="9" y="2"/>
                    <a:pt x="9" y="2"/>
                  </a:cubicBezTo>
                  <a:cubicBezTo>
                    <a:pt x="9" y="2"/>
                    <a:pt x="10" y="2"/>
                    <a:pt x="10" y="2"/>
                  </a:cubicBezTo>
                  <a:cubicBezTo>
                    <a:pt x="10" y="3"/>
                    <a:pt x="11" y="4"/>
                    <a:pt x="11" y="5"/>
                  </a:cubicBezTo>
                  <a:cubicBezTo>
                    <a:pt x="12" y="5"/>
                    <a:pt x="12" y="6"/>
                    <a:pt x="12" y="6"/>
                  </a:cubicBezTo>
                  <a:cubicBezTo>
                    <a:pt x="13" y="6"/>
                    <a:pt x="14" y="8"/>
                    <a:pt x="15" y="8"/>
                  </a:cubicBezTo>
                  <a:cubicBezTo>
                    <a:pt x="16" y="8"/>
                    <a:pt x="21" y="4"/>
                    <a:pt x="22" y="2"/>
                  </a:cubicBezTo>
                  <a:cubicBezTo>
                    <a:pt x="23" y="2"/>
                    <a:pt x="23" y="0"/>
                    <a:pt x="24" y="0"/>
                  </a:cubicBezTo>
                  <a:cubicBezTo>
                    <a:pt x="25" y="0"/>
                    <a:pt x="25" y="0"/>
                    <a:pt x="25" y="0"/>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zh-CN" altLang="en-US"/>
            </a:p>
          </p:txBody>
        </p:sp>
        <p:sp>
          <p:nvSpPr>
            <p:cNvPr id="39" name="Freeform 46">
              <a:extLst>
                <a:ext uri="{FF2B5EF4-FFF2-40B4-BE49-F238E27FC236}">
                  <a16:creationId xmlns:a16="http://schemas.microsoft.com/office/drawing/2014/main" id="{3E2C4E75-71DA-395E-C380-E398EFC76843}"/>
                </a:ext>
              </a:extLst>
            </p:cNvPr>
            <p:cNvSpPr>
              <a:spLocks noEditPoints="1"/>
            </p:cNvSpPr>
            <p:nvPr/>
          </p:nvSpPr>
          <p:spPr bwMode="auto">
            <a:xfrm>
              <a:off x="9120250" y="4715179"/>
              <a:ext cx="53975" cy="44450"/>
            </a:xfrm>
            <a:custGeom>
              <a:avLst/>
              <a:gdLst>
                <a:gd name="T0" fmla="*/ 32 w 36"/>
                <a:gd name="T1" fmla="*/ 11 h 30"/>
                <a:gd name="T2" fmla="*/ 36 w 36"/>
                <a:gd name="T3" fmla="*/ 16 h 30"/>
                <a:gd name="T4" fmla="*/ 30 w 36"/>
                <a:gd name="T5" fmla="*/ 16 h 30"/>
                <a:gd name="T6" fmla="*/ 26 w 36"/>
                <a:gd name="T7" fmla="*/ 13 h 30"/>
                <a:gd name="T8" fmla="*/ 27 w 36"/>
                <a:gd name="T9" fmla="*/ 16 h 30"/>
                <a:gd name="T10" fmla="*/ 23 w 36"/>
                <a:gd name="T11" fmla="*/ 22 h 30"/>
                <a:gd name="T12" fmla="*/ 14 w 36"/>
                <a:gd name="T13" fmla="*/ 21 h 30"/>
                <a:gd name="T14" fmla="*/ 14 w 36"/>
                <a:gd name="T15" fmla="*/ 24 h 30"/>
                <a:gd name="T16" fmla="*/ 14 w 36"/>
                <a:gd name="T17" fmla="*/ 30 h 30"/>
                <a:gd name="T18" fmla="*/ 10 w 36"/>
                <a:gd name="T19" fmla="*/ 24 h 30"/>
                <a:gd name="T20" fmla="*/ 1 w 36"/>
                <a:gd name="T21" fmla="*/ 18 h 30"/>
                <a:gd name="T22" fmla="*/ 3 w 36"/>
                <a:gd name="T23" fmla="*/ 19 h 30"/>
                <a:gd name="T24" fmla="*/ 9 w 36"/>
                <a:gd name="T25" fmla="*/ 24 h 30"/>
                <a:gd name="T26" fmla="*/ 9 w 36"/>
                <a:gd name="T27" fmla="*/ 23 h 30"/>
                <a:gd name="T28" fmla="*/ 6 w 36"/>
                <a:gd name="T29" fmla="*/ 20 h 30"/>
                <a:gd name="T30" fmla="*/ 4 w 36"/>
                <a:gd name="T31" fmla="*/ 12 h 30"/>
                <a:gd name="T32" fmla="*/ 8 w 36"/>
                <a:gd name="T33" fmla="*/ 18 h 30"/>
                <a:gd name="T34" fmla="*/ 12 w 36"/>
                <a:gd name="T35" fmla="*/ 20 h 30"/>
                <a:gd name="T36" fmla="*/ 17 w 36"/>
                <a:gd name="T37" fmla="*/ 19 h 30"/>
                <a:gd name="T38" fmla="*/ 14 w 36"/>
                <a:gd name="T39" fmla="*/ 16 h 30"/>
                <a:gd name="T40" fmla="*/ 21 w 36"/>
                <a:gd name="T41" fmla="*/ 20 h 30"/>
                <a:gd name="T42" fmla="*/ 24 w 36"/>
                <a:gd name="T43" fmla="*/ 18 h 30"/>
                <a:gd name="T44" fmla="*/ 14 w 36"/>
                <a:gd name="T45" fmla="*/ 12 h 30"/>
                <a:gd name="T46" fmla="*/ 10 w 36"/>
                <a:gd name="T47" fmla="*/ 14 h 30"/>
                <a:gd name="T48" fmla="*/ 10 w 36"/>
                <a:gd name="T49" fmla="*/ 12 h 30"/>
                <a:gd name="T50" fmla="*/ 14 w 36"/>
                <a:gd name="T51" fmla="*/ 6 h 30"/>
                <a:gd name="T52" fmla="*/ 21 w 36"/>
                <a:gd name="T53" fmla="*/ 10 h 30"/>
                <a:gd name="T54" fmla="*/ 32 w 36"/>
                <a:gd name="T55" fmla="*/ 14 h 30"/>
                <a:gd name="T56" fmla="*/ 32 w 36"/>
                <a:gd name="T57" fmla="*/ 14 h 30"/>
                <a:gd name="T58" fmla="*/ 29 w 36"/>
                <a:gd name="T59" fmla="*/ 6 h 30"/>
                <a:gd name="T60" fmla="*/ 32 w 36"/>
                <a:gd name="T61" fmla="*/ 6 h 30"/>
                <a:gd name="T62" fmla="*/ 34 w 36"/>
                <a:gd name="T63" fmla="*/ 0 h 30"/>
                <a:gd name="T64" fmla="*/ 29 w 36"/>
                <a:gd name="T6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 h="30">
                  <a:moveTo>
                    <a:pt x="32" y="6"/>
                  </a:moveTo>
                  <a:cubicBezTo>
                    <a:pt x="33" y="8"/>
                    <a:pt x="31" y="10"/>
                    <a:pt x="32" y="11"/>
                  </a:cubicBezTo>
                  <a:cubicBezTo>
                    <a:pt x="32" y="11"/>
                    <a:pt x="32" y="12"/>
                    <a:pt x="32" y="12"/>
                  </a:cubicBezTo>
                  <a:cubicBezTo>
                    <a:pt x="34" y="12"/>
                    <a:pt x="36" y="14"/>
                    <a:pt x="36" y="16"/>
                  </a:cubicBezTo>
                  <a:cubicBezTo>
                    <a:pt x="36" y="17"/>
                    <a:pt x="34" y="19"/>
                    <a:pt x="33" y="19"/>
                  </a:cubicBezTo>
                  <a:cubicBezTo>
                    <a:pt x="32" y="18"/>
                    <a:pt x="30" y="16"/>
                    <a:pt x="30" y="16"/>
                  </a:cubicBezTo>
                  <a:cubicBezTo>
                    <a:pt x="29" y="14"/>
                    <a:pt x="27" y="14"/>
                    <a:pt x="26" y="13"/>
                  </a:cubicBezTo>
                  <a:cubicBezTo>
                    <a:pt x="26" y="13"/>
                    <a:pt x="26" y="13"/>
                    <a:pt x="26" y="13"/>
                  </a:cubicBezTo>
                  <a:cubicBezTo>
                    <a:pt x="26" y="13"/>
                    <a:pt x="26" y="13"/>
                    <a:pt x="26" y="13"/>
                  </a:cubicBezTo>
                  <a:cubicBezTo>
                    <a:pt x="26" y="14"/>
                    <a:pt x="27" y="14"/>
                    <a:pt x="27" y="16"/>
                  </a:cubicBezTo>
                  <a:cubicBezTo>
                    <a:pt x="27" y="18"/>
                    <a:pt x="28" y="21"/>
                    <a:pt x="24" y="23"/>
                  </a:cubicBezTo>
                  <a:cubicBezTo>
                    <a:pt x="24" y="22"/>
                    <a:pt x="24" y="22"/>
                    <a:pt x="23" y="22"/>
                  </a:cubicBezTo>
                  <a:cubicBezTo>
                    <a:pt x="22" y="22"/>
                    <a:pt x="21" y="20"/>
                    <a:pt x="20" y="20"/>
                  </a:cubicBezTo>
                  <a:cubicBezTo>
                    <a:pt x="19" y="22"/>
                    <a:pt x="16" y="21"/>
                    <a:pt x="14" y="21"/>
                  </a:cubicBezTo>
                  <a:cubicBezTo>
                    <a:pt x="13" y="21"/>
                    <a:pt x="13" y="22"/>
                    <a:pt x="13" y="22"/>
                  </a:cubicBezTo>
                  <a:cubicBezTo>
                    <a:pt x="14" y="22"/>
                    <a:pt x="14" y="23"/>
                    <a:pt x="14" y="24"/>
                  </a:cubicBezTo>
                  <a:cubicBezTo>
                    <a:pt x="15" y="24"/>
                    <a:pt x="18" y="26"/>
                    <a:pt x="18" y="28"/>
                  </a:cubicBezTo>
                  <a:cubicBezTo>
                    <a:pt x="18" y="29"/>
                    <a:pt x="16" y="30"/>
                    <a:pt x="14" y="30"/>
                  </a:cubicBezTo>
                  <a:cubicBezTo>
                    <a:pt x="14" y="28"/>
                    <a:pt x="13" y="26"/>
                    <a:pt x="11" y="25"/>
                  </a:cubicBezTo>
                  <a:cubicBezTo>
                    <a:pt x="10" y="25"/>
                    <a:pt x="11" y="24"/>
                    <a:pt x="10" y="24"/>
                  </a:cubicBezTo>
                  <a:cubicBezTo>
                    <a:pt x="9" y="25"/>
                    <a:pt x="8" y="26"/>
                    <a:pt x="7" y="26"/>
                  </a:cubicBezTo>
                  <a:cubicBezTo>
                    <a:pt x="3" y="25"/>
                    <a:pt x="0" y="22"/>
                    <a:pt x="1" y="18"/>
                  </a:cubicBezTo>
                  <a:cubicBezTo>
                    <a:pt x="2" y="17"/>
                    <a:pt x="2" y="16"/>
                    <a:pt x="2" y="15"/>
                  </a:cubicBezTo>
                  <a:cubicBezTo>
                    <a:pt x="3" y="16"/>
                    <a:pt x="3" y="18"/>
                    <a:pt x="3" y="19"/>
                  </a:cubicBezTo>
                  <a:cubicBezTo>
                    <a:pt x="3" y="19"/>
                    <a:pt x="3" y="20"/>
                    <a:pt x="4" y="20"/>
                  </a:cubicBezTo>
                  <a:cubicBezTo>
                    <a:pt x="5" y="22"/>
                    <a:pt x="7" y="23"/>
                    <a:pt x="9" y="24"/>
                  </a:cubicBezTo>
                  <a:cubicBezTo>
                    <a:pt x="9" y="24"/>
                    <a:pt x="9" y="24"/>
                    <a:pt x="9" y="23"/>
                  </a:cubicBezTo>
                  <a:cubicBezTo>
                    <a:pt x="9" y="23"/>
                    <a:pt x="9" y="23"/>
                    <a:pt x="9" y="23"/>
                  </a:cubicBezTo>
                  <a:cubicBezTo>
                    <a:pt x="9" y="22"/>
                    <a:pt x="8" y="22"/>
                    <a:pt x="8" y="21"/>
                  </a:cubicBezTo>
                  <a:cubicBezTo>
                    <a:pt x="8" y="21"/>
                    <a:pt x="7" y="20"/>
                    <a:pt x="6" y="20"/>
                  </a:cubicBezTo>
                  <a:cubicBezTo>
                    <a:pt x="5" y="19"/>
                    <a:pt x="3" y="14"/>
                    <a:pt x="4" y="13"/>
                  </a:cubicBezTo>
                  <a:cubicBezTo>
                    <a:pt x="4" y="13"/>
                    <a:pt x="4" y="12"/>
                    <a:pt x="4" y="12"/>
                  </a:cubicBezTo>
                  <a:cubicBezTo>
                    <a:pt x="5" y="12"/>
                    <a:pt x="5" y="12"/>
                    <a:pt x="5" y="13"/>
                  </a:cubicBezTo>
                  <a:cubicBezTo>
                    <a:pt x="6" y="14"/>
                    <a:pt x="7" y="16"/>
                    <a:pt x="8" y="18"/>
                  </a:cubicBezTo>
                  <a:cubicBezTo>
                    <a:pt x="9" y="18"/>
                    <a:pt x="10" y="19"/>
                    <a:pt x="11" y="20"/>
                  </a:cubicBezTo>
                  <a:cubicBezTo>
                    <a:pt x="11" y="20"/>
                    <a:pt x="11" y="20"/>
                    <a:pt x="12" y="20"/>
                  </a:cubicBezTo>
                  <a:cubicBezTo>
                    <a:pt x="13" y="19"/>
                    <a:pt x="14" y="19"/>
                    <a:pt x="16" y="19"/>
                  </a:cubicBezTo>
                  <a:cubicBezTo>
                    <a:pt x="16" y="19"/>
                    <a:pt x="17" y="19"/>
                    <a:pt x="17" y="19"/>
                  </a:cubicBezTo>
                  <a:cubicBezTo>
                    <a:pt x="17" y="18"/>
                    <a:pt x="15" y="17"/>
                    <a:pt x="15" y="17"/>
                  </a:cubicBezTo>
                  <a:cubicBezTo>
                    <a:pt x="14" y="16"/>
                    <a:pt x="14" y="16"/>
                    <a:pt x="14" y="16"/>
                  </a:cubicBezTo>
                  <a:cubicBezTo>
                    <a:pt x="16" y="14"/>
                    <a:pt x="17" y="16"/>
                    <a:pt x="19" y="18"/>
                  </a:cubicBezTo>
                  <a:cubicBezTo>
                    <a:pt x="20" y="19"/>
                    <a:pt x="20" y="19"/>
                    <a:pt x="21" y="20"/>
                  </a:cubicBezTo>
                  <a:cubicBezTo>
                    <a:pt x="22" y="20"/>
                    <a:pt x="23" y="21"/>
                    <a:pt x="24" y="20"/>
                  </a:cubicBezTo>
                  <a:cubicBezTo>
                    <a:pt x="24" y="19"/>
                    <a:pt x="24" y="19"/>
                    <a:pt x="24" y="18"/>
                  </a:cubicBezTo>
                  <a:cubicBezTo>
                    <a:pt x="24" y="15"/>
                    <a:pt x="20" y="12"/>
                    <a:pt x="17" y="12"/>
                  </a:cubicBezTo>
                  <a:cubicBezTo>
                    <a:pt x="16" y="11"/>
                    <a:pt x="14" y="10"/>
                    <a:pt x="14" y="12"/>
                  </a:cubicBezTo>
                  <a:cubicBezTo>
                    <a:pt x="14" y="12"/>
                    <a:pt x="13" y="14"/>
                    <a:pt x="13" y="14"/>
                  </a:cubicBezTo>
                  <a:cubicBezTo>
                    <a:pt x="12" y="14"/>
                    <a:pt x="11" y="14"/>
                    <a:pt x="10" y="14"/>
                  </a:cubicBezTo>
                  <a:cubicBezTo>
                    <a:pt x="10" y="14"/>
                    <a:pt x="10" y="14"/>
                    <a:pt x="10" y="14"/>
                  </a:cubicBezTo>
                  <a:cubicBezTo>
                    <a:pt x="10" y="13"/>
                    <a:pt x="10" y="13"/>
                    <a:pt x="10" y="12"/>
                  </a:cubicBezTo>
                  <a:cubicBezTo>
                    <a:pt x="10" y="12"/>
                    <a:pt x="9" y="12"/>
                    <a:pt x="9" y="11"/>
                  </a:cubicBezTo>
                  <a:cubicBezTo>
                    <a:pt x="9" y="10"/>
                    <a:pt x="13" y="6"/>
                    <a:pt x="14" y="6"/>
                  </a:cubicBezTo>
                  <a:cubicBezTo>
                    <a:pt x="16" y="8"/>
                    <a:pt x="17" y="8"/>
                    <a:pt x="19" y="9"/>
                  </a:cubicBezTo>
                  <a:cubicBezTo>
                    <a:pt x="20" y="9"/>
                    <a:pt x="21" y="10"/>
                    <a:pt x="21" y="10"/>
                  </a:cubicBezTo>
                  <a:cubicBezTo>
                    <a:pt x="23" y="11"/>
                    <a:pt x="24" y="11"/>
                    <a:pt x="26" y="12"/>
                  </a:cubicBezTo>
                  <a:cubicBezTo>
                    <a:pt x="28" y="12"/>
                    <a:pt x="30" y="14"/>
                    <a:pt x="32" y="14"/>
                  </a:cubicBezTo>
                  <a:cubicBezTo>
                    <a:pt x="32" y="14"/>
                    <a:pt x="32" y="14"/>
                    <a:pt x="32" y="14"/>
                  </a:cubicBezTo>
                  <a:cubicBezTo>
                    <a:pt x="32" y="14"/>
                    <a:pt x="32" y="14"/>
                    <a:pt x="32" y="14"/>
                  </a:cubicBezTo>
                  <a:cubicBezTo>
                    <a:pt x="30" y="13"/>
                    <a:pt x="27" y="12"/>
                    <a:pt x="28" y="10"/>
                  </a:cubicBezTo>
                  <a:cubicBezTo>
                    <a:pt x="28" y="8"/>
                    <a:pt x="30" y="8"/>
                    <a:pt x="29" y="6"/>
                  </a:cubicBezTo>
                  <a:cubicBezTo>
                    <a:pt x="30" y="6"/>
                    <a:pt x="30" y="6"/>
                    <a:pt x="30" y="6"/>
                  </a:cubicBezTo>
                  <a:cubicBezTo>
                    <a:pt x="31" y="6"/>
                    <a:pt x="31" y="6"/>
                    <a:pt x="32" y="6"/>
                  </a:cubicBezTo>
                  <a:close/>
                  <a:moveTo>
                    <a:pt x="34" y="0"/>
                  </a:moveTo>
                  <a:cubicBezTo>
                    <a:pt x="34" y="0"/>
                    <a:pt x="34" y="0"/>
                    <a:pt x="34" y="0"/>
                  </a:cubicBezTo>
                  <a:cubicBezTo>
                    <a:pt x="33" y="2"/>
                    <a:pt x="29" y="6"/>
                    <a:pt x="26" y="6"/>
                  </a:cubicBezTo>
                  <a:cubicBezTo>
                    <a:pt x="25" y="4"/>
                    <a:pt x="27" y="2"/>
                    <a:pt x="29" y="0"/>
                  </a:cubicBezTo>
                  <a:cubicBezTo>
                    <a:pt x="30" y="1"/>
                    <a:pt x="32" y="0"/>
                    <a:pt x="34" y="0"/>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zh-CN" altLang="en-US"/>
            </a:p>
          </p:txBody>
        </p:sp>
        <p:sp>
          <p:nvSpPr>
            <p:cNvPr id="40" name="Freeform 47">
              <a:extLst>
                <a:ext uri="{FF2B5EF4-FFF2-40B4-BE49-F238E27FC236}">
                  <a16:creationId xmlns:a16="http://schemas.microsoft.com/office/drawing/2014/main" id="{58A74EE8-CFD3-C016-960F-D0DF95C2221A}"/>
                </a:ext>
              </a:extLst>
            </p:cNvPr>
            <p:cNvSpPr>
              <a:spLocks noEditPoints="1"/>
            </p:cNvSpPr>
            <p:nvPr/>
          </p:nvSpPr>
          <p:spPr bwMode="auto">
            <a:xfrm>
              <a:off x="9037700" y="4621516"/>
              <a:ext cx="53975" cy="46038"/>
            </a:xfrm>
            <a:custGeom>
              <a:avLst/>
              <a:gdLst>
                <a:gd name="T0" fmla="*/ 13 w 36"/>
                <a:gd name="T1" fmla="*/ 14 h 30"/>
                <a:gd name="T2" fmla="*/ 10 w 36"/>
                <a:gd name="T3" fmla="*/ 17 h 30"/>
                <a:gd name="T4" fmla="*/ 10 w 36"/>
                <a:gd name="T5" fmla="*/ 17 h 30"/>
                <a:gd name="T6" fmla="*/ 13 w 36"/>
                <a:gd name="T7" fmla="*/ 14 h 30"/>
                <a:gd name="T8" fmla="*/ 13 w 36"/>
                <a:gd name="T9" fmla="*/ 14 h 30"/>
                <a:gd name="T10" fmla="*/ 26 w 36"/>
                <a:gd name="T11" fmla="*/ 1 h 30"/>
                <a:gd name="T12" fmla="*/ 27 w 36"/>
                <a:gd name="T13" fmla="*/ 1 h 30"/>
                <a:gd name="T14" fmla="*/ 25 w 36"/>
                <a:gd name="T15" fmla="*/ 7 h 30"/>
                <a:gd name="T16" fmla="*/ 22 w 36"/>
                <a:gd name="T17" fmla="*/ 10 h 30"/>
                <a:gd name="T18" fmla="*/ 22 w 36"/>
                <a:gd name="T19" fmla="*/ 11 h 30"/>
                <a:gd name="T20" fmla="*/ 25 w 36"/>
                <a:gd name="T21" fmla="*/ 11 h 30"/>
                <a:gd name="T22" fmla="*/ 26 w 36"/>
                <a:gd name="T23" fmla="*/ 10 h 30"/>
                <a:gd name="T24" fmla="*/ 29 w 36"/>
                <a:gd name="T25" fmla="*/ 13 h 30"/>
                <a:gd name="T26" fmla="*/ 28 w 36"/>
                <a:gd name="T27" fmla="*/ 14 h 30"/>
                <a:gd name="T28" fmla="*/ 21 w 36"/>
                <a:gd name="T29" fmla="*/ 14 h 30"/>
                <a:gd name="T30" fmla="*/ 19 w 36"/>
                <a:gd name="T31" fmla="*/ 13 h 30"/>
                <a:gd name="T32" fmla="*/ 16 w 36"/>
                <a:gd name="T33" fmla="*/ 18 h 30"/>
                <a:gd name="T34" fmla="*/ 16 w 36"/>
                <a:gd name="T35" fmla="*/ 18 h 30"/>
                <a:gd name="T36" fmla="*/ 21 w 36"/>
                <a:gd name="T37" fmla="*/ 20 h 30"/>
                <a:gd name="T38" fmla="*/ 20 w 36"/>
                <a:gd name="T39" fmla="*/ 24 h 30"/>
                <a:gd name="T40" fmla="*/ 20 w 36"/>
                <a:gd name="T41" fmla="*/ 27 h 30"/>
                <a:gd name="T42" fmla="*/ 14 w 36"/>
                <a:gd name="T43" fmla="*/ 27 h 30"/>
                <a:gd name="T44" fmla="*/ 15 w 36"/>
                <a:gd name="T45" fmla="*/ 21 h 30"/>
                <a:gd name="T46" fmla="*/ 14 w 36"/>
                <a:gd name="T47" fmla="*/ 21 h 30"/>
                <a:gd name="T48" fmla="*/ 9 w 36"/>
                <a:gd name="T49" fmla="*/ 28 h 30"/>
                <a:gd name="T50" fmla="*/ 9 w 36"/>
                <a:gd name="T51" fmla="*/ 28 h 30"/>
                <a:gd name="T52" fmla="*/ 9 w 36"/>
                <a:gd name="T53" fmla="*/ 22 h 30"/>
                <a:gd name="T54" fmla="*/ 11 w 36"/>
                <a:gd name="T55" fmla="*/ 20 h 30"/>
                <a:gd name="T56" fmla="*/ 8 w 36"/>
                <a:gd name="T57" fmla="*/ 20 h 30"/>
                <a:gd name="T58" fmla="*/ 6 w 36"/>
                <a:gd name="T59" fmla="*/ 21 h 30"/>
                <a:gd name="T60" fmla="*/ 1 w 36"/>
                <a:gd name="T61" fmla="*/ 23 h 30"/>
                <a:gd name="T62" fmla="*/ 0 w 36"/>
                <a:gd name="T63" fmla="*/ 22 h 30"/>
                <a:gd name="T64" fmla="*/ 1 w 36"/>
                <a:gd name="T65" fmla="*/ 19 h 30"/>
                <a:gd name="T66" fmla="*/ 3 w 36"/>
                <a:gd name="T67" fmla="*/ 15 h 30"/>
                <a:gd name="T68" fmla="*/ 13 w 36"/>
                <a:gd name="T69" fmla="*/ 13 h 30"/>
                <a:gd name="T70" fmla="*/ 16 w 36"/>
                <a:gd name="T71" fmla="*/ 14 h 30"/>
                <a:gd name="T72" fmla="*/ 16 w 36"/>
                <a:gd name="T73" fmla="*/ 14 h 30"/>
                <a:gd name="T74" fmla="*/ 16 w 36"/>
                <a:gd name="T75" fmla="*/ 13 h 30"/>
                <a:gd name="T76" fmla="*/ 15 w 36"/>
                <a:gd name="T77" fmla="*/ 13 h 30"/>
                <a:gd name="T78" fmla="*/ 13 w 36"/>
                <a:gd name="T79" fmla="*/ 8 h 30"/>
                <a:gd name="T80" fmla="*/ 13 w 36"/>
                <a:gd name="T81" fmla="*/ 8 h 30"/>
                <a:gd name="T82" fmla="*/ 18 w 36"/>
                <a:gd name="T83" fmla="*/ 11 h 30"/>
                <a:gd name="T84" fmla="*/ 20 w 36"/>
                <a:gd name="T85" fmla="*/ 9 h 30"/>
                <a:gd name="T86" fmla="*/ 21 w 36"/>
                <a:gd name="T87" fmla="*/ 7 h 30"/>
                <a:gd name="T88" fmla="*/ 24 w 36"/>
                <a:gd name="T89" fmla="*/ 4 h 30"/>
                <a:gd name="T90" fmla="*/ 26 w 36"/>
                <a:gd name="T91" fmla="*/ 1 h 30"/>
                <a:gd name="T92" fmla="*/ 26 w 36"/>
                <a:gd name="T93" fmla="*/ 1 h 30"/>
                <a:gd name="T94" fmla="*/ 31 w 36"/>
                <a:gd name="T95" fmla="*/ 3 h 30"/>
                <a:gd name="T96" fmla="*/ 35 w 36"/>
                <a:gd name="T97" fmla="*/ 7 h 30"/>
                <a:gd name="T98" fmla="*/ 36 w 36"/>
                <a:gd name="T99" fmla="*/ 9 h 30"/>
                <a:gd name="T100" fmla="*/ 31 w 36"/>
                <a:gd name="T101" fmla="*/ 10 h 30"/>
                <a:gd name="T102" fmla="*/ 31 w 36"/>
                <a:gd name="T103" fmla="*/ 8 h 30"/>
                <a:gd name="T104" fmla="*/ 30 w 36"/>
                <a:gd name="T105" fmla="*/ 8 h 30"/>
                <a:gd name="T106" fmla="*/ 31 w 36"/>
                <a:gd name="T107" fmla="*/ 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6" h="30">
                  <a:moveTo>
                    <a:pt x="13" y="14"/>
                  </a:moveTo>
                  <a:cubicBezTo>
                    <a:pt x="13" y="14"/>
                    <a:pt x="10" y="16"/>
                    <a:pt x="10" y="17"/>
                  </a:cubicBezTo>
                  <a:cubicBezTo>
                    <a:pt x="10" y="17"/>
                    <a:pt x="10" y="17"/>
                    <a:pt x="10" y="17"/>
                  </a:cubicBezTo>
                  <a:cubicBezTo>
                    <a:pt x="13" y="19"/>
                    <a:pt x="14" y="17"/>
                    <a:pt x="13" y="14"/>
                  </a:cubicBezTo>
                  <a:cubicBezTo>
                    <a:pt x="13" y="14"/>
                    <a:pt x="13" y="14"/>
                    <a:pt x="13" y="14"/>
                  </a:cubicBezTo>
                  <a:close/>
                  <a:moveTo>
                    <a:pt x="26" y="1"/>
                  </a:moveTo>
                  <a:cubicBezTo>
                    <a:pt x="26" y="1"/>
                    <a:pt x="26" y="1"/>
                    <a:pt x="27" y="1"/>
                  </a:cubicBezTo>
                  <a:cubicBezTo>
                    <a:pt x="27" y="2"/>
                    <a:pt x="25" y="6"/>
                    <a:pt x="25" y="7"/>
                  </a:cubicBezTo>
                  <a:cubicBezTo>
                    <a:pt x="24" y="8"/>
                    <a:pt x="22" y="10"/>
                    <a:pt x="22" y="10"/>
                  </a:cubicBezTo>
                  <a:cubicBezTo>
                    <a:pt x="22" y="10"/>
                    <a:pt x="22" y="10"/>
                    <a:pt x="22" y="11"/>
                  </a:cubicBezTo>
                  <a:cubicBezTo>
                    <a:pt x="23" y="12"/>
                    <a:pt x="25" y="12"/>
                    <a:pt x="25" y="11"/>
                  </a:cubicBezTo>
                  <a:cubicBezTo>
                    <a:pt x="26" y="10"/>
                    <a:pt x="25" y="10"/>
                    <a:pt x="26" y="10"/>
                  </a:cubicBezTo>
                  <a:cubicBezTo>
                    <a:pt x="27" y="10"/>
                    <a:pt x="29" y="12"/>
                    <a:pt x="29" y="13"/>
                  </a:cubicBezTo>
                  <a:cubicBezTo>
                    <a:pt x="29" y="13"/>
                    <a:pt x="29" y="14"/>
                    <a:pt x="28" y="14"/>
                  </a:cubicBezTo>
                  <a:cubicBezTo>
                    <a:pt x="25" y="13"/>
                    <a:pt x="23" y="14"/>
                    <a:pt x="21" y="14"/>
                  </a:cubicBezTo>
                  <a:cubicBezTo>
                    <a:pt x="20" y="14"/>
                    <a:pt x="20" y="13"/>
                    <a:pt x="19" y="13"/>
                  </a:cubicBezTo>
                  <a:cubicBezTo>
                    <a:pt x="18" y="14"/>
                    <a:pt x="16" y="17"/>
                    <a:pt x="16" y="18"/>
                  </a:cubicBezTo>
                  <a:cubicBezTo>
                    <a:pt x="16" y="18"/>
                    <a:pt x="16" y="18"/>
                    <a:pt x="16" y="18"/>
                  </a:cubicBezTo>
                  <a:cubicBezTo>
                    <a:pt x="18" y="19"/>
                    <a:pt x="19" y="17"/>
                    <a:pt x="21" y="20"/>
                  </a:cubicBezTo>
                  <a:cubicBezTo>
                    <a:pt x="21" y="22"/>
                    <a:pt x="20" y="22"/>
                    <a:pt x="20" y="24"/>
                  </a:cubicBezTo>
                  <a:cubicBezTo>
                    <a:pt x="19" y="25"/>
                    <a:pt x="20" y="26"/>
                    <a:pt x="20" y="27"/>
                  </a:cubicBezTo>
                  <a:cubicBezTo>
                    <a:pt x="19" y="30"/>
                    <a:pt x="15" y="29"/>
                    <a:pt x="14" y="27"/>
                  </a:cubicBezTo>
                  <a:cubicBezTo>
                    <a:pt x="13" y="26"/>
                    <a:pt x="15" y="22"/>
                    <a:pt x="15" y="21"/>
                  </a:cubicBezTo>
                  <a:cubicBezTo>
                    <a:pt x="14" y="21"/>
                    <a:pt x="14" y="21"/>
                    <a:pt x="14" y="21"/>
                  </a:cubicBezTo>
                  <a:cubicBezTo>
                    <a:pt x="11" y="22"/>
                    <a:pt x="11" y="26"/>
                    <a:pt x="9" y="28"/>
                  </a:cubicBezTo>
                  <a:cubicBezTo>
                    <a:pt x="9" y="28"/>
                    <a:pt x="9" y="28"/>
                    <a:pt x="9" y="28"/>
                  </a:cubicBezTo>
                  <a:cubicBezTo>
                    <a:pt x="8" y="27"/>
                    <a:pt x="9" y="24"/>
                    <a:pt x="9" y="22"/>
                  </a:cubicBezTo>
                  <a:cubicBezTo>
                    <a:pt x="10" y="22"/>
                    <a:pt x="11" y="21"/>
                    <a:pt x="11" y="20"/>
                  </a:cubicBezTo>
                  <a:cubicBezTo>
                    <a:pt x="10" y="20"/>
                    <a:pt x="9" y="19"/>
                    <a:pt x="8" y="20"/>
                  </a:cubicBezTo>
                  <a:cubicBezTo>
                    <a:pt x="7" y="20"/>
                    <a:pt x="7" y="21"/>
                    <a:pt x="6" y="21"/>
                  </a:cubicBezTo>
                  <a:cubicBezTo>
                    <a:pt x="5" y="22"/>
                    <a:pt x="3" y="23"/>
                    <a:pt x="1" y="23"/>
                  </a:cubicBezTo>
                  <a:cubicBezTo>
                    <a:pt x="1" y="23"/>
                    <a:pt x="1" y="22"/>
                    <a:pt x="0" y="22"/>
                  </a:cubicBezTo>
                  <a:cubicBezTo>
                    <a:pt x="1" y="20"/>
                    <a:pt x="1" y="20"/>
                    <a:pt x="1" y="19"/>
                  </a:cubicBezTo>
                  <a:cubicBezTo>
                    <a:pt x="1" y="18"/>
                    <a:pt x="3" y="17"/>
                    <a:pt x="3" y="15"/>
                  </a:cubicBezTo>
                  <a:cubicBezTo>
                    <a:pt x="7" y="15"/>
                    <a:pt x="9" y="13"/>
                    <a:pt x="13" y="13"/>
                  </a:cubicBezTo>
                  <a:cubicBezTo>
                    <a:pt x="14" y="13"/>
                    <a:pt x="15" y="15"/>
                    <a:pt x="16" y="14"/>
                  </a:cubicBezTo>
                  <a:cubicBezTo>
                    <a:pt x="16" y="14"/>
                    <a:pt x="16" y="14"/>
                    <a:pt x="16" y="14"/>
                  </a:cubicBezTo>
                  <a:cubicBezTo>
                    <a:pt x="16" y="14"/>
                    <a:pt x="16" y="14"/>
                    <a:pt x="16" y="13"/>
                  </a:cubicBezTo>
                  <a:cubicBezTo>
                    <a:pt x="15" y="13"/>
                    <a:pt x="15" y="13"/>
                    <a:pt x="15" y="13"/>
                  </a:cubicBezTo>
                  <a:cubicBezTo>
                    <a:pt x="12" y="12"/>
                    <a:pt x="12" y="10"/>
                    <a:pt x="13" y="8"/>
                  </a:cubicBezTo>
                  <a:cubicBezTo>
                    <a:pt x="13" y="8"/>
                    <a:pt x="13" y="8"/>
                    <a:pt x="13" y="8"/>
                  </a:cubicBezTo>
                  <a:cubicBezTo>
                    <a:pt x="14" y="10"/>
                    <a:pt x="17" y="11"/>
                    <a:pt x="18" y="11"/>
                  </a:cubicBezTo>
                  <a:cubicBezTo>
                    <a:pt x="19" y="10"/>
                    <a:pt x="19" y="10"/>
                    <a:pt x="20" y="9"/>
                  </a:cubicBezTo>
                  <a:cubicBezTo>
                    <a:pt x="20" y="8"/>
                    <a:pt x="21" y="8"/>
                    <a:pt x="21" y="7"/>
                  </a:cubicBezTo>
                  <a:cubicBezTo>
                    <a:pt x="22" y="6"/>
                    <a:pt x="23" y="5"/>
                    <a:pt x="24" y="4"/>
                  </a:cubicBezTo>
                  <a:cubicBezTo>
                    <a:pt x="24" y="4"/>
                    <a:pt x="25" y="1"/>
                    <a:pt x="26" y="1"/>
                  </a:cubicBezTo>
                  <a:cubicBezTo>
                    <a:pt x="25" y="0"/>
                    <a:pt x="26" y="1"/>
                    <a:pt x="26" y="1"/>
                  </a:cubicBezTo>
                  <a:close/>
                  <a:moveTo>
                    <a:pt x="31" y="3"/>
                  </a:moveTo>
                  <a:cubicBezTo>
                    <a:pt x="32" y="4"/>
                    <a:pt x="34" y="5"/>
                    <a:pt x="35" y="7"/>
                  </a:cubicBezTo>
                  <a:cubicBezTo>
                    <a:pt x="35" y="8"/>
                    <a:pt x="36" y="9"/>
                    <a:pt x="36" y="9"/>
                  </a:cubicBezTo>
                  <a:cubicBezTo>
                    <a:pt x="35" y="12"/>
                    <a:pt x="32" y="12"/>
                    <a:pt x="31" y="10"/>
                  </a:cubicBezTo>
                  <a:cubicBezTo>
                    <a:pt x="31" y="10"/>
                    <a:pt x="31" y="9"/>
                    <a:pt x="31" y="8"/>
                  </a:cubicBezTo>
                  <a:cubicBezTo>
                    <a:pt x="30" y="8"/>
                    <a:pt x="30" y="8"/>
                    <a:pt x="30" y="8"/>
                  </a:cubicBezTo>
                  <a:cubicBezTo>
                    <a:pt x="31" y="6"/>
                    <a:pt x="29" y="4"/>
                    <a:pt x="31" y="3"/>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zh-CN" altLang="en-US"/>
            </a:p>
          </p:txBody>
        </p:sp>
        <p:sp>
          <p:nvSpPr>
            <p:cNvPr id="41" name="Freeform 48">
              <a:extLst>
                <a:ext uri="{FF2B5EF4-FFF2-40B4-BE49-F238E27FC236}">
                  <a16:creationId xmlns:a16="http://schemas.microsoft.com/office/drawing/2014/main" id="{5EE8E123-3993-63D5-AC67-4982F8D6826C}"/>
                </a:ext>
              </a:extLst>
            </p:cNvPr>
            <p:cNvSpPr>
              <a:spLocks noEditPoints="1"/>
            </p:cNvSpPr>
            <p:nvPr/>
          </p:nvSpPr>
          <p:spPr bwMode="auto">
            <a:xfrm>
              <a:off x="8913875" y="4588179"/>
              <a:ext cx="36513" cy="52388"/>
            </a:xfrm>
            <a:custGeom>
              <a:avLst/>
              <a:gdLst>
                <a:gd name="T0" fmla="*/ 14 w 24"/>
                <a:gd name="T1" fmla="*/ 5 h 34"/>
                <a:gd name="T2" fmla="*/ 14 w 24"/>
                <a:gd name="T3" fmla="*/ 5 h 34"/>
                <a:gd name="T4" fmla="*/ 14 w 24"/>
                <a:gd name="T5" fmla="*/ 5 h 34"/>
                <a:gd name="T6" fmla="*/ 14 w 24"/>
                <a:gd name="T7" fmla="*/ 4 h 34"/>
                <a:gd name="T8" fmla="*/ 14 w 24"/>
                <a:gd name="T9" fmla="*/ 4 h 34"/>
                <a:gd name="T10" fmla="*/ 14 w 24"/>
                <a:gd name="T11" fmla="*/ 4 h 34"/>
                <a:gd name="T12" fmla="*/ 14 w 24"/>
                <a:gd name="T13" fmla="*/ 4 h 34"/>
                <a:gd name="T14" fmla="*/ 20 w 24"/>
                <a:gd name="T15" fmla="*/ 2 h 34"/>
                <a:gd name="T16" fmla="*/ 14 w 24"/>
                <a:gd name="T17" fmla="*/ 7 h 34"/>
                <a:gd name="T18" fmla="*/ 22 w 24"/>
                <a:gd name="T19" fmla="*/ 15 h 34"/>
                <a:gd name="T20" fmla="*/ 16 w 24"/>
                <a:gd name="T21" fmla="*/ 18 h 34"/>
                <a:gd name="T22" fmla="*/ 15 w 24"/>
                <a:gd name="T23" fmla="*/ 23 h 34"/>
                <a:gd name="T24" fmla="*/ 17 w 24"/>
                <a:gd name="T25" fmla="*/ 22 h 34"/>
                <a:gd name="T26" fmla="*/ 24 w 24"/>
                <a:gd name="T27" fmla="*/ 24 h 34"/>
                <a:gd name="T28" fmla="*/ 18 w 24"/>
                <a:gd name="T29" fmla="*/ 26 h 34"/>
                <a:gd name="T30" fmla="*/ 9 w 24"/>
                <a:gd name="T31" fmla="*/ 32 h 34"/>
                <a:gd name="T32" fmla="*/ 16 w 24"/>
                <a:gd name="T33" fmla="*/ 27 h 34"/>
                <a:gd name="T34" fmla="*/ 10 w 24"/>
                <a:gd name="T35" fmla="*/ 29 h 34"/>
                <a:gd name="T36" fmla="*/ 7 w 24"/>
                <a:gd name="T37" fmla="*/ 28 h 34"/>
                <a:gd name="T38" fmla="*/ 14 w 24"/>
                <a:gd name="T39" fmla="*/ 25 h 34"/>
                <a:gd name="T40" fmla="*/ 13 w 24"/>
                <a:gd name="T41" fmla="*/ 24 h 34"/>
                <a:gd name="T42" fmla="*/ 14 w 24"/>
                <a:gd name="T43" fmla="*/ 19 h 34"/>
                <a:gd name="T44" fmla="*/ 9 w 24"/>
                <a:gd name="T45" fmla="*/ 22 h 34"/>
                <a:gd name="T46" fmla="*/ 9 w 24"/>
                <a:gd name="T47" fmla="*/ 20 h 34"/>
                <a:gd name="T48" fmla="*/ 17 w 24"/>
                <a:gd name="T49" fmla="*/ 16 h 34"/>
                <a:gd name="T50" fmla="*/ 14 w 24"/>
                <a:gd name="T51" fmla="*/ 10 h 34"/>
                <a:gd name="T52" fmla="*/ 7 w 24"/>
                <a:gd name="T53" fmla="*/ 17 h 34"/>
                <a:gd name="T54" fmla="*/ 4 w 24"/>
                <a:gd name="T55" fmla="*/ 26 h 34"/>
                <a:gd name="T56" fmla="*/ 2 w 24"/>
                <a:gd name="T57" fmla="*/ 19 h 34"/>
                <a:gd name="T58" fmla="*/ 6 w 24"/>
                <a:gd name="T59" fmla="*/ 12 h 34"/>
                <a:gd name="T60" fmla="*/ 12 w 24"/>
                <a:gd name="T61" fmla="*/ 7 h 34"/>
                <a:gd name="T62" fmla="*/ 8 w 24"/>
                <a:gd name="T63" fmla="*/ 6 h 34"/>
                <a:gd name="T64" fmla="*/ 1 w 24"/>
                <a:gd name="T65" fmla="*/ 3 h 34"/>
                <a:gd name="T66" fmla="*/ 4 w 24"/>
                <a:gd name="T67" fmla="*/ 7 h 34"/>
                <a:gd name="T68" fmla="*/ 0 w 24"/>
                <a:gd name="T69" fmla="*/ 5 h 34"/>
                <a:gd name="T70" fmla="*/ 1 w 24"/>
                <a:gd name="T71" fmla="*/ 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 h="34">
                  <a:moveTo>
                    <a:pt x="14" y="5"/>
                  </a:moveTo>
                  <a:cubicBezTo>
                    <a:pt x="14" y="5"/>
                    <a:pt x="14" y="5"/>
                    <a:pt x="14" y="5"/>
                  </a:cubicBezTo>
                  <a:cubicBezTo>
                    <a:pt x="14" y="5"/>
                    <a:pt x="14" y="5"/>
                    <a:pt x="14" y="5"/>
                  </a:cubicBezTo>
                  <a:cubicBezTo>
                    <a:pt x="14" y="5"/>
                    <a:pt x="14" y="5"/>
                    <a:pt x="14" y="5"/>
                  </a:cubicBezTo>
                  <a:cubicBezTo>
                    <a:pt x="14" y="5"/>
                    <a:pt x="14" y="5"/>
                    <a:pt x="14" y="5"/>
                  </a:cubicBezTo>
                  <a:cubicBezTo>
                    <a:pt x="14" y="5"/>
                    <a:pt x="14" y="5"/>
                    <a:pt x="14" y="5"/>
                  </a:cubicBezTo>
                  <a:cubicBezTo>
                    <a:pt x="14" y="5"/>
                    <a:pt x="14" y="5"/>
                    <a:pt x="14" y="5"/>
                  </a:cubicBezTo>
                  <a:close/>
                  <a:moveTo>
                    <a:pt x="14" y="4"/>
                  </a:moveTo>
                  <a:cubicBezTo>
                    <a:pt x="14" y="4"/>
                    <a:pt x="14" y="4"/>
                    <a:pt x="14" y="4"/>
                  </a:cubicBezTo>
                  <a:cubicBezTo>
                    <a:pt x="14" y="4"/>
                    <a:pt x="14" y="4"/>
                    <a:pt x="14" y="4"/>
                  </a:cubicBezTo>
                  <a:cubicBezTo>
                    <a:pt x="14" y="4"/>
                    <a:pt x="14" y="4"/>
                    <a:pt x="14" y="4"/>
                  </a:cubicBezTo>
                  <a:cubicBezTo>
                    <a:pt x="14" y="4"/>
                    <a:pt x="14" y="4"/>
                    <a:pt x="14" y="4"/>
                  </a:cubicBezTo>
                  <a:cubicBezTo>
                    <a:pt x="14" y="4"/>
                    <a:pt x="14" y="4"/>
                    <a:pt x="14" y="4"/>
                  </a:cubicBezTo>
                  <a:cubicBezTo>
                    <a:pt x="14" y="4"/>
                    <a:pt x="14" y="4"/>
                    <a:pt x="14" y="4"/>
                  </a:cubicBezTo>
                  <a:close/>
                  <a:moveTo>
                    <a:pt x="16" y="1"/>
                  </a:moveTo>
                  <a:cubicBezTo>
                    <a:pt x="17" y="0"/>
                    <a:pt x="19" y="1"/>
                    <a:pt x="20" y="2"/>
                  </a:cubicBezTo>
                  <a:cubicBezTo>
                    <a:pt x="20" y="2"/>
                    <a:pt x="21" y="2"/>
                    <a:pt x="20" y="2"/>
                  </a:cubicBezTo>
                  <a:cubicBezTo>
                    <a:pt x="20" y="4"/>
                    <a:pt x="16" y="5"/>
                    <a:pt x="14" y="7"/>
                  </a:cubicBezTo>
                  <a:cubicBezTo>
                    <a:pt x="15" y="8"/>
                    <a:pt x="16" y="7"/>
                    <a:pt x="18" y="8"/>
                  </a:cubicBezTo>
                  <a:cubicBezTo>
                    <a:pt x="20" y="8"/>
                    <a:pt x="24" y="12"/>
                    <a:pt x="22" y="15"/>
                  </a:cubicBezTo>
                  <a:cubicBezTo>
                    <a:pt x="21" y="16"/>
                    <a:pt x="20" y="16"/>
                    <a:pt x="19" y="16"/>
                  </a:cubicBezTo>
                  <a:cubicBezTo>
                    <a:pt x="18" y="17"/>
                    <a:pt x="17" y="16"/>
                    <a:pt x="16" y="18"/>
                  </a:cubicBezTo>
                  <a:cubicBezTo>
                    <a:pt x="16" y="18"/>
                    <a:pt x="16" y="19"/>
                    <a:pt x="17" y="20"/>
                  </a:cubicBezTo>
                  <a:cubicBezTo>
                    <a:pt x="16" y="21"/>
                    <a:pt x="16" y="22"/>
                    <a:pt x="15" y="23"/>
                  </a:cubicBezTo>
                  <a:cubicBezTo>
                    <a:pt x="16" y="24"/>
                    <a:pt x="16" y="24"/>
                    <a:pt x="17" y="24"/>
                  </a:cubicBezTo>
                  <a:cubicBezTo>
                    <a:pt x="17" y="23"/>
                    <a:pt x="17" y="23"/>
                    <a:pt x="17" y="22"/>
                  </a:cubicBezTo>
                  <a:cubicBezTo>
                    <a:pt x="18" y="22"/>
                    <a:pt x="21" y="22"/>
                    <a:pt x="22" y="22"/>
                  </a:cubicBezTo>
                  <a:cubicBezTo>
                    <a:pt x="23" y="22"/>
                    <a:pt x="23" y="24"/>
                    <a:pt x="24" y="24"/>
                  </a:cubicBezTo>
                  <a:cubicBezTo>
                    <a:pt x="23" y="25"/>
                    <a:pt x="23" y="25"/>
                    <a:pt x="23" y="26"/>
                  </a:cubicBezTo>
                  <a:cubicBezTo>
                    <a:pt x="21" y="27"/>
                    <a:pt x="20" y="24"/>
                    <a:pt x="18" y="26"/>
                  </a:cubicBezTo>
                  <a:cubicBezTo>
                    <a:pt x="17" y="27"/>
                    <a:pt x="19" y="29"/>
                    <a:pt x="19" y="31"/>
                  </a:cubicBezTo>
                  <a:cubicBezTo>
                    <a:pt x="18" y="34"/>
                    <a:pt x="11" y="34"/>
                    <a:pt x="9" y="32"/>
                  </a:cubicBezTo>
                  <a:cubicBezTo>
                    <a:pt x="9" y="32"/>
                    <a:pt x="9" y="32"/>
                    <a:pt x="9" y="32"/>
                  </a:cubicBezTo>
                  <a:cubicBezTo>
                    <a:pt x="12" y="30"/>
                    <a:pt x="16" y="30"/>
                    <a:pt x="16" y="27"/>
                  </a:cubicBezTo>
                  <a:cubicBezTo>
                    <a:pt x="16" y="27"/>
                    <a:pt x="16" y="27"/>
                    <a:pt x="16" y="27"/>
                  </a:cubicBezTo>
                  <a:cubicBezTo>
                    <a:pt x="14" y="27"/>
                    <a:pt x="12" y="29"/>
                    <a:pt x="10" y="29"/>
                  </a:cubicBezTo>
                  <a:cubicBezTo>
                    <a:pt x="10" y="29"/>
                    <a:pt x="8" y="29"/>
                    <a:pt x="8" y="29"/>
                  </a:cubicBezTo>
                  <a:cubicBezTo>
                    <a:pt x="8" y="28"/>
                    <a:pt x="7" y="28"/>
                    <a:pt x="7" y="28"/>
                  </a:cubicBezTo>
                  <a:cubicBezTo>
                    <a:pt x="7" y="28"/>
                    <a:pt x="7" y="28"/>
                    <a:pt x="7" y="28"/>
                  </a:cubicBezTo>
                  <a:cubicBezTo>
                    <a:pt x="9" y="27"/>
                    <a:pt x="14" y="26"/>
                    <a:pt x="14" y="25"/>
                  </a:cubicBezTo>
                  <a:cubicBezTo>
                    <a:pt x="14" y="24"/>
                    <a:pt x="14" y="24"/>
                    <a:pt x="14" y="24"/>
                  </a:cubicBezTo>
                  <a:cubicBezTo>
                    <a:pt x="14" y="24"/>
                    <a:pt x="13" y="24"/>
                    <a:pt x="13" y="24"/>
                  </a:cubicBezTo>
                  <a:cubicBezTo>
                    <a:pt x="13" y="23"/>
                    <a:pt x="13" y="22"/>
                    <a:pt x="13" y="22"/>
                  </a:cubicBezTo>
                  <a:cubicBezTo>
                    <a:pt x="13" y="21"/>
                    <a:pt x="14" y="20"/>
                    <a:pt x="14" y="19"/>
                  </a:cubicBezTo>
                  <a:cubicBezTo>
                    <a:pt x="14" y="19"/>
                    <a:pt x="14" y="19"/>
                    <a:pt x="13" y="19"/>
                  </a:cubicBezTo>
                  <a:cubicBezTo>
                    <a:pt x="12" y="18"/>
                    <a:pt x="10" y="21"/>
                    <a:pt x="9" y="22"/>
                  </a:cubicBezTo>
                  <a:cubicBezTo>
                    <a:pt x="9" y="22"/>
                    <a:pt x="9" y="22"/>
                    <a:pt x="9" y="22"/>
                  </a:cubicBezTo>
                  <a:cubicBezTo>
                    <a:pt x="9" y="22"/>
                    <a:pt x="9" y="21"/>
                    <a:pt x="9" y="20"/>
                  </a:cubicBezTo>
                  <a:cubicBezTo>
                    <a:pt x="9" y="18"/>
                    <a:pt x="12" y="16"/>
                    <a:pt x="14" y="17"/>
                  </a:cubicBezTo>
                  <a:cubicBezTo>
                    <a:pt x="15" y="17"/>
                    <a:pt x="16" y="16"/>
                    <a:pt x="17" y="16"/>
                  </a:cubicBezTo>
                  <a:cubicBezTo>
                    <a:pt x="17" y="15"/>
                    <a:pt x="18" y="14"/>
                    <a:pt x="18" y="14"/>
                  </a:cubicBezTo>
                  <a:cubicBezTo>
                    <a:pt x="19" y="11"/>
                    <a:pt x="16" y="10"/>
                    <a:pt x="14" y="10"/>
                  </a:cubicBezTo>
                  <a:cubicBezTo>
                    <a:pt x="12" y="10"/>
                    <a:pt x="10" y="12"/>
                    <a:pt x="10" y="13"/>
                  </a:cubicBezTo>
                  <a:cubicBezTo>
                    <a:pt x="9" y="14"/>
                    <a:pt x="8" y="16"/>
                    <a:pt x="7" y="17"/>
                  </a:cubicBezTo>
                  <a:cubicBezTo>
                    <a:pt x="6" y="18"/>
                    <a:pt x="6" y="19"/>
                    <a:pt x="5" y="20"/>
                  </a:cubicBezTo>
                  <a:cubicBezTo>
                    <a:pt x="4" y="22"/>
                    <a:pt x="5" y="24"/>
                    <a:pt x="4" y="26"/>
                  </a:cubicBezTo>
                  <a:cubicBezTo>
                    <a:pt x="1" y="26"/>
                    <a:pt x="0" y="24"/>
                    <a:pt x="0" y="21"/>
                  </a:cubicBezTo>
                  <a:cubicBezTo>
                    <a:pt x="0" y="21"/>
                    <a:pt x="1" y="20"/>
                    <a:pt x="2" y="19"/>
                  </a:cubicBezTo>
                  <a:cubicBezTo>
                    <a:pt x="2" y="18"/>
                    <a:pt x="3" y="17"/>
                    <a:pt x="3" y="16"/>
                  </a:cubicBezTo>
                  <a:cubicBezTo>
                    <a:pt x="4" y="15"/>
                    <a:pt x="5" y="14"/>
                    <a:pt x="6" y="12"/>
                  </a:cubicBezTo>
                  <a:cubicBezTo>
                    <a:pt x="8" y="11"/>
                    <a:pt x="11" y="9"/>
                    <a:pt x="12" y="7"/>
                  </a:cubicBezTo>
                  <a:cubicBezTo>
                    <a:pt x="12" y="7"/>
                    <a:pt x="12" y="7"/>
                    <a:pt x="12" y="7"/>
                  </a:cubicBezTo>
                  <a:cubicBezTo>
                    <a:pt x="10" y="7"/>
                    <a:pt x="8" y="7"/>
                    <a:pt x="8" y="6"/>
                  </a:cubicBezTo>
                  <a:cubicBezTo>
                    <a:pt x="8" y="6"/>
                    <a:pt x="8" y="6"/>
                    <a:pt x="8" y="6"/>
                  </a:cubicBezTo>
                  <a:cubicBezTo>
                    <a:pt x="12" y="4"/>
                    <a:pt x="14" y="2"/>
                    <a:pt x="16" y="1"/>
                  </a:cubicBezTo>
                  <a:close/>
                  <a:moveTo>
                    <a:pt x="1" y="3"/>
                  </a:moveTo>
                  <a:cubicBezTo>
                    <a:pt x="2" y="3"/>
                    <a:pt x="2" y="3"/>
                    <a:pt x="2" y="3"/>
                  </a:cubicBezTo>
                  <a:cubicBezTo>
                    <a:pt x="2" y="4"/>
                    <a:pt x="4" y="7"/>
                    <a:pt x="4" y="7"/>
                  </a:cubicBezTo>
                  <a:cubicBezTo>
                    <a:pt x="4" y="9"/>
                    <a:pt x="5" y="9"/>
                    <a:pt x="4" y="10"/>
                  </a:cubicBezTo>
                  <a:cubicBezTo>
                    <a:pt x="1" y="10"/>
                    <a:pt x="0" y="9"/>
                    <a:pt x="0" y="5"/>
                  </a:cubicBezTo>
                  <a:cubicBezTo>
                    <a:pt x="0" y="4"/>
                    <a:pt x="0" y="4"/>
                    <a:pt x="0" y="3"/>
                  </a:cubicBezTo>
                  <a:cubicBezTo>
                    <a:pt x="0" y="3"/>
                    <a:pt x="1" y="3"/>
                    <a:pt x="1" y="3"/>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zh-CN" altLang="en-US"/>
            </a:p>
          </p:txBody>
        </p:sp>
        <p:sp>
          <p:nvSpPr>
            <p:cNvPr id="42" name="Freeform 49">
              <a:extLst>
                <a:ext uri="{FF2B5EF4-FFF2-40B4-BE49-F238E27FC236}">
                  <a16:creationId xmlns:a16="http://schemas.microsoft.com/office/drawing/2014/main" id="{CD9E26B5-BC4D-5B91-BC58-B865775C91F2}"/>
                </a:ext>
              </a:extLst>
            </p:cNvPr>
            <p:cNvSpPr>
              <a:spLocks noEditPoints="1"/>
            </p:cNvSpPr>
            <p:nvPr/>
          </p:nvSpPr>
          <p:spPr bwMode="auto">
            <a:xfrm>
              <a:off x="8971025" y="4589766"/>
              <a:ext cx="50800" cy="52388"/>
            </a:xfrm>
            <a:custGeom>
              <a:avLst/>
              <a:gdLst>
                <a:gd name="T0" fmla="*/ 17 w 34"/>
                <a:gd name="T1" fmla="*/ 16 h 34"/>
                <a:gd name="T2" fmla="*/ 20 w 34"/>
                <a:gd name="T3" fmla="*/ 27 h 34"/>
                <a:gd name="T4" fmla="*/ 18 w 34"/>
                <a:gd name="T5" fmla="*/ 21 h 34"/>
                <a:gd name="T6" fmla="*/ 20 w 34"/>
                <a:gd name="T7" fmla="*/ 21 h 34"/>
                <a:gd name="T8" fmla="*/ 25 w 34"/>
                <a:gd name="T9" fmla="*/ 18 h 34"/>
                <a:gd name="T10" fmla="*/ 22 w 34"/>
                <a:gd name="T11" fmla="*/ 20 h 34"/>
                <a:gd name="T12" fmla="*/ 21 w 34"/>
                <a:gd name="T13" fmla="*/ 14 h 34"/>
                <a:gd name="T14" fmla="*/ 28 w 34"/>
                <a:gd name="T15" fmla="*/ 6 h 34"/>
                <a:gd name="T16" fmla="*/ 26 w 34"/>
                <a:gd name="T17" fmla="*/ 10 h 34"/>
                <a:gd name="T18" fmla="*/ 28 w 34"/>
                <a:gd name="T19" fmla="*/ 6 h 34"/>
                <a:gd name="T20" fmla="*/ 26 w 34"/>
                <a:gd name="T21" fmla="*/ 0 h 34"/>
                <a:gd name="T22" fmla="*/ 28 w 34"/>
                <a:gd name="T23" fmla="*/ 5 h 34"/>
                <a:gd name="T24" fmla="*/ 34 w 34"/>
                <a:gd name="T25" fmla="*/ 9 h 34"/>
                <a:gd name="T26" fmla="*/ 28 w 34"/>
                <a:gd name="T27" fmla="*/ 13 h 34"/>
                <a:gd name="T28" fmla="*/ 28 w 34"/>
                <a:gd name="T29" fmla="*/ 17 h 34"/>
                <a:gd name="T30" fmla="*/ 27 w 34"/>
                <a:gd name="T31" fmla="*/ 25 h 34"/>
                <a:gd name="T32" fmla="*/ 32 w 34"/>
                <a:gd name="T33" fmla="*/ 31 h 34"/>
                <a:gd name="T34" fmla="*/ 26 w 34"/>
                <a:gd name="T35" fmla="*/ 30 h 34"/>
                <a:gd name="T36" fmla="*/ 22 w 34"/>
                <a:gd name="T37" fmla="*/ 30 h 34"/>
                <a:gd name="T38" fmla="*/ 15 w 34"/>
                <a:gd name="T39" fmla="*/ 29 h 34"/>
                <a:gd name="T40" fmla="*/ 13 w 34"/>
                <a:gd name="T41" fmla="*/ 26 h 34"/>
                <a:gd name="T42" fmla="*/ 13 w 34"/>
                <a:gd name="T43" fmla="*/ 31 h 34"/>
                <a:gd name="T44" fmla="*/ 10 w 34"/>
                <a:gd name="T45" fmla="*/ 27 h 34"/>
                <a:gd name="T46" fmla="*/ 8 w 34"/>
                <a:gd name="T47" fmla="*/ 23 h 34"/>
                <a:gd name="T48" fmla="*/ 2 w 34"/>
                <a:gd name="T49" fmla="*/ 19 h 34"/>
                <a:gd name="T50" fmla="*/ 4 w 34"/>
                <a:gd name="T51" fmla="*/ 16 h 34"/>
                <a:gd name="T52" fmla="*/ 13 w 34"/>
                <a:gd name="T53" fmla="*/ 15 h 34"/>
                <a:gd name="T54" fmla="*/ 16 w 34"/>
                <a:gd name="T55" fmla="*/ 9 h 34"/>
                <a:gd name="T56" fmla="*/ 11 w 34"/>
                <a:gd name="T57" fmla="*/ 7 h 34"/>
                <a:gd name="T58" fmla="*/ 10 w 34"/>
                <a:gd name="T59" fmla="*/ 5 h 34"/>
                <a:gd name="T60" fmla="*/ 12 w 34"/>
                <a:gd name="T61" fmla="*/ 6 h 34"/>
                <a:gd name="T62" fmla="*/ 20 w 34"/>
                <a:gd name="T63" fmla="*/ 0 h 34"/>
                <a:gd name="T64" fmla="*/ 23 w 34"/>
                <a:gd name="T65" fmla="*/ 1 h 34"/>
                <a:gd name="T66" fmla="*/ 17 w 34"/>
                <a:gd name="T67" fmla="*/ 11 h 34"/>
                <a:gd name="T68" fmla="*/ 19 w 34"/>
                <a:gd name="T69" fmla="*/ 11 h 34"/>
                <a:gd name="T70" fmla="*/ 23 w 34"/>
                <a:gd name="T71" fmla="*/ 7 h 34"/>
                <a:gd name="T72" fmla="*/ 26 w 34"/>
                <a:gd name="T73"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4" h="34">
                  <a:moveTo>
                    <a:pt x="21" y="13"/>
                  </a:moveTo>
                  <a:cubicBezTo>
                    <a:pt x="19" y="14"/>
                    <a:pt x="18" y="15"/>
                    <a:pt x="17" y="16"/>
                  </a:cubicBezTo>
                  <a:cubicBezTo>
                    <a:pt x="16" y="18"/>
                    <a:pt x="12" y="21"/>
                    <a:pt x="14" y="24"/>
                  </a:cubicBezTo>
                  <a:cubicBezTo>
                    <a:pt x="15" y="26"/>
                    <a:pt x="17" y="28"/>
                    <a:pt x="20" y="27"/>
                  </a:cubicBezTo>
                  <a:cubicBezTo>
                    <a:pt x="20" y="27"/>
                    <a:pt x="20" y="27"/>
                    <a:pt x="21" y="27"/>
                  </a:cubicBezTo>
                  <a:cubicBezTo>
                    <a:pt x="20" y="25"/>
                    <a:pt x="19" y="22"/>
                    <a:pt x="18" y="21"/>
                  </a:cubicBezTo>
                  <a:cubicBezTo>
                    <a:pt x="18" y="21"/>
                    <a:pt x="18" y="21"/>
                    <a:pt x="18" y="21"/>
                  </a:cubicBezTo>
                  <a:cubicBezTo>
                    <a:pt x="19" y="21"/>
                    <a:pt x="20" y="21"/>
                    <a:pt x="20" y="21"/>
                  </a:cubicBezTo>
                  <a:cubicBezTo>
                    <a:pt x="21" y="22"/>
                    <a:pt x="24" y="24"/>
                    <a:pt x="24" y="23"/>
                  </a:cubicBezTo>
                  <a:cubicBezTo>
                    <a:pt x="25" y="22"/>
                    <a:pt x="26" y="19"/>
                    <a:pt x="25" y="18"/>
                  </a:cubicBezTo>
                  <a:cubicBezTo>
                    <a:pt x="25" y="18"/>
                    <a:pt x="25" y="18"/>
                    <a:pt x="24" y="18"/>
                  </a:cubicBezTo>
                  <a:cubicBezTo>
                    <a:pt x="24" y="18"/>
                    <a:pt x="23" y="19"/>
                    <a:pt x="22" y="20"/>
                  </a:cubicBezTo>
                  <a:cubicBezTo>
                    <a:pt x="22" y="20"/>
                    <a:pt x="22" y="19"/>
                    <a:pt x="21" y="19"/>
                  </a:cubicBezTo>
                  <a:cubicBezTo>
                    <a:pt x="21" y="17"/>
                    <a:pt x="21" y="16"/>
                    <a:pt x="21" y="14"/>
                  </a:cubicBezTo>
                  <a:cubicBezTo>
                    <a:pt x="22" y="13"/>
                    <a:pt x="21" y="13"/>
                    <a:pt x="21" y="13"/>
                  </a:cubicBezTo>
                  <a:close/>
                  <a:moveTo>
                    <a:pt x="28" y="6"/>
                  </a:moveTo>
                  <a:cubicBezTo>
                    <a:pt x="28" y="7"/>
                    <a:pt x="26" y="9"/>
                    <a:pt x="26" y="10"/>
                  </a:cubicBezTo>
                  <a:cubicBezTo>
                    <a:pt x="26" y="10"/>
                    <a:pt x="26" y="10"/>
                    <a:pt x="26" y="10"/>
                  </a:cubicBezTo>
                  <a:cubicBezTo>
                    <a:pt x="27" y="10"/>
                    <a:pt x="30" y="9"/>
                    <a:pt x="30" y="9"/>
                  </a:cubicBezTo>
                  <a:cubicBezTo>
                    <a:pt x="30" y="8"/>
                    <a:pt x="29" y="7"/>
                    <a:pt x="28" y="6"/>
                  </a:cubicBezTo>
                  <a:cubicBezTo>
                    <a:pt x="28" y="6"/>
                    <a:pt x="28" y="6"/>
                    <a:pt x="28" y="6"/>
                  </a:cubicBezTo>
                  <a:close/>
                  <a:moveTo>
                    <a:pt x="26" y="0"/>
                  </a:moveTo>
                  <a:cubicBezTo>
                    <a:pt x="28" y="1"/>
                    <a:pt x="29" y="1"/>
                    <a:pt x="29" y="3"/>
                  </a:cubicBezTo>
                  <a:cubicBezTo>
                    <a:pt x="29" y="3"/>
                    <a:pt x="28" y="4"/>
                    <a:pt x="28" y="5"/>
                  </a:cubicBezTo>
                  <a:cubicBezTo>
                    <a:pt x="29" y="7"/>
                    <a:pt x="32" y="7"/>
                    <a:pt x="34" y="8"/>
                  </a:cubicBezTo>
                  <a:cubicBezTo>
                    <a:pt x="34" y="9"/>
                    <a:pt x="34" y="9"/>
                    <a:pt x="34" y="9"/>
                  </a:cubicBezTo>
                  <a:cubicBezTo>
                    <a:pt x="32" y="11"/>
                    <a:pt x="30" y="11"/>
                    <a:pt x="29" y="11"/>
                  </a:cubicBezTo>
                  <a:cubicBezTo>
                    <a:pt x="28" y="12"/>
                    <a:pt x="28" y="12"/>
                    <a:pt x="28" y="13"/>
                  </a:cubicBezTo>
                  <a:cubicBezTo>
                    <a:pt x="26" y="13"/>
                    <a:pt x="25" y="13"/>
                    <a:pt x="24" y="15"/>
                  </a:cubicBezTo>
                  <a:cubicBezTo>
                    <a:pt x="25" y="16"/>
                    <a:pt x="28" y="16"/>
                    <a:pt x="28" y="17"/>
                  </a:cubicBezTo>
                  <a:cubicBezTo>
                    <a:pt x="28" y="18"/>
                    <a:pt x="28" y="21"/>
                    <a:pt x="28" y="22"/>
                  </a:cubicBezTo>
                  <a:cubicBezTo>
                    <a:pt x="27" y="23"/>
                    <a:pt x="26" y="24"/>
                    <a:pt x="27" y="25"/>
                  </a:cubicBezTo>
                  <a:cubicBezTo>
                    <a:pt x="27" y="26"/>
                    <a:pt x="29" y="26"/>
                    <a:pt x="30" y="27"/>
                  </a:cubicBezTo>
                  <a:cubicBezTo>
                    <a:pt x="31" y="28"/>
                    <a:pt x="32" y="29"/>
                    <a:pt x="32" y="31"/>
                  </a:cubicBezTo>
                  <a:cubicBezTo>
                    <a:pt x="32" y="32"/>
                    <a:pt x="30" y="34"/>
                    <a:pt x="28" y="33"/>
                  </a:cubicBezTo>
                  <a:cubicBezTo>
                    <a:pt x="27" y="33"/>
                    <a:pt x="26" y="31"/>
                    <a:pt x="26" y="30"/>
                  </a:cubicBezTo>
                  <a:cubicBezTo>
                    <a:pt x="25" y="30"/>
                    <a:pt x="25" y="30"/>
                    <a:pt x="24" y="29"/>
                  </a:cubicBezTo>
                  <a:cubicBezTo>
                    <a:pt x="24" y="29"/>
                    <a:pt x="22" y="30"/>
                    <a:pt x="22" y="30"/>
                  </a:cubicBezTo>
                  <a:cubicBezTo>
                    <a:pt x="21" y="30"/>
                    <a:pt x="21" y="30"/>
                    <a:pt x="20" y="30"/>
                  </a:cubicBezTo>
                  <a:cubicBezTo>
                    <a:pt x="19" y="30"/>
                    <a:pt x="17" y="30"/>
                    <a:pt x="15" y="29"/>
                  </a:cubicBezTo>
                  <a:cubicBezTo>
                    <a:pt x="15" y="28"/>
                    <a:pt x="14" y="27"/>
                    <a:pt x="14" y="26"/>
                  </a:cubicBezTo>
                  <a:cubicBezTo>
                    <a:pt x="14" y="26"/>
                    <a:pt x="14" y="26"/>
                    <a:pt x="13" y="26"/>
                  </a:cubicBezTo>
                  <a:cubicBezTo>
                    <a:pt x="13" y="26"/>
                    <a:pt x="13" y="26"/>
                    <a:pt x="13" y="26"/>
                  </a:cubicBezTo>
                  <a:cubicBezTo>
                    <a:pt x="13" y="27"/>
                    <a:pt x="14" y="31"/>
                    <a:pt x="13" y="31"/>
                  </a:cubicBezTo>
                  <a:cubicBezTo>
                    <a:pt x="12" y="31"/>
                    <a:pt x="12" y="30"/>
                    <a:pt x="11" y="30"/>
                  </a:cubicBezTo>
                  <a:cubicBezTo>
                    <a:pt x="10" y="29"/>
                    <a:pt x="11" y="28"/>
                    <a:pt x="10" y="27"/>
                  </a:cubicBezTo>
                  <a:cubicBezTo>
                    <a:pt x="10" y="26"/>
                    <a:pt x="9" y="25"/>
                    <a:pt x="9" y="25"/>
                  </a:cubicBezTo>
                  <a:cubicBezTo>
                    <a:pt x="8" y="24"/>
                    <a:pt x="9" y="23"/>
                    <a:pt x="8" y="23"/>
                  </a:cubicBezTo>
                  <a:cubicBezTo>
                    <a:pt x="8" y="23"/>
                    <a:pt x="4" y="24"/>
                    <a:pt x="3" y="23"/>
                  </a:cubicBezTo>
                  <a:cubicBezTo>
                    <a:pt x="2" y="23"/>
                    <a:pt x="0" y="21"/>
                    <a:pt x="2" y="19"/>
                  </a:cubicBezTo>
                  <a:cubicBezTo>
                    <a:pt x="2" y="19"/>
                    <a:pt x="3" y="19"/>
                    <a:pt x="3" y="18"/>
                  </a:cubicBezTo>
                  <a:cubicBezTo>
                    <a:pt x="4" y="18"/>
                    <a:pt x="3" y="17"/>
                    <a:pt x="4" y="16"/>
                  </a:cubicBezTo>
                  <a:cubicBezTo>
                    <a:pt x="4" y="16"/>
                    <a:pt x="6" y="17"/>
                    <a:pt x="6" y="17"/>
                  </a:cubicBezTo>
                  <a:cubicBezTo>
                    <a:pt x="8" y="17"/>
                    <a:pt x="12" y="16"/>
                    <a:pt x="13" y="15"/>
                  </a:cubicBezTo>
                  <a:cubicBezTo>
                    <a:pt x="13" y="14"/>
                    <a:pt x="14" y="12"/>
                    <a:pt x="14" y="11"/>
                  </a:cubicBezTo>
                  <a:cubicBezTo>
                    <a:pt x="14" y="10"/>
                    <a:pt x="15" y="10"/>
                    <a:pt x="16" y="9"/>
                  </a:cubicBezTo>
                  <a:cubicBezTo>
                    <a:pt x="16" y="9"/>
                    <a:pt x="16" y="9"/>
                    <a:pt x="15" y="8"/>
                  </a:cubicBezTo>
                  <a:cubicBezTo>
                    <a:pt x="14" y="8"/>
                    <a:pt x="13" y="8"/>
                    <a:pt x="11" y="7"/>
                  </a:cubicBezTo>
                  <a:cubicBezTo>
                    <a:pt x="11" y="7"/>
                    <a:pt x="11" y="7"/>
                    <a:pt x="10" y="6"/>
                  </a:cubicBezTo>
                  <a:cubicBezTo>
                    <a:pt x="10" y="6"/>
                    <a:pt x="10" y="6"/>
                    <a:pt x="10" y="5"/>
                  </a:cubicBezTo>
                  <a:cubicBezTo>
                    <a:pt x="10" y="5"/>
                    <a:pt x="10" y="5"/>
                    <a:pt x="11" y="5"/>
                  </a:cubicBezTo>
                  <a:cubicBezTo>
                    <a:pt x="12" y="5"/>
                    <a:pt x="12" y="6"/>
                    <a:pt x="12" y="6"/>
                  </a:cubicBezTo>
                  <a:cubicBezTo>
                    <a:pt x="13" y="6"/>
                    <a:pt x="17" y="5"/>
                    <a:pt x="17" y="4"/>
                  </a:cubicBezTo>
                  <a:cubicBezTo>
                    <a:pt x="18" y="3"/>
                    <a:pt x="18" y="1"/>
                    <a:pt x="20" y="0"/>
                  </a:cubicBezTo>
                  <a:cubicBezTo>
                    <a:pt x="21" y="0"/>
                    <a:pt x="22" y="0"/>
                    <a:pt x="23" y="1"/>
                  </a:cubicBezTo>
                  <a:cubicBezTo>
                    <a:pt x="23" y="1"/>
                    <a:pt x="23" y="1"/>
                    <a:pt x="23" y="1"/>
                  </a:cubicBezTo>
                  <a:cubicBezTo>
                    <a:pt x="22" y="3"/>
                    <a:pt x="21" y="3"/>
                    <a:pt x="20" y="5"/>
                  </a:cubicBezTo>
                  <a:cubicBezTo>
                    <a:pt x="18" y="6"/>
                    <a:pt x="18" y="9"/>
                    <a:pt x="17" y="11"/>
                  </a:cubicBezTo>
                  <a:cubicBezTo>
                    <a:pt x="17" y="11"/>
                    <a:pt x="16" y="12"/>
                    <a:pt x="16" y="13"/>
                  </a:cubicBezTo>
                  <a:cubicBezTo>
                    <a:pt x="18" y="13"/>
                    <a:pt x="18" y="11"/>
                    <a:pt x="19" y="11"/>
                  </a:cubicBezTo>
                  <a:cubicBezTo>
                    <a:pt x="20" y="11"/>
                    <a:pt x="22" y="11"/>
                    <a:pt x="22" y="10"/>
                  </a:cubicBezTo>
                  <a:cubicBezTo>
                    <a:pt x="23" y="9"/>
                    <a:pt x="22" y="8"/>
                    <a:pt x="23" y="7"/>
                  </a:cubicBezTo>
                  <a:cubicBezTo>
                    <a:pt x="24" y="6"/>
                    <a:pt x="24" y="4"/>
                    <a:pt x="25" y="3"/>
                  </a:cubicBezTo>
                  <a:cubicBezTo>
                    <a:pt x="26" y="2"/>
                    <a:pt x="25" y="1"/>
                    <a:pt x="26" y="0"/>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zh-CN" altLang="en-US"/>
            </a:p>
          </p:txBody>
        </p:sp>
        <p:sp>
          <p:nvSpPr>
            <p:cNvPr id="43" name="Freeform 50">
              <a:extLst>
                <a:ext uri="{FF2B5EF4-FFF2-40B4-BE49-F238E27FC236}">
                  <a16:creationId xmlns:a16="http://schemas.microsoft.com/office/drawing/2014/main" id="{5927C4A2-FD8D-DCA1-B88F-08A3E9A8A4D1}"/>
                </a:ext>
              </a:extLst>
            </p:cNvPr>
            <p:cNvSpPr>
              <a:spLocks noEditPoints="1"/>
            </p:cNvSpPr>
            <p:nvPr/>
          </p:nvSpPr>
          <p:spPr bwMode="auto">
            <a:xfrm>
              <a:off x="8756713" y="4715179"/>
              <a:ext cx="52388" cy="44450"/>
            </a:xfrm>
            <a:custGeom>
              <a:avLst/>
              <a:gdLst>
                <a:gd name="T0" fmla="*/ 15 w 35"/>
                <a:gd name="T1" fmla="*/ 20 h 30"/>
                <a:gd name="T2" fmla="*/ 16 w 35"/>
                <a:gd name="T3" fmla="*/ 24 h 30"/>
                <a:gd name="T4" fmla="*/ 18 w 35"/>
                <a:gd name="T5" fmla="*/ 23 h 30"/>
                <a:gd name="T6" fmla="*/ 20 w 35"/>
                <a:gd name="T7" fmla="*/ 24 h 30"/>
                <a:gd name="T8" fmla="*/ 20 w 35"/>
                <a:gd name="T9" fmla="*/ 24 h 30"/>
                <a:gd name="T10" fmla="*/ 21 w 35"/>
                <a:gd name="T11" fmla="*/ 22 h 30"/>
                <a:gd name="T12" fmla="*/ 16 w 35"/>
                <a:gd name="T13" fmla="*/ 20 h 30"/>
                <a:gd name="T14" fmla="*/ 15 w 35"/>
                <a:gd name="T15" fmla="*/ 20 h 30"/>
                <a:gd name="T16" fmla="*/ 14 w 35"/>
                <a:gd name="T17" fmla="*/ 7 h 30"/>
                <a:gd name="T18" fmla="*/ 16 w 35"/>
                <a:gd name="T19" fmla="*/ 13 h 30"/>
                <a:gd name="T20" fmla="*/ 18 w 35"/>
                <a:gd name="T21" fmla="*/ 13 h 30"/>
                <a:gd name="T22" fmla="*/ 18 w 35"/>
                <a:gd name="T23" fmla="*/ 13 h 30"/>
                <a:gd name="T24" fmla="*/ 14 w 35"/>
                <a:gd name="T25" fmla="*/ 6 h 30"/>
                <a:gd name="T26" fmla="*/ 14 w 35"/>
                <a:gd name="T27" fmla="*/ 6 h 30"/>
                <a:gd name="T28" fmla="*/ 14 w 35"/>
                <a:gd name="T29" fmla="*/ 7 h 30"/>
                <a:gd name="T30" fmla="*/ 0 w 35"/>
                <a:gd name="T31" fmla="*/ 14 h 30"/>
                <a:gd name="T32" fmla="*/ 6 w 35"/>
                <a:gd name="T33" fmla="*/ 9 h 30"/>
                <a:gd name="T34" fmla="*/ 11 w 35"/>
                <a:gd name="T35" fmla="*/ 10 h 30"/>
                <a:gd name="T36" fmla="*/ 12 w 35"/>
                <a:gd name="T37" fmla="*/ 3 h 30"/>
                <a:gd name="T38" fmla="*/ 15 w 35"/>
                <a:gd name="T39" fmla="*/ 0 h 30"/>
                <a:gd name="T40" fmla="*/ 18 w 35"/>
                <a:gd name="T41" fmla="*/ 6 h 30"/>
                <a:gd name="T42" fmla="*/ 20 w 35"/>
                <a:gd name="T43" fmla="*/ 10 h 30"/>
                <a:gd name="T44" fmla="*/ 20 w 35"/>
                <a:gd name="T45" fmla="*/ 9 h 30"/>
                <a:gd name="T46" fmla="*/ 22 w 35"/>
                <a:gd name="T47" fmla="*/ 5 h 30"/>
                <a:gd name="T48" fmla="*/ 24 w 35"/>
                <a:gd name="T49" fmla="*/ 5 h 30"/>
                <a:gd name="T50" fmla="*/ 24 w 35"/>
                <a:gd name="T51" fmla="*/ 9 h 30"/>
                <a:gd name="T52" fmla="*/ 25 w 35"/>
                <a:gd name="T53" fmla="*/ 14 h 30"/>
                <a:gd name="T54" fmla="*/ 25 w 35"/>
                <a:gd name="T55" fmla="*/ 16 h 30"/>
                <a:gd name="T56" fmla="*/ 30 w 35"/>
                <a:gd name="T57" fmla="*/ 18 h 30"/>
                <a:gd name="T58" fmla="*/ 31 w 35"/>
                <a:gd name="T59" fmla="*/ 20 h 30"/>
                <a:gd name="T60" fmla="*/ 34 w 35"/>
                <a:gd name="T61" fmla="*/ 22 h 30"/>
                <a:gd name="T62" fmla="*/ 35 w 35"/>
                <a:gd name="T63" fmla="*/ 23 h 30"/>
                <a:gd name="T64" fmla="*/ 35 w 35"/>
                <a:gd name="T65" fmla="*/ 23 h 30"/>
                <a:gd name="T66" fmla="*/ 29 w 35"/>
                <a:gd name="T67" fmla="*/ 23 h 30"/>
                <a:gd name="T68" fmla="*/ 26 w 35"/>
                <a:gd name="T69" fmla="*/ 23 h 30"/>
                <a:gd name="T70" fmla="*/ 25 w 35"/>
                <a:gd name="T71" fmla="*/ 24 h 30"/>
                <a:gd name="T72" fmla="*/ 21 w 35"/>
                <a:gd name="T73" fmla="*/ 26 h 30"/>
                <a:gd name="T74" fmla="*/ 21 w 35"/>
                <a:gd name="T75" fmla="*/ 28 h 30"/>
                <a:gd name="T76" fmla="*/ 19 w 35"/>
                <a:gd name="T77" fmla="*/ 28 h 30"/>
                <a:gd name="T78" fmla="*/ 17 w 35"/>
                <a:gd name="T79" fmla="*/ 30 h 30"/>
                <a:gd name="T80" fmla="*/ 14 w 35"/>
                <a:gd name="T81" fmla="*/ 30 h 30"/>
                <a:gd name="T82" fmla="*/ 14 w 35"/>
                <a:gd name="T83" fmla="*/ 30 h 30"/>
                <a:gd name="T84" fmla="*/ 9 w 35"/>
                <a:gd name="T85" fmla="*/ 28 h 30"/>
                <a:gd name="T86" fmla="*/ 11 w 35"/>
                <a:gd name="T87" fmla="*/ 26 h 30"/>
                <a:gd name="T88" fmla="*/ 11 w 35"/>
                <a:gd name="T89" fmla="*/ 23 h 30"/>
                <a:gd name="T90" fmla="*/ 10 w 35"/>
                <a:gd name="T91" fmla="*/ 17 h 30"/>
                <a:gd name="T92" fmla="*/ 8 w 35"/>
                <a:gd name="T93" fmla="*/ 16 h 30"/>
                <a:gd name="T94" fmla="*/ 6 w 35"/>
                <a:gd name="T95" fmla="*/ 16 h 30"/>
                <a:gd name="T96" fmla="*/ 4 w 35"/>
                <a:gd name="T97" fmla="*/ 15 h 30"/>
                <a:gd name="T98" fmla="*/ 0 w 35"/>
                <a:gd name="T99" fmla="*/ 14 h 30"/>
                <a:gd name="T100" fmla="*/ 0 w 35"/>
                <a:gd name="T101" fmla="*/ 1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5" h="30">
                  <a:moveTo>
                    <a:pt x="15" y="20"/>
                  </a:moveTo>
                  <a:cubicBezTo>
                    <a:pt x="15" y="22"/>
                    <a:pt x="16" y="22"/>
                    <a:pt x="16" y="24"/>
                  </a:cubicBezTo>
                  <a:cubicBezTo>
                    <a:pt x="18" y="24"/>
                    <a:pt x="18" y="23"/>
                    <a:pt x="18" y="23"/>
                  </a:cubicBezTo>
                  <a:cubicBezTo>
                    <a:pt x="19" y="23"/>
                    <a:pt x="20" y="24"/>
                    <a:pt x="20" y="24"/>
                  </a:cubicBezTo>
                  <a:cubicBezTo>
                    <a:pt x="20" y="24"/>
                    <a:pt x="20" y="24"/>
                    <a:pt x="20" y="24"/>
                  </a:cubicBezTo>
                  <a:cubicBezTo>
                    <a:pt x="20" y="24"/>
                    <a:pt x="21" y="23"/>
                    <a:pt x="21" y="22"/>
                  </a:cubicBezTo>
                  <a:cubicBezTo>
                    <a:pt x="20" y="21"/>
                    <a:pt x="18" y="20"/>
                    <a:pt x="16" y="20"/>
                  </a:cubicBezTo>
                  <a:cubicBezTo>
                    <a:pt x="15" y="20"/>
                    <a:pt x="15" y="20"/>
                    <a:pt x="15" y="20"/>
                  </a:cubicBezTo>
                  <a:close/>
                  <a:moveTo>
                    <a:pt x="14" y="7"/>
                  </a:moveTo>
                  <a:cubicBezTo>
                    <a:pt x="14" y="10"/>
                    <a:pt x="12" y="12"/>
                    <a:pt x="16" y="13"/>
                  </a:cubicBezTo>
                  <a:cubicBezTo>
                    <a:pt x="17" y="13"/>
                    <a:pt x="17" y="13"/>
                    <a:pt x="18" y="13"/>
                  </a:cubicBezTo>
                  <a:cubicBezTo>
                    <a:pt x="18" y="13"/>
                    <a:pt x="18" y="13"/>
                    <a:pt x="18" y="13"/>
                  </a:cubicBezTo>
                  <a:cubicBezTo>
                    <a:pt x="16" y="11"/>
                    <a:pt x="16" y="8"/>
                    <a:pt x="14" y="6"/>
                  </a:cubicBezTo>
                  <a:cubicBezTo>
                    <a:pt x="14" y="6"/>
                    <a:pt x="14" y="6"/>
                    <a:pt x="14" y="6"/>
                  </a:cubicBezTo>
                  <a:cubicBezTo>
                    <a:pt x="14" y="6"/>
                    <a:pt x="14" y="6"/>
                    <a:pt x="14" y="7"/>
                  </a:cubicBezTo>
                  <a:close/>
                  <a:moveTo>
                    <a:pt x="0" y="14"/>
                  </a:moveTo>
                  <a:cubicBezTo>
                    <a:pt x="1" y="13"/>
                    <a:pt x="5" y="9"/>
                    <a:pt x="6" y="9"/>
                  </a:cubicBezTo>
                  <a:cubicBezTo>
                    <a:pt x="8" y="9"/>
                    <a:pt x="9" y="10"/>
                    <a:pt x="11" y="10"/>
                  </a:cubicBezTo>
                  <a:cubicBezTo>
                    <a:pt x="12" y="8"/>
                    <a:pt x="12" y="6"/>
                    <a:pt x="12" y="3"/>
                  </a:cubicBezTo>
                  <a:cubicBezTo>
                    <a:pt x="12" y="2"/>
                    <a:pt x="14" y="0"/>
                    <a:pt x="15" y="0"/>
                  </a:cubicBezTo>
                  <a:cubicBezTo>
                    <a:pt x="16" y="2"/>
                    <a:pt x="17" y="4"/>
                    <a:pt x="18" y="6"/>
                  </a:cubicBezTo>
                  <a:cubicBezTo>
                    <a:pt x="18" y="7"/>
                    <a:pt x="18" y="9"/>
                    <a:pt x="20" y="10"/>
                  </a:cubicBezTo>
                  <a:cubicBezTo>
                    <a:pt x="20" y="10"/>
                    <a:pt x="20" y="10"/>
                    <a:pt x="20" y="9"/>
                  </a:cubicBezTo>
                  <a:cubicBezTo>
                    <a:pt x="21" y="9"/>
                    <a:pt x="21" y="6"/>
                    <a:pt x="22" y="5"/>
                  </a:cubicBezTo>
                  <a:cubicBezTo>
                    <a:pt x="22" y="5"/>
                    <a:pt x="23" y="5"/>
                    <a:pt x="24" y="5"/>
                  </a:cubicBezTo>
                  <a:cubicBezTo>
                    <a:pt x="25" y="6"/>
                    <a:pt x="24" y="8"/>
                    <a:pt x="24" y="9"/>
                  </a:cubicBezTo>
                  <a:cubicBezTo>
                    <a:pt x="24" y="11"/>
                    <a:pt x="25" y="12"/>
                    <a:pt x="25" y="14"/>
                  </a:cubicBezTo>
                  <a:cubicBezTo>
                    <a:pt x="26" y="15"/>
                    <a:pt x="25" y="15"/>
                    <a:pt x="25" y="16"/>
                  </a:cubicBezTo>
                  <a:cubicBezTo>
                    <a:pt x="26" y="18"/>
                    <a:pt x="29" y="17"/>
                    <a:pt x="30" y="18"/>
                  </a:cubicBezTo>
                  <a:cubicBezTo>
                    <a:pt x="31" y="19"/>
                    <a:pt x="31" y="20"/>
                    <a:pt x="31" y="20"/>
                  </a:cubicBezTo>
                  <a:cubicBezTo>
                    <a:pt x="32" y="21"/>
                    <a:pt x="33" y="21"/>
                    <a:pt x="34" y="22"/>
                  </a:cubicBezTo>
                  <a:cubicBezTo>
                    <a:pt x="34" y="22"/>
                    <a:pt x="35" y="22"/>
                    <a:pt x="35" y="23"/>
                  </a:cubicBezTo>
                  <a:cubicBezTo>
                    <a:pt x="35" y="23"/>
                    <a:pt x="35" y="23"/>
                    <a:pt x="35" y="23"/>
                  </a:cubicBezTo>
                  <a:cubicBezTo>
                    <a:pt x="33" y="22"/>
                    <a:pt x="31" y="23"/>
                    <a:pt x="29" y="23"/>
                  </a:cubicBezTo>
                  <a:cubicBezTo>
                    <a:pt x="28" y="23"/>
                    <a:pt x="27" y="22"/>
                    <a:pt x="26" y="23"/>
                  </a:cubicBezTo>
                  <a:cubicBezTo>
                    <a:pt x="26" y="23"/>
                    <a:pt x="25" y="24"/>
                    <a:pt x="25" y="24"/>
                  </a:cubicBezTo>
                  <a:cubicBezTo>
                    <a:pt x="24" y="25"/>
                    <a:pt x="22" y="24"/>
                    <a:pt x="21" y="26"/>
                  </a:cubicBezTo>
                  <a:cubicBezTo>
                    <a:pt x="21" y="26"/>
                    <a:pt x="21" y="27"/>
                    <a:pt x="21" y="28"/>
                  </a:cubicBezTo>
                  <a:cubicBezTo>
                    <a:pt x="20" y="28"/>
                    <a:pt x="20" y="28"/>
                    <a:pt x="19" y="28"/>
                  </a:cubicBezTo>
                  <a:cubicBezTo>
                    <a:pt x="18" y="28"/>
                    <a:pt x="18" y="29"/>
                    <a:pt x="17" y="30"/>
                  </a:cubicBezTo>
                  <a:cubicBezTo>
                    <a:pt x="16" y="30"/>
                    <a:pt x="15" y="28"/>
                    <a:pt x="14" y="30"/>
                  </a:cubicBezTo>
                  <a:cubicBezTo>
                    <a:pt x="14" y="30"/>
                    <a:pt x="14" y="30"/>
                    <a:pt x="14" y="30"/>
                  </a:cubicBezTo>
                  <a:cubicBezTo>
                    <a:pt x="13" y="28"/>
                    <a:pt x="11" y="28"/>
                    <a:pt x="9" y="28"/>
                  </a:cubicBezTo>
                  <a:cubicBezTo>
                    <a:pt x="10" y="26"/>
                    <a:pt x="11" y="26"/>
                    <a:pt x="11" y="26"/>
                  </a:cubicBezTo>
                  <a:cubicBezTo>
                    <a:pt x="12" y="25"/>
                    <a:pt x="11" y="24"/>
                    <a:pt x="11" y="23"/>
                  </a:cubicBezTo>
                  <a:cubicBezTo>
                    <a:pt x="10" y="21"/>
                    <a:pt x="10" y="19"/>
                    <a:pt x="10" y="17"/>
                  </a:cubicBezTo>
                  <a:cubicBezTo>
                    <a:pt x="9" y="17"/>
                    <a:pt x="9" y="17"/>
                    <a:pt x="8" y="16"/>
                  </a:cubicBezTo>
                  <a:cubicBezTo>
                    <a:pt x="7" y="16"/>
                    <a:pt x="6" y="16"/>
                    <a:pt x="6" y="16"/>
                  </a:cubicBezTo>
                  <a:cubicBezTo>
                    <a:pt x="5" y="16"/>
                    <a:pt x="4" y="15"/>
                    <a:pt x="4" y="15"/>
                  </a:cubicBezTo>
                  <a:cubicBezTo>
                    <a:pt x="2" y="14"/>
                    <a:pt x="1" y="15"/>
                    <a:pt x="0" y="14"/>
                  </a:cubicBezTo>
                  <a:cubicBezTo>
                    <a:pt x="0" y="14"/>
                    <a:pt x="0" y="14"/>
                    <a:pt x="0" y="14"/>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zh-CN" altLang="en-US"/>
            </a:p>
          </p:txBody>
        </p:sp>
        <p:sp>
          <p:nvSpPr>
            <p:cNvPr id="44" name="Freeform 51">
              <a:extLst>
                <a:ext uri="{FF2B5EF4-FFF2-40B4-BE49-F238E27FC236}">
                  <a16:creationId xmlns:a16="http://schemas.microsoft.com/office/drawing/2014/main" id="{5BBC66B0-3D3B-97F6-71B7-5DC0907D7B06}"/>
                </a:ext>
              </a:extLst>
            </p:cNvPr>
            <p:cNvSpPr>
              <a:spLocks noEditPoints="1"/>
            </p:cNvSpPr>
            <p:nvPr/>
          </p:nvSpPr>
          <p:spPr bwMode="auto">
            <a:xfrm>
              <a:off x="8791638" y="4653266"/>
              <a:ext cx="50800" cy="55563"/>
            </a:xfrm>
            <a:custGeom>
              <a:avLst/>
              <a:gdLst>
                <a:gd name="T0" fmla="*/ 20 w 34"/>
                <a:gd name="T1" fmla="*/ 18 h 37"/>
                <a:gd name="T2" fmla="*/ 22 w 34"/>
                <a:gd name="T3" fmla="*/ 19 h 37"/>
                <a:gd name="T4" fmla="*/ 20 w 34"/>
                <a:gd name="T5" fmla="*/ 17 h 37"/>
                <a:gd name="T6" fmla="*/ 14 w 34"/>
                <a:gd name="T7" fmla="*/ 22 h 37"/>
                <a:gd name="T8" fmla="*/ 14 w 34"/>
                <a:gd name="T9" fmla="*/ 24 h 37"/>
                <a:gd name="T10" fmla="*/ 15 w 34"/>
                <a:gd name="T11" fmla="*/ 22 h 37"/>
                <a:gd name="T12" fmla="*/ 14 w 34"/>
                <a:gd name="T13" fmla="*/ 22 h 37"/>
                <a:gd name="T14" fmla="*/ 16 w 34"/>
                <a:gd name="T15" fmla="*/ 20 h 37"/>
                <a:gd name="T16" fmla="*/ 16 w 34"/>
                <a:gd name="T17" fmla="*/ 20 h 37"/>
                <a:gd name="T18" fmla="*/ 16 w 34"/>
                <a:gd name="T19" fmla="*/ 19 h 37"/>
                <a:gd name="T20" fmla="*/ 10 w 34"/>
                <a:gd name="T21" fmla="*/ 5 h 37"/>
                <a:gd name="T22" fmla="*/ 6 w 34"/>
                <a:gd name="T23" fmla="*/ 17 h 37"/>
                <a:gd name="T24" fmla="*/ 8 w 34"/>
                <a:gd name="T25" fmla="*/ 20 h 37"/>
                <a:gd name="T26" fmla="*/ 15 w 34"/>
                <a:gd name="T27" fmla="*/ 16 h 37"/>
                <a:gd name="T28" fmla="*/ 20 w 34"/>
                <a:gd name="T29" fmla="*/ 14 h 37"/>
                <a:gd name="T30" fmla="*/ 25 w 34"/>
                <a:gd name="T31" fmla="*/ 15 h 37"/>
                <a:gd name="T32" fmla="*/ 23 w 34"/>
                <a:gd name="T33" fmla="*/ 27 h 37"/>
                <a:gd name="T34" fmla="*/ 18 w 34"/>
                <a:gd name="T35" fmla="*/ 27 h 37"/>
                <a:gd name="T36" fmla="*/ 17 w 34"/>
                <a:gd name="T37" fmla="*/ 24 h 37"/>
                <a:gd name="T38" fmla="*/ 13 w 34"/>
                <a:gd name="T39" fmla="*/ 25 h 37"/>
                <a:gd name="T40" fmla="*/ 12 w 34"/>
                <a:gd name="T41" fmla="*/ 17 h 37"/>
                <a:gd name="T42" fmla="*/ 10 w 34"/>
                <a:gd name="T43" fmla="*/ 22 h 37"/>
                <a:gd name="T44" fmla="*/ 17 w 34"/>
                <a:gd name="T45" fmla="*/ 32 h 37"/>
                <a:gd name="T46" fmla="*/ 20 w 34"/>
                <a:gd name="T47" fmla="*/ 33 h 37"/>
                <a:gd name="T48" fmla="*/ 24 w 34"/>
                <a:gd name="T49" fmla="*/ 29 h 37"/>
                <a:gd name="T50" fmla="*/ 23 w 34"/>
                <a:gd name="T51" fmla="*/ 28 h 37"/>
                <a:gd name="T52" fmla="*/ 26 w 34"/>
                <a:gd name="T53" fmla="*/ 25 h 37"/>
                <a:gd name="T54" fmla="*/ 21 w 34"/>
                <a:gd name="T55" fmla="*/ 10 h 37"/>
                <a:gd name="T56" fmla="*/ 17 w 34"/>
                <a:gd name="T57" fmla="*/ 6 h 37"/>
                <a:gd name="T58" fmla="*/ 10 w 34"/>
                <a:gd name="T59" fmla="*/ 5 h 37"/>
                <a:gd name="T60" fmla="*/ 12 w 34"/>
                <a:gd name="T61" fmla="*/ 1 h 37"/>
                <a:gd name="T62" fmla="*/ 27 w 34"/>
                <a:gd name="T63" fmla="*/ 12 h 37"/>
                <a:gd name="T64" fmla="*/ 31 w 34"/>
                <a:gd name="T65" fmla="*/ 27 h 37"/>
                <a:gd name="T66" fmla="*/ 26 w 34"/>
                <a:gd name="T67" fmla="*/ 30 h 37"/>
                <a:gd name="T68" fmla="*/ 20 w 34"/>
                <a:gd name="T69" fmla="*/ 35 h 37"/>
                <a:gd name="T70" fmla="*/ 19 w 34"/>
                <a:gd name="T71" fmla="*/ 37 h 37"/>
                <a:gd name="T72" fmla="*/ 14 w 34"/>
                <a:gd name="T73" fmla="*/ 35 h 37"/>
                <a:gd name="T74" fmla="*/ 8 w 34"/>
                <a:gd name="T75" fmla="*/ 27 h 37"/>
                <a:gd name="T76" fmla="*/ 3 w 34"/>
                <a:gd name="T77" fmla="*/ 23 h 37"/>
                <a:gd name="T78" fmla="*/ 4 w 34"/>
                <a:gd name="T79" fmla="*/ 8 h 37"/>
                <a:gd name="T80" fmla="*/ 5 w 34"/>
                <a:gd name="T81" fmla="*/ 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4" h="37">
                  <a:moveTo>
                    <a:pt x="20" y="17"/>
                  </a:moveTo>
                  <a:cubicBezTo>
                    <a:pt x="20" y="17"/>
                    <a:pt x="20" y="18"/>
                    <a:pt x="20" y="18"/>
                  </a:cubicBezTo>
                  <a:cubicBezTo>
                    <a:pt x="20" y="18"/>
                    <a:pt x="21" y="19"/>
                    <a:pt x="22" y="19"/>
                  </a:cubicBezTo>
                  <a:cubicBezTo>
                    <a:pt x="22" y="19"/>
                    <a:pt x="22" y="19"/>
                    <a:pt x="22" y="19"/>
                  </a:cubicBezTo>
                  <a:cubicBezTo>
                    <a:pt x="22" y="18"/>
                    <a:pt x="22" y="18"/>
                    <a:pt x="22" y="18"/>
                  </a:cubicBezTo>
                  <a:cubicBezTo>
                    <a:pt x="21" y="17"/>
                    <a:pt x="21" y="17"/>
                    <a:pt x="20" y="17"/>
                  </a:cubicBezTo>
                  <a:cubicBezTo>
                    <a:pt x="20" y="17"/>
                    <a:pt x="20" y="17"/>
                    <a:pt x="20" y="17"/>
                  </a:cubicBezTo>
                  <a:close/>
                  <a:moveTo>
                    <a:pt x="14" y="22"/>
                  </a:moveTo>
                  <a:cubicBezTo>
                    <a:pt x="14" y="23"/>
                    <a:pt x="14" y="23"/>
                    <a:pt x="14" y="24"/>
                  </a:cubicBezTo>
                  <a:cubicBezTo>
                    <a:pt x="14" y="24"/>
                    <a:pt x="14" y="24"/>
                    <a:pt x="14" y="24"/>
                  </a:cubicBezTo>
                  <a:cubicBezTo>
                    <a:pt x="14" y="24"/>
                    <a:pt x="14" y="24"/>
                    <a:pt x="14" y="24"/>
                  </a:cubicBezTo>
                  <a:cubicBezTo>
                    <a:pt x="15" y="23"/>
                    <a:pt x="14" y="23"/>
                    <a:pt x="15" y="22"/>
                  </a:cubicBezTo>
                  <a:cubicBezTo>
                    <a:pt x="15" y="22"/>
                    <a:pt x="14" y="22"/>
                    <a:pt x="14" y="22"/>
                  </a:cubicBezTo>
                  <a:cubicBezTo>
                    <a:pt x="14" y="22"/>
                    <a:pt x="14" y="22"/>
                    <a:pt x="14" y="22"/>
                  </a:cubicBezTo>
                  <a:close/>
                  <a:moveTo>
                    <a:pt x="16" y="19"/>
                  </a:moveTo>
                  <a:cubicBezTo>
                    <a:pt x="16" y="19"/>
                    <a:pt x="16" y="19"/>
                    <a:pt x="16" y="20"/>
                  </a:cubicBezTo>
                  <a:cubicBezTo>
                    <a:pt x="16" y="20"/>
                    <a:pt x="16" y="20"/>
                    <a:pt x="16" y="20"/>
                  </a:cubicBezTo>
                  <a:cubicBezTo>
                    <a:pt x="16" y="20"/>
                    <a:pt x="16" y="20"/>
                    <a:pt x="16" y="20"/>
                  </a:cubicBezTo>
                  <a:cubicBezTo>
                    <a:pt x="16" y="19"/>
                    <a:pt x="16" y="19"/>
                    <a:pt x="16" y="19"/>
                  </a:cubicBezTo>
                  <a:cubicBezTo>
                    <a:pt x="16" y="19"/>
                    <a:pt x="16" y="19"/>
                    <a:pt x="16" y="19"/>
                  </a:cubicBezTo>
                  <a:cubicBezTo>
                    <a:pt x="16" y="19"/>
                    <a:pt x="16" y="19"/>
                    <a:pt x="16" y="19"/>
                  </a:cubicBezTo>
                  <a:close/>
                  <a:moveTo>
                    <a:pt x="10" y="5"/>
                  </a:moveTo>
                  <a:cubicBezTo>
                    <a:pt x="9" y="6"/>
                    <a:pt x="8" y="7"/>
                    <a:pt x="7" y="8"/>
                  </a:cubicBezTo>
                  <a:cubicBezTo>
                    <a:pt x="5" y="11"/>
                    <a:pt x="6" y="14"/>
                    <a:pt x="6" y="17"/>
                  </a:cubicBezTo>
                  <a:cubicBezTo>
                    <a:pt x="6" y="18"/>
                    <a:pt x="7" y="20"/>
                    <a:pt x="8" y="20"/>
                  </a:cubicBezTo>
                  <a:cubicBezTo>
                    <a:pt x="8" y="20"/>
                    <a:pt x="8" y="20"/>
                    <a:pt x="8" y="20"/>
                  </a:cubicBezTo>
                  <a:cubicBezTo>
                    <a:pt x="9" y="19"/>
                    <a:pt x="8" y="12"/>
                    <a:pt x="12" y="12"/>
                  </a:cubicBezTo>
                  <a:cubicBezTo>
                    <a:pt x="13" y="12"/>
                    <a:pt x="14" y="15"/>
                    <a:pt x="15" y="16"/>
                  </a:cubicBezTo>
                  <a:cubicBezTo>
                    <a:pt x="16" y="16"/>
                    <a:pt x="18" y="16"/>
                    <a:pt x="19" y="15"/>
                  </a:cubicBezTo>
                  <a:cubicBezTo>
                    <a:pt x="19" y="15"/>
                    <a:pt x="19" y="15"/>
                    <a:pt x="20" y="14"/>
                  </a:cubicBezTo>
                  <a:cubicBezTo>
                    <a:pt x="21" y="14"/>
                    <a:pt x="22" y="13"/>
                    <a:pt x="24" y="13"/>
                  </a:cubicBezTo>
                  <a:cubicBezTo>
                    <a:pt x="24" y="14"/>
                    <a:pt x="24" y="14"/>
                    <a:pt x="25" y="15"/>
                  </a:cubicBezTo>
                  <a:cubicBezTo>
                    <a:pt x="25" y="16"/>
                    <a:pt x="24" y="17"/>
                    <a:pt x="24" y="18"/>
                  </a:cubicBezTo>
                  <a:cubicBezTo>
                    <a:pt x="24" y="21"/>
                    <a:pt x="24" y="24"/>
                    <a:pt x="23" y="27"/>
                  </a:cubicBezTo>
                  <a:cubicBezTo>
                    <a:pt x="22" y="27"/>
                    <a:pt x="22" y="28"/>
                    <a:pt x="21" y="29"/>
                  </a:cubicBezTo>
                  <a:cubicBezTo>
                    <a:pt x="20" y="28"/>
                    <a:pt x="19" y="28"/>
                    <a:pt x="18" y="27"/>
                  </a:cubicBezTo>
                  <a:cubicBezTo>
                    <a:pt x="18" y="26"/>
                    <a:pt x="18" y="25"/>
                    <a:pt x="18" y="25"/>
                  </a:cubicBezTo>
                  <a:cubicBezTo>
                    <a:pt x="18" y="25"/>
                    <a:pt x="17" y="25"/>
                    <a:pt x="17" y="24"/>
                  </a:cubicBezTo>
                  <a:cubicBezTo>
                    <a:pt x="17" y="24"/>
                    <a:pt x="17" y="25"/>
                    <a:pt x="16" y="25"/>
                  </a:cubicBezTo>
                  <a:cubicBezTo>
                    <a:pt x="15" y="25"/>
                    <a:pt x="14" y="26"/>
                    <a:pt x="13" y="25"/>
                  </a:cubicBezTo>
                  <a:cubicBezTo>
                    <a:pt x="13" y="25"/>
                    <a:pt x="12" y="24"/>
                    <a:pt x="12" y="24"/>
                  </a:cubicBezTo>
                  <a:cubicBezTo>
                    <a:pt x="12" y="23"/>
                    <a:pt x="15" y="17"/>
                    <a:pt x="12" y="17"/>
                  </a:cubicBezTo>
                  <a:cubicBezTo>
                    <a:pt x="12" y="17"/>
                    <a:pt x="12" y="17"/>
                    <a:pt x="12" y="17"/>
                  </a:cubicBezTo>
                  <a:cubicBezTo>
                    <a:pt x="12" y="18"/>
                    <a:pt x="10" y="21"/>
                    <a:pt x="10" y="22"/>
                  </a:cubicBezTo>
                  <a:cubicBezTo>
                    <a:pt x="10" y="23"/>
                    <a:pt x="11" y="23"/>
                    <a:pt x="11" y="25"/>
                  </a:cubicBezTo>
                  <a:cubicBezTo>
                    <a:pt x="12" y="27"/>
                    <a:pt x="15" y="30"/>
                    <a:pt x="17" y="32"/>
                  </a:cubicBezTo>
                  <a:cubicBezTo>
                    <a:pt x="18" y="33"/>
                    <a:pt x="18" y="33"/>
                    <a:pt x="18" y="33"/>
                  </a:cubicBezTo>
                  <a:cubicBezTo>
                    <a:pt x="19" y="33"/>
                    <a:pt x="20" y="33"/>
                    <a:pt x="20" y="33"/>
                  </a:cubicBezTo>
                  <a:cubicBezTo>
                    <a:pt x="21" y="33"/>
                    <a:pt x="23" y="29"/>
                    <a:pt x="24" y="29"/>
                  </a:cubicBezTo>
                  <a:cubicBezTo>
                    <a:pt x="24" y="29"/>
                    <a:pt x="24" y="29"/>
                    <a:pt x="24" y="29"/>
                  </a:cubicBezTo>
                  <a:cubicBezTo>
                    <a:pt x="24" y="29"/>
                    <a:pt x="24" y="29"/>
                    <a:pt x="23" y="28"/>
                  </a:cubicBezTo>
                  <a:cubicBezTo>
                    <a:pt x="23" y="28"/>
                    <a:pt x="23" y="28"/>
                    <a:pt x="23" y="28"/>
                  </a:cubicBezTo>
                  <a:cubicBezTo>
                    <a:pt x="24" y="27"/>
                    <a:pt x="25" y="28"/>
                    <a:pt x="26" y="27"/>
                  </a:cubicBezTo>
                  <a:cubicBezTo>
                    <a:pt x="26" y="26"/>
                    <a:pt x="26" y="25"/>
                    <a:pt x="26" y="25"/>
                  </a:cubicBezTo>
                  <a:cubicBezTo>
                    <a:pt x="27" y="24"/>
                    <a:pt x="29" y="24"/>
                    <a:pt x="30" y="23"/>
                  </a:cubicBezTo>
                  <a:cubicBezTo>
                    <a:pt x="31" y="19"/>
                    <a:pt x="25" y="12"/>
                    <a:pt x="21" y="10"/>
                  </a:cubicBezTo>
                  <a:cubicBezTo>
                    <a:pt x="21" y="9"/>
                    <a:pt x="20" y="8"/>
                    <a:pt x="19" y="7"/>
                  </a:cubicBezTo>
                  <a:cubicBezTo>
                    <a:pt x="18" y="7"/>
                    <a:pt x="18" y="7"/>
                    <a:pt x="17" y="6"/>
                  </a:cubicBezTo>
                  <a:cubicBezTo>
                    <a:pt x="15" y="5"/>
                    <a:pt x="14" y="3"/>
                    <a:pt x="12" y="3"/>
                  </a:cubicBezTo>
                  <a:cubicBezTo>
                    <a:pt x="11" y="3"/>
                    <a:pt x="10" y="4"/>
                    <a:pt x="10" y="5"/>
                  </a:cubicBezTo>
                  <a:close/>
                  <a:moveTo>
                    <a:pt x="7" y="5"/>
                  </a:moveTo>
                  <a:cubicBezTo>
                    <a:pt x="9" y="3"/>
                    <a:pt x="10" y="1"/>
                    <a:pt x="12" y="1"/>
                  </a:cubicBezTo>
                  <a:cubicBezTo>
                    <a:pt x="16" y="0"/>
                    <a:pt x="20" y="5"/>
                    <a:pt x="24" y="9"/>
                  </a:cubicBezTo>
                  <a:cubicBezTo>
                    <a:pt x="25" y="10"/>
                    <a:pt x="26" y="11"/>
                    <a:pt x="27" y="12"/>
                  </a:cubicBezTo>
                  <a:cubicBezTo>
                    <a:pt x="29" y="15"/>
                    <a:pt x="33" y="17"/>
                    <a:pt x="34" y="20"/>
                  </a:cubicBezTo>
                  <a:cubicBezTo>
                    <a:pt x="34" y="21"/>
                    <a:pt x="33" y="27"/>
                    <a:pt x="31" y="27"/>
                  </a:cubicBezTo>
                  <a:cubicBezTo>
                    <a:pt x="30" y="28"/>
                    <a:pt x="27" y="27"/>
                    <a:pt x="26" y="29"/>
                  </a:cubicBezTo>
                  <a:cubicBezTo>
                    <a:pt x="26" y="29"/>
                    <a:pt x="26" y="30"/>
                    <a:pt x="26" y="30"/>
                  </a:cubicBezTo>
                  <a:cubicBezTo>
                    <a:pt x="26" y="31"/>
                    <a:pt x="23" y="34"/>
                    <a:pt x="22" y="35"/>
                  </a:cubicBezTo>
                  <a:cubicBezTo>
                    <a:pt x="21" y="35"/>
                    <a:pt x="20" y="35"/>
                    <a:pt x="20" y="35"/>
                  </a:cubicBezTo>
                  <a:cubicBezTo>
                    <a:pt x="19" y="36"/>
                    <a:pt x="20" y="37"/>
                    <a:pt x="19" y="37"/>
                  </a:cubicBezTo>
                  <a:cubicBezTo>
                    <a:pt x="19" y="37"/>
                    <a:pt x="19" y="37"/>
                    <a:pt x="19" y="37"/>
                  </a:cubicBezTo>
                  <a:cubicBezTo>
                    <a:pt x="18" y="37"/>
                    <a:pt x="17" y="37"/>
                    <a:pt x="16" y="37"/>
                  </a:cubicBezTo>
                  <a:cubicBezTo>
                    <a:pt x="16" y="37"/>
                    <a:pt x="14" y="35"/>
                    <a:pt x="14" y="35"/>
                  </a:cubicBezTo>
                  <a:cubicBezTo>
                    <a:pt x="14" y="33"/>
                    <a:pt x="12" y="31"/>
                    <a:pt x="11" y="29"/>
                  </a:cubicBezTo>
                  <a:cubicBezTo>
                    <a:pt x="10" y="28"/>
                    <a:pt x="8" y="27"/>
                    <a:pt x="8" y="27"/>
                  </a:cubicBezTo>
                  <a:cubicBezTo>
                    <a:pt x="7" y="26"/>
                    <a:pt x="6" y="25"/>
                    <a:pt x="5" y="25"/>
                  </a:cubicBezTo>
                  <a:cubicBezTo>
                    <a:pt x="5" y="24"/>
                    <a:pt x="4" y="23"/>
                    <a:pt x="3" y="23"/>
                  </a:cubicBezTo>
                  <a:cubicBezTo>
                    <a:pt x="0" y="18"/>
                    <a:pt x="1" y="17"/>
                    <a:pt x="2" y="12"/>
                  </a:cubicBezTo>
                  <a:cubicBezTo>
                    <a:pt x="2" y="11"/>
                    <a:pt x="3" y="9"/>
                    <a:pt x="4" y="8"/>
                  </a:cubicBezTo>
                  <a:cubicBezTo>
                    <a:pt x="4" y="8"/>
                    <a:pt x="4" y="8"/>
                    <a:pt x="4" y="8"/>
                  </a:cubicBezTo>
                  <a:cubicBezTo>
                    <a:pt x="4" y="7"/>
                    <a:pt x="5" y="6"/>
                    <a:pt x="5" y="5"/>
                  </a:cubicBezTo>
                  <a:cubicBezTo>
                    <a:pt x="6" y="5"/>
                    <a:pt x="7" y="5"/>
                    <a:pt x="7" y="5"/>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zh-CN" altLang="en-US"/>
            </a:p>
          </p:txBody>
        </p:sp>
        <p:sp>
          <p:nvSpPr>
            <p:cNvPr id="45" name="Freeform 52">
              <a:extLst>
                <a:ext uri="{FF2B5EF4-FFF2-40B4-BE49-F238E27FC236}">
                  <a16:creationId xmlns:a16="http://schemas.microsoft.com/office/drawing/2014/main" id="{56BD3FC4-FA04-E5BA-7565-B20D51AD1FB5}"/>
                </a:ext>
              </a:extLst>
            </p:cNvPr>
            <p:cNvSpPr>
              <a:spLocks noEditPoints="1"/>
            </p:cNvSpPr>
            <p:nvPr/>
          </p:nvSpPr>
          <p:spPr bwMode="auto">
            <a:xfrm>
              <a:off x="8847200" y="4611991"/>
              <a:ext cx="46038" cy="58738"/>
            </a:xfrm>
            <a:custGeom>
              <a:avLst/>
              <a:gdLst>
                <a:gd name="T0" fmla="*/ 8 w 31"/>
                <a:gd name="T1" fmla="*/ 31 h 39"/>
                <a:gd name="T2" fmla="*/ 9 w 31"/>
                <a:gd name="T3" fmla="*/ 30 h 39"/>
                <a:gd name="T4" fmla="*/ 8 w 31"/>
                <a:gd name="T5" fmla="*/ 26 h 39"/>
                <a:gd name="T6" fmla="*/ 18 w 31"/>
                <a:gd name="T7" fmla="*/ 18 h 39"/>
                <a:gd name="T8" fmla="*/ 18 w 31"/>
                <a:gd name="T9" fmla="*/ 21 h 39"/>
                <a:gd name="T10" fmla="*/ 19 w 31"/>
                <a:gd name="T11" fmla="*/ 18 h 39"/>
                <a:gd name="T12" fmla="*/ 7 w 31"/>
                <a:gd name="T13" fmla="*/ 22 h 39"/>
                <a:gd name="T14" fmla="*/ 6 w 31"/>
                <a:gd name="T15" fmla="*/ 23 h 39"/>
                <a:gd name="T16" fmla="*/ 7 w 31"/>
                <a:gd name="T17" fmla="*/ 22 h 39"/>
                <a:gd name="T18" fmla="*/ 7 w 31"/>
                <a:gd name="T19" fmla="*/ 22 h 39"/>
                <a:gd name="T20" fmla="*/ 23 w 31"/>
                <a:gd name="T21" fmla="*/ 12 h 39"/>
                <a:gd name="T22" fmla="*/ 23 w 31"/>
                <a:gd name="T23" fmla="*/ 12 h 39"/>
                <a:gd name="T24" fmla="*/ 23 w 31"/>
                <a:gd name="T25" fmla="*/ 11 h 39"/>
                <a:gd name="T26" fmla="*/ 10 w 31"/>
                <a:gd name="T27" fmla="*/ 19 h 39"/>
                <a:gd name="T28" fmla="*/ 10 w 31"/>
                <a:gd name="T29" fmla="*/ 23 h 39"/>
                <a:gd name="T30" fmla="*/ 10 w 31"/>
                <a:gd name="T31" fmla="*/ 19 h 39"/>
                <a:gd name="T32" fmla="*/ 15 w 31"/>
                <a:gd name="T33" fmla="*/ 13 h 39"/>
                <a:gd name="T34" fmla="*/ 16 w 31"/>
                <a:gd name="T35" fmla="*/ 14 h 39"/>
                <a:gd name="T36" fmla="*/ 15 w 31"/>
                <a:gd name="T37" fmla="*/ 13 h 39"/>
                <a:gd name="T38" fmla="*/ 9 w 31"/>
                <a:gd name="T39" fmla="*/ 16 h 39"/>
                <a:gd name="T40" fmla="*/ 9 w 31"/>
                <a:gd name="T41" fmla="*/ 18 h 39"/>
                <a:gd name="T42" fmla="*/ 9 w 31"/>
                <a:gd name="T43" fmla="*/ 16 h 39"/>
                <a:gd name="T44" fmla="*/ 19 w 31"/>
                <a:gd name="T45" fmla="*/ 4 h 39"/>
                <a:gd name="T46" fmla="*/ 23 w 31"/>
                <a:gd name="T47" fmla="*/ 7 h 39"/>
                <a:gd name="T48" fmla="*/ 29 w 31"/>
                <a:gd name="T49" fmla="*/ 9 h 39"/>
                <a:gd name="T50" fmla="*/ 25 w 31"/>
                <a:gd name="T51" fmla="*/ 16 h 39"/>
                <a:gd name="T52" fmla="*/ 29 w 31"/>
                <a:gd name="T53" fmla="*/ 26 h 39"/>
                <a:gd name="T54" fmla="*/ 30 w 31"/>
                <a:gd name="T55" fmla="*/ 30 h 39"/>
                <a:gd name="T56" fmla="*/ 31 w 31"/>
                <a:gd name="T57" fmla="*/ 32 h 39"/>
                <a:gd name="T58" fmla="*/ 22 w 31"/>
                <a:gd name="T59" fmla="*/ 23 h 39"/>
                <a:gd name="T60" fmla="*/ 16 w 31"/>
                <a:gd name="T61" fmla="*/ 29 h 39"/>
                <a:gd name="T62" fmla="*/ 15 w 31"/>
                <a:gd name="T63" fmla="*/ 22 h 39"/>
                <a:gd name="T64" fmla="*/ 15 w 31"/>
                <a:gd name="T65" fmla="*/ 19 h 39"/>
                <a:gd name="T66" fmla="*/ 12 w 31"/>
                <a:gd name="T67" fmla="*/ 19 h 39"/>
                <a:gd name="T68" fmla="*/ 13 w 31"/>
                <a:gd name="T69" fmla="*/ 29 h 39"/>
                <a:gd name="T70" fmla="*/ 17 w 31"/>
                <a:gd name="T71" fmla="*/ 34 h 39"/>
                <a:gd name="T72" fmla="*/ 14 w 31"/>
                <a:gd name="T73" fmla="*/ 33 h 39"/>
                <a:gd name="T74" fmla="*/ 12 w 31"/>
                <a:gd name="T75" fmla="*/ 32 h 39"/>
                <a:gd name="T76" fmla="*/ 7 w 31"/>
                <a:gd name="T77" fmla="*/ 39 h 39"/>
                <a:gd name="T78" fmla="*/ 6 w 31"/>
                <a:gd name="T79" fmla="*/ 33 h 39"/>
                <a:gd name="T80" fmla="*/ 6 w 31"/>
                <a:gd name="T81" fmla="*/ 26 h 39"/>
                <a:gd name="T82" fmla="*/ 2 w 31"/>
                <a:gd name="T83" fmla="*/ 29 h 39"/>
                <a:gd name="T84" fmla="*/ 4 w 31"/>
                <a:gd name="T85" fmla="*/ 13 h 39"/>
                <a:gd name="T86" fmla="*/ 6 w 31"/>
                <a:gd name="T87" fmla="*/ 9 h 39"/>
                <a:gd name="T88" fmla="*/ 3 w 31"/>
                <a:gd name="T89" fmla="*/ 23 h 39"/>
                <a:gd name="T90" fmla="*/ 3 w 31"/>
                <a:gd name="T91" fmla="*/ 27 h 39"/>
                <a:gd name="T92" fmla="*/ 9 w 31"/>
                <a:gd name="T93" fmla="*/ 14 h 39"/>
                <a:gd name="T94" fmla="*/ 13 w 31"/>
                <a:gd name="T95" fmla="*/ 15 h 39"/>
                <a:gd name="T96" fmla="*/ 12 w 31"/>
                <a:gd name="T97" fmla="*/ 9 h 39"/>
                <a:gd name="T98" fmla="*/ 11 w 31"/>
                <a:gd name="T99" fmla="*/ 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1" h="39">
                  <a:moveTo>
                    <a:pt x="8" y="26"/>
                  </a:moveTo>
                  <a:cubicBezTo>
                    <a:pt x="8" y="27"/>
                    <a:pt x="8" y="30"/>
                    <a:pt x="8" y="31"/>
                  </a:cubicBezTo>
                  <a:cubicBezTo>
                    <a:pt x="8" y="31"/>
                    <a:pt x="8" y="31"/>
                    <a:pt x="8" y="31"/>
                  </a:cubicBezTo>
                  <a:cubicBezTo>
                    <a:pt x="8" y="31"/>
                    <a:pt x="9" y="31"/>
                    <a:pt x="9" y="30"/>
                  </a:cubicBezTo>
                  <a:cubicBezTo>
                    <a:pt x="9" y="29"/>
                    <a:pt x="11" y="27"/>
                    <a:pt x="9" y="26"/>
                  </a:cubicBezTo>
                  <a:cubicBezTo>
                    <a:pt x="9" y="26"/>
                    <a:pt x="9" y="26"/>
                    <a:pt x="8" y="26"/>
                  </a:cubicBezTo>
                  <a:cubicBezTo>
                    <a:pt x="9" y="26"/>
                    <a:pt x="8" y="26"/>
                    <a:pt x="8" y="26"/>
                  </a:cubicBezTo>
                  <a:close/>
                  <a:moveTo>
                    <a:pt x="18" y="18"/>
                  </a:moveTo>
                  <a:cubicBezTo>
                    <a:pt x="18" y="19"/>
                    <a:pt x="17" y="20"/>
                    <a:pt x="17" y="21"/>
                  </a:cubicBezTo>
                  <a:cubicBezTo>
                    <a:pt x="17" y="21"/>
                    <a:pt x="17" y="21"/>
                    <a:pt x="18" y="21"/>
                  </a:cubicBezTo>
                  <a:cubicBezTo>
                    <a:pt x="18" y="21"/>
                    <a:pt x="18" y="21"/>
                    <a:pt x="18" y="21"/>
                  </a:cubicBezTo>
                  <a:cubicBezTo>
                    <a:pt x="19" y="21"/>
                    <a:pt x="21" y="19"/>
                    <a:pt x="19" y="18"/>
                  </a:cubicBezTo>
                  <a:cubicBezTo>
                    <a:pt x="19" y="17"/>
                    <a:pt x="19" y="17"/>
                    <a:pt x="18" y="18"/>
                  </a:cubicBezTo>
                  <a:close/>
                  <a:moveTo>
                    <a:pt x="7" y="22"/>
                  </a:moveTo>
                  <a:cubicBezTo>
                    <a:pt x="7" y="22"/>
                    <a:pt x="7" y="23"/>
                    <a:pt x="6" y="23"/>
                  </a:cubicBezTo>
                  <a:cubicBezTo>
                    <a:pt x="6" y="23"/>
                    <a:pt x="6" y="23"/>
                    <a:pt x="6" y="23"/>
                  </a:cubicBezTo>
                  <a:cubicBezTo>
                    <a:pt x="7" y="23"/>
                    <a:pt x="7" y="23"/>
                    <a:pt x="7" y="23"/>
                  </a:cubicBezTo>
                  <a:cubicBezTo>
                    <a:pt x="7" y="22"/>
                    <a:pt x="7" y="22"/>
                    <a:pt x="7" y="22"/>
                  </a:cubicBezTo>
                  <a:cubicBezTo>
                    <a:pt x="7" y="22"/>
                    <a:pt x="7" y="22"/>
                    <a:pt x="7" y="22"/>
                  </a:cubicBezTo>
                  <a:cubicBezTo>
                    <a:pt x="7" y="22"/>
                    <a:pt x="7" y="22"/>
                    <a:pt x="7" y="22"/>
                  </a:cubicBezTo>
                  <a:close/>
                  <a:moveTo>
                    <a:pt x="23" y="11"/>
                  </a:moveTo>
                  <a:cubicBezTo>
                    <a:pt x="23" y="12"/>
                    <a:pt x="23" y="12"/>
                    <a:pt x="23" y="12"/>
                  </a:cubicBezTo>
                  <a:cubicBezTo>
                    <a:pt x="23" y="12"/>
                    <a:pt x="23" y="12"/>
                    <a:pt x="23" y="12"/>
                  </a:cubicBezTo>
                  <a:cubicBezTo>
                    <a:pt x="23" y="12"/>
                    <a:pt x="23" y="12"/>
                    <a:pt x="23" y="12"/>
                  </a:cubicBezTo>
                  <a:cubicBezTo>
                    <a:pt x="23" y="12"/>
                    <a:pt x="23" y="12"/>
                    <a:pt x="23" y="11"/>
                  </a:cubicBezTo>
                  <a:cubicBezTo>
                    <a:pt x="23" y="11"/>
                    <a:pt x="23" y="11"/>
                    <a:pt x="23" y="11"/>
                  </a:cubicBezTo>
                  <a:cubicBezTo>
                    <a:pt x="23" y="11"/>
                    <a:pt x="23" y="11"/>
                    <a:pt x="23" y="11"/>
                  </a:cubicBezTo>
                  <a:close/>
                  <a:moveTo>
                    <a:pt x="10" y="19"/>
                  </a:moveTo>
                  <a:cubicBezTo>
                    <a:pt x="9" y="20"/>
                    <a:pt x="9" y="23"/>
                    <a:pt x="10" y="23"/>
                  </a:cubicBezTo>
                  <a:cubicBezTo>
                    <a:pt x="10" y="23"/>
                    <a:pt x="10" y="23"/>
                    <a:pt x="10" y="23"/>
                  </a:cubicBezTo>
                  <a:cubicBezTo>
                    <a:pt x="11" y="22"/>
                    <a:pt x="11" y="20"/>
                    <a:pt x="11" y="19"/>
                  </a:cubicBezTo>
                  <a:cubicBezTo>
                    <a:pt x="11" y="19"/>
                    <a:pt x="10" y="19"/>
                    <a:pt x="10" y="19"/>
                  </a:cubicBezTo>
                  <a:close/>
                  <a:moveTo>
                    <a:pt x="15" y="13"/>
                  </a:moveTo>
                  <a:cubicBezTo>
                    <a:pt x="15" y="13"/>
                    <a:pt x="15" y="13"/>
                    <a:pt x="15" y="13"/>
                  </a:cubicBezTo>
                  <a:cubicBezTo>
                    <a:pt x="15" y="14"/>
                    <a:pt x="15" y="14"/>
                    <a:pt x="15" y="14"/>
                  </a:cubicBezTo>
                  <a:cubicBezTo>
                    <a:pt x="16" y="14"/>
                    <a:pt x="16" y="14"/>
                    <a:pt x="16" y="14"/>
                  </a:cubicBezTo>
                  <a:cubicBezTo>
                    <a:pt x="16" y="14"/>
                    <a:pt x="16" y="13"/>
                    <a:pt x="16" y="13"/>
                  </a:cubicBezTo>
                  <a:cubicBezTo>
                    <a:pt x="16" y="13"/>
                    <a:pt x="16" y="13"/>
                    <a:pt x="15" y="13"/>
                  </a:cubicBezTo>
                  <a:cubicBezTo>
                    <a:pt x="16" y="13"/>
                    <a:pt x="16" y="13"/>
                    <a:pt x="15" y="13"/>
                  </a:cubicBezTo>
                  <a:close/>
                  <a:moveTo>
                    <a:pt x="9" y="16"/>
                  </a:moveTo>
                  <a:cubicBezTo>
                    <a:pt x="8" y="17"/>
                    <a:pt x="8" y="18"/>
                    <a:pt x="9" y="18"/>
                  </a:cubicBezTo>
                  <a:cubicBezTo>
                    <a:pt x="9" y="18"/>
                    <a:pt x="9" y="18"/>
                    <a:pt x="9" y="18"/>
                  </a:cubicBezTo>
                  <a:cubicBezTo>
                    <a:pt x="9" y="17"/>
                    <a:pt x="9" y="17"/>
                    <a:pt x="9" y="16"/>
                  </a:cubicBezTo>
                  <a:cubicBezTo>
                    <a:pt x="9" y="15"/>
                    <a:pt x="9" y="16"/>
                    <a:pt x="9" y="16"/>
                  </a:cubicBezTo>
                  <a:close/>
                  <a:moveTo>
                    <a:pt x="11" y="1"/>
                  </a:moveTo>
                  <a:cubicBezTo>
                    <a:pt x="13" y="0"/>
                    <a:pt x="17" y="2"/>
                    <a:pt x="19" y="4"/>
                  </a:cubicBezTo>
                  <a:cubicBezTo>
                    <a:pt x="19" y="5"/>
                    <a:pt x="19" y="6"/>
                    <a:pt x="20" y="6"/>
                  </a:cubicBezTo>
                  <a:cubicBezTo>
                    <a:pt x="21" y="7"/>
                    <a:pt x="22" y="7"/>
                    <a:pt x="23" y="7"/>
                  </a:cubicBezTo>
                  <a:cubicBezTo>
                    <a:pt x="24" y="8"/>
                    <a:pt x="25" y="9"/>
                    <a:pt x="25" y="9"/>
                  </a:cubicBezTo>
                  <a:cubicBezTo>
                    <a:pt x="27" y="9"/>
                    <a:pt x="28" y="9"/>
                    <a:pt x="29" y="9"/>
                  </a:cubicBezTo>
                  <a:cubicBezTo>
                    <a:pt x="29" y="9"/>
                    <a:pt x="29" y="9"/>
                    <a:pt x="29" y="10"/>
                  </a:cubicBezTo>
                  <a:cubicBezTo>
                    <a:pt x="28" y="12"/>
                    <a:pt x="25" y="14"/>
                    <a:pt x="25" y="16"/>
                  </a:cubicBezTo>
                  <a:cubicBezTo>
                    <a:pt x="25" y="18"/>
                    <a:pt x="27" y="19"/>
                    <a:pt x="27" y="21"/>
                  </a:cubicBezTo>
                  <a:cubicBezTo>
                    <a:pt x="28" y="23"/>
                    <a:pt x="29" y="24"/>
                    <a:pt x="29" y="26"/>
                  </a:cubicBezTo>
                  <a:cubicBezTo>
                    <a:pt x="29" y="26"/>
                    <a:pt x="29" y="27"/>
                    <a:pt x="30" y="27"/>
                  </a:cubicBezTo>
                  <a:cubicBezTo>
                    <a:pt x="30" y="28"/>
                    <a:pt x="30" y="29"/>
                    <a:pt x="30" y="30"/>
                  </a:cubicBezTo>
                  <a:cubicBezTo>
                    <a:pt x="30" y="31"/>
                    <a:pt x="31" y="31"/>
                    <a:pt x="31" y="32"/>
                  </a:cubicBezTo>
                  <a:cubicBezTo>
                    <a:pt x="31" y="32"/>
                    <a:pt x="31" y="32"/>
                    <a:pt x="31" y="32"/>
                  </a:cubicBezTo>
                  <a:cubicBezTo>
                    <a:pt x="29" y="31"/>
                    <a:pt x="27" y="30"/>
                    <a:pt x="25" y="28"/>
                  </a:cubicBezTo>
                  <a:cubicBezTo>
                    <a:pt x="24" y="26"/>
                    <a:pt x="23" y="24"/>
                    <a:pt x="22" y="23"/>
                  </a:cubicBezTo>
                  <a:cubicBezTo>
                    <a:pt x="22" y="23"/>
                    <a:pt x="22" y="23"/>
                    <a:pt x="22" y="23"/>
                  </a:cubicBezTo>
                  <a:cubicBezTo>
                    <a:pt x="20" y="25"/>
                    <a:pt x="19" y="27"/>
                    <a:pt x="16" y="29"/>
                  </a:cubicBezTo>
                  <a:cubicBezTo>
                    <a:pt x="15" y="28"/>
                    <a:pt x="13" y="26"/>
                    <a:pt x="14" y="25"/>
                  </a:cubicBezTo>
                  <a:cubicBezTo>
                    <a:pt x="14" y="24"/>
                    <a:pt x="15" y="23"/>
                    <a:pt x="15" y="22"/>
                  </a:cubicBezTo>
                  <a:cubicBezTo>
                    <a:pt x="15" y="22"/>
                    <a:pt x="14" y="21"/>
                    <a:pt x="14" y="21"/>
                  </a:cubicBezTo>
                  <a:cubicBezTo>
                    <a:pt x="14" y="20"/>
                    <a:pt x="14" y="19"/>
                    <a:pt x="15" y="19"/>
                  </a:cubicBezTo>
                  <a:cubicBezTo>
                    <a:pt x="15" y="18"/>
                    <a:pt x="14" y="15"/>
                    <a:pt x="13" y="16"/>
                  </a:cubicBezTo>
                  <a:cubicBezTo>
                    <a:pt x="12" y="16"/>
                    <a:pt x="12" y="18"/>
                    <a:pt x="12" y="19"/>
                  </a:cubicBezTo>
                  <a:cubicBezTo>
                    <a:pt x="12" y="20"/>
                    <a:pt x="13" y="21"/>
                    <a:pt x="13" y="23"/>
                  </a:cubicBezTo>
                  <a:cubicBezTo>
                    <a:pt x="13" y="25"/>
                    <a:pt x="11" y="26"/>
                    <a:pt x="13" y="29"/>
                  </a:cubicBezTo>
                  <a:cubicBezTo>
                    <a:pt x="14" y="31"/>
                    <a:pt x="17" y="33"/>
                    <a:pt x="17" y="34"/>
                  </a:cubicBezTo>
                  <a:cubicBezTo>
                    <a:pt x="17" y="34"/>
                    <a:pt x="17" y="34"/>
                    <a:pt x="17" y="34"/>
                  </a:cubicBezTo>
                  <a:cubicBezTo>
                    <a:pt x="17" y="35"/>
                    <a:pt x="17" y="35"/>
                    <a:pt x="17" y="35"/>
                  </a:cubicBezTo>
                  <a:cubicBezTo>
                    <a:pt x="16" y="34"/>
                    <a:pt x="15" y="34"/>
                    <a:pt x="14" y="33"/>
                  </a:cubicBezTo>
                  <a:cubicBezTo>
                    <a:pt x="13" y="33"/>
                    <a:pt x="13" y="32"/>
                    <a:pt x="12" y="32"/>
                  </a:cubicBezTo>
                  <a:cubicBezTo>
                    <a:pt x="12" y="32"/>
                    <a:pt x="12" y="32"/>
                    <a:pt x="12" y="32"/>
                  </a:cubicBezTo>
                  <a:cubicBezTo>
                    <a:pt x="11" y="34"/>
                    <a:pt x="11" y="37"/>
                    <a:pt x="8" y="39"/>
                  </a:cubicBezTo>
                  <a:cubicBezTo>
                    <a:pt x="7" y="39"/>
                    <a:pt x="7" y="39"/>
                    <a:pt x="7" y="39"/>
                  </a:cubicBezTo>
                  <a:cubicBezTo>
                    <a:pt x="7" y="38"/>
                    <a:pt x="5" y="36"/>
                    <a:pt x="5" y="35"/>
                  </a:cubicBezTo>
                  <a:cubicBezTo>
                    <a:pt x="5" y="34"/>
                    <a:pt x="5" y="33"/>
                    <a:pt x="6" y="33"/>
                  </a:cubicBezTo>
                  <a:cubicBezTo>
                    <a:pt x="6" y="31"/>
                    <a:pt x="6" y="28"/>
                    <a:pt x="6" y="26"/>
                  </a:cubicBezTo>
                  <a:cubicBezTo>
                    <a:pt x="6" y="26"/>
                    <a:pt x="6" y="26"/>
                    <a:pt x="6" y="26"/>
                  </a:cubicBezTo>
                  <a:cubicBezTo>
                    <a:pt x="6" y="26"/>
                    <a:pt x="6" y="26"/>
                    <a:pt x="6" y="26"/>
                  </a:cubicBezTo>
                  <a:cubicBezTo>
                    <a:pt x="5" y="27"/>
                    <a:pt x="3" y="29"/>
                    <a:pt x="2" y="29"/>
                  </a:cubicBezTo>
                  <a:cubicBezTo>
                    <a:pt x="0" y="27"/>
                    <a:pt x="2" y="23"/>
                    <a:pt x="3" y="21"/>
                  </a:cubicBezTo>
                  <a:cubicBezTo>
                    <a:pt x="3" y="19"/>
                    <a:pt x="4" y="14"/>
                    <a:pt x="4" y="13"/>
                  </a:cubicBezTo>
                  <a:cubicBezTo>
                    <a:pt x="3" y="12"/>
                    <a:pt x="3" y="11"/>
                    <a:pt x="3" y="11"/>
                  </a:cubicBezTo>
                  <a:cubicBezTo>
                    <a:pt x="3" y="9"/>
                    <a:pt x="5" y="9"/>
                    <a:pt x="6" y="9"/>
                  </a:cubicBezTo>
                  <a:cubicBezTo>
                    <a:pt x="7" y="11"/>
                    <a:pt x="6" y="12"/>
                    <a:pt x="6" y="14"/>
                  </a:cubicBezTo>
                  <a:cubicBezTo>
                    <a:pt x="5" y="17"/>
                    <a:pt x="4" y="21"/>
                    <a:pt x="3" y="23"/>
                  </a:cubicBezTo>
                  <a:cubicBezTo>
                    <a:pt x="3" y="24"/>
                    <a:pt x="3" y="25"/>
                    <a:pt x="3" y="26"/>
                  </a:cubicBezTo>
                  <a:cubicBezTo>
                    <a:pt x="3" y="26"/>
                    <a:pt x="3" y="26"/>
                    <a:pt x="3" y="27"/>
                  </a:cubicBezTo>
                  <a:cubicBezTo>
                    <a:pt x="3" y="26"/>
                    <a:pt x="8" y="22"/>
                    <a:pt x="8" y="22"/>
                  </a:cubicBezTo>
                  <a:cubicBezTo>
                    <a:pt x="9" y="20"/>
                    <a:pt x="5" y="15"/>
                    <a:pt x="9" y="14"/>
                  </a:cubicBezTo>
                  <a:cubicBezTo>
                    <a:pt x="10" y="15"/>
                    <a:pt x="12" y="15"/>
                    <a:pt x="13" y="15"/>
                  </a:cubicBezTo>
                  <a:cubicBezTo>
                    <a:pt x="13" y="15"/>
                    <a:pt x="13" y="15"/>
                    <a:pt x="13" y="15"/>
                  </a:cubicBezTo>
                  <a:cubicBezTo>
                    <a:pt x="13" y="13"/>
                    <a:pt x="13" y="13"/>
                    <a:pt x="11" y="12"/>
                  </a:cubicBezTo>
                  <a:cubicBezTo>
                    <a:pt x="11" y="11"/>
                    <a:pt x="11" y="10"/>
                    <a:pt x="12" y="9"/>
                  </a:cubicBezTo>
                  <a:cubicBezTo>
                    <a:pt x="13" y="10"/>
                    <a:pt x="14" y="10"/>
                    <a:pt x="15" y="10"/>
                  </a:cubicBezTo>
                  <a:cubicBezTo>
                    <a:pt x="15" y="7"/>
                    <a:pt x="11" y="3"/>
                    <a:pt x="11" y="1"/>
                  </a:cubicBezTo>
                  <a:close/>
                </a:path>
              </a:pathLst>
            </a:custGeom>
            <a:grp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zh-CN" altLang="en-US"/>
            </a:p>
          </p:txBody>
        </p:sp>
      </p:grpSp>
    </p:spTree>
    <p:extLst>
      <p:ext uri="{BB962C8B-B14F-4D97-AF65-F5344CB8AC3E}">
        <p14:creationId xmlns:p14="http://schemas.microsoft.com/office/powerpoint/2010/main" val="2427904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9A0DC8A0-3F5D-30A8-A318-A1FB640C4513}"/>
              </a:ext>
            </a:extLst>
          </p:cNvPr>
          <p:cNvSpPr>
            <a:spLocks noGrp="1"/>
          </p:cNvSpPr>
          <p:nvPr/>
        </p:nvSpPr>
        <p:spPr>
          <a:xfrm>
            <a:off x="0" y="0"/>
            <a:ext cx="12191695" cy="566928"/>
          </a:xfrm>
          <a:prstGeom prst="rect">
            <a:avLst/>
          </a:prstGeom>
          <a:solidFill>
            <a:srgbClr val="F8FBFF"/>
          </a:solidFill>
          <a:ln w="12700">
            <a:solidFill>
              <a:srgbClr val="F8FBFF"/>
            </a:solidFill>
            <a:prstDash val="solid"/>
          </a:ln>
        </p:spPr>
        <p:txBody>
          <a:bodyPr/>
          <a:lstStyle/>
          <a:p>
            <a:endParaRPr/>
          </a:p>
        </p:txBody>
      </p:sp>
      <p:sp>
        <p:nvSpPr>
          <p:cNvPr id="3" name="Text 1">
            <a:extLst>
              <a:ext uri="{FF2B5EF4-FFF2-40B4-BE49-F238E27FC236}">
                <a16:creationId xmlns:a16="http://schemas.microsoft.com/office/drawing/2014/main" id="{BA61604A-7D55-CE9F-7118-4DABE70A2BE2}"/>
              </a:ext>
            </a:extLst>
          </p:cNvPr>
          <p:cNvSpPr>
            <a:spLocks noGrp="1"/>
          </p:cNvSpPr>
          <p:nvPr/>
        </p:nvSpPr>
        <p:spPr>
          <a:xfrm>
            <a:off x="476250" y="114300"/>
            <a:ext cx="1333500" cy="361950"/>
          </a:xfrm>
          <a:prstGeom prst="rect">
            <a:avLst/>
          </a:prstGeom>
          <a:noFill/>
        </p:spPr>
        <p:txBody>
          <a:bodyPr wrap="square" lIns="38100" tIns="19050" rIns="38100" bIns="19050" anchor="ctr">
            <a:normAutofit/>
          </a:bodyPr>
          <a:lstStyle/>
          <a:p>
            <a:pPr algn="l">
              <a:lnSpc>
                <a:spcPct val="112000"/>
              </a:lnSpc>
              <a:buNone/>
              <a:defRPr sz="1500" b="1">
                <a:solidFill>
                  <a:srgbClr val="0B4EA2"/>
                </a:solidFill>
                <a:latin typeface="Microsoft YaHei"/>
                <a:ea typeface="Microsoft YaHei"/>
                <a:cs typeface="Microsoft YaHei"/>
              </a:defRPr>
            </a:pPr>
            <a:r>
              <a:rPr sz="1500" b="1">
                <a:solidFill>
                  <a:srgbClr val="0B4EA2"/>
                </a:solidFill>
                <a:latin typeface="Microsoft YaHei"/>
                <a:ea typeface="Microsoft YaHei"/>
                <a:cs typeface="Microsoft YaHei"/>
              </a:rPr>
              <a:t>2 模拟</a:t>
            </a:r>
          </a:p>
        </p:txBody>
      </p:sp>
      <p:pic>
        <p:nvPicPr>
          <p:cNvPr id="32" name="Image 0"/>
          <p:cNvPicPr>
            <a:picLocks noChangeAspect="1"/>
          </p:cNvPicPr>
          <p:nvPr/>
        </p:nvPicPr>
        <p:blipFill>
          <a:blip r:embed="rId3"/>
          <a:stretch>
            <a:fillRect/>
          </a:stretch>
        </p:blipFill>
        <p:spPr>
          <a:xfrm>
            <a:off x="11045952" y="74851"/>
            <a:ext cx="384048" cy="380649"/>
          </a:xfrm>
          <a:prstGeom prst="rect">
            <a:avLst/>
          </a:prstGeom>
        </p:spPr>
      </p:pic>
      <p:sp>
        <p:nvSpPr>
          <p:cNvPr id="5" name="Shape 2">
            <a:extLst>
              <a:ext uri="{FF2B5EF4-FFF2-40B4-BE49-F238E27FC236}">
                <a16:creationId xmlns:a16="http://schemas.microsoft.com/office/drawing/2014/main" id="{2858522C-ECAA-8483-BF9A-8A2E60F49361}"/>
              </a:ext>
            </a:extLst>
          </p:cNvPr>
          <p:cNvSpPr>
            <a:spLocks noGrp="1"/>
          </p:cNvSpPr>
          <p:nvPr/>
        </p:nvSpPr>
        <p:spPr>
          <a:xfrm>
            <a:off x="475488" y="594360"/>
            <a:ext cx="10789920" cy="0"/>
          </a:xfrm>
          <a:prstGeom prst="line">
            <a:avLst/>
          </a:prstGeom>
          <a:noFill/>
          <a:ln w="15240">
            <a:solidFill>
              <a:srgbClr val="0B4EA2"/>
            </a:solidFill>
            <a:prstDash val="solid"/>
          </a:ln>
        </p:spPr>
        <p:txBody>
          <a:bodyPr/>
          <a:lstStyle/>
          <a:p>
            <a:endParaRPr/>
          </a:p>
        </p:txBody>
      </p:sp>
      <p:sp>
        <p:nvSpPr>
          <p:cNvPr id="6" name="Text 3">
            <a:extLst>
              <a:ext uri="{FF2B5EF4-FFF2-40B4-BE49-F238E27FC236}">
                <a16:creationId xmlns:a16="http://schemas.microsoft.com/office/drawing/2014/main" id="{AAAA3B0D-F196-920B-CAD9-2BAAF24066E8}"/>
              </a:ext>
            </a:extLst>
          </p:cNvPr>
          <p:cNvSpPr>
            <a:spLocks noGrp="1"/>
          </p:cNvSpPr>
          <p:nvPr/>
        </p:nvSpPr>
        <p:spPr>
          <a:xfrm>
            <a:off x="476250" y="6496050"/>
            <a:ext cx="1619250" cy="209550"/>
          </a:xfrm>
          <a:prstGeom prst="rect">
            <a:avLst/>
          </a:prstGeom>
          <a:noFill/>
        </p:spPr>
        <p:txBody>
          <a:bodyPr wrap="square" lIns="38100" tIns="19050" rIns="38100" bIns="19050" anchor="ctr">
            <a:normAutofit fontScale="95663"/>
          </a:bodyPr>
          <a:lstStyle/>
          <a:p>
            <a:pPr algn="l">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惠州 · 2026.07</a:t>
            </a:r>
          </a:p>
        </p:txBody>
      </p:sp>
      <p:sp>
        <p:nvSpPr>
          <p:cNvPr id="7" name="Text 4">
            <a:extLst>
              <a:ext uri="{FF2B5EF4-FFF2-40B4-BE49-F238E27FC236}">
                <a16:creationId xmlns:a16="http://schemas.microsoft.com/office/drawing/2014/main" id="{F50B674A-19BE-592D-27EA-5C4E5D857EA7}"/>
              </a:ext>
            </a:extLst>
          </p:cNvPr>
          <p:cNvSpPr>
            <a:spLocks noGrp="1"/>
          </p:cNvSpPr>
          <p:nvPr/>
        </p:nvSpPr>
        <p:spPr>
          <a:xfrm>
            <a:off x="11096625" y="6496050"/>
            <a:ext cx="714375" cy="209550"/>
          </a:xfrm>
          <a:prstGeom prst="rect">
            <a:avLst/>
          </a:prstGeom>
          <a:noFill/>
        </p:spPr>
        <p:txBody>
          <a:bodyPr wrap="square" lIns="38100" tIns="19050" rIns="38100" bIns="19050" anchor="ctr">
            <a:normAutofit fontScale="95663"/>
          </a:bodyPr>
          <a:lstStyle/>
          <a:p>
            <a:pPr algn="r">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10</a:t>
            </a:r>
          </a:p>
        </p:txBody>
      </p:sp>
      <p:sp>
        <p:nvSpPr>
          <p:cNvPr id="9" name="Text 6">
            <a:extLst>
              <a:ext uri="{FF2B5EF4-FFF2-40B4-BE49-F238E27FC236}">
                <a16:creationId xmlns:a16="http://schemas.microsoft.com/office/drawing/2014/main" id="{0D070792-F9C7-3E79-3A2F-0920540372A1}"/>
              </a:ext>
            </a:extLst>
          </p:cNvPr>
          <p:cNvSpPr>
            <a:spLocks noGrp="1"/>
          </p:cNvSpPr>
          <p:nvPr/>
        </p:nvSpPr>
        <p:spPr>
          <a:xfrm>
            <a:off x="1857375" y="76200"/>
            <a:ext cx="8763000" cy="457200"/>
          </a:xfrm>
          <a:prstGeom prst="rect">
            <a:avLst/>
          </a:prstGeom>
          <a:noFill/>
        </p:spPr>
        <p:txBody>
          <a:bodyPr wrap="square" lIns="38100" tIns="19050" rIns="38100" bIns="19050" anchor="ctr">
            <a:normAutofit/>
          </a:bodyPr>
          <a:lstStyle/>
          <a:p>
            <a:pPr algn="ctr">
              <a:lnSpc>
                <a:spcPct val="112000"/>
              </a:lnSpc>
              <a:buNone/>
              <a:defRPr sz="2400" b="1">
                <a:solidFill>
                  <a:srgbClr val="17324D"/>
                </a:solidFill>
                <a:latin typeface="Microsoft YaHei"/>
                <a:ea typeface="Microsoft YaHei"/>
                <a:cs typeface="Microsoft YaHei"/>
              </a:defRPr>
            </a:pPr>
            <a:r>
              <a:rPr sz="2400" b="1">
                <a:solidFill>
                  <a:srgbClr val="17324D"/>
                </a:solidFill>
                <a:latin typeface="Microsoft YaHei"/>
                <a:ea typeface="Microsoft YaHei"/>
                <a:cs typeface="Microsoft YaHei"/>
              </a:rPr>
              <a:t>RPC 气体：低压与高场改善时间分辨</a:t>
            </a:r>
          </a:p>
        </p:txBody>
      </p:sp>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0C6DB949-A9FF-A0BE-5E36-7C3573E23B96}"/>
                  </a:ext>
                </a:extLst>
              </p:cNvPr>
              <p:cNvSpPr>
                <a:spLocks noGrp="1"/>
              </p:cNvSpPr>
              <p:nvPr/>
            </p:nvSpPr>
            <p:spPr>
              <a:xfrm>
                <a:off x="476250" y="762000"/>
                <a:ext cx="11049000" cy="666750"/>
              </a:xfrm>
              <a:prstGeom prst="rect">
                <a:avLst/>
              </a:prstGeom>
              <a:noFill/>
            </p:spPr>
            <p:txBody>
              <a:bodyPr wrap="square" lIns="38100" tIns="19050" rIns="38100" bIns="19050" anchor="ctr">
                <a:normAutofit/>
              </a:bodyPr>
              <a:lstStyle/>
              <a:p>
                <a:pPr algn="l">
                  <a:lnSpc>
                    <a:spcPct val="112000"/>
                  </a:lnSpc>
                  <a:buNone/>
                  <a:defRPr sz="1725" b="0">
                    <a:solidFill>
                      <a:srgbClr val="263442"/>
                    </a:solidFill>
                    <a:latin typeface="Microsoft YaHei"/>
                    <a:ea typeface="Microsoft YaHei"/>
                    <a:cs typeface="Microsoft YaHei"/>
                  </a:defRPr>
                </a:pPr>
                <a:r>
                  <a:rPr sz="1725" b="0">
                    <a:solidFill>
                      <a:srgbClr val="263442"/>
                    </a:solidFill>
                    <a:latin typeface="Noto Sans CJK SC"/>
                    <a:ea typeface="Noto Sans CJK SC"/>
                    <a:cs typeface="Noto Sans CJK SC"/>
                  </a:rPr>
                  <a:t>使用 Magboltz 计算有效汤森系数 </a:t>
                </a:r>
                <a14:m>
                  <m:oMath xmlns:m="http://schemas.openxmlformats.org/officeDocument/2006/math">
                    <m:sSub>
                      <m:sSubPr>
                        <m:ctrlPr>
                          <a:rPr lang="en-US" sz="1725" b="0" i="1">
                            <a:solidFill>
                              <a:srgbClr val="263442"/>
                            </a:solidFill>
                            <a:latin typeface="Cambria Math" panose="02040503050406030204" pitchFamily="18" charset="0"/>
                            <a:ea typeface="Cambria Math"/>
                            <a:cs typeface="Cambria Math"/>
                          </a:rPr>
                        </m:ctrlPr>
                      </m:sSubPr>
                      <m:e>
                        <m:r>
                          <a:rPr lang="en-US" sz="1725" b="0" i="1">
                            <a:solidFill>
                              <a:srgbClr val="263442"/>
                            </a:solidFill>
                            <a:latin typeface="Cambria Math"/>
                            <a:ea typeface="Cambria Math"/>
                            <a:cs typeface="Cambria Math"/>
                          </a:rPr>
                          <m:t>(</m:t>
                        </m:r>
                        <m:r>
                          <a:rPr lang="zh-CN" sz="1725" b="0" i="1">
                            <a:solidFill>
                              <a:srgbClr val="263442"/>
                            </a:solidFill>
                            <a:latin typeface="Cambria Math"/>
                            <a:ea typeface="Cambria Math"/>
                            <a:cs typeface="Cambria Math"/>
                          </a:rPr>
                          <m:t>𝛼</m:t>
                        </m:r>
                      </m:e>
                      <m:sub>
                        <m:r>
                          <a:rPr lang="en-US" sz="1725" b="0" i="1">
                            <a:solidFill>
                              <a:srgbClr val="263442"/>
                            </a:solidFill>
                            <a:latin typeface="Cambria Math"/>
                            <a:ea typeface="Cambria Math"/>
                            <a:cs typeface="Cambria Math"/>
                          </a:rPr>
                          <m:t>𝑒𝑓𝑓</m:t>
                        </m:r>
                      </m:sub>
                    </m:sSub>
                    <m:r>
                      <a:rPr lang="en-US" sz="1725" b="0" i="1">
                        <a:solidFill>
                          <a:srgbClr val="263442"/>
                        </a:solidFill>
                        <a:latin typeface="Cambria Math"/>
                        <a:ea typeface="Cambria Math"/>
                        <a:cs typeface="Cambria Math"/>
                      </a:rPr>
                      <m:t>=</m:t>
                    </m:r>
                    <m:r>
                      <a:rPr lang="en-US" sz="1725" b="0" i="1">
                        <a:solidFill>
                          <a:srgbClr val="263442"/>
                        </a:solidFill>
                        <a:latin typeface="Cambria Math"/>
                        <a:ea typeface="Cambria Math"/>
                        <a:cs typeface="Cambria Math"/>
                      </a:rPr>
                      <m:t>𝛼</m:t>
                    </m:r>
                    <m:r>
                      <a:rPr lang="en-US" sz="1725" b="0" i="1">
                        <a:solidFill>
                          <a:srgbClr val="263442"/>
                        </a:solidFill>
                        <a:latin typeface="Cambria Math"/>
                        <a:ea typeface="Cambria Math"/>
                        <a:cs typeface="Cambria Math"/>
                      </a:rPr>
                      <m:t>−</m:t>
                    </m:r>
                    <m:r>
                      <a:rPr lang="en-US" sz="1725" b="0" i="1">
                        <a:solidFill>
                          <a:srgbClr val="263442"/>
                        </a:solidFill>
                        <a:latin typeface="Cambria Math"/>
                        <a:ea typeface="Cambria Math"/>
                        <a:cs typeface="Cambria Math"/>
                      </a:rPr>
                      <m:t>𝜂</m:t>
                    </m:r>
                    <m:r>
                      <a:rPr lang="en-US" sz="1725" b="0" i="1">
                        <a:solidFill>
                          <a:srgbClr val="263442"/>
                        </a:solidFill>
                        <a:latin typeface="Cambria Math"/>
                        <a:ea typeface="Cambria Math"/>
                        <a:cs typeface="Cambria Math"/>
                      </a:rPr>
                      <m:t>)</m:t>
                    </m:r>
                  </m:oMath>
                </a14:m>
                <a:r>
                  <a:rPr sz="1725" b="0">
                    <a:solidFill>
                      <a:srgbClr val="263442"/>
                    </a:solidFill>
                    <a:latin typeface="Noto Sans CJK SC"/>
                    <a:ea typeface="Noto Sans CJK SC"/>
                    <a:cs typeface="Noto Sans CJK SC"/>
                  </a:rPr>
                  <a:t>、电子漂移速度 </a:t>
                </a:r>
                <a14:m>
                  <m:oMath xmlns:m="http://schemas.openxmlformats.org/officeDocument/2006/math">
                    <m:r>
                      <a:rPr lang="en-US" sz="1725" b="0" i="1">
                        <a:solidFill>
                          <a:srgbClr val="263442"/>
                        </a:solidFill>
                        <a:latin typeface="Cambria Math"/>
                        <a:ea typeface="Cambria Math"/>
                        <a:cs typeface="Cambria Math"/>
                      </a:rPr>
                      <m:t>(</m:t>
                    </m:r>
                    <m:sSub>
                      <m:sSubPr>
                        <m:ctrlPr>
                          <a:rPr lang="en-US" sz="1725" b="0" i="1">
                            <a:solidFill>
                              <a:srgbClr val="263442"/>
                            </a:solidFill>
                            <a:latin typeface="Cambria Math" panose="02040503050406030204" pitchFamily="18" charset="0"/>
                            <a:ea typeface="Cambria Math"/>
                            <a:cs typeface="Cambria Math"/>
                          </a:rPr>
                        </m:ctrlPr>
                      </m:sSubPr>
                      <m:e>
                        <m:r>
                          <a:rPr lang="en-US" sz="1725" b="0" i="1">
                            <a:solidFill>
                              <a:srgbClr val="263442"/>
                            </a:solidFill>
                            <a:latin typeface="Cambria Math"/>
                            <a:ea typeface="Cambria Math"/>
                            <a:cs typeface="Cambria Math"/>
                          </a:rPr>
                          <m:t>𝑣</m:t>
                        </m:r>
                      </m:e>
                      <m:sub>
                        <m:r>
                          <a:rPr lang="en-US" sz="1725" b="0" i="1">
                            <a:solidFill>
                              <a:srgbClr val="263442"/>
                            </a:solidFill>
                            <a:latin typeface="Cambria Math"/>
                            <a:ea typeface="Cambria Math"/>
                            <a:cs typeface="Cambria Math"/>
                          </a:rPr>
                          <m:t>𝑒</m:t>
                        </m:r>
                      </m:sub>
                    </m:sSub>
                    <m:r>
                      <a:rPr lang="en-US" sz="1725" b="0" i="1">
                        <a:solidFill>
                          <a:srgbClr val="263442"/>
                        </a:solidFill>
                        <a:latin typeface="Cambria Math"/>
                        <a:ea typeface="Cambria Math"/>
                        <a:cs typeface="Cambria Math"/>
                      </a:rPr>
                      <m:t>)</m:t>
                    </m:r>
                  </m:oMath>
                </a14:m>
                <a:r>
                  <a:rPr sz="1725" b="0">
                    <a:solidFill>
                      <a:srgbClr val="263442"/>
                    </a:solidFill>
                    <a:latin typeface="Noto Sans CJK SC"/>
                    <a:ea typeface="Noto Sans CJK SC"/>
                    <a:cs typeface="Noto Sans CJK SC"/>
                  </a:rPr>
                  <a:t> 与单电子时间分辨 </a:t>
                </a:r>
                <a14:m>
                  <m:oMath xmlns:m="http://schemas.openxmlformats.org/officeDocument/2006/math">
                    <m:r>
                      <a:rPr lang="en-US" sz="1725" b="0" i="1">
                        <a:solidFill>
                          <a:srgbClr val="263442"/>
                        </a:solidFill>
                        <a:latin typeface="Cambria Math"/>
                        <a:ea typeface="Cambria Math"/>
                        <a:cs typeface="Cambria Math"/>
                      </a:rPr>
                      <m:t>(</m:t>
                    </m:r>
                    <m:sSub>
                      <m:sSubPr>
                        <m:ctrlPr>
                          <a:rPr lang="en-US" sz="1725" b="0" i="1">
                            <a:solidFill>
                              <a:srgbClr val="263442"/>
                            </a:solidFill>
                            <a:latin typeface="Cambria Math" panose="02040503050406030204" pitchFamily="18" charset="0"/>
                            <a:ea typeface="Cambria Math"/>
                            <a:cs typeface="Cambria Math"/>
                          </a:rPr>
                        </m:ctrlPr>
                      </m:sSubPr>
                      <m:e>
                        <m:r>
                          <a:rPr lang="en-US" sz="1725" b="0" i="1">
                            <a:solidFill>
                              <a:srgbClr val="263442"/>
                            </a:solidFill>
                            <a:latin typeface="Cambria Math"/>
                            <a:ea typeface="Cambria Math"/>
                            <a:cs typeface="Cambria Math"/>
                          </a:rPr>
                          <m:t>𝜎</m:t>
                        </m:r>
                      </m:e>
                      <m:sub>
                        <m:r>
                          <a:rPr lang="en-US" sz="1725" b="0" i="1">
                            <a:solidFill>
                              <a:srgbClr val="263442"/>
                            </a:solidFill>
                            <a:latin typeface="Cambria Math"/>
                            <a:ea typeface="Cambria Math"/>
                            <a:cs typeface="Cambria Math"/>
                          </a:rPr>
                          <m:t>𝑡</m:t>
                        </m:r>
                      </m:sub>
                    </m:sSub>
                    <m:r>
                      <a:rPr lang="en-US" sz="1725" b="0" i="1">
                        <a:solidFill>
                          <a:srgbClr val="263442"/>
                        </a:solidFill>
                        <a:latin typeface="Cambria Math"/>
                        <a:ea typeface="Cambria Math"/>
                        <a:cs typeface="Cambria Math"/>
                      </a:rPr>
                      <m:t>)</m:t>
                    </m:r>
                  </m:oMath>
                </a14:m>
                <a:r>
                  <a:rPr sz="1725" b="0">
                    <a:solidFill>
                      <a:srgbClr val="263442"/>
                    </a:solidFill>
                    <a:latin typeface="Noto Sans CJK SC"/>
                    <a:ea typeface="Noto Sans CJK SC"/>
                    <a:cs typeface="Noto Sans CJK SC"/>
                  </a:rPr>
                  <a:t> 随压强和电场的变化。</a:t>
                </a:r>
              </a:p>
            </p:txBody>
          </p:sp>
        </mc:Choice>
        <mc:Fallback xmlns="">
          <p:sp>
            <p:nvSpPr>
              <p:cNvPr id="10" name="文本框 9">
                <a:extLst>
                  <a:ext uri="{FF2B5EF4-FFF2-40B4-BE49-F238E27FC236}">
                    <a16:creationId xmlns:a16="http://schemas.microsoft.com/office/drawing/2014/main" id="{0C6DB949-A9FF-A0BE-5E36-7C3573E23B96}"/>
                  </a:ext>
                </a:extLst>
              </p:cNvPr>
              <p:cNvSpPr>
                <a:spLocks noGrp="1" noRot="1" noChangeAspect="1" noMove="1" noResize="1" noEditPoints="1" noAdjustHandles="1" noChangeArrowheads="1" noChangeShapeType="1" noTextEdit="1"/>
              </p:cNvSpPr>
              <p:nvPr/>
            </p:nvSpPr>
            <p:spPr>
              <a:xfrm>
                <a:off x="476250" y="762000"/>
                <a:ext cx="11049000" cy="666750"/>
              </a:xfrm>
              <a:prstGeom prst="rect">
                <a:avLst/>
              </a:prstGeom>
              <a:blipFill>
                <a:blip r:embed="rId4"/>
                <a:stretch>
                  <a:fillRect l="-883" r="-772"/>
                </a:stretch>
              </a:blipFill>
            </p:spPr>
            <p:txBody>
              <a:bodyPr/>
              <a:lstStyle/>
              <a:p>
                <a:r>
                  <a:rPr lang="zh-CN" altLang="en-US">
                    <a:noFill/>
                  </a:rPr>
                  <a:t> </a:t>
                </a:r>
              </a:p>
            </p:txBody>
          </p:sp>
        </mc:Fallback>
      </mc:AlternateContent>
      <p:pic>
        <p:nvPicPr>
          <p:cNvPr id="38" name="图片 11"/>
          <p:cNvPicPr>
            <a:picLocks noChangeAspect="1"/>
          </p:cNvPicPr>
          <p:nvPr/>
        </p:nvPicPr>
        <p:blipFill>
          <a:blip r:embed="rId5"/>
          <a:stretch>
            <a:fillRect/>
          </a:stretch>
        </p:blipFill>
        <p:spPr>
          <a:xfrm>
            <a:off x="233300" y="1569150"/>
            <a:ext cx="3840000" cy="2880000"/>
          </a:xfrm>
          <a:prstGeom prst="rect">
            <a:avLst/>
          </a:prstGeom>
        </p:spPr>
      </p:pic>
      <p:pic>
        <p:nvPicPr>
          <p:cNvPr id="39" name="图片 13"/>
          <p:cNvPicPr>
            <a:picLocks noChangeAspect="1"/>
          </p:cNvPicPr>
          <p:nvPr/>
        </p:nvPicPr>
        <p:blipFill>
          <a:blip r:embed="rId6"/>
          <a:stretch>
            <a:fillRect/>
          </a:stretch>
        </p:blipFill>
        <p:spPr>
          <a:xfrm>
            <a:off x="4138550" y="1569150"/>
            <a:ext cx="3840000" cy="2880000"/>
          </a:xfrm>
          <a:prstGeom prst="rect">
            <a:avLst/>
          </a:prstGeom>
        </p:spPr>
      </p:pic>
      <p:pic>
        <p:nvPicPr>
          <p:cNvPr id="40" name="图片 15"/>
          <p:cNvPicPr>
            <a:picLocks noChangeAspect="1"/>
          </p:cNvPicPr>
          <p:nvPr/>
        </p:nvPicPr>
        <p:blipFill>
          <a:blip r:embed="rId7"/>
          <a:stretch>
            <a:fillRect/>
          </a:stretch>
        </p:blipFill>
        <p:spPr>
          <a:xfrm>
            <a:off x="8043800" y="1569150"/>
            <a:ext cx="3840000" cy="2880000"/>
          </a:xfrm>
          <a:prstGeom prst="rect">
            <a:avLst/>
          </a:prstGeom>
        </p:spPr>
      </p:pic>
      <mc:AlternateContent xmlns:mc="http://schemas.openxmlformats.org/markup-compatibility/2006">
        <mc:Choice xmlns:a14="http://schemas.microsoft.com/office/drawing/2010/main" Requires="a14">
          <p:sp>
            <p:nvSpPr>
              <p:cNvPr id="18" name="文本框 17">
                <a:extLst>
                  <a:ext uri="{FF2B5EF4-FFF2-40B4-BE49-F238E27FC236}">
                    <a16:creationId xmlns:a16="http://schemas.microsoft.com/office/drawing/2014/main" id="{210C685F-8057-C790-C269-1DF67D6F90B5}"/>
                  </a:ext>
                </a:extLst>
              </p:cNvPr>
              <p:cNvSpPr>
                <a:spLocks noGrp="1"/>
              </p:cNvSpPr>
              <p:nvPr/>
            </p:nvSpPr>
            <p:spPr>
              <a:xfrm>
                <a:off x="523875" y="4476750"/>
                <a:ext cx="3429000" cy="714375"/>
              </a:xfrm>
              <a:prstGeom prst="rect">
                <a:avLst/>
              </a:prstGeom>
              <a:noFill/>
            </p:spPr>
            <p:txBody>
              <a:bodyPr wrap="square" lIns="38100" tIns="19050" rIns="38100" bIns="19050" anchor="ctr">
                <a:normAutofit/>
              </a:bodyPr>
              <a:lstStyle/>
              <a:p>
                <a:pPr algn="ctr">
                  <a:lnSpc>
                    <a:spcPct val="112000"/>
                  </a:lnSpc>
                  <a:buNone/>
                  <a:defRPr sz="1575" b="0">
                    <a:solidFill>
                      <a:srgbClr val="0B4EA2"/>
                    </a:solidFill>
                    <a:latin typeface="Microsoft YaHei"/>
                    <a:ea typeface="Microsoft YaHei"/>
                    <a:cs typeface="Microsoft YaHei"/>
                  </a:defRPr>
                </a:pPr>
                <a14:m>
                  <m:oMath xmlns:m="http://schemas.openxmlformats.org/officeDocument/2006/math">
                    <m:sSub>
                      <m:sSubPr>
                        <m:ctrlPr>
                          <a:rPr lang="zh-CN" sz="1575" b="0" i="1">
                            <a:solidFill>
                              <a:srgbClr val="0B4EA2"/>
                            </a:solidFill>
                            <a:latin typeface="Cambria Math" panose="02040503050406030204" pitchFamily="18" charset="0"/>
                            <a:ea typeface="Cambria Math"/>
                            <a:cs typeface="Cambria Math"/>
                          </a:rPr>
                        </m:ctrlPr>
                      </m:sSubPr>
                      <m:e>
                        <m:r>
                          <a:rPr lang="zh-CN" sz="1575" b="0" i="1">
                            <a:solidFill>
                              <a:srgbClr val="0B4EA2"/>
                            </a:solidFill>
                            <a:latin typeface="Cambria Math"/>
                            <a:ea typeface="Cambria Math"/>
                            <a:cs typeface="Cambria Math"/>
                          </a:rPr>
                          <m:t>𝛼</m:t>
                        </m:r>
                      </m:e>
                      <m:sub>
                        <m:r>
                          <a:rPr lang="zh-CN" sz="1575" b="0" i="1">
                            <a:solidFill>
                              <a:srgbClr val="0B4EA2"/>
                            </a:solidFill>
                            <a:latin typeface="Cambria Math"/>
                            <a:ea typeface="Cambria Math"/>
                            <a:cs typeface="Cambria Math"/>
                          </a:rPr>
                          <m:t>𝑒𝑓𝑓</m:t>
                        </m:r>
                      </m:sub>
                    </m:sSub>
                  </m:oMath>
                </a14:m>
                <a:r>
                  <a:rPr sz="1575" b="0" dirty="0">
                    <a:solidFill>
                      <a:srgbClr val="0B4EA2"/>
                    </a:solidFill>
                    <a:latin typeface="Noto Sans CJK SC"/>
                    <a:ea typeface="Noto Sans CJK SC"/>
                    <a:cs typeface="Noto Sans CJK SC"/>
                  </a:rPr>
                  <a:t>：</a:t>
                </a:r>
                <a:r>
                  <a:rPr sz="1575" b="0" dirty="0" err="1">
                    <a:solidFill>
                      <a:srgbClr val="0B4EA2"/>
                    </a:solidFill>
                    <a:latin typeface="Noto Sans CJK SC"/>
                    <a:ea typeface="Noto Sans CJK SC"/>
                    <a:cs typeface="Noto Sans CJK SC"/>
                  </a:rPr>
                  <a:t>随降压先增大；P</a:t>
                </a:r>
                <a:r>
                  <a:rPr sz="1575" b="0" dirty="0">
                    <a:solidFill>
                      <a:srgbClr val="0B4EA2"/>
                    </a:solidFill>
                    <a:latin typeface="Noto Sans CJK SC"/>
                    <a:ea typeface="Noto Sans CJK SC"/>
                    <a:cs typeface="Noto Sans CJK SC"/>
                  </a:rPr>
                  <a:t> </a:t>
                </a:r>
                <a:r>
                  <a:rPr sz="1575" b="0">
                    <a:solidFill>
                      <a:srgbClr val="0B4EA2"/>
                    </a:solidFill>
                    <a:latin typeface="Noto Sans CJK SC"/>
                    <a:ea typeface="Noto Sans CJK SC"/>
                    <a:cs typeface="Noto Sans CJK SC"/>
                  </a:rPr>
                  <a:t>&lt; 0.1 </a:t>
                </a:r>
                <a:r>
                  <a:rPr sz="1575" b="0" dirty="0">
                    <a:solidFill>
                      <a:srgbClr val="0B4EA2"/>
                    </a:solidFill>
                    <a:latin typeface="Noto Sans CJK SC"/>
                    <a:ea typeface="Noto Sans CJK SC"/>
                    <a:cs typeface="Noto Sans CJK SC"/>
                  </a:rPr>
                  <a:t>atm </a:t>
                </a:r>
                <a:r>
                  <a:rPr sz="1575" b="0" dirty="0" err="1">
                    <a:solidFill>
                      <a:srgbClr val="0B4EA2"/>
                    </a:solidFill>
                    <a:latin typeface="Noto Sans CJK SC"/>
                    <a:ea typeface="Noto Sans CJK SC"/>
                    <a:cs typeface="Noto Sans CJK SC"/>
                  </a:rPr>
                  <a:t>后转而减小</a:t>
                </a:r>
                <a:r>
                  <a:rPr sz="1575" b="0" dirty="0">
                    <a:solidFill>
                      <a:srgbClr val="0B4EA2"/>
                    </a:solidFill>
                    <a:latin typeface="Noto Sans CJK SC"/>
                    <a:ea typeface="Noto Sans CJK SC"/>
                    <a:cs typeface="Noto Sans CJK SC"/>
                  </a:rPr>
                  <a:t>。</a:t>
                </a:r>
              </a:p>
            </p:txBody>
          </p:sp>
        </mc:Choice>
        <mc:Fallback>
          <p:sp>
            <p:nvSpPr>
              <p:cNvPr id="18" name="文本框 17">
                <a:extLst>
                  <a:ext uri="{FF2B5EF4-FFF2-40B4-BE49-F238E27FC236}">
                    <a16:creationId xmlns:a16="http://schemas.microsoft.com/office/drawing/2014/main" id="{210C685F-8057-C790-C269-1DF67D6F90B5}"/>
                  </a:ext>
                </a:extLst>
              </p:cNvPr>
              <p:cNvSpPr>
                <a:spLocks noGrp="1" noRot="1" noChangeAspect="1" noMove="1" noResize="1" noEditPoints="1" noAdjustHandles="1" noChangeArrowheads="1" noChangeShapeType="1" noTextEdit="1"/>
              </p:cNvSpPr>
              <p:nvPr/>
            </p:nvSpPr>
            <p:spPr>
              <a:xfrm>
                <a:off x="523875" y="4476750"/>
                <a:ext cx="3429000" cy="714375"/>
              </a:xfrm>
              <a:prstGeom prst="rect">
                <a:avLst/>
              </a:prstGeom>
              <a:blipFill>
                <a:blip r:embed="rId8"/>
                <a:stretch>
                  <a:fillRect l="-178" r="-2491" b="-508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0" name="文本框 19">
                <a:extLst>
                  <a:ext uri="{FF2B5EF4-FFF2-40B4-BE49-F238E27FC236}">
                    <a16:creationId xmlns:a16="http://schemas.microsoft.com/office/drawing/2014/main" id="{9CC20FD4-BFB4-EBAD-4D41-DB707E642F9B}"/>
                  </a:ext>
                </a:extLst>
              </p:cNvPr>
              <p:cNvSpPr>
                <a:spLocks noGrp="1"/>
              </p:cNvSpPr>
              <p:nvPr/>
            </p:nvSpPr>
            <p:spPr>
              <a:xfrm>
                <a:off x="4381500" y="4476750"/>
                <a:ext cx="3429000" cy="571500"/>
              </a:xfrm>
              <a:prstGeom prst="rect">
                <a:avLst/>
              </a:prstGeom>
              <a:noFill/>
            </p:spPr>
            <p:txBody>
              <a:bodyPr wrap="square" lIns="38100" tIns="19050" rIns="38100" bIns="19050" anchor="ctr">
                <a:normAutofit/>
              </a:bodyPr>
              <a:lstStyle/>
              <a:p>
                <a:pPr algn="ctr">
                  <a:lnSpc>
                    <a:spcPct val="112000"/>
                  </a:lnSpc>
                  <a:buNone/>
                  <a:defRPr sz="1650" b="0">
                    <a:solidFill>
                      <a:srgbClr val="0B4EA2"/>
                    </a:solidFill>
                    <a:latin typeface="Microsoft YaHei"/>
                    <a:ea typeface="Microsoft YaHei"/>
                    <a:cs typeface="Microsoft YaHei"/>
                  </a:defRPr>
                </a:pPr>
                <a14:m>
                  <m:oMath xmlns:m="http://schemas.openxmlformats.org/officeDocument/2006/math">
                    <m:sSub>
                      <m:sSubPr>
                        <m:ctrlPr>
                          <a:rPr lang="zh-CN" sz="1650" b="0" i="1">
                            <a:solidFill>
                              <a:srgbClr val="0B4EA2"/>
                            </a:solidFill>
                            <a:latin typeface="Cambria Math" panose="02040503050406030204" pitchFamily="18" charset="0"/>
                            <a:ea typeface="Cambria Math"/>
                            <a:cs typeface="Cambria Math"/>
                          </a:rPr>
                        </m:ctrlPr>
                      </m:sSubPr>
                      <m:e>
                        <m:r>
                          <a:rPr lang="zh-CN" sz="1650" b="0" i="1">
                            <a:solidFill>
                              <a:srgbClr val="0B4EA2"/>
                            </a:solidFill>
                            <a:latin typeface="Cambria Math"/>
                            <a:ea typeface="Cambria Math"/>
                            <a:cs typeface="Cambria Math"/>
                          </a:rPr>
                          <m:t>𝑣</m:t>
                        </m:r>
                      </m:e>
                      <m:sub>
                        <m:sSup>
                          <m:sSupPr>
                            <m:ctrlPr>
                              <a:rPr lang="zh-CN" sz="1650" b="0" i="1">
                                <a:solidFill>
                                  <a:srgbClr val="0B4EA2"/>
                                </a:solidFill>
                                <a:latin typeface="Cambria Math" panose="02040503050406030204" pitchFamily="18" charset="0"/>
                                <a:ea typeface="Cambria Math"/>
                                <a:cs typeface="Cambria Math"/>
                              </a:rPr>
                            </m:ctrlPr>
                          </m:sSupPr>
                          <m:e>
                            <m:r>
                              <a:rPr lang="en-US" sz="1650" b="0" i="1">
                                <a:solidFill>
                                  <a:srgbClr val="0B4EA2"/>
                                </a:solidFill>
                                <a:latin typeface="Cambria Math"/>
                                <a:ea typeface="Cambria Math"/>
                                <a:cs typeface="Cambria Math"/>
                              </a:rPr>
                              <m:t>𝑒</m:t>
                            </m:r>
                          </m:e>
                          <m:sup>
                            <m:r>
                              <a:rPr lang="en-US" sz="1650" b="0" i="1">
                                <a:solidFill>
                                  <a:srgbClr val="0B4EA2"/>
                                </a:solidFill>
                                <a:latin typeface="Cambria Math"/>
                                <a:ea typeface="Cambria Math"/>
                                <a:cs typeface="Cambria Math"/>
                              </a:rPr>
                              <m:t>−</m:t>
                            </m:r>
                          </m:sup>
                        </m:sSup>
                      </m:sub>
                    </m:sSub>
                  </m:oMath>
                </a14:m>
                <a:r>
                  <a:rPr sz="1650" b="0">
                    <a:solidFill>
                      <a:srgbClr val="0B4EA2"/>
                    </a:solidFill>
                    <a:latin typeface="Noto Sans CJK SC"/>
                    <a:ea typeface="Noto Sans CJK SC"/>
                    <a:cs typeface="Noto Sans CJK SC"/>
                  </a:rPr>
                  <a:t>：压强越低，增长越快。</a:t>
                </a:r>
              </a:p>
            </p:txBody>
          </p:sp>
        </mc:Choice>
        <mc:Fallback xmlns="">
          <p:sp>
            <p:nvSpPr>
              <p:cNvPr id="20" name="文本框 19">
                <a:extLst>
                  <a:ext uri="{FF2B5EF4-FFF2-40B4-BE49-F238E27FC236}">
                    <a16:creationId xmlns:a16="http://schemas.microsoft.com/office/drawing/2014/main" id="{9CC20FD4-BFB4-EBAD-4D41-DB707E642F9B}"/>
                  </a:ext>
                </a:extLst>
              </p:cNvPr>
              <p:cNvSpPr>
                <a:spLocks noGrp="1" noRot="1" noChangeAspect="1" noMove="1" noResize="1" noEditPoints="1" noAdjustHandles="1" noChangeArrowheads="1" noChangeShapeType="1" noTextEdit="1"/>
              </p:cNvSpPr>
              <p:nvPr/>
            </p:nvSpPr>
            <p:spPr>
              <a:xfrm>
                <a:off x="4381500" y="4476750"/>
                <a:ext cx="3429000" cy="571500"/>
              </a:xfrm>
              <a:prstGeom prst="rect">
                <a:avLst/>
              </a:prstGeom>
              <a:blipFill>
                <a:blip r:embed="rId9"/>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2" name="文本框 21">
                <a:extLst>
                  <a:ext uri="{FF2B5EF4-FFF2-40B4-BE49-F238E27FC236}">
                    <a16:creationId xmlns:a16="http://schemas.microsoft.com/office/drawing/2014/main" id="{D813AD59-3EFD-83AE-957F-A32D8C0252C2}"/>
                  </a:ext>
                </a:extLst>
              </p:cNvPr>
              <p:cNvSpPr>
                <a:spLocks noGrp="1"/>
              </p:cNvSpPr>
              <p:nvPr/>
            </p:nvSpPr>
            <p:spPr>
              <a:xfrm>
                <a:off x="8286750" y="4476750"/>
                <a:ext cx="3333750" cy="571500"/>
              </a:xfrm>
              <a:prstGeom prst="rect">
                <a:avLst/>
              </a:prstGeom>
              <a:noFill/>
            </p:spPr>
            <p:txBody>
              <a:bodyPr wrap="square" lIns="38100" tIns="19050" rIns="38100" bIns="19050" anchor="ctr">
                <a:normAutofit/>
              </a:bodyPr>
              <a:lstStyle/>
              <a:p>
                <a:pPr algn="ctr">
                  <a:lnSpc>
                    <a:spcPct val="112000"/>
                  </a:lnSpc>
                  <a:buNone/>
                  <a:defRPr sz="1800" b="1">
                    <a:solidFill>
                      <a:srgbClr val="17324D"/>
                    </a:solidFill>
                    <a:latin typeface="Microsoft YaHei"/>
                    <a:ea typeface="Microsoft YaHei"/>
                    <a:cs typeface="Microsoft YaHei"/>
                  </a:defRPr>
                </a:pPr>
                <a14:m>
                  <m:oMathPara xmlns:m="http://schemas.openxmlformats.org/officeDocument/2006/math">
                    <m:oMathParaPr>
                      <m:jc m:val="centerGroup"/>
                    </m:oMathParaPr>
                    <m:oMath xmlns:m="http://schemas.openxmlformats.org/officeDocument/2006/math">
                      <m:sSub>
                        <m:sSubPr>
                          <m:ctrlPr>
                            <a:rPr lang="zh-CN" sz="1800" b="1" i="1">
                              <a:solidFill>
                                <a:srgbClr val="17324D"/>
                              </a:solidFill>
                              <a:latin typeface="Cambria Math" panose="02040503050406030204" pitchFamily="18" charset="0"/>
                              <a:ea typeface="Cambria Math"/>
                              <a:cs typeface="Cambria Math"/>
                            </a:rPr>
                          </m:ctrlPr>
                        </m:sSubPr>
                        <m:e>
                          <m:r>
                            <a:rPr lang="zh-CN" sz="1800" b="1" i="1">
                              <a:solidFill>
                                <a:srgbClr val="17324D"/>
                              </a:solidFill>
                              <a:latin typeface="Cambria Math"/>
                              <a:ea typeface="Cambria Math"/>
                              <a:cs typeface="Cambria Math"/>
                            </a:rPr>
                            <m:t>𝝈</m:t>
                          </m:r>
                        </m:e>
                        <m:sub>
                          <m:r>
                            <a:rPr lang="zh-CN" sz="1800" b="1" i="1">
                              <a:solidFill>
                                <a:srgbClr val="17324D"/>
                              </a:solidFill>
                              <a:latin typeface="Cambria Math"/>
                              <a:ea typeface="Cambria Math"/>
                              <a:cs typeface="Cambria Math"/>
                            </a:rPr>
                            <m:t>𝒕</m:t>
                          </m:r>
                        </m:sub>
                      </m:sSub>
                      <m:r>
                        <a:rPr lang="zh-CN" sz="1800" b="1" i="1">
                          <a:solidFill>
                            <a:srgbClr val="17324D"/>
                          </a:solidFill>
                          <a:latin typeface="Cambria Math"/>
                          <a:ea typeface="Cambria Math"/>
                          <a:cs typeface="Cambria Math"/>
                        </a:rPr>
                        <m:t> ≈ </m:t>
                      </m:r>
                      <m:r>
                        <a:rPr lang="zh-CN" sz="1800" b="1" i="1">
                          <a:solidFill>
                            <a:srgbClr val="17324D"/>
                          </a:solidFill>
                          <a:latin typeface="Cambria Math"/>
                          <a:ea typeface="Cambria Math"/>
                          <a:cs typeface="Cambria Math"/>
                        </a:rPr>
                        <m:t>𝟏</m:t>
                      </m:r>
                      <m:r>
                        <a:rPr lang="en-US" sz="1800" b="1" i="1">
                          <a:solidFill>
                            <a:srgbClr val="17324D"/>
                          </a:solidFill>
                          <a:latin typeface="Cambria Math"/>
                          <a:ea typeface="Cambria Math"/>
                          <a:cs typeface="Cambria Math"/>
                        </a:rPr>
                        <m:t>.</m:t>
                      </m:r>
                      <m:r>
                        <a:rPr lang="zh-CN" sz="1800" b="1" i="1">
                          <a:solidFill>
                            <a:srgbClr val="17324D"/>
                          </a:solidFill>
                          <a:latin typeface="Cambria Math"/>
                          <a:ea typeface="Cambria Math"/>
                          <a:cs typeface="Cambria Math"/>
                        </a:rPr>
                        <m:t>𝟐𝟖</m:t>
                      </m:r>
                      <m:r>
                        <a:rPr lang="zh-CN" sz="1800" b="1" i="1">
                          <a:solidFill>
                            <a:srgbClr val="17324D"/>
                          </a:solidFill>
                          <a:latin typeface="Cambria Math"/>
                          <a:ea typeface="Cambria Math"/>
                          <a:cs typeface="Cambria Math"/>
                        </a:rPr>
                        <m:t> / (</m:t>
                      </m:r>
                      <m:sSub>
                        <m:sSubPr>
                          <m:ctrlPr>
                            <a:rPr lang="zh-CN" sz="1800" b="1" i="1">
                              <a:solidFill>
                                <a:srgbClr val="17324D"/>
                              </a:solidFill>
                              <a:latin typeface="Cambria Math" panose="02040503050406030204" pitchFamily="18" charset="0"/>
                              <a:ea typeface="Cambria Math"/>
                              <a:cs typeface="Cambria Math"/>
                            </a:rPr>
                          </m:ctrlPr>
                        </m:sSubPr>
                        <m:e>
                          <m:r>
                            <a:rPr lang="zh-CN" sz="1800" b="1" i="1">
                              <a:solidFill>
                                <a:srgbClr val="17324D"/>
                              </a:solidFill>
                              <a:latin typeface="Cambria Math"/>
                              <a:ea typeface="Cambria Math"/>
                              <a:cs typeface="Cambria Math"/>
                            </a:rPr>
                            <m:t>𝜶</m:t>
                          </m:r>
                        </m:e>
                        <m:sub>
                          <m:r>
                            <a:rPr lang="zh-CN" sz="1800" b="1" i="1">
                              <a:solidFill>
                                <a:srgbClr val="17324D"/>
                              </a:solidFill>
                              <a:latin typeface="Cambria Math"/>
                              <a:ea typeface="Cambria Math"/>
                              <a:cs typeface="Cambria Math"/>
                            </a:rPr>
                            <m:t>𝒆𝒇𝒇</m:t>
                          </m:r>
                        </m:sub>
                      </m:sSub>
                      <m:r>
                        <a:rPr lang="zh-CN" sz="1800" b="1" i="1">
                          <a:solidFill>
                            <a:srgbClr val="17324D"/>
                          </a:solidFill>
                          <a:latin typeface="Cambria Math"/>
                          <a:ea typeface="Cambria Math"/>
                          <a:cs typeface="Cambria Math"/>
                        </a:rPr>
                        <m:t> </m:t>
                      </m:r>
                      <m:r>
                        <a:rPr lang="en-US" sz="1800" b="1" i="1">
                          <a:solidFill>
                            <a:srgbClr val="17324D"/>
                          </a:solidFill>
                          <a:latin typeface="Cambria Math"/>
                          <a:ea typeface="Cambria Math"/>
                          <a:cs typeface="Cambria Math"/>
                        </a:rPr>
                        <m:t>· </m:t>
                      </m:r>
                      <m:sSub>
                        <m:sSubPr>
                          <m:ctrlPr>
                            <a:rPr lang="en-US" sz="1800" b="1" i="1">
                              <a:solidFill>
                                <a:srgbClr val="17324D"/>
                              </a:solidFill>
                              <a:latin typeface="Cambria Math" panose="02040503050406030204" pitchFamily="18" charset="0"/>
                              <a:ea typeface="Cambria Math"/>
                              <a:cs typeface="Cambria Math"/>
                            </a:rPr>
                          </m:ctrlPr>
                        </m:sSubPr>
                        <m:e>
                          <m:r>
                            <a:rPr lang="zh-CN" sz="1800" b="1" i="1">
                              <a:solidFill>
                                <a:srgbClr val="17324D"/>
                              </a:solidFill>
                              <a:latin typeface="Cambria Math"/>
                              <a:ea typeface="Cambria Math"/>
                              <a:cs typeface="Cambria Math"/>
                            </a:rPr>
                            <m:t>𝒗</m:t>
                          </m:r>
                        </m:e>
                        <m:sub>
                          <m:sSup>
                            <m:sSupPr>
                              <m:ctrlPr>
                                <a:rPr lang="zh-CN" sz="1800" b="1" i="1">
                                  <a:solidFill>
                                    <a:srgbClr val="17324D"/>
                                  </a:solidFill>
                                  <a:latin typeface="Cambria Math" panose="02040503050406030204" pitchFamily="18" charset="0"/>
                                  <a:ea typeface="Cambria Math"/>
                                  <a:cs typeface="Cambria Math"/>
                                </a:rPr>
                              </m:ctrlPr>
                            </m:sSupPr>
                            <m:e>
                              <m:r>
                                <a:rPr lang="en-US" sz="1800" b="1" i="1">
                                  <a:solidFill>
                                    <a:srgbClr val="17324D"/>
                                  </a:solidFill>
                                  <a:latin typeface="Cambria Math"/>
                                  <a:ea typeface="Cambria Math"/>
                                  <a:cs typeface="Cambria Math"/>
                                </a:rPr>
                                <m:t>𝒆</m:t>
                              </m:r>
                            </m:e>
                            <m:sup>
                              <m:r>
                                <a:rPr lang="en-US" sz="1800" b="1" i="1">
                                  <a:solidFill>
                                    <a:srgbClr val="17324D"/>
                                  </a:solidFill>
                                  <a:latin typeface="Cambria Math"/>
                                  <a:ea typeface="Cambria Math"/>
                                  <a:cs typeface="Cambria Math"/>
                                </a:rPr>
                                <m:t>−</m:t>
                              </m:r>
                            </m:sup>
                          </m:sSup>
                        </m:sub>
                      </m:sSub>
                      <m:r>
                        <a:rPr lang="en-US" sz="1800" b="1" i="1">
                          <a:solidFill>
                            <a:srgbClr val="17324D"/>
                          </a:solidFill>
                          <a:latin typeface="Cambria Math"/>
                          <a:ea typeface="Cambria Math"/>
                          <a:cs typeface="Cambria Math"/>
                        </a:rPr>
                        <m:t>)</m:t>
                      </m:r>
                    </m:oMath>
                  </m:oMathPara>
                </a14:m>
                <a:endParaRPr/>
              </a:p>
            </p:txBody>
          </p:sp>
        </mc:Choice>
        <mc:Fallback xmlns="">
          <p:sp>
            <p:nvSpPr>
              <p:cNvPr id="22" name="文本框 21">
                <a:extLst>
                  <a:ext uri="{FF2B5EF4-FFF2-40B4-BE49-F238E27FC236}">
                    <a16:creationId xmlns:a16="http://schemas.microsoft.com/office/drawing/2014/main" id="{D813AD59-3EFD-83AE-957F-A32D8C0252C2}"/>
                  </a:ext>
                </a:extLst>
              </p:cNvPr>
              <p:cNvSpPr>
                <a:spLocks noGrp="1" noRot="1" noChangeAspect="1" noMove="1" noResize="1" noEditPoints="1" noAdjustHandles="1" noChangeArrowheads="1" noChangeShapeType="1" noTextEdit="1"/>
              </p:cNvSpPr>
              <p:nvPr/>
            </p:nvSpPr>
            <p:spPr>
              <a:xfrm>
                <a:off x="8286750" y="4476750"/>
                <a:ext cx="3333750" cy="571500"/>
              </a:xfrm>
              <a:prstGeom prst="rect">
                <a:avLst/>
              </a:prstGeom>
              <a:blipFill>
                <a:blip r:embed="rId10"/>
                <a:stretch>
                  <a:fillRect/>
                </a:stretch>
              </a:blipFill>
            </p:spPr>
            <p:txBody>
              <a:bodyPr/>
              <a:lstStyle/>
              <a:p>
                <a:r>
                  <a:rPr lang="zh-CN" altLang="en-US">
                    <a:noFill/>
                  </a:rPr>
                  <a:t> </a:t>
                </a:r>
              </a:p>
            </p:txBody>
          </p:sp>
        </mc:Fallback>
      </mc:AlternateContent>
      <p:sp>
        <p:nvSpPr>
          <p:cNvPr id="24" name="文本框 23">
            <a:extLst>
              <a:ext uri="{FF2B5EF4-FFF2-40B4-BE49-F238E27FC236}">
                <a16:creationId xmlns:a16="http://schemas.microsoft.com/office/drawing/2014/main" id="{CB5D2973-6651-024A-14D7-AD17C5D5659E}"/>
              </a:ext>
            </a:extLst>
          </p:cNvPr>
          <p:cNvSpPr>
            <a:spLocks noGrp="1"/>
          </p:cNvSpPr>
          <p:nvPr/>
        </p:nvSpPr>
        <p:spPr>
          <a:xfrm>
            <a:off x="2476500" y="5524500"/>
            <a:ext cx="7239000" cy="523875"/>
          </a:xfrm>
          <a:prstGeom prst="rect">
            <a:avLst/>
          </a:prstGeom>
          <a:noFill/>
        </p:spPr>
        <p:txBody>
          <a:bodyPr wrap="square" lIns="38100" tIns="19050" rIns="38100" bIns="19050" anchor="ctr">
            <a:normAutofit/>
          </a:bodyPr>
          <a:lstStyle/>
          <a:p>
            <a:pPr algn="ctr">
              <a:lnSpc>
                <a:spcPct val="112000"/>
              </a:lnSpc>
              <a:buNone/>
              <a:defRPr sz="2100" b="1">
                <a:solidFill>
                  <a:srgbClr val="C0392B"/>
                </a:solidFill>
                <a:latin typeface="Microsoft YaHei"/>
                <a:ea typeface="Microsoft YaHei"/>
                <a:cs typeface="Microsoft YaHei"/>
              </a:defRPr>
            </a:pPr>
            <a:r>
              <a:rPr sz="2100" b="1">
                <a:solidFill>
                  <a:srgbClr val="C0392B"/>
                </a:solidFill>
                <a:latin typeface="Microsoft YaHei"/>
                <a:ea typeface="Microsoft YaHei"/>
                <a:cs typeface="Microsoft YaHei"/>
              </a:rPr>
              <a:t>总体趋势：低气压、高电场有利于获得更好的时间分辨。</a:t>
            </a:r>
          </a:p>
        </p:txBody>
      </p:sp>
      <p:sp>
        <p:nvSpPr>
          <p:cNvPr id="25" name="文本框 24">
            <a:extLst>
              <a:ext uri="{FF2B5EF4-FFF2-40B4-BE49-F238E27FC236}">
                <a16:creationId xmlns:a16="http://schemas.microsoft.com/office/drawing/2014/main" id="{1989E1DB-3F90-70DA-3C42-1D9C42BDBDF3}"/>
              </a:ext>
            </a:extLst>
          </p:cNvPr>
          <p:cNvSpPr>
            <a:spLocks noGrp="1"/>
          </p:cNvSpPr>
          <p:nvPr/>
        </p:nvSpPr>
        <p:spPr>
          <a:xfrm>
            <a:off x="0" y="0"/>
            <a:ext cx="0" cy="0"/>
          </a:xfrm>
          <a:prstGeom prst="rect">
            <a:avLst/>
          </a:prstGeom>
          <a:noFill/>
        </p:spPr>
        <p:txBody>
          <a:bodyPr wrap="square">
            <a:normAutofit fontScale="25000" lnSpcReduction="20000"/>
          </a:bodyPr>
          <a:lstStyle/>
          <a:p>
            <a:pPr>
              <a:buNone/>
              <a:defRPr sz="1725">
                <a:solidFill>
                  <a:srgbClr val="263442"/>
                </a:solidFill>
                <a:latin typeface="Noto Sans CJK SC"/>
                <a:ea typeface="Noto Sans CJK SC"/>
                <a:cs typeface="Noto Sans CJK SC"/>
              </a:defRPr>
            </a:pPr>
            <a:endParaRPr/>
          </a:p>
        </p:txBody>
      </p:sp>
      <p:sp>
        <p:nvSpPr>
          <p:cNvPr id="8" name="文本框 7">
            <a:extLst>
              <a:ext uri="{FF2B5EF4-FFF2-40B4-BE49-F238E27FC236}">
                <a16:creationId xmlns:a16="http://schemas.microsoft.com/office/drawing/2014/main" id="{F6BEBD21-E879-B7F0-FE07-4974F90AE8E1}"/>
              </a:ext>
            </a:extLst>
          </p:cNvPr>
          <p:cNvSpPr>
            <a:spLocks noGrp="1"/>
          </p:cNvSpPr>
          <p:nvPr/>
        </p:nvSpPr>
        <p:spPr>
          <a:xfrm>
            <a:off x="7114710" y="6111027"/>
            <a:ext cx="4123266" cy="369332"/>
          </a:xfrm>
          <a:prstGeom prst="rect">
            <a:avLst/>
          </a:prstGeom>
          <a:noFill/>
        </p:spPr>
        <p:txBody>
          <a:bodyPr wrap="square">
            <a:spAutoFit/>
          </a:bodyPr>
          <a:lstStyle/>
          <a:p>
            <a:pPr>
              <a:defRPr>
                <a:latin typeface="Microsoft YaHei"/>
                <a:ea typeface="Microsoft YaHei"/>
                <a:cs typeface="Microsoft YaHei"/>
              </a:defRPr>
            </a:pPr>
            <a:r>
              <a:rPr>
                <a:latin typeface="Microsoft YaHei"/>
                <a:ea typeface="Microsoft YaHei"/>
                <a:cs typeface="Microsoft YaHei"/>
                <a:hlinkClick r:id="rId11"/>
              </a:rPr>
              <a:t>Github项目：气体文件数据库及查看</a:t>
            </a:r>
          </a:p>
        </p:txBody>
      </p:sp>
    </p:spTree>
    <p:extLst>
      <p:ext uri="{BB962C8B-B14F-4D97-AF65-F5344CB8AC3E}">
        <p14:creationId xmlns:p14="http://schemas.microsoft.com/office/powerpoint/2010/main" val="37489991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5A119DFC-28CD-5D65-6107-292D015578A7}"/>
              </a:ext>
            </a:extLst>
          </p:cNvPr>
          <p:cNvSpPr>
            <a:spLocks noGrp="1"/>
          </p:cNvSpPr>
          <p:nvPr/>
        </p:nvSpPr>
        <p:spPr>
          <a:xfrm>
            <a:off x="0" y="0"/>
            <a:ext cx="12191695" cy="566928"/>
          </a:xfrm>
          <a:prstGeom prst="rect">
            <a:avLst/>
          </a:prstGeom>
          <a:solidFill>
            <a:srgbClr val="F8FBFF"/>
          </a:solidFill>
          <a:ln w="12700">
            <a:solidFill>
              <a:srgbClr val="F8FBFF"/>
            </a:solidFill>
            <a:prstDash val="solid"/>
          </a:ln>
        </p:spPr>
        <p:txBody>
          <a:bodyPr/>
          <a:lstStyle/>
          <a:p>
            <a:endParaRPr/>
          </a:p>
        </p:txBody>
      </p:sp>
      <p:sp>
        <p:nvSpPr>
          <p:cNvPr id="3" name="Text 1">
            <a:extLst>
              <a:ext uri="{FF2B5EF4-FFF2-40B4-BE49-F238E27FC236}">
                <a16:creationId xmlns:a16="http://schemas.microsoft.com/office/drawing/2014/main" id="{75D2F116-E741-6AC2-C15D-984429DB69D9}"/>
              </a:ext>
            </a:extLst>
          </p:cNvPr>
          <p:cNvSpPr>
            <a:spLocks noGrp="1"/>
          </p:cNvSpPr>
          <p:nvPr/>
        </p:nvSpPr>
        <p:spPr>
          <a:xfrm>
            <a:off x="476250" y="114300"/>
            <a:ext cx="1333500" cy="361950"/>
          </a:xfrm>
          <a:prstGeom prst="rect">
            <a:avLst/>
          </a:prstGeom>
          <a:noFill/>
        </p:spPr>
        <p:txBody>
          <a:bodyPr wrap="square" lIns="38100" tIns="19050" rIns="38100" bIns="19050" anchor="ctr">
            <a:normAutofit/>
          </a:bodyPr>
          <a:lstStyle/>
          <a:p>
            <a:pPr algn="l">
              <a:lnSpc>
                <a:spcPct val="112000"/>
              </a:lnSpc>
              <a:buNone/>
              <a:defRPr sz="1500" b="1">
                <a:solidFill>
                  <a:srgbClr val="0B4EA2"/>
                </a:solidFill>
                <a:latin typeface="Microsoft YaHei"/>
                <a:ea typeface="Microsoft YaHei"/>
                <a:cs typeface="Microsoft YaHei"/>
              </a:defRPr>
            </a:pPr>
            <a:r>
              <a:rPr sz="1500" b="1">
                <a:solidFill>
                  <a:srgbClr val="0B4EA2"/>
                </a:solidFill>
                <a:latin typeface="Microsoft YaHei"/>
                <a:ea typeface="Microsoft YaHei"/>
                <a:cs typeface="Microsoft YaHei"/>
              </a:rPr>
              <a:t>2 模拟</a:t>
            </a:r>
          </a:p>
        </p:txBody>
      </p:sp>
      <p:pic>
        <p:nvPicPr>
          <p:cNvPr id="37" name="Image 0"/>
          <p:cNvPicPr>
            <a:picLocks noChangeAspect="1"/>
          </p:cNvPicPr>
          <p:nvPr/>
        </p:nvPicPr>
        <p:blipFill>
          <a:blip r:embed="rId3"/>
          <a:stretch>
            <a:fillRect/>
          </a:stretch>
        </p:blipFill>
        <p:spPr>
          <a:xfrm>
            <a:off x="11045952" y="74851"/>
            <a:ext cx="384048" cy="380649"/>
          </a:xfrm>
          <a:prstGeom prst="rect">
            <a:avLst/>
          </a:prstGeom>
        </p:spPr>
      </p:pic>
      <p:sp>
        <p:nvSpPr>
          <p:cNvPr id="5" name="Shape 2">
            <a:extLst>
              <a:ext uri="{FF2B5EF4-FFF2-40B4-BE49-F238E27FC236}">
                <a16:creationId xmlns:a16="http://schemas.microsoft.com/office/drawing/2014/main" id="{5DBAE1CE-075A-570C-36C0-F449A544CD05}"/>
              </a:ext>
            </a:extLst>
          </p:cNvPr>
          <p:cNvSpPr>
            <a:spLocks noGrp="1"/>
          </p:cNvSpPr>
          <p:nvPr/>
        </p:nvSpPr>
        <p:spPr>
          <a:xfrm>
            <a:off x="475488" y="594360"/>
            <a:ext cx="10789920" cy="0"/>
          </a:xfrm>
          <a:prstGeom prst="line">
            <a:avLst/>
          </a:prstGeom>
          <a:noFill/>
          <a:ln w="15240">
            <a:solidFill>
              <a:srgbClr val="0B4EA2"/>
            </a:solidFill>
            <a:prstDash val="solid"/>
          </a:ln>
        </p:spPr>
        <p:txBody>
          <a:bodyPr/>
          <a:lstStyle/>
          <a:p>
            <a:endParaRPr/>
          </a:p>
        </p:txBody>
      </p:sp>
      <p:sp>
        <p:nvSpPr>
          <p:cNvPr id="6" name="Text 3">
            <a:extLst>
              <a:ext uri="{FF2B5EF4-FFF2-40B4-BE49-F238E27FC236}">
                <a16:creationId xmlns:a16="http://schemas.microsoft.com/office/drawing/2014/main" id="{33485376-EAB7-BCDB-FDF4-8698FCA3CF77}"/>
              </a:ext>
            </a:extLst>
          </p:cNvPr>
          <p:cNvSpPr>
            <a:spLocks noGrp="1"/>
          </p:cNvSpPr>
          <p:nvPr/>
        </p:nvSpPr>
        <p:spPr>
          <a:xfrm>
            <a:off x="476250" y="6496050"/>
            <a:ext cx="1619250" cy="209550"/>
          </a:xfrm>
          <a:prstGeom prst="rect">
            <a:avLst/>
          </a:prstGeom>
          <a:noFill/>
        </p:spPr>
        <p:txBody>
          <a:bodyPr wrap="square" lIns="38100" tIns="19050" rIns="38100" bIns="19050" anchor="ctr">
            <a:normAutofit fontScale="95663"/>
          </a:bodyPr>
          <a:lstStyle/>
          <a:p>
            <a:pPr algn="l">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惠州 · 2026.07</a:t>
            </a:r>
          </a:p>
        </p:txBody>
      </p:sp>
      <p:sp>
        <p:nvSpPr>
          <p:cNvPr id="7" name="Text 4">
            <a:extLst>
              <a:ext uri="{FF2B5EF4-FFF2-40B4-BE49-F238E27FC236}">
                <a16:creationId xmlns:a16="http://schemas.microsoft.com/office/drawing/2014/main" id="{FE91E75C-5FC5-896F-048A-44F03EDBAD6A}"/>
              </a:ext>
            </a:extLst>
          </p:cNvPr>
          <p:cNvSpPr>
            <a:spLocks noGrp="1"/>
          </p:cNvSpPr>
          <p:nvPr/>
        </p:nvSpPr>
        <p:spPr>
          <a:xfrm>
            <a:off x="11096625" y="6496050"/>
            <a:ext cx="714375" cy="209550"/>
          </a:xfrm>
          <a:prstGeom prst="rect">
            <a:avLst/>
          </a:prstGeom>
          <a:noFill/>
        </p:spPr>
        <p:txBody>
          <a:bodyPr wrap="square" lIns="38100" tIns="19050" rIns="38100" bIns="19050" anchor="ctr">
            <a:normAutofit fontScale="95663"/>
          </a:bodyPr>
          <a:lstStyle/>
          <a:p>
            <a:pPr algn="r">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11</a:t>
            </a:r>
          </a:p>
        </p:txBody>
      </p:sp>
      <p:sp>
        <p:nvSpPr>
          <p:cNvPr id="9" name="Text 6">
            <a:extLst>
              <a:ext uri="{FF2B5EF4-FFF2-40B4-BE49-F238E27FC236}">
                <a16:creationId xmlns:a16="http://schemas.microsoft.com/office/drawing/2014/main" id="{A643F561-168D-5888-8DC8-AB456EF94B01}"/>
              </a:ext>
            </a:extLst>
          </p:cNvPr>
          <p:cNvSpPr>
            <a:spLocks noGrp="1"/>
          </p:cNvSpPr>
          <p:nvPr/>
        </p:nvSpPr>
        <p:spPr>
          <a:xfrm>
            <a:off x="1857375" y="76200"/>
            <a:ext cx="8763000" cy="457200"/>
          </a:xfrm>
          <a:prstGeom prst="rect">
            <a:avLst/>
          </a:prstGeom>
          <a:noFill/>
        </p:spPr>
        <p:txBody>
          <a:bodyPr wrap="square" lIns="38100" tIns="19050" rIns="38100" bIns="19050" anchor="ctr">
            <a:normAutofit/>
          </a:bodyPr>
          <a:lstStyle/>
          <a:p>
            <a:pPr algn="ctr">
              <a:lnSpc>
                <a:spcPct val="112000"/>
              </a:lnSpc>
              <a:buNone/>
              <a:defRPr sz="2400" b="1">
                <a:solidFill>
                  <a:srgbClr val="17324D"/>
                </a:solidFill>
                <a:latin typeface="Microsoft YaHei"/>
                <a:ea typeface="Microsoft YaHei"/>
                <a:cs typeface="Microsoft YaHei"/>
              </a:defRPr>
            </a:pPr>
            <a:r>
              <a:rPr sz="2400" b="1">
                <a:solidFill>
                  <a:srgbClr val="17324D"/>
                </a:solidFill>
                <a:latin typeface="Microsoft YaHei"/>
                <a:ea typeface="Microsoft YaHei"/>
                <a:cs typeface="Microsoft YaHei"/>
              </a:rPr>
              <a:t>COMPASS 气体：极低压区由漂移速度主导</a:t>
            </a:r>
          </a:p>
        </p:txBody>
      </p:sp>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445E6E4B-7808-6F83-D821-EB002876738A}"/>
                  </a:ext>
                </a:extLst>
              </p:cNvPr>
              <p:cNvSpPr>
                <a:spLocks noGrp="1"/>
              </p:cNvSpPr>
              <p:nvPr/>
            </p:nvSpPr>
            <p:spPr>
              <a:xfrm>
                <a:off x="476250" y="762000"/>
                <a:ext cx="11049000" cy="523875"/>
              </a:xfrm>
              <a:prstGeom prst="rect">
                <a:avLst/>
              </a:prstGeom>
              <a:noFill/>
            </p:spPr>
            <p:txBody>
              <a:bodyPr wrap="square" lIns="38100" tIns="19050" rIns="38100" bIns="19050" anchor="ctr">
                <a:normAutofit/>
              </a:bodyPr>
              <a:lstStyle/>
              <a:p>
                <a:pPr algn="l">
                  <a:lnSpc>
                    <a:spcPct val="112000"/>
                  </a:lnSpc>
                  <a:buNone/>
                  <a:defRPr sz="1725" b="0">
                    <a:solidFill>
                      <a:srgbClr val="263442"/>
                    </a:solidFill>
                    <a:latin typeface="Microsoft YaHei"/>
                    <a:ea typeface="Microsoft YaHei"/>
                    <a:cs typeface="Microsoft YaHei"/>
                  </a:defRPr>
                </a:pPr>
                <a:r>
                  <a:rPr sz="1725" b="0">
                    <a:solidFill>
                      <a:srgbClr val="263442"/>
                    </a:solidFill>
                    <a:latin typeface="Noto Sans CJK SC"/>
                    <a:ea typeface="Noto Sans CJK SC"/>
                    <a:cs typeface="Noto Sans CJK SC"/>
                  </a:rPr>
                  <a:t>同样比较 </a:t>
                </a:r>
                <a14:m>
                  <m:oMath xmlns:m="http://schemas.openxmlformats.org/officeDocument/2006/math">
                    <m:sSub>
                      <m:sSubPr>
                        <m:ctrlPr>
                          <a:rPr lang="zh-CN" sz="1725" b="0" i="1">
                            <a:solidFill>
                              <a:srgbClr val="263442"/>
                            </a:solidFill>
                            <a:latin typeface="Cambria Math" panose="02040503050406030204" pitchFamily="18" charset="0"/>
                            <a:ea typeface="Cambria Math"/>
                            <a:cs typeface="Cambria Math"/>
                          </a:rPr>
                        </m:ctrlPr>
                      </m:sSubPr>
                      <m:e>
                        <m:r>
                          <a:rPr lang="zh-CN" sz="1725" b="0" i="1">
                            <a:solidFill>
                              <a:srgbClr val="263442"/>
                            </a:solidFill>
                            <a:latin typeface="Cambria Math"/>
                            <a:ea typeface="Cambria Math"/>
                            <a:cs typeface="Cambria Math"/>
                          </a:rPr>
                          <m:t>𝛼</m:t>
                        </m:r>
                      </m:e>
                      <m:sub>
                        <m:r>
                          <a:rPr lang="zh-CN" sz="1725" b="0" i="1">
                            <a:solidFill>
                              <a:srgbClr val="263442"/>
                            </a:solidFill>
                            <a:latin typeface="Cambria Math"/>
                            <a:ea typeface="Cambria Math"/>
                            <a:cs typeface="Cambria Math"/>
                          </a:rPr>
                          <m:t>𝑒𝑓𝑓</m:t>
                        </m:r>
                      </m:sub>
                    </m:sSub>
                  </m:oMath>
                </a14:m>
                <a:r>
                  <a:rPr sz="1725" b="0">
                    <a:solidFill>
                      <a:srgbClr val="263442"/>
                    </a:solidFill>
                    <a:latin typeface="Noto Sans CJK SC"/>
                    <a:ea typeface="Noto Sans CJK SC"/>
                    <a:cs typeface="Noto Sans CJK SC"/>
                  </a:rPr>
                  <a:t>、</a:t>
                </a:r>
                <a14:m>
                  <m:oMath xmlns:m="http://schemas.openxmlformats.org/officeDocument/2006/math">
                    <m:sSub>
                      <m:sSubPr>
                        <m:ctrlPr>
                          <a:rPr lang="en-US" sz="1725" b="0" i="1">
                            <a:solidFill>
                              <a:srgbClr val="263442"/>
                            </a:solidFill>
                            <a:latin typeface="Cambria Math" panose="02040503050406030204" pitchFamily="18" charset="0"/>
                            <a:ea typeface="Cambria Math"/>
                            <a:cs typeface="Cambria Math"/>
                          </a:rPr>
                        </m:ctrlPr>
                      </m:sSubPr>
                      <m:e>
                        <m:r>
                          <a:rPr lang="en-US" sz="1725" b="0" i="1">
                            <a:solidFill>
                              <a:srgbClr val="263442"/>
                            </a:solidFill>
                            <a:latin typeface="Cambria Math"/>
                            <a:ea typeface="Cambria Math"/>
                            <a:cs typeface="Cambria Math"/>
                          </a:rPr>
                          <m:t>𝑣</m:t>
                        </m:r>
                      </m:e>
                      <m:sub>
                        <m:sSup>
                          <m:sSupPr>
                            <m:ctrlPr>
                              <a:rPr lang="en-US" sz="1725" b="0" i="1">
                                <a:solidFill>
                                  <a:srgbClr val="263442"/>
                                </a:solidFill>
                                <a:latin typeface="Cambria Math" panose="02040503050406030204" pitchFamily="18" charset="0"/>
                                <a:ea typeface="Cambria Math"/>
                                <a:cs typeface="Cambria Math"/>
                              </a:rPr>
                            </m:ctrlPr>
                          </m:sSupPr>
                          <m:e>
                            <m:r>
                              <a:rPr lang="en-US" sz="1725" b="0" i="1">
                                <a:solidFill>
                                  <a:srgbClr val="263442"/>
                                </a:solidFill>
                                <a:latin typeface="Cambria Math"/>
                                <a:ea typeface="Cambria Math"/>
                                <a:cs typeface="Cambria Math"/>
                              </a:rPr>
                              <m:t>𝑒</m:t>
                            </m:r>
                          </m:e>
                          <m:sup>
                            <m:r>
                              <a:rPr lang="en-US" sz="1725" b="0" i="1">
                                <a:solidFill>
                                  <a:srgbClr val="263442"/>
                                </a:solidFill>
                                <a:latin typeface="Cambria Math"/>
                                <a:ea typeface="Cambria Math"/>
                                <a:cs typeface="Cambria Math"/>
                              </a:rPr>
                              <m:t>−</m:t>
                            </m:r>
                          </m:sup>
                        </m:sSup>
                      </m:sub>
                    </m:sSub>
                    <m:r>
                      <a:rPr lang="zh-CN" sz="1725" b="0" i="1">
                        <a:solidFill>
                          <a:srgbClr val="263442"/>
                        </a:solidFill>
                        <a:latin typeface="Cambria Math"/>
                        <a:ea typeface="Cambria Math"/>
                        <a:cs typeface="Cambria Math"/>
                      </a:rPr>
                      <m:t> </m:t>
                    </m:r>
                  </m:oMath>
                </a14:m>
                <a:r>
                  <a:rPr sz="1725" b="0">
                    <a:solidFill>
                      <a:srgbClr val="263442"/>
                    </a:solidFill>
                    <a:latin typeface="Noto Sans CJK SC"/>
                    <a:ea typeface="Noto Sans CJK SC"/>
                    <a:cs typeface="Noto Sans CJK SC"/>
                  </a:rPr>
                  <a:t>与 </a:t>
                </a:r>
                <a14:m>
                  <m:oMath xmlns:m="http://schemas.openxmlformats.org/officeDocument/2006/math">
                    <m:sSub>
                      <m:sSubPr>
                        <m:ctrlPr>
                          <a:rPr lang="en-US" sz="1725" b="0" i="1">
                            <a:solidFill>
                              <a:srgbClr val="263442"/>
                            </a:solidFill>
                            <a:latin typeface="Cambria Math" panose="02040503050406030204" pitchFamily="18" charset="0"/>
                            <a:ea typeface="Cambria Math"/>
                            <a:cs typeface="Cambria Math"/>
                          </a:rPr>
                        </m:ctrlPr>
                      </m:sSubPr>
                      <m:e>
                        <m:r>
                          <a:rPr lang="en-US" sz="1725" b="0" i="1">
                            <a:solidFill>
                              <a:srgbClr val="263442"/>
                            </a:solidFill>
                            <a:latin typeface="Cambria Math"/>
                            <a:ea typeface="Cambria Math"/>
                            <a:cs typeface="Cambria Math"/>
                          </a:rPr>
                          <m:t>𝜎</m:t>
                        </m:r>
                      </m:e>
                      <m:sub>
                        <m:r>
                          <a:rPr lang="en-US" sz="1725" b="0" i="1">
                            <a:solidFill>
                              <a:srgbClr val="263442"/>
                            </a:solidFill>
                            <a:latin typeface="Cambria Math"/>
                            <a:ea typeface="Cambria Math"/>
                            <a:cs typeface="Cambria Math"/>
                          </a:rPr>
                          <m:t>𝑡</m:t>
                        </m:r>
                      </m:sub>
                    </m:sSub>
                  </m:oMath>
                </a14:m>
                <a:r>
                  <a:rPr sz="1725" b="0">
                    <a:solidFill>
                      <a:srgbClr val="263442"/>
                    </a:solidFill>
                    <a:latin typeface="Noto Sans CJK SC"/>
                    <a:ea typeface="Noto Sans CJK SC"/>
                    <a:cs typeface="Noto Sans CJK SC"/>
                  </a:rPr>
                  <a:t> 对压强和电场的响应。</a:t>
                </a:r>
              </a:p>
            </p:txBody>
          </p:sp>
        </mc:Choice>
        <mc:Fallback xmlns="">
          <p:sp>
            <p:nvSpPr>
              <p:cNvPr id="19" name="文本框 18">
                <a:extLst>
                  <a:ext uri="{FF2B5EF4-FFF2-40B4-BE49-F238E27FC236}">
                    <a16:creationId xmlns:a16="http://schemas.microsoft.com/office/drawing/2014/main" id="{445E6E4B-7808-6F83-D821-EB002876738A}"/>
                  </a:ext>
                </a:extLst>
              </p:cNvPr>
              <p:cNvSpPr>
                <a:spLocks noGrp="1" noRot="1" noChangeAspect="1" noMove="1" noResize="1" noEditPoints="1" noAdjustHandles="1" noChangeArrowheads="1" noChangeShapeType="1" noTextEdit="1"/>
              </p:cNvSpPr>
              <p:nvPr/>
            </p:nvSpPr>
            <p:spPr>
              <a:xfrm>
                <a:off x="476250" y="762000"/>
                <a:ext cx="11049000" cy="523875"/>
              </a:xfrm>
              <a:prstGeom prst="rect">
                <a:avLst/>
              </a:prstGeom>
              <a:blipFill>
                <a:blip r:embed="rId5"/>
                <a:stretch>
                  <a:fillRect l="-88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3" name="文本框 22">
                <a:extLst>
                  <a:ext uri="{FF2B5EF4-FFF2-40B4-BE49-F238E27FC236}">
                    <a16:creationId xmlns:a16="http://schemas.microsoft.com/office/drawing/2014/main" id="{70241C44-9BDB-5076-BEB9-EA07FACFB0E4}"/>
                  </a:ext>
                </a:extLst>
              </p:cNvPr>
              <p:cNvSpPr>
                <a:spLocks noGrp="1"/>
              </p:cNvSpPr>
              <p:nvPr/>
            </p:nvSpPr>
            <p:spPr>
              <a:xfrm>
                <a:off x="8429625" y="4238625"/>
                <a:ext cx="3143250" cy="666750"/>
              </a:xfrm>
              <a:prstGeom prst="rect">
                <a:avLst/>
              </a:prstGeom>
              <a:noFill/>
            </p:spPr>
            <p:txBody>
              <a:bodyPr wrap="square" lIns="38100" tIns="19050" rIns="38100" bIns="19050" anchor="ctr">
                <a:normAutofit/>
              </a:bodyPr>
              <a:lstStyle/>
              <a:p>
                <a:pPr algn="ctr">
                  <a:lnSpc>
                    <a:spcPct val="112000"/>
                  </a:lnSpc>
                  <a:buNone/>
                  <a:defRPr sz="1800" b="1">
                    <a:solidFill>
                      <a:srgbClr val="17324D"/>
                    </a:solidFill>
                    <a:latin typeface="Microsoft YaHei"/>
                    <a:ea typeface="Microsoft YaHei"/>
                    <a:cs typeface="Microsoft YaHei"/>
                  </a:defRPr>
                </a:pPr>
                <a14:m>
                  <m:oMathPara xmlns:m="http://schemas.openxmlformats.org/officeDocument/2006/math">
                    <m:oMathParaPr>
                      <m:jc m:val="centerGroup"/>
                    </m:oMathParaPr>
                    <m:oMath xmlns:m="http://schemas.openxmlformats.org/officeDocument/2006/math">
                      <m:sSub>
                        <m:sSubPr>
                          <m:ctrlPr>
                            <a:rPr lang="zh-CN" b="1" i="1">
                              <a:solidFill>
                                <a:srgbClr val="17324D"/>
                              </a:solidFill>
                              <a:latin typeface="Cambria Math" panose="02040503050406030204" pitchFamily="18" charset="0"/>
                              <a:ea typeface="Cambria Math"/>
                              <a:cs typeface="Cambria Math"/>
                            </a:rPr>
                          </m:ctrlPr>
                        </m:sSubPr>
                        <m:e>
                          <m:r>
                            <a:rPr lang="zh-CN" b="1" i="1">
                              <a:solidFill>
                                <a:srgbClr val="17324D"/>
                              </a:solidFill>
                              <a:latin typeface="Cambria Math"/>
                              <a:ea typeface="Cambria Math"/>
                              <a:cs typeface="Cambria Math"/>
                            </a:rPr>
                            <m:t>𝝈</m:t>
                          </m:r>
                        </m:e>
                        <m:sub>
                          <m:r>
                            <a:rPr lang="zh-CN" b="1" i="1">
                              <a:solidFill>
                                <a:srgbClr val="17324D"/>
                              </a:solidFill>
                              <a:latin typeface="Cambria Math"/>
                              <a:ea typeface="Cambria Math"/>
                              <a:cs typeface="Cambria Math"/>
                            </a:rPr>
                            <m:t>𝒕</m:t>
                          </m:r>
                        </m:sub>
                      </m:sSub>
                      <m:r>
                        <a:rPr lang="ar-AE" b="1" i="1">
                          <a:solidFill>
                            <a:srgbClr val="17324D"/>
                          </a:solidFill>
                          <a:latin typeface="Cambria Math"/>
                          <a:ea typeface="Cambria Math"/>
                          <a:cs typeface="Cambria Math"/>
                        </a:rPr>
                        <m:t> ≈ </m:t>
                      </m:r>
                      <m:r>
                        <a:rPr lang="zh-CN" b="1" i="1">
                          <a:solidFill>
                            <a:srgbClr val="17324D"/>
                          </a:solidFill>
                          <a:latin typeface="Cambria Math"/>
                          <a:ea typeface="Cambria Math"/>
                          <a:cs typeface="Cambria Math"/>
                        </a:rPr>
                        <m:t>𝟏</m:t>
                      </m:r>
                      <m:r>
                        <a:rPr lang="ar-AE" b="1" i="1">
                          <a:solidFill>
                            <a:srgbClr val="17324D"/>
                          </a:solidFill>
                          <a:latin typeface="Cambria Math"/>
                          <a:ea typeface="Cambria Math"/>
                          <a:cs typeface="Cambria Math"/>
                        </a:rPr>
                        <m:t>.</m:t>
                      </m:r>
                      <m:r>
                        <a:rPr lang="zh-CN" b="1" i="1">
                          <a:solidFill>
                            <a:srgbClr val="17324D"/>
                          </a:solidFill>
                          <a:latin typeface="Cambria Math"/>
                          <a:ea typeface="Cambria Math"/>
                          <a:cs typeface="Cambria Math"/>
                        </a:rPr>
                        <m:t>𝟐𝟖</m:t>
                      </m:r>
                      <m:r>
                        <a:rPr lang="zh-CN" b="1" i="1">
                          <a:solidFill>
                            <a:srgbClr val="17324D"/>
                          </a:solidFill>
                          <a:latin typeface="Cambria Math"/>
                          <a:ea typeface="Cambria Math"/>
                          <a:cs typeface="Cambria Math"/>
                        </a:rPr>
                        <m:t> / (</m:t>
                      </m:r>
                      <m:sSub>
                        <m:sSubPr>
                          <m:ctrlPr>
                            <a:rPr lang="zh-CN" b="1" i="1">
                              <a:solidFill>
                                <a:srgbClr val="17324D"/>
                              </a:solidFill>
                              <a:latin typeface="Cambria Math" panose="02040503050406030204" pitchFamily="18" charset="0"/>
                              <a:ea typeface="Cambria Math"/>
                              <a:cs typeface="Cambria Math"/>
                            </a:rPr>
                          </m:ctrlPr>
                        </m:sSubPr>
                        <m:e>
                          <m:r>
                            <a:rPr lang="zh-CN" b="1" i="1">
                              <a:solidFill>
                                <a:srgbClr val="17324D"/>
                              </a:solidFill>
                              <a:latin typeface="Cambria Math"/>
                              <a:ea typeface="Cambria Math"/>
                              <a:cs typeface="Cambria Math"/>
                            </a:rPr>
                            <m:t>𝜶</m:t>
                          </m:r>
                        </m:e>
                        <m:sub>
                          <m:r>
                            <a:rPr lang="zh-CN" b="1" i="1">
                              <a:solidFill>
                                <a:srgbClr val="17324D"/>
                              </a:solidFill>
                              <a:latin typeface="Cambria Math"/>
                              <a:ea typeface="Cambria Math"/>
                              <a:cs typeface="Cambria Math"/>
                            </a:rPr>
                            <m:t>𝒆𝒇𝒇</m:t>
                          </m:r>
                        </m:sub>
                      </m:sSub>
                      <m:r>
                        <a:rPr lang="ar-AE" b="1" i="1">
                          <a:solidFill>
                            <a:srgbClr val="17324D"/>
                          </a:solidFill>
                          <a:latin typeface="Cambria Math"/>
                          <a:ea typeface="Cambria Math"/>
                          <a:cs typeface="Cambria Math"/>
                        </a:rPr>
                        <m:t> · </m:t>
                      </m:r>
                      <m:sSub>
                        <m:sSubPr>
                          <m:ctrlPr>
                            <a:rPr lang="ar-AE" b="1" i="1">
                              <a:solidFill>
                                <a:srgbClr val="17324D"/>
                              </a:solidFill>
                              <a:latin typeface="Cambria Math" panose="02040503050406030204" pitchFamily="18" charset="0"/>
                              <a:ea typeface="Cambria Math"/>
                              <a:cs typeface="Cambria Math"/>
                            </a:rPr>
                          </m:ctrlPr>
                        </m:sSubPr>
                        <m:e>
                          <m:r>
                            <a:rPr lang="zh-CN" b="1" i="1">
                              <a:solidFill>
                                <a:srgbClr val="17324D"/>
                              </a:solidFill>
                              <a:latin typeface="Cambria Math"/>
                              <a:ea typeface="Cambria Math"/>
                              <a:cs typeface="Cambria Math"/>
                            </a:rPr>
                            <m:t>𝒗</m:t>
                          </m:r>
                        </m:e>
                        <m:sub>
                          <m:sSup>
                            <m:sSupPr>
                              <m:ctrlPr>
                                <a:rPr lang="zh-CN" b="1" i="1">
                                  <a:solidFill>
                                    <a:srgbClr val="17324D"/>
                                  </a:solidFill>
                                  <a:latin typeface="Cambria Math" panose="02040503050406030204" pitchFamily="18" charset="0"/>
                                  <a:ea typeface="Cambria Math"/>
                                  <a:cs typeface="Cambria Math"/>
                                </a:rPr>
                              </m:ctrlPr>
                            </m:sSupPr>
                            <m:e>
                              <m:r>
                                <a:rPr lang="zh-CN" b="1" i="1">
                                  <a:solidFill>
                                    <a:srgbClr val="17324D"/>
                                  </a:solidFill>
                                  <a:latin typeface="Cambria Math"/>
                                  <a:ea typeface="Cambria Math"/>
                                  <a:cs typeface="Cambria Math"/>
                                </a:rPr>
                                <m:t>𝒆</m:t>
                              </m:r>
                            </m:e>
                            <m:sup>
                              <m:r>
                                <a:rPr lang="ar-AE" b="1" i="1">
                                  <a:solidFill>
                                    <a:srgbClr val="17324D"/>
                                  </a:solidFill>
                                  <a:latin typeface="Cambria Math"/>
                                  <a:ea typeface="Cambria Math"/>
                                  <a:cs typeface="Cambria Math"/>
                                </a:rPr>
                                <m:t>−</m:t>
                              </m:r>
                            </m:sup>
                          </m:sSup>
                        </m:sub>
                      </m:sSub>
                      <m:r>
                        <a:rPr lang="ar-AE" b="1" i="1">
                          <a:solidFill>
                            <a:srgbClr val="17324D"/>
                          </a:solidFill>
                          <a:latin typeface="Cambria Math"/>
                          <a:ea typeface="Cambria Math"/>
                          <a:cs typeface="Cambria Math"/>
                        </a:rPr>
                        <m:t>)</m:t>
                      </m:r>
                    </m:oMath>
                  </m:oMathPara>
                </a14:m>
                <a:endParaRPr/>
              </a:p>
            </p:txBody>
          </p:sp>
        </mc:Choice>
        <mc:Fallback xmlns="">
          <p:sp>
            <p:nvSpPr>
              <p:cNvPr id="23" name="文本框 22">
                <a:extLst>
                  <a:ext uri="{FF2B5EF4-FFF2-40B4-BE49-F238E27FC236}">
                    <a16:creationId xmlns:a16="http://schemas.microsoft.com/office/drawing/2014/main" id="{70241C44-9BDB-5076-BEB9-EA07FACFB0E4}"/>
                  </a:ext>
                </a:extLst>
              </p:cNvPr>
              <p:cNvSpPr>
                <a:spLocks noGrp="1" noRot="1" noChangeAspect="1" noMove="1" noResize="1" noEditPoints="1" noAdjustHandles="1" noChangeArrowheads="1" noChangeShapeType="1" noTextEdit="1"/>
              </p:cNvSpPr>
              <p:nvPr/>
            </p:nvSpPr>
            <p:spPr>
              <a:xfrm>
                <a:off x="8429625" y="4238625"/>
                <a:ext cx="3143250" cy="666750"/>
              </a:xfrm>
              <a:prstGeom prst="rect">
                <a:avLst/>
              </a:prstGeom>
              <a:blipFill>
                <a:blip r:embed="rId6"/>
                <a:stretch>
                  <a:fillRect/>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6" name="文本框 25">
                <a:extLst>
                  <a:ext uri="{FF2B5EF4-FFF2-40B4-BE49-F238E27FC236}">
                    <a16:creationId xmlns:a16="http://schemas.microsoft.com/office/drawing/2014/main" id="{A038BE9B-B0F6-F873-D2F3-F9F31D2D079A}"/>
                  </a:ext>
                </a:extLst>
              </p:cNvPr>
              <p:cNvSpPr>
                <a:spLocks noGrp="1"/>
              </p:cNvSpPr>
              <p:nvPr/>
            </p:nvSpPr>
            <p:spPr>
              <a:xfrm>
                <a:off x="428625" y="4238625"/>
                <a:ext cx="3524250" cy="762000"/>
              </a:xfrm>
              <a:prstGeom prst="rect">
                <a:avLst/>
              </a:prstGeom>
              <a:noFill/>
            </p:spPr>
            <p:txBody>
              <a:bodyPr wrap="square" lIns="38100" tIns="19050" rIns="38100" bIns="19050" anchor="ctr">
                <a:normAutofit/>
              </a:bodyPr>
              <a:lstStyle/>
              <a:p>
                <a:pPr algn="ctr">
                  <a:lnSpc>
                    <a:spcPct val="112000"/>
                  </a:lnSpc>
                  <a:buNone/>
                  <a:defRPr sz="1575" b="0">
                    <a:solidFill>
                      <a:srgbClr val="0B4EA2"/>
                    </a:solidFill>
                    <a:latin typeface="Microsoft YaHei"/>
                    <a:ea typeface="Microsoft YaHei"/>
                    <a:cs typeface="Microsoft YaHei"/>
                  </a:defRPr>
                </a:pPr>
                <a14:m>
                  <m:oMath xmlns:m="http://schemas.openxmlformats.org/officeDocument/2006/math">
                    <m:sSub>
                      <m:sSubPr>
                        <m:ctrlPr>
                          <a:rPr lang="zh-CN" sz="1575" i="1">
                            <a:solidFill>
                              <a:srgbClr val="0B4EA2"/>
                            </a:solidFill>
                            <a:latin typeface="Cambria Math" panose="02040503050406030204" pitchFamily="18" charset="0"/>
                            <a:ea typeface="Cambria Math"/>
                            <a:cs typeface="Cambria Math"/>
                          </a:rPr>
                        </m:ctrlPr>
                      </m:sSubPr>
                      <m:e>
                        <m:r>
                          <a:rPr lang="zh-CN" sz="1575" i="1">
                            <a:solidFill>
                              <a:srgbClr val="0B4EA2"/>
                            </a:solidFill>
                            <a:latin typeface="Cambria Math"/>
                            <a:ea typeface="Cambria Math"/>
                            <a:cs typeface="Cambria Math"/>
                          </a:rPr>
                          <m:t>𝛼</m:t>
                        </m:r>
                      </m:e>
                      <m:sub>
                        <m:r>
                          <a:rPr lang="zh-CN" sz="1575" i="1">
                            <a:solidFill>
                              <a:srgbClr val="0B4EA2"/>
                            </a:solidFill>
                            <a:latin typeface="Cambria Math"/>
                            <a:ea typeface="Cambria Math"/>
                            <a:cs typeface="Cambria Math"/>
                          </a:rPr>
                          <m:t>𝑒𝑓𝑓</m:t>
                        </m:r>
                      </m:sub>
                    </m:sSub>
                    <m:r>
                      <a:rPr lang="zh-CN" sz="1575" i="1">
                        <a:solidFill>
                          <a:srgbClr val="0B4EA2"/>
                        </a:solidFill>
                        <a:latin typeface="Cambria Math"/>
                        <a:ea typeface="Cambria Math"/>
                        <a:cs typeface="Cambria Math"/>
                      </a:rPr>
                      <m:t> </m:t>
                    </m:r>
                  </m:oMath>
                </a14:m>
                <a:r>
                  <a:rPr sz="1575" b="0" dirty="0">
                    <a:solidFill>
                      <a:srgbClr val="0B4EA2"/>
                    </a:solidFill>
                    <a:latin typeface="Noto Sans CJK SC"/>
                    <a:ea typeface="Noto Sans CJK SC"/>
                    <a:cs typeface="Noto Sans CJK SC"/>
                  </a:rPr>
                  <a:t>：P &gt; 0.</a:t>
                </a:r>
                <a:r>
                  <a:rPr lang="en-US" sz="1575" b="0" dirty="0">
                    <a:solidFill>
                      <a:srgbClr val="0B4EA2"/>
                    </a:solidFill>
                    <a:latin typeface="Noto Sans CJK SC"/>
                    <a:ea typeface="Noto Sans CJK SC"/>
                    <a:cs typeface="Noto Sans CJK SC"/>
                  </a:rPr>
                  <a:t>25</a:t>
                </a:r>
                <a:r>
                  <a:rPr sz="1575" b="0" dirty="0">
                    <a:solidFill>
                      <a:srgbClr val="0B4EA2"/>
                    </a:solidFill>
                    <a:latin typeface="Noto Sans CJK SC"/>
                    <a:ea typeface="Noto Sans CJK SC"/>
                    <a:cs typeface="Noto Sans CJK SC"/>
                  </a:rPr>
                  <a:t> atm </a:t>
                </a:r>
                <a:r>
                  <a:rPr sz="1575" b="0" dirty="0" err="1">
                    <a:solidFill>
                      <a:srgbClr val="0B4EA2"/>
                    </a:solidFill>
                    <a:latin typeface="Noto Sans CJK SC"/>
                    <a:ea typeface="Noto Sans CJK SC"/>
                    <a:cs typeface="Noto Sans CJK SC"/>
                  </a:rPr>
                  <a:t>时随降压增大；P</a:t>
                </a:r>
                <a:r>
                  <a:rPr sz="1575" b="0" dirty="0">
                    <a:solidFill>
                      <a:srgbClr val="0B4EA2"/>
                    </a:solidFill>
                    <a:latin typeface="Noto Sans CJK SC"/>
                    <a:ea typeface="Noto Sans CJK SC"/>
                    <a:cs typeface="Noto Sans CJK SC"/>
                  </a:rPr>
                  <a:t> &lt; 0.</a:t>
                </a:r>
                <a:r>
                  <a:rPr lang="en-US" sz="1575" b="0" dirty="0">
                    <a:solidFill>
                      <a:srgbClr val="0B4EA2"/>
                    </a:solidFill>
                    <a:latin typeface="Noto Sans CJK SC"/>
                    <a:ea typeface="Noto Sans CJK SC"/>
                    <a:cs typeface="Noto Sans CJK SC"/>
                  </a:rPr>
                  <a:t>25</a:t>
                </a:r>
                <a:r>
                  <a:rPr sz="1575" b="0" dirty="0">
                    <a:solidFill>
                      <a:srgbClr val="0B4EA2"/>
                    </a:solidFill>
                    <a:latin typeface="Noto Sans CJK SC"/>
                    <a:ea typeface="Noto Sans CJK SC"/>
                    <a:cs typeface="Noto Sans CJK SC"/>
                  </a:rPr>
                  <a:t> atm </a:t>
                </a:r>
                <a:r>
                  <a:rPr sz="1575" b="0" dirty="0" err="1">
                    <a:solidFill>
                      <a:srgbClr val="0B4EA2"/>
                    </a:solidFill>
                    <a:latin typeface="Noto Sans CJK SC"/>
                    <a:ea typeface="Noto Sans CJK SC"/>
                    <a:cs typeface="Noto Sans CJK SC"/>
                  </a:rPr>
                  <a:t>后减小</a:t>
                </a:r>
                <a:r>
                  <a:rPr sz="1575" b="0" dirty="0">
                    <a:solidFill>
                      <a:srgbClr val="0B4EA2"/>
                    </a:solidFill>
                    <a:latin typeface="Noto Sans CJK SC"/>
                    <a:ea typeface="Noto Sans CJK SC"/>
                    <a:cs typeface="Noto Sans CJK SC"/>
                  </a:rPr>
                  <a:t>。</a:t>
                </a:r>
              </a:p>
            </p:txBody>
          </p:sp>
        </mc:Choice>
        <mc:Fallback>
          <p:sp>
            <p:nvSpPr>
              <p:cNvPr id="26" name="文本框 25">
                <a:extLst>
                  <a:ext uri="{FF2B5EF4-FFF2-40B4-BE49-F238E27FC236}">
                    <a16:creationId xmlns:a16="http://schemas.microsoft.com/office/drawing/2014/main" id="{A038BE9B-B0F6-F873-D2F3-F9F31D2D079A}"/>
                  </a:ext>
                </a:extLst>
              </p:cNvPr>
              <p:cNvSpPr>
                <a:spLocks noGrp="1" noRot="1" noChangeAspect="1" noMove="1" noResize="1" noEditPoints="1" noAdjustHandles="1" noChangeArrowheads="1" noChangeShapeType="1" noTextEdit="1"/>
              </p:cNvSpPr>
              <p:nvPr/>
            </p:nvSpPr>
            <p:spPr>
              <a:xfrm>
                <a:off x="428625" y="4238625"/>
                <a:ext cx="3524250" cy="762000"/>
              </a:xfrm>
              <a:prstGeom prst="rect">
                <a:avLst/>
              </a:prstGeom>
              <a:blipFill>
                <a:blip r:embed="rId7"/>
                <a:stretch>
                  <a:fillRect r="-2249" b="-32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8" name="文本框 27">
                <a:extLst>
                  <a:ext uri="{FF2B5EF4-FFF2-40B4-BE49-F238E27FC236}">
                    <a16:creationId xmlns:a16="http://schemas.microsoft.com/office/drawing/2014/main" id="{6A81FCE9-30A2-1F96-A316-AD9A94C1DDBC}"/>
                  </a:ext>
                </a:extLst>
              </p:cNvPr>
              <p:cNvSpPr>
                <a:spLocks noGrp="1"/>
              </p:cNvSpPr>
              <p:nvPr/>
            </p:nvSpPr>
            <p:spPr>
              <a:xfrm>
                <a:off x="4333875" y="4238625"/>
                <a:ext cx="3476625" cy="666750"/>
              </a:xfrm>
              <a:prstGeom prst="rect">
                <a:avLst/>
              </a:prstGeom>
              <a:noFill/>
            </p:spPr>
            <p:txBody>
              <a:bodyPr wrap="square" lIns="38100" tIns="19050" rIns="38100" bIns="19050" anchor="ctr">
                <a:normAutofit/>
              </a:bodyPr>
              <a:lstStyle/>
              <a:p>
                <a:pPr algn="ctr">
                  <a:lnSpc>
                    <a:spcPct val="112000"/>
                  </a:lnSpc>
                  <a:buNone/>
                  <a:defRPr sz="1650" b="0">
                    <a:solidFill>
                      <a:srgbClr val="0B4EA2"/>
                    </a:solidFill>
                    <a:latin typeface="Microsoft YaHei"/>
                    <a:ea typeface="Microsoft YaHei"/>
                    <a:cs typeface="Microsoft YaHei"/>
                  </a:defRPr>
                </a:pPr>
                <a14:m>
                  <m:oMath xmlns:m="http://schemas.openxmlformats.org/officeDocument/2006/math">
                    <m:sSub>
                      <m:sSubPr>
                        <m:ctrlPr>
                          <a:rPr lang="zh-CN" sz="1650" i="1">
                            <a:solidFill>
                              <a:srgbClr val="0B4EA2"/>
                            </a:solidFill>
                            <a:latin typeface="Cambria Math" panose="02040503050406030204" pitchFamily="18" charset="0"/>
                            <a:ea typeface="Cambria Math"/>
                            <a:cs typeface="Cambria Math"/>
                          </a:rPr>
                        </m:ctrlPr>
                      </m:sSubPr>
                      <m:e>
                        <m:r>
                          <a:rPr lang="zh-CN" sz="1650" i="1">
                            <a:solidFill>
                              <a:srgbClr val="0B4EA2"/>
                            </a:solidFill>
                            <a:latin typeface="Cambria Math"/>
                            <a:ea typeface="Cambria Math"/>
                            <a:cs typeface="Cambria Math"/>
                          </a:rPr>
                          <m:t>𝑣</m:t>
                        </m:r>
                      </m:e>
                      <m:sub>
                        <m:sSup>
                          <m:sSupPr>
                            <m:ctrlPr>
                              <a:rPr lang="zh-CN" sz="1650" i="1">
                                <a:solidFill>
                                  <a:srgbClr val="0B4EA2"/>
                                </a:solidFill>
                                <a:latin typeface="Cambria Math" panose="02040503050406030204" pitchFamily="18" charset="0"/>
                                <a:ea typeface="Cambria Math"/>
                                <a:cs typeface="Cambria Math"/>
                              </a:rPr>
                            </m:ctrlPr>
                          </m:sSupPr>
                          <m:e>
                            <m:r>
                              <a:rPr lang="en-US" sz="1650" i="1">
                                <a:solidFill>
                                  <a:srgbClr val="0B4EA2"/>
                                </a:solidFill>
                                <a:latin typeface="Cambria Math"/>
                                <a:ea typeface="Cambria Math"/>
                                <a:cs typeface="Cambria Math"/>
                              </a:rPr>
                              <m:t>𝑒</m:t>
                            </m:r>
                          </m:e>
                          <m:sup>
                            <m:r>
                              <a:rPr lang="en-US" sz="1650" i="1">
                                <a:solidFill>
                                  <a:srgbClr val="0B4EA2"/>
                                </a:solidFill>
                                <a:latin typeface="Cambria Math"/>
                                <a:ea typeface="Cambria Math"/>
                                <a:cs typeface="Cambria Math"/>
                              </a:rPr>
                              <m:t>−</m:t>
                            </m:r>
                          </m:sup>
                        </m:sSup>
                      </m:sub>
                    </m:sSub>
                    <m:r>
                      <a:rPr lang="en-US" sz="1650" i="1">
                        <a:solidFill>
                          <a:srgbClr val="0B4EA2"/>
                        </a:solidFill>
                        <a:latin typeface="Cambria Math"/>
                        <a:ea typeface="Cambria Math"/>
                        <a:cs typeface="Cambria Math"/>
                      </a:rPr>
                      <m:t> </m:t>
                    </m:r>
                  </m:oMath>
                </a14:m>
                <a:r>
                  <a:rPr sz="1650" b="0">
                    <a:solidFill>
                      <a:srgbClr val="0B4EA2"/>
                    </a:solidFill>
                    <a:latin typeface="Noto Sans CJK SC"/>
                    <a:ea typeface="Noto Sans CJK SC"/>
                    <a:cs typeface="Noto Sans CJK SC"/>
                  </a:rPr>
                  <a:t>：随降压持续增大。</a:t>
                </a:r>
              </a:p>
            </p:txBody>
          </p:sp>
        </mc:Choice>
        <mc:Fallback xmlns="">
          <p:sp>
            <p:nvSpPr>
              <p:cNvPr id="28" name="文本框 27">
                <a:extLst>
                  <a:ext uri="{FF2B5EF4-FFF2-40B4-BE49-F238E27FC236}">
                    <a16:creationId xmlns:a16="http://schemas.microsoft.com/office/drawing/2014/main" id="{6A81FCE9-30A2-1F96-A316-AD9A94C1DDBC}"/>
                  </a:ext>
                </a:extLst>
              </p:cNvPr>
              <p:cNvSpPr>
                <a:spLocks noGrp="1" noRot="1" noChangeAspect="1" noMove="1" noResize="1" noEditPoints="1" noAdjustHandles="1" noChangeArrowheads="1" noChangeShapeType="1" noTextEdit="1"/>
              </p:cNvSpPr>
              <p:nvPr/>
            </p:nvSpPr>
            <p:spPr>
              <a:xfrm>
                <a:off x="4333875" y="4238625"/>
                <a:ext cx="3476625" cy="666750"/>
              </a:xfrm>
              <a:prstGeom prst="rect">
                <a:avLst/>
              </a:prstGeom>
              <a:blipFill>
                <a:blip r:embed="rId8"/>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0" name="文本框 29">
                <a:extLst>
                  <a:ext uri="{FF2B5EF4-FFF2-40B4-BE49-F238E27FC236}">
                    <a16:creationId xmlns:a16="http://schemas.microsoft.com/office/drawing/2014/main" id="{01B9F413-6B1E-7FF3-114E-8174512ACDBC}"/>
                  </a:ext>
                </a:extLst>
              </p:cNvPr>
              <p:cNvSpPr>
                <a:spLocks noGrp="1"/>
              </p:cNvSpPr>
              <p:nvPr/>
            </p:nvSpPr>
            <p:spPr>
              <a:xfrm>
                <a:off x="1428750" y="5286375"/>
                <a:ext cx="9334500" cy="809625"/>
              </a:xfrm>
              <a:prstGeom prst="rect">
                <a:avLst/>
              </a:prstGeom>
              <a:noFill/>
            </p:spPr>
            <p:txBody>
              <a:bodyPr wrap="square" lIns="38100" tIns="19050" rIns="38100" bIns="19050" anchor="ctr">
                <a:normAutofit/>
              </a:bodyPr>
              <a:lstStyle/>
              <a:p>
                <a:pPr algn="ctr">
                  <a:lnSpc>
                    <a:spcPct val="112000"/>
                  </a:lnSpc>
                  <a:buNone/>
                  <a:defRPr sz="1875" b="1">
                    <a:solidFill>
                      <a:srgbClr val="C0392B"/>
                    </a:solidFill>
                    <a:latin typeface="Microsoft YaHei"/>
                    <a:ea typeface="Microsoft YaHei"/>
                    <a:cs typeface="Microsoft YaHei"/>
                  </a:defRPr>
                </a:pPr>
                <a:r>
                  <a:rPr sz="1875" b="1" dirty="0" err="1">
                    <a:solidFill>
                      <a:srgbClr val="C0392B"/>
                    </a:solidFill>
                    <a:latin typeface="Noto Sans CJK SC"/>
                    <a:ea typeface="Noto Sans CJK SC"/>
                    <a:cs typeface="Noto Sans CJK SC"/>
                  </a:rPr>
                  <a:t>两种气体均显示低压、高电场有利于定时；极低压时</a:t>
                </a:r>
                <a:r>
                  <a:rPr sz="1875" b="1" dirty="0">
                    <a:solidFill>
                      <a:srgbClr val="C0392B"/>
                    </a:solidFill>
                    <a:latin typeface="Noto Sans CJK SC"/>
                    <a:ea typeface="Noto Sans CJK SC"/>
                    <a:cs typeface="Noto Sans CJK SC"/>
                  </a:rPr>
                  <a:t> </a:t>
                </a:r>
                <a14:m>
                  <m:oMath xmlns:m="http://schemas.openxmlformats.org/officeDocument/2006/math">
                    <m:sSub>
                      <m:sSubPr>
                        <m:ctrlPr>
                          <a:rPr lang="zh-CN" sz="1875" b="1" i="1">
                            <a:solidFill>
                              <a:srgbClr val="C0392B"/>
                            </a:solidFill>
                            <a:latin typeface="Cambria Math" panose="02040503050406030204" pitchFamily="18" charset="0"/>
                            <a:ea typeface="Cambria Math"/>
                            <a:cs typeface="Cambria Math"/>
                          </a:rPr>
                        </m:ctrlPr>
                      </m:sSubPr>
                      <m:e>
                        <m:r>
                          <a:rPr lang="zh-CN" sz="1875" b="1" i="1">
                            <a:solidFill>
                              <a:srgbClr val="C0392B"/>
                            </a:solidFill>
                            <a:latin typeface="Cambria Math"/>
                            <a:ea typeface="Cambria Math"/>
                            <a:cs typeface="Cambria Math"/>
                          </a:rPr>
                          <m:t>𝜶</m:t>
                        </m:r>
                      </m:e>
                      <m:sub>
                        <m:r>
                          <a:rPr lang="zh-CN" sz="1875" b="1" i="1">
                            <a:solidFill>
                              <a:srgbClr val="C0392B"/>
                            </a:solidFill>
                            <a:latin typeface="Cambria Math"/>
                            <a:ea typeface="Cambria Math"/>
                            <a:cs typeface="Cambria Math"/>
                          </a:rPr>
                          <m:t>𝒆𝒇𝒇</m:t>
                        </m:r>
                      </m:sub>
                    </m:sSub>
                  </m:oMath>
                </a14:m>
                <a:r>
                  <a:rPr sz="1875" b="1" dirty="0">
                    <a:solidFill>
                      <a:srgbClr val="C0392B"/>
                    </a:solidFill>
                    <a:latin typeface="Noto Sans CJK SC"/>
                    <a:ea typeface="Noto Sans CJK SC"/>
                    <a:cs typeface="Noto Sans CJK SC"/>
                  </a:rPr>
                  <a:t> </a:t>
                </a:r>
                <a:r>
                  <a:rPr sz="1875" b="1" dirty="0" err="1">
                    <a:solidFill>
                      <a:srgbClr val="C0392B"/>
                    </a:solidFill>
                    <a:latin typeface="Noto Sans CJK SC"/>
                    <a:ea typeface="Noto Sans CJK SC"/>
                    <a:cs typeface="Noto Sans CJK SC"/>
                  </a:rPr>
                  <a:t>对电场趋于平缓，时间分辨更受</a:t>
                </a:r>
                <a:r>
                  <a:rPr sz="1875" b="1" dirty="0">
                    <a:solidFill>
                      <a:srgbClr val="C0392B"/>
                    </a:solidFill>
                    <a:latin typeface="Noto Sans CJK SC"/>
                    <a:ea typeface="Noto Sans CJK SC"/>
                    <a:cs typeface="Noto Sans CJK SC"/>
                  </a:rPr>
                  <a:t> </a:t>
                </a:r>
                <a14:m>
                  <m:oMath xmlns:m="http://schemas.openxmlformats.org/officeDocument/2006/math">
                    <m:sSub>
                      <m:sSubPr>
                        <m:ctrlPr>
                          <a:rPr lang="en-US" sz="1875" b="1" i="1">
                            <a:solidFill>
                              <a:srgbClr val="C0392B"/>
                            </a:solidFill>
                            <a:latin typeface="Cambria Math" panose="02040503050406030204" pitchFamily="18" charset="0"/>
                            <a:ea typeface="Cambria Math"/>
                            <a:cs typeface="Cambria Math"/>
                          </a:rPr>
                        </m:ctrlPr>
                      </m:sSubPr>
                      <m:e>
                        <m:r>
                          <a:rPr lang="en-US" sz="1875" b="1" i="1">
                            <a:solidFill>
                              <a:srgbClr val="C0392B"/>
                            </a:solidFill>
                            <a:latin typeface="Cambria Math"/>
                            <a:ea typeface="Cambria Math"/>
                            <a:cs typeface="Cambria Math"/>
                          </a:rPr>
                          <m:t>𝒗</m:t>
                        </m:r>
                      </m:e>
                      <m:sub>
                        <m:sSup>
                          <m:sSupPr>
                            <m:ctrlPr>
                              <a:rPr lang="en-US" sz="1875" b="1" i="1">
                                <a:solidFill>
                                  <a:srgbClr val="C0392B"/>
                                </a:solidFill>
                                <a:latin typeface="Cambria Math" panose="02040503050406030204" pitchFamily="18" charset="0"/>
                                <a:ea typeface="Cambria Math"/>
                                <a:cs typeface="Cambria Math"/>
                              </a:rPr>
                            </m:ctrlPr>
                          </m:sSupPr>
                          <m:e>
                            <m:r>
                              <a:rPr lang="en-US" sz="1875" b="1" i="1">
                                <a:solidFill>
                                  <a:srgbClr val="C0392B"/>
                                </a:solidFill>
                                <a:latin typeface="Cambria Math"/>
                                <a:ea typeface="Cambria Math"/>
                                <a:cs typeface="Cambria Math"/>
                              </a:rPr>
                              <m:t>𝒆</m:t>
                            </m:r>
                          </m:e>
                          <m:sup>
                            <m:r>
                              <a:rPr lang="en-US" sz="1875" b="1" i="1">
                                <a:solidFill>
                                  <a:srgbClr val="C0392B"/>
                                </a:solidFill>
                                <a:latin typeface="Cambria Math"/>
                                <a:ea typeface="Cambria Math"/>
                                <a:cs typeface="Cambria Math"/>
                              </a:rPr>
                              <m:t>−</m:t>
                            </m:r>
                          </m:sup>
                        </m:sSup>
                      </m:sub>
                    </m:sSub>
                  </m:oMath>
                </a14:m>
                <a:r>
                  <a:rPr sz="1875" b="1" dirty="0">
                    <a:solidFill>
                      <a:srgbClr val="C0392B"/>
                    </a:solidFill>
                    <a:latin typeface="Noto Sans CJK SC"/>
                    <a:ea typeface="Noto Sans CJK SC"/>
                    <a:cs typeface="Noto Sans CJK SC"/>
                  </a:rPr>
                  <a:t> </a:t>
                </a:r>
                <a:r>
                  <a:rPr sz="1875" b="1" dirty="0" err="1">
                    <a:solidFill>
                      <a:srgbClr val="C0392B"/>
                    </a:solidFill>
                    <a:latin typeface="Noto Sans CJK SC"/>
                    <a:ea typeface="Noto Sans CJK SC"/>
                    <a:cs typeface="Noto Sans CJK SC"/>
                  </a:rPr>
                  <a:t>控制</a:t>
                </a:r>
                <a:r>
                  <a:rPr sz="1875" b="1" dirty="0">
                    <a:solidFill>
                      <a:srgbClr val="C0392B"/>
                    </a:solidFill>
                    <a:latin typeface="Noto Sans CJK SC"/>
                    <a:ea typeface="Noto Sans CJK SC"/>
                    <a:cs typeface="Noto Sans CJK SC"/>
                  </a:rPr>
                  <a:t>。</a:t>
                </a:r>
              </a:p>
            </p:txBody>
          </p:sp>
        </mc:Choice>
        <mc:Fallback xmlns="">
          <p:sp>
            <p:nvSpPr>
              <p:cNvPr id="30" name="文本框 29">
                <a:extLst>
                  <a:ext uri="{FF2B5EF4-FFF2-40B4-BE49-F238E27FC236}">
                    <a16:creationId xmlns:a16="http://schemas.microsoft.com/office/drawing/2014/main" id="{01B9F413-6B1E-7FF3-114E-8174512ACDBC}"/>
                  </a:ext>
                </a:extLst>
              </p:cNvPr>
              <p:cNvSpPr>
                <a:spLocks noGrp="1" noRot="1" noChangeAspect="1" noMove="1" noResize="1" noEditPoints="1" noAdjustHandles="1" noChangeArrowheads="1" noChangeShapeType="1" noTextEdit="1"/>
              </p:cNvSpPr>
              <p:nvPr/>
            </p:nvSpPr>
            <p:spPr>
              <a:xfrm>
                <a:off x="1428750" y="5286375"/>
                <a:ext cx="9334500" cy="809625"/>
              </a:xfrm>
              <a:prstGeom prst="rect">
                <a:avLst/>
              </a:prstGeom>
              <a:blipFill>
                <a:blip r:embed="rId9"/>
                <a:stretch>
                  <a:fillRect l="-457" r="-522" b="-7519"/>
                </a:stretch>
              </a:blipFill>
            </p:spPr>
            <p:txBody>
              <a:bodyPr/>
              <a:lstStyle/>
              <a:p>
                <a:r>
                  <a:rPr lang="zh-CN" altLang="en-US">
                    <a:noFill/>
                  </a:rPr>
                  <a:t> </a:t>
                </a:r>
              </a:p>
            </p:txBody>
          </p:sp>
        </mc:Fallback>
      </mc:AlternateContent>
      <p:pic>
        <p:nvPicPr>
          <p:cNvPr id="11" name="图片 10">
            <a:extLst>
              <a:ext uri="{FF2B5EF4-FFF2-40B4-BE49-F238E27FC236}">
                <a16:creationId xmlns:a16="http://schemas.microsoft.com/office/drawing/2014/main" id="{29E0F933-A601-1E96-CEAC-1D6606F66419}"/>
              </a:ext>
            </a:extLst>
          </p:cNvPr>
          <p:cNvPicPr>
            <a:picLocks noChangeAspect="1"/>
          </p:cNvPicPr>
          <p:nvPr/>
        </p:nvPicPr>
        <p:blipFill>
          <a:blip r:embed="rId10"/>
          <a:stretch>
            <a:fillRect/>
          </a:stretch>
        </p:blipFill>
        <p:spPr>
          <a:xfrm>
            <a:off x="7688484" y="1442221"/>
            <a:ext cx="3888649" cy="2880000"/>
          </a:xfrm>
          <a:prstGeom prst="rect">
            <a:avLst/>
          </a:prstGeom>
        </p:spPr>
      </p:pic>
      <p:pic>
        <p:nvPicPr>
          <p:cNvPr id="12" name="图片 11">
            <a:extLst>
              <a:ext uri="{FF2B5EF4-FFF2-40B4-BE49-F238E27FC236}">
                <a16:creationId xmlns:a16="http://schemas.microsoft.com/office/drawing/2014/main" id="{650B1A7B-5485-1345-CEC6-6E5C08FB89F5}"/>
              </a:ext>
            </a:extLst>
          </p:cNvPr>
          <p:cNvPicPr>
            <a:picLocks noChangeAspect="1"/>
          </p:cNvPicPr>
          <p:nvPr/>
        </p:nvPicPr>
        <p:blipFill>
          <a:blip r:embed="rId11"/>
          <a:stretch>
            <a:fillRect/>
          </a:stretch>
        </p:blipFill>
        <p:spPr>
          <a:xfrm>
            <a:off x="236244" y="1442221"/>
            <a:ext cx="3888649" cy="2880000"/>
          </a:xfrm>
          <a:prstGeom prst="rect">
            <a:avLst/>
          </a:prstGeom>
        </p:spPr>
      </p:pic>
      <p:pic>
        <p:nvPicPr>
          <p:cNvPr id="13" name="图片 12">
            <a:extLst>
              <a:ext uri="{FF2B5EF4-FFF2-40B4-BE49-F238E27FC236}">
                <a16:creationId xmlns:a16="http://schemas.microsoft.com/office/drawing/2014/main" id="{C4E9A070-4A89-B016-4E8E-76B8E1933C39}"/>
              </a:ext>
            </a:extLst>
          </p:cNvPr>
          <p:cNvPicPr>
            <a:picLocks noChangeAspect="1"/>
          </p:cNvPicPr>
          <p:nvPr/>
        </p:nvPicPr>
        <p:blipFill>
          <a:blip r:embed="rId12"/>
          <a:stretch>
            <a:fillRect/>
          </a:stretch>
        </p:blipFill>
        <p:spPr>
          <a:xfrm>
            <a:off x="3962364" y="1442221"/>
            <a:ext cx="3888649" cy="2880000"/>
          </a:xfrm>
          <a:prstGeom prst="rect">
            <a:avLst/>
          </a:prstGeom>
        </p:spPr>
      </p:pic>
    </p:spTree>
    <p:extLst>
      <p:ext uri="{BB962C8B-B14F-4D97-AF65-F5344CB8AC3E}">
        <p14:creationId xmlns:p14="http://schemas.microsoft.com/office/powerpoint/2010/main" val="35441770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698DC4E0-A868-AAD3-AC68-6442F23EEABF}"/>
              </a:ext>
            </a:extLst>
          </p:cNvPr>
          <p:cNvSpPr>
            <a:spLocks noGrp="1"/>
          </p:cNvSpPr>
          <p:nvPr/>
        </p:nvSpPr>
        <p:spPr>
          <a:xfrm>
            <a:off x="0" y="0"/>
            <a:ext cx="12191695" cy="566928"/>
          </a:xfrm>
          <a:prstGeom prst="rect">
            <a:avLst/>
          </a:prstGeom>
          <a:solidFill>
            <a:srgbClr val="F8FBFF"/>
          </a:solidFill>
          <a:ln w="12700">
            <a:solidFill>
              <a:srgbClr val="F8FBFF"/>
            </a:solidFill>
            <a:prstDash val="solid"/>
          </a:ln>
        </p:spPr>
        <p:txBody>
          <a:bodyPr/>
          <a:lstStyle/>
          <a:p>
            <a:endParaRPr/>
          </a:p>
        </p:txBody>
      </p:sp>
      <p:sp>
        <p:nvSpPr>
          <p:cNvPr id="3" name="Text 1">
            <a:extLst>
              <a:ext uri="{FF2B5EF4-FFF2-40B4-BE49-F238E27FC236}">
                <a16:creationId xmlns:a16="http://schemas.microsoft.com/office/drawing/2014/main" id="{4EDC3454-B2E7-D58B-79AD-716397DF13DE}"/>
              </a:ext>
            </a:extLst>
          </p:cNvPr>
          <p:cNvSpPr>
            <a:spLocks noGrp="1"/>
          </p:cNvSpPr>
          <p:nvPr/>
        </p:nvSpPr>
        <p:spPr>
          <a:xfrm>
            <a:off x="476250" y="114300"/>
            <a:ext cx="1333500" cy="361950"/>
          </a:xfrm>
          <a:prstGeom prst="rect">
            <a:avLst/>
          </a:prstGeom>
          <a:noFill/>
        </p:spPr>
        <p:txBody>
          <a:bodyPr wrap="square" lIns="38100" tIns="19050" rIns="38100" bIns="19050" anchor="ctr">
            <a:normAutofit/>
          </a:bodyPr>
          <a:lstStyle/>
          <a:p>
            <a:pPr algn="l">
              <a:lnSpc>
                <a:spcPct val="112000"/>
              </a:lnSpc>
              <a:buNone/>
              <a:defRPr sz="1500" b="1">
                <a:solidFill>
                  <a:srgbClr val="0B4EA2"/>
                </a:solidFill>
                <a:latin typeface="Microsoft YaHei"/>
                <a:ea typeface="Microsoft YaHei"/>
                <a:cs typeface="Microsoft YaHei"/>
              </a:defRPr>
            </a:pPr>
            <a:r>
              <a:rPr sz="1500" b="1">
                <a:solidFill>
                  <a:srgbClr val="0B4EA2"/>
                </a:solidFill>
                <a:latin typeface="Microsoft YaHei"/>
                <a:ea typeface="Microsoft YaHei"/>
                <a:cs typeface="Microsoft YaHei"/>
              </a:rPr>
              <a:t>2 模拟</a:t>
            </a:r>
          </a:p>
        </p:txBody>
      </p:sp>
      <p:pic>
        <p:nvPicPr>
          <p:cNvPr id="18" name="Image 0"/>
          <p:cNvPicPr>
            <a:picLocks noChangeAspect="1"/>
          </p:cNvPicPr>
          <p:nvPr/>
        </p:nvPicPr>
        <p:blipFill>
          <a:blip r:embed="rId3"/>
          <a:stretch>
            <a:fillRect/>
          </a:stretch>
        </p:blipFill>
        <p:spPr>
          <a:xfrm>
            <a:off x="11045952" y="74851"/>
            <a:ext cx="384048" cy="380649"/>
          </a:xfrm>
          <a:prstGeom prst="rect">
            <a:avLst/>
          </a:prstGeom>
        </p:spPr>
      </p:pic>
      <p:sp>
        <p:nvSpPr>
          <p:cNvPr id="5" name="Shape 2">
            <a:extLst>
              <a:ext uri="{FF2B5EF4-FFF2-40B4-BE49-F238E27FC236}">
                <a16:creationId xmlns:a16="http://schemas.microsoft.com/office/drawing/2014/main" id="{032BBAA6-37DA-485D-3436-36F1ED6A8C6F}"/>
              </a:ext>
            </a:extLst>
          </p:cNvPr>
          <p:cNvSpPr>
            <a:spLocks noGrp="1"/>
          </p:cNvSpPr>
          <p:nvPr/>
        </p:nvSpPr>
        <p:spPr>
          <a:xfrm>
            <a:off x="475488" y="594360"/>
            <a:ext cx="10789920" cy="0"/>
          </a:xfrm>
          <a:prstGeom prst="line">
            <a:avLst/>
          </a:prstGeom>
          <a:noFill/>
          <a:ln w="15240">
            <a:solidFill>
              <a:srgbClr val="0B4EA2"/>
            </a:solidFill>
            <a:prstDash val="solid"/>
          </a:ln>
        </p:spPr>
        <p:txBody>
          <a:bodyPr/>
          <a:lstStyle/>
          <a:p>
            <a:endParaRPr/>
          </a:p>
        </p:txBody>
      </p:sp>
      <p:sp>
        <p:nvSpPr>
          <p:cNvPr id="6" name="Text 3">
            <a:extLst>
              <a:ext uri="{FF2B5EF4-FFF2-40B4-BE49-F238E27FC236}">
                <a16:creationId xmlns:a16="http://schemas.microsoft.com/office/drawing/2014/main" id="{99F7AFEA-AB47-BFFB-E7F9-300DBBA2CEFA}"/>
              </a:ext>
            </a:extLst>
          </p:cNvPr>
          <p:cNvSpPr>
            <a:spLocks noGrp="1"/>
          </p:cNvSpPr>
          <p:nvPr/>
        </p:nvSpPr>
        <p:spPr>
          <a:xfrm>
            <a:off x="476250" y="6496050"/>
            <a:ext cx="1619250" cy="209550"/>
          </a:xfrm>
          <a:prstGeom prst="rect">
            <a:avLst/>
          </a:prstGeom>
          <a:noFill/>
        </p:spPr>
        <p:txBody>
          <a:bodyPr wrap="square" lIns="38100" tIns="19050" rIns="38100" bIns="19050" anchor="ctr">
            <a:normAutofit fontScale="95663"/>
          </a:bodyPr>
          <a:lstStyle/>
          <a:p>
            <a:pPr algn="l">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惠州 · 2026.07</a:t>
            </a:r>
          </a:p>
        </p:txBody>
      </p:sp>
      <p:sp>
        <p:nvSpPr>
          <p:cNvPr id="7" name="Text 4">
            <a:extLst>
              <a:ext uri="{FF2B5EF4-FFF2-40B4-BE49-F238E27FC236}">
                <a16:creationId xmlns:a16="http://schemas.microsoft.com/office/drawing/2014/main" id="{B7323CA3-D67A-799B-6A31-A8CD5B414F83}"/>
              </a:ext>
            </a:extLst>
          </p:cNvPr>
          <p:cNvSpPr>
            <a:spLocks noGrp="1"/>
          </p:cNvSpPr>
          <p:nvPr/>
        </p:nvSpPr>
        <p:spPr>
          <a:xfrm>
            <a:off x="11096625" y="6496050"/>
            <a:ext cx="714375" cy="209550"/>
          </a:xfrm>
          <a:prstGeom prst="rect">
            <a:avLst/>
          </a:prstGeom>
          <a:noFill/>
        </p:spPr>
        <p:txBody>
          <a:bodyPr wrap="square" lIns="38100" tIns="19050" rIns="38100" bIns="19050" anchor="ctr">
            <a:normAutofit fontScale="95663"/>
          </a:bodyPr>
          <a:lstStyle/>
          <a:p>
            <a:pPr algn="r">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12</a:t>
            </a:r>
          </a:p>
        </p:txBody>
      </p:sp>
      <p:sp>
        <p:nvSpPr>
          <p:cNvPr id="9" name="Text 6">
            <a:extLst>
              <a:ext uri="{FF2B5EF4-FFF2-40B4-BE49-F238E27FC236}">
                <a16:creationId xmlns:a16="http://schemas.microsoft.com/office/drawing/2014/main" id="{EFA8A863-E4DC-AB6A-C36F-B5BBEE398604}"/>
              </a:ext>
            </a:extLst>
          </p:cNvPr>
          <p:cNvSpPr>
            <a:spLocks noGrp="1"/>
          </p:cNvSpPr>
          <p:nvPr/>
        </p:nvSpPr>
        <p:spPr>
          <a:xfrm>
            <a:off x="1857375" y="76200"/>
            <a:ext cx="8763000" cy="457200"/>
          </a:xfrm>
          <a:prstGeom prst="rect">
            <a:avLst/>
          </a:prstGeom>
          <a:noFill/>
        </p:spPr>
        <p:txBody>
          <a:bodyPr wrap="square" lIns="38100" tIns="19050" rIns="38100" bIns="19050" anchor="ctr">
            <a:normAutofit/>
          </a:bodyPr>
          <a:lstStyle/>
          <a:p>
            <a:pPr algn="ctr">
              <a:lnSpc>
                <a:spcPct val="112000"/>
              </a:lnSpc>
              <a:buNone/>
              <a:defRPr sz="2400" b="1">
                <a:solidFill>
                  <a:srgbClr val="17324D"/>
                </a:solidFill>
                <a:latin typeface="Microsoft YaHei"/>
                <a:ea typeface="Microsoft YaHei"/>
                <a:cs typeface="Microsoft YaHei"/>
              </a:defRPr>
            </a:pPr>
            <a:r>
              <a:rPr sz="2400" b="1">
                <a:solidFill>
                  <a:srgbClr val="17324D"/>
                </a:solidFill>
                <a:latin typeface="Microsoft YaHei"/>
                <a:ea typeface="Microsoft YaHei"/>
                <a:cs typeface="Microsoft YaHei"/>
              </a:rPr>
              <a:t>Garfield++：快速计算增益与时间分辨</a:t>
            </a:r>
          </a:p>
        </p:txBody>
      </p:sp>
      <p:sp>
        <p:nvSpPr>
          <p:cNvPr id="8" name="文本框 7">
            <a:extLst>
              <a:ext uri="{FF2B5EF4-FFF2-40B4-BE49-F238E27FC236}">
                <a16:creationId xmlns:a16="http://schemas.microsoft.com/office/drawing/2014/main" id="{ACFD1696-A612-2036-0E45-24588492FCE8}"/>
              </a:ext>
            </a:extLst>
          </p:cNvPr>
          <p:cNvSpPr>
            <a:spLocks noGrp="1"/>
          </p:cNvSpPr>
          <p:nvPr/>
        </p:nvSpPr>
        <p:spPr>
          <a:xfrm>
            <a:off x="523874" y="673736"/>
            <a:ext cx="11192637" cy="1693036"/>
          </a:xfrm>
          <a:prstGeom prst="rect">
            <a:avLst/>
          </a:prstGeom>
          <a:noFill/>
        </p:spPr>
        <p:txBody>
          <a:bodyPr wrap="square" lIns="38100" tIns="19050" rIns="38100" bIns="19050" anchor="ctr">
            <a:normAutofit fontScale="97750"/>
          </a:bodyPr>
          <a:lstStyle/>
          <a:p>
            <a:pPr marL="342900" indent="-342900" algn="l">
              <a:lnSpc>
                <a:spcPct val="115000"/>
              </a:lnSpc>
              <a:buFont typeface="Wingdings" panose="05000000000000000000" pitchFamily="2" charset="2"/>
              <a:buChar char="Ø"/>
              <a:defRPr sz="1875" b="0">
                <a:solidFill>
                  <a:srgbClr val="263442"/>
                </a:solidFill>
                <a:latin typeface="Microsoft YaHei"/>
                <a:ea typeface="Microsoft YaHei"/>
                <a:cs typeface="Microsoft YaHei"/>
              </a:defRPr>
            </a:pPr>
            <a:r>
              <a:rPr sz="1875" b="0" dirty="0" err="1">
                <a:solidFill>
                  <a:srgbClr val="263442"/>
                </a:solidFill>
                <a:latin typeface="Microsoft YaHei"/>
                <a:ea typeface="Microsoft YaHei"/>
                <a:cs typeface="Microsoft YaHei"/>
              </a:rPr>
              <a:t>增益、时间分辨模拟</a:t>
            </a:r>
            <a:endParaRPr sz="1875" b="0" dirty="0">
              <a:solidFill>
                <a:srgbClr val="263442"/>
              </a:solidFill>
              <a:latin typeface="Microsoft YaHei"/>
              <a:ea typeface="Microsoft YaHei"/>
              <a:cs typeface="Microsoft YaHei"/>
            </a:endParaRPr>
          </a:p>
          <a:p>
            <a:pPr marL="800100" indent="-342900">
              <a:lnSpc>
                <a:spcPct val="115000"/>
              </a:lnSpc>
              <a:buFont typeface="Arial" panose="020B0604020202020204" pitchFamily="34" charset="0"/>
              <a:buChar char="•"/>
              <a:defRPr sz="1875" b="0">
                <a:solidFill>
                  <a:srgbClr val="263442"/>
                </a:solidFill>
                <a:latin typeface="Microsoft YaHei"/>
                <a:ea typeface="Microsoft YaHei"/>
                <a:cs typeface="Microsoft YaHei"/>
              </a:defRPr>
            </a:pPr>
            <a:r>
              <a:rPr sz="1875" b="0" dirty="0" err="1">
                <a:solidFill>
                  <a:srgbClr val="263442"/>
                </a:solidFill>
                <a:latin typeface="Microsoft YaHei"/>
                <a:ea typeface="Microsoft YaHei"/>
                <a:cs typeface="Microsoft YaHei"/>
              </a:rPr>
              <a:t>基于Garfield</a:t>
            </a:r>
            <a:r>
              <a:rPr sz="1875" b="0" dirty="0">
                <a:solidFill>
                  <a:srgbClr val="263442"/>
                </a:solidFill>
                <a:latin typeface="Microsoft YaHei"/>
                <a:ea typeface="Microsoft YaHei"/>
                <a:cs typeface="Microsoft YaHei"/>
              </a:rPr>
              <a:t>++，</a:t>
            </a:r>
            <a:r>
              <a:rPr sz="1875" b="0" dirty="0" err="1">
                <a:solidFill>
                  <a:srgbClr val="263442"/>
                </a:solidFill>
                <a:latin typeface="Microsoft YaHei"/>
                <a:ea typeface="Microsoft YaHei"/>
                <a:cs typeface="Microsoft YaHei"/>
              </a:rPr>
              <a:t>开发基于网格划分的快速</a:t>
            </a:r>
            <a:r>
              <a:rPr sz="1875" b="0" dirty="0">
                <a:solidFill>
                  <a:srgbClr val="263442"/>
                </a:solidFill>
                <a:latin typeface="Microsoft YaHei"/>
                <a:ea typeface="Microsoft YaHei"/>
                <a:cs typeface="Microsoft YaHei"/>
              </a:rPr>
              <a:t> Monte Carlo </a:t>
            </a:r>
            <a:r>
              <a:rPr sz="1875" b="0" dirty="0" err="1">
                <a:solidFill>
                  <a:srgbClr val="263442"/>
                </a:solidFill>
                <a:latin typeface="Microsoft YaHei"/>
                <a:ea typeface="Microsoft YaHei"/>
                <a:cs typeface="Microsoft YaHei"/>
              </a:rPr>
              <a:t>算法，可获取平行板电场下不同气体的增益和时间分辨</a:t>
            </a:r>
            <a:r>
              <a:rPr sz="1875" b="0" dirty="0">
                <a:solidFill>
                  <a:srgbClr val="263442"/>
                </a:solidFill>
                <a:latin typeface="Microsoft YaHei"/>
                <a:ea typeface="Microsoft YaHei"/>
                <a:cs typeface="Microsoft YaHei"/>
              </a:rPr>
              <a:t>。</a:t>
            </a:r>
          </a:p>
          <a:p>
            <a:pPr marL="800100" indent="-342900">
              <a:lnSpc>
                <a:spcPct val="115000"/>
              </a:lnSpc>
              <a:buFont typeface="Arial" panose="020B0604020202020204" pitchFamily="34" charset="0"/>
              <a:buChar char="•"/>
              <a:defRPr sz="1875" b="0">
                <a:solidFill>
                  <a:srgbClr val="263442"/>
                </a:solidFill>
                <a:latin typeface="Microsoft YaHei"/>
                <a:ea typeface="Microsoft YaHei"/>
                <a:cs typeface="Microsoft YaHei"/>
              </a:defRPr>
            </a:pPr>
            <a:r>
              <a:rPr sz="1875" b="0" dirty="0" err="1">
                <a:solidFill>
                  <a:srgbClr val="263442"/>
                </a:solidFill>
                <a:latin typeface="Microsoft YaHei"/>
                <a:ea typeface="Microsoft YaHei"/>
                <a:cs typeface="Microsoft YaHei"/>
              </a:rPr>
              <a:t>低气压探测器：增益和时间分辨主要取决于放大区（可视为均匀场</a:t>
            </a:r>
            <a:r>
              <a:rPr sz="1875" b="0" dirty="0">
                <a:solidFill>
                  <a:srgbClr val="263442"/>
                </a:solidFill>
                <a:latin typeface="Microsoft YaHei"/>
                <a:ea typeface="Microsoft YaHei"/>
                <a:cs typeface="Microsoft YaHei"/>
              </a:rPr>
              <a:t>），</a:t>
            </a:r>
            <a:r>
              <a:rPr sz="1875" b="0" dirty="0" err="1">
                <a:solidFill>
                  <a:srgbClr val="263442"/>
                </a:solidFill>
                <a:latin typeface="Microsoft YaHei"/>
                <a:ea typeface="Microsoft YaHei"/>
                <a:cs typeface="Microsoft YaHei"/>
              </a:rPr>
              <a:t>利用此模拟算法模拟增益和时间分辨</a:t>
            </a:r>
            <a:r>
              <a:rPr sz="1875" b="0" dirty="0">
                <a:solidFill>
                  <a:srgbClr val="263442"/>
                </a:solidFill>
                <a:latin typeface="Microsoft YaHei"/>
                <a:ea typeface="Microsoft YaHei"/>
                <a:cs typeface="Microsoft YaHei"/>
              </a:rPr>
              <a:t>。</a:t>
            </a:r>
          </a:p>
        </p:txBody>
      </p:sp>
      <p:pic>
        <p:nvPicPr>
          <p:cNvPr id="24" name="图片 10"/>
          <p:cNvPicPr>
            <a:picLocks noChangeAspect="1"/>
          </p:cNvPicPr>
          <p:nvPr/>
        </p:nvPicPr>
        <p:blipFill>
          <a:blip r:embed="rId4"/>
          <a:stretch>
            <a:fillRect/>
          </a:stretch>
        </p:blipFill>
        <p:spPr>
          <a:xfrm>
            <a:off x="1000125" y="2940050"/>
            <a:ext cx="10191750" cy="2714625"/>
          </a:xfrm>
          <a:prstGeom prst="rect">
            <a:avLst/>
          </a:prstGeom>
        </p:spPr>
      </p:pic>
      <p:sp>
        <p:nvSpPr>
          <p:cNvPr id="12" name="文本框 11">
            <a:extLst>
              <a:ext uri="{FF2B5EF4-FFF2-40B4-BE49-F238E27FC236}">
                <a16:creationId xmlns:a16="http://schemas.microsoft.com/office/drawing/2014/main" id="{CD516EA4-9B7B-BF24-F1FA-5B2CC8E9A887}"/>
              </a:ext>
            </a:extLst>
          </p:cNvPr>
          <p:cNvSpPr>
            <a:spLocks noGrp="1"/>
          </p:cNvSpPr>
          <p:nvPr/>
        </p:nvSpPr>
        <p:spPr>
          <a:xfrm>
            <a:off x="2119692" y="2549334"/>
            <a:ext cx="8001000" cy="457200"/>
          </a:xfrm>
          <a:prstGeom prst="rect">
            <a:avLst/>
          </a:prstGeom>
          <a:noFill/>
        </p:spPr>
        <p:txBody>
          <a:bodyPr wrap="square" lIns="38100" tIns="19050" rIns="38100" bIns="19050" anchor="ctr">
            <a:normAutofit/>
          </a:bodyPr>
          <a:lstStyle/>
          <a:p>
            <a:pPr algn="ctr">
              <a:lnSpc>
                <a:spcPct val="112000"/>
              </a:lnSpc>
              <a:buNone/>
              <a:defRPr sz="2025" b="1">
                <a:solidFill>
                  <a:srgbClr val="0B4EA2"/>
                </a:solidFill>
                <a:latin typeface="Microsoft YaHei"/>
                <a:ea typeface="Microsoft YaHei"/>
                <a:cs typeface="Microsoft YaHei"/>
              </a:defRPr>
            </a:pPr>
            <a:r>
              <a:rPr sz="2025" b="1">
                <a:solidFill>
                  <a:srgbClr val="0B4EA2"/>
                </a:solidFill>
                <a:latin typeface="Microsoft YaHei"/>
                <a:ea typeface="Microsoft YaHei"/>
                <a:cs typeface="Microsoft YaHei"/>
              </a:rPr>
              <a:t>雪崩　→　感应信号　→　增益与时间分辨</a:t>
            </a:r>
          </a:p>
        </p:txBody>
      </p:sp>
      <p:sp>
        <p:nvSpPr>
          <p:cNvPr id="13" name="文本框 12">
            <a:extLst>
              <a:ext uri="{FF2B5EF4-FFF2-40B4-BE49-F238E27FC236}">
                <a16:creationId xmlns:a16="http://schemas.microsoft.com/office/drawing/2014/main" id="{0C2DD5FA-C00E-ED44-3166-37090E1BA74E}"/>
              </a:ext>
            </a:extLst>
          </p:cNvPr>
          <p:cNvSpPr>
            <a:spLocks noGrp="1"/>
          </p:cNvSpPr>
          <p:nvPr/>
        </p:nvSpPr>
        <p:spPr>
          <a:xfrm>
            <a:off x="1524000" y="5940425"/>
            <a:ext cx="9144000" cy="476250"/>
          </a:xfrm>
          <a:prstGeom prst="rect">
            <a:avLst/>
          </a:prstGeom>
          <a:noFill/>
        </p:spPr>
        <p:txBody>
          <a:bodyPr wrap="square" lIns="38100" tIns="19050" rIns="38100" bIns="19050" anchor="ctr">
            <a:normAutofit/>
          </a:bodyPr>
          <a:lstStyle/>
          <a:p>
            <a:pPr algn="ctr">
              <a:lnSpc>
                <a:spcPct val="112000"/>
              </a:lnSpc>
              <a:buNone/>
              <a:defRPr sz="1875" b="1">
                <a:solidFill>
                  <a:srgbClr val="C0392B"/>
                </a:solidFill>
                <a:latin typeface="Microsoft YaHei"/>
                <a:ea typeface="Microsoft YaHei"/>
                <a:cs typeface="Microsoft YaHei"/>
              </a:defRPr>
            </a:pPr>
            <a:r>
              <a:rPr sz="1875" b="1" dirty="0" err="1">
                <a:solidFill>
                  <a:srgbClr val="C0392B"/>
                </a:solidFill>
                <a:latin typeface="Microsoft YaHei"/>
                <a:ea typeface="Microsoft YaHei"/>
                <a:cs typeface="Microsoft YaHei"/>
              </a:rPr>
              <a:t>均匀电场</a:t>
            </a:r>
            <a:r>
              <a:rPr sz="1875" b="1" dirty="0">
                <a:solidFill>
                  <a:srgbClr val="C0392B"/>
                </a:solidFill>
                <a:latin typeface="Microsoft YaHei"/>
                <a:ea typeface="Microsoft YaHei"/>
                <a:cs typeface="Microsoft YaHei"/>
              </a:rPr>
              <a:t> + </a:t>
            </a:r>
            <a:r>
              <a:rPr sz="1875" b="1" dirty="0" err="1">
                <a:solidFill>
                  <a:srgbClr val="C0392B"/>
                </a:solidFill>
                <a:latin typeface="Microsoft YaHei"/>
                <a:ea typeface="Microsoft YaHei"/>
                <a:cs typeface="Microsoft YaHei"/>
              </a:rPr>
              <a:t>网格化</a:t>
            </a:r>
            <a:r>
              <a:rPr sz="1875" b="1" dirty="0">
                <a:solidFill>
                  <a:srgbClr val="C0392B"/>
                </a:solidFill>
                <a:latin typeface="Microsoft YaHei"/>
                <a:ea typeface="Microsoft YaHei"/>
                <a:cs typeface="Microsoft YaHei"/>
              </a:rPr>
              <a:t> </a:t>
            </a:r>
            <a:r>
              <a:rPr sz="1875" b="1" dirty="0" err="1">
                <a:solidFill>
                  <a:srgbClr val="C0392B"/>
                </a:solidFill>
                <a:latin typeface="Microsoft YaHei"/>
                <a:ea typeface="Microsoft YaHei"/>
                <a:cs typeface="Microsoft YaHei"/>
              </a:rPr>
              <a:t>MC：保留关键雪崩统计，同时显著提高参数扫描效率</a:t>
            </a:r>
            <a:r>
              <a:rPr sz="1875" b="1" dirty="0">
                <a:solidFill>
                  <a:srgbClr val="C0392B"/>
                </a:solidFill>
                <a:latin typeface="Microsoft YaHei"/>
                <a:ea typeface="Microsoft YaHei"/>
                <a:cs typeface="Microsoft YaHei"/>
              </a:rPr>
              <a:t>。</a:t>
            </a:r>
          </a:p>
        </p:txBody>
      </p:sp>
    </p:spTree>
    <p:extLst>
      <p:ext uri="{BB962C8B-B14F-4D97-AF65-F5344CB8AC3E}">
        <p14:creationId xmlns:p14="http://schemas.microsoft.com/office/powerpoint/2010/main" val="20637648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8D8E5F4B-DEDF-14BA-260F-6E39FD586C22}"/>
              </a:ext>
            </a:extLst>
          </p:cNvPr>
          <p:cNvSpPr>
            <a:spLocks noGrp="1"/>
          </p:cNvSpPr>
          <p:nvPr/>
        </p:nvSpPr>
        <p:spPr>
          <a:xfrm>
            <a:off x="0" y="0"/>
            <a:ext cx="12191695" cy="566928"/>
          </a:xfrm>
          <a:prstGeom prst="rect">
            <a:avLst/>
          </a:prstGeom>
          <a:solidFill>
            <a:srgbClr val="F8FBFF"/>
          </a:solidFill>
          <a:ln w="12700">
            <a:solidFill>
              <a:srgbClr val="F8FBFF"/>
            </a:solidFill>
            <a:prstDash val="solid"/>
          </a:ln>
        </p:spPr>
        <p:txBody>
          <a:bodyPr/>
          <a:lstStyle/>
          <a:p>
            <a:endParaRPr/>
          </a:p>
        </p:txBody>
      </p:sp>
      <p:sp>
        <p:nvSpPr>
          <p:cNvPr id="3" name="Text 1">
            <a:extLst>
              <a:ext uri="{FF2B5EF4-FFF2-40B4-BE49-F238E27FC236}">
                <a16:creationId xmlns:a16="http://schemas.microsoft.com/office/drawing/2014/main" id="{53C199EF-8DE7-2634-6999-CBAF323ADD80}"/>
              </a:ext>
            </a:extLst>
          </p:cNvPr>
          <p:cNvSpPr>
            <a:spLocks noGrp="1"/>
          </p:cNvSpPr>
          <p:nvPr/>
        </p:nvSpPr>
        <p:spPr>
          <a:xfrm>
            <a:off x="476250" y="114300"/>
            <a:ext cx="1333500" cy="361950"/>
          </a:xfrm>
          <a:prstGeom prst="rect">
            <a:avLst/>
          </a:prstGeom>
          <a:noFill/>
        </p:spPr>
        <p:txBody>
          <a:bodyPr wrap="square" lIns="38100" tIns="19050" rIns="38100" bIns="19050" anchor="ctr">
            <a:normAutofit/>
          </a:bodyPr>
          <a:lstStyle/>
          <a:p>
            <a:pPr algn="l">
              <a:lnSpc>
                <a:spcPct val="112000"/>
              </a:lnSpc>
              <a:buNone/>
              <a:defRPr sz="1500" b="1">
                <a:solidFill>
                  <a:srgbClr val="0B4EA2"/>
                </a:solidFill>
                <a:latin typeface="Microsoft YaHei"/>
                <a:ea typeface="Microsoft YaHei"/>
                <a:cs typeface="Microsoft YaHei"/>
              </a:defRPr>
            </a:pPr>
            <a:r>
              <a:rPr sz="1500" b="1">
                <a:solidFill>
                  <a:srgbClr val="0B4EA2"/>
                </a:solidFill>
                <a:latin typeface="Microsoft YaHei"/>
                <a:ea typeface="Microsoft YaHei"/>
                <a:cs typeface="Microsoft YaHei"/>
              </a:rPr>
              <a:t>2 模拟</a:t>
            </a:r>
          </a:p>
        </p:txBody>
      </p:sp>
      <p:pic>
        <p:nvPicPr>
          <p:cNvPr id="24" name="Image 0"/>
          <p:cNvPicPr>
            <a:picLocks noChangeAspect="1"/>
          </p:cNvPicPr>
          <p:nvPr/>
        </p:nvPicPr>
        <p:blipFill>
          <a:blip r:embed="rId3"/>
          <a:stretch>
            <a:fillRect/>
          </a:stretch>
        </p:blipFill>
        <p:spPr>
          <a:xfrm>
            <a:off x="11045952" y="74851"/>
            <a:ext cx="384048" cy="380649"/>
          </a:xfrm>
          <a:prstGeom prst="rect">
            <a:avLst/>
          </a:prstGeom>
        </p:spPr>
      </p:pic>
      <p:sp>
        <p:nvSpPr>
          <p:cNvPr id="5" name="Shape 2">
            <a:extLst>
              <a:ext uri="{FF2B5EF4-FFF2-40B4-BE49-F238E27FC236}">
                <a16:creationId xmlns:a16="http://schemas.microsoft.com/office/drawing/2014/main" id="{002D751C-BE06-1DAD-2311-DAFABF120C34}"/>
              </a:ext>
            </a:extLst>
          </p:cNvPr>
          <p:cNvSpPr>
            <a:spLocks noGrp="1"/>
          </p:cNvSpPr>
          <p:nvPr/>
        </p:nvSpPr>
        <p:spPr>
          <a:xfrm>
            <a:off x="475488" y="594360"/>
            <a:ext cx="10789920" cy="0"/>
          </a:xfrm>
          <a:prstGeom prst="line">
            <a:avLst/>
          </a:prstGeom>
          <a:noFill/>
          <a:ln w="15240">
            <a:solidFill>
              <a:srgbClr val="0B4EA2"/>
            </a:solidFill>
            <a:prstDash val="solid"/>
          </a:ln>
        </p:spPr>
        <p:txBody>
          <a:bodyPr/>
          <a:lstStyle/>
          <a:p>
            <a:endParaRPr/>
          </a:p>
        </p:txBody>
      </p:sp>
      <p:sp>
        <p:nvSpPr>
          <p:cNvPr id="6" name="Text 3">
            <a:extLst>
              <a:ext uri="{FF2B5EF4-FFF2-40B4-BE49-F238E27FC236}">
                <a16:creationId xmlns:a16="http://schemas.microsoft.com/office/drawing/2014/main" id="{2E46C64D-D292-42D4-DF69-1D36118237C9}"/>
              </a:ext>
            </a:extLst>
          </p:cNvPr>
          <p:cNvSpPr>
            <a:spLocks noGrp="1"/>
          </p:cNvSpPr>
          <p:nvPr/>
        </p:nvSpPr>
        <p:spPr>
          <a:xfrm>
            <a:off x="476250" y="6496050"/>
            <a:ext cx="1619250" cy="209550"/>
          </a:xfrm>
          <a:prstGeom prst="rect">
            <a:avLst/>
          </a:prstGeom>
          <a:noFill/>
        </p:spPr>
        <p:txBody>
          <a:bodyPr wrap="square" lIns="38100" tIns="19050" rIns="38100" bIns="19050" anchor="ctr">
            <a:normAutofit fontScale="95663"/>
          </a:bodyPr>
          <a:lstStyle/>
          <a:p>
            <a:pPr algn="l">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惠州 · 2026.07</a:t>
            </a:r>
          </a:p>
        </p:txBody>
      </p:sp>
      <p:sp>
        <p:nvSpPr>
          <p:cNvPr id="7" name="Text 4">
            <a:extLst>
              <a:ext uri="{FF2B5EF4-FFF2-40B4-BE49-F238E27FC236}">
                <a16:creationId xmlns:a16="http://schemas.microsoft.com/office/drawing/2014/main" id="{96B12600-B62F-75BE-2F23-39D002EDBD6B}"/>
              </a:ext>
            </a:extLst>
          </p:cNvPr>
          <p:cNvSpPr>
            <a:spLocks noGrp="1"/>
          </p:cNvSpPr>
          <p:nvPr/>
        </p:nvSpPr>
        <p:spPr>
          <a:xfrm>
            <a:off x="11096625" y="6496050"/>
            <a:ext cx="714375" cy="209550"/>
          </a:xfrm>
          <a:prstGeom prst="rect">
            <a:avLst/>
          </a:prstGeom>
          <a:noFill/>
        </p:spPr>
        <p:txBody>
          <a:bodyPr wrap="square" lIns="38100" tIns="19050" rIns="38100" bIns="19050" anchor="ctr">
            <a:normAutofit fontScale="95663"/>
          </a:bodyPr>
          <a:lstStyle/>
          <a:p>
            <a:pPr algn="r">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13</a:t>
            </a:r>
          </a:p>
        </p:txBody>
      </p:sp>
      <p:sp>
        <p:nvSpPr>
          <p:cNvPr id="9" name="Text 6">
            <a:extLst>
              <a:ext uri="{FF2B5EF4-FFF2-40B4-BE49-F238E27FC236}">
                <a16:creationId xmlns:a16="http://schemas.microsoft.com/office/drawing/2014/main" id="{AF78DADF-3CDD-E376-5404-B20DCFE51AC2}"/>
              </a:ext>
            </a:extLst>
          </p:cNvPr>
          <p:cNvSpPr>
            <a:spLocks noGrp="1"/>
          </p:cNvSpPr>
          <p:nvPr/>
        </p:nvSpPr>
        <p:spPr>
          <a:xfrm>
            <a:off x="1857375" y="76200"/>
            <a:ext cx="8763000" cy="457200"/>
          </a:xfrm>
          <a:prstGeom prst="rect">
            <a:avLst/>
          </a:prstGeom>
          <a:noFill/>
        </p:spPr>
        <p:txBody>
          <a:bodyPr wrap="square" lIns="38100" tIns="19050" rIns="38100" bIns="19050" anchor="ctr">
            <a:normAutofit/>
          </a:bodyPr>
          <a:lstStyle/>
          <a:p>
            <a:pPr algn="ctr">
              <a:lnSpc>
                <a:spcPct val="112000"/>
              </a:lnSpc>
              <a:buNone/>
              <a:defRPr sz="2400" b="1">
                <a:solidFill>
                  <a:srgbClr val="17324D"/>
                </a:solidFill>
                <a:latin typeface="Microsoft YaHei"/>
                <a:ea typeface="Microsoft YaHei"/>
                <a:cs typeface="Microsoft YaHei"/>
              </a:defRPr>
            </a:pPr>
            <a:r>
              <a:rPr sz="2400" b="1">
                <a:solidFill>
                  <a:srgbClr val="17324D"/>
                </a:solidFill>
                <a:latin typeface="Microsoft YaHei"/>
                <a:ea typeface="Microsoft YaHei"/>
                <a:cs typeface="Microsoft YaHei"/>
              </a:rPr>
              <a:t>RPC 气体：薄气隙、低压区域定时更优</a:t>
            </a:r>
          </a:p>
        </p:txBody>
      </p:sp>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408973C7-72C0-BC34-ED64-39AD918315B3}"/>
                  </a:ext>
                </a:extLst>
              </p:cNvPr>
              <p:cNvSpPr>
                <a:spLocks noGrp="1"/>
              </p:cNvSpPr>
              <p:nvPr/>
            </p:nvSpPr>
            <p:spPr>
              <a:xfrm>
                <a:off x="523875" y="762000"/>
                <a:ext cx="11049000" cy="857250"/>
              </a:xfrm>
              <a:prstGeom prst="rect">
                <a:avLst/>
              </a:prstGeom>
              <a:noFill/>
            </p:spPr>
            <p:txBody>
              <a:bodyPr wrap="square" lIns="38100" tIns="19050" rIns="38100" bIns="19050" anchor="ctr">
                <a:normAutofit/>
              </a:bodyPr>
              <a:lstStyle/>
              <a:p>
                <a:pPr>
                  <a:lnSpc>
                    <a:spcPct val="115000"/>
                  </a:lnSpc>
                  <a:buNone/>
                  <a:defRPr sz="1725" b="0">
                    <a:solidFill>
                      <a:srgbClr val="263442"/>
                    </a:solidFill>
                    <a:latin typeface="Microsoft YaHei"/>
                    <a:ea typeface="Microsoft YaHei"/>
                    <a:cs typeface="Microsoft YaHei"/>
                  </a:defRPr>
                </a:pPr>
                <a:r>
                  <a:rPr sz="1725" b="0">
                    <a:solidFill>
                      <a:srgbClr val="263442"/>
                    </a:solidFill>
                    <a:latin typeface="Noto Sans CJK SC"/>
                    <a:ea typeface="Noto Sans CJK SC"/>
                    <a:cs typeface="Noto Sans CJK SC"/>
                  </a:rPr>
                  <a:t>比较时间分辨随 pd（压强 × 气隙厚度）的变化；保持 </a:t>
                </a:r>
                <a14:m>
                  <m:oMath xmlns:m="http://schemas.openxmlformats.org/officeDocument/2006/math">
                    <m:sSub>
                      <m:sSubPr>
                        <m:ctrlPr>
                          <a:rPr lang="zh-CN" sz="1725" b="0" i="1">
                            <a:solidFill>
                              <a:srgbClr val="263442"/>
                            </a:solidFill>
                            <a:latin typeface="Cambria Math" panose="02040503050406030204" pitchFamily="18" charset="0"/>
                            <a:ea typeface="Cambria Math"/>
                            <a:cs typeface="Cambria Math"/>
                          </a:rPr>
                        </m:ctrlPr>
                      </m:sSubPr>
                      <m:e>
                        <m:r>
                          <a:rPr lang="zh-CN" sz="1725" b="0" i="1">
                            <a:solidFill>
                              <a:srgbClr val="263442"/>
                            </a:solidFill>
                            <a:latin typeface="Cambria Math"/>
                            <a:ea typeface="Cambria Math"/>
                            <a:cs typeface="Cambria Math"/>
                          </a:rPr>
                          <m:t>𝛼</m:t>
                        </m:r>
                      </m:e>
                      <m:sub>
                        <m:r>
                          <a:rPr lang="zh-CN" sz="1725" b="0" i="1">
                            <a:solidFill>
                              <a:srgbClr val="263442"/>
                            </a:solidFill>
                            <a:latin typeface="Cambria Math"/>
                            <a:ea typeface="Cambria Math"/>
                            <a:cs typeface="Cambria Math"/>
                          </a:rPr>
                          <m:t>𝑒𝑓𝑓</m:t>
                        </m:r>
                      </m:sub>
                    </m:sSub>
                    <m:r>
                      <a:rPr lang="en-US" sz="1725" b="0" i="1">
                        <a:solidFill>
                          <a:srgbClr val="263442"/>
                        </a:solidFill>
                        <a:latin typeface="Cambria Math"/>
                        <a:ea typeface="Cambria Math"/>
                        <a:cs typeface="Cambria Math"/>
                      </a:rPr>
                      <m:t>·</m:t>
                    </m:r>
                    <m:r>
                      <a:rPr lang="zh-CN" sz="1725" b="0" i="1">
                        <a:solidFill>
                          <a:srgbClr val="263442"/>
                        </a:solidFill>
                        <a:latin typeface="Cambria Math"/>
                        <a:ea typeface="Cambria Math"/>
                        <a:cs typeface="Cambria Math"/>
                      </a:rPr>
                      <m:t>𝑑</m:t>
                    </m:r>
                    <m:r>
                      <a:rPr lang="zh-CN" sz="1725" b="0" i="1">
                        <a:solidFill>
                          <a:srgbClr val="263442"/>
                        </a:solidFill>
                        <a:latin typeface="Cambria Math"/>
                        <a:ea typeface="Cambria Math"/>
                        <a:cs typeface="Cambria Math"/>
                      </a:rPr>
                      <m:t> </m:t>
                    </m:r>
                  </m:oMath>
                </a14:m>
                <a:r>
                  <a:rPr sz="1725" b="0">
                    <a:solidFill>
                      <a:srgbClr val="263442"/>
                    </a:solidFill>
                    <a:latin typeface="Noto Sans CJK SC"/>
                    <a:ea typeface="Noto Sans CJK SC"/>
                    <a:cs typeface="Noto Sans CJK SC"/>
                  </a:rPr>
                  <a:t>基本不变，使增益近似一致。</a:t>
                </a:r>
                <a:r>
                  <a:rPr sz="1725">
                    <a:solidFill>
                      <a:srgbClr val="263442"/>
                    </a:solidFill>
                    <a:latin typeface="Noto Sans CJK SC"/>
                    <a:ea typeface="Noto Sans CJK SC"/>
                    <a:cs typeface="Noto Sans CJK SC"/>
                  </a:rPr>
                  <a:t>“</a:t>
                </a:r>
                <a:r>
                  <a:rPr sz="1725">
                    <a:solidFill>
                      <a:srgbClr val="FF0000"/>
                    </a:solidFill>
                    <a:latin typeface="Noto Sans CJK SC"/>
                    <a:ea typeface="Noto Sans CJK SC"/>
                    <a:cs typeface="Noto Sans CJK SC"/>
                  </a:rPr>
                  <a:t>×</a:t>
                </a:r>
                <a:r>
                  <a:rPr sz="1725">
                    <a:solidFill>
                      <a:srgbClr val="263442"/>
                    </a:solidFill>
                    <a:latin typeface="Noto Sans CJK SC"/>
                    <a:ea typeface="Noto Sans CJK SC"/>
                    <a:cs typeface="Noto Sans CJK SC"/>
                  </a:rPr>
                  <a:t>”</a:t>
                </a:r>
                <a:r>
                  <a:rPr sz="1725" b="0">
                    <a:solidFill>
                      <a:srgbClr val="263442"/>
                    </a:solidFill>
                    <a:latin typeface="Noto Sans CJK SC"/>
                    <a:ea typeface="Noto Sans CJK SC"/>
                    <a:cs typeface="Noto Sans CJK SC"/>
                  </a:rPr>
                  <a:t>表示电压高于 Paschen 曲线。</a:t>
                </a:r>
              </a:p>
            </p:txBody>
          </p:sp>
        </mc:Choice>
        <mc:Fallback xmlns="">
          <p:sp>
            <p:nvSpPr>
              <p:cNvPr id="8" name="文本框 7">
                <a:extLst>
                  <a:ext uri="{FF2B5EF4-FFF2-40B4-BE49-F238E27FC236}">
                    <a16:creationId xmlns:a16="http://schemas.microsoft.com/office/drawing/2014/main" id="{408973C7-72C0-BC34-ED64-39AD918315B3}"/>
                  </a:ext>
                </a:extLst>
              </p:cNvPr>
              <p:cNvSpPr>
                <a:spLocks noGrp="1" noRot="1" noChangeAspect="1" noMove="1" noResize="1" noEditPoints="1" noAdjustHandles="1" noChangeArrowheads="1" noChangeShapeType="1" noTextEdit="1"/>
              </p:cNvSpPr>
              <p:nvPr/>
            </p:nvSpPr>
            <p:spPr>
              <a:xfrm>
                <a:off x="523875" y="762000"/>
                <a:ext cx="11049000" cy="857250"/>
              </a:xfrm>
              <a:prstGeom prst="rect">
                <a:avLst/>
              </a:prstGeom>
              <a:blipFill>
                <a:blip r:embed="rId4"/>
                <a:stretch>
                  <a:fillRect l="-883" b="-1418"/>
                </a:stretch>
              </a:blipFill>
            </p:spPr>
            <p:txBody>
              <a:bodyPr/>
              <a:lstStyle/>
              <a:p>
                <a:r>
                  <a:rPr lang="zh-CN" altLang="en-US">
                    <a:noFill/>
                  </a:rPr>
                  <a:t> </a:t>
                </a:r>
              </a:p>
            </p:txBody>
          </p:sp>
        </mc:Fallback>
      </mc:AlternateContent>
      <p:pic>
        <p:nvPicPr>
          <p:cNvPr id="30" name="图片 9"/>
          <p:cNvPicPr>
            <a:picLocks noChangeAspect="1"/>
          </p:cNvPicPr>
          <p:nvPr/>
        </p:nvPicPr>
        <p:blipFill>
          <a:blip r:embed="rId5"/>
          <a:stretch>
            <a:fillRect/>
          </a:stretch>
        </p:blipFill>
        <p:spPr>
          <a:xfrm>
            <a:off x="0" y="0"/>
            <a:ext cx="0" cy="0"/>
          </a:xfrm>
          <a:prstGeom prst="rect">
            <a:avLst/>
          </a:prstGeom>
        </p:spPr>
      </p:pic>
      <p:sp>
        <p:nvSpPr>
          <p:cNvPr id="11" name="文本框 10">
            <a:extLst>
              <a:ext uri="{FF2B5EF4-FFF2-40B4-BE49-F238E27FC236}">
                <a16:creationId xmlns:a16="http://schemas.microsoft.com/office/drawing/2014/main" id="{C3B2B4D1-2C75-EE94-7F44-E1C39970BFB6}"/>
              </a:ext>
            </a:extLst>
          </p:cNvPr>
          <p:cNvSpPr>
            <a:spLocks noGrp="1"/>
          </p:cNvSpPr>
          <p:nvPr/>
        </p:nvSpPr>
        <p:spPr>
          <a:xfrm>
            <a:off x="6191250" y="5667375"/>
            <a:ext cx="4762500" cy="428625"/>
          </a:xfrm>
          <a:prstGeom prst="rect">
            <a:avLst/>
          </a:prstGeom>
          <a:noFill/>
        </p:spPr>
        <p:txBody>
          <a:bodyPr wrap="square" lIns="38100" tIns="19050" rIns="38100" bIns="19050" anchor="ctr">
            <a:normAutofit/>
          </a:bodyPr>
          <a:lstStyle/>
          <a:p>
            <a:pPr algn="ctr">
              <a:lnSpc>
                <a:spcPct val="112000"/>
              </a:lnSpc>
              <a:buNone/>
              <a:defRPr sz="1725" b="1">
                <a:solidFill>
                  <a:srgbClr val="C0392B"/>
                </a:solidFill>
                <a:latin typeface="Microsoft YaHei"/>
                <a:ea typeface="Microsoft YaHei"/>
                <a:cs typeface="Microsoft YaHei"/>
              </a:defRPr>
            </a:pPr>
            <a:r>
              <a:rPr sz="1725" b="1">
                <a:solidFill>
                  <a:srgbClr val="C0392B"/>
                </a:solidFill>
                <a:latin typeface="Microsoft YaHei"/>
                <a:ea typeface="Microsoft YaHei"/>
                <a:cs typeface="Microsoft YaHei"/>
              </a:rPr>
              <a:t>薄气隙 + 低压组合可获得更好的时间分辨。</a:t>
            </a:r>
          </a:p>
        </p:txBody>
      </p:sp>
      <p:pic>
        <p:nvPicPr>
          <p:cNvPr id="32" name="图片 12"/>
          <p:cNvPicPr>
            <a:picLocks noChangeAspect="1"/>
          </p:cNvPicPr>
          <p:nvPr/>
        </p:nvPicPr>
        <p:blipFill>
          <a:blip r:embed="rId6"/>
          <a:srcRect t="483" r="1415" b="-1"/>
          <a:stretch>
            <a:fillRect/>
          </a:stretch>
        </p:blipFill>
        <p:spPr>
          <a:xfrm>
            <a:off x="5645952" y="1786889"/>
            <a:ext cx="5400000" cy="3960000"/>
          </a:xfrm>
          <a:prstGeom prst="rect">
            <a:avLst/>
          </a:prstGeom>
        </p:spPr>
      </p:pic>
      <p:sp>
        <p:nvSpPr>
          <p:cNvPr id="14" name="任意多边形: 形状 13">
            <a:extLst>
              <a:ext uri="{FF2B5EF4-FFF2-40B4-BE49-F238E27FC236}">
                <a16:creationId xmlns:a16="http://schemas.microsoft.com/office/drawing/2014/main" id="{BE264227-3030-1C44-42BC-177CA06E8D14}"/>
              </a:ext>
            </a:extLst>
          </p:cNvPr>
          <p:cNvSpPr>
            <a:spLocks noGrp="1"/>
          </p:cNvSpPr>
          <p:nvPr/>
        </p:nvSpPr>
        <p:spPr>
          <a:xfrm>
            <a:off x="6180070" y="2423707"/>
            <a:ext cx="3673475" cy="2124075"/>
          </a:xfrm>
          <a:custGeom>
            <a:avLst/>
            <a:gdLst/>
            <a:ahLst/>
            <a:cxnLst/>
            <a:rect l="l" t="t" r="r" b="b"/>
            <a:pathLst>
              <a:path w="3673475" h="2124075">
                <a:moveTo>
                  <a:pt x="0" y="2124075"/>
                </a:moveTo>
                <a:cubicBezTo>
                  <a:pt x="139964" y="2075921"/>
                  <a:pt x="279929" y="2027767"/>
                  <a:pt x="460375" y="1981200"/>
                </a:cubicBezTo>
                <a:cubicBezTo>
                  <a:pt x="640821" y="1934633"/>
                  <a:pt x="906992" y="1891771"/>
                  <a:pt x="1082675" y="1844675"/>
                </a:cubicBezTo>
                <a:cubicBezTo>
                  <a:pt x="1258358" y="1797579"/>
                  <a:pt x="1357842" y="1739900"/>
                  <a:pt x="1514475" y="1698625"/>
                </a:cubicBezTo>
                <a:cubicBezTo>
                  <a:pt x="1671108" y="1657350"/>
                  <a:pt x="1890184" y="1648354"/>
                  <a:pt x="2022475" y="1597025"/>
                </a:cubicBezTo>
                <a:cubicBezTo>
                  <a:pt x="2154766" y="1545696"/>
                  <a:pt x="2160058" y="1432983"/>
                  <a:pt x="2308225" y="1390650"/>
                </a:cubicBezTo>
                <a:cubicBezTo>
                  <a:pt x="2456392" y="1348317"/>
                  <a:pt x="2747963" y="1438275"/>
                  <a:pt x="2911475" y="1343025"/>
                </a:cubicBezTo>
                <a:cubicBezTo>
                  <a:pt x="3074988" y="1247775"/>
                  <a:pt x="3207279" y="938212"/>
                  <a:pt x="3289300" y="819150"/>
                </a:cubicBezTo>
                <a:cubicBezTo>
                  <a:pt x="3371321" y="700088"/>
                  <a:pt x="3348038" y="747712"/>
                  <a:pt x="3403600" y="628650"/>
                </a:cubicBezTo>
                <a:cubicBezTo>
                  <a:pt x="3459162" y="509588"/>
                  <a:pt x="3577696" y="209550"/>
                  <a:pt x="3622675" y="104775"/>
                </a:cubicBezTo>
                <a:cubicBezTo>
                  <a:pt x="3667654" y="0"/>
                  <a:pt x="3661833" y="11642"/>
                  <a:pt x="3673475" y="0"/>
                </a:cubicBezTo>
              </a:path>
            </a:pathLst>
          </a:custGeom>
          <a:noFill/>
          <a:ln>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pic>
        <p:nvPicPr>
          <p:cNvPr id="34" name="图片 14"/>
          <p:cNvPicPr>
            <a:picLocks noChangeAspect="1"/>
          </p:cNvPicPr>
          <p:nvPr/>
        </p:nvPicPr>
        <p:blipFill>
          <a:blip r:embed="rId7"/>
          <a:stretch>
            <a:fillRect/>
          </a:stretch>
        </p:blipFill>
        <p:spPr>
          <a:xfrm>
            <a:off x="73827" y="1786889"/>
            <a:ext cx="5400000" cy="3960000"/>
          </a:xfrm>
          <a:prstGeom prst="rect">
            <a:avLst/>
          </a:prstGeom>
        </p:spPr>
      </p:pic>
      <p:sp>
        <p:nvSpPr>
          <p:cNvPr id="16" name="文本框 15">
            <a:extLst>
              <a:ext uri="{FF2B5EF4-FFF2-40B4-BE49-F238E27FC236}">
                <a16:creationId xmlns:a16="http://schemas.microsoft.com/office/drawing/2014/main" id="{A1EE5BFF-6B30-231E-5655-37765DFB420E}"/>
              </a:ext>
            </a:extLst>
          </p:cNvPr>
          <p:cNvSpPr>
            <a:spLocks noGrp="1"/>
          </p:cNvSpPr>
          <p:nvPr/>
        </p:nvSpPr>
        <p:spPr>
          <a:xfrm>
            <a:off x="666750" y="5667375"/>
            <a:ext cx="4762500" cy="428625"/>
          </a:xfrm>
          <a:prstGeom prst="rect">
            <a:avLst/>
          </a:prstGeom>
          <a:noFill/>
        </p:spPr>
        <p:txBody>
          <a:bodyPr wrap="square" lIns="38100" tIns="19050" rIns="38100" bIns="19050" anchor="ctr">
            <a:normAutofit fontScale="88311"/>
          </a:bodyPr>
          <a:lstStyle/>
          <a:p>
            <a:pPr algn="ctr">
              <a:lnSpc>
                <a:spcPct val="112000"/>
              </a:lnSpc>
              <a:buNone/>
              <a:defRPr sz="1650" b="0">
                <a:solidFill>
                  <a:srgbClr val="0B4EA2"/>
                </a:solidFill>
                <a:latin typeface="Microsoft YaHei"/>
                <a:ea typeface="Microsoft YaHei"/>
                <a:cs typeface="Microsoft YaHei"/>
              </a:defRPr>
            </a:pPr>
            <a:r>
              <a:rPr sz="1650" b="0">
                <a:solidFill>
                  <a:srgbClr val="0B4EA2"/>
                </a:solidFill>
                <a:latin typeface="Microsoft YaHei"/>
                <a:ea typeface="Microsoft YaHei"/>
                <a:cs typeface="Microsoft YaHei"/>
              </a:rPr>
              <a:t>低电压、远离 Paschen 边界的区域更适合稳定运行。</a:t>
            </a:r>
          </a:p>
        </p:txBody>
      </p:sp>
      <p:pic>
        <p:nvPicPr>
          <p:cNvPr id="36" name="图片 9"/>
          <p:cNvPicPr>
            <a:picLocks noChangeAspect="1"/>
          </p:cNvPicPr>
          <p:nvPr/>
        </p:nvPicPr>
        <p:blipFill>
          <a:blip r:embed="rId5"/>
          <a:stretch>
            <a:fillRect/>
          </a:stretch>
        </p:blipFill>
        <p:spPr>
          <a:xfrm>
            <a:off x="10922949" y="1273835"/>
            <a:ext cx="1262396" cy="1080973"/>
          </a:xfrm>
          <a:prstGeom prst="rect">
            <a:avLst/>
          </a:prstGeom>
        </p:spPr>
      </p:pic>
    </p:spTree>
    <p:extLst>
      <p:ext uri="{BB962C8B-B14F-4D97-AF65-F5344CB8AC3E}">
        <p14:creationId xmlns:p14="http://schemas.microsoft.com/office/powerpoint/2010/main" val="20735803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C48E2317-5712-A5DF-FBF4-F21C7C550ED4}"/>
              </a:ext>
            </a:extLst>
          </p:cNvPr>
          <p:cNvSpPr>
            <a:spLocks noGrp="1"/>
          </p:cNvSpPr>
          <p:nvPr/>
        </p:nvSpPr>
        <p:spPr>
          <a:xfrm>
            <a:off x="0" y="0"/>
            <a:ext cx="12191695" cy="566928"/>
          </a:xfrm>
          <a:prstGeom prst="rect">
            <a:avLst/>
          </a:prstGeom>
          <a:solidFill>
            <a:srgbClr val="F8FBFF"/>
          </a:solidFill>
          <a:ln w="12700">
            <a:solidFill>
              <a:srgbClr val="F8FBFF"/>
            </a:solidFill>
            <a:prstDash val="solid"/>
          </a:ln>
        </p:spPr>
        <p:txBody>
          <a:bodyPr/>
          <a:lstStyle/>
          <a:p>
            <a:endParaRPr/>
          </a:p>
        </p:txBody>
      </p:sp>
      <p:sp>
        <p:nvSpPr>
          <p:cNvPr id="3" name="Text 1">
            <a:extLst>
              <a:ext uri="{FF2B5EF4-FFF2-40B4-BE49-F238E27FC236}">
                <a16:creationId xmlns:a16="http://schemas.microsoft.com/office/drawing/2014/main" id="{2649F584-DCF3-273D-8310-FEE5468AF19A}"/>
              </a:ext>
            </a:extLst>
          </p:cNvPr>
          <p:cNvSpPr>
            <a:spLocks noGrp="1"/>
          </p:cNvSpPr>
          <p:nvPr/>
        </p:nvSpPr>
        <p:spPr>
          <a:xfrm>
            <a:off x="476250" y="114300"/>
            <a:ext cx="1333500" cy="361950"/>
          </a:xfrm>
          <a:prstGeom prst="rect">
            <a:avLst/>
          </a:prstGeom>
          <a:noFill/>
        </p:spPr>
        <p:txBody>
          <a:bodyPr wrap="square" lIns="38100" tIns="19050" rIns="38100" bIns="19050" anchor="ctr">
            <a:normAutofit/>
          </a:bodyPr>
          <a:lstStyle/>
          <a:p>
            <a:pPr algn="l">
              <a:lnSpc>
                <a:spcPct val="112000"/>
              </a:lnSpc>
              <a:buNone/>
              <a:defRPr sz="1500" b="1">
                <a:solidFill>
                  <a:srgbClr val="0B4EA2"/>
                </a:solidFill>
                <a:latin typeface="Microsoft YaHei"/>
                <a:ea typeface="Microsoft YaHei"/>
                <a:cs typeface="Microsoft YaHei"/>
              </a:defRPr>
            </a:pPr>
            <a:r>
              <a:rPr sz="1500" b="1">
                <a:solidFill>
                  <a:srgbClr val="0B4EA2"/>
                </a:solidFill>
                <a:latin typeface="Microsoft YaHei"/>
                <a:ea typeface="Microsoft YaHei"/>
                <a:cs typeface="Microsoft YaHei"/>
              </a:rPr>
              <a:t>2 模拟</a:t>
            </a:r>
          </a:p>
        </p:txBody>
      </p:sp>
      <p:pic>
        <p:nvPicPr>
          <p:cNvPr id="35" name="Image 0"/>
          <p:cNvPicPr>
            <a:picLocks noChangeAspect="1"/>
          </p:cNvPicPr>
          <p:nvPr/>
        </p:nvPicPr>
        <p:blipFill>
          <a:blip r:embed="rId3"/>
          <a:stretch>
            <a:fillRect/>
          </a:stretch>
        </p:blipFill>
        <p:spPr>
          <a:xfrm>
            <a:off x="11045952" y="74851"/>
            <a:ext cx="384048" cy="380649"/>
          </a:xfrm>
          <a:prstGeom prst="rect">
            <a:avLst/>
          </a:prstGeom>
        </p:spPr>
      </p:pic>
      <p:sp>
        <p:nvSpPr>
          <p:cNvPr id="5" name="Shape 2">
            <a:extLst>
              <a:ext uri="{FF2B5EF4-FFF2-40B4-BE49-F238E27FC236}">
                <a16:creationId xmlns:a16="http://schemas.microsoft.com/office/drawing/2014/main" id="{F5A0B0FA-832B-4ABF-B1E2-EBD30F39906E}"/>
              </a:ext>
            </a:extLst>
          </p:cNvPr>
          <p:cNvSpPr>
            <a:spLocks noGrp="1"/>
          </p:cNvSpPr>
          <p:nvPr/>
        </p:nvSpPr>
        <p:spPr>
          <a:xfrm>
            <a:off x="475488" y="594360"/>
            <a:ext cx="10789920" cy="0"/>
          </a:xfrm>
          <a:prstGeom prst="line">
            <a:avLst/>
          </a:prstGeom>
          <a:noFill/>
          <a:ln w="15240">
            <a:solidFill>
              <a:srgbClr val="0B4EA2"/>
            </a:solidFill>
            <a:prstDash val="solid"/>
          </a:ln>
        </p:spPr>
        <p:txBody>
          <a:bodyPr/>
          <a:lstStyle/>
          <a:p>
            <a:endParaRPr/>
          </a:p>
        </p:txBody>
      </p:sp>
      <p:sp>
        <p:nvSpPr>
          <p:cNvPr id="6" name="Text 3">
            <a:extLst>
              <a:ext uri="{FF2B5EF4-FFF2-40B4-BE49-F238E27FC236}">
                <a16:creationId xmlns:a16="http://schemas.microsoft.com/office/drawing/2014/main" id="{19E8BF3C-FE7F-D0A0-2BEB-CD8812873239}"/>
              </a:ext>
            </a:extLst>
          </p:cNvPr>
          <p:cNvSpPr>
            <a:spLocks noGrp="1"/>
          </p:cNvSpPr>
          <p:nvPr/>
        </p:nvSpPr>
        <p:spPr>
          <a:xfrm>
            <a:off x="476250" y="6496050"/>
            <a:ext cx="1619250" cy="209550"/>
          </a:xfrm>
          <a:prstGeom prst="rect">
            <a:avLst/>
          </a:prstGeom>
          <a:noFill/>
        </p:spPr>
        <p:txBody>
          <a:bodyPr wrap="square" lIns="38100" tIns="19050" rIns="38100" bIns="19050" anchor="ctr">
            <a:normAutofit fontScale="95663"/>
          </a:bodyPr>
          <a:lstStyle/>
          <a:p>
            <a:pPr algn="l">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惠州 · 2026.07</a:t>
            </a:r>
          </a:p>
        </p:txBody>
      </p:sp>
      <p:sp>
        <p:nvSpPr>
          <p:cNvPr id="7" name="Text 4">
            <a:extLst>
              <a:ext uri="{FF2B5EF4-FFF2-40B4-BE49-F238E27FC236}">
                <a16:creationId xmlns:a16="http://schemas.microsoft.com/office/drawing/2014/main" id="{DC140413-B4FE-55B9-74F9-C582DB185CD8}"/>
              </a:ext>
            </a:extLst>
          </p:cNvPr>
          <p:cNvSpPr>
            <a:spLocks noGrp="1"/>
          </p:cNvSpPr>
          <p:nvPr/>
        </p:nvSpPr>
        <p:spPr>
          <a:xfrm>
            <a:off x="11096625" y="6496050"/>
            <a:ext cx="714375" cy="209550"/>
          </a:xfrm>
          <a:prstGeom prst="rect">
            <a:avLst/>
          </a:prstGeom>
          <a:noFill/>
        </p:spPr>
        <p:txBody>
          <a:bodyPr wrap="square" lIns="38100" tIns="19050" rIns="38100" bIns="19050" anchor="ctr">
            <a:normAutofit fontScale="95663"/>
          </a:bodyPr>
          <a:lstStyle/>
          <a:p>
            <a:pPr algn="r">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14</a:t>
            </a:r>
          </a:p>
        </p:txBody>
      </p:sp>
      <p:sp>
        <p:nvSpPr>
          <p:cNvPr id="9" name="Text 6">
            <a:extLst>
              <a:ext uri="{FF2B5EF4-FFF2-40B4-BE49-F238E27FC236}">
                <a16:creationId xmlns:a16="http://schemas.microsoft.com/office/drawing/2014/main" id="{7E2B43C1-F6C3-4A2E-04DB-6A808EAE4A01}"/>
              </a:ext>
            </a:extLst>
          </p:cNvPr>
          <p:cNvSpPr>
            <a:spLocks noGrp="1"/>
          </p:cNvSpPr>
          <p:nvPr/>
        </p:nvSpPr>
        <p:spPr>
          <a:xfrm>
            <a:off x="1857375" y="76200"/>
            <a:ext cx="8763000" cy="457200"/>
          </a:xfrm>
          <a:prstGeom prst="rect">
            <a:avLst/>
          </a:prstGeom>
          <a:noFill/>
        </p:spPr>
        <p:txBody>
          <a:bodyPr wrap="square" lIns="38100" tIns="19050" rIns="38100" bIns="19050" anchor="ctr">
            <a:normAutofit/>
          </a:bodyPr>
          <a:lstStyle/>
          <a:p>
            <a:pPr algn="ctr">
              <a:lnSpc>
                <a:spcPct val="112000"/>
              </a:lnSpc>
              <a:buNone/>
              <a:defRPr sz="2400" b="1">
                <a:solidFill>
                  <a:srgbClr val="17324D"/>
                </a:solidFill>
                <a:latin typeface="Microsoft YaHei"/>
                <a:ea typeface="Microsoft YaHei"/>
                <a:cs typeface="Microsoft YaHei"/>
              </a:defRPr>
            </a:pPr>
            <a:r>
              <a:rPr sz="2400" b="1">
                <a:solidFill>
                  <a:srgbClr val="17324D"/>
                </a:solidFill>
                <a:latin typeface="Microsoft YaHei"/>
                <a:ea typeface="Microsoft YaHei"/>
                <a:cs typeface="Microsoft YaHei"/>
              </a:rPr>
              <a:t>气体筛选：COMPASS 与 RPC 气体进入实验候选</a:t>
            </a:r>
          </a:p>
        </p:txBody>
      </p:sp>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id="{5D3A82D2-4B91-3668-930F-A77D896516EC}"/>
                  </a:ext>
                </a:extLst>
              </p:cNvPr>
              <p:cNvSpPr>
                <a:spLocks noGrp="1"/>
              </p:cNvSpPr>
              <p:nvPr/>
            </p:nvSpPr>
            <p:spPr>
              <a:xfrm>
                <a:off x="666750" y="628650"/>
                <a:ext cx="4572000" cy="476250"/>
              </a:xfrm>
              <a:prstGeom prst="rect">
                <a:avLst/>
              </a:prstGeom>
              <a:noFill/>
            </p:spPr>
            <p:txBody>
              <a:bodyPr wrap="square" lIns="38100" tIns="19050" rIns="38100" bIns="19050" anchor="ctr">
                <a:normAutofit/>
              </a:bodyPr>
              <a:lstStyle/>
              <a:p>
                <a:pPr algn="ctr">
                  <a:lnSpc>
                    <a:spcPct val="112000"/>
                  </a:lnSpc>
                  <a:buNone/>
                  <a:defRPr sz="1875" b="1">
                    <a:solidFill>
                      <a:srgbClr val="17324D"/>
                    </a:solidFill>
                    <a:latin typeface="Noto Sans CJK SC"/>
                    <a:ea typeface="Noto Sans CJK SC"/>
                    <a:cs typeface="Noto Sans CJK SC"/>
                  </a:defRPr>
                </a:pPr>
                <a14:m>
                  <m:oMath xmlns:m="http://schemas.openxmlformats.org/officeDocument/2006/math">
                    <m:sSub>
                      <m:sSubPr>
                        <m:ctrlPr>
                          <a:rPr lang="en-US" i="1">
                            <a:latin typeface="Cambria Math" panose="02040503050406030204" pitchFamily="18" charset="0"/>
                            <a:ea typeface="Cambria Math"/>
                            <a:cs typeface="Cambria Math"/>
                          </a:rPr>
                        </m:ctrlPr>
                      </m:sSubPr>
                      <m:e>
                        <m:r>
                          <a:rPr lang="en-US">
                            <a:latin typeface="Cambria Math"/>
                            <a:ea typeface="Cambria Math"/>
                            <a:cs typeface="Cambria Math"/>
                          </a:rPr>
                          <m:t>𝐴𝑟</m:t>
                        </m:r>
                        <m:r>
                          <a:rPr lang="en-US">
                            <a:latin typeface="Cambria Math"/>
                            <a:ea typeface="Cambria Math"/>
                            <a:cs typeface="Cambria Math"/>
                          </a:rPr>
                          <m:t>/</m:t>
                        </m:r>
                        <m:r>
                          <a:rPr lang="en-US">
                            <a:latin typeface="Cambria Math"/>
                            <a:ea typeface="Cambria Math"/>
                            <a:cs typeface="Cambria Math"/>
                          </a:rPr>
                          <m:t>𝐶𝑂</m:t>
                        </m:r>
                      </m:e>
                      <m:sub>
                        <m:r>
                          <a:rPr lang="en-US" i="1">
                            <a:latin typeface="Cambria Math"/>
                            <a:ea typeface="Cambria Math"/>
                            <a:cs typeface="Cambria Math"/>
                          </a:rPr>
                          <m:t>2</m:t>
                        </m:r>
                      </m:sub>
                    </m:sSub>
                    <m:r>
                      <a:rPr lang="en-US" i="1">
                        <a:latin typeface="Cambria Math"/>
                        <a:ea typeface="Cambria Math"/>
                        <a:cs typeface="Cambria Math"/>
                      </a:rPr>
                      <m:t> (</m:t>
                    </m:r>
                    <m:r>
                      <a:rPr lang="en-US" i="1">
                        <a:latin typeface="Cambria Math"/>
                        <a:ea typeface="Cambria Math"/>
                        <a:cs typeface="Cambria Math"/>
                      </a:rPr>
                      <m:t>93</m:t>
                    </m:r>
                    <m:r>
                      <a:rPr lang="en-US" i="1">
                        <a:latin typeface="Cambria Math"/>
                        <a:ea typeface="Cambria Math"/>
                        <a:cs typeface="Cambria Math"/>
                      </a:rPr>
                      <m:t>/</m:t>
                    </m:r>
                    <m:r>
                      <a:rPr lang="en-US" i="1">
                        <a:latin typeface="Cambria Math"/>
                        <a:ea typeface="Cambria Math"/>
                        <a:cs typeface="Cambria Math"/>
                      </a:rPr>
                      <m:t>7</m:t>
                    </m:r>
                    <m:r>
                      <a:rPr lang="en-US" i="1">
                        <a:latin typeface="Cambria Math"/>
                        <a:ea typeface="Cambria Math"/>
                        <a:cs typeface="Cambria Math"/>
                      </a:rPr>
                      <m:t>)</m:t>
                    </m:r>
                  </m:oMath>
                </a14:m>
                <a:r>
                  <a:rPr b="1">
                    <a:latin typeface="楷体"/>
                    <a:ea typeface="楷体"/>
                    <a:cs typeface="楷体"/>
                  </a:rPr>
                  <a:t> </a:t>
                </a:r>
              </a:p>
            </p:txBody>
          </p:sp>
        </mc:Choice>
        <mc:Fallback xmlns="">
          <p:sp>
            <p:nvSpPr>
              <p:cNvPr id="17" name="文本框 16">
                <a:extLst>
                  <a:ext uri="{FF2B5EF4-FFF2-40B4-BE49-F238E27FC236}">
                    <a16:creationId xmlns:a16="http://schemas.microsoft.com/office/drawing/2014/main" id="{5D3A82D2-4B91-3668-930F-A77D896516EC}"/>
                  </a:ext>
                </a:extLst>
              </p:cNvPr>
              <p:cNvSpPr>
                <a:spLocks noGrp="1" noRot="1" noChangeAspect="1" noMove="1" noResize="1" noEditPoints="1" noAdjustHandles="1" noChangeArrowheads="1" noChangeShapeType="1" noTextEdit="1"/>
              </p:cNvSpPr>
              <p:nvPr/>
            </p:nvSpPr>
            <p:spPr>
              <a:xfrm>
                <a:off x="666750" y="628650"/>
                <a:ext cx="4572000" cy="476250"/>
              </a:xfrm>
              <a:prstGeom prst="rect">
                <a:avLst/>
              </a:prstGeom>
              <a:blipFill>
                <a:blip r:embed="rId4"/>
                <a:stretch>
                  <a:fillRect b="-5128"/>
                </a:stretch>
              </a:blipFill>
            </p:spPr>
            <p:txBody>
              <a:bodyPr/>
              <a:lstStyle/>
              <a:p>
                <a:r>
                  <a:rPr lang="zh-CN" altLang="en-US">
                    <a:noFill/>
                  </a:rPr>
                  <a:t> </a:t>
                </a:r>
              </a:p>
            </p:txBody>
          </p:sp>
        </mc:Fallback>
      </mc:AlternateContent>
      <p:pic>
        <p:nvPicPr>
          <p:cNvPr id="41" name="图片 19"/>
          <p:cNvPicPr>
            <a:picLocks noChangeAspect="1"/>
          </p:cNvPicPr>
          <p:nvPr/>
        </p:nvPicPr>
        <p:blipFill>
          <a:blip r:embed="rId5"/>
          <a:stretch>
            <a:fillRect/>
          </a:stretch>
        </p:blipFill>
        <p:spPr>
          <a:xfrm>
            <a:off x="170932" y="1053713"/>
            <a:ext cx="5744789" cy="3960000"/>
          </a:xfrm>
          <a:prstGeom prst="rect">
            <a:avLst/>
          </a:prstGeom>
        </p:spPr>
      </p:pic>
      <p:sp>
        <p:nvSpPr>
          <p:cNvPr id="21" name="任意多边形: 形状 20">
            <a:extLst>
              <a:ext uri="{FF2B5EF4-FFF2-40B4-BE49-F238E27FC236}">
                <a16:creationId xmlns:a16="http://schemas.microsoft.com/office/drawing/2014/main" id="{E002C225-42B8-C745-EF80-1422AB133F2F}"/>
              </a:ext>
            </a:extLst>
          </p:cNvPr>
          <p:cNvSpPr>
            <a:spLocks noGrp="1"/>
          </p:cNvSpPr>
          <p:nvPr/>
        </p:nvSpPr>
        <p:spPr>
          <a:xfrm>
            <a:off x="1108017" y="4000962"/>
            <a:ext cx="3674534" cy="573833"/>
          </a:xfrm>
          <a:custGeom>
            <a:avLst/>
            <a:gdLst/>
            <a:ahLst/>
            <a:cxnLst/>
            <a:rect l="l" t="t" r="r" b="b"/>
            <a:pathLst>
              <a:path w="3674534" h="573833">
                <a:moveTo>
                  <a:pt x="0" y="546100"/>
                </a:moveTo>
                <a:cubicBezTo>
                  <a:pt x="833261" y="570794"/>
                  <a:pt x="1666523" y="595489"/>
                  <a:pt x="2137834" y="541867"/>
                </a:cubicBezTo>
                <a:cubicBezTo>
                  <a:pt x="2609145" y="488245"/>
                  <a:pt x="2571750" y="314678"/>
                  <a:pt x="2827867" y="224367"/>
                </a:cubicBezTo>
                <a:cubicBezTo>
                  <a:pt x="3083984" y="134056"/>
                  <a:pt x="3549651" y="86783"/>
                  <a:pt x="3674534" y="0"/>
                </a:cubicBezTo>
              </a:path>
            </a:pathLst>
          </a:custGeom>
          <a:noFill/>
          <a:ln>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2" name="文本框 21">
            <a:extLst>
              <a:ext uri="{FF2B5EF4-FFF2-40B4-BE49-F238E27FC236}">
                <a16:creationId xmlns:a16="http://schemas.microsoft.com/office/drawing/2014/main" id="{0B703C49-1AF7-912C-452C-96226A36D6E5}"/>
              </a:ext>
            </a:extLst>
          </p:cNvPr>
          <p:cNvSpPr>
            <a:spLocks noGrp="1"/>
          </p:cNvSpPr>
          <p:nvPr/>
        </p:nvSpPr>
        <p:spPr>
          <a:xfrm>
            <a:off x="635471" y="4918463"/>
            <a:ext cx="4619625" cy="400050"/>
          </a:xfrm>
          <a:prstGeom prst="rect">
            <a:avLst/>
          </a:prstGeom>
          <a:noFill/>
        </p:spPr>
        <p:txBody>
          <a:bodyPr wrap="square" lIns="38100" tIns="19050" rIns="38100" bIns="19050" anchor="ctr">
            <a:normAutofit/>
          </a:bodyPr>
          <a:lstStyle/>
          <a:p>
            <a:pPr algn="ctr">
              <a:lnSpc>
                <a:spcPct val="112000"/>
              </a:lnSpc>
              <a:buNone/>
              <a:defRPr sz="1650" b="0">
                <a:solidFill>
                  <a:srgbClr val="0B4EA2"/>
                </a:solidFill>
                <a:latin typeface="Microsoft YaHei"/>
                <a:ea typeface="Microsoft YaHei"/>
                <a:cs typeface="Microsoft YaHei"/>
              </a:defRPr>
            </a:pPr>
            <a:r>
              <a:rPr sz="1650" b="0">
                <a:solidFill>
                  <a:srgbClr val="0B4EA2"/>
                </a:solidFill>
                <a:latin typeface="Microsoft YaHei"/>
                <a:ea typeface="Microsoft YaHei"/>
                <a:cs typeface="Microsoft YaHei"/>
              </a:rPr>
              <a:t>定时性能较差，不作为优先工作气体。</a:t>
            </a:r>
          </a:p>
        </p:txBody>
      </p:sp>
      <p:sp>
        <p:nvSpPr>
          <p:cNvPr id="24" name="文本框 23">
            <a:extLst>
              <a:ext uri="{FF2B5EF4-FFF2-40B4-BE49-F238E27FC236}">
                <a16:creationId xmlns:a16="http://schemas.microsoft.com/office/drawing/2014/main" id="{50B180C5-31DA-7638-AC60-977AA636E35F}"/>
              </a:ext>
            </a:extLst>
          </p:cNvPr>
          <p:cNvSpPr>
            <a:spLocks noGrp="1"/>
          </p:cNvSpPr>
          <p:nvPr/>
        </p:nvSpPr>
        <p:spPr>
          <a:xfrm>
            <a:off x="1333500" y="5521706"/>
            <a:ext cx="10858500" cy="974344"/>
          </a:xfrm>
          <a:prstGeom prst="rect">
            <a:avLst/>
          </a:prstGeom>
          <a:noFill/>
        </p:spPr>
        <p:txBody>
          <a:bodyPr wrap="square" lIns="38100" tIns="19050" rIns="38100" bIns="19050" anchor="ctr">
            <a:normAutofit/>
          </a:bodyPr>
          <a:lstStyle/>
          <a:p>
            <a:pPr marL="285750" indent="-285750">
              <a:lnSpc>
                <a:spcPct val="112000"/>
              </a:lnSpc>
              <a:buFont typeface="Wingdings" panose="05000000000000000000" pitchFamily="2" charset="2"/>
              <a:buChar char="Ø"/>
              <a:defRPr sz="1725" b="1">
                <a:solidFill>
                  <a:srgbClr val="C0392B"/>
                </a:solidFill>
                <a:latin typeface="Microsoft YaHei"/>
                <a:ea typeface="Microsoft YaHei"/>
                <a:cs typeface="Microsoft YaHei"/>
              </a:defRPr>
            </a:pPr>
            <a:r>
              <a:rPr sz="1725" b="1" dirty="0" err="1">
                <a:solidFill>
                  <a:schemeClr val="tx1">
                    <a:lumMod val="95000"/>
                    <a:lumOff val="5000"/>
                  </a:schemeClr>
                </a:solidFill>
                <a:latin typeface="Microsoft YaHei"/>
                <a:ea typeface="Microsoft YaHei"/>
                <a:cs typeface="Microsoft YaHei"/>
              </a:rPr>
              <a:t>模拟工作点：单光子时间分辨</a:t>
            </a:r>
            <a:r>
              <a:rPr sz="1725" b="1" dirty="0">
                <a:solidFill>
                  <a:schemeClr val="tx1">
                    <a:lumMod val="95000"/>
                    <a:lumOff val="5000"/>
                  </a:schemeClr>
                </a:solidFill>
                <a:latin typeface="Microsoft YaHei"/>
                <a:ea typeface="Microsoft YaHei"/>
                <a:cs typeface="Microsoft YaHei"/>
              </a:rPr>
              <a:t> </a:t>
            </a:r>
            <a:r>
              <a:rPr sz="1725" b="1" dirty="0">
                <a:solidFill>
                  <a:srgbClr val="FF0000"/>
                </a:solidFill>
                <a:latin typeface="Microsoft YaHei"/>
                <a:ea typeface="Microsoft YaHei"/>
                <a:cs typeface="Microsoft YaHei"/>
              </a:rPr>
              <a:t>&lt; 100 </a:t>
            </a:r>
            <a:r>
              <a:rPr sz="1725" b="1" dirty="0" err="1">
                <a:solidFill>
                  <a:srgbClr val="FF0000"/>
                </a:solidFill>
                <a:latin typeface="Microsoft YaHei"/>
                <a:ea typeface="Microsoft YaHei"/>
                <a:cs typeface="Microsoft YaHei"/>
              </a:rPr>
              <a:t>ps，IBF</a:t>
            </a:r>
            <a:r>
              <a:rPr sz="1725" b="1" dirty="0">
                <a:solidFill>
                  <a:srgbClr val="FF0000"/>
                </a:solidFill>
                <a:latin typeface="Microsoft YaHei"/>
                <a:ea typeface="Microsoft YaHei"/>
                <a:cs typeface="Microsoft YaHei"/>
              </a:rPr>
              <a:t> &lt; 1%</a:t>
            </a:r>
          </a:p>
          <a:p>
            <a:pPr marL="742950" indent="-285750">
              <a:lnSpc>
                <a:spcPct val="112000"/>
              </a:lnSpc>
              <a:buFont typeface="Arial" panose="020B0604020202020204" pitchFamily="34" charset="0"/>
              <a:buChar char="•"/>
              <a:defRPr sz="1725" b="1">
                <a:solidFill>
                  <a:srgbClr val="C0392B"/>
                </a:solidFill>
                <a:latin typeface="Microsoft YaHei"/>
                <a:ea typeface="Microsoft YaHei"/>
                <a:cs typeface="Microsoft YaHei"/>
              </a:defRPr>
            </a:pPr>
            <a:r>
              <a:rPr sz="1725" b="1" dirty="0" err="1">
                <a:solidFill>
                  <a:schemeClr val="tx1">
                    <a:lumMod val="95000"/>
                    <a:lumOff val="5000"/>
                  </a:schemeClr>
                </a:solidFill>
                <a:latin typeface="Microsoft YaHei"/>
                <a:ea typeface="Microsoft YaHei"/>
                <a:cs typeface="Microsoft YaHei"/>
              </a:rPr>
              <a:t>候选气体：</a:t>
            </a:r>
            <a:r>
              <a:rPr sz="1725" b="1" dirty="0" err="1">
                <a:solidFill>
                  <a:srgbClr val="FF0000"/>
                </a:solidFill>
                <a:latin typeface="Microsoft YaHei"/>
                <a:ea typeface="Microsoft YaHei"/>
                <a:cs typeface="Microsoft YaHei"/>
              </a:rPr>
              <a:t>COMPASS</a:t>
            </a:r>
            <a:r>
              <a:rPr sz="1725" b="1" dirty="0">
                <a:solidFill>
                  <a:srgbClr val="FF0000"/>
                </a:solidFill>
                <a:latin typeface="Microsoft YaHei"/>
                <a:ea typeface="Microsoft YaHei"/>
                <a:cs typeface="Microsoft YaHei"/>
              </a:rPr>
              <a:t> 与 RPC </a:t>
            </a:r>
            <a:r>
              <a:rPr sz="1725" b="1" dirty="0" err="1">
                <a:solidFill>
                  <a:srgbClr val="FF0000"/>
                </a:solidFill>
                <a:latin typeface="Microsoft YaHei"/>
                <a:ea typeface="Microsoft YaHei"/>
                <a:cs typeface="Microsoft YaHei"/>
              </a:rPr>
              <a:t>气体</a:t>
            </a:r>
            <a:r>
              <a:rPr sz="1725" b="1" dirty="0" err="1">
                <a:solidFill>
                  <a:schemeClr val="tx1">
                    <a:lumMod val="95000"/>
                    <a:lumOff val="5000"/>
                  </a:schemeClr>
                </a:solidFill>
                <a:latin typeface="Microsoft YaHei"/>
                <a:ea typeface="Microsoft YaHei"/>
                <a:cs typeface="Microsoft YaHei"/>
              </a:rPr>
              <a:t>；RPC</a:t>
            </a:r>
            <a:r>
              <a:rPr sz="1725" b="1" dirty="0">
                <a:solidFill>
                  <a:schemeClr val="tx1">
                    <a:lumMod val="95000"/>
                    <a:lumOff val="5000"/>
                  </a:schemeClr>
                </a:solidFill>
                <a:latin typeface="Microsoft YaHei"/>
                <a:ea typeface="Microsoft YaHei"/>
                <a:cs typeface="Microsoft YaHei"/>
              </a:rPr>
              <a:t> </a:t>
            </a:r>
            <a:r>
              <a:rPr sz="1725" b="1" dirty="0" err="1">
                <a:solidFill>
                  <a:schemeClr val="tx1">
                    <a:lumMod val="95000"/>
                    <a:lumOff val="5000"/>
                  </a:schemeClr>
                </a:solidFill>
                <a:latin typeface="Microsoft YaHei"/>
                <a:ea typeface="Microsoft YaHei"/>
                <a:cs typeface="Microsoft YaHei"/>
              </a:rPr>
              <a:t>气体需</a:t>
            </a:r>
            <a:r>
              <a:rPr sz="1725" b="1" dirty="0">
                <a:solidFill>
                  <a:schemeClr val="tx1">
                    <a:lumMod val="95000"/>
                    <a:lumOff val="5000"/>
                  </a:schemeClr>
                </a:solidFill>
                <a:latin typeface="Microsoft YaHei"/>
                <a:ea typeface="Microsoft YaHei"/>
                <a:cs typeface="Microsoft YaHei"/>
              </a:rPr>
              <a:t> P &lt; 0.1 atm </a:t>
            </a:r>
            <a:r>
              <a:rPr sz="1725" b="1" dirty="0" err="1">
                <a:solidFill>
                  <a:schemeClr val="tx1">
                    <a:lumMod val="95000"/>
                    <a:lumOff val="5000"/>
                  </a:schemeClr>
                </a:solidFill>
                <a:latin typeface="Microsoft YaHei"/>
                <a:ea typeface="Microsoft YaHei"/>
                <a:cs typeface="Microsoft YaHei"/>
              </a:rPr>
              <a:t>以保证电子透过</a:t>
            </a:r>
            <a:r>
              <a:rPr sz="1725" b="1" dirty="0">
                <a:solidFill>
                  <a:schemeClr val="tx1">
                    <a:lumMod val="95000"/>
                    <a:lumOff val="5000"/>
                  </a:schemeClr>
                </a:solidFill>
                <a:latin typeface="Microsoft YaHei"/>
                <a:ea typeface="Microsoft YaHei"/>
                <a:cs typeface="Microsoft YaHei"/>
              </a:rPr>
              <a:t>。</a:t>
            </a:r>
          </a:p>
          <a:p>
            <a:pPr marL="742950" indent="-285750">
              <a:lnSpc>
                <a:spcPct val="112000"/>
              </a:lnSpc>
              <a:buFont typeface="Arial" panose="020B0604020202020204" pitchFamily="34" charset="0"/>
              <a:buChar char="•"/>
              <a:defRPr sz="1725" b="1">
                <a:solidFill>
                  <a:srgbClr val="C0392B"/>
                </a:solidFill>
                <a:latin typeface="Microsoft YaHei"/>
                <a:ea typeface="Microsoft YaHei"/>
                <a:cs typeface="Microsoft YaHei"/>
              </a:defRPr>
            </a:pPr>
            <a:r>
              <a:rPr sz="1725" b="1" dirty="0" err="1">
                <a:solidFill>
                  <a:schemeClr val="tx1">
                    <a:lumMod val="95000"/>
                    <a:lumOff val="5000"/>
                  </a:schemeClr>
                </a:solidFill>
                <a:latin typeface="Microsoft YaHei"/>
                <a:ea typeface="Microsoft YaHei"/>
                <a:cs typeface="Microsoft YaHei"/>
              </a:rPr>
              <a:t>倍增区厚度建议</a:t>
            </a:r>
            <a:r>
              <a:rPr sz="1725" b="1" dirty="0">
                <a:solidFill>
                  <a:schemeClr val="tx1">
                    <a:lumMod val="95000"/>
                    <a:lumOff val="5000"/>
                  </a:schemeClr>
                </a:solidFill>
                <a:latin typeface="Microsoft YaHei"/>
                <a:ea typeface="Microsoft YaHei"/>
                <a:cs typeface="Microsoft YaHei"/>
              </a:rPr>
              <a:t> &lt; 1 </a:t>
            </a:r>
            <a:r>
              <a:rPr sz="1725" b="1" dirty="0" err="1">
                <a:solidFill>
                  <a:schemeClr val="tx1">
                    <a:lumMod val="95000"/>
                    <a:lumOff val="5000"/>
                  </a:schemeClr>
                </a:solidFill>
                <a:latin typeface="Microsoft YaHei"/>
                <a:ea typeface="Microsoft YaHei"/>
                <a:cs typeface="Microsoft YaHei"/>
              </a:rPr>
              <a:t>mm，压强范围</a:t>
            </a:r>
            <a:r>
              <a:rPr sz="1725" b="1" dirty="0">
                <a:solidFill>
                  <a:schemeClr val="tx1">
                    <a:lumMod val="95000"/>
                    <a:lumOff val="5000"/>
                  </a:schemeClr>
                </a:solidFill>
                <a:latin typeface="Microsoft YaHei"/>
                <a:ea typeface="Microsoft YaHei"/>
                <a:cs typeface="Microsoft YaHei"/>
              </a:rPr>
              <a:t> 0.01–0.1 </a:t>
            </a:r>
            <a:r>
              <a:rPr sz="1725" b="1" dirty="0" err="1">
                <a:solidFill>
                  <a:schemeClr val="tx1">
                    <a:lumMod val="95000"/>
                    <a:lumOff val="5000"/>
                  </a:schemeClr>
                </a:solidFill>
                <a:latin typeface="Microsoft YaHei"/>
                <a:ea typeface="Microsoft YaHei"/>
                <a:cs typeface="Microsoft YaHei"/>
              </a:rPr>
              <a:t>atm（结合实验情况调整</a:t>
            </a:r>
            <a:r>
              <a:rPr sz="1725" b="1" dirty="0">
                <a:solidFill>
                  <a:schemeClr val="tx1">
                    <a:lumMod val="95000"/>
                    <a:lumOff val="5000"/>
                  </a:schemeClr>
                </a:solidFill>
                <a:latin typeface="Microsoft YaHei"/>
                <a:ea typeface="Microsoft YaHei"/>
                <a:cs typeface="Microsoft YaHei"/>
              </a:rPr>
              <a:t>）。</a:t>
            </a:r>
          </a:p>
        </p:txBody>
      </p:sp>
      <p:sp>
        <p:nvSpPr>
          <p:cNvPr id="26" name="文本框 25">
            <a:extLst>
              <a:ext uri="{FF2B5EF4-FFF2-40B4-BE49-F238E27FC236}">
                <a16:creationId xmlns:a16="http://schemas.microsoft.com/office/drawing/2014/main" id="{1AC0090D-241A-8C0B-B4E6-8CBFFABAD781}"/>
              </a:ext>
            </a:extLst>
          </p:cNvPr>
          <p:cNvSpPr>
            <a:spLocks noGrp="1"/>
          </p:cNvSpPr>
          <p:nvPr/>
        </p:nvSpPr>
        <p:spPr>
          <a:xfrm>
            <a:off x="6858000" y="628650"/>
            <a:ext cx="4286250" cy="476250"/>
          </a:xfrm>
          <a:prstGeom prst="rect">
            <a:avLst/>
          </a:prstGeom>
          <a:noFill/>
        </p:spPr>
        <p:txBody>
          <a:bodyPr wrap="square" lIns="38100" tIns="19050" rIns="38100" bIns="19050" anchor="ctr">
            <a:normAutofit/>
          </a:bodyPr>
          <a:lstStyle/>
          <a:p>
            <a:pPr algn="ctr">
              <a:lnSpc>
                <a:spcPct val="112000"/>
              </a:lnSpc>
              <a:buNone/>
              <a:defRPr sz="1875" b="1">
                <a:solidFill>
                  <a:srgbClr val="17324D"/>
                </a:solidFill>
                <a:latin typeface="Microsoft YaHei"/>
                <a:ea typeface="Microsoft YaHei"/>
                <a:cs typeface="Microsoft YaHei"/>
              </a:defRPr>
            </a:pPr>
            <a:r>
              <a:rPr sz="1875" b="1">
                <a:solidFill>
                  <a:srgbClr val="17324D"/>
                </a:solidFill>
                <a:latin typeface="Microsoft YaHei"/>
                <a:ea typeface="Microsoft YaHei"/>
                <a:cs typeface="Microsoft YaHei"/>
              </a:rPr>
              <a:t>COMPASS 气体</a:t>
            </a:r>
          </a:p>
        </p:txBody>
      </p:sp>
      <p:pic>
        <p:nvPicPr>
          <p:cNvPr id="46" name="图片 27"/>
          <p:cNvPicPr>
            <a:picLocks noChangeAspect="1"/>
          </p:cNvPicPr>
          <p:nvPr/>
        </p:nvPicPr>
        <p:blipFill>
          <a:blip r:embed="rId6"/>
          <a:stretch>
            <a:fillRect/>
          </a:stretch>
        </p:blipFill>
        <p:spPr>
          <a:xfrm>
            <a:off x="6409807" y="1053713"/>
            <a:ext cx="5744789" cy="3960000"/>
          </a:xfrm>
          <a:prstGeom prst="rect">
            <a:avLst/>
          </a:prstGeom>
        </p:spPr>
      </p:pic>
      <p:sp>
        <p:nvSpPr>
          <p:cNvPr id="29" name="任意多边形: 形状 28">
            <a:extLst>
              <a:ext uri="{FF2B5EF4-FFF2-40B4-BE49-F238E27FC236}">
                <a16:creationId xmlns:a16="http://schemas.microsoft.com/office/drawing/2014/main" id="{71CC786D-D9A6-4C44-5BE8-5B48FACBF4D1}"/>
              </a:ext>
            </a:extLst>
          </p:cNvPr>
          <p:cNvSpPr>
            <a:spLocks noGrp="1"/>
          </p:cNvSpPr>
          <p:nvPr/>
        </p:nvSpPr>
        <p:spPr>
          <a:xfrm>
            <a:off x="7152928" y="3351292"/>
            <a:ext cx="3940360" cy="1069652"/>
          </a:xfrm>
          <a:custGeom>
            <a:avLst/>
            <a:gdLst/>
            <a:ahLst/>
            <a:cxnLst/>
            <a:rect l="l" t="t" r="r" b="b"/>
            <a:pathLst>
              <a:path w="3653281" h="1060064">
                <a:moveTo>
                  <a:pt x="0" y="1060064"/>
                </a:moveTo>
                <a:cubicBezTo>
                  <a:pt x="239675" y="1053418"/>
                  <a:pt x="479351" y="1046773"/>
                  <a:pt x="680484" y="1006901"/>
                </a:cubicBezTo>
                <a:cubicBezTo>
                  <a:pt x="881617" y="967029"/>
                  <a:pt x="965791" y="881082"/>
                  <a:pt x="1206796" y="820831"/>
                </a:cubicBezTo>
                <a:cubicBezTo>
                  <a:pt x="1447801" y="760580"/>
                  <a:pt x="1872217" y="702101"/>
                  <a:pt x="2126512" y="645394"/>
                </a:cubicBezTo>
                <a:cubicBezTo>
                  <a:pt x="2380807" y="588687"/>
                  <a:pt x="2494222" y="578940"/>
                  <a:pt x="2732568" y="480589"/>
                </a:cubicBezTo>
                <a:cubicBezTo>
                  <a:pt x="2970915" y="382238"/>
                  <a:pt x="3411279" y="132373"/>
                  <a:pt x="3556591" y="55287"/>
                </a:cubicBezTo>
                <a:cubicBezTo>
                  <a:pt x="3701903" y="-21799"/>
                  <a:pt x="3653170" y="-1863"/>
                  <a:pt x="3604438" y="18073"/>
                </a:cubicBezTo>
              </a:path>
            </a:pathLst>
          </a:custGeom>
          <a:noFill/>
          <a:ln>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Tree>
    <p:extLst>
      <p:ext uri="{BB962C8B-B14F-4D97-AF65-F5344CB8AC3E}">
        <p14:creationId xmlns:p14="http://schemas.microsoft.com/office/powerpoint/2010/main" val="7161417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CA2F2FCE-79D7-DF1E-67ED-809D542BB4F0}"/>
              </a:ext>
            </a:extLst>
          </p:cNvPr>
          <p:cNvSpPr>
            <a:spLocks noGrp="1"/>
          </p:cNvSpPr>
          <p:nvPr/>
        </p:nvSpPr>
        <p:spPr>
          <a:xfrm>
            <a:off x="0" y="0"/>
            <a:ext cx="12191695" cy="566928"/>
          </a:xfrm>
          <a:prstGeom prst="rect">
            <a:avLst/>
          </a:prstGeom>
          <a:solidFill>
            <a:srgbClr val="F8FBFF"/>
          </a:solidFill>
          <a:ln w="12700">
            <a:solidFill>
              <a:srgbClr val="F8FBFF"/>
            </a:solidFill>
            <a:prstDash val="solid"/>
          </a:ln>
        </p:spPr>
        <p:txBody>
          <a:bodyPr/>
          <a:lstStyle/>
          <a:p>
            <a:endParaRPr/>
          </a:p>
        </p:txBody>
      </p:sp>
      <p:sp>
        <p:nvSpPr>
          <p:cNvPr id="3" name="Text 1">
            <a:extLst>
              <a:ext uri="{FF2B5EF4-FFF2-40B4-BE49-F238E27FC236}">
                <a16:creationId xmlns:a16="http://schemas.microsoft.com/office/drawing/2014/main" id="{2B454872-EEEF-BFAE-AA60-CBF113809E29}"/>
              </a:ext>
            </a:extLst>
          </p:cNvPr>
          <p:cNvSpPr>
            <a:spLocks noGrp="1"/>
          </p:cNvSpPr>
          <p:nvPr/>
        </p:nvSpPr>
        <p:spPr>
          <a:xfrm>
            <a:off x="476250" y="114300"/>
            <a:ext cx="1333500" cy="361950"/>
          </a:xfrm>
          <a:prstGeom prst="rect">
            <a:avLst/>
          </a:prstGeom>
          <a:noFill/>
        </p:spPr>
        <p:txBody>
          <a:bodyPr wrap="square" lIns="38100" tIns="19050" rIns="38100" bIns="19050" anchor="ctr">
            <a:normAutofit/>
          </a:bodyPr>
          <a:lstStyle/>
          <a:p>
            <a:pPr algn="l">
              <a:lnSpc>
                <a:spcPct val="112000"/>
              </a:lnSpc>
              <a:buNone/>
              <a:defRPr sz="1500" b="1">
                <a:solidFill>
                  <a:srgbClr val="0B4EA2"/>
                </a:solidFill>
                <a:latin typeface="Microsoft YaHei"/>
                <a:ea typeface="Microsoft YaHei"/>
                <a:cs typeface="Microsoft YaHei"/>
              </a:defRPr>
            </a:pPr>
            <a:r>
              <a:rPr sz="1500" b="1">
                <a:solidFill>
                  <a:srgbClr val="0B4EA2"/>
                </a:solidFill>
                <a:latin typeface="Microsoft YaHei"/>
                <a:ea typeface="Microsoft YaHei"/>
                <a:cs typeface="Microsoft YaHei"/>
              </a:rPr>
              <a:t>3 实验</a:t>
            </a:r>
          </a:p>
        </p:txBody>
      </p:sp>
      <p:pic>
        <p:nvPicPr>
          <p:cNvPr id="75" name="Image 0"/>
          <p:cNvPicPr>
            <a:picLocks noChangeAspect="1"/>
          </p:cNvPicPr>
          <p:nvPr/>
        </p:nvPicPr>
        <p:blipFill>
          <a:blip r:embed="rId3"/>
          <a:stretch>
            <a:fillRect/>
          </a:stretch>
        </p:blipFill>
        <p:spPr>
          <a:xfrm>
            <a:off x="11045952" y="74851"/>
            <a:ext cx="384048" cy="380649"/>
          </a:xfrm>
          <a:prstGeom prst="rect">
            <a:avLst/>
          </a:prstGeom>
        </p:spPr>
      </p:pic>
      <p:sp>
        <p:nvSpPr>
          <p:cNvPr id="5" name="Shape 2">
            <a:extLst>
              <a:ext uri="{FF2B5EF4-FFF2-40B4-BE49-F238E27FC236}">
                <a16:creationId xmlns:a16="http://schemas.microsoft.com/office/drawing/2014/main" id="{4337CFED-4117-0776-296D-0395C40FAD3B}"/>
              </a:ext>
            </a:extLst>
          </p:cNvPr>
          <p:cNvSpPr>
            <a:spLocks noGrp="1"/>
          </p:cNvSpPr>
          <p:nvPr/>
        </p:nvSpPr>
        <p:spPr>
          <a:xfrm>
            <a:off x="475488" y="594360"/>
            <a:ext cx="10789920" cy="0"/>
          </a:xfrm>
          <a:prstGeom prst="line">
            <a:avLst/>
          </a:prstGeom>
          <a:noFill/>
          <a:ln w="15240">
            <a:solidFill>
              <a:srgbClr val="0B4EA2"/>
            </a:solidFill>
            <a:prstDash val="solid"/>
          </a:ln>
        </p:spPr>
        <p:txBody>
          <a:bodyPr/>
          <a:lstStyle/>
          <a:p>
            <a:endParaRPr/>
          </a:p>
        </p:txBody>
      </p:sp>
      <p:sp>
        <p:nvSpPr>
          <p:cNvPr id="6" name="Text 3">
            <a:extLst>
              <a:ext uri="{FF2B5EF4-FFF2-40B4-BE49-F238E27FC236}">
                <a16:creationId xmlns:a16="http://schemas.microsoft.com/office/drawing/2014/main" id="{7E83AD31-6B63-4BF4-293C-493BCBF79F03}"/>
              </a:ext>
            </a:extLst>
          </p:cNvPr>
          <p:cNvSpPr>
            <a:spLocks noGrp="1"/>
          </p:cNvSpPr>
          <p:nvPr/>
        </p:nvSpPr>
        <p:spPr>
          <a:xfrm>
            <a:off x="476250" y="6496050"/>
            <a:ext cx="1619250" cy="209550"/>
          </a:xfrm>
          <a:prstGeom prst="rect">
            <a:avLst/>
          </a:prstGeom>
          <a:noFill/>
        </p:spPr>
        <p:txBody>
          <a:bodyPr wrap="square" lIns="38100" tIns="19050" rIns="38100" bIns="19050" anchor="ctr">
            <a:normAutofit fontScale="95663"/>
          </a:bodyPr>
          <a:lstStyle/>
          <a:p>
            <a:pPr algn="l">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惠州 · 2026.07</a:t>
            </a:r>
          </a:p>
        </p:txBody>
      </p:sp>
      <p:sp>
        <p:nvSpPr>
          <p:cNvPr id="7" name="Text 4">
            <a:extLst>
              <a:ext uri="{FF2B5EF4-FFF2-40B4-BE49-F238E27FC236}">
                <a16:creationId xmlns:a16="http://schemas.microsoft.com/office/drawing/2014/main" id="{02D3BECB-D063-101A-FF92-0C40C578EB80}"/>
              </a:ext>
            </a:extLst>
          </p:cNvPr>
          <p:cNvSpPr>
            <a:spLocks noGrp="1"/>
          </p:cNvSpPr>
          <p:nvPr/>
        </p:nvSpPr>
        <p:spPr>
          <a:xfrm>
            <a:off x="11096625" y="6496050"/>
            <a:ext cx="714375" cy="209550"/>
          </a:xfrm>
          <a:prstGeom prst="rect">
            <a:avLst/>
          </a:prstGeom>
          <a:noFill/>
        </p:spPr>
        <p:txBody>
          <a:bodyPr wrap="square" lIns="38100" tIns="19050" rIns="38100" bIns="19050" anchor="ctr">
            <a:normAutofit fontScale="95663"/>
          </a:bodyPr>
          <a:lstStyle/>
          <a:p>
            <a:pPr algn="r">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15</a:t>
            </a:r>
          </a:p>
        </p:txBody>
      </p:sp>
      <p:sp>
        <p:nvSpPr>
          <p:cNvPr id="9" name="Text 6">
            <a:extLst>
              <a:ext uri="{FF2B5EF4-FFF2-40B4-BE49-F238E27FC236}">
                <a16:creationId xmlns:a16="http://schemas.microsoft.com/office/drawing/2014/main" id="{DCB9567D-E05E-9BBC-89D0-AB1886A973B8}"/>
              </a:ext>
            </a:extLst>
          </p:cNvPr>
          <p:cNvSpPr>
            <a:spLocks noGrp="1"/>
          </p:cNvSpPr>
          <p:nvPr/>
        </p:nvSpPr>
        <p:spPr>
          <a:xfrm>
            <a:off x="1857375" y="76200"/>
            <a:ext cx="8763000" cy="457200"/>
          </a:xfrm>
          <a:prstGeom prst="rect">
            <a:avLst/>
          </a:prstGeom>
          <a:noFill/>
        </p:spPr>
        <p:txBody>
          <a:bodyPr wrap="square" lIns="38100" tIns="19050" rIns="38100" bIns="19050" anchor="ctr">
            <a:normAutofit/>
          </a:bodyPr>
          <a:lstStyle/>
          <a:p>
            <a:pPr algn="ctr">
              <a:lnSpc>
                <a:spcPct val="112000"/>
              </a:lnSpc>
              <a:buNone/>
              <a:defRPr sz="2400" b="1">
                <a:solidFill>
                  <a:srgbClr val="17324D"/>
                </a:solidFill>
                <a:latin typeface="Microsoft YaHei"/>
                <a:ea typeface="Microsoft YaHei"/>
                <a:cs typeface="Microsoft YaHei"/>
              </a:defRPr>
            </a:pPr>
            <a:r>
              <a:rPr sz="2400" b="1" dirty="0" err="1">
                <a:solidFill>
                  <a:srgbClr val="17324D"/>
                </a:solidFill>
                <a:latin typeface="Microsoft YaHei"/>
                <a:ea typeface="Microsoft YaHei"/>
                <a:cs typeface="Microsoft YaHei"/>
              </a:rPr>
              <a:t>实验平台：单光电子、低气压与可控气体条件</a:t>
            </a:r>
            <a:endParaRPr sz="2400" b="1" dirty="0">
              <a:solidFill>
                <a:srgbClr val="17324D"/>
              </a:solidFill>
              <a:latin typeface="Microsoft YaHei"/>
              <a:ea typeface="Microsoft YaHei"/>
              <a:cs typeface="Microsoft YaHei"/>
            </a:endParaRPr>
          </a:p>
        </p:txBody>
      </p:sp>
      <p:sp>
        <p:nvSpPr>
          <p:cNvPr id="15" name="文本框 14">
            <a:extLst>
              <a:ext uri="{FF2B5EF4-FFF2-40B4-BE49-F238E27FC236}">
                <a16:creationId xmlns:a16="http://schemas.microsoft.com/office/drawing/2014/main" id="{6384574C-446B-AC76-FC20-8E8586A139D4}"/>
              </a:ext>
            </a:extLst>
          </p:cNvPr>
          <p:cNvSpPr>
            <a:spLocks noGrp="1"/>
          </p:cNvSpPr>
          <p:nvPr/>
        </p:nvSpPr>
        <p:spPr>
          <a:xfrm>
            <a:off x="523875" y="742950"/>
            <a:ext cx="5572125" cy="714375"/>
          </a:xfrm>
          <a:prstGeom prst="rect">
            <a:avLst/>
          </a:prstGeom>
          <a:noFill/>
        </p:spPr>
        <p:txBody>
          <a:bodyPr wrap="square" lIns="38100" tIns="19050" rIns="38100" bIns="19050" anchor="ctr">
            <a:normAutofit fontScale="99506"/>
          </a:bodyPr>
          <a:lstStyle/>
          <a:p>
            <a:pPr algn="l">
              <a:lnSpc>
                <a:spcPct val="112000"/>
              </a:lnSpc>
              <a:buNone/>
              <a:defRPr sz="1800" b="0">
                <a:solidFill>
                  <a:srgbClr val="263442"/>
                </a:solidFill>
                <a:latin typeface="Microsoft YaHei"/>
                <a:ea typeface="Microsoft YaHei"/>
                <a:cs typeface="Microsoft YaHei"/>
              </a:defRPr>
            </a:pPr>
            <a:r>
              <a:rPr sz="1800" b="0" dirty="0" err="1">
                <a:solidFill>
                  <a:srgbClr val="263442"/>
                </a:solidFill>
                <a:latin typeface="Microsoft YaHei"/>
                <a:ea typeface="Microsoft YaHei"/>
                <a:cs typeface="Microsoft YaHei"/>
              </a:rPr>
              <a:t>低气压</a:t>
            </a:r>
            <a:r>
              <a:rPr sz="1800" b="0" dirty="0">
                <a:solidFill>
                  <a:srgbClr val="263442"/>
                </a:solidFill>
                <a:latin typeface="Microsoft YaHei"/>
                <a:ea typeface="Microsoft YaHei"/>
                <a:cs typeface="Microsoft YaHei"/>
              </a:rPr>
              <a:t> PICOSEC </a:t>
            </a:r>
            <a:r>
              <a:rPr sz="1800" b="0" dirty="0" err="1">
                <a:solidFill>
                  <a:srgbClr val="263442"/>
                </a:solidFill>
                <a:latin typeface="Microsoft YaHei"/>
                <a:ea typeface="Microsoft YaHei"/>
                <a:cs typeface="Microsoft YaHei"/>
              </a:rPr>
              <a:t>的增益与时间分辨</a:t>
            </a:r>
            <a:r>
              <a:rPr sz="1800" b="1" dirty="0" err="1">
                <a:solidFill>
                  <a:srgbClr val="FF0000"/>
                </a:solidFill>
                <a:latin typeface="Microsoft YaHei"/>
                <a:ea typeface="Microsoft YaHei"/>
                <a:cs typeface="Microsoft YaHei"/>
              </a:rPr>
              <a:t>主要由倍增区决定，可使用单气隙光电</a:t>
            </a:r>
            <a:r>
              <a:rPr sz="1800" b="1" dirty="0">
                <a:solidFill>
                  <a:srgbClr val="FF0000"/>
                </a:solidFill>
                <a:latin typeface="Microsoft YaHei"/>
                <a:ea typeface="Microsoft YaHei"/>
                <a:cs typeface="Microsoft YaHei"/>
              </a:rPr>
              <a:t> RPC </a:t>
            </a:r>
            <a:r>
              <a:rPr sz="1800" b="1" dirty="0" err="1">
                <a:solidFill>
                  <a:srgbClr val="FF0000"/>
                </a:solidFill>
                <a:latin typeface="Microsoft YaHei"/>
                <a:ea typeface="Microsoft YaHei"/>
                <a:cs typeface="Microsoft YaHei"/>
              </a:rPr>
              <a:t>平台验证关键规律</a:t>
            </a:r>
            <a:r>
              <a:rPr sz="1800" b="0" dirty="0">
                <a:solidFill>
                  <a:srgbClr val="263442"/>
                </a:solidFill>
                <a:latin typeface="Microsoft YaHei"/>
                <a:ea typeface="Microsoft YaHei"/>
                <a:cs typeface="Microsoft YaHei"/>
              </a:rPr>
              <a:t>。</a:t>
            </a:r>
          </a:p>
        </p:txBody>
      </p:sp>
      <p:pic>
        <p:nvPicPr>
          <p:cNvPr id="81" name="图片 16"/>
          <p:cNvPicPr>
            <a:picLocks noChangeAspect="1"/>
          </p:cNvPicPr>
          <p:nvPr/>
        </p:nvPicPr>
        <p:blipFill>
          <a:blip r:embed="rId4"/>
          <a:stretch>
            <a:fillRect/>
          </a:stretch>
        </p:blipFill>
        <p:spPr>
          <a:xfrm>
            <a:off x="59926" y="3472772"/>
            <a:ext cx="5058947" cy="2160000"/>
          </a:xfrm>
          <a:prstGeom prst="rect">
            <a:avLst/>
          </a:prstGeom>
        </p:spPr>
      </p:pic>
      <p:sp>
        <p:nvSpPr>
          <p:cNvPr id="18" name="文本框 17">
            <a:extLst>
              <a:ext uri="{FF2B5EF4-FFF2-40B4-BE49-F238E27FC236}">
                <a16:creationId xmlns:a16="http://schemas.microsoft.com/office/drawing/2014/main" id="{A7ADF587-3FFD-D2AE-2422-4347FF1AF0D6}"/>
              </a:ext>
            </a:extLst>
          </p:cNvPr>
          <p:cNvSpPr>
            <a:spLocks noGrp="1"/>
          </p:cNvSpPr>
          <p:nvPr/>
        </p:nvSpPr>
        <p:spPr>
          <a:xfrm>
            <a:off x="404349" y="1624629"/>
            <a:ext cx="4742624" cy="1993010"/>
          </a:xfrm>
          <a:prstGeom prst="rect">
            <a:avLst/>
          </a:prstGeom>
          <a:noFill/>
        </p:spPr>
        <p:txBody>
          <a:bodyPr wrap="square" lIns="38100" tIns="19050" rIns="38100" bIns="19050" anchor="ctr">
            <a:normAutofit/>
          </a:bodyPr>
          <a:lstStyle/>
          <a:p>
            <a:pPr>
              <a:lnSpc>
                <a:spcPct val="112000"/>
              </a:lnSpc>
              <a:buNone/>
              <a:defRPr sz="1725" b="0">
                <a:solidFill>
                  <a:srgbClr val="0B4EA2"/>
                </a:solidFill>
                <a:latin typeface="Microsoft YaHei"/>
                <a:ea typeface="Microsoft YaHei"/>
                <a:cs typeface="Microsoft YaHei"/>
              </a:defRPr>
            </a:pPr>
            <a:r>
              <a:rPr sz="2200" b="1" dirty="0" err="1">
                <a:solidFill>
                  <a:schemeClr val="tx1">
                    <a:lumMod val="95000"/>
                    <a:lumOff val="5000"/>
                  </a:schemeClr>
                </a:solidFill>
                <a:latin typeface="Microsoft YaHei"/>
                <a:ea typeface="Microsoft YaHei"/>
                <a:cs typeface="Microsoft YaHei"/>
              </a:rPr>
              <a:t>基于光电</a:t>
            </a:r>
            <a:r>
              <a:rPr sz="2200" b="1" dirty="0">
                <a:solidFill>
                  <a:schemeClr val="tx1">
                    <a:lumMod val="95000"/>
                    <a:lumOff val="5000"/>
                  </a:schemeClr>
                </a:solidFill>
                <a:latin typeface="Microsoft YaHei"/>
                <a:ea typeface="Microsoft YaHei"/>
                <a:cs typeface="Microsoft YaHei"/>
              </a:rPr>
              <a:t> RPC </a:t>
            </a:r>
            <a:r>
              <a:rPr sz="2200" b="1" dirty="0" err="1">
                <a:solidFill>
                  <a:schemeClr val="tx1">
                    <a:lumMod val="95000"/>
                    <a:lumOff val="5000"/>
                  </a:schemeClr>
                </a:solidFill>
                <a:latin typeface="Microsoft YaHei"/>
                <a:ea typeface="Microsoft YaHei"/>
                <a:cs typeface="Microsoft YaHei"/>
              </a:rPr>
              <a:t>实验平台</a:t>
            </a:r>
            <a:br>
              <a:rPr sz="1725" b="0" dirty="0">
                <a:solidFill>
                  <a:srgbClr val="0B4EA2"/>
                </a:solidFill>
                <a:latin typeface="Microsoft YaHei"/>
                <a:ea typeface="Microsoft YaHei"/>
                <a:cs typeface="Microsoft YaHei"/>
              </a:rPr>
            </a:br>
            <a:r>
              <a:rPr sz="1600" b="1" dirty="0">
                <a:solidFill>
                  <a:schemeClr val="tx1">
                    <a:lumMod val="95000"/>
                    <a:lumOff val="5000"/>
                  </a:schemeClr>
                </a:solidFill>
                <a:latin typeface="Microsoft YaHei"/>
                <a:ea typeface="Microsoft YaHei"/>
                <a:cs typeface="Microsoft YaHei"/>
              </a:rPr>
              <a:t>（</a:t>
            </a:r>
            <a:r>
              <a:rPr sz="1600" dirty="0">
                <a:solidFill>
                  <a:srgbClr val="0B4EA2"/>
                </a:solidFill>
                <a:latin typeface="Microsoft YaHei"/>
                <a:ea typeface="Microsoft YaHei"/>
                <a:cs typeface="Microsoft YaHei"/>
                <a:hlinkClick r:id="rId5"/>
              </a:rPr>
              <a:t>2024全国气体探测器会议报告</a:t>
            </a:r>
            <a:r>
              <a:rPr sz="1600" dirty="0">
                <a:solidFill>
                  <a:srgbClr val="0B4EA2"/>
                </a:solidFill>
                <a:latin typeface="Microsoft YaHei"/>
                <a:ea typeface="Microsoft YaHei"/>
                <a:cs typeface="Microsoft YaHei"/>
              </a:rPr>
              <a:t>、</a:t>
            </a:r>
            <a:br>
              <a:rPr sz="1725" b="0" dirty="0">
                <a:solidFill>
                  <a:srgbClr val="0B4EA2"/>
                </a:solidFill>
                <a:latin typeface="Microsoft YaHei"/>
                <a:ea typeface="Microsoft YaHei"/>
                <a:cs typeface="Microsoft YaHei"/>
              </a:rPr>
            </a:br>
            <a:r>
              <a:rPr sz="1600" dirty="0">
                <a:solidFill>
                  <a:srgbClr val="0B4EA2"/>
                </a:solidFill>
                <a:latin typeface="Microsoft YaHei"/>
                <a:ea typeface="Microsoft YaHei"/>
                <a:cs typeface="Microsoft YaHei"/>
                <a:hlinkClick r:id="rId6"/>
              </a:rPr>
              <a:t>photo-</a:t>
            </a:r>
            <a:r>
              <a:rPr sz="1600" dirty="0" err="1">
                <a:solidFill>
                  <a:srgbClr val="0B4EA2"/>
                </a:solidFill>
                <a:latin typeface="Microsoft YaHei"/>
                <a:ea typeface="Microsoft YaHei"/>
                <a:cs typeface="Microsoft YaHei"/>
                <a:hlinkClick r:id="rId6"/>
              </a:rPr>
              <a:t>RPC文章</a:t>
            </a:r>
            <a:r>
              <a:rPr sz="1600" dirty="0">
                <a:solidFill>
                  <a:srgbClr val="0B4EA2"/>
                </a:solidFill>
                <a:latin typeface="Microsoft YaHei"/>
                <a:ea typeface="Microsoft YaHei"/>
                <a:cs typeface="Microsoft YaHei"/>
                <a:hlinkClick r:id="rId6"/>
              </a:rPr>
              <a:t>: </a:t>
            </a:r>
            <a:r>
              <a:rPr sz="1600" dirty="0">
                <a:latin typeface="Microsoft YaHei"/>
                <a:ea typeface="Microsoft YaHei"/>
                <a:cs typeface="Microsoft YaHei"/>
                <a:hlinkClick r:id="rId6"/>
              </a:rPr>
              <a:t>10.1016/j.nima.2025.170593</a:t>
            </a:r>
            <a:r>
              <a:rPr sz="1600" b="1" dirty="0">
                <a:solidFill>
                  <a:schemeClr val="tx1">
                    <a:lumMod val="95000"/>
                    <a:lumOff val="5000"/>
                  </a:schemeClr>
                </a:solidFill>
                <a:latin typeface="Microsoft YaHei"/>
                <a:ea typeface="Microsoft YaHei"/>
                <a:cs typeface="Microsoft YaHei"/>
              </a:rPr>
              <a:t>）</a:t>
            </a:r>
            <a:r>
              <a:rPr sz="1600" dirty="0">
                <a:solidFill>
                  <a:srgbClr val="0B4EA2"/>
                </a:solidFill>
                <a:latin typeface="Microsoft YaHei"/>
                <a:ea typeface="Microsoft YaHei"/>
                <a:cs typeface="Microsoft YaHei"/>
              </a:rPr>
              <a:t>，</a:t>
            </a:r>
            <a:br>
              <a:rPr sz="1725" b="0" dirty="0">
                <a:solidFill>
                  <a:srgbClr val="0B4EA2"/>
                </a:solidFill>
                <a:latin typeface="Microsoft YaHei"/>
                <a:ea typeface="Microsoft YaHei"/>
                <a:cs typeface="Microsoft YaHei"/>
              </a:rPr>
            </a:br>
            <a:r>
              <a:rPr sz="2200" b="1" dirty="0" err="1">
                <a:solidFill>
                  <a:schemeClr val="tx1">
                    <a:lumMod val="95000"/>
                    <a:lumOff val="5000"/>
                  </a:schemeClr>
                </a:solidFill>
                <a:latin typeface="Microsoft YaHei"/>
                <a:ea typeface="Microsoft YaHei"/>
                <a:cs typeface="Microsoft YaHei"/>
              </a:rPr>
              <a:t>并增加真空、压力与进气控制</a:t>
            </a:r>
            <a:r>
              <a:rPr sz="2200" b="1" dirty="0">
                <a:solidFill>
                  <a:schemeClr val="tx1">
                    <a:lumMod val="95000"/>
                    <a:lumOff val="5000"/>
                  </a:schemeClr>
                </a:solidFill>
                <a:latin typeface="Microsoft YaHei"/>
                <a:ea typeface="Microsoft YaHei"/>
                <a:cs typeface="Microsoft YaHei"/>
              </a:rPr>
              <a:t>：</a:t>
            </a:r>
          </a:p>
        </p:txBody>
      </p:sp>
      <p:pic>
        <p:nvPicPr>
          <p:cNvPr id="83" name="图片 65"/>
          <p:cNvPicPr>
            <a:picLocks noChangeAspect="1"/>
          </p:cNvPicPr>
          <p:nvPr/>
        </p:nvPicPr>
        <p:blipFill>
          <a:blip r:embed="rId7"/>
          <a:stretch>
            <a:fillRect/>
          </a:stretch>
        </p:blipFill>
        <p:spPr>
          <a:xfrm>
            <a:off x="9044366" y="876300"/>
            <a:ext cx="2762250" cy="3476625"/>
          </a:xfrm>
          <a:prstGeom prst="rect">
            <a:avLst/>
          </a:prstGeom>
        </p:spPr>
      </p:pic>
      <p:sp>
        <p:nvSpPr>
          <p:cNvPr id="67" name="文本框 66">
            <a:extLst>
              <a:ext uri="{FF2B5EF4-FFF2-40B4-BE49-F238E27FC236}">
                <a16:creationId xmlns:a16="http://schemas.microsoft.com/office/drawing/2014/main" id="{773D1EE0-F6FA-669A-4AC4-8C76AA9AEAC9}"/>
              </a:ext>
            </a:extLst>
          </p:cNvPr>
          <p:cNvSpPr>
            <a:spLocks noGrp="1"/>
          </p:cNvSpPr>
          <p:nvPr/>
        </p:nvSpPr>
        <p:spPr>
          <a:xfrm>
            <a:off x="5334000" y="4343400"/>
            <a:ext cx="4762500" cy="1504950"/>
          </a:xfrm>
          <a:prstGeom prst="rect">
            <a:avLst/>
          </a:prstGeom>
          <a:noFill/>
        </p:spPr>
        <p:txBody>
          <a:bodyPr wrap="square" lIns="38100" tIns="19050" rIns="38100" bIns="19050" anchor="t">
            <a:normAutofit/>
          </a:bodyPr>
          <a:lstStyle/>
          <a:p>
            <a:pPr algn="l">
              <a:lnSpc>
                <a:spcPct val="118000"/>
              </a:lnSpc>
              <a:buNone/>
              <a:defRPr sz="1575" b="0">
                <a:solidFill>
                  <a:srgbClr val="263442"/>
                </a:solidFill>
                <a:latin typeface="Microsoft YaHei"/>
                <a:ea typeface="Microsoft YaHei"/>
                <a:cs typeface="Microsoft YaHei"/>
              </a:defRPr>
            </a:pPr>
            <a:r>
              <a:rPr sz="1600" b="0">
                <a:solidFill>
                  <a:srgbClr val="263442"/>
                </a:solidFill>
                <a:latin typeface="Microsoft YaHei"/>
                <a:ea typeface="Microsoft YaHei"/>
                <a:cs typeface="Microsoft YaHei"/>
              </a:rPr>
              <a:t>• 光电 RPC：均匀气隙中的单电子雪崩</a:t>
            </a:r>
          </a:p>
          <a:p>
            <a:pPr algn="l">
              <a:lnSpc>
                <a:spcPct val="118000"/>
              </a:lnSpc>
              <a:buNone/>
              <a:defRPr sz="1575" b="0">
                <a:solidFill>
                  <a:srgbClr val="263442"/>
                </a:solidFill>
                <a:latin typeface="Microsoft YaHei"/>
                <a:ea typeface="Microsoft YaHei"/>
                <a:cs typeface="Microsoft YaHei"/>
              </a:defRPr>
            </a:pPr>
            <a:r>
              <a:rPr sz="1600" b="0">
                <a:solidFill>
                  <a:srgbClr val="263442"/>
                </a:solidFill>
                <a:latin typeface="Microsoft YaHei"/>
                <a:ea typeface="Microsoft YaHei"/>
                <a:cs typeface="Microsoft YaHei"/>
              </a:rPr>
              <a:t>• 真空控制：稳定目标压强</a:t>
            </a:r>
          </a:p>
          <a:p>
            <a:pPr algn="l">
              <a:lnSpc>
                <a:spcPct val="118000"/>
              </a:lnSpc>
              <a:buNone/>
              <a:defRPr sz="1575" b="0">
                <a:solidFill>
                  <a:srgbClr val="263442"/>
                </a:solidFill>
                <a:latin typeface="Microsoft YaHei"/>
                <a:ea typeface="Microsoft YaHei"/>
                <a:cs typeface="Microsoft YaHei"/>
              </a:defRPr>
            </a:pPr>
            <a:r>
              <a:rPr sz="1600" b="0">
                <a:solidFill>
                  <a:srgbClr val="263442"/>
                </a:solidFill>
                <a:latin typeface="Microsoft YaHei"/>
                <a:ea typeface="Microsoft YaHei"/>
                <a:cs typeface="Microsoft YaHei"/>
              </a:rPr>
              <a:t>• 气体控制：针阀与流量调节</a:t>
            </a:r>
          </a:p>
          <a:p>
            <a:pPr algn="l">
              <a:lnSpc>
                <a:spcPct val="118000"/>
              </a:lnSpc>
              <a:buNone/>
              <a:defRPr sz="1575" b="0">
                <a:solidFill>
                  <a:srgbClr val="263442"/>
                </a:solidFill>
                <a:latin typeface="Microsoft YaHei"/>
                <a:ea typeface="Microsoft YaHei"/>
                <a:cs typeface="Microsoft YaHei"/>
              </a:defRPr>
            </a:pPr>
            <a:r>
              <a:rPr sz="1600" b="0">
                <a:solidFill>
                  <a:srgbClr val="263442"/>
                </a:solidFill>
                <a:latin typeface="Microsoft YaHei"/>
                <a:ea typeface="Microsoft YaHei"/>
                <a:cs typeface="Microsoft YaHei"/>
              </a:rPr>
              <a:t>• 光源/电子学：激光、放大器、示波器</a:t>
            </a:r>
          </a:p>
        </p:txBody>
      </p:sp>
      <p:sp>
        <p:nvSpPr>
          <p:cNvPr id="68" name="文本框 67">
            <a:extLst>
              <a:ext uri="{FF2B5EF4-FFF2-40B4-BE49-F238E27FC236}">
                <a16:creationId xmlns:a16="http://schemas.microsoft.com/office/drawing/2014/main" id="{2CFD9626-723D-2F8F-5E4D-D8710DB67203}"/>
              </a:ext>
            </a:extLst>
          </p:cNvPr>
          <p:cNvSpPr>
            <a:spLocks noGrp="1"/>
          </p:cNvSpPr>
          <p:nvPr/>
        </p:nvSpPr>
        <p:spPr>
          <a:xfrm>
            <a:off x="1428750" y="5953125"/>
            <a:ext cx="9334500" cy="428625"/>
          </a:xfrm>
          <a:prstGeom prst="rect">
            <a:avLst/>
          </a:prstGeom>
          <a:noFill/>
        </p:spPr>
        <p:txBody>
          <a:bodyPr wrap="square" lIns="38100" tIns="19050" rIns="38100" bIns="19050" anchor="ctr">
            <a:normAutofit/>
          </a:bodyPr>
          <a:lstStyle/>
          <a:p>
            <a:pPr algn="ctr">
              <a:lnSpc>
                <a:spcPct val="112000"/>
              </a:lnSpc>
              <a:buNone/>
              <a:defRPr sz="1800" b="1">
                <a:solidFill>
                  <a:srgbClr val="C0392B"/>
                </a:solidFill>
                <a:latin typeface="Microsoft YaHei"/>
                <a:ea typeface="Microsoft YaHei"/>
                <a:cs typeface="Microsoft YaHei"/>
              </a:defRPr>
            </a:pPr>
            <a:r>
              <a:rPr sz="1800" b="1">
                <a:solidFill>
                  <a:srgbClr val="C0392B"/>
                </a:solidFill>
                <a:latin typeface="Microsoft YaHei"/>
                <a:ea typeface="Microsoft YaHei"/>
                <a:cs typeface="Microsoft YaHei"/>
              </a:rPr>
              <a:t>扫描不同气体、倍增区厚度和压强，测量增益、时间分辨及雪崩—流光转变。</a:t>
            </a:r>
          </a:p>
        </p:txBody>
      </p:sp>
      <p:sp>
        <p:nvSpPr>
          <p:cNvPr id="69" name="文本框 68">
            <a:extLst>
              <a:ext uri="{FF2B5EF4-FFF2-40B4-BE49-F238E27FC236}">
                <a16:creationId xmlns:a16="http://schemas.microsoft.com/office/drawing/2014/main" id="{BAAA3C95-0654-F9FA-1817-29AC90F16116}"/>
              </a:ext>
            </a:extLst>
          </p:cNvPr>
          <p:cNvSpPr>
            <a:spLocks noGrp="1"/>
          </p:cNvSpPr>
          <p:nvPr/>
        </p:nvSpPr>
        <p:spPr>
          <a:xfrm>
            <a:off x="5334000" y="3905250"/>
            <a:ext cx="4762500" cy="400050"/>
          </a:xfrm>
          <a:prstGeom prst="rect">
            <a:avLst/>
          </a:prstGeom>
          <a:noFill/>
        </p:spPr>
        <p:txBody>
          <a:bodyPr wrap="square" lIns="38100" tIns="19050" rIns="38100" bIns="19050" anchor="ctr">
            <a:normAutofit/>
          </a:bodyPr>
          <a:lstStyle/>
          <a:p>
            <a:pPr algn="ctr">
              <a:lnSpc>
                <a:spcPct val="112000"/>
              </a:lnSpc>
              <a:buNone/>
              <a:defRPr sz="1725" b="1">
                <a:solidFill>
                  <a:srgbClr val="0B4EA2"/>
                </a:solidFill>
                <a:latin typeface="Microsoft YaHei"/>
                <a:ea typeface="Microsoft YaHei"/>
                <a:cs typeface="Microsoft YaHei"/>
              </a:defRPr>
            </a:pPr>
            <a:r>
              <a:rPr sz="1725" b="1">
                <a:solidFill>
                  <a:srgbClr val="0B4EA2"/>
                </a:solidFill>
                <a:latin typeface="Microsoft YaHei"/>
                <a:ea typeface="Microsoft YaHei"/>
                <a:cs typeface="Microsoft YaHei"/>
              </a:rPr>
              <a:t>系统组成</a:t>
            </a:r>
          </a:p>
        </p:txBody>
      </p:sp>
      <p:sp>
        <p:nvSpPr>
          <p:cNvPr id="8" name="矩形 7">
            <a:extLst>
              <a:ext uri="{FF2B5EF4-FFF2-40B4-BE49-F238E27FC236}">
                <a16:creationId xmlns:a16="http://schemas.microsoft.com/office/drawing/2014/main" id="{99DD3A20-B30B-8B7F-1CAE-48E328C1845F}"/>
              </a:ext>
            </a:extLst>
          </p:cNvPr>
          <p:cNvSpPr>
            <a:spLocks noGrp="1"/>
          </p:cNvSpPr>
          <p:nvPr/>
        </p:nvSpPr>
        <p:spPr>
          <a:xfrm>
            <a:off x="6409492" y="3185464"/>
            <a:ext cx="968188" cy="51995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0" name="矩形 9">
            <a:extLst>
              <a:ext uri="{FF2B5EF4-FFF2-40B4-BE49-F238E27FC236}">
                <a16:creationId xmlns:a16="http://schemas.microsoft.com/office/drawing/2014/main" id="{D39B0D4E-58BB-B54A-1343-96DC5EFADE92}"/>
              </a:ext>
            </a:extLst>
          </p:cNvPr>
          <p:cNvSpPr>
            <a:spLocks noGrp="1"/>
          </p:cNvSpPr>
          <p:nvPr/>
        </p:nvSpPr>
        <p:spPr>
          <a:xfrm>
            <a:off x="7377681" y="3418547"/>
            <a:ext cx="389964" cy="7261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1" name="矩形 10">
            <a:extLst>
              <a:ext uri="{FF2B5EF4-FFF2-40B4-BE49-F238E27FC236}">
                <a16:creationId xmlns:a16="http://schemas.microsoft.com/office/drawing/2014/main" id="{81E52AB0-9AAA-CDE6-3E5D-DDB9E227279F}"/>
              </a:ext>
            </a:extLst>
          </p:cNvPr>
          <p:cNvSpPr>
            <a:spLocks noGrp="1"/>
          </p:cNvSpPr>
          <p:nvPr/>
        </p:nvSpPr>
        <p:spPr>
          <a:xfrm>
            <a:off x="6019528" y="3418547"/>
            <a:ext cx="389964" cy="7261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2" name="矩形 11">
            <a:extLst>
              <a:ext uri="{FF2B5EF4-FFF2-40B4-BE49-F238E27FC236}">
                <a16:creationId xmlns:a16="http://schemas.microsoft.com/office/drawing/2014/main" id="{9CCB6898-CCC3-0405-BC74-C801B70FFC49}"/>
              </a:ext>
            </a:extLst>
          </p:cNvPr>
          <p:cNvSpPr>
            <a:spLocks noGrp="1"/>
          </p:cNvSpPr>
          <p:nvPr/>
        </p:nvSpPr>
        <p:spPr>
          <a:xfrm>
            <a:off x="7721924" y="1420724"/>
            <a:ext cx="45719" cy="207043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3" name="矩形 12">
            <a:extLst>
              <a:ext uri="{FF2B5EF4-FFF2-40B4-BE49-F238E27FC236}">
                <a16:creationId xmlns:a16="http://schemas.microsoft.com/office/drawing/2014/main" id="{3876FBCE-4876-27A4-DCCC-25EB6B5EC3D4}"/>
              </a:ext>
            </a:extLst>
          </p:cNvPr>
          <p:cNvSpPr>
            <a:spLocks noGrp="1"/>
          </p:cNvSpPr>
          <p:nvPr/>
        </p:nvSpPr>
        <p:spPr>
          <a:xfrm>
            <a:off x="6019527" y="2333817"/>
            <a:ext cx="53786" cy="115734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4" name="矩形 13">
            <a:extLst>
              <a:ext uri="{FF2B5EF4-FFF2-40B4-BE49-F238E27FC236}">
                <a16:creationId xmlns:a16="http://schemas.microsoft.com/office/drawing/2014/main" id="{12C94EEE-5A30-A084-216C-2511417C53C9}"/>
              </a:ext>
            </a:extLst>
          </p:cNvPr>
          <p:cNvSpPr>
            <a:spLocks noGrp="1"/>
          </p:cNvSpPr>
          <p:nvPr/>
        </p:nvSpPr>
        <p:spPr>
          <a:xfrm flipH="1">
            <a:off x="5947807" y="2593795"/>
            <a:ext cx="197225" cy="1524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6" name="矩形 15">
            <a:extLst>
              <a:ext uri="{FF2B5EF4-FFF2-40B4-BE49-F238E27FC236}">
                <a16:creationId xmlns:a16="http://schemas.microsoft.com/office/drawing/2014/main" id="{94815CED-CFE2-DCFC-F1DE-C51735C13824}"/>
              </a:ext>
            </a:extLst>
          </p:cNvPr>
          <p:cNvSpPr>
            <a:spLocks noGrp="1"/>
          </p:cNvSpPr>
          <p:nvPr/>
        </p:nvSpPr>
        <p:spPr>
          <a:xfrm flipH="1">
            <a:off x="7642138" y="2593795"/>
            <a:ext cx="197225" cy="1524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7" name="矩形 16">
            <a:extLst>
              <a:ext uri="{FF2B5EF4-FFF2-40B4-BE49-F238E27FC236}">
                <a16:creationId xmlns:a16="http://schemas.microsoft.com/office/drawing/2014/main" id="{0D5253DD-55CE-83C3-6DEE-FBEED9E827C5}"/>
              </a:ext>
            </a:extLst>
          </p:cNvPr>
          <p:cNvSpPr>
            <a:spLocks noGrp="1"/>
          </p:cNvSpPr>
          <p:nvPr/>
        </p:nvSpPr>
        <p:spPr>
          <a:xfrm>
            <a:off x="5831266" y="2181417"/>
            <a:ext cx="430305" cy="1524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9" name="矩形 18">
            <a:extLst>
              <a:ext uri="{FF2B5EF4-FFF2-40B4-BE49-F238E27FC236}">
                <a16:creationId xmlns:a16="http://schemas.microsoft.com/office/drawing/2014/main" id="{4C0DEE52-C14F-7DB1-9B1A-FABC49347A87}"/>
              </a:ext>
            </a:extLst>
          </p:cNvPr>
          <p:cNvSpPr>
            <a:spLocks noGrp="1"/>
          </p:cNvSpPr>
          <p:nvPr/>
        </p:nvSpPr>
        <p:spPr>
          <a:xfrm flipH="1">
            <a:off x="7767644" y="2306549"/>
            <a:ext cx="197224" cy="7766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0" name="矩形 19">
            <a:extLst>
              <a:ext uri="{FF2B5EF4-FFF2-40B4-BE49-F238E27FC236}">
                <a16:creationId xmlns:a16="http://schemas.microsoft.com/office/drawing/2014/main" id="{15779566-4E0B-A9F4-0972-F16980E132F0}"/>
              </a:ext>
            </a:extLst>
          </p:cNvPr>
          <p:cNvSpPr>
            <a:spLocks noGrp="1"/>
          </p:cNvSpPr>
          <p:nvPr/>
        </p:nvSpPr>
        <p:spPr>
          <a:xfrm flipH="1">
            <a:off x="7642138" y="1542030"/>
            <a:ext cx="197225" cy="1524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1" name="矩形 20">
            <a:extLst>
              <a:ext uri="{FF2B5EF4-FFF2-40B4-BE49-F238E27FC236}">
                <a16:creationId xmlns:a16="http://schemas.microsoft.com/office/drawing/2014/main" id="{2FAB9EC5-8CB2-C174-F3DD-BFA6E3368962}"/>
              </a:ext>
            </a:extLst>
          </p:cNvPr>
          <p:cNvSpPr>
            <a:spLocks noGrp="1"/>
          </p:cNvSpPr>
          <p:nvPr/>
        </p:nvSpPr>
        <p:spPr>
          <a:xfrm flipH="1">
            <a:off x="7642137" y="1803223"/>
            <a:ext cx="197225" cy="1524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2" name="箭头: 下 21">
            <a:extLst>
              <a:ext uri="{FF2B5EF4-FFF2-40B4-BE49-F238E27FC236}">
                <a16:creationId xmlns:a16="http://schemas.microsoft.com/office/drawing/2014/main" id="{CADB521C-9402-6DD5-8AD2-E75E15007F3E}"/>
              </a:ext>
            </a:extLst>
          </p:cNvPr>
          <p:cNvSpPr>
            <a:spLocks noGrp="1"/>
          </p:cNvSpPr>
          <p:nvPr/>
        </p:nvSpPr>
        <p:spPr>
          <a:xfrm>
            <a:off x="7700855" y="1165051"/>
            <a:ext cx="79787" cy="21502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3" name="文本框 22">
            <a:extLst>
              <a:ext uri="{FF2B5EF4-FFF2-40B4-BE49-F238E27FC236}">
                <a16:creationId xmlns:a16="http://schemas.microsoft.com/office/drawing/2014/main" id="{A4B502EF-BBDF-D99D-D658-802D3E0D888E}"/>
              </a:ext>
            </a:extLst>
          </p:cNvPr>
          <p:cNvSpPr>
            <a:spLocks noGrp="1"/>
          </p:cNvSpPr>
          <p:nvPr/>
        </p:nvSpPr>
        <p:spPr>
          <a:xfrm>
            <a:off x="7793643" y="2511638"/>
            <a:ext cx="839948" cy="307777"/>
          </a:xfrm>
          <a:prstGeom prst="rect">
            <a:avLst/>
          </a:prstGeom>
          <a:noFill/>
        </p:spPr>
        <p:txBody>
          <a:bodyPr wrap="square">
            <a:spAutoFit/>
          </a:bodyPr>
          <a:lstStyle/>
          <a:p>
            <a:pPr>
              <a:defRPr>
                <a:latin typeface="Microsoft YaHei"/>
                <a:ea typeface="Microsoft YaHei"/>
                <a:cs typeface="Microsoft YaHei"/>
              </a:defRPr>
            </a:pPr>
            <a:r>
              <a:rPr sz="1400">
                <a:latin typeface="Microsoft YaHei"/>
                <a:ea typeface="Microsoft YaHei"/>
                <a:cs typeface="Microsoft YaHei"/>
              </a:rPr>
              <a:t>球阀2</a:t>
            </a:r>
          </a:p>
        </p:txBody>
      </p:sp>
      <p:sp>
        <p:nvSpPr>
          <p:cNvPr id="24" name="文本框 23">
            <a:extLst>
              <a:ext uri="{FF2B5EF4-FFF2-40B4-BE49-F238E27FC236}">
                <a16:creationId xmlns:a16="http://schemas.microsoft.com/office/drawing/2014/main" id="{F3646CAC-5A8A-5505-73A2-50FB258FE7AD}"/>
              </a:ext>
            </a:extLst>
          </p:cNvPr>
          <p:cNvSpPr>
            <a:spLocks noGrp="1"/>
          </p:cNvSpPr>
          <p:nvPr/>
        </p:nvSpPr>
        <p:spPr>
          <a:xfrm>
            <a:off x="6081831" y="2506633"/>
            <a:ext cx="774145" cy="307777"/>
          </a:xfrm>
          <a:prstGeom prst="rect">
            <a:avLst/>
          </a:prstGeom>
          <a:noFill/>
        </p:spPr>
        <p:txBody>
          <a:bodyPr wrap="square">
            <a:spAutoFit/>
          </a:bodyPr>
          <a:lstStyle/>
          <a:p>
            <a:pPr>
              <a:defRPr>
                <a:latin typeface="Microsoft YaHei"/>
                <a:ea typeface="Microsoft YaHei"/>
                <a:cs typeface="Microsoft YaHei"/>
              </a:defRPr>
            </a:pPr>
            <a:r>
              <a:rPr sz="1400">
                <a:latin typeface="Microsoft YaHei"/>
                <a:ea typeface="Microsoft YaHei"/>
                <a:cs typeface="Microsoft YaHei"/>
              </a:rPr>
              <a:t>球阀1</a:t>
            </a:r>
          </a:p>
        </p:txBody>
      </p:sp>
      <p:sp>
        <p:nvSpPr>
          <p:cNvPr id="25" name="文本框 24">
            <a:extLst>
              <a:ext uri="{FF2B5EF4-FFF2-40B4-BE49-F238E27FC236}">
                <a16:creationId xmlns:a16="http://schemas.microsoft.com/office/drawing/2014/main" id="{515DEECE-4ADF-EED3-46F5-02EA5C546757}"/>
              </a:ext>
            </a:extLst>
          </p:cNvPr>
          <p:cNvSpPr>
            <a:spLocks noGrp="1"/>
          </p:cNvSpPr>
          <p:nvPr/>
        </p:nvSpPr>
        <p:spPr>
          <a:xfrm>
            <a:off x="7816050" y="1454367"/>
            <a:ext cx="781431" cy="307777"/>
          </a:xfrm>
          <a:prstGeom prst="rect">
            <a:avLst/>
          </a:prstGeom>
          <a:noFill/>
        </p:spPr>
        <p:txBody>
          <a:bodyPr wrap="square">
            <a:spAutoFit/>
          </a:bodyPr>
          <a:lstStyle/>
          <a:p>
            <a:pPr>
              <a:defRPr>
                <a:latin typeface="Microsoft YaHei"/>
                <a:ea typeface="Microsoft YaHei"/>
                <a:cs typeface="Microsoft YaHei"/>
              </a:defRPr>
            </a:pPr>
            <a:r>
              <a:rPr sz="1400">
                <a:latin typeface="Microsoft YaHei"/>
                <a:ea typeface="Microsoft YaHei"/>
                <a:cs typeface="Microsoft YaHei"/>
              </a:rPr>
              <a:t>球阀4</a:t>
            </a:r>
          </a:p>
        </p:txBody>
      </p:sp>
      <p:sp>
        <p:nvSpPr>
          <p:cNvPr id="26" name="文本框 25">
            <a:extLst>
              <a:ext uri="{FF2B5EF4-FFF2-40B4-BE49-F238E27FC236}">
                <a16:creationId xmlns:a16="http://schemas.microsoft.com/office/drawing/2014/main" id="{988FABBD-D917-8A05-3719-8C6E7A2C1CD0}"/>
              </a:ext>
            </a:extLst>
          </p:cNvPr>
          <p:cNvSpPr>
            <a:spLocks noGrp="1"/>
          </p:cNvSpPr>
          <p:nvPr/>
        </p:nvSpPr>
        <p:spPr>
          <a:xfrm>
            <a:off x="7816051" y="1722876"/>
            <a:ext cx="781430" cy="307777"/>
          </a:xfrm>
          <a:prstGeom prst="rect">
            <a:avLst/>
          </a:prstGeom>
          <a:noFill/>
        </p:spPr>
        <p:txBody>
          <a:bodyPr wrap="square">
            <a:spAutoFit/>
          </a:bodyPr>
          <a:lstStyle/>
          <a:p>
            <a:pPr>
              <a:defRPr>
                <a:latin typeface="Microsoft YaHei"/>
                <a:ea typeface="Microsoft YaHei"/>
                <a:cs typeface="Microsoft YaHei"/>
              </a:defRPr>
            </a:pPr>
            <a:r>
              <a:rPr sz="1400">
                <a:latin typeface="Microsoft YaHei"/>
                <a:ea typeface="Microsoft YaHei"/>
                <a:cs typeface="Microsoft YaHei"/>
              </a:rPr>
              <a:t>针阀3</a:t>
            </a:r>
          </a:p>
        </p:txBody>
      </p:sp>
      <p:sp>
        <p:nvSpPr>
          <p:cNvPr id="27" name="矩形 26">
            <a:extLst>
              <a:ext uri="{FF2B5EF4-FFF2-40B4-BE49-F238E27FC236}">
                <a16:creationId xmlns:a16="http://schemas.microsoft.com/office/drawing/2014/main" id="{50447D4C-310C-4F9F-07D5-7BCE32F78FE1}"/>
              </a:ext>
            </a:extLst>
          </p:cNvPr>
          <p:cNvSpPr>
            <a:spLocks noGrp="1"/>
          </p:cNvSpPr>
          <p:nvPr/>
        </p:nvSpPr>
        <p:spPr>
          <a:xfrm>
            <a:off x="7964868" y="2257617"/>
            <a:ext cx="147018" cy="16733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8" name="文本框 27">
            <a:extLst>
              <a:ext uri="{FF2B5EF4-FFF2-40B4-BE49-F238E27FC236}">
                <a16:creationId xmlns:a16="http://schemas.microsoft.com/office/drawing/2014/main" id="{2A257CFA-A767-9065-D4BD-70A7F695BE87}"/>
              </a:ext>
            </a:extLst>
          </p:cNvPr>
          <p:cNvSpPr>
            <a:spLocks noGrp="1"/>
          </p:cNvSpPr>
          <p:nvPr/>
        </p:nvSpPr>
        <p:spPr>
          <a:xfrm>
            <a:off x="8077401" y="2114492"/>
            <a:ext cx="1461195" cy="492443"/>
          </a:xfrm>
          <a:prstGeom prst="rect">
            <a:avLst/>
          </a:prstGeom>
          <a:noFill/>
        </p:spPr>
        <p:txBody>
          <a:bodyPr wrap="square">
            <a:spAutoFit/>
          </a:bodyPr>
          <a:lstStyle/>
          <a:p>
            <a:pPr>
              <a:defRPr>
                <a:latin typeface="Microsoft YaHei"/>
                <a:ea typeface="Microsoft YaHei"/>
                <a:cs typeface="Microsoft YaHei"/>
              </a:defRPr>
            </a:pPr>
            <a:r>
              <a:rPr sz="1400">
                <a:latin typeface="Microsoft YaHei"/>
                <a:ea typeface="Microsoft YaHei"/>
                <a:cs typeface="Microsoft YaHei"/>
              </a:rPr>
              <a:t>真空计</a:t>
            </a:r>
          </a:p>
          <a:p>
            <a:pPr>
              <a:defRPr>
                <a:latin typeface="Microsoft YaHei"/>
                <a:ea typeface="Microsoft YaHei"/>
                <a:cs typeface="Microsoft YaHei"/>
              </a:defRPr>
            </a:pPr>
            <a:r>
              <a:rPr sz="1200">
                <a:latin typeface="Microsoft YaHei"/>
                <a:ea typeface="Microsoft YaHei"/>
                <a:cs typeface="Microsoft YaHei"/>
              </a:rPr>
              <a:t>1kPa-100kPa</a:t>
            </a:r>
          </a:p>
        </p:txBody>
      </p:sp>
      <p:sp>
        <p:nvSpPr>
          <p:cNvPr id="29" name="箭头: 下 28">
            <a:extLst>
              <a:ext uri="{FF2B5EF4-FFF2-40B4-BE49-F238E27FC236}">
                <a16:creationId xmlns:a16="http://schemas.microsoft.com/office/drawing/2014/main" id="{637469FB-E351-9C8D-7A99-D1FB3F600700}"/>
              </a:ext>
            </a:extLst>
          </p:cNvPr>
          <p:cNvSpPr>
            <a:spLocks noGrp="1"/>
          </p:cNvSpPr>
          <p:nvPr/>
        </p:nvSpPr>
        <p:spPr>
          <a:xfrm rot="16200000">
            <a:off x="6376557" y="2159143"/>
            <a:ext cx="79787" cy="21502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30" name="文本框 29">
            <a:extLst>
              <a:ext uri="{FF2B5EF4-FFF2-40B4-BE49-F238E27FC236}">
                <a16:creationId xmlns:a16="http://schemas.microsoft.com/office/drawing/2014/main" id="{57BC2146-5E74-D333-6593-AB1B8D0327DA}"/>
              </a:ext>
            </a:extLst>
          </p:cNvPr>
          <p:cNvSpPr>
            <a:spLocks noGrp="1"/>
          </p:cNvSpPr>
          <p:nvPr/>
        </p:nvSpPr>
        <p:spPr>
          <a:xfrm>
            <a:off x="6458795" y="2109697"/>
            <a:ext cx="1461195" cy="307777"/>
          </a:xfrm>
          <a:prstGeom prst="rect">
            <a:avLst/>
          </a:prstGeom>
          <a:noFill/>
        </p:spPr>
        <p:txBody>
          <a:bodyPr wrap="square">
            <a:spAutoFit/>
          </a:bodyPr>
          <a:lstStyle/>
          <a:p>
            <a:pPr>
              <a:defRPr>
                <a:latin typeface="Microsoft YaHei"/>
                <a:ea typeface="Microsoft YaHei"/>
                <a:cs typeface="Microsoft YaHei"/>
              </a:defRPr>
            </a:pPr>
            <a:r>
              <a:rPr sz="1400">
                <a:latin typeface="Microsoft YaHei"/>
                <a:ea typeface="Microsoft YaHei"/>
                <a:cs typeface="Microsoft YaHei"/>
              </a:rPr>
              <a:t>接真空泵</a:t>
            </a:r>
          </a:p>
        </p:txBody>
      </p:sp>
      <p:sp>
        <p:nvSpPr>
          <p:cNvPr id="31" name="文本框 30">
            <a:extLst>
              <a:ext uri="{FF2B5EF4-FFF2-40B4-BE49-F238E27FC236}">
                <a16:creationId xmlns:a16="http://schemas.microsoft.com/office/drawing/2014/main" id="{5871FBBF-FF6F-4CC2-B3FB-45E814DEB30A}"/>
              </a:ext>
            </a:extLst>
          </p:cNvPr>
          <p:cNvSpPr>
            <a:spLocks noGrp="1"/>
          </p:cNvSpPr>
          <p:nvPr/>
        </p:nvSpPr>
        <p:spPr>
          <a:xfrm>
            <a:off x="6527675" y="3274743"/>
            <a:ext cx="797833" cy="307777"/>
          </a:xfrm>
          <a:prstGeom prst="rect">
            <a:avLst/>
          </a:prstGeom>
          <a:noFill/>
        </p:spPr>
        <p:txBody>
          <a:bodyPr wrap="square">
            <a:spAutoFit/>
          </a:bodyPr>
          <a:lstStyle/>
          <a:p>
            <a:pPr>
              <a:defRPr>
                <a:latin typeface="Microsoft YaHei"/>
                <a:ea typeface="Microsoft YaHei"/>
                <a:cs typeface="Microsoft YaHei"/>
              </a:defRPr>
            </a:pPr>
            <a:r>
              <a:rPr sz="1400">
                <a:latin typeface="Microsoft YaHei"/>
                <a:ea typeface="Microsoft YaHei"/>
                <a:cs typeface="Microsoft YaHei"/>
              </a:rPr>
              <a:t>探测器</a:t>
            </a:r>
          </a:p>
        </p:txBody>
      </p:sp>
      <p:sp>
        <p:nvSpPr>
          <p:cNvPr id="32" name="文本框 31">
            <a:extLst>
              <a:ext uri="{FF2B5EF4-FFF2-40B4-BE49-F238E27FC236}">
                <a16:creationId xmlns:a16="http://schemas.microsoft.com/office/drawing/2014/main" id="{3840AADF-DB59-34DA-1B6D-AD6552CFBF49}"/>
              </a:ext>
            </a:extLst>
          </p:cNvPr>
          <p:cNvSpPr>
            <a:spLocks noGrp="1"/>
          </p:cNvSpPr>
          <p:nvPr/>
        </p:nvSpPr>
        <p:spPr>
          <a:xfrm>
            <a:off x="7462601" y="878081"/>
            <a:ext cx="591670" cy="307777"/>
          </a:xfrm>
          <a:prstGeom prst="rect">
            <a:avLst/>
          </a:prstGeom>
          <a:noFill/>
        </p:spPr>
        <p:txBody>
          <a:bodyPr wrap="square">
            <a:spAutoFit/>
          </a:bodyPr>
          <a:lstStyle/>
          <a:p>
            <a:pPr>
              <a:defRPr>
                <a:latin typeface="Microsoft YaHei"/>
                <a:ea typeface="Microsoft YaHei"/>
                <a:cs typeface="Microsoft YaHei"/>
              </a:defRPr>
            </a:pPr>
            <a:r>
              <a:rPr sz="1400">
                <a:latin typeface="Microsoft YaHei"/>
                <a:ea typeface="Microsoft YaHei"/>
                <a:cs typeface="Microsoft YaHei"/>
              </a:rPr>
              <a:t>进气</a:t>
            </a:r>
          </a:p>
        </p:txBody>
      </p:sp>
    </p:spTree>
    <p:extLst>
      <p:ext uri="{BB962C8B-B14F-4D97-AF65-F5344CB8AC3E}">
        <p14:creationId xmlns:p14="http://schemas.microsoft.com/office/powerpoint/2010/main" val="21959860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9"/>
          <p:cNvPicPr>
            <a:picLocks noChangeAspect="1"/>
          </p:cNvPicPr>
          <p:nvPr/>
        </p:nvPicPr>
        <p:blipFill>
          <a:blip r:embed="rId3"/>
          <a:stretch>
            <a:fillRect/>
          </a:stretch>
        </p:blipFill>
        <p:spPr>
          <a:xfrm>
            <a:off x="6763808" y="3774403"/>
            <a:ext cx="5216604" cy="2880000"/>
          </a:xfrm>
          <a:prstGeom prst="rect">
            <a:avLst/>
          </a:prstGeom>
        </p:spPr>
      </p:pic>
      <p:sp>
        <p:nvSpPr>
          <p:cNvPr id="2" name="Shape 0">
            <a:extLst>
              <a:ext uri="{FF2B5EF4-FFF2-40B4-BE49-F238E27FC236}">
                <a16:creationId xmlns:a16="http://schemas.microsoft.com/office/drawing/2014/main" id="{4D0FBC94-58DF-BA32-8440-A88A3F90F3EF}"/>
              </a:ext>
            </a:extLst>
          </p:cNvPr>
          <p:cNvSpPr>
            <a:spLocks noGrp="1"/>
          </p:cNvSpPr>
          <p:nvPr/>
        </p:nvSpPr>
        <p:spPr>
          <a:xfrm>
            <a:off x="0" y="0"/>
            <a:ext cx="12191695" cy="566928"/>
          </a:xfrm>
          <a:prstGeom prst="rect">
            <a:avLst/>
          </a:prstGeom>
          <a:solidFill>
            <a:srgbClr val="F8FBFF"/>
          </a:solidFill>
          <a:ln w="12700">
            <a:solidFill>
              <a:srgbClr val="F8FBFF"/>
            </a:solidFill>
            <a:prstDash val="solid"/>
          </a:ln>
        </p:spPr>
        <p:txBody>
          <a:bodyPr/>
          <a:lstStyle/>
          <a:p>
            <a:endParaRPr/>
          </a:p>
        </p:txBody>
      </p:sp>
      <p:sp>
        <p:nvSpPr>
          <p:cNvPr id="3" name="Text 1">
            <a:extLst>
              <a:ext uri="{FF2B5EF4-FFF2-40B4-BE49-F238E27FC236}">
                <a16:creationId xmlns:a16="http://schemas.microsoft.com/office/drawing/2014/main" id="{8E57BFE1-A2AD-8836-A7AC-C982CE9C063C}"/>
              </a:ext>
            </a:extLst>
          </p:cNvPr>
          <p:cNvSpPr>
            <a:spLocks noGrp="1"/>
          </p:cNvSpPr>
          <p:nvPr/>
        </p:nvSpPr>
        <p:spPr>
          <a:xfrm>
            <a:off x="1857375" y="76200"/>
            <a:ext cx="8763000" cy="457200"/>
          </a:xfrm>
          <a:prstGeom prst="rect">
            <a:avLst/>
          </a:prstGeom>
          <a:noFill/>
        </p:spPr>
        <p:txBody>
          <a:bodyPr wrap="square" lIns="38100" tIns="19050" rIns="38100" bIns="19050" anchor="ctr">
            <a:normAutofit/>
          </a:bodyPr>
          <a:lstStyle/>
          <a:p>
            <a:pPr algn="ctr">
              <a:lnSpc>
                <a:spcPct val="112000"/>
              </a:lnSpc>
              <a:buNone/>
              <a:defRPr sz="2400" b="1">
                <a:solidFill>
                  <a:srgbClr val="17324D"/>
                </a:solidFill>
                <a:latin typeface="Microsoft YaHei"/>
                <a:ea typeface="Microsoft YaHei"/>
                <a:cs typeface="Microsoft YaHei"/>
              </a:defRPr>
            </a:pPr>
            <a:r>
              <a:rPr sz="2400" b="1">
                <a:solidFill>
                  <a:srgbClr val="17324D"/>
                </a:solidFill>
                <a:latin typeface="Microsoft YaHei"/>
                <a:ea typeface="Microsoft YaHei"/>
                <a:cs typeface="Microsoft YaHei"/>
              </a:rPr>
              <a:t>3.1 固定气隙厚度，改变压强</a:t>
            </a:r>
          </a:p>
        </p:txBody>
      </p:sp>
      <p:pic>
        <p:nvPicPr>
          <p:cNvPr id="23" name="Image 0"/>
          <p:cNvPicPr>
            <a:picLocks noChangeAspect="1"/>
          </p:cNvPicPr>
          <p:nvPr/>
        </p:nvPicPr>
        <p:blipFill>
          <a:blip r:embed="rId4"/>
          <a:stretch>
            <a:fillRect/>
          </a:stretch>
        </p:blipFill>
        <p:spPr>
          <a:xfrm>
            <a:off x="11045952" y="74851"/>
            <a:ext cx="384048" cy="380649"/>
          </a:xfrm>
          <a:prstGeom prst="rect">
            <a:avLst/>
          </a:prstGeom>
        </p:spPr>
      </p:pic>
      <p:sp>
        <p:nvSpPr>
          <p:cNvPr id="5" name="Shape 2">
            <a:extLst>
              <a:ext uri="{FF2B5EF4-FFF2-40B4-BE49-F238E27FC236}">
                <a16:creationId xmlns:a16="http://schemas.microsoft.com/office/drawing/2014/main" id="{73D5350A-FBAE-8983-86DF-805A2D0F6125}"/>
              </a:ext>
            </a:extLst>
          </p:cNvPr>
          <p:cNvSpPr>
            <a:spLocks noGrp="1"/>
          </p:cNvSpPr>
          <p:nvPr/>
        </p:nvSpPr>
        <p:spPr>
          <a:xfrm>
            <a:off x="475488" y="594360"/>
            <a:ext cx="10789920" cy="0"/>
          </a:xfrm>
          <a:prstGeom prst="line">
            <a:avLst/>
          </a:prstGeom>
          <a:noFill/>
          <a:ln w="15240">
            <a:solidFill>
              <a:srgbClr val="0B4EA2"/>
            </a:solidFill>
            <a:prstDash val="solid"/>
          </a:ln>
        </p:spPr>
        <p:txBody>
          <a:bodyPr/>
          <a:lstStyle/>
          <a:p>
            <a:endParaRPr/>
          </a:p>
        </p:txBody>
      </p:sp>
      <p:sp>
        <p:nvSpPr>
          <p:cNvPr id="6" name="Text 3">
            <a:extLst>
              <a:ext uri="{FF2B5EF4-FFF2-40B4-BE49-F238E27FC236}">
                <a16:creationId xmlns:a16="http://schemas.microsoft.com/office/drawing/2014/main" id="{CA6D7207-091C-13C1-85A0-55F7D4416048}"/>
              </a:ext>
            </a:extLst>
          </p:cNvPr>
          <p:cNvSpPr>
            <a:spLocks noGrp="1"/>
          </p:cNvSpPr>
          <p:nvPr/>
        </p:nvSpPr>
        <p:spPr>
          <a:xfrm>
            <a:off x="476250" y="6496050"/>
            <a:ext cx="1619250" cy="209550"/>
          </a:xfrm>
          <a:prstGeom prst="rect">
            <a:avLst/>
          </a:prstGeom>
          <a:noFill/>
        </p:spPr>
        <p:txBody>
          <a:bodyPr wrap="square" lIns="38100" tIns="19050" rIns="38100" bIns="19050" anchor="ctr">
            <a:normAutofit fontScale="95663"/>
          </a:bodyPr>
          <a:lstStyle/>
          <a:p>
            <a:pPr algn="l">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惠州 · 2026.07</a:t>
            </a:r>
          </a:p>
        </p:txBody>
      </p:sp>
      <p:sp>
        <p:nvSpPr>
          <p:cNvPr id="7" name="Text 4">
            <a:extLst>
              <a:ext uri="{FF2B5EF4-FFF2-40B4-BE49-F238E27FC236}">
                <a16:creationId xmlns:a16="http://schemas.microsoft.com/office/drawing/2014/main" id="{3FCB4D4C-9EF5-CF23-4376-244BCAB9DF43}"/>
              </a:ext>
            </a:extLst>
          </p:cNvPr>
          <p:cNvSpPr>
            <a:spLocks noGrp="1"/>
          </p:cNvSpPr>
          <p:nvPr/>
        </p:nvSpPr>
        <p:spPr>
          <a:xfrm>
            <a:off x="11096625" y="6496050"/>
            <a:ext cx="714375" cy="209550"/>
          </a:xfrm>
          <a:prstGeom prst="rect">
            <a:avLst/>
          </a:prstGeom>
          <a:noFill/>
        </p:spPr>
        <p:txBody>
          <a:bodyPr wrap="square" lIns="38100" tIns="19050" rIns="38100" bIns="19050" anchor="ctr">
            <a:normAutofit fontScale="95663"/>
          </a:bodyPr>
          <a:lstStyle/>
          <a:p>
            <a:pPr algn="r">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16</a:t>
            </a:r>
          </a:p>
        </p:txBody>
      </p:sp>
      <p:sp>
        <p:nvSpPr>
          <p:cNvPr id="12" name="文本框 11">
            <a:extLst>
              <a:ext uri="{FF2B5EF4-FFF2-40B4-BE49-F238E27FC236}">
                <a16:creationId xmlns:a16="http://schemas.microsoft.com/office/drawing/2014/main" id="{BFCD323D-F438-C2C5-B0E0-08308D28DBB8}"/>
              </a:ext>
            </a:extLst>
          </p:cNvPr>
          <p:cNvSpPr>
            <a:spLocks noGrp="1"/>
          </p:cNvSpPr>
          <p:nvPr/>
        </p:nvSpPr>
        <p:spPr>
          <a:xfrm>
            <a:off x="476250" y="857250"/>
            <a:ext cx="6477000" cy="904875"/>
          </a:xfrm>
          <a:prstGeom prst="rect">
            <a:avLst/>
          </a:prstGeom>
          <a:noFill/>
        </p:spPr>
        <p:txBody>
          <a:bodyPr wrap="square" lIns="38100" tIns="19050" rIns="38100" bIns="19050" anchor="t">
            <a:normAutofit/>
          </a:bodyPr>
          <a:lstStyle/>
          <a:p>
            <a:pPr algn="l">
              <a:lnSpc>
                <a:spcPct val="114000"/>
              </a:lnSpc>
              <a:buNone/>
              <a:defRPr sz="1875" b="0">
                <a:solidFill>
                  <a:srgbClr val="263442"/>
                </a:solidFill>
                <a:latin typeface="Microsoft YaHei"/>
                <a:ea typeface="Microsoft YaHei"/>
                <a:cs typeface="Microsoft YaHei"/>
              </a:defRPr>
            </a:pPr>
            <a:r>
              <a:rPr sz="1875" b="0">
                <a:solidFill>
                  <a:srgbClr val="263442"/>
                </a:solidFill>
                <a:latin typeface="Microsoft YaHei"/>
                <a:ea typeface="Microsoft YaHei"/>
                <a:cs typeface="Microsoft YaHei"/>
              </a:rPr>
              <a:t>工作气体：R134a / i-C4H10 / SF6 = 90 / 5 / 5</a:t>
            </a:r>
          </a:p>
          <a:p>
            <a:pPr algn="l">
              <a:lnSpc>
                <a:spcPct val="114000"/>
              </a:lnSpc>
              <a:buNone/>
              <a:defRPr sz="1875" b="0">
                <a:solidFill>
                  <a:srgbClr val="263442"/>
                </a:solidFill>
                <a:latin typeface="Microsoft YaHei"/>
                <a:ea typeface="Microsoft YaHei"/>
                <a:cs typeface="Microsoft YaHei"/>
              </a:defRPr>
            </a:pPr>
            <a:r>
              <a:rPr sz="1875" b="0">
                <a:solidFill>
                  <a:srgbClr val="263442"/>
                </a:solidFill>
                <a:latin typeface="Microsoft YaHei"/>
                <a:ea typeface="Microsoft YaHei"/>
                <a:cs typeface="Microsoft YaHei"/>
              </a:rPr>
              <a:t>气隙厚度：215 μm；单光电子激光测试。</a:t>
            </a:r>
          </a:p>
        </p:txBody>
      </p:sp>
      <p:sp>
        <p:nvSpPr>
          <p:cNvPr id="13" name="文本框 12">
            <a:extLst>
              <a:ext uri="{FF2B5EF4-FFF2-40B4-BE49-F238E27FC236}">
                <a16:creationId xmlns:a16="http://schemas.microsoft.com/office/drawing/2014/main" id="{D87B34CE-63A2-64A0-D8E9-69B1F2E680EA}"/>
              </a:ext>
            </a:extLst>
          </p:cNvPr>
          <p:cNvSpPr>
            <a:spLocks noGrp="1"/>
          </p:cNvSpPr>
          <p:nvPr/>
        </p:nvSpPr>
        <p:spPr>
          <a:xfrm>
            <a:off x="476250" y="2047875"/>
            <a:ext cx="6381750" cy="714375"/>
          </a:xfrm>
          <a:prstGeom prst="rect">
            <a:avLst/>
          </a:prstGeom>
          <a:noFill/>
        </p:spPr>
        <p:txBody>
          <a:bodyPr wrap="square" lIns="38100" tIns="19050" rIns="38100" bIns="19050" anchor="ctr">
            <a:normAutofit/>
          </a:bodyPr>
          <a:lstStyle/>
          <a:p>
            <a:pPr algn="l">
              <a:lnSpc>
                <a:spcPct val="112000"/>
              </a:lnSpc>
              <a:buNone/>
              <a:defRPr sz="1725" b="0">
                <a:solidFill>
                  <a:srgbClr val="0B4EA2"/>
                </a:solidFill>
                <a:latin typeface="Microsoft YaHei"/>
                <a:ea typeface="Microsoft YaHei"/>
                <a:cs typeface="Microsoft YaHei"/>
              </a:defRPr>
            </a:pPr>
            <a:r>
              <a:rPr sz="1725" b="0">
                <a:solidFill>
                  <a:srgbClr val="0B4EA2"/>
                </a:solidFill>
                <a:latin typeface="Microsoft YaHei"/>
                <a:ea typeface="Microsoft YaHei"/>
                <a:cs typeface="Microsoft YaHei"/>
              </a:rPr>
              <a:t>测试方法：在每个压强下逐步升高电压；出现明显流光后停止继续升压。</a:t>
            </a:r>
          </a:p>
        </p:txBody>
      </p:sp>
      <p:pic>
        <p:nvPicPr>
          <p:cNvPr id="29" name="图片 14"/>
          <p:cNvPicPr>
            <a:picLocks noChangeAspect="1"/>
          </p:cNvPicPr>
          <p:nvPr/>
        </p:nvPicPr>
        <p:blipFill>
          <a:blip r:embed="rId5"/>
          <a:stretch>
            <a:fillRect/>
          </a:stretch>
        </p:blipFill>
        <p:spPr>
          <a:xfrm>
            <a:off x="6763808" y="744382"/>
            <a:ext cx="5216604" cy="2880000"/>
          </a:xfrm>
          <a:prstGeom prst="rect">
            <a:avLst/>
          </a:prstGeom>
        </p:spPr>
      </p:pic>
      <p:sp>
        <p:nvSpPr>
          <p:cNvPr id="16" name="文本框 15">
            <a:extLst>
              <a:ext uri="{FF2B5EF4-FFF2-40B4-BE49-F238E27FC236}">
                <a16:creationId xmlns:a16="http://schemas.microsoft.com/office/drawing/2014/main" id="{6A6A67C6-331B-BA9A-66EA-41F042908F02}"/>
              </a:ext>
            </a:extLst>
          </p:cNvPr>
          <p:cNvSpPr>
            <a:spLocks noGrp="1"/>
          </p:cNvSpPr>
          <p:nvPr/>
        </p:nvSpPr>
        <p:spPr>
          <a:xfrm>
            <a:off x="476250" y="3095625"/>
            <a:ext cx="6381750" cy="2762250"/>
          </a:xfrm>
          <a:prstGeom prst="rect">
            <a:avLst/>
          </a:prstGeom>
          <a:noFill/>
        </p:spPr>
        <p:txBody>
          <a:bodyPr wrap="square" lIns="38100" tIns="19050" rIns="38100" bIns="19050" anchor="t">
            <a:normAutofit/>
          </a:bodyPr>
          <a:lstStyle/>
          <a:p>
            <a:pPr algn="l">
              <a:lnSpc>
                <a:spcPct val="118000"/>
              </a:lnSpc>
              <a:buNone/>
              <a:defRPr sz="1875" b="0">
                <a:solidFill>
                  <a:srgbClr val="263442"/>
                </a:solidFill>
                <a:latin typeface="Microsoft YaHei"/>
                <a:ea typeface="Microsoft YaHei"/>
                <a:cs typeface="Microsoft YaHei"/>
              </a:defRPr>
            </a:pPr>
            <a:r>
              <a:rPr sz="1875" b="0" dirty="0" err="1">
                <a:solidFill>
                  <a:srgbClr val="263442"/>
                </a:solidFill>
                <a:latin typeface="Microsoft YaHei"/>
                <a:ea typeface="Microsoft YaHei"/>
                <a:cs typeface="Microsoft YaHei"/>
              </a:rPr>
              <a:t>随压强降低</a:t>
            </a:r>
            <a:r>
              <a:rPr lang="zh-CN" altLang="en-US" sz="1875" dirty="0">
                <a:solidFill>
                  <a:srgbClr val="263442"/>
                </a:solidFill>
                <a:latin typeface="Microsoft YaHei"/>
                <a:ea typeface="Microsoft YaHei"/>
                <a:cs typeface="Microsoft YaHei"/>
              </a:rPr>
              <a:t>：</a:t>
            </a:r>
            <a:endParaRPr sz="1875" b="0" dirty="0">
              <a:solidFill>
                <a:srgbClr val="263442"/>
              </a:solidFill>
              <a:latin typeface="Microsoft YaHei"/>
              <a:ea typeface="Microsoft YaHei"/>
              <a:cs typeface="Microsoft YaHei"/>
            </a:endParaRPr>
          </a:p>
          <a:p>
            <a:pPr algn="l">
              <a:lnSpc>
                <a:spcPct val="118000"/>
              </a:lnSpc>
              <a:buNone/>
              <a:defRPr sz="1875" b="0">
                <a:solidFill>
                  <a:srgbClr val="263442"/>
                </a:solidFill>
                <a:latin typeface="Microsoft YaHei"/>
                <a:ea typeface="Microsoft YaHei"/>
                <a:cs typeface="Microsoft YaHei"/>
              </a:defRPr>
            </a:pPr>
            <a:r>
              <a:rPr sz="1875" b="0" dirty="0">
                <a:solidFill>
                  <a:srgbClr val="263442"/>
                </a:solidFill>
                <a:latin typeface="Microsoft YaHei"/>
                <a:ea typeface="Microsoft YaHei"/>
                <a:cs typeface="Microsoft YaHei"/>
              </a:rPr>
              <a:t>• </a:t>
            </a:r>
            <a:r>
              <a:rPr sz="1875" b="0" dirty="0" err="1">
                <a:solidFill>
                  <a:srgbClr val="263442"/>
                </a:solidFill>
                <a:latin typeface="Microsoft YaHei"/>
                <a:ea typeface="Microsoft YaHei"/>
                <a:cs typeface="Microsoft YaHei"/>
              </a:rPr>
              <a:t>最大稳定雪崩增益下降，更早进入流光区</a:t>
            </a:r>
            <a:endParaRPr sz="1875" b="0" dirty="0">
              <a:solidFill>
                <a:srgbClr val="263442"/>
              </a:solidFill>
              <a:latin typeface="Microsoft YaHei"/>
              <a:ea typeface="Microsoft YaHei"/>
              <a:cs typeface="Microsoft YaHei"/>
            </a:endParaRPr>
          </a:p>
          <a:p>
            <a:pPr algn="l">
              <a:lnSpc>
                <a:spcPct val="118000"/>
              </a:lnSpc>
              <a:buNone/>
              <a:defRPr sz="1875" b="0">
                <a:solidFill>
                  <a:srgbClr val="263442"/>
                </a:solidFill>
                <a:latin typeface="Microsoft YaHei"/>
                <a:ea typeface="Microsoft YaHei"/>
                <a:cs typeface="Microsoft YaHei"/>
              </a:defRPr>
            </a:pPr>
            <a:r>
              <a:rPr sz="1875" b="0" dirty="0">
                <a:solidFill>
                  <a:srgbClr val="263442"/>
                </a:solidFill>
                <a:latin typeface="Microsoft YaHei"/>
                <a:ea typeface="Microsoft YaHei"/>
                <a:cs typeface="Microsoft YaHei"/>
              </a:rPr>
              <a:t>• </a:t>
            </a:r>
            <a:r>
              <a:rPr sz="1875" b="0" dirty="0" err="1">
                <a:solidFill>
                  <a:srgbClr val="263442"/>
                </a:solidFill>
                <a:latin typeface="Microsoft YaHei"/>
                <a:ea typeface="Microsoft YaHei"/>
                <a:cs typeface="Microsoft YaHei"/>
              </a:rPr>
              <a:t>各压强仍可达到相近的最佳时间分辨</a:t>
            </a:r>
            <a:endParaRPr sz="1875" b="0" dirty="0">
              <a:solidFill>
                <a:srgbClr val="263442"/>
              </a:solidFill>
              <a:latin typeface="Microsoft YaHei"/>
              <a:ea typeface="Microsoft YaHei"/>
              <a:cs typeface="Microsoft YaHei"/>
            </a:endParaRPr>
          </a:p>
          <a:p>
            <a:pPr algn="l">
              <a:lnSpc>
                <a:spcPct val="118000"/>
              </a:lnSpc>
              <a:buNone/>
              <a:defRPr sz="1875" b="0">
                <a:solidFill>
                  <a:srgbClr val="263442"/>
                </a:solidFill>
                <a:latin typeface="Microsoft YaHei"/>
                <a:ea typeface="Microsoft YaHei"/>
                <a:cs typeface="Microsoft YaHei"/>
              </a:defRPr>
            </a:pPr>
            <a:r>
              <a:rPr sz="1875" b="0" dirty="0">
                <a:solidFill>
                  <a:srgbClr val="263442"/>
                </a:solidFill>
                <a:latin typeface="Microsoft YaHei"/>
                <a:ea typeface="Microsoft YaHei"/>
                <a:cs typeface="Microsoft YaHei"/>
              </a:rPr>
              <a:t>• </a:t>
            </a:r>
            <a:r>
              <a:rPr sz="1875" b="0" dirty="0" err="1">
                <a:solidFill>
                  <a:srgbClr val="263442"/>
                </a:solidFill>
                <a:latin typeface="Microsoft YaHei"/>
                <a:ea typeface="Microsoft YaHei"/>
                <a:cs typeface="Microsoft YaHei"/>
              </a:rPr>
              <a:t>最低测至</a:t>
            </a:r>
            <a:r>
              <a:rPr sz="1875" b="0" dirty="0">
                <a:solidFill>
                  <a:srgbClr val="263442"/>
                </a:solidFill>
                <a:latin typeface="Microsoft YaHei"/>
                <a:ea typeface="Microsoft YaHei"/>
                <a:cs typeface="Microsoft YaHei"/>
              </a:rPr>
              <a:t> 0.1 </a:t>
            </a:r>
            <a:r>
              <a:rPr sz="1875" b="0" dirty="0" err="1">
                <a:solidFill>
                  <a:srgbClr val="263442"/>
                </a:solidFill>
                <a:latin typeface="Microsoft YaHei"/>
                <a:ea typeface="Microsoft YaHei"/>
                <a:cs typeface="Microsoft YaHei"/>
              </a:rPr>
              <a:t>atm；继续降压时，在观察到稳定单光电子雪崩前即出现流光或打火</a:t>
            </a:r>
            <a:endParaRPr sz="1875" b="0" dirty="0">
              <a:solidFill>
                <a:srgbClr val="263442"/>
              </a:solidFill>
              <a:latin typeface="Microsoft YaHei"/>
              <a:ea typeface="Microsoft YaHei"/>
              <a:cs typeface="Microsoft YaHei"/>
            </a:endParaRPr>
          </a:p>
        </p:txBody>
      </p:sp>
      <p:sp>
        <p:nvSpPr>
          <p:cNvPr id="4" name="文本框 3">
            <a:extLst>
              <a:ext uri="{FF2B5EF4-FFF2-40B4-BE49-F238E27FC236}">
                <a16:creationId xmlns:a16="http://schemas.microsoft.com/office/drawing/2014/main" id="{29C7C3B3-EC49-B704-39C9-5D0B9D90F558}"/>
              </a:ext>
            </a:extLst>
          </p:cNvPr>
          <p:cNvSpPr>
            <a:spLocks noGrp="1"/>
          </p:cNvSpPr>
          <p:nvPr/>
        </p:nvSpPr>
        <p:spPr>
          <a:xfrm>
            <a:off x="476250" y="5539085"/>
            <a:ext cx="6287558" cy="400110"/>
          </a:xfrm>
          <a:prstGeom prst="rect">
            <a:avLst/>
          </a:prstGeom>
          <a:noFill/>
        </p:spPr>
        <p:txBody>
          <a:bodyPr wrap="square">
            <a:spAutoFit/>
          </a:bodyPr>
          <a:lstStyle/>
          <a:p>
            <a:pPr>
              <a:defRPr>
                <a:latin typeface="Microsoft YaHei"/>
                <a:ea typeface="Microsoft YaHei"/>
                <a:cs typeface="Microsoft YaHei"/>
              </a:defRPr>
            </a:pPr>
            <a:r>
              <a:rPr sz="2000" b="1" dirty="0" err="1">
                <a:solidFill>
                  <a:srgbClr val="17324D"/>
                </a:solidFill>
                <a:latin typeface="Microsoft YaHei"/>
                <a:ea typeface="Microsoft YaHei"/>
                <a:cs typeface="Microsoft YaHei"/>
              </a:rPr>
              <a:t>降压使稳定增益上限下降，但时间分辨保持在相近水平</a:t>
            </a:r>
            <a:endParaRPr sz="2000" b="1" dirty="0">
              <a:solidFill>
                <a:srgbClr val="17324D"/>
              </a:solidFill>
              <a:latin typeface="Microsoft YaHei"/>
              <a:ea typeface="Microsoft YaHei"/>
              <a:cs typeface="Microsoft YaHei"/>
            </a:endParaRPr>
          </a:p>
        </p:txBody>
      </p:sp>
      <p:sp>
        <p:nvSpPr>
          <p:cNvPr id="9" name="Text 1">
            <a:extLst>
              <a:ext uri="{FF2B5EF4-FFF2-40B4-BE49-F238E27FC236}">
                <a16:creationId xmlns:a16="http://schemas.microsoft.com/office/drawing/2014/main" id="{9FAE0F5A-17D3-7606-F171-377995D5F342}"/>
              </a:ext>
            </a:extLst>
          </p:cNvPr>
          <p:cNvSpPr>
            <a:spLocks noGrp="1"/>
          </p:cNvSpPr>
          <p:nvPr/>
        </p:nvSpPr>
        <p:spPr>
          <a:xfrm>
            <a:off x="476250" y="114300"/>
            <a:ext cx="1333500" cy="361950"/>
          </a:xfrm>
          <a:prstGeom prst="rect">
            <a:avLst/>
          </a:prstGeom>
          <a:noFill/>
        </p:spPr>
        <p:txBody>
          <a:bodyPr wrap="square" lIns="38100" tIns="19050" rIns="38100" bIns="19050" anchor="ctr">
            <a:normAutofit/>
          </a:bodyPr>
          <a:lstStyle/>
          <a:p>
            <a:pPr algn="l">
              <a:lnSpc>
                <a:spcPct val="112000"/>
              </a:lnSpc>
              <a:buNone/>
              <a:defRPr sz="1500" b="1">
                <a:solidFill>
                  <a:srgbClr val="0B4EA2"/>
                </a:solidFill>
                <a:latin typeface="Microsoft YaHei"/>
                <a:ea typeface="Microsoft YaHei"/>
                <a:cs typeface="Microsoft YaHei"/>
              </a:defRPr>
            </a:pPr>
            <a:r>
              <a:rPr sz="1500" b="1">
                <a:solidFill>
                  <a:srgbClr val="0B4EA2"/>
                </a:solidFill>
                <a:latin typeface="Microsoft YaHei"/>
                <a:ea typeface="Microsoft YaHei"/>
                <a:cs typeface="Microsoft YaHei"/>
              </a:rPr>
              <a:t>3 实验</a:t>
            </a:r>
          </a:p>
        </p:txBody>
      </p:sp>
    </p:spTree>
    <p:extLst>
      <p:ext uri="{BB962C8B-B14F-4D97-AF65-F5344CB8AC3E}">
        <p14:creationId xmlns:p14="http://schemas.microsoft.com/office/powerpoint/2010/main" val="40360039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8"/>
          <p:cNvPicPr>
            <a:picLocks noChangeAspect="1"/>
          </p:cNvPicPr>
          <p:nvPr/>
        </p:nvPicPr>
        <p:blipFill>
          <a:blip r:embed="rId3"/>
          <a:stretch>
            <a:fillRect/>
          </a:stretch>
        </p:blipFill>
        <p:spPr>
          <a:xfrm>
            <a:off x="333375" y="1176585"/>
            <a:ext cx="8572500" cy="5048250"/>
          </a:xfrm>
          <a:prstGeom prst="rect">
            <a:avLst/>
          </a:prstGeom>
        </p:spPr>
      </p:pic>
      <p:sp>
        <p:nvSpPr>
          <p:cNvPr id="2" name="Shape 0">
            <a:extLst>
              <a:ext uri="{FF2B5EF4-FFF2-40B4-BE49-F238E27FC236}">
                <a16:creationId xmlns:a16="http://schemas.microsoft.com/office/drawing/2014/main" id="{6D12451E-0944-8AB5-B71C-022A8FAA51BE}"/>
              </a:ext>
            </a:extLst>
          </p:cNvPr>
          <p:cNvSpPr>
            <a:spLocks noGrp="1"/>
          </p:cNvSpPr>
          <p:nvPr/>
        </p:nvSpPr>
        <p:spPr>
          <a:xfrm>
            <a:off x="0" y="0"/>
            <a:ext cx="12191695" cy="566928"/>
          </a:xfrm>
          <a:prstGeom prst="rect">
            <a:avLst/>
          </a:prstGeom>
          <a:solidFill>
            <a:srgbClr val="F8FBFF"/>
          </a:solidFill>
          <a:ln w="12700">
            <a:solidFill>
              <a:srgbClr val="F8FBFF"/>
            </a:solidFill>
            <a:prstDash val="solid"/>
          </a:ln>
        </p:spPr>
        <p:txBody>
          <a:bodyPr/>
          <a:lstStyle/>
          <a:p>
            <a:endParaRPr/>
          </a:p>
        </p:txBody>
      </p:sp>
      <p:sp>
        <p:nvSpPr>
          <p:cNvPr id="3" name="Text 1">
            <a:extLst>
              <a:ext uri="{FF2B5EF4-FFF2-40B4-BE49-F238E27FC236}">
                <a16:creationId xmlns:a16="http://schemas.microsoft.com/office/drawing/2014/main" id="{8C28C85C-692D-A2ED-DD3D-CB367CFF05ED}"/>
              </a:ext>
            </a:extLst>
          </p:cNvPr>
          <p:cNvSpPr>
            <a:spLocks noGrp="1"/>
          </p:cNvSpPr>
          <p:nvPr/>
        </p:nvSpPr>
        <p:spPr>
          <a:xfrm>
            <a:off x="986589" y="762465"/>
            <a:ext cx="1333500" cy="361950"/>
          </a:xfrm>
          <a:prstGeom prst="rect">
            <a:avLst/>
          </a:prstGeom>
          <a:noFill/>
        </p:spPr>
        <p:txBody>
          <a:bodyPr wrap="square" lIns="38100" tIns="19050" rIns="38100" bIns="19050" anchor="ctr">
            <a:normAutofit fontScale="94297"/>
          </a:bodyPr>
          <a:lstStyle/>
          <a:p>
            <a:pPr algn="l">
              <a:lnSpc>
                <a:spcPct val="112000"/>
              </a:lnSpc>
              <a:buNone/>
              <a:defRPr sz="1500" b="1">
                <a:solidFill>
                  <a:srgbClr val="0B4EA2"/>
                </a:solidFill>
                <a:latin typeface="Microsoft YaHei"/>
                <a:ea typeface="Microsoft YaHei"/>
                <a:cs typeface="Microsoft YaHei"/>
              </a:defRPr>
            </a:pPr>
            <a:r>
              <a:rPr sz="1500" b="1">
                <a:solidFill>
                  <a:srgbClr val="0B4EA2"/>
                </a:solidFill>
                <a:latin typeface="Microsoft YaHei"/>
                <a:ea typeface="Microsoft YaHei"/>
                <a:cs typeface="Microsoft YaHei"/>
              </a:rPr>
              <a:t>测试结果汇总：</a:t>
            </a:r>
          </a:p>
        </p:txBody>
      </p:sp>
      <p:pic>
        <p:nvPicPr>
          <p:cNvPr id="22" name="Image 0"/>
          <p:cNvPicPr>
            <a:picLocks noChangeAspect="1"/>
          </p:cNvPicPr>
          <p:nvPr/>
        </p:nvPicPr>
        <p:blipFill>
          <a:blip r:embed="rId4"/>
          <a:stretch>
            <a:fillRect/>
          </a:stretch>
        </p:blipFill>
        <p:spPr>
          <a:xfrm>
            <a:off x="11045952" y="74851"/>
            <a:ext cx="384048" cy="380649"/>
          </a:xfrm>
          <a:prstGeom prst="rect">
            <a:avLst/>
          </a:prstGeom>
        </p:spPr>
      </p:pic>
      <p:sp>
        <p:nvSpPr>
          <p:cNvPr id="5" name="Shape 2">
            <a:extLst>
              <a:ext uri="{FF2B5EF4-FFF2-40B4-BE49-F238E27FC236}">
                <a16:creationId xmlns:a16="http://schemas.microsoft.com/office/drawing/2014/main" id="{B1A0A75F-DAFC-29BE-36A7-8894AE833EE0}"/>
              </a:ext>
            </a:extLst>
          </p:cNvPr>
          <p:cNvSpPr>
            <a:spLocks noGrp="1"/>
          </p:cNvSpPr>
          <p:nvPr/>
        </p:nvSpPr>
        <p:spPr>
          <a:xfrm>
            <a:off x="475488" y="594360"/>
            <a:ext cx="10789920" cy="0"/>
          </a:xfrm>
          <a:prstGeom prst="line">
            <a:avLst/>
          </a:prstGeom>
          <a:noFill/>
          <a:ln w="15240">
            <a:solidFill>
              <a:srgbClr val="0B4EA2"/>
            </a:solidFill>
            <a:prstDash val="solid"/>
          </a:ln>
        </p:spPr>
        <p:txBody>
          <a:bodyPr/>
          <a:lstStyle/>
          <a:p>
            <a:endParaRPr/>
          </a:p>
        </p:txBody>
      </p:sp>
      <p:sp>
        <p:nvSpPr>
          <p:cNvPr id="6" name="Text 3">
            <a:extLst>
              <a:ext uri="{FF2B5EF4-FFF2-40B4-BE49-F238E27FC236}">
                <a16:creationId xmlns:a16="http://schemas.microsoft.com/office/drawing/2014/main" id="{7487D5A7-8F30-539F-1BDC-7C1E9B8492B1}"/>
              </a:ext>
            </a:extLst>
          </p:cNvPr>
          <p:cNvSpPr>
            <a:spLocks noGrp="1"/>
          </p:cNvSpPr>
          <p:nvPr/>
        </p:nvSpPr>
        <p:spPr>
          <a:xfrm>
            <a:off x="476250" y="6496050"/>
            <a:ext cx="1619250" cy="209550"/>
          </a:xfrm>
          <a:prstGeom prst="rect">
            <a:avLst/>
          </a:prstGeom>
          <a:noFill/>
        </p:spPr>
        <p:txBody>
          <a:bodyPr wrap="square" lIns="38100" tIns="19050" rIns="38100" bIns="19050" anchor="ctr">
            <a:normAutofit fontScale="95663"/>
          </a:bodyPr>
          <a:lstStyle/>
          <a:p>
            <a:pPr algn="l">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惠州 · 2026.07</a:t>
            </a:r>
          </a:p>
        </p:txBody>
      </p:sp>
      <p:sp>
        <p:nvSpPr>
          <p:cNvPr id="7" name="Text 4">
            <a:extLst>
              <a:ext uri="{FF2B5EF4-FFF2-40B4-BE49-F238E27FC236}">
                <a16:creationId xmlns:a16="http://schemas.microsoft.com/office/drawing/2014/main" id="{B8F92A07-E413-A994-3020-E5358FB0D634}"/>
              </a:ext>
            </a:extLst>
          </p:cNvPr>
          <p:cNvSpPr>
            <a:spLocks noGrp="1"/>
          </p:cNvSpPr>
          <p:nvPr/>
        </p:nvSpPr>
        <p:spPr>
          <a:xfrm>
            <a:off x="11096625" y="6496050"/>
            <a:ext cx="714375" cy="209550"/>
          </a:xfrm>
          <a:prstGeom prst="rect">
            <a:avLst/>
          </a:prstGeom>
          <a:noFill/>
        </p:spPr>
        <p:txBody>
          <a:bodyPr wrap="square" lIns="38100" tIns="19050" rIns="38100" bIns="19050" anchor="ctr">
            <a:normAutofit fontScale="95663"/>
          </a:bodyPr>
          <a:lstStyle/>
          <a:p>
            <a:pPr algn="r">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17</a:t>
            </a:r>
          </a:p>
        </p:txBody>
      </p:sp>
      <p:sp>
        <p:nvSpPr>
          <p:cNvPr id="10" name="文本框 9">
            <a:extLst>
              <a:ext uri="{FF2B5EF4-FFF2-40B4-BE49-F238E27FC236}">
                <a16:creationId xmlns:a16="http://schemas.microsoft.com/office/drawing/2014/main" id="{E84F4AA6-485A-C7A6-DBB0-A3196A716CAE}"/>
              </a:ext>
            </a:extLst>
          </p:cNvPr>
          <p:cNvSpPr>
            <a:spLocks noGrp="1"/>
          </p:cNvSpPr>
          <p:nvPr/>
        </p:nvSpPr>
        <p:spPr>
          <a:xfrm>
            <a:off x="2616487" y="714840"/>
            <a:ext cx="2531404" cy="457200"/>
          </a:xfrm>
          <a:prstGeom prst="rect">
            <a:avLst/>
          </a:prstGeom>
          <a:noFill/>
        </p:spPr>
        <p:txBody>
          <a:bodyPr wrap="square" lIns="38100" tIns="19050" rIns="38100" bIns="19050" anchor="ctr">
            <a:normAutofit/>
          </a:bodyPr>
          <a:lstStyle/>
          <a:p>
            <a:pPr>
              <a:lnSpc>
                <a:spcPct val="112000"/>
              </a:lnSpc>
              <a:buNone/>
              <a:defRPr sz="2400" b="1">
                <a:solidFill>
                  <a:srgbClr val="17324D"/>
                </a:solidFill>
                <a:latin typeface="Microsoft YaHei"/>
                <a:ea typeface="Microsoft YaHei"/>
                <a:cs typeface="Microsoft YaHei"/>
              </a:defRPr>
            </a:pPr>
            <a:r>
              <a:rPr sz="2000" b="1">
                <a:solidFill>
                  <a:srgbClr val="17324D"/>
                </a:solidFill>
                <a:latin typeface="Microsoft YaHei"/>
                <a:ea typeface="Microsoft YaHei"/>
                <a:cs typeface="Microsoft YaHei"/>
              </a:rPr>
              <a:t>积分电荷量 vs. 电压</a:t>
            </a:r>
          </a:p>
        </p:txBody>
      </p:sp>
      <p:sp>
        <p:nvSpPr>
          <p:cNvPr id="14" name="文本框 13">
            <a:extLst>
              <a:ext uri="{FF2B5EF4-FFF2-40B4-BE49-F238E27FC236}">
                <a16:creationId xmlns:a16="http://schemas.microsoft.com/office/drawing/2014/main" id="{AA93C71F-3458-C032-8D5E-770E8DFB82A3}"/>
              </a:ext>
            </a:extLst>
          </p:cNvPr>
          <p:cNvSpPr>
            <a:spLocks noGrp="1"/>
          </p:cNvSpPr>
          <p:nvPr/>
        </p:nvSpPr>
        <p:spPr>
          <a:xfrm>
            <a:off x="9096375" y="5095875"/>
            <a:ext cx="2809875" cy="762000"/>
          </a:xfrm>
          <a:prstGeom prst="rect">
            <a:avLst/>
          </a:prstGeom>
          <a:noFill/>
        </p:spPr>
        <p:txBody>
          <a:bodyPr wrap="square" lIns="38100" tIns="19050" rIns="38100" bIns="19050" anchor="ctr">
            <a:normAutofit/>
          </a:bodyPr>
          <a:lstStyle/>
          <a:p>
            <a:pPr algn="ctr">
              <a:lnSpc>
                <a:spcPct val="112000"/>
              </a:lnSpc>
              <a:buNone/>
              <a:defRPr sz="1875" b="1">
                <a:solidFill>
                  <a:srgbClr val="C0392B"/>
                </a:solidFill>
                <a:latin typeface="Microsoft YaHei"/>
                <a:ea typeface="Microsoft YaHei"/>
                <a:cs typeface="Microsoft YaHei"/>
              </a:defRPr>
            </a:pPr>
            <a:r>
              <a:rPr sz="1875" b="1">
                <a:solidFill>
                  <a:srgbClr val="C0392B"/>
                </a:solidFill>
                <a:latin typeface="Microsoft YaHei"/>
                <a:ea typeface="Microsoft YaHei"/>
                <a:cs typeface="Microsoft YaHei"/>
              </a:rPr>
              <a:t>核心结果：压强越低，稳定雪崩增益越小。</a:t>
            </a:r>
          </a:p>
        </p:txBody>
      </p:sp>
      <p:sp>
        <p:nvSpPr>
          <p:cNvPr id="11" name="文本框 10">
            <a:extLst>
              <a:ext uri="{FF2B5EF4-FFF2-40B4-BE49-F238E27FC236}">
                <a16:creationId xmlns:a16="http://schemas.microsoft.com/office/drawing/2014/main" id="{A4F62257-A577-6CAC-D6BF-6A9B4EBD8535}"/>
              </a:ext>
            </a:extLst>
          </p:cNvPr>
          <p:cNvSpPr>
            <a:spLocks noGrp="1"/>
          </p:cNvSpPr>
          <p:nvPr/>
        </p:nvSpPr>
        <p:spPr>
          <a:xfrm>
            <a:off x="9191625" y="1095375"/>
            <a:ext cx="2667000" cy="1238250"/>
          </a:xfrm>
          <a:prstGeom prst="rect">
            <a:avLst/>
          </a:prstGeom>
          <a:noFill/>
        </p:spPr>
        <p:txBody>
          <a:bodyPr wrap="square" lIns="38100" tIns="19050" rIns="38100" bIns="19050" anchor="t">
            <a:normAutofit/>
          </a:bodyPr>
          <a:lstStyle/>
          <a:p>
            <a:pPr algn="l">
              <a:lnSpc>
                <a:spcPct val="115000"/>
              </a:lnSpc>
              <a:buNone/>
              <a:defRPr sz="1650" b="0">
                <a:solidFill>
                  <a:srgbClr val="263442"/>
                </a:solidFill>
                <a:latin typeface="Microsoft YaHei"/>
                <a:ea typeface="Microsoft YaHei"/>
                <a:cs typeface="Microsoft YaHei"/>
              </a:defRPr>
            </a:pPr>
            <a:r>
              <a:rPr sz="1650" b="0">
                <a:solidFill>
                  <a:srgbClr val="263442"/>
                </a:solidFill>
                <a:latin typeface="Microsoft YaHei"/>
                <a:ea typeface="Microsoft YaHei"/>
                <a:cs typeface="Microsoft YaHei"/>
              </a:rPr>
              <a:t>条件：</a:t>
            </a:r>
          </a:p>
          <a:p>
            <a:pPr algn="l">
              <a:lnSpc>
                <a:spcPct val="115000"/>
              </a:lnSpc>
              <a:buNone/>
              <a:defRPr sz="1650" b="0">
                <a:solidFill>
                  <a:srgbClr val="263442"/>
                </a:solidFill>
                <a:latin typeface="Microsoft YaHei"/>
                <a:ea typeface="Microsoft YaHei"/>
                <a:cs typeface="Microsoft YaHei"/>
              </a:defRPr>
            </a:pPr>
            <a:r>
              <a:rPr sz="1650" b="0">
                <a:solidFill>
                  <a:srgbClr val="263442"/>
                </a:solidFill>
                <a:latin typeface="Microsoft YaHei"/>
                <a:ea typeface="Microsoft YaHei"/>
                <a:cs typeface="Microsoft YaHei"/>
              </a:rPr>
              <a:t>单光电子模式；气隙厚度 0.39、0.59、0.63 与 1.09 mm。</a:t>
            </a:r>
          </a:p>
        </p:txBody>
      </p:sp>
      <p:sp>
        <p:nvSpPr>
          <p:cNvPr id="16" name="文本框 15">
            <a:extLst>
              <a:ext uri="{FF2B5EF4-FFF2-40B4-BE49-F238E27FC236}">
                <a16:creationId xmlns:a16="http://schemas.microsoft.com/office/drawing/2014/main" id="{D2EE66F6-716C-DD24-22B7-64EAF87417E0}"/>
              </a:ext>
            </a:extLst>
          </p:cNvPr>
          <p:cNvSpPr>
            <a:spLocks noGrp="1"/>
          </p:cNvSpPr>
          <p:nvPr/>
        </p:nvSpPr>
        <p:spPr>
          <a:xfrm>
            <a:off x="9191625" y="3000375"/>
            <a:ext cx="2667000" cy="952500"/>
          </a:xfrm>
          <a:prstGeom prst="rect">
            <a:avLst/>
          </a:prstGeom>
          <a:noFill/>
        </p:spPr>
        <p:txBody>
          <a:bodyPr wrap="square" lIns="38100" tIns="19050" rIns="38100" bIns="19050" anchor="ctr">
            <a:normAutofit/>
          </a:bodyPr>
          <a:lstStyle/>
          <a:p>
            <a:pPr algn="l">
              <a:lnSpc>
                <a:spcPct val="112000"/>
              </a:lnSpc>
              <a:buNone/>
              <a:defRPr sz="1650" b="0">
                <a:solidFill>
                  <a:srgbClr val="0B4EA2"/>
                </a:solidFill>
                <a:latin typeface="Microsoft YaHei"/>
                <a:ea typeface="Microsoft YaHei"/>
                <a:cs typeface="Microsoft YaHei"/>
              </a:defRPr>
            </a:pPr>
            <a:r>
              <a:rPr sz="1650" b="0">
                <a:solidFill>
                  <a:srgbClr val="0B4EA2"/>
                </a:solidFill>
                <a:latin typeface="Microsoft YaHei"/>
                <a:ea typeface="Microsoft YaHei"/>
                <a:cs typeface="Microsoft YaHei"/>
              </a:rPr>
              <a:t>不同气隙厚度下，最大稳定增益均受到流光边界限制。</a:t>
            </a:r>
          </a:p>
        </p:txBody>
      </p:sp>
      <p:sp>
        <p:nvSpPr>
          <p:cNvPr id="8" name="Text 1">
            <a:extLst>
              <a:ext uri="{FF2B5EF4-FFF2-40B4-BE49-F238E27FC236}">
                <a16:creationId xmlns:a16="http://schemas.microsoft.com/office/drawing/2014/main" id="{9A59D97A-4FF5-1325-3671-986E51BDB1F5}"/>
              </a:ext>
            </a:extLst>
          </p:cNvPr>
          <p:cNvSpPr>
            <a:spLocks noGrp="1"/>
          </p:cNvSpPr>
          <p:nvPr/>
        </p:nvSpPr>
        <p:spPr>
          <a:xfrm>
            <a:off x="476250" y="114300"/>
            <a:ext cx="1333500" cy="361950"/>
          </a:xfrm>
          <a:prstGeom prst="rect">
            <a:avLst/>
          </a:prstGeom>
          <a:noFill/>
        </p:spPr>
        <p:txBody>
          <a:bodyPr wrap="square" lIns="38100" tIns="19050" rIns="38100" bIns="19050" anchor="ctr">
            <a:normAutofit/>
          </a:bodyPr>
          <a:lstStyle/>
          <a:p>
            <a:pPr algn="l">
              <a:lnSpc>
                <a:spcPct val="112000"/>
              </a:lnSpc>
              <a:buNone/>
              <a:defRPr sz="1500" b="1">
                <a:solidFill>
                  <a:srgbClr val="0B4EA2"/>
                </a:solidFill>
                <a:latin typeface="Microsoft YaHei"/>
                <a:ea typeface="Microsoft YaHei"/>
                <a:cs typeface="Microsoft YaHei"/>
              </a:defRPr>
            </a:pPr>
            <a:r>
              <a:rPr sz="1500" b="1">
                <a:solidFill>
                  <a:srgbClr val="0B4EA2"/>
                </a:solidFill>
                <a:latin typeface="Microsoft YaHei"/>
                <a:ea typeface="Microsoft YaHei"/>
                <a:cs typeface="Microsoft YaHei"/>
              </a:rPr>
              <a:t>3 实验</a:t>
            </a:r>
          </a:p>
        </p:txBody>
      </p:sp>
      <p:sp>
        <p:nvSpPr>
          <p:cNvPr id="12" name="Text 6">
            <a:extLst>
              <a:ext uri="{FF2B5EF4-FFF2-40B4-BE49-F238E27FC236}">
                <a16:creationId xmlns:a16="http://schemas.microsoft.com/office/drawing/2014/main" id="{906E28D2-C13A-BF69-DA3A-962D7C47469E}"/>
              </a:ext>
            </a:extLst>
          </p:cNvPr>
          <p:cNvSpPr>
            <a:spLocks noGrp="1"/>
          </p:cNvSpPr>
          <p:nvPr/>
        </p:nvSpPr>
        <p:spPr>
          <a:xfrm>
            <a:off x="1857375" y="76200"/>
            <a:ext cx="8763000" cy="457200"/>
          </a:xfrm>
          <a:prstGeom prst="rect">
            <a:avLst/>
          </a:prstGeom>
          <a:noFill/>
        </p:spPr>
        <p:txBody>
          <a:bodyPr wrap="square" lIns="38100" tIns="19050" rIns="38100" bIns="19050" anchor="ctr">
            <a:normAutofit/>
          </a:bodyPr>
          <a:lstStyle/>
          <a:p>
            <a:pPr algn="ctr">
              <a:lnSpc>
                <a:spcPct val="112000"/>
              </a:lnSpc>
              <a:buNone/>
              <a:defRPr sz="2400" b="1">
                <a:solidFill>
                  <a:srgbClr val="17324D"/>
                </a:solidFill>
                <a:latin typeface="Microsoft YaHei"/>
                <a:ea typeface="Microsoft YaHei"/>
                <a:cs typeface="Microsoft YaHei"/>
              </a:defRPr>
            </a:pPr>
            <a:r>
              <a:rPr sz="2400" b="1">
                <a:solidFill>
                  <a:srgbClr val="17324D"/>
                </a:solidFill>
                <a:latin typeface="Microsoft YaHei"/>
                <a:ea typeface="Microsoft YaHei"/>
                <a:cs typeface="Microsoft YaHei"/>
              </a:rPr>
              <a:t>3.2 改变气隙厚度</a:t>
            </a:r>
          </a:p>
        </p:txBody>
      </p:sp>
    </p:spTree>
    <p:extLst>
      <p:ext uri="{BB962C8B-B14F-4D97-AF65-F5344CB8AC3E}">
        <p14:creationId xmlns:p14="http://schemas.microsoft.com/office/powerpoint/2010/main" val="7909855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917F26B9-CD7A-B033-AB1B-7B1B4DAA62EE}"/>
              </a:ext>
            </a:extLst>
          </p:cNvPr>
          <p:cNvSpPr>
            <a:spLocks noGrp="1"/>
          </p:cNvSpPr>
          <p:nvPr/>
        </p:nvSpPr>
        <p:spPr>
          <a:xfrm>
            <a:off x="0" y="0"/>
            <a:ext cx="12191695" cy="566928"/>
          </a:xfrm>
          <a:prstGeom prst="rect">
            <a:avLst/>
          </a:prstGeom>
          <a:solidFill>
            <a:srgbClr val="F8FBFF"/>
          </a:solidFill>
          <a:ln w="12700">
            <a:solidFill>
              <a:srgbClr val="F8FBFF"/>
            </a:solidFill>
            <a:prstDash val="solid"/>
          </a:ln>
        </p:spPr>
        <p:txBody>
          <a:bodyPr/>
          <a:lstStyle/>
          <a:p>
            <a:endParaRPr/>
          </a:p>
        </p:txBody>
      </p:sp>
      <p:sp>
        <p:nvSpPr>
          <p:cNvPr id="3" name="Text 1">
            <a:extLst>
              <a:ext uri="{FF2B5EF4-FFF2-40B4-BE49-F238E27FC236}">
                <a16:creationId xmlns:a16="http://schemas.microsoft.com/office/drawing/2014/main" id="{946AFA59-0A60-2C62-89FB-DE7AC150C0D3}"/>
              </a:ext>
            </a:extLst>
          </p:cNvPr>
          <p:cNvSpPr>
            <a:spLocks noGrp="1"/>
          </p:cNvSpPr>
          <p:nvPr/>
        </p:nvSpPr>
        <p:spPr>
          <a:xfrm>
            <a:off x="0" y="0"/>
            <a:ext cx="0" cy="0"/>
          </a:xfrm>
          <a:prstGeom prst="rect">
            <a:avLst/>
          </a:prstGeom>
          <a:noFill/>
        </p:spPr>
        <p:txBody>
          <a:bodyPr wrap="square" lIns="0" tIns="0" rIns="0" bIns="0" anchor="ctr">
            <a:normAutofit fontScale="25000" lnSpcReduction="20000"/>
          </a:bodyPr>
          <a:lstStyle/>
          <a:p>
            <a:pPr>
              <a:buNone/>
              <a:defRPr sz="1725">
                <a:solidFill>
                  <a:srgbClr val="263442"/>
                </a:solidFill>
                <a:latin typeface="Noto Sans CJK SC"/>
                <a:ea typeface="Noto Sans CJK SC"/>
                <a:cs typeface="Noto Sans CJK SC"/>
              </a:defRPr>
            </a:pPr>
            <a:endParaRPr/>
          </a:p>
        </p:txBody>
      </p:sp>
      <p:pic>
        <p:nvPicPr>
          <p:cNvPr id="20" name="Image 0"/>
          <p:cNvPicPr>
            <a:picLocks noChangeAspect="1"/>
          </p:cNvPicPr>
          <p:nvPr/>
        </p:nvPicPr>
        <p:blipFill>
          <a:blip r:embed="rId3"/>
          <a:stretch>
            <a:fillRect/>
          </a:stretch>
        </p:blipFill>
        <p:spPr>
          <a:xfrm>
            <a:off x="11045952" y="74851"/>
            <a:ext cx="384048" cy="380649"/>
          </a:xfrm>
          <a:prstGeom prst="rect">
            <a:avLst/>
          </a:prstGeom>
        </p:spPr>
      </p:pic>
      <p:sp>
        <p:nvSpPr>
          <p:cNvPr id="5" name="Shape 2">
            <a:extLst>
              <a:ext uri="{FF2B5EF4-FFF2-40B4-BE49-F238E27FC236}">
                <a16:creationId xmlns:a16="http://schemas.microsoft.com/office/drawing/2014/main" id="{357731EA-3EF5-68D6-4C2F-4920CCA305BC}"/>
              </a:ext>
            </a:extLst>
          </p:cNvPr>
          <p:cNvSpPr>
            <a:spLocks noGrp="1"/>
          </p:cNvSpPr>
          <p:nvPr/>
        </p:nvSpPr>
        <p:spPr>
          <a:xfrm>
            <a:off x="475488" y="594360"/>
            <a:ext cx="10789920" cy="0"/>
          </a:xfrm>
          <a:prstGeom prst="line">
            <a:avLst/>
          </a:prstGeom>
          <a:noFill/>
          <a:ln w="15240">
            <a:solidFill>
              <a:srgbClr val="0B4EA2"/>
            </a:solidFill>
            <a:prstDash val="solid"/>
          </a:ln>
        </p:spPr>
        <p:txBody>
          <a:bodyPr/>
          <a:lstStyle/>
          <a:p>
            <a:endParaRPr/>
          </a:p>
        </p:txBody>
      </p:sp>
      <p:sp>
        <p:nvSpPr>
          <p:cNvPr id="6" name="Text 3">
            <a:extLst>
              <a:ext uri="{FF2B5EF4-FFF2-40B4-BE49-F238E27FC236}">
                <a16:creationId xmlns:a16="http://schemas.microsoft.com/office/drawing/2014/main" id="{E8657CFE-7367-DEDD-C1E3-83858B91E8D0}"/>
              </a:ext>
            </a:extLst>
          </p:cNvPr>
          <p:cNvSpPr>
            <a:spLocks noGrp="1"/>
          </p:cNvSpPr>
          <p:nvPr/>
        </p:nvSpPr>
        <p:spPr>
          <a:xfrm>
            <a:off x="476250" y="6496050"/>
            <a:ext cx="1619250" cy="209550"/>
          </a:xfrm>
          <a:prstGeom prst="rect">
            <a:avLst/>
          </a:prstGeom>
          <a:noFill/>
        </p:spPr>
        <p:txBody>
          <a:bodyPr wrap="square" lIns="38100" tIns="19050" rIns="38100" bIns="19050" anchor="ctr">
            <a:normAutofit fontScale="95663"/>
          </a:bodyPr>
          <a:lstStyle/>
          <a:p>
            <a:pPr algn="l">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惠州 · 2026.07</a:t>
            </a:r>
          </a:p>
        </p:txBody>
      </p:sp>
      <p:sp>
        <p:nvSpPr>
          <p:cNvPr id="7" name="Text 4">
            <a:extLst>
              <a:ext uri="{FF2B5EF4-FFF2-40B4-BE49-F238E27FC236}">
                <a16:creationId xmlns:a16="http://schemas.microsoft.com/office/drawing/2014/main" id="{7D9D7CC0-8BA3-909F-1DBF-D89D48676BE8}"/>
              </a:ext>
            </a:extLst>
          </p:cNvPr>
          <p:cNvSpPr>
            <a:spLocks noGrp="1"/>
          </p:cNvSpPr>
          <p:nvPr/>
        </p:nvSpPr>
        <p:spPr>
          <a:xfrm>
            <a:off x="11096625" y="6496050"/>
            <a:ext cx="714375" cy="209550"/>
          </a:xfrm>
          <a:prstGeom prst="rect">
            <a:avLst/>
          </a:prstGeom>
          <a:noFill/>
        </p:spPr>
        <p:txBody>
          <a:bodyPr wrap="square" lIns="38100" tIns="19050" rIns="38100" bIns="19050" anchor="ctr">
            <a:normAutofit fontScale="95663"/>
          </a:bodyPr>
          <a:lstStyle/>
          <a:p>
            <a:pPr algn="r">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18</a:t>
            </a:r>
          </a:p>
        </p:txBody>
      </p:sp>
      <p:sp>
        <p:nvSpPr>
          <p:cNvPr id="10" name="文本框 9">
            <a:extLst>
              <a:ext uri="{FF2B5EF4-FFF2-40B4-BE49-F238E27FC236}">
                <a16:creationId xmlns:a16="http://schemas.microsoft.com/office/drawing/2014/main" id="{4DAE98BB-31DE-5F6F-E07F-7E5B76CD8FE7}"/>
              </a:ext>
            </a:extLst>
          </p:cNvPr>
          <p:cNvSpPr>
            <a:spLocks noGrp="1"/>
          </p:cNvSpPr>
          <p:nvPr/>
        </p:nvSpPr>
        <p:spPr>
          <a:xfrm>
            <a:off x="1857375" y="76200"/>
            <a:ext cx="8763000" cy="457200"/>
          </a:xfrm>
          <a:prstGeom prst="rect">
            <a:avLst/>
          </a:prstGeom>
          <a:noFill/>
        </p:spPr>
        <p:txBody>
          <a:bodyPr wrap="square" lIns="38100" tIns="19050" rIns="38100" bIns="19050" anchor="ctr">
            <a:normAutofit/>
          </a:bodyPr>
          <a:lstStyle/>
          <a:p>
            <a:pPr algn="ctr">
              <a:lnSpc>
                <a:spcPct val="112000"/>
              </a:lnSpc>
              <a:buNone/>
              <a:defRPr sz="2400" b="1">
                <a:solidFill>
                  <a:srgbClr val="17324D"/>
                </a:solidFill>
                <a:latin typeface="Microsoft YaHei"/>
                <a:ea typeface="Microsoft YaHei"/>
                <a:cs typeface="Microsoft YaHei"/>
              </a:defRPr>
            </a:pPr>
            <a:r>
              <a:rPr sz="2400" b="1">
                <a:solidFill>
                  <a:srgbClr val="17324D"/>
                </a:solidFill>
                <a:latin typeface="Microsoft YaHei"/>
                <a:ea typeface="Microsoft YaHei"/>
                <a:cs typeface="Microsoft YaHei"/>
              </a:rPr>
              <a:t>3.2 改变气隙厚度</a:t>
            </a:r>
          </a:p>
        </p:txBody>
      </p:sp>
      <p:sp>
        <p:nvSpPr>
          <p:cNvPr id="14" name="文本框 13">
            <a:extLst>
              <a:ext uri="{FF2B5EF4-FFF2-40B4-BE49-F238E27FC236}">
                <a16:creationId xmlns:a16="http://schemas.microsoft.com/office/drawing/2014/main" id="{E5F6AF20-FB4C-497F-E6DA-26147A40C1EB}"/>
              </a:ext>
            </a:extLst>
          </p:cNvPr>
          <p:cNvSpPr>
            <a:spLocks noGrp="1"/>
          </p:cNvSpPr>
          <p:nvPr/>
        </p:nvSpPr>
        <p:spPr>
          <a:xfrm>
            <a:off x="9096375" y="4333875"/>
            <a:ext cx="2809875" cy="1333500"/>
          </a:xfrm>
          <a:prstGeom prst="rect">
            <a:avLst/>
          </a:prstGeom>
          <a:noFill/>
        </p:spPr>
        <p:txBody>
          <a:bodyPr wrap="square" lIns="38100" tIns="19050" rIns="38100" bIns="19050" anchor="ctr">
            <a:normAutofit/>
          </a:bodyPr>
          <a:lstStyle/>
          <a:p>
            <a:pPr algn="ctr">
              <a:lnSpc>
                <a:spcPct val="112000"/>
              </a:lnSpc>
              <a:buNone/>
              <a:defRPr sz="1725" b="1">
                <a:solidFill>
                  <a:srgbClr val="C0392B"/>
                </a:solidFill>
                <a:latin typeface="Microsoft YaHei"/>
                <a:ea typeface="Microsoft YaHei"/>
                <a:cs typeface="Microsoft YaHei"/>
              </a:defRPr>
            </a:pPr>
            <a:r>
              <a:rPr sz="1725" b="1">
                <a:solidFill>
                  <a:srgbClr val="C0392B"/>
                </a:solidFill>
                <a:latin typeface="Microsoft YaHei"/>
                <a:ea typeface="Microsoft YaHei"/>
                <a:cs typeface="Microsoft YaHei"/>
              </a:rPr>
              <a:t>测试范围内：</a:t>
            </a:r>
          </a:p>
          <a:p>
            <a:pPr algn="ctr">
              <a:lnSpc>
                <a:spcPct val="112000"/>
              </a:lnSpc>
              <a:buNone/>
              <a:defRPr sz="1725" b="1">
                <a:solidFill>
                  <a:srgbClr val="C0392B"/>
                </a:solidFill>
                <a:latin typeface="Microsoft YaHei"/>
                <a:ea typeface="Microsoft YaHei"/>
                <a:cs typeface="Microsoft YaHei"/>
              </a:defRPr>
            </a:pPr>
            <a:r>
              <a:rPr sz="1725" b="1">
                <a:solidFill>
                  <a:srgbClr val="C0392B"/>
                </a:solidFill>
                <a:latin typeface="Microsoft YaHei"/>
                <a:ea typeface="Microsoft YaHei"/>
                <a:cs typeface="Microsoft YaHei"/>
              </a:rPr>
              <a:t>气隙越窄，单电子时间分辨越好。</a:t>
            </a:r>
          </a:p>
        </p:txBody>
      </p:sp>
      <p:pic>
        <p:nvPicPr>
          <p:cNvPr id="26" name="图片 12"/>
          <p:cNvPicPr>
            <a:picLocks noChangeAspect="1"/>
          </p:cNvPicPr>
          <p:nvPr/>
        </p:nvPicPr>
        <p:blipFill>
          <a:blip r:embed="rId4"/>
          <a:stretch>
            <a:fillRect/>
          </a:stretch>
        </p:blipFill>
        <p:spPr>
          <a:xfrm>
            <a:off x="333375" y="1144502"/>
            <a:ext cx="8572500" cy="5048250"/>
          </a:xfrm>
          <a:prstGeom prst="rect">
            <a:avLst/>
          </a:prstGeom>
        </p:spPr>
      </p:pic>
      <p:sp>
        <p:nvSpPr>
          <p:cNvPr id="9" name="文本框 8">
            <a:extLst>
              <a:ext uri="{FF2B5EF4-FFF2-40B4-BE49-F238E27FC236}">
                <a16:creationId xmlns:a16="http://schemas.microsoft.com/office/drawing/2014/main" id="{4772514C-D273-616D-80F3-700FF287747D}"/>
              </a:ext>
            </a:extLst>
          </p:cNvPr>
          <p:cNvSpPr>
            <a:spLocks noGrp="1"/>
          </p:cNvSpPr>
          <p:nvPr/>
        </p:nvSpPr>
        <p:spPr>
          <a:xfrm>
            <a:off x="9191625" y="1619250"/>
            <a:ext cx="2667000" cy="1095375"/>
          </a:xfrm>
          <a:prstGeom prst="rect">
            <a:avLst/>
          </a:prstGeom>
          <a:noFill/>
        </p:spPr>
        <p:txBody>
          <a:bodyPr wrap="square" lIns="38100" tIns="19050" rIns="38100" bIns="19050" anchor="ctr">
            <a:normAutofit/>
          </a:bodyPr>
          <a:lstStyle/>
          <a:p>
            <a:pPr algn="l">
              <a:lnSpc>
                <a:spcPct val="112000"/>
              </a:lnSpc>
              <a:buNone/>
              <a:defRPr sz="1725" b="0">
                <a:solidFill>
                  <a:srgbClr val="0B4EA2"/>
                </a:solidFill>
                <a:latin typeface="Microsoft YaHei"/>
                <a:ea typeface="Microsoft YaHei"/>
                <a:cs typeface="Microsoft YaHei"/>
              </a:defRPr>
            </a:pPr>
            <a:r>
              <a:rPr sz="1725" b="0">
                <a:solidFill>
                  <a:srgbClr val="0B4EA2"/>
                </a:solidFill>
                <a:latin typeface="Microsoft YaHei"/>
                <a:ea typeface="Microsoft YaHei"/>
                <a:cs typeface="Microsoft YaHei"/>
              </a:rPr>
              <a:t>同一气隙厚度下，不同压强可达到相近的最佳时间分辨。</a:t>
            </a:r>
          </a:p>
        </p:txBody>
      </p:sp>
      <p:sp>
        <p:nvSpPr>
          <p:cNvPr id="8" name="Text 1">
            <a:extLst>
              <a:ext uri="{FF2B5EF4-FFF2-40B4-BE49-F238E27FC236}">
                <a16:creationId xmlns:a16="http://schemas.microsoft.com/office/drawing/2014/main" id="{B3CE0531-0D4B-1F87-EA16-4310F72E33B6}"/>
              </a:ext>
            </a:extLst>
          </p:cNvPr>
          <p:cNvSpPr>
            <a:spLocks noGrp="1"/>
          </p:cNvSpPr>
          <p:nvPr/>
        </p:nvSpPr>
        <p:spPr>
          <a:xfrm>
            <a:off x="476250" y="114300"/>
            <a:ext cx="1333500" cy="361950"/>
          </a:xfrm>
          <a:prstGeom prst="rect">
            <a:avLst/>
          </a:prstGeom>
          <a:noFill/>
        </p:spPr>
        <p:txBody>
          <a:bodyPr wrap="square" lIns="38100" tIns="19050" rIns="38100" bIns="19050" anchor="ctr">
            <a:normAutofit/>
          </a:bodyPr>
          <a:lstStyle/>
          <a:p>
            <a:pPr algn="l">
              <a:lnSpc>
                <a:spcPct val="112000"/>
              </a:lnSpc>
              <a:buNone/>
              <a:defRPr sz="1500" b="1">
                <a:solidFill>
                  <a:srgbClr val="0B4EA2"/>
                </a:solidFill>
                <a:latin typeface="Microsoft YaHei"/>
                <a:ea typeface="Microsoft YaHei"/>
                <a:cs typeface="Microsoft YaHei"/>
              </a:defRPr>
            </a:pPr>
            <a:r>
              <a:rPr sz="1500" b="1">
                <a:solidFill>
                  <a:srgbClr val="0B4EA2"/>
                </a:solidFill>
                <a:latin typeface="Microsoft YaHei"/>
                <a:ea typeface="Microsoft YaHei"/>
                <a:cs typeface="Microsoft YaHei"/>
              </a:rPr>
              <a:t>3 实验</a:t>
            </a:r>
          </a:p>
        </p:txBody>
      </p:sp>
      <p:sp>
        <p:nvSpPr>
          <p:cNvPr id="12" name="文本框 9">
            <a:extLst>
              <a:ext uri="{FF2B5EF4-FFF2-40B4-BE49-F238E27FC236}">
                <a16:creationId xmlns:a16="http://schemas.microsoft.com/office/drawing/2014/main" id="{66E9F720-67FF-3264-8143-EA7C4F010705}"/>
              </a:ext>
            </a:extLst>
          </p:cNvPr>
          <p:cNvSpPr>
            <a:spLocks noGrp="1"/>
          </p:cNvSpPr>
          <p:nvPr/>
        </p:nvSpPr>
        <p:spPr>
          <a:xfrm>
            <a:off x="2397243" y="712331"/>
            <a:ext cx="3181753" cy="457200"/>
          </a:xfrm>
          <a:prstGeom prst="rect">
            <a:avLst/>
          </a:prstGeom>
          <a:noFill/>
        </p:spPr>
        <p:txBody>
          <a:bodyPr wrap="square" lIns="38100" tIns="19050" rIns="38100" bIns="19050" anchor="ctr">
            <a:normAutofit/>
          </a:bodyPr>
          <a:lstStyle/>
          <a:p>
            <a:pPr>
              <a:lnSpc>
                <a:spcPct val="112000"/>
              </a:lnSpc>
              <a:buNone/>
              <a:defRPr sz="2400" b="1">
                <a:solidFill>
                  <a:srgbClr val="17324D"/>
                </a:solidFill>
                <a:latin typeface="Microsoft YaHei"/>
                <a:ea typeface="Microsoft YaHei"/>
                <a:cs typeface="Microsoft YaHei"/>
              </a:defRPr>
            </a:pPr>
            <a:r>
              <a:rPr sz="2000" b="1" dirty="0" err="1">
                <a:solidFill>
                  <a:srgbClr val="17324D"/>
                </a:solidFill>
                <a:latin typeface="Microsoft YaHei"/>
                <a:ea typeface="Microsoft YaHei"/>
                <a:cs typeface="Microsoft YaHei"/>
              </a:rPr>
              <a:t>时间分辨率</a:t>
            </a:r>
            <a:r>
              <a:rPr sz="2000" b="1" dirty="0">
                <a:solidFill>
                  <a:srgbClr val="17324D"/>
                </a:solidFill>
                <a:latin typeface="Microsoft YaHei"/>
                <a:ea typeface="Microsoft YaHei"/>
                <a:cs typeface="Microsoft YaHei"/>
              </a:rPr>
              <a:t> vs. </a:t>
            </a:r>
            <a:r>
              <a:rPr lang="zh-CN" altLang="en-US" sz="2000" b="1" dirty="0">
                <a:solidFill>
                  <a:srgbClr val="17324D"/>
                </a:solidFill>
                <a:latin typeface="Microsoft YaHei"/>
                <a:ea typeface="Microsoft YaHei"/>
                <a:cs typeface="Microsoft YaHei"/>
              </a:rPr>
              <a:t>积分电荷量</a:t>
            </a:r>
            <a:endParaRPr sz="2000" b="1" dirty="0">
              <a:solidFill>
                <a:srgbClr val="17324D"/>
              </a:solidFill>
              <a:latin typeface="Microsoft YaHei"/>
              <a:ea typeface="Microsoft YaHei"/>
              <a:cs typeface="Microsoft YaHei"/>
            </a:endParaRPr>
          </a:p>
        </p:txBody>
      </p:sp>
      <p:sp>
        <p:nvSpPr>
          <p:cNvPr id="15" name="Text 1">
            <a:extLst>
              <a:ext uri="{FF2B5EF4-FFF2-40B4-BE49-F238E27FC236}">
                <a16:creationId xmlns:a16="http://schemas.microsoft.com/office/drawing/2014/main" id="{A4D8FD84-B9FB-61C9-BEAA-40479408E56F}"/>
              </a:ext>
            </a:extLst>
          </p:cNvPr>
          <p:cNvSpPr>
            <a:spLocks noGrp="1"/>
          </p:cNvSpPr>
          <p:nvPr/>
        </p:nvSpPr>
        <p:spPr>
          <a:xfrm>
            <a:off x="863600" y="759956"/>
            <a:ext cx="1333500" cy="361950"/>
          </a:xfrm>
          <a:prstGeom prst="rect">
            <a:avLst/>
          </a:prstGeom>
          <a:noFill/>
        </p:spPr>
        <p:txBody>
          <a:bodyPr wrap="square" lIns="38100" tIns="19050" rIns="38100" bIns="19050" anchor="ctr">
            <a:normAutofit fontScale="94297"/>
          </a:bodyPr>
          <a:lstStyle/>
          <a:p>
            <a:pPr algn="l">
              <a:lnSpc>
                <a:spcPct val="112000"/>
              </a:lnSpc>
              <a:buNone/>
              <a:defRPr sz="1500" b="1">
                <a:solidFill>
                  <a:srgbClr val="0B4EA2"/>
                </a:solidFill>
                <a:latin typeface="Microsoft YaHei"/>
                <a:ea typeface="Microsoft YaHei"/>
                <a:cs typeface="Microsoft YaHei"/>
              </a:defRPr>
            </a:pPr>
            <a:r>
              <a:rPr sz="1500" b="1">
                <a:solidFill>
                  <a:srgbClr val="0B4EA2"/>
                </a:solidFill>
                <a:latin typeface="Microsoft YaHei"/>
                <a:ea typeface="Microsoft YaHei"/>
                <a:cs typeface="Microsoft YaHei"/>
              </a:rPr>
              <a:t>测试结果汇总：</a:t>
            </a:r>
          </a:p>
        </p:txBody>
      </p:sp>
    </p:spTree>
    <p:extLst>
      <p:ext uri="{BB962C8B-B14F-4D97-AF65-F5344CB8AC3E}">
        <p14:creationId xmlns:p14="http://schemas.microsoft.com/office/powerpoint/2010/main" val="42922059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3DCE17DE-7436-8DF8-3ED4-4AC5B844F605}"/>
              </a:ext>
            </a:extLst>
          </p:cNvPr>
          <p:cNvSpPr>
            <a:spLocks noGrp="1"/>
          </p:cNvSpPr>
          <p:nvPr/>
        </p:nvSpPr>
        <p:spPr>
          <a:xfrm>
            <a:off x="0" y="0"/>
            <a:ext cx="12191695" cy="566928"/>
          </a:xfrm>
          <a:prstGeom prst="rect">
            <a:avLst/>
          </a:prstGeom>
          <a:solidFill>
            <a:srgbClr val="F8FBFF"/>
          </a:solidFill>
          <a:ln w="12700">
            <a:solidFill>
              <a:srgbClr val="F8FBFF"/>
            </a:solidFill>
            <a:prstDash val="solid"/>
          </a:ln>
        </p:spPr>
        <p:txBody>
          <a:bodyPr/>
          <a:lstStyle/>
          <a:p>
            <a:endParaRPr/>
          </a:p>
        </p:txBody>
      </p:sp>
      <p:sp>
        <p:nvSpPr>
          <p:cNvPr id="3" name="Text 1">
            <a:extLst>
              <a:ext uri="{FF2B5EF4-FFF2-40B4-BE49-F238E27FC236}">
                <a16:creationId xmlns:a16="http://schemas.microsoft.com/office/drawing/2014/main" id="{258C976E-9FBA-32A8-F3D5-B7D3A8B0C3C7}"/>
              </a:ext>
            </a:extLst>
          </p:cNvPr>
          <p:cNvSpPr>
            <a:spLocks noGrp="1"/>
          </p:cNvSpPr>
          <p:nvPr/>
        </p:nvSpPr>
        <p:spPr>
          <a:xfrm>
            <a:off x="1524000" y="6091238"/>
            <a:ext cx="10191750" cy="457200"/>
          </a:xfrm>
          <a:prstGeom prst="rect">
            <a:avLst/>
          </a:prstGeom>
          <a:noFill/>
        </p:spPr>
        <p:txBody>
          <a:bodyPr wrap="square" lIns="38100" tIns="19050" rIns="38100" bIns="19050" anchor="ctr">
            <a:normAutofit/>
          </a:bodyPr>
          <a:lstStyle/>
          <a:p>
            <a:pPr algn="l">
              <a:lnSpc>
                <a:spcPct val="112000"/>
              </a:lnSpc>
              <a:buNone/>
              <a:defRPr sz="2400" b="1">
                <a:solidFill>
                  <a:srgbClr val="17324D"/>
                </a:solidFill>
                <a:latin typeface="Microsoft YaHei"/>
                <a:ea typeface="Microsoft YaHei"/>
                <a:cs typeface="Microsoft YaHei"/>
              </a:defRPr>
            </a:pPr>
            <a:r>
              <a:rPr sz="2400" b="1">
                <a:solidFill>
                  <a:srgbClr val="17324D"/>
                </a:solidFill>
                <a:latin typeface="Microsoft YaHei"/>
                <a:ea typeface="Microsoft YaHei"/>
                <a:cs typeface="Microsoft YaHei"/>
              </a:rPr>
              <a:t>提高异丁烷比例，将稳定工作扩展到 0.02 atm</a:t>
            </a:r>
          </a:p>
        </p:txBody>
      </p:sp>
      <p:pic>
        <p:nvPicPr>
          <p:cNvPr id="21" name="Image 0"/>
          <p:cNvPicPr>
            <a:picLocks noChangeAspect="1"/>
          </p:cNvPicPr>
          <p:nvPr/>
        </p:nvPicPr>
        <p:blipFill>
          <a:blip r:embed="rId3"/>
          <a:stretch>
            <a:fillRect/>
          </a:stretch>
        </p:blipFill>
        <p:spPr>
          <a:xfrm>
            <a:off x="11045952" y="74851"/>
            <a:ext cx="384048" cy="380649"/>
          </a:xfrm>
          <a:prstGeom prst="rect">
            <a:avLst/>
          </a:prstGeom>
        </p:spPr>
      </p:pic>
      <p:sp>
        <p:nvSpPr>
          <p:cNvPr id="5" name="Shape 2">
            <a:extLst>
              <a:ext uri="{FF2B5EF4-FFF2-40B4-BE49-F238E27FC236}">
                <a16:creationId xmlns:a16="http://schemas.microsoft.com/office/drawing/2014/main" id="{A5C7092B-28C4-7746-C49B-B71B5F1A7567}"/>
              </a:ext>
            </a:extLst>
          </p:cNvPr>
          <p:cNvSpPr>
            <a:spLocks noGrp="1"/>
          </p:cNvSpPr>
          <p:nvPr/>
        </p:nvSpPr>
        <p:spPr>
          <a:xfrm>
            <a:off x="475488" y="594360"/>
            <a:ext cx="10789920" cy="0"/>
          </a:xfrm>
          <a:prstGeom prst="line">
            <a:avLst/>
          </a:prstGeom>
          <a:noFill/>
          <a:ln w="15240">
            <a:solidFill>
              <a:srgbClr val="0B4EA2"/>
            </a:solidFill>
            <a:prstDash val="solid"/>
          </a:ln>
        </p:spPr>
        <p:txBody>
          <a:bodyPr/>
          <a:lstStyle/>
          <a:p>
            <a:endParaRPr/>
          </a:p>
        </p:txBody>
      </p:sp>
      <p:sp>
        <p:nvSpPr>
          <p:cNvPr id="6" name="Text 3">
            <a:extLst>
              <a:ext uri="{FF2B5EF4-FFF2-40B4-BE49-F238E27FC236}">
                <a16:creationId xmlns:a16="http://schemas.microsoft.com/office/drawing/2014/main" id="{AC1DCE5B-4ACA-8F2C-641E-174E7B70B1C6}"/>
              </a:ext>
            </a:extLst>
          </p:cNvPr>
          <p:cNvSpPr>
            <a:spLocks noGrp="1"/>
          </p:cNvSpPr>
          <p:nvPr/>
        </p:nvSpPr>
        <p:spPr>
          <a:xfrm>
            <a:off x="476250" y="6496050"/>
            <a:ext cx="1619250" cy="209550"/>
          </a:xfrm>
          <a:prstGeom prst="rect">
            <a:avLst/>
          </a:prstGeom>
          <a:noFill/>
        </p:spPr>
        <p:txBody>
          <a:bodyPr wrap="square" lIns="38100" tIns="19050" rIns="38100" bIns="19050" anchor="ctr">
            <a:normAutofit fontScale="95663"/>
          </a:bodyPr>
          <a:lstStyle/>
          <a:p>
            <a:pPr algn="l">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惠州 · 2026.07</a:t>
            </a:r>
          </a:p>
        </p:txBody>
      </p:sp>
      <p:sp>
        <p:nvSpPr>
          <p:cNvPr id="7" name="Text 4">
            <a:extLst>
              <a:ext uri="{FF2B5EF4-FFF2-40B4-BE49-F238E27FC236}">
                <a16:creationId xmlns:a16="http://schemas.microsoft.com/office/drawing/2014/main" id="{64ED2AC4-A74B-1DA3-412B-46F0475893E6}"/>
              </a:ext>
            </a:extLst>
          </p:cNvPr>
          <p:cNvSpPr>
            <a:spLocks noGrp="1"/>
          </p:cNvSpPr>
          <p:nvPr/>
        </p:nvSpPr>
        <p:spPr>
          <a:xfrm>
            <a:off x="11096625" y="6496050"/>
            <a:ext cx="714375" cy="209550"/>
          </a:xfrm>
          <a:prstGeom prst="rect">
            <a:avLst/>
          </a:prstGeom>
          <a:noFill/>
        </p:spPr>
        <p:txBody>
          <a:bodyPr wrap="square" lIns="38100" tIns="19050" rIns="38100" bIns="19050" anchor="ctr">
            <a:normAutofit fontScale="95663"/>
          </a:bodyPr>
          <a:lstStyle/>
          <a:p>
            <a:pPr algn="r">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19</a:t>
            </a:r>
          </a:p>
        </p:txBody>
      </p:sp>
      <p:sp>
        <p:nvSpPr>
          <p:cNvPr id="12" name="文本框 11">
            <a:extLst>
              <a:ext uri="{FF2B5EF4-FFF2-40B4-BE49-F238E27FC236}">
                <a16:creationId xmlns:a16="http://schemas.microsoft.com/office/drawing/2014/main" id="{ECC55547-9B20-9F37-3BBD-1E02BAA3DA84}"/>
              </a:ext>
            </a:extLst>
          </p:cNvPr>
          <p:cNvSpPr>
            <a:spLocks noGrp="1"/>
          </p:cNvSpPr>
          <p:nvPr/>
        </p:nvSpPr>
        <p:spPr>
          <a:xfrm>
            <a:off x="571500" y="714375"/>
            <a:ext cx="10668000" cy="523875"/>
          </a:xfrm>
          <a:prstGeom prst="rect">
            <a:avLst/>
          </a:prstGeom>
          <a:noFill/>
        </p:spPr>
        <p:txBody>
          <a:bodyPr wrap="square" lIns="38100" tIns="19050" rIns="38100" bIns="19050" anchor="ctr">
            <a:normAutofit/>
          </a:bodyPr>
          <a:lstStyle/>
          <a:p>
            <a:pPr algn="l">
              <a:lnSpc>
                <a:spcPct val="112000"/>
              </a:lnSpc>
              <a:buNone/>
              <a:defRPr sz="1875" b="0">
                <a:solidFill>
                  <a:srgbClr val="17324D"/>
                </a:solidFill>
                <a:latin typeface="Microsoft YaHei"/>
                <a:ea typeface="Microsoft YaHei"/>
                <a:cs typeface="Microsoft YaHei"/>
              </a:defRPr>
            </a:pPr>
            <a:r>
              <a:rPr sz="1875" b="0" dirty="0" err="1">
                <a:solidFill>
                  <a:srgbClr val="17324D"/>
                </a:solidFill>
                <a:latin typeface="Microsoft YaHei"/>
                <a:ea typeface="Microsoft YaHei"/>
                <a:cs typeface="Microsoft YaHei"/>
              </a:rPr>
              <a:t>固定</a:t>
            </a:r>
            <a:r>
              <a:rPr sz="1875" b="0" dirty="0">
                <a:solidFill>
                  <a:srgbClr val="17324D"/>
                </a:solidFill>
                <a:latin typeface="Microsoft YaHei"/>
                <a:ea typeface="Microsoft YaHei"/>
                <a:cs typeface="Microsoft YaHei"/>
              </a:rPr>
              <a:t> 0.59 mm </a:t>
            </a:r>
            <a:r>
              <a:rPr sz="1875" b="0" dirty="0" err="1">
                <a:solidFill>
                  <a:srgbClr val="17324D"/>
                </a:solidFill>
                <a:latin typeface="Microsoft YaHei"/>
                <a:ea typeface="Microsoft YaHei"/>
                <a:cs typeface="Microsoft YaHei"/>
              </a:rPr>
              <a:t>气隙，通过改变气体成分降低流光和放电概率</a:t>
            </a:r>
            <a:r>
              <a:rPr sz="1875" b="0" dirty="0">
                <a:solidFill>
                  <a:srgbClr val="17324D"/>
                </a:solidFill>
                <a:latin typeface="Microsoft YaHei"/>
                <a:ea typeface="Microsoft YaHei"/>
                <a:cs typeface="Microsoft YaHei"/>
              </a:rPr>
              <a:t>。</a:t>
            </a:r>
          </a:p>
        </p:txBody>
      </p:sp>
      <p:pic>
        <p:nvPicPr>
          <p:cNvPr id="26" name="图片 14"/>
          <p:cNvPicPr>
            <a:picLocks noChangeAspect="1"/>
          </p:cNvPicPr>
          <p:nvPr/>
        </p:nvPicPr>
        <p:blipFill>
          <a:blip r:embed="rId4"/>
          <a:stretch>
            <a:fillRect/>
          </a:stretch>
        </p:blipFill>
        <p:spPr>
          <a:xfrm>
            <a:off x="381000" y="1333500"/>
            <a:ext cx="8572500" cy="4810125"/>
          </a:xfrm>
          <a:prstGeom prst="rect">
            <a:avLst/>
          </a:prstGeom>
        </p:spPr>
      </p:pic>
      <p:sp>
        <p:nvSpPr>
          <p:cNvPr id="16" name="文本框 15">
            <a:extLst>
              <a:ext uri="{FF2B5EF4-FFF2-40B4-BE49-F238E27FC236}">
                <a16:creationId xmlns:a16="http://schemas.microsoft.com/office/drawing/2014/main" id="{49C566A1-3496-8BED-C883-60D330CA01B1}"/>
              </a:ext>
            </a:extLst>
          </p:cNvPr>
          <p:cNvSpPr>
            <a:spLocks noGrp="1"/>
          </p:cNvSpPr>
          <p:nvPr/>
        </p:nvSpPr>
        <p:spPr>
          <a:xfrm>
            <a:off x="9144000" y="1364939"/>
            <a:ext cx="2952750" cy="3959727"/>
          </a:xfrm>
          <a:prstGeom prst="rect">
            <a:avLst/>
          </a:prstGeom>
          <a:noFill/>
        </p:spPr>
        <p:txBody>
          <a:bodyPr wrap="square" lIns="38100" tIns="19050" rIns="38100" bIns="19050" anchor="ctr">
            <a:normAutofit/>
          </a:bodyPr>
          <a:lstStyle/>
          <a:p>
            <a:pPr>
              <a:lnSpc>
                <a:spcPct val="118000"/>
              </a:lnSpc>
              <a:buNone/>
              <a:defRPr sz="1800" b="1">
                <a:solidFill>
                  <a:srgbClr val="C0392B"/>
                </a:solidFill>
                <a:latin typeface="Microsoft YaHei"/>
                <a:ea typeface="Microsoft YaHei"/>
                <a:cs typeface="Microsoft YaHei"/>
              </a:defRPr>
            </a:pPr>
            <a:r>
              <a:rPr sz="1800" b="1" dirty="0" err="1">
                <a:solidFill>
                  <a:schemeClr val="accent1">
                    <a:lumMod val="75000"/>
                  </a:schemeClr>
                </a:solidFill>
                <a:latin typeface="Microsoft YaHei"/>
                <a:ea typeface="Microsoft YaHei"/>
                <a:cs typeface="Microsoft YaHei"/>
              </a:rPr>
              <a:t>提高</a:t>
            </a:r>
            <a:r>
              <a:rPr sz="1800" b="1" dirty="0">
                <a:solidFill>
                  <a:schemeClr val="accent1">
                    <a:lumMod val="75000"/>
                  </a:schemeClr>
                </a:solidFill>
                <a:latin typeface="Microsoft YaHei"/>
                <a:ea typeface="Microsoft YaHei"/>
                <a:cs typeface="Microsoft YaHei"/>
              </a:rPr>
              <a:t> i-C4H10 </a:t>
            </a:r>
            <a:r>
              <a:rPr sz="1800" b="1" dirty="0" err="1">
                <a:solidFill>
                  <a:schemeClr val="accent1">
                    <a:lumMod val="75000"/>
                  </a:schemeClr>
                </a:solidFill>
                <a:latin typeface="Microsoft YaHei"/>
                <a:ea typeface="Microsoft YaHei"/>
                <a:cs typeface="Microsoft YaHei"/>
              </a:rPr>
              <a:t>比例</a:t>
            </a:r>
            <a:endParaRPr sz="1800" b="1" dirty="0">
              <a:solidFill>
                <a:schemeClr val="accent1">
                  <a:lumMod val="75000"/>
                </a:schemeClr>
              </a:solidFill>
              <a:latin typeface="Microsoft YaHei"/>
              <a:ea typeface="Microsoft YaHei"/>
              <a:cs typeface="Microsoft YaHei"/>
            </a:endParaRPr>
          </a:p>
          <a:p>
            <a:pPr>
              <a:lnSpc>
                <a:spcPct val="118000"/>
              </a:lnSpc>
              <a:buNone/>
              <a:defRPr sz="1800" b="1">
                <a:solidFill>
                  <a:srgbClr val="C0392B"/>
                </a:solidFill>
                <a:latin typeface="Microsoft YaHei"/>
                <a:ea typeface="Microsoft YaHei"/>
                <a:cs typeface="Microsoft YaHei"/>
              </a:defRPr>
            </a:pPr>
            <a:r>
              <a:rPr sz="1800" b="1" dirty="0">
                <a:solidFill>
                  <a:schemeClr val="accent1">
                    <a:lumMod val="75000"/>
                  </a:schemeClr>
                </a:solidFill>
                <a:latin typeface="Microsoft YaHei"/>
                <a:ea typeface="Microsoft YaHei"/>
                <a:cs typeface="Microsoft YaHei"/>
              </a:rPr>
              <a:t>5% → 10% → 30%</a:t>
            </a:r>
          </a:p>
          <a:p>
            <a:pPr>
              <a:buNone/>
              <a:defRPr sz="1725">
                <a:solidFill>
                  <a:srgbClr val="263442"/>
                </a:solidFill>
                <a:latin typeface="Noto Sans CJK SC"/>
                <a:ea typeface="Noto Sans CJK SC"/>
                <a:cs typeface="Noto Sans CJK SC"/>
              </a:defRPr>
            </a:pPr>
            <a:endParaRPr sz="1800" b="1" dirty="0">
              <a:latin typeface="Microsoft YaHei"/>
              <a:ea typeface="Microsoft YaHei"/>
              <a:cs typeface="Microsoft YaHei"/>
            </a:endParaRPr>
          </a:p>
          <a:p>
            <a:pPr marL="285750" indent="-285750">
              <a:lnSpc>
                <a:spcPct val="118000"/>
              </a:lnSpc>
              <a:buChar char="•"/>
              <a:defRPr sz="1800" b="1">
                <a:solidFill>
                  <a:srgbClr val="C0392B"/>
                </a:solidFill>
                <a:latin typeface="Microsoft YaHei"/>
                <a:ea typeface="Microsoft YaHei"/>
                <a:cs typeface="Microsoft YaHei"/>
              </a:defRPr>
            </a:pPr>
            <a:r>
              <a:rPr sz="1800" b="1" dirty="0">
                <a:solidFill>
                  <a:schemeClr val="tx1">
                    <a:lumMod val="95000"/>
                    <a:lumOff val="5000"/>
                  </a:schemeClr>
                </a:solidFill>
                <a:latin typeface="Microsoft YaHei"/>
                <a:ea typeface="Microsoft YaHei"/>
                <a:cs typeface="Microsoft YaHei"/>
              </a:rPr>
              <a:t>在 0.02 atm </a:t>
            </a:r>
            <a:r>
              <a:rPr sz="1800" b="1" dirty="0" err="1">
                <a:solidFill>
                  <a:schemeClr val="tx1">
                    <a:lumMod val="95000"/>
                    <a:lumOff val="5000"/>
                  </a:schemeClr>
                </a:solidFill>
                <a:latin typeface="Microsoft YaHei"/>
                <a:ea typeface="Microsoft YaHei"/>
                <a:cs typeface="Microsoft YaHei"/>
              </a:rPr>
              <a:t>观察到稳定单光电子信号</a:t>
            </a:r>
            <a:endParaRPr sz="1800" b="1" dirty="0">
              <a:solidFill>
                <a:schemeClr val="tx1">
                  <a:lumMod val="95000"/>
                  <a:lumOff val="5000"/>
                </a:schemeClr>
              </a:solidFill>
              <a:latin typeface="Microsoft YaHei"/>
              <a:ea typeface="Microsoft YaHei"/>
              <a:cs typeface="Microsoft YaHei"/>
            </a:endParaRPr>
          </a:p>
          <a:p>
            <a:pPr marL="285750" indent="-285750">
              <a:lnSpc>
                <a:spcPct val="118000"/>
              </a:lnSpc>
              <a:buChar char="•"/>
              <a:defRPr sz="1800" b="1">
                <a:solidFill>
                  <a:srgbClr val="C0392B"/>
                </a:solidFill>
                <a:latin typeface="Microsoft YaHei"/>
                <a:ea typeface="Microsoft YaHei"/>
                <a:cs typeface="Microsoft YaHei"/>
              </a:defRPr>
            </a:pPr>
            <a:r>
              <a:rPr sz="1800" b="1" dirty="0" err="1">
                <a:solidFill>
                  <a:schemeClr val="tx1">
                    <a:lumMod val="95000"/>
                    <a:lumOff val="5000"/>
                  </a:schemeClr>
                </a:solidFill>
                <a:latin typeface="Microsoft YaHei"/>
                <a:ea typeface="Microsoft YaHei"/>
                <a:cs typeface="Microsoft YaHei"/>
              </a:rPr>
              <a:t>稳定增益明显改善</a:t>
            </a:r>
            <a:endParaRPr sz="1800" b="1" dirty="0">
              <a:solidFill>
                <a:schemeClr val="tx1">
                  <a:lumMod val="95000"/>
                  <a:lumOff val="5000"/>
                </a:schemeClr>
              </a:solidFill>
              <a:latin typeface="Microsoft YaHei"/>
              <a:ea typeface="Microsoft YaHei"/>
              <a:cs typeface="Microsoft YaHei"/>
            </a:endParaRPr>
          </a:p>
          <a:p>
            <a:pPr marL="285750" indent="-285750">
              <a:lnSpc>
                <a:spcPct val="118000"/>
              </a:lnSpc>
              <a:buChar char="•"/>
              <a:defRPr sz="1800" b="1">
                <a:solidFill>
                  <a:srgbClr val="C0392B"/>
                </a:solidFill>
                <a:latin typeface="Microsoft YaHei"/>
                <a:ea typeface="Microsoft YaHei"/>
                <a:cs typeface="Microsoft YaHei"/>
              </a:defRPr>
            </a:pPr>
            <a:r>
              <a:rPr sz="1800" b="1" dirty="0" err="1">
                <a:solidFill>
                  <a:schemeClr val="tx1">
                    <a:lumMod val="95000"/>
                    <a:lumOff val="5000"/>
                  </a:schemeClr>
                </a:solidFill>
                <a:latin typeface="Microsoft YaHei"/>
                <a:ea typeface="Microsoft YaHei"/>
                <a:cs typeface="Microsoft YaHei"/>
              </a:rPr>
              <a:t>流光与放电概率下降</a:t>
            </a:r>
            <a:endParaRPr lang="en-US" sz="1800" b="1" dirty="0">
              <a:solidFill>
                <a:schemeClr val="tx1">
                  <a:lumMod val="95000"/>
                  <a:lumOff val="5000"/>
                </a:schemeClr>
              </a:solidFill>
              <a:latin typeface="Microsoft YaHei"/>
              <a:ea typeface="Microsoft YaHei"/>
              <a:cs typeface="Microsoft YaHei"/>
            </a:endParaRPr>
          </a:p>
          <a:p>
            <a:pPr marL="285750" indent="-285750">
              <a:lnSpc>
                <a:spcPct val="118000"/>
              </a:lnSpc>
              <a:buChar char="•"/>
              <a:defRPr sz="1800" b="1">
                <a:solidFill>
                  <a:srgbClr val="C0392B"/>
                </a:solidFill>
                <a:latin typeface="Microsoft YaHei"/>
                <a:ea typeface="Microsoft YaHei"/>
                <a:cs typeface="Microsoft YaHei"/>
              </a:defRPr>
            </a:pPr>
            <a:endParaRPr lang="en-US" b="1" dirty="0">
              <a:latin typeface="Microsoft YaHei"/>
              <a:ea typeface="Microsoft YaHei"/>
              <a:cs typeface="Microsoft YaHei"/>
            </a:endParaRPr>
          </a:p>
          <a:p>
            <a:pPr>
              <a:lnSpc>
                <a:spcPct val="118000"/>
              </a:lnSpc>
              <a:defRPr sz="1800" b="1">
                <a:solidFill>
                  <a:srgbClr val="C0392B"/>
                </a:solidFill>
                <a:latin typeface="Microsoft YaHei"/>
                <a:ea typeface="Microsoft YaHei"/>
                <a:cs typeface="Microsoft YaHei"/>
              </a:defRPr>
            </a:pPr>
            <a:r>
              <a:rPr lang="zh-CN" altLang="en-US" sz="1800" b="1" dirty="0">
                <a:solidFill>
                  <a:srgbClr val="0070C0"/>
                </a:solidFill>
                <a:latin typeface="Microsoft YaHei"/>
                <a:ea typeface="Microsoft YaHei"/>
                <a:cs typeface="Microsoft YaHei"/>
              </a:rPr>
              <a:t>增加</a:t>
            </a:r>
            <a:r>
              <a:rPr lang="en-US" altLang="zh-CN" sz="1800" b="1" dirty="0">
                <a:solidFill>
                  <a:srgbClr val="0070C0"/>
                </a:solidFill>
                <a:latin typeface="Microsoft YaHei"/>
                <a:ea typeface="Microsoft YaHei"/>
                <a:cs typeface="Microsoft YaHei"/>
              </a:rPr>
              <a:t>SF6</a:t>
            </a:r>
            <a:r>
              <a:rPr lang="zh-CN" altLang="en-US" sz="1800" b="1" dirty="0">
                <a:solidFill>
                  <a:srgbClr val="0070C0"/>
                </a:solidFill>
                <a:latin typeface="Microsoft YaHei"/>
                <a:ea typeface="Microsoft YaHei"/>
                <a:cs typeface="Microsoft YaHei"/>
              </a:rPr>
              <a:t>比例</a:t>
            </a:r>
            <a:r>
              <a:rPr lang="zh-CN" altLang="en-US" sz="1800" b="1" dirty="0">
                <a:solidFill>
                  <a:schemeClr val="tx1">
                    <a:lumMod val="95000"/>
                    <a:lumOff val="5000"/>
                  </a:schemeClr>
                </a:solidFill>
                <a:latin typeface="Microsoft YaHei"/>
                <a:ea typeface="Microsoft YaHei"/>
                <a:cs typeface="Microsoft YaHei"/>
              </a:rPr>
              <a:t>（</a:t>
            </a:r>
            <a:r>
              <a:rPr lang="zh-CN" altLang="en-US" sz="1800" b="1" dirty="0">
                <a:solidFill>
                  <a:srgbClr val="FF0000"/>
                </a:solidFill>
                <a:latin typeface="Microsoft YaHei"/>
                <a:ea typeface="Microsoft YaHei"/>
                <a:cs typeface="Microsoft YaHei"/>
              </a:rPr>
              <a:t>红</a:t>
            </a:r>
            <a:r>
              <a:rPr lang="en-US" altLang="zh-CN" sz="1800" b="1" dirty="0">
                <a:solidFill>
                  <a:schemeClr val="tx1">
                    <a:lumMod val="95000"/>
                    <a:lumOff val="5000"/>
                  </a:schemeClr>
                </a:solidFill>
                <a:latin typeface="Microsoft YaHei"/>
                <a:ea typeface="Microsoft YaHei"/>
                <a:cs typeface="Microsoft YaHei"/>
              </a:rPr>
              <a:t>/</a:t>
            </a:r>
            <a:r>
              <a:rPr lang="zh-CN" altLang="en-US" sz="1800" b="1" dirty="0">
                <a:solidFill>
                  <a:srgbClr val="00B050"/>
                </a:solidFill>
                <a:latin typeface="Microsoft YaHei"/>
                <a:ea typeface="Microsoft YaHei"/>
                <a:cs typeface="Microsoft YaHei"/>
              </a:rPr>
              <a:t>绿</a:t>
            </a:r>
            <a:r>
              <a:rPr lang="zh-CN" altLang="en-US" sz="1800" b="1" dirty="0">
                <a:solidFill>
                  <a:schemeClr val="tx1">
                    <a:lumMod val="95000"/>
                    <a:lumOff val="5000"/>
                  </a:schemeClr>
                </a:solidFill>
                <a:latin typeface="Microsoft YaHei"/>
                <a:ea typeface="Microsoft YaHei"/>
                <a:cs typeface="Microsoft YaHei"/>
              </a:rPr>
              <a:t>）</a:t>
            </a:r>
            <a:br>
              <a:rPr lang="en-US" altLang="zh-CN" sz="1800" b="1" dirty="0">
                <a:solidFill>
                  <a:schemeClr val="tx1">
                    <a:lumMod val="95000"/>
                    <a:lumOff val="5000"/>
                  </a:schemeClr>
                </a:solidFill>
                <a:latin typeface="Microsoft YaHei"/>
                <a:ea typeface="Microsoft YaHei"/>
                <a:cs typeface="Microsoft YaHei"/>
              </a:rPr>
            </a:br>
            <a:r>
              <a:rPr lang="zh-CN" altLang="en-US" sz="1800" b="1" dirty="0">
                <a:solidFill>
                  <a:schemeClr val="tx1">
                    <a:lumMod val="95000"/>
                    <a:lumOff val="5000"/>
                  </a:schemeClr>
                </a:solidFill>
                <a:latin typeface="Microsoft YaHei"/>
                <a:ea typeface="Microsoft YaHei"/>
                <a:cs typeface="Microsoft YaHei"/>
              </a:rPr>
              <a:t>流光</a:t>
            </a:r>
            <a:r>
              <a:rPr lang="en-US" altLang="zh-CN" sz="1800" b="1" dirty="0">
                <a:solidFill>
                  <a:schemeClr val="tx1">
                    <a:lumMod val="95000"/>
                    <a:lumOff val="5000"/>
                  </a:schemeClr>
                </a:solidFill>
                <a:latin typeface="Microsoft YaHei"/>
                <a:ea typeface="Microsoft YaHei"/>
                <a:cs typeface="Microsoft YaHei"/>
              </a:rPr>
              <a:t>/</a:t>
            </a:r>
            <a:r>
              <a:rPr lang="zh-CN" altLang="en-US" sz="1800" b="1" dirty="0">
                <a:solidFill>
                  <a:schemeClr val="tx1">
                    <a:lumMod val="95000"/>
                    <a:lumOff val="5000"/>
                  </a:schemeClr>
                </a:solidFill>
                <a:latin typeface="Microsoft YaHei"/>
                <a:ea typeface="Microsoft YaHei"/>
                <a:cs typeface="Microsoft YaHei"/>
              </a:rPr>
              <a:t>放电增强，表明低气压下</a:t>
            </a:r>
            <a:r>
              <a:rPr lang="en-US" altLang="zh-CN" sz="1800" b="1" dirty="0">
                <a:solidFill>
                  <a:schemeClr val="tx1">
                    <a:lumMod val="95000"/>
                    <a:lumOff val="5000"/>
                  </a:schemeClr>
                </a:solidFill>
                <a:latin typeface="Microsoft YaHei"/>
                <a:ea typeface="Microsoft YaHei"/>
                <a:cs typeface="Microsoft YaHei"/>
              </a:rPr>
              <a:t>SF6</a:t>
            </a:r>
            <a:r>
              <a:rPr lang="zh-CN" altLang="en-US" sz="1800" b="1" dirty="0">
                <a:solidFill>
                  <a:schemeClr val="tx1">
                    <a:lumMod val="95000"/>
                    <a:lumOff val="5000"/>
                  </a:schemeClr>
                </a:solidFill>
                <a:latin typeface="Microsoft YaHei"/>
                <a:ea typeface="Microsoft YaHei"/>
                <a:cs typeface="Microsoft YaHei"/>
              </a:rPr>
              <a:t>吸附逐渐失效</a:t>
            </a:r>
            <a:endParaRPr sz="1800" b="1" dirty="0">
              <a:solidFill>
                <a:schemeClr val="tx1">
                  <a:lumMod val="95000"/>
                  <a:lumOff val="5000"/>
                </a:schemeClr>
              </a:solidFill>
              <a:latin typeface="Microsoft YaHei"/>
              <a:ea typeface="Microsoft YaHei"/>
              <a:cs typeface="Microsoft YaHei"/>
            </a:endParaRPr>
          </a:p>
        </p:txBody>
      </p:sp>
      <p:sp>
        <p:nvSpPr>
          <p:cNvPr id="13" name="文本框 12">
            <a:extLst>
              <a:ext uri="{FF2B5EF4-FFF2-40B4-BE49-F238E27FC236}">
                <a16:creationId xmlns:a16="http://schemas.microsoft.com/office/drawing/2014/main" id="{0E278AB2-20C3-C283-EF5C-71DEE21E82E6}"/>
              </a:ext>
            </a:extLst>
          </p:cNvPr>
          <p:cNvSpPr>
            <a:spLocks noGrp="1"/>
          </p:cNvSpPr>
          <p:nvPr/>
        </p:nvSpPr>
        <p:spPr>
          <a:xfrm>
            <a:off x="1190625" y="1666875"/>
            <a:ext cx="2857500" cy="381000"/>
          </a:xfrm>
          <a:prstGeom prst="rect">
            <a:avLst/>
          </a:prstGeom>
          <a:noFill/>
        </p:spPr>
        <p:txBody>
          <a:bodyPr wrap="square" lIns="38100" tIns="19050" rIns="38100" bIns="19050" anchor="ctr">
            <a:normAutofit/>
          </a:bodyPr>
          <a:lstStyle/>
          <a:p>
            <a:pPr algn="l">
              <a:lnSpc>
                <a:spcPct val="112000"/>
              </a:lnSpc>
              <a:buNone/>
              <a:defRPr sz="1575" b="1">
                <a:solidFill>
                  <a:srgbClr val="0B4EA2"/>
                </a:solidFill>
                <a:latin typeface="Microsoft YaHei"/>
                <a:ea typeface="Microsoft YaHei"/>
                <a:cs typeface="Microsoft YaHei"/>
              </a:defRPr>
            </a:pPr>
            <a:r>
              <a:rPr sz="1575" b="1">
                <a:solidFill>
                  <a:srgbClr val="0B4EA2"/>
                </a:solidFill>
                <a:latin typeface="Microsoft YaHei"/>
                <a:ea typeface="Microsoft YaHei"/>
                <a:cs typeface="Microsoft YaHei"/>
              </a:rPr>
              <a:t>气隙：0.59 mm</a:t>
            </a:r>
          </a:p>
        </p:txBody>
      </p:sp>
      <p:sp>
        <p:nvSpPr>
          <p:cNvPr id="8" name="Text 6">
            <a:extLst>
              <a:ext uri="{FF2B5EF4-FFF2-40B4-BE49-F238E27FC236}">
                <a16:creationId xmlns:a16="http://schemas.microsoft.com/office/drawing/2014/main" id="{577066DC-92B2-9A5C-3335-76AA8A53DE3F}"/>
              </a:ext>
            </a:extLst>
          </p:cNvPr>
          <p:cNvSpPr>
            <a:spLocks noGrp="1"/>
          </p:cNvSpPr>
          <p:nvPr/>
        </p:nvSpPr>
        <p:spPr>
          <a:xfrm>
            <a:off x="1857375" y="76200"/>
            <a:ext cx="8763000" cy="457200"/>
          </a:xfrm>
          <a:prstGeom prst="rect">
            <a:avLst/>
          </a:prstGeom>
          <a:noFill/>
        </p:spPr>
        <p:txBody>
          <a:bodyPr wrap="square" lIns="38100" tIns="19050" rIns="38100" bIns="19050" anchor="ctr">
            <a:normAutofit/>
          </a:bodyPr>
          <a:lstStyle/>
          <a:p>
            <a:pPr algn="ctr">
              <a:lnSpc>
                <a:spcPct val="112000"/>
              </a:lnSpc>
              <a:buNone/>
              <a:defRPr sz="2400" b="1">
                <a:solidFill>
                  <a:srgbClr val="17324D"/>
                </a:solidFill>
                <a:latin typeface="Microsoft YaHei"/>
                <a:ea typeface="Microsoft YaHei"/>
                <a:cs typeface="Microsoft YaHei"/>
              </a:defRPr>
            </a:pPr>
            <a:r>
              <a:rPr sz="2400" b="1">
                <a:solidFill>
                  <a:srgbClr val="17324D"/>
                </a:solidFill>
                <a:latin typeface="Microsoft YaHei"/>
                <a:ea typeface="Microsoft YaHei"/>
                <a:cs typeface="Microsoft YaHei"/>
              </a:rPr>
              <a:t>3.3 改变气体成分</a:t>
            </a:r>
          </a:p>
        </p:txBody>
      </p:sp>
      <p:sp>
        <p:nvSpPr>
          <p:cNvPr id="10" name="Text 1">
            <a:extLst>
              <a:ext uri="{FF2B5EF4-FFF2-40B4-BE49-F238E27FC236}">
                <a16:creationId xmlns:a16="http://schemas.microsoft.com/office/drawing/2014/main" id="{4795471C-8FCC-2A3F-C3AB-9627342B5A80}"/>
              </a:ext>
            </a:extLst>
          </p:cNvPr>
          <p:cNvSpPr>
            <a:spLocks noGrp="1"/>
          </p:cNvSpPr>
          <p:nvPr/>
        </p:nvSpPr>
        <p:spPr>
          <a:xfrm>
            <a:off x="476250" y="114300"/>
            <a:ext cx="1333500" cy="361950"/>
          </a:xfrm>
          <a:prstGeom prst="rect">
            <a:avLst/>
          </a:prstGeom>
          <a:noFill/>
        </p:spPr>
        <p:txBody>
          <a:bodyPr wrap="square" lIns="38100" tIns="19050" rIns="38100" bIns="19050" anchor="ctr">
            <a:normAutofit/>
          </a:bodyPr>
          <a:lstStyle/>
          <a:p>
            <a:pPr algn="l">
              <a:lnSpc>
                <a:spcPct val="112000"/>
              </a:lnSpc>
              <a:buNone/>
              <a:defRPr sz="1500" b="1">
                <a:solidFill>
                  <a:srgbClr val="0B4EA2"/>
                </a:solidFill>
                <a:latin typeface="Microsoft YaHei"/>
                <a:ea typeface="Microsoft YaHei"/>
                <a:cs typeface="Microsoft YaHei"/>
              </a:defRPr>
            </a:pPr>
            <a:r>
              <a:rPr sz="1500" b="1">
                <a:solidFill>
                  <a:srgbClr val="0B4EA2"/>
                </a:solidFill>
                <a:latin typeface="Microsoft YaHei"/>
                <a:ea typeface="Microsoft YaHei"/>
                <a:cs typeface="Microsoft YaHei"/>
              </a:rPr>
              <a:t>3 实验</a:t>
            </a:r>
          </a:p>
        </p:txBody>
      </p:sp>
    </p:spTree>
    <p:extLst>
      <p:ext uri="{BB962C8B-B14F-4D97-AF65-F5344CB8AC3E}">
        <p14:creationId xmlns:p14="http://schemas.microsoft.com/office/powerpoint/2010/main" val="30833519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3D69BB8B-A947-4BCD-9F43-51477B74CAF2}"/>
              </a:ext>
            </a:extLst>
          </p:cNvPr>
          <p:cNvSpPr>
            <a:spLocks noGrp="1"/>
          </p:cNvSpPr>
          <p:nvPr/>
        </p:nvSpPr>
        <p:spPr>
          <a:xfrm>
            <a:off x="0" y="0"/>
            <a:ext cx="12191695" cy="566928"/>
          </a:xfrm>
          <a:prstGeom prst="rect">
            <a:avLst/>
          </a:prstGeom>
          <a:solidFill>
            <a:srgbClr val="F8FBFF"/>
          </a:solidFill>
          <a:ln w="12700">
            <a:solidFill>
              <a:srgbClr val="F8FBFF"/>
            </a:solidFill>
            <a:prstDash val="solid"/>
          </a:ln>
        </p:spPr>
        <p:txBody>
          <a:bodyPr/>
          <a:lstStyle/>
          <a:p>
            <a:endParaRPr/>
          </a:p>
        </p:txBody>
      </p:sp>
      <p:sp>
        <p:nvSpPr>
          <p:cNvPr id="3" name="Text 1">
            <a:extLst>
              <a:ext uri="{FF2B5EF4-FFF2-40B4-BE49-F238E27FC236}">
                <a16:creationId xmlns:a16="http://schemas.microsoft.com/office/drawing/2014/main" id="{9FA96C1B-271D-4B4A-B1E0-345653BA57F3}"/>
              </a:ext>
            </a:extLst>
          </p:cNvPr>
          <p:cNvSpPr>
            <a:spLocks noGrp="1"/>
          </p:cNvSpPr>
          <p:nvPr/>
        </p:nvSpPr>
        <p:spPr>
          <a:xfrm>
            <a:off x="476250" y="76200"/>
            <a:ext cx="10191750" cy="457200"/>
          </a:xfrm>
          <a:prstGeom prst="rect">
            <a:avLst/>
          </a:prstGeom>
          <a:noFill/>
        </p:spPr>
        <p:txBody>
          <a:bodyPr wrap="square" lIns="38100" tIns="19050" rIns="38100" bIns="19050" anchor="ctr">
            <a:normAutofit/>
          </a:bodyPr>
          <a:lstStyle/>
          <a:p>
            <a:pPr algn="l">
              <a:lnSpc>
                <a:spcPct val="112000"/>
              </a:lnSpc>
              <a:buNone/>
              <a:defRPr sz="2400" b="1">
                <a:solidFill>
                  <a:srgbClr val="17324D"/>
                </a:solidFill>
                <a:latin typeface="Microsoft YaHei"/>
                <a:ea typeface="Microsoft YaHei"/>
                <a:cs typeface="Microsoft YaHei"/>
              </a:defRPr>
            </a:pPr>
            <a:r>
              <a:rPr sz="2400" b="1">
                <a:solidFill>
                  <a:srgbClr val="17324D"/>
                </a:solidFill>
                <a:latin typeface="Microsoft YaHei"/>
                <a:ea typeface="Microsoft YaHei"/>
                <a:cs typeface="Microsoft YaHei"/>
              </a:rPr>
              <a:t>报告内容</a:t>
            </a:r>
          </a:p>
        </p:txBody>
      </p:sp>
      <p:pic>
        <p:nvPicPr>
          <p:cNvPr id="30" name="Image 0"/>
          <p:cNvPicPr>
            <a:picLocks noChangeAspect="1"/>
          </p:cNvPicPr>
          <p:nvPr/>
        </p:nvPicPr>
        <p:blipFill>
          <a:blip r:embed="rId3"/>
          <a:stretch>
            <a:fillRect/>
          </a:stretch>
        </p:blipFill>
        <p:spPr>
          <a:xfrm>
            <a:off x="11045952" y="74851"/>
            <a:ext cx="384048" cy="380649"/>
          </a:xfrm>
          <a:prstGeom prst="rect">
            <a:avLst/>
          </a:prstGeom>
        </p:spPr>
      </p:pic>
      <p:sp>
        <p:nvSpPr>
          <p:cNvPr id="5" name="Shape 2">
            <a:extLst>
              <a:ext uri="{FF2B5EF4-FFF2-40B4-BE49-F238E27FC236}">
                <a16:creationId xmlns:a16="http://schemas.microsoft.com/office/drawing/2014/main" id="{5909068F-33B3-406B-A45A-B1417B2FA206}"/>
              </a:ext>
            </a:extLst>
          </p:cNvPr>
          <p:cNvSpPr>
            <a:spLocks noGrp="1"/>
          </p:cNvSpPr>
          <p:nvPr/>
        </p:nvSpPr>
        <p:spPr>
          <a:xfrm>
            <a:off x="475488" y="594360"/>
            <a:ext cx="10789920" cy="0"/>
          </a:xfrm>
          <a:prstGeom prst="line">
            <a:avLst/>
          </a:prstGeom>
          <a:noFill/>
          <a:ln w="15240">
            <a:solidFill>
              <a:srgbClr val="0B4EA2"/>
            </a:solidFill>
            <a:prstDash val="solid"/>
          </a:ln>
        </p:spPr>
        <p:txBody>
          <a:bodyPr/>
          <a:lstStyle/>
          <a:p>
            <a:endParaRPr/>
          </a:p>
        </p:txBody>
      </p:sp>
      <p:sp>
        <p:nvSpPr>
          <p:cNvPr id="6" name="Text 3">
            <a:extLst>
              <a:ext uri="{FF2B5EF4-FFF2-40B4-BE49-F238E27FC236}">
                <a16:creationId xmlns:a16="http://schemas.microsoft.com/office/drawing/2014/main" id="{998673CA-4122-4C42-A7CD-0190CDEE49E2}"/>
              </a:ext>
            </a:extLst>
          </p:cNvPr>
          <p:cNvSpPr>
            <a:spLocks noGrp="1"/>
          </p:cNvSpPr>
          <p:nvPr/>
        </p:nvSpPr>
        <p:spPr>
          <a:xfrm>
            <a:off x="476250" y="6496050"/>
            <a:ext cx="1619250" cy="209550"/>
          </a:xfrm>
          <a:prstGeom prst="rect">
            <a:avLst/>
          </a:prstGeom>
          <a:noFill/>
        </p:spPr>
        <p:txBody>
          <a:bodyPr wrap="square" lIns="38100" tIns="19050" rIns="38100" bIns="19050" anchor="ctr">
            <a:normAutofit fontScale="95663"/>
          </a:bodyPr>
          <a:lstStyle/>
          <a:p>
            <a:pPr algn="l">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惠州 · 2026.07</a:t>
            </a:r>
          </a:p>
        </p:txBody>
      </p:sp>
      <p:sp>
        <p:nvSpPr>
          <p:cNvPr id="7" name="Text 4">
            <a:extLst>
              <a:ext uri="{FF2B5EF4-FFF2-40B4-BE49-F238E27FC236}">
                <a16:creationId xmlns:a16="http://schemas.microsoft.com/office/drawing/2014/main" id="{855BBEDB-D2EE-47DD-B2B1-550A42C2A864}"/>
              </a:ext>
            </a:extLst>
          </p:cNvPr>
          <p:cNvSpPr>
            <a:spLocks noGrp="1"/>
          </p:cNvSpPr>
          <p:nvPr/>
        </p:nvSpPr>
        <p:spPr>
          <a:xfrm>
            <a:off x="11096625" y="6496050"/>
            <a:ext cx="714375" cy="209550"/>
          </a:xfrm>
          <a:prstGeom prst="rect">
            <a:avLst/>
          </a:prstGeom>
          <a:noFill/>
        </p:spPr>
        <p:txBody>
          <a:bodyPr wrap="square" lIns="38100" tIns="19050" rIns="38100" bIns="19050" anchor="ctr">
            <a:normAutofit fontScale="95663"/>
          </a:bodyPr>
          <a:lstStyle/>
          <a:p>
            <a:pPr algn="r">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2</a:t>
            </a:r>
          </a:p>
        </p:txBody>
      </p:sp>
      <p:sp>
        <p:nvSpPr>
          <p:cNvPr id="26" name="Rectangle 10">
            <a:extLst>
              <a:ext uri="{FF2B5EF4-FFF2-40B4-BE49-F238E27FC236}">
                <a16:creationId xmlns:a16="http://schemas.microsoft.com/office/drawing/2014/main" id="{64914EB6-9E42-BB3E-9189-E0D24DC91103}"/>
              </a:ext>
            </a:extLst>
          </p:cNvPr>
          <p:cNvSpPr>
            <a:spLocks noGrp="1"/>
          </p:cNvSpPr>
          <p:nvPr/>
        </p:nvSpPr>
        <p:spPr>
          <a:xfrm>
            <a:off x="1238250" y="1000125"/>
            <a:ext cx="9715500" cy="5143500"/>
          </a:xfrm>
          <a:prstGeom prst="rect">
            <a:avLst/>
          </a:prstGeom>
        </p:spPr>
        <p:txBody>
          <a:bodyPr wrap="square" lIns="38100" tIns="19050" rIns="38100" bIns="19050" anchor="ctr">
            <a:normAutofit/>
          </a:bodyPr>
          <a:lst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a:lstStyle>
          <a:p>
            <a:pPr algn="l">
              <a:lnSpc>
                <a:spcPct val="120000"/>
              </a:lnSpc>
              <a:buNone/>
              <a:defRPr sz="2175" b="1">
                <a:solidFill>
                  <a:srgbClr val="0B4EA2"/>
                </a:solidFill>
                <a:latin typeface="Microsoft YaHei"/>
                <a:ea typeface="Microsoft YaHei"/>
                <a:cs typeface="Microsoft YaHei"/>
              </a:defRPr>
            </a:pPr>
            <a:r>
              <a:rPr sz="2175" b="1" dirty="0">
                <a:solidFill>
                  <a:srgbClr val="0B4EA2"/>
                </a:solidFill>
                <a:latin typeface="Microsoft YaHei"/>
                <a:ea typeface="Microsoft YaHei"/>
                <a:cs typeface="Microsoft YaHei"/>
              </a:rPr>
              <a:t>01　</a:t>
            </a:r>
            <a:r>
              <a:rPr sz="2175" b="1" dirty="0" err="1">
                <a:solidFill>
                  <a:srgbClr val="0B4EA2"/>
                </a:solidFill>
                <a:latin typeface="Microsoft YaHei"/>
                <a:ea typeface="Microsoft YaHei"/>
                <a:cs typeface="Microsoft YaHei"/>
              </a:rPr>
              <a:t>研究背景：PICOSEC</a:t>
            </a:r>
            <a:r>
              <a:rPr sz="2175" b="1" dirty="0">
                <a:solidFill>
                  <a:srgbClr val="0B4EA2"/>
                </a:solidFill>
                <a:latin typeface="Microsoft YaHei"/>
                <a:ea typeface="Microsoft YaHei"/>
                <a:cs typeface="Microsoft YaHei"/>
              </a:rPr>
              <a:t> </a:t>
            </a:r>
            <a:r>
              <a:rPr sz="2175" b="1" dirty="0" err="1">
                <a:solidFill>
                  <a:srgbClr val="0B4EA2"/>
                </a:solidFill>
                <a:latin typeface="Microsoft YaHei"/>
                <a:ea typeface="Microsoft YaHei"/>
                <a:cs typeface="Microsoft YaHei"/>
              </a:rPr>
              <a:t>与低气压方案</a:t>
            </a:r>
            <a:endParaRPr sz="2175" b="1" dirty="0">
              <a:solidFill>
                <a:srgbClr val="0B4EA2"/>
              </a:solidFill>
              <a:latin typeface="Microsoft YaHei"/>
              <a:ea typeface="Microsoft YaHei"/>
              <a:cs typeface="Microsoft YaHei"/>
            </a:endParaRPr>
          </a:p>
          <a:p>
            <a:pPr>
              <a:buNone/>
              <a:defRPr sz="1725">
                <a:solidFill>
                  <a:srgbClr val="263442"/>
                </a:solidFill>
                <a:latin typeface="Noto Sans CJK SC"/>
                <a:ea typeface="Noto Sans CJK SC"/>
                <a:cs typeface="Noto Sans CJK SC"/>
              </a:defRPr>
            </a:pPr>
            <a:endParaRPr sz="2175" b="1" dirty="0">
              <a:solidFill>
                <a:srgbClr val="0B4EA2"/>
              </a:solidFill>
              <a:latin typeface="Microsoft YaHei"/>
              <a:ea typeface="Microsoft YaHei"/>
              <a:cs typeface="Microsoft YaHei"/>
            </a:endParaRPr>
          </a:p>
          <a:p>
            <a:pPr algn="l">
              <a:lnSpc>
                <a:spcPct val="120000"/>
              </a:lnSpc>
              <a:buNone/>
              <a:defRPr sz="2175" b="1">
                <a:solidFill>
                  <a:srgbClr val="0B4EA2"/>
                </a:solidFill>
                <a:latin typeface="Microsoft YaHei"/>
                <a:ea typeface="Microsoft YaHei"/>
                <a:cs typeface="Microsoft YaHei"/>
              </a:defRPr>
            </a:pPr>
            <a:r>
              <a:rPr sz="2175" b="1" dirty="0">
                <a:solidFill>
                  <a:srgbClr val="0B4EA2"/>
                </a:solidFill>
                <a:latin typeface="Microsoft YaHei"/>
                <a:ea typeface="Microsoft YaHei"/>
                <a:cs typeface="Microsoft YaHei"/>
              </a:rPr>
              <a:t>02　</a:t>
            </a:r>
            <a:r>
              <a:rPr sz="2175" b="1" dirty="0" err="1">
                <a:solidFill>
                  <a:srgbClr val="0B4EA2"/>
                </a:solidFill>
                <a:latin typeface="Microsoft YaHei"/>
                <a:ea typeface="Microsoft YaHei"/>
                <a:cs typeface="Microsoft YaHei"/>
              </a:rPr>
              <a:t>模拟研究：IBF、电子透过率与定时性能</a:t>
            </a:r>
            <a:endParaRPr sz="2175" b="1" dirty="0">
              <a:solidFill>
                <a:srgbClr val="0B4EA2"/>
              </a:solidFill>
              <a:latin typeface="Microsoft YaHei"/>
              <a:ea typeface="Microsoft YaHei"/>
              <a:cs typeface="Microsoft YaHei"/>
            </a:endParaRPr>
          </a:p>
          <a:p>
            <a:pPr>
              <a:buNone/>
              <a:defRPr sz="1725">
                <a:solidFill>
                  <a:srgbClr val="263442"/>
                </a:solidFill>
                <a:latin typeface="Noto Sans CJK SC"/>
                <a:ea typeface="Noto Sans CJK SC"/>
                <a:cs typeface="Noto Sans CJK SC"/>
              </a:defRPr>
            </a:pPr>
            <a:endParaRPr sz="2175" b="1" dirty="0">
              <a:solidFill>
                <a:srgbClr val="0B4EA2"/>
              </a:solidFill>
              <a:latin typeface="Microsoft YaHei"/>
              <a:ea typeface="Microsoft YaHei"/>
              <a:cs typeface="Microsoft YaHei"/>
            </a:endParaRPr>
          </a:p>
          <a:p>
            <a:pPr algn="l">
              <a:lnSpc>
                <a:spcPct val="120000"/>
              </a:lnSpc>
              <a:buNone/>
              <a:defRPr sz="2175" b="1">
                <a:solidFill>
                  <a:srgbClr val="0B4EA2"/>
                </a:solidFill>
                <a:latin typeface="Microsoft YaHei"/>
                <a:ea typeface="Microsoft YaHei"/>
                <a:cs typeface="Microsoft YaHei"/>
              </a:defRPr>
            </a:pPr>
            <a:r>
              <a:rPr sz="2175" b="1" dirty="0">
                <a:solidFill>
                  <a:srgbClr val="0B4EA2"/>
                </a:solidFill>
                <a:latin typeface="Microsoft YaHei"/>
                <a:ea typeface="Microsoft YaHei"/>
                <a:cs typeface="Microsoft YaHei"/>
              </a:rPr>
              <a:t>03　</a:t>
            </a:r>
            <a:r>
              <a:rPr sz="2175" b="1" dirty="0" err="1">
                <a:solidFill>
                  <a:srgbClr val="0B4EA2"/>
                </a:solidFill>
                <a:latin typeface="Microsoft YaHei"/>
                <a:ea typeface="Microsoft YaHei"/>
                <a:cs typeface="Microsoft YaHei"/>
              </a:rPr>
              <a:t>实验研究：压强、气隙与气体成分</a:t>
            </a:r>
            <a:endParaRPr sz="2175" b="1" dirty="0">
              <a:solidFill>
                <a:srgbClr val="0B4EA2"/>
              </a:solidFill>
              <a:latin typeface="Microsoft YaHei"/>
              <a:ea typeface="Microsoft YaHei"/>
              <a:cs typeface="Microsoft YaHei"/>
            </a:endParaRPr>
          </a:p>
          <a:p>
            <a:pPr algn="l">
              <a:lnSpc>
                <a:spcPct val="120000"/>
              </a:lnSpc>
              <a:buNone/>
              <a:defRPr sz="2175" b="1">
                <a:solidFill>
                  <a:srgbClr val="0B4EA2"/>
                </a:solidFill>
                <a:latin typeface="Microsoft YaHei"/>
                <a:ea typeface="Microsoft YaHei"/>
                <a:cs typeface="Microsoft YaHei"/>
              </a:defRPr>
            </a:pPr>
            <a:r>
              <a:rPr sz="2175" b="1" dirty="0">
                <a:solidFill>
                  <a:srgbClr val="0B4EA2"/>
                </a:solidFill>
                <a:latin typeface="Microsoft YaHei"/>
                <a:ea typeface="Microsoft YaHei"/>
                <a:cs typeface="Microsoft YaHei"/>
              </a:rPr>
              <a:t>　　3.1 </a:t>
            </a:r>
            <a:r>
              <a:rPr sz="2175" b="1" dirty="0" err="1">
                <a:solidFill>
                  <a:srgbClr val="0B4EA2"/>
                </a:solidFill>
                <a:latin typeface="Microsoft YaHei"/>
                <a:ea typeface="Microsoft YaHei"/>
                <a:cs typeface="Microsoft YaHei"/>
              </a:rPr>
              <a:t>固定气隙改变压强</a:t>
            </a:r>
            <a:r>
              <a:rPr sz="2175" b="1" dirty="0">
                <a:solidFill>
                  <a:srgbClr val="0B4EA2"/>
                </a:solidFill>
                <a:latin typeface="Microsoft YaHei"/>
                <a:ea typeface="Microsoft YaHei"/>
                <a:cs typeface="Microsoft YaHei"/>
              </a:rPr>
              <a:t>　　3.2 </a:t>
            </a:r>
            <a:r>
              <a:rPr sz="2175" b="1" dirty="0" err="1">
                <a:solidFill>
                  <a:srgbClr val="0B4EA2"/>
                </a:solidFill>
                <a:latin typeface="Microsoft YaHei"/>
                <a:ea typeface="Microsoft YaHei"/>
                <a:cs typeface="Microsoft YaHei"/>
              </a:rPr>
              <a:t>改变气隙厚度</a:t>
            </a:r>
            <a:endParaRPr sz="2175" b="1" dirty="0">
              <a:solidFill>
                <a:srgbClr val="0B4EA2"/>
              </a:solidFill>
              <a:latin typeface="Microsoft YaHei"/>
              <a:ea typeface="Microsoft YaHei"/>
              <a:cs typeface="Microsoft YaHei"/>
            </a:endParaRPr>
          </a:p>
          <a:p>
            <a:pPr algn="l">
              <a:lnSpc>
                <a:spcPct val="120000"/>
              </a:lnSpc>
              <a:buNone/>
              <a:defRPr sz="2175" b="1">
                <a:solidFill>
                  <a:srgbClr val="0B4EA2"/>
                </a:solidFill>
                <a:latin typeface="Microsoft YaHei"/>
                <a:ea typeface="Microsoft YaHei"/>
                <a:cs typeface="Microsoft YaHei"/>
              </a:defRPr>
            </a:pPr>
            <a:r>
              <a:rPr sz="2175" b="1" dirty="0">
                <a:solidFill>
                  <a:srgbClr val="0B4EA2"/>
                </a:solidFill>
                <a:latin typeface="Microsoft YaHei"/>
                <a:ea typeface="Microsoft YaHei"/>
                <a:cs typeface="Microsoft YaHei"/>
              </a:rPr>
              <a:t>　　3.3 </a:t>
            </a:r>
            <a:r>
              <a:rPr sz="2175" b="1" dirty="0" err="1">
                <a:solidFill>
                  <a:srgbClr val="0B4EA2"/>
                </a:solidFill>
                <a:latin typeface="Microsoft YaHei"/>
                <a:ea typeface="Microsoft YaHei"/>
                <a:cs typeface="Microsoft YaHei"/>
              </a:rPr>
              <a:t>改变气体成分</a:t>
            </a:r>
            <a:r>
              <a:rPr sz="2175" b="1" dirty="0">
                <a:solidFill>
                  <a:srgbClr val="0B4EA2"/>
                </a:solidFill>
                <a:latin typeface="Microsoft YaHei"/>
                <a:ea typeface="Microsoft YaHei"/>
                <a:cs typeface="Microsoft YaHei"/>
              </a:rPr>
              <a:t>　　　　3.4 </a:t>
            </a:r>
            <a:r>
              <a:rPr sz="2175" b="1" dirty="0" err="1">
                <a:solidFill>
                  <a:srgbClr val="0B4EA2"/>
                </a:solidFill>
                <a:latin typeface="Microsoft YaHei"/>
                <a:ea typeface="Microsoft YaHei"/>
                <a:cs typeface="Microsoft YaHei"/>
              </a:rPr>
              <a:t>现象解释</a:t>
            </a:r>
            <a:endParaRPr sz="2175" b="1" dirty="0">
              <a:solidFill>
                <a:srgbClr val="0B4EA2"/>
              </a:solidFill>
              <a:latin typeface="Microsoft YaHei"/>
              <a:ea typeface="Microsoft YaHei"/>
              <a:cs typeface="Microsoft YaHei"/>
            </a:endParaRPr>
          </a:p>
          <a:p>
            <a:pPr>
              <a:buNone/>
              <a:defRPr sz="1725">
                <a:solidFill>
                  <a:srgbClr val="263442"/>
                </a:solidFill>
                <a:latin typeface="Noto Sans CJK SC"/>
                <a:ea typeface="Noto Sans CJK SC"/>
                <a:cs typeface="Noto Sans CJK SC"/>
              </a:defRPr>
            </a:pPr>
            <a:endParaRPr sz="2175" b="1" dirty="0">
              <a:solidFill>
                <a:srgbClr val="0B4EA2"/>
              </a:solidFill>
              <a:latin typeface="Microsoft YaHei"/>
              <a:ea typeface="Microsoft YaHei"/>
              <a:cs typeface="Microsoft YaHei"/>
            </a:endParaRPr>
          </a:p>
          <a:p>
            <a:pPr algn="l">
              <a:lnSpc>
                <a:spcPct val="120000"/>
              </a:lnSpc>
              <a:buNone/>
              <a:defRPr sz="2175" b="1">
                <a:solidFill>
                  <a:srgbClr val="0B4EA2"/>
                </a:solidFill>
                <a:latin typeface="Microsoft YaHei"/>
                <a:ea typeface="Microsoft YaHei"/>
                <a:cs typeface="Microsoft YaHei"/>
              </a:defRPr>
            </a:pPr>
            <a:r>
              <a:rPr sz="2175" b="1" dirty="0">
                <a:solidFill>
                  <a:srgbClr val="0B4EA2"/>
                </a:solidFill>
                <a:latin typeface="Microsoft YaHei"/>
                <a:ea typeface="Microsoft YaHei"/>
                <a:cs typeface="Microsoft YaHei"/>
              </a:rPr>
              <a:t>04　</a:t>
            </a:r>
            <a:r>
              <a:rPr sz="2175" b="1" dirty="0" err="1">
                <a:solidFill>
                  <a:srgbClr val="0B4EA2"/>
                </a:solidFill>
                <a:latin typeface="Microsoft YaHei"/>
                <a:ea typeface="Microsoft YaHei"/>
                <a:cs typeface="Microsoft YaHei"/>
              </a:rPr>
              <a:t>总结与后续计划</a:t>
            </a:r>
            <a:endParaRPr sz="2175" b="1" dirty="0">
              <a:solidFill>
                <a:srgbClr val="0B4EA2"/>
              </a:solidFill>
              <a:latin typeface="Microsoft YaHei"/>
              <a:ea typeface="Microsoft YaHei"/>
              <a:cs typeface="Microsoft YaHei"/>
            </a:endParaRPr>
          </a:p>
        </p:txBody>
      </p:sp>
    </p:spTree>
    <p:extLst>
      <p:ext uri="{BB962C8B-B14F-4D97-AF65-F5344CB8AC3E}">
        <p14:creationId xmlns:p14="http://schemas.microsoft.com/office/powerpoint/2010/main" val="4800316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CFC22C66-4280-BD29-41D1-A9930EF565B8}"/>
              </a:ext>
            </a:extLst>
          </p:cNvPr>
          <p:cNvSpPr>
            <a:spLocks noGrp="1"/>
          </p:cNvSpPr>
          <p:nvPr/>
        </p:nvSpPr>
        <p:spPr>
          <a:xfrm>
            <a:off x="0" y="0"/>
            <a:ext cx="12191695" cy="566928"/>
          </a:xfrm>
          <a:prstGeom prst="rect">
            <a:avLst/>
          </a:prstGeom>
          <a:solidFill>
            <a:srgbClr val="F8FBFF"/>
          </a:solidFill>
          <a:ln w="12700">
            <a:solidFill>
              <a:srgbClr val="F8FBFF"/>
            </a:solidFill>
            <a:prstDash val="solid"/>
          </a:ln>
        </p:spPr>
        <p:txBody>
          <a:bodyPr/>
          <a:lstStyle/>
          <a:p>
            <a:endParaRPr/>
          </a:p>
        </p:txBody>
      </p:sp>
      <p:sp>
        <p:nvSpPr>
          <p:cNvPr id="3" name="Text 1">
            <a:extLst>
              <a:ext uri="{FF2B5EF4-FFF2-40B4-BE49-F238E27FC236}">
                <a16:creationId xmlns:a16="http://schemas.microsoft.com/office/drawing/2014/main" id="{C82A041D-7DCF-539C-2644-6595835E4E24}"/>
              </a:ext>
            </a:extLst>
          </p:cNvPr>
          <p:cNvSpPr>
            <a:spLocks noGrp="1"/>
          </p:cNvSpPr>
          <p:nvPr/>
        </p:nvSpPr>
        <p:spPr>
          <a:xfrm>
            <a:off x="384844" y="5354888"/>
            <a:ext cx="10191750" cy="457200"/>
          </a:xfrm>
          <a:prstGeom prst="rect">
            <a:avLst/>
          </a:prstGeom>
          <a:noFill/>
        </p:spPr>
        <p:txBody>
          <a:bodyPr wrap="square" lIns="38100" tIns="19050" rIns="38100" bIns="19050" anchor="ctr">
            <a:normAutofit/>
          </a:bodyPr>
          <a:lstStyle/>
          <a:p>
            <a:pPr algn="l">
              <a:lnSpc>
                <a:spcPct val="112000"/>
              </a:lnSpc>
              <a:buNone/>
              <a:defRPr sz="2400" b="1">
                <a:solidFill>
                  <a:srgbClr val="17324D"/>
                </a:solidFill>
                <a:latin typeface="Microsoft YaHei"/>
                <a:ea typeface="Microsoft YaHei"/>
                <a:cs typeface="Microsoft YaHei"/>
              </a:defRPr>
            </a:pPr>
            <a:r>
              <a:rPr sz="2400" b="1" dirty="0" err="1">
                <a:solidFill>
                  <a:srgbClr val="17324D"/>
                </a:solidFill>
                <a:latin typeface="Microsoft YaHei"/>
                <a:ea typeface="Microsoft YaHei"/>
                <a:cs typeface="Microsoft YaHei"/>
              </a:rPr>
              <a:t>低压下更易流光</a:t>
            </a:r>
            <a:r>
              <a:rPr sz="2400" b="1" dirty="0">
                <a:solidFill>
                  <a:srgbClr val="17324D"/>
                </a:solidFill>
                <a:latin typeface="Microsoft YaHei"/>
                <a:ea typeface="Microsoft YaHei"/>
                <a:cs typeface="Microsoft YaHei"/>
              </a:rPr>
              <a:t>/</a:t>
            </a:r>
            <a:r>
              <a:rPr sz="2400" b="1" dirty="0" err="1">
                <a:solidFill>
                  <a:srgbClr val="17324D"/>
                </a:solidFill>
                <a:latin typeface="Microsoft YaHei"/>
                <a:ea typeface="Microsoft YaHei"/>
                <a:cs typeface="Microsoft YaHei"/>
              </a:rPr>
              <a:t>放电：四类机制共同削弱雪崩抑制</a:t>
            </a:r>
            <a:endParaRPr sz="2400" b="1" dirty="0">
              <a:solidFill>
                <a:srgbClr val="17324D"/>
              </a:solidFill>
              <a:latin typeface="Microsoft YaHei"/>
              <a:ea typeface="Microsoft YaHei"/>
              <a:cs typeface="Microsoft YaHei"/>
            </a:endParaRPr>
          </a:p>
        </p:txBody>
      </p:sp>
      <p:pic>
        <p:nvPicPr>
          <p:cNvPr id="19" name="Image 0"/>
          <p:cNvPicPr>
            <a:picLocks noChangeAspect="1"/>
          </p:cNvPicPr>
          <p:nvPr/>
        </p:nvPicPr>
        <p:blipFill>
          <a:blip r:embed="rId3"/>
          <a:stretch>
            <a:fillRect/>
          </a:stretch>
        </p:blipFill>
        <p:spPr>
          <a:xfrm>
            <a:off x="11045952" y="74851"/>
            <a:ext cx="384048" cy="380649"/>
          </a:xfrm>
          <a:prstGeom prst="rect">
            <a:avLst/>
          </a:prstGeom>
        </p:spPr>
      </p:pic>
      <p:sp>
        <p:nvSpPr>
          <p:cNvPr id="5" name="Shape 2">
            <a:extLst>
              <a:ext uri="{FF2B5EF4-FFF2-40B4-BE49-F238E27FC236}">
                <a16:creationId xmlns:a16="http://schemas.microsoft.com/office/drawing/2014/main" id="{B51BC1F0-2EA8-B6C1-1FFB-AE899E543A5E}"/>
              </a:ext>
            </a:extLst>
          </p:cNvPr>
          <p:cNvSpPr>
            <a:spLocks noGrp="1"/>
          </p:cNvSpPr>
          <p:nvPr/>
        </p:nvSpPr>
        <p:spPr>
          <a:xfrm>
            <a:off x="475488" y="594360"/>
            <a:ext cx="10789920" cy="0"/>
          </a:xfrm>
          <a:prstGeom prst="line">
            <a:avLst/>
          </a:prstGeom>
          <a:noFill/>
          <a:ln w="15240">
            <a:solidFill>
              <a:srgbClr val="0B4EA2"/>
            </a:solidFill>
            <a:prstDash val="solid"/>
          </a:ln>
        </p:spPr>
        <p:txBody>
          <a:bodyPr/>
          <a:lstStyle/>
          <a:p>
            <a:endParaRPr/>
          </a:p>
        </p:txBody>
      </p:sp>
      <p:sp>
        <p:nvSpPr>
          <p:cNvPr id="6" name="Text 3">
            <a:extLst>
              <a:ext uri="{FF2B5EF4-FFF2-40B4-BE49-F238E27FC236}">
                <a16:creationId xmlns:a16="http://schemas.microsoft.com/office/drawing/2014/main" id="{50C2C7E7-9473-8582-E63A-6952C38863D3}"/>
              </a:ext>
            </a:extLst>
          </p:cNvPr>
          <p:cNvSpPr>
            <a:spLocks noGrp="1"/>
          </p:cNvSpPr>
          <p:nvPr/>
        </p:nvSpPr>
        <p:spPr>
          <a:xfrm>
            <a:off x="476250" y="6496050"/>
            <a:ext cx="1619250" cy="209550"/>
          </a:xfrm>
          <a:prstGeom prst="rect">
            <a:avLst/>
          </a:prstGeom>
          <a:noFill/>
        </p:spPr>
        <p:txBody>
          <a:bodyPr wrap="square" lIns="38100" tIns="19050" rIns="38100" bIns="19050" anchor="ctr">
            <a:normAutofit fontScale="95663"/>
          </a:bodyPr>
          <a:lstStyle/>
          <a:p>
            <a:pPr algn="l">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惠州 · 2026.07</a:t>
            </a:r>
          </a:p>
        </p:txBody>
      </p:sp>
      <p:sp>
        <p:nvSpPr>
          <p:cNvPr id="7" name="Text 4">
            <a:extLst>
              <a:ext uri="{FF2B5EF4-FFF2-40B4-BE49-F238E27FC236}">
                <a16:creationId xmlns:a16="http://schemas.microsoft.com/office/drawing/2014/main" id="{EF8B7514-B3F3-7AB2-681F-883C5B44E3D4}"/>
              </a:ext>
            </a:extLst>
          </p:cNvPr>
          <p:cNvSpPr>
            <a:spLocks noGrp="1"/>
          </p:cNvSpPr>
          <p:nvPr/>
        </p:nvSpPr>
        <p:spPr>
          <a:xfrm>
            <a:off x="11096625" y="6496050"/>
            <a:ext cx="714375" cy="209550"/>
          </a:xfrm>
          <a:prstGeom prst="rect">
            <a:avLst/>
          </a:prstGeom>
          <a:noFill/>
        </p:spPr>
        <p:txBody>
          <a:bodyPr wrap="square" lIns="38100" tIns="19050" rIns="38100" bIns="19050" anchor="ctr">
            <a:normAutofit fontScale="95663"/>
          </a:bodyPr>
          <a:lstStyle/>
          <a:p>
            <a:pPr algn="r">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20</a:t>
            </a:r>
          </a:p>
        </p:txBody>
      </p:sp>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A6E39138-7AF7-9147-D440-C2F13FFCAA03}"/>
                  </a:ext>
                </a:extLst>
              </p:cNvPr>
              <p:cNvSpPr>
                <a:spLocks noGrp="1"/>
              </p:cNvSpPr>
              <p:nvPr/>
            </p:nvSpPr>
            <p:spPr>
              <a:xfrm>
                <a:off x="523875" y="809625"/>
                <a:ext cx="7000875" cy="4333875"/>
              </a:xfrm>
              <a:prstGeom prst="rect">
                <a:avLst/>
              </a:prstGeom>
              <a:noFill/>
            </p:spPr>
            <p:txBody>
              <a:bodyPr wrap="square" lIns="38100" tIns="19050" rIns="38100" bIns="19050" anchor="t">
                <a:normAutofit fontScale="97975"/>
              </a:bodyPr>
              <a:lstStyle/>
              <a:p>
                <a:pPr marL="285750" indent="-285750" algn="l">
                  <a:lnSpc>
                    <a:spcPct val="110000"/>
                  </a:lnSpc>
                  <a:buFont typeface="Wingdings" panose="05000000000000000000" pitchFamily="2" charset="2"/>
                  <a:buChar char="Ø"/>
                  <a:defRPr sz="1650" b="0">
                    <a:solidFill>
                      <a:srgbClr val="263442"/>
                    </a:solidFill>
                    <a:latin typeface="Microsoft YaHei"/>
                    <a:ea typeface="Microsoft YaHei"/>
                    <a:cs typeface="Microsoft YaHei"/>
                  </a:defRPr>
                </a:pPr>
                <a:r>
                  <a:rPr sz="1650" b="0" dirty="0" err="1">
                    <a:solidFill>
                      <a:srgbClr val="263442"/>
                    </a:solidFill>
                    <a:latin typeface="Microsoft YaHei"/>
                    <a:ea typeface="Microsoft YaHei"/>
                    <a:cs typeface="Microsoft YaHei"/>
                  </a:rPr>
                  <a:t>时间分辨</a:t>
                </a:r>
                <a:endParaRPr sz="1650" b="0" dirty="0">
                  <a:solidFill>
                    <a:srgbClr val="263442"/>
                  </a:solidFill>
                  <a:latin typeface="Microsoft YaHei"/>
                  <a:ea typeface="Microsoft YaHei"/>
                  <a:cs typeface="Microsoft YaHei"/>
                </a:endParaRPr>
              </a:p>
              <a:p>
                <a:pPr marL="742950" indent="-285750">
                  <a:lnSpc>
                    <a:spcPct val="110000"/>
                  </a:lnSpc>
                  <a:buChar char="•"/>
                  <a:defRPr sz="1650" b="0">
                    <a:solidFill>
                      <a:srgbClr val="263442"/>
                    </a:solidFill>
                    <a:latin typeface="Microsoft YaHei"/>
                    <a:ea typeface="Microsoft YaHei"/>
                    <a:cs typeface="Microsoft YaHei"/>
                  </a:defRPr>
                </a:pPr>
                <a:r>
                  <a:rPr sz="1650" b="0" dirty="0" err="1">
                    <a:solidFill>
                      <a:srgbClr val="263442"/>
                    </a:solidFill>
                    <a:latin typeface="Noto Sans CJK SC"/>
                    <a:ea typeface="Noto Sans CJK SC"/>
                    <a:cs typeface="Noto Sans CJK SC"/>
                  </a:rPr>
                  <a:t>与气隙厚度高度相关：气隙越窄，时间分辨越好</a:t>
                </a:r>
                <a:r>
                  <a:rPr sz="1650" dirty="0">
                    <a:solidFill>
                      <a:srgbClr val="263442"/>
                    </a:solidFill>
                    <a:latin typeface="Noto Sans CJK SC"/>
                    <a:ea typeface="Noto Sans CJK SC"/>
                    <a:cs typeface="Noto Sans CJK SC"/>
                  </a:rPr>
                  <a:t>：</a:t>
                </a:r>
                <a:r>
                  <a:rPr dirty="0"/>
                  <a:t> </a:t>
                </a:r>
                <a14:m>
                  <m:oMath xmlns:m="http://schemas.openxmlformats.org/officeDocument/2006/math">
                    <m:sSub>
                      <m:sSubPr>
                        <m:ctrlPr>
                          <a:rPr lang="en-US" i="1">
                            <a:latin typeface="Cambria Math" panose="02040503050406030204" pitchFamily="18" charset="0"/>
                            <a:ea typeface="Cambria Math"/>
                            <a:cs typeface="Cambria Math"/>
                          </a:rPr>
                        </m:ctrlPr>
                      </m:sSubPr>
                      <m:e>
                        <m:r>
                          <a:rPr lang="en-US" i="1">
                            <a:latin typeface="Cambria Math"/>
                            <a:ea typeface="Cambria Math"/>
                            <a:cs typeface="Cambria Math"/>
                          </a:rPr>
                          <m:t>𝜎</m:t>
                        </m:r>
                      </m:e>
                      <m:sub>
                        <m:r>
                          <a:rPr lang="en-US" i="1">
                            <a:latin typeface="Cambria Math"/>
                            <a:ea typeface="Cambria Math"/>
                            <a:cs typeface="Cambria Math"/>
                          </a:rPr>
                          <m:t>𝑡</m:t>
                        </m:r>
                      </m:sub>
                    </m:sSub>
                    <m:r>
                      <a:rPr lang="en-US" i="1">
                        <a:latin typeface="Cambria Math"/>
                        <a:ea typeface="Cambria Math"/>
                        <a:cs typeface="Cambria Math"/>
                      </a:rPr>
                      <m:t> ~</m:t>
                    </m:r>
                    <m:f>
                      <m:fPr>
                        <m:ctrlPr>
                          <a:rPr lang="en-US" i="1">
                            <a:latin typeface="Cambria Math" panose="02040503050406030204" pitchFamily="18" charset="0"/>
                            <a:ea typeface="Cambria Math"/>
                            <a:cs typeface="Cambria Math"/>
                          </a:rPr>
                        </m:ctrlPr>
                      </m:fPr>
                      <m:num>
                        <m:r>
                          <a:rPr lang="en-US" i="1">
                            <a:latin typeface="Cambria Math"/>
                            <a:ea typeface="Cambria Math"/>
                            <a:cs typeface="Cambria Math"/>
                          </a:rPr>
                          <m:t>1.28</m:t>
                        </m:r>
                      </m:num>
                      <m:den>
                        <m:sSub>
                          <m:sSubPr>
                            <m:ctrlPr>
                              <a:rPr lang="en-US" i="1">
                                <a:latin typeface="Cambria Math" panose="02040503050406030204" pitchFamily="18" charset="0"/>
                                <a:ea typeface="Cambria Math"/>
                                <a:cs typeface="Cambria Math"/>
                              </a:rPr>
                            </m:ctrlPr>
                          </m:sSubPr>
                          <m:e>
                            <m:r>
                              <a:rPr lang="en-US" i="1">
                                <a:latin typeface="Cambria Math"/>
                                <a:ea typeface="Cambria Math"/>
                                <a:cs typeface="Cambria Math"/>
                              </a:rPr>
                              <m:t>𝛼</m:t>
                            </m:r>
                          </m:e>
                          <m:sub>
                            <m:r>
                              <a:rPr lang="en-US" i="1">
                                <a:latin typeface="Cambria Math"/>
                                <a:ea typeface="Cambria Math"/>
                                <a:cs typeface="Cambria Math"/>
                              </a:rPr>
                              <m:t>𝑒𝑓𝑓</m:t>
                            </m:r>
                          </m:sub>
                        </m:sSub>
                        <m:r>
                          <a:rPr lang="en-US" i="1">
                            <a:latin typeface="Cambria Math"/>
                            <a:ea typeface="Cambria Math"/>
                            <a:cs typeface="Cambria Math"/>
                          </a:rPr>
                          <m:t>⋅</m:t>
                        </m:r>
                        <m:sSub>
                          <m:sSubPr>
                            <m:ctrlPr>
                              <a:rPr lang="en-US" i="1">
                                <a:latin typeface="Cambria Math" panose="02040503050406030204" pitchFamily="18" charset="0"/>
                                <a:ea typeface="Cambria Math"/>
                                <a:cs typeface="Cambria Math"/>
                              </a:rPr>
                            </m:ctrlPr>
                          </m:sSubPr>
                          <m:e>
                            <m:r>
                              <a:rPr lang="en-US" i="1">
                                <a:latin typeface="Cambria Math"/>
                                <a:ea typeface="Cambria Math"/>
                                <a:cs typeface="Cambria Math"/>
                              </a:rPr>
                              <m:t>𝑣</m:t>
                            </m:r>
                          </m:e>
                          <m:sub>
                            <m:r>
                              <a:rPr lang="en-US" i="1">
                                <a:latin typeface="Cambria Math"/>
                                <a:ea typeface="Cambria Math"/>
                                <a:cs typeface="Cambria Math"/>
                              </a:rPr>
                              <m:t>𝑒</m:t>
                            </m:r>
                          </m:sub>
                        </m:sSub>
                      </m:den>
                    </m:f>
                  </m:oMath>
                </a14:m>
                <a:endParaRPr dirty="0"/>
              </a:p>
              <a:p>
                <a:pPr>
                  <a:buNone/>
                  <a:defRPr sz="1725">
                    <a:solidFill>
                      <a:srgbClr val="263442"/>
                    </a:solidFill>
                    <a:latin typeface="Noto Sans CJK SC"/>
                    <a:ea typeface="Noto Sans CJK SC"/>
                    <a:cs typeface="Noto Sans CJK SC"/>
                  </a:defRPr>
                </a:pPr>
                <a:endParaRPr dirty="0"/>
              </a:p>
              <a:p>
                <a:pPr marL="285750" indent="-285750">
                  <a:lnSpc>
                    <a:spcPct val="110000"/>
                  </a:lnSpc>
                  <a:buFont typeface="Wingdings" panose="05000000000000000000" pitchFamily="2" charset="2"/>
                  <a:buChar char="Ø"/>
                  <a:defRPr sz="1650" b="0">
                    <a:solidFill>
                      <a:srgbClr val="263442"/>
                    </a:solidFill>
                    <a:latin typeface="Microsoft YaHei"/>
                    <a:ea typeface="Microsoft YaHei"/>
                    <a:cs typeface="Microsoft YaHei"/>
                  </a:defRPr>
                </a:pPr>
                <a:r>
                  <a:rPr sz="1650" b="0" dirty="0" err="1">
                    <a:solidFill>
                      <a:srgbClr val="263442"/>
                    </a:solidFill>
                    <a:latin typeface="Microsoft YaHei"/>
                    <a:ea typeface="Microsoft YaHei"/>
                    <a:cs typeface="Microsoft YaHei"/>
                  </a:rPr>
                  <a:t>气压越低，最大</a:t>
                </a:r>
                <a:r>
                  <a:rPr sz="1650" b="1" dirty="0" err="1">
                    <a:solidFill>
                      <a:srgbClr val="FF0000"/>
                    </a:solidFill>
                    <a:latin typeface="Microsoft YaHei"/>
                    <a:ea typeface="Microsoft YaHei"/>
                    <a:cs typeface="Microsoft YaHei"/>
                  </a:rPr>
                  <a:t>稳定雪崩增益下降</a:t>
                </a:r>
                <a:r>
                  <a:rPr sz="1650" dirty="0" err="1">
                    <a:solidFill>
                      <a:srgbClr val="263442"/>
                    </a:solidFill>
                    <a:latin typeface="Microsoft YaHei"/>
                    <a:ea typeface="Microsoft YaHei"/>
                    <a:cs typeface="Microsoft YaHei"/>
                  </a:rPr>
                  <a:t>，更容易发生流光</a:t>
                </a:r>
                <a:r>
                  <a:rPr sz="1650" dirty="0">
                    <a:solidFill>
                      <a:srgbClr val="263442"/>
                    </a:solidFill>
                    <a:latin typeface="Microsoft YaHei"/>
                    <a:ea typeface="Microsoft YaHei"/>
                    <a:cs typeface="Microsoft YaHei"/>
                  </a:rPr>
                  <a:t>：</a:t>
                </a:r>
              </a:p>
              <a:p>
                <a:pPr marL="800100" indent="-342900">
                  <a:lnSpc>
                    <a:spcPct val="110000"/>
                  </a:lnSpc>
                  <a:buAutoNum type="circleNumDbPlain"/>
                  <a:defRPr sz="1650" b="0">
                    <a:solidFill>
                      <a:srgbClr val="263442"/>
                    </a:solidFill>
                    <a:latin typeface="Microsoft YaHei"/>
                    <a:ea typeface="Microsoft YaHei"/>
                    <a:cs typeface="Microsoft YaHei"/>
                  </a:defRPr>
                </a:pPr>
                <a:r>
                  <a:rPr sz="1650" b="0" dirty="0" err="1">
                    <a:solidFill>
                      <a:srgbClr val="263442"/>
                    </a:solidFill>
                    <a:latin typeface="Microsoft YaHei"/>
                    <a:ea typeface="Microsoft YaHei"/>
                    <a:cs typeface="Microsoft YaHei"/>
                  </a:rPr>
                  <a:t>平均自由程增大，电子能谱向高能移动</a:t>
                </a:r>
                <a:r>
                  <a:rPr sz="1650" b="0" dirty="0">
                    <a:solidFill>
                      <a:srgbClr val="263442"/>
                    </a:solidFill>
                    <a:latin typeface="Microsoft YaHei"/>
                    <a:ea typeface="Microsoft YaHei"/>
                    <a:cs typeface="Microsoft YaHei"/>
                  </a:rPr>
                  <a:t>；</a:t>
                </a:r>
              </a:p>
              <a:p>
                <a:pPr marL="800100" indent="-342900">
                  <a:lnSpc>
                    <a:spcPct val="110000"/>
                  </a:lnSpc>
                  <a:buAutoNum type="circleNumDbPlain"/>
                  <a:defRPr sz="1650" b="0">
                    <a:solidFill>
                      <a:srgbClr val="263442"/>
                    </a:solidFill>
                    <a:latin typeface="Microsoft YaHei"/>
                    <a:ea typeface="Microsoft YaHei"/>
                    <a:cs typeface="Microsoft YaHei"/>
                  </a:defRPr>
                </a:pPr>
                <a:r>
                  <a:rPr sz="1650" b="0" dirty="0">
                    <a:solidFill>
                      <a:srgbClr val="263442"/>
                    </a:solidFill>
                    <a:latin typeface="Microsoft YaHei"/>
                    <a:ea typeface="Microsoft YaHei"/>
                    <a:cs typeface="Microsoft YaHei"/>
                  </a:rPr>
                  <a:t>SF6 </a:t>
                </a:r>
                <a:r>
                  <a:rPr sz="1650" b="0" dirty="0" err="1">
                    <a:solidFill>
                      <a:srgbClr val="263442"/>
                    </a:solidFill>
                    <a:latin typeface="Microsoft YaHei"/>
                    <a:ea typeface="Microsoft YaHei"/>
                    <a:cs typeface="Microsoft YaHei"/>
                  </a:rPr>
                  <a:t>对高能电子的吸附减弱</a:t>
                </a:r>
                <a:r>
                  <a:rPr sz="1650" b="0" dirty="0">
                    <a:solidFill>
                      <a:srgbClr val="263442"/>
                    </a:solidFill>
                    <a:latin typeface="Microsoft YaHei"/>
                    <a:ea typeface="Microsoft YaHei"/>
                    <a:cs typeface="Microsoft YaHei"/>
                  </a:rPr>
                  <a:t>；</a:t>
                </a:r>
              </a:p>
              <a:p>
                <a:pPr marL="800100" indent="-342900">
                  <a:lnSpc>
                    <a:spcPct val="110000"/>
                  </a:lnSpc>
                  <a:buAutoNum type="circleNumDbPlain"/>
                  <a:defRPr sz="1650" b="0">
                    <a:solidFill>
                      <a:srgbClr val="263442"/>
                    </a:solidFill>
                    <a:latin typeface="Microsoft YaHei"/>
                    <a:ea typeface="Microsoft YaHei"/>
                    <a:cs typeface="Microsoft YaHei"/>
                  </a:defRPr>
                </a:pPr>
                <a:r>
                  <a:rPr sz="1650" b="0" dirty="0" err="1">
                    <a:solidFill>
                      <a:srgbClr val="263442"/>
                    </a:solidFill>
                    <a:latin typeface="Microsoft YaHei"/>
                    <a:ea typeface="Microsoft YaHei"/>
                    <a:cs typeface="Microsoft YaHei"/>
                  </a:rPr>
                  <a:t>横向扩散增强，空间电荷对雪崩的自抑制减弱</a:t>
                </a:r>
                <a:r>
                  <a:rPr sz="1650" b="0" dirty="0">
                    <a:solidFill>
                      <a:srgbClr val="263442"/>
                    </a:solidFill>
                    <a:latin typeface="Microsoft YaHei"/>
                    <a:ea typeface="Microsoft YaHei"/>
                    <a:cs typeface="Microsoft YaHei"/>
                  </a:rPr>
                  <a:t>；</a:t>
                </a:r>
              </a:p>
              <a:p>
                <a:pPr marL="800100" indent="-342900">
                  <a:lnSpc>
                    <a:spcPct val="110000"/>
                  </a:lnSpc>
                  <a:buAutoNum type="circleNumDbPlain"/>
                  <a:defRPr sz="1650" b="0">
                    <a:solidFill>
                      <a:srgbClr val="263442"/>
                    </a:solidFill>
                    <a:latin typeface="Microsoft YaHei"/>
                    <a:ea typeface="Microsoft YaHei"/>
                    <a:cs typeface="Microsoft YaHei"/>
                  </a:defRPr>
                </a:pPr>
                <a:r>
                  <a:rPr sz="1650" b="0" dirty="0" err="1">
                    <a:solidFill>
                      <a:srgbClr val="263442"/>
                    </a:solidFill>
                    <a:latin typeface="Microsoft YaHei"/>
                    <a:ea typeface="Microsoft YaHei"/>
                    <a:cs typeface="Microsoft YaHei"/>
                  </a:rPr>
                  <a:t>紫外光子传播更远，光子反馈与二次雪崩增强</a:t>
                </a:r>
                <a:r>
                  <a:rPr sz="1650" b="0" dirty="0">
                    <a:solidFill>
                      <a:srgbClr val="263442"/>
                    </a:solidFill>
                    <a:latin typeface="Microsoft YaHei"/>
                    <a:ea typeface="Microsoft YaHei"/>
                    <a:cs typeface="Microsoft YaHei"/>
                  </a:rPr>
                  <a:t>。</a:t>
                </a:r>
              </a:p>
              <a:p>
                <a:pPr>
                  <a:buNone/>
                  <a:defRPr sz="1725">
                    <a:solidFill>
                      <a:srgbClr val="263442"/>
                    </a:solidFill>
                    <a:latin typeface="Noto Sans CJK SC"/>
                    <a:ea typeface="Noto Sans CJK SC"/>
                    <a:cs typeface="Noto Sans CJK SC"/>
                  </a:defRPr>
                </a:pPr>
                <a:endParaRPr sz="1650" b="0" dirty="0">
                  <a:solidFill>
                    <a:srgbClr val="263442"/>
                  </a:solidFill>
                  <a:latin typeface="Microsoft YaHei"/>
                  <a:ea typeface="Microsoft YaHei"/>
                  <a:cs typeface="Microsoft YaHei"/>
                </a:endParaRPr>
              </a:p>
              <a:p>
                <a:pPr marL="285750" indent="-285750">
                  <a:lnSpc>
                    <a:spcPct val="110000"/>
                  </a:lnSpc>
                  <a:buFont typeface="Wingdings" panose="05000000000000000000" pitchFamily="2" charset="2"/>
                  <a:buChar char="Ø"/>
                  <a:defRPr sz="1650" b="0">
                    <a:solidFill>
                      <a:srgbClr val="263442"/>
                    </a:solidFill>
                    <a:latin typeface="Microsoft YaHei"/>
                    <a:ea typeface="Microsoft YaHei"/>
                    <a:cs typeface="Microsoft YaHei"/>
                  </a:defRPr>
                </a:pPr>
                <a:r>
                  <a:rPr sz="1650" b="0" dirty="0" err="1">
                    <a:solidFill>
                      <a:srgbClr val="263442"/>
                    </a:solidFill>
                    <a:latin typeface="Microsoft YaHei"/>
                    <a:ea typeface="Microsoft YaHei"/>
                    <a:cs typeface="Microsoft YaHei"/>
                  </a:rPr>
                  <a:t>气体优化：增加异丁烷比例，稳定工作的压强变小</a:t>
                </a:r>
                <a:r>
                  <a:rPr sz="1650" b="0" dirty="0">
                    <a:solidFill>
                      <a:srgbClr val="263442"/>
                    </a:solidFill>
                    <a:latin typeface="Microsoft YaHei"/>
                    <a:ea typeface="Microsoft YaHei"/>
                    <a:cs typeface="Microsoft YaHei"/>
                  </a:rPr>
                  <a:t>：</a:t>
                </a:r>
              </a:p>
              <a:p>
                <a:pPr marL="742950" indent="-285750">
                  <a:lnSpc>
                    <a:spcPct val="110000"/>
                  </a:lnSpc>
                  <a:buChar char="•"/>
                  <a:defRPr sz="1650" b="0">
                    <a:solidFill>
                      <a:srgbClr val="263442"/>
                    </a:solidFill>
                    <a:latin typeface="Microsoft YaHei"/>
                    <a:ea typeface="Microsoft YaHei"/>
                    <a:cs typeface="Microsoft YaHei"/>
                  </a:defRPr>
                </a:pPr>
                <a:r>
                  <a:rPr sz="1650" b="0" dirty="0">
                    <a:solidFill>
                      <a:srgbClr val="263442"/>
                    </a:solidFill>
                    <a:latin typeface="Microsoft YaHei"/>
                    <a:ea typeface="Microsoft YaHei"/>
                    <a:cs typeface="Microsoft YaHei"/>
                  </a:rPr>
                  <a:t> i-C4H10 </a:t>
                </a:r>
                <a:r>
                  <a:rPr sz="1650" b="0" dirty="0" err="1">
                    <a:solidFill>
                      <a:srgbClr val="263442"/>
                    </a:solidFill>
                    <a:latin typeface="Microsoft YaHei"/>
                    <a:ea typeface="Microsoft YaHei"/>
                    <a:cs typeface="Microsoft YaHei"/>
                  </a:rPr>
                  <a:t>可吸收紫外光，抑制了光子反馈</a:t>
                </a:r>
                <a:r>
                  <a:rPr sz="1650" b="0" dirty="0">
                    <a:solidFill>
                      <a:srgbClr val="263442"/>
                    </a:solidFill>
                    <a:latin typeface="Microsoft YaHei"/>
                    <a:ea typeface="Microsoft YaHei"/>
                    <a:cs typeface="Microsoft YaHei"/>
                  </a:rPr>
                  <a:t>。</a:t>
                </a:r>
              </a:p>
              <a:p>
                <a:pPr>
                  <a:buNone/>
                  <a:defRPr sz="1725">
                    <a:solidFill>
                      <a:srgbClr val="263442"/>
                    </a:solidFill>
                    <a:latin typeface="Noto Sans CJK SC"/>
                    <a:ea typeface="Noto Sans CJK SC"/>
                    <a:cs typeface="Noto Sans CJK SC"/>
                  </a:defRPr>
                </a:pPr>
                <a:endParaRPr sz="1650" b="0" dirty="0">
                  <a:solidFill>
                    <a:srgbClr val="263442"/>
                  </a:solidFill>
                  <a:latin typeface="Microsoft YaHei"/>
                  <a:ea typeface="Microsoft YaHei"/>
                  <a:cs typeface="Microsoft YaHei"/>
                </a:endParaRPr>
              </a:p>
              <a:p>
                <a:pPr marL="285750" indent="-285750">
                  <a:lnSpc>
                    <a:spcPct val="110000"/>
                  </a:lnSpc>
                  <a:buFont typeface="Wingdings" panose="05000000000000000000" pitchFamily="2" charset="2"/>
                  <a:buChar char="Ø"/>
                  <a:defRPr sz="1650" b="0">
                    <a:solidFill>
                      <a:srgbClr val="263442"/>
                    </a:solidFill>
                    <a:latin typeface="Microsoft YaHei"/>
                    <a:ea typeface="Microsoft YaHei"/>
                    <a:cs typeface="Microsoft YaHei"/>
                  </a:defRPr>
                </a:pPr>
                <a:r>
                  <a:rPr sz="1650" b="0" dirty="0" err="1">
                    <a:solidFill>
                      <a:srgbClr val="263442"/>
                    </a:solidFill>
                    <a:latin typeface="Microsoft YaHei"/>
                    <a:ea typeface="Microsoft YaHei"/>
                    <a:cs typeface="Microsoft YaHei"/>
                  </a:rPr>
                  <a:t>工程控制：极低气压下加压容易产生打火</a:t>
                </a:r>
                <a:r>
                  <a:rPr sz="1650" b="0" dirty="0">
                    <a:solidFill>
                      <a:srgbClr val="263442"/>
                    </a:solidFill>
                    <a:latin typeface="Microsoft YaHei"/>
                    <a:ea typeface="Microsoft YaHei"/>
                    <a:cs typeface="Microsoft YaHei"/>
                  </a:rPr>
                  <a:t>：</a:t>
                </a:r>
              </a:p>
              <a:p>
                <a:pPr marL="742950" indent="-285750">
                  <a:lnSpc>
                    <a:spcPct val="110000"/>
                  </a:lnSpc>
                  <a:buChar char="•"/>
                  <a:defRPr sz="1650" b="0">
                    <a:solidFill>
                      <a:srgbClr val="263442"/>
                    </a:solidFill>
                    <a:latin typeface="Microsoft YaHei"/>
                    <a:ea typeface="Microsoft YaHei"/>
                    <a:cs typeface="Microsoft YaHei"/>
                  </a:defRPr>
                </a:pPr>
                <a:r>
                  <a:rPr sz="1650" b="0" dirty="0" err="1">
                    <a:solidFill>
                      <a:srgbClr val="263442"/>
                    </a:solidFill>
                    <a:latin typeface="Microsoft YaHei"/>
                    <a:ea typeface="Microsoft YaHei"/>
                    <a:cs typeface="Microsoft YaHei"/>
                  </a:rPr>
                  <a:t>灰尘、毛刺、介质交界处等易产生强电场，低气压下极易诱发放电（需要保证洁净度、材料平整度</a:t>
                </a:r>
                <a:r>
                  <a:rPr sz="1650" b="0" dirty="0">
                    <a:solidFill>
                      <a:srgbClr val="263442"/>
                    </a:solidFill>
                    <a:latin typeface="Microsoft YaHei"/>
                    <a:ea typeface="Microsoft YaHei"/>
                    <a:cs typeface="Microsoft YaHei"/>
                  </a:rPr>
                  <a:t>）。</a:t>
                </a:r>
              </a:p>
            </p:txBody>
          </p:sp>
        </mc:Choice>
        <mc:Fallback xmlns="">
          <p:sp>
            <p:nvSpPr>
              <p:cNvPr id="10" name="文本框 9">
                <a:extLst>
                  <a:ext uri="{FF2B5EF4-FFF2-40B4-BE49-F238E27FC236}">
                    <a16:creationId xmlns:a16="http://schemas.microsoft.com/office/drawing/2014/main" id="{A6E39138-7AF7-9147-D440-C2F13FFCAA03}"/>
                  </a:ext>
                </a:extLst>
              </p:cNvPr>
              <p:cNvSpPr>
                <a:spLocks noGrp="1" noRot="1" noChangeAspect="1" noMove="1" noResize="1" noEditPoints="1" noAdjustHandles="1" noChangeArrowheads="1" noChangeShapeType="1" noTextEdit="1"/>
              </p:cNvSpPr>
              <p:nvPr/>
            </p:nvSpPr>
            <p:spPr>
              <a:xfrm>
                <a:off x="523875" y="809625"/>
                <a:ext cx="7000875" cy="4333875"/>
              </a:xfrm>
              <a:prstGeom prst="rect">
                <a:avLst/>
              </a:prstGeom>
              <a:blipFill>
                <a:blip r:embed="rId4"/>
                <a:stretch>
                  <a:fillRect l="-1132" t="-985"/>
                </a:stretch>
              </a:blipFill>
            </p:spPr>
            <p:txBody>
              <a:bodyPr/>
              <a:lstStyle/>
              <a:p>
                <a:r>
                  <a:rPr lang="zh-CN" altLang="en-US">
                    <a:noFill/>
                  </a:rPr>
                  <a:t> </a:t>
                </a:r>
              </a:p>
            </p:txBody>
          </p:sp>
        </mc:Fallback>
      </mc:AlternateContent>
      <p:pic>
        <p:nvPicPr>
          <p:cNvPr id="24" name="图片 14"/>
          <p:cNvPicPr>
            <a:picLocks noChangeAspect="1"/>
          </p:cNvPicPr>
          <p:nvPr/>
        </p:nvPicPr>
        <p:blipFill>
          <a:blip r:embed="rId5"/>
          <a:stretch>
            <a:fillRect/>
          </a:stretch>
        </p:blipFill>
        <p:spPr>
          <a:xfrm>
            <a:off x="7802531" y="714375"/>
            <a:ext cx="3627470" cy="5824388"/>
          </a:xfrm>
          <a:prstGeom prst="rect">
            <a:avLst/>
          </a:prstGeom>
        </p:spPr>
      </p:pic>
      <p:pic>
        <p:nvPicPr>
          <p:cNvPr id="25" name="图片 16"/>
          <p:cNvPicPr>
            <a:picLocks noChangeAspect="1"/>
          </p:cNvPicPr>
          <p:nvPr/>
        </p:nvPicPr>
        <p:blipFill>
          <a:blip r:embed="rId6"/>
          <a:stretch>
            <a:fillRect/>
          </a:stretch>
        </p:blipFill>
        <p:spPr>
          <a:xfrm>
            <a:off x="0" y="0"/>
            <a:ext cx="0" cy="0"/>
          </a:xfrm>
          <a:prstGeom prst="rect">
            <a:avLst/>
          </a:prstGeom>
        </p:spPr>
      </p:pic>
      <p:sp>
        <p:nvSpPr>
          <p:cNvPr id="11" name="Text 6">
            <a:extLst>
              <a:ext uri="{FF2B5EF4-FFF2-40B4-BE49-F238E27FC236}">
                <a16:creationId xmlns:a16="http://schemas.microsoft.com/office/drawing/2014/main" id="{DAB3A76C-BA2C-71D5-22F6-617D8C286B48}"/>
              </a:ext>
            </a:extLst>
          </p:cNvPr>
          <p:cNvSpPr>
            <a:spLocks noGrp="1"/>
          </p:cNvSpPr>
          <p:nvPr/>
        </p:nvSpPr>
        <p:spPr>
          <a:xfrm>
            <a:off x="1857375" y="76200"/>
            <a:ext cx="8763000" cy="457200"/>
          </a:xfrm>
          <a:prstGeom prst="rect">
            <a:avLst/>
          </a:prstGeom>
          <a:noFill/>
        </p:spPr>
        <p:txBody>
          <a:bodyPr wrap="square" lIns="38100" tIns="19050" rIns="38100" bIns="19050" anchor="ctr">
            <a:normAutofit/>
          </a:bodyPr>
          <a:lstStyle/>
          <a:p>
            <a:pPr algn="ctr">
              <a:lnSpc>
                <a:spcPct val="112000"/>
              </a:lnSpc>
              <a:buNone/>
              <a:defRPr sz="2400" b="1">
                <a:solidFill>
                  <a:srgbClr val="17324D"/>
                </a:solidFill>
                <a:latin typeface="Microsoft YaHei"/>
                <a:ea typeface="Microsoft YaHei"/>
                <a:cs typeface="Microsoft YaHei"/>
              </a:defRPr>
            </a:pPr>
            <a:r>
              <a:rPr sz="2400" b="1">
                <a:solidFill>
                  <a:srgbClr val="17324D"/>
                </a:solidFill>
                <a:latin typeface="Microsoft YaHei"/>
                <a:ea typeface="Microsoft YaHei"/>
                <a:cs typeface="Microsoft YaHei"/>
              </a:rPr>
              <a:t>3.4 实验现象解释</a:t>
            </a:r>
          </a:p>
        </p:txBody>
      </p:sp>
      <p:sp>
        <p:nvSpPr>
          <p:cNvPr id="13" name="Text 1">
            <a:extLst>
              <a:ext uri="{FF2B5EF4-FFF2-40B4-BE49-F238E27FC236}">
                <a16:creationId xmlns:a16="http://schemas.microsoft.com/office/drawing/2014/main" id="{BFA4829D-328B-FBB2-9647-9ECFA8E1BD7E}"/>
              </a:ext>
            </a:extLst>
          </p:cNvPr>
          <p:cNvSpPr>
            <a:spLocks noGrp="1"/>
          </p:cNvSpPr>
          <p:nvPr/>
        </p:nvSpPr>
        <p:spPr>
          <a:xfrm>
            <a:off x="476250" y="114300"/>
            <a:ext cx="1333500" cy="361950"/>
          </a:xfrm>
          <a:prstGeom prst="rect">
            <a:avLst/>
          </a:prstGeom>
          <a:noFill/>
        </p:spPr>
        <p:txBody>
          <a:bodyPr wrap="square" lIns="38100" tIns="19050" rIns="38100" bIns="19050" anchor="ctr">
            <a:normAutofit/>
          </a:bodyPr>
          <a:lstStyle/>
          <a:p>
            <a:pPr algn="l">
              <a:lnSpc>
                <a:spcPct val="112000"/>
              </a:lnSpc>
              <a:buNone/>
              <a:defRPr sz="1500" b="1">
                <a:solidFill>
                  <a:srgbClr val="0B4EA2"/>
                </a:solidFill>
                <a:latin typeface="Microsoft YaHei"/>
                <a:ea typeface="Microsoft YaHei"/>
                <a:cs typeface="Microsoft YaHei"/>
              </a:defRPr>
            </a:pPr>
            <a:r>
              <a:rPr sz="1500" b="1">
                <a:solidFill>
                  <a:srgbClr val="0B4EA2"/>
                </a:solidFill>
                <a:latin typeface="Microsoft YaHei"/>
                <a:ea typeface="Microsoft YaHei"/>
                <a:cs typeface="Microsoft YaHei"/>
              </a:rPr>
              <a:t>3 实验</a:t>
            </a:r>
          </a:p>
        </p:txBody>
      </p:sp>
      <p:pic>
        <p:nvPicPr>
          <p:cNvPr id="8" name="图片 7">
            <a:extLst>
              <a:ext uri="{FF2B5EF4-FFF2-40B4-BE49-F238E27FC236}">
                <a16:creationId xmlns:a16="http://schemas.microsoft.com/office/drawing/2014/main" id="{D0A28DDA-916C-7B99-D106-2FA37169A0CA}"/>
              </a:ext>
            </a:extLst>
          </p:cNvPr>
          <p:cNvPicPr>
            <a:picLocks noChangeAspect="1"/>
          </p:cNvPicPr>
          <p:nvPr/>
        </p:nvPicPr>
        <p:blipFill>
          <a:blip r:embed="rId6"/>
          <a:stretch>
            <a:fillRect/>
          </a:stretch>
        </p:blipFill>
        <p:spPr>
          <a:xfrm>
            <a:off x="12425613" y="915373"/>
            <a:ext cx="3627470" cy="2566721"/>
          </a:xfrm>
          <a:prstGeom prst="rect">
            <a:avLst/>
          </a:prstGeom>
        </p:spPr>
      </p:pic>
    </p:spTree>
    <p:extLst>
      <p:ext uri="{BB962C8B-B14F-4D97-AF65-F5344CB8AC3E}">
        <p14:creationId xmlns:p14="http://schemas.microsoft.com/office/powerpoint/2010/main" val="20743372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BCE8B3FB-BAB7-1D81-B7CB-A247F9E06D3B}"/>
              </a:ext>
            </a:extLst>
          </p:cNvPr>
          <p:cNvSpPr>
            <a:spLocks noGrp="1"/>
          </p:cNvSpPr>
          <p:nvPr/>
        </p:nvSpPr>
        <p:spPr>
          <a:xfrm>
            <a:off x="0" y="0"/>
            <a:ext cx="12191695" cy="566928"/>
          </a:xfrm>
          <a:prstGeom prst="rect">
            <a:avLst/>
          </a:prstGeom>
          <a:solidFill>
            <a:srgbClr val="F8FBFF"/>
          </a:solidFill>
          <a:ln w="12700">
            <a:solidFill>
              <a:srgbClr val="F8FBFF"/>
            </a:solidFill>
            <a:prstDash val="solid"/>
          </a:ln>
        </p:spPr>
        <p:txBody>
          <a:bodyPr/>
          <a:lstStyle/>
          <a:p>
            <a:endParaRPr/>
          </a:p>
        </p:txBody>
      </p:sp>
      <p:sp>
        <p:nvSpPr>
          <p:cNvPr id="3" name="Text 1">
            <a:extLst>
              <a:ext uri="{FF2B5EF4-FFF2-40B4-BE49-F238E27FC236}">
                <a16:creationId xmlns:a16="http://schemas.microsoft.com/office/drawing/2014/main" id="{E90C39D2-1A08-398B-970D-697DEDBF703C}"/>
              </a:ext>
            </a:extLst>
          </p:cNvPr>
          <p:cNvSpPr>
            <a:spLocks noGrp="1"/>
          </p:cNvSpPr>
          <p:nvPr/>
        </p:nvSpPr>
        <p:spPr>
          <a:xfrm>
            <a:off x="476250" y="76200"/>
            <a:ext cx="10191750" cy="457200"/>
          </a:xfrm>
          <a:prstGeom prst="rect">
            <a:avLst/>
          </a:prstGeom>
          <a:noFill/>
        </p:spPr>
        <p:txBody>
          <a:bodyPr wrap="square" lIns="38100" tIns="19050" rIns="38100" bIns="19050" anchor="ctr">
            <a:normAutofit/>
          </a:bodyPr>
          <a:lstStyle/>
          <a:p>
            <a:pPr algn="l">
              <a:lnSpc>
                <a:spcPct val="112000"/>
              </a:lnSpc>
              <a:buNone/>
              <a:defRPr sz="2400" b="1">
                <a:solidFill>
                  <a:srgbClr val="17324D"/>
                </a:solidFill>
                <a:latin typeface="Microsoft YaHei"/>
                <a:ea typeface="Microsoft YaHei"/>
                <a:cs typeface="Microsoft YaHei"/>
              </a:defRPr>
            </a:pPr>
            <a:r>
              <a:rPr sz="2400" b="1" dirty="0" err="1">
                <a:solidFill>
                  <a:srgbClr val="17324D"/>
                </a:solidFill>
                <a:latin typeface="Microsoft YaHei"/>
                <a:ea typeface="Microsoft YaHei"/>
                <a:cs typeface="Microsoft YaHei"/>
              </a:rPr>
              <a:t>总结与后续计划</a:t>
            </a:r>
            <a:endParaRPr sz="2400" b="1" dirty="0">
              <a:solidFill>
                <a:srgbClr val="17324D"/>
              </a:solidFill>
              <a:latin typeface="Microsoft YaHei"/>
              <a:ea typeface="Microsoft YaHei"/>
              <a:cs typeface="Microsoft YaHei"/>
            </a:endParaRPr>
          </a:p>
        </p:txBody>
      </p:sp>
      <p:pic>
        <p:nvPicPr>
          <p:cNvPr id="12" name="Image 0"/>
          <p:cNvPicPr>
            <a:picLocks noChangeAspect="1"/>
          </p:cNvPicPr>
          <p:nvPr/>
        </p:nvPicPr>
        <p:blipFill>
          <a:blip r:embed="rId3"/>
          <a:stretch>
            <a:fillRect/>
          </a:stretch>
        </p:blipFill>
        <p:spPr>
          <a:xfrm>
            <a:off x="11045952" y="74851"/>
            <a:ext cx="384048" cy="380649"/>
          </a:xfrm>
          <a:prstGeom prst="rect">
            <a:avLst/>
          </a:prstGeom>
        </p:spPr>
      </p:pic>
      <p:sp>
        <p:nvSpPr>
          <p:cNvPr id="5" name="Shape 2">
            <a:extLst>
              <a:ext uri="{FF2B5EF4-FFF2-40B4-BE49-F238E27FC236}">
                <a16:creationId xmlns:a16="http://schemas.microsoft.com/office/drawing/2014/main" id="{725E8CDD-4D57-AF3F-9214-9A0398CAEE19}"/>
              </a:ext>
            </a:extLst>
          </p:cNvPr>
          <p:cNvSpPr>
            <a:spLocks noGrp="1"/>
          </p:cNvSpPr>
          <p:nvPr/>
        </p:nvSpPr>
        <p:spPr>
          <a:xfrm>
            <a:off x="475488" y="594360"/>
            <a:ext cx="10789920" cy="0"/>
          </a:xfrm>
          <a:prstGeom prst="line">
            <a:avLst/>
          </a:prstGeom>
          <a:noFill/>
          <a:ln w="15240">
            <a:solidFill>
              <a:srgbClr val="0B4EA2"/>
            </a:solidFill>
            <a:prstDash val="solid"/>
          </a:ln>
        </p:spPr>
        <p:txBody>
          <a:bodyPr/>
          <a:lstStyle/>
          <a:p>
            <a:endParaRPr/>
          </a:p>
        </p:txBody>
      </p:sp>
      <p:sp>
        <p:nvSpPr>
          <p:cNvPr id="6" name="Text 3">
            <a:extLst>
              <a:ext uri="{FF2B5EF4-FFF2-40B4-BE49-F238E27FC236}">
                <a16:creationId xmlns:a16="http://schemas.microsoft.com/office/drawing/2014/main" id="{4AE1D235-DC4D-70F7-CDB1-ECC25598EE30}"/>
              </a:ext>
            </a:extLst>
          </p:cNvPr>
          <p:cNvSpPr>
            <a:spLocks noGrp="1"/>
          </p:cNvSpPr>
          <p:nvPr/>
        </p:nvSpPr>
        <p:spPr>
          <a:xfrm>
            <a:off x="476250" y="6496050"/>
            <a:ext cx="1619250" cy="209550"/>
          </a:xfrm>
          <a:prstGeom prst="rect">
            <a:avLst/>
          </a:prstGeom>
          <a:noFill/>
        </p:spPr>
        <p:txBody>
          <a:bodyPr wrap="square" lIns="38100" tIns="19050" rIns="38100" bIns="19050" anchor="ctr">
            <a:normAutofit fontScale="95663"/>
          </a:bodyPr>
          <a:lstStyle/>
          <a:p>
            <a:pPr algn="l">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惠州 · 2026.07</a:t>
            </a:r>
          </a:p>
        </p:txBody>
      </p:sp>
      <p:sp>
        <p:nvSpPr>
          <p:cNvPr id="7" name="Text 4">
            <a:extLst>
              <a:ext uri="{FF2B5EF4-FFF2-40B4-BE49-F238E27FC236}">
                <a16:creationId xmlns:a16="http://schemas.microsoft.com/office/drawing/2014/main" id="{108703C5-1B0F-0FC1-9A8E-FA7310D763F9}"/>
              </a:ext>
            </a:extLst>
          </p:cNvPr>
          <p:cNvSpPr>
            <a:spLocks noGrp="1"/>
          </p:cNvSpPr>
          <p:nvPr/>
        </p:nvSpPr>
        <p:spPr>
          <a:xfrm>
            <a:off x="11096625" y="6496050"/>
            <a:ext cx="714375" cy="209550"/>
          </a:xfrm>
          <a:prstGeom prst="rect">
            <a:avLst/>
          </a:prstGeom>
          <a:noFill/>
        </p:spPr>
        <p:txBody>
          <a:bodyPr wrap="square" lIns="38100" tIns="19050" rIns="38100" bIns="19050" anchor="ctr">
            <a:normAutofit fontScale="95663"/>
          </a:bodyPr>
          <a:lstStyle/>
          <a:p>
            <a:pPr algn="r">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21</a:t>
            </a:r>
          </a:p>
        </p:txBody>
      </p:sp>
      <p:sp>
        <p:nvSpPr>
          <p:cNvPr id="8" name="文本框 7">
            <a:extLst>
              <a:ext uri="{FF2B5EF4-FFF2-40B4-BE49-F238E27FC236}">
                <a16:creationId xmlns:a16="http://schemas.microsoft.com/office/drawing/2014/main" id="{86DAD61A-97C1-2890-7AE6-53DC0B00657B}"/>
              </a:ext>
            </a:extLst>
          </p:cNvPr>
          <p:cNvSpPr>
            <a:spLocks noGrp="1"/>
          </p:cNvSpPr>
          <p:nvPr/>
        </p:nvSpPr>
        <p:spPr>
          <a:xfrm>
            <a:off x="762000" y="876300"/>
            <a:ext cx="11111450" cy="4953000"/>
          </a:xfrm>
          <a:prstGeom prst="rect">
            <a:avLst/>
          </a:prstGeom>
          <a:noFill/>
        </p:spPr>
        <p:txBody>
          <a:bodyPr wrap="square" lIns="38100" tIns="19050" rIns="38100" bIns="19050" anchor="ctr">
            <a:normAutofit/>
          </a:bodyPr>
          <a:lstStyle/>
          <a:p>
            <a:pPr marL="342900" indent="-342900" algn="l">
              <a:lnSpc>
                <a:spcPct val="116000"/>
              </a:lnSpc>
              <a:spcBef>
                <a:spcPts val="600"/>
              </a:spcBef>
              <a:spcAft>
                <a:spcPts val="600"/>
              </a:spcAft>
              <a:buFont typeface="Wingdings" panose="05000000000000000000" pitchFamily="2" charset="2"/>
              <a:buChar char="Ø"/>
              <a:defRPr sz="1875" b="0">
                <a:solidFill>
                  <a:srgbClr val="263442"/>
                </a:solidFill>
                <a:latin typeface="Microsoft YaHei"/>
                <a:ea typeface="Microsoft YaHei"/>
                <a:cs typeface="Microsoft YaHei"/>
              </a:defRPr>
            </a:pPr>
            <a:r>
              <a:rPr sz="1875" b="0" dirty="0">
                <a:solidFill>
                  <a:srgbClr val="263442"/>
                </a:solidFill>
                <a:latin typeface="Microsoft YaHei"/>
                <a:ea typeface="Microsoft YaHei"/>
                <a:cs typeface="Microsoft YaHei"/>
              </a:rPr>
              <a:t>主要结论</a:t>
            </a:r>
          </a:p>
          <a:p>
            <a:pPr lvl="1">
              <a:lnSpc>
                <a:spcPct val="116000"/>
              </a:lnSpc>
              <a:spcBef>
                <a:spcPts val="600"/>
              </a:spcBef>
              <a:spcAft>
                <a:spcPts val="600"/>
              </a:spcAft>
              <a:defRPr sz="1875" b="0">
                <a:solidFill>
                  <a:srgbClr val="263442"/>
                </a:solidFill>
                <a:latin typeface="Microsoft YaHei"/>
                <a:ea typeface="Microsoft YaHei"/>
                <a:cs typeface="Microsoft YaHei"/>
              </a:defRPr>
            </a:pPr>
            <a:r>
              <a:rPr sz="1875" b="0" dirty="0">
                <a:solidFill>
                  <a:srgbClr val="263442"/>
                </a:solidFill>
                <a:latin typeface="Microsoft YaHei"/>
                <a:ea typeface="Microsoft YaHei"/>
                <a:cs typeface="Microsoft YaHei"/>
              </a:rPr>
              <a:t>1. </a:t>
            </a:r>
            <a:r>
              <a:rPr sz="1875" b="0" dirty="0" err="1">
                <a:solidFill>
                  <a:srgbClr val="263442"/>
                </a:solidFill>
                <a:latin typeface="Microsoft YaHei"/>
                <a:ea typeface="Microsoft YaHei"/>
                <a:cs typeface="Microsoft YaHei"/>
              </a:rPr>
              <a:t>模拟表明：降低压强、提高场强比并减小开孔率，可将</a:t>
            </a:r>
            <a:r>
              <a:rPr sz="1875" b="0" dirty="0">
                <a:solidFill>
                  <a:srgbClr val="263442"/>
                </a:solidFill>
                <a:latin typeface="Microsoft YaHei"/>
                <a:ea typeface="Microsoft YaHei"/>
                <a:cs typeface="Microsoft YaHei"/>
              </a:rPr>
              <a:t> IBF </a:t>
            </a:r>
            <a:r>
              <a:rPr sz="1875" b="0" dirty="0" err="1">
                <a:solidFill>
                  <a:srgbClr val="263442"/>
                </a:solidFill>
                <a:latin typeface="Microsoft YaHei"/>
                <a:ea typeface="Microsoft YaHei"/>
                <a:cs typeface="Microsoft YaHei"/>
              </a:rPr>
              <a:t>压低至</a:t>
            </a:r>
            <a:r>
              <a:rPr sz="1875" b="0" dirty="0">
                <a:solidFill>
                  <a:srgbClr val="263442"/>
                </a:solidFill>
                <a:latin typeface="Microsoft YaHei"/>
                <a:ea typeface="Microsoft YaHei"/>
                <a:cs typeface="Microsoft YaHei"/>
              </a:rPr>
              <a:t> </a:t>
            </a:r>
            <a:r>
              <a:rPr sz="1875" b="0" dirty="0">
                <a:solidFill>
                  <a:srgbClr val="FF0000"/>
                </a:solidFill>
                <a:latin typeface="Microsoft YaHei"/>
                <a:ea typeface="Microsoft YaHei"/>
                <a:cs typeface="Microsoft YaHei"/>
              </a:rPr>
              <a:t>1% </a:t>
            </a:r>
            <a:r>
              <a:rPr sz="1875" b="0" dirty="0" err="1">
                <a:solidFill>
                  <a:srgbClr val="263442"/>
                </a:solidFill>
                <a:latin typeface="Microsoft YaHei"/>
                <a:ea typeface="Microsoft YaHei"/>
                <a:cs typeface="Microsoft YaHei"/>
              </a:rPr>
              <a:t>以下</a:t>
            </a:r>
            <a:r>
              <a:rPr sz="1875" b="0" dirty="0">
                <a:solidFill>
                  <a:srgbClr val="263442"/>
                </a:solidFill>
                <a:latin typeface="Microsoft YaHei"/>
                <a:ea typeface="Microsoft YaHei"/>
                <a:cs typeface="Microsoft YaHei"/>
              </a:rPr>
              <a:t>。</a:t>
            </a:r>
          </a:p>
          <a:p>
            <a:pPr lvl="1">
              <a:lnSpc>
                <a:spcPct val="116000"/>
              </a:lnSpc>
              <a:spcBef>
                <a:spcPts val="600"/>
              </a:spcBef>
              <a:spcAft>
                <a:spcPts val="600"/>
              </a:spcAft>
              <a:defRPr sz="1875" b="0">
                <a:solidFill>
                  <a:srgbClr val="263442"/>
                </a:solidFill>
                <a:latin typeface="Microsoft YaHei"/>
                <a:ea typeface="Microsoft YaHei"/>
                <a:cs typeface="Microsoft YaHei"/>
              </a:defRPr>
            </a:pPr>
            <a:r>
              <a:rPr sz="1875" b="0" dirty="0">
                <a:solidFill>
                  <a:srgbClr val="263442"/>
                </a:solidFill>
                <a:latin typeface="Microsoft YaHei"/>
                <a:ea typeface="Microsoft YaHei"/>
                <a:cs typeface="Microsoft YaHei"/>
              </a:rPr>
              <a:t>2. </a:t>
            </a:r>
            <a:r>
              <a:rPr sz="1875" b="0" dirty="0" err="1">
                <a:solidFill>
                  <a:srgbClr val="263442"/>
                </a:solidFill>
                <a:latin typeface="Microsoft YaHei"/>
                <a:ea typeface="Microsoft YaHei"/>
                <a:cs typeface="Microsoft YaHei"/>
              </a:rPr>
              <a:t>时间分辨主要由气隙厚度和气体输运参数决定；</a:t>
            </a:r>
            <a:r>
              <a:rPr sz="1875" b="1" dirty="0" err="1">
                <a:solidFill>
                  <a:srgbClr val="FF0000"/>
                </a:solidFill>
                <a:latin typeface="Microsoft YaHei"/>
                <a:ea typeface="Microsoft YaHei"/>
                <a:cs typeface="Microsoft YaHei"/>
              </a:rPr>
              <a:t>薄气隙、低压</a:t>
            </a:r>
            <a:r>
              <a:rPr lang="zh-CN" altLang="en-US" sz="1875" b="1" dirty="0">
                <a:solidFill>
                  <a:srgbClr val="FF0000"/>
                </a:solidFill>
                <a:latin typeface="Microsoft YaHei"/>
                <a:ea typeface="Microsoft YaHei"/>
                <a:cs typeface="Microsoft YaHei"/>
              </a:rPr>
              <a:t>强</a:t>
            </a:r>
            <a:r>
              <a:rPr sz="1875" b="0" dirty="0" err="1">
                <a:solidFill>
                  <a:srgbClr val="263442"/>
                </a:solidFill>
                <a:latin typeface="Microsoft YaHei"/>
                <a:ea typeface="Microsoft YaHei"/>
                <a:cs typeface="Microsoft YaHei"/>
              </a:rPr>
              <a:t>与较高电场更有利</a:t>
            </a:r>
            <a:r>
              <a:rPr sz="1875" b="0" dirty="0">
                <a:solidFill>
                  <a:srgbClr val="263442"/>
                </a:solidFill>
                <a:latin typeface="Microsoft YaHei"/>
                <a:ea typeface="Microsoft YaHei"/>
                <a:cs typeface="Microsoft YaHei"/>
              </a:rPr>
              <a:t>。</a:t>
            </a:r>
          </a:p>
          <a:p>
            <a:pPr lvl="1">
              <a:lnSpc>
                <a:spcPct val="116000"/>
              </a:lnSpc>
              <a:spcBef>
                <a:spcPts val="600"/>
              </a:spcBef>
              <a:spcAft>
                <a:spcPts val="600"/>
              </a:spcAft>
              <a:defRPr sz="1875" b="0">
                <a:solidFill>
                  <a:srgbClr val="263442"/>
                </a:solidFill>
                <a:latin typeface="Microsoft YaHei"/>
                <a:ea typeface="Microsoft YaHei"/>
                <a:cs typeface="Microsoft YaHei"/>
              </a:defRPr>
            </a:pPr>
            <a:r>
              <a:rPr sz="1875" b="0" dirty="0">
                <a:solidFill>
                  <a:srgbClr val="263442"/>
                </a:solidFill>
                <a:latin typeface="Microsoft YaHei"/>
                <a:ea typeface="Microsoft YaHei"/>
                <a:cs typeface="Microsoft YaHei"/>
              </a:rPr>
              <a:t>3. </a:t>
            </a:r>
            <a:r>
              <a:rPr sz="1875" b="0" dirty="0" err="1">
                <a:solidFill>
                  <a:srgbClr val="263442"/>
                </a:solidFill>
                <a:latin typeface="Microsoft YaHei"/>
                <a:ea typeface="Microsoft YaHei"/>
                <a:cs typeface="Microsoft YaHei"/>
              </a:rPr>
              <a:t>实验中，降压会降低最大稳定雪崩增益，但不同压强仍可达到相近的最佳时间分辨</a:t>
            </a:r>
            <a:r>
              <a:rPr sz="1875" b="0" dirty="0">
                <a:solidFill>
                  <a:srgbClr val="263442"/>
                </a:solidFill>
                <a:latin typeface="Microsoft YaHei"/>
                <a:ea typeface="Microsoft YaHei"/>
                <a:cs typeface="Microsoft YaHei"/>
              </a:rPr>
              <a:t>。</a:t>
            </a:r>
          </a:p>
          <a:p>
            <a:pPr lvl="1">
              <a:lnSpc>
                <a:spcPct val="116000"/>
              </a:lnSpc>
              <a:spcBef>
                <a:spcPts val="600"/>
              </a:spcBef>
              <a:spcAft>
                <a:spcPts val="600"/>
              </a:spcAft>
              <a:defRPr sz="1875" b="0">
                <a:solidFill>
                  <a:srgbClr val="263442"/>
                </a:solidFill>
                <a:latin typeface="Microsoft YaHei"/>
                <a:ea typeface="Microsoft YaHei"/>
                <a:cs typeface="Microsoft YaHei"/>
              </a:defRPr>
            </a:pPr>
            <a:r>
              <a:rPr sz="1875" b="0" dirty="0">
                <a:solidFill>
                  <a:srgbClr val="263442"/>
                </a:solidFill>
                <a:latin typeface="Microsoft YaHei"/>
                <a:ea typeface="Microsoft YaHei"/>
                <a:cs typeface="Microsoft YaHei"/>
              </a:rPr>
              <a:t>4. </a:t>
            </a:r>
            <a:r>
              <a:rPr sz="1875" b="0" dirty="0" err="1">
                <a:solidFill>
                  <a:srgbClr val="263442"/>
                </a:solidFill>
                <a:latin typeface="Microsoft YaHei"/>
                <a:ea typeface="Microsoft YaHei"/>
                <a:cs typeface="Microsoft YaHei"/>
              </a:rPr>
              <a:t>提高</a:t>
            </a:r>
            <a:r>
              <a:rPr sz="1875" b="0" dirty="0">
                <a:solidFill>
                  <a:srgbClr val="263442"/>
                </a:solidFill>
                <a:latin typeface="Microsoft YaHei"/>
                <a:ea typeface="Microsoft YaHei"/>
                <a:cs typeface="Microsoft YaHei"/>
              </a:rPr>
              <a:t> i-C4H10 </a:t>
            </a:r>
            <a:r>
              <a:rPr sz="1875" b="0" dirty="0" err="1">
                <a:solidFill>
                  <a:srgbClr val="263442"/>
                </a:solidFill>
                <a:latin typeface="Microsoft YaHei"/>
                <a:ea typeface="Microsoft YaHei"/>
                <a:cs typeface="Microsoft YaHei"/>
              </a:rPr>
              <a:t>比例可抑制光子反馈，使</a:t>
            </a:r>
            <a:r>
              <a:rPr sz="1875" b="0" dirty="0">
                <a:solidFill>
                  <a:srgbClr val="263442"/>
                </a:solidFill>
                <a:latin typeface="Microsoft YaHei"/>
                <a:ea typeface="Microsoft YaHei"/>
                <a:cs typeface="Microsoft YaHei"/>
              </a:rPr>
              <a:t> 0.59 mm </a:t>
            </a:r>
            <a:r>
              <a:rPr sz="1875" b="0" dirty="0" err="1">
                <a:solidFill>
                  <a:srgbClr val="263442"/>
                </a:solidFill>
                <a:latin typeface="Microsoft YaHei"/>
                <a:ea typeface="Microsoft YaHei"/>
                <a:cs typeface="Microsoft YaHei"/>
              </a:rPr>
              <a:t>气隙在</a:t>
            </a:r>
            <a:r>
              <a:rPr sz="1875" b="0" dirty="0">
                <a:solidFill>
                  <a:srgbClr val="263442"/>
                </a:solidFill>
                <a:latin typeface="Microsoft YaHei"/>
                <a:ea typeface="Microsoft YaHei"/>
                <a:cs typeface="Microsoft YaHei"/>
              </a:rPr>
              <a:t> 0.02 atm </a:t>
            </a:r>
            <a:r>
              <a:rPr sz="1875" b="0" dirty="0" err="1">
                <a:solidFill>
                  <a:srgbClr val="263442"/>
                </a:solidFill>
                <a:latin typeface="Microsoft YaHei"/>
                <a:ea typeface="Microsoft YaHei"/>
                <a:cs typeface="Microsoft YaHei"/>
              </a:rPr>
              <a:t>获得较稳定的单光电子信号</a:t>
            </a:r>
            <a:r>
              <a:rPr sz="1875" b="0" dirty="0">
                <a:solidFill>
                  <a:srgbClr val="263442"/>
                </a:solidFill>
                <a:latin typeface="Microsoft YaHei"/>
                <a:ea typeface="Microsoft YaHei"/>
                <a:cs typeface="Microsoft YaHei"/>
              </a:rPr>
              <a:t>。</a:t>
            </a:r>
          </a:p>
          <a:p>
            <a:pPr>
              <a:spcBef>
                <a:spcPts val="600"/>
              </a:spcBef>
              <a:spcAft>
                <a:spcPts val="600"/>
              </a:spcAft>
              <a:buNone/>
              <a:defRPr sz="1725">
                <a:solidFill>
                  <a:srgbClr val="263442"/>
                </a:solidFill>
                <a:latin typeface="Noto Sans CJK SC"/>
                <a:ea typeface="Noto Sans CJK SC"/>
                <a:cs typeface="Noto Sans CJK SC"/>
              </a:defRPr>
            </a:pPr>
            <a:endParaRPr sz="1875" b="0" dirty="0">
              <a:solidFill>
                <a:srgbClr val="263442"/>
              </a:solidFill>
              <a:latin typeface="Microsoft YaHei"/>
              <a:ea typeface="Microsoft YaHei"/>
              <a:cs typeface="Microsoft YaHei"/>
            </a:endParaRPr>
          </a:p>
          <a:p>
            <a:pPr marL="342900" indent="-342900" algn="l">
              <a:lnSpc>
                <a:spcPct val="116000"/>
              </a:lnSpc>
              <a:spcBef>
                <a:spcPts val="600"/>
              </a:spcBef>
              <a:spcAft>
                <a:spcPts val="600"/>
              </a:spcAft>
              <a:buFont typeface="Wingdings" panose="05000000000000000000" pitchFamily="2" charset="2"/>
              <a:buChar char="Ø"/>
              <a:defRPr sz="1875" b="0">
                <a:solidFill>
                  <a:srgbClr val="263442"/>
                </a:solidFill>
                <a:latin typeface="Microsoft YaHei"/>
                <a:ea typeface="Microsoft YaHei"/>
                <a:cs typeface="Microsoft YaHei"/>
              </a:defRPr>
            </a:pPr>
            <a:r>
              <a:rPr sz="1875" b="0" dirty="0" err="1">
                <a:solidFill>
                  <a:srgbClr val="263442"/>
                </a:solidFill>
                <a:latin typeface="Microsoft YaHei"/>
                <a:ea typeface="Microsoft YaHei"/>
                <a:cs typeface="Microsoft YaHei"/>
              </a:rPr>
              <a:t>后续计划</a:t>
            </a:r>
            <a:endParaRPr sz="1875" b="0" dirty="0">
              <a:solidFill>
                <a:srgbClr val="263442"/>
              </a:solidFill>
              <a:latin typeface="Microsoft YaHei"/>
              <a:ea typeface="Microsoft YaHei"/>
              <a:cs typeface="Microsoft YaHei"/>
            </a:endParaRPr>
          </a:p>
          <a:p>
            <a:pPr lvl="1">
              <a:lnSpc>
                <a:spcPct val="116000"/>
              </a:lnSpc>
              <a:spcBef>
                <a:spcPts val="600"/>
              </a:spcBef>
              <a:spcAft>
                <a:spcPts val="600"/>
              </a:spcAft>
              <a:defRPr sz="1875" b="0">
                <a:solidFill>
                  <a:srgbClr val="263442"/>
                </a:solidFill>
                <a:latin typeface="Microsoft YaHei"/>
                <a:ea typeface="Microsoft YaHei"/>
                <a:cs typeface="Microsoft YaHei"/>
              </a:defRPr>
            </a:pPr>
            <a:r>
              <a:rPr sz="1875" b="0" dirty="0">
                <a:solidFill>
                  <a:srgbClr val="263442"/>
                </a:solidFill>
                <a:latin typeface="Microsoft YaHei"/>
                <a:ea typeface="Microsoft YaHei"/>
                <a:cs typeface="Microsoft YaHei"/>
              </a:rPr>
              <a:t>• </a:t>
            </a:r>
            <a:r>
              <a:rPr lang="zh-CN" altLang="en-US" sz="1875" b="0" dirty="0">
                <a:solidFill>
                  <a:srgbClr val="263442"/>
                </a:solidFill>
                <a:latin typeface="Microsoft YaHei"/>
                <a:ea typeface="Microsoft YaHei"/>
                <a:cs typeface="Microsoft YaHei"/>
              </a:rPr>
              <a:t>联合优化倍增区厚度、压强与场强比，测量 </a:t>
            </a:r>
            <a:r>
              <a:rPr lang="en-US" altLang="zh-CN" sz="1875" b="0" dirty="0">
                <a:solidFill>
                  <a:srgbClr val="263442"/>
                </a:solidFill>
                <a:latin typeface="Microsoft YaHei"/>
                <a:ea typeface="Microsoft YaHei"/>
                <a:cs typeface="Microsoft YaHei"/>
              </a:rPr>
              <a:t>IBF—</a:t>
            </a:r>
            <a:r>
              <a:rPr lang="zh-CN" altLang="en-US" sz="1875" b="0" dirty="0">
                <a:solidFill>
                  <a:srgbClr val="263442"/>
                </a:solidFill>
                <a:latin typeface="Microsoft YaHei"/>
                <a:ea typeface="Microsoft YaHei"/>
                <a:cs typeface="Microsoft YaHei"/>
              </a:rPr>
              <a:t>增益</a:t>
            </a:r>
            <a:r>
              <a:rPr lang="en-US" altLang="zh-CN" sz="1875" b="0" dirty="0">
                <a:solidFill>
                  <a:srgbClr val="263442"/>
                </a:solidFill>
                <a:latin typeface="Microsoft YaHei"/>
                <a:ea typeface="Microsoft YaHei"/>
                <a:cs typeface="Microsoft YaHei"/>
              </a:rPr>
              <a:t>—</a:t>
            </a:r>
            <a:r>
              <a:rPr lang="zh-CN" altLang="en-US" sz="1875" b="0" dirty="0">
                <a:solidFill>
                  <a:srgbClr val="263442"/>
                </a:solidFill>
                <a:latin typeface="Microsoft YaHei"/>
                <a:ea typeface="Microsoft YaHei"/>
                <a:cs typeface="Microsoft YaHei"/>
              </a:rPr>
              <a:t>时间分辨的共同工作点。</a:t>
            </a:r>
          </a:p>
          <a:p>
            <a:pPr lvl="1">
              <a:lnSpc>
                <a:spcPct val="116000"/>
              </a:lnSpc>
              <a:spcBef>
                <a:spcPts val="600"/>
              </a:spcBef>
              <a:spcAft>
                <a:spcPts val="600"/>
              </a:spcAft>
              <a:defRPr sz="1875" b="0">
                <a:solidFill>
                  <a:srgbClr val="263442"/>
                </a:solidFill>
                <a:latin typeface="Microsoft YaHei"/>
                <a:ea typeface="Microsoft YaHei"/>
                <a:cs typeface="Microsoft YaHei"/>
              </a:defRPr>
            </a:pPr>
            <a:r>
              <a:rPr lang="en-US" altLang="zh-CN" sz="1875" b="0" dirty="0">
                <a:solidFill>
                  <a:srgbClr val="263442"/>
                </a:solidFill>
                <a:latin typeface="Microsoft YaHei"/>
                <a:ea typeface="Microsoft YaHei"/>
                <a:cs typeface="Microsoft YaHei"/>
              </a:rPr>
              <a:t>• </a:t>
            </a:r>
            <a:r>
              <a:rPr lang="zh-CN" altLang="en-US" sz="1875" b="0" dirty="0">
                <a:solidFill>
                  <a:srgbClr val="263442"/>
                </a:solidFill>
                <a:latin typeface="Microsoft YaHei"/>
                <a:ea typeface="Microsoft YaHei"/>
                <a:cs typeface="Microsoft YaHei"/>
              </a:rPr>
              <a:t>改善洁净度和边缘场控制</a:t>
            </a:r>
            <a:r>
              <a:rPr sz="1875" b="0" dirty="0">
                <a:solidFill>
                  <a:srgbClr val="263442"/>
                </a:solidFill>
                <a:latin typeface="Microsoft YaHei"/>
                <a:ea typeface="Microsoft YaHei"/>
                <a:cs typeface="Microsoft YaHei"/>
              </a:rPr>
              <a:t>，</a:t>
            </a:r>
            <a:r>
              <a:rPr sz="1875" b="0" dirty="0" err="1">
                <a:solidFill>
                  <a:srgbClr val="263442"/>
                </a:solidFill>
                <a:latin typeface="Microsoft YaHei"/>
                <a:ea typeface="Microsoft YaHei"/>
                <a:cs typeface="Microsoft YaHei"/>
              </a:rPr>
              <a:t>系统研究雪崩</a:t>
            </a:r>
            <a:r>
              <a:rPr sz="1875" b="0" dirty="0">
                <a:solidFill>
                  <a:srgbClr val="263442"/>
                </a:solidFill>
                <a:latin typeface="Microsoft YaHei"/>
                <a:ea typeface="Microsoft YaHei"/>
                <a:cs typeface="Microsoft YaHei"/>
              </a:rPr>
              <a:t>—</a:t>
            </a:r>
            <a:r>
              <a:rPr sz="1875" b="0" dirty="0" err="1">
                <a:solidFill>
                  <a:srgbClr val="263442"/>
                </a:solidFill>
                <a:latin typeface="Microsoft YaHei"/>
                <a:ea typeface="Microsoft YaHei"/>
                <a:cs typeface="Microsoft YaHei"/>
              </a:rPr>
              <a:t>流光转变边界</a:t>
            </a:r>
            <a:r>
              <a:rPr sz="1875" b="0" dirty="0">
                <a:solidFill>
                  <a:srgbClr val="263442"/>
                </a:solidFill>
                <a:latin typeface="Microsoft YaHei"/>
                <a:ea typeface="Microsoft YaHei"/>
                <a:cs typeface="Microsoft YaHei"/>
              </a:rPr>
              <a:t>。</a:t>
            </a:r>
          </a:p>
        </p:txBody>
      </p:sp>
    </p:spTree>
    <p:extLst>
      <p:ext uri="{BB962C8B-B14F-4D97-AF65-F5344CB8AC3E}">
        <p14:creationId xmlns:p14="http://schemas.microsoft.com/office/powerpoint/2010/main" val="10378274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6CE2042B-E73F-1B07-D452-DF60861350BD}"/>
              </a:ext>
            </a:extLst>
          </p:cNvPr>
          <p:cNvSpPr>
            <a:spLocks noGrp="1"/>
          </p:cNvSpPr>
          <p:nvPr/>
        </p:nvSpPr>
        <p:spPr>
          <a:xfrm>
            <a:off x="0" y="0"/>
            <a:ext cx="12191695" cy="566928"/>
          </a:xfrm>
          <a:prstGeom prst="rect">
            <a:avLst/>
          </a:prstGeom>
          <a:solidFill>
            <a:srgbClr val="F8FBFF"/>
          </a:solidFill>
          <a:ln w="12700">
            <a:solidFill>
              <a:srgbClr val="F8FBFF"/>
            </a:solidFill>
            <a:prstDash val="solid"/>
          </a:ln>
        </p:spPr>
        <p:txBody>
          <a:bodyPr/>
          <a:lstStyle/>
          <a:p>
            <a:endParaRPr/>
          </a:p>
        </p:txBody>
      </p:sp>
      <p:sp>
        <p:nvSpPr>
          <p:cNvPr id="3" name="Text 1">
            <a:extLst>
              <a:ext uri="{FF2B5EF4-FFF2-40B4-BE49-F238E27FC236}">
                <a16:creationId xmlns:a16="http://schemas.microsoft.com/office/drawing/2014/main" id="{7083C0CB-D6C4-7DE8-D4F3-A4A653B12274}"/>
              </a:ext>
            </a:extLst>
          </p:cNvPr>
          <p:cNvSpPr>
            <a:spLocks noGrp="1"/>
          </p:cNvSpPr>
          <p:nvPr/>
        </p:nvSpPr>
        <p:spPr>
          <a:xfrm>
            <a:off x="476250" y="76200"/>
            <a:ext cx="10191750" cy="457200"/>
          </a:xfrm>
          <a:prstGeom prst="rect">
            <a:avLst/>
          </a:prstGeom>
          <a:noFill/>
        </p:spPr>
        <p:txBody>
          <a:bodyPr wrap="square" lIns="38100" tIns="19050" rIns="38100" bIns="19050" anchor="ctr">
            <a:normAutofit/>
          </a:bodyPr>
          <a:lstStyle/>
          <a:p>
            <a:pPr algn="l">
              <a:lnSpc>
                <a:spcPct val="112000"/>
              </a:lnSpc>
              <a:buNone/>
              <a:defRPr sz="2400" b="1">
                <a:solidFill>
                  <a:srgbClr val="17324D"/>
                </a:solidFill>
                <a:latin typeface="Microsoft YaHei"/>
                <a:ea typeface="Microsoft YaHei"/>
                <a:cs typeface="Microsoft YaHei"/>
              </a:defRPr>
            </a:pPr>
            <a:r>
              <a:rPr sz="2400" b="1">
                <a:solidFill>
                  <a:srgbClr val="17324D"/>
                </a:solidFill>
                <a:latin typeface="Microsoft YaHei"/>
                <a:ea typeface="Microsoft YaHei"/>
                <a:cs typeface="Microsoft YaHei"/>
              </a:rPr>
              <a:t>附录</a:t>
            </a:r>
          </a:p>
        </p:txBody>
      </p:sp>
      <p:pic>
        <p:nvPicPr>
          <p:cNvPr id="12" name="Image 0"/>
          <p:cNvPicPr>
            <a:picLocks noChangeAspect="1"/>
          </p:cNvPicPr>
          <p:nvPr/>
        </p:nvPicPr>
        <p:blipFill>
          <a:blip r:embed="rId3"/>
          <a:stretch>
            <a:fillRect/>
          </a:stretch>
        </p:blipFill>
        <p:spPr>
          <a:xfrm>
            <a:off x="11045952" y="74851"/>
            <a:ext cx="384048" cy="380649"/>
          </a:xfrm>
          <a:prstGeom prst="rect">
            <a:avLst/>
          </a:prstGeom>
        </p:spPr>
      </p:pic>
      <p:sp>
        <p:nvSpPr>
          <p:cNvPr id="5" name="Shape 2">
            <a:extLst>
              <a:ext uri="{FF2B5EF4-FFF2-40B4-BE49-F238E27FC236}">
                <a16:creationId xmlns:a16="http://schemas.microsoft.com/office/drawing/2014/main" id="{9EC02E00-8053-7166-A7D1-04CE1BEC8D73}"/>
              </a:ext>
            </a:extLst>
          </p:cNvPr>
          <p:cNvSpPr>
            <a:spLocks noGrp="1"/>
          </p:cNvSpPr>
          <p:nvPr/>
        </p:nvSpPr>
        <p:spPr>
          <a:xfrm>
            <a:off x="475488" y="594360"/>
            <a:ext cx="10789920" cy="0"/>
          </a:xfrm>
          <a:prstGeom prst="line">
            <a:avLst/>
          </a:prstGeom>
          <a:noFill/>
          <a:ln w="15240">
            <a:solidFill>
              <a:srgbClr val="0B4EA2"/>
            </a:solidFill>
            <a:prstDash val="solid"/>
          </a:ln>
        </p:spPr>
        <p:txBody>
          <a:bodyPr/>
          <a:lstStyle/>
          <a:p>
            <a:endParaRPr/>
          </a:p>
        </p:txBody>
      </p:sp>
      <p:sp>
        <p:nvSpPr>
          <p:cNvPr id="6" name="Text 3">
            <a:extLst>
              <a:ext uri="{FF2B5EF4-FFF2-40B4-BE49-F238E27FC236}">
                <a16:creationId xmlns:a16="http://schemas.microsoft.com/office/drawing/2014/main" id="{1A387E30-997E-C64F-5757-3DEC4C03E7A1}"/>
              </a:ext>
            </a:extLst>
          </p:cNvPr>
          <p:cNvSpPr>
            <a:spLocks noGrp="1"/>
          </p:cNvSpPr>
          <p:nvPr/>
        </p:nvSpPr>
        <p:spPr>
          <a:xfrm>
            <a:off x="476250" y="6496050"/>
            <a:ext cx="1619250" cy="209550"/>
          </a:xfrm>
          <a:prstGeom prst="rect">
            <a:avLst/>
          </a:prstGeom>
          <a:noFill/>
        </p:spPr>
        <p:txBody>
          <a:bodyPr wrap="square" lIns="38100" tIns="19050" rIns="38100" bIns="19050" anchor="ctr">
            <a:normAutofit fontScale="95663"/>
          </a:bodyPr>
          <a:lstStyle/>
          <a:p>
            <a:pPr algn="l">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惠州 · 2026.07</a:t>
            </a:r>
          </a:p>
        </p:txBody>
      </p:sp>
      <p:sp>
        <p:nvSpPr>
          <p:cNvPr id="7" name="Text 4">
            <a:extLst>
              <a:ext uri="{FF2B5EF4-FFF2-40B4-BE49-F238E27FC236}">
                <a16:creationId xmlns:a16="http://schemas.microsoft.com/office/drawing/2014/main" id="{1FFE8724-A68F-B620-EE75-5854C21DE6AF}"/>
              </a:ext>
            </a:extLst>
          </p:cNvPr>
          <p:cNvSpPr>
            <a:spLocks noGrp="1"/>
          </p:cNvSpPr>
          <p:nvPr/>
        </p:nvSpPr>
        <p:spPr>
          <a:xfrm>
            <a:off x="11096625" y="6496050"/>
            <a:ext cx="714375" cy="209550"/>
          </a:xfrm>
          <a:prstGeom prst="rect">
            <a:avLst/>
          </a:prstGeom>
          <a:noFill/>
        </p:spPr>
        <p:txBody>
          <a:bodyPr wrap="square" lIns="38100" tIns="19050" rIns="38100" bIns="19050" anchor="ctr">
            <a:normAutofit fontScale="95663"/>
          </a:bodyPr>
          <a:lstStyle/>
          <a:p>
            <a:pPr algn="r">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22</a:t>
            </a:r>
          </a:p>
        </p:txBody>
      </p:sp>
      <p:sp>
        <p:nvSpPr>
          <p:cNvPr id="8" name="文本框 7">
            <a:extLst>
              <a:ext uri="{FF2B5EF4-FFF2-40B4-BE49-F238E27FC236}">
                <a16:creationId xmlns:a16="http://schemas.microsoft.com/office/drawing/2014/main" id="{DB78E9BC-FB05-5895-18FC-692C746D74C1}"/>
              </a:ext>
            </a:extLst>
          </p:cNvPr>
          <p:cNvSpPr>
            <a:spLocks noGrp="1"/>
          </p:cNvSpPr>
          <p:nvPr/>
        </p:nvSpPr>
        <p:spPr>
          <a:xfrm>
            <a:off x="1524000" y="2238375"/>
            <a:ext cx="9144000" cy="1809750"/>
          </a:xfrm>
          <a:prstGeom prst="rect">
            <a:avLst/>
          </a:prstGeom>
          <a:noFill/>
        </p:spPr>
        <p:txBody>
          <a:bodyPr wrap="square" lIns="38100" tIns="19050" rIns="38100" bIns="19050" anchor="ctr">
            <a:normAutofit/>
          </a:bodyPr>
          <a:lstStyle/>
          <a:p>
            <a:pPr algn="ctr">
              <a:lnSpc>
                <a:spcPct val="118000"/>
              </a:lnSpc>
              <a:buNone/>
              <a:defRPr sz="3300" b="1">
                <a:solidFill>
                  <a:srgbClr val="17324D"/>
                </a:solidFill>
                <a:latin typeface="Microsoft YaHei"/>
                <a:ea typeface="Microsoft YaHei"/>
                <a:cs typeface="Microsoft YaHei"/>
              </a:defRPr>
            </a:pPr>
            <a:r>
              <a:rPr sz="3300" b="1">
                <a:solidFill>
                  <a:srgbClr val="17324D"/>
                </a:solidFill>
                <a:latin typeface="Microsoft YaHei"/>
                <a:ea typeface="Microsoft YaHei"/>
                <a:cs typeface="Microsoft YaHei"/>
              </a:rPr>
              <a:t>补充数据</a:t>
            </a:r>
          </a:p>
        </p:txBody>
      </p:sp>
    </p:spTree>
    <p:extLst>
      <p:ext uri="{BB962C8B-B14F-4D97-AF65-F5344CB8AC3E}">
        <p14:creationId xmlns:p14="http://schemas.microsoft.com/office/powerpoint/2010/main" val="30389939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8FEB8BDD-6354-93C0-60E9-B679AA54E326}"/>
              </a:ext>
            </a:extLst>
          </p:cNvPr>
          <p:cNvSpPr>
            <a:spLocks noGrp="1"/>
          </p:cNvSpPr>
          <p:nvPr/>
        </p:nvSpPr>
        <p:spPr>
          <a:xfrm>
            <a:off x="0" y="0"/>
            <a:ext cx="12191695" cy="566928"/>
          </a:xfrm>
          <a:prstGeom prst="rect">
            <a:avLst/>
          </a:prstGeom>
          <a:solidFill>
            <a:srgbClr val="F8FBFF"/>
          </a:solidFill>
          <a:ln w="12700">
            <a:solidFill>
              <a:srgbClr val="F8FBFF"/>
            </a:solidFill>
            <a:prstDash val="solid"/>
          </a:ln>
        </p:spPr>
        <p:txBody>
          <a:bodyPr/>
          <a:lstStyle/>
          <a:p>
            <a:endParaRPr/>
          </a:p>
        </p:txBody>
      </p:sp>
      <p:sp>
        <p:nvSpPr>
          <p:cNvPr id="3" name="Text 1">
            <a:extLst>
              <a:ext uri="{FF2B5EF4-FFF2-40B4-BE49-F238E27FC236}">
                <a16:creationId xmlns:a16="http://schemas.microsoft.com/office/drawing/2014/main" id="{93ECFD0E-D97C-AF84-ABCF-B1F8A1D70189}"/>
              </a:ext>
            </a:extLst>
          </p:cNvPr>
          <p:cNvSpPr>
            <a:spLocks noGrp="1"/>
          </p:cNvSpPr>
          <p:nvPr/>
        </p:nvSpPr>
        <p:spPr>
          <a:xfrm>
            <a:off x="476250" y="76200"/>
            <a:ext cx="10191750" cy="457200"/>
          </a:xfrm>
          <a:prstGeom prst="rect">
            <a:avLst/>
          </a:prstGeom>
          <a:noFill/>
        </p:spPr>
        <p:txBody>
          <a:bodyPr wrap="square" lIns="38100" tIns="19050" rIns="38100" bIns="19050" anchor="ctr">
            <a:normAutofit/>
          </a:bodyPr>
          <a:lstStyle/>
          <a:p>
            <a:pPr algn="l">
              <a:lnSpc>
                <a:spcPct val="112000"/>
              </a:lnSpc>
              <a:buNone/>
              <a:defRPr sz="2400" b="1">
                <a:solidFill>
                  <a:srgbClr val="17324D"/>
                </a:solidFill>
                <a:latin typeface="Microsoft YaHei"/>
                <a:ea typeface="Microsoft YaHei"/>
                <a:cs typeface="Microsoft YaHei"/>
              </a:defRPr>
            </a:pPr>
            <a:r>
              <a:rPr sz="2400" b="1">
                <a:solidFill>
                  <a:srgbClr val="17324D"/>
                </a:solidFill>
                <a:latin typeface="Microsoft YaHei"/>
                <a:ea typeface="Microsoft YaHei"/>
                <a:cs typeface="Microsoft YaHei"/>
              </a:rPr>
              <a:t>附录 1：帕邢曲线</a:t>
            </a:r>
          </a:p>
        </p:txBody>
      </p:sp>
      <p:pic>
        <p:nvPicPr>
          <p:cNvPr id="54" name="Image 0"/>
          <p:cNvPicPr>
            <a:picLocks noChangeAspect="1"/>
          </p:cNvPicPr>
          <p:nvPr/>
        </p:nvPicPr>
        <p:blipFill>
          <a:blip r:embed="rId3"/>
          <a:stretch>
            <a:fillRect/>
          </a:stretch>
        </p:blipFill>
        <p:spPr>
          <a:xfrm>
            <a:off x="11045952" y="74851"/>
            <a:ext cx="384048" cy="380649"/>
          </a:xfrm>
          <a:prstGeom prst="rect">
            <a:avLst/>
          </a:prstGeom>
        </p:spPr>
      </p:pic>
      <p:sp>
        <p:nvSpPr>
          <p:cNvPr id="5" name="Shape 2">
            <a:extLst>
              <a:ext uri="{FF2B5EF4-FFF2-40B4-BE49-F238E27FC236}">
                <a16:creationId xmlns:a16="http://schemas.microsoft.com/office/drawing/2014/main" id="{D100AB60-A0D8-4FEC-F3FD-9E2655CD9EE3}"/>
              </a:ext>
            </a:extLst>
          </p:cNvPr>
          <p:cNvSpPr>
            <a:spLocks noGrp="1"/>
          </p:cNvSpPr>
          <p:nvPr/>
        </p:nvSpPr>
        <p:spPr>
          <a:xfrm>
            <a:off x="475488" y="594360"/>
            <a:ext cx="10789920" cy="0"/>
          </a:xfrm>
          <a:prstGeom prst="line">
            <a:avLst/>
          </a:prstGeom>
          <a:noFill/>
          <a:ln w="15240">
            <a:solidFill>
              <a:srgbClr val="0B4EA2"/>
            </a:solidFill>
            <a:prstDash val="solid"/>
          </a:ln>
        </p:spPr>
        <p:txBody>
          <a:bodyPr/>
          <a:lstStyle/>
          <a:p>
            <a:endParaRPr/>
          </a:p>
        </p:txBody>
      </p:sp>
      <p:sp>
        <p:nvSpPr>
          <p:cNvPr id="6" name="Text 3">
            <a:extLst>
              <a:ext uri="{FF2B5EF4-FFF2-40B4-BE49-F238E27FC236}">
                <a16:creationId xmlns:a16="http://schemas.microsoft.com/office/drawing/2014/main" id="{2452656C-7084-ECE3-1217-3857B4FB7600}"/>
              </a:ext>
            </a:extLst>
          </p:cNvPr>
          <p:cNvSpPr>
            <a:spLocks noGrp="1"/>
          </p:cNvSpPr>
          <p:nvPr/>
        </p:nvSpPr>
        <p:spPr>
          <a:xfrm>
            <a:off x="476250" y="6496050"/>
            <a:ext cx="1619250" cy="209550"/>
          </a:xfrm>
          <a:prstGeom prst="rect">
            <a:avLst/>
          </a:prstGeom>
          <a:noFill/>
        </p:spPr>
        <p:txBody>
          <a:bodyPr wrap="square" lIns="38100" tIns="19050" rIns="38100" bIns="19050" anchor="ctr">
            <a:normAutofit fontScale="95663"/>
          </a:bodyPr>
          <a:lstStyle/>
          <a:p>
            <a:pPr algn="l">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惠州 · 2026.07</a:t>
            </a:r>
          </a:p>
        </p:txBody>
      </p:sp>
      <p:sp>
        <p:nvSpPr>
          <p:cNvPr id="7" name="Text 4">
            <a:extLst>
              <a:ext uri="{FF2B5EF4-FFF2-40B4-BE49-F238E27FC236}">
                <a16:creationId xmlns:a16="http://schemas.microsoft.com/office/drawing/2014/main" id="{D21DE2EE-50DD-9904-A9F0-9D86EC284F51}"/>
              </a:ext>
            </a:extLst>
          </p:cNvPr>
          <p:cNvSpPr>
            <a:spLocks noGrp="1"/>
          </p:cNvSpPr>
          <p:nvPr/>
        </p:nvSpPr>
        <p:spPr>
          <a:xfrm>
            <a:off x="11096625" y="6496050"/>
            <a:ext cx="714375" cy="209550"/>
          </a:xfrm>
          <a:prstGeom prst="rect">
            <a:avLst/>
          </a:prstGeom>
          <a:noFill/>
        </p:spPr>
        <p:txBody>
          <a:bodyPr wrap="square" lIns="38100" tIns="19050" rIns="38100" bIns="19050" anchor="ctr">
            <a:normAutofit fontScale="95663"/>
          </a:bodyPr>
          <a:lstStyle/>
          <a:p>
            <a:pPr algn="r">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24</a:t>
            </a:r>
          </a:p>
        </p:txBody>
      </p:sp>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D46DA82D-2547-806E-F7A3-3B06F7804FBC}"/>
                  </a:ext>
                </a:extLst>
              </p:cNvPr>
              <p:cNvSpPr>
                <a:spLocks noGrp="1"/>
              </p:cNvSpPr>
              <p:nvPr/>
            </p:nvSpPr>
            <p:spPr>
              <a:xfrm>
                <a:off x="476250" y="904875"/>
                <a:ext cx="5286375" cy="4586705"/>
              </a:xfrm>
              <a:prstGeom prst="rect">
                <a:avLst/>
              </a:prstGeom>
              <a:noFill/>
            </p:spPr>
            <p:txBody>
              <a:bodyPr wrap="square">
                <a:spAutoFit/>
              </a:bodyPr>
              <a:lstStyle/>
              <a:p>
                <a:pPr marL="342900" indent="-342900">
                  <a:lnSpc>
                    <a:spcPct val="120000"/>
                  </a:lnSpc>
                  <a:buFont typeface="Wingdings" panose="05000000000000000000" pitchFamily="2" charset="2"/>
                  <a:buChar char="Ø"/>
                  <a:defRPr>
                    <a:latin typeface="Microsoft YaHei"/>
                    <a:ea typeface="Microsoft YaHei"/>
                    <a:cs typeface="Microsoft YaHei"/>
                  </a:defRPr>
                </a:pPr>
                <a:r>
                  <a:rPr sz="2000" b="1" dirty="0" err="1">
                    <a:latin typeface="微软雅黑" panose="020B0503020204020204" pitchFamily="34" charset="-122"/>
                    <a:ea typeface="微软雅黑" panose="020B0503020204020204" pitchFamily="34" charset="-122"/>
                    <a:cs typeface="Microsoft YaHei"/>
                  </a:rPr>
                  <a:t>气体耐压</a:t>
                </a:r>
                <a:r>
                  <a:rPr sz="2000" b="1" dirty="0">
                    <a:latin typeface="微软雅黑" panose="020B0503020204020204" pitchFamily="34" charset="-122"/>
                    <a:ea typeface="微软雅黑" panose="020B0503020204020204" pitchFamily="34" charset="-122"/>
                    <a:cs typeface="Microsoft YaHei"/>
                  </a:rPr>
                  <a:t>——</a:t>
                </a:r>
                <a:r>
                  <a:rPr sz="2000" b="1" dirty="0" err="1">
                    <a:latin typeface="微软雅黑" panose="020B0503020204020204" pitchFamily="34" charset="-122"/>
                    <a:ea typeface="微软雅黑" panose="020B0503020204020204" pitchFamily="34" charset="-122"/>
                    <a:cs typeface="Microsoft YaHei"/>
                  </a:rPr>
                  <a:t>帕邢曲线</a:t>
                </a:r>
                <a:endParaRPr sz="2000" b="1" dirty="0">
                  <a:latin typeface="微软雅黑" panose="020B0503020204020204" pitchFamily="34" charset="-122"/>
                  <a:ea typeface="微软雅黑" panose="020B0503020204020204" pitchFamily="34" charset="-122"/>
                  <a:cs typeface="Microsoft YaHei"/>
                </a:endParaRPr>
              </a:p>
              <a:p>
                <a:pPr marL="285750" indent="-285750">
                  <a:lnSpc>
                    <a:spcPct val="120000"/>
                  </a:lnSpc>
                  <a:buFont typeface="Arial" panose="020B0604020202020204" pitchFamily="34" charset="0"/>
                  <a:buChar char="•"/>
                  <a:defRPr>
                    <a:latin typeface="Microsoft YaHei"/>
                    <a:ea typeface="Microsoft YaHei"/>
                    <a:cs typeface="Microsoft YaHei"/>
                  </a:defRPr>
                </a:pPr>
                <a:r>
                  <a:rPr sz="1600" dirty="0" err="1">
                    <a:latin typeface="微软雅黑" panose="020B0503020204020204" pitchFamily="34" charset="-122"/>
                    <a:ea typeface="微软雅黑" panose="020B0503020204020204" pitchFamily="34" charset="-122"/>
                    <a:cs typeface="Microsoft YaHei"/>
                  </a:rPr>
                  <a:t>随着气压降低，探测器的耐压会发生变化，耐压决定了低气压时探测器能否达到正常工作电压</a:t>
                </a:r>
                <a:r>
                  <a:rPr sz="1600" dirty="0">
                    <a:latin typeface="微软雅黑" panose="020B0503020204020204" pitchFamily="34" charset="-122"/>
                    <a:ea typeface="微软雅黑" panose="020B0503020204020204" pitchFamily="34" charset="-122"/>
                    <a:cs typeface="Microsoft YaHei"/>
                  </a:rPr>
                  <a:t>。</a:t>
                </a:r>
              </a:p>
              <a:p>
                <a:pPr marL="285750" indent="-285750">
                  <a:lnSpc>
                    <a:spcPct val="120000"/>
                  </a:lnSpc>
                  <a:buFont typeface="Arial" panose="020B0604020202020204" pitchFamily="34" charset="0"/>
                  <a:buChar char="•"/>
                  <a:defRPr>
                    <a:latin typeface="Microsoft YaHei"/>
                    <a:ea typeface="Microsoft YaHei"/>
                    <a:cs typeface="Microsoft YaHei"/>
                  </a:defRPr>
                </a:pPr>
                <a:r>
                  <a:rPr sz="1600" dirty="0" err="1">
                    <a:latin typeface="微软雅黑" panose="020B0503020204020204" pitchFamily="34" charset="-122"/>
                    <a:ea typeface="微软雅黑" panose="020B0503020204020204" pitchFamily="34" charset="-122"/>
                    <a:cs typeface="Times New Roman"/>
                  </a:rPr>
                  <a:t>帕邢公式</a:t>
                </a:r>
                <a:r>
                  <a:rPr sz="1600" dirty="0">
                    <a:latin typeface="微软雅黑" panose="020B0503020204020204" pitchFamily="34" charset="-122"/>
                    <a:ea typeface="微软雅黑" panose="020B0503020204020204" pitchFamily="34" charset="-122"/>
                    <a:cs typeface="Times New Roman"/>
                  </a:rPr>
                  <a:t>：</a:t>
                </a:r>
                <a14:m>
                  <m:oMath xmlns:m="http://schemas.openxmlformats.org/officeDocument/2006/math">
                    <m:sSub>
                      <m:sSubPr>
                        <m:ctrlPr>
                          <a:rPr lang="en-US" sz="1600" i="1">
                            <a:latin typeface="Cambria Math" panose="02040503050406030204" pitchFamily="18" charset="0"/>
                            <a:ea typeface="Cambria Math"/>
                            <a:cs typeface="Cambria Math"/>
                          </a:rPr>
                        </m:ctrlPr>
                      </m:sSubPr>
                      <m:e>
                        <m:r>
                          <a:rPr lang="en-US" sz="1600" i="1">
                            <a:latin typeface="Cambria Math"/>
                            <a:ea typeface="Cambria Math"/>
                            <a:cs typeface="Cambria Math"/>
                          </a:rPr>
                          <m:t>𝑉</m:t>
                        </m:r>
                      </m:e>
                      <m:sub>
                        <m:r>
                          <a:rPr lang="en-US" sz="1600" i="1">
                            <a:latin typeface="Cambria Math"/>
                            <a:ea typeface="Cambria Math"/>
                            <a:cs typeface="Cambria Math"/>
                          </a:rPr>
                          <m:t>𝐵</m:t>
                        </m:r>
                      </m:sub>
                    </m:sSub>
                    <m:r>
                      <a:rPr lang="en-US" sz="1600" i="1">
                        <a:latin typeface="Cambria Math"/>
                        <a:ea typeface="Cambria Math"/>
                        <a:cs typeface="Cambria Math"/>
                      </a:rPr>
                      <m:t>=</m:t>
                    </m:r>
                    <m:f>
                      <m:fPr>
                        <m:ctrlPr>
                          <a:rPr lang="en-US" sz="1600" i="1">
                            <a:latin typeface="Cambria Math" panose="02040503050406030204" pitchFamily="18" charset="0"/>
                            <a:ea typeface="Cambria Math"/>
                            <a:cs typeface="Cambria Math"/>
                          </a:rPr>
                        </m:ctrlPr>
                      </m:fPr>
                      <m:num>
                        <m:r>
                          <a:rPr lang="en-US" sz="1600" i="1">
                            <a:latin typeface="Cambria Math"/>
                            <a:ea typeface="Cambria Math"/>
                            <a:cs typeface="Cambria Math"/>
                          </a:rPr>
                          <m:t>𝐵</m:t>
                        </m:r>
                        <m:r>
                          <a:rPr lang="en-US" sz="1600" i="1">
                            <a:solidFill>
                              <a:srgbClr val="FF0000"/>
                            </a:solidFill>
                            <a:latin typeface="Cambria Math"/>
                            <a:ea typeface="Cambria Math"/>
                            <a:cs typeface="Cambria Math"/>
                          </a:rPr>
                          <m:t>𝑝𝑑</m:t>
                        </m:r>
                      </m:num>
                      <m:den>
                        <m:r>
                          <a:rPr lang="en-US" sz="1600" i="1">
                            <a:latin typeface="Cambria Math"/>
                            <a:ea typeface="Cambria Math"/>
                            <a:cs typeface="Cambria Math"/>
                          </a:rPr>
                          <m:t>𝐼𝑛</m:t>
                        </m:r>
                        <m:r>
                          <a:rPr lang="en-US" sz="1600" i="1">
                            <a:latin typeface="Cambria Math"/>
                            <a:ea typeface="Cambria Math"/>
                            <a:cs typeface="Cambria Math"/>
                          </a:rPr>
                          <m:t>[</m:t>
                        </m:r>
                        <m:f>
                          <m:fPr>
                            <m:ctrlPr>
                              <a:rPr lang="en-US" sz="1600" i="1">
                                <a:latin typeface="Cambria Math" panose="02040503050406030204" pitchFamily="18" charset="0"/>
                                <a:ea typeface="Cambria Math"/>
                                <a:cs typeface="Cambria Math"/>
                              </a:rPr>
                            </m:ctrlPr>
                          </m:fPr>
                          <m:num>
                            <m:r>
                              <a:rPr lang="en-US" sz="1600" i="1">
                                <a:latin typeface="Cambria Math"/>
                                <a:ea typeface="Cambria Math"/>
                                <a:cs typeface="Cambria Math"/>
                              </a:rPr>
                              <m:t>𝐴</m:t>
                            </m:r>
                            <m:r>
                              <a:rPr lang="en-US" sz="1600" i="1">
                                <a:solidFill>
                                  <a:srgbClr val="FF0000"/>
                                </a:solidFill>
                                <a:latin typeface="Cambria Math"/>
                                <a:ea typeface="Cambria Math"/>
                                <a:cs typeface="Cambria Math"/>
                              </a:rPr>
                              <m:t>𝑝𝑑</m:t>
                            </m:r>
                          </m:num>
                          <m:den>
                            <m:r>
                              <a:rPr lang="en-US" sz="1600" i="1">
                                <a:latin typeface="Cambria Math"/>
                                <a:ea typeface="Cambria Math"/>
                                <a:cs typeface="Cambria Math"/>
                              </a:rPr>
                              <m:t>𝐼𝑛</m:t>
                            </m:r>
                            <m:r>
                              <a:rPr lang="en-US" sz="1600" i="1">
                                <a:latin typeface="Cambria Math"/>
                                <a:ea typeface="Cambria Math"/>
                                <a:cs typeface="Cambria Math"/>
                              </a:rPr>
                              <m:t>(1+1/</m:t>
                            </m:r>
                            <m:r>
                              <a:rPr lang="en-US" sz="1600" i="1">
                                <a:latin typeface="Cambria Math"/>
                                <a:ea typeface="Cambria Math"/>
                                <a:cs typeface="Cambria Math"/>
                              </a:rPr>
                              <m:t>𝛾</m:t>
                            </m:r>
                            <m:r>
                              <a:rPr lang="en-US" sz="1600" i="1">
                                <a:latin typeface="Cambria Math"/>
                                <a:ea typeface="Cambria Math"/>
                                <a:cs typeface="Cambria Math"/>
                              </a:rPr>
                              <m:t>)</m:t>
                            </m:r>
                          </m:den>
                        </m:f>
                        <m:r>
                          <a:rPr lang="en-US" sz="1600" i="1">
                            <a:latin typeface="Cambria Math"/>
                            <a:ea typeface="Cambria Math"/>
                            <a:cs typeface="Cambria Math"/>
                          </a:rPr>
                          <m:t>]</m:t>
                        </m:r>
                      </m:den>
                    </m:f>
                  </m:oMath>
                </a14:m>
                <a:br>
                  <a:rPr dirty="0">
                    <a:latin typeface="微软雅黑" panose="020B0503020204020204" pitchFamily="34" charset="-122"/>
                    <a:ea typeface="微软雅黑" panose="020B0503020204020204" pitchFamily="34" charset="-122"/>
                  </a:rPr>
                </a:br>
                <a:r>
                  <a:rPr sz="1400" dirty="0" err="1">
                    <a:latin typeface="微软雅黑" panose="020B0503020204020204" pitchFamily="34" charset="-122"/>
                    <a:ea typeface="微软雅黑" panose="020B0503020204020204" pitchFamily="34" charset="-122"/>
                    <a:cs typeface="Times New Roman"/>
                  </a:rPr>
                  <a:t>两平行板中间充满气体，击穿电压</a:t>
                </a:r>
                <a14:m>
                  <m:oMath xmlns:m="http://schemas.openxmlformats.org/officeDocument/2006/math">
                    <m:sSub>
                      <m:sSubPr>
                        <m:ctrlPr>
                          <a:rPr lang="en-US" sz="1400" i="1">
                            <a:latin typeface="Cambria Math" panose="02040503050406030204" pitchFamily="18" charset="0"/>
                            <a:ea typeface="Cambria Math"/>
                            <a:cs typeface="Cambria Math"/>
                          </a:rPr>
                        </m:ctrlPr>
                      </m:sSubPr>
                      <m:e>
                        <m:r>
                          <a:rPr lang="en-US" sz="1400" i="1">
                            <a:latin typeface="Cambria Math"/>
                            <a:ea typeface="Cambria Math"/>
                            <a:cs typeface="Cambria Math"/>
                          </a:rPr>
                          <m:t>𝑉</m:t>
                        </m:r>
                      </m:e>
                      <m:sub>
                        <m:r>
                          <a:rPr lang="en-US" sz="1400" i="1">
                            <a:latin typeface="Cambria Math"/>
                            <a:ea typeface="Cambria Math"/>
                            <a:cs typeface="Cambria Math"/>
                          </a:rPr>
                          <m:t>𝐵</m:t>
                        </m:r>
                      </m:sub>
                    </m:sSub>
                  </m:oMath>
                </a14:m>
                <a:r>
                  <a:rPr sz="1400" dirty="0" err="1">
                    <a:latin typeface="微软雅黑" panose="020B0503020204020204" pitchFamily="34" charset="-122"/>
                    <a:ea typeface="微软雅黑" panose="020B0503020204020204" pitchFamily="34" charset="-122"/>
                    <a:cs typeface="Times New Roman"/>
                  </a:rPr>
                  <a:t>与pd的关系</a:t>
                </a:r>
                <a:r>
                  <a:rPr sz="1400" dirty="0">
                    <a:latin typeface="微软雅黑" panose="020B0503020204020204" pitchFamily="34" charset="-122"/>
                    <a:ea typeface="微软雅黑" panose="020B0503020204020204" pitchFamily="34" charset="-122"/>
                    <a:cs typeface="Times New Roman"/>
                  </a:rPr>
                  <a:t>；</a:t>
                </a:r>
                <a:br>
                  <a:rPr dirty="0">
                    <a:latin typeface="微软雅黑" panose="020B0503020204020204" pitchFamily="34" charset="-122"/>
                    <a:ea typeface="微软雅黑" panose="020B0503020204020204" pitchFamily="34" charset="-122"/>
                  </a:rPr>
                </a:br>
                <a:r>
                  <a:rPr sz="1400" dirty="0" err="1">
                    <a:latin typeface="微软雅黑" panose="020B0503020204020204" pitchFamily="34" charset="-122"/>
                    <a:ea typeface="微软雅黑" panose="020B0503020204020204" pitchFamily="34" charset="-122"/>
                    <a:cs typeface="Times New Roman"/>
                  </a:rPr>
                  <a:t>A，B与气体种类相关</a:t>
                </a:r>
                <a:r>
                  <a:rPr sz="1400" dirty="0">
                    <a:latin typeface="微软雅黑" panose="020B0503020204020204" pitchFamily="34" charset="-122"/>
                    <a:ea typeface="微软雅黑" panose="020B0503020204020204" pitchFamily="34" charset="-122"/>
                    <a:cs typeface="Times New Roman"/>
                  </a:rPr>
                  <a:t>，</a:t>
                </a:r>
                <a14:m>
                  <m:oMath xmlns:m="http://schemas.openxmlformats.org/officeDocument/2006/math">
                    <m:r>
                      <a:rPr lang="en-US" sz="1400" i="1">
                        <a:latin typeface="Cambria Math"/>
                        <a:ea typeface="Cambria Math"/>
                        <a:cs typeface="Cambria Math"/>
                      </a:rPr>
                      <m:t>𝛾</m:t>
                    </m:r>
                  </m:oMath>
                </a14:m>
                <a:r>
                  <a:rPr sz="1400" dirty="0" err="1">
                    <a:latin typeface="微软雅黑" panose="020B0503020204020204" pitchFamily="34" charset="-122"/>
                    <a:ea typeface="微软雅黑" panose="020B0503020204020204" pitchFamily="34" charset="-122"/>
                    <a:cs typeface="Times New Roman"/>
                  </a:rPr>
                  <a:t>为二次电子发射系数</a:t>
                </a:r>
                <a:r>
                  <a:rPr sz="1200" dirty="0">
                    <a:latin typeface="微软雅黑" panose="020B0503020204020204" pitchFamily="34" charset="-122"/>
                    <a:ea typeface="微软雅黑" panose="020B0503020204020204" pitchFamily="34" charset="-122"/>
                    <a:cs typeface="Times New Roman"/>
                  </a:rPr>
                  <a:t>(</a:t>
                </a:r>
                <a:r>
                  <a:rPr sz="1200" dirty="0" err="1">
                    <a:latin typeface="微软雅黑" panose="020B0503020204020204" pitchFamily="34" charset="-122"/>
                    <a:ea typeface="微软雅黑" panose="020B0503020204020204" pitchFamily="34" charset="-122"/>
                    <a:cs typeface="Times New Roman"/>
                  </a:rPr>
                  <a:t>与电极板材料相关</a:t>
                </a:r>
                <a:r>
                  <a:rPr sz="1200" dirty="0">
                    <a:latin typeface="微软雅黑" panose="020B0503020204020204" pitchFamily="34" charset="-122"/>
                    <a:ea typeface="微软雅黑" panose="020B0503020204020204" pitchFamily="34" charset="-122"/>
                    <a:cs typeface="Times New Roman"/>
                  </a:rPr>
                  <a:t>)</a:t>
                </a:r>
                <a:r>
                  <a:rPr sz="1400" dirty="0">
                    <a:latin typeface="微软雅黑" panose="020B0503020204020204" pitchFamily="34" charset="-122"/>
                    <a:ea typeface="微软雅黑" panose="020B0503020204020204" pitchFamily="34" charset="-122"/>
                    <a:cs typeface="Times New Roman"/>
                  </a:rPr>
                  <a:t>。</a:t>
                </a:r>
              </a:p>
              <a:p>
                <a:pPr marL="285750" indent="-285750">
                  <a:lnSpc>
                    <a:spcPct val="120000"/>
                  </a:lnSpc>
                  <a:buChar char="Ø"/>
                </a:pPr>
                <a:endParaRPr sz="1400" dirty="0">
                  <a:latin typeface="微软雅黑" panose="020B0503020204020204" pitchFamily="34" charset="-122"/>
                  <a:ea typeface="微软雅黑" panose="020B0503020204020204" pitchFamily="34" charset="-122"/>
                  <a:cs typeface="Times New Roman"/>
                </a:endParaRPr>
              </a:p>
              <a:p>
                <a:pPr marL="285750" indent="-285750">
                  <a:lnSpc>
                    <a:spcPct val="120000"/>
                  </a:lnSpc>
                  <a:buFont typeface="Arial" panose="020B0604020202020204" pitchFamily="34" charset="0"/>
                  <a:buChar char="•"/>
                  <a:defRPr>
                    <a:latin typeface="Microsoft YaHei"/>
                    <a:ea typeface="Microsoft YaHei"/>
                    <a:cs typeface="Microsoft YaHei"/>
                  </a:defRPr>
                </a:pPr>
                <a:r>
                  <a:rPr sz="1600" dirty="0" err="1">
                    <a:latin typeface="微软雅黑" panose="020B0503020204020204" pitchFamily="34" charset="-122"/>
                    <a:ea typeface="微软雅黑" panose="020B0503020204020204" pitchFamily="34" charset="-122"/>
                    <a:cs typeface="Microsoft YaHei"/>
                  </a:rPr>
                  <a:t>利用</a:t>
                </a:r>
                <a:r>
                  <a:rPr dirty="0" err="1">
                    <a:latin typeface="微软雅黑" panose="020B0503020204020204" pitchFamily="34" charset="-122"/>
                    <a:ea typeface="微软雅黑" panose="020B0503020204020204" pitchFamily="34" charset="-122"/>
                    <a:cs typeface="Microsoft YaHei"/>
                  </a:rPr>
                  <a:t>Garfield</a:t>
                </a:r>
                <a:r>
                  <a:rPr dirty="0">
                    <a:latin typeface="微软雅黑" panose="020B0503020204020204" pitchFamily="34" charset="-122"/>
                    <a:ea typeface="微软雅黑" panose="020B0503020204020204" pitchFamily="34" charset="-122"/>
                    <a:cs typeface="Microsoft YaHei"/>
                  </a:rPr>
                  <a:t>++</a:t>
                </a:r>
                <a:r>
                  <a:rPr sz="1600" dirty="0" err="1">
                    <a:latin typeface="微软雅黑" panose="020B0503020204020204" pitchFamily="34" charset="-122"/>
                    <a:ea typeface="微软雅黑" panose="020B0503020204020204" pitchFamily="34" charset="-122"/>
                    <a:cs typeface="Microsoft YaHei"/>
                  </a:rPr>
                  <a:t>计算帕邢曲线</a:t>
                </a:r>
                <a:r>
                  <a:rPr sz="1600" dirty="0">
                    <a:latin typeface="微软雅黑" panose="020B0503020204020204" pitchFamily="34" charset="-122"/>
                    <a:ea typeface="微软雅黑" panose="020B0503020204020204" pitchFamily="34" charset="-122"/>
                    <a:cs typeface="Microsoft YaHei"/>
                  </a:rPr>
                  <a:t>：</a:t>
                </a:r>
                <a:br>
                  <a:rPr dirty="0">
                    <a:latin typeface="微软雅黑" panose="020B0503020204020204" pitchFamily="34" charset="-122"/>
                    <a:ea typeface="微软雅黑" panose="020B0503020204020204" pitchFamily="34" charset="-122"/>
                    <a:cs typeface="Microsoft YaHei"/>
                  </a:rPr>
                </a:br>
                <a:br>
                  <a:rPr dirty="0">
                    <a:latin typeface="微软雅黑" panose="020B0503020204020204" pitchFamily="34" charset="-122"/>
                    <a:ea typeface="微软雅黑" panose="020B0503020204020204" pitchFamily="34" charset="-122"/>
                    <a:cs typeface="Microsoft YaHei"/>
                  </a:rPr>
                </a:br>
                <a:r>
                  <a:rPr sz="1600" dirty="0">
                    <a:latin typeface="微软雅黑" panose="020B0503020204020204" pitchFamily="34" charset="-122"/>
                    <a:ea typeface="微软雅黑" panose="020B0503020204020204" pitchFamily="34" charset="-122"/>
                    <a:cs typeface="Microsoft YaHei"/>
                  </a:rPr>
                  <a:t>   以1bar*215um的击穿电压为例</a:t>
                </a:r>
                <a:r>
                  <a:rPr sz="1400" dirty="0">
                    <a:latin typeface="微软雅黑" panose="020B0503020204020204" pitchFamily="34" charset="-122"/>
                    <a:ea typeface="微软雅黑" panose="020B0503020204020204" pitchFamily="34" charset="-122"/>
                    <a:cs typeface="Microsoft YaHei"/>
                  </a:rPr>
                  <a:t>（实验室数据）</a:t>
                </a:r>
              </a:p>
              <a:p>
                <a:pPr>
                  <a:buNone/>
                </a:pPr>
                <a:endParaRPr sz="1400" dirty="0">
                  <a:latin typeface="微软雅黑" panose="020B0503020204020204" pitchFamily="34" charset="-122"/>
                  <a:ea typeface="微软雅黑" panose="020B0503020204020204" pitchFamily="34" charset="-122"/>
                  <a:cs typeface="Microsoft YaHei"/>
                </a:endParaRPr>
              </a:p>
              <a:p>
                <a:pPr lvl="1">
                  <a:defRPr>
                    <a:latin typeface="Microsoft YaHei"/>
                    <a:ea typeface="Microsoft YaHei"/>
                    <a:cs typeface="Microsoft YaHei"/>
                  </a:defRPr>
                </a:pPr>
                <a:r>
                  <a:rPr sz="1600" dirty="0">
                    <a:latin typeface="微软雅黑" panose="020B0503020204020204" pitchFamily="34" charset="-122"/>
                    <a:ea typeface="微软雅黑" panose="020B0503020204020204" pitchFamily="34" charset="-122"/>
                    <a:cs typeface="Times New Roman"/>
                  </a:rPr>
                  <a:t>RPC-gas：</a:t>
                </a:r>
                <a:r>
                  <a:rPr sz="1600" dirty="0">
                    <a:latin typeface="微软雅黑" panose="020B0503020204020204" pitchFamily="34" charset="-122"/>
                    <a:ea typeface="微软雅黑" panose="020B0503020204020204" pitchFamily="34" charset="-122"/>
                  </a:rPr>
                  <a:t> </a:t>
                </a:r>
                <a14:m>
                  <m:oMath xmlns:m="http://schemas.openxmlformats.org/officeDocument/2006/math">
                    <m:sSub>
                      <m:sSubPr>
                        <m:ctrlPr>
                          <a:rPr lang="en-US" sz="1600" i="1">
                            <a:latin typeface="Cambria Math" panose="02040503050406030204" pitchFamily="18" charset="0"/>
                            <a:ea typeface="Cambria Math"/>
                            <a:cs typeface="Cambria Math"/>
                          </a:rPr>
                        </m:ctrlPr>
                      </m:sSubPr>
                      <m:e>
                        <m:r>
                          <a:rPr lang="en-US" sz="1600" i="1">
                            <a:latin typeface="Cambria Math"/>
                            <a:ea typeface="Cambria Math"/>
                            <a:cs typeface="Cambria Math"/>
                          </a:rPr>
                          <m:t>𝑉</m:t>
                        </m:r>
                      </m:e>
                      <m:sub>
                        <m:r>
                          <a:rPr lang="en-US" sz="1600" i="1">
                            <a:latin typeface="Cambria Math"/>
                            <a:ea typeface="Cambria Math"/>
                            <a:cs typeface="Cambria Math"/>
                          </a:rPr>
                          <m:t>𝐵</m:t>
                        </m:r>
                      </m:sub>
                    </m:sSub>
                    <m:r>
                      <a:rPr lang="en-US" sz="1600" i="1">
                        <a:latin typeface="Cambria Math"/>
                        <a:ea typeface="Cambria Math"/>
                        <a:cs typeface="Cambria Math"/>
                      </a:rPr>
                      <m:t> </m:t>
                    </m:r>
                  </m:oMath>
                </a14:m>
                <a:r>
                  <a:rPr sz="1600" dirty="0">
                    <a:latin typeface="微软雅黑" panose="020B0503020204020204" pitchFamily="34" charset="-122"/>
                    <a:ea typeface="微软雅黑" panose="020B0503020204020204" pitchFamily="34" charset="-122"/>
                    <a:cs typeface="Times New Roman"/>
                  </a:rPr>
                  <a:t>~3000V</a:t>
                </a:r>
              </a:p>
              <a:p>
                <a:pPr lvl="1">
                  <a:defRPr>
                    <a:latin typeface="Microsoft YaHei"/>
                    <a:ea typeface="Microsoft YaHei"/>
                    <a:cs typeface="Microsoft YaHei"/>
                  </a:defRPr>
                </a:pPr>
                <a:r>
                  <a:rPr sz="1600" dirty="0">
                    <a:latin typeface="微软雅黑" panose="020B0503020204020204" pitchFamily="34" charset="-122"/>
                    <a:ea typeface="微软雅黑" panose="020B0503020204020204" pitchFamily="34" charset="-122"/>
                    <a:cs typeface="Times New Roman"/>
                  </a:rPr>
                  <a:t>COMPASS gas： </a:t>
                </a:r>
                <a14:m>
                  <m:oMath xmlns:m="http://schemas.openxmlformats.org/officeDocument/2006/math">
                    <m:sSub>
                      <m:sSubPr>
                        <m:ctrlPr>
                          <a:rPr lang="en-US" sz="1600" i="1">
                            <a:latin typeface="Cambria Math" panose="02040503050406030204" pitchFamily="18" charset="0"/>
                            <a:ea typeface="Cambria Math"/>
                            <a:cs typeface="Cambria Math"/>
                          </a:rPr>
                        </m:ctrlPr>
                      </m:sSubPr>
                      <m:e>
                        <m:r>
                          <a:rPr lang="en-US" sz="1600" i="1">
                            <a:latin typeface="Cambria Math"/>
                            <a:ea typeface="Cambria Math"/>
                            <a:cs typeface="Cambria Math"/>
                          </a:rPr>
                          <m:t>𝑉</m:t>
                        </m:r>
                      </m:e>
                      <m:sub>
                        <m:r>
                          <a:rPr lang="en-US" sz="1600" i="1">
                            <a:latin typeface="Cambria Math"/>
                            <a:ea typeface="Cambria Math"/>
                            <a:cs typeface="Cambria Math"/>
                          </a:rPr>
                          <m:t>𝐵</m:t>
                        </m:r>
                      </m:sub>
                    </m:sSub>
                  </m:oMath>
                </a14:m>
                <a:r>
                  <a:rPr sz="1600" dirty="0">
                    <a:latin typeface="微软雅黑" panose="020B0503020204020204" pitchFamily="34" charset="-122"/>
                    <a:ea typeface="微软雅黑" panose="020B0503020204020204" pitchFamily="34" charset="-122"/>
                    <a:cs typeface="Times New Roman"/>
                  </a:rPr>
                  <a:t>~850V</a:t>
                </a:r>
              </a:p>
              <a:p>
                <a:pPr lvl="1">
                  <a:defRPr>
                    <a:latin typeface="Microsoft YaHei"/>
                    <a:ea typeface="Microsoft YaHei"/>
                    <a:cs typeface="Microsoft YaHei"/>
                  </a:defRPr>
                </a:pPr>
                <a14:m>
                  <m:oMath xmlns:m="http://schemas.openxmlformats.org/officeDocument/2006/math">
                    <m:r>
                      <a:rPr lang="en-US" sz="1600" i="1">
                        <a:latin typeface="Cambria Math"/>
                        <a:ea typeface="Cambria Math"/>
                        <a:cs typeface="Cambria Math"/>
                      </a:rPr>
                      <m:t>𝐴𝑟</m:t>
                    </m:r>
                    <m:r>
                      <a:rPr lang="en-US" sz="1600" i="1">
                        <a:latin typeface="Cambria Math"/>
                        <a:ea typeface="Cambria Math"/>
                        <a:cs typeface="Cambria Math"/>
                      </a:rPr>
                      <m:t>/</m:t>
                    </m:r>
                    <m:sSub>
                      <m:sSubPr>
                        <m:ctrlPr>
                          <a:rPr lang="en-US" sz="1600" i="1">
                            <a:latin typeface="Cambria Math" panose="02040503050406030204" pitchFamily="18" charset="0"/>
                            <a:ea typeface="Cambria Math"/>
                            <a:cs typeface="Cambria Math"/>
                          </a:rPr>
                        </m:ctrlPr>
                      </m:sSubPr>
                      <m:e>
                        <m:r>
                          <a:rPr lang="en-US" sz="1600">
                            <a:latin typeface="Cambria Math"/>
                            <a:ea typeface="Cambria Math"/>
                            <a:cs typeface="Cambria Math"/>
                          </a:rPr>
                          <m:t>𝐶𝑂</m:t>
                        </m:r>
                      </m:e>
                      <m:sub>
                        <m:r>
                          <a:rPr lang="en-US" sz="1600" i="1">
                            <a:latin typeface="Cambria Math"/>
                            <a:ea typeface="Cambria Math"/>
                            <a:cs typeface="Cambria Math"/>
                          </a:rPr>
                          <m:t>2</m:t>
                        </m:r>
                      </m:sub>
                    </m:sSub>
                  </m:oMath>
                </a14:m>
                <a:r>
                  <a:rPr sz="1600" dirty="0">
                    <a:latin typeface="微软雅黑" panose="020B0503020204020204" pitchFamily="34" charset="-122"/>
                    <a:ea typeface="微软雅黑" panose="020B0503020204020204" pitchFamily="34" charset="-122"/>
                    <a:cs typeface="Times New Roman"/>
                  </a:rPr>
                  <a:t> gas： </a:t>
                </a:r>
                <a14:m>
                  <m:oMath xmlns:m="http://schemas.openxmlformats.org/officeDocument/2006/math">
                    <m:sSub>
                      <m:sSubPr>
                        <m:ctrlPr>
                          <a:rPr lang="en-US" sz="1600" i="1">
                            <a:latin typeface="Cambria Math" panose="02040503050406030204" pitchFamily="18" charset="0"/>
                            <a:ea typeface="Cambria Math"/>
                            <a:cs typeface="Cambria Math"/>
                          </a:rPr>
                        </m:ctrlPr>
                      </m:sSubPr>
                      <m:e>
                        <m:r>
                          <a:rPr lang="en-US" sz="1600" i="1">
                            <a:latin typeface="Cambria Math"/>
                            <a:ea typeface="Cambria Math"/>
                            <a:cs typeface="Cambria Math"/>
                          </a:rPr>
                          <m:t>𝑉</m:t>
                        </m:r>
                      </m:e>
                      <m:sub>
                        <m:r>
                          <a:rPr lang="en-US" sz="1600" i="1">
                            <a:latin typeface="Cambria Math"/>
                            <a:ea typeface="Cambria Math"/>
                            <a:cs typeface="Cambria Math"/>
                          </a:rPr>
                          <m:t>𝐵</m:t>
                        </m:r>
                      </m:sub>
                    </m:sSub>
                  </m:oMath>
                </a14:m>
                <a:r>
                  <a:rPr sz="1600" dirty="0">
                    <a:latin typeface="微软雅黑" panose="020B0503020204020204" pitchFamily="34" charset="-122"/>
                    <a:ea typeface="微软雅黑" panose="020B0503020204020204" pitchFamily="34" charset="-122"/>
                    <a:cs typeface="Times New Roman"/>
                  </a:rPr>
                  <a:t>~850V</a:t>
                </a:r>
              </a:p>
            </p:txBody>
          </p:sp>
        </mc:Choice>
        <mc:Fallback xmlns="">
          <p:sp>
            <p:nvSpPr>
              <p:cNvPr id="4" name="文本框 3">
                <a:extLst>
                  <a:ext uri="{FF2B5EF4-FFF2-40B4-BE49-F238E27FC236}">
                    <a16:creationId xmlns:a16="http://schemas.microsoft.com/office/drawing/2014/main" id="{D46DA82D-2547-806E-F7A3-3B06F7804FBC}"/>
                  </a:ext>
                </a:extLst>
              </p:cNvPr>
              <p:cNvSpPr>
                <a:spLocks noGrp="1" noRot="1" noChangeAspect="1" noMove="1" noResize="1" noEditPoints="1" noAdjustHandles="1" noChangeArrowheads="1" noChangeShapeType="1" noTextEdit="1"/>
              </p:cNvSpPr>
              <p:nvPr/>
            </p:nvSpPr>
            <p:spPr>
              <a:xfrm>
                <a:off x="476250" y="904875"/>
                <a:ext cx="5286375" cy="4586705"/>
              </a:xfrm>
              <a:prstGeom prst="rect">
                <a:avLst/>
              </a:prstGeom>
              <a:blipFill>
                <a:blip r:embed="rId4"/>
                <a:stretch>
                  <a:fillRect l="-1038" b="-664"/>
                </a:stretch>
              </a:blipFill>
            </p:spPr>
            <p:txBody>
              <a:bodyPr/>
              <a:lstStyle/>
              <a:p>
                <a:r>
                  <a:rPr lang="zh-CN" altLang="en-US">
                    <a:noFill/>
                  </a:rPr>
                  <a:t> </a:t>
                </a:r>
              </a:p>
            </p:txBody>
          </p:sp>
        </mc:Fallback>
      </mc:AlternateContent>
      <p:pic>
        <p:nvPicPr>
          <p:cNvPr id="59" name="图片 20"/>
          <p:cNvPicPr>
            <a:picLocks noChangeAspect="1"/>
          </p:cNvPicPr>
          <p:nvPr/>
        </p:nvPicPr>
        <p:blipFill>
          <a:blip r:embed="rId5"/>
          <a:stretch>
            <a:fillRect/>
          </a:stretch>
        </p:blipFill>
        <p:spPr>
          <a:xfrm>
            <a:off x="6542177" y="1282331"/>
            <a:ext cx="5458205" cy="4026724"/>
          </a:xfrm>
          <a:prstGeom prst="rect">
            <a:avLst/>
          </a:prstGeom>
        </p:spPr>
      </p:pic>
      <p:sp>
        <p:nvSpPr>
          <p:cNvPr id="22" name="直接连接符 21">
            <a:extLst>
              <a:ext uri="{FF2B5EF4-FFF2-40B4-BE49-F238E27FC236}">
                <a16:creationId xmlns:a16="http://schemas.microsoft.com/office/drawing/2014/main" id="{887C3D87-1EBC-4345-82DE-68FCA8385EFC}"/>
              </a:ext>
            </a:extLst>
          </p:cNvPr>
          <p:cNvSpPr>
            <a:spLocks noGrp="1"/>
          </p:cNvSpPr>
          <p:nvPr/>
        </p:nvSpPr>
        <p:spPr>
          <a:xfrm>
            <a:off x="9684475" y="1820164"/>
            <a:ext cx="0" cy="382048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sp>
      <p:sp>
        <p:nvSpPr>
          <p:cNvPr id="10" name="文本框 9">
            <a:extLst>
              <a:ext uri="{FF2B5EF4-FFF2-40B4-BE49-F238E27FC236}">
                <a16:creationId xmlns:a16="http://schemas.microsoft.com/office/drawing/2014/main" id="{0A31C0D9-AA69-751A-3E6D-305A9522E8C4}"/>
              </a:ext>
            </a:extLst>
          </p:cNvPr>
          <p:cNvSpPr>
            <a:spLocks noGrp="1"/>
          </p:cNvSpPr>
          <p:nvPr/>
        </p:nvSpPr>
        <p:spPr>
          <a:xfrm>
            <a:off x="10031839" y="4802197"/>
            <a:ext cx="1421239" cy="370985"/>
          </a:xfrm>
          <a:prstGeom prst="rect">
            <a:avLst/>
          </a:prstGeom>
          <a:noFill/>
        </p:spPr>
        <p:txBody>
          <a:bodyPr wrap="square">
            <a:spAutoFit/>
          </a:bodyPr>
          <a:lstStyle/>
          <a:p>
            <a:endParaRPr/>
          </a:p>
        </p:txBody>
      </p:sp>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C474F97E-D725-16DB-FF94-98907D99C85F}"/>
                  </a:ext>
                </a:extLst>
              </p:cNvPr>
              <p:cNvSpPr>
                <a:spLocks noGrp="1"/>
              </p:cNvSpPr>
              <p:nvPr/>
            </p:nvSpPr>
            <p:spPr>
              <a:xfrm>
                <a:off x="10658420" y="5344046"/>
                <a:ext cx="1421239" cy="261610"/>
              </a:xfrm>
              <a:prstGeom prst="rect">
                <a:avLst/>
              </a:prstGeom>
              <a:noFill/>
            </p:spPr>
            <p:txBody>
              <a:bodyPr wrap="square">
                <a:spAutoFit/>
              </a:bodyPr>
              <a:lstStyle/>
              <a:p>
                <a:pPr>
                  <a:defRPr>
                    <a:latin typeface="Microsoft YaHei"/>
                    <a:ea typeface="Microsoft YaHei"/>
                    <a:cs typeface="Microsoft YaHei"/>
                  </a:defRPr>
                </a:pPr>
                <a:r>
                  <a:rPr sz="1100" b="1">
                    <a:solidFill>
                      <a:srgbClr val="FF0000"/>
                    </a:solidFill>
                  </a:rPr>
                  <a:t>气隙厚度 </a:t>
                </a:r>
                <a14:m>
                  <m:oMath xmlns:m="http://schemas.openxmlformats.org/officeDocument/2006/math">
                    <m:r>
                      <a:rPr lang="en-US" sz="1100" b="1" i="1">
                        <a:solidFill>
                          <a:srgbClr val="FF0000"/>
                        </a:solidFill>
                        <a:latin typeface="Cambria Math"/>
                        <a:ea typeface="Cambria Math"/>
                        <a:cs typeface="Cambria Math"/>
                      </a:rPr>
                      <m:t>×</m:t>
                    </m:r>
                  </m:oMath>
                </a14:m>
                <a:r>
                  <a:rPr sz="1100" b="1">
                    <a:solidFill>
                      <a:srgbClr val="FF0000"/>
                    </a:solidFill>
                  </a:rPr>
                  <a:t> 压强</a:t>
                </a:r>
              </a:p>
            </p:txBody>
          </p:sp>
        </mc:Choice>
        <mc:Fallback xmlns="">
          <p:sp>
            <p:nvSpPr>
              <p:cNvPr id="11" name="文本框 10">
                <a:extLst>
                  <a:ext uri="{FF2B5EF4-FFF2-40B4-BE49-F238E27FC236}">
                    <a16:creationId xmlns:a16="http://schemas.microsoft.com/office/drawing/2014/main" id="{C474F97E-D725-16DB-FF94-98907D99C85F}"/>
                  </a:ext>
                </a:extLst>
              </p:cNvPr>
              <p:cNvSpPr>
                <a:spLocks noGrp="1" noRot="1" noChangeAspect="1" noMove="1" noResize="1" noEditPoints="1" noAdjustHandles="1" noChangeArrowheads="1" noChangeShapeType="1" noTextEdit="1"/>
              </p:cNvSpPr>
              <p:nvPr/>
            </p:nvSpPr>
            <p:spPr>
              <a:xfrm>
                <a:off x="10658420" y="5344046"/>
                <a:ext cx="1421239" cy="261610"/>
              </a:xfrm>
              <a:prstGeom prst="rect">
                <a:avLst/>
              </a:prstGeom>
              <a:blipFill>
                <a:blip r:embed="rId6"/>
                <a:stretch>
                  <a:fillRect b="-16279"/>
                </a:stretch>
              </a:blipFill>
            </p:spPr>
            <p:txBody>
              <a:bodyPr/>
              <a:lstStyle/>
              <a:p>
                <a:r>
                  <a:rPr lang="zh-CN" altLang="en-US">
                    <a:noFill/>
                  </a:rPr>
                  <a:t> </a:t>
                </a:r>
              </a:p>
            </p:txBody>
          </p:sp>
        </mc:Fallback>
      </mc:AlternateContent>
      <p:sp>
        <p:nvSpPr>
          <p:cNvPr id="12" name="文本框 11">
            <a:extLst>
              <a:ext uri="{FF2B5EF4-FFF2-40B4-BE49-F238E27FC236}">
                <a16:creationId xmlns:a16="http://schemas.microsoft.com/office/drawing/2014/main" id="{B4F92BD0-2F15-7406-4A24-0122C91A2877}"/>
              </a:ext>
            </a:extLst>
          </p:cNvPr>
          <p:cNvSpPr>
            <a:spLocks noGrp="1"/>
          </p:cNvSpPr>
          <p:nvPr/>
        </p:nvSpPr>
        <p:spPr>
          <a:xfrm>
            <a:off x="6319520" y="1109439"/>
            <a:ext cx="1421239" cy="261610"/>
          </a:xfrm>
          <a:prstGeom prst="rect">
            <a:avLst/>
          </a:prstGeom>
          <a:noFill/>
        </p:spPr>
        <p:txBody>
          <a:bodyPr wrap="square">
            <a:spAutoFit/>
          </a:bodyPr>
          <a:lstStyle/>
          <a:p>
            <a:pPr>
              <a:defRPr>
                <a:latin typeface="Microsoft YaHei"/>
                <a:ea typeface="Microsoft YaHei"/>
                <a:cs typeface="Microsoft YaHei"/>
              </a:defRPr>
            </a:pPr>
            <a:r>
              <a:rPr sz="1100" b="1">
                <a:solidFill>
                  <a:srgbClr val="FF0000"/>
                </a:solidFill>
                <a:latin typeface="Microsoft YaHei"/>
                <a:ea typeface="Microsoft YaHei"/>
                <a:cs typeface="Microsoft YaHei"/>
              </a:rPr>
              <a:t>击穿电压</a:t>
            </a:r>
          </a:p>
        </p:txBody>
      </p:sp>
      <p:sp>
        <p:nvSpPr>
          <p:cNvPr id="13" name="文本框 12">
            <a:extLst>
              <a:ext uri="{FF2B5EF4-FFF2-40B4-BE49-F238E27FC236}">
                <a16:creationId xmlns:a16="http://schemas.microsoft.com/office/drawing/2014/main" id="{C4D92F39-900E-E95A-728F-7953399AA59F}"/>
              </a:ext>
            </a:extLst>
          </p:cNvPr>
          <p:cNvSpPr>
            <a:spLocks noGrp="1"/>
          </p:cNvSpPr>
          <p:nvPr/>
        </p:nvSpPr>
        <p:spPr>
          <a:xfrm>
            <a:off x="7708787" y="4629429"/>
            <a:ext cx="1864360" cy="261610"/>
          </a:xfrm>
          <a:prstGeom prst="rect">
            <a:avLst/>
          </a:prstGeom>
          <a:noFill/>
        </p:spPr>
        <p:txBody>
          <a:bodyPr wrap="square">
            <a:spAutoFit/>
          </a:bodyPr>
          <a:lstStyle/>
          <a:p>
            <a:pPr>
              <a:defRPr>
                <a:latin typeface="Microsoft YaHei"/>
                <a:ea typeface="Microsoft YaHei"/>
                <a:cs typeface="Microsoft YaHei"/>
              </a:defRPr>
            </a:pPr>
            <a:r>
              <a:rPr sz="1100" b="1">
                <a:solidFill>
                  <a:srgbClr val="FF0000"/>
                </a:solidFill>
                <a:latin typeface="Microsoft YaHei"/>
                <a:ea typeface="Microsoft YaHei"/>
                <a:cs typeface="Microsoft YaHei"/>
              </a:rPr>
              <a:t>文献数据与程序计算一致。</a:t>
            </a:r>
          </a:p>
        </p:txBody>
      </p:sp>
      <p:sp>
        <p:nvSpPr>
          <p:cNvPr id="15" name="文本框 14">
            <a:extLst>
              <a:ext uri="{FF2B5EF4-FFF2-40B4-BE49-F238E27FC236}">
                <a16:creationId xmlns:a16="http://schemas.microsoft.com/office/drawing/2014/main" id="{2BAAB66B-6CDE-B30C-F487-E8E10AC23E83}"/>
              </a:ext>
            </a:extLst>
          </p:cNvPr>
          <p:cNvSpPr>
            <a:spLocks noGrp="1"/>
          </p:cNvSpPr>
          <p:nvPr/>
        </p:nvSpPr>
        <p:spPr>
          <a:xfrm>
            <a:off x="8086199" y="3164888"/>
            <a:ext cx="736404" cy="261610"/>
          </a:xfrm>
          <a:prstGeom prst="rect">
            <a:avLst/>
          </a:prstGeom>
          <a:noFill/>
        </p:spPr>
        <p:txBody>
          <a:bodyPr wrap="square">
            <a:spAutoFit/>
          </a:bodyPr>
          <a:lstStyle/>
          <a:p>
            <a:pPr>
              <a:defRPr>
                <a:latin typeface="Microsoft YaHei"/>
                <a:ea typeface="Microsoft YaHei"/>
                <a:cs typeface="Microsoft YaHei"/>
              </a:defRPr>
            </a:pPr>
            <a:r>
              <a:rPr sz="1100" b="1">
                <a:solidFill>
                  <a:srgbClr val="0000FF"/>
                </a:solidFill>
                <a:latin typeface="Microsoft YaHei"/>
                <a:ea typeface="Microsoft YaHei"/>
                <a:cs typeface="Microsoft YaHei"/>
              </a:rPr>
              <a:t>RPC gas</a:t>
            </a:r>
          </a:p>
        </p:txBody>
      </p:sp>
      <p:sp>
        <p:nvSpPr>
          <p:cNvPr id="16" name="文本框 15">
            <a:extLst>
              <a:ext uri="{FF2B5EF4-FFF2-40B4-BE49-F238E27FC236}">
                <a16:creationId xmlns:a16="http://schemas.microsoft.com/office/drawing/2014/main" id="{888BE54A-567B-5949-EAD3-5396FAEABEAF}"/>
              </a:ext>
            </a:extLst>
          </p:cNvPr>
          <p:cNvSpPr>
            <a:spLocks noGrp="1"/>
          </p:cNvSpPr>
          <p:nvPr/>
        </p:nvSpPr>
        <p:spPr>
          <a:xfrm>
            <a:off x="7446118" y="3461489"/>
            <a:ext cx="1545481" cy="261610"/>
          </a:xfrm>
          <a:prstGeom prst="rect">
            <a:avLst/>
          </a:prstGeom>
          <a:noFill/>
        </p:spPr>
        <p:txBody>
          <a:bodyPr wrap="square">
            <a:spAutoFit/>
          </a:bodyPr>
          <a:lstStyle/>
          <a:p>
            <a:pPr>
              <a:defRPr>
                <a:latin typeface="Microsoft YaHei"/>
                <a:ea typeface="Microsoft YaHei"/>
                <a:cs typeface="Microsoft YaHei"/>
              </a:defRPr>
            </a:pPr>
            <a:r>
              <a:rPr sz="1100" b="1">
                <a:solidFill>
                  <a:srgbClr val="00FFFF"/>
                </a:solidFill>
                <a:latin typeface="Microsoft YaHei"/>
                <a:ea typeface="Microsoft YaHei"/>
                <a:cs typeface="Microsoft YaHei"/>
              </a:rPr>
              <a:t>COMPASS gas</a:t>
            </a:r>
          </a:p>
        </p:txBody>
      </p:sp>
      <p:sp>
        <p:nvSpPr>
          <p:cNvPr id="18" name="文本框 17">
            <a:extLst>
              <a:ext uri="{FF2B5EF4-FFF2-40B4-BE49-F238E27FC236}">
                <a16:creationId xmlns:a16="http://schemas.microsoft.com/office/drawing/2014/main" id="{6C59C565-3FE4-8C61-C1DA-1AA3501C3ED5}"/>
              </a:ext>
            </a:extLst>
          </p:cNvPr>
          <p:cNvSpPr>
            <a:spLocks noGrp="1"/>
          </p:cNvSpPr>
          <p:nvPr/>
        </p:nvSpPr>
        <p:spPr>
          <a:xfrm>
            <a:off x="7791631" y="4123662"/>
            <a:ext cx="1545481" cy="261610"/>
          </a:xfrm>
          <a:prstGeom prst="rect">
            <a:avLst/>
          </a:prstGeom>
          <a:noFill/>
        </p:spPr>
        <p:txBody>
          <a:bodyPr wrap="square">
            <a:spAutoFit/>
          </a:bodyPr>
          <a:lstStyle/>
          <a:p>
            <a:pPr>
              <a:defRPr>
                <a:latin typeface="Microsoft YaHei"/>
                <a:ea typeface="Microsoft YaHei"/>
                <a:cs typeface="Microsoft YaHei"/>
              </a:defRPr>
            </a:pPr>
            <a:r>
              <a:rPr sz="1100" b="1">
                <a:solidFill>
                  <a:srgbClr val="FF1BFF"/>
                </a:solidFill>
                <a:latin typeface="Microsoft YaHei"/>
                <a:ea typeface="Microsoft YaHei"/>
                <a:cs typeface="Microsoft YaHei"/>
              </a:rPr>
              <a:t>Ar/CO2</a:t>
            </a:r>
          </a:p>
        </p:txBody>
      </p:sp>
      <p:sp>
        <p:nvSpPr>
          <p:cNvPr id="19" name="文本框 18">
            <a:extLst>
              <a:ext uri="{FF2B5EF4-FFF2-40B4-BE49-F238E27FC236}">
                <a16:creationId xmlns:a16="http://schemas.microsoft.com/office/drawing/2014/main" id="{17E7ED87-309E-97B9-02D0-C6F1DC24752E}"/>
              </a:ext>
            </a:extLst>
          </p:cNvPr>
          <p:cNvSpPr>
            <a:spLocks noGrp="1"/>
          </p:cNvSpPr>
          <p:nvPr/>
        </p:nvSpPr>
        <p:spPr>
          <a:xfrm>
            <a:off x="7420874" y="4463475"/>
            <a:ext cx="1545481" cy="261610"/>
          </a:xfrm>
          <a:prstGeom prst="rect">
            <a:avLst/>
          </a:prstGeom>
          <a:noFill/>
        </p:spPr>
        <p:txBody>
          <a:bodyPr wrap="square">
            <a:spAutoFit/>
          </a:bodyPr>
          <a:lstStyle/>
          <a:p>
            <a:pPr>
              <a:defRPr>
                <a:latin typeface="Microsoft YaHei"/>
                <a:ea typeface="Microsoft YaHei"/>
                <a:cs typeface="Microsoft YaHei"/>
              </a:defRPr>
            </a:pPr>
            <a:r>
              <a:rPr sz="1100" b="1">
                <a:solidFill>
                  <a:srgbClr val="FFC000"/>
                </a:solidFill>
                <a:latin typeface="Microsoft YaHei"/>
                <a:ea typeface="Microsoft YaHei"/>
                <a:cs typeface="Microsoft YaHei"/>
              </a:rPr>
              <a:t>Ar</a:t>
            </a:r>
          </a:p>
        </p:txBody>
      </p:sp>
      <p:sp>
        <p:nvSpPr>
          <p:cNvPr id="23" name="文本框 22">
            <a:extLst>
              <a:ext uri="{FF2B5EF4-FFF2-40B4-BE49-F238E27FC236}">
                <a16:creationId xmlns:a16="http://schemas.microsoft.com/office/drawing/2014/main" id="{5E6FC7E9-2A7D-2560-3FA0-689959101F37}"/>
              </a:ext>
            </a:extLst>
          </p:cNvPr>
          <p:cNvSpPr>
            <a:spLocks noGrp="1"/>
          </p:cNvSpPr>
          <p:nvPr/>
        </p:nvSpPr>
        <p:spPr>
          <a:xfrm>
            <a:off x="9043826" y="2876137"/>
            <a:ext cx="736404" cy="261610"/>
          </a:xfrm>
          <a:prstGeom prst="rect">
            <a:avLst/>
          </a:prstGeom>
          <a:noFill/>
        </p:spPr>
        <p:txBody>
          <a:bodyPr wrap="square">
            <a:spAutoFit/>
          </a:bodyPr>
          <a:lstStyle/>
          <a:p>
            <a:pPr>
              <a:defRPr>
                <a:latin typeface="Microsoft YaHei"/>
                <a:ea typeface="Microsoft YaHei"/>
                <a:cs typeface="Microsoft YaHei"/>
              </a:defRPr>
            </a:pPr>
            <a:r>
              <a:rPr sz="1100" b="1">
                <a:solidFill>
                  <a:srgbClr val="0000FF"/>
                </a:solidFill>
                <a:latin typeface="Microsoft YaHei"/>
                <a:ea typeface="Microsoft YaHei"/>
                <a:cs typeface="Microsoft YaHei"/>
              </a:rPr>
              <a:t>3000V</a:t>
            </a:r>
          </a:p>
        </p:txBody>
      </p:sp>
      <p:sp>
        <p:nvSpPr>
          <p:cNvPr id="24" name="文本框 23">
            <a:extLst>
              <a:ext uri="{FF2B5EF4-FFF2-40B4-BE49-F238E27FC236}">
                <a16:creationId xmlns:a16="http://schemas.microsoft.com/office/drawing/2014/main" id="{83A64230-44F5-62F9-5CC6-98C9AA949DEB}"/>
              </a:ext>
            </a:extLst>
          </p:cNvPr>
          <p:cNvSpPr>
            <a:spLocks noGrp="1"/>
          </p:cNvSpPr>
          <p:nvPr/>
        </p:nvSpPr>
        <p:spPr>
          <a:xfrm>
            <a:off x="9073344" y="3516327"/>
            <a:ext cx="736404" cy="261610"/>
          </a:xfrm>
          <a:prstGeom prst="rect">
            <a:avLst/>
          </a:prstGeom>
          <a:noFill/>
        </p:spPr>
        <p:txBody>
          <a:bodyPr wrap="square">
            <a:spAutoFit/>
          </a:bodyPr>
          <a:lstStyle/>
          <a:p>
            <a:pPr>
              <a:defRPr>
                <a:latin typeface="Microsoft YaHei"/>
                <a:ea typeface="Microsoft YaHei"/>
                <a:cs typeface="Microsoft YaHei"/>
              </a:defRPr>
            </a:pPr>
            <a:r>
              <a:rPr sz="1100" b="1">
                <a:solidFill>
                  <a:srgbClr val="FF1AFF"/>
                </a:solidFill>
                <a:latin typeface="Microsoft YaHei"/>
                <a:ea typeface="Microsoft YaHei"/>
                <a:cs typeface="Microsoft YaHei"/>
              </a:rPr>
              <a:t>850V</a:t>
            </a:r>
          </a:p>
        </p:txBody>
      </p:sp>
      <p:cxnSp>
        <p:nvCxnSpPr>
          <p:cNvPr id="71" name="直接箭头连接符 24"/>
          <p:cNvCxnSpPr/>
          <p:nvPr/>
        </p:nvCxnSpPr>
        <p:spPr>
          <a:xfrm>
            <a:off x="9412028" y="3041933"/>
            <a:ext cx="245320" cy="1521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2" name="直接箭头连接符 25"/>
          <p:cNvCxnSpPr/>
          <p:nvPr/>
        </p:nvCxnSpPr>
        <p:spPr>
          <a:xfrm>
            <a:off x="9436543" y="3655666"/>
            <a:ext cx="245320" cy="1521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6266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3B1B783B-4372-28A0-D11A-59A84F69CCB2}"/>
              </a:ext>
            </a:extLst>
          </p:cNvPr>
          <p:cNvSpPr>
            <a:spLocks noGrp="1"/>
          </p:cNvSpPr>
          <p:nvPr/>
        </p:nvSpPr>
        <p:spPr>
          <a:xfrm>
            <a:off x="0" y="0"/>
            <a:ext cx="12191695" cy="566928"/>
          </a:xfrm>
          <a:prstGeom prst="rect">
            <a:avLst/>
          </a:prstGeom>
          <a:solidFill>
            <a:srgbClr val="F8FBFF"/>
          </a:solidFill>
          <a:ln w="12700">
            <a:solidFill>
              <a:srgbClr val="F8FBFF"/>
            </a:solidFill>
            <a:prstDash val="solid"/>
          </a:ln>
        </p:spPr>
        <p:txBody>
          <a:bodyPr/>
          <a:lstStyle/>
          <a:p>
            <a:endParaRPr/>
          </a:p>
        </p:txBody>
      </p:sp>
      <p:sp>
        <p:nvSpPr>
          <p:cNvPr id="3" name="Text 1">
            <a:extLst>
              <a:ext uri="{FF2B5EF4-FFF2-40B4-BE49-F238E27FC236}">
                <a16:creationId xmlns:a16="http://schemas.microsoft.com/office/drawing/2014/main" id="{2A7C4190-D4A1-D1E6-3A8F-CB4C2F7D6BCB}"/>
              </a:ext>
            </a:extLst>
          </p:cNvPr>
          <p:cNvSpPr>
            <a:spLocks noGrp="1"/>
          </p:cNvSpPr>
          <p:nvPr/>
        </p:nvSpPr>
        <p:spPr>
          <a:xfrm>
            <a:off x="476250" y="76200"/>
            <a:ext cx="10191750" cy="457200"/>
          </a:xfrm>
          <a:prstGeom prst="rect">
            <a:avLst/>
          </a:prstGeom>
          <a:noFill/>
        </p:spPr>
        <p:txBody>
          <a:bodyPr wrap="square" lIns="38100" tIns="19050" rIns="38100" bIns="19050" anchor="ctr">
            <a:normAutofit/>
          </a:bodyPr>
          <a:lstStyle/>
          <a:p>
            <a:pPr algn="l">
              <a:lnSpc>
                <a:spcPct val="112000"/>
              </a:lnSpc>
              <a:buNone/>
              <a:defRPr sz="2400" b="1">
                <a:solidFill>
                  <a:srgbClr val="17324D"/>
                </a:solidFill>
                <a:latin typeface="Microsoft YaHei"/>
                <a:ea typeface="Microsoft YaHei"/>
                <a:cs typeface="Microsoft YaHei"/>
              </a:defRPr>
            </a:pPr>
            <a:r>
              <a:rPr sz="2400" b="1">
                <a:solidFill>
                  <a:srgbClr val="17324D"/>
                </a:solidFill>
                <a:latin typeface="Microsoft YaHei"/>
                <a:ea typeface="Microsoft YaHei"/>
                <a:cs typeface="Microsoft YaHei"/>
              </a:rPr>
              <a:t>附录 2.1：气体详细模拟结果</a:t>
            </a:r>
          </a:p>
        </p:txBody>
      </p:sp>
      <p:pic>
        <p:nvPicPr>
          <p:cNvPr id="64" name="Image 0"/>
          <p:cNvPicPr>
            <a:picLocks noChangeAspect="1"/>
          </p:cNvPicPr>
          <p:nvPr/>
        </p:nvPicPr>
        <p:blipFill>
          <a:blip r:embed="rId3"/>
          <a:stretch>
            <a:fillRect/>
          </a:stretch>
        </p:blipFill>
        <p:spPr>
          <a:xfrm>
            <a:off x="11045952" y="74851"/>
            <a:ext cx="384048" cy="380649"/>
          </a:xfrm>
          <a:prstGeom prst="rect">
            <a:avLst/>
          </a:prstGeom>
        </p:spPr>
      </p:pic>
      <p:sp>
        <p:nvSpPr>
          <p:cNvPr id="5" name="Shape 2">
            <a:extLst>
              <a:ext uri="{FF2B5EF4-FFF2-40B4-BE49-F238E27FC236}">
                <a16:creationId xmlns:a16="http://schemas.microsoft.com/office/drawing/2014/main" id="{B33CA040-B3DA-50C0-CF60-584F25A6579E}"/>
              </a:ext>
            </a:extLst>
          </p:cNvPr>
          <p:cNvSpPr>
            <a:spLocks noGrp="1"/>
          </p:cNvSpPr>
          <p:nvPr/>
        </p:nvSpPr>
        <p:spPr>
          <a:xfrm>
            <a:off x="475488" y="594360"/>
            <a:ext cx="10789920" cy="0"/>
          </a:xfrm>
          <a:prstGeom prst="line">
            <a:avLst/>
          </a:prstGeom>
          <a:noFill/>
          <a:ln w="15240">
            <a:solidFill>
              <a:srgbClr val="0B4EA2"/>
            </a:solidFill>
            <a:prstDash val="solid"/>
          </a:ln>
        </p:spPr>
        <p:txBody>
          <a:bodyPr/>
          <a:lstStyle/>
          <a:p>
            <a:endParaRPr/>
          </a:p>
        </p:txBody>
      </p:sp>
      <p:sp>
        <p:nvSpPr>
          <p:cNvPr id="6" name="Text 3">
            <a:extLst>
              <a:ext uri="{FF2B5EF4-FFF2-40B4-BE49-F238E27FC236}">
                <a16:creationId xmlns:a16="http://schemas.microsoft.com/office/drawing/2014/main" id="{6CB49662-9FCD-6F70-3F3D-1CC7659DBF00}"/>
              </a:ext>
            </a:extLst>
          </p:cNvPr>
          <p:cNvSpPr>
            <a:spLocks noGrp="1"/>
          </p:cNvSpPr>
          <p:nvPr/>
        </p:nvSpPr>
        <p:spPr>
          <a:xfrm>
            <a:off x="476250" y="6496050"/>
            <a:ext cx="1619250" cy="209550"/>
          </a:xfrm>
          <a:prstGeom prst="rect">
            <a:avLst/>
          </a:prstGeom>
          <a:noFill/>
        </p:spPr>
        <p:txBody>
          <a:bodyPr wrap="square" lIns="38100" tIns="19050" rIns="38100" bIns="19050" anchor="ctr">
            <a:normAutofit fontScale="95663"/>
          </a:bodyPr>
          <a:lstStyle/>
          <a:p>
            <a:pPr algn="l">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惠州 · 2026.07</a:t>
            </a:r>
          </a:p>
        </p:txBody>
      </p:sp>
      <p:sp>
        <p:nvSpPr>
          <p:cNvPr id="7" name="Text 4">
            <a:extLst>
              <a:ext uri="{FF2B5EF4-FFF2-40B4-BE49-F238E27FC236}">
                <a16:creationId xmlns:a16="http://schemas.microsoft.com/office/drawing/2014/main" id="{242F7E40-0680-1AC5-7F5E-9997F5F93814}"/>
              </a:ext>
            </a:extLst>
          </p:cNvPr>
          <p:cNvSpPr>
            <a:spLocks noGrp="1"/>
          </p:cNvSpPr>
          <p:nvPr/>
        </p:nvSpPr>
        <p:spPr>
          <a:xfrm>
            <a:off x="11096625" y="6496050"/>
            <a:ext cx="714375" cy="209550"/>
          </a:xfrm>
          <a:prstGeom prst="rect">
            <a:avLst/>
          </a:prstGeom>
          <a:noFill/>
        </p:spPr>
        <p:txBody>
          <a:bodyPr wrap="square" lIns="38100" tIns="19050" rIns="38100" bIns="19050" anchor="ctr">
            <a:normAutofit fontScale="95663"/>
          </a:bodyPr>
          <a:lstStyle/>
          <a:p>
            <a:pPr algn="r">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24</a:t>
            </a:r>
          </a:p>
        </p:txBody>
      </p:sp>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0820428F-1B18-78EC-5A67-0FFB399FA0A4}"/>
                  </a:ext>
                </a:extLst>
              </p:cNvPr>
              <p:cNvSpPr>
                <a:spLocks noGrp="1"/>
              </p:cNvSpPr>
              <p:nvPr/>
            </p:nvSpPr>
            <p:spPr>
              <a:xfrm>
                <a:off x="476250" y="904875"/>
                <a:ext cx="10810875" cy="1047750"/>
              </a:xfrm>
              <a:prstGeom prst="rect">
                <a:avLst/>
              </a:prstGeom>
              <a:noFill/>
            </p:spPr>
            <p:txBody>
              <a:bodyPr wrap="square">
                <a:spAutoFit/>
              </a:bodyPr>
              <a:lstStyle/>
              <a:p>
                <a:pPr marL="342900" indent="-342900">
                  <a:lnSpc>
                    <a:spcPct val="120000"/>
                  </a:lnSpc>
                  <a:buFont typeface="Wingdings" panose="05000000000000000000" pitchFamily="2" charset="2"/>
                  <a:buChar char="Ø"/>
                  <a:defRPr>
                    <a:latin typeface="Microsoft YaHei"/>
                    <a:ea typeface="Microsoft YaHei"/>
                    <a:cs typeface="Microsoft YaHei"/>
                  </a:defRPr>
                </a:pPr>
                <a:r>
                  <a:rPr sz="2000" b="1" dirty="0">
                    <a:latin typeface="楷体"/>
                    <a:ea typeface="楷体"/>
                    <a:cs typeface="楷体"/>
                  </a:rPr>
                  <a:t>RPC </a:t>
                </a:r>
                <a:r>
                  <a:rPr sz="2000" b="1" dirty="0" err="1">
                    <a:latin typeface="楷体"/>
                    <a:ea typeface="楷体"/>
                    <a:cs typeface="楷体"/>
                  </a:rPr>
                  <a:t>气体</a:t>
                </a:r>
                <a:r>
                  <a:rPr sz="2000" b="1" dirty="0">
                    <a:latin typeface="楷体"/>
                    <a:ea typeface="楷体"/>
                    <a:cs typeface="楷体"/>
                  </a:rPr>
                  <a:t>： </a:t>
                </a:r>
                <a:r>
                  <a:rPr sz="2000" b="1" dirty="0" err="1">
                    <a:latin typeface="楷体"/>
                    <a:ea typeface="楷体"/>
                    <a:cs typeface="楷体"/>
                  </a:rPr>
                  <a:t>时间分辨</a:t>
                </a:r>
                <a:r>
                  <a:rPr sz="2000" b="1" dirty="0">
                    <a:latin typeface="楷体"/>
                    <a:ea typeface="楷体"/>
                    <a:cs typeface="楷体"/>
                  </a:rPr>
                  <a:t> vs. </a:t>
                </a:r>
                <a:r>
                  <a:rPr sz="2000" b="1" dirty="0" err="1">
                    <a:latin typeface="楷体"/>
                    <a:ea typeface="楷体"/>
                    <a:cs typeface="楷体"/>
                  </a:rPr>
                  <a:t>pd（压强</a:t>
                </a:r>
                <a14:m>
                  <m:oMath xmlns:m="http://schemas.openxmlformats.org/officeDocument/2006/math">
                    <m:r>
                      <a:rPr lang="en-US" sz="2000" b="1" i="1">
                        <a:latin typeface="Cambria Math"/>
                        <a:ea typeface="Cambria Math"/>
                        <a:cs typeface="Cambria Math"/>
                      </a:rPr>
                      <m:t>×</m:t>
                    </m:r>
                  </m:oMath>
                </a14:m>
                <a:r>
                  <a:rPr sz="2000" b="1" dirty="0" err="1">
                    <a:latin typeface="楷体"/>
                    <a:ea typeface="楷体"/>
                    <a:cs typeface="楷体"/>
                  </a:rPr>
                  <a:t>气隙厚度</a:t>
                </a:r>
                <a:r>
                  <a:rPr sz="2000" b="1" dirty="0">
                    <a:latin typeface="楷体"/>
                    <a:ea typeface="楷体"/>
                    <a:cs typeface="楷体"/>
                  </a:rPr>
                  <a:t>）</a:t>
                </a:r>
              </a:p>
              <a:p>
                <a:pPr marL="742950" indent="-285750">
                  <a:lnSpc>
                    <a:spcPct val="120000"/>
                  </a:lnSpc>
                  <a:buFont typeface="Arial" panose="020B0604020202020204" pitchFamily="34" charset="0"/>
                  <a:buChar char="•"/>
                  <a:defRPr>
                    <a:latin typeface="Microsoft YaHei"/>
                    <a:ea typeface="Microsoft YaHei"/>
                    <a:cs typeface="Microsoft YaHei"/>
                  </a:defRPr>
                </a:pPr>
                <a:r>
                  <a:rPr sz="1600" dirty="0" err="1">
                    <a:latin typeface="Times New Roman"/>
                    <a:ea typeface="Times New Roman"/>
                    <a:cs typeface="Times New Roman"/>
                  </a:rPr>
                  <a:t>电场设置：保持</a:t>
                </a:r>
                <a14:m>
                  <m:oMath xmlns:m="http://schemas.openxmlformats.org/officeDocument/2006/math">
                    <m:sSup>
                      <m:sSupPr>
                        <m:ctrlPr>
                          <a:rPr lang="en-US" sz="1600" b="1" i="1">
                            <a:latin typeface="Cambria Math" panose="02040503050406030204" pitchFamily="18" charset="0"/>
                            <a:ea typeface="Cambria Math"/>
                            <a:cs typeface="Cambria Math"/>
                          </a:rPr>
                        </m:ctrlPr>
                      </m:sSupPr>
                      <m:e>
                        <m:r>
                          <a:rPr lang="en-US" sz="1600" b="1" i="1">
                            <a:latin typeface="Cambria Math"/>
                            <a:ea typeface="Cambria Math"/>
                            <a:cs typeface="Cambria Math"/>
                          </a:rPr>
                          <m:t>𝒆</m:t>
                        </m:r>
                      </m:e>
                      <m:sup>
                        <m:r>
                          <a:rPr lang="en-US" sz="1600" b="1" i="1">
                            <a:latin typeface="Cambria Math"/>
                            <a:ea typeface="Cambria Math"/>
                            <a:cs typeface="Cambria Math"/>
                          </a:rPr>
                          <m:t>𝜶</m:t>
                        </m:r>
                        <m:r>
                          <a:rPr lang="en-US" sz="1600" b="1" i="1">
                            <a:latin typeface="Cambria Math"/>
                            <a:ea typeface="Cambria Math"/>
                            <a:cs typeface="Cambria Math"/>
                          </a:rPr>
                          <m:t>𝒅</m:t>
                        </m:r>
                      </m:sup>
                    </m:sSup>
                  </m:oMath>
                </a14:m>
                <a:r>
                  <a:rPr sz="1600" dirty="0">
                    <a:latin typeface="Times New Roman"/>
                    <a:ea typeface="Times New Roman"/>
                    <a:cs typeface="Times New Roman"/>
                  </a:rPr>
                  <a:t> </a:t>
                </a:r>
                <a:r>
                  <a:rPr sz="1600" dirty="0" err="1">
                    <a:latin typeface="Times New Roman"/>
                    <a:ea typeface="Times New Roman"/>
                    <a:cs typeface="Times New Roman"/>
                  </a:rPr>
                  <a:t>相同，即</a:t>
                </a:r>
                <a:r>
                  <a:rPr sz="1600" dirty="0" err="1">
                    <a:solidFill>
                      <a:srgbClr val="FF0000"/>
                    </a:solidFill>
                    <a:latin typeface="Times New Roman"/>
                    <a:ea typeface="Times New Roman"/>
                    <a:cs typeface="Times New Roman"/>
                  </a:rPr>
                  <a:t>增益大致不变</a:t>
                </a:r>
                <a:r>
                  <a:rPr sz="1600" dirty="0"/>
                  <a:t>。</a:t>
                </a:r>
              </a:p>
              <a:p>
                <a:pPr marL="742950" indent="-285750">
                  <a:lnSpc>
                    <a:spcPct val="120000"/>
                  </a:lnSpc>
                  <a:buFont typeface="Arial" panose="020B0604020202020204" pitchFamily="34" charset="0"/>
                  <a:buChar char="•"/>
                  <a:defRPr>
                    <a:latin typeface="Microsoft YaHei"/>
                    <a:ea typeface="Microsoft YaHei"/>
                    <a:cs typeface="Microsoft YaHei"/>
                  </a:defRPr>
                </a:pPr>
                <a:r>
                  <a:rPr sz="1600" dirty="0" err="1">
                    <a:latin typeface="Times New Roman"/>
                    <a:ea typeface="Times New Roman"/>
                    <a:cs typeface="Times New Roman"/>
                  </a:rPr>
                  <a:t>RPC气体</a:t>
                </a:r>
                <a:r>
                  <a:rPr sz="1600" dirty="0">
                    <a:latin typeface="Times New Roman"/>
                    <a:ea typeface="Times New Roman"/>
                    <a:cs typeface="Times New Roman"/>
                  </a:rPr>
                  <a:t>  (</a:t>
                </a:r>
                <a14:m>
                  <m:oMath xmlns:m="http://schemas.openxmlformats.org/officeDocument/2006/math">
                    <m:sSup>
                      <m:sSupPr>
                        <m:ctrlPr>
                          <a:rPr lang="en-US" sz="1600" i="1">
                            <a:latin typeface="Cambria Math" panose="02040503050406030204" pitchFamily="18" charset="0"/>
                            <a:ea typeface="Cambria Math"/>
                            <a:cs typeface="Cambria Math"/>
                          </a:rPr>
                        </m:ctrlPr>
                      </m:sSupPr>
                      <m:e>
                        <m:r>
                          <a:rPr lang="en-US" sz="1600" i="1">
                            <a:latin typeface="Cambria Math"/>
                            <a:ea typeface="Cambria Math"/>
                            <a:cs typeface="Cambria Math"/>
                          </a:rPr>
                          <m:t>𝑒</m:t>
                        </m:r>
                      </m:e>
                      <m:sup>
                        <m:r>
                          <a:rPr lang="en-US" sz="1600" i="1">
                            <a:latin typeface="Cambria Math"/>
                            <a:ea typeface="Cambria Math"/>
                            <a:cs typeface="Cambria Math"/>
                          </a:rPr>
                          <m:t>𝛼</m:t>
                        </m:r>
                        <m:r>
                          <a:rPr lang="en-US" sz="1600" i="1">
                            <a:latin typeface="Cambria Math"/>
                            <a:ea typeface="Cambria Math"/>
                            <a:cs typeface="Cambria Math"/>
                          </a:rPr>
                          <m:t>𝑑</m:t>
                        </m:r>
                      </m:sup>
                    </m:sSup>
                    <m:r>
                      <a:rPr lang="en-US" sz="1600" i="1">
                        <a:latin typeface="Cambria Math"/>
                        <a:ea typeface="Cambria Math"/>
                        <a:cs typeface="Cambria Math"/>
                      </a:rPr>
                      <m:t> ~ </m:t>
                    </m:r>
                    <m:d>
                      <m:dPr>
                        <m:ctrlPr>
                          <a:rPr lang="en-US" sz="1600" i="1">
                            <a:latin typeface="Cambria Math" panose="02040503050406030204" pitchFamily="18" charset="0"/>
                            <a:ea typeface="Cambria Math"/>
                            <a:cs typeface="Cambria Math"/>
                          </a:rPr>
                        </m:ctrlPr>
                      </m:dPr>
                      <m:e>
                        <m:r>
                          <a:rPr lang="en-US" sz="1600" i="1">
                            <a:solidFill>
                              <a:srgbClr val="FF0000"/>
                            </a:solidFill>
                            <a:latin typeface="Cambria Math"/>
                            <a:ea typeface="Cambria Math"/>
                            <a:cs typeface="Cambria Math"/>
                          </a:rPr>
                          <m:t>1</m:t>
                        </m:r>
                        <m:r>
                          <a:rPr lang="en-US" sz="1600" i="1">
                            <a:solidFill>
                              <a:srgbClr val="FF0000"/>
                            </a:solidFill>
                            <a:latin typeface="Cambria Math"/>
                            <a:ea typeface="Cambria Math"/>
                            <a:cs typeface="Cambria Math"/>
                          </a:rPr>
                          <m:t>𝑎𝑡𝑚</m:t>
                        </m:r>
                        <m:r>
                          <a:rPr lang="en-US" sz="1600" i="1">
                            <a:solidFill>
                              <a:srgbClr val="FF0000"/>
                            </a:solidFill>
                            <a:latin typeface="Cambria Math"/>
                            <a:ea typeface="Cambria Math"/>
                            <a:cs typeface="Cambria Math"/>
                          </a:rPr>
                          <m:t>. ,  </m:t>
                        </m:r>
                        <m:r>
                          <a:rPr lang="en-US" sz="1600" i="1">
                            <a:solidFill>
                              <a:srgbClr val="FF0000"/>
                            </a:solidFill>
                            <a:latin typeface="Cambria Math"/>
                            <a:ea typeface="Cambria Math"/>
                            <a:cs typeface="Cambria Math"/>
                          </a:rPr>
                          <m:t>215</m:t>
                        </m:r>
                        <m:r>
                          <a:rPr lang="en-US" sz="1600" i="1">
                            <a:solidFill>
                              <a:srgbClr val="FF0000"/>
                            </a:solidFill>
                            <a:latin typeface="Cambria Math"/>
                            <a:ea typeface="Cambria Math"/>
                            <a:cs typeface="Cambria Math"/>
                          </a:rPr>
                          <m:t>𝑢𝑚</m:t>
                        </m:r>
                        <m:r>
                          <a:rPr lang="en-US" sz="1600" i="1">
                            <a:solidFill>
                              <a:srgbClr val="FF0000"/>
                            </a:solidFill>
                            <a:latin typeface="Cambria Math"/>
                            <a:ea typeface="Cambria Math"/>
                            <a:cs typeface="Cambria Math"/>
                          </a:rPr>
                          <m:t>, </m:t>
                        </m:r>
                        <m:r>
                          <a:rPr lang="en-US" sz="1600" i="1">
                            <a:solidFill>
                              <a:srgbClr val="FF0000"/>
                            </a:solidFill>
                            <a:latin typeface="Cambria Math"/>
                            <a:ea typeface="Cambria Math"/>
                            <a:cs typeface="Cambria Math"/>
                          </a:rPr>
                          <m:t>2150</m:t>
                        </m:r>
                        <m:r>
                          <a:rPr lang="en-US" sz="1600" i="1">
                            <a:solidFill>
                              <a:srgbClr val="FF0000"/>
                            </a:solidFill>
                            <a:latin typeface="Cambria Math"/>
                            <a:ea typeface="Cambria Math"/>
                            <a:cs typeface="Cambria Math"/>
                          </a:rPr>
                          <m:t>𝑉</m:t>
                        </m:r>
                      </m:e>
                    </m:d>
                    <m:r>
                      <a:rPr lang="en-US" sz="1600">
                        <a:latin typeface="Cambria Math"/>
                        <a:ea typeface="Cambria Math"/>
                        <a:cs typeface="Cambria Math"/>
                      </a:rPr>
                      <m:t>, </m:t>
                    </m:r>
                    <m:sSub>
                      <m:sSubPr>
                        <m:ctrlPr>
                          <a:rPr lang="en-US" sz="1600" i="1">
                            <a:latin typeface="Cambria Math" panose="02040503050406030204" pitchFamily="18" charset="0"/>
                            <a:ea typeface="Cambria Math"/>
                            <a:cs typeface="Cambria Math"/>
                          </a:rPr>
                        </m:ctrlPr>
                      </m:sSubPr>
                      <m:e>
                        <m:r>
                          <a:rPr lang="en-US" sz="1600">
                            <a:latin typeface="Cambria Math"/>
                            <a:ea typeface="Cambria Math"/>
                            <a:cs typeface="Cambria Math"/>
                          </a:rPr>
                          <m:t>𝑄</m:t>
                        </m:r>
                      </m:e>
                      <m:sub>
                        <m:r>
                          <a:rPr lang="en-US" sz="1600">
                            <a:latin typeface="Cambria Math"/>
                            <a:ea typeface="Cambria Math"/>
                            <a:cs typeface="Cambria Math"/>
                          </a:rPr>
                          <m:t>𝑖𝑛𝑑</m:t>
                        </m:r>
                      </m:sub>
                    </m:sSub>
                    <m:r>
                      <a:rPr lang="en-US" sz="1600">
                        <a:latin typeface="Cambria Math"/>
                        <a:ea typeface="Cambria Math"/>
                        <a:cs typeface="Cambria Math"/>
                      </a:rPr>
                      <m:t>~</m:t>
                    </m:r>
                  </m:oMath>
                </a14:m>
                <a:r>
                  <a:rPr sz="1600" i="0" dirty="0">
                    <a:solidFill>
                      <a:srgbClr val="FF0000"/>
                    </a:solidFill>
                    <a:latin typeface="+mj-lt"/>
                    <a:ea typeface="+mj-lt"/>
                    <a:cs typeface="+mj-lt"/>
                  </a:rPr>
                  <a:t>1</a:t>
                </a:r>
                <a14:m>
                  <m:oMath xmlns:m="http://schemas.openxmlformats.org/officeDocument/2006/math">
                    <m:sSup>
                      <m:sSupPr>
                        <m:ctrlPr>
                          <a:rPr lang="en-US" sz="1600" b="0" i="1">
                            <a:solidFill>
                              <a:srgbClr val="FF0000"/>
                            </a:solidFill>
                            <a:latin typeface="Cambria Math" panose="02040503050406030204" pitchFamily="18" charset="0"/>
                            <a:ea typeface="Cambria Math"/>
                            <a:cs typeface="Cambria Math"/>
                          </a:rPr>
                        </m:ctrlPr>
                      </m:sSupPr>
                      <m:e>
                        <m:r>
                          <a:rPr lang="en-US" sz="1600" b="0" i="0">
                            <a:solidFill>
                              <a:srgbClr val="FF0000"/>
                            </a:solidFill>
                            <a:latin typeface="Cambria Math"/>
                            <a:ea typeface="Cambria Math"/>
                            <a:cs typeface="Cambria Math"/>
                          </a:rPr>
                          <m:t>0</m:t>
                        </m:r>
                      </m:e>
                      <m:sup>
                        <m:r>
                          <a:rPr lang="en-US" sz="1600" b="0" i="1">
                            <a:solidFill>
                              <a:srgbClr val="FF0000"/>
                            </a:solidFill>
                            <a:latin typeface="Cambria Math"/>
                            <a:ea typeface="Cambria Math"/>
                            <a:cs typeface="Cambria Math"/>
                          </a:rPr>
                          <m:t>6</m:t>
                        </m:r>
                      </m:sup>
                    </m:sSup>
                    <m:r>
                      <a:rPr lang="en-US" sz="1600">
                        <a:solidFill>
                          <a:srgbClr val="FF0000"/>
                        </a:solidFill>
                        <a:latin typeface="Cambria Math"/>
                        <a:ea typeface="Cambria Math"/>
                        <a:cs typeface="Cambria Math"/>
                      </a:rPr>
                      <m:t> </m:t>
                    </m:r>
                    <m:r>
                      <a:rPr lang="en-US" sz="1600">
                        <a:solidFill>
                          <a:srgbClr val="FF0000"/>
                        </a:solidFill>
                        <a:latin typeface="Cambria Math"/>
                        <a:ea typeface="Cambria Math"/>
                        <a:cs typeface="Cambria Math"/>
                      </a:rPr>
                      <m:t>𝑄𝑒</m:t>
                    </m:r>
                  </m:oMath>
                </a14:m>
                <a:r>
                  <a:rPr sz="1600" dirty="0">
                    <a:latin typeface="Times New Roman"/>
                    <a:ea typeface="Times New Roman"/>
                    <a:cs typeface="Times New Roman"/>
                  </a:rPr>
                  <a:t>)。 “×”</a:t>
                </a:r>
                <a:r>
                  <a:rPr sz="1600" dirty="0" err="1">
                    <a:latin typeface="Times New Roman"/>
                    <a:ea typeface="Times New Roman"/>
                    <a:cs typeface="Times New Roman"/>
                  </a:rPr>
                  <a:t>表示电压在paschen曲线上面</a:t>
                </a:r>
                <a:r>
                  <a:rPr sz="1600" dirty="0">
                    <a:latin typeface="Times New Roman"/>
                    <a:ea typeface="Times New Roman"/>
                    <a:cs typeface="Times New Roman"/>
                  </a:rPr>
                  <a:t>。</a:t>
                </a:r>
              </a:p>
            </p:txBody>
          </p:sp>
        </mc:Choice>
        <mc:Fallback xmlns="">
          <p:sp>
            <p:nvSpPr>
              <p:cNvPr id="14" name="文本框 13">
                <a:extLst>
                  <a:ext uri="{FF2B5EF4-FFF2-40B4-BE49-F238E27FC236}">
                    <a16:creationId xmlns:a16="http://schemas.microsoft.com/office/drawing/2014/main" id="{0820428F-1B18-78EC-5A67-0FFB399FA0A4}"/>
                  </a:ext>
                </a:extLst>
              </p:cNvPr>
              <p:cNvSpPr>
                <a:spLocks noGrp="1" noRot="1" noChangeAspect="1" noMove="1" noResize="1" noEditPoints="1" noAdjustHandles="1" noChangeArrowheads="1" noChangeShapeType="1" noTextEdit="1"/>
              </p:cNvSpPr>
              <p:nvPr/>
            </p:nvSpPr>
            <p:spPr>
              <a:xfrm>
                <a:off x="476250" y="904875"/>
                <a:ext cx="10810875" cy="1047750"/>
              </a:xfrm>
              <a:prstGeom prst="rect">
                <a:avLst/>
              </a:prstGeom>
              <a:blipFill>
                <a:blip r:embed="rId4"/>
                <a:stretch>
                  <a:fillRect l="-507" t="-1744" b="-5814"/>
                </a:stretch>
              </a:blipFill>
            </p:spPr>
            <p:txBody>
              <a:bodyPr/>
              <a:lstStyle/>
              <a:p>
                <a:r>
                  <a:rPr lang="zh-CN" altLang="en-US">
                    <a:noFill/>
                  </a:rPr>
                  <a:t> </a:t>
                </a:r>
              </a:p>
            </p:txBody>
          </p:sp>
        </mc:Fallback>
      </mc:AlternateContent>
      <p:pic>
        <p:nvPicPr>
          <p:cNvPr id="69" name="图片 16"/>
          <p:cNvPicPr>
            <a:picLocks noChangeAspect="1"/>
          </p:cNvPicPr>
          <p:nvPr/>
        </p:nvPicPr>
        <p:blipFill>
          <a:blip r:embed="rId5"/>
          <a:stretch>
            <a:fillRect/>
          </a:stretch>
        </p:blipFill>
        <p:spPr>
          <a:xfrm>
            <a:off x="673477" y="2080924"/>
            <a:ext cx="4866291" cy="3600000"/>
          </a:xfrm>
          <a:prstGeom prst="rect">
            <a:avLst/>
          </a:prstGeom>
        </p:spPr>
      </p:pic>
      <p:pic>
        <p:nvPicPr>
          <p:cNvPr id="70" name="图片 26"/>
          <p:cNvPicPr>
            <a:picLocks noChangeAspect="1"/>
          </p:cNvPicPr>
          <p:nvPr/>
        </p:nvPicPr>
        <p:blipFill>
          <a:blip r:embed="rId6"/>
          <a:stretch>
            <a:fillRect/>
          </a:stretch>
        </p:blipFill>
        <p:spPr>
          <a:xfrm>
            <a:off x="10093957" y="1048525"/>
            <a:ext cx="1350331" cy="1156271"/>
          </a:xfrm>
          <a:prstGeom prst="rect">
            <a:avLst/>
          </a:prstGeom>
        </p:spPr>
      </p:pic>
      <p:sp>
        <p:nvSpPr>
          <p:cNvPr id="28" name="文本框 27">
            <a:extLst>
              <a:ext uri="{FF2B5EF4-FFF2-40B4-BE49-F238E27FC236}">
                <a16:creationId xmlns:a16="http://schemas.microsoft.com/office/drawing/2014/main" id="{6F4CFE5E-28CF-7818-958F-400CCE89A0E6}"/>
              </a:ext>
            </a:extLst>
          </p:cNvPr>
          <p:cNvSpPr>
            <a:spLocks noGrp="1"/>
          </p:cNvSpPr>
          <p:nvPr/>
        </p:nvSpPr>
        <p:spPr>
          <a:xfrm>
            <a:off x="4800830" y="5742833"/>
            <a:ext cx="5052715" cy="369332"/>
          </a:xfrm>
          <a:prstGeom prst="rect">
            <a:avLst/>
          </a:prstGeom>
          <a:noFill/>
        </p:spPr>
        <p:txBody>
          <a:bodyPr wrap="square">
            <a:spAutoFit/>
          </a:bodyPr>
          <a:lstStyle/>
          <a:p>
            <a:pPr>
              <a:defRPr>
                <a:latin typeface="Microsoft YaHei"/>
                <a:ea typeface="Microsoft YaHei"/>
                <a:cs typeface="Microsoft YaHei"/>
              </a:defRPr>
            </a:pPr>
            <a:r>
              <a:rPr>
                <a:latin typeface="Microsoft YaHei"/>
                <a:ea typeface="Microsoft YaHei"/>
                <a:cs typeface="Microsoft YaHei"/>
              </a:rPr>
              <a:t>薄气隙、低压(右下角)有利于时间分辨。</a:t>
            </a:r>
          </a:p>
        </p:txBody>
      </p:sp>
      <p:pic>
        <p:nvPicPr>
          <p:cNvPr id="72" name="图片 29"/>
          <p:cNvPicPr>
            <a:picLocks noChangeAspect="1"/>
          </p:cNvPicPr>
          <p:nvPr/>
        </p:nvPicPr>
        <p:blipFill>
          <a:blip r:embed="rId7"/>
          <a:srcRect t="483" r="1415" b="-1"/>
          <a:stretch>
            <a:fillRect/>
          </a:stretch>
        </p:blipFill>
        <p:spPr>
          <a:xfrm>
            <a:off x="5580198" y="1978128"/>
            <a:ext cx="4827558" cy="3600000"/>
          </a:xfrm>
          <a:prstGeom prst="rect">
            <a:avLst/>
          </a:prstGeom>
        </p:spPr>
      </p:pic>
      <p:sp>
        <p:nvSpPr>
          <p:cNvPr id="31" name="任意多边形: 形状 30">
            <a:extLst>
              <a:ext uri="{FF2B5EF4-FFF2-40B4-BE49-F238E27FC236}">
                <a16:creationId xmlns:a16="http://schemas.microsoft.com/office/drawing/2014/main" id="{5DE20C80-C551-171A-DE7F-23D2B00EB266}"/>
              </a:ext>
            </a:extLst>
          </p:cNvPr>
          <p:cNvSpPr>
            <a:spLocks noGrp="1"/>
          </p:cNvSpPr>
          <p:nvPr/>
        </p:nvSpPr>
        <p:spPr>
          <a:xfrm>
            <a:off x="6180070" y="2423707"/>
            <a:ext cx="3673475" cy="2124075"/>
          </a:xfrm>
          <a:custGeom>
            <a:avLst/>
            <a:gdLst/>
            <a:ahLst/>
            <a:cxnLst/>
            <a:rect l="l" t="t" r="r" b="b"/>
            <a:pathLst>
              <a:path w="3673475" h="2124075">
                <a:moveTo>
                  <a:pt x="0" y="2124075"/>
                </a:moveTo>
                <a:cubicBezTo>
                  <a:pt x="139964" y="2075921"/>
                  <a:pt x="279929" y="2027767"/>
                  <a:pt x="460375" y="1981200"/>
                </a:cubicBezTo>
                <a:cubicBezTo>
                  <a:pt x="640821" y="1934633"/>
                  <a:pt x="906992" y="1891771"/>
                  <a:pt x="1082675" y="1844675"/>
                </a:cubicBezTo>
                <a:cubicBezTo>
                  <a:pt x="1258358" y="1797579"/>
                  <a:pt x="1357842" y="1739900"/>
                  <a:pt x="1514475" y="1698625"/>
                </a:cubicBezTo>
                <a:cubicBezTo>
                  <a:pt x="1671108" y="1657350"/>
                  <a:pt x="1890184" y="1648354"/>
                  <a:pt x="2022475" y="1597025"/>
                </a:cubicBezTo>
                <a:cubicBezTo>
                  <a:pt x="2154766" y="1545696"/>
                  <a:pt x="2160058" y="1432983"/>
                  <a:pt x="2308225" y="1390650"/>
                </a:cubicBezTo>
                <a:cubicBezTo>
                  <a:pt x="2456392" y="1348317"/>
                  <a:pt x="2747963" y="1438275"/>
                  <a:pt x="2911475" y="1343025"/>
                </a:cubicBezTo>
                <a:cubicBezTo>
                  <a:pt x="3074988" y="1247775"/>
                  <a:pt x="3207279" y="938212"/>
                  <a:pt x="3289300" y="819150"/>
                </a:cubicBezTo>
                <a:cubicBezTo>
                  <a:pt x="3371321" y="700088"/>
                  <a:pt x="3348038" y="747712"/>
                  <a:pt x="3403600" y="628650"/>
                </a:cubicBezTo>
                <a:cubicBezTo>
                  <a:pt x="3459162" y="509588"/>
                  <a:pt x="3577696" y="209550"/>
                  <a:pt x="3622675" y="104775"/>
                </a:cubicBezTo>
                <a:cubicBezTo>
                  <a:pt x="3667654" y="0"/>
                  <a:pt x="3661833" y="11642"/>
                  <a:pt x="3673475" y="0"/>
                </a:cubicBezTo>
              </a:path>
            </a:pathLst>
          </a:custGeom>
          <a:noFill/>
          <a:ln>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pic>
        <p:nvPicPr>
          <p:cNvPr id="74" name="图片 31"/>
          <p:cNvPicPr>
            <a:picLocks noChangeAspect="1"/>
          </p:cNvPicPr>
          <p:nvPr/>
        </p:nvPicPr>
        <p:blipFill>
          <a:blip r:embed="rId8"/>
          <a:stretch>
            <a:fillRect/>
          </a:stretch>
        </p:blipFill>
        <p:spPr>
          <a:xfrm>
            <a:off x="633047" y="2029526"/>
            <a:ext cx="4866291" cy="3600000"/>
          </a:xfrm>
          <a:prstGeom prst="rect">
            <a:avLst/>
          </a:prstGeom>
        </p:spPr>
      </p:pic>
      <p:sp>
        <p:nvSpPr>
          <p:cNvPr id="33" name="任意多边形: 形状 32">
            <a:extLst>
              <a:ext uri="{FF2B5EF4-FFF2-40B4-BE49-F238E27FC236}">
                <a16:creationId xmlns:a16="http://schemas.microsoft.com/office/drawing/2014/main" id="{331D607F-0EFA-1F50-F196-CBF731395603}"/>
              </a:ext>
            </a:extLst>
          </p:cNvPr>
          <p:cNvSpPr>
            <a:spLocks noGrp="1"/>
          </p:cNvSpPr>
          <p:nvPr/>
        </p:nvSpPr>
        <p:spPr>
          <a:xfrm>
            <a:off x="2732567" y="3211033"/>
            <a:ext cx="2121196" cy="2014869"/>
          </a:xfrm>
          <a:custGeom>
            <a:avLst/>
            <a:gdLst/>
            <a:ahLst/>
            <a:cxnLst/>
            <a:rect l="l" t="t" r="r" b="b"/>
            <a:pathLst>
              <a:path w="2121196" h="2014869">
                <a:moveTo>
                  <a:pt x="0" y="2014869"/>
                </a:moveTo>
                <a:cubicBezTo>
                  <a:pt x="293724" y="1885063"/>
                  <a:pt x="587449" y="1755257"/>
                  <a:pt x="940982" y="1419446"/>
                </a:cubicBezTo>
                <a:cubicBezTo>
                  <a:pt x="1294515" y="1083634"/>
                  <a:pt x="1927152" y="231258"/>
                  <a:pt x="2121196" y="0"/>
                </a:cubicBezTo>
              </a:path>
            </a:pathLst>
          </a:custGeom>
          <a:noFill/>
          <a:ln>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34" name="文本框 33">
            <a:extLst>
              <a:ext uri="{FF2B5EF4-FFF2-40B4-BE49-F238E27FC236}">
                <a16:creationId xmlns:a16="http://schemas.microsoft.com/office/drawing/2014/main" id="{FC015A7E-9E83-C8BA-E001-E5C8A6A13770}"/>
              </a:ext>
            </a:extLst>
          </p:cNvPr>
          <p:cNvSpPr>
            <a:spLocks noGrp="1"/>
          </p:cNvSpPr>
          <p:nvPr/>
        </p:nvSpPr>
        <p:spPr>
          <a:xfrm>
            <a:off x="1780953" y="5491061"/>
            <a:ext cx="1903228" cy="461665"/>
          </a:xfrm>
          <a:prstGeom prst="rect">
            <a:avLst/>
          </a:prstGeom>
          <a:noFill/>
        </p:spPr>
        <p:txBody>
          <a:bodyPr wrap="square">
            <a:spAutoFit/>
          </a:bodyPr>
          <a:lstStyle/>
          <a:p>
            <a:pPr>
              <a:defRPr>
                <a:latin typeface="Microsoft YaHei"/>
                <a:ea typeface="Microsoft YaHei"/>
                <a:cs typeface="Microsoft YaHei"/>
              </a:defRPr>
            </a:pPr>
            <a:r>
              <a:rPr sz="1200">
                <a:latin typeface="Microsoft YaHei"/>
                <a:ea typeface="Microsoft YaHei"/>
                <a:cs typeface="Microsoft YaHei"/>
              </a:rPr>
              <a:t>低电压，较好的工作区（尽量避免低气压下放电）</a:t>
            </a:r>
          </a:p>
        </p:txBody>
      </p:sp>
      <p:cxnSp>
        <p:nvCxnSpPr>
          <p:cNvPr id="77" name="直接箭头连接符 34"/>
          <p:cNvCxnSpPr/>
          <p:nvPr/>
        </p:nvCxnSpPr>
        <p:spPr>
          <a:xfrm flipV="1">
            <a:off x="2604976" y="5174949"/>
            <a:ext cx="356191" cy="36706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4805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9F2A1C16-5E25-C864-0AD1-6847D996E55B}"/>
              </a:ext>
            </a:extLst>
          </p:cNvPr>
          <p:cNvSpPr>
            <a:spLocks noGrp="1"/>
          </p:cNvSpPr>
          <p:nvPr/>
        </p:nvSpPr>
        <p:spPr>
          <a:xfrm>
            <a:off x="0" y="0"/>
            <a:ext cx="12191695" cy="566928"/>
          </a:xfrm>
          <a:prstGeom prst="rect">
            <a:avLst/>
          </a:prstGeom>
          <a:solidFill>
            <a:srgbClr val="F8FBFF"/>
          </a:solidFill>
          <a:ln w="12700">
            <a:solidFill>
              <a:srgbClr val="F8FBFF"/>
            </a:solidFill>
            <a:prstDash val="solid"/>
          </a:ln>
        </p:spPr>
        <p:txBody>
          <a:bodyPr/>
          <a:lstStyle/>
          <a:p>
            <a:endParaRPr/>
          </a:p>
        </p:txBody>
      </p:sp>
      <p:sp>
        <p:nvSpPr>
          <p:cNvPr id="3" name="Text 1">
            <a:extLst>
              <a:ext uri="{FF2B5EF4-FFF2-40B4-BE49-F238E27FC236}">
                <a16:creationId xmlns:a16="http://schemas.microsoft.com/office/drawing/2014/main" id="{387627A9-3007-CCE7-51C5-FC7845BDF5E4}"/>
              </a:ext>
            </a:extLst>
          </p:cNvPr>
          <p:cNvSpPr>
            <a:spLocks noGrp="1"/>
          </p:cNvSpPr>
          <p:nvPr/>
        </p:nvSpPr>
        <p:spPr>
          <a:xfrm>
            <a:off x="476250" y="76200"/>
            <a:ext cx="10191750" cy="457200"/>
          </a:xfrm>
          <a:prstGeom prst="rect">
            <a:avLst/>
          </a:prstGeom>
          <a:noFill/>
        </p:spPr>
        <p:txBody>
          <a:bodyPr wrap="square" lIns="38100" tIns="19050" rIns="38100" bIns="19050" anchor="ctr">
            <a:normAutofit/>
          </a:bodyPr>
          <a:lstStyle/>
          <a:p>
            <a:pPr algn="l">
              <a:lnSpc>
                <a:spcPct val="112000"/>
              </a:lnSpc>
              <a:buNone/>
              <a:defRPr sz="2400" b="1">
                <a:solidFill>
                  <a:srgbClr val="17324D"/>
                </a:solidFill>
                <a:latin typeface="Microsoft YaHei"/>
                <a:ea typeface="Microsoft YaHei"/>
                <a:cs typeface="Microsoft YaHei"/>
              </a:defRPr>
            </a:pPr>
            <a:r>
              <a:rPr sz="2400" b="1">
                <a:solidFill>
                  <a:srgbClr val="17324D"/>
                </a:solidFill>
                <a:latin typeface="Microsoft YaHei"/>
                <a:ea typeface="Microsoft YaHei"/>
                <a:cs typeface="Microsoft YaHei"/>
              </a:rPr>
              <a:t>附录 2.2：气体详细模拟结果</a:t>
            </a:r>
          </a:p>
        </p:txBody>
      </p:sp>
      <p:pic>
        <p:nvPicPr>
          <p:cNvPr id="19" name="Image 0"/>
          <p:cNvPicPr>
            <a:picLocks noChangeAspect="1"/>
          </p:cNvPicPr>
          <p:nvPr/>
        </p:nvPicPr>
        <p:blipFill>
          <a:blip r:embed="rId3"/>
          <a:stretch>
            <a:fillRect/>
          </a:stretch>
        </p:blipFill>
        <p:spPr>
          <a:xfrm>
            <a:off x="11045952" y="74851"/>
            <a:ext cx="384048" cy="380649"/>
          </a:xfrm>
          <a:prstGeom prst="rect">
            <a:avLst/>
          </a:prstGeom>
        </p:spPr>
      </p:pic>
      <p:sp>
        <p:nvSpPr>
          <p:cNvPr id="5" name="Shape 2">
            <a:extLst>
              <a:ext uri="{FF2B5EF4-FFF2-40B4-BE49-F238E27FC236}">
                <a16:creationId xmlns:a16="http://schemas.microsoft.com/office/drawing/2014/main" id="{AFCF19C0-E0E5-7EA9-E9FB-4474806F2194}"/>
              </a:ext>
            </a:extLst>
          </p:cNvPr>
          <p:cNvSpPr>
            <a:spLocks noGrp="1"/>
          </p:cNvSpPr>
          <p:nvPr/>
        </p:nvSpPr>
        <p:spPr>
          <a:xfrm>
            <a:off x="475488" y="594360"/>
            <a:ext cx="10789920" cy="0"/>
          </a:xfrm>
          <a:prstGeom prst="line">
            <a:avLst/>
          </a:prstGeom>
          <a:noFill/>
          <a:ln w="15240">
            <a:solidFill>
              <a:srgbClr val="0B4EA2"/>
            </a:solidFill>
            <a:prstDash val="solid"/>
          </a:ln>
        </p:spPr>
        <p:txBody>
          <a:bodyPr/>
          <a:lstStyle/>
          <a:p>
            <a:endParaRPr/>
          </a:p>
        </p:txBody>
      </p:sp>
      <p:sp>
        <p:nvSpPr>
          <p:cNvPr id="6" name="Text 3">
            <a:extLst>
              <a:ext uri="{FF2B5EF4-FFF2-40B4-BE49-F238E27FC236}">
                <a16:creationId xmlns:a16="http://schemas.microsoft.com/office/drawing/2014/main" id="{285E809A-D54D-E80F-9519-F86ED2071378}"/>
              </a:ext>
            </a:extLst>
          </p:cNvPr>
          <p:cNvSpPr>
            <a:spLocks noGrp="1"/>
          </p:cNvSpPr>
          <p:nvPr/>
        </p:nvSpPr>
        <p:spPr>
          <a:xfrm>
            <a:off x="476250" y="6496050"/>
            <a:ext cx="1619250" cy="209550"/>
          </a:xfrm>
          <a:prstGeom prst="rect">
            <a:avLst/>
          </a:prstGeom>
          <a:noFill/>
        </p:spPr>
        <p:txBody>
          <a:bodyPr wrap="square" lIns="38100" tIns="19050" rIns="38100" bIns="19050" anchor="ctr">
            <a:normAutofit fontScale="95663"/>
          </a:bodyPr>
          <a:lstStyle/>
          <a:p>
            <a:pPr algn="l">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惠州 · 2026.07</a:t>
            </a:r>
          </a:p>
        </p:txBody>
      </p:sp>
      <p:sp>
        <p:nvSpPr>
          <p:cNvPr id="7" name="Text 4">
            <a:extLst>
              <a:ext uri="{FF2B5EF4-FFF2-40B4-BE49-F238E27FC236}">
                <a16:creationId xmlns:a16="http://schemas.microsoft.com/office/drawing/2014/main" id="{31F02F64-413D-D3B6-ADFF-A1DD2CF3280F}"/>
              </a:ext>
            </a:extLst>
          </p:cNvPr>
          <p:cNvSpPr>
            <a:spLocks noGrp="1"/>
          </p:cNvSpPr>
          <p:nvPr/>
        </p:nvSpPr>
        <p:spPr>
          <a:xfrm>
            <a:off x="11096625" y="6496050"/>
            <a:ext cx="714375" cy="209550"/>
          </a:xfrm>
          <a:prstGeom prst="rect">
            <a:avLst/>
          </a:prstGeom>
          <a:noFill/>
        </p:spPr>
        <p:txBody>
          <a:bodyPr wrap="square" lIns="38100" tIns="19050" rIns="38100" bIns="19050" anchor="ctr">
            <a:normAutofit fontScale="95663"/>
          </a:bodyPr>
          <a:lstStyle/>
          <a:p>
            <a:pPr algn="r">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24</a:t>
            </a:r>
          </a:p>
        </p:txBody>
      </p:sp>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9AE7AE07-0CCF-92AF-3516-8B36DB5279B6}"/>
                  </a:ext>
                </a:extLst>
              </p:cNvPr>
              <p:cNvSpPr>
                <a:spLocks noGrp="1"/>
              </p:cNvSpPr>
              <p:nvPr/>
            </p:nvSpPr>
            <p:spPr>
              <a:xfrm>
                <a:off x="476250" y="904875"/>
                <a:ext cx="10810875" cy="1078992"/>
              </a:xfrm>
              <a:prstGeom prst="rect">
                <a:avLst/>
              </a:prstGeom>
              <a:noFill/>
            </p:spPr>
            <p:txBody>
              <a:bodyPr wrap="square">
                <a:spAutoFit/>
              </a:bodyPr>
              <a:lstStyle/>
              <a:p>
                <a:pPr marL="342900" indent="-342900">
                  <a:lnSpc>
                    <a:spcPct val="120000"/>
                  </a:lnSpc>
                  <a:buFont typeface="Wingdings" panose="05000000000000000000" pitchFamily="2" charset="2"/>
                  <a:buChar char="Ø"/>
                  <a:defRPr>
                    <a:latin typeface="Microsoft YaHei"/>
                    <a:ea typeface="Microsoft YaHei"/>
                    <a:cs typeface="Microsoft YaHei"/>
                  </a:defRPr>
                </a:pPr>
                <a:r>
                  <a:rPr sz="2000" b="1" dirty="0">
                    <a:latin typeface="Microsoft YaHei"/>
                    <a:ea typeface="Microsoft YaHei"/>
                    <a:cs typeface="Microsoft YaHei"/>
                  </a:rPr>
                  <a:t>COMPASS </a:t>
                </a:r>
                <a:r>
                  <a:rPr sz="2000" b="1" dirty="0" err="1">
                    <a:latin typeface="Microsoft YaHei"/>
                    <a:ea typeface="Microsoft YaHei"/>
                    <a:cs typeface="Microsoft YaHei"/>
                  </a:rPr>
                  <a:t>气体</a:t>
                </a:r>
                <a:endParaRPr sz="2000" b="1" dirty="0">
                  <a:latin typeface="Microsoft YaHei"/>
                  <a:ea typeface="Microsoft YaHei"/>
                  <a:cs typeface="Microsoft YaHei"/>
                </a:endParaRPr>
              </a:p>
              <a:p>
                <a:pPr marL="742950" indent="-285750">
                  <a:lnSpc>
                    <a:spcPct val="120000"/>
                  </a:lnSpc>
                  <a:buFont typeface="Arial" panose="020B0604020202020204" pitchFamily="34" charset="0"/>
                  <a:buChar char="•"/>
                  <a:defRPr>
                    <a:latin typeface="Microsoft YaHei"/>
                    <a:ea typeface="Microsoft YaHei"/>
                    <a:cs typeface="Microsoft YaHei"/>
                  </a:defRPr>
                </a:pPr>
                <a:r>
                  <a:rPr sz="1600" dirty="0"/>
                  <a:t>(</a:t>
                </a:r>
                <a14:m>
                  <m:oMath xmlns:m="http://schemas.openxmlformats.org/officeDocument/2006/math">
                    <m:sSup>
                      <m:sSupPr>
                        <m:ctrlPr>
                          <a:rPr lang="en-US" sz="1600" i="1">
                            <a:latin typeface="Cambria Math" panose="02040503050406030204" pitchFamily="18" charset="0"/>
                            <a:ea typeface="Cambria Math"/>
                            <a:cs typeface="Cambria Math"/>
                          </a:rPr>
                        </m:ctrlPr>
                      </m:sSupPr>
                      <m:e>
                        <m:r>
                          <a:rPr lang="en-US" sz="1600" i="1">
                            <a:latin typeface="Cambria Math"/>
                            <a:ea typeface="Cambria Math"/>
                            <a:cs typeface="Cambria Math"/>
                          </a:rPr>
                          <m:t>𝑒</m:t>
                        </m:r>
                      </m:e>
                      <m:sup>
                        <m:r>
                          <a:rPr lang="en-US" sz="1600" i="1">
                            <a:latin typeface="Cambria Math"/>
                            <a:ea typeface="Cambria Math"/>
                            <a:cs typeface="Cambria Math"/>
                          </a:rPr>
                          <m:t>𝛼</m:t>
                        </m:r>
                        <m:r>
                          <a:rPr lang="en-US" sz="1600" i="1">
                            <a:latin typeface="Cambria Math"/>
                            <a:ea typeface="Cambria Math"/>
                            <a:cs typeface="Cambria Math"/>
                          </a:rPr>
                          <m:t>𝑑</m:t>
                        </m:r>
                      </m:sup>
                    </m:sSup>
                    <m:r>
                      <a:rPr lang="en-US" sz="1600" i="1">
                        <a:latin typeface="Cambria Math"/>
                        <a:ea typeface="Cambria Math"/>
                        <a:cs typeface="Cambria Math"/>
                      </a:rPr>
                      <m:t> ~ </m:t>
                    </m:r>
                    <m:d>
                      <m:dPr>
                        <m:ctrlPr>
                          <a:rPr lang="en-US" sz="1600" i="1">
                            <a:latin typeface="Cambria Math" panose="02040503050406030204" pitchFamily="18" charset="0"/>
                            <a:ea typeface="Cambria Math"/>
                            <a:cs typeface="Cambria Math"/>
                          </a:rPr>
                        </m:ctrlPr>
                      </m:dPr>
                      <m:e>
                        <m:r>
                          <a:rPr lang="en-US" sz="1600" i="1">
                            <a:latin typeface="Cambria Math"/>
                            <a:ea typeface="Cambria Math"/>
                            <a:cs typeface="Cambria Math"/>
                          </a:rPr>
                          <m:t>1</m:t>
                        </m:r>
                        <m:r>
                          <a:rPr lang="en-US" sz="1600" i="1">
                            <a:latin typeface="Cambria Math"/>
                            <a:ea typeface="Cambria Math"/>
                            <a:cs typeface="Cambria Math"/>
                          </a:rPr>
                          <m:t>𝑎𝑡𝑚</m:t>
                        </m:r>
                        <m:r>
                          <a:rPr lang="en-US" sz="1600" i="1">
                            <a:latin typeface="Cambria Math"/>
                            <a:ea typeface="Cambria Math"/>
                            <a:cs typeface="Cambria Math"/>
                          </a:rPr>
                          <m:t>. </m:t>
                        </m:r>
                        <m:r>
                          <a:rPr lang="en-US" sz="1600" i="1">
                            <a:latin typeface="Cambria Math"/>
                            <a:ea typeface="Cambria Math"/>
                            <a:cs typeface="Cambria Math"/>
                          </a:rPr>
                          <m:t>215</m:t>
                        </m:r>
                        <m:r>
                          <a:rPr lang="en-US" sz="1600" i="1">
                            <a:latin typeface="Cambria Math"/>
                            <a:ea typeface="Cambria Math"/>
                            <a:cs typeface="Cambria Math"/>
                          </a:rPr>
                          <m:t>𝑢𝑚</m:t>
                        </m:r>
                        <m:r>
                          <a:rPr lang="en-US" sz="1600" i="1">
                            <a:latin typeface="Cambria Math"/>
                            <a:ea typeface="Cambria Math"/>
                            <a:cs typeface="Cambria Math"/>
                          </a:rPr>
                          <m:t>, </m:t>
                        </m:r>
                        <m:r>
                          <a:rPr lang="en-US" sz="1600" i="1">
                            <a:latin typeface="Cambria Math"/>
                            <a:ea typeface="Cambria Math"/>
                            <a:cs typeface="Cambria Math"/>
                          </a:rPr>
                          <m:t>820</m:t>
                        </m:r>
                        <m:r>
                          <a:rPr lang="en-US" sz="1600" i="1">
                            <a:latin typeface="Cambria Math"/>
                            <a:ea typeface="Cambria Math"/>
                            <a:cs typeface="Cambria Math"/>
                          </a:rPr>
                          <m:t>𝑉</m:t>
                        </m:r>
                      </m:e>
                    </m:d>
                    <m:r>
                      <a:rPr lang="en-US" sz="1600" i="1">
                        <a:latin typeface="Cambria Math"/>
                        <a:ea typeface="Cambria Math"/>
                        <a:cs typeface="Cambria Math"/>
                      </a:rPr>
                      <m:t>,</m:t>
                    </m:r>
                    <m:sSub>
                      <m:sSubPr>
                        <m:ctrlPr>
                          <a:rPr lang="en-US" sz="1600" i="1">
                            <a:latin typeface="Cambria Math" panose="02040503050406030204" pitchFamily="18" charset="0"/>
                            <a:ea typeface="Cambria Math"/>
                            <a:cs typeface="Cambria Math"/>
                          </a:rPr>
                        </m:ctrlPr>
                      </m:sSubPr>
                      <m:e>
                        <m:r>
                          <a:rPr lang="en-US" sz="1600" b="1" i="1">
                            <a:solidFill>
                              <a:srgbClr val="FF0000"/>
                            </a:solidFill>
                            <a:latin typeface="Cambria Math"/>
                            <a:ea typeface="Cambria Math"/>
                            <a:cs typeface="Cambria Math"/>
                          </a:rPr>
                          <m:t>𝑸</m:t>
                        </m:r>
                      </m:e>
                      <m:sub>
                        <m:r>
                          <a:rPr lang="en-US" sz="1600" b="1" i="1">
                            <a:solidFill>
                              <a:srgbClr val="FF0000"/>
                            </a:solidFill>
                            <a:latin typeface="Cambria Math"/>
                            <a:ea typeface="Cambria Math"/>
                            <a:cs typeface="Cambria Math"/>
                          </a:rPr>
                          <m:t>𝒊𝒏𝒅</m:t>
                        </m:r>
                      </m:sub>
                    </m:sSub>
                    <m:r>
                      <a:rPr lang="en-US" sz="1600" b="1">
                        <a:solidFill>
                          <a:srgbClr val="FF0000"/>
                        </a:solidFill>
                        <a:latin typeface="Cambria Math"/>
                        <a:ea typeface="Cambria Math"/>
                        <a:cs typeface="Cambria Math"/>
                      </a:rPr>
                      <m:t>~</m:t>
                    </m:r>
                    <m:r>
                      <a:rPr lang="en-US" sz="1600" b="1">
                        <a:solidFill>
                          <a:srgbClr val="FF0000"/>
                        </a:solidFill>
                        <a:latin typeface="Cambria Math" panose="02040503050406030204" pitchFamily="18" charset="0"/>
                      </a:rPr>
                      <m:t>1</m:t>
                    </m:r>
                    <m:sSup>
                      <m:sSupPr>
                        <m:ctrlPr>
                          <a:rPr lang="en-US" sz="1600" b="1" i="1">
                            <a:solidFill>
                              <a:srgbClr val="FF0000"/>
                            </a:solidFill>
                            <a:latin typeface="Cambria Math" panose="02040503050406030204" pitchFamily="18" charset="0"/>
                          </a:rPr>
                        </m:ctrlPr>
                      </m:sSupPr>
                      <m:e>
                        <m:r>
                          <a:rPr lang="en-US" sz="1600" b="1" i="1">
                            <a:solidFill>
                              <a:srgbClr val="FF0000"/>
                            </a:solidFill>
                            <a:latin typeface="Cambria Math"/>
                            <a:ea typeface="Cambria Math"/>
                            <a:cs typeface="Cambria Math"/>
                          </a:rPr>
                          <m:t>𝟎</m:t>
                        </m:r>
                      </m:e>
                      <m:sup>
                        <m:r>
                          <a:rPr lang="en-US" sz="1600" b="1" i="1">
                            <a:solidFill>
                              <a:srgbClr val="FF0000"/>
                            </a:solidFill>
                            <a:latin typeface="Cambria Math"/>
                            <a:ea typeface="Cambria Math"/>
                            <a:cs typeface="Cambria Math"/>
                          </a:rPr>
                          <m:t>𝟓</m:t>
                        </m:r>
                      </m:sup>
                    </m:sSup>
                    <m:r>
                      <a:rPr lang="en-US" sz="1600" b="1" i="0">
                        <a:solidFill>
                          <a:srgbClr val="FF0000"/>
                        </a:solidFill>
                        <a:latin typeface="Cambria Math"/>
                        <a:ea typeface="Cambria Math"/>
                        <a:cs typeface="Cambria Math"/>
                      </a:rPr>
                      <m:t>𝐐𝐞</m:t>
                    </m:r>
                  </m:oMath>
                </a14:m>
                <a:r>
                  <a:rPr sz="1600" dirty="0"/>
                  <a:t>)</a:t>
                </a:r>
                <a:br>
                  <a:rPr dirty="0"/>
                </a:br>
                <a:endParaRPr dirty="0"/>
              </a:p>
            </p:txBody>
          </p:sp>
        </mc:Choice>
        <mc:Fallback xmlns="">
          <p:sp>
            <p:nvSpPr>
              <p:cNvPr id="4" name="文本框 3">
                <a:extLst>
                  <a:ext uri="{FF2B5EF4-FFF2-40B4-BE49-F238E27FC236}">
                    <a16:creationId xmlns:a16="http://schemas.microsoft.com/office/drawing/2014/main" id="{9AE7AE07-0CCF-92AF-3516-8B36DB5279B6}"/>
                  </a:ext>
                </a:extLst>
              </p:cNvPr>
              <p:cNvSpPr>
                <a:spLocks noGrp="1" noRot="1" noChangeAspect="1" noMove="1" noResize="1" noEditPoints="1" noAdjustHandles="1" noChangeArrowheads="1" noChangeShapeType="1" noTextEdit="1"/>
              </p:cNvSpPr>
              <p:nvPr/>
            </p:nvSpPr>
            <p:spPr>
              <a:xfrm>
                <a:off x="476250" y="904875"/>
                <a:ext cx="10810875" cy="1078992"/>
              </a:xfrm>
              <a:prstGeom prst="rect">
                <a:avLst/>
              </a:prstGeom>
              <a:blipFill>
                <a:blip r:embed="rId4"/>
                <a:stretch>
                  <a:fillRect l="-507"/>
                </a:stretch>
              </a:blipFill>
            </p:spPr>
            <p:txBody>
              <a:bodyPr/>
              <a:lstStyle/>
              <a:p>
                <a:r>
                  <a:rPr lang="zh-CN" altLang="en-US">
                    <a:noFill/>
                  </a:rPr>
                  <a:t> </a:t>
                </a:r>
              </a:p>
            </p:txBody>
          </p:sp>
        </mc:Fallback>
      </mc:AlternateContent>
      <p:pic>
        <p:nvPicPr>
          <p:cNvPr id="24" name="图片 7"/>
          <p:cNvPicPr>
            <a:picLocks noChangeAspect="1"/>
          </p:cNvPicPr>
          <p:nvPr/>
        </p:nvPicPr>
        <p:blipFill>
          <a:blip r:embed="rId5"/>
          <a:stretch>
            <a:fillRect/>
          </a:stretch>
        </p:blipFill>
        <p:spPr>
          <a:xfrm>
            <a:off x="459150" y="1836131"/>
            <a:ext cx="4866291" cy="3600000"/>
          </a:xfrm>
          <a:prstGeom prst="rect">
            <a:avLst/>
          </a:prstGeom>
        </p:spPr>
      </p:pic>
      <p:sp>
        <p:nvSpPr>
          <p:cNvPr id="9" name="文本框 8">
            <a:extLst>
              <a:ext uri="{FF2B5EF4-FFF2-40B4-BE49-F238E27FC236}">
                <a16:creationId xmlns:a16="http://schemas.microsoft.com/office/drawing/2014/main" id="{2A12AFF5-3F00-DE9D-5B4F-9566C9CFC4F2}"/>
              </a:ext>
            </a:extLst>
          </p:cNvPr>
          <p:cNvSpPr>
            <a:spLocks noGrp="1"/>
          </p:cNvSpPr>
          <p:nvPr/>
        </p:nvSpPr>
        <p:spPr>
          <a:xfrm>
            <a:off x="3035807" y="5592537"/>
            <a:ext cx="5052715" cy="369332"/>
          </a:xfrm>
          <a:prstGeom prst="rect">
            <a:avLst/>
          </a:prstGeom>
          <a:noFill/>
        </p:spPr>
        <p:txBody>
          <a:bodyPr wrap="square">
            <a:spAutoFit/>
          </a:bodyPr>
          <a:lstStyle/>
          <a:p>
            <a:pPr>
              <a:defRPr>
                <a:latin typeface="Microsoft YaHei"/>
                <a:ea typeface="Microsoft YaHei"/>
                <a:cs typeface="Microsoft YaHei"/>
              </a:defRPr>
            </a:pPr>
            <a:r>
              <a:rPr>
                <a:latin typeface="Microsoft YaHei"/>
                <a:ea typeface="Microsoft YaHei"/>
                <a:cs typeface="Microsoft YaHei"/>
              </a:rPr>
              <a:t>薄气隙、低压(右下角)有利于时间分辨。</a:t>
            </a:r>
          </a:p>
        </p:txBody>
      </p:sp>
      <p:pic>
        <p:nvPicPr>
          <p:cNvPr id="26" name="图片 10"/>
          <p:cNvPicPr>
            <a:picLocks noChangeAspect="1"/>
          </p:cNvPicPr>
          <p:nvPr/>
        </p:nvPicPr>
        <p:blipFill>
          <a:blip r:embed="rId6"/>
          <a:stretch>
            <a:fillRect/>
          </a:stretch>
        </p:blipFill>
        <p:spPr>
          <a:xfrm>
            <a:off x="5739770" y="1915555"/>
            <a:ext cx="4866291" cy="3600000"/>
          </a:xfrm>
          <a:prstGeom prst="rect">
            <a:avLst/>
          </a:prstGeom>
        </p:spPr>
      </p:pic>
      <p:sp>
        <p:nvSpPr>
          <p:cNvPr id="12" name="任意多边形: 形状 11">
            <a:extLst>
              <a:ext uri="{FF2B5EF4-FFF2-40B4-BE49-F238E27FC236}">
                <a16:creationId xmlns:a16="http://schemas.microsoft.com/office/drawing/2014/main" id="{A357DD7B-7806-239C-06C3-3C6F47719081}"/>
              </a:ext>
            </a:extLst>
          </p:cNvPr>
          <p:cNvSpPr>
            <a:spLocks noGrp="1"/>
          </p:cNvSpPr>
          <p:nvPr/>
        </p:nvSpPr>
        <p:spPr>
          <a:xfrm>
            <a:off x="6198782" y="3586364"/>
            <a:ext cx="3940360" cy="1069652"/>
          </a:xfrm>
          <a:custGeom>
            <a:avLst/>
            <a:gdLst/>
            <a:ahLst/>
            <a:cxnLst/>
            <a:rect l="l" t="t" r="r" b="b"/>
            <a:pathLst>
              <a:path w="3653281" h="1060064">
                <a:moveTo>
                  <a:pt x="0" y="1060064"/>
                </a:moveTo>
                <a:cubicBezTo>
                  <a:pt x="239675" y="1053418"/>
                  <a:pt x="479351" y="1046773"/>
                  <a:pt x="680484" y="1006901"/>
                </a:cubicBezTo>
                <a:cubicBezTo>
                  <a:pt x="881617" y="967029"/>
                  <a:pt x="965791" y="881082"/>
                  <a:pt x="1206796" y="820831"/>
                </a:cubicBezTo>
                <a:cubicBezTo>
                  <a:pt x="1447801" y="760580"/>
                  <a:pt x="1872217" y="702101"/>
                  <a:pt x="2126512" y="645394"/>
                </a:cubicBezTo>
                <a:cubicBezTo>
                  <a:pt x="2380807" y="588687"/>
                  <a:pt x="2494222" y="578940"/>
                  <a:pt x="2732568" y="480589"/>
                </a:cubicBezTo>
                <a:cubicBezTo>
                  <a:pt x="2970915" y="382238"/>
                  <a:pt x="3411279" y="132373"/>
                  <a:pt x="3556591" y="55287"/>
                </a:cubicBezTo>
                <a:cubicBezTo>
                  <a:pt x="3701903" y="-21799"/>
                  <a:pt x="3653170" y="-1863"/>
                  <a:pt x="3604438" y="18073"/>
                </a:cubicBezTo>
              </a:path>
            </a:pathLst>
          </a:custGeom>
          <a:noFill/>
          <a:ln>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3" name="任意多边形: 形状 12">
            <a:extLst>
              <a:ext uri="{FF2B5EF4-FFF2-40B4-BE49-F238E27FC236}">
                <a16:creationId xmlns:a16="http://schemas.microsoft.com/office/drawing/2014/main" id="{3FEEC2F8-DA2A-3005-5070-653E965F8C5E}"/>
              </a:ext>
            </a:extLst>
          </p:cNvPr>
          <p:cNvSpPr>
            <a:spLocks noGrp="1"/>
          </p:cNvSpPr>
          <p:nvPr/>
        </p:nvSpPr>
        <p:spPr>
          <a:xfrm>
            <a:off x="2009553" y="2365744"/>
            <a:ext cx="2674595" cy="2658140"/>
          </a:xfrm>
          <a:custGeom>
            <a:avLst/>
            <a:gdLst/>
            <a:ahLst/>
            <a:cxnLst/>
            <a:rect l="l" t="t" r="r" b="b"/>
            <a:pathLst>
              <a:path w="2674595" h="2658140">
                <a:moveTo>
                  <a:pt x="0" y="2658140"/>
                </a:moveTo>
                <a:cubicBezTo>
                  <a:pt x="441694" y="2454792"/>
                  <a:pt x="883389" y="2251444"/>
                  <a:pt x="1244010" y="1998921"/>
                </a:cubicBezTo>
                <a:cubicBezTo>
                  <a:pt x="1604631" y="1746398"/>
                  <a:pt x="1925380" y="1476153"/>
                  <a:pt x="2163726" y="1143000"/>
                </a:cubicBezTo>
                <a:cubicBezTo>
                  <a:pt x="2402072" y="809847"/>
                  <a:pt x="2688266" y="65567"/>
                  <a:pt x="2674089" y="0"/>
                </a:cubicBezTo>
              </a:path>
            </a:pathLst>
          </a:custGeom>
          <a:noFill/>
          <a:ln>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Tree>
    <p:extLst>
      <p:ext uri="{BB962C8B-B14F-4D97-AF65-F5344CB8AC3E}">
        <p14:creationId xmlns:p14="http://schemas.microsoft.com/office/powerpoint/2010/main" val="15238429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A48ADD35-3D7F-98BA-427D-4AB31435C4CD}"/>
              </a:ext>
            </a:extLst>
          </p:cNvPr>
          <p:cNvSpPr>
            <a:spLocks noGrp="1"/>
          </p:cNvSpPr>
          <p:nvPr/>
        </p:nvSpPr>
        <p:spPr>
          <a:xfrm>
            <a:off x="0" y="0"/>
            <a:ext cx="12191695" cy="566928"/>
          </a:xfrm>
          <a:prstGeom prst="rect">
            <a:avLst/>
          </a:prstGeom>
          <a:solidFill>
            <a:srgbClr val="F8FBFF"/>
          </a:solidFill>
          <a:ln w="12700">
            <a:solidFill>
              <a:srgbClr val="F8FBFF"/>
            </a:solidFill>
            <a:prstDash val="solid"/>
          </a:ln>
        </p:spPr>
        <p:txBody>
          <a:bodyPr/>
          <a:lstStyle/>
          <a:p>
            <a:endParaRPr/>
          </a:p>
        </p:txBody>
      </p:sp>
      <p:sp>
        <p:nvSpPr>
          <p:cNvPr id="3" name="Text 1">
            <a:extLst>
              <a:ext uri="{FF2B5EF4-FFF2-40B4-BE49-F238E27FC236}">
                <a16:creationId xmlns:a16="http://schemas.microsoft.com/office/drawing/2014/main" id="{4522C8B1-C52D-14EB-3E27-82A97E7386AE}"/>
              </a:ext>
            </a:extLst>
          </p:cNvPr>
          <p:cNvSpPr>
            <a:spLocks noGrp="1"/>
          </p:cNvSpPr>
          <p:nvPr/>
        </p:nvSpPr>
        <p:spPr>
          <a:xfrm>
            <a:off x="476250" y="76200"/>
            <a:ext cx="10191750" cy="457200"/>
          </a:xfrm>
          <a:prstGeom prst="rect">
            <a:avLst/>
          </a:prstGeom>
          <a:noFill/>
        </p:spPr>
        <p:txBody>
          <a:bodyPr wrap="square" lIns="38100" tIns="19050" rIns="38100" bIns="19050" anchor="ctr">
            <a:normAutofit/>
          </a:bodyPr>
          <a:lstStyle/>
          <a:p>
            <a:pPr algn="l">
              <a:lnSpc>
                <a:spcPct val="112000"/>
              </a:lnSpc>
              <a:buNone/>
              <a:defRPr sz="2400" b="1">
                <a:solidFill>
                  <a:srgbClr val="17324D"/>
                </a:solidFill>
                <a:latin typeface="Microsoft YaHei"/>
                <a:ea typeface="Microsoft YaHei"/>
                <a:cs typeface="Microsoft YaHei"/>
              </a:defRPr>
            </a:pPr>
            <a:r>
              <a:rPr sz="2400" b="1">
                <a:solidFill>
                  <a:srgbClr val="17324D"/>
                </a:solidFill>
                <a:latin typeface="Microsoft YaHei"/>
                <a:ea typeface="Microsoft YaHei"/>
                <a:cs typeface="Microsoft YaHei"/>
              </a:rPr>
              <a:t>附录 2.3：气体详细模拟结果</a:t>
            </a:r>
          </a:p>
        </p:txBody>
      </p:sp>
      <p:pic>
        <p:nvPicPr>
          <p:cNvPr id="18" name="Image 0"/>
          <p:cNvPicPr>
            <a:picLocks noChangeAspect="1"/>
          </p:cNvPicPr>
          <p:nvPr/>
        </p:nvPicPr>
        <p:blipFill>
          <a:blip r:embed="rId3"/>
          <a:stretch>
            <a:fillRect/>
          </a:stretch>
        </p:blipFill>
        <p:spPr>
          <a:xfrm>
            <a:off x="11045952" y="74851"/>
            <a:ext cx="384048" cy="380649"/>
          </a:xfrm>
          <a:prstGeom prst="rect">
            <a:avLst/>
          </a:prstGeom>
        </p:spPr>
      </p:pic>
      <p:sp>
        <p:nvSpPr>
          <p:cNvPr id="5" name="Shape 2">
            <a:extLst>
              <a:ext uri="{FF2B5EF4-FFF2-40B4-BE49-F238E27FC236}">
                <a16:creationId xmlns:a16="http://schemas.microsoft.com/office/drawing/2014/main" id="{4D5494A6-2A5B-357B-6E44-3390D5499750}"/>
              </a:ext>
            </a:extLst>
          </p:cNvPr>
          <p:cNvSpPr>
            <a:spLocks noGrp="1"/>
          </p:cNvSpPr>
          <p:nvPr/>
        </p:nvSpPr>
        <p:spPr>
          <a:xfrm>
            <a:off x="475488" y="594360"/>
            <a:ext cx="10789920" cy="0"/>
          </a:xfrm>
          <a:prstGeom prst="line">
            <a:avLst/>
          </a:prstGeom>
          <a:noFill/>
          <a:ln w="15240">
            <a:solidFill>
              <a:srgbClr val="0B4EA2"/>
            </a:solidFill>
            <a:prstDash val="solid"/>
          </a:ln>
        </p:spPr>
        <p:txBody>
          <a:bodyPr/>
          <a:lstStyle/>
          <a:p>
            <a:endParaRPr/>
          </a:p>
        </p:txBody>
      </p:sp>
      <p:sp>
        <p:nvSpPr>
          <p:cNvPr id="6" name="Text 3">
            <a:extLst>
              <a:ext uri="{FF2B5EF4-FFF2-40B4-BE49-F238E27FC236}">
                <a16:creationId xmlns:a16="http://schemas.microsoft.com/office/drawing/2014/main" id="{422DCCD8-8074-D182-CA74-9D0877A31920}"/>
              </a:ext>
            </a:extLst>
          </p:cNvPr>
          <p:cNvSpPr>
            <a:spLocks noGrp="1"/>
          </p:cNvSpPr>
          <p:nvPr/>
        </p:nvSpPr>
        <p:spPr>
          <a:xfrm>
            <a:off x="476250" y="6496050"/>
            <a:ext cx="1619250" cy="209550"/>
          </a:xfrm>
          <a:prstGeom prst="rect">
            <a:avLst/>
          </a:prstGeom>
          <a:noFill/>
        </p:spPr>
        <p:txBody>
          <a:bodyPr wrap="square" lIns="38100" tIns="19050" rIns="38100" bIns="19050" anchor="ctr">
            <a:normAutofit fontScale="95663"/>
          </a:bodyPr>
          <a:lstStyle/>
          <a:p>
            <a:pPr algn="l">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惠州 · 2026.07</a:t>
            </a:r>
          </a:p>
        </p:txBody>
      </p:sp>
      <p:sp>
        <p:nvSpPr>
          <p:cNvPr id="7" name="Text 4">
            <a:extLst>
              <a:ext uri="{FF2B5EF4-FFF2-40B4-BE49-F238E27FC236}">
                <a16:creationId xmlns:a16="http://schemas.microsoft.com/office/drawing/2014/main" id="{7E7FE506-E18D-C583-BB68-45A0662508BF}"/>
              </a:ext>
            </a:extLst>
          </p:cNvPr>
          <p:cNvSpPr>
            <a:spLocks noGrp="1"/>
          </p:cNvSpPr>
          <p:nvPr/>
        </p:nvSpPr>
        <p:spPr>
          <a:xfrm>
            <a:off x="11096625" y="6496050"/>
            <a:ext cx="714375" cy="209550"/>
          </a:xfrm>
          <a:prstGeom prst="rect">
            <a:avLst/>
          </a:prstGeom>
          <a:noFill/>
        </p:spPr>
        <p:txBody>
          <a:bodyPr wrap="square" lIns="38100" tIns="19050" rIns="38100" bIns="19050" anchor="ctr">
            <a:normAutofit fontScale="95663"/>
          </a:bodyPr>
          <a:lstStyle/>
          <a:p>
            <a:pPr algn="r">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24</a:t>
            </a:r>
          </a:p>
        </p:txBody>
      </p:sp>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B2E8341A-D568-A9CB-E6E3-723E41B27422}"/>
                  </a:ext>
                </a:extLst>
              </p:cNvPr>
              <p:cNvSpPr>
                <a:spLocks noGrp="1"/>
              </p:cNvSpPr>
              <p:nvPr/>
            </p:nvSpPr>
            <p:spPr>
              <a:xfrm>
                <a:off x="476250" y="904875"/>
                <a:ext cx="10810875" cy="735522"/>
              </a:xfrm>
              <a:prstGeom prst="rect">
                <a:avLst/>
              </a:prstGeom>
              <a:noFill/>
            </p:spPr>
            <p:txBody>
              <a:bodyPr wrap="square">
                <a:spAutoFit/>
              </a:bodyPr>
              <a:lstStyle/>
              <a:p>
                <a:pPr marL="342900" indent="-342900">
                  <a:lnSpc>
                    <a:spcPct val="120000"/>
                  </a:lnSpc>
                  <a:buFont typeface="Wingdings" panose="05000000000000000000" pitchFamily="2" charset="2"/>
                  <a:buChar char="Ø"/>
                  <a:defRPr>
                    <a:latin typeface="Microsoft YaHei"/>
                    <a:ea typeface="Microsoft YaHei"/>
                    <a:cs typeface="Microsoft YaHei"/>
                  </a:defRPr>
                </a:pPr>
                <a14:m>
                  <m:oMath xmlns:m="http://schemas.openxmlformats.org/officeDocument/2006/math">
                    <m:sSub>
                      <m:sSubPr>
                        <m:ctrlPr>
                          <a:rPr lang="en-US" sz="2000" i="1">
                            <a:latin typeface="Cambria Math" panose="02040503050406030204" pitchFamily="18" charset="0"/>
                            <a:ea typeface="Cambria Math"/>
                            <a:cs typeface="Cambria Math"/>
                          </a:rPr>
                        </m:ctrlPr>
                      </m:sSubPr>
                      <m:e>
                        <m:r>
                          <a:rPr lang="en-US" sz="2000">
                            <a:latin typeface="Cambria Math"/>
                            <a:ea typeface="Cambria Math"/>
                            <a:cs typeface="Cambria Math"/>
                          </a:rPr>
                          <m:t>𝐴𝑟</m:t>
                        </m:r>
                        <m:r>
                          <a:rPr lang="en-US" sz="2000">
                            <a:latin typeface="Cambria Math"/>
                            <a:ea typeface="Cambria Math"/>
                            <a:cs typeface="Cambria Math"/>
                          </a:rPr>
                          <m:t>/</m:t>
                        </m:r>
                        <m:r>
                          <a:rPr lang="en-US" sz="2000">
                            <a:latin typeface="Cambria Math"/>
                            <a:ea typeface="Cambria Math"/>
                            <a:cs typeface="Cambria Math"/>
                          </a:rPr>
                          <m:t>𝐶𝑂</m:t>
                        </m:r>
                      </m:e>
                      <m:sub>
                        <m:r>
                          <a:rPr lang="en-US" sz="2000" i="1">
                            <a:latin typeface="Cambria Math"/>
                            <a:ea typeface="Cambria Math"/>
                            <a:cs typeface="Cambria Math"/>
                          </a:rPr>
                          <m:t>2</m:t>
                        </m:r>
                      </m:sub>
                    </m:sSub>
                    <m:r>
                      <a:rPr lang="en-US" sz="2000" i="1">
                        <a:latin typeface="Cambria Math"/>
                        <a:ea typeface="Cambria Math"/>
                        <a:cs typeface="Cambria Math"/>
                      </a:rPr>
                      <m:t> (</m:t>
                    </m:r>
                    <m:r>
                      <a:rPr lang="en-US" sz="2000" i="1">
                        <a:latin typeface="Cambria Math"/>
                        <a:ea typeface="Cambria Math"/>
                        <a:cs typeface="Cambria Math"/>
                      </a:rPr>
                      <m:t>93</m:t>
                    </m:r>
                    <m:r>
                      <a:rPr lang="en-US" sz="2000" i="1">
                        <a:latin typeface="Cambria Math"/>
                        <a:ea typeface="Cambria Math"/>
                        <a:cs typeface="Cambria Math"/>
                      </a:rPr>
                      <m:t>/</m:t>
                    </m:r>
                    <m:r>
                      <a:rPr lang="en-US" sz="2000" i="1">
                        <a:latin typeface="Cambria Math"/>
                        <a:ea typeface="Cambria Math"/>
                        <a:cs typeface="Cambria Math"/>
                      </a:rPr>
                      <m:t>7</m:t>
                    </m:r>
                    <m:r>
                      <a:rPr lang="en-US" sz="2000" i="1">
                        <a:latin typeface="Cambria Math"/>
                        <a:ea typeface="Cambria Math"/>
                        <a:cs typeface="Cambria Math"/>
                      </a:rPr>
                      <m:t>)</m:t>
                    </m:r>
                  </m:oMath>
                </a14:m>
                <a:r>
                  <a:rPr sz="2000" b="1" dirty="0">
                    <a:latin typeface="楷体"/>
                    <a:ea typeface="楷体"/>
                    <a:cs typeface="楷体"/>
                  </a:rPr>
                  <a:t> </a:t>
                </a:r>
                <a:r>
                  <a:rPr sz="2000" b="1" dirty="0" err="1">
                    <a:latin typeface="楷体"/>
                    <a:ea typeface="楷体"/>
                    <a:cs typeface="楷体"/>
                  </a:rPr>
                  <a:t>气体</a:t>
                </a:r>
                <a:endParaRPr sz="2000" b="1" dirty="0">
                  <a:latin typeface="楷体"/>
                  <a:ea typeface="楷体"/>
                  <a:cs typeface="楷体"/>
                </a:endParaRPr>
              </a:p>
              <a:p>
                <a:pPr marL="742950" indent="-285750">
                  <a:lnSpc>
                    <a:spcPct val="120000"/>
                  </a:lnSpc>
                  <a:buFont typeface="Arial" panose="020B0604020202020204" pitchFamily="34" charset="0"/>
                  <a:buChar char="•"/>
                  <a:defRPr>
                    <a:latin typeface="Microsoft YaHei"/>
                    <a:ea typeface="Microsoft YaHei"/>
                    <a:cs typeface="Microsoft YaHei"/>
                  </a:defRPr>
                </a:pPr>
                <a:r>
                  <a:rPr sz="1600" dirty="0"/>
                  <a:t>(</a:t>
                </a:r>
                <a14:m>
                  <m:oMath xmlns:m="http://schemas.openxmlformats.org/officeDocument/2006/math">
                    <m:sSup>
                      <m:sSupPr>
                        <m:ctrlPr>
                          <a:rPr lang="en-US" sz="1600" i="1">
                            <a:latin typeface="Cambria Math" panose="02040503050406030204" pitchFamily="18" charset="0"/>
                            <a:ea typeface="Cambria Math"/>
                            <a:cs typeface="Cambria Math"/>
                          </a:rPr>
                        </m:ctrlPr>
                      </m:sSupPr>
                      <m:e>
                        <m:r>
                          <a:rPr lang="en-US" sz="1600" i="1">
                            <a:latin typeface="Cambria Math"/>
                            <a:ea typeface="Cambria Math"/>
                            <a:cs typeface="Cambria Math"/>
                          </a:rPr>
                          <m:t>𝑒</m:t>
                        </m:r>
                      </m:e>
                      <m:sup>
                        <m:r>
                          <a:rPr lang="en-US" sz="1600" i="1">
                            <a:latin typeface="Cambria Math"/>
                            <a:ea typeface="Cambria Math"/>
                            <a:cs typeface="Cambria Math"/>
                          </a:rPr>
                          <m:t>𝛼</m:t>
                        </m:r>
                        <m:r>
                          <a:rPr lang="en-US" sz="1600" i="1">
                            <a:latin typeface="Cambria Math"/>
                            <a:ea typeface="Cambria Math"/>
                            <a:cs typeface="Cambria Math"/>
                          </a:rPr>
                          <m:t>𝑑</m:t>
                        </m:r>
                      </m:sup>
                    </m:sSup>
                    <m:r>
                      <a:rPr lang="en-US" sz="1600" i="1">
                        <a:latin typeface="Cambria Math"/>
                        <a:ea typeface="Cambria Math"/>
                        <a:cs typeface="Cambria Math"/>
                      </a:rPr>
                      <m:t> ~ </m:t>
                    </m:r>
                    <m:d>
                      <m:dPr>
                        <m:ctrlPr>
                          <a:rPr lang="en-US" sz="1600" i="1">
                            <a:latin typeface="Cambria Math" panose="02040503050406030204" pitchFamily="18" charset="0"/>
                            <a:ea typeface="Cambria Math"/>
                            <a:cs typeface="Cambria Math"/>
                          </a:rPr>
                        </m:ctrlPr>
                      </m:dPr>
                      <m:e>
                        <m:r>
                          <a:rPr lang="en-US" sz="1600" i="1">
                            <a:latin typeface="Cambria Math"/>
                            <a:ea typeface="Cambria Math"/>
                            <a:cs typeface="Cambria Math"/>
                          </a:rPr>
                          <m:t>1</m:t>
                        </m:r>
                        <m:r>
                          <a:rPr lang="en-US" sz="1600" i="1">
                            <a:latin typeface="Cambria Math"/>
                            <a:ea typeface="Cambria Math"/>
                            <a:cs typeface="Cambria Math"/>
                          </a:rPr>
                          <m:t>𝑎𝑡𝑚</m:t>
                        </m:r>
                        <m:r>
                          <a:rPr lang="en-US" sz="1600" i="1">
                            <a:latin typeface="Cambria Math"/>
                            <a:ea typeface="Cambria Math"/>
                            <a:cs typeface="Cambria Math"/>
                          </a:rPr>
                          <m:t>. </m:t>
                        </m:r>
                        <m:r>
                          <a:rPr lang="en-US" sz="1600" i="1">
                            <a:latin typeface="Cambria Math"/>
                            <a:ea typeface="Cambria Math"/>
                            <a:cs typeface="Cambria Math"/>
                          </a:rPr>
                          <m:t>215</m:t>
                        </m:r>
                        <m:r>
                          <a:rPr lang="en-US" sz="1600" i="1">
                            <a:latin typeface="Cambria Math"/>
                            <a:ea typeface="Cambria Math"/>
                            <a:cs typeface="Cambria Math"/>
                          </a:rPr>
                          <m:t>𝑢𝑚</m:t>
                        </m:r>
                        <m:r>
                          <a:rPr lang="en-US" sz="1600" i="1">
                            <a:latin typeface="Cambria Math"/>
                            <a:ea typeface="Cambria Math"/>
                            <a:cs typeface="Cambria Math"/>
                          </a:rPr>
                          <m:t>, </m:t>
                        </m:r>
                        <m:r>
                          <a:rPr lang="en-US" sz="1600" i="1">
                            <a:latin typeface="Cambria Math"/>
                            <a:ea typeface="Cambria Math"/>
                            <a:cs typeface="Cambria Math"/>
                          </a:rPr>
                          <m:t>840</m:t>
                        </m:r>
                        <m:r>
                          <a:rPr lang="en-US" sz="1600" i="1">
                            <a:latin typeface="Cambria Math"/>
                            <a:ea typeface="Cambria Math"/>
                            <a:cs typeface="Cambria Math"/>
                          </a:rPr>
                          <m:t>𝑉</m:t>
                        </m:r>
                      </m:e>
                    </m:d>
                    <m:r>
                      <a:rPr lang="en-US" sz="1600" i="1">
                        <a:latin typeface="Cambria Math"/>
                        <a:ea typeface="Cambria Math"/>
                        <a:cs typeface="Cambria Math"/>
                      </a:rPr>
                      <m:t>,</m:t>
                    </m:r>
                    <m:sSub>
                      <m:sSubPr>
                        <m:ctrlPr>
                          <a:rPr lang="en-US" sz="1600" i="1">
                            <a:latin typeface="Cambria Math" panose="02040503050406030204" pitchFamily="18" charset="0"/>
                            <a:ea typeface="Cambria Math"/>
                            <a:cs typeface="Cambria Math"/>
                          </a:rPr>
                        </m:ctrlPr>
                      </m:sSubPr>
                      <m:e>
                        <m:r>
                          <a:rPr lang="en-US" sz="1600">
                            <a:latin typeface="Cambria Math"/>
                            <a:ea typeface="Cambria Math"/>
                            <a:cs typeface="Cambria Math"/>
                          </a:rPr>
                          <m:t>𝑄</m:t>
                        </m:r>
                      </m:e>
                      <m:sub>
                        <m:r>
                          <a:rPr lang="en-US" sz="1600">
                            <a:latin typeface="Cambria Math"/>
                            <a:ea typeface="Cambria Math"/>
                            <a:cs typeface="Cambria Math"/>
                          </a:rPr>
                          <m:t>𝑖𝑛𝑑</m:t>
                        </m:r>
                      </m:sub>
                    </m:sSub>
                    <m:r>
                      <a:rPr lang="en-US" sz="1600">
                        <a:latin typeface="Cambria Math"/>
                        <a:ea typeface="Cambria Math"/>
                        <a:cs typeface="Cambria Math"/>
                      </a:rPr>
                      <m:t>~</m:t>
                    </m:r>
                    <m:r>
                      <a:rPr lang="en-US" sz="1600">
                        <a:solidFill>
                          <a:srgbClr val="FF0000"/>
                        </a:solidFill>
                        <a:latin typeface="Cambria Math" panose="02040503050406030204" pitchFamily="18" charset="0"/>
                      </a:rPr>
                      <m:t>1</m:t>
                    </m:r>
                    <m:sSup>
                      <m:sSupPr>
                        <m:ctrlPr>
                          <a:rPr lang="en-US" sz="1600" i="1">
                            <a:solidFill>
                              <a:srgbClr val="FF0000"/>
                            </a:solidFill>
                            <a:latin typeface="Cambria Math" panose="02040503050406030204" pitchFamily="18" charset="0"/>
                          </a:rPr>
                        </m:ctrlPr>
                      </m:sSupPr>
                      <m:e>
                        <m:r>
                          <a:rPr lang="en-US" sz="1600">
                            <a:solidFill>
                              <a:srgbClr val="FF0000"/>
                            </a:solidFill>
                            <a:latin typeface="Cambria Math"/>
                            <a:ea typeface="Cambria Math"/>
                            <a:cs typeface="Cambria Math"/>
                          </a:rPr>
                          <m:t>0</m:t>
                        </m:r>
                      </m:e>
                      <m:sup>
                        <m:r>
                          <a:rPr lang="en-US" sz="1600" b="0" i="1">
                            <a:solidFill>
                              <a:srgbClr val="FF0000"/>
                            </a:solidFill>
                            <a:latin typeface="Cambria Math"/>
                            <a:ea typeface="Cambria Math"/>
                            <a:cs typeface="Cambria Math"/>
                          </a:rPr>
                          <m:t>5</m:t>
                        </m:r>
                      </m:sup>
                    </m:sSup>
                    <m:r>
                      <a:rPr lang="en-US" sz="1600">
                        <a:solidFill>
                          <a:srgbClr val="FF0000"/>
                        </a:solidFill>
                        <a:latin typeface="Cambria Math"/>
                        <a:ea typeface="Cambria Math"/>
                        <a:cs typeface="Cambria Math"/>
                      </a:rPr>
                      <m:t>𝑄𝑒</m:t>
                    </m:r>
                  </m:oMath>
                </a14:m>
                <a:r>
                  <a:rPr sz="1600" dirty="0"/>
                  <a:t>)</a:t>
                </a:r>
              </a:p>
            </p:txBody>
          </p:sp>
        </mc:Choice>
        <mc:Fallback xmlns="">
          <p:sp>
            <p:nvSpPr>
              <p:cNvPr id="4" name="文本框 3">
                <a:extLst>
                  <a:ext uri="{FF2B5EF4-FFF2-40B4-BE49-F238E27FC236}">
                    <a16:creationId xmlns:a16="http://schemas.microsoft.com/office/drawing/2014/main" id="{B2E8341A-D568-A9CB-E6E3-723E41B27422}"/>
                  </a:ext>
                </a:extLst>
              </p:cNvPr>
              <p:cNvSpPr>
                <a:spLocks noGrp="1" noRot="1" noChangeAspect="1" noMove="1" noResize="1" noEditPoints="1" noAdjustHandles="1" noChangeArrowheads="1" noChangeShapeType="1" noTextEdit="1"/>
              </p:cNvSpPr>
              <p:nvPr/>
            </p:nvSpPr>
            <p:spPr>
              <a:xfrm>
                <a:off x="476250" y="904875"/>
                <a:ext cx="10810875" cy="735522"/>
              </a:xfrm>
              <a:prstGeom prst="rect">
                <a:avLst/>
              </a:prstGeom>
              <a:blipFill>
                <a:blip r:embed="rId4"/>
                <a:stretch>
                  <a:fillRect l="-507" t="-2479" b="-9917"/>
                </a:stretch>
              </a:blipFill>
            </p:spPr>
            <p:txBody>
              <a:bodyPr/>
              <a:lstStyle/>
              <a:p>
                <a:r>
                  <a:rPr lang="zh-CN" altLang="en-US">
                    <a:noFill/>
                  </a:rPr>
                  <a:t> </a:t>
                </a:r>
              </a:p>
            </p:txBody>
          </p:sp>
        </mc:Fallback>
      </mc:AlternateContent>
      <p:pic>
        <p:nvPicPr>
          <p:cNvPr id="23" name="图片 7"/>
          <p:cNvPicPr>
            <a:picLocks noChangeAspect="1"/>
          </p:cNvPicPr>
          <p:nvPr/>
        </p:nvPicPr>
        <p:blipFill>
          <a:blip r:embed="rId5"/>
          <a:stretch>
            <a:fillRect/>
          </a:stretch>
        </p:blipFill>
        <p:spPr>
          <a:xfrm>
            <a:off x="520105" y="2137963"/>
            <a:ext cx="4866291" cy="3600000"/>
          </a:xfrm>
          <a:prstGeom prst="rect">
            <a:avLst/>
          </a:prstGeom>
        </p:spPr>
      </p:pic>
      <p:pic>
        <p:nvPicPr>
          <p:cNvPr id="24" name="图片 9"/>
          <p:cNvPicPr>
            <a:picLocks noChangeAspect="1"/>
          </p:cNvPicPr>
          <p:nvPr/>
        </p:nvPicPr>
        <p:blipFill>
          <a:blip r:embed="rId6"/>
          <a:stretch>
            <a:fillRect/>
          </a:stretch>
        </p:blipFill>
        <p:spPr>
          <a:xfrm>
            <a:off x="5848704" y="2271222"/>
            <a:ext cx="4866291" cy="3600000"/>
          </a:xfrm>
          <a:prstGeom prst="rect">
            <a:avLst/>
          </a:prstGeom>
        </p:spPr>
      </p:pic>
      <p:sp>
        <p:nvSpPr>
          <p:cNvPr id="11" name="任意多边形: 形状 10">
            <a:extLst>
              <a:ext uri="{FF2B5EF4-FFF2-40B4-BE49-F238E27FC236}">
                <a16:creationId xmlns:a16="http://schemas.microsoft.com/office/drawing/2014/main" id="{5B3ABAAF-C280-A318-1B7E-932B375C3C65}"/>
              </a:ext>
            </a:extLst>
          </p:cNvPr>
          <p:cNvSpPr>
            <a:spLocks noGrp="1"/>
          </p:cNvSpPr>
          <p:nvPr/>
        </p:nvSpPr>
        <p:spPr>
          <a:xfrm>
            <a:off x="6481233" y="4787900"/>
            <a:ext cx="3674534" cy="573833"/>
          </a:xfrm>
          <a:custGeom>
            <a:avLst/>
            <a:gdLst/>
            <a:ahLst/>
            <a:cxnLst/>
            <a:rect l="l" t="t" r="r" b="b"/>
            <a:pathLst>
              <a:path w="3674534" h="573833">
                <a:moveTo>
                  <a:pt x="0" y="546100"/>
                </a:moveTo>
                <a:cubicBezTo>
                  <a:pt x="833261" y="570794"/>
                  <a:pt x="1666523" y="595489"/>
                  <a:pt x="2137834" y="541867"/>
                </a:cubicBezTo>
                <a:cubicBezTo>
                  <a:pt x="2609145" y="488245"/>
                  <a:pt x="2571750" y="314678"/>
                  <a:pt x="2827867" y="224367"/>
                </a:cubicBezTo>
                <a:cubicBezTo>
                  <a:pt x="3083984" y="134056"/>
                  <a:pt x="3549651" y="86783"/>
                  <a:pt x="3674534" y="0"/>
                </a:cubicBezTo>
              </a:path>
            </a:pathLst>
          </a:custGeom>
          <a:noFill/>
          <a:ln>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2" name="文本框 11">
            <a:extLst>
              <a:ext uri="{FF2B5EF4-FFF2-40B4-BE49-F238E27FC236}">
                <a16:creationId xmlns:a16="http://schemas.microsoft.com/office/drawing/2014/main" id="{B11F7E93-7E30-9B05-0C46-5AA74582BF7F}"/>
              </a:ext>
            </a:extLst>
          </p:cNvPr>
          <p:cNvSpPr>
            <a:spLocks noGrp="1"/>
          </p:cNvSpPr>
          <p:nvPr/>
        </p:nvSpPr>
        <p:spPr>
          <a:xfrm>
            <a:off x="3091193" y="5756634"/>
            <a:ext cx="5052715" cy="369332"/>
          </a:xfrm>
          <a:prstGeom prst="rect">
            <a:avLst/>
          </a:prstGeom>
          <a:noFill/>
        </p:spPr>
        <p:txBody>
          <a:bodyPr wrap="square">
            <a:spAutoFit/>
          </a:bodyPr>
          <a:lstStyle/>
          <a:p>
            <a:pPr>
              <a:defRPr>
                <a:latin typeface="Microsoft YaHei"/>
                <a:ea typeface="Microsoft YaHei"/>
                <a:cs typeface="Microsoft YaHei"/>
              </a:defRPr>
            </a:pPr>
            <a:r>
              <a:rPr>
                <a:latin typeface="Microsoft YaHei"/>
                <a:ea typeface="Microsoft YaHei"/>
                <a:cs typeface="Microsoft YaHei"/>
              </a:rPr>
              <a:t>此种气体定时性能很差，不适合作为工作气体。</a:t>
            </a:r>
          </a:p>
        </p:txBody>
      </p:sp>
    </p:spTree>
    <p:extLst>
      <p:ext uri="{BB962C8B-B14F-4D97-AF65-F5344CB8AC3E}">
        <p14:creationId xmlns:p14="http://schemas.microsoft.com/office/powerpoint/2010/main" val="2024147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02619607-7590-26B5-5FA1-10DAECFE3A32}"/>
              </a:ext>
            </a:extLst>
          </p:cNvPr>
          <p:cNvSpPr>
            <a:spLocks noGrp="1"/>
          </p:cNvSpPr>
          <p:nvPr/>
        </p:nvSpPr>
        <p:spPr>
          <a:xfrm>
            <a:off x="0" y="0"/>
            <a:ext cx="12191695" cy="566928"/>
          </a:xfrm>
          <a:prstGeom prst="rect">
            <a:avLst/>
          </a:prstGeom>
          <a:solidFill>
            <a:srgbClr val="F8FBFF"/>
          </a:solidFill>
          <a:ln w="12700">
            <a:solidFill>
              <a:srgbClr val="F8FBFF"/>
            </a:solidFill>
            <a:prstDash val="solid"/>
          </a:ln>
        </p:spPr>
        <p:txBody>
          <a:bodyPr/>
          <a:lstStyle/>
          <a:p>
            <a:endParaRPr/>
          </a:p>
        </p:txBody>
      </p:sp>
      <p:sp>
        <p:nvSpPr>
          <p:cNvPr id="3" name="Text 1">
            <a:extLst>
              <a:ext uri="{FF2B5EF4-FFF2-40B4-BE49-F238E27FC236}">
                <a16:creationId xmlns:a16="http://schemas.microsoft.com/office/drawing/2014/main" id="{370303AF-6291-3DDE-1E8A-BCE191B7D875}"/>
              </a:ext>
            </a:extLst>
          </p:cNvPr>
          <p:cNvSpPr>
            <a:spLocks noGrp="1"/>
          </p:cNvSpPr>
          <p:nvPr/>
        </p:nvSpPr>
        <p:spPr>
          <a:xfrm>
            <a:off x="476250" y="76200"/>
            <a:ext cx="10191750" cy="457200"/>
          </a:xfrm>
          <a:prstGeom prst="rect">
            <a:avLst/>
          </a:prstGeom>
          <a:noFill/>
        </p:spPr>
        <p:txBody>
          <a:bodyPr wrap="square" lIns="38100" tIns="19050" rIns="38100" bIns="19050" anchor="ctr">
            <a:normAutofit/>
          </a:bodyPr>
          <a:lstStyle/>
          <a:p>
            <a:pPr algn="l">
              <a:lnSpc>
                <a:spcPct val="112000"/>
              </a:lnSpc>
              <a:buNone/>
              <a:defRPr sz="2400" b="1">
                <a:solidFill>
                  <a:srgbClr val="17324D"/>
                </a:solidFill>
                <a:latin typeface="Microsoft YaHei"/>
                <a:ea typeface="Microsoft YaHei"/>
                <a:cs typeface="Microsoft YaHei"/>
              </a:defRPr>
            </a:pPr>
            <a:r>
              <a:rPr sz="2400" b="1">
                <a:solidFill>
                  <a:srgbClr val="17324D"/>
                </a:solidFill>
                <a:latin typeface="Microsoft YaHei"/>
                <a:ea typeface="Microsoft YaHei"/>
                <a:cs typeface="Microsoft YaHei"/>
              </a:rPr>
              <a:t>附录 3：改变气隙厚度——增益 vs. HV</a:t>
            </a:r>
          </a:p>
        </p:txBody>
      </p:sp>
      <p:pic>
        <p:nvPicPr>
          <p:cNvPr id="19" name="Image 0"/>
          <p:cNvPicPr>
            <a:picLocks noChangeAspect="1"/>
          </p:cNvPicPr>
          <p:nvPr/>
        </p:nvPicPr>
        <p:blipFill>
          <a:blip r:embed="rId3"/>
          <a:stretch>
            <a:fillRect/>
          </a:stretch>
        </p:blipFill>
        <p:spPr>
          <a:xfrm>
            <a:off x="11045952" y="74851"/>
            <a:ext cx="384048" cy="380649"/>
          </a:xfrm>
          <a:prstGeom prst="rect">
            <a:avLst/>
          </a:prstGeom>
        </p:spPr>
      </p:pic>
      <p:sp>
        <p:nvSpPr>
          <p:cNvPr id="5" name="Shape 2">
            <a:extLst>
              <a:ext uri="{FF2B5EF4-FFF2-40B4-BE49-F238E27FC236}">
                <a16:creationId xmlns:a16="http://schemas.microsoft.com/office/drawing/2014/main" id="{A3938CB1-B3BA-AE2E-27B2-89BD6AA86951}"/>
              </a:ext>
            </a:extLst>
          </p:cNvPr>
          <p:cNvSpPr>
            <a:spLocks noGrp="1"/>
          </p:cNvSpPr>
          <p:nvPr/>
        </p:nvSpPr>
        <p:spPr>
          <a:xfrm>
            <a:off x="475488" y="594360"/>
            <a:ext cx="10789920" cy="0"/>
          </a:xfrm>
          <a:prstGeom prst="line">
            <a:avLst/>
          </a:prstGeom>
          <a:noFill/>
          <a:ln w="15240">
            <a:solidFill>
              <a:srgbClr val="0B4EA2"/>
            </a:solidFill>
            <a:prstDash val="solid"/>
          </a:ln>
        </p:spPr>
        <p:txBody>
          <a:bodyPr/>
          <a:lstStyle/>
          <a:p>
            <a:endParaRPr/>
          </a:p>
        </p:txBody>
      </p:sp>
      <p:sp>
        <p:nvSpPr>
          <p:cNvPr id="6" name="Text 3">
            <a:extLst>
              <a:ext uri="{FF2B5EF4-FFF2-40B4-BE49-F238E27FC236}">
                <a16:creationId xmlns:a16="http://schemas.microsoft.com/office/drawing/2014/main" id="{B02A3CA5-871B-EB38-BF7C-6FDA7C4E06DE}"/>
              </a:ext>
            </a:extLst>
          </p:cNvPr>
          <p:cNvSpPr>
            <a:spLocks noGrp="1"/>
          </p:cNvSpPr>
          <p:nvPr/>
        </p:nvSpPr>
        <p:spPr>
          <a:xfrm>
            <a:off x="476250" y="6496050"/>
            <a:ext cx="1619250" cy="209550"/>
          </a:xfrm>
          <a:prstGeom prst="rect">
            <a:avLst/>
          </a:prstGeom>
          <a:noFill/>
        </p:spPr>
        <p:txBody>
          <a:bodyPr wrap="square" lIns="38100" tIns="19050" rIns="38100" bIns="19050" anchor="ctr">
            <a:normAutofit fontScale="95663"/>
          </a:bodyPr>
          <a:lstStyle/>
          <a:p>
            <a:pPr algn="l">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惠州 · 2026.07</a:t>
            </a:r>
          </a:p>
        </p:txBody>
      </p:sp>
      <p:sp>
        <p:nvSpPr>
          <p:cNvPr id="7" name="Text 4">
            <a:extLst>
              <a:ext uri="{FF2B5EF4-FFF2-40B4-BE49-F238E27FC236}">
                <a16:creationId xmlns:a16="http://schemas.microsoft.com/office/drawing/2014/main" id="{07C9CAA7-CDAE-C985-86A2-3ACC08317602}"/>
              </a:ext>
            </a:extLst>
          </p:cNvPr>
          <p:cNvSpPr>
            <a:spLocks noGrp="1"/>
          </p:cNvSpPr>
          <p:nvPr/>
        </p:nvSpPr>
        <p:spPr>
          <a:xfrm>
            <a:off x="11096625" y="6496050"/>
            <a:ext cx="714375" cy="209550"/>
          </a:xfrm>
          <a:prstGeom prst="rect">
            <a:avLst/>
          </a:prstGeom>
          <a:noFill/>
        </p:spPr>
        <p:txBody>
          <a:bodyPr wrap="square" lIns="38100" tIns="19050" rIns="38100" bIns="19050" anchor="ctr">
            <a:normAutofit fontScale="95663"/>
          </a:bodyPr>
          <a:lstStyle/>
          <a:p>
            <a:pPr algn="r">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23</a:t>
            </a:r>
          </a:p>
        </p:txBody>
      </p:sp>
      <p:sp>
        <p:nvSpPr>
          <p:cNvPr id="10" name="文本框 9">
            <a:extLst>
              <a:ext uri="{FF2B5EF4-FFF2-40B4-BE49-F238E27FC236}">
                <a16:creationId xmlns:a16="http://schemas.microsoft.com/office/drawing/2014/main" id="{E59ED9FA-A411-A01E-24AE-9824EF92E32E}"/>
              </a:ext>
            </a:extLst>
          </p:cNvPr>
          <p:cNvSpPr>
            <a:spLocks noGrp="1"/>
          </p:cNvSpPr>
          <p:nvPr/>
        </p:nvSpPr>
        <p:spPr>
          <a:xfrm>
            <a:off x="571500" y="714375"/>
            <a:ext cx="10668000" cy="476250"/>
          </a:xfrm>
          <a:prstGeom prst="rect">
            <a:avLst/>
          </a:prstGeom>
          <a:noFill/>
        </p:spPr>
        <p:txBody>
          <a:bodyPr wrap="square" lIns="38100" tIns="19050" rIns="38100" bIns="19050" anchor="ctr">
            <a:normAutofit/>
          </a:bodyPr>
          <a:lstStyle/>
          <a:p>
            <a:pPr algn="l">
              <a:lnSpc>
                <a:spcPct val="112000"/>
              </a:lnSpc>
              <a:buNone/>
              <a:defRPr sz="1725" b="0">
                <a:solidFill>
                  <a:srgbClr val="263442"/>
                </a:solidFill>
                <a:latin typeface="Microsoft YaHei"/>
                <a:ea typeface="Microsoft YaHei"/>
                <a:cs typeface="Microsoft YaHei"/>
              </a:defRPr>
            </a:pPr>
            <a:r>
              <a:rPr sz="1725" b="0">
                <a:solidFill>
                  <a:srgbClr val="263442"/>
                </a:solidFill>
                <a:latin typeface="Microsoft YaHei"/>
                <a:ea typeface="Microsoft YaHei"/>
                <a:cs typeface="Microsoft YaHei"/>
              </a:rPr>
              <a:t>工作气体不变；单光电子模式；气隙厚度为 0.39、0.59、0.63 与 1.09 mm。</a:t>
            </a:r>
          </a:p>
        </p:txBody>
      </p:sp>
      <p:pic>
        <p:nvPicPr>
          <p:cNvPr id="24" name="图片 11"/>
          <p:cNvPicPr>
            <a:picLocks noChangeAspect="1"/>
          </p:cNvPicPr>
          <p:nvPr/>
        </p:nvPicPr>
        <p:blipFill>
          <a:blip r:embed="rId4"/>
          <a:stretch>
            <a:fillRect/>
          </a:stretch>
        </p:blipFill>
        <p:spPr>
          <a:xfrm>
            <a:off x="381000" y="1238250"/>
            <a:ext cx="10096500" cy="5000625"/>
          </a:xfrm>
          <a:prstGeom prst="rect">
            <a:avLst/>
          </a:prstGeom>
        </p:spPr>
      </p:pic>
      <p:sp>
        <p:nvSpPr>
          <p:cNvPr id="14" name="文本框 13">
            <a:extLst>
              <a:ext uri="{FF2B5EF4-FFF2-40B4-BE49-F238E27FC236}">
                <a16:creationId xmlns:a16="http://schemas.microsoft.com/office/drawing/2014/main" id="{90B0A8D5-9094-8023-B9B4-38A92785764D}"/>
              </a:ext>
            </a:extLst>
          </p:cNvPr>
          <p:cNvSpPr>
            <a:spLocks noGrp="1"/>
          </p:cNvSpPr>
          <p:nvPr/>
        </p:nvSpPr>
        <p:spPr>
          <a:xfrm>
            <a:off x="8572500" y="4905375"/>
            <a:ext cx="3048000" cy="809625"/>
          </a:xfrm>
          <a:prstGeom prst="rect">
            <a:avLst/>
          </a:prstGeom>
          <a:noFill/>
        </p:spPr>
        <p:txBody>
          <a:bodyPr wrap="square" lIns="38100" tIns="19050" rIns="38100" bIns="19050" anchor="ctr">
            <a:normAutofit/>
          </a:bodyPr>
          <a:lstStyle/>
          <a:p>
            <a:pPr algn="ctr">
              <a:lnSpc>
                <a:spcPct val="112000"/>
              </a:lnSpc>
              <a:buNone/>
              <a:defRPr sz="1725" b="1">
                <a:solidFill>
                  <a:srgbClr val="C0392B"/>
                </a:solidFill>
                <a:latin typeface="Microsoft YaHei"/>
                <a:ea typeface="Microsoft YaHei"/>
                <a:cs typeface="Microsoft YaHei"/>
              </a:defRPr>
            </a:pPr>
            <a:r>
              <a:rPr sz="1725" b="1">
                <a:solidFill>
                  <a:srgbClr val="C0392B"/>
                </a:solidFill>
                <a:latin typeface="Microsoft YaHei"/>
                <a:ea typeface="Microsoft YaHei"/>
                <a:cs typeface="Microsoft YaHei"/>
              </a:rPr>
              <a:t>不同厚度下，最大稳定增益均受流光边界限制。</a:t>
            </a:r>
          </a:p>
        </p:txBody>
      </p:sp>
    </p:spTree>
    <p:extLst>
      <p:ext uri="{BB962C8B-B14F-4D97-AF65-F5344CB8AC3E}">
        <p14:creationId xmlns:p14="http://schemas.microsoft.com/office/powerpoint/2010/main" val="21299303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8"/>
          <p:cNvPicPr>
            <a:picLocks noChangeAspect="1"/>
          </p:cNvPicPr>
          <p:nvPr/>
        </p:nvPicPr>
        <p:blipFill>
          <a:blip r:embed="rId3"/>
          <a:stretch>
            <a:fillRect/>
          </a:stretch>
        </p:blipFill>
        <p:spPr>
          <a:xfrm>
            <a:off x="381000" y="1000125"/>
            <a:ext cx="10096500" cy="5143500"/>
          </a:xfrm>
          <a:prstGeom prst="rect">
            <a:avLst/>
          </a:prstGeom>
        </p:spPr>
      </p:pic>
      <p:sp>
        <p:nvSpPr>
          <p:cNvPr id="2" name="Shape 0">
            <a:extLst>
              <a:ext uri="{FF2B5EF4-FFF2-40B4-BE49-F238E27FC236}">
                <a16:creationId xmlns:a16="http://schemas.microsoft.com/office/drawing/2014/main" id="{301FDD62-8899-5BF5-9731-09DDE806115B}"/>
              </a:ext>
            </a:extLst>
          </p:cNvPr>
          <p:cNvSpPr>
            <a:spLocks noGrp="1"/>
          </p:cNvSpPr>
          <p:nvPr/>
        </p:nvSpPr>
        <p:spPr>
          <a:xfrm>
            <a:off x="0" y="0"/>
            <a:ext cx="12191695" cy="566928"/>
          </a:xfrm>
          <a:prstGeom prst="rect">
            <a:avLst/>
          </a:prstGeom>
          <a:solidFill>
            <a:srgbClr val="F8FBFF"/>
          </a:solidFill>
          <a:ln w="12700">
            <a:solidFill>
              <a:srgbClr val="F8FBFF"/>
            </a:solidFill>
            <a:prstDash val="solid"/>
          </a:ln>
        </p:spPr>
        <p:txBody>
          <a:bodyPr/>
          <a:lstStyle/>
          <a:p>
            <a:endParaRPr/>
          </a:p>
        </p:txBody>
      </p:sp>
      <p:sp>
        <p:nvSpPr>
          <p:cNvPr id="3" name="Text 1">
            <a:extLst>
              <a:ext uri="{FF2B5EF4-FFF2-40B4-BE49-F238E27FC236}">
                <a16:creationId xmlns:a16="http://schemas.microsoft.com/office/drawing/2014/main" id="{9986CC49-30CC-FFA7-AFB2-FA9B57B1D168}"/>
              </a:ext>
            </a:extLst>
          </p:cNvPr>
          <p:cNvSpPr>
            <a:spLocks noGrp="1"/>
          </p:cNvSpPr>
          <p:nvPr/>
        </p:nvSpPr>
        <p:spPr>
          <a:xfrm>
            <a:off x="476250" y="76200"/>
            <a:ext cx="10191750" cy="457200"/>
          </a:xfrm>
          <a:prstGeom prst="rect">
            <a:avLst/>
          </a:prstGeom>
          <a:noFill/>
        </p:spPr>
        <p:txBody>
          <a:bodyPr wrap="square" lIns="38100" tIns="19050" rIns="38100" bIns="19050" anchor="ctr">
            <a:normAutofit/>
          </a:bodyPr>
          <a:lstStyle/>
          <a:p>
            <a:pPr algn="l">
              <a:lnSpc>
                <a:spcPct val="112000"/>
              </a:lnSpc>
              <a:buNone/>
              <a:defRPr sz="2400" b="1">
                <a:solidFill>
                  <a:srgbClr val="17324D"/>
                </a:solidFill>
                <a:latin typeface="Microsoft YaHei"/>
                <a:ea typeface="Microsoft YaHei"/>
                <a:cs typeface="Microsoft YaHei"/>
              </a:defRPr>
            </a:pPr>
            <a:r>
              <a:rPr sz="2400" b="1">
                <a:solidFill>
                  <a:srgbClr val="17324D"/>
                </a:solidFill>
                <a:latin typeface="Microsoft YaHei"/>
                <a:ea typeface="Microsoft YaHei"/>
                <a:cs typeface="Microsoft YaHei"/>
              </a:rPr>
              <a:t>附录 4：时间分辨 vs. HV</a:t>
            </a:r>
          </a:p>
        </p:txBody>
      </p:sp>
      <p:pic>
        <p:nvPicPr>
          <p:cNvPr id="20" name="Image 0"/>
          <p:cNvPicPr>
            <a:picLocks noChangeAspect="1"/>
          </p:cNvPicPr>
          <p:nvPr/>
        </p:nvPicPr>
        <p:blipFill>
          <a:blip r:embed="rId4"/>
          <a:stretch>
            <a:fillRect/>
          </a:stretch>
        </p:blipFill>
        <p:spPr>
          <a:xfrm>
            <a:off x="11045952" y="74851"/>
            <a:ext cx="384048" cy="380649"/>
          </a:xfrm>
          <a:prstGeom prst="rect">
            <a:avLst/>
          </a:prstGeom>
        </p:spPr>
      </p:pic>
      <p:sp>
        <p:nvSpPr>
          <p:cNvPr id="5" name="Shape 2">
            <a:extLst>
              <a:ext uri="{FF2B5EF4-FFF2-40B4-BE49-F238E27FC236}">
                <a16:creationId xmlns:a16="http://schemas.microsoft.com/office/drawing/2014/main" id="{1960A0D9-452C-36F9-B119-F70F50B609D4}"/>
              </a:ext>
            </a:extLst>
          </p:cNvPr>
          <p:cNvSpPr>
            <a:spLocks noGrp="1"/>
          </p:cNvSpPr>
          <p:nvPr/>
        </p:nvSpPr>
        <p:spPr>
          <a:xfrm>
            <a:off x="475488" y="594360"/>
            <a:ext cx="10789920" cy="0"/>
          </a:xfrm>
          <a:prstGeom prst="line">
            <a:avLst/>
          </a:prstGeom>
          <a:noFill/>
          <a:ln w="15240">
            <a:solidFill>
              <a:srgbClr val="0B4EA2"/>
            </a:solidFill>
            <a:prstDash val="solid"/>
          </a:ln>
        </p:spPr>
        <p:txBody>
          <a:bodyPr/>
          <a:lstStyle/>
          <a:p>
            <a:endParaRPr/>
          </a:p>
        </p:txBody>
      </p:sp>
      <p:sp>
        <p:nvSpPr>
          <p:cNvPr id="6" name="Text 3">
            <a:extLst>
              <a:ext uri="{FF2B5EF4-FFF2-40B4-BE49-F238E27FC236}">
                <a16:creationId xmlns:a16="http://schemas.microsoft.com/office/drawing/2014/main" id="{81D36FD9-E646-A0E3-4313-821233B4DBAF}"/>
              </a:ext>
            </a:extLst>
          </p:cNvPr>
          <p:cNvSpPr>
            <a:spLocks noGrp="1"/>
          </p:cNvSpPr>
          <p:nvPr/>
        </p:nvSpPr>
        <p:spPr>
          <a:xfrm>
            <a:off x="476250" y="6496050"/>
            <a:ext cx="1619250" cy="209550"/>
          </a:xfrm>
          <a:prstGeom prst="rect">
            <a:avLst/>
          </a:prstGeom>
          <a:noFill/>
        </p:spPr>
        <p:txBody>
          <a:bodyPr wrap="square" lIns="38100" tIns="19050" rIns="38100" bIns="19050" anchor="ctr">
            <a:normAutofit fontScale="95663"/>
          </a:bodyPr>
          <a:lstStyle/>
          <a:p>
            <a:pPr algn="l">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惠州 · 2026.07</a:t>
            </a:r>
          </a:p>
        </p:txBody>
      </p:sp>
      <p:sp>
        <p:nvSpPr>
          <p:cNvPr id="7" name="Text 4">
            <a:extLst>
              <a:ext uri="{FF2B5EF4-FFF2-40B4-BE49-F238E27FC236}">
                <a16:creationId xmlns:a16="http://schemas.microsoft.com/office/drawing/2014/main" id="{F598C2FB-137A-8B82-8042-75ECF412F9B4}"/>
              </a:ext>
            </a:extLst>
          </p:cNvPr>
          <p:cNvSpPr>
            <a:spLocks noGrp="1"/>
          </p:cNvSpPr>
          <p:nvPr/>
        </p:nvSpPr>
        <p:spPr>
          <a:xfrm>
            <a:off x="11096625" y="6496050"/>
            <a:ext cx="714375" cy="209550"/>
          </a:xfrm>
          <a:prstGeom prst="rect">
            <a:avLst/>
          </a:prstGeom>
          <a:noFill/>
        </p:spPr>
        <p:txBody>
          <a:bodyPr wrap="square" lIns="38100" tIns="19050" rIns="38100" bIns="19050" anchor="ctr">
            <a:normAutofit fontScale="95663"/>
          </a:bodyPr>
          <a:lstStyle/>
          <a:p>
            <a:pPr algn="r">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24</a:t>
            </a:r>
          </a:p>
        </p:txBody>
      </p:sp>
      <p:sp>
        <p:nvSpPr>
          <p:cNvPr id="14" name="文本框 13">
            <a:extLst>
              <a:ext uri="{FF2B5EF4-FFF2-40B4-BE49-F238E27FC236}">
                <a16:creationId xmlns:a16="http://schemas.microsoft.com/office/drawing/2014/main" id="{715D76A1-BB0E-5485-D949-9DEE39061EC4}"/>
              </a:ext>
            </a:extLst>
          </p:cNvPr>
          <p:cNvSpPr>
            <a:spLocks noGrp="1"/>
          </p:cNvSpPr>
          <p:nvPr/>
        </p:nvSpPr>
        <p:spPr>
          <a:xfrm>
            <a:off x="8524875" y="4810125"/>
            <a:ext cx="3143250" cy="857250"/>
          </a:xfrm>
          <a:prstGeom prst="rect">
            <a:avLst/>
          </a:prstGeom>
          <a:noFill/>
        </p:spPr>
        <p:txBody>
          <a:bodyPr wrap="square" lIns="38100" tIns="19050" rIns="38100" bIns="19050" anchor="ctr">
            <a:normAutofit/>
          </a:bodyPr>
          <a:lstStyle/>
          <a:p>
            <a:pPr algn="ctr">
              <a:lnSpc>
                <a:spcPct val="112000"/>
              </a:lnSpc>
              <a:buNone/>
              <a:defRPr sz="1725" b="1">
                <a:solidFill>
                  <a:srgbClr val="C0392B"/>
                </a:solidFill>
                <a:latin typeface="Microsoft YaHei"/>
                <a:ea typeface="Microsoft YaHei"/>
                <a:cs typeface="Microsoft YaHei"/>
              </a:defRPr>
            </a:pPr>
            <a:r>
              <a:rPr sz="1725" b="1">
                <a:solidFill>
                  <a:srgbClr val="C0392B"/>
                </a:solidFill>
                <a:latin typeface="Microsoft YaHei"/>
                <a:ea typeface="Microsoft YaHei"/>
                <a:cs typeface="Microsoft YaHei"/>
              </a:rPr>
              <a:t>同一气隙厚度下，不同压强可达到相近的最佳时间分辨。</a:t>
            </a:r>
          </a:p>
        </p:txBody>
      </p:sp>
    </p:spTree>
    <p:extLst>
      <p:ext uri="{BB962C8B-B14F-4D97-AF65-F5344CB8AC3E}">
        <p14:creationId xmlns:p14="http://schemas.microsoft.com/office/powerpoint/2010/main" val="40186922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9EF55F46-88F7-BCA0-379B-C045767C3480}"/>
              </a:ext>
            </a:extLst>
          </p:cNvPr>
          <p:cNvSpPr>
            <a:spLocks noGrp="1"/>
          </p:cNvSpPr>
          <p:nvPr/>
        </p:nvSpPr>
        <p:spPr>
          <a:xfrm>
            <a:off x="0" y="0"/>
            <a:ext cx="12191695" cy="566928"/>
          </a:xfrm>
          <a:prstGeom prst="rect">
            <a:avLst/>
          </a:prstGeom>
          <a:solidFill>
            <a:srgbClr val="F8FBFF"/>
          </a:solidFill>
          <a:ln w="12700">
            <a:solidFill>
              <a:srgbClr val="F8FBFF"/>
            </a:solidFill>
            <a:prstDash val="solid"/>
          </a:ln>
        </p:spPr>
        <p:txBody>
          <a:bodyPr/>
          <a:lstStyle/>
          <a:p>
            <a:endParaRPr/>
          </a:p>
        </p:txBody>
      </p:sp>
      <p:sp>
        <p:nvSpPr>
          <p:cNvPr id="3" name="Text 1">
            <a:extLst>
              <a:ext uri="{FF2B5EF4-FFF2-40B4-BE49-F238E27FC236}">
                <a16:creationId xmlns:a16="http://schemas.microsoft.com/office/drawing/2014/main" id="{DA55E8D4-4CE2-630A-E105-9EA5AC1AE663}"/>
              </a:ext>
            </a:extLst>
          </p:cNvPr>
          <p:cNvSpPr>
            <a:spLocks noGrp="1"/>
          </p:cNvSpPr>
          <p:nvPr/>
        </p:nvSpPr>
        <p:spPr>
          <a:xfrm>
            <a:off x="476250" y="114300"/>
            <a:ext cx="1333500" cy="361950"/>
          </a:xfrm>
          <a:prstGeom prst="rect">
            <a:avLst/>
          </a:prstGeom>
          <a:noFill/>
        </p:spPr>
        <p:txBody>
          <a:bodyPr wrap="square" lIns="38100" tIns="19050" rIns="38100" bIns="19050" anchor="ctr">
            <a:normAutofit/>
          </a:bodyPr>
          <a:lstStyle/>
          <a:p>
            <a:pPr algn="l">
              <a:lnSpc>
                <a:spcPct val="112000"/>
              </a:lnSpc>
              <a:buNone/>
              <a:defRPr sz="1500" b="1">
                <a:solidFill>
                  <a:srgbClr val="0B4EA2"/>
                </a:solidFill>
                <a:latin typeface="Microsoft YaHei"/>
                <a:ea typeface="Microsoft YaHei"/>
                <a:cs typeface="Microsoft YaHei"/>
              </a:defRPr>
            </a:pPr>
            <a:r>
              <a:rPr sz="1500" b="1">
                <a:solidFill>
                  <a:srgbClr val="0B4EA2"/>
                </a:solidFill>
                <a:latin typeface="Microsoft YaHei"/>
                <a:ea typeface="Microsoft YaHei"/>
                <a:cs typeface="Microsoft YaHei"/>
              </a:rPr>
              <a:t>1 背景介绍</a:t>
            </a:r>
          </a:p>
        </p:txBody>
      </p:sp>
      <p:pic>
        <p:nvPicPr>
          <p:cNvPr id="61" name="Image 0"/>
          <p:cNvPicPr>
            <a:picLocks noChangeAspect="1"/>
          </p:cNvPicPr>
          <p:nvPr/>
        </p:nvPicPr>
        <p:blipFill>
          <a:blip r:embed="rId3"/>
          <a:stretch>
            <a:fillRect/>
          </a:stretch>
        </p:blipFill>
        <p:spPr>
          <a:xfrm>
            <a:off x="11045952" y="74851"/>
            <a:ext cx="384048" cy="380649"/>
          </a:xfrm>
          <a:prstGeom prst="rect">
            <a:avLst/>
          </a:prstGeom>
        </p:spPr>
      </p:pic>
      <p:sp>
        <p:nvSpPr>
          <p:cNvPr id="5" name="Shape 2">
            <a:extLst>
              <a:ext uri="{FF2B5EF4-FFF2-40B4-BE49-F238E27FC236}">
                <a16:creationId xmlns:a16="http://schemas.microsoft.com/office/drawing/2014/main" id="{18D506A7-7103-B37B-A54E-87E985E6D9EB}"/>
              </a:ext>
            </a:extLst>
          </p:cNvPr>
          <p:cNvSpPr>
            <a:spLocks noGrp="1"/>
          </p:cNvSpPr>
          <p:nvPr/>
        </p:nvSpPr>
        <p:spPr>
          <a:xfrm>
            <a:off x="475488" y="594360"/>
            <a:ext cx="10789920" cy="0"/>
          </a:xfrm>
          <a:prstGeom prst="line">
            <a:avLst/>
          </a:prstGeom>
          <a:noFill/>
          <a:ln w="15240">
            <a:solidFill>
              <a:srgbClr val="0B4EA2"/>
            </a:solidFill>
            <a:prstDash val="solid"/>
          </a:ln>
        </p:spPr>
        <p:txBody>
          <a:bodyPr/>
          <a:lstStyle/>
          <a:p>
            <a:endParaRPr/>
          </a:p>
        </p:txBody>
      </p:sp>
      <p:sp>
        <p:nvSpPr>
          <p:cNvPr id="6" name="Text 3">
            <a:extLst>
              <a:ext uri="{FF2B5EF4-FFF2-40B4-BE49-F238E27FC236}">
                <a16:creationId xmlns:a16="http://schemas.microsoft.com/office/drawing/2014/main" id="{AFE6521A-212A-07E9-806F-AEC1E9201D59}"/>
              </a:ext>
            </a:extLst>
          </p:cNvPr>
          <p:cNvSpPr>
            <a:spLocks noGrp="1"/>
          </p:cNvSpPr>
          <p:nvPr/>
        </p:nvSpPr>
        <p:spPr>
          <a:xfrm>
            <a:off x="476250" y="6496050"/>
            <a:ext cx="1619250" cy="209550"/>
          </a:xfrm>
          <a:prstGeom prst="rect">
            <a:avLst/>
          </a:prstGeom>
          <a:noFill/>
        </p:spPr>
        <p:txBody>
          <a:bodyPr wrap="square" lIns="38100" tIns="19050" rIns="38100" bIns="19050" anchor="ctr">
            <a:normAutofit fontScale="95663"/>
          </a:bodyPr>
          <a:lstStyle/>
          <a:p>
            <a:pPr algn="l">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惠州 · 2026.07</a:t>
            </a:r>
          </a:p>
        </p:txBody>
      </p:sp>
      <p:sp>
        <p:nvSpPr>
          <p:cNvPr id="7" name="Text 4">
            <a:extLst>
              <a:ext uri="{FF2B5EF4-FFF2-40B4-BE49-F238E27FC236}">
                <a16:creationId xmlns:a16="http://schemas.microsoft.com/office/drawing/2014/main" id="{0A0EBD69-30F6-F5CD-7641-C37CDD366409}"/>
              </a:ext>
            </a:extLst>
          </p:cNvPr>
          <p:cNvSpPr>
            <a:spLocks noGrp="1"/>
          </p:cNvSpPr>
          <p:nvPr/>
        </p:nvSpPr>
        <p:spPr>
          <a:xfrm>
            <a:off x="11096625" y="6496050"/>
            <a:ext cx="714375" cy="209550"/>
          </a:xfrm>
          <a:prstGeom prst="rect">
            <a:avLst/>
          </a:prstGeom>
          <a:noFill/>
        </p:spPr>
        <p:txBody>
          <a:bodyPr wrap="square" lIns="38100" tIns="19050" rIns="38100" bIns="19050" anchor="ctr">
            <a:normAutofit fontScale="95663"/>
          </a:bodyPr>
          <a:lstStyle/>
          <a:p>
            <a:pPr algn="r">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3</a:t>
            </a:r>
          </a:p>
        </p:txBody>
      </p:sp>
      <p:sp>
        <p:nvSpPr>
          <p:cNvPr id="8" name="Shape 5">
            <a:extLst>
              <a:ext uri="{FF2B5EF4-FFF2-40B4-BE49-F238E27FC236}">
                <a16:creationId xmlns:a16="http://schemas.microsoft.com/office/drawing/2014/main" id="{C815652B-B4B4-6E11-D9C8-264FEFFCB740}"/>
              </a:ext>
            </a:extLst>
          </p:cNvPr>
          <p:cNvSpPr>
            <a:spLocks noGrp="1"/>
          </p:cNvSpPr>
          <p:nvPr/>
        </p:nvSpPr>
        <p:spPr>
          <a:xfrm>
            <a:off x="273783" y="519478"/>
            <a:ext cx="11644127" cy="961293"/>
          </a:xfrm>
          <a:prstGeom prst="roundRect">
            <a:avLst>
              <a:gd name="adj" fmla="val 12500"/>
            </a:avLst>
          </a:prstGeom>
          <a:solidFill>
            <a:srgbClr val="F7FAFF"/>
          </a:solidFill>
          <a:ln w="12700">
            <a:solidFill>
              <a:srgbClr val="DFE9F7"/>
            </a:solidFill>
            <a:prstDash val="solid"/>
          </a:ln>
        </p:spPr>
        <p:txBody>
          <a:bodyPr/>
          <a:lstStyle/>
          <a:p>
            <a:endParaRPr/>
          </a:p>
        </p:txBody>
      </p:sp>
      <p:sp>
        <p:nvSpPr>
          <p:cNvPr id="9" name="Text 6">
            <a:extLst>
              <a:ext uri="{FF2B5EF4-FFF2-40B4-BE49-F238E27FC236}">
                <a16:creationId xmlns:a16="http://schemas.microsoft.com/office/drawing/2014/main" id="{3552E1B6-AB57-93A4-E85A-925A88D86DC9}"/>
              </a:ext>
            </a:extLst>
          </p:cNvPr>
          <p:cNvSpPr>
            <a:spLocks noGrp="1"/>
          </p:cNvSpPr>
          <p:nvPr/>
        </p:nvSpPr>
        <p:spPr>
          <a:xfrm>
            <a:off x="1857375" y="76200"/>
            <a:ext cx="8763000" cy="457200"/>
          </a:xfrm>
          <a:prstGeom prst="rect">
            <a:avLst/>
          </a:prstGeom>
          <a:noFill/>
        </p:spPr>
        <p:txBody>
          <a:bodyPr wrap="square" lIns="38100" tIns="19050" rIns="38100" bIns="19050" anchor="ctr">
            <a:normAutofit/>
          </a:bodyPr>
          <a:lstStyle/>
          <a:p>
            <a:pPr algn="ctr">
              <a:lnSpc>
                <a:spcPct val="112000"/>
              </a:lnSpc>
              <a:buNone/>
              <a:defRPr sz="2400" b="1">
                <a:solidFill>
                  <a:srgbClr val="17324D"/>
                </a:solidFill>
                <a:latin typeface="Microsoft YaHei"/>
                <a:ea typeface="Microsoft YaHei"/>
                <a:cs typeface="Microsoft YaHei"/>
              </a:defRPr>
            </a:pPr>
            <a:r>
              <a:rPr sz="2400" b="1" dirty="0" err="1">
                <a:solidFill>
                  <a:srgbClr val="17324D"/>
                </a:solidFill>
                <a:latin typeface="Microsoft YaHei"/>
                <a:ea typeface="Microsoft YaHei"/>
                <a:cs typeface="Microsoft YaHei"/>
              </a:rPr>
              <a:t>超快定时气体光电探测器：PICOSEC</a:t>
            </a:r>
            <a:r>
              <a:rPr sz="2400" b="1" dirty="0">
                <a:solidFill>
                  <a:srgbClr val="17324D"/>
                </a:solidFill>
                <a:latin typeface="Microsoft YaHei"/>
                <a:ea typeface="Microsoft YaHei"/>
                <a:cs typeface="Microsoft YaHei"/>
              </a:rPr>
              <a:t> Micromegas</a:t>
            </a:r>
          </a:p>
        </p:txBody>
      </p:sp>
      <p:pic>
        <p:nvPicPr>
          <p:cNvPr id="67" name="图片 37"/>
          <p:cNvPicPr>
            <a:picLocks noChangeAspect="1"/>
          </p:cNvPicPr>
          <p:nvPr/>
        </p:nvPicPr>
        <p:blipFill>
          <a:blip r:embed="rId4"/>
          <a:stretch>
            <a:fillRect/>
          </a:stretch>
        </p:blipFill>
        <p:spPr>
          <a:xfrm>
            <a:off x="4143375" y="3889872"/>
            <a:ext cx="3905250" cy="2333625"/>
          </a:xfrm>
          <a:prstGeom prst="rect">
            <a:avLst/>
          </a:prstGeom>
        </p:spPr>
      </p:pic>
      <p:sp>
        <p:nvSpPr>
          <p:cNvPr id="40" name="文本框 39">
            <a:extLst>
              <a:ext uri="{FF2B5EF4-FFF2-40B4-BE49-F238E27FC236}">
                <a16:creationId xmlns:a16="http://schemas.microsoft.com/office/drawing/2014/main" id="{6D8B352C-DB01-9F10-DA34-0C68AEF7DEB7}"/>
              </a:ext>
            </a:extLst>
          </p:cNvPr>
          <p:cNvSpPr>
            <a:spLocks noGrp="1"/>
          </p:cNvSpPr>
          <p:nvPr/>
        </p:nvSpPr>
        <p:spPr>
          <a:xfrm>
            <a:off x="8572500" y="3476625"/>
            <a:ext cx="3190875" cy="2190750"/>
          </a:xfrm>
          <a:prstGeom prst="rect">
            <a:avLst/>
          </a:prstGeom>
          <a:noFill/>
        </p:spPr>
        <p:txBody>
          <a:bodyPr wrap="square" lIns="38100" tIns="19050" rIns="38100" bIns="19050" anchor="ctr">
            <a:normAutofit/>
          </a:bodyPr>
          <a:lstStyle/>
          <a:p>
            <a:pPr>
              <a:lnSpc>
                <a:spcPct val="118000"/>
              </a:lnSpc>
              <a:buNone/>
              <a:defRPr sz="1800" b="0">
                <a:solidFill>
                  <a:srgbClr val="263442"/>
                </a:solidFill>
                <a:latin typeface="Microsoft YaHei"/>
                <a:ea typeface="Microsoft YaHei"/>
                <a:cs typeface="Microsoft YaHei"/>
              </a:defRPr>
            </a:pPr>
            <a:r>
              <a:rPr sz="1800" b="1">
                <a:solidFill>
                  <a:srgbClr val="263442"/>
                </a:solidFill>
                <a:latin typeface="Microsoft YaHei"/>
                <a:ea typeface="Microsoft YaHei"/>
                <a:cs typeface="Microsoft YaHei"/>
              </a:rPr>
              <a:t>解决方式：</a:t>
            </a:r>
            <a:br>
              <a:rPr sz="1800" b="0">
                <a:solidFill>
                  <a:srgbClr val="263442"/>
                </a:solidFill>
                <a:latin typeface="Microsoft YaHei"/>
                <a:ea typeface="Microsoft YaHei"/>
                <a:cs typeface="Microsoft YaHei"/>
              </a:rPr>
            </a:br>
            <a:r>
              <a:rPr sz="1800" b="0">
                <a:solidFill>
                  <a:srgbClr val="263442"/>
                </a:solidFill>
                <a:latin typeface="Microsoft YaHei"/>
                <a:ea typeface="Microsoft YaHei"/>
                <a:cs typeface="Microsoft YaHei"/>
              </a:rPr>
              <a:t>DLC 等耐辐照材料，寿命更长，但量子效率通常较低。</a:t>
            </a:r>
          </a:p>
          <a:p>
            <a:pPr>
              <a:lnSpc>
                <a:spcPct val="118000"/>
              </a:lnSpc>
              <a:buNone/>
              <a:defRPr sz="1800" b="0">
                <a:solidFill>
                  <a:srgbClr val="263442"/>
                </a:solidFill>
                <a:latin typeface="Microsoft YaHei"/>
                <a:ea typeface="Microsoft YaHei"/>
                <a:cs typeface="Microsoft YaHei"/>
              </a:defRPr>
            </a:pPr>
            <a:r>
              <a:rPr sz="1800" b="0">
                <a:solidFill>
                  <a:srgbClr val="263442"/>
                </a:solidFill>
                <a:latin typeface="Microsoft YaHei"/>
                <a:ea typeface="Microsoft YaHei"/>
                <a:cs typeface="Microsoft YaHei"/>
              </a:rPr>
              <a:t>高效耐辐照</a:t>
            </a:r>
            <a:r>
              <a:rPr>
                <a:solidFill>
                  <a:srgbClr val="263442"/>
                </a:solidFill>
                <a:latin typeface="Microsoft YaHei"/>
                <a:ea typeface="Microsoft YaHei"/>
                <a:cs typeface="Microsoft YaHei"/>
              </a:rPr>
              <a:t>光阴极材料仍是主要瓶颈。</a:t>
            </a:r>
          </a:p>
        </p:txBody>
      </p:sp>
      <p:sp>
        <p:nvSpPr>
          <p:cNvPr id="42" name="文本框 41">
            <a:extLst>
              <a:ext uri="{FF2B5EF4-FFF2-40B4-BE49-F238E27FC236}">
                <a16:creationId xmlns:a16="http://schemas.microsoft.com/office/drawing/2014/main" id="{E5B8989C-3679-1CE6-8CA2-3CDD4478D502}"/>
              </a:ext>
            </a:extLst>
          </p:cNvPr>
          <p:cNvSpPr>
            <a:spLocks noGrp="1"/>
          </p:cNvSpPr>
          <p:nvPr/>
        </p:nvSpPr>
        <p:spPr>
          <a:xfrm>
            <a:off x="523875" y="1571625"/>
            <a:ext cx="3429000" cy="2238375"/>
          </a:xfrm>
          <a:prstGeom prst="rect">
            <a:avLst/>
          </a:prstGeom>
          <a:noFill/>
        </p:spPr>
        <p:txBody>
          <a:bodyPr wrap="square" lIns="38100" tIns="19050" rIns="38100" bIns="19050" anchor="t">
            <a:normAutofit/>
          </a:bodyPr>
          <a:lstStyle/>
          <a:p>
            <a:pPr algn="l">
              <a:lnSpc>
                <a:spcPct val="112000"/>
              </a:lnSpc>
              <a:buNone/>
              <a:defRPr sz="1725" b="0">
                <a:solidFill>
                  <a:srgbClr val="263442"/>
                </a:solidFill>
                <a:latin typeface="Microsoft YaHei"/>
                <a:ea typeface="Microsoft YaHei"/>
                <a:cs typeface="Microsoft YaHei"/>
              </a:defRPr>
            </a:pPr>
            <a:r>
              <a:rPr sz="1725" b="1" dirty="0" err="1">
                <a:solidFill>
                  <a:srgbClr val="263442"/>
                </a:solidFill>
                <a:latin typeface="Microsoft YaHei"/>
                <a:ea typeface="Microsoft YaHei"/>
                <a:cs typeface="Microsoft YaHei"/>
              </a:rPr>
              <a:t>微结构气体探测器</a:t>
            </a:r>
            <a:r>
              <a:rPr sz="1725" dirty="0" err="1">
                <a:solidFill>
                  <a:srgbClr val="263442"/>
                </a:solidFill>
                <a:latin typeface="Microsoft YaHei"/>
                <a:ea typeface="Microsoft YaHei"/>
                <a:cs typeface="Microsoft YaHei"/>
              </a:rPr>
              <a:t>（Micro</a:t>
            </a:r>
            <a:r>
              <a:rPr sz="1725" dirty="0">
                <a:solidFill>
                  <a:srgbClr val="263442"/>
                </a:solidFill>
                <a:latin typeface="Microsoft YaHei"/>
                <a:ea typeface="Microsoft YaHei"/>
                <a:cs typeface="Microsoft YaHei"/>
              </a:rPr>
              <a:t> Pattern Gaseous Detector， MPGD）</a:t>
            </a:r>
            <a:br>
              <a:rPr sz="1725" b="0" dirty="0">
                <a:solidFill>
                  <a:srgbClr val="263442"/>
                </a:solidFill>
                <a:latin typeface="Microsoft YaHei"/>
                <a:ea typeface="Microsoft YaHei"/>
                <a:cs typeface="Microsoft YaHei"/>
              </a:rPr>
            </a:br>
            <a:r>
              <a:rPr sz="1600" b="0" dirty="0">
                <a:solidFill>
                  <a:srgbClr val="263442"/>
                </a:solidFill>
                <a:latin typeface="Microsoft YaHei"/>
                <a:ea typeface="Microsoft YaHei"/>
                <a:cs typeface="Microsoft YaHei"/>
              </a:rPr>
              <a:t>• </a:t>
            </a:r>
            <a:r>
              <a:rPr sz="1600" b="0" dirty="0" err="1">
                <a:solidFill>
                  <a:srgbClr val="263442"/>
                </a:solidFill>
                <a:latin typeface="Microsoft YaHei"/>
                <a:ea typeface="Microsoft YaHei"/>
                <a:cs typeface="Microsoft YaHei"/>
              </a:rPr>
              <a:t>微结构电极带来高位置分辨</a:t>
            </a:r>
            <a:endParaRPr sz="1600" b="0" dirty="0">
              <a:solidFill>
                <a:srgbClr val="263442"/>
              </a:solidFill>
              <a:latin typeface="Microsoft YaHei"/>
              <a:ea typeface="Microsoft YaHei"/>
              <a:cs typeface="Microsoft YaHei"/>
            </a:endParaRPr>
          </a:p>
          <a:p>
            <a:pPr algn="l">
              <a:lnSpc>
                <a:spcPct val="112000"/>
              </a:lnSpc>
              <a:buNone/>
              <a:defRPr sz="1725" b="0">
                <a:solidFill>
                  <a:srgbClr val="263442"/>
                </a:solidFill>
                <a:latin typeface="Microsoft YaHei"/>
                <a:ea typeface="Microsoft YaHei"/>
                <a:cs typeface="Microsoft YaHei"/>
              </a:defRPr>
            </a:pPr>
            <a:r>
              <a:rPr sz="1600" b="0" dirty="0">
                <a:solidFill>
                  <a:srgbClr val="263442"/>
                </a:solidFill>
                <a:latin typeface="Microsoft YaHei"/>
                <a:ea typeface="Microsoft YaHei"/>
                <a:cs typeface="Microsoft YaHei"/>
              </a:rPr>
              <a:t>• </a:t>
            </a:r>
            <a:r>
              <a:rPr sz="1600" b="0" dirty="0" err="1">
                <a:solidFill>
                  <a:srgbClr val="263442"/>
                </a:solidFill>
                <a:latin typeface="Microsoft YaHei"/>
                <a:ea typeface="Microsoft YaHei"/>
                <a:cs typeface="Microsoft YaHei"/>
              </a:rPr>
              <a:t>气体介质耐辐照</a:t>
            </a:r>
            <a:endParaRPr sz="1600" b="0" dirty="0">
              <a:solidFill>
                <a:srgbClr val="263442"/>
              </a:solidFill>
              <a:latin typeface="Microsoft YaHei"/>
              <a:ea typeface="Microsoft YaHei"/>
              <a:cs typeface="Microsoft YaHei"/>
            </a:endParaRPr>
          </a:p>
          <a:p>
            <a:pPr algn="l">
              <a:lnSpc>
                <a:spcPct val="112000"/>
              </a:lnSpc>
              <a:buNone/>
              <a:defRPr sz="1725" b="0">
                <a:solidFill>
                  <a:srgbClr val="263442"/>
                </a:solidFill>
                <a:latin typeface="Microsoft YaHei"/>
                <a:ea typeface="Microsoft YaHei"/>
                <a:cs typeface="Microsoft YaHei"/>
              </a:defRPr>
            </a:pPr>
            <a:r>
              <a:rPr sz="1600" b="0" dirty="0">
                <a:solidFill>
                  <a:srgbClr val="263442"/>
                </a:solidFill>
                <a:latin typeface="Microsoft YaHei"/>
                <a:ea typeface="Microsoft YaHei"/>
                <a:cs typeface="Microsoft YaHei"/>
              </a:rPr>
              <a:t>• </a:t>
            </a:r>
            <a:r>
              <a:rPr sz="1600" b="0" dirty="0" err="1">
                <a:solidFill>
                  <a:srgbClr val="263442"/>
                </a:solidFill>
                <a:latin typeface="Microsoft YaHei"/>
                <a:ea typeface="Microsoft YaHei"/>
                <a:cs typeface="Microsoft YaHei"/>
              </a:rPr>
              <a:t>适于高计数率与大面积</a:t>
            </a:r>
            <a:endParaRPr sz="1600" b="0" dirty="0">
              <a:solidFill>
                <a:srgbClr val="263442"/>
              </a:solidFill>
              <a:latin typeface="Microsoft YaHei"/>
              <a:ea typeface="Microsoft YaHei"/>
              <a:cs typeface="Microsoft YaHei"/>
            </a:endParaRPr>
          </a:p>
          <a:p>
            <a:pPr>
              <a:lnSpc>
                <a:spcPct val="112000"/>
              </a:lnSpc>
              <a:buNone/>
              <a:defRPr sz="1725" b="0">
                <a:solidFill>
                  <a:srgbClr val="263442"/>
                </a:solidFill>
                <a:latin typeface="Microsoft YaHei"/>
                <a:ea typeface="Microsoft YaHei"/>
                <a:cs typeface="Microsoft YaHei"/>
              </a:defRPr>
            </a:pPr>
            <a:r>
              <a:rPr sz="1600" dirty="0">
                <a:solidFill>
                  <a:srgbClr val="263442"/>
                </a:solidFill>
                <a:latin typeface="Microsoft YaHei"/>
                <a:ea typeface="Microsoft YaHei"/>
                <a:cs typeface="Microsoft YaHei"/>
              </a:rPr>
              <a:t>• </a:t>
            </a:r>
            <a:r>
              <a:rPr sz="1600" dirty="0" err="1">
                <a:solidFill>
                  <a:srgbClr val="263442"/>
                </a:solidFill>
                <a:latin typeface="Microsoft YaHei"/>
                <a:ea typeface="Microsoft YaHei"/>
                <a:cs typeface="Microsoft YaHei"/>
              </a:rPr>
              <a:t>时间分辨</a:t>
            </a:r>
            <a:r>
              <a:rPr sz="1600" dirty="0">
                <a:solidFill>
                  <a:srgbClr val="263442"/>
                </a:solidFill>
                <a:latin typeface="Microsoft YaHei"/>
                <a:ea typeface="Microsoft YaHei"/>
                <a:cs typeface="Microsoft YaHei"/>
              </a:rPr>
              <a:t> ~ ns</a:t>
            </a:r>
          </a:p>
        </p:txBody>
      </p:sp>
      <mc:AlternateContent xmlns:mc="http://schemas.openxmlformats.org/markup-compatibility/2006" xmlns:a14="http://schemas.microsoft.com/office/drawing/2010/main">
        <mc:Choice Requires="a14">
          <p:sp>
            <p:nvSpPr>
              <p:cNvPr id="44" name="文本框 43">
                <a:extLst>
                  <a:ext uri="{FF2B5EF4-FFF2-40B4-BE49-F238E27FC236}">
                    <a16:creationId xmlns:a16="http://schemas.microsoft.com/office/drawing/2014/main" id="{F581191E-3DB6-7009-1924-06322686ADF1}"/>
                  </a:ext>
                </a:extLst>
              </p:cNvPr>
              <p:cNvSpPr>
                <a:spLocks noGrp="1"/>
              </p:cNvSpPr>
              <p:nvPr/>
            </p:nvSpPr>
            <p:spPr>
              <a:xfrm>
                <a:off x="4333875" y="1571625"/>
                <a:ext cx="3714750" cy="2238375"/>
              </a:xfrm>
              <a:prstGeom prst="rect">
                <a:avLst/>
              </a:prstGeom>
              <a:noFill/>
            </p:spPr>
            <p:txBody>
              <a:bodyPr wrap="square" lIns="38100" tIns="19050" rIns="38100" bIns="19050" anchor="t">
                <a:normAutofit/>
              </a:bodyPr>
              <a:lstStyle/>
              <a:p>
                <a:pPr algn="l">
                  <a:lnSpc>
                    <a:spcPct val="112000"/>
                  </a:lnSpc>
                  <a:buNone/>
                  <a:defRPr sz="1725" b="0">
                    <a:solidFill>
                      <a:srgbClr val="263442"/>
                    </a:solidFill>
                    <a:latin typeface="Microsoft YaHei"/>
                    <a:ea typeface="Microsoft YaHei"/>
                    <a:cs typeface="Microsoft YaHei"/>
                  </a:defRPr>
                </a:pPr>
                <a:r>
                  <a:rPr sz="1725" b="1" dirty="0">
                    <a:solidFill>
                      <a:srgbClr val="263442"/>
                    </a:solidFill>
                    <a:latin typeface="Microsoft YaHei"/>
                    <a:ea typeface="Microsoft YaHei"/>
                    <a:cs typeface="Microsoft YaHei"/>
                  </a:rPr>
                  <a:t>PICOSEC Micromegas</a:t>
                </a:r>
              </a:p>
              <a:p>
                <a:pPr algn="l">
                  <a:lnSpc>
                    <a:spcPct val="112000"/>
                  </a:lnSpc>
                  <a:buNone/>
                  <a:defRPr sz="1725" b="0">
                    <a:solidFill>
                      <a:srgbClr val="263442"/>
                    </a:solidFill>
                    <a:latin typeface="Microsoft YaHei"/>
                    <a:ea typeface="Microsoft YaHei"/>
                    <a:cs typeface="Microsoft YaHei"/>
                  </a:defRPr>
                </a:pPr>
                <a:r>
                  <a:rPr sz="1600" b="0" dirty="0">
                    <a:solidFill>
                      <a:srgbClr val="263442"/>
                    </a:solidFill>
                    <a:latin typeface="Microsoft YaHei"/>
                    <a:ea typeface="Microsoft YaHei"/>
                    <a:cs typeface="Microsoft YaHei"/>
                  </a:rPr>
                  <a:t>• </a:t>
                </a:r>
                <a:r>
                  <a:rPr sz="1600" dirty="0" err="1">
                    <a:solidFill>
                      <a:srgbClr val="263442"/>
                    </a:solidFill>
                    <a:latin typeface="Microsoft YaHei"/>
                    <a:ea typeface="Microsoft YaHei"/>
                    <a:cs typeface="Microsoft YaHei"/>
                  </a:rPr>
                  <a:t>引入</a:t>
                </a:r>
                <a:r>
                  <a:rPr sz="1600" b="0" dirty="0" err="1">
                    <a:solidFill>
                      <a:srgbClr val="263442"/>
                    </a:solidFill>
                    <a:latin typeface="Microsoft YaHei"/>
                    <a:ea typeface="Microsoft YaHei"/>
                    <a:cs typeface="Microsoft YaHei"/>
                  </a:rPr>
                  <a:t>Cherenkov</a:t>
                </a:r>
                <a:r>
                  <a:rPr sz="1600" b="0" dirty="0">
                    <a:solidFill>
                      <a:srgbClr val="263442"/>
                    </a:solidFill>
                    <a:latin typeface="Microsoft YaHei"/>
                    <a:ea typeface="Microsoft YaHei"/>
                    <a:cs typeface="Microsoft YaHei"/>
                  </a:rPr>
                  <a:t> </a:t>
                </a:r>
                <a:r>
                  <a:rPr sz="1600" b="0" dirty="0" err="1">
                    <a:solidFill>
                      <a:srgbClr val="263442"/>
                    </a:solidFill>
                    <a:latin typeface="Microsoft YaHei"/>
                    <a:ea typeface="Microsoft YaHei"/>
                    <a:cs typeface="Microsoft YaHei"/>
                  </a:rPr>
                  <a:t>辐射体</a:t>
                </a:r>
                <a:r>
                  <a:rPr sz="1600" b="0" dirty="0">
                    <a:solidFill>
                      <a:srgbClr val="263442"/>
                    </a:solidFill>
                    <a:latin typeface="Microsoft YaHei"/>
                    <a:ea typeface="Microsoft YaHei"/>
                    <a:cs typeface="Microsoft YaHei"/>
                  </a:rPr>
                  <a:t> + </a:t>
                </a:r>
                <a:r>
                  <a:rPr sz="1600" b="0" dirty="0" err="1">
                    <a:solidFill>
                      <a:srgbClr val="263442"/>
                    </a:solidFill>
                    <a:latin typeface="Microsoft YaHei"/>
                    <a:ea typeface="Microsoft YaHei"/>
                    <a:cs typeface="Microsoft YaHei"/>
                  </a:rPr>
                  <a:t>光阴极</a:t>
                </a:r>
                <a:endParaRPr sz="1600" b="0" dirty="0">
                  <a:solidFill>
                    <a:srgbClr val="263442"/>
                  </a:solidFill>
                  <a:latin typeface="Microsoft YaHei"/>
                  <a:ea typeface="Microsoft YaHei"/>
                  <a:cs typeface="Microsoft YaHei"/>
                </a:endParaRPr>
              </a:p>
              <a:p>
                <a:pPr algn="l">
                  <a:lnSpc>
                    <a:spcPct val="112000"/>
                  </a:lnSpc>
                  <a:buNone/>
                  <a:defRPr sz="1725" b="0">
                    <a:solidFill>
                      <a:srgbClr val="263442"/>
                    </a:solidFill>
                    <a:latin typeface="Microsoft YaHei"/>
                    <a:ea typeface="Microsoft YaHei"/>
                    <a:cs typeface="Microsoft YaHei"/>
                  </a:defRPr>
                </a:pPr>
                <a:r>
                  <a:rPr sz="1600" b="0" dirty="0">
                    <a:solidFill>
                      <a:srgbClr val="263442"/>
                    </a:solidFill>
                    <a:latin typeface="Microsoft YaHei"/>
                    <a:ea typeface="Microsoft YaHei"/>
                    <a:cs typeface="Microsoft YaHei"/>
                  </a:rPr>
                  <a:t>• </a:t>
                </a:r>
                <a:r>
                  <a:rPr sz="1600" b="0" dirty="0" err="1">
                    <a:solidFill>
                      <a:srgbClr val="263442"/>
                    </a:solidFill>
                    <a:latin typeface="Microsoft YaHei"/>
                    <a:ea typeface="Microsoft YaHei"/>
                    <a:cs typeface="Microsoft YaHei"/>
                  </a:rPr>
                  <a:t>漂移区预放大</a:t>
                </a:r>
                <a:r>
                  <a:rPr sz="1600" b="0" dirty="0">
                    <a:solidFill>
                      <a:srgbClr val="263442"/>
                    </a:solidFill>
                    <a:latin typeface="Microsoft YaHei"/>
                    <a:ea typeface="Microsoft YaHei"/>
                    <a:cs typeface="Microsoft YaHei"/>
                  </a:rPr>
                  <a:t> + Micromegas </a:t>
                </a:r>
                <a:r>
                  <a:rPr sz="1600" b="0" dirty="0" err="1">
                    <a:solidFill>
                      <a:srgbClr val="263442"/>
                    </a:solidFill>
                    <a:latin typeface="Microsoft YaHei"/>
                    <a:ea typeface="Microsoft YaHei"/>
                    <a:cs typeface="Microsoft YaHei"/>
                  </a:rPr>
                  <a:t>倍增</a:t>
                </a:r>
                <a:endParaRPr sz="1600" b="0" dirty="0">
                  <a:solidFill>
                    <a:srgbClr val="263442"/>
                  </a:solidFill>
                  <a:latin typeface="Microsoft YaHei"/>
                  <a:ea typeface="Microsoft YaHei"/>
                  <a:cs typeface="Microsoft YaHei"/>
                </a:endParaRPr>
              </a:p>
              <a:p>
                <a:pPr>
                  <a:lnSpc>
                    <a:spcPct val="112000"/>
                  </a:lnSpc>
                  <a:buNone/>
                  <a:defRPr sz="1725" b="0">
                    <a:solidFill>
                      <a:srgbClr val="263442"/>
                    </a:solidFill>
                    <a:latin typeface="Microsoft YaHei"/>
                    <a:ea typeface="Microsoft YaHei"/>
                    <a:cs typeface="Microsoft YaHei"/>
                  </a:defRPr>
                </a:pPr>
                <a:r>
                  <a:rPr sz="1600" dirty="0">
                    <a:solidFill>
                      <a:srgbClr val="263442"/>
                    </a:solidFill>
                    <a:latin typeface="Noto Sans CJK SC"/>
                    <a:ea typeface="Noto Sans CJK SC"/>
                    <a:cs typeface="Noto Sans CJK SC"/>
                  </a:rPr>
                  <a:t>• “</a:t>
                </a:r>
                <a:r>
                  <a:rPr sz="1600" dirty="0" err="1">
                    <a:solidFill>
                      <a:srgbClr val="263442"/>
                    </a:solidFill>
                    <a:latin typeface="Noto Sans CJK SC"/>
                    <a:ea typeface="Noto Sans CJK SC"/>
                    <a:cs typeface="Noto Sans CJK SC"/>
                  </a:rPr>
                  <a:t>皮秒级粒子计时器</a:t>
                </a:r>
                <a:r>
                  <a:rPr sz="1600" dirty="0">
                    <a:solidFill>
                      <a:srgbClr val="263442"/>
                    </a:solidFill>
                    <a:latin typeface="Noto Sans CJK SC"/>
                    <a:ea typeface="Noto Sans CJK SC"/>
                    <a:cs typeface="Noto Sans CJK SC"/>
                  </a:rPr>
                  <a:t>”(</a:t>
                </a:r>
                <a14:m>
                  <m:oMath xmlns:m="http://schemas.openxmlformats.org/officeDocument/2006/math">
                    <m:sSub>
                      <m:sSubPr>
                        <m:ctrlPr>
                          <a:rPr lang="zh-CN" sz="1600" i="1">
                            <a:solidFill>
                              <a:srgbClr val="263442"/>
                            </a:solidFill>
                            <a:latin typeface="Cambria Math" panose="02040503050406030204" pitchFamily="18" charset="0"/>
                            <a:ea typeface="Cambria Math"/>
                            <a:cs typeface="Cambria Math"/>
                          </a:rPr>
                        </m:ctrlPr>
                      </m:sSubPr>
                      <m:e>
                        <m:r>
                          <a:rPr lang="zh-CN" sz="1600" i="1">
                            <a:solidFill>
                              <a:srgbClr val="263442"/>
                            </a:solidFill>
                            <a:latin typeface="Cambria Math"/>
                            <a:ea typeface="Cambria Math"/>
                            <a:cs typeface="Cambria Math"/>
                          </a:rPr>
                          <m:t>𝜎</m:t>
                        </m:r>
                      </m:e>
                      <m:sub>
                        <m:r>
                          <a:rPr lang="zh-CN" sz="1600" i="1">
                            <a:solidFill>
                              <a:srgbClr val="263442"/>
                            </a:solidFill>
                            <a:latin typeface="Cambria Math"/>
                            <a:ea typeface="Cambria Math"/>
                            <a:cs typeface="Cambria Math"/>
                          </a:rPr>
                          <m:t>𝑁𝑃𝐸</m:t>
                        </m:r>
                        <m:r>
                          <a:rPr lang="ar-AE" sz="1600" i="1">
                            <a:solidFill>
                              <a:srgbClr val="263442"/>
                            </a:solidFill>
                            <a:latin typeface="Cambria Math"/>
                            <a:ea typeface="Cambria Math"/>
                            <a:cs typeface="Cambria Math"/>
                          </a:rPr>
                          <m:t>=</m:t>
                        </m:r>
                        <m:r>
                          <a:rPr lang="ar-AE" sz="1600" i="1">
                            <a:solidFill>
                              <a:srgbClr val="263442"/>
                            </a:solidFill>
                            <a:latin typeface="Cambria Math"/>
                            <a:ea typeface="Cambria Math"/>
                            <a:cs typeface="Cambria Math"/>
                          </a:rPr>
                          <m:t>1</m:t>
                        </m:r>
                      </m:sub>
                    </m:sSub>
                    <m:r>
                      <a:rPr lang="ar-AE" sz="1600" i="1">
                        <a:solidFill>
                          <a:srgbClr val="263442"/>
                        </a:solidFill>
                        <a:latin typeface="Cambria Math"/>
                        <a:ea typeface="Cambria Math"/>
                        <a:cs typeface="Cambria Math"/>
                      </a:rPr>
                      <m:t>~</m:t>
                    </m:r>
                    <m:r>
                      <a:rPr lang="ar-AE" sz="1600" i="1">
                        <a:solidFill>
                          <a:srgbClr val="263442"/>
                        </a:solidFill>
                        <a:latin typeface="Cambria Math"/>
                        <a:ea typeface="Cambria Math"/>
                        <a:cs typeface="Cambria Math"/>
                      </a:rPr>
                      <m:t>40</m:t>
                    </m:r>
                    <m:r>
                      <a:rPr lang="zh-CN" sz="1600" i="1">
                        <a:solidFill>
                          <a:srgbClr val="263442"/>
                        </a:solidFill>
                        <a:latin typeface="Cambria Math"/>
                        <a:ea typeface="Cambria Math"/>
                        <a:cs typeface="Cambria Math"/>
                      </a:rPr>
                      <m:t>𝑝𝑠</m:t>
                    </m:r>
                    <m:r>
                      <a:rPr lang="en-US" sz="1600" b="0" i="0">
                        <a:solidFill>
                          <a:srgbClr val="263442"/>
                        </a:solidFill>
                        <a:latin typeface="Cambria Math"/>
                        <a:ea typeface="Cambria Math"/>
                        <a:cs typeface="Cambria Math"/>
                      </a:rPr>
                      <m:t>)</m:t>
                    </m:r>
                  </m:oMath>
                </a14:m>
                <a:endParaRPr sz="1600" dirty="0">
                  <a:solidFill>
                    <a:srgbClr val="263442"/>
                  </a:solidFill>
                  <a:latin typeface="Noto Sans CJK SC"/>
                  <a:ea typeface="Noto Sans CJK SC"/>
                  <a:cs typeface="Noto Sans CJK SC"/>
                </a:endParaRPr>
              </a:p>
              <a:p>
                <a:pPr algn="l">
                  <a:lnSpc>
                    <a:spcPct val="112000"/>
                  </a:lnSpc>
                  <a:buNone/>
                  <a:defRPr sz="1725" b="0">
                    <a:solidFill>
                      <a:srgbClr val="263442"/>
                    </a:solidFill>
                    <a:latin typeface="Microsoft YaHei"/>
                    <a:ea typeface="Microsoft YaHei"/>
                    <a:cs typeface="Microsoft YaHei"/>
                  </a:defRPr>
                </a:pPr>
                <a:r>
                  <a:rPr sz="1600" b="0" dirty="0">
                    <a:solidFill>
                      <a:srgbClr val="263442"/>
                    </a:solidFill>
                    <a:latin typeface="Microsoft YaHei"/>
                    <a:ea typeface="Microsoft YaHei"/>
                    <a:cs typeface="Microsoft YaHei"/>
                  </a:rPr>
                  <a:t>• </a:t>
                </a:r>
                <a:r>
                  <a:rPr sz="1600" b="0" dirty="0" err="1">
                    <a:solidFill>
                      <a:srgbClr val="263442"/>
                    </a:solidFill>
                    <a:latin typeface="Microsoft YaHei"/>
                    <a:ea typeface="Microsoft YaHei"/>
                    <a:cs typeface="Microsoft YaHei"/>
                  </a:rPr>
                  <a:t>保留</a:t>
                </a:r>
                <a:r>
                  <a:rPr sz="1600" b="0" dirty="0">
                    <a:solidFill>
                      <a:srgbClr val="263442"/>
                    </a:solidFill>
                    <a:latin typeface="Microsoft YaHei"/>
                    <a:ea typeface="Microsoft YaHei"/>
                    <a:cs typeface="Microsoft YaHei"/>
                  </a:rPr>
                  <a:t> MPGD </a:t>
                </a:r>
                <a:r>
                  <a:rPr sz="1600" b="0" dirty="0" err="1">
                    <a:solidFill>
                      <a:srgbClr val="263442"/>
                    </a:solidFill>
                    <a:latin typeface="Microsoft YaHei"/>
                    <a:ea typeface="Microsoft YaHei"/>
                    <a:cs typeface="Microsoft YaHei"/>
                  </a:rPr>
                  <a:t>优点</a:t>
                </a:r>
                <a:endParaRPr sz="1600" b="0" dirty="0">
                  <a:solidFill>
                    <a:srgbClr val="263442"/>
                  </a:solidFill>
                  <a:latin typeface="Microsoft YaHei"/>
                  <a:ea typeface="Microsoft YaHei"/>
                  <a:cs typeface="Microsoft YaHei"/>
                </a:endParaRPr>
              </a:p>
            </p:txBody>
          </p:sp>
        </mc:Choice>
        <mc:Fallback xmlns="">
          <p:sp>
            <p:nvSpPr>
              <p:cNvPr id="44" name="文本框 43">
                <a:extLst>
                  <a:ext uri="{FF2B5EF4-FFF2-40B4-BE49-F238E27FC236}">
                    <a16:creationId xmlns:a16="http://schemas.microsoft.com/office/drawing/2014/main" id="{F581191E-3DB6-7009-1924-06322686ADF1}"/>
                  </a:ext>
                </a:extLst>
              </p:cNvPr>
              <p:cNvSpPr>
                <a:spLocks noGrp="1" noRot="1" noChangeAspect="1" noMove="1" noResize="1" noEditPoints="1" noAdjustHandles="1" noChangeArrowheads="1" noChangeShapeType="1" noTextEdit="1"/>
              </p:cNvSpPr>
              <p:nvPr/>
            </p:nvSpPr>
            <p:spPr>
              <a:xfrm>
                <a:off x="4333875" y="1571625"/>
                <a:ext cx="3714750" cy="2238375"/>
              </a:xfrm>
              <a:prstGeom prst="rect">
                <a:avLst/>
              </a:prstGeom>
              <a:blipFill>
                <a:blip r:embed="rId5"/>
                <a:stretch>
                  <a:fillRect l="-2627" t="-190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6" name="文本框 45">
                <a:extLst>
                  <a:ext uri="{FF2B5EF4-FFF2-40B4-BE49-F238E27FC236}">
                    <a16:creationId xmlns:a16="http://schemas.microsoft.com/office/drawing/2014/main" id="{47099528-7100-3AA6-6A0C-32FA6C42C19A}"/>
                  </a:ext>
                </a:extLst>
              </p:cNvPr>
              <p:cNvSpPr>
                <a:spLocks noGrp="1"/>
              </p:cNvSpPr>
              <p:nvPr/>
            </p:nvSpPr>
            <p:spPr>
              <a:xfrm>
                <a:off x="8382000" y="1571625"/>
                <a:ext cx="3381375" cy="1809750"/>
              </a:xfrm>
              <a:prstGeom prst="rect">
                <a:avLst/>
              </a:prstGeom>
              <a:noFill/>
            </p:spPr>
            <p:txBody>
              <a:bodyPr wrap="square" lIns="38100" tIns="19050" rIns="38100" bIns="19050" anchor="t">
                <a:normAutofit/>
              </a:bodyPr>
              <a:lstStyle/>
              <a:p>
                <a:pPr algn="l">
                  <a:lnSpc>
                    <a:spcPct val="114000"/>
                  </a:lnSpc>
                  <a:buNone/>
                  <a:defRPr sz="1725" b="0">
                    <a:solidFill>
                      <a:srgbClr val="C0392B"/>
                    </a:solidFill>
                    <a:latin typeface="Microsoft YaHei"/>
                    <a:ea typeface="Microsoft YaHei"/>
                    <a:cs typeface="Microsoft YaHei"/>
                  </a:defRPr>
                </a:pPr>
                <a:r>
                  <a:rPr sz="1725">
                    <a:solidFill>
                      <a:srgbClr val="C0392B"/>
                    </a:solidFill>
                    <a:latin typeface="Microsoft YaHei"/>
                    <a:ea typeface="Microsoft YaHei"/>
                    <a:cs typeface="Microsoft YaHei"/>
                  </a:rPr>
                  <a:t>特点：</a:t>
                </a:r>
              </a:p>
              <a:p>
                <a:pPr>
                  <a:lnSpc>
                    <a:spcPct val="114000"/>
                  </a:lnSpc>
                  <a:buNone/>
                  <a:defRPr sz="1725" b="0">
                    <a:solidFill>
                      <a:srgbClr val="C0392B"/>
                    </a:solidFill>
                    <a:latin typeface="Microsoft YaHei"/>
                    <a:ea typeface="Microsoft YaHei"/>
                    <a:cs typeface="Microsoft YaHei"/>
                  </a:defRPr>
                </a:pPr>
                <a:r>
                  <a:rPr sz="1725" b="0">
                    <a:solidFill>
                      <a:srgbClr val="C0392B"/>
                    </a:solidFill>
                    <a:latin typeface="Noto Sans CJK SC"/>
                    <a:ea typeface="Noto Sans CJK SC"/>
                    <a:cs typeface="Noto Sans CJK SC"/>
                  </a:rPr>
                  <a:t>漂移区电场强，阳离子反馈高</a:t>
                </a:r>
                <a14:m>
                  <m:oMath xmlns:m="http://schemas.openxmlformats.org/officeDocument/2006/math">
                    <m:r>
                      <a:rPr lang="en-US" sz="1725" b="0" i="1">
                        <a:solidFill>
                          <a:srgbClr val="C0392B"/>
                        </a:solidFill>
                        <a:latin typeface="Cambria Math"/>
                        <a:ea typeface="Cambria Math"/>
                        <a:cs typeface="Cambria Math"/>
                      </a:rPr>
                      <m:t>(</m:t>
                    </m:r>
                    <m:r>
                      <a:rPr lang="zh-CN" sz="1725" b="0" i="1">
                        <a:solidFill>
                          <a:srgbClr val="C0392B"/>
                        </a:solidFill>
                        <a:latin typeface="Cambria Math"/>
                        <a:ea typeface="Cambria Math"/>
                        <a:cs typeface="Cambria Math"/>
                      </a:rPr>
                      <m:t>𝐼𝐵𝐹</m:t>
                    </m:r>
                    <m:r>
                      <a:rPr lang="en-US" sz="1725" b="0" i="1">
                        <a:solidFill>
                          <a:srgbClr val="C0392B"/>
                        </a:solidFill>
                        <a:latin typeface="Cambria Math"/>
                        <a:ea typeface="Cambria Math"/>
                        <a:cs typeface="Cambria Math"/>
                      </a:rPr>
                      <m:t>~</m:t>
                    </m:r>
                    <m:r>
                      <a:rPr lang="zh-CN" i="1">
                        <a:latin typeface="Cambria Math"/>
                        <a:ea typeface="Cambria Math"/>
                        <a:cs typeface="Cambria Math"/>
                      </a:rPr>
                      <m:t>𝒪</m:t>
                    </m:r>
                    <m:r>
                      <a:rPr lang="en-US" sz="1725" b="0" i="1">
                        <a:solidFill>
                          <a:srgbClr val="C0392B"/>
                        </a:solidFill>
                        <a:latin typeface="Cambria Math"/>
                        <a:ea typeface="Cambria Math"/>
                        <a:cs typeface="Cambria Math"/>
                      </a:rPr>
                      <m:t>(</m:t>
                    </m:r>
                    <m:sSup>
                      <m:sSupPr>
                        <m:ctrlPr>
                          <a:rPr lang="en-US" sz="1725" b="0" i="1">
                            <a:solidFill>
                              <a:srgbClr val="C0392B"/>
                            </a:solidFill>
                            <a:latin typeface="Cambria Math" panose="02040503050406030204" pitchFamily="18" charset="0"/>
                            <a:ea typeface="Cambria Math"/>
                            <a:cs typeface="Cambria Math"/>
                          </a:rPr>
                        </m:ctrlPr>
                      </m:sSupPr>
                      <m:e>
                        <m:r>
                          <a:rPr lang="en-US" sz="1725" b="0" i="1">
                            <a:solidFill>
                              <a:srgbClr val="C0392B"/>
                            </a:solidFill>
                            <a:latin typeface="Cambria Math"/>
                            <a:ea typeface="Cambria Math"/>
                            <a:cs typeface="Cambria Math"/>
                          </a:rPr>
                          <m:t>10</m:t>
                        </m:r>
                      </m:e>
                      <m:sup>
                        <m:r>
                          <a:rPr lang="zh-CN" sz="1725" b="0" i="1">
                            <a:solidFill>
                              <a:srgbClr val="C0392B"/>
                            </a:solidFill>
                            <a:latin typeface="Cambria Math"/>
                            <a:ea typeface="Cambria Math"/>
                            <a:cs typeface="Cambria Math"/>
                          </a:rPr>
                          <m:t>−</m:t>
                        </m:r>
                        <m:r>
                          <a:rPr lang="en-US" sz="1725" b="0" i="1">
                            <a:solidFill>
                              <a:srgbClr val="C0392B"/>
                            </a:solidFill>
                            <a:latin typeface="Cambria Math"/>
                            <a:ea typeface="Cambria Math"/>
                            <a:cs typeface="Cambria Math"/>
                          </a:rPr>
                          <m:t>1</m:t>
                        </m:r>
                      </m:sup>
                    </m:sSup>
                    <m:r>
                      <a:rPr lang="en-US" sz="1725" b="0" i="1">
                        <a:solidFill>
                          <a:srgbClr val="C0392B"/>
                        </a:solidFill>
                        <a:latin typeface="Cambria Math"/>
                        <a:ea typeface="Cambria Math"/>
                        <a:cs typeface="Cambria Math"/>
                      </a:rPr>
                      <m:t>)  )</m:t>
                    </m:r>
                  </m:oMath>
                </a14:m>
                <a:r>
                  <a:rPr sz="1725" b="0">
                    <a:solidFill>
                      <a:srgbClr val="C0392B"/>
                    </a:solidFill>
                    <a:latin typeface="Noto Sans CJK SC"/>
                    <a:ea typeface="Noto Sans CJK SC"/>
                    <a:cs typeface="Noto Sans CJK SC"/>
                  </a:rPr>
                  <a:t>，损伤光阴极，限制了其在高亮度条件下的使用。</a:t>
                </a:r>
              </a:p>
              <a:p>
                <a:pPr algn="l">
                  <a:lnSpc>
                    <a:spcPct val="114000"/>
                  </a:lnSpc>
                  <a:buNone/>
                  <a:defRPr sz="1725" b="0">
                    <a:solidFill>
                      <a:srgbClr val="C0392B"/>
                    </a:solidFill>
                    <a:latin typeface="Noto Sans CJK SC"/>
                    <a:ea typeface="Noto Sans CJK SC"/>
                    <a:cs typeface="Noto Sans CJK SC"/>
                  </a:defRPr>
                </a:pPr>
                <a:endParaRPr sz="1725" b="0">
                  <a:solidFill>
                    <a:srgbClr val="C0392B"/>
                  </a:solidFill>
                  <a:latin typeface="Noto Sans CJK SC"/>
                  <a:ea typeface="Noto Sans CJK SC"/>
                  <a:cs typeface="Noto Sans CJK SC"/>
                </a:endParaRPr>
              </a:p>
            </p:txBody>
          </p:sp>
        </mc:Choice>
        <mc:Fallback xmlns="">
          <p:sp>
            <p:nvSpPr>
              <p:cNvPr id="46" name="文本框 45">
                <a:extLst>
                  <a:ext uri="{FF2B5EF4-FFF2-40B4-BE49-F238E27FC236}">
                    <a16:creationId xmlns:a16="http://schemas.microsoft.com/office/drawing/2014/main" id="{47099528-7100-3AA6-6A0C-32FA6C42C19A}"/>
                  </a:ext>
                </a:extLst>
              </p:cNvPr>
              <p:cNvSpPr>
                <a:spLocks noGrp="1" noRot="1" noChangeAspect="1" noMove="1" noResize="1" noEditPoints="1" noAdjustHandles="1" noChangeArrowheads="1" noChangeShapeType="1" noTextEdit="1"/>
              </p:cNvSpPr>
              <p:nvPr/>
            </p:nvSpPr>
            <p:spPr>
              <a:xfrm>
                <a:off x="8382000" y="1571625"/>
                <a:ext cx="3381375" cy="1809750"/>
              </a:xfrm>
              <a:prstGeom prst="rect">
                <a:avLst/>
              </a:prstGeom>
              <a:blipFill>
                <a:blip r:embed="rId6"/>
                <a:stretch>
                  <a:fillRect l="-2883" t="-2020" r="-2342"/>
                </a:stretch>
              </a:blipFill>
            </p:spPr>
            <p:txBody>
              <a:bodyPr/>
              <a:lstStyle/>
              <a:p>
                <a:r>
                  <a:rPr lang="zh-CN" altLang="en-US">
                    <a:noFill/>
                  </a:rPr>
                  <a:t> </a:t>
                </a:r>
              </a:p>
            </p:txBody>
          </p:sp>
        </mc:Fallback>
      </mc:AlternateContent>
      <p:pic>
        <p:nvPicPr>
          <p:cNvPr id="72" name="图片 47"/>
          <p:cNvPicPr>
            <a:picLocks noChangeAspect="1"/>
          </p:cNvPicPr>
          <p:nvPr/>
        </p:nvPicPr>
        <p:blipFill>
          <a:blip r:embed="rId7"/>
          <a:stretch>
            <a:fillRect/>
          </a:stretch>
        </p:blipFill>
        <p:spPr>
          <a:xfrm>
            <a:off x="666750" y="3794622"/>
            <a:ext cx="3048000" cy="2619375"/>
          </a:xfrm>
          <a:prstGeom prst="rect">
            <a:avLst/>
          </a:prstGeom>
        </p:spPr>
      </p:pic>
      <p:sp>
        <p:nvSpPr>
          <p:cNvPr id="55" name="文本框 54">
            <a:extLst>
              <a:ext uri="{FF2B5EF4-FFF2-40B4-BE49-F238E27FC236}">
                <a16:creationId xmlns:a16="http://schemas.microsoft.com/office/drawing/2014/main" id="{E701C52E-49F3-B152-4ED6-F18562588183}"/>
              </a:ext>
            </a:extLst>
          </p:cNvPr>
          <p:cNvSpPr>
            <a:spLocks noGrp="1"/>
          </p:cNvSpPr>
          <p:nvPr/>
        </p:nvSpPr>
        <p:spPr>
          <a:xfrm>
            <a:off x="571500" y="704850"/>
            <a:ext cx="11049000" cy="628650"/>
          </a:xfrm>
          <a:prstGeom prst="rect">
            <a:avLst/>
          </a:prstGeom>
          <a:noFill/>
        </p:spPr>
        <p:txBody>
          <a:bodyPr wrap="square" lIns="38100" tIns="19050" rIns="38100" bIns="19050" anchor="ctr">
            <a:normAutofit fontScale="99762" lnSpcReduction="10000"/>
          </a:bodyPr>
          <a:lstStyle/>
          <a:p>
            <a:pPr algn="l">
              <a:lnSpc>
                <a:spcPct val="112000"/>
              </a:lnSpc>
              <a:buNone/>
              <a:defRPr sz="1875" b="0">
                <a:solidFill>
                  <a:srgbClr val="17324D"/>
                </a:solidFill>
                <a:latin typeface="Microsoft YaHei"/>
                <a:ea typeface="Microsoft YaHei"/>
                <a:cs typeface="Microsoft YaHei"/>
              </a:defRPr>
            </a:pPr>
            <a:r>
              <a:rPr sz="1875" b="0" dirty="0" err="1">
                <a:solidFill>
                  <a:srgbClr val="17324D"/>
                </a:solidFill>
                <a:latin typeface="Microsoft YaHei"/>
                <a:ea typeface="Microsoft YaHei"/>
                <a:cs typeface="Microsoft YaHei"/>
              </a:rPr>
              <a:t>是一种用于高能粒子“超高精度到达时间测量”的气体探测器，目标是把带电粒子的时间分辨率做到几十皮秒，甚至低于</a:t>
            </a:r>
            <a:r>
              <a:rPr sz="1875" b="0" dirty="0">
                <a:solidFill>
                  <a:srgbClr val="17324D"/>
                </a:solidFill>
                <a:latin typeface="Microsoft YaHei"/>
                <a:ea typeface="Microsoft YaHei"/>
                <a:cs typeface="Microsoft YaHei"/>
              </a:rPr>
              <a:t> 20–25 </a:t>
            </a:r>
            <a:r>
              <a:rPr sz="1875" b="0" dirty="0" err="1">
                <a:solidFill>
                  <a:srgbClr val="17324D"/>
                </a:solidFill>
                <a:latin typeface="Microsoft YaHei"/>
                <a:ea typeface="Microsoft YaHei"/>
                <a:cs typeface="Microsoft YaHei"/>
              </a:rPr>
              <a:t>ps</a:t>
            </a:r>
            <a:r>
              <a:rPr sz="1875" b="0" dirty="0">
                <a:solidFill>
                  <a:srgbClr val="17324D"/>
                </a:solidFill>
                <a:latin typeface="Microsoft YaHei"/>
                <a:ea typeface="Microsoft YaHei"/>
                <a:cs typeface="Microsoft YaHei"/>
              </a:rPr>
              <a:t>。</a:t>
            </a:r>
          </a:p>
        </p:txBody>
      </p:sp>
    </p:spTree>
    <p:extLst>
      <p:ext uri="{BB962C8B-B14F-4D97-AF65-F5344CB8AC3E}">
        <p14:creationId xmlns:p14="http://schemas.microsoft.com/office/powerpoint/2010/main" val="702382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352D4B37-F698-5546-7118-97C0B5C8C18E}"/>
              </a:ext>
            </a:extLst>
          </p:cNvPr>
          <p:cNvSpPr>
            <a:spLocks noGrp="1"/>
          </p:cNvSpPr>
          <p:nvPr/>
        </p:nvSpPr>
        <p:spPr>
          <a:xfrm>
            <a:off x="0" y="0"/>
            <a:ext cx="12191695" cy="566928"/>
          </a:xfrm>
          <a:prstGeom prst="rect">
            <a:avLst/>
          </a:prstGeom>
          <a:solidFill>
            <a:srgbClr val="F8FBFF"/>
          </a:solidFill>
          <a:ln w="12700">
            <a:solidFill>
              <a:srgbClr val="F8FBFF"/>
            </a:solidFill>
            <a:prstDash val="solid"/>
          </a:ln>
        </p:spPr>
        <p:txBody>
          <a:bodyPr/>
          <a:lstStyle/>
          <a:p>
            <a:endParaRPr/>
          </a:p>
        </p:txBody>
      </p:sp>
      <p:sp>
        <p:nvSpPr>
          <p:cNvPr id="3" name="Text 1">
            <a:extLst>
              <a:ext uri="{FF2B5EF4-FFF2-40B4-BE49-F238E27FC236}">
                <a16:creationId xmlns:a16="http://schemas.microsoft.com/office/drawing/2014/main" id="{8057AF2F-B952-B833-8BCA-D1BF80AF3497}"/>
              </a:ext>
            </a:extLst>
          </p:cNvPr>
          <p:cNvSpPr>
            <a:spLocks noGrp="1"/>
          </p:cNvSpPr>
          <p:nvPr/>
        </p:nvSpPr>
        <p:spPr>
          <a:xfrm>
            <a:off x="476250" y="114300"/>
            <a:ext cx="1333500" cy="361950"/>
          </a:xfrm>
          <a:prstGeom prst="rect">
            <a:avLst/>
          </a:prstGeom>
          <a:noFill/>
        </p:spPr>
        <p:txBody>
          <a:bodyPr wrap="square" lIns="38100" tIns="19050" rIns="38100" bIns="19050" anchor="ctr">
            <a:normAutofit/>
          </a:bodyPr>
          <a:lstStyle/>
          <a:p>
            <a:pPr marL="0" indent="0" algn="l">
              <a:lnSpc>
                <a:spcPct val="112000"/>
              </a:lnSpc>
              <a:buNone/>
              <a:defRPr sz="1500" b="1">
                <a:solidFill>
                  <a:srgbClr val="0B4EA2"/>
                </a:solidFill>
                <a:latin typeface="Microsoft YaHei"/>
                <a:ea typeface="Microsoft YaHei"/>
                <a:cs typeface="Microsoft YaHei"/>
              </a:defRPr>
            </a:pPr>
            <a:r>
              <a:rPr sz="1500" b="1" dirty="0">
                <a:solidFill>
                  <a:srgbClr val="0B4EA2"/>
                </a:solidFill>
                <a:latin typeface="Microsoft YaHei"/>
                <a:ea typeface="Microsoft YaHei"/>
                <a:cs typeface="Microsoft YaHei"/>
              </a:rPr>
              <a:t>1 </a:t>
            </a:r>
            <a:r>
              <a:rPr sz="1500" b="1" dirty="0" err="1">
                <a:solidFill>
                  <a:srgbClr val="0B4EA2"/>
                </a:solidFill>
                <a:latin typeface="Microsoft YaHei"/>
                <a:ea typeface="Microsoft YaHei"/>
                <a:cs typeface="Microsoft YaHei"/>
              </a:rPr>
              <a:t>背景介绍</a:t>
            </a:r>
            <a:endParaRPr sz="1500" b="1" dirty="0">
              <a:solidFill>
                <a:srgbClr val="0B4EA2"/>
              </a:solidFill>
              <a:latin typeface="Microsoft YaHei"/>
              <a:ea typeface="Microsoft YaHei"/>
              <a:cs typeface="Microsoft YaHei"/>
            </a:endParaRPr>
          </a:p>
        </p:txBody>
      </p:sp>
      <p:pic>
        <p:nvPicPr>
          <p:cNvPr id="27" name="Image 0"/>
          <p:cNvPicPr>
            <a:picLocks noChangeAspect="1"/>
          </p:cNvPicPr>
          <p:nvPr/>
        </p:nvPicPr>
        <p:blipFill>
          <a:blip r:embed="rId3"/>
          <a:stretch>
            <a:fillRect/>
          </a:stretch>
        </p:blipFill>
        <p:spPr>
          <a:xfrm>
            <a:off x="11045952" y="74851"/>
            <a:ext cx="384048" cy="380649"/>
          </a:xfrm>
          <a:prstGeom prst="rect">
            <a:avLst/>
          </a:prstGeom>
        </p:spPr>
      </p:pic>
      <p:sp>
        <p:nvSpPr>
          <p:cNvPr id="5" name="Shape 2">
            <a:extLst>
              <a:ext uri="{FF2B5EF4-FFF2-40B4-BE49-F238E27FC236}">
                <a16:creationId xmlns:a16="http://schemas.microsoft.com/office/drawing/2014/main" id="{7C0D1904-14DD-2CBC-ED7D-6B4B57918ED7}"/>
              </a:ext>
            </a:extLst>
          </p:cNvPr>
          <p:cNvSpPr>
            <a:spLocks noGrp="1"/>
          </p:cNvSpPr>
          <p:nvPr/>
        </p:nvSpPr>
        <p:spPr>
          <a:xfrm>
            <a:off x="475488" y="594360"/>
            <a:ext cx="10789920" cy="0"/>
          </a:xfrm>
          <a:prstGeom prst="line">
            <a:avLst/>
          </a:prstGeom>
          <a:noFill/>
          <a:ln w="15240">
            <a:solidFill>
              <a:srgbClr val="0B4EA2"/>
            </a:solidFill>
            <a:prstDash val="solid"/>
          </a:ln>
        </p:spPr>
        <p:txBody>
          <a:bodyPr/>
          <a:lstStyle/>
          <a:p>
            <a:endParaRPr/>
          </a:p>
        </p:txBody>
      </p:sp>
      <p:sp>
        <p:nvSpPr>
          <p:cNvPr id="6" name="Text 3">
            <a:extLst>
              <a:ext uri="{FF2B5EF4-FFF2-40B4-BE49-F238E27FC236}">
                <a16:creationId xmlns:a16="http://schemas.microsoft.com/office/drawing/2014/main" id="{AD1D2097-CF3E-74EA-3B9F-0C929B3FEEF8}"/>
              </a:ext>
            </a:extLst>
          </p:cNvPr>
          <p:cNvSpPr>
            <a:spLocks noGrp="1"/>
          </p:cNvSpPr>
          <p:nvPr/>
        </p:nvSpPr>
        <p:spPr>
          <a:xfrm>
            <a:off x="476250" y="6496050"/>
            <a:ext cx="1619250" cy="209550"/>
          </a:xfrm>
          <a:prstGeom prst="rect">
            <a:avLst/>
          </a:prstGeom>
          <a:noFill/>
        </p:spPr>
        <p:txBody>
          <a:bodyPr wrap="square" lIns="38100" tIns="19050" rIns="38100" bIns="19050" anchor="ctr">
            <a:normAutofit fontScale="95663"/>
          </a:bodyPr>
          <a:lstStyle/>
          <a:p>
            <a:pPr algn="l">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惠州 · 2026.07</a:t>
            </a:r>
          </a:p>
        </p:txBody>
      </p:sp>
      <p:sp>
        <p:nvSpPr>
          <p:cNvPr id="7" name="Text 4">
            <a:extLst>
              <a:ext uri="{FF2B5EF4-FFF2-40B4-BE49-F238E27FC236}">
                <a16:creationId xmlns:a16="http://schemas.microsoft.com/office/drawing/2014/main" id="{607C03F8-7B2A-176F-B899-848A77B18AF2}"/>
              </a:ext>
            </a:extLst>
          </p:cNvPr>
          <p:cNvSpPr>
            <a:spLocks noGrp="1"/>
          </p:cNvSpPr>
          <p:nvPr/>
        </p:nvSpPr>
        <p:spPr>
          <a:xfrm>
            <a:off x="11096625" y="6496050"/>
            <a:ext cx="714375" cy="209550"/>
          </a:xfrm>
          <a:prstGeom prst="rect">
            <a:avLst/>
          </a:prstGeom>
          <a:noFill/>
        </p:spPr>
        <p:txBody>
          <a:bodyPr wrap="square" lIns="38100" tIns="19050" rIns="38100" bIns="19050" anchor="ctr">
            <a:normAutofit fontScale="95663"/>
          </a:bodyPr>
          <a:lstStyle/>
          <a:p>
            <a:pPr algn="r">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4</a:t>
            </a:r>
          </a:p>
        </p:txBody>
      </p:sp>
      <p:sp>
        <p:nvSpPr>
          <p:cNvPr id="9" name="Text 6">
            <a:extLst>
              <a:ext uri="{FF2B5EF4-FFF2-40B4-BE49-F238E27FC236}">
                <a16:creationId xmlns:a16="http://schemas.microsoft.com/office/drawing/2014/main" id="{275B7A52-C0D7-B269-016D-9C089FD1D2A7}"/>
              </a:ext>
            </a:extLst>
          </p:cNvPr>
          <p:cNvSpPr>
            <a:spLocks noGrp="1"/>
          </p:cNvSpPr>
          <p:nvPr/>
        </p:nvSpPr>
        <p:spPr>
          <a:xfrm>
            <a:off x="1857375" y="76200"/>
            <a:ext cx="8763000" cy="457200"/>
          </a:xfrm>
          <a:prstGeom prst="rect">
            <a:avLst/>
          </a:prstGeom>
          <a:noFill/>
        </p:spPr>
        <p:txBody>
          <a:bodyPr wrap="square" lIns="38100" tIns="19050" rIns="38100" bIns="19050" anchor="ctr">
            <a:normAutofit/>
          </a:bodyPr>
          <a:lstStyle/>
          <a:p>
            <a:pPr algn="ctr">
              <a:lnSpc>
                <a:spcPct val="112000"/>
              </a:lnSpc>
              <a:buNone/>
              <a:defRPr sz="2400" b="1">
                <a:solidFill>
                  <a:srgbClr val="17324D"/>
                </a:solidFill>
                <a:latin typeface="Microsoft YaHei"/>
                <a:ea typeface="Microsoft YaHei"/>
                <a:cs typeface="Microsoft YaHei"/>
              </a:defRPr>
            </a:pPr>
            <a:r>
              <a:rPr sz="2400" b="1" dirty="0" err="1">
                <a:solidFill>
                  <a:srgbClr val="17324D"/>
                </a:solidFill>
                <a:latin typeface="Microsoft YaHei"/>
                <a:ea typeface="Microsoft YaHei"/>
                <a:cs typeface="Microsoft YaHei"/>
              </a:rPr>
              <a:t>低气压气体探测器方案：从源头降低离子反馈</a:t>
            </a:r>
            <a:endParaRPr sz="2400" b="1" dirty="0">
              <a:solidFill>
                <a:srgbClr val="17324D"/>
              </a:solidFill>
              <a:latin typeface="Microsoft YaHei"/>
              <a:ea typeface="Microsoft YaHei"/>
              <a:cs typeface="Microsoft YaHei"/>
            </a:endParaRPr>
          </a:p>
        </p:txBody>
      </p:sp>
      <p:sp>
        <p:nvSpPr>
          <p:cNvPr id="11" name="文本框 10">
            <a:extLst>
              <a:ext uri="{FF2B5EF4-FFF2-40B4-BE49-F238E27FC236}">
                <a16:creationId xmlns:a16="http://schemas.microsoft.com/office/drawing/2014/main" id="{3B3B38F8-DFB2-2FDA-5151-AE8660829450}"/>
              </a:ext>
            </a:extLst>
          </p:cNvPr>
          <p:cNvSpPr>
            <a:spLocks noGrp="1"/>
          </p:cNvSpPr>
          <p:nvPr/>
        </p:nvSpPr>
        <p:spPr>
          <a:xfrm>
            <a:off x="666750" y="781050"/>
            <a:ext cx="10858500" cy="2381250"/>
          </a:xfrm>
          <a:prstGeom prst="rect">
            <a:avLst/>
          </a:prstGeom>
          <a:noFill/>
        </p:spPr>
        <p:txBody>
          <a:bodyPr wrap="square" lIns="38100" tIns="19050" rIns="38100" bIns="19050" anchor="ctr">
            <a:noAutofit/>
          </a:bodyPr>
          <a:lstStyle/>
          <a:p>
            <a:pPr marL="457200" indent="-457200" algn="l">
              <a:lnSpc>
                <a:spcPct val="117000"/>
              </a:lnSpc>
              <a:spcBef>
                <a:spcPts val="600"/>
              </a:spcBef>
              <a:spcAft>
                <a:spcPts val="600"/>
              </a:spcAft>
              <a:buFont typeface="Wingdings" panose="05000000000000000000" pitchFamily="2" charset="2"/>
              <a:buChar char="Ø"/>
              <a:defRPr sz="2025" b="0">
                <a:solidFill>
                  <a:srgbClr val="263442"/>
                </a:solidFill>
                <a:latin typeface="Microsoft YaHei"/>
                <a:ea typeface="Microsoft YaHei"/>
                <a:cs typeface="Microsoft YaHei"/>
              </a:defRPr>
            </a:pPr>
            <a:r>
              <a:rPr b="0" dirty="0" err="1">
                <a:solidFill>
                  <a:srgbClr val="263442"/>
                </a:solidFill>
                <a:latin typeface="Microsoft YaHei"/>
                <a:ea typeface="Microsoft YaHei"/>
                <a:cs typeface="Microsoft YaHei"/>
              </a:rPr>
              <a:t>常规PICOSEC：开发耐辐照光阴极材料（任重道远</a:t>
            </a:r>
            <a:r>
              <a:rPr b="0" dirty="0">
                <a:solidFill>
                  <a:srgbClr val="263442"/>
                </a:solidFill>
                <a:latin typeface="Microsoft YaHei"/>
                <a:ea typeface="Microsoft YaHei"/>
                <a:cs typeface="Microsoft YaHei"/>
              </a:rPr>
              <a:t>），</a:t>
            </a:r>
            <a:r>
              <a:rPr b="0" dirty="0" err="1">
                <a:solidFill>
                  <a:srgbClr val="263442"/>
                </a:solidFill>
                <a:latin typeface="Microsoft YaHei"/>
                <a:ea typeface="Microsoft YaHei"/>
                <a:cs typeface="Microsoft YaHei"/>
              </a:rPr>
              <a:t>材料选择和工作条件受到限制</a:t>
            </a:r>
            <a:r>
              <a:rPr b="0" dirty="0">
                <a:solidFill>
                  <a:srgbClr val="263442"/>
                </a:solidFill>
                <a:latin typeface="Microsoft YaHei"/>
                <a:ea typeface="Microsoft YaHei"/>
                <a:cs typeface="Microsoft YaHei"/>
              </a:rPr>
              <a:t>。</a:t>
            </a:r>
          </a:p>
          <a:p>
            <a:pPr marL="342900" indent="-342900" algn="l">
              <a:lnSpc>
                <a:spcPct val="117000"/>
              </a:lnSpc>
              <a:spcBef>
                <a:spcPts val="600"/>
              </a:spcBef>
              <a:spcAft>
                <a:spcPts val="600"/>
              </a:spcAft>
              <a:buFont typeface="Wingdings" panose="05000000000000000000" pitchFamily="2" charset="2"/>
              <a:buChar char="Ø"/>
              <a:defRPr sz="2025" b="0">
                <a:solidFill>
                  <a:srgbClr val="263442"/>
                </a:solidFill>
                <a:latin typeface="Microsoft YaHei"/>
                <a:ea typeface="Microsoft YaHei"/>
                <a:cs typeface="Microsoft YaHei"/>
              </a:defRPr>
            </a:pPr>
            <a:r>
              <a:rPr b="0" dirty="0" err="1">
                <a:solidFill>
                  <a:srgbClr val="263442"/>
                </a:solidFill>
                <a:latin typeface="Microsoft YaHei"/>
                <a:ea typeface="Microsoft YaHei"/>
                <a:cs typeface="Microsoft YaHei"/>
              </a:rPr>
              <a:t>根本问题：解决高计数率、强辐照环境中的光阴极老化（IBF高</a:t>
            </a:r>
            <a:r>
              <a:rPr b="0" dirty="0">
                <a:solidFill>
                  <a:srgbClr val="263442"/>
                </a:solidFill>
                <a:latin typeface="Microsoft YaHei"/>
                <a:ea typeface="Microsoft YaHei"/>
                <a:cs typeface="Microsoft YaHei"/>
              </a:rPr>
              <a:t>）。</a:t>
            </a:r>
          </a:p>
          <a:p>
            <a:pPr marL="342900" indent="-342900" algn="l">
              <a:lnSpc>
                <a:spcPct val="117000"/>
              </a:lnSpc>
              <a:spcBef>
                <a:spcPts val="600"/>
              </a:spcBef>
              <a:spcAft>
                <a:spcPts val="600"/>
              </a:spcAft>
              <a:buFont typeface="Wingdings" panose="05000000000000000000" pitchFamily="2" charset="2"/>
              <a:buChar char="Ø"/>
              <a:defRPr sz="2025" b="0">
                <a:solidFill>
                  <a:srgbClr val="263442"/>
                </a:solidFill>
                <a:latin typeface="Microsoft YaHei"/>
                <a:ea typeface="Microsoft YaHei"/>
                <a:cs typeface="Microsoft YaHei"/>
              </a:defRPr>
            </a:pPr>
            <a:r>
              <a:rPr b="0" dirty="0" err="1">
                <a:solidFill>
                  <a:srgbClr val="263442"/>
                </a:solidFill>
                <a:latin typeface="Microsoft YaHei"/>
                <a:ea typeface="Microsoft YaHei"/>
                <a:cs typeface="Microsoft YaHei"/>
              </a:rPr>
              <a:t>延长光阴极寿命的新思路</a:t>
            </a:r>
            <a:r>
              <a:rPr b="0" dirty="0">
                <a:solidFill>
                  <a:srgbClr val="263442"/>
                </a:solidFill>
                <a:latin typeface="Microsoft YaHei"/>
                <a:ea typeface="Microsoft YaHei"/>
                <a:cs typeface="Microsoft YaHei"/>
              </a:rPr>
              <a:t>：</a:t>
            </a:r>
          </a:p>
          <a:p>
            <a:pPr marL="800100" indent="-342900">
              <a:lnSpc>
                <a:spcPct val="117000"/>
              </a:lnSpc>
              <a:buChar char="•"/>
              <a:defRPr sz="2025" b="0">
                <a:solidFill>
                  <a:srgbClr val="263442"/>
                </a:solidFill>
                <a:latin typeface="Microsoft YaHei"/>
                <a:ea typeface="Microsoft YaHei"/>
                <a:cs typeface="Microsoft YaHei"/>
              </a:defRPr>
            </a:pPr>
            <a:r>
              <a:rPr b="0" dirty="0" err="1">
                <a:solidFill>
                  <a:srgbClr val="FF0000"/>
                </a:solidFill>
                <a:latin typeface="Microsoft YaHei"/>
                <a:ea typeface="Microsoft YaHei"/>
                <a:cs typeface="Microsoft YaHei"/>
              </a:rPr>
              <a:t>低气压</a:t>
            </a:r>
            <a:r>
              <a:rPr b="0" dirty="0" err="1">
                <a:solidFill>
                  <a:srgbClr val="263442"/>
                </a:solidFill>
                <a:latin typeface="Microsoft YaHei"/>
                <a:ea typeface="Microsoft YaHei"/>
                <a:cs typeface="Microsoft YaHei"/>
              </a:rPr>
              <a:t>环境：调节气体分子浓度，改变电子、离子运动自由程和气体雪崩放大模式</a:t>
            </a:r>
            <a:r>
              <a:rPr b="0" dirty="0">
                <a:solidFill>
                  <a:srgbClr val="263442"/>
                </a:solidFill>
                <a:latin typeface="Microsoft YaHei"/>
                <a:ea typeface="Microsoft YaHei"/>
                <a:cs typeface="Microsoft YaHei"/>
              </a:rPr>
              <a:t>；</a:t>
            </a:r>
          </a:p>
          <a:p>
            <a:pPr marL="800100" indent="-342900">
              <a:lnSpc>
                <a:spcPct val="117000"/>
              </a:lnSpc>
              <a:buChar char="•"/>
              <a:defRPr sz="2025" b="0">
                <a:solidFill>
                  <a:srgbClr val="263442"/>
                </a:solidFill>
                <a:latin typeface="Microsoft YaHei"/>
                <a:ea typeface="Microsoft YaHei"/>
                <a:cs typeface="Microsoft YaHei"/>
              </a:defRPr>
            </a:pPr>
            <a:r>
              <a:rPr b="0" dirty="0" err="1">
                <a:solidFill>
                  <a:srgbClr val="263442"/>
                </a:solidFill>
                <a:latin typeface="Microsoft YaHei"/>
                <a:ea typeface="Microsoft YaHei"/>
                <a:cs typeface="Microsoft YaHei"/>
              </a:rPr>
              <a:t>保证快速响应（好的时间分辨）和足够</a:t>
            </a:r>
            <a:r>
              <a:rPr dirty="0" err="1">
                <a:solidFill>
                  <a:srgbClr val="263442"/>
                </a:solidFill>
                <a:latin typeface="Microsoft YaHei"/>
                <a:ea typeface="Microsoft YaHei"/>
                <a:cs typeface="Microsoft YaHei"/>
              </a:rPr>
              <a:t>增益、同时显著降低</a:t>
            </a:r>
            <a:r>
              <a:rPr b="0" dirty="0" err="1">
                <a:solidFill>
                  <a:srgbClr val="263442"/>
                </a:solidFill>
                <a:latin typeface="Microsoft YaHei"/>
                <a:ea typeface="Microsoft YaHei"/>
                <a:cs typeface="Microsoft YaHei"/>
              </a:rPr>
              <a:t>IBF，从物理</a:t>
            </a:r>
            <a:r>
              <a:rPr dirty="0" err="1">
                <a:solidFill>
                  <a:srgbClr val="263442"/>
                </a:solidFill>
                <a:latin typeface="Microsoft YaHei"/>
                <a:ea typeface="Microsoft YaHei"/>
                <a:cs typeface="Microsoft YaHei"/>
              </a:rPr>
              <a:t>根源上延缓光阴极</a:t>
            </a:r>
            <a:r>
              <a:rPr b="0" dirty="0" err="1">
                <a:solidFill>
                  <a:srgbClr val="263442"/>
                </a:solidFill>
                <a:latin typeface="Microsoft YaHei"/>
                <a:ea typeface="Microsoft YaHei"/>
                <a:cs typeface="Microsoft YaHei"/>
              </a:rPr>
              <a:t>的老化</a:t>
            </a:r>
            <a:r>
              <a:rPr b="0" dirty="0">
                <a:solidFill>
                  <a:srgbClr val="263442"/>
                </a:solidFill>
                <a:latin typeface="Microsoft YaHei"/>
                <a:ea typeface="Microsoft YaHei"/>
                <a:cs typeface="Microsoft YaHei"/>
              </a:rPr>
              <a:t>。</a:t>
            </a:r>
          </a:p>
        </p:txBody>
      </p:sp>
      <p:pic>
        <p:nvPicPr>
          <p:cNvPr id="33" name="图片 14"/>
          <p:cNvPicPr>
            <a:picLocks noChangeAspect="1"/>
          </p:cNvPicPr>
          <p:nvPr/>
        </p:nvPicPr>
        <p:blipFill>
          <a:blip r:embed="rId4"/>
          <a:stretch>
            <a:fillRect/>
          </a:stretch>
        </p:blipFill>
        <p:spPr>
          <a:xfrm>
            <a:off x="857250" y="3618574"/>
            <a:ext cx="4095000" cy="2520000"/>
          </a:xfrm>
          <a:prstGeom prst="rect">
            <a:avLst/>
          </a:prstGeom>
        </p:spPr>
      </p:pic>
      <p:sp>
        <p:nvSpPr>
          <p:cNvPr id="17" name="箭头: 右 16">
            <a:extLst>
              <a:ext uri="{FF2B5EF4-FFF2-40B4-BE49-F238E27FC236}">
                <a16:creationId xmlns:a16="http://schemas.microsoft.com/office/drawing/2014/main" id="{022EB3A0-1ABF-7F0E-321D-8AC54E8EE94F}"/>
              </a:ext>
            </a:extLst>
          </p:cNvPr>
          <p:cNvSpPr>
            <a:spLocks noGrp="1"/>
          </p:cNvSpPr>
          <p:nvPr/>
        </p:nvSpPr>
        <p:spPr>
          <a:xfrm>
            <a:off x="5189060" y="4596609"/>
            <a:ext cx="1598894" cy="339635"/>
          </a:xfrm>
          <a:prstGeom prst="rightArrow">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9" name="文本框 18">
            <a:extLst>
              <a:ext uri="{FF2B5EF4-FFF2-40B4-BE49-F238E27FC236}">
                <a16:creationId xmlns:a16="http://schemas.microsoft.com/office/drawing/2014/main" id="{77FFC9DD-826D-7F0A-DFAD-213A4746518A}"/>
              </a:ext>
            </a:extLst>
          </p:cNvPr>
          <p:cNvSpPr>
            <a:spLocks noGrp="1"/>
          </p:cNvSpPr>
          <p:nvPr/>
        </p:nvSpPr>
        <p:spPr>
          <a:xfrm>
            <a:off x="5105415" y="4242921"/>
            <a:ext cx="1524000" cy="457200"/>
          </a:xfrm>
          <a:prstGeom prst="rect">
            <a:avLst/>
          </a:prstGeom>
          <a:noFill/>
        </p:spPr>
        <p:txBody>
          <a:bodyPr wrap="square" lIns="38100" tIns="19050" rIns="38100" bIns="19050" anchor="ctr">
            <a:normAutofit/>
          </a:bodyPr>
          <a:lstStyle/>
          <a:p>
            <a:pPr algn="ctr">
              <a:lnSpc>
                <a:spcPct val="112000"/>
              </a:lnSpc>
              <a:buNone/>
              <a:defRPr sz="2100" b="1">
                <a:solidFill>
                  <a:srgbClr val="C0392B"/>
                </a:solidFill>
                <a:latin typeface="Microsoft YaHei"/>
                <a:ea typeface="Microsoft YaHei"/>
                <a:cs typeface="Microsoft YaHei"/>
              </a:defRPr>
            </a:pPr>
            <a:r>
              <a:rPr sz="2100" b="1" dirty="0" err="1">
                <a:solidFill>
                  <a:srgbClr val="C0392B"/>
                </a:solidFill>
                <a:latin typeface="Microsoft YaHei"/>
                <a:ea typeface="Microsoft YaHei"/>
                <a:cs typeface="Microsoft YaHei"/>
              </a:rPr>
              <a:t>低气压</a:t>
            </a:r>
            <a:endParaRPr sz="2100" b="1" dirty="0">
              <a:solidFill>
                <a:srgbClr val="C0392B"/>
              </a:solidFill>
              <a:latin typeface="Microsoft YaHei"/>
              <a:ea typeface="Microsoft YaHei"/>
              <a:cs typeface="Microsoft YaHei"/>
            </a:endParaRPr>
          </a:p>
        </p:txBody>
      </p:sp>
      <mc:AlternateContent xmlns:mc="http://schemas.openxmlformats.org/markup-compatibility/2006" xmlns:a14="http://schemas.microsoft.com/office/drawing/2010/main">
        <mc:Choice Requires="a14">
          <p:sp>
            <p:nvSpPr>
              <p:cNvPr id="21" name="文本框 20">
                <a:extLst>
                  <a:ext uri="{FF2B5EF4-FFF2-40B4-BE49-F238E27FC236}">
                    <a16:creationId xmlns:a16="http://schemas.microsoft.com/office/drawing/2014/main" id="{D9F0B630-270F-B38F-E10B-59C2438687C1}"/>
                  </a:ext>
                </a:extLst>
              </p:cNvPr>
              <p:cNvSpPr>
                <a:spLocks noGrp="1"/>
              </p:cNvSpPr>
              <p:nvPr/>
            </p:nvSpPr>
            <p:spPr>
              <a:xfrm>
                <a:off x="5516310" y="4819801"/>
                <a:ext cx="1170432" cy="431465"/>
              </a:xfrm>
              <a:prstGeom prst="rect">
                <a:avLst/>
              </a:prstGeom>
              <a:noFill/>
            </p:spPr>
            <p:txBody>
              <a:bodyPr wrap="square">
                <a:spAutoFit/>
              </a:bodyPr>
              <a:lstStyle/>
              <a:p>
                <a:pPr>
                  <a:buNone/>
                </a:pPr>
                <a14:m>
                  <m:oMath xmlns:m="http://schemas.openxmlformats.org/officeDocument/2006/math">
                    <m:f>
                      <m:fPr>
                        <m:ctrlPr>
                          <a:rPr lang="en-US" sz="1400" i="1">
                            <a:latin typeface="Cambria Math" panose="02040503050406030204" pitchFamily="18" charset="0"/>
                            <a:ea typeface="Cambria Math"/>
                            <a:cs typeface="Cambria Math"/>
                          </a:rPr>
                        </m:ctrlPr>
                      </m:fPr>
                      <m:num>
                        <m:sSub>
                          <m:sSubPr>
                            <m:ctrlPr>
                              <a:rPr lang="en-US" sz="1400" i="1">
                                <a:latin typeface="Cambria Math" panose="02040503050406030204" pitchFamily="18" charset="0"/>
                                <a:ea typeface="Cambria Math"/>
                                <a:cs typeface="Cambria Math"/>
                              </a:rPr>
                            </m:ctrlPr>
                          </m:sSubPr>
                          <m:e>
                            <m:r>
                              <a:rPr lang="en-US" sz="1400" i="1">
                                <a:latin typeface="Cambria Math"/>
                                <a:ea typeface="Cambria Math"/>
                                <a:cs typeface="Cambria Math"/>
                              </a:rPr>
                              <m:t>𝐸</m:t>
                            </m:r>
                          </m:e>
                          <m:sub>
                            <m:r>
                              <a:rPr lang="en-US" sz="1400" b="0" i="0">
                                <a:latin typeface="Cambria Math"/>
                                <a:ea typeface="Cambria Math"/>
                                <a:cs typeface="Cambria Math"/>
                              </a:rPr>
                              <m:t>𝑎</m:t>
                            </m:r>
                            <m:r>
                              <a:rPr lang="en-US" sz="1400" b="0" i="0">
                                <a:latin typeface="Cambria Math"/>
                                <a:ea typeface="Cambria Math"/>
                                <a:cs typeface="Cambria Math"/>
                              </a:rPr>
                              <m:t>.</m:t>
                            </m:r>
                          </m:sub>
                        </m:sSub>
                      </m:num>
                      <m:den>
                        <m:sSub>
                          <m:sSubPr>
                            <m:ctrlPr>
                              <a:rPr lang="en-US" sz="1400" b="0" i="1">
                                <a:latin typeface="Cambria Math" panose="02040503050406030204" pitchFamily="18" charset="0"/>
                                <a:ea typeface="Cambria Math"/>
                                <a:cs typeface="Cambria Math"/>
                              </a:rPr>
                            </m:ctrlPr>
                          </m:sSubPr>
                          <m:e>
                            <m:r>
                              <a:rPr lang="en-US" sz="1400" b="0" i="0">
                                <a:latin typeface="Cambria Math"/>
                                <a:ea typeface="Cambria Math"/>
                                <a:cs typeface="Cambria Math"/>
                              </a:rPr>
                              <m:t>𝐸</m:t>
                            </m:r>
                          </m:e>
                          <m:sub>
                            <m:r>
                              <a:rPr lang="en-US" sz="1400" b="0" i="0">
                                <a:latin typeface="Cambria Math"/>
                                <a:ea typeface="Cambria Math"/>
                                <a:cs typeface="Cambria Math"/>
                              </a:rPr>
                              <m:t>𝑑</m:t>
                            </m:r>
                            <m:r>
                              <a:rPr lang="en-US" sz="1400" b="0" i="0">
                                <a:latin typeface="Cambria Math"/>
                                <a:ea typeface="Cambria Math"/>
                                <a:cs typeface="Cambria Math"/>
                              </a:rPr>
                              <m:t>.</m:t>
                            </m:r>
                          </m:sub>
                        </m:sSub>
                      </m:den>
                    </m:f>
                    <m:r>
                      <a:rPr lang="en-US" sz="1400" b="0" i="0">
                        <a:latin typeface="Cambria Math"/>
                        <a:ea typeface="Cambria Math"/>
                        <a:cs typeface="Cambria Math"/>
                      </a:rPr>
                      <m:t>→</m:t>
                    </m:r>
                    <m:r>
                      <a:rPr lang="en-US" sz="1400" b="0" i="0">
                        <a:latin typeface="Cambria Math"/>
                        <a:ea typeface="Cambria Math"/>
                        <a:cs typeface="Cambria Math"/>
                      </a:rPr>
                      <m:t>𝐼𝐵𝐹</m:t>
                    </m:r>
                  </m:oMath>
                </a14:m>
                <a:r>
                  <a:rPr sz="1400"/>
                  <a:t> </a:t>
                </a:r>
              </a:p>
            </p:txBody>
          </p:sp>
        </mc:Choice>
        <mc:Fallback xmlns="">
          <p:sp>
            <p:nvSpPr>
              <p:cNvPr id="21" name="文本框 20">
                <a:extLst>
                  <a:ext uri="{FF2B5EF4-FFF2-40B4-BE49-F238E27FC236}">
                    <a16:creationId xmlns:a16="http://schemas.microsoft.com/office/drawing/2014/main" id="{D9F0B630-270F-B38F-E10B-59C2438687C1}"/>
                  </a:ext>
                </a:extLst>
              </p:cNvPr>
              <p:cNvSpPr>
                <a:spLocks noGrp="1" noRot="1" noChangeAspect="1" noMove="1" noResize="1" noEditPoints="1" noAdjustHandles="1" noChangeArrowheads="1" noChangeShapeType="1" noTextEdit="1"/>
              </p:cNvSpPr>
              <p:nvPr/>
            </p:nvSpPr>
            <p:spPr>
              <a:xfrm>
                <a:off x="5516310" y="4819801"/>
                <a:ext cx="1170432" cy="431465"/>
              </a:xfrm>
              <a:prstGeom prst="rect">
                <a:avLst/>
              </a:prstGeom>
              <a:blipFill>
                <a:blip r:embed="rId5"/>
                <a:stretch>
                  <a:fillRect/>
                </a:stretch>
              </a:blipFill>
            </p:spPr>
            <p:txBody>
              <a:bodyPr/>
              <a:lstStyle/>
              <a:p>
                <a:r>
                  <a:rPr lang="zh-CN" altLang="en-US">
                    <a:noFill/>
                  </a:rPr>
                  <a:t> </a:t>
                </a:r>
              </a:p>
            </p:txBody>
          </p:sp>
        </mc:Fallback>
      </mc:AlternateContent>
      <p:pic>
        <p:nvPicPr>
          <p:cNvPr id="37" name="图片 11"/>
          <p:cNvPicPr>
            <a:picLocks noChangeAspect="1"/>
          </p:cNvPicPr>
          <p:nvPr/>
        </p:nvPicPr>
        <p:blipFill>
          <a:blip r:embed="rId6"/>
          <a:stretch>
            <a:fillRect/>
          </a:stretch>
        </p:blipFill>
        <p:spPr>
          <a:xfrm>
            <a:off x="7246475" y="3405096"/>
            <a:ext cx="3235955" cy="2880000"/>
          </a:xfrm>
          <a:prstGeom prst="rect">
            <a:avLst/>
          </a:prstGeom>
        </p:spPr>
      </p:pic>
    </p:spTree>
    <p:extLst>
      <p:ext uri="{BB962C8B-B14F-4D97-AF65-F5344CB8AC3E}">
        <p14:creationId xmlns:p14="http://schemas.microsoft.com/office/powerpoint/2010/main" val="39262288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51E4C7A2-ED3C-C322-FE6A-F55ECAB924C1}"/>
              </a:ext>
            </a:extLst>
          </p:cNvPr>
          <p:cNvSpPr>
            <a:spLocks noGrp="1"/>
          </p:cNvSpPr>
          <p:nvPr/>
        </p:nvSpPr>
        <p:spPr>
          <a:xfrm>
            <a:off x="0" y="0"/>
            <a:ext cx="12191695" cy="566928"/>
          </a:xfrm>
          <a:prstGeom prst="rect">
            <a:avLst/>
          </a:prstGeom>
          <a:solidFill>
            <a:srgbClr val="F8FBFF"/>
          </a:solidFill>
          <a:ln w="12700">
            <a:solidFill>
              <a:srgbClr val="F8FBFF"/>
            </a:solidFill>
            <a:prstDash val="solid"/>
          </a:ln>
        </p:spPr>
        <p:txBody>
          <a:bodyPr/>
          <a:lstStyle/>
          <a:p>
            <a:endParaRPr/>
          </a:p>
        </p:txBody>
      </p:sp>
      <p:sp>
        <p:nvSpPr>
          <p:cNvPr id="3" name="Text 1">
            <a:extLst>
              <a:ext uri="{FF2B5EF4-FFF2-40B4-BE49-F238E27FC236}">
                <a16:creationId xmlns:a16="http://schemas.microsoft.com/office/drawing/2014/main" id="{4BEDB703-33AC-0C2D-8F50-BCEA8419E01E}"/>
              </a:ext>
            </a:extLst>
          </p:cNvPr>
          <p:cNvSpPr>
            <a:spLocks noGrp="1"/>
          </p:cNvSpPr>
          <p:nvPr/>
        </p:nvSpPr>
        <p:spPr>
          <a:xfrm>
            <a:off x="476250" y="114300"/>
            <a:ext cx="1333500" cy="361950"/>
          </a:xfrm>
          <a:prstGeom prst="rect">
            <a:avLst/>
          </a:prstGeom>
          <a:noFill/>
        </p:spPr>
        <p:txBody>
          <a:bodyPr wrap="square" lIns="38100" tIns="19050" rIns="38100" bIns="19050" anchor="ctr">
            <a:normAutofit/>
          </a:bodyPr>
          <a:lstStyle/>
          <a:p>
            <a:pPr algn="l">
              <a:lnSpc>
                <a:spcPct val="112000"/>
              </a:lnSpc>
              <a:buNone/>
              <a:defRPr sz="1500" b="1">
                <a:solidFill>
                  <a:srgbClr val="0B4EA2"/>
                </a:solidFill>
                <a:latin typeface="Microsoft YaHei"/>
                <a:ea typeface="Microsoft YaHei"/>
                <a:cs typeface="Microsoft YaHei"/>
              </a:defRPr>
            </a:pPr>
            <a:r>
              <a:rPr sz="1500" b="1">
                <a:solidFill>
                  <a:srgbClr val="0B4EA2"/>
                </a:solidFill>
                <a:latin typeface="Microsoft YaHei"/>
                <a:ea typeface="Microsoft YaHei"/>
                <a:cs typeface="Microsoft YaHei"/>
              </a:rPr>
              <a:t>1 背景介绍</a:t>
            </a:r>
          </a:p>
        </p:txBody>
      </p:sp>
      <p:pic>
        <p:nvPicPr>
          <p:cNvPr id="73" name="Image 0"/>
          <p:cNvPicPr>
            <a:picLocks noChangeAspect="1"/>
          </p:cNvPicPr>
          <p:nvPr/>
        </p:nvPicPr>
        <p:blipFill>
          <a:blip r:embed="rId3"/>
          <a:stretch>
            <a:fillRect/>
          </a:stretch>
        </p:blipFill>
        <p:spPr>
          <a:xfrm>
            <a:off x="11045952" y="74851"/>
            <a:ext cx="384048" cy="380649"/>
          </a:xfrm>
          <a:prstGeom prst="rect">
            <a:avLst/>
          </a:prstGeom>
        </p:spPr>
      </p:pic>
      <p:sp>
        <p:nvSpPr>
          <p:cNvPr id="5" name="Shape 2">
            <a:extLst>
              <a:ext uri="{FF2B5EF4-FFF2-40B4-BE49-F238E27FC236}">
                <a16:creationId xmlns:a16="http://schemas.microsoft.com/office/drawing/2014/main" id="{478355ED-13E7-44DE-40D8-FFBB3CE1B9C5}"/>
              </a:ext>
            </a:extLst>
          </p:cNvPr>
          <p:cNvSpPr>
            <a:spLocks noGrp="1"/>
          </p:cNvSpPr>
          <p:nvPr/>
        </p:nvSpPr>
        <p:spPr>
          <a:xfrm>
            <a:off x="475488" y="594360"/>
            <a:ext cx="10789920" cy="0"/>
          </a:xfrm>
          <a:prstGeom prst="line">
            <a:avLst/>
          </a:prstGeom>
          <a:noFill/>
          <a:ln w="15240">
            <a:solidFill>
              <a:srgbClr val="0B4EA2"/>
            </a:solidFill>
            <a:prstDash val="solid"/>
          </a:ln>
        </p:spPr>
        <p:txBody>
          <a:bodyPr/>
          <a:lstStyle/>
          <a:p>
            <a:endParaRPr/>
          </a:p>
        </p:txBody>
      </p:sp>
      <p:sp>
        <p:nvSpPr>
          <p:cNvPr id="6" name="Text 3">
            <a:extLst>
              <a:ext uri="{FF2B5EF4-FFF2-40B4-BE49-F238E27FC236}">
                <a16:creationId xmlns:a16="http://schemas.microsoft.com/office/drawing/2014/main" id="{095BE3AC-1A84-5661-5146-2256C5E10E52}"/>
              </a:ext>
            </a:extLst>
          </p:cNvPr>
          <p:cNvSpPr>
            <a:spLocks noGrp="1"/>
          </p:cNvSpPr>
          <p:nvPr/>
        </p:nvSpPr>
        <p:spPr>
          <a:xfrm>
            <a:off x="476250" y="6496050"/>
            <a:ext cx="1619250" cy="209550"/>
          </a:xfrm>
          <a:prstGeom prst="rect">
            <a:avLst/>
          </a:prstGeom>
          <a:noFill/>
        </p:spPr>
        <p:txBody>
          <a:bodyPr wrap="square" lIns="38100" tIns="19050" rIns="38100" bIns="19050" anchor="ctr">
            <a:normAutofit fontScale="95663"/>
          </a:bodyPr>
          <a:lstStyle/>
          <a:p>
            <a:pPr algn="l">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惠州 · 2026.07</a:t>
            </a:r>
          </a:p>
        </p:txBody>
      </p:sp>
      <p:sp>
        <p:nvSpPr>
          <p:cNvPr id="7" name="Text 4">
            <a:extLst>
              <a:ext uri="{FF2B5EF4-FFF2-40B4-BE49-F238E27FC236}">
                <a16:creationId xmlns:a16="http://schemas.microsoft.com/office/drawing/2014/main" id="{EC67C2AE-FD06-53B5-E77D-78F118F4C324}"/>
              </a:ext>
            </a:extLst>
          </p:cNvPr>
          <p:cNvSpPr>
            <a:spLocks noGrp="1"/>
          </p:cNvSpPr>
          <p:nvPr/>
        </p:nvSpPr>
        <p:spPr>
          <a:xfrm>
            <a:off x="11096625" y="6496050"/>
            <a:ext cx="714375" cy="209550"/>
          </a:xfrm>
          <a:prstGeom prst="rect">
            <a:avLst/>
          </a:prstGeom>
          <a:noFill/>
        </p:spPr>
        <p:txBody>
          <a:bodyPr wrap="square" lIns="38100" tIns="19050" rIns="38100" bIns="19050" anchor="ctr">
            <a:normAutofit fontScale="95663"/>
          </a:bodyPr>
          <a:lstStyle/>
          <a:p>
            <a:pPr algn="r">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5</a:t>
            </a:r>
          </a:p>
        </p:txBody>
      </p:sp>
      <p:sp>
        <p:nvSpPr>
          <p:cNvPr id="9" name="Text 6">
            <a:extLst>
              <a:ext uri="{FF2B5EF4-FFF2-40B4-BE49-F238E27FC236}">
                <a16:creationId xmlns:a16="http://schemas.microsoft.com/office/drawing/2014/main" id="{13D133BF-B5AC-E004-2D8A-BDB13E9C238A}"/>
              </a:ext>
            </a:extLst>
          </p:cNvPr>
          <p:cNvSpPr>
            <a:spLocks noGrp="1"/>
          </p:cNvSpPr>
          <p:nvPr/>
        </p:nvSpPr>
        <p:spPr>
          <a:xfrm>
            <a:off x="1857375" y="76200"/>
            <a:ext cx="8763000" cy="457200"/>
          </a:xfrm>
          <a:prstGeom prst="rect">
            <a:avLst/>
          </a:prstGeom>
          <a:noFill/>
        </p:spPr>
        <p:txBody>
          <a:bodyPr wrap="square" lIns="38100" tIns="19050" rIns="38100" bIns="19050" anchor="ctr">
            <a:normAutofit/>
          </a:bodyPr>
          <a:lstStyle/>
          <a:p>
            <a:pPr algn="ctr">
              <a:lnSpc>
                <a:spcPct val="112000"/>
              </a:lnSpc>
              <a:buNone/>
              <a:defRPr sz="2400" b="1">
                <a:solidFill>
                  <a:srgbClr val="17324D"/>
                </a:solidFill>
                <a:latin typeface="Microsoft YaHei"/>
                <a:ea typeface="Microsoft YaHei"/>
                <a:cs typeface="Microsoft YaHei"/>
              </a:defRPr>
            </a:pPr>
            <a:r>
              <a:rPr sz="2400" b="1" dirty="0" err="1">
                <a:solidFill>
                  <a:srgbClr val="17324D"/>
                </a:solidFill>
                <a:latin typeface="Microsoft YaHei"/>
                <a:ea typeface="Microsoft YaHei"/>
                <a:cs typeface="Microsoft YaHei"/>
              </a:rPr>
              <a:t>工作原理</a:t>
            </a:r>
            <a:endParaRPr sz="2400" b="1" dirty="0">
              <a:solidFill>
                <a:srgbClr val="17324D"/>
              </a:solidFill>
              <a:latin typeface="Microsoft YaHei"/>
              <a:ea typeface="Microsoft YaHei"/>
              <a:cs typeface="Microsoft YaHei"/>
            </a:endParaRPr>
          </a:p>
        </p:txBody>
      </p:sp>
      <p:sp>
        <p:nvSpPr>
          <p:cNvPr id="8" name="文本框 7">
            <a:extLst>
              <a:ext uri="{FF2B5EF4-FFF2-40B4-BE49-F238E27FC236}">
                <a16:creationId xmlns:a16="http://schemas.microsoft.com/office/drawing/2014/main" id="{3C5D69CA-2747-77A7-DFAE-B4A2154A6559}"/>
              </a:ext>
            </a:extLst>
          </p:cNvPr>
          <p:cNvSpPr>
            <a:spLocks noGrp="1"/>
          </p:cNvSpPr>
          <p:nvPr/>
        </p:nvSpPr>
        <p:spPr>
          <a:xfrm>
            <a:off x="523875" y="722537"/>
            <a:ext cx="3810000" cy="428625"/>
          </a:xfrm>
          <a:prstGeom prst="rect">
            <a:avLst/>
          </a:prstGeom>
          <a:noFill/>
        </p:spPr>
        <p:txBody>
          <a:bodyPr wrap="square" lIns="38100" tIns="19050" rIns="38100" bIns="19050" anchor="ctr">
            <a:normAutofit/>
          </a:bodyPr>
          <a:lstStyle/>
          <a:p>
            <a:pPr algn="l">
              <a:lnSpc>
                <a:spcPct val="112000"/>
              </a:lnSpc>
              <a:buNone/>
              <a:defRPr sz="2100" b="1">
                <a:solidFill>
                  <a:srgbClr val="0B4EA2"/>
                </a:solidFill>
                <a:latin typeface="Microsoft YaHei"/>
                <a:ea typeface="Microsoft YaHei"/>
                <a:cs typeface="Microsoft YaHei"/>
              </a:defRPr>
            </a:pPr>
            <a:r>
              <a:rPr sz="2100" b="1" dirty="0" err="1">
                <a:solidFill>
                  <a:srgbClr val="0B4EA2"/>
                </a:solidFill>
                <a:latin typeface="Microsoft YaHei"/>
                <a:ea typeface="Microsoft YaHei"/>
                <a:cs typeface="Microsoft YaHei"/>
              </a:rPr>
              <a:t>低气压探测器工作原理</a:t>
            </a:r>
            <a:endParaRPr sz="2100" b="1" dirty="0">
              <a:solidFill>
                <a:srgbClr val="0B4EA2"/>
              </a:solidFill>
              <a:latin typeface="Microsoft YaHei"/>
              <a:ea typeface="Microsoft YaHei"/>
              <a:cs typeface="Microsoft YaHei"/>
            </a:endParaRPr>
          </a:p>
        </p:txBody>
      </p:sp>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BDC8B574-3F14-F3E7-7AA7-26FB5094CC78}"/>
                  </a:ext>
                </a:extLst>
              </p:cNvPr>
              <p:cNvSpPr>
                <a:spLocks noGrp="1"/>
              </p:cNvSpPr>
              <p:nvPr/>
            </p:nvSpPr>
            <p:spPr>
              <a:xfrm>
                <a:off x="523875" y="1238250"/>
                <a:ext cx="5381625" cy="1619250"/>
              </a:xfrm>
              <a:prstGeom prst="rect">
                <a:avLst/>
              </a:prstGeom>
              <a:noFill/>
            </p:spPr>
            <p:txBody>
              <a:bodyPr wrap="square" lIns="38100" tIns="19050" rIns="38100" bIns="19050" anchor="t">
                <a:normAutofit lnSpcReduction="10000"/>
              </a:bodyPr>
              <a:lstStyle/>
              <a:p>
                <a:pPr marL="342900" indent="-342900" algn="l">
                  <a:lnSpc>
                    <a:spcPct val="115000"/>
                  </a:lnSpc>
                  <a:buFont typeface="Wingdings" panose="05000000000000000000" pitchFamily="2" charset="2"/>
                  <a:buChar char="Ø"/>
                  <a:defRPr sz="1800" b="0">
                    <a:solidFill>
                      <a:srgbClr val="263442"/>
                    </a:solidFill>
                    <a:latin typeface="Microsoft YaHei"/>
                    <a:ea typeface="Microsoft YaHei"/>
                    <a:cs typeface="Microsoft YaHei"/>
                  </a:defRPr>
                </a:pPr>
                <a:r>
                  <a:rPr sz="1800" b="0" dirty="0" err="1">
                    <a:solidFill>
                      <a:srgbClr val="263442"/>
                    </a:solidFill>
                    <a:latin typeface="Microsoft YaHei"/>
                    <a:ea typeface="Microsoft YaHei"/>
                    <a:cs typeface="Microsoft YaHei"/>
                  </a:rPr>
                  <a:t>结构</a:t>
                </a:r>
                <a:r>
                  <a:rPr sz="1800" b="0" dirty="0">
                    <a:solidFill>
                      <a:srgbClr val="263442"/>
                    </a:solidFill>
                    <a:latin typeface="Microsoft YaHei"/>
                    <a:ea typeface="Microsoft YaHei"/>
                    <a:cs typeface="Microsoft YaHei"/>
                  </a:rPr>
                  <a:t> ：</a:t>
                </a:r>
                <a:r>
                  <a:rPr sz="1800" b="0" dirty="0" err="1">
                    <a:solidFill>
                      <a:srgbClr val="263442"/>
                    </a:solidFill>
                    <a:latin typeface="Microsoft YaHei"/>
                    <a:ea typeface="Microsoft YaHei"/>
                    <a:cs typeface="Microsoft YaHei"/>
                  </a:rPr>
                  <a:t>辐射体</a:t>
                </a:r>
                <a:r>
                  <a:rPr sz="1800" b="0" dirty="0">
                    <a:solidFill>
                      <a:srgbClr val="263442"/>
                    </a:solidFill>
                    <a:latin typeface="Microsoft YaHei"/>
                    <a:ea typeface="Microsoft YaHei"/>
                    <a:cs typeface="Microsoft YaHei"/>
                  </a:rPr>
                  <a:t> + </a:t>
                </a:r>
                <a:r>
                  <a:rPr sz="1800" b="0" dirty="0" err="1">
                    <a:solidFill>
                      <a:srgbClr val="263442"/>
                    </a:solidFill>
                    <a:latin typeface="Microsoft YaHei"/>
                    <a:ea typeface="Microsoft YaHei"/>
                    <a:cs typeface="Microsoft YaHei"/>
                  </a:rPr>
                  <a:t>光阴极</a:t>
                </a:r>
                <a:r>
                  <a:rPr sz="1800" b="0" dirty="0">
                    <a:solidFill>
                      <a:srgbClr val="263442"/>
                    </a:solidFill>
                    <a:latin typeface="Microsoft YaHei"/>
                    <a:ea typeface="Microsoft YaHei"/>
                    <a:cs typeface="Microsoft YaHei"/>
                  </a:rPr>
                  <a:t> + </a:t>
                </a:r>
                <a:r>
                  <a:rPr sz="1800" b="0" dirty="0" err="1">
                    <a:solidFill>
                      <a:srgbClr val="263442"/>
                    </a:solidFill>
                    <a:latin typeface="Microsoft YaHei"/>
                    <a:ea typeface="Microsoft YaHei"/>
                    <a:cs typeface="Microsoft YaHei"/>
                  </a:rPr>
                  <a:t>漂移区</a:t>
                </a:r>
                <a:r>
                  <a:rPr sz="1800" b="0" dirty="0">
                    <a:solidFill>
                      <a:srgbClr val="263442"/>
                    </a:solidFill>
                    <a:latin typeface="Microsoft YaHei"/>
                    <a:ea typeface="Microsoft YaHei"/>
                    <a:cs typeface="Microsoft YaHei"/>
                  </a:rPr>
                  <a:t> + </a:t>
                </a:r>
                <a:r>
                  <a:rPr sz="1800" b="0" dirty="0" err="1">
                    <a:solidFill>
                      <a:srgbClr val="263442"/>
                    </a:solidFill>
                    <a:latin typeface="Microsoft YaHei"/>
                    <a:ea typeface="Microsoft YaHei"/>
                    <a:cs typeface="Microsoft YaHei"/>
                  </a:rPr>
                  <a:t>丝网</a:t>
                </a:r>
                <a:r>
                  <a:rPr sz="1800" b="0" dirty="0">
                    <a:solidFill>
                      <a:srgbClr val="263442"/>
                    </a:solidFill>
                    <a:latin typeface="Microsoft YaHei"/>
                    <a:ea typeface="Microsoft YaHei"/>
                    <a:cs typeface="Microsoft YaHei"/>
                  </a:rPr>
                  <a:t> + </a:t>
                </a:r>
                <a:r>
                  <a:rPr sz="1800" b="0" dirty="0" err="1">
                    <a:solidFill>
                      <a:srgbClr val="263442"/>
                    </a:solidFill>
                    <a:latin typeface="Microsoft YaHei"/>
                    <a:ea typeface="Microsoft YaHei"/>
                    <a:cs typeface="Microsoft YaHei"/>
                  </a:rPr>
                  <a:t>放大区</a:t>
                </a:r>
                <a:endParaRPr sz="1800" b="0" dirty="0">
                  <a:solidFill>
                    <a:srgbClr val="263442"/>
                  </a:solidFill>
                  <a:latin typeface="Microsoft YaHei"/>
                  <a:ea typeface="Microsoft YaHei"/>
                  <a:cs typeface="Microsoft YaHei"/>
                </a:endParaRPr>
              </a:p>
              <a:p>
                <a:pPr marL="342900" indent="-342900">
                  <a:lnSpc>
                    <a:spcPct val="115000"/>
                  </a:lnSpc>
                  <a:buFont typeface="Wingdings" panose="05000000000000000000" pitchFamily="2" charset="2"/>
                  <a:buChar char="Ø"/>
                  <a:defRPr sz="1800" b="0">
                    <a:solidFill>
                      <a:srgbClr val="263442"/>
                    </a:solidFill>
                    <a:latin typeface="Microsoft YaHei"/>
                    <a:ea typeface="Microsoft YaHei"/>
                    <a:cs typeface="Microsoft YaHei"/>
                  </a:defRPr>
                </a:pPr>
                <a:r>
                  <a:rPr dirty="0" err="1">
                    <a:solidFill>
                      <a:srgbClr val="263442"/>
                    </a:solidFill>
                    <a:latin typeface="Noto Sans CJK SC"/>
                    <a:ea typeface="Noto Sans CJK SC"/>
                    <a:cs typeface="Noto Sans CJK SC"/>
                  </a:rPr>
                  <a:t>电场：</a:t>
                </a:r>
                <a:r>
                  <a:rPr dirty="0" err="1"/>
                  <a:t>漂移区电场很小，电子只在放大区倍增</a:t>
                </a:r>
                <a:r>
                  <a:rPr dirty="0"/>
                  <a:t> </a:t>
                </a:r>
                <a:r>
                  <a:rPr sz="1600" dirty="0"/>
                  <a:t>(IBF~</a:t>
                </a:r>
                <a14:m>
                  <m:oMath xmlns:m="http://schemas.openxmlformats.org/officeDocument/2006/math">
                    <m:f>
                      <m:fPr>
                        <m:ctrlPr>
                          <a:rPr lang="en-US" sz="1600" i="1">
                            <a:latin typeface="Cambria Math" panose="02040503050406030204" pitchFamily="18" charset="0"/>
                            <a:ea typeface="Cambria Math"/>
                            <a:cs typeface="Cambria Math"/>
                          </a:rPr>
                        </m:ctrlPr>
                      </m:fPr>
                      <m:num>
                        <m:sSub>
                          <m:sSubPr>
                            <m:ctrlPr>
                              <a:rPr lang="en-US" sz="1600" i="1">
                                <a:latin typeface="Cambria Math" panose="02040503050406030204" pitchFamily="18" charset="0"/>
                                <a:ea typeface="Cambria Math"/>
                                <a:cs typeface="Cambria Math"/>
                              </a:rPr>
                            </m:ctrlPr>
                          </m:sSubPr>
                          <m:e>
                            <m:r>
                              <a:rPr lang="en-US" sz="1600" i="1">
                                <a:latin typeface="Cambria Math"/>
                                <a:ea typeface="Cambria Math"/>
                                <a:cs typeface="Cambria Math"/>
                              </a:rPr>
                              <m:t>𝐸</m:t>
                            </m:r>
                          </m:e>
                          <m:sub>
                            <m:r>
                              <a:rPr lang="zh-CN" sz="1600" i="1">
                                <a:latin typeface="Cambria Math"/>
                                <a:ea typeface="Cambria Math"/>
                                <a:cs typeface="Cambria Math"/>
                              </a:rPr>
                              <m:t>𝑑</m:t>
                            </m:r>
                          </m:sub>
                        </m:sSub>
                      </m:num>
                      <m:den>
                        <m:sSub>
                          <m:sSubPr>
                            <m:ctrlPr>
                              <a:rPr lang="zh-CN" sz="1600" i="1">
                                <a:latin typeface="Cambria Math" panose="02040503050406030204" pitchFamily="18" charset="0"/>
                                <a:ea typeface="Cambria Math"/>
                                <a:cs typeface="Cambria Math"/>
                              </a:rPr>
                            </m:ctrlPr>
                          </m:sSubPr>
                          <m:e>
                            <m:r>
                              <a:rPr lang="zh-CN" sz="1600" i="1">
                                <a:latin typeface="Cambria Math"/>
                                <a:ea typeface="Cambria Math"/>
                                <a:cs typeface="Cambria Math"/>
                              </a:rPr>
                              <m:t>𝐸</m:t>
                            </m:r>
                          </m:e>
                          <m:sub>
                            <m:r>
                              <a:rPr lang="en-US" sz="1600" i="1">
                                <a:latin typeface="Cambria Math"/>
                                <a:ea typeface="Cambria Math"/>
                                <a:cs typeface="Cambria Math"/>
                              </a:rPr>
                              <m:t>𝑎</m:t>
                            </m:r>
                          </m:sub>
                        </m:sSub>
                      </m:den>
                    </m:f>
                    <m:r>
                      <a:rPr lang="en-US" sz="1600" i="1">
                        <a:latin typeface="Cambria Math"/>
                        <a:ea typeface="Cambria Math"/>
                        <a:cs typeface="Cambria Math"/>
                      </a:rPr>
                      <m:t>&lt;</m:t>
                    </m:r>
                    <m:r>
                      <a:rPr lang="en-US" sz="1600" i="1">
                        <a:latin typeface="Cambria Math"/>
                        <a:ea typeface="Cambria Math"/>
                        <a:cs typeface="Cambria Math"/>
                      </a:rPr>
                      <m:t>0</m:t>
                    </m:r>
                    <m:r>
                      <a:rPr lang="en-US" sz="1600" i="1">
                        <a:latin typeface="Cambria Math"/>
                        <a:ea typeface="Cambria Math"/>
                        <a:cs typeface="Cambria Math"/>
                      </a:rPr>
                      <m:t>.</m:t>
                    </m:r>
                    <m:r>
                      <a:rPr lang="en-US" sz="1600" i="1">
                        <a:latin typeface="Cambria Math"/>
                        <a:ea typeface="Cambria Math"/>
                        <a:cs typeface="Cambria Math"/>
                      </a:rPr>
                      <m:t>01</m:t>
                    </m:r>
                    <m:r>
                      <a:rPr lang="en-US" sz="1600" b="0" i="0">
                        <a:latin typeface="Cambria Math"/>
                        <a:ea typeface="Cambria Math"/>
                        <a:cs typeface="Cambria Math"/>
                      </a:rPr>
                      <m:t>)</m:t>
                    </m:r>
                  </m:oMath>
                </a14:m>
                <a:r>
                  <a:rPr sz="1600" dirty="0">
                    <a:solidFill>
                      <a:srgbClr val="263442"/>
                    </a:solidFill>
                    <a:latin typeface="Noto Sans CJK SC"/>
                    <a:ea typeface="Noto Sans CJK SC"/>
                    <a:cs typeface="Noto Sans CJK SC"/>
                  </a:rPr>
                  <a:t>，</a:t>
                </a:r>
                <a:r>
                  <a:rPr sz="1600" b="0" dirty="0">
                    <a:solidFill>
                      <a:srgbClr val="263442"/>
                    </a:solidFill>
                    <a:latin typeface="Noto Sans CJK SC"/>
                    <a:ea typeface="Noto Sans CJK SC"/>
                    <a:cs typeface="Noto Sans CJK SC"/>
                  </a:rPr>
                  <a:t> </a:t>
                </a:r>
                <a:r>
                  <a:rPr sz="1800" b="0" dirty="0" err="1">
                    <a:solidFill>
                      <a:srgbClr val="263442"/>
                    </a:solidFill>
                    <a:latin typeface="Noto Sans CJK SC"/>
                    <a:ea typeface="Noto Sans CJK SC"/>
                    <a:cs typeface="Noto Sans CJK SC"/>
                  </a:rPr>
                  <a:t>阳离子受丝网阻挡，IBF</a:t>
                </a:r>
                <a:r>
                  <a:rPr sz="1800" b="0" dirty="0">
                    <a:solidFill>
                      <a:srgbClr val="263442"/>
                    </a:solidFill>
                    <a:latin typeface="Noto Sans CJK SC"/>
                    <a:ea typeface="Noto Sans CJK SC"/>
                    <a:cs typeface="Noto Sans CJK SC"/>
                  </a:rPr>
                  <a:t> </a:t>
                </a:r>
                <a:r>
                  <a:rPr sz="1800" b="0" dirty="0" err="1">
                    <a:solidFill>
                      <a:srgbClr val="263442"/>
                    </a:solidFill>
                    <a:latin typeface="Noto Sans CJK SC"/>
                    <a:ea typeface="Noto Sans CJK SC"/>
                    <a:cs typeface="Noto Sans CJK SC"/>
                  </a:rPr>
                  <a:t>显著降低</a:t>
                </a:r>
                <a:endParaRPr sz="1800" b="0" dirty="0">
                  <a:solidFill>
                    <a:srgbClr val="263442"/>
                  </a:solidFill>
                  <a:latin typeface="Noto Sans CJK SC"/>
                  <a:ea typeface="Noto Sans CJK SC"/>
                  <a:cs typeface="Noto Sans CJK SC"/>
                </a:endParaRPr>
              </a:p>
            </p:txBody>
          </p:sp>
        </mc:Choice>
        <mc:Fallback xmlns="">
          <p:sp>
            <p:nvSpPr>
              <p:cNvPr id="10" name="文本框 9">
                <a:extLst>
                  <a:ext uri="{FF2B5EF4-FFF2-40B4-BE49-F238E27FC236}">
                    <a16:creationId xmlns:a16="http://schemas.microsoft.com/office/drawing/2014/main" id="{BDC8B574-3F14-F3E7-7AA7-26FB5094CC78}"/>
                  </a:ext>
                </a:extLst>
              </p:cNvPr>
              <p:cNvSpPr>
                <a:spLocks noGrp="1" noRot="1" noChangeAspect="1" noMove="1" noResize="1" noEditPoints="1" noAdjustHandles="1" noChangeArrowheads="1" noChangeShapeType="1" noTextEdit="1"/>
              </p:cNvSpPr>
              <p:nvPr/>
            </p:nvSpPr>
            <p:spPr>
              <a:xfrm>
                <a:off x="523875" y="1238250"/>
                <a:ext cx="5381625" cy="1619250"/>
              </a:xfrm>
              <a:prstGeom prst="rect">
                <a:avLst/>
              </a:prstGeom>
              <a:blipFill>
                <a:blip r:embed="rId4"/>
                <a:stretch>
                  <a:fillRect l="-1699" t="-4135" r="-1812" b="-4511"/>
                </a:stretch>
              </a:blipFill>
            </p:spPr>
            <p:txBody>
              <a:bodyPr/>
              <a:lstStyle/>
              <a:p>
                <a:r>
                  <a:rPr lang="zh-CN" altLang="en-US">
                    <a:noFill/>
                  </a:rPr>
                  <a:t> </a:t>
                </a:r>
              </a:p>
            </p:txBody>
          </p:sp>
        </mc:Fallback>
      </mc:AlternateContent>
      <p:sp>
        <p:nvSpPr>
          <p:cNvPr id="26" name="文本框 25">
            <a:extLst>
              <a:ext uri="{FF2B5EF4-FFF2-40B4-BE49-F238E27FC236}">
                <a16:creationId xmlns:a16="http://schemas.microsoft.com/office/drawing/2014/main" id="{86E949C0-BFFA-84EA-2A27-414795BD551C}"/>
              </a:ext>
            </a:extLst>
          </p:cNvPr>
          <p:cNvSpPr>
            <a:spLocks noGrp="1"/>
          </p:cNvSpPr>
          <p:nvPr/>
        </p:nvSpPr>
        <p:spPr>
          <a:xfrm>
            <a:off x="0" y="0"/>
            <a:ext cx="0" cy="0"/>
          </a:xfrm>
          <a:prstGeom prst="rect">
            <a:avLst/>
          </a:prstGeom>
          <a:noFill/>
        </p:spPr>
        <p:txBody>
          <a:bodyPr wrap="square">
            <a:normAutofit fontScale="25000" lnSpcReduction="20000"/>
          </a:bodyPr>
          <a:lstStyle/>
          <a:p>
            <a:pPr>
              <a:buNone/>
              <a:defRPr sz="1725">
                <a:solidFill>
                  <a:srgbClr val="263442"/>
                </a:solidFill>
                <a:latin typeface="Noto Sans CJK SC"/>
                <a:ea typeface="Noto Sans CJK SC"/>
                <a:cs typeface="Noto Sans CJK SC"/>
              </a:defRPr>
            </a:pPr>
            <a:endParaRPr/>
          </a:p>
        </p:txBody>
      </p:sp>
      <p:sp>
        <p:nvSpPr>
          <p:cNvPr id="28" name="文本框 27">
            <a:extLst>
              <a:ext uri="{FF2B5EF4-FFF2-40B4-BE49-F238E27FC236}">
                <a16:creationId xmlns:a16="http://schemas.microsoft.com/office/drawing/2014/main" id="{B3AF17E3-311E-A827-7E51-C8AE9CE4C390}"/>
              </a:ext>
            </a:extLst>
          </p:cNvPr>
          <p:cNvSpPr>
            <a:spLocks noGrp="1"/>
          </p:cNvSpPr>
          <p:nvPr/>
        </p:nvSpPr>
        <p:spPr>
          <a:xfrm>
            <a:off x="0" y="0"/>
            <a:ext cx="0" cy="0"/>
          </a:xfrm>
          <a:prstGeom prst="rect">
            <a:avLst/>
          </a:prstGeom>
          <a:noFill/>
        </p:spPr>
        <p:txBody>
          <a:bodyPr wrap="square">
            <a:normAutofit fontScale="25000" lnSpcReduction="20000"/>
          </a:bodyPr>
          <a:lstStyle/>
          <a:p>
            <a:pPr>
              <a:buNone/>
              <a:defRPr sz="1725">
                <a:solidFill>
                  <a:srgbClr val="263442"/>
                </a:solidFill>
                <a:latin typeface="Noto Sans CJK SC"/>
                <a:ea typeface="Noto Sans CJK SC"/>
                <a:cs typeface="Noto Sans CJK SC"/>
              </a:defRPr>
            </a:pPr>
            <a:endParaRPr/>
          </a:p>
        </p:txBody>
      </p:sp>
      <p:sp>
        <p:nvSpPr>
          <p:cNvPr id="30" name="文本框 29">
            <a:extLst>
              <a:ext uri="{FF2B5EF4-FFF2-40B4-BE49-F238E27FC236}">
                <a16:creationId xmlns:a16="http://schemas.microsoft.com/office/drawing/2014/main" id="{0DC5BCCC-E86E-E179-4E42-BDA11F169C3F}"/>
              </a:ext>
            </a:extLst>
          </p:cNvPr>
          <p:cNvSpPr>
            <a:spLocks noGrp="1"/>
          </p:cNvSpPr>
          <p:nvPr/>
        </p:nvSpPr>
        <p:spPr>
          <a:xfrm>
            <a:off x="0" y="0"/>
            <a:ext cx="0" cy="0"/>
          </a:xfrm>
          <a:prstGeom prst="rect">
            <a:avLst/>
          </a:prstGeom>
          <a:noFill/>
        </p:spPr>
        <p:txBody>
          <a:bodyPr wrap="square">
            <a:normAutofit fontScale="25000" lnSpcReduction="20000"/>
          </a:bodyPr>
          <a:lstStyle/>
          <a:p>
            <a:pPr>
              <a:buNone/>
              <a:defRPr sz="1725">
                <a:solidFill>
                  <a:srgbClr val="263442"/>
                </a:solidFill>
                <a:latin typeface="Noto Sans CJK SC"/>
                <a:ea typeface="Noto Sans CJK SC"/>
                <a:cs typeface="Noto Sans CJK SC"/>
              </a:defRPr>
            </a:pPr>
            <a:endParaRPr/>
          </a:p>
        </p:txBody>
      </p:sp>
      <p:sp>
        <p:nvSpPr>
          <p:cNvPr id="32" name="文本框 31">
            <a:extLst>
              <a:ext uri="{FF2B5EF4-FFF2-40B4-BE49-F238E27FC236}">
                <a16:creationId xmlns:a16="http://schemas.microsoft.com/office/drawing/2014/main" id="{F8F4F7E8-B7C8-45F0-8B7A-BE8D918332BA}"/>
              </a:ext>
            </a:extLst>
          </p:cNvPr>
          <p:cNvSpPr>
            <a:spLocks noGrp="1"/>
          </p:cNvSpPr>
          <p:nvPr/>
        </p:nvSpPr>
        <p:spPr>
          <a:xfrm>
            <a:off x="0" y="0"/>
            <a:ext cx="0" cy="0"/>
          </a:xfrm>
          <a:prstGeom prst="rect">
            <a:avLst/>
          </a:prstGeom>
          <a:noFill/>
        </p:spPr>
        <p:txBody>
          <a:bodyPr wrap="square">
            <a:normAutofit fontScale="25000" lnSpcReduction="20000"/>
          </a:bodyPr>
          <a:lstStyle/>
          <a:p>
            <a:pPr>
              <a:buNone/>
              <a:defRPr sz="1725">
                <a:solidFill>
                  <a:srgbClr val="263442"/>
                </a:solidFill>
                <a:latin typeface="Noto Sans CJK SC"/>
                <a:ea typeface="Noto Sans CJK SC"/>
                <a:cs typeface="Noto Sans CJK SC"/>
              </a:defRPr>
            </a:pPr>
            <a:endParaRPr/>
          </a:p>
        </p:txBody>
      </p:sp>
      <p:sp>
        <p:nvSpPr>
          <p:cNvPr id="34" name="文本框 33">
            <a:extLst>
              <a:ext uri="{FF2B5EF4-FFF2-40B4-BE49-F238E27FC236}">
                <a16:creationId xmlns:a16="http://schemas.microsoft.com/office/drawing/2014/main" id="{0C27B4B3-860C-92A0-9544-7BC16552592C}"/>
              </a:ext>
            </a:extLst>
          </p:cNvPr>
          <p:cNvSpPr>
            <a:spLocks noGrp="1"/>
          </p:cNvSpPr>
          <p:nvPr/>
        </p:nvSpPr>
        <p:spPr>
          <a:xfrm>
            <a:off x="0" y="0"/>
            <a:ext cx="0" cy="0"/>
          </a:xfrm>
          <a:prstGeom prst="rect">
            <a:avLst/>
          </a:prstGeom>
          <a:noFill/>
        </p:spPr>
        <p:txBody>
          <a:bodyPr wrap="square">
            <a:normAutofit fontScale="25000" lnSpcReduction="20000"/>
          </a:bodyPr>
          <a:lstStyle/>
          <a:p>
            <a:pPr>
              <a:buNone/>
              <a:defRPr sz="1725">
                <a:solidFill>
                  <a:srgbClr val="263442"/>
                </a:solidFill>
                <a:latin typeface="Noto Sans CJK SC"/>
                <a:ea typeface="Noto Sans CJK SC"/>
                <a:cs typeface="Noto Sans CJK SC"/>
              </a:defRPr>
            </a:pPr>
            <a:endParaRPr/>
          </a:p>
        </p:txBody>
      </p:sp>
      <p:sp>
        <p:nvSpPr>
          <p:cNvPr id="23" name="文本框 22">
            <a:extLst>
              <a:ext uri="{FF2B5EF4-FFF2-40B4-BE49-F238E27FC236}">
                <a16:creationId xmlns:a16="http://schemas.microsoft.com/office/drawing/2014/main" id="{AE107916-E276-5BF9-D6DE-54F86C3C49CB}"/>
              </a:ext>
            </a:extLst>
          </p:cNvPr>
          <p:cNvSpPr>
            <a:spLocks noGrp="1"/>
          </p:cNvSpPr>
          <p:nvPr/>
        </p:nvSpPr>
        <p:spPr>
          <a:xfrm>
            <a:off x="0" y="0"/>
            <a:ext cx="0" cy="0"/>
          </a:xfrm>
          <a:prstGeom prst="rect">
            <a:avLst/>
          </a:prstGeom>
          <a:noFill/>
        </p:spPr>
        <p:txBody>
          <a:bodyPr wrap="square">
            <a:normAutofit fontScale="25000" lnSpcReduction="20000"/>
          </a:bodyPr>
          <a:lstStyle/>
          <a:p>
            <a:pPr>
              <a:buNone/>
              <a:defRPr sz="1725">
                <a:solidFill>
                  <a:srgbClr val="263442"/>
                </a:solidFill>
                <a:latin typeface="Noto Sans CJK SC"/>
                <a:ea typeface="Noto Sans CJK SC"/>
                <a:cs typeface="Noto Sans CJK SC"/>
              </a:defRPr>
            </a:pPr>
            <a:endParaRPr/>
          </a:p>
        </p:txBody>
      </p:sp>
      <p:sp>
        <p:nvSpPr>
          <p:cNvPr id="24" name="文本框 23">
            <a:extLst>
              <a:ext uri="{FF2B5EF4-FFF2-40B4-BE49-F238E27FC236}">
                <a16:creationId xmlns:a16="http://schemas.microsoft.com/office/drawing/2014/main" id="{C57E2A01-DE6C-BAFC-49BD-44996C14B432}"/>
              </a:ext>
            </a:extLst>
          </p:cNvPr>
          <p:cNvSpPr>
            <a:spLocks noGrp="1"/>
          </p:cNvSpPr>
          <p:nvPr/>
        </p:nvSpPr>
        <p:spPr>
          <a:xfrm>
            <a:off x="0" y="0"/>
            <a:ext cx="0" cy="0"/>
          </a:xfrm>
          <a:prstGeom prst="rect">
            <a:avLst/>
          </a:prstGeom>
          <a:noFill/>
        </p:spPr>
        <p:txBody>
          <a:bodyPr wrap="square">
            <a:normAutofit fontScale="25000" lnSpcReduction="20000"/>
          </a:bodyPr>
          <a:lstStyle/>
          <a:p>
            <a:pPr>
              <a:buNone/>
              <a:defRPr sz="1725">
                <a:solidFill>
                  <a:srgbClr val="263442"/>
                </a:solidFill>
                <a:latin typeface="Noto Sans CJK SC"/>
                <a:ea typeface="Noto Sans CJK SC"/>
                <a:cs typeface="Noto Sans CJK SC"/>
              </a:defRPr>
            </a:pPr>
            <a:endParaRPr/>
          </a:p>
        </p:txBody>
      </p:sp>
      <p:sp>
        <p:nvSpPr>
          <p:cNvPr id="35" name="文本框 34">
            <a:extLst>
              <a:ext uri="{FF2B5EF4-FFF2-40B4-BE49-F238E27FC236}">
                <a16:creationId xmlns:a16="http://schemas.microsoft.com/office/drawing/2014/main" id="{A3CB77D1-9A35-634B-F157-BAFDED2D118E}"/>
              </a:ext>
            </a:extLst>
          </p:cNvPr>
          <p:cNvSpPr>
            <a:spLocks noGrp="1"/>
          </p:cNvSpPr>
          <p:nvPr/>
        </p:nvSpPr>
        <p:spPr>
          <a:xfrm>
            <a:off x="4476750" y="5886450"/>
            <a:ext cx="7239000" cy="457200"/>
          </a:xfrm>
          <a:prstGeom prst="rect">
            <a:avLst/>
          </a:prstGeom>
          <a:noFill/>
        </p:spPr>
        <p:txBody>
          <a:bodyPr wrap="square" lIns="38100" tIns="19050" rIns="38100" bIns="19050" anchor="ctr">
            <a:normAutofit fontScale="88377"/>
          </a:bodyPr>
          <a:lstStyle/>
          <a:p>
            <a:pPr algn="ctr">
              <a:lnSpc>
                <a:spcPct val="112000"/>
              </a:lnSpc>
              <a:buNone/>
              <a:defRPr sz="2100" b="1">
                <a:solidFill>
                  <a:srgbClr val="C0392B"/>
                </a:solidFill>
                <a:latin typeface="Microsoft YaHei"/>
                <a:ea typeface="Microsoft YaHei"/>
                <a:cs typeface="Microsoft YaHei"/>
              </a:defRPr>
            </a:pPr>
            <a:r>
              <a:rPr sz="2400" dirty="0" err="1">
                <a:solidFill>
                  <a:schemeClr val="tx1">
                    <a:lumMod val="95000"/>
                    <a:lumOff val="5000"/>
                  </a:schemeClr>
                </a:solidFill>
                <a:latin typeface="Microsoft YaHei"/>
                <a:ea typeface="Microsoft YaHei"/>
                <a:cs typeface="Microsoft YaHei"/>
              </a:rPr>
              <a:t>低气压探测器，在原理上可以同时实现</a:t>
            </a:r>
            <a:r>
              <a:rPr sz="2400" dirty="0" err="1">
                <a:solidFill>
                  <a:srgbClr val="FF0000"/>
                </a:solidFill>
                <a:latin typeface="Microsoft YaHei"/>
                <a:ea typeface="Microsoft YaHei"/>
                <a:cs typeface="Microsoft YaHei"/>
              </a:rPr>
              <a:t>高时间分辨</a:t>
            </a:r>
            <a:r>
              <a:rPr sz="2400" dirty="0" err="1">
                <a:solidFill>
                  <a:schemeClr val="tx1">
                    <a:lumMod val="95000"/>
                    <a:lumOff val="5000"/>
                  </a:schemeClr>
                </a:solidFill>
                <a:latin typeface="Microsoft YaHei"/>
                <a:ea typeface="Microsoft YaHei"/>
                <a:cs typeface="Microsoft YaHei"/>
              </a:rPr>
              <a:t>和</a:t>
            </a:r>
            <a:r>
              <a:rPr sz="2400" dirty="0" err="1">
                <a:solidFill>
                  <a:srgbClr val="FF0000"/>
                </a:solidFill>
                <a:latin typeface="Microsoft YaHei"/>
                <a:ea typeface="Microsoft YaHei"/>
                <a:cs typeface="Microsoft YaHei"/>
              </a:rPr>
              <a:t>低IBF</a:t>
            </a:r>
            <a:r>
              <a:rPr sz="2400" dirty="0">
                <a:solidFill>
                  <a:schemeClr val="tx1">
                    <a:lumMod val="95000"/>
                    <a:lumOff val="5000"/>
                  </a:schemeClr>
                </a:solidFill>
                <a:latin typeface="Microsoft YaHei"/>
                <a:ea typeface="Microsoft YaHei"/>
                <a:cs typeface="Microsoft YaHei"/>
              </a:rPr>
              <a:t>。</a:t>
            </a:r>
          </a:p>
        </p:txBody>
      </p:sp>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24A357E9-5F70-5329-4D19-BDAA0595C76B}"/>
                  </a:ext>
                </a:extLst>
              </p:cNvPr>
              <p:cNvSpPr>
                <a:spLocks noGrp="1"/>
              </p:cNvSpPr>
              <p:nvPr/>
            </p:nvSpPr>
            <p:spPr>
              <a:xfrm>
                <a:off x="6682250" y="1285875"/>
                <a:ext cx="5095875" cy="4281365"/>
              </a:xfrm>
              <a:prstGeom prst="rect">
                <a:avLst/>
              </a:prstGeom>
              <a:noFill/>
            </p:spPr>
            <p:txBody>
              <a:bodyPr wrap="square">
                <a:spAutoFit/>
              </a:bodyPr>
              <a:lstStyle/>
              <a:p>
                <a:pPr marL="342900" indent="-342900">
                  <a:buFont typeface="Wingdings" panose="05000000000000000000" pitchFamily="2" charset="2"/>
                  <a:buChar char="Ø"/>
                  <a:defRPr>
                    <a:latin typeface="Microsoft YaHei"/>
                    <a:ea typeface="Microsoft YaHei"/>
                    <a:cs typeface="Microsoft YaHei"/>
                  </a:defRPr>
                </a:pPr>
                <a:r>
                  <a:rPr dirty="0" err="1">
                    <a:latin typeface="Microsoft YaHei"/>
                    <a:ea typeface="Microsoft YaHei"/>
                    <a:cs typeface="Microsoft YaHei"/>
                  </a:rPr>
                  <a:t>时间分辨</a:t>
                </a:r>
                <a:r>
                  <a:rPr dirty="0">
                    <a:latin typeface="Microsoft YaHei"/>
                    <a:ea typeface="Microsoft YaHei"/>
                    <a:cs typeface="Microsoft YaHei"/>
                  </a:rPr>
                  <a:t>：</a:t>
                </a:r>
              </a:p>
              <a:p>
                <a:pPr>
                  <a:buNone/>
                  <a:defRPr>
                    <a:latin typeface="Microsoft YaHei"/>
                    <a:ea typeface="Microsoft YaHei"/>
                    <a:cs typeface="Microsoft YaHei"/>
                  </a:defRPr>
                </a:pPr>
                <a14:m>
                  <m:oMathPara xmlns:m="http://schemas.openxmlformats.org/officeDocument/2006/math">
                    <m:oMathParaPr>
                      <m:jc m:val="centerGroup"/>
                    </m:oMathParaPr>
                    <m:oMath xmlns:m="http://schemas.openxmlformats.org/officeDocument/2006/math">
                      <m:sSub>
                        <m:sSubPr>
                          <m:ctrlPr>
                            <a:rPr lang="en-US" sz="1600" i="1">
                              <a:latin typeface="Cambria Math" panose="02040503050406030204" pitchFamily="18" charset="0"/>
                              <a:ea typeface="Cambria Math"/>
                              <a:cs typeface="Cambria Math"/>
                            </a:rPr>
                          </m:ctrlPr>
                        </m:sSubPr>
                        <m:e>
                          <m:r>
                            <a:rPr lang="en-US" sz="1600" i="1">
                              <a:latin typeface="Cambria Math"/>
                              <a:ea typeface="Cambria Math"/>
                              <a:cs typeface="Cambria Math"/>
                            </a:rPr>
                            <m:t>𝜎</m:t>
                          </m:r>
                        </m:e>
                        <m:sub>
                          <m:r>
                            <a:rPr lang="en-US" sz="1600" i="1">
                              <a:latin typeface="Cambria Math"/>
                              <a:ea typeface="Cambria Math"/>
                              <a:cs typeface="Cambria Math"/>
                            </a:rPr>
                            <m:t>𝑡</m:t>
                          </m:r>
                        </m:sub>
                      </m:sSub>
                      <m:r>
                        <a:rPr lang="en-US" sz="1600" i="1">
                          <a:latin typeface="Cambria Math"/>
                          <a:ea typeface="Cambria Math"/>
                          <a:cs typeface="Cambria Math"/>
                        </a:rPr>
                        <m:t>=</m:t>
                      </m:r>
                      <m:sSubSup>
                        <m:sSubSupPr>
                          <m:ctrlPr>
                            <a:rPr lang="en-US" sz="1600" i="1">
                              <a:latin typeface="Cambria Math" panose="02040503050406030204" pitchFamily="18" charset="0"/>
                              <a:ea typeface="Cambria Math"/>
                              <a:cs typeface="Cambria Math"/>
                            </a:rPr>
                          </m:ctrlPr>
                        </m:sSubSupPr>
                        <m:e>
                          <m:r>
                            <a:rPr lang="en-US" sz="1600" i="1">
                              <a:latin typeface="Cambria Math"/>
                              <a:ea typeface="Cambria Math"/>
                              <a:cs typeface="Cambria Math"/>
                            </a:rPr>
                            <m:t>𝜎</m:t>
                          </m:r>
                        </m:e>
                        <m:sub>
                          <m:r>
                            <a:rPr lang="en-US" sz="1600" i="1">
                              <a:latin typeface="Cambria Math"/>
                              <a:ea typeface="Cambria Math"/>
                              <a:cs typeface="Cambria Math"/>
                            </a:rPr>
                            <m:t>𝑡</m:t>
                          </m:r>
                        </m:sub>
                        <m:sup>
                          <m:r>
                            <a:rPr lang="en-US" sz="1600" i="1">
                              <a:latin typeface="Cambria Math"/>
                              <a:ea typeface="Cambria Math"/>
                              <a:cs typeface="Cambria Math"/>
                            </a:rPr>
                            <m:t>𝑑</m:t>
                          </m:r>
                        </m:sup>
                      </m:sSubSup>
                      <m:r>
                        <a:rPr lang="en-US" sz="1600" i="1">
                          <a:latin typeface="Cambria Math"/>
                          <a:ea typeface="Cambria Math"/>
                          <a:cs typeface="Cambria Math"/>
                        </a:rPr>
                        <m:t>⊕ </m:t>
                      </m:r>
                      <m:sSubSup>
                        <m:sSubSupPr>
                          <m:ctrlPr>
                            <a:rPr lang="en-US" sz="1600" i="1">
                              <a:latin typeface="Cambria Math" panose="02040503050406030204" pitchFamily="18" charset="0"/>
                              <a:ea typeface="Cambria Math"/>
                              <a:cs typeface="Cambria Math"/>
                            </a:rPr>
                          </m:ctrlPr>
                        </m:sSubSupPr>
                        <m:e>
                          <m:r>
                            <a:rPr lang="en-US" sz="1600" i="1">
                              <a:latin typeface="Cambria Math"/>
                              <a:ea typeface="Cambria Math"/>
                              <a:cs typeface="Cambria Math"/>
                            </a:rPr>
                            <m:t>𝜎</m:t>
                          </m:r>
                        </m:e>
                        <m:sub>
                          <m:r>
                            <a:rPr lang="en-US" sz="1600" i="1">
                              <a:latin typeface="Cambria Math"/>
                              <a:ea typeface="Cambria Math"/>
                              <a:cs typeface="Cambria Math"/>
                            </a:rPr>
                            <m:t>𝑡</m:t>
                          </m:r>
                        </m:sub>
                        <m:sup>
                          <m:r>
                            <a:rPr lang="en-US" sz="1600" i="1">
                              <a:latin typeface="Cambria Math"/>
                              <a:ea typeface="Cambria Math"/>
                              <a:cs typeface="Cambria Math"/>
                            </a:rPr>
                            <m:t>𝑎</m:t>
                          </m:r>
                        </m:sup>
                      </m:sSubSup>
                      <m:r>
                        <a:rPr lang="en-US" sz="1600" i="1">
                          <a:latin typeface="Cambria Math"/>
                          <a:ea typeface="Cambria Math"/>
                          <a:cs typeface="Cambria Math"/>
                        </a:rPr>
                        <m:t> ~</m:t>
                      </m:r>
                      <m:f>
                        <m:fPr>
                          <m:ctrlPr>
                            <a:rPr lang="en-US" sz="1600" i="1">
                              <a:latin typeface="Cambria Math" panose="02040503050406030204" pitchFamily="18" charset="0"/>
                              <a:ea typeface="Cambria Math"/>
                              <a:cs typeface="Cambria Math"/>
                            </a:rPr>
                          </m:ctrlPr>
                        </m:fPr>
                        <m:num>
                          <m:rad>
                            <m:radPr>
                              <m:ctrlPr>
                                <a:rPr lang="en-US" sz="1600" i="1">
                                  <a:latin typeface="Cambria Math" panose="02040503050406030204" pitchFamily="18" charset="0"/>
                                  <a:ea typeface="Cambria Math"/>
                                  <a:cs typeface="Cambria Math"/>
                                </a:rPr>
                              </m:ctrlPr>
                            </m:radPr>
                            <m:e>
                              <m:sSub>
                                <m:sSubPr>
                                  <m:ctrlPr>
                                    <a:rPr lang="en-US" sz="1600" i="1">
                                      <a:latin typeface="Cambria Math" panose="02040503050406030204" pitchFamily="18" charset="0"/>
                                      <a:ea typeface="Cambria Math"/>
                                      <a:cs typeface="Cambria Math"/>
                                    </a:rPr>
                                  </m:ctrlPr>
                                </m:sSubPr>
                                <m:e>
                                  <m:r>
                                    <a:rPr lang="en-US" sz="1600" i="1">
                                      <a:latin typeface="Cambria Math"/>
                                      <a:ea typeface="Cambria Math"/>
                                      <a:cs typeface="Cambria Math"/>
                                    </a:rPr>
                                    <m:t>𝐷</m:t>
                                  </m:r>
                                </m:e>
                                <m:sub>
                                  <m:r>
                                    <a:rPr lang="en-US" sz="1600" i="1">
                                      <a:latin typeface="Cambria Math"/>
                                      <a:ea typeface="Cambria Math"/>
                                      <a:cs typeface="Cambria Math"/>
                                    </a:rPr>
                                    <m:t>𝐿</m:t>
                                  </m:r>
                                </m:sub>
                              </m:sSub>
                              <m:r>
                                <a:rPr lang="en-US" sz="1600" i="1">
                                  <a:latin typeface="Cambria Math"/>
                                  <a:ea typeface="Cambria Math"/>
                                  <a:cs typeface="Cambria Math"/>
                                </a:rPr>
                                <m:t>⋅</m:t>
                              </m:r>
                              <m:r>
                                <a:rPr lang="en-US" sz="1600" i="1">
                                  <a:latin typeface="Cambria Math"/>
                                  <a:ea typeface="Cambria Math"/>
                                  <a:cs typeface="Cambria Math"/>
                                </a:rPr>
                                <m:t>𝐿</m:t>
                              </m:r>
                              <m:r>
                                <a:rPr lang="en-US" sz="1600" b="0" i="1">
                                  <a:latin typeface="Cambria Math"/>
                                  <a:ea typeface="Cambria Math"/>
                                  <a:cs typeface="Cambria Math"/>
                                </a:rPr>
                                <m:t>/</m:t>
                              </m:r>
                              <m:sSub>
                                <m:sSubPr>
                                  <m:ctrlPr>
                                    <a:rPr lang="en-US" sz="1600" b="0" i="1">
                                      <a:latin typeface="Cambria Math" panose="02040503050406030204" pitchFamily="18" charset="0"/>
                                      <a:ea typeface="Cambria Math"/>
                                      <a:cs typeface="Cambria Math"/>
                                    </a:rPr>
                                  </m:ctrlPr>
                                </m:sSubPr>
                                <m:e>
                                  <m:r>
                                    <a:rPr lang="en-US" sz="1600" b="0" i="1">
                                      <a:latin typeface="Cambria Math"/>
                                      <a:ea typeface="Cambria Math"/>
                                      <a:cs typeface="Cambria Math"/>
                                    </a:rPr>
                                    <m:t>𝑣</m:t>
                                  </m:r>
                                </m:e>
                                <m:sub>
                                  <m:r>
                                    <a:rPr lang="en-US" sz="1600" b="0" i="1">
                                      <a:latin typeface="Cambria Math"/>
                                      <a:ea typeface="Cambria Math"/>
                                      <a:cs typeface="Cambria Math"/>
                                    </a:rPr>
                                    <m:t>𝑑</m:t>
                                  </m:r>
                                </m:sub>
                              </m:sSub>
                            </m:e>
                          </m:rad>
                        </m:num>
                        <m:den>
                          <m:sSub>
                            <m:sSubPr>
                              <m:ctrlPr>
                                <a:rPr lang="en-US" sz="1600" b="0" i="1">
                                  <a:latin typeface="Cambria Math" panose="02040503050406030204" pitchFamily="18" charset="0"/>
                                  <a:ea typeface="Cambria Math"/>
                                  <a:cs typeface="Cambria Math"/>
                                </a:rPr>
                              </m:ctrlPr>
                            </m:sSubPr>
                            <m:e>
                              <m:r>
                                <a:rPr lang="en-US" sz="1600" i="1">
                                  <a:latin typeface="Cambria Math"/>
                                  <a:ea typeface="Cambria Math"/>
                                  <a:cs typeface="Cambria Math"/>
                                </a:rPr>
                                <m:t>𝑣</m:t>
                              </m:r>
                            </m:e>
                            <m:sub>
                              <m:sSup>
                                <m:sSupPr>
                                  <m:ctrlPr>
                                    <a:rPr lang="en-US" sz="1600" i="1">
                                      <a:latin typeface="Cambria Math" panose="02040503050406030204" pitchFamily="18" charset="0"/>
                                      <a:ea typeface="Cambria Math"/>
                                      <a:cs typeface="Cambria Math"/>
                                    </a:rPr>
                                  </m:ctrlPr>
                                </m:sSupPr>
                                <m:e>
                                  <m:r>
                                    <a:rPr lang="en-US" sz="1600" i="1">
                                      <a:latin typeface="Cambria Math"/>
                                      <a:ea typeface="Cambria Math"/>
                                      <a:cs typeface="Cambria Math"/>
                                    </a:rPr>
                                    <m:t>𝑒</m:t>
                                  </m:r>
                                </m:e>
                                <m:sup>
                                  <m:r>
                                    <a:rPr lang="en-US" sz="1600" b="0" i="1">
                                      <a:latin typeface="Cambria Math"/>
                                      <a:ea typeface="Cambria Math"/>
                                      <a:cs typeface="Cambria Math"/>
                                    </a:rPr>
                                    <m:t>−</m:t>
                                  </m:r>
                                </m:sup>
                              </m:sSup>
                            </m:sub>
                          </m:sSub>
                        </m:den>
                      </m:f>
                      <m:r>
                        <a:rPr lang="en-US" sz="1600" i="1">
                          <a:latin typeface="Cambria Math"/>
                          <a:ea typeface="Cambria Math"/>
                          <a:cs typeface="Cambria Math"/>
                        </a:rPr>
                        <m:t>⊕</m:t>
                      </m:r>
                      <m:f>
                        <m:fPr>
                          <m:ctrlPr>
                            <a:rPr lang="en-US" sz="1600" i="1">
                              <a:latin typeface="Cambria Math" panose="02040503050406030204" pitchFamily="18" charset="0"/>
                              <a:ea typeface="Cambria Math"/>
                              <a:cs typeface="Cambria Math"/>
                            </a:rPr>
                          </m:ctrlPr>
                        </m:fPr>
                        <m:num>
                          <m:r>
                            <a:rPr lang="en-US" sz="1600" i="1">
                              <a:latin typeface="Cambria Math"/>
                              <a:ea typeface="Cambria Math"/>
                              <a:cs typeface="Cambria Math"/>
                            </a:rPr>
                            <m:t>𝐴</m:t>
                          </m:r>
                        </m:num>
                        <m:den>
                          <m:r>
                            <a:rPr lang="en-US" sz="1600" i="1">
                              <a:latin typeface="Cambria Math"/>
                              <a:ea typeface="Cambria Math"/>
                              <a:cs typeface="Cambria Math"/>
                            </a:rPr>
                            <m:t>𝛼</m:t>
                          </m:r>
                          <m:r>
                            <a:rPr lang="en-US" sz="1600" i="1">
                              <a:latin typeface="Cambria Math"/>
                              <a:ea typeface="Cambria Math"/>
                              <a:cs typeface="Cambria Math"/>
                            </a:rPr>
                            <m:t>⋅</m:t>
                          </m:r>
                          <m:sSub>
                            <m:sSubPr>
                              <m:ctrlPr>
                                <a:rPr lang="en-US" sz="1600" i="1">
                                  <a:latin typeface="Cambria Math" panose="02040503050406030204" pitchFamily="18" charset="0"/>
                                  <a:ea typeface="Cambria Math"/>
                                  <a:cs typeface="Cambria Math"/>
                                </a:rPr>
                              </m:ctrlPr>
                            </m:sSubPr>
                            <m:e>
                              <m:r>
                                <a:rPr lang="en-US" sz="1600" i="1">
                                  <a:latin typeface="Cambria Math"/>
                                  <a:ea typeface="Cambria Math"/>
                                  <a:cs typeface="Cambria Math"/>
                                </a:rPr>
                                <m:t>𝑣</m:t>
                              </m:r>
                            </m:e>
                            <m:sub>
                              <m:sSup>
                                <m:sSupPr>
                                  <m:ctrlPr>
                                    <a:rPr lang="en-US" sz="1600" i="1">
                                      <a:latin typeface="Cambria Math" panose="02040503050406030204" pitchFamily="18" charset="0"/>
                                      <a:ea typeface="Cambria Math"/>
                                      <a:cs typeface="Cambria Math"/>
                                    </a:rPr>
                                  </m:ctrlPr>
                                </m:sSupPr>
                                <m:e>
                                  <m:r>
                                    <a:rPr lang="en-US" sz="1600" i="1">
                                      <a:latin typeface="Cambria Math"/>
                                      <a:ea typeface="Cambria Math"/>
                                      <a:cs typeface="Cambria Math"/>
                                    </a:rPr>
                                    <m:t>𝑒</m:t>
                                  </m:r>
                                </m:e>
                                <m:sup>
                                  <m:r>
                                    <a:rPr lang="en-US" sz="1600" b="0" i="1">
                                      <a:latin typeface="Cambria Math"/>
                                      <a:ea typeface="Cambria Math"/>
                                      <a:cs typeface="Cambria Math"/>
                                    </a:rPr>
                                    <m:t>−</m:t>
                                  </m:r>
                                </m:sup>
                              </m:sSup>
                            </m:sub>
                          </m:sSub>
                        </m:den>
                      </m:f>
                    </m:oMath>
                  </m:oMathPara>
                </a14:m>
                <a:br>
                  <a:rPr dirty="0"/>
                </a:br>
                <a:br>
                  <a:rPr dirty="0"/>
                </a:br>
                <a:endParaRPr dirty="0"/>
              </a:p>
              <a:p>
                <a:pPr marL="285750" indent="-285750">
                  <a:buChar char="•"/>
                  <a:defRPr>
                    <a:latin typeface="Microsoft YaHei"/>
                    <a:ea typeface="Microsoft YaHei"/>
                    <a:cs typeface="Microsoft YaHei"/>
                  </a:defRPr>
                </a:pPr>
                <a14:m>
                  <m:oMath xmlns:m="http://schemas.openxmlformats.org/officeDocument/2006/math">
                    <m:sSubSup>
                      <m:sSubSupPr>
                        <m:ctrlPr>
                          <a:rPr lang="en-US" i="1">
                            <a:latin typeface="Cambria Math" panose="02040503050406030204" pitchFamily="18" charset="0"/>
                            <a:ea typeface="Cambria Math"/>
                            <a:cs typeface="Cambria Math"/>
                          </a:rPr>
                        </m:ctrlPr>
                      </m:sSubSupPr>
                      <m:e>
                        <m:r>
                          <a:rPr lang="en-US" i="1">
                            <a:latin typeface="Cambria Math"/>
                            <a:ea typeface="Cambria Math"/>
                            <a:cs typeface="Cambria Math"/>
                          </a:rPr>
                          <m:t>𝜎</m:t>
                        </m:r>
                      </m:e>
                      <m:sub>
                        <m:r>
                          <a:rPr lang="en-US" i="1">
                            <a:latin typeface="Cambria Math"/>
                            <a:ea typeface="Cambria Math"/>
                            <a:cs typeface="Cambria Math"/>
                          </a:rPr>
                          <m:t>𝑡</m:t>
                        </m:r>
                      </m:sub>
                      <m:sup>
                        <m:r>
                          <a:rPr lang="en-US" i="1">
                            <a:latin typeface="Cambria Math"/>
                            <a:ea typeface="Cambria Math"/>
                            <a:cs typeface="Cambria Math"/>
                          </a:rPr>
                          <m:t>𝑑</m:t>
                        </m:r>
                      </m:sup>
                    </m:sSubSup>
                  </m:oMath>
                </a14:m>
                <a:r>
                  <a:rPr dirty="0">
                    <a:latin typeface="Noto Sans CJK SC"/>
                    <a:ea typeface="Noto Sans CJK SC"/>
                    <a:cs typeface="Noto Sans CJK SC"/>
                  </a:rPr>
                  <a:t>：</a:t>
                </a:r>
                <a:r>
                  <a:rPr dirty="0" err="1">
                    <a:latin typeface="Noto Sans CJK SC"/>
                    <a:ea typeface="Noto Sans CJK SC"/>
                    <a:cs typeface="Noto Sans CJK SC"/>
                  </a:rPr>
                  <a:t>低压下电子自由程增大，超过漂移区宽度，漂移区散射与扩散贡献减弱</a:t>
                </a:r>
                <a:r>
                  <a:rPr dirty="0">
                    <a:latin typeface="Noto Sans CJK SC"/>
                    <a:ea typeface="Noto Sans CJK SC"/>
                    <a:cs typeface="Noto Sans CJK SC"/>
                  </a:rPr>
                  <a:t>， </a:t>
                </a:r>
                <a14:m>
                  <m:oMath xmlns:m="http://schemas.openxmlformats.org/officeDocument/2006/math">
                    <m:sSubSup>
                      <m:sSubSupPr>
                        <m:ctrlPr>
                          <a:rPr lang="en-US" i="1">
                            <a:latin typeface="Cambria Math" panose="02040503050406030204" pitchFamily="18" charset="0"/>
                            <a:ea typeface="Cambria Math"/>
                            <a:cs typeface="Cambria Math"/>
                          </a:rPr>
                        </m:ctrlPr>
                      </m:sSubSupPr>
                      <m:e>
                        <m:r>
                          <a:rPr lang="en-US" i="1">
                            <a:latin typeface="Cambria Math"/>
                            <a:ea typeface="Cambria Math"/>
                            <a:cs typeface="Cambria Math"/>
                          </a:rPr>
                          <m:t>𝜎</m:t>
                        </m:r>
                      </m:e>
                      <m:sub>
                        <m:r>
                          <a:rPr lang="en-US" i="1">
                            <a:latin typeface="Cambria Math"/>
                            <a:ea typeface="Cambria Math"/>
                            <a:cs typeface="Cambria Math"/>
                          </a:rPr>
                          <m:t>𝑡</m:t>
                        </m:r>
                      </m:sub>
                      <m:sup>
                        <m:r>
                          <a:rPr lang="en-US" i="1">
                            <a:latin typeface="Cambria Math"/>
                            <a:ea typeface="Cambria Math"/>
                            <a:cs typeface="Cambria Math"/>
                          </a:rPr>
                          <m:t>𝑑</m:t>
                        </m:r>
                      </m:sup>
                    </m:sSubSup>
                  </m:oMath>
                </a14:m>
                <a:r>
                  <a:rPr dirty="0" err="1">
                    <a:latin typeface="Noto Sans CJK SC"/>
                    <a:ea typeface="Noto Sans CJK SC"/>
                    <a:cs typeface="Noto Sans CJK SC"/>
                  </a:rPr>
                  <a:t>的贡献可忽略</a:t>
                </a:r>
                <a:r>
                  <a:rPr dirty="0">
                    <a:latin typeface="Noto Sans CJK SC"/>
                    <a:ea typeface="Noto Sans CJK SC"/>
                    <a:cs typeface="Noto Sans CJK SC"/>
                  </a:rPr>
                  <a:t>。</a:t>
                </a:r>
              </a:p>
              <a:p>
                <a:pPr marL="285750" indent="-285750">
                  <a:buChar char="•"/>
                </a:pPr>
                <a:endParaRPr dirty="0">
                  <a:latin typeface="Noto Sans CJK SC"/>
                  <a:ea typeface="Noto Sans CJK SC"/>
                  <a:cs typeface="Noto Sans CJK SC"/>
                </a:endParaRPr>
              </a:p>
              <a:p>
                <a:pPr marL="285750" indent="-285750">
                  <a:buChar char="•"/>
                  <a:defRPr>
                    <a:latin typeface="Microsoft YaHei"/>
                    <a:ea typeface="Microsoft YaHei"/>
                    <a:cs typeface="Microsoft YaHei"/>
                  </a:defRPr>
                </a:pPr>
                <a14:m>
                  <m:oMath xmlns:m="http://schemas.openxmlformats.org/officeDocument/2006/math">
                    <m:sSubSup>
                      <m:sSubSupPr>
                        <m:ctrlPr>
                          <a:rPr lang="en-US" i="1">
                            <a:latin typeface="Cambria Math" panose="02040503050406030204" pitchFamily="18" charset="0"/>
                            <a:ea typeface="Cambria Math"/>
                            <a:cs typeface="Cambria Math"/>
                          </a:rPr>
                        </m:ctrlPr>
                      </m:sSubSupPr>
                      <m:e>
                        <m:r>
                          <a:rPr lang="en-US" i="1">
                            <a:latin typeface="Cambria Math"/>
                            <a:ea typeface="Cambria Math"/>
                            <a:cs typeface="Cambria Math"/>
                          </a:rPr>
                          <m:t>𝜎</m:t>
                        </m:r>
                      </m:e>
                      <m:sub>
                        <m:r>
                          <a:rPr lang="en-US" i="1">
                            <a:latin typeface="Cambria Math"/>
                            <a:ea typeface="Cambria Math"/>
                            <a:cs typeface="Cambria Math"/>
                          </a:rPr>
                          <m:t>𝑡</m:t>
                        </m:r>
                      </m:sub>
                      <m:sup>
                        <m:r>
                          <a:rPr lang="en-US" i="1">
                            <a:latin typeface="Cambria Math"/>
                            <a:ea typeface="Cambria Math"/>
                            <a:cs typeface="Cambria Math"/>
                          </a:rPr>
                          <m:t>𝑎</m:t>
                        </m:r>
                      </m:sup>
                    </m:sSubSup>
                  </m:oMath>
                </a14:m>
                <a:r>
                  <a:rPr dirty="0">
                    <a:latin typeface="Noto Sans CJK SC"/>
                    <a:ea typeface="Noto Sans CJK SC"/>
                    <a:cs typeface="Noto Sans CJK SC"/>
                  </a:rPr>
                  <a:t>： </a:t>
                </a:r>
                <a:r>
                  <a:rPr dirty="0" err="1">
                    <a:latin typeface="Noto Sans CJK SC"/>
                    <a:ea typeface="Noto Sans CJK SC"/>
                    <a:cs typeface="Noto Sans CJK SC"/>
                  </a:rPr>
                  <a:t>放大区的</a:t>
                </a:r>
                <a14:m>
                  <m:oMath xmlns:m="http://schemas.openxmlformats.org/officeDocument/2006/math">
                    <m:r>
                      <a:rPr lang="en-US" i="1">
                        <a:latin typeface="Cambria Math"/>
                        <a:ea typeface="Cambria Math"/>
                        <a:cs typeface="Cambria Math"/>
                      </a:rPr>
                      <m:t>𝛼</m:t>
                    </m:r>
                    <m:r>
                      <a:rPr lang="zh-CN" i="1">
                        <a:latin typeface="Cambria Math"/>
                        <a:ea typeface="Cambria Math"/>
                        <a:cs typeface="Cambria Math"/>
                      </a:rPr>
                      <m:t>，</m:t>
                    </m:r>
                    <m:sSub>
                      <m:sSubPr>
                        <m:ctrlPr>
                          <a:rPr lang="zh-CN" i="1">
                            <a:latin typeface="Cambria Math" panose="02040503050406030204" pitchFamily="18" charset="0"/>
                            <a:ea typeface="Cambria Math"/>
                            <a:cs typeface="Cambria Math"/>
                          </a:rPr>
                        </m:ctrlPr>
                      </m:sSubPr>
                      <m:e>
                        <m:r>
                          <a:rPr lang="en-US" i="1">
                            <a:latin typeface="Cambria Math"/>
                            <a:ea typeface="Cambria Math"/>
                            <a:cs typeface="Cambria Math"/>
                          </a:rPr>
                          <m:t>𝑣</m:t>
                        </m:r>
                      </m:e>
                      <m:sub>
                        <m:r>
                          <a:rPr lang="en-US" i="1">
                            <a:latin typeface="Cambria Math"/>
                            <a:ea typeface="Cambria Math"/>
                            <a:cs typeface="Cambria Math"/>
                          </a:rPr>
                          <m:t>𝑑</m:t>
                        </m:r>
                      </m:sub>
                    </m:sSub>
                  </m:oMath>
                </a14:m>
                <a:r>
                  <a:rPr dirty="0" err="1">
                    <a:latin typeface="Noto Sans CJK SC"/>
                    <a:ea typeface="Noto Sans CJK SC"/>
                    <a:cs typeface="Noto Sans CJK SC"/>
                  </a:rPr>
                  <a:t>随着气压降低而增大</a:t>
                </a:r>
                <a:r>
                  <a:rPr dirty="0">
                    <a:latin typeface="Noto Sans CJK SC"/>
                    <a:ea typeface="Noto Sans CJK SC"/>
                    <a:cs typeface="Noto Sans CJK SC"/>
                  </a:rPr>
                  <a:t>， </a:t>
                </a:r>
                <a14:m>
                  <m:oMath xmlns:m="http://schemas.openxmlformats.org/officeDocument/2006/math">
                    <m:sSubSup>
                      <m:sSubSupPr>
                        <m:ctrlPr>
                          <a:rPr lang="en-US" i="1">
                            <a:latin typeface="Cambria Math" panose="02040503050406030204" pitchFamily="18" charset="0"/>
                            <a:ea typeface="Cambria Math"/>
                            <a:cs typeface="Cambria Math"/>
                          </a:rPr>
                        </m:ctrlPr>
                      </m:sSubSupPr>
                      <m:e>
                        <m:r>
                          <a:rPr lang="en-US" i="1">
                            <a:latin typeface="Cambria Math"/>
                            <a:ea typeface="Cambria Math"/>
                            <a:cs typeface="Cambria Math"/>
                          </a:rPr>
                          <m:t>𝜎</m:t>
                        </m:r>
                      </m:e>
                      <m:sub>
                        <m:r>
                          <a:rPr lang="en-US" i="1">
                            <a:latin typeface="Cambria Math"/>
                            <a:ea typeface="Cambria Math"/>
                            <a:cs typeface="Cambria Math"/>
                          </a:rPr>
                          <m:t>𝑡</m:t>
                        </m:r>
                      </m:sub>
                      <m:sup>
                        <m:r>
                          <a:rPr lang="en-US" i="1">
                            <a:latin typeface="Cambria Math"/>
                            <a:ea typeface="Cambria Math"/>
                            <a:cs typeface="Cambria Math"/>
                          </a:rPr>
                          <m:t>𝑎</m:t>
                        </m:r>
                      </m:sup>
                    </m:sSubSup>
                  </m:oMath>
                </a14:m>
                <a:r>
                  <a:rPr dirty="0" err="1">
                    <a:latin typeface="Noto Sans CJK SC"/>
                    <a:ea typeface="Noto Sans CJK SC"/>
                    <a:cs typeface="Noto Sans CJK SC"/>
                  </a:rPr>
                  <a:t>可以很小</a:t>
                </a:r>
                <a:r>
                  <a:rPr dirty="0">
                    <a:latin typeface="Noto Sans CJK SC"/>
                    <a:ea typeface="Noto Sans CJK SC"/>
                    <a:cs typeface="Noto Sans CJK SC"/>
                  </a:rPr>
                  <a:t>。</a:t>
                </a:r>
              </a:p>
              <a:p>
                <a:pPr marL="285750" indent="-285750">
                  <a:buChar char="•"/>
                </a:pPr>
                <a:endParaRPr dirty="0">
                  <a:latin typeface="Noto Sans CJK SC"/>
                  <a:ea typeface="Noto Sans CJK SC"/>
                  <a:cs typeface="Noto Sans CJK SC"/>
                </a:endParaRPr>
              </a:p>
              <a:p>
                <a:pPr marL="285750" indent="-285750">
                  <a:buChar char="•"/>
                  <a:defRPr>
                    <a:latin typeface="Microsoft YaHei"/>
                    <a:ea typeface="Microsoft YaHei"/>
                    <a:cs typeface="Microsoft YaHei"/>
                  </a:defRPr>
                </a:pPr>
                <a:r>
                  <a:rPr dirty="0" err="1">
                    <a:latin typeface="Microsoft YaHei"/>
                    <a:ea typeface="Microsoft YaHei"/>
                    <a:cs typeface="Microsoft YaHei"/>
                  </a:rPr>
                  <a:t>通过压强、气隙厚度与电场联合优化</a:t>
                </a:r>
                <a:r>
                  <a:rPr dirty="0">
                    <a:latin typeface="Microsoft YaHei"/>
                    <a:ea typeface="Microsoft YaHei"/>
                    <a:cs typeface="Microsoft YaHei"/>
                  </a:rPr>
                  <a:t>。</a:t>
                </a:r>
              </a:p>
              <a:p>
                <a:pPr marL="285750" indent="-285750">
                  <a:buChar char="•"/>
                </a:pPr>
                <a:endParaRPr dirty="0">
                  <a:latin typeface="Microsoft YaHei"/>
                  <a:ea typeface="Microsoft YaHei"/>
                  <a:cs typeface="Microsoft YaHei"/>
                </a:endParaRPr>
              </a:p>
              <a:p>
                <a:endParaRPr dirty="0">
                  <a:latin typeface="Microsoft YaHei"/>
                  <a:ea typeface="Microsoft YaHei"/>
                  <a:cs typeface="Microsoft YaHei"/>
                </a:endParaRPr>
              </a:p>
            </p:txBody>
          </p:sp>
        </mc:Choice>
        <mc:Fallback xmlns="">
          <p:sp>
            <p:nvSpPr>
              <p:cNvPr id="11" name="文本框 10">
                <a:extLst>
                  <a:ext uri="{FF2B5EF4-FFF2-40B4-BE49-F238E27FC236}">
                    <a16:creationId xmlns:a16="http://schemas.microsoft.com/office/drawing/2014/main" id="{24A357E9-5F70-5329-4D19-BDAA0595C76B}"/>
                  </a:ext>
                </a:extLst>
              </p:cNvPr>
              <p:cNvSpPr>
                <a:spLocks noGrp="1" noRot="1" noChangeAspect="1" noMove="1" noResize="1" noEditPoints="1" noAdjustHandles="1" noChangeArrowheads="1" noChangeShapeType="1" noTextEdit="1"/>
              </p:cNvSpPr>
              <p:nvPr/>
            </p:nvSpPr>
            <p:spPr>
              <a:xfrm>
                <a:off x="6682250" y="1285875"/>
                <a:ext cx="5095875" cy="4281365"/>
              </a:xfrm>
              <a:prstGeom prst="rect">
                <a:avLst/>
              </a:prstGeom>
              <a:blipFill>
                <a:blip r:embed="rId5"/>
                <a:stretch>
                  <a:fillRect l="-1196" t="-855" r="-1077"/>
                </a:stretch>
              </a:blipFill>
            </p:spPr>
            <p:txBody>
              <a:bodyPr/>
              <a:lstStyle/>
              <a:p>
                <a:r>
                  <a:rPr lang="zh-CN" altLang="en-US">
                    <a:noFill/>
                  </a:rPr>
                  <a:t> </a:t>
                </a:r>
              </a:p>
            </p:txBody>
          </p:sp>
        </mc:Fallback>
      </mc:AlternateContent>
      <p:cxnSp>
        <p:nvCxnSpPr>
          <p:cNvPr id="89" name="直接箭头连接符 18"/>
          <p:cNvCxnSpPr/>
          <p:nvPr/>
        </p:nvCxnSpPr>
        <p:spPr>
          <a:xfrm>
            <a:off x="9176470" y="1519361"/>
            <a:ext cx="114954" cy="153611"/>
          </a:xfrm>
          <a:prstGeom prst="straightConnector1">
            <a:avLst/>
          </a:prstGeom>
          <a:ln w="1905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20" name="文本框 19">
            <a:extLst>
              <a:ext uri="{FF2B5EF4-FFF2-40B4-BE49-F238E27FC236}">
                <a16:creationId xmlns:a16="http://schemas.microsoft.com/office/drawing/2014/main" id="{F876DE5D-D66E-DC77-C6B9-8B50EE78E97A}"/>
              </a:ext>
            </a:extLst>
          </p:cNvPr>
          <p:cNvSpPr>
            <a:spLocks noGrp="1"/>
          </p:cNvSpPr>
          <p:nvPr/>
        </p:nvSpPr>
        <p:spPr>
          <a:xfrm>
            <a:off x="8703040" y="1296613"/>
            <a:ext cx="1102505" cy="253916"/>
          </a:xfrm>
          <a:prstGeom prst="rect">
            <a:avLst/>
          </a:prstGeom>
          <a:noFill/>
        </p:spPr>
        <p:txBody>
          <a:bodyPr wrap="square">
            <a:spAutoFit/>
          </a:bodyPr>
          <a:lstStyle/>
          <a:p>
            <a:pPr>
              <a:defRPr>
                <a:latin typeface="Microsoft YaHei"/>
                <a:ea typeface="Microsoft YaHei"/>
                <a:cs typeface="Microsoft YaHei"/>
              </a:defRPr>
            </a:pPr>
            <a:r>
              <a:rPr sz="1000" b="1">
                <a:latin typeface="Microsoft YaHei"/>
                <a:ea typeface="Microsoft YaHei"/>
                <a:cs typeface="Microsoft YaHei"/>
              </a:rPr>
              <a:t>纵向扩散系数</a:t>
            </a:r>
          </a:p>
        </p:txBody>
      </p:sp>
      <p:cxnSp>
        <p:nvCxnSpPr>
          <p:cNvPr id="91" name="直接箭头连接符 20"/>
          <p:cNvCxnSpPr/>
          <p:nvPr/>
        </p:nvCxnSpPr>
        <p:spPr>
          <a:xfrm flipV="1">
            <a:off x="9243666" y="2162339"/>
            <a:ext cx="173518" cy="91142"/>
          </a:xfrm>
          <a:prstGeom prst="straightConnector1">
            <a:avLst/>
          </a:prstGeom>
          <a:ln w="1905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22" name="文本框 21">
            <a:extLst>
              <a:ext uri="{FF2B5EF4-FFF2-40B4-BE49-F238E27FC236}">
                <a16:creationId xmlns:a16="http://schemas.microsoft.com/office/drawing/2014/main" id="{44AB3BA0-98F2-1906-7058-421897064A78}"/>
              </a:ext>
            </a:extLst>
          </p:cNvPr>
          <p:cNvSpPr>
            <a:spLocks noGrp="1"/>
          </p:cNvSpPr>
          <p:nvPr/>
        </p:nvSpPr>
        <p:spPr>
          <a:xfrm>
            <a:off x="8724495" y="2221399"/>
            <a:ext cx="1102505" cy="253916"/>
          </a:xfrm>
          <a:prstGeom prst="rect">
            <a:avLst/>
          </a:prstGeom>
          <a:noFill/>
        </p:spPr>
        <p:txBody>
          <a:bodyPr wrap="square">
            <a:spAutoFit/>
          </a:bodyPr>
          <a:lstStyle/>
          <a:p>
            <a:pPr>
              <a:defRPr>
                <a:latin typeface="Microsoft YaHei"/>
                <a:ea typeface="Microsoft YaHei"/>
                <a:cs typeface="Microsoft YaHei"/>
              </a:defRPr>
            </a:pPr>
            <a:r>
              <a:rPr sz="1000" b="1">
                <a:latin typeface="Microsoft YaHei"/>
                <a:ea typeface="Microsoft YaHei"/>
                <a:cs typeface="Microsoft YaHei"/>
              </a:rPr>
              <a:t>电子漂移速度</a:t>
            </a:r>
          </a:p>
        </p:txBody>
      </p:sp>
      <p:cxnSp>
        <p:nvCxnSpPr>
          <p:cNvPr id="93" name="直接箭头连接符 24"/>
          <p:cNvCxnSpPr/>
          <p:nvPr/>
        </p:nvCxnSpPr>
        <p:spPr>
          <a:xfrm flipH="1" flipV="1">
            <a:off x="10410336" y="2143743"/>
            <a:ext cx="48986" cy="153409"/>
          </a:xfrm>
          <a:prstGeom prst="straightConnector1">
            <a:avLst/>
          </a:prstGeom>
          <a:ln w="1905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27" name="文本框 26">
            <a:extLst>
              <a:ext uri="{FF2B5EF4-FFF2-40B4-BE49-F238E27FC236}">
                <a16:creationId xmlns:a16="http://schemas.microsoft.com/office/drawing/2014/main" id="{4A85851A-4477-D64B-9A5B-8934596CE98A}"/>
              </a:ext>
            </a:extLst>
          </p:cNvPr>
          <p:cNvSpPr>
            <a:spLocks noGrp="1"/>
          </p:cNvSpPr>
          <p:nvPr/>
        </p:nvSpPr>
        <p:spPr>
          <a:xfrm>
            <a:off x="9969166" y="2228655"/>
            <a:ext cx="1102505" cy="230832"/>
          </a:xfrm>
          <a:prstGeom prst="rect">
            <a:avLst/>
          </a:prstGeom>
          <a:noFill/>
        </p:spPr>
        <p:txBody>
          <a:bodyPr wrap="square">
            <a:spAutoFit/>
          </a:bodyPr>
          <a:lstStyle/>
          <a:p>
            <a:pPr>
              <a:defRPr>
                <a:latin typeface="Microsoft YaHei"/>
                <a:ea typeface="Microsoft YaHei"/>
                <a:cs typeface="Microsoft YaHei"/>
              </a:defRPr>
            </a:pPr>
            <a:r>
              <a:rPr sz="900" b="1">
                <a:latin typeface="Microsoft YaHei"/>
                <a:ea typeface="Microsoft YaHei"/>
                <a:cs typeface="Microsoft YaHei"/>
              </a:rPr>
              <a:t>有效汤森系数</a:t>
            </a:r>
          </a:p>
        </p:txBody>
      </p:sp>
      <p:cxnSp>
        <p:nvCxnSpPr>
          <p:cNvPr id="95" name="直接箭头连接符 28"/>
          <p:cNvCxnSpPr/>
          <p:nvPr/>
        </p:nvCxnSpPr>
        <p:spPr>
          <a:xfrm flipH="1">
            <a:off x="10694803" y="1603106"/>
            <a:ext cx="198556" cy="53825"/>
          </a:xfrm>
          <a:prstGeom prst="straightConnector1">
            <a:avLst/>
          </a:prstGeom>
          <a:ln w="1905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1" name="文本框 30">
                <a:extLst>
                  <a:ext uri="{FF2B5EF4-FFF2-40B4-BE49-F238E27FC236}">
                    <a16:creationId xmlns:a16="http://schemas.microsoft.com/office/drawing/2014/main" id="{0C5B3FE8-4843-E9E7-8F11-4F20C4F14D5E}"/>
                  </a:ext>
                </a:extLst>
              </p:cNvPr>
              <p:cNvSpPr>
                <a:spLocks noGrp="1"/>
              </p:cNvSpPr>
              <p:nvPr/>
            </p:nvSpPr>
            <p:spPr>
              <a:xfrm>
                <a:off x="10794081" y="1473374"/>
                <a:ext cx="1311648" cy="253916"/>
              </a:xfrm>
              <a:prstGeom prst="rect">
                <a:avLst/>
              </a:prstGeom>
              <a:noFill/>
            </p:spPr>
            <p:txBody>
              <a:bodyPr wrap="square">
                <a:spAutoFit/>
              </a:bodyPr>
              <a:lstStyle/>
              <a:p>
                <a:pPr>
                  <a:defRPr>
                    <a:latin typeface="Microsoft YaHei"/>
                    <a:ea typeface="Microsoft YaHei"/>
                    <a:cs typeface="Microsoft YaHei"/>
                  </a:defRPr>
                </a:pPr>
                <a:r>
                  <a:rPr sz="1000" b="1">
                    <a:latin typeface="黑体"/>
                    <a:ea typeface="黑体"/>
                    <a:cs typeface="黑体"/>
                  </a:rPr>
                  <a:t>无量纲常数</a:t>
                </a:r>
                <a14:m>
                  <m:oMath xmlns:m="http://schemas.openxmlformats.org/officeDocument/2006/math">
                    <m:r>
                      <a:rPr lang="en-US" sz="1000" b="1" i="1">
                        <a:latin typeface="Cambria Math"/>
                        <a:ea typeface="Cambria Math"/>
                        <a:cs typeface="Cambria Math"/>
                      </a:rPr>
                      <m:t>~</m:t>
                    </m:r>
                  </m:oMath>
                </a14:m>
                <a:r>
                  <a:rPr sz="1000" b="1">
                    <a:latin typeface="黑体"/>
                    <a:ea typeface="黑体"/>
                    <a:cs typeface="黑体"/>
                  </a:rPr>
                  <a:t>1.28</a:t>
                </a:r>
              </a:p>
            </p:txBody>
          </p:sp>
        </mc:Choice>
        <mc:Fallback xmlns="">
          <p:sp>
            <p:nvSpPr>
              <p:cNvPr id="31" name="文本框 30">
                <a:extLst>
                  <a:ext uri="{FF2B5EF4-FFF2-40B4-BE49-F238E27FC236}">
                    <a16:creationId xmlns:a16="http://schemas.microsoft.com/office/drawing/2014/main" id="{0C5B3FE8-4843-E9E7-8F11-4F20C4F14D5E}"/>
                  </a:ext>
                </a:extLst>
              </p:cNvPr>
              <p:cNvSpPr>
                <a:spLocks noGrp="1" noRot="1" noChangeAspect="1" noMove="1" noResize="1" noEditPoints="1" noAdjustHandles="1" noChangeArrowheads="1" noChangeShapeType="1" noTextEdit="1"/>
              </p:cNvSpPr>
              <p:nvPr/>
            </p:nvSpPr>
            <p:spPr>
              <a:xfrm>
                <a:off x="10794081" y="1473374"/>
                <a:ext cx="1311648" cy="253916"/>
              </a:xfrm>
              <a:prstGeom prst="rect">
                <a:avLst/>
              </a:prstGeom>
              <a:blipFill>
                <a:blip r:embed="rId6"/>
                <a:stretch>
                  <a:fillRect b="-9756"/>
                </a:stretch>
              </a:blipFill>
            </p:spPr>
            <p:txBody>
              <a:bodyPr/>
              <a:lstStyle/>
              <a:p>
                <a:r>
                  <a:rPr lang="zh-CN" altLang="en-US">
                    <a:noFill/>
                  </a:rPr>
                  <a:t> </a:t>
                </a:r>
              </a:p>
            </p:txBody>
          </p:sp>
        </mc:Fallback>
      </mc:AlternateContent>
      <p:cxnSp>
        <p:nvCxnSpPr>
          <p:cNvPr id="97" name="直接箭头连接符 32"/>
          <p:cNvCxnSpPr/>
          <p:nvPr/>
        </p:nvCxnSpPr>
        <p:spPr>
          <a:xfrm flipH="1">
            <a:off x="9694983" y="1468568"/>
            <a:ext cx="145674" cy="244678"/>
          </a:xfrm>
          <a:prstGeom prst="straightConnector1">
            <a:avLst/>
          </a:prstGeom>
          <a:ln w="1905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36" name="文本框 35">
            <a:extLst>
              <a:ext uri="{FF2B5EF4-FFF2-40B4-BE49-F238E27FC236}">
                <a16:creationId xmlns:a16="http://schemas.microsoft.com/office/drawing/2014/main" id="{7F673DA7-4EEE-646B-0843-AAA7D47507D1}"/>
              </a:ext>
            </a:extLst>
          </p:cNvPr>
          <p:cNvSpPr>
            <a:spLocks noGrp="1"/>
          </p:cNvSpPr>
          <p:nvPr/>
        </p:nvSpPr>
        <p:spPr>
          <a:xfrm>
            <a:off x="9770432" y="1244035"/>
            <a:ext cx="1102505" cy="253916"/>
          </a:xfrm>
          <a:prstGeom prst="rect">
            <a:avLst/>
          </a:prstGeom>
          <a:noFill/>
        </p:spPr>
        <p:txBody>
          <a:bodyPr wrap="square">
            <a:spAutoFit/>
          </a:bodyPr>
          <a:lstStyle/>
          <a:p>
            <a:pPr>
              <a:defRPr>
                <a:latin typeface="Microsoft YaHei"/>
                <a:ea typeface="Microsoft YaHei"/>
                <a:cs typeface="Microsoft YaHei"/>
              </a:defRPr>
            </a:pPr>
            <a:r>
              <a:rPr sz="1000" b="1">
                <a:latin typeface="Microsoft YaHei"/>
                <a:ea typeface="Microsoft YaHei"/>
                <a:cs typeface="Microsoft YaHei"/>
              </a:rPr>
              <a:t>漂移距离</a:t>
            </a:r>
          </a:p>
        </p:txBody>
      </p:sp>
      <p:cxnSp>
        <p:nvCxnSpPr>
          <p:cNvPr id="99" name="直接箭头连接符 14"/>
          <p:cNvCxnSpPr/>
          <p:nvPr/>
        </p:nvCxnSpPr>
        <p:spPr>
          <a:xfrm>
            <a:off x="8169958" y="1370993"/>
            <a:ext cx="0" cy="430096"/>
          </a:xfrm>
          <a:prstGeom prst="straightConnector1">
            <a:avLst/>
          </a:prstGeom>
          <a:ln w="1905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00" name="直接箭头连接符 15"/>
          <p:cNvCxnSpPr/>
          <p:nvPr/>
        </p:nvCxnSpPr>
        <p:spPr>
          <a:xfrm>
            <a:off x="8703040" y="1117077"/>
            <a:ext cx="11771" cy="707418"/>
          </a:xfrm>
          <a:prstGeom prst="straightConnector1">
            <a:avLst/>
          </a:prstGeom>
          <a:ln w="1905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7" name="文本框 16">
            <a:extLst>
              <a:ext uri="{FF2B5EF4-FFF2-40B4-BE49-F238E27FC236}">
                <a16:creationId xmlns:a16="http://schemas.microsoft.com/office/drawing/2014/main" id="{57BE4CFB-AD24-E0B9-6AB0-980836C0BBD7}"/>
              </a:ext>
            </a:extLst>
          </p:cNvPr>
          <p:cNvSpPr>
            <a:spLocks noGrp="1"/>
          </p:cNvSpPr>
          <p:nvPr/>
        </p:nvSpPr>
        <p:spPr>
          <a:xfrm>
            <a:off x="7493199" y="1117077"/>
            <a:ext cx="1263380" cy="246221"/>
          </a:xfrm>
          <a:prstGeom prst="rect">
            <a:avLst/>
          </a:prstGeom>
          <a:noFill/>
        </p:spPr>
        <p:txBody>
          <a:bodyPr wrap="square">
            <a:spAutoFit/>
          </a:bodyPr>
          <a:lstStyle/>
          <a:p>
            <a:pPr>
              <a:defRPr>
                <a:latin typeface="Microsoft YaHei"/>
                <a:ea typeface="Microsoft YaHei"/>
                <a:cs typeface="Microsoft YaHei"/>
              </a:defRPr>
            </a:pPr>
            <a:r>
              <a:rPr sz="1000" b="1" dirty="0" err="1">
                <a:latin typeface="Microsoft YaHei"/>
                <a:ea typeface="Microsoft YaHei"/>
                <a:cs typeface="Microsoft YaHei"/>
              </a:rPr>
              <a:t>电子漂移时间涨落</a:t>
            </a:r>
            <a:endParaRPr sz="1000" b="1" dirty="0">
              <a:latin typeface="Microsoft YaHei"/>
              <a:ea typeface="Microsoft YaHei"/>
              <a:cs typeface="Microsoft YaHei"/>
            </a:endParaRPr>
          </a:p>
        </p:txBody>
      </p:sp>
      <p:sp>
        <p:nvSpPr>
          <p:cNvPr id="18" name="文本框 17">
            <a:extLst>
              <a:ext uri="{FF2B5EF4-FFF2-40B4-BE49-F238E27FC236}">
                <a16:creationId xmlns:a16="http://schemas.microsoft.com/office/drawing/2014/main" id="{C22D2DC6-6DB7-3DCA-DC44-77E3151489BB}"/>
              </a:ext>
            </a:extLst>
          </p:cNvPr>
          <p:cNvSpPr>
            <a:spLocks noGrp="1"/>
          </p:cNvSpPr>
          <p:nvPr/>
        </p:nvSpPr>
        <p:spPr>
          <a:xfrm>
            <a:off x="8149099" y="887867"/>
            <a:ext cx="1387211" cy="246221"/>
          </a:xfrm>
          <a:prstGeom prst="rect">
            <a:avLst/>
          </a:prstGeom>
          <a:noFill/>
        </p:spPr>
        <p:txBody>
          <a:bodyPr wrap="square">
            <a:spAutoFit/>
          </a:bodyPr>
          <a:lstStyle/>
          <a:p>
            <a:pPr>
              <a:defRPr>
                <a:latin typeface="Microsoft YaHei"/>
                <a:ea typeface="Microsoft YaHei"/>
                <a:cs typeface="Microsoft YaHei"/>
              </a:defRPr>
            </a:pPr>
            <a:r>
              <a:rPr sz="1000" b="1">
                <a:latin typeface="Microsoft YaHei"/>
                <a:ea typeface="Microsoft YaHei"/>
                <a:cs typeface="Microsoft YaHei"/>
              </a:rPr>
              <a:t>电子雪崩过程涨落</a:t>
            </a:r>
          </a:p>
        </p:txBody>
      </p:sp>
      <p:pic>
        <p:nvPicPr>
          <p:cNvPr id="103" name="图片 40"/>
          <p:cNvPicPr>
            <a:picLocks noChangeAspect="1"/>
          </p:cNvPicPr>
          <p:nvPr/>
        </p:nvPicPr>
        <p:blipFill>
          <a:blip r:embed="rId7"/>
          <a:stretch>
            <a:fillRect/>
          </a:stretch>
        </p:blipFill>
        <p:spPr>
          <a:xfrm>
            <a:off x="810897" y="2843021"/>
            <a:ext cx="3235956" cy="2880000"/>
          </a:xfrm>
          <a:prstGeom prst="rect">
            <a:avLst/>
          </a:prstGeom>
        </p:spPr>
      </p:pic>
    </p:spTree>
    <p:extLst>
      <p:ext uri="{BB962C8B-B14F-4D97-AF65-F5344CB8AC3E}">
        <p14:creationId xmlns:p14="http://schemas.microsoft.com/office/powerpoint/2010/main" val="25252163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BFB60A4B-C063-EA73-5A46-9A8E51181C60}"/>
              </a:ext>
            </a:extLst>
          </p:cNvPr>
          <p:cNvSpPr>
            <a:spLocks noGrp="1"/>
          </p:cNvSpPr>
          <p:nvPr/>
        </p:nvSpPr>
        <p:spPr>
          <a:xfrm>
            <a:off x="0" y="0"/>
            <a:ext cx="12191695" cy="566928"/>
          </a:xfrm>
          <a:prstGeom prst="rect">
            <a:avLst/>
          </a:prstGeom>
          <a:solidFill>
            <a:srgbClr val="F8FBFF"/>
          </a:solidFill>
          <a:ln w="12700">
            <a:solidFill>
              <a:srgbClr val="F8FBFF"/>
            </a:solidFill>
            <a:prstDash val="solid"/>
          </a:ln>
        </p:spPr>
        <p:txBody>
          <a:bodyPr/>
          <a:lstStyle/>
          <a:p>
            <a:endParaRPr/>
          </a:p>
        </p:txBody>
      </p:sp>
      <p:sp>
        <p:nvSpPr>
          <p:cNvPr id="3" name="Text 1">
            <a:extLst>
              <a:ext uri="{FF2B5EF4-FFF2-40B4-BE49-F238E27FC236}">
                <a16:creationId xmlns:a16="http://schemas.microsoft.com/office/drawing/2014/main" id="{BADE6BE4-F55F-F6C2-DA98-0F51CD6884AA}"/>
              </a:ext>
            </a:extLst>
          </p:cNvPr>
          <p:cNvSpPr>
            <a:spLocks noGrp="1"/>
          </p:cNvSpPr>
          <p:nvPr/>
        </p:nvSpPr>
        <p:spPr>
          <a:xfrm>
            <a:off x="476250" y="114300"/>
            <a:ext cx="1333500" cy="361950"/>
          </a:xfrm>
          <a:prstGeom prst="rect">
            <a:avLst/>
          </a:prstGeom>
          <a:noFill/>
        </p:spPr>
        <p:txBody>
          <a:bodyPr wrap="square" lIns="38100" tIns="19050" rIns="38100" bIns="19050" anchor="ctr">
            <a:normAutofit/>
          </a:bodyPr>
          <a:lstStyle/>
          <a:p>
            <a:pPr algn="l">
              <a:lnSpc>
                <a:spcPct val="112000"/>
              </a:lnSpc>
              <a:buNone/>
              <a:defRPr sz="1500" b="1">
                <a:solidFill>
                  <a:srgbClr val="0B4EA2"/>
                </a:solidFill>
                <a:latin typeface="Microsoft YaHei"/>
                <a:ea typeface="Microsoft YaHei"/>
                <a:cs typeface="Microsoft YaHei"/>
              </a:defRPr>
            </a:pPr>
            <a:r>
              <a:rPr sz="1500" b="1">
                <a:solidFill>
                  <a:srgbClr val="0B4EA2"/>
                </a:solidFill>
                <a:latin typeface="Microsoft YaHei"/>
                <a:ea typeface="Microsoft YaHei"/>
                <a:cs typeface="Microsoft YaHei"/>
              </a:rPr>
              <a:t>2 模拟工作</a:t>
            </a:r>
          </a:p>
        </p:txBody>
      </p:sp>
      <p:pic>
        <p:nvPicPr>
          <p:cNvPr id="42" name="Image 0"/>
          <p:cNvPicPr>
            <a:picLocks noChangeAspect="1"/>
          </p:cNvPicPr>
          <p:nvPr/>
        </p:nvPicPr>
        <p:blipFill>
          <a:blip r:embed="rId3"/>
          <a:stretch>
            <a:fillRect/>
          </a:stretch>
        </p:blipFill>
        <p:spPr>
          <a:xfrm>
            <a:off x="11045952" y="74851"/>
            <a:ext cx="384048" cy="380649"/>
          </a:xfrm>
          <a:prstGeom prst="rect">
            <a:avLst/>
          </a:prstGeom>
        </p:spPr>
      </p:pic>
      <p:sp>
        <p:nvSpPr>
          <p:cNvPr id="5" name="Shape 2">
            <a:extLst>
              <a:ext uri="{FF2B5EF4-FFF2-40B4-BE49-F238E27FC236}">
                <a16:creationId xmlns:a16="http://schemas.microsoft.com/office/drawing/2014/main" id="{8E84A9F6-9B0D-9477-C407-332CA70E010C}"/>
              </a:ext>
            </a:extLst>
          </p:cNvPr>
          <p:cNvSpPr>
            <a:spLocks noGrp="1"/>
          </p:cNvSpPr>
          <p:nvPr/>
        </p:nvSpPr>
        <p:spPr>
          <a:xfrm>
            <a:off x="475488" y="594360"/>
            <a:ext cx="10789920" cy="0"/>
          </a:xfrm>
          <a:prstGeom prst="line">
            <a:avLst/>
          </a:prstGeom>
          <a:noFill/>
          <a:ln w="15240">
            <a:solidFill>
              <a:srgbClr val="0B4EA2"/>
            </a:solidFill>
            <a:prstDash val="solid"/>
          </a:ln>
        </p:spPr>
        <p:txBody>
          <a:bodyPr/>
          <a:lstStyle/>
          <a:p>
            <a:endParaRPr/>
          </a:p>
        </p:txBody>
      </p:sp>
      <p:sp>
        <p:nvSpPr>
          <p:cNvPr id="6" name="Text 3">
            <a:extLst>
              <a:ext uri="{FF2B5EF4-FFF2-40B4-BE49-F238E27FC236}">
                <a16:creationId xmlns:a16="http://schemas.microsoft.com/office/drawing/2014/main" id="{E4789F8B-CB94-8BF3-01CB-513C4B06F435}"/>
              </a:ext>
            </a:extLst>
          </p:cNvPr>
          <p:cNvSpPr>
            <a:spLocks noGrp="1"/>
          </p:cNvSpPr>
          <p:nvPr/>
        </p:nvSpPr>
        <p:spPr>
          <a:xfrm>
            <a:off x="476250" y="6496050"/>
            <a:ext cx="1619250" cy="209550"/>
          </a:xfrm>
          <a:prstGeom prst="rect">
            <a:avLst/>
          </a:prstGeom>
          <a:noFill/>
        </p:spPr>
        <p:txBody>
          <a:bodyPr wrap="square" lIns="38100" tIns="19050" rIns="38100" bIns="19050" anchor="ctr">
            <a:normAutofit fontScale="95663"/>
          </a:bodyPr>
          <a:lstStyle/>
          <a:p>
            <a:pPr algn="l">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惠州 · 2026.07</a:t>
            </a:r>
          </a:p>
        </p:txBody>
      </p:sp>
      <p:sp>
        <p:nvSpPr>
          <p:cNvPr id="7" name="Text 4">
            <a:extLst>
              <a:ext uri="{FF2B5EF4-FFF2-40B4-BE49-F238E27FC236}">
                <a16:creationId xmlns:a16="http://schemas.microsoft.com/office/drawing/2014/main" id="{1E6A5BEE-88E7-0CB5-5199-590338816007}"/>
              </a:ext>
            </a:extLst>
          </p:cNvPr>
          <p:cNvSpPr>
            <a:spLocks noGrp="1"/>
          </p:cNvSpPr>
          <p:nvPr/>
        </p:nvSpPr>
        <p:spPr>
          <a:xfrm>
            <a:off x="11096625" y="6496050"/>
            <a:ext cx="714375" cy="209550"/>
          </a:xfrm>
          <a:prstGeom prst="rect">
            <a:avLst/>
          </a:prstGeom>
          <a:noFill/>
        </p:spPr>
        <p:txBody>
          <a:bodyPr wrap="square" lIns="38100" tIns="19050" rIns="38100" bIns="19050" anchor="ctr">
            <a:normAutofit fontScale="95663"/>
          </a:bodyPr>
          <a:lstStyle/>
          <a:p>
            <a:pPr algn="r">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6</a:t>
            </a:r>
          </a:p>
        </p:txBody>
      </p:sp>
      <p:sp>
        <p:nvSpPr>
          <p:cNvPr id="9" name="Text 6">
            <a:extLst>
              <a:ext uri="{FF2B5EF4-FFF2-40B4-BE49-F238E27FC236}">
                <a16:creationId xmlns:a16="http://schemas.microsoft.com/office/drawing/2014/main" id="{45515B37-E2FA-1F10-4769-A2F0D44F68C7}"/>
              </a:ext>
            </a:extLst>
          </p:cNvPr>
          <p:cNvSpPr>
            <a:spLocks noGrp="1"/>
          </p:cNvSpPr>
          <p:nvPr/>
        </p:nvSpPr>
        <p:spPr>
          <a:xfrm>
            <a:off x="1857375" y="76200"/>
            <a:ext cx="8763000" cy="457200"/>
          </a:xfrm>
          <a:prstGeom prst="rect">
            <a:avLst/>
          </a:prstGeom>
          <a:noFill/>
        </p:spPr>
        <p:txBody>
          <a:bodyPr wrap="square" lIns="38100" tIns="19050" rIns="38100" bIns="19050" anchor="ctr">
            <a:normAutofit/>
          </a:bodyPr>
          <a:lstStyle/>
          <a:p>
            <a:pPr algn="ctr">
              <a:lnSpc>
                <a:spcPct val="112000"/>
              </a:lnSpc>
              <a:buNone/>
              <a:defRPr sz="2400" b="1">
                <a:solidFill>
                  <a:srgbClr val="17324D"/>
                </a:solidFill>
                <a:latin typeface="Microsoft YaHei"/>
                <a:ea typeface="Microsoft YaHei"/>
                <a:cs typeface="Microsoft YaHei"/>
              </a:defRPr>
            </a:pPr>
            <a:r>
              <a:rPr sz="2400" b="1">
                <a:solidFill>
                  <a:srgbClr val="17324D"/>
                </a:solidFill>
                <a:latin typeface="Microsoft YaHei"/>
                <a:ea typeface="Microsoft YaHei"/>
                <a:cs typeface="Microsoft YaHei"/>
              </a:rPr>
              <a:t>模拟流程：COMSOL 场图 → Garfield++ 输运与信号</a:t>
            </a:r>
          </a:p>
        </p:txBody>
      </p:sp>
      <p:pic>
        <p:nvPicPr>
          <p:cNvPr id="47" name="图片 7"/>
          <p:cNvPicPr>
            <a:picLocks noChangeAspect="1"/>
          </p:cNvPicPr>
          <p:nvPr/>
        </p:nvPicPr>
        <p:blipFill>
          <a:blip r:embed="rId4"/>
          <a:stretch>
            <a:fillRect/>
          </a:stretch>
        </p:blipFill>
        <p:spPr>
          <a:xfrm>
            <a:off x="8858250" y="2953919"/>
            <a:ext cx="2428875" cy="3238500"/>
          </a:xfrm>
          <a:prstGeom prst="rect">
            <a:avLst/>
          </a:prstGeom>
        </p:spPr>
      </p:pic>
      <p:sp>
        <p:nvSpPr>
          <p:cNvPr id="10" name="文本框 9">
            <a:extLst>
              <a:ext uri="{FF2B5EF4-FFF2-40B4-BE49-F238E27FC236}">
                <a16:creationId xmlns:a16="http://schemas.microsoft.com/office/drawing/2014/main" id="{F0CFC5EC-06E0-C41F-BA53-C1663BFF8E1B}"/>
              </a:ext>
            </a:extLst>
          </p:cNvPr>
          <p:cNvSpPr>
            <a:spLocks noGrp="1"/>
          </p:cNvSpPr>
          <p:nvPr/>
        </p:nvSpPr>
        <p:spPr>
          <a:xfrm>
            <a:off x="523875" y="647700"/>
            <a:ext cx="11144250" cy="1619250"/>
          </a:xfrm>
          <a:prstGeom prst="rect">
            <a:avLst/>
          </a:prstGeom>
          <a:noFill/>
        </p:spPr>
        <p:txBody>
          <a:bodyPr wrap="square" lIns="38100" tIns="19050" rIns="38100" bIns="19050" anchor="ctr">
            <a:normAutofit/>
          </a:bodyPr>
          <a:lstStyle/>
          <a:p>
            <a:pPr>
              <a:lnSpc>
                <a:spcPct val="120000"/>
              </a:lnSpc>
              <a:buNone/>
              <a:defRPr>
                <a:latin typeface="Microsoft YaHei"/>
                <a:ea typeface="Microsoft YaHei"/>
                <a:cs typeface="Microsoft YaHei"/>
              </a:defRPr>
            </a:pPr>
            <a:r>
              <a:rPr sz="1880" b="1" dirty="0" err="1">
                <a:latin typeface="Microsoft YaHei"/>
                <a:ea typeface="Microsoft YaHei"/>
                <a:cs typeface="Microsoft YaHei"/>
              </a:rPr>
              <a:t>低气压探测器模拟分析</a:t>
            </a:r>
            <a:endParaRPr sz="1880" b="1" dirty="0">
              <a:latin typeface="Microsoft YaHei"/>
              <a:ea typeface="Microsoft YaHei"/>
              <a:cs typeface="Microsoft YaHei"/>
            </a:endParaRPr>
          </a:p>
          <a:p>
            <a:pPr marL="914400" indent="-457200">
              <a:lnSpc>
                <a:spcPct val="120000"/>
              </a:lnSpc>
              <a:buFont typeface="Wingdings" panose="05000000000000000000" pitchFamily="2" charset="2"/>
              <a:buChar char="Ø"/>
              <a:defRPr>
                <a:latin typeface="Microsoft YaHei"/>
                <a:ea typeface="Microsoft YaHei"/>
                <a:cs typeface="Microsoft YaHei"/>
              </a:defRPr>
            </a:pPr>
            <a:r>
              <a:rPr sz="1880" dirty="0" err="1">
                <a:latin typeface="Microsoft YaHei"/>
                <a:ea typeface="Microsoft YaHei"/>
                <a:cs typeface="Microsoft YaHei"/>
              </a:rPr>
              <a:t>利用Garfield</a:t>
            </a:r>
            <a:r>
              <a:rPr sz="1880" dirty="0">
                <a:latin typeface="Microsoft YaHei"/>
                <a:ea typeface="Microsoft YaHei"/>
                <a:cs typeface="Microsoft YaHei"/>
              </a:rPr>
              <a:t>++、</a:t>
            </a:r>
            <a:r>
              <a:rPr sz="1880" dirty="0" err="1">
                <a:latin typeface="Microsoft YaHei"/>
                <a:ea typeface="Microsoft YaHei"/>
                <a:cs typeface="Microsoft YaHei"/>
              </a:rPr>
              <a:t>有限元分析软件COMSOL对探测器进行详细的模拟分析</a:t>
            </a:r>
            <a:r>
              <a:rPr sz="1880" dirty="0">
                <a:latin typeface="Microsoft YaHei"/>
                <a:ea typeface="Microsoft YaHei"/>
                <a:cs typeface="Microsoft YaHei"/>
              </a:rPr>
              <a:t>。</a:t>
            </a:r>
          </a:p>
          <a:p>
            <a:pPr marL="914400" indent="-457200">
              <a:lnSpc>
                <a:spcPct val="120000"/>
              </a:lnSpc>
              <a:buFont typeface="Wingdings" panose="05000000000000000000" pitchFamily="2" charset="2"/>
              <a:buChar char="Ø"/>
              <a:defRPr>
                <a:latin typeface="Microsoft YaHei"/>
                <a:ea typeface="Microsoft YaHei"/>
                <a:cs typeface="Microsoft YaHei"/>
              </a:defRPr>
            </a:pPr>
            <a:r>
              <a:rPr sz="1880" dirty="0" err="1">
                <a:latin typeface="Microsoft YaHei"/>
                <a:ea typeface="Microsoft YaHei"/>
                <a:cs typeface="Microsoft YaHei"/>
              </a:rPr>
              <a:t>流程：COMSOL建模</a:t>
            </a:r>
            <a:r>
              <a:rPr sz="1880" dirty="0">
                <a:latin typeface="Microsoft YaHei"/>
                <a:ea typeface="Microsoft YaHei"/>
                <a:cs typeface="Microsoft YaHei"/>
              </a:rPr>
              <a:t> → </a:t>
            </a:r>
            <a:r>
              <a:rPr sz="1880" dirty="0" err="1">
                <a:latin typeface="Microsoft YaHei"/>
                <a:ea typeface="Microsoft YaHei"/>
                <a:cs typeface="Microsoft YaHei"/>
              </a:rPr>
              <a:t>得到不同参数（丝网结构、电势设置）的电场分布</a:t>
            </a:r>
            <a:r>
              <a:rPr sz="1880" dirty="0">
                <a:latin typeface="Microsoft YaHei"/>
                <a:ea typeface="Microsoft YaHei"/>
                <a:cs typeface="Microsoft YaHei"/>
              </a:rPr>
              <a:t>  →  </a:t>
            </a:r>
            <a:r>
              <a:rPr sz="1880" dirty="0" err="1">
                <a:latin typeface="Microsoft YaHei"/>
                <a:ea typeface="Microsoft YaHei"/>
                <a:cs typeface="Microsoft YaHei"/>
              </a:rPr>
              <a:t>导入到Garfield</a:t>
            </a:r>
            <a:r>
              <a:rPr sz="1880" dirty="0">
                <a:latin typeface="Microsoft YaHei"/>
                <a:ea typeface="Microsoft YaHei"/>
                <a:cs typeface="Microsoft YaHei"/>
              </a:rPr>
              <a:t>++，</a:t>
            </a:r>
            <a:r>
              <a:rPr sz="1880" dirty="0" err="1">
                <a:latin typeface="Microsoft YaHei"/>
                <a:ea typeface="Microsoft YaHei"/>
                <a:cs typeface="Microsoft YaHei"/>
              </a:rPr>
              <a:t>对IBF、电子透过率、雪崩信号（增益、时间分辨）进行详细研究</a:t>
            </a:r>
            <a:r>
              <a:rPr sz="1880" dirty="0">
                <a:latin typeface="Microsoft YaHei"/>
                <a:ea typeface="Microsoft YaHei"/>
                <a:cs typeface="Microsoft YaHei"/>
              </a:rPr>
              <a:t>。</a:t>
            </a:r>
          </a:p>
        </p:txBody>
      </p:sp>
      <p:pic>
        <p:nvPicPr>
          <p:cNvPr id="49" name="图片 13"/>
          <p:cNvPicPr>
            <a:picLocks noChangeAspect="1"/>
          </p:cNvPicPr>
          <p:nvPr/>
        </p:nvPicPr>
        <p:blipFill>
          <a:blip r:embed="rId5"/>
          <a:stretch>
            <a:fillRect/>
          </a:stretch>
        </p:blipFill>
        <p:spPr>
          <a:xfrm>
            <a:off x="571500" y="2858669"/>
            <a:ext cx="2238375" cy="3333750"/>
          </a:xfrm>
          <a:prstGeom prst="rect">
            <a:avLst/>
          </a:prstGeom>
        </p:spPr>
      </p:pic>
      <p:sp>
        <p:nvSpPr>
          <p:cNvPr id="16" name="文本框 15">
            <a:extLst>
              <a:ext uri="{FF2B5EF4-FFF2-40B4-BE49-F238E27FC236}">
                <a16:creationId xmlns:a16="http://schemas.microsoft.com/office/drawing/2014/main" id="{C36A3A60-301F-A0EE-92A5-ACF7EF2D8E6C}"/>
              </a:ext>
            </a:extLst>
          </p:cNvPr>
          <p:cNvSpPr>
            <a:spLocks noGrp="1"/>
          </p:cNvSpPr>
          <p:nvPr/>
        </p:nvSpPr>
        <p:spPr>
          <a:xfrm>
            <a:off x="191587" y="3322740"/>
            <a:ext cx="1207007" cy="380619"/>
          </a:xfrm>
          <a:prstGeom prst="rect">
            <a:avLst/>
          </a:prstGeom>
          <a:noFill/>
        </p:spPr>
        <p:txBody>
          <a:bodyPr wrap="square">
            <a:normAutofit/>
          </a:bodyPr>
          <a:lstStyle/>
          <a:p>
            <a:pPr>
              <a:lnSpc>
                <a:spcPct val="110000"/>
              </a:lnSpc>
              <a:buNone/>
              <a:defRPr sz="1725">
                <a:solidFill>
                  <a:srgbClr val="263442"/>
                </a:solidFill>
                <a:latin typeface="Microsoft YaHei"/>
                <a:ea typeface="Microsoft YaHei"/>
                <a:cs typeface="Microsoft YaHei"/>
              </a:defRPr>
            </a:pPr>
            <a:r>
              <a:rPr sz="1725">
                <a:solidFill>
                  <a:srgbClr val="263442"/>
                </a:solidFill>
                <a:latin typeface="Microsoft YaHei"/>
                <a:ea typeface="Microsoft YaHei"/>
                <a:cs typeface="Microsoft YaHei"/>
              </a:rPr>
              <a:t>光阴极 V0</a:t>
            </a:r>
          </a:p>
        </p:txBody>
      </p:sp>
      <p:sp>
        <p:nvSpPr>
          <p:cNvPr id="18" name="文本框 17">
            <a:extLst>
              <a:ext uri="{FF2B5EF4-FFF2-40B4-BE49-F238E27FC236}">
                <a16:creationId xmlns:a16="http://schemas.microsoft.com/office/drawing/2014/main" id="{E0EF04CB-958E-39DD-7132-44641215C553}"/>
              </a:ext>
            </a:extLst>
          </p:cNvPr>
          <p:cNvSpPr>
            <a:spLocks noGrp="1"/>
          </p:cNvSpPr>
          <p:nvPr/>
        </p:nvSpPr>
        <p:spPr>
          <a:xfrm>
            <a:off x="125657" y="4113387"/>
            <a:ext cx="1207007" cy="380619"/>
          </a:xfrm>
          <a:prstGeom prst="rect">
            <a:avLst/>
          </a:prstGeom>
          <a:noFill/>
        </p:spPr>
        <p:txBody>
          <a:bodyPr wrap="square">
            <a:normAutofit/>
          </a:bodyPr>
          <a:lstStyle/>
          <a:p>
            <a:pPr>
              <a:lnSpc>
                <a:spcPct val="110000"/>
              </a:lnSpc>
              <a:buNone/>
              <a:defRPr sz="1725">
                <a:solidFill>
                  <a:srgbClr val="263442"/>
                </a:solidFill>
                <a:latin typeface="Microsoft YaHei"/>
                <a:ea typeface="Microsoft YaHei"/>
                <a:cs typeface="Microsoft YaHei"/>
              </a:defRPr>
            </a:pPr>
            <a:r>
              <a:rPr sz="1725">
                <a:solidFill>
                  <a:srgbClr val="263442"/>
                </a:solidFill>
                <a:latin typeface="Microsoft YaHei"/>
                <a:ea typeface="Microsoft YaHei"/>
                <a:cs typeface="Microsoft YaHei"/>
              </a:rPr>
              <a:t>丝网 V1</a:t>
            </a:r>
          </a:p>
        </p:txBody>
      </p:sp>
      <p:sp>
        <p:nvSpPr>
          <p:cNvPr id="20" name="文本框 19">
            <a:extLst>
              <a:ext uri="{FF2B5EF4-FFF2-40B4-BE49-F238E27FC236}">
                <a16:creationId xmlns:a16="http://schemas.microsoft.com/office/drawing/2014/main" id="{CE2E6DE7-E951-A1A5-AE80-76AE6EA89814}"/>
              </a:ext>
            </a:extLst>
          </p:cNvPr>
          <p:cNvSpPr>
            <a:spLocks noGrp="1"/>
          </p:cNvSpPr>
          <p:nvPr/>
        </p:nvSpPr>
        <p:spPr>
          <a:xfrm>
            <a:off x="191587" y="5495029"/>
            <a:ext cx="1207007" cy="380619"/>
          </a:xfrm>
          <a:prstGeom prst="rect">
            <a:avLst/>
          </a:prstGeom>
          <a:noFill/>
        </p:spPr>
        <p:txBody>
          <a:bodyPr wrap="square">
            <a:normAutofit/>
          </a:bodyPr>
          <a:lstStyle/>
          <a:p>
            <a:pPr>
              <a:lnSpc>
                <a:spcPct val="110000"/>
              </a:lnSpc>
              <a:buNone/>
              <a:defRPr sz="1725">
                <a:solidFill>
                  <a:srgbClr val="263442"/>
                </a:solidFill>
                <a:latin typeface="Microsoft YaHei"/>
                <a:ea typeface="Microsoft YaHei"/>
                <a:cs typeface="Microsoft YaHei"/>
              </a:defRPr>
            </a:pPr>
            <a:r>
              <a:rPr sz="1725">
                <a:solidFill>
                  <a:srgbClr val="263442"/>
                </a:solidFill>
                <a:latin typeface="Microsoft YaHei"/>
                <a:ea typeface="Microsoft YaHei"/>
                <a:cs typeface="Microsoft YaHei"/>
              </a:rPr>
              <a:t>阳极 V2</a:t>
            </a:r>
          </a:p>
        </p:txBody>
      </p:sp>
      <p:pic>
        <p:nvPicPr>
          <p:cNvPr id="53" name="图片 21"/>
          <p:cNvPicPr>
            <a:picLocks noChangeAspect="1"/>
          </p:cNvPicPr>
          <p:nvPr/>
        </p:nvPicPr>
        <p:blipFill>
          <a:blip r:embed="rId6"/>
          <a:stretch>
            <a:fillRect/>
          </a:stretch>
        </p:blipFill>
        <p:spPr>
          <a:xfrm>
            <a:off x="2952750" y="2858669"/>
            <a:ext cx="2714625" cy="3333750"/>
          </a:xfrm>
          <a:prstGeom prst="rect">
            <a:avLst/>
          </a:prstGeom>
        </p:spPr>
      </p:pic>
      <p:sp>
        <p:nvSpPr>
          <p:cNvPr id="23" name="文本框 22">
            <a:extLst>
              <a:ext uri="{FF2B5EF4-FFF2-40B4-BE49-F238E27FC236}">
                <a16:creationId xmlns:a16="http://schemas.microsoft.com/office/drawing/2014/main" id="{FF1B455B-FB4B-01A4-D92E-29C525D84193}"/>
              </a:ext>
            </a:extLst>
          </p:cNvPr>
          <p:cNvSpPr>
            <a:spLocks noGrp="1"/>
          </p:cNvSpPr>
          <p:nvPr/>
        </p:nvSpPr>
        <p:spPr>
          <a:xfrm>
            <a:off x="6191250" y="2572919"/>
            <a:ext cx="5334000" cy="333375"/>
          </a:xfrm>
          <a:prstGeom prst="rect">
            <a:avLst/>
          </a:prstGeom>
          <a:noFill/>
        </p:spPr>
        <p:txBody>
          <a:bodyPr wrap="square" lIns="38100" tIns="19050" rIns="38100" bIns="19050" anchor="ctr">
            <a:normAutofit/>
          </a:bodyPr>
          <a:lstStyle/>
          <a:p>
            <a:pPr algn="ctr">
              <a:lnSpc>
                <a:spcPct val="112000"/>
              </a:lnSpc>
              <a:buNone/>
              <a:defRPr sz="1500" b="1">
                <a:solidFill>
                  <a:srgbClr val="17324D"/>
                </a:solidFill>
                <a:latin typeface="Microsoft YaHei"/>
                <a:ea typeface="Microsoft YaHei"/>
                <a:cs typeface="Microsoft YaHei"/>
              </a:defRPr>
            </a:pPr>
            <a:r>
              <a:rPr sz="1500" b="1">
                <a:solidFill>
                  <a:srgbClr val="FF9900"/>
                </a:solidFill>
                <a:latin typeface="Microsoft YaHei"/>
                <a:ea typeface="Microsoft YaHei"/>
                <a:cs typeface="Microsoft YaHei"/>
              </a:rPr>
              <a:t>电子（黄色）</a:t>
            </a:r>
            <a:r>
              <a:rPr sz="1500" b="1">
                <a:solidFill>
                  <a:srgbClr val="17324D"/>
                </a:solidFill>
                <a:latin typeface="Microsoft YaHei"/>
                <a:ea typeface="Microsoft YaHei"/>
                <a:cs typeface="Microsoft YaHei"/>
              </a:rPr>
              <a:t>与 </a:t>
            </a:r>
            <a:r>
              <a:rPr sz="1500" b="1">
                <a:solidFill>
                  <a:srgbClr val="CD0707"/>
                </a:solidFill>
                <a:latin typeface="Microsoft YaHei"/>
                <a:ea typeface="Microsoft YaHei"/>
                <a:cs typeface="Microsoft YaHei"/>
              </a:rPr>
              <a:t>阳离子（红色）</a:t>
            </a:r>
            <a:r>
              <a:rPr sz="1500" b="1">
                <a:solidFill>
                  <a:srgbClr val="17324D"/>
                </a:solidFill>
                <a:latin typeface="Microsoft YaHei"/>
                <a:ea typeface="Microsoft YaHei"/>
                <a:cs typeface="Microsoft YaHei"/>
              </a:rPr>
              <a:t>漂移轨迹</a:t>
            </a:r>
          </a:p>
        </p:txBody>
      </p:sp>
      <p:pic>
        <p:nvPicPr>
          <p:cNvPr id="55" name="图片 24"/>
          <p:cNvPicPr>
            <a:picLocks noChangeAspect="1"/>
          </p:cNvPicPr>
          <p:nvPr/>
        </p:nvPicPr>
        <p:blipFill>
          <a:blip r:embed="rId7"/>
          <a:stretch>
            <a:fillRect/>
          </a:stretch>
        </p:blipFill>
        <p:spPr>
          <a:xfrm>
            <a:off x="6191250" y="2953919"/>
            <a:ext cx="2428875" cy="3238500"/>
          </a:xfrm>
          <a:prstGeom prst="rect">
            <a:avLst/>
          </a:prstGeom>
        </p:spPr>
      </p:pic>
      <p:pic>
        <p:nvPicPr>
          <p:cNvPr id="56" name="图片 25"/>
          <p:cNvPicPr>
            <a:picLocks noChangeAspect="1"/>
          </p:cNvPicPr>
          <p:nvPr/>
        </p:nvPicPr>
        <p:blipFill>
          <a:blip r:embed="rId8"/>
          <a:stretch>
            <a:fillRect/>
          </a:stretch>
        </p:blipFill>
        <p:spPr>
          <a:xfrm>
            <a:off x="0" y="0"/>
            <a:ext cx="0" cy="0"/>
          </a:xfrm>
          <a:prstGeom prst="rect">
            <a:avLst/>
          </a:prstGeom>
        </p:spPr>
      </p:pic>
      <p:pic>
        <p:nvPicPr>
          <p:cNvPr id="57" name="图片 26"/>
          <p:cNvPicPr>
            <a:picLocks noChangeAspect="1"/>
          </p:cNvPicPr>
          <p:nvPr/>
        </p:nvPicPr>
        <p:blipFill>
          <a:blip r:embed="rId9"/>
          <a:stretch>
            <a:fillRect/>
          </a:stretch>
        </p:blipFill>
        <p:spPr>
          <a:xfrm>
            <a:off x="0" y="0"/>
            <a:ext cx="0" cy="0"/>
          </a:xfrm>
          <a:prstGeom prst="rect">
            <a:avLst/>
          </a:prstGeom>
        </p:spPr>
      </p:pic>
      <p:sp>
        <p:nvSpPr>
          <p:cNvPr id="28" name="文本框 27">
            <a:extLst>
              <a:ext uri="{FF2B5EF4-FFF2-40B4-BE49-F238E27FC236}">
                <a16:creationId xmlns:a16="http://schemas.microsoft.com/office/drawing/2014/main" id="{C4E8C24F-529E-C48E-E8E1-25E8B7B4A8CB}"/>
              </a:ext>
            </a:extLst>
          </p:cNvPr>
          <p:cNvSpPr>
            <a:spLocks noGrp="1"/>
          </p:cNvSpPr>
          <p:nvPr/>
        </p:nvSpPr>
        <p:spPr>
          <a:xfrm>
            <a:off x="0" y="0"/>
            <a:ext cx="0" cy="0"/>
          </a:xfrm>
          <a:prstGeom prst="rect">
            <a:avLst/>
          </a:prstGeom>
          <a:noFill/>
        </p:spPr>
        <p:txBody>
          <a:bodyPr wrap="square">
            <a:normAutofit fontScale="25000" lnSpcReduction="20000"/>
          </a:bodyPr>
          <a:lstStyle/>
          <a:p>
            <a:pPr>
              <a:buNone/>
              <a:defRPr sz="1725">
                <a:solidFill>
                  <a:srgbClr val="263442"/>
                </a:solidFill>
                <a:latin typeface="Noto Sans CJK SC"/>
                <a:ea typeface="Noto Sans CJK SC"/>
                <a:cs typeface="Noto Sans CJK SC"/>
              </a:defRPr>
            </a:pPr>
            <a:endParaRPr/>
          </a:p>
        </p:txBody>
      </p:sp>
      <p:sp>
        <p:nvSpPr>
          <p:cNvPr id="29" name="文本框 28">
            <a:extLst>
              <a:ext uri="{FF2B5EF4-FFF2-40B4-BE49-F238E27FC236}">
                <a16:creationId xmlns:a16="http://schemas.microsoft.com/office/drawing/2014/main" id="{630AA8BC-87C7-DA50-6E2A-842F93E2CE4E}"/>
              </a:ext>
            </a:extLst>
          </p:cNvPr>
          <p:cNvSpPr>
            <a:spLocks noGrp="1"/>
          </p:cNvSpPr>
          <p:nvPr/>
        </p:nvSpPr>
        <p:spPr>
          <a:xfrm>
            <a:off x="0" y="0"/>
            <a:ext cx="0" cy="0"/>
          </a:xfrm>
          <a:prstGeom prst="rect">
            <a:avLst/>
          </a:prstGeom>
          <a:noFill/>
        </p:spPr>
        <p:txBody>
          <a:bodyPr wrap="square">
            <a:normAutofit fontScale="25000" lnSpcReduction="20000"/>
          </a:bodyPr>
          <a:lstStyle/>
          <a:p>
            <a:pPr>
              <a:buNone/>
              <a:defRPr sz="1725">
                <a:solidFill>
                  <a:srgbClr val="263442"/>
                </a:solidFill>
                <a:latin typeface="Noto Sans CJK SC"/>
                <a:ea typeface="Noto Sans CJK SC"/>
                <a:cs typeface="Noto Sans CJK SC"/>
              </a:defRPr>
            </a:pPr>
            <a:endParaRPr/>
          </a:p>
        </p:txBody>
      </p:sp>
      <p:sp>
        <p:nvSpPr>
          <p:cNvPr id="30" name="文本框 29">
            <a:extLst>
              <a:ext uri="{FF2B5EF4-FFF2-40B4-BE49-F238E27FC236}">
                <a16:creationId xmlns:a16="http://schemas.microsoft.com/office/drawing/2014/main" id="{116EADDC-0147-3713-1D0A-E420B8E8CAF8}"/>
              </a:ext>
            </a:extLst>
          </p:cNvPr>
          <p:cNvSpPr>
            <a:spLocks noGrp="1"/>
          </p:cNvSpPr>
          <p:nvPr/>
        </p:nvSpPr>
        <p:spPr>
          <a:xfrm>
            <a:off x="0" y="0"/>
            <a:ext cx="0" cy="0"/>
          </a:xfrm>
          <a:prstGeom prst="rect">
            <a:avLst/>
          </a:prstGeom>
          <a:noFill/>
        </p:spPr>
        <p:txBody>
          <a:bodyPr wrap="square">
            <a:normAutofit fontScale="25000" lnSpcReduction="20000"/>
          </a:bodyPr>
          <a:lstStyle/>
          <a:p>
            <a:pPr>
              <a:buNone/>
              <a:defRPr sz="1725">
                <a:solidFill>
                  <a:srgbClr val="263442"/>
                </a:solidFill>
                <a:latin typeface="Noto Sans CJK SC"/>
                <a:ea typeface="Noto Sans CJK SC"/>
                <a:cs typeface="Noto Sans CJK SC"/>
              </a:defRPr>
            </a:pPr>
            <a:endParaRPr/>
          </a:p>
        </p:txBody>
      </p:sp>
      <p:pic>
        <p:nvPicPr>
          <p:cNvPr id="61" name="图片 7"/>
          <p:cNvPicPr>
            <a:picLocks noChangeAspect="1"/>
          </p:cNvPicPr>
          <p:nvPr/>
        </p:nvPicPr>
        <p:blipFill>
          <a:blip r:embed="rId8"/>
          <a:stretch>
            <a:fillRect/>
          </a:stretch>
        </p:blipFill>
        <p:spPr>
          <a:xfrm>
            <a:off x="6799054" y="3244843"/>
            <a:ext cx="177331" cy="789022"/>
          </a:xfrm>
          <a:prstGeom prst="rect">
            <a:avLst/>
          </a:prstGeom>
        </p:spPr>
      </p:pic>
      <p:pic>
        <p:nvPicPr>
          <p:cNvPr id="62" name="图片 11"/>
          <p:cNvPicPr>
            <a:picLocks noChangeAspect="1"/>
          </p:cNvPicPr>
          <p:nvPr/>
        </p:nvPicPr>
        <p:blipFill>
          <a:blip r:embed="rId9"/>
          <a:stretch>
            <a:fillRect/>
          </a:stretch>
        </p:blipFill>
        <p:spPr>
          <a:xfrm>
            <a:off x="7047621" y="3244087"/>
            <a:ext cx="512964" cy="743797"/>
          </a:xfrm>
          <a:prstGeom prst="rect">
            <a:avLst/>
          </a:prstGeom>
        </p:spPr>
      </p:pic>
      <p:sp>
        <p:nvSpPr>
          <p:cNvPr id="14" name="文本框 13">
            <a:extLst>
              <a:ext uri="{FF2B5EF4-FFF2-40B4-BE49-F238E27FC236}">
                <a16:creationId xmlns:a16="http://schemas.microsoft.com/office/drawing/2014/main" id="{C32A9CD7-FC5F-6701-4DB9-A9885C47898F}"/>
              </a:ext>
            </a:extLst>
          </p:cNvPr>
          <p:cNvSpPr>
            <a:spLocks noGrp="1"/>
          </p:cNvSpPr>
          <p:nvPr/>
        </p:nvSpPr>
        <p:spPr>
          <a:xfrm>
            <a:off x="6525481" y="3352318"/>
            <a:ext cx="653171" cy="230832"/>
          </a:xfrm>
          <a:prstGeom prst="rect">
            <a:avLst/>
          </a:prstGeom>
          <a:noFill/>
        </p:spPr>
        <p:txBody>
          <a:bodyPr wrap="square">
            <a:spAutoFit/>
          </a:bodyPr>
          <a:lstStyle/>
          <a:p>
            <a:pPr>
              <a:defRPr>
                <a:latin typeface="Microsoft YaHei"/>
                <a:ea typeface="Microsoft YaHei"/>
                <a:cs typeface="Microsoft YaHei"/>
              </a:defRPr>
            </a:pPr>
            <a:r>
              <a:rPr sz="900" b="1">
                <a:solidFill>
                  <a:srgbClr val="FF0000"/>
                </a:solidFill>
                <a:latin typeface="Microsoft YaHei"/>
                <a:ea typeface="Microsoft YaHei"/>
                <a:cs typeface="Microsoft YaHei"/>
              </a:rPr>
              <a:t>1 atm</a:t>
            </a:r>
          </a:p>
        </p:txBody>
      </p:sp>
      <p:sp>
        <p:nvSpPr>
          <p:cNvPr id="17" name="文本框 16">
            <a:extLst>
              <a:ext uri="{FF2B5EF4-FFF2-40B4-BE49-F238E27FC236}">
                <a16:creationId xmlns:a16="http://schemas.microsoft.com/office/drawing/2014/main" id="{4F4F0BC7-6FAB-3DA0-791A-ABE8E412F3C0}"/>
              </a:ext>
            </a:extLst>
          </p:cNvPr>
          <p:cNvSpPr>
            <a:spLocks noGrp="1"/>
          </p:cNvSpPr>
          <p:nvPr/>
        </p:nvSpPr>
        <p:spPr>
          <a:xfrm>
            <a:off x="7086742" y="3357111"/>
            <a:ext cx="653171" cy="230832"/>
          </a:xfrm>
          <a:prstGeom prst="rect">
            <a:avLst/>
          </a:prstGeom>
          <a:noFill/>
        </p:spPr>
        <p:txBody>
          <a:bodyPr wrap="square">
            <a:spAutoFit/>
          </a:bodyPr>
          <a:lstStyle/>
          <a:p>
            <a:pPr>
              <a:defRPr>
                <a:latin typeface="Microsoft YaHei"/>
                <a:ea typeface="Microsoft YaHei"/>
                <a:cs typeface="Microsoft YaHei"/>
              </a:defRPr>
            </a:pPr>
            <a:r>
              <a:rPr sz="900" b="1">
                <a:solidFill>
                  <a:srgbClr val="FF0000"/>
                </a:solidFill>
                <a:latin typeface="Microsoft YaHei"/>
                <a:ea typeface="Microsoft YaHei"/>
                <a:cs typeface="Microsoft YaHei"/>
              </a:rPr>
              <a:t>0.2 atm</a:t>
            </a:r>
          </a:p>
        </p:txBody>
      </p:sp>
      <p:sp>
        <p:nvSpPr>
          <p:cNvPr id="21" name="文本框 20">
            <a:extLst>
              <a:ext uri="{FF2B5EF4-FFF2-40B4-BE49-F238E27FC236}">
                <a16:creationId xmlns:a16="http://schemas.microsoft.com/office/drawing/2014/main" id="{14C26679-B8DD-DF68-1272-781FED7AC6CE}"/>
              </a:ext>
            </a:extLst>
          </p:cNvPr>
          <p:cNvSpPr>
            <a:spLocks noGrp="1"/>
          </p:cNvSpPr>
          <p:nvPr/>
        </p:nvSpPr>
        <p:spPr>
          <a:xfrm>
            <a:off x="7608882" y="3587943"/>
            <a:ext cx="653171" cy="365760"/>
          </a:xfrm>
          <a:prstGeom prst="rect">
            <a:avLst/>
          </a:prstGeom>
          <a:noFill/>
        </p:spPr>
        <p:txBody>
          <a:bodyPr wrap="square">
            <a:spAutoFit/>
          </a:bodyPr>
          <a:lstStyle/>
          <a:p>
            <a:pPr>
              <a:defRPr>
                <a:latin typeface="Microsoft YaHei"/>
                <a:ea typeface="Microsoft YaHei"/>
                <a:cs typeface="Microsoft YaHei"/>
              </a:defRPr>
            </a:pPr>
            <a:r>
              <a:rPr sz="900" b="1">
                <a:solidFill>
                  <a:srgbClr val="FF0000"/>
                </a:solidFill>
                <a:latin typeface="Microsoft YaHei"/>
                <a:ea typeface="Microsoft YaHei"/>
                <a:cs typeface="Microsoft YaHei"/>
              </a:rPr>
              <a:t>0.01 atm</a:t>
            </a:r>
          </a:p>
        </p:txBody>
      </p:sp>
    </p:spTree>
    <p:extLst>
      <p:ext uri="{BB962C8B-B14F-4D97-AF65-F5344CB8AC3E}">
        <p14:creationId xmlns:p14="http://schemas.microsoft.com/office/powerpoint/2010/main" val="3102749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06E35031-4BF7-41C3-6353-2BC8C0649184}"/>
              </a:ext>
            </a:extLst>
          </p:cNvPr>
          <p:cNvSpPr>
            <a:spLocks noGrp="1"/>
          </p:cNvSpPr>
          <p:nvPr/>
        </p:nvSpPr>
        <p:spPr>
          <a:xfrm>
            <a:off x="0" y="0"/>
            <a:ext cx="12191695" cy="566928"/>
          </a:xfrm>
          <a:prstGeom prst="rect">
            <a:avLst/>
          </a:prstGeom>
          <a:solidFill>
            <a:srgbClr val="F8FBFF"/>
          </a:solidFill>
          <a:ln w="12700">
            <a:solidFill>
              <a:srgbClr val="F8FBFF"/>
            </a:solidFill>
            <a:prstDash val="solid"/>
          </a:ln>
        </p:spPr>
        <p:txBody>
          <a:bodyPr/>
          <a:lstStyle/>
          <a:p>
            <a:endParaRPr/>
          </a:p>
        </p:txBody>
      </p:sp>
      <p:sp>
        <p:nvSpPr>
          <p:cNvPr id="3" name="Text 1">
            <a:extLst>
              <a:ext uri="{FF2B5EF4-FFF2-40B4-BE49-F238E27FC236}">
                <a16:creationId xmlns:a16="http://schemas.microsoft.com/office/drawing/2014/main" id="{9C3D9048-1606-7641-D518-9F59FDF7AFB1}"/>
              </a:ext>
            </a:extLst>
          </p:cNvPr>
          <p:cNvSpPr>
            <a:spLocks noGrp="1"/>
          </p:cNvSpPr>
          <p:nvPr/>
        </p:nvSpPr>
        <p:spPr>
          <a:xfrm>
            <a:off x="476250" y="114300"/>
            <a:ext cx="1333500" cy="361950"/>
          </a:xfrm>
          <a:prstGeom prst="rect">
            <a:avLst/>
          </a:prstGeom>
          <a:noFill/>
        </p:spPr>
        <p:txBody>
          <a:bodyPr wrap="square" lIns="38100" tIns="19050" rIns="38100" bIns="19050" anchor="ctr">
            <a:normAutofit/>
          </a:bodyPr>
          <a:lstStyle/>
          <a:p>
            <a:pPr algn="l">
              <a:lnSpc>
                <a:spcPct val="112000"/>
              </a:lnSpc>
              <a:buNone/>
              <a:defRPr sz="1500" b="1">
                <a:solidFill>
                  <a:srgbClr val="0B4EA2"/>
                </a:solidFill>
                <a:latin typeface="Microsoft YaHei"/>
                <a:ea typeface="Microsoft YaHei"/>
                <a:cs typeface="Microsoft YaHei"/>
              </a:defRPr>
            </a:pPr>
            <a:r>
              <a:rPr sz="1500" b="1">
                <a:solidFill>
                  <a:srgbClr val="0B4EA2"/>
                </a:solidFill>
                <a:latin typeface="Microsoft YaHei"/>
                <a:ea typeface="Microsoft YaHei"/>
                <a:cs typeface="Microsoft YaHei"/>
              </a:rPr>
              <a:t>2 模拟</a:t>
            </a:r>
          </a:p>
        </p:txBody>
      </p:sp>
      <p:pic>
        <p:nvPicPr>
          <p:cNvPr id="38" name="Image 0"/>
          <p:cNvPicPr>
            <a:picLocks noChangeAspect="1"/>
          </p:cNvPicPr>
          <p:nvPr/>
        </p:nvPicPr>
        <p:blipFill>
          <a:blip r:embed="rId3"/>
          <a:stretch>
            <a:fillRect/>
          </a:stretch>
        </p:blipFill>
        <p:spPr>
          <a:xfrm>
            <a:off x="11045952" y="74851"/>
            <a:ext cx="384048" cy="380649"/>
          </a:xfrm>
          <a:prstGeom prst="rect">
            <a:avLst/>
          </a:prstGeom>
        </p:spPr>
      </p:pic>
      <p:sp>
        <p:nvSpPr>
          <p:cNvPr id="5" name="Shape 2">
            <a:extLst>
              <a:ext uri="{FF2B5EF4-FFF2-40B4-BE49-F238E27FC236}">
                <a16:creationId xmlns:a16="http://schemas.microsoft.com/office/drawing/2014/main" id="{A5DF3F81-B730-0EEA-9F57-B8A636AE8AD7}"/>
              </a:ext>
            </a:extLst>
          </p:cNvPr>
          <p:cNvSpPr>
            <a:spLocks noGrp="1"/>
          </p:cNvSpPr>
          <p:nvPr/>
        </p:nvSpPr>
        <p:spPr>
          <a:xfrm>
            <a:off x="475488" y="594360"/>
            <a:ext cx="10789920" cy="0"/>
          </a:xfrm>
          <a:prstGeom prst="line">
            <a:avLst/>
          </a:prstGeom>
          <a:noFill/>
          <a:ln w="15240">
            <a:solidFill>
              <a:srgbClr val="0B4EA2"/>
            </a:solidFill>
            <a:prstDash val="solid"/>
          </a:ln>
        </p:spPr>
        <p:txBody>
          <a:bodyPr/>
          <a:lstStyle/>
          <a:p>
            <a:endParaRPr/>
          </a:p>
        </p:txBody>
      </p:sp>
      <p:sp>
        <p:nvSpPr>
          <p:cNvPr id="6" name="Text 3">
            <a:extLst>
              <a:ext uri="{FF2B5EF4-FFF2-40B4-BE49-F238E27FC236}">
                <a16:creationId xmlns:a16="http://schemas.microsoft.com/office/drawing/2014/main" id="{B18D4351-EF8F-5D21-8A9E-FEEF122BC1C0}"/>
              </a:ext>
            </a:extLst>
          </p:cNvPr>
          <p:cNvSpPr>
            <a:spLocks noGrp="1"/>
          </p:cNvSpPr>
          <p:nvPr/>
        </p:nvSpPr>
        <p:spPr>
          <a:xfrm>
            <a:off x="476250" y="6496050"/>
            <a:ext cx="1619250" cy="209550"/>
          </a:xfrm>
          <a:prstGeom prst="rect">
            <a:avLst/>
          </a:prstGeom>
          <a:noFill/>
        </p:spPr>
        <p:txBody>
          <a:bodyPr wrap="square" lIns="38100" tIns="19050" rIns="38100" bIns="19050" anchor="ctr">
            <a:normAutofit fontScale="95663"/>
          </a:bodyPr>
          <a:lstStyle/>
          <a:p>
            <a:pPr algn="l">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惠州 · 2026.07</a:t>
            </a:r>
          </a:p>
        </p:txBody>
      </p:sp>
      <p:sp>
        <p:nvSpPr>
          <p:cNvPr id="7" name="Text 4">
            <a:extLst>
              <a:ext uri="{FF2B5EF4-FFF2-40B4-BE49-F238E27FC236}">
                <a16:creationId xmlns:a16="http://schemas.microsoft.com/office/drawing/2014/main" id="{11F454D7-3131-0FC4-C15F-ECF5B6F91749}"/>
              </a:ext>
            </a:extLst>
          </p:cNvPr>
          <p:cNvSpPr>
            <a:spLocks noGrp="1"/>
          </p:cNvSpPr>
          <p:nvPr/>
        </p:nvSpPr>
        <p:spPr>
          <a:xfrm>
            <a:off x="11096625" y="6496050"/>
            <a:ext cx="714375" cy="209550"/>
          </a:xfrm>
          <a:prstGeom prst="rect">
            <a:avLst/>
          </a:prstGeom>
          <a:noFill/>
        </p:spPr>
        <p:txBody>
          <a:bodyPr wrap="square" lIns="38100" tIns="19050" rIns="38100" bIns="19050" anchor="ctr">
            <a:normAutofit fontScale="95663"/>
          </a:bodyPr>
          <a:lstStyle/>
          <a:p>
            <a:pPr algn="r">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7</a:t>
            </a:r>
          </a:p>
        </p:txBody>
      </p:sp>
      <p:sp>
        <p:nvSpPr>
          <p:cNvPr id="9" name="Text 6">
            <a:extLst>
              <a:ext uri="{FF2B5EF4-FFF2-40B4-BE49-F238E27FC236}">
                <a16:creationId xmlns:a16="http://schemas.microsoft.com/office/drawing/2014/main" id="{F06CAFE3-B79E-CA5F-ADFF-D010BB010873}"/>
              </a:ext>
            </a:extLst>
          </p:cNvPr>
          <p:cNvSpPr>
            <a:spLocks noGrp="1"/>
          </p:cNvSpPr>
          <p:nvPr/>
        </p:nvSpPr>
        <p:spPr>
          <a:xfrm>
            <a:off x="1857375" y="76200"/>
            <a:ext cx="8763000" cy="457200"/>
          </a:xfrm>
          <a:prstGeom prst="rect">
            <a:avLst/>
          </a:prstGeom>
          <a:noFill/>
        </p:spPr>
        <p:txBody>
          <a:bodyPr wrap="square" lIns="38100" tIns="19050" rIns="38100" bIns="19050" anchor="ctr">
            <a:normAutofit/>
          </a:bodyPr>
          <a:lstStyle/>
          <a:p>
            <a:pPr algn="ctr">
              <a:lnSpc>
                <a:spcPct val="112000"/>
              </a:lnSpc>
              <a:buNone/>
              <a:defRPr sz="2400" b="1">
                <a:solidFill>
                  <a:srgbClr val="17324D"/>
                </a:solidFill>
                <a:latin typeface="Microsoft YaHei"/>
                <a:ea typeface="Microsoft YaHei"/>
                <a:cs typeface="Microsoft YaHei"/>
              </a:defRPr>
            </a:pPr>
            <a:r>
              <a:rPr sz="2400" b="1" dirty="0" err="1">
                <a:solidFill>
                  <a:srgbClr val="17324D"/>
                </a:solidFill>
                <a:latin typeface="Microsoft YaHei"/>
                <a:ea typeface="Microsoft YaHei"/>
                <a:cs typeface="Microsoft YaHei"/>
              </a:rPr>
              <a:t>IBF：增大场强比、降低压强和减小开孔率均有效</a:t>
            </a:r>
            <a:endParaRPr sz="2400" b="1" dirty="0">
              <a:solidFill>
                <a:srgbClr val="17324D"/>
              </a:solidFill>
              <a:latin typeface="Microsoft YaHei"/>
              <a:ea typeface="Microsoft YaHei"/>
              <a:cs typeface="Microsoft YaHei"/>
            </a:endParaRPr>
          </a:p>
        </p:txBody>
      </p:sp>
      <p:sp>
        <p:nvSpPr>
          <p:cNvPr id="8" name="文本框 7">
            <a:extLst>
              <a:ext uri="{FF2B5EF4-FFF2-40B4-BE49-F238E27FC236}">
                <a16:creationId xmlns:a16="http://schemas.microsoft.com/office/drawing/2014/main" id="{A68C2CF3-4661-6017-5675-A0ADD3191D51}"/>
              </a:ext>
            </a:extLst>
          </p:cNvPr>
          <p:cNvSpPr>
            <a:spLocks noGrp="1"/>
          </p:cNvSpPr>
          <p:nvPr/>
        </p:nvSpPr>
        <p:spPr>
          <a:xfrm>
            <a:off x="523875" y="762000"/>
            <a:ext cx="10953750" cy="619125"/>
          </a:xfrm>
          <a:prstGeom prst="rect">
            <a:avLst/>
          </a:prstGeom>
          <a:noFill/>
        </p:spPr>
        <p:txBody>
          <a:bodyPr wrap="square" lIns="38100" tIns="19050" rIns="38100" bIns="19050" anchor="ctr">
            <a:normAutofit/>
          </a:bodyPr>
          <a:lstStyle/>
          <a:p>
            <a:pPr algn="l">
              <a:lnSpc>
                <a:spcPct val="112000"/>
              </a:lnSpc>
              <a:buNone/>
              <a:defRPr sz="1875" b="0">
                <a:solidFill>
                  <a:srgbClr val="263442"/>
                </a:solidFill>
                <a:latin typeface="Microsoft YaHei"/>
                <a:ea typeface="Microsoft YaHei"/>
                <a:cs typeface="Microsoft YaHei"/>
              </a:defRPr>
            </a:pPr>
            <a:r>
              <a:rPr sz="1875" b="0" dirty="0" err="1">
                <a:solidFill>
                  <a:srgbClr val="263442"/>
                </a:solidFill>
                <a:latin typeface="Microsoft YaHei"/>
                <a:ea typeface="Microsoft YaHei"/>
                <a:cs typeface="Microsoft YaHei"/>
              </a:rPr>
              <a:t>定义：统计丝网下方产生的阳离子中，穿过丝网并到达光阴极的比例</a:t>
            </a:r>
            <a:r>
              <a:rPr sz="1875" b="0" dirty="0">
                <a:solidFill>
                  <a:srgbClr val="263442"/>
                </a:solidFill>
                <a:latin typeface="Microsoft YaHei"/>
                <a:ea typeface="Microsoft YaHei"/>
                <a:cs typeface="Microsoft YaHei"/>
              </a:rPr>
              <a:t>。</a:t>
            </a:r>
          </a:p>
        </p:txBody>
      </p:sp>
      <p:pic>
        <p:nvPicPr>
          <p:cNvPr id="44" name="图片 9"/>
          <p:cNvPicPr>
            <a:picLocks noChangeAspect="1"/>
          </p:cNvPicPr>
          <p:nvPr/>
        </p:nvPicPr>
        <p:blipFill>
          <a:blip r:embed="rId4"/>
          <a:stretch>
            <a:fillRect/>
          </a:stretch>
        </p:blipFill>
        <p:spPr>
          <a:xfrm>
            <a:off x="4825543" y="1263650"/>
            <a:ext cx="4673684" cy="3600000"/>
          </a:xfrm>
          <a:prstGeom prst="rect">
            <a:avLst/>
          </a:prstGeom>
        </p:spPr>
      </p:pic>
      <p:sp>
        <p:nvSpPr>
          <p:cNvPr id="11" name="文本框 10">
            <a:extLst>
              <a:ext uri="{FF2B5EF4-FFF2-40B4-BE49-F238E27FC236}">
                <a16:creationId xmlns:a16="http://schemas.microsoft.com/office/drawing/2014/main" id="{B9137575-B8ED-593B-9A53-9EAADA3D53B1}"/>
              </a:ext>
            </a:extLst>
          </p:cNvPr>
          <p:cNvSpPr>
            <a:spLocks noGrp="1"/>
          </p:cNvSpPr>
          <p:nvPr/>
        </p:nvSpPr>
        <p:spPr>
          <a:xfrm>
            <a:off x="729905" y="4882700"/>
            <a:ext cx="3429000" cy="666750"/>
          </a:xfrm>
          <a:prstGeom prst="rect">
            <a:avLst/>
          </a:prstGeom>
          <a:noFill/>
        </p:spPr>
        <p:txBody>
          <a:bodyPr wrap="square" lIns="38100" tIns="19050" rIns="38100" bIns="19050" anchor="ctr">
            <a:normAutofit fontScale="96379"/>
          </a:bodyPr>
          <a:lstStyle/>
          <a:p>
            <a:pPr algn="ctr">
              <a:lnSpc>
                <a:spcPct val="112000"/>
              </a:lnSpc>
              <a:buNone/>
              <a:defRPr sz="1650" b="1">
                <a:solidFill>
                  <a:srgbClr val="0B4EA2"/>
                </a:solidFill>
                <a:latin typeface="Microsoft YaHei"/>
                <a:ea typeface="Microsoft YaHei"/>
                <a:cs typeface="Microsoft YaHei"/>
              </a:defRPr>
            </a:pPr>
            <a:r>
              <a:rPr sz="1650" b="1" dirty="0" err="1">
                <a:solidFill>
                  <a:srgbClr val="0B4EA2"/>
                </a:solidFill>
                <a:latin typeface="Microsoft YaHei"/>
                <a:ea typeface="Microsoft YaHei"/>
                <a:cs typeface="Microsoft YaHei"/>
              </a:rPr>
              <a:t>增大</a:t>
            </a:r>
            <a:r>
              <a:rPr sz="1650" b="1" dirty="0">
                <a:solidFill>
                  <a:srgbClr val="0B4EA2"/>
                </a:solidFill>
                <a:latin typeface="Microsoft YaHei"/>
                <a:ea typeface="Microsoft YaHei"/>
                <a:cs typeface="Microsoft YaHei"/>
              </a:rPr>
              <a:t> Eam/</a:t>
            </a:r>
            <a:r>
              <a:rPr sz="1650" b="1" dirty="0" err="1">
                <a:solidFill>
                  <a:srgbClr val="0B4EA2"/>
                </a:solidFill>
                <a:latin typeface="Microsoft YaHei"/>
                <a:ea typeface="Microsoft YaHei"/>
                <a:cs typeface="Microsoft YaHei"/>
              </a:rPr>
              <a:t>Edrift、降低压强，可显著减小</a:t>
            </a:r>
            <a:r>
              <a:rPr sz="1650" b="1" dirty="0">
                <a:solidFill>
                  <a:srgbClr val="0B4EA2"/>
                </a:solidFill>
                <a:latin typeface="Microsoft YaHei"/>
                <a:ea typeface="Microsoft YaHei"/>
                <a:cs typeface="Microsoft YaHei"/>
              </a:rPr>
              <a:t> IBF。</a:t>
            </a:r>
          </a:p>
        </p:txBody>
      </p:sp>
      <p:sp>
        <p:nvSpPr>
          <p:cNvPr id="19" name="文本框 18">
            <a:extLst>
              <a:ext uri="{FF2B5EF4-FFF2-40B4-BE49-F238E27FC236}">
                <a16:creationId xmlns:a16="http://schemas.microsoft.com/office/drawing/2014/main" id="{E727C433-AA11-F7CD-D5B6-F762F687C645}"/>
              </a:ext>
            </a:extLst>
          </p:cNvPr>
          <p:cNvSpPr>
            <a:spLocks noGrp="1"/>
          </p:cNvSpPr>
          <p:nvPr/>
        </p:nvSpPr>
        <p:spPr>
          <a:xfrm>
            <a:off x="0" y="0"/>
            <a:ext cx="0" cy="0"/>
          </a:xfrm>
          <a:prstGeom prst="rect">
            <a:avLst/>
          </a:prstGeom>
          <a:noFill/>
        </p:spPr>
        <p:txBody>
          <a:bodyPr wrap="square">
            <a:normAutofit fontScale="25000" lnSpcReduction="20000"/>
          </a:bodyPr>
          <a:lstStyle/>
          <a:p>
            <a:pPr>
              <a:buNone/>
              <a:defRPr sz="1725">
                <a:solidFill>
                  <a:srgbClr val="263442"/>
                </a:solidFill>
                <a:latin typeface="Noto Sans CJK SC"/>
                <a:ea typeface="Noto Sans CJK SC"/>
                <a:cs typeface="Noto Sans CJK SC"/>
              </a:defRPr>
            </a:pPr>
            <a:endParaRPr/>
          </a:p>
        </p:txBody>
      </p:sp>
      <p:sp>
        <p:nvSpPr>
          <p:cNvPr id="20" name="文本框 19">
            <a:extLst>
              <a:ext uri="{FF2B5EF4-FFF2-40B4-BE49-F238E27FC236}">
                <a16:creationId xmlns:a16="http://schemas.microsoft.com/office/drawing/2014/main" id="{D3D1CC01-0F78-B742-7C06-0BE8577FD624}"/>
              </a:ext>
            </a:extLst>
          </p:cNvPr>
          <p:cNvSpPr>
            <a:spLocks noGrp="1"/>
          </p:cNvSpPr>
          <p:nvPr/>
        </p:nvSpPr>
        <p:spPr>
          <a:xfrm>
            <a:off x="0" y="0"/>
            <a:ext cx="0" cy="0"/>
          </a:xfrm>
          <a:prstGeom prst="rect">
            <a:avLst/>
          </a:prstGeom>
          <a:noFill/>
        </p:spPr>
        <p:txBody>
          <a:bodyPr wrap="square">
            <a:normAutofit fontScale="25000" lnSpcReduction="20000"/>
          </a:bodyPr>
          <a:lstStyle/>
          <a:p>
            <a:pPr>
              <a:buNone/>
              <a:defRPr sz="1725">
                <a:solidFill>
                  <a:srgbClr val="263442"/>
                </a:solidFill>
                <a:latin typeface="Noto Sans CJK SC"/>
                <a:ea typeface="Noto Sans CJK SC"/>
                <a:cs typeface="Noto Sans CJK SC"/>
              </a:defRPr>
            </a:pPr>
            <a:endParaRPr/>
          </a:p>
        </p:txBody>
      </p:sp>
      <p:pic>
        <p:nvPicPr>
          <p:cNvPr id="48" name="图片 21"/>
          <p:cNvPicPr>
            <a:picLocks noChangeAspect="1"/>
          </p:cNvPicPr>
          <p:nvPr/>
        </p:nvPicPr>
        <p:blipFill>
          <a:blip r:embed="rId5"/>
          <a:stretch>
            <a:fillRect/>
          </a:stretch>
        </p:blipFill>
        <p:spPr>
          <a:xfrm>
            <a:off x="107563" y="1263650"/>
            <a:ext cx="4673684" cy="3600000"/>
          </a:xfrm>
          <a:prstGeom prst="rect">
            <a:avLst/>
          </a:prstGeom>
        </p:spPr>
      </p:pic>
      <p:sp>
        <p:nvSpPr>
          <p:cNvPr id="23" name="文本框 22">
            <a:extLst>
              <a:ext uri="{FF2B5EF4-FFF2-40B4-BE49-F238E27FC236}">
                <a16:creationId xmlns:a16="http://schemas.microsoft.com/office/drawing/2014/main" id="{7F1AC762-AE54-DAB3-5100-55BA82D226FF}"/>
              </a:ext>
            </a:extLst>
          </p:cNvPr>
          <p:cNvSpPr>
            <a:spLocks noGrp="1"/>
          </p:cNvSpPr>
          <p:nvPr/>
        </p:nvSpPr>
        <p:spPr>
          <a:xfrm>
            <a:off x="9429445" y="652350"/>
            <a:ext cx="2762250" cy="304800"/>
          </a:xfrm>
          <a:prstGeom prst="rect">
            <a:avLst/>
          </a:prstGeom>
          <a:noFill/>
        </p:spPr>
        <p:txBody>
          <a:bodyPr wrap="square" lIns="38100" tIns="19050" rIns="38100" bIns="19050" anchor="ctr">
            <a:normAutofit fontScale="77919" lnSpcReduction="10000"/>
          </a:bodyPr>
          <a:lstStyle/>
          <a:p>
            <a:pPr algn="ctr">
              <a:lnSpc>
                <a:spcPct val="112000"/>
              </a:lnSpc>
              <a:buNone/>
              <a:defRPr sz="1350" b="0">
                <a:solidFill>
                  <a:srgbClr val="7B8794"/>
                </a:solidFill>
                <a:latin typeface="Microsoft YaHei"/>
                <a:ea typeface="Microsoft YaHei"/>
                <a:cs typeface="Microsoft YaHei"/>
              </a:defRPr>
            </a:pPr>
            <a:r>
              <a:rPr sz="1350" b="1">
                <a:solidFill>
                  <a:schemeClr val="tx1">
                    <a:lumMod val="95000"/>
                    <a:lumOff val="5000"/>
                  </a:schemeClr>
                </a:solidFill>
                <a:latin typeface="Microsoft YaHei"/>
                <a:ea typeface="Microsoft YaHei"/>
                <a:cs typeface="Microsoft YaHei"/>
              </a:rPr>
              <a:t>线径 14.8 μm，间距 50.8 μm，OR = 0.5</a:t>
            </a:r>
          </a:p>
        </p:txBody>
      </p:sp>
      <p:sp>
        <p:nvSpPr>
          <p:cNvPr id="24" name="文本框 23">
            <a:extLst>
              <a:ext uri="{FF2B5EF4-FFF2-40B4-BE49-F238E27FC236}">
                <a16:creationId xmlns:a16="http://schemas.microsoft.com/office/drawing/2014/main" id="{7E0752E4-08BE-82CC-7B56-DFCF39034305}"/>
              </a:ext>
            </a:extLst>
          </p:cNvPr>
          <p:cNvSpPr>
            <a:spLocks noGrp="1"/>
          </p:cNvSpPr>
          <p:nvPr/>
        </p:nvSpPr>
        <p:spPr>
          <a:xfrm>
            <a:off x="0" y="0"/>
            <a:ext cx="0" cy="0"/>
          </a:xfrm>
          <a:prstGeom prst="rect">
            <a:avLst/>
          </a:prstGeom>
          <a:noFill/>
        </p:spPr>
        <p:txBody>
          <a:bodyPr wrap="square">
            <a:normAutofit fontScale="25000" lnSpcReduction="20000"/>
          </a:bodyPr>
          <a:lstStyle/>
          <a:p>
            <a:pPr>
              <a:buNone/>
              <a:defRPr sz="1725">
                <a:solidFill>
                  <a:srgbClr val="263442"/>
                </a:solidFill>
                <a:latin typeface="Noto Sans CJK SC"/>
                <a:ea typeface="Noto Sans CJK SC"/>
                <a:cs typeface="Noto Sans CJK SC"/>
              </a:defRPr>
            </a:pPr>
            <a:endParaRPr/>
          </a:p>
        </p:txBody>
      </p:sp>
      <p:sp>
        <p:nvSpPr>
          <p:cNvPr id="25" name="文本框 24">
            <a:extLst>
              <a:ext uri="{FF2B5EF4-FFF2-40B4-BE49-F238E27FC236}">
                <a16:creationId xmlns:a16="http://schemas.microsoft.com/office/drawing/2014/main" id="{2A1CF4A6-3685-036F-66EC-4D38943E8F26}"/>
              </a:ext>
            </a:extLst>
          </p:cNvPr>
          <p:cNvSpPr>
            <a:spLocks noGrp="1"/>
          </p:cNvSpPr>
          <p:nvPr/>
        </p:nvSpPr>
        <p:spPr>
          <a:xfrm>
            <a:off x="5447885" y="4882700"/>
            <a:ext cx="3429000" cy="666750"/>
          </a:xfrm>
          <a:prstGeom prst="rect">
            <a:avLst/>
          </a:prstGeom>
          <a:noFill/>
        </p:spPr>
        <p:txBody>
          <a:bodyPr wrap="square" lIns="38100" tIns="19050" rIns="38100" bIns="19050" anchor="ctr">
            <a:normAutofit/>
          </a:bodyPr>
          <a:lstStyle/>
          <a:p>
            <a:pPr algn="ctr">
              <a:lnSpc>
                <a:spcPct val="112000"/>
              </a:lnSpc>
              <a:buNone/>
              <a:defRPr sz="1650" b="1">
                <a:solidFill>
                  <a:srgbClr val="0B4EA2"/>
                </a:solidFill>
                <a:latin typeface="Microsoft YaHei"/>
                <a:ea typeface="Microsoft YaHei"/>
                <a:cs typeface="Microsoft YaHei"/>
              </a:defRPr>
            </a:pPr>
            <a:r>
              <a:rPr sz="1650" b="1">
                <a:solidFill>
                  <a:srgbClr val="0B4EA2"/>
                </a:solidFill>
                <a:latin typeface="Microsoft YaHei"/>
                <a:ea typeface="Microsoft YaHei"/>
                <a:cs typeface="Microsoft YaHei"/>
              </a:rPr>
              <a:t>减小开孔率 OR，可进一步抑制离子穿透。</a:t>
            </a:r>
          </a:p>
        </p:txBody>
      </p:sp>
      <p:sp>
        <p:nvSpPr>
          <p:cNvPr id="26" name="文本框 25">
            <a:extLst>
              <a:ext uri="{FF2B5EF4-FFF2-40B4-BE49-F238E27FC236}">
                <a16:creationId xmlns:a16="http://schemas.microsoft.com/office/drawing/2014/main" id="{9FCCCCB8-351B-788F-E493-654599520592}"/>
              </a:ext>
            </a:extLst>
          </p:cNvPr>
          <p:cNvSpPr>
            <a:spLocks noGrp="1"/>
          </p:cNvSpPr>
          <p:nvPr/>
        </p:nvSpPr>
        <p:spPr>
          <a:xfrm>
            <a:off x="3143250" y="5832475"/>
            <a:ext cx="5905500" cy="457200"/>
          </a:xfrm>
          <a:prstGeom prst="rect">
            <a:avLst/>
          </a:prstGeom>
          <a:noFill/>
        </p:spPr>
        <p:txBody>
          <a:bodyPr wrap="square" lIns="38100" tIns="19050" rIns="38100" bIns="19050" anchor="ctr">
            <a:normAutofit/>
          </a:bodyPr>
          <a:lstStyle/>
          <a:p>
            <a:pPr algn="ctr">
              <a:lnSpc>
                <a:spcPct val="112000"/>
              </a:lnSpc>
              <a:buNone/>
              <a:defRPr sz="2175" b="1">
                <a:solidFill>
                  <a:srgbClr val="C0392B"/>
                </a:solidFill>
                <a:latin typeface="Microsoft YaHei"/>
                <a:ea typeface="Microsoft YaHei"/>
                <a:cs typeface="Microsoft YaHei"/>
              </a:defRPr>
            </a:pPr>
            <a:r>
              <a:rPr sz="2175" b="1" dirty="0" err="1">
                <a:solidFill>
                  <a:srgbClr val="C0392B"/>
                </a:solidFill>
                <a:latin typeface="Microsoft YaHei"/>
                <a:ea typeface="Microsoft YaHei"/>
                <a:cs typeface="Microsoft YaHei"/>
              </a:rPr>
              <a:t>模拟结果：P</a:t>
            </a:r>
            <a:r>
              <a:rPr sz="2175" b="1" dirty="0">
                <a:solidFill>
                  <a:srgbClr val="C0392B"/>
                </a:solidFill>
                <a:latin typeface="Microsoft YaHei"/>
                <a:ea typeface="Microsoft YaHei"/>
                <a:cs typeface="Microsoft YaHei"/>
              </a:rPr>
              <a:t> &lt; 0.1 atm </a:t>
            </a:r>
            <a:r>
              <a:rPr sz="2175" b="1" dirty="0" err="1">
                <a:solidFill>
                  <a:srgbClr val="C0392B"/>
                </a:solidFill>
                <a:latin typeface="Microsoft YaHei"/>
                <a:ea typeface="Microsoft YaHei"/>
                <a:cs typeface="Microsoft YaHei"/>
              </a:rPr>
              <a:t>时，IBF</a:t>
            </a:r>
            <a:r>
              <a:rPr sz="2175" b="1" dirty="0">
                <a:solidFill>
                  <a:srgbClr val="C0392B"/>
                </a:solidFill>
                <a:latin typeface="Microsoft YaHei"/>
                <a:ea typeface="Microsoft YaHei"/>
                <a:cs typeface="Microsoft YaHei"/>
              </a:rPr>
              <a:t> </a:t>
            </a:r>
            <a:r>
              <a:rPr sz="2175" b="1" dirty="0" err="1">
                <a:solidFill>
                  <a:srgbClr val="C0392B"/>
                </a:solidFill>
                <a:latin typeface="Microsoft YaHei"/>
                <a:ea typeface="Microsoft YaHei"/>
                <a:cs typeface="Microsoft YaHei"/>
              </a:rPr>
              <a:t>可低于</a:t>
            </a:r>
            <a:r>
              <a:rPr sz="2175" b="1" dirty="0">
                <a:solidFill>
                  <a:srgbClr val="C0392B"/>
                </a:solidFill>
                <a:latin typeface="Microsoft YaHei"/>
                <a:ea typeface="Microsoft YaHei"/>
                <a:cs typeface="Microsoft YaHei"/>
              </a:rPr>
              <a:t> 1%。</a:t>
            </a:r>
          </a:p>
        </p:txBody>
      </p:sp>
      <p:pic>
        <p:nvPicPr>
          <p:cNvPr id="53" name="图片 11"/>
          <p:cNvPicPr>
            <a:picLocks noChangeAspect="1"/>
          </p:cNvPicPr>
          <p:nvPr/>
        </p:nvPicPr>
        <p:blipFill>
          <a:blip r:embed="rId6"/>
          <a:stretch>
            <a:fillRect/>
          </a:stretch>
        </p:blipFill>
        <p:spPr>
          <a:xfrm>
            <a:off x="9546624" y="991629"/>
            <a:ext cx="2183954" cy="3240000"/>
          </a:xfrm>
          <a:prstGeom prst="rect">
            <a:avLst/>
          </a:prstGeom>
        </p:spPr>
      </p:pic>
      <p:sp>
        <p:nvSpPr>
          <p:cNvPr id="13" name="右大括号 12">
            <a:extLst>
              <a:ext uri="{FF2B5EF4-FFF2-40B4-BE49-F238E27FC236}">
                <a16:creationId xmlns:a16="http://schemas.microsoft.com/office/drawing/2014/main" id="{77D39C20-7107-9DD4-486C-603A8FE21B07}"/>
              </a:ext>
            </a:extLst>
          </p:cNvPr>
          <p:cNvSpPr>
            <a:spLocks noGrp="1"/>
          </p:cNvSpPr>
          <p:nvPr/>
        </p:nvSpPr>
        <p:spPr>
          <a:xfrm rot="16200000">
            <a:off x="10217341" y="1629723"/>
            <a:ext cx="58587" cy="441326"/>
          </a:xfrm>
          <a:prstGeom prst="rightBrace">
            <a:avLst>
              <a:gd name="adj1" fmla="val 8333"/>
              <a:gd name="adj2" fmla="val 51205"/>
            </a:avLst>
          </a:prstGeom>
          <a:ln>
            <a:solidFill>
              <a:srgbClr val="00B0F0"/>
            </a:solidFill>
          </a:ln>
        </p:spPr>
        <p:style>
          <a:lnRef idx="1">
            <a:schemeClr val="accent2"/>
          </a:lnRef>
          <a:fillRef idx="0">
            <a:schemeClr val="accent2"/>
          </a:fillRef>
          <a:effectRef idx="0">
            <a:schemeClr val="accent2"/>
          </a:effectRef>
          <a:fontRef idx="minor">
            <a:schemeClr val="tx1"/>
          </a:fontRef>
        </p:style>
        <p:txBody>
          <a:bodyPr anchor="ctr"/>
          <a:lstStyle/>
          <a:p>
            <a:pPr algn="ctr">
              <a:buNone/>
            </a:pPr>
            <a:endParaRPr/>
          </a:p>
        </p:txBody>
      </p:sp>
      <p:sp>
        <p:nvSpPr>
          <p:cNvPr id="21" name="直接连接符 20">
            <a:extLst>
              <a:ext uri="{FF2B5EF4-FFF2-40B4-BE49-F238E27FC236}">
                <a16:creationId xmlns:a16="http://schemas.microsoft.com/office/drawing/2014/main" id="{666F6CAE-CF6D-4E70-A199-8652EAA77514}"/>
              </a:ext>
            </a:extLst>
          </p:cNvPr>
          <p:cNvSpPr>
            <a:spLocks noGrp="1"/>
          </p:cNvSpPr>
          <p:nvPr/>
        </p:nvSpPr>
        <p:spPr>
          <a:xfrm flipV="1">
            <a:off x="10025971" y="1908249"/>
            <a:ext cx="0" cy="341312"/>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sp>
      <p:sp>
        <p:nvSpPr>
          <p:cNvPr id="22" name="直接连接符 21">
            <a:extLst>
              <a:ext uri="{FF2B5EF4-FFF2-40B4-BE49-F238E27FC236}">
                <a16:creationId xmlns:a16="http://schemas.microsoft.com/office/drawing/2014/main" id="{E92ED441-EE69-4ABF-87D6-3B4D5EB62B4E}"/>
              </a:ext>
            </a:extLst>
          </p:cNvPr>
          <p:cNvSpPr>
            <a:spLocks noGrp="1"/>
          </p:cNvSpPr>
          <p:nvPr/>
        </p:nvSpPr>
        <p:spPr>
          <a:xfrm flipV="1">
            <a:off x="10157733" y="1908249"/>
            <a:ext cx="0" cy="341312"/>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sp>
      <p:sp>
        <p:nvSpPr>
          <p:cNvPr id="27" name="直接连接符 26">
            <a:extLst>
              <a:ext uri="{FF2B5EF4-FFF2-40B4-BE49-F238E27FC236}">
                <a16:creationId xmlns:a16="http://schemas.microsoft.com/office/drawing/2014/main" id="{45E154DD-BB02-45FC-A9F5-B57D87FBF76B}"/>
              </a:ext>
            </a:extLst>
          </p:cNvPr>
          <p:cNvSpPr>
            <a:spLocks noGrp="1"/>
          </p:cNvSpPr>
          <p:nvPr/>
        </p:nvSpPr>
        <p:spPr>
          <a:xfrm flipV="1">
            <a:off x="10467296" y="1908249"/>
            <a:ext cx="0" cy="341312"/>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sp>
      <p:sp>
        <p:nvSpPr>
          <p:cNvPr id="28" name="右大括号 27">
            <a:extLst>
              <a:ext uri="{FF2B5EF4-FFF2-40B4-BE49-F238E27FC236}">
                <a16:creationId xmlns:a16="http://schemas.microsoft.com/office/drawing/2014/main" id="{521392FB-48D3-B6FC-F9DC-403A47086E5F}"/>
              </a:ext>
            </a:extLst>
          </p:cNvPr>
          <p:cNvSpPr>
            <a:spLocks noGrp="1"/>
          </p:cNvSpPr>
          <p:nvPr/>
        </p:nvSpPr>
        <p:spPr>
          <a:xfrm rot="5400000">
            <a:off x="10062557" y="2224080"/>
            <a:ext cx="58586" cy="131759"/>
          </a:xfrm>
          <a:prstGeom prst="rightBrace">
            <a:avLst>
              <a:gd name="adj1" fmla="val 8333"/>
              <a:gd name="adj2" fmla="val 51205"/>
            </a:avLst>
          </a:prstGeom>
          <a:ln>
            <a:solidFill>
              <a:srgbClr val="00B0F0"/>
            </a:solidFill>
          </a:ln>
        </p:spPr>
        <p:style>
          <a:lnRef idx="1">
            <a:schemeClr val="accent2"/>
          </a:lnRef>
          <a:fillRef idx="0">
            <a:schemeClr val="accent2"/>
          </a:fillRef>
          <a:effectRef idx="0">
            <a:schemeClr val="accent2"/>
          </a:effectRef>
          <a:fontRef idx="minor">
            <a:schemeClr val="tx1"/>
          </a:fontRef>
        </p:style>
        <p:txBody>
          <a:bodyPr anchor="ctr"/>
          <a:lstStyle/>
          <a:p>
            <a:pPr algn="ctr">
              <a:buNone/>
            </a:pPr>
            <a:endParaRPr/>
          </a:p>
        </p:txBody>
      </p:sp>
      <p:sp>
        <p:nvSpPr>
          <p:cNvPr id="29" name="文本框 28">
            <a:extLst>
              <a:ext uri="{FF2B5EF4-FFF2-40B4-BE49-F238E27FC236}">
                <a16:creationId xmlns:a16="http://schemas.microsoft.com/office/drawing/2014/main" id="{DD47DB0F-2E71-B968-87AB-E0972CBE3305}"/>
              </a:ext>
            </a:extLst>
          </p:cNvPr>
          <p:cNvSpPr>
            <a:spLocks noGrp="1"/>
          </p:cNvSpPr>
          <p:nvPr/>
        </p:nvSpPr>
        <p:spPr>
          <a:xfrm>
            <a:off x="10000426" y="1648848"/>
            <a:ext cx="638175" cy="230832"/>
          </a:xfrm>
          <a:prstGeom prst="rect">
            <a:avLst/>
          </a:prstGeom>
          <a:noFill/>
        </p:spPr>
        <p:txBody>
          <a:bodyPr wrap="square">
            <a:spAutoFit/>
          </a:bodyPr>
          <a:lstStyle/>
          <a:p>
            <a:pPr>
              <a:defRPr>
                <a:latin typeface="Microsoft YaHei"/>
                <a:ea typeface="Microsoft YaHei"/>
                <a:cs typeface="Microsoft YaHei"/>
              </a:defRPr>
            </a:pPr>
            <a:r>
              <a:rPr sz="900" b="1">
                <a:latin typeface="Microsoft YaHei"/>
                <a:ea typeface="Microsoft YaHei"/>
                <a:cs typeface="Microsoft YaHei"/>
              </a:rPr>
              <a:t>50.8 um</a:t>
            </a:r>
          </a:p>
        </p:txBody>
      </p:sp>
      <p:sp>
        <p:nvSpPr>
          <p:cNvPr id="30" name="文本框 29">
            <a:extLst>
              <a:ext uri="{FF2B5EF4-FFF2-40B4-BE49-F238E27FC236}">
                <a16:creationId xmlns:a16="http://schemas.microsoft.com/office/drawing/2014/main" id="{ED5B6604-FBAA-A980-B23D-4D463D0ED0EE}"/>
              </a:ext>
            </a:extLst>
          </p:cNvPr>
          <p:cNvSpPr>
            <a:spLocks noGrp="1"/>
          </p:cNvSpPr>
          <p:nvPr/>
        </p:nvSpPr>
        <p:spPr>
          <a:xfrm>
            <a:off x="9889446" y="2253183"/>
            <a:ext cx="638175" cy="230832"/>
          </a:xfrm>
          <a:prstGeom prst="rect">
            <a:avLst/>
          </a:prstGeom>
          <a:noFill/>
        </p:spPr>
        <p:txBody>
          <a:bodyPr wrap="square">
            <a:spAutoFit/>
          </a:bodyPr>
          <a:lstStyle/>
          <a:p>
            <a:pPr>
              <a:defRPr>
                <a:latin typeface="Microsoft YaHei"/>
                <a:ea typeface="Microsoft YaHei"/>
                <a:cs typeface="Microsoft YaHei"/>
              </a:defRPr>
            </a:pPr>
            <a:r>
              <a:rPr sz="900" b="1">
                <a:latin typeface="Microsoft YaHei"/>
                <a:ea typeface="Microsoft YaHei"/>
                <a:cs typeface="Microsoft YaHei"/>
              </a:rPr>
              <a:t>14.8 um</a:t>
            </a:r>
          </a:p>
        </p:txBody>
      </p:sp>
      <p:sp>
        <p:nvSpPr>
          <p:cNvPr id="31" name="文本框 30">
            <a:extLst>
              <a:ext uri="{FF2B5EF4-FFF2-40B4-BE49-F238E27FC236}">
                <a16:creationId xmlns:a16="http://schemas.microsoft.com/office/drawing/2014/main" id="{2E3C8640-8A08-598D-13FC-9F70AECD7A49}"/>
              </a:ext>
            </a:extLst>
          </p:cNvPr>
          <p:cNvSpPr>
            <a:spLocks noGrp="1"/>
          </p:cNvSpPr>
          <p:nvPr/>
        </p:nvSpPr>
        <p:spPr>
          <a:xfrm>
            <a:off x="9865824" y="1387238"/>
            <a:ext cx="772777" cy="261610"/>
          </a:xfrm>
          <a:prstGeom prst="rect">
            <a:avLst/>
          </a:prstGeom>
          <a:noFill/>
        </p:spPr>
        <p:txBody>
          <a:bodyPr wrap="square">
            <a:spAutoFit/>
          </a:bodyPr>
          <a:lstStyle/>
          <a:p>
            <a:pPr>
              <a:defRPr>
                <a:latin typeface="Microsoft YaHei"/>
                <a:ea typeface="Microsoft YaHei"/>
                <a:cs typeface="Microsoft YaHei"/>
              </a:defRPr>
            </a:pPr>
            <a:r>
              <a:rPr sz="1100" b="1">
                <a:latin typeface="Microsoft YaHei"/>
                <a:ea typeface="Microsoft YaHei"/>
                <a:cs typeface="Microsoft YaHei"/>
              </a:rPr>
              <a:t>OR =0.5</a:t>
            </a:r>
          </a:p>
        </p:txBody>
      </p:sp>
    </p:spTree>
    <p:extLst>
      <p:ext uri="{BB962C8B-B14F-4D97-AF65-F5344CB8AC3E}">
        <p14:creationId xmlns:p14="http://schemas.microsoft.com/office/powerpoint/2010/main" val="29563531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314CE878-7360-7457-58EB-2E1C65F8F1D8}"/>
              </a:ext>
            </a:extLst>
          </p:cNvPr>
          <p:cNvSpPr>
            <a:spLocks noGrp="1"/>
          </p:cNvSpPr>
          <p:nvPr/>
        </p:nvSpPr>
        <p:spPr>
          <a:xfrm>
            <a:off x="0" y="0"/>
            <a:ext cx="12191695" cy="566928"/>
          </a:xfrm>
          <a:prstGeom prst="rect">
            <a:avLst/>
          </a:prstGeom>
          <a:solidFill>
            <a:srgbClr val="F8FBFF"/>
          </a:solidFill>
          <a:ln w="12700">
            <a:solidFill>
              <a:srgbClr val="F8FBFF"/>
            </a:solidFill>
            <a:prstDash val="solid"/>
          </a:ln>
        </p:spPr>
        <p:txBody>
          <a:bodyPr/>
          <a:lstStyle/>
          <a:p>
            <a:endParaRPr/>
          </a:p>
        </p:txBody>
      </p:sp>
      <p:sp>
        <p:nvSpPr>
          <p:cNvPr id="3" name="Text 1">
            <a:extLst>
              <a:ext uri="{FF2B5EF4-FFF2-40B4-BE49-F238E27FC236}">
                <a16:creationId xmlns:a16="http://schemas.microsoft.com/office/drawing/2014/main" id="{C378AFB1-FDA2-96B0-2BEF-1C317A722444}"/>
              </a:ext>
            </a:extLst>
          </p:cNvPr>
          <p:cNvSpPr>
            <a:spLocks noGrp="1"/>
          </p:cNvSpPr>
          <p:nvPr/>
        </p:nvSpPr>
        <p:spPr>
          <a:xfrm>
            <a:off x="476250" y="114300"/>
            <a:ext cx="1333500" cy="361950"/>
          </a:xfrm>
          <a:prstGeom prst="rect">
            <a:avLst/>
          </a:prstGeom>
          <a:noFill/>
        </p:spPr>
        <p:txBody>
          <a:bodyPr wrap="square" lIns="38100" tIns="19050" rIns="38100" bIns="19050" anchor="ctr">
            <a:normAutofit/>
          </a:bodyPr>
          <a:lstStyle/>
          <a:p>
            <a:pPr algn="l">
              <a:lnSpc>
                <a:spcPct val="112000"/>
              </a:lnSpc>
              <a:buNone/>
              <a:defRPr sz="1500" b="1">
                <a:solidFill>
                  <a:srgbClr val="0B4EA2"/>
                </a:solidFill>
                <a:latin typeface="Microsoft YaHei"/>
                <a:ea typeface="Microsoft YaHei"/>
                <a:cs typeface="Microsoft YaHei"/>
              </a:defRPr>
            </a:pPr>
            <a:r>
              <a:rPr sz="1500" b="1">
                <a:solidFill>
                  <a:srgbClr val="0B4EA2"/>
                </a:solidFill>
                <a:latin typeface="Microsoft YaHei"/>
                <a:ea typeface="Microsoft YaHei"/>
                <a:cs typeface="Microsoft YaHei"/>
              </a:rPr>
              <a:t>2 模拟</a:t>
            </a:r>
          </a:p>
        </p:txBody>
      </p:sp>
      <p:pic>
        <p:nvPicPr>
          <p:cNvPr id="45" name="Image 0"/>
          <p:cNvPicPr>
            <a:picLocks noChangeAspect="1"/>
          </p:cNvPicPr>
          <p:nvPr/>
        </p:nvPicPr>
        <p:blipFill>
          <a:blip r:embed="rId3"/>
          <a:stretch>
            <a:fillRect/>
          </a:stretch>
        </p:blipFill>
        <p:spPr>
          <a:xfrm>
            <a:off x="11045952" y="74851"/>
            <a:ext cx="384048" cy="380649"/>
          </a:xfrm>
          <a:prstGeom prst="rect">
            <a:avLst/>
          </a:prstGeom>
        </p:spPr>
      </p:pic>
      <p:sp>
        <p:nvSpPr>
          <p:cNvPr id="5" name="Shape 2">
            <a:extLst>
              <a:ext uri="{FF2B5EF4-FFF2-40B4-BE49-F238E27FC236}">
                <a16:creationId xmlns:a16="http://schemas.microsoft.com/office/drawing/2014/main" id="{C0598D47-E624-7690-4653-EE16BD034875}"/>
              </a:ext>
            </a:extLst>
          </p:cNvPr>
          <p:cNvSpPr>
            <a:spLocks noGrp="1"/>
          </p:cNvSpPr>
          <p:nvPr/>
        </p:nvSpPr>
        <p:spPr>
          <a:xfrm>
            <a:off x="475488" y="594360"/>
            <a:ext cx="10789920" cy="0"/>
          </a:xfrm>
          <a:prstGeom prst="line">
            <a:avLst/>
          </a:prstGeom>
          <a:noFill/>
          <a:ln w="15240">
            <a:solidFill>
              <a:srgbClr val="0B4EA2"/>
            </a:solidFill>
            <a:prstDash val="solid"/>
          </a:ln>
        </p:spPr>
        <p:txBody>
          <a:bodyPr/>
          <a:lstStyle/>
          <a:p>
            <a:endParaRPr/>
          </a:p>
        </p:txBody>
      </p:sp>
      <p:sp>
        <p:nvSpPr>
          <p:cNvPr id="6" name="Text 3">
            <a:extLst>
              <a:ext uri="{FF2B5EF4-FFF2-40B4-BE49-F238E27FC236}">
                <a16:creationId xmlns:a16="http://schemas.microsoft.com/office/drawing/2014/main" id="{5049395B-F57D-7194-600B-E15D97FFF4EC}"/>
              </a:ext>
            </a:extLst>
          </p:cNvPr>
          <p:cNvSpPr>
            <a:spLocks noGrp="1"/>
          </p:cNvSpPr>
          <p:nvPr/>
        </p:nvSpPr>
        <p:spPr>
          <a:xfrm>
            <a:off x="476250" y="6496050"/>
            <a:ext cx="1619250" cy="209550"/>
          </a:xfrm>
          <a:prstGeom prst="rect">
            <a:avLst/>
          </a:prstGeom>
          <a:noFill/>
        </p:spPr>
        <p:txBody>
          <a:bodyPr wrap="square" lIns="38100" tIns="19050" rIns="38100" bIns="19050" anchor="ctr">
            <a:normAutofit fontScale="95663"/>
          </a:bodyPr>
          <a:lstStyle/>
          <a:p>
            <a:pPr algn="l">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惠州 · 2026.07</a:t>
            </a:r>
          </a:p>
        </p:txBody>
      </p:sp>
      <p:sp>
        <p:nvSpPr>
          <p:cNvPr id="7" name="Text 4">
            <a:extLst>
              <a:ext uri="{FF2B5EF4-FFF2-40B4-BE49-F238E27FC236}">
                <a16:creationId xmlns:a16="http://schemas.microsoft.com/office/drawing/2014/main" id="{3DD24F75-B249-4ADB-72DA-2BEF7CC61779}"/>
              </a:ext>
            </a:extLst>
          </p:cNvPr>
          <p:cNvSpPr>
            <a:spLocks noGrp="1"/>
          </p:cNvSpPr>
          <p:nvPr/>
        </p:nvSpPr>
        <p:spPr>
          <a:xfrm>
            <a:off x="11096625" y="6496050"/>
            <a:ext cx="714375" cy="209550"/>
          </a:xfrm>
          <a:prstGeom prst="rect">
            <a:avLst/>
          </a:prstGeom>
          <a:noFill/>
        </p:spPr>
        <p:txBody>
          <a:bodyPr wrap="square" lIns="38100" tIns="19050" rIns="38100" bIns="19050" anchor="ctr">
            <a:normAutofit fontScale="95663"/>
          </a:bodyPr>
          <a:lstStyle/>
          <a:p>
            <a:pPr algn="r">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8</a:t>
            </a:r>
          </a:p>
        </p:txBody>
      </p:sp>
      <p:sp>
        <p:nvSpPr>
          <p:cNvPr id="9" name="Text 6">
            <a:extLst>
              <a:ext uri="{FF2B5EF4-FFF2-40B4-BE49-F238E27FC236}">
                <a16:creationId xmlns:a16="http://schemas.microsoft.com/office/drawing/2014/main" id="{00225556-B9EB-F3B5-58B1-4490E5564E34}"/>
              </a:ext>
            </a:extLst>
          </p:cNvPr>
          <p:cNvSpPr>
            <a:spLocks noGrp="1"/>
          </p:cNvSpPr>
          <p:nvPr/>
        </p:nvSpPr>
        <p:spPr>
          <a:xfrm>
            <a:off x="1857375" y="76200"/>
            <a:ext cx="8763000" cy="457200"/>
          </a:xfrm>
          <a:prstGeom prst="rect">
            <a:avLst/>
          </a:prstGeom>
          <a:noFill/>
        </p:spPr>
        <p:txBody>
          <a:bodyPr wrap="square" lIns="38100" tIns="19050" rIns="38100" bIns="19050" anchor="ctr">
            <a:normAutofit/>
          </a:bodyPr>
          <a:lstStyle/>
          <a:p>
            <a:pPr algn="ctr">
              <a:lnSpc>
                <a:spcPct val="112000"/>
              </a:lnSpc>
              <a:buNone/>
              <a:defRPr sz="2400" b="1">
                <a:solidFill>
                  <a:srgbClr val="17324D"/>
                </a:solidFill>
                <a:latin typeface="Microsoft YaHei"/>
                <a:ea typeface="Microsoft YaHei"/>
                <a:cs typeface="Microsoft YaHei"/>
              </a:defRPr>
            </a:pPr>
            <a:r>
              <a:rPr sz="2400" b="1" dirty="0" err="1">
                <a:solidFill>
                  <a:srgbClr val="17324D"/>
                </a:solidFill>
                <a:latin typeface="Microsoft YaHei"/>
                <a:ea typeface="Microsoft YaHei"/>
                <a:cs typeface="Microsoft YaHei"/>
              </a:rPr>
              <a:t>电子透过率：场强比与横向扩散共同决定</a:t>
            </a:r>
            <a:endParaRPr sz="2400" b="1" dirty="0">
              <a:solidFill>
                <a:srgbClr val="17324D"/>
              </a:solidFill>
              <a:latin typeface="Microsoft YaHei"/>
              <a:ea typeface="Microsoft YaHei"/>
              <a:cs typeface="Microsoft YaHei"/>
            </a:endParaRPr>
          </a:p>
        </p:txBody>
      </p:sp>
      <p:sp>
        <p:nvSpPr>
          <p:cNvPr id="27" name="文本框 26">
            <a:extLst>
              <a:ext uri="{FF2B5EF4-FFF2-40B4-BE49-F238E27FC236}">
                <a16:creationId xmlns:a16="http://schemas.microsoft.com/office/drawing/2014/main" id="{C372FC18-982C-617A-B3C3-5D7D40B4DF39}"/>
              </a:ext>
            </a:extLst>
          </p:cNvPr>
          <p:cNvSpPr>
            <a:spLocks noGrp="1"/>
          </p:cNvSpPr>
          <p:nvPr/>
        </p:nvSpPr>
        <p:spPr>
          <a:xfrm>
            <a:off x="476250" y="762000"/>
            <a:ext cx="7048500" cy="571500"/>
          </a:xfrm>
          <a:prstGeom prst="rect">
            <a:avLst/>
          </a:prstGeom>
          <a:noFill/>
        </p:spPr>
        <p:txBody>
          <a:bodyPr wrap="square" lIns="38100" tIns="19050" rIns="38100" bIns="19050" anchor="ctr">
            <a:normAutofit/>
          </a:bodyPr>
          <a:lstStyle/>
          <a:p>
            <a:pPr algn="l">
              <a:lnSpc>
                <a:spcPct val="112000"/>
              </a:lnSpc>
              <a:buNone/>
              <a:defRPr sz="1875" b="0">
                <a:solidFill>
                  <a:srgbClr val="263442"/>
                </a:solidFill>
                <a:latin typeface="Microsoft YaHei"/>
                <a:ea typeface="Microsoft YaHei"/>
                <a:cs typeface="Microsoft YaHei"/>
              </a:defRPr>
            </a:pPr>
            <a:r>
              <a:rPr sz="1875" b="0">
                <a:solidFill>
                  <a:srgbClr val="263442"/>
                </a:solidFill>
                <a:latin typeface="Microsoft YaHei"/>
                <a:ea typeface="Microsoft YaHei"/>
                <a:cs typeface="Microsoft YaHei"/>
              </a:rPr>
              <a:t>统计光阴极产生的电子中，穿过丝网并进入倍增区的比例。</a:t>
            </a:r>
          </a:p>
        </p:txBody>
      </p:sp>
      <p:pic>
        <p:nvPicPr>
          <p:cNvPr id="51" name="图片 27"/>
          <p:cNvPicPr>
            <a:picLocks noChangeAspect="1"/>
          </p:cNvPicPr>
          <p:nvPr/>
        </p:nvPicPr>
        <p:blipFill>
          <a:blip r:embed="rId4"/>
          <a:stretch>
            <a:fillRect/>
          </a:stretch>
        </p:blipFill>
        <p:spPr>
          <a:xfrm>
            <a:off x="60980" y="1467322"/>
            <a:ext cx="4279245" cy="3240000"/>
          </a:xfrm>
          <a:prstGeom prst="rect">
            <a:avLst/>
          </a:prstGeom>
        </p:spPr>
      </p:pic>
      <p:sp>
        <p:nvSpPr>
          <p:cNvPr id="29" name="文本框 28">
            <a:extLst>
              <a:ext uri="{FF2B5EF4-FFF2-40B4-BE49-F238E27FC236}">
                <a16:creationId xmlns:a16="http://schemas.microsoft.com/office/drawing/2014/main" id="{CC91094A-9DD5-F0E5-9E64-A3F3FCAA4CE3}"/>
              </a:ext>
            </a:extLst>
          </p:cNvPr>
          <p:cNvSpPr>
            <a:spLocks noGrp="1"/>
          </p:cNvSpPr>
          <p:nvPr/>
        </p:nvSpPr>
        <p:spPr>
          <a:xfrm>
            <a:off x="4933950" y="4860925"/>
            <a:ext cx="3333750" cy="809625"/>
          </a:xfrm>
          <a:prstGeom prst="rect">
            <a:avLst/>
          </a:prstGeom>
          <a:noFill/>
        </p:spPr>
        <p:txBody>
          <a:bodyPr wrap="square" lIns="38100" tIns="19050" rIns="38100" bIns="19050" anchor="t">
            <a:normAutofit/>
          </a:bodyPr>
          <a:lstStyle/>
          <a:p>
            <a:pPr algn="l">
              <a:lnSpc>
                <a:spcPct val="112000"/>
              </a:lnSpc>
              <a:buNone/>
              <a:defRPr sz="1650" b="0">
                <a:solidFill>
                  <a:srgbClr val="0B4EA2"/>
                </a:solidFill>
                <a:latin typeface="Microsoft YaHei"/>
                <a:ea typeface="Microsoft YaHei"/>
                <a:cs typeface="Microsoft YaHei"/>
              </a:defRPr>
            </a:pPr>
            <a:r>
              <a:rPr sz="1650" b="0" dirty="0" err="1">
                <a:solidFill>
                  <a:srgbClr val="0B4EA2"/>
                </a:solidFill>
                <a:latin typeface="Microsoft YaHei"/>
                <a:ea typeface="Microsoft YaHei"/>
                <a:cs typeface="Microsoft YaHei"/>
              </a:rPr>
              <a:t>受横向扩散影响，随压强降低，透过率先下降后回升</a:t>
            </a:r>
            <a:r>
              <a:rPr sz="1650" b="0" dirty="0">
                <a:solidFill>
                  <a:srgbClr val="0B4EA2"/>
                </a:solidFill>
                <a:latin typeface="Microsoft YaHei"/>
                <a:ea typeface="Microsoft YaHei"/>
                <a:cs typeface="Microsoft YaHei"/>
              </a:rPr>
              <a:t>。</a:t>
            </a:r>
          </a:p>
        </p:txBody>
      </p:sp>
      <p:pic>
        <p:nvPicPr>
          <p:cNvPr id="53" name="图片 29"/>
          <p:cNvPicPr>
            <a:picLocks noChangeAspect="1"/>
          </p:cNvPicPr>
          <p:nvPr/>
        </p:nvPicPr>
        <p:blipFill>
          <a:blip r:embed="rId5"/>
          <a:stretch>
            <a:fillRect/>
          </a:stretch>
        </p:blipFill>
        <p:spPr>
          <a:xfrm>
            <a:off x="9004511" y="3298825"/>
            <a:ext cx="3143250" cy="2381250"/>
          </a:xfrm>
          <a:prstGeom prst="rect">
            <a:avLst/>
          </a:prstGeom>
        </p:spPr>
      </p:pic>
      <p:pic>
        <p:nvPicPr>
          <p:cNvPr id="54" name="图片 31"/>
          <p:cNvPicPr>
            <a:picLocks noChangeAspect="1"/>
          </p:cNvPicPr>
          <p:nvPr/>
        </p:nvPicPr>
        <p:blipFill>
          <a:blip r:embed="rId6"/>
          <a:stretch>
            <a:fillRect/>
          </a:stretch>
        </p:blipFill>
        <p:spPr>
          <a:xfrm>
            <a:off x="4443613" y="1467322"/>
            <a:ext cx="4279245" cy="3240000"/>
          </a:xfrm>
          <a:prstGeom prst="rect">
            <a:avLst/>
          </a:prstGeom>
        </p:spPr>
      </p:pic>
      <mc:AlternateContent xmlns:mc="http://schemas.openxmlformats.org/markup-compatibility/2006" xmlns:a14="http://schemas.microsoft.com/office/drawing/2010/main">
        <mc:Choice Requires="a14">
          <p:sp>
            <p:nvSpPr>
              <p:cNvPr id="33" name="文本框 32">
                <a:extLst>
                  <a:ext uri="{FF2B5EF4-FFF2-40B4-BE49-F238E27FC236}">
                    <a16:creationId xmlns:a16="http://schemas.microsoft.com/office/drawing/2014/main" id="{A997593E-F64E-72C1-13CE-92E3F622FDF6}"/>
                  </a:ext>
                </a:extLst>
              </p:cNvPr>
              <p:cNvSpPr>
                <a:spLocks noGrp="1"/>
              </p:cNvSpPr>
              <p:nvPr/>
            </p:nvSpPr>
            <p:spPr>
              <a:xfrm>
                <a:off x="5193790" y="2067961"/>
                <a:ext cx="1645159" cy="369332"/>
              </a:xfrm>
              <a:prstGeom prst="rect">
                <a:avLst/>
              </a:prstGeom>
              <a:noFill/>
            </p:spPr>
            <p:txBody>
              <a:bodyPr wrap="square">
                <a:spAutoFit/>
              </a:bodyPr>
              <a:lstStyle/>
              <a:p>
                <a:pPr>
                  <a:buNone/>
                </a:pPr>
                <a14:m>
                  <m:oMath xmlns:m="http://schemas.openxmlformats.org/officeDocument/2006/math">
                    <m:sSub>
                      <m:sSubPr>
                        <m:ctrlPr>
                          <a:rPr lang="en-US" b="0" i="1">
                            <a:solidFill>
                              <a:srgbClr val="FF0000"/>
                            </a:solidFill>
                            <a:latin typeface="Cambria Math" panose="02040503050406030204" pitchFamily="18" charset="0"/>
                            <a:ea typeface="Cambria Math"/>
                            <a:cs typeface="Cambria Math"/>
                          </a:rPr>
                        </m:ctrlPr>
                      </m:sSubPr>
                      <m:e>
                        <m:r>
                          <a:rPr lang="en-US" b="0" i="1">
                            <a:solidFill>
                              <a:srgbClr val="FF0000"/>
                            </a:solidFill>
                            <a:latin typeface="Cambria Math"/>
                            <a:ea typeface="Cambria Math"/>
                            <a:cs typeface="Cambria Math"/>
                          </a:rPr>
                          <m:t>𝐸</m:t>
                        </m:r>
                      </m:e>
                      <m:sub>
                        <m:r>
                          <a:rPr lang="en-US" b="0" i="1">
                            <a:solidFill>
                              <a:srgbClr val="FF0000"/>
                            </a:solidFill>
                            <a:latin typeface="Cambria Math"/>
                            <a:ea typeface="Cambria Math"/>
                            <a:cs typeface="Cambria Math"/>
                          </a:rPr>
                          <m:t>𝑎</m:t>
                        </m:r>
                      </m:sub>
                    </m:sSub>
                    <m:r>
                      <a:rPr lang="en-US" b="0" i="1">
                        <a:solidFill>
                          <a:srgbClr val="FF0000"/>
                        </a:solidFill>
                        <a:latin typeface="Cambria Math"/>
                        <a:ea typeface="Cambria Math"/>
                        <a:cs typeface="Cambria Math"/>
                      </a:rPr>
                      <m:t>/</m:t>
                    </m:r>
                    <m:sSub>
                      <m:sSubPr>
                        <m:ctrlPr>
                          <a:rPr lang="en-US" b="0" i="1">
                            <a:solidFill>
                              <a:srgbClr val="FF0000"/>
                            </a:solidFill>
                            <a:latin typeface="Cambria Math" panose="02040503050406030204" pitchFamily="18" charset="0"/>
                            <a:ea typeface="Cambria Math"/>
                            <a:cs typeface="Cambria Math"/>
                          </a:rPr>
                        </m:ctrlPr>
                      </m:sSubPr>
                      <m:e>
                        <m:r>
                          <a:rPr lang="en-US" b="0" i="1">
                            <a:solidFill>
                              <a:srgbClr val="FF0000"/>
                            </a:solidFill>
                            <a:latin typeface="Cambria Math"/>
                            <a:ea typeface="Cambria Math"/>
                            <a:cs typeface="Cambria Math"/>
                          </a:rPr>
                          <m:t>𝐸</m:t>
                        </m:r>
                      </m:e>
                      <m:sub>
                        <m:r>
                          <a:rPr lang="en-US" b="0" i="1">
                            <a:solidFill>
                              <a:srgbClr val="FF0000"/>
                            </a:solidFill>
                            <a:latin typeface="Cambria Math"/>
                            <a:ea typeface="Cambria Math"/>
                            <a:cs typeface="Cambria Math"/>
                          </a:rPr>
                          <m:t>𝑑</m:t>
                        </m:r>
                      </m:sub>
                    </m:sSub>
                    <m:r>
                      <a:rPr lang="en-US" b="0" i="1">
                        <a:solidFill>
                          <a:srgbClr val="FF0000"/>
                        </a:solidFill>
                        <a:latin typeface="Cambria Math"/>
                        <a:ea typeface="Cambria Math"/>
                        <a:cs typeface="Cambria Math"/>
                      </a:rPr>
                      <m:t>=</m:t>
                    </m:r>
                    <m:r>
                      <a:rPr lang="en-US" b="0" i="1">
                        <a:solidFill>
                          <a:srgbClr val="FF0000"/>
                        </a:solidFill>
                        <a:latin typeface="Cambria Math"/>
                        <a:ea typeface="Cambria Math"/>
                        <a:cs typeface="Cambria Math"/>
                      </a:rPr>
                      <m:t>100</m:t>
                    </m:r>
                  </m:oMath>
                </a14:m>
                <a:r>
                  <a:rPr>
                    <a:solidFill>
                      <a:srgbClr val="FF0000"/>
                    </a:solidFill>
                  </a:rPr>
                  <a:t> </a:t>
                </a:r>
              </a:p>
            </p:txBody>
          </p:sp>
        </mc:Choice>
        <mc:Fallback xmlns="">
          <p:sp>
            <p:nvSpPr>
              <p:cNvPr id="33" name="文本框 32">
                <a:extLst>
                  <a:ext uri="{FF2B5EF4-FFF2-40B4-BE49-F238E27FC236}">
                    <a16:creationId xmlns:a16="http://schemas.microsoft.com/office/drawing/2014/main" id="{A997593E-F64E-72C1-13CE-92E3F622FDF6}"/>
                  </a:ext>
                </a:extLst>
              </p:cNvPr>
              <p:cNvSpPr>
                <a:spLocks noGrp="1" noRot="1" noChangeAspect="1" noMove="1" noResize="1" noEditPoints="1" noAdjustHandles="1" noChangeArrowheads="1" noChangeShapeType="1" noTextEdit="1"/>
              </p:cNvSpPr>
              <p:nvPr/>
            </p:nvSpPr>
            <p:spPr>
              <a:xfrm>
                <a:off x="5193790" y="2067961"/>
                <a:ext cx="1645159" cy="369332"/>
              </a:xfrm>
              <a:prstGeom prst="rect">
                <a:avLst/>
              </a:prstGeom>
              <a:blipFill>
                <a:blip r:embed="rId7"/>
                <a:stretch>
                  <a:fillRect b="-14754"/>
                </a:stretch>
              </a:blipFill>
            </p:spPr>
            <p:txBody>
              <a:bodyPr/>
              <a:lstStyle/>
              <a:p>
                <a:r>
                  <a:rPr lang="zh-CN" altLang="en-US">
                    <a:noFill/>
                  </a:rPr>
                  <a:t> </a:t>
                </a:r>
              </a:p>
            </p:txBody>
          </p:sp>
        </mc:Fallback>
      </mc:AlternateContent>
      <p:pic>
        <p:nvPicPr>
          <p:cNvPr id="56" name="图片 34"/>
          <p:cNvPicPr>
            <a:picLocks noChangeAspect="1"/>
          </p:cNvPicPr>
          <p:nvPr/>
        </p:nvPicPr>
        <p:blipFill>
          <a:blip r:embed="rId8"/>
          <a:srcRect b="45844"/>
          <a:stretch>
            <a:fillRect/>
          </a:stretch>
        </p:blipFill>
        <p:spPr>
          <a:xfrm>
            <a:off x="8883650" y="917575"/>
            <a:ext cx="3143250" cy="2190750"/>
          </a:xfrm>
          <a:prstGeom prst="rect">
            <a:avLst/>
          </a:prstGeom>
        </p:spPr>
      </p:pic>
      <p:sp>
        <p:nvSpPr>
          <p:cNvPr id="36" name="文本框 35">
            <a:extLst>
              <a:ext uri="{FF2B5EF4-FFF2-40B4-BE49-F238E27FC236}">
                <a16:creationId xmlns:a16="http://schemas.microsoft.com/office/drawing/2014/main" id="{8E4944E7-33AA-E0EA-4192-680D46CF22D4}"/>
              </a:ext>
            </a:extLst>
          </p:cNvPr>
          <p:cNvSpPr>
            <a:spLocks noGrp="1"/>
          </p:cNvSpPr>
          <p:nvPr/>
        </p:nvSpPr>
        <p:spPr>
          <a:xfrm>
            <a:off x="0" y="0"/>
            <a:ext cx="0" cy="0"/>
          </a:xfrm>
          <a:prstGeom prst="rect">
            <a:avLst/>
          </a:prstGeom>
          <a:noFill/>
        </p:spPr>
        <p:txBody>
          <a:bodyPr wrap="square">
            <a:normAutofit fontScale="25000" lnSpcReduction="20000"/>
          </a:bodyPr>
          <a:lstStyle/>
          <a:p>
            <a:pPr>
              <a:buNone/>
              <a:defRPr sz="1725">
                <a:solidFill>
                  <a:srgbClr val="263442"/>
                </a:solidFill>
                <a:latin typeface="Noto Sans CJK SC"/>
                <a:ea typeface="Noto Sans CJK SC"/>
                <a:cs typeface="Noto Sans CJK SC"/>
              </a:defRPr>
            </a:pPr>
            <a:endParaRPr/>
          </a:p>
        </p:txBody>
      </p:sp>
      <p:sp>
        <p:nvSpPr>
          <p:cNvPr id="37" name="文本框 36">
            <a:extLst>
              <a:ext uri="{FF2B5EF4-FFF2-40B4-BE49-F238E27FC236}">
                <a16:creationId xmlns:a16="http://schemas.microsoft.com/office/drawing/2014/main" id="{5709854A-8C6E-F5A5-218D-F517B59F661B}"/>
              </a:ext>
            </a:extLst>
          </p:cNvPr>
          <p:cNvSpPr>
            <a:spLocks noGrp="1"/>
          </p:cNvSpPr>
          <p:nvPr/>
        </p:nvSpPr>
        <p:spPr>
          <a:xfrm>
            <a:off x="381000" y="4860925"/>
            <a:ext cx="3333750" cy="809625"/>
          </a:xfrm>
          <a:prstGeom prst="rect">
            <a:avLst/>
          </a:prstGeom>
          <a:noFill/>
        </p:spPr>
        <p:txBody>
          <a:bodyPr wrap="square" lIns="38100" tIns="19050" rIns="38100" bIns="19050" anchor="t">
            <a:normAutofit/>
          </a:bodyPr>
          <a:lstStyle/>
          <a:p>
            <a:pPr algn="l">
              <a:lnSpc>
                <a:spcPct val="112000"/>
              </a:lnSpc>
              <a:buNone/>
              <a:defRPr sz="1650" b="0">
                <a:solidFill>
                  <a:srgbClr val="0B4EA2"/>
                </a:solidFill>
                <a:latin typeface="Microsoft YaHei"/>
                <a:ea typeface="Microsoft YaHei"/>
                <a:cs typeface="Microsoft YaHei"/>
              </a:defRPr>
            </a:pPr>
            <a:r>
              <a:rPr sz="1650" b="0" dirty="0" err="1">
                <a:solidFill>
                  <a:srgbClr val="0B4EA2"/>
                </a:solidFill>
                <a:latin typeface="Microsoft YaHei"/>
                <a:ea typeface="Microsoft YaHei"/>
                <a:cs typeface="Microsoft YaHei"/>
              </a:rPr>
              <a:t>Ea</a:t>
            </a:r>
            <a:r>
              <a:rPr sz="1650" b="0" dirty="0">
                <a:solidFill>
                  <a:srgbClr val="0B4EA2"/>
                </a:solidFill>
                <a:latin typeface="Microsoft YaHei"/>
                <a:ea typeface="Microsoft YaHei"/>
                <a:cs typeface="Microsoft YaHei"/>
              </a:rPr>
              <a:t>/Ed </a:t>
            </a:r>
            <a:r>
              <a:rPr sz="1650" b="0" dirty="0" err="1">
                <a:solidFill>
                  <a:srgbClr val="0B4EA2"/>
                </a:solidFill>
                <a:latin typeface="Microsoft YaHei"/>
                <a:ea typeface="Microsoft YaHei"/>
                <a:cs typeface="Microsoft YaHei"/>
              </a:rPr>
              <a:t>越大，电子透过率越高；当</a:t>
            </a:r>
            <a:r>
              <a:rPr sz="1650" b="0" dirty="0">
                <a:solidFill>
                  <a:srgbClr val="0B4EA2"/>
                </a:solidFill>
                <a:latin typeface="Microsoft YaHei"/>
                <a:ea typeface="Microsoft YaHei"/>
                <a:cs typeface="Microsoft YaHei"/>
              </a:rPr>
              <a:t> </a:t>
            </a:r>
            <a:r>
              <a:rPr sz="1650" b="0" dirty="0" err="1">
                <a:solidFill>
                  <a:srgbClr val="0B4EA2"/>
                </a:solidFill>
                <a:latin typeface="Microsoft YaHei"/>
                <a:ea typeface="Microsoft YaHei"/>
                <a:cs typeface="Microsoft YaHei"/>
              </a:rPr>
              <a:t>Ea</a:t>
            </a:r>
            <a:r>
              <a:rPr sz="1650" b="0" dirty="0">
                <a:solidFill>
                  <a:srgbClr val="0B4EA2"/>
                </a:solidFill>
                <a:latin typeface="Microsoft YaHei"/>
                <a:ea typeface="Microsoft YaHei"/>
                <a:cs typeface="Microsoft YaHei"/>
              </a:rPr>
              <a:t>/Ed &gt; 100 </a:t>
            </a:r>
            <a:r>
              <a:rPr sz="1650" b="0" dirty="0" err="1">
                <a:solidFill>
                  <a:srgbClr val="0B4EA2"/>
                </a:solidFill>
                <a:latin typeface="Microsoft YaHei"/>
                <a:ea typeface="Microsoft YaHei"/>
                <a:cs typeface="Microsoft YaHei"/>
              </a:rPr>
              <a:t>后变化趋缓</a:t>
            </a:r>
            <a:r>
              <a:rPr sz="1650" b="0" dirty="0">
                <a:solidFill>
                  <a:srgbClr val="0B4EA2"/>
                </a:solidFill>
                <a:latin typeface="Microsoft YaHei"/>
                <a:ea typeface="Microsoft YaHei"/>
                <a:cs typeface="Microsoft YaHei"/>
              </a:rPr>
              <a:t>。</a:t>
            </a:r>
          </a:p>
        </p:txBody>
      </p:sp>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468F54E5-CB46-6837-BF4A-63358803ABCF}"/>
                  </a:ext>
                </a:extLst>
              </p:cNvPr>
              <p:cNvSpPr>
                <a:spLocks noGrp="1"/>
              </p:cNvSpPr>
              <p:nvPr/>
            </p:nvSpPr>
            <p:spPr>
              <a:xfrm>
                <a:off x="9364807" y="1360322"/>
                <a:ext cx="1255568" cy="261610"/>
              </a:xfrm>
              <a:prstGeom prst="rect">
                <a:avLst/>
              </a:prstGeom>
              <a:noFill/>
            </p:spPr>
            <p:txBody>
              <a:bodyPr wrap="square">
                <a:spAutoFit/>
              </a:bodyPr>
              <a:lstStyle/>
              <a:p>
                <a:pPr>
                  <a:defRPr>
                    <a:latin typeface="Microsoft YaHei"/>
                    <a:ea typeface="Microsoft YaHei"/>
                    <a:cs typeface="Microsoft YaHei"/>
                  </a:defRPr>
                </a:pPr>
                <a14:m>
                  <m:oMath xmlns:m="http://schemas.openxmlformats.org/officeDocument/2006/math">
                    <m:sSub>
                      <m:sSubPr>
                        <m:ctrlPr>
                          <a:rPr lang="en-US" sz="1100" b="1" i="1">
                            <a:solidFill>
                              <a:srgbClr val="FF0000"/>
                            </a:solidFill>
                            <a:latin typeface="Cambria Math" panose="02040503050406030204" pitchFamily="18" charset="0"/>
                            <a:ea typeface="Cambria Math"/>
                            <a:cs typeface="Cambria Math"/>
                          </a:rPr>
                        </m:ctrlPr>
                      </m:sSubPr>
                      <m:e>
                        <m:r>
                          <a:rPr lang="en-US" sz="1100" b="1" i="1">
                            <a:solidFill>
                              <a:srgbClr val="FF0000"/>
                            </a:solidFill>
                            <a:latin typeface="Cambria Math"/>
                            <a:ea typeface="Cambria Math"/>
                            <a:cs typeface="Cambria Math"/>
                          </a:rPr>
                          <m:t>𝑬</m:t>
                        </m:r>
                      </m:e>
                      <m:sub>
                        <m:r>
                          <a:rPr lang="en-US" sz="1100" b="1" i="1">
                            <a:solidFill>
                              <a:srgbClr val="FF0000"/>
                            </a:solidFill>
                            <a:latin typeface="Cambria Math"/>
                            <a:ea typeface="Cambria Math"/>
                            <a:cs typeface="Cambria Math"/>
                          </a:rPr>
                          <m:t>𝒅</m:t>
                        </m:r>
                      </m:sub>
                    </m:sSub>
                    <m:r>
                      <a:rPr lang="en-US" sz="1100" b="1" i="1">
                        <a:solidFill>
                          <a:srgbClr val="FF0000"/>
                        </a:solidFill>
                        <a:latin typeface="Cambria Math"/>
                        <a:ea typeface="Cambria Math"/>
                        <a:cs typeface="Cambria Math"/>
                      </a:rPr>
                      <m:t> </m:t>
                    </m:r>
                  </m:oMath>
                </a14:m>
                <a:r>
                  <a:rPr sz="1100" b="1">
                    <a:solidFill>
                      <a:srgbClr val="FF0000"/>
                    </a:solidFill>
                    <a:latin typeface="Times New Roman"/>
                    <a:ea typeface="Times New Roman"/>
                    <a:cs typeface="Times New Roman"/>
                  </a:rPr>
                  <a:t>= 0.3kV/cm</a:t>
                </a:r>
              </a:p>
            </p:txBody>
          </p:sp>
        </mc:Choice>
        <mc:Fallback xmlns="">
          <p:sp>
            <p:nvSpPr>
              <p:cNvPr id="8" name="文本框 7">
                <a:extLst>
                  <a:ext uri="{FF2B5EF4-FFF2-40B4-BE49-F238E27FC236}">
                    <a16:creationId xmlns:a16="http://schemas.microsoft.com/office/drawing/2014/main" id="{468F54E5-CB46-6837-BF4A-63358803ABCF}"/>
                  </a:ext>
                </a:extLst>
              </p:cNvPr>
              <p:cNvSpPr>
                <a:spLocks noGrp="1" noRot="1" noChangeAspect="1" noMove="1" noResize="1" noEditPoints="1" noAdjustHandles="1" noChangeArrowheads="1" noChangeShapeType="1" noTextEdit="1"/>
              </p:cNvSpPr>
              <p:nvPr/>
            </p:nvSpPr>
            <p:spPr>
              <a:xfrm>
                <a:off x="9364807" y="1360322"/>
                <a:ext cx="1255568" cy="261610"/>
              </a:xfrm>
              <a:prstGeom prst="rect">
                <a:avLst/>
              </a:prstGeom>
              <a:blipFill>
                <a:blip r:embed="rId9"/>
                <a:stretch>
                  <a:fillRect b="-16279"/>
                </a:stretch>
              </a:blipFill>
            </p:spPr>
            <p:txBody>
              <a:bodyPr/>
              <a:lstStyle/>
              <a:p>
                <a:r>
                  <a:rPr lang="zh-CN" altLang="en-US">
                    <a:noFill/>
                  </a:rPr>
                  <a:t> </a:t>
                </a:r>
              </a:p>
            </p:txBody>
          </p:sp>
        </mc:Fallback>
      </mc:AlternateContent>
      <p:sp>
        <p:nvSpPr>
          <p:cNvPr id="11" name="文本框 37">
            <a:extLst>
              <a:ext uri="{FF2B5EF4-FFF2-40B4-BE49-F238E27FC236}">
                <a16:creationId xmlns:a16="http://schemas.microsoft.com/office/drawing/2014/main" id="{72095BEC-571A-87B5-E32D-207B610255D3}"/>
              </a:ext>
            </a:extLst>
          </p:cNvPr>
          <p:cNvSpPr>
            <a:spLocks noGrp="1"/>
          </p:cNvSpPr>
          <p:nvPr/>
        </p:nvSpPr>
        <p:spPr>
          <a:xfrm>
            <a:off x="1619250" y="5711030"/>
            <a:ext cx="6978650" cy="632620"/>
          </a:xfrm>
          <a:prstGeom prst="rect">
            <a:avLst/>
          </a:prstGeom>
          <a:noFill/>
        </p:spPr>
        <p:txBody>
          <a:bodyPr wrap="square" lIns="38100" tIns="19050" rIns="38100" bIns="19050" anchor="ctr">
            <a:normAutofit/>
          </a:bodyPr>
          <a:lstStyle/>
          <a:p>
            <a:pPr algn="ctr">
              <a:lnSpc>
                <a:spcPct val="112000"/>
              </a:lnSpc>
              <a:buNone/>
              <a:defRPr sz="1725" b="1">
                <a:solidFill>
                  <a:srgbClr val="C0392B"/>
                </a:solidFill>
                <a:latin typeface="Microsoft YaHei"/>
                <a:ea typeface="Microsoft YaHei"/>
                <a:cs typeface="Microsoft YaHei"/>
              </a:defRPr>
            </a:pPr>
            <a:r>
              <a:rPr sz="1725" b="1">
                <a:solidFill>
                  <a:srgbClr val="C0392B"/>
                </a:solidFill>
                <a:latin typeface="Microsoft YaHei"/>
                <a:ea typeface="Microsoft YaHei"/>
                <a:cs typeface="Microsoft YaHei"/>
              </a:rPr>
              <a:t>RPC 气体在 P &gt; 0.1 atm 时吸附过强；低压工作需同步优化 Ea/Ed。</a:t>
            </a:r>
          </a:p>
        </p:txBody>
      </p:sp>
    </p:spTree>
    <p:extLst>
      <p:ext uri="{BB962C8B-B14F-4D97-AF65-F5344CB8AC3E}">
        <p14:creationId xmlns:p14="http://schemas.microsoft.com/office/powerpoint/2010/main" val="26119555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89F02716-DBD8-A592-E75A-B9AD760A2AC8}"/>
              </a:ext>
            </a:extLst>
          </p:cNvPr>
          <p:cNvSpPr>
            <a:spLocks noGrp="1"/>
          </p:cNvSpPr>
          <p:nvPr/>
        </p:nvSpPr>
        <p:spPr>
          <a:xfrm>
            <a:off x="0" y="0"/>
            <a:ext cx="12191695" cy="566928"/>
          </a:xfrm>
          <a:prstGeom prst="rect">
            <a:avLst/>
          </a:prstGeom>
          <a:solidFill>
            <a:srgbClr val="F8FBFF"/>
          </a:solidFill>
          <a:ln w="12700">
            <a:solidFill>
              <a:srgbClr val="F8FBFF"/>
            </a:solidFill>
            <a:prstDash val="solid"/>
          </a:ln>
        </p:spPr>
        <p:txBody>
          <a:bodyPr/>
          <a:lstStyle/>
          <a:p>
            <a:endParaRPr/>
          </a:p>
        </p:txBody>
      </p:sp>
      <p:sp>
        <p:nvSpPr>
          <p:cNvPr id="3" name="Text 1">
            <a:extLst>
              <a:ext uri="{FF2B5EF4-FFF2-40B4-BE49-F238E27FC236}">
                <a16:creationId xmlns:a16="http://schemas.microsoft.com/office/drawing/2014/main" id="{912600B7-0E4C-7F64-AEC4-C9784DCF1FC5}"/>
              </a:ext>
            </a:extLst>
          </p:cNvPr>
          <p:cNvSpPr>
            <a:spLocks noGrp="1"/>
          </p:cNvSpPr>
          <p:nvPr/>
        </p:nvSpPr>
        <p:spPr>
          <a:xfrm>
            <a:off x="476250" y="114300"/>
            <a:ext cx="1333500" cy="361950"/>
          </a:xfrm>
          <a:prstGeom prst="rect">
            <a:avLst/>
          </a:prstGeom>
          <a:noFill/>
        </p:spPr>
        <p:txBody>
          <a:bodyPr wrap="square" lIns="38100" tIns="19050" rIns="38100" bIns="19050" anchor="ctr">
            <a:normAutofit/>
          </a:bodyPr>
          <a:lstStyle/>
          <a:p>
            <a:pPr algn="l">
              <a:lnSpc>
                <a:spcPct val="112000"/>
              </a:lnSpc>
              <a:buNone/>
              <a:defRPr sz="1500" b="1">
                <a:solidFill>
                  <a:srgbClr val="0B4EA2"/>
                </a:solidFill>
                <a:latin typeface="Microsoft YaHei"/>
                <a:ea typeface="Microsoft YaHei"/>
                <a:cs typeface="Microsoft YaHei"/>
              </a:defRPr>
            </a:pPr>
            <a:r>
              <a:rPr sz="1500" b="1">
                <a:solidFill>
                  <a:srgbClr val="0B4EA2"/>
                </a:solidFill>
                <a:latin typeface="Microsoft YaHei"/>
                <a:ea typeface="Microsoft YaHei"/>
                <a:cs typeface="Microsoft YaHei"/>
              </a:rPr>
              <a:t>2 模拟</a:t>
            </a:r>
          </a:p>
        </p:txBody>
      </p:sp>
      <p:pic>
        <p:nvPicPr>
          <p:cNvPr id="17" name="Image 0"/>
          <p:cNvPicPr>
            <a:picLocks noChangeAspect="1"/>
          </p:cNvPicPr>
          <p:nvPr/>
        </p:nvPicPr>
        <p:blipFill>
          <a:blip r:embed="rId3"/>
          <a:stretch>
            <a:fillRect/>
          </a:stretch>
        </p:blipFill>
        <p:spPr>
          <a:xfrm>
            <a:off x="11045952" y="74851"/>
            <a:ext cx="384048" cy="380649"/>
          </a:xfrm>
          <a:prstGeom prst="rect">
            <a:avLst/>
          </a:prstGeom>
        </p:spPr>
      </p:pic>
      <p:sp>
        <p:nvSpPr>
          <p:cNvPr id="5" name="Shape 2">
            <a:extLst>
              <a:ext uri="{FF2B5EF4-FFF2-40B4-BE49-F238E27FC236}">
                <a16:creationId xmlns:a16="http://schemas.microsoft.com/office/drawing/2014/main" id="{8C0DF76C-FB8E-4FB8-DB7C-568DB7AEE9F1}"/>
              </a:ext>
            </a:extLst>
          </p:cNvPr>
          <p:cNvSpPr>
            <a:spLocks noGrp="1"/>
          </p:cNvSpPr>
          <p:nvPr/>
        </p:nvSpPr>
        <p:spPr>
          <a:xfrm>
            <a:off x="475488" y="594360"/>
            <a:ext cx="10789920" cy="0"/>
          </a:xfrm>
          <a:prstGeom prst="line">
            <a:avLst/>
          </a:prstGeom>
          <a:noFill/>
          <a:ln w="15240">
            <a:solidFill>
              <a:srgbClr val="0B4EA2"/>
            </a:solidFill>
            <a:prstDash val="solid"/>
          </a:ln>
        </p:spPr>
        <p:txBody>
          <a:bodyPr/>
          <a:lstStyle/>
          <a:p>
            <a:endParaRPr/>
          </a:p>
        </p:txBody>
      </p:sp>
      <p:sp>
        <p:nvSpPr>
          <p:cNvPr id="6" name="Text 3">
            <a:extLst>
              <a:ext uri="{FF2B5EF4-FFF2-40B4-BE49-F238E27FC236}">
                <a16:creationId xmlns:a16="http://schemas.microsoft.com/office/drawing/2014/main" id="{41A8E66C-6BFA-7A0D-E685-4D0766BB4B13}"/>
              </a:ext>
            </a:extLst>
          </p:cNvPr>
          <p:cNvSpPr>
            <a:spLocks noGrp="1"/>
          </p:cNvSpPr>
          <p:nvPr/>
        </p:nvSpPr>
        <p:spPr>
          <a:xfrm>
            <a:off x="476250" y="6496050"/>
            <a:ext cx="1619250" cy="209550"/>
          </a:xfrm>
          <a:prstGeom prst="rect">
            <a:avLst/>
          </a:prstGeom>
          <a:noFill/>
        </p:spPr>
        <p:txBody>
          <a:bodyPr wrap="square" lIns="38100" tIns="19050" rIns="38100" bIns="19050" anchor="ctr">
            <a:normAutofit fontScale="95663"/>
          </a:bodyPr>
          <a:lstStyle/>
          <a:p>
            <a:pPr algn="l">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惠州 · 2026.07</a:t>
            </a:r>
          </a:p>
        </p:txBody>
      </p:sp>
      <p:sp>
        <p:nvSpPr>
          <p:cNvPr id="7" name="Text 4">
            <a:extLst>
              <a:ext uri="{FF2B5EF4-FFF2-40B4-BE49-F238E27FC236}">
                <a16:creationId xmlns:a16="http://schemas.microsoft.com/office/drawing/2014/main" id="{17F206F7-7085-A985-4F87-79D0CD6A7F24}"/>
              </a:ext>
            </a:extLst>
          </p:cNvPr>
          <p:cNvSpPr>
            <a:spLocks noGrp="1"/>
          </p:cNvSpPr>
          <p:nvPr/>
        </p:nvSpPr>
        <p:spPr>
          <a:xfrm>
            <a:off x="11096625" y="6496050"/>
            <a:ext cx="714375" cy="209550"/>
          </a:xfrm>
          <a:prstGeom prst="rect">
            <a:avLst/>
          </a:prstGeom>
          <a:noFill/>
        </p:spPr>
        <p:txBody>
          <a:bodyPr wrap="square" lIns="38100" tIns="19050" rIns="38100" bIns="19050" anchor="ctr">
            <a:normAutofit fontScale="95663"/>
          </a:bodyPr>
          <a:lstStyle/>
          <a:p>
            <a:pPr algn="r">
              <a:lnSpc>
                <a:spcPct val="112000"/>
              </a:lnSpc>
              <a:buNone/>
              <a:defRPr sz="1050" b="0">
                <a:solidFill>
                  <a:srgbClr val="8392A5"/>
                </a:solidFill>
                <a:latin typeface="Microsoft YaHei"/>
                <a:ea typeface="Microsoft YaHei"/>
                <a:cs typeface="Microsoft YaHei"/>
              </a:defRPr>
            </a:pPr>
            <a:r>
              <a:rPr sz="1050" b="0">
                <a:solidFill>
                  <a:srgbClr val="8392A5"/>
                </a:solidFill>
                <a:latin typeface="Microsoft YaHei"/>
                <a:ea typeface="Microsoft YaHei"/>
                <a:cs typeface="Microsoft YaHei"/>
              </a:rPr>
              <a:t>9</a:t>
            </a:r>
          </a:p>
        </p:txBody>
      </p:sp>
      <p:sp>
        <p:nvSpPr>
          <p:cNvPr id="9" name="Text 6">
            <a:extLst>
              <a:ext uri="{FF2B5EF4-FFF2-40B4-BE49-F238E27FC236}">
                <a16:creationId xmlns:a16="http://schemas.microsoft.com/office/drawing/2014/main" id="{76B554F9-5AE3-8BE5-28CA-7184264C8530}"/>
              </a:ext>
            </a:extLst>
          </p:cNvPr>
          <p:cNvSpPr>
            <a:spLocks noGrp="1"/>
          </p:cNvSpPr>
          <p:nvPr/>
        </p:nvSpPr>
        <p:spPr>
          <a:xfrm>
            <a:off x="1857375" y="76200"/>
            <a:ext cx="8763000" cy="457200"/>
          </a:xfrm>
          <a:prstGeom prst="rect">
            <a:avLst/>
          </a:prstGeom>
          <a:noFill/>
        </p:spPr>
        <p:txBody>
          <a:bodyPr wrap="square" lIns="38100" tIns="19050" rIns="38100" bIns="19050" anchor="ctr">
            <a:normAutofit/>
          </a:bodyPr>
          <a:lstStyle/>
          <a:p>
            <a:pPr algn="ctr">
              <a:lnSpc>
                <a:spcPct val="112000"/>
              </a:lnSpc>
              <a:buNone/>
              <a:defRPr sz="2400" b="1">
                <a:solidFill>
                  <a:srgbClr val="17324D"/>
                </a:solidFill>
                <a:latin typeface="Microsoft YaHei"/>
                <a:ea typeface="Microsoft YaHei"/>
                <a:cs typeface="Microsoft YaHei"/>
              </a:defRPr>
            </a:pPr>
            <a:r>
              <a:rPr sz="2400" b="1" dirty="0" err="1">
                <a:solidFill>
                  <a:srgbClr val="17324D"/>
                </a:solidFill>
                <a:latin typeface="Microsoft YaHei"/>
                <a:ea typeface="Microsoft YaHei"/>
                <a:cs typeface="Microsoft YaHei"/>
              </a:rPr>
              <a:t>低气压性能模拟：放大区可近似为平行板均匀场</a:t>
            </a:r>
            <a:endParaRPr sz="2400" b="1" dirty="0">
              <a:solidFill>
                <a:srgbClr val="17324D"/>
              </a:solidFill>
              <a:latin typeface="Microsoft YaHei"/>
              <a:ea typeface="Microsoft YaHei"/>
              <a:cs typeface="Microsoft YaHei"/>
            </a:endParaRPr>
          </a:p>
        </p:txBody>
      </p:sp>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BB7AE741-492B-2E63-B835-BB60F0273D7D}"/>
                  </a:ext>
                </a:extLst>
              </p:cNvPr>
              <p:cNvSpPr>
                <a:spLocks noGrp="1"/>
              </p:cNvSpPr>
              <p:nvPr/>
            </p:nvSpPr>
            <p:spPr>
              <a:xfrm>
                <a:off x="475488" y="1047750"/>
                <a:ext cx="7008875" cy="3971925"/>
              </a:xfrm>
              <a:prstGeom prst="rect">
                <a:avLst/>
              </a:prstGeom>
              <a:noFill/>
            </p:spPr>
            <p:txBody>
              <a:bodyPr wrap="square" lIns="38100" tIns="19050" rIns="38100" bIns="19050" anchor="ctr">
                <a:normAutofit fontScale="92801" lnSpcReduction="10000"/>
              </a:bodyPr>
              <a:lstStyle/>
              <a:p>
                <a:pPr marL="457200" indent="-457200" algn="l">
                  <a:lnSpc>
                    <a:spcPct val="118000"/>
                  </a:lnSpc>
                  <a:buFont typeface="Wingdings" panose="05000000000000000000" pitchFamily="2" charset="2"/>
                  <a:buChar char="Ø"/>
                  <a:defRPr sz="1950" b="0">
                    <a:solidFill>
                      <a:srgbClr val="263442"/>
                    </a:solidFill>
                    <a:latin typeface="Microsoft YaHei"/>
                    <a:ea typeface="Microsoft YaHei"/>
                    <a:cs typeface="Microsoft YaHei"/>
                  </a:defRPr>
                </a:pPr>
                <a:r>
                  <a:rPr sz="2400" b="0" dirty="0" err="1">
                    <a:solidFill>
                      <a:srgbClr val="263442"/>
                    </a:solidFill>
                    <a:latin typeface="Microsoft YaHei"/>
                    <a:ea typeface="Microsoft YaHei"/>
                    <a:cs typeface="Microsoft YaHei"/>
                  </a:rPr>
                  <a:t>低气压下探测器性能（增益、时间分辨）模拟</a:t>
                </a:r>
                <a:br>
                  <a:rPr sz="1950" b="0" dirty="0">
                    <a:solidFill>
                      <a:srgbClr val="263442"/>
                    </a:solidFill>
                    <a:latin typeface="Microsoft YaHei"/>
                    <a:ea typeface="Microsoft YaHei"/>
                    <a:cs typeface="Microsoft YaHei"/>
                  </a:rPr>
                </a:br>
                <a:endParaRPr sz="1950" b="0" dirty="0">
                  <a:solidFill>
                    <a:srgbClr val="263442"/>
                  </a:solidFill>
                  <a:latin typeface="Microsoft YaHei"/>
                  <a:ea typeface="Microsoft YaHei"/>
                  <a:cs typeface="Microsoft YaHei"/>
                </a:endParaRPr>
              </a:p>
              <a:p>
                <a:pPr marL="914400" indent="-457200">
                  <a:lnSpc>
                    <a:spcPct val="118000"/>
                  </a:lnSpc>
                  <a:buFont typeface="Arial" panose="020B0604020202020204" pitchFamily="34" charset="0"/>
                  <a:buChar char="•"/>
                  <a:defRPr sz="1950" b="0">
                    <a:solidFill>
                      <a:srgbClr val="263442"/>
                    </a:solidFill>
                    <a:latin typeface="Microsoft YaHei"/>
                    <a:ea typeface="Microsoft YaHei"/>
                    <a:cs typeface="Microsoft YaHei"/>
                  </a:defRPr>
                </a:pPr>
                <a:r>
                  <a:rPr sz="2000" b="0" dirty="0" err="1">
                    <a:solidFill>
                      <a:srgbClr val="263442"/>
                    </a:solidFill>
                    <a:latin typeface="Noto Sans CJK SC"/>
                    <a:ea typeface="Noto Sans CJK SC"/>
                    <a:cs typeface="Noto Sans CJK SC"/>
                  </a:rPr>
                  <a:t>漂移区只进行漂移无倍增，电子穿过丝网后倍增</a:t>
                </a:r>
                <a:br>
                  <a:rPr dirty="0"/>
                </a:br>
                <a14:m>
                  <m:oMath xmlns:m="http://schemas.openxmlformats.org/officeDocument/2006/math">
                    <m:sSub>
                      <m:sSubPr>
                        <m:ctrlPr>
                          <a:rPr lang="zh-CN" sz="2000" b="1" i="1">
                            <a:solidFill>
                              <a:srgbClr val="FF0000"/>
                            </a:solidFill>
                            <a:latin typeface="Cambria Math" panose="02040503050406030204" pitchFamily="18" charset="0"/>
                            <a:ea typeface="Cambria Math"/>
                            <a:cs typeface="Cambria Math"/>
                          </a:rPr>
                        </m:ctrlPr>
                      </m:sSubPr>
                      <m:e>
                        <m:r>
                          <a:rPr lang="zh-CN" sz="2000" b="1" i="1">
                            <a:solidFill>
                              <a:srgbClr val="FF0000"/>
                            </a:solidFill>
                            <a:latin typeface="Cambria Math"/>
                            <a:ea typeface="Cambria Math"/>
                            <a:cs typeface="Cambria Math"/>
                          </a:rPr>
                          <m:t>𝝈</m:t>
                        </m:r>
                      </m:e>
                      <m:sub>
                        <m:r>
                          <a:rPr lang="zh-CN" sz="2000" b="1" i="1">
                            <a:solidFill>
                              <a:srgbClr val="FF0000"/>
                            </a:solidFill>
                            <a:latin typeface="Cambria Math"/>
                            <a:ea typeface="Cambria Math"/>
                            <a:cs typeface="Cambria Math"/>
                          </a:rPr>
                          <m:t>𝒕</m:t>
                        </m:r>
                      </m:sub>
                    </m:sSub>
                    <m:r>
                      <a:rPr lang="en-US" sz="2000" b="1">
                        <a:solidFill>
                          <a:schemeClr val="bg2">
                            <a:lumMod val="75000"/>
                          </a:schemeClr>
                        </a:solidFill>
                        <a:latin typeface="Cambria Math"/>
                        <a:ea typeface="Cambria Math"/>
                        <a:cs typeface="Cambria Math"/>
                      </a:rPr>
                      <m:t>=</m:t>
                    </m:r>
                    <m:sSubSup>
                      <m:sSubSupPr>
                        <m:ctrlPr>
                          <a:rPr lang="en-US" sz="2000" b="1" i="1">
                            <a:solidFill>
                              <a:schemeClr val="bg2">
                                <a:lumMod val="75000"/>
                              </a:schemeClr>
                            </a:solidFill>
                            <a:latin typeface="Cambria Math" panose="02040503050406030204" pitchFamily="18" charset="0"/>
                            <a:ea typeface="Cambria Math"/>
                            <a:cs typeface="Cambria Math"/>
                          </a:rPr>
                        </m:ctrlPr>
                      </m:sSubSupPr>
                      <m:e>
                        <m:r>
                          <a:rPr lang="zh-CN" sz="2000" b="1">
                            <a:solidFill>
                              <a:schemeClr val="bg2">
                                <a:lumMod val="75000"/>
                              </a:schemeClr>
                            </a:solidFill>
                            <a:latin typeface="Cambria Math"/>
                            <a:ea typeface="Cambria Math"/>
                            <a:cs typeface="Cambria Math"/>
                          </a:rPr>
                          <m:t>𝛔</m:t>
                        </m:r>
                      </m:e>
                      <m:sub>
                        <m:r>
                          <a:rPr lang="zh-CN" sz="2000" b="1">
                            <a:solidFill>
                              <a:schemeClr val="bg2">
                                <a:lumMod val="75000"/>
                              </a:schemeClr>
                            </a:solidFill>
                            <a:latin typeface="Cambria Math"/>
                            <a:ea typeface="Cambria Math"/>
                            <a:cs typeface="Cambria Math"/>
                          </a:rPr>
                          <m:t>𝐭</m:t>
                        </m:r>
                      </m:sub>
                      <m:sup>
                        <m:r>
                          <a:rPr lang="zh-CN" sz="2000" b="1">
                            <a:solidFill>
                              <a:schemeClr val="bg2">
                                <a:lumMod val="75000"/>
                              </a:schemeClr>
                            </a:solidFill>
                            <a:latin typeface="Cambria Math"/>
                            <a:ea typeface="Cambria Math"/>
                            <a:cs typeface="Cambria Math"/>
                          </a:rPr>
                          <m:t>𝐝</m:t>
                        </m:r>
                      </m:sup>
                    </m:sSubSup>
                    <m:r>
                      <a:rPr lang="zh-CN" sz="2000" b="1">
                        <a:solidFill>
                          <a:schemeClr val="bg2">
                            <a:lumMod val="75000"/>
                          </a:schemeClr>
                        </a:solidFill>
                        <a:latin typeface="Cambria Math"/>
                        <a:ea typeface="Cambria Math"/>
                        <a:cs typeface="Cambria Math"/>
                      </a:rPr>
                      <m:t>⊕ </m:t>
                    </m:r>
                    <m:sSubSup>
                      <m:sSubSupPr>
                        <m:ctrlPr>
                          <a:rPr lang="zh-CN" sz="2000" b="1" i="1">
                            <a:solidFill>
                              <a:schemeClr val="bg2">
                                <a:lumMod val="75000"/>
                              </a:schemeClr>
                            </a:solidFill>
                            <a:latin typeface="Cambria Math" panose="02040503050406030204" pitchFamily="18" charset="0"/>
                            <a:ea typeface="Cambria Math"/>
                            <a:cs typeface="Cambria Math"/>
                          </a:rPr>
                        </m:ctrlPr>
                      </m:sSubSupPr>
                      <m:e>
                        <m:r>
                          <a:rPr lang="zh-CN" sz="2000" b="1">
                            <a:solidFill>
                              <a:schemeClr val="bg2">
                                <a:lumMod val="75000"/>
                              </a:schemeClr>
                            </a:solidFill>
                            <a:latin typeface="Cambria Math"/>
                            <a:ea typeface="Cambria Math"/>
                            <a:cs typeface="Cambria Math"/>
                          </a:rPr>
                          <m:t>𝛔</m:t>
                        </m:r>
                      </m:e>
                      <m:sub>
                        <m:r>
                          <a:rPr lang="zh-CN" sz="2000" b="1">
                            <a:solidFill>
                              <a:schemeClr val="bg2">
                                <a:lumMod val="75000"/>
                              </a:schemeClr>
                            </a:solidFill>
                            <a:latin typeface="Cambria Math"/>
                            <a:ea typeface="Cambria Math"/>
                            <a:cs typeface="Cambria Math"/>
                          </a:rPr>
                          <m:t>𝐭</m:t>
                        </m:r>
                      </m:sub>
                      <m:sup>
                        <m:r>
                          <a:rPr lang="zh-CN" sz="2000" b="1">
                            <a:solidFill>
                              <a:schemeClr val="bg2">
                                <a:lumMod val="75000"/>
                              </a:schemeClr>
                            </a:solidFill>
                            <a:latin typeface="Cambria Math"/>
                            <a:ea typeface="Cambria Math"/>
                            <a:cs typeface="Cambria Math"/>
                          </a:rPr>
                          <m:t>𝐚</m:t>
                        </m:r>
                      </m:sup>
                    </m:sSubSup>
                    <m:r>
                      <a:rPr lang="zh-CN" sz="2000" b="1">
                        <a:latin typeface="Cambria Math"/>
                        <a:ea typeface="Cambria Math"/>
                        <a:cs typeface="Cambria Math"/>
                      </a:rPr>
                      <m:t>≈</m:t>
                    </m:r>
                    <m:sSubSup>
                      <m:sSubSupPr>
                        <m:ctrlPr>
                          <a:rPr lang="zh-CN" sz="2000" b="1" i="1">
                            <a:latin typeface="Cambria Math" panose="02040503050406030204" pitchFamily="18" charset="0"/>
                            <a:ea typeface="Cambria Math"/>
                            <a:cs typeface="Cambria Math"/>
                          </a:rPr>
                        </m:ctrlPr>
                      </m:sSubSupPr>
                      <m:e>
                        <m:r>
                          <a:rPr lang="zh-CN" sz="2000" b="1" i="1">
                            <a:solidFill>
                              <a:srgbClr val="FF0000"/>
                            </a:solidFill>
                            <a:latin typeface="Cambria Math"/>
                            <a:ea typeface="Cambria Math"/>
                            <a:cs typeface="Cambria Math"/>
                          </a:rPr>
                          <m:t>𝝈</m:t>
                        </m:r>
                      </m:e>
                      <m:sub>
                        <m:r>
                          <a:rPr lang="zh-CN" sz="2000" b="1" i="1">
                            <a:solidFill>
                              <a:srgbClr val="FF0000"/>
                            </a:solidFill>
                            <a:latin typeface="Cambria Math"/>
                            <a:ea typeface="Cambria Math"/>
                            <a:cs typeface="Cambria Math"/>
                          </a:rPr>
                          <m:t>𝒕</m:t>
                        </m:r>
                      </m:sub>
                      <m:sup>
                        <m:r>
                          <a:rPr lang="zh-CN" sz="2000" b="1" i="1">
                            <a:solidFill>
                              <a:srgbClr val="FF0000"/>
                            </a:solidFill>
                            <a:latin typeface="Cambria Math"/>
                            <a:ea typeface="Cambria Math"/>
                            <a:cs typeface="Cambria Math"/>
                          </a:rPr>
                          <m:t>𝒂</m:t>
                        </m:r>
                      </m:sup>
                    </m:sSubSup>
                    <m:r>
                      <a:rPr lang="zh-CN" sz="2000" b="1">
                        <a:solidFill>
                          <a:srgbClr val="FF0000"/>
                        </a:solidFill>
                        <a:latin typeface="Cambria Math"/>
                        <a:ea typeface="Cambria Math"/>
                        <a:cs typeface="Cambria Math"/>
                      </a:rPr>
                      <m:t> </m:t>
                    </m:r>
                    <m:r>
                      <a:rPr lang="en-US" sz="2000" b="1">
                        <a:solidFill>
                          <a:srgbClr val="FF0000"/>
                        </a:solidFill>
                        <a:latin typeface="Cambria Math"/>
                        <a:ea typeface="Cambria Math"/>
                        <a:cs typeface="Cambria Math"/>
                      </a:rPr>
                      <m:t>~</m:t>
                    </m:r>
                    <m:f>
                      <m:fPr>
                        <m:ctrlPr>
                          <a:rPr lang="en-US" sz="2000" b="1" i="1">
                            <a:solidFill>
                              <a:srgbClr val="FF0000"/>
                            </a:solidFill>
                            <a:latin typeface="Cambria Math" panose="02040503050406030204" pitchFamily="18" charset="0"/>
                            <a:ea typeface="Cambria Math"/>
                            <a:cs typeface="Cambria Math"/>
                          </a:rPr>
                        </m:ctrlPr>
                      </m:fPr>
                      <m:num>
                        <m:r>
                          <a:rPr lang="zh-CN" sz="2000" b="1" i="1">
                            <a:solidFill>
                              <a:srgbClr val="FF0000"/>
                            </a:solidFill>
                            <a:latin typeface="Cambria Math"/>
                            <a:ea typeface="Cambria Math"/>
                            <a:cs typeface="Cambria Math"/>
                          </a:rPr>
                          <m:t>𝟏</m:t>
                        </m:r>
                      </m:num>
                      <m:den>
                        <m:r>
                          <a:rPr lang="zh-CN" sz="2000" b="1" i="1">
                            <a:solidFill>
                              <a:srgbClr val="FF0000"/>
                            </a:solidFill>
                            <a:latin typeface="Cambria Math"/>
                            <a:ea typeface="Cambria Math"/>
                            <a:cs typeface="Cambria Math"/>
                          </a:rPr>
                          <m:t>𝜶</m:t>
                        </m:r>
                        <m:r>
                          <a:rPr lang="zh-CN" sz="2000" b="1">
                            <a:solidFill>
                              <a:srgbClr val="FF0000"/>
                            </a:solidFill>
                            <a:latin typeface="Cambria Math"/>
                            <a:ea typeface="Cambria Math"/>
                            <a:cs typeface="Cambria Math"/>
                          </a:rPr>
                          <m:t>⋅</m:t>
                        </m:r>
                        <m:sSub>
                          <m:sSubPr>
                            <m:ctrlPr>
                              <a:rPr lang="zh-CN" sz="2000" b="1" i="1">
                                <a:solidFill>
                                  <a:srgbClr val="FF0000"/>
                                </a:solidFill>
                                <a:latin typeface="Cambria Math" panose="02040503050406030204" pitchFamily="18" charset="0"/>
                                <a:ea typeface="Cambria Math"/>
                                <a:cs typeface="Cambria Math"/>
                              </a:rPr>
                            </m:ctrlPr>
                          </m:sSubPr>
                          <m:e>
                            <m:r>
                              <a:rPr lang="zh-CN" sz="2000" b="1" i="1">
                                <a:solidFill>
                                  <a:srgbClr val="FF0000"/>
                                </a:solidFill>
                                <a:latin typeface="Cambria Math"/>
                                <a:ea typeface="Cambria Math"/>
                                <a:cs typeface="Cambria Math"/>
                              </a:rPr>
                              <m:t>𝒗</m:t>
                            </m:r>
                          </m:e>
                          <m:sub>
                            <m:sSup>
                              <m:sSupPr>
                                <m:ctrlPr>
                                  <a:rPr lang="zh-CN" sz="2000" b="1" i="1">
                                    <a:solidFill>
                                      <a:srgbClr val="FF0000"/>
                                    </a:solidFill>
                                    <a:latin typeface="Cambria Math" panose="02040503050406030204" pitchFamily="18" charset="0"/>
                                    <a:ea typeface="Cambria Math"/>
                                    <a:cs typeface="Cambria Math"/>
                                  </a:rPr>
                                </m:ctrlPr>
                              </m:sSupPr>
                              <m:e>
                                <m:r>
                                  <a:rPr lang="zh-CN" sz="2000" b="1" i="1">
                                    <a:solidFill>
                                      <a:srgbClr val="FF0000"/>
                                    </a:solidFill>
                                    <a:latin typeface="Cambria Math"/>
                                    <a:ea typeface="Cambria Math"/>
                                    <a:cs typeface="Cambria Math"/>
                                  </a:rPr>
                                  <m:t>𝒆</m:t>
                                </m:r>
                              </m:e>
                              <m:sup>
                                <m:r>
                                  <a:rPr lang="en-US" sz="2000" b="1" i="1">
                                    <a:solidFill>
                                      <a:srgbClr val="FF0000"/>
                                    </a:solidFill>
                                    <a:latin typeface="Cambria Math"/>
                                    <a:ea typeface="Cambria Math"/>
                                    <a:cs typeface="Cambria Math"/>
                                  </a:rPr>
                                  <m:t>−</m:t>
                                </m:r>
                              </m:sup>
                            </m:sSup>
                          </m:sub>
                        </m:sSub>
                      </m:den>
                    </m:f>
                  </m:oMath>
                </a14:m>
                <a:r>
                  <a:rPr sz="2000" b="1" dirty="0">
                    <a:latin typeface="Noto Sans CJK SC"/>
                    <a:ea typeface="Noto Sans CJK SC"/>
                    <a:cs typeface="Noto Sans CJK SC"/>
                  </a:rPr>
                  <a:t> </a:t>
                </a:r>
                <a:r>
                  <a:rPr sz="2000" dirty="0">
                    <a:latin typeface="Noto Sans CJK SC"/>
                    <a:ea typeface="Noto Sans CJK SC"/>
                    <a:cs typeface="Noto Sans CJK SC"/>
                  </a:rPr>
                  <a:t>，</a:t>
                </a:r>
                <a:r>
                  <a:rPr sz="2000" dirty="0" err="1">
                    <a:latin typeface="Noto Sans CJK SC"/>
                    <a:ea typeface="Noto Sans CJK SC"/>
                    <a:cs typeface="Noto Sans CJK SC"/>
                  </a:rPr>
                  <a:t>视作平行板发生雪崩</a:t>
                </a:r>
                <a:r>
                  <a:rPr sz="2000" dirty="0">
                    <a:latin typeface="Noto Sans CJK SC"/>
                    <a:ea typeface="Noto Sans CJK SC"/>
                    <a:cs typeface="Noto Sans CJK SC"/>
                  </a:rPr>
                  <a:t>。</a:t>
                </a:r>
              </a:p>
              <a:p>
                <a:pPr marL="800100" indent="-342900">
                  <a:lnSpc>
                    <a:spcPct val="118000"/>
                  </a:lnSpc>
                  <a:buChar char="Ø"/>
                  <a:defRPr sz="1950" b="0">
                    <a:solidFill>
                      <a:srgbClr val="263442"/>
                    </a:solidFill>
                    <a:latin typeface="Noto Sans CJK SC"/>
                    <a:ea typeface="Noto Sans CJK SC"/>
                    <a:cs typeface="Noto Sans CJK SC"/>
                  </a:defRPr>
                </a:pPr>
                <a:endParaRPr sz="2000" dirty="0">
                  <a:latin typeface="Noto Sans CJK SC"/>
                  <a:ea typeface="Noto Sans CJK SC"/>
                  <a:cs typeface="Noto Sans CJK SC"/>
                </a:endParaRPr>
              </a:p>
              <a:p>
                <a:pPr marL="800100" indent="-342900">
                  <a:lnSpc>
                    <a:spcPct val="118000"/>
                  </a:lnSpc>
                  <a:buFont typeface="Arial" panose="020B0604020202020204" pitchFamily="34" charset="0"/>
                  <a:buChar char="•"/>
                  <a:defRPr sz="1950" b="0">
                    <a:solidFill>
                      <a:srgbClr val="263442"/>
                    </a:solidFill>
                    <a:latin typeface="Microsoft YaHei"/>
                    <a:ea typeface="Microsoft YaHei"/>
                    <a:cs typeface="Microsoft YaHei"/>
                  </a:defRPr>
                </a:pPr>
                <a:r>
                  <a:rPr sz="2000" dirty="0" err="1">
                    <a:latin typeface="Noto Sans CJK SC"/>
                    <a:ea typeface="Noto Sans CJK SC"/>
                    <a:cs typeface="Noto Sans CJK SC"/>
                  </a:rPr>
                  <a:t>随着气压变化，探测器的耐压、有效汤森系数</a:t>
                </a:r>
                <a:r>
                  <a:rPr sz="2000" dirty="0">
                    <a:latin typeface="Noto Sans CJK SC"/>
                    <a:ea typeface="Noto Sans CJK SC"/>
                    <a:cs typeface="Noto Sans CJK SC"/>
                  </a:rPr>
                  <a:t>𝛂 、</a:t>
                </a:r>
                <a:r>
                  <a:rPr sz="2000" dirty="0" err="1">
                    <a:latin typeface="Noto Sans CJK SC"/>
                    <a:ea typeface="Noto Sans CJK SC"/>
                    <a:cs typeface="Noto Sans CJK SC"/>
                  </a:rPr>
                  <a:t>电子漂移速度</a:t>
                </a:r>
                <a14:m>
                  <m:oMath xmlns:m="http://schemas.openxmlformats.org/officeDocument/2006/math">
                    <m:sSub>
                      <m:sSubPr>
                        <m:ctrlPr>
                          <a:rPr lang="zh-CN" sz="2000" i="1">
                            <a:latin typeface="Cambria Math" panose="02040503050406030204" pitchFamily="18" charset="0"/>
                            <a:ea typeface="Cambria Math"/>
                            <a:cs typeface="Cambria Math"/>
                          </a:rPr>
                        </m:ctrlPr>
                      </m:sSubPr>
                      <m:e>
                        <m:r>
                          <a:rPr lang="zh-CN" sz="2000" i="1">
                            <a:latin typeface="Cambria Math"/>
                            <a:ea typeface="Cambria Math"/>
                            <a:cs typeface="Cambria Math"/>
                          </a:rPr>
                          <m:t>𝐯</m:t>
                        </m:r>
                      </m:e>
                      <m:sub>
                        <m:r>
                          <a:rPr lang="zh-CN" sz="2000" i="1">
                            <a:latin typeface="Cambria Math"/>
                            <a:ea typeface="Cambria Math"/>
                            <a:cs typeface="Cambria Math"/>
                          </a:rPr>
                          <m:t>𝐞</m:t>
                        </m:r>
                      </m:sub>
                    </m:sSub>
                  </m:oMath>
                </a14:m>
                <a:r>
                  <a:rPr sz="2000" dirty="0" err="1">
                    <a:latin typeface="Noto Sans CJK SC"/>
                    <a:ea typeface="Noto Sans CJK SC"/>
                    <a:cs typeface="Noto Sans CJK SC"/>
                  </a:rPr>
                  <a:t>都会变化，导致不同的性能</a:t>
                </a:r>
                <a:r>
                  <a:rPr sz="2000" dirty="0">
                    <a:latin typeface="Noto Sans CJK SC"/>
                    <a:ea typeface="Noto Sans CJK SC"/>
                    <a:cs typeface="Noto Sans CJK SC"/>
                  </a:rPr>
                  <a:t>。</a:t>
                </a:r>
              </a:p>
              <a:p>
                <a:pPr marL="800100" indent="-342900">
                  <a:lnSpc>
                    <a:spcPct val="118000"/>
                  </a:lnSpc>
                  <a:buChar char="Ø"/>
                  <a:defRPr sz="1950" b="0">
                    <a:solidFill>
                      <a:srgbClr val="263442"/>
                    </a:solidFill>
                    <a:latin typeface="Noto Sans CJK SC"/>
                    <a:ea typeface="Noto Sans CJK SC"/>
                    <a:cs typeface="Noto Sans CJK SC"/>
                  </a:defRPr>
                </a:pPr>
                <a:endParaRPr sz="2000" dirty="0">
                  <a:latin typeface="Noto Sans CJK SC"/>
                  <a:ea typeface="Noto Sans CJK SC"/>
                  <a:cs typeface="Noto Sans CJK SC"/>
                </a:endParaRPr>
              </a:p>
              <a:p>
                <a:pPr marL="742950" indent="-285750">
                  <a:lnSpc>
                    <a:spcPct val="120000"/>
                  </a:lnSpc>
                  <a:buFont typeface="Arial" panose="020B0604020202020204" pitchFamily="34" charset="0"/>
                  <a:buChar char="•"/>
                  <a:defRPr>
                    <a:latin typeface="Microsoft YaHei"/>
                    <a:ea typeface="Microsoft YaHei"/>
                    <a:cs typeface="Microsoft YaHei"/>
                  </a:defRPr>
                </a:pPr>
                <a:r>
                  <a:rPr dirty="0" err="1">
                    <a:latin typeface="Microsoft YaHei"/>
                    <a:ea typeface="Microsoft YaHei"/>
                    <a:cs typeface="Microsoft YaHei"/>
                  </a:rPr>
                  <a:t>着重研究三种气体</a:t>
                </a:r>
                <a:r>
                  <a:rPr dirty="0">
                    <a:latin typeface="Microsoft YaHei"/>
                    <a:ea typeface="Microsoft YaHei"/>
                    <a:cs typeface="Microsoft YaHei"/>
                  </a:rPr>
                  <a:t>：</a:t>
                </a:r>
              </a:p>
              <a:p>
                <a:pPr marL="1257300" indent="-342900">
                  <a:lnSpc>
                    <a:spcPct val="120000"/>
                  </a:lnSpc>
                  <a:buAutoNum type="circleNumDbPlain"/>
                  <a:defRPr>
                    <a:latin typeface="Microsoft YaHei"/>
                    <a:ea typeface="Microsoft YaHei"/>
                    <a:cs typeface="Microsoft YaHei"/>
                  </a:defRPr>
                </a:pPr>
                <a14:m>
                  <m:oMath xmlns:m="http://schemas.openxmlformats.org/officeDocument/2006/math">
                    <m:r>
                      <a:rPr lang="en-US" i="0">
                        <a:latin typeface="Cambria Math"/>
                        <a:ea typeface="Cambria Math"/>
                        <a:cs typeface="Cambria Math"/>
                      </a:rPr>
                      <m:t>𝐴𝑟</m:t>
                    </m:r>
                    <m:r>
                      <a:rPr lang="en-US" i="0">
                        <a:latin typeface="Cambria Math"/>
                        <a:ea typeface="Cambria Math"/>
                        <a:cs typeface="Cambria Math"/>
                      </a:rPr>
                      <m:t>/</m:t>
                    </m:r>
                    <m:r>
                      <a:rPr lang="en-US" i="0">
                        <a:latin typeface="Cambria Math"/>
                        <a:ea typeface="Cambria Math"/>
                        <a:cs typeface="Cambria Math"/>
                      </a:rPr>
                      <m:t>𝐶</m:t>
                    </m:r>
                    <m:sSub>
                      <m:sSubPr>
                        <m:ctrlPr>
                          <a:rPr lang="en-US" i="1">
                            <a:latin typeface="Cambria Math" panose="02040503050406030204" pitchFamily="18" charset="0"/>
                            <a:ea typeface="Cambria Math"/>
                            <a:cs typeface="Cambria Math"/>
                          </a:rPr>
                        </m:ctrlPr>
                      </m:sSubPr>
                      <m:e>
                        <m:r>
                          <a:rPr lang="en-US" i="0">
                            <a:latin typeface="Cambria Math"/>
                            <a:ea typeface="Cambria Math"/>
                            <a:cs typeface="Cambria Math"/>
                          </a:rPr>
                          <m:t>𝑂</m:t>
                        </m:r>
                      </m:e>
                      <m:sub>
                        <m:r>
                          <a:rPr lang="en-US" i="0">
                            <a:latin typeface="Cambria Math"/>
                            <a:ea typeface="Cambria Math"/>
                            <a:cs typeface="Cambria Math"/>
                          </a:rPr>
                          <m:t>2</m:t>
                        </m:r>
                      </m:sub>
                    </m:sSub>
                    <m:r>
                      <a:rPr lang="en-US" i="0">
                        <a:latin typeface="Cambria Math"/>
                        <a:ea typeface="Cambria Math"/>
                        <a:cs typeface="Cambria Math"/>
                      </a:rPr>
                      <m:t>(</m:t>
                    </m:r>
                    <m:r>
                      <a:rPr lang="en-US" i="0">
                        <a:latin typeface="Cambria Math"/>
                        <a:ea typeface="Cambria Math"/>
                        <a:cs typeface="Cambria Math"/>
                      </a:rPr>
                      <m:t>93</m:t>
                    </m:r>
                    <m:r>
                      <a:rPr lang="en-US" i="0">
                        <a:latin typeface="Cambria Math"/>
                        <a:ea typeface="Cambria Math"/>
                        <a:cs typeface="Cambria Math"/>
                      </a:rPr>
                      <m:t>/</m:t>
                    </m:r>
                    <m:r>
                      <a:rPr lang="en-US" i="0">
                        <a:latin typeface="Cambria Math"/>
                        <a:ea typeface="Cambria Math"/>
                        <a:cs typeface="Cambria Math"/>
                      </a:rPr>
                      <m:t>7</m:t>
                    </m:r>
                    <m:r>
                      <a:rPr lang="en-US" i="0">
                        <a:latin typeface="Cambria Math"/>
                        <a:ea typeface="Cambria Math"/>
                        <a:cs typeface="Cambria Math"/>
                      </a:rPr>
                      <m:t>)</m:t>
                    </m:r>
                  </m:oMath>
                </a14:m>
                <a:r>
                  <a:rPr dirty="0">
                    <a:latin typeface="Noto Sans CJK SC"/>
                    <a:ea typeface="Noto Sans CJK SC"/>
                    <a:cs typeface="Noto Sans CJK SC"/>
                  </a:rPr>
                  <a:t>:</a:t>
                </a:r>
              </a:p>
              <a:p>
                <a:pPr marL="1257300" indent="-342900">
                  <a:lnSpc>
                    <a:spcPct val="120000"/>
                  </a:lnSpc>
                  <a:buAutoNum type="circleNumDbPlain"/>
                  <a:defRPr>
                    <a:latin typeface="Microsoft YaHei"/>
                    <a:ea typeface="Microsoft YaHei"/>
                    <a:cs typeface="Microsoft YaHei"/>
                  </a:defRPr>
                </a:pPr>
                <a:r>
                  <a:rPr dirty="0">
                    <a:latin typeface="Noto Sans CJK SC"/>
                    <a:ea typeface="Noto Sans CJK SC"/>
                    <a:cs typeface="Noto Sans CJK SC"/>
                  </a:rPr>
                  <a:t>COMPASS gas (</a:t>
                </a:r>
                <a14:m>
                  <m:oMath xmlns:m="http://schemas.openxmlformats.org/officeDocument/2006/math">
                    <m:r>
                      <a:rPr lang="en-US" i="0">
                        <a:latin typeface="Cambria Math"/>
                        <a:ea typeface="Cambria Math"/>
                        <a:cs typeface="Cambria Math"/>
                      </a:rPr>
                      <m:t>𝑁𝑒</m:t>
                    </m:r>
                    <m:r>
                      <a:rPr lang="en-US" i="0">
                        <a:latin typeface="Cambria Math"/>
                        <a:ea typeface="Cambria Math"/>
                        <a:cs typeface="Cambria Math"/>
                      </a:rPr>
                      <m:t>/</m:t>
                    </m:r>
                    <m:sSub>
                      <m:sSubPr>
                        <m:ctrlPr>
                          <a:rPr lang="en-US" i="1">
                            <a:latin typeface="Cambria Math" panose="02040503050406030204" pitchFamily="18" charset="0"/>
                            <a:ea typeface="Cambria Math"/>
                            <a:cs typeface="Cambria Math"/>
                          </a:rPr>
                        </m:ctrlPr>
                      </m:sSubPr>
                      <m:e>
                        <m:r>
                          <a:rPr lang="en-US" i="0">
                            <a:latin typeface="Cambria Math"/>
                            <a:ea typeface="Cambria Math"/>
                            <a:cs typeface="Cambria Math"/>
                          </a:rPr>
                          <m:t>𝐶</m:t>
                        </m:r>
                      </m:e>
                      <m:sub>
                        <m:r>
                          <a:rPr lang="en-US" i="0">
                            <a:latin typeface="Cambria Math"/>
                            <a:ea typeface="Cambria Math"/>
                            <a:cs typeface="Cambria Math"/>
                          </a:rPr>
                          <m:t>2</m:t>
                        </m:r>
                      </m:sub>
                    </m:sSub>
                    <m:sSub>
                      <m:sSubPr>
                        <m:ctrlPr>
                          <a:rPr lang="en-US" i="1">
                            <a:latin typeface="Cambria Math" panose="02040503050406030204" pitchFamily="18" charset="0"/>
                            <a:ea typeface="Cambria Math"/>
                            <a:cs typeface="Cambria Math"/>
                          </a:rPr>
                        </m:ctrlPr>
                      </m:sSubPr>
                      <m:e>
                        <m:r>
                          <a:rPr lang="en-US" i="0">
                            <a:latin typeface="Cambria Math"/>
                            <a:ea typeface="Cambria Math"/>
                            <a:cs typeface="Cambria Math"/>
                          </a:rPr>
                          <m:t>𝐻</m:t>
                        </m:r>
                      </m:e>
                      <m:sub>
                        <m:r>
                          <a:rPr lang="en-US" i="0">
                            <a:latin typeface="Cambria Math"/>
                            <a:ea typeface="Cambria Math"/>
                            <a:cs typeface="Cambria Math"/>
                          </a:rPr>
                          <m:t>6</m:t>
                        </m:r>
                      </m:sub>
                    </m:sSub>
                    <m:r>
                      <a:rPr lang="en-US" i="0">
                        <a:latin typeface="Cambria Math"/>
                        <a:ea typeface="Cambria Math"/>
                        <a:cs typeface="Cambria Math"/>
                      </a:rPr>
                      <m:t>/</m:t>
                    </m:r>
                    <m:r>
                      <a:rPr lang="en-US" i="0">
                        <a:latin typeface="Cambria Math"/>
                        <a:ea typeface="Cambria Math"/>
                        <a:cs typeface="Cambria Math"/>
                      </a:rPr>
                      <m:t>𝐶</m:t>
                    </m:r>
                    <m:sSub>
                      <m:sSubPr>
                        <m:ctrlPr>
                          <a:rPr lang="en-US" i="1">
                            <a:latin typeface="Cambria Math" panose="02040503050406030204" pitchFamily="18" charset="0"/>
                            <a:ea typeface="Cambria Math"/>
                            <a:cs typeface="Cambria Math"/>
                          </a:rPr>
                        </m:ctrlPr>
                      </m:sSubPr>
                      <m:e>
                        <m:r>
                          <a:rPr lang="en-US" i="0">
                            <a:latin typeface="Cambria Math"/>
                            <a:ea typeface="Cambria Math"/>
                            <a:cs typeface="Cambria Math"/>
                          </a:rPr>
                          <m:t>𝐹</m:t>
                        </m:r>
                      </m:e>
                      <m:sub>
                        <m:r>
                          <a:rPr lang="en-US" i="0">
                            <a:latin typeface="Cambria Math"/>
                            <a:ea typeface="Cambria Math"/>
                            <a:cs typeface="Cambria Math"/>
                          </a:rPr>
                          <m:t>4</m:t>
                        </m:r>
                      </m:sub>
                    </m:sSub>
                  </m:oMath>
                </a14:m>
                <a:r>
                  <a:rPr dirty="0">
                    <a:latin typeface="Noto Sans CJK SC"/>
                    <a:ea typeface="Noto Sans CJK SC"/>
                    <a:cs typeface="Noto Sans CJK SC"/>
                  </a:rPr>
                  <a:t>): </a:t>
                </a:r>
              </a:p>
              <a:p>
                <a:pPr marL="1257300" indent="-342900">
                  <a:lnSpc>
                    <a:spcPct val="120000"/>
                  </a:lnSpc>
                  <a:buAutoNum type="circleNumDbPlain"/>
                  <a:defRPr>
                    <a:latin typeface="Microsoft YaHei"/>
                    <a:ea typeface="Microsoft YaHei"/>
                    <a:cs typeface="Microsoft YaHei"/>
                  </a:defRPr>
                </a:pPr>
                <a:r>
                  <a:rPr dirty="0">
                    <a:latin typeface="Noto Sans CJK SC"/>
                    <a:ea typeface="Noto Sans CJK SC"/>
                    <a:cs typeface="Noto Sans CJK SC"/>
                  </a:rPr>
                  <a:t>RPC gas (</a:t>
                </a:r>
                <a14:m>
                  <m:oMath xmlns:m="http://schemas.openxmlformats.org/officeDocument/2006/math">
                    <m:r>
                      <a:rPr lang="en-US" i="0">
                        <a:latin typeface="Cambria Math"/>
                        <a:ea typeface="Cambria Math"/>
                        <a:cs typeface="Cambria Math"/>
                      </a:rPr>
                      <m:t>𝑅</m:t>
                    </m:r>
                    <m:r>
                      <a:rPr lang="en-US" i="0">
                        <a:latin typeface="Cambria Math"/>
                        <a:ea typeface="Cambria Math"/>
                        <a:cs typeface="Cambria Math"/>
                      </a:rPr>
                      <m:t>134</m:t>
                    </m:r>
                    <m:r>
                      <a:rPr lang="en-US" i="0">
                        <a:latin typeface="Cambria Math"/>
                        <a:ea typeface="Cambria Math"/>
                        <a:cs typeface="Cambria Math"/>
                      </a:rPr>
                      <m:t>𝑎</m:t>
                    </m:r>
                    <m:r>
                      <a:rPr lang="en-US" i="0">
                        <a:latin typeface="Cambria Math"/>
                        <a:ea typeface="Cambria Math"/>
                        <a:cs typeface="Cambria Math"/>
                      </a:rPr>
                      <m:t>/</m:t>
                    </m:r>
                    <m:r>
                      <a:rPr lang="en-US" i="0">
                        <a:latin typeface="Cambria Math"/>
                        <a:ea typeface="Cambria Math"/>
                        <a:cs typeface="Cambria Math"/>
                      </a:rPr>
                      <m:t>𝑖</m:t>
                    </m:r>
                    <m:sSub>
                      <m:sSubPr>
                        <m:ctrlPr>
                          <a:rPr lang="en-US" i="1">
                            <a:latin typeface="Cambria Math" panose="02040503050406030204" pitchFamily="18" charset="0"/>
                            <a:ea typeface="Cambria Math"/>
                            <a:cs typeface="Cambria Math"/>
                          </a:rPr>
                        </m:ctrlPr>
                      </m:sSubPr>
                      <m:e>
                        <m:r>
                          <a:rPr lang="en-US" i="0">
                            <a:latin typeface="Cambria Math"/>
                            <a:ea typeface="Cambria Math"/>
                            <a:cs typeface="Cambria Math"/>
                          </a:rPr>
                          <m:t>𝐶</m:t>
                        </m:r>
                      </m:e>
                      <m:sub>
                        <m:r>
                          <a:rPr lang="en-US" i="0">
                            <a:latin typeface="Cambria Math"/>
                            <a:ea typeface="Cambria Math"/>
                            <a:cs typeface="Cambria Math"/>
                          </a:rPr>
                          <m:t>4</m:t>
                        </m:r>
                      </m:sub>
                    </m:sSub>
                    <m:sSub>
                      <m:sSubPr>
                        <m:ctrlPr>
                          <a:rPr lang="en-US" i="1">
                            <a:latin typeface="Cambria Math" panose="02040503050406030204" pitchFamily="18" charset="0"/>
                            <a:ea typeface="Cambria Math"/>
                            <a:cs typeface="Cambria Math"/>
                          </a:rPr>
                        </m:ctrlPr>
                      </m:sSubPr>
                      <m:e>
                        <m:r>
                          <a:rPr lang="en-US" i="0">
                            <a:latin typeface="Cambria Math"/>
                            <a:ea typeface="Cambria Math"/>
                            <a:cs typeface="Cambria Math"/>
                          </a:rPr>
                          <m:t>𝐻</m:t>
                        </m:r>
                      </m:e>
                      <m:sub>
                        <m:r>
                          <a:rPr lang="en-US" i="0">
                            <a:latin typeface="Cambria Math"/>
                            <a:ea typeface="Cambria Math"/>
                            <a:cs typeface="Cambria Math"/>
                          </a:rPr>
                          <m:t>10</m:t>
                        </m:r>
                      </m:sub>
                    </m:sSub>
                    <m:r>
                      <a:rPr lang="en-US" i="0">
                        <a:latin typeface="Cambria Math"/>
                        <a:ea typeface="Cambria Math"/>
                        <a:cs typeface="Cambria Math"/>
                      </a:rPr>
                      <m:t>/</m:t>
                    </m:r>
                    <m:r>
                      <a:rPr lang="en-US" i="0">
                        <a:latin typeface="Cambria Math"/>
                        <a:ea typeface="Cambria Math"/>
                        <a:cs typeface="Cambria Math"/>
                      </a:rPr>
                      <m:t>𝑆</m:t>
                    </m:r>
                    <m:sSub>
                      <m:sSubPr>
                        <m:ctrlPr>
                          <a:rPr lang="en-US" i="1">
                            <a:latin typeface="Cambria Math" panose="02040503050406030204" pitchFamily="18" charset="0"/>
                            <a:ea typeface="Cambria Math"/>
                            <a:cs typeface="Cambria Math"/>
                          </a:rPr>
                        </m:ctrlPr>
                      </m:sSubPr>
                      <m:e>
                        <m:r>
                          <a:rPr lang="en-US" i="0">
                            <a:latin typeface="Cambria Math"/>
                            <a:ea typeface="Cambria Math"/>
                            <a:cs typeface="Cambria Math"/>
                          </a:rPr>
                          <m:t>𝐹</m:t>
                        </m:r>
                      </m:e>
                      <m:sub>
                        <m:r>
                          <a:rPr lang="en-US" i="0">
                            <a:latin typeface="Cambria Math"/>
                            <a:ea typeface="Cambria Math"/>
                            <a:cs typeface="Cambria Math"/>
                          </a:rPr>
                          <m:t>6</m:t>
                        </m:r>
                      </m:sub>
                    </m:sSub>
                  </m:oMath>
                </a14:m>
                <a:r>
                  <a:rPr dirty="0">
                    <a:latin typeface="Noto Sans CJK SC"/>
                    <a:ea typeface="Noto Sans CJK SC"/>
                    <a:cs typeface="Noto Sans CJK SC"/>
                  </a:rPr>
                  <a:t>):</a:t>
                </a:r>
              </a:p>
            </p:txBody>
          </p:sp>
        </mc:Choice>
        <mc:Fallback xmlns="">
          <p:sp>
            <p:nvSpPr>
              <p:cNvPr id="12" name="文本框 11">
                <a:extLst>
                  <a:ext uri="{FF2B5EF4-FFF2-40B4-BE49-F238E27FC236}">
                    <a16:creationId xmlns:a16="http://schemas.microsoft.com/office/drawing/2014/main" id="{BB7AE741-492B-2E63-B835-BB60F0273D7D}"/>
                  </a:ext>
                </a:extLst>
              </p:cNvPr>
              <p:cNvSpPr>
                <a:spLocks noGrp="1" noRot="1" noChangeAspect="1" noMove="1" noResize="1" noEditPoints="1" noAdjustHandles="1" noChangeArrowheads="1" noChangeShapeType="1" noTextEdit="1"/>
              </p:cNvSpPr>
              <p:nvPr/>
            </p:nvSpPr>
            <p:spPr>
              <a:xfrm>
                <a:off x="475488" y="1047750"/>
                <a:ext cx="7008875" cy="3971925"/>
              </a:xfrm>
              <a:prstGeom prst="rect">
                <a:avLst/>
              </a:prstGeom>
              <a:blipFill>
                <a:blip r:embed="rId4"/>
                <a:stretch>
                  <a:fillRect l="-1739" t="-307" b="-1536"/>
                </a:stretch>
              </a:blipFill>
            </p:spPr>
            <p:txBody>
              <a:bodyPr/>
              <a:lstStyle/>
              <a:p>
                <a:r>
                  <a:rPr lang="zh-CN" altLang="en-US">
                    <a:noFill/>
                  </a:rPr>
                  <a:t> </a:t>
                </a:r>
              </a:p>
            </p:txBody>
          </p:sp>
        </mc:Fallback>
      </mc:AlternateContent>
      <p:pic>
        <p:nvPicPr>
          <p:cNvPr id="23" name="图片 13"/>
          <p:cNvPicPr>
            <a:picLocks noChangeAspect="1"/>
          </p:cNvPicPr>
          <p:nvPr/>
        </p:nvPicPr>
        <p:blipFill>
          <a:blip r:embed="rId5"/>
          <a:stretch>
            <a:fillRect/>
          </a:stretch>
        </p:blipFill>
        <p:spPr>
          <a:xfrm>
            <a:off x="7953375" y="1047750"/>
            <a:ext cx="3429000" cy="4762500"/>
          </a:xfrm>
          <a:prstGeom prst="rect">
            <a:avLst/>
          </a:prstGeom>
        </p:spPr>
      </p:pic>
      <p:sp>
        <p:nvSpPr>
          <p:cNvPr id="4" name="文本框 3">
            <a:extLst>
              <a:ext uri="{FF2B5EF4-FFF2-40B4-BE49-F238E27FC236}">
                <a16:creationId xmlns:a16="http://schemas.microsoft.com/office/drawing/2014/main" id="{D88D630A-E69D-D23D-82B5-9E30C84AF387}"/>
              </a:ext>
            </a:extLst>
          </p:cNvPr>
          <p:cNvSpPr>
            <a:spLocks noGrp="1"/>
          </p:cNvSpPr>
          <p:nvPr/>
        </p:nvSpPr>
        <p:spPr>
          <a:xfrm>
            <a:off x="8934576" y="5721945"/>
            <a:ext cx="2146173" cy="923330"/>
          </a:xfrm>
          <a:prstGeom prst="rect">
            <a:avLst/>
          </a:prstGeom>
          <a:noFill/>
        </p:spPr>
        <p:txBody>
          <a:bodyPr wrap="square">
            <a:spAutoFit/>
          </a:bodyPr>
          <a:lstStyle/>
          <a:p>
            <a:pPr>
              <a:defRPr>
                <a:latin typeface="Microsoft YaHei"/>
                <a:ea typeface="Microsoft YaHei"/>
                <a:cs typeface="Microsoft YaHei"/>
              </a:defRPr>
            </a:pPr>
            <a:r>
              <a:rPr b="1" dirty="0" err="1">
                <a:solidFill>
                  <a:srgbClr val="FF0000"/>
                </a:solidFill>
                <a:latin typeface="Microsoft YaHei"/>
                <a:ea typeface="Microsoft YaHei"/>
                <a:cs typeface="Microsoft YaHei"/>
              </a:rPr>
              <a:t>增益与时间分辨主要由放大区决定</a:t>
            </a:r>
            <a:r>
              <a:rPr dirty="0">
                <a:solidFill>
                  <a:srgbClr val="263442"/>
                </a:solidFill>
                <a:latin typeface="Microsoft YaHei"/>
                <a:ea typeface="Microsoft YaHei"/>
                <a:cs typeface="Microsoft YaHei"/>
              </a:rPr>
              <a:t>。</a:t>
            </a:r>
          </a:p>
          <a:p>
            <a:endParaRPr dirty="0">
              <a:solidFill>
                <a:srgbClr val="263442"/>
              </a:solidFill>
              <a:latin typeface="Microsoft YaHei"/>
              <a:ea typeface="Microsoft YaHei"/>
              <a:cs typeface="Microsoft YaHei"/>
            </a:endParaRPr>
          </a:p>
        </p:txBody>
      </p:sp>
    </p:spTree>
    <p:extLst>
      <p:ext uri="{BB962C8B-B14F-4D97-AF65-F5344CB8AC3E}">
        <p14:creationId xmlns:p14="http://schemas.microsoft.com/office/powerpoint/2010/main" val="26310926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zyd">
      <a:majorFont>
        <a:latin typeface="Times New Roman"/>
        <a:ea typeface="宋体"/>
        <a:cs typeface=""/>
      </a:majorFont>
      <a:minorFont>
        <a:latin typeface="Times New Roman"/>
        <a:ea typeface="宋体"/>
        <a:cs typeface=""/>
      </a:minorFont>
    </a:fontScheme>
    <a:fmtScheme name="Offic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zyd">
      <a:majorFont>
        <a:latin typeface="Times New Roman"/>
        <a:ea typeface="宋体"/>
        <a:cs typeface=""/>
      </a:majorFont>
      <a:minorFont>
        <a:latin typeface="Times New Roman"/>
        <a:ea typeface="宋体"/>
        <a:cs typeface=""/>
      </a:minorFont>
    </a:fontScheme>
    <a:fmtScheme name="Offic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155</TotalTime>
  <Words>2961</Words>
  <Application>Microsoft Office PowerPoint</Application>
  <DocSecurity>0</DocSecurity>
  <PresentationFormat>宽屏</PresentationFormat>
  <Paragraphs>387</Paragraphs>
  <Slides>28</Slides>
  <Notes>28</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28</vt:i4>
      </vt:variant>
    </vt:vector>
  </HeadingPairs>
  <TitlesOfParts>
    <vt:vector size="38" baseType="lpstr">
      <vt:lpstr>Noto Sans CJK SC</vt:lpstr>
      <vt:lpstr>黑体</vt:lpstr>
      <vt:lpstr>楷体</vt:lpstr>
      <vt:lpstr>微软雅黑</vt:lpstr>
      <vt:lpstr>微软雅黑</vt:lpstr>
      <vt:lpstr>Arial</vt:lpstr>
      <vt:lpstr>Cambria Math</vt:lpstr>
      <vt:lpstr>Times New Roman</vt:lpstr>
      <vt:lpstr>Wingdings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yiding zhao</cp:lastModifiedBy>
  <cp:revision>75</cp:revision>
  <dcterms:created xsi:type="dcterms:W3CDTF">2026-07-21T11:58:57Z</dcterms:created>
  <dcterms:modified xsi:type="dcterms:W3CDTF">2026-07-22T16:21:03Z</dcterms:modified>
</cp:coreProperties>
</file>