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39"/>
  </p:notesMasterIdLst>
  <p:sldIdLst>
    <p:sldId id="259" r:id="rId3"/>
    <p:sldId id="263" r:id="rId4"/>
    <p:sldId id="1663" r:id="rId5"/>
    <p:sldId id="284" r:id="rId6"/>
    <p:sldId id="288" r:id="rId7"/>
    <p:sldId id="316" r:id="rId8"/>
    <p:sldId id="317" r:id="rId9"/>
    <p:sldId id="318" r:id="rId10"/>
    <p:sldId id="1667" r:id="rId11"/>
    <p:sldId id="289" r:id="rId12"/>
    <p:sldId id="1666" r:id="rId13"/>
    <p:sldId id="1617" r:id="rId14"/>
    <p:sldId id="1619" r:id="rId15"/>
    <p:sldId id="1613" r:id="rId16"/>
    <p:sldId id="1608" r:id="rId17"/>
    <p:sldId id="1629" r:id="rId18"/>
    <p:sldId id="1630" r:id="rId19"/>
    <p:sldId id="1665" r:id="rId20"/>
    <p:sldId id="331" r:id="rId21"/>
    <p:sldId id="324" r:id="rId22"/>
    <p:sldId id="1628" r:id="rId23"/>
    <p:sldId id="1662" r:id="rId24"/>
    <p:sldId id="1664" r:id="rId25"/>
    <p:sldId id="287" r:id="rId26"/>
    <p:sldId id="256" r:id="rId27"/>
    <p:sldId id="332" r:id="rId28"/>
    <p:sldId id="257" r:id="rId29"/>
    <p:sldId id="262" r:id="rId30"/>
    <p:sldId id="1661" r:id="rId31"/>
    <p:sldId id="1614" r:id="rId32"/>
    <p:sldId id="1615" r:id="rId33"/>
    <p:sldId id="1631" r:id="rId34"/>
    <p:sldId id="1635" r:id="rId35"/>
    <p:sldId id="1670" r:id="rId36"/>
    <p:sldId id="301" r:id="rId37"/>
    <p:sldId id="1668" r:id="rId38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FFFFFF"/>
    <a:srgbClr val="1F4E79"/>
    <a:srgbClr val="FF7D7D"/>
    <a:srgbClr val="2B00FC"/>
    <a:srgbClr val="205285"/>
    <a:srgbClr val="2E75B6"/>
    <a:srgbClr val="C00000"/>
    <a:srgbClr val="00FF49"/>
    <a:srgbClr val="FC6A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6" cy="72006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页眉占位符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2051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/>
            </a:lvl1pPr>
          </a:lstStyle>
          <a:p>
            <a:pPr>
              <a:defRPr/>
            </a:pPr>
            <a:fld id="{6EEA31F3-5CEE-4B7D-9D71-400995777B45}" type="datetime1">
              <a:rPr lang="zh-CN" altLang="en-US"/>
              <a:pPr>
                <a:defRPr/>
              </a:pPr>
              <a:t>2026/7/23</a:t>
            </a:fld>
            <a:endParaRPr lang="zh-CN" altLang="en-US" sz="1200"/>
          </a:p>
        </p:txBody>
      </p:sp>
      <p:sp>
        <p:nvSpPr>
          <p:cNvPr id="2052" name="幻灯片图像占位符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485" name="备注占位符 4"/>
          <p:cNvSpPr>
            <a:spLocks noGrp="1" noRot="1" noChangeAspect="1" noChangeArrowheads="1"/>
          </p:cNvSpPr>
          <p:nvPr/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 defTabSz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30000"/>
              </a:spcBef>
              <a:defRPr/>
            </a:pPr>
            <a:r>
              <a:rPr lang="zh-CN" altLang="zh-CN" sz="1200"/>
              <a:t>单击此处编辑母版文本样式</a:t>
            </a:r>
          </a:p>
          <a:p>
            <a:pPr>
              <a:spcBef>
                <a:spcPct val="30000"/>
              </a:spcBef>
              <a:defRPr/>
            </a:pPr>
            <a:r>
              <a:rPr lang="zh-CN" altLang="zh-CN" sz="1200"/>
              <a:t>第二级</a:t>
            </a:r>
          </a:p>
          <a:p>
            <a:pPr>
              <a:spcBef>
                <a:spcPct val="30000"/>
              </a:spcBef>
              <a:defRPr/>
            </a:pPr>
            <a:r>
              <a:rPr lang="zh-CN" altLang="zh-CN" sz="1200"/>
              <a:t>第三级</a:t>
            </a:r>
          </a:p>
          <a:p>
            <a:pPr>
              <a:spcBef>
                <a:spcPct val="30000"/>
              </a:spcBef>
              <a:defRPr/>
            </a:pPr>
            <a:r>
              <a:rPr lang="zh-CN" altLang="zh-CN" sz="1200"/>
              <a:t>第四级</a:t>
            </a:r>
          </a:p>
          <a:p>
            <a:pPr>
              <a:spcBef>
                <a:spcPct val="30000"/>
              </a:spcBef>
              <a:defRPr/>
            </a:pPr>
            <a:r>
              <a:rPr lang="zh-CN" altLang="zh-CN" sz="1200"/>
              <a:t>第五级</a:t>
            </a:r>
          </a:p>
        </p:txBody>
      </p:sp>
      <p:sp>
        <p:nvSpPr>
          <p:cNvPr id="2054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2055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mtClean="0"/>
            </a:lvl1pPr>
          </a:lstStyle>
          <a:p>
            <a:pPr>
              <a:defRPr/>
            </a:pPr>
            <a:fld id="{F536BAB6-FE4B-4A33-86CB-BB3C0C126785}" type="slidenum">
              <a:rPr lang="zh-CN" altLang="en-US"/>
              <a:pPr>
                <a:defRPr/>
              </a:pPr>
              <a:t>‹#›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387300838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CB5769-7E16-444D-A2AC-84CA8E13CF64}" type="datetime1">
              <a:rPr lang="zh-CN" altLang="en-US"/>
              <a:pPr>
                <a:defRPr/>
              </a:pPr>
              <a:t>2026/7/23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D56E7-28AC-472B-A8D8-7529E4F7FD4A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979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C840FD-6B59-4227-BF1B-C66B9D58DAB2}" type="datetime1">
              <a:rPr lang="zh-CN" altLang="en-US"/>
              <a:pPr>
                <a:defRPr/>
              </a:pPr>
              <a:t>2026/7/23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22ECA-DB88-4ADA-B9C8-B69971762B81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450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7766E-D91B-4DE2-8B1A-36B2FEAAF08C}" type="datetime1">
              <a:rPr lang="zh-CN" altLang="en-US"/>
              <a:pPr>
                <a:defRPr/>
              </a:pPr>
              <a:t>2026/7/23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1A64A-86FB-4897-9708-45D3613690A8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877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24274-2BB5-4908-A2C5-D0567AF34892}" type="datetime1">
              <a:rPr lang="zh-CN" altLang="en-US"/>
              <a:pPr>
                <a:defRPr/>
              </a:pPr>
              <a:t>2026/7/23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4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A1113A-AB34-44F7-B4C1-C3D104091B94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2968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F7FBB11-4711-8DE2-5FE6-E5BEFCC40D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B175F49-FF82-B776-FA3F-BEB36A7E62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1667CE4-681C-D352-6666-FF3F14DFF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C38F0-59E6-4808-9F74-90C5E6D9FCEB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FC21094-290B-B275-0183-E5C23743C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59C9AF0-8196-0ED3-C1CC-824997DAE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DBBC2-3003-4601-A974-9E4BC66908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7975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CD1B18-2312-3DE1-3D27-9805BDD23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0F1F149-E167-9085-545F-3000283721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915842-482B-E78F-1790-293D91519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C38F0-59E6-4808-9F74-90C5E6D9FCEB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A7F83B-1E0B-188F-65F5-D235201A1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204DB73-9A58-42B3-01E1-D9D13F673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DBBC2-3003-4601-A974-9E4BC66908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2754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F26F8F8-BA1D-4E47-0507-9C02091AD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EC5E10C-E528-1D59-99DB-8CD0CA4996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DB57D03-5E6E-5958-6B6F-5006ADB06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C38F0-59E6-4808-9F74-90C5E6D9FCEB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87AE50-FDE4-1DC9-A090-492DCA3D8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3087765-BB98-ACEA-5522-9E9AFC480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DBBC2-3003-4601-A974-9E4BC66908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7027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CC7D94-3864-129A-D77C-F0280CFCF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1434654-9BFF-5845-A741-FEB372A339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28E8A46-B046-6A04-9F9C-51AB08050F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E9EA94F-78D2-4399-E751-4BD1943EC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C38F0-59E6-4808-9F74-90C5E6D9FCEB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D49AEDC-AEB4-B105-863A-F828F7E0D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0C38879-355A-4F7C-8662-71FBB7E71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DBBC2-3003-4601-A974-9E4BC66908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42994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124475-0B7C-DBDC-B946-A25EBD3EB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0AB6C15-CAD2-1F4A-EECC-B509C3009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02FDDD8-8EB7-6D35-1D37-D8299B441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77AADA1-290D-9DBA-6843-3B29E064D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FB7564B-FF3A-EB40-B24D-E61B1DAFAD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104B000-C27F-D5A1-CE52-D1F353ED4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C38F0-59E6-4808-9F74-90C5E6D9FCEB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9792CBE-10E2-74C6-9746-32A6DC706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04F7CCF-2208-0C08-C3BC-F6F4803C8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DBBC2-3003-4601-A974-9E4BC66908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97180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C61F60-5CCD-6BD6-2B2B-16B56123D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8FE5DFF-38BF-6A1A-FA38-82B8A5230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C38F0-59E6-4808-9F74-90C5E6D9FCEB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101374F-570A-95F6-7249-DA672025D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23E536D-1738-22FC-4D7A-9EEA802FF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DBBC2-3003-4601-A974-9E4BC66908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4520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883ECEE-6453-7B91-CCD8-86CA935A9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C38F0-59E6-4808-9F74-90C5E6D9FCEB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BF0621A-569F-156A-FA60-08A1BF8FD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F97BEDA-4771-333E-C088-1EECBC32C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DBBC2-3003-4601-A974-9E4BC66908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4147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8FF70D-7CF6-47DE-826B-11EA1B6F7A64}" type="datetime1">
              <a:rPr lang="zh-CN" altLang="en-US"/>
              <a:pPr>
                <a:defRPr/>
              </a:pPr>
              <a:t>2026/7/23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A5EDC-BA07-4B52-B836-633D82D53C86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0968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CE861C7-806D-5352-52C1-B8CFD5106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D06DAE3-DAD0-57D9-FFA9-BC6536585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2DADC5-DFF0-B82E-0407-4E79208681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D07D6A4-2EDE-8A39-2000-7F5FCB666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C38F0-59E6-4808-9F74-90C5E6D9FCEB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7CC5121-1554-7DAC-8173-62AD2ED30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6EF7857-92A6-A417-AF3A-518B9A0CC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DBBC2-3003-4601-A974-9E4BC66908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9375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03F03D-B2CC-E9A5-1089-BF611D66F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4E97080-B4B4-378A-CC46-17EA495A13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3AFAB7C-DA2A-6A0F-424F-CE72CFE30B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80C031A-1D27-2472-8D79-9242C7084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C38F0-59E6-4808-9F74-90C5E6D9FCEB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FAA6E67-C978-1EEB-CF4B-B3DE9E31B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DC9B8B9-6A81-2CC6-1C35-C86D9186B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DBBC2-3003-4601-A974-9E4BC66908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60045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45C661-BB86-B261-C210-AA1956D59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B200FE6-EAA1-CB27-3C3C-2AC276C53A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0D5C3C-9EDD-45B3-67AC-2427A4563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C38F0-59E6-4808-9F74-90C5E6D9FCEB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71BEEAB-3EEB-1F9B-8D77-DFFD77232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D64714-C306-C15D-6DE5-B0E424021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DBBC2-3003-4601-A974-9E4BC66908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83182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372B99E-5A86-2CDA-71AC-D0FE8DCC70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BE5D820-9275-2F23-63AA-0879EC1ECD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45CFD8F-329A-D0DE-C402-49AA741BF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C38F0-59E6-4808-9F74-90C5E6D9FCEB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648A555-687F-EF75-DB93-383C960F3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D5EFA39-D8E7-991A-2E0E-FE32960D7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DBBC2-3003-4601-A974-9E4BC66908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2210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5F2A68-02F6-4869-81CB-ED2754017A9C}" type="datetime1">
              <a:rPr lang="zh-CN" altLang="en-US"/>
              <a:pPr>
                <a:defRPr/>
              </a:pPr>
              <a:t>2026/7/23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C6691-B1C9-4810-A905-4795EFE64E20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44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B3AE35-5DB0-4176-AD56-3BCB9A7FC7D3}" type="datetime1">
              <a:rPr lang="zh-CN" altLang="en-US"/>
              <a:pPr>
                <a:defRPr/>
              </a:pPr>
              <a:t>2026/7/23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E6CE30-3CEC-45C6-986B-1109D512582E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471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243808-0CF9-4364-BB64-8194CC81F1BB}" type="datetime1">
              <a:rPr lang="zh-CN" altLang="en-US"/>
              <a:pPr>
                <a:defRPr/>
              </a:pPr>
              <a:t>2026/7/23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8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9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E55EF5-C1E7-4A6F-9081-68A71106451B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910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75496-823C-4119-BAF1-AED8F5258A0C}" type="datetime1">
              <a:rPr lang="zh-CN" altLang="en-US"/>
              <a:pPr>
                <a:defRPr/>
              </a:pPr>
              <a:t>2026/7/23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4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32738-9D4D-405A-85F7-819A501359E0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989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C1A6B-6075-44DA-B566-F7C2CFAAAB59}" type="datetime1">
              <a:rPr lang="zh-CN" altLang="en-US"/>
              <a:pPr>
                <a:defRPr/>
              </a:pPr>
              <a:t>2026/7/23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09B26-182D-4DF4-9401-76601E116C6C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07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0D4870-A245-4778-9030-B8BCF37D9B5B}" type="datetime1">
              <a:rPr lang="zh-CN" altLang="en-US"/>
              <a:pPr>
                <a:defRPr/>
              </a:pPr>
              <a:t>2026/7/23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8C008-D184-4493-BDC7-B927289A97EE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262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>
              <a:sym typeface="Calibri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35EDA-3C20-4269-8E6E-189F64AD3C05}" type="datetime1">
              <a:rPr lang="zh-CN" altLang="en-US"/>
              <a:pPr>
                <a:defRPr/>
              </a:pPr>
              <a:t>2026/7/23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FB74F4-1F2B-4BF2-831D-D95DA21B4494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716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>
                <a:sym typeface="Calibri Light" panose="020F0302020204030204" pitchFamily="34" charset="0"/>
              </a:rPr>
              <a:t>单击此处编辑母版标题样式</a:t>
            </a:r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>
                <a:sym typeface="Calibri" panose="020F0502020204030204" pitchFamily="34" charset="0"/>
              </a:rPr>
              <a:t>单击此处编辑母版文本样式</a:t>
            </a:r>
          </a:p>
          <a:p>
            <a:pPr lvl="1"/>
            <a:r>
              <a:rPr lang="zh-CN" altLang="zh-CN">
                <a:sym typeface="Calibri" panose="020F0502020204030204" pitchFamily="34" charset="0"/>
              </a:rPr>
              <a:t>第二级</a:t>
            </a:r>
          </a:p>
          <a:p>
            <a:pPr lvl="2"/>
            <a:r>
              <a:rPr lang="zh-CN" altLang="zh-CN">
                <a:sym typeface="Calibri" panose="020F0502020204030204" pitchFamily="34" charset="0"/>
              </a:rPr>
              <a:t>第三级</a:t>
            </a:r>
          </a:p>
          <a:p>
            <a:pPr lvl="3"/>
            <a:r>
              <a:rPr lang="zh-CN" altLang="zh-CN">
                <a:sym typeface="Calibri" panose="020F0502020204030204" pitchFamily="34" charset="0"/>
              </a:rPr>
              <a:t>第四级</a:t>
            </a:r>
          </a:p>
          <a:p>
            <a:pPr lvl="4"/>
            <a:r>
              <a:rPr lang="zh-CN" altLang="zh-CN">
                <a:sym typeface="Calibri" panose="020F0502020204030204" pitchFamily="34" charset="0"/>
              </a:rPr>
              <a:t>第五级</a:t>
            </a:r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14209F0-4F2A-4F67-9CFC-F7B495D25845}" type="datetime1">
              <a:rPr lang="zh-CN" altLang="en-US"/>
              <a:pPr>
                <a:defRPr/>
              </a:pPr>
              <a:t>2026/7/23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102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3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BFF7D24-1E39-4128-B68E-E42B9BB4D67E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/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 Light" panose="020F0302020204030204" pitchFamily="34" charset="0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  <a:sym typeface="Calibri Light" panose="020F0302020204030204" pitchFamily="34" charset="0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  <a:sym typeface="Calibri Light" panose="020F0302020204030204" pitchFamily="34" charset="0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  <a:sym typeface="Calibri Light" panose="020F0302020204030204" pitchFamily="34" charset="0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  <a:sym typeface="Calibri Light" panose="020F0302020204030204" pitchFamily="34" charset="0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  <a:sym typeface="Calibri Light" pitchFamily="34" charset="0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  <a:sym typeface="Calibri Light" pitchFamily="34" charset="0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  <a:sym typeface="Calibri Light" pitchFamily="34" charset="0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itchFamily="2" charset="-122"/>
          <a:sym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itchFamily="34" charset="0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itchFamily="34" charset="0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itchFamily="34" charset="0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3192886-E38A-25EB-4C77-41E92AE28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27C7172-3F49-0EBD-77EB-1BC5A61FD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28E3B2F-1DD6-004B-AAB2-8E3C53A22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C38F0-59E6-4808-9F74-90C5E6D9FCEB}" type="datetimeFigureOut">
              <a:rPr lang="zh-CN" altLang="en-US" smtClean="0"/>
              <a:t>2026/7/23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F0EC88D-C72F-8E35-D5B4-31F420B5A3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935409D-D7E6-5B9F-D37B-A30460FFA9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DBBC2-3003-4601-A974-9E4BC66908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230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90.png"/><Relationship Id="rId4" Type="http://schemas.openxmlformats.org/officeDocument/2006/relationships/image" Target="../media/image48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jpe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110.png"/><Relationship Id="rId7" Type="http://schemas.openxmlformats.org/officeDocument/2006/relationships/image" Target="../media/image73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130.png"/><Relationship Id="rId4" Type="http://schemas.openxmlformats.org/officeDocument/2006/relationships/image" Target="../media/image120.png"/><Relationship Id="rId9" Type="http://schemas.openxmlformats.org/officeDocument/2006/relationships/image" Target="../media/image7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0.png"/><Relationship Id="rId13" Type="http://schemas.openxmlformats.org/officeDocument/2006/relationships/image" Target="../media/image78.png"/><Relationship Id="rId3" Type="http://schemas.openxmlformats.org/officeDocument/2006/relationships/image" Target="../media/image150.png"/><Relationship Id="rId7" Type="http://schemas.openxmlformats.org/officeDocument/2006/relationships/image" Target="../media/image330.png"/><Relationship Id="rId12" Type="http://schemas.openxmlformats.org/officeDocument/2006/relationships/image" Target="../media/image87.png"/><Relationship Id="rId16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0.png"/><Relationship Id="rId11" Type="http://schemas.openxmlformats.org/officeDocument/2006/relationships/image" Target="../media/image710.png"/><Relationship Id="rId5" Type="http://schemas.openxmlformats.org/officeDocument/2006/relationships/image" Target="../media/image170.png"/><Relationship Id="rId15" Type="http://schemas.openxmlformats.org/officeDocument/2006/relationships/image" Target="../media/image80.png"/><Relationship Id="rId4" Type="http://schemas.openxmlformats.org/officeDocument/2006/relationships/image" Target="../media/image300.png"/><Relationship Id="rId9" Type="http://schemas.openxmlformats.org/officeDocument/2006/relationships/image" Target="../media/image510.png"/><Relationship Id="rId14" Type="http://schemas.openxmlformats.org/officeDocument/2006/relationships/image" Target="../media/image7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7" Type="http://schemas.openxmlformats.org/officeDocument/2006/relationships/image" Target="../media/image83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18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0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2052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矩形 664"/>
          <p:cNvSpPr>
            <a:spLocks noChangeArrowheads="1"/>
          </p:cNvSpPr>
          <p:nvPr/>
        </p:nvSpPr>
        <p:spPr bwMode="auto">
          <a:xfrm>
            <a:off x="948262" y="1613527"/>
            <a:ext cx="10265790" cy="2082800"/>
          </a:xfrm>
          <a:prstGeom prst="rect">
            <a:avLst/>
          </a:prstGeom>
          <a:solidFill>
            <a:schemeClr val="bg1"/>
          </a:solidFill>
          <a:ln w="28575">
            <a:solidFill>
              <a:srgbClr val="205285"/>
            </a:solidFill>
            <a:bevel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 dirty="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076" name="文本框 665"/>
          <p:cNvSpPr>
            <a:spLocks noChangeArrowheads="1"/>
          </p:cNvSpPr>
          <p:nvPr/>
        </p:nvSpPr>
        <p:spPr bwMode="auto">
          <a:xfrm>
            <a:off x="1212213" y="2122796"/>
            <a:ext cx="973788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4400" b="1" dirty="0">
                <a:solidFill>
                  <a:srgbClr val="20528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MeGaT</a:t>
            </a:r>
            <a:r>
              <a:rPr lang="zh-CN" altLang="en-US" sz="4400" b="1" dirty="0">
                <a:solidFill>
                  <a:srgbClr val="20528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实验中</a:t>
            </a:r>
            <a:r>
              <a:rPr lang="en-US" altLang="zh-CN" sz="4400" b="1" dirty="0">
                <a:solidFill>
                  <a:srgbClr val="20528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TPC</a:t>
            </a:r>
            <a:r>
              <a:rPr lang="zh-CN" altLang="en-US" sz="4400" b="1" dirty="0">
                <a:solidFill>
                  <a:srgbClr val="20528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工作气体的研究</a:t>
            </a:r>
          </a:p>
        </p:txBody>
      </p:sp>
      <p:sp>
        <p:nvSpPr>
          <p:cNvPr id="3077" name="直接连接符 669"/>
          <p:cNvSpPr>
            <a:spLocks noChangeShapeType="1"/>
          </p:cNvSpPr>
          <p:nvPr/>
        </p:nvSpPr>
        <p:spPr bwMode="auto">
          <a:xfrm>
            <a:off x="1432874" y="2971696"/>
            <a:ext cx="9351390" cy="0"/>
          </a:xfrm>
          <a:prstGeom prst="line">
            <a:avLst/>
          </a:prstGeom>
          <a:noFill/>
          <a:ln w="6350">
            <a:solidFill>
              <a:srgbClr val="205285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3079" name="组合 5"/>
          <p:cNvGrpSpPr>
            <a:grpSpLocks/>
          </p:cNvGrpSpPr>
          <p:nvPr/>
        </p:nvGrpSpPr>
        <p:grpSpPr bwMode="auto">
          <a:xfrm>
            <a:off x="4130512" y="3947202"/>
            <a:ext cx="3930976" cy="1923918"/>
            <a:chOff x="0" y="0"/>
            <a:chExt cx="2513012" cy="1657351"/>
          </a:xfrm>
        </p:grpSpPr>
        <p:grpSp>
          <p:nvGrpSpPr>
            <p:cNvPr id="3084" name="组合 518"/>
            <p:cNvGrpSpPr>
              <a:grpSpLocks/>
            </p:cNvGrpSpPr>
            <p:nvPr/>
          </p:nvGrpSpPr>
          <p:grpSpPr bwMode="auto">
            <a:xfrm>
              <a:off x="0" y="0"/>
              <a:ext cx="2513012" cy="1657351"/>
              <a:chOff x="0" y="0"/>
              <a:chExt cx="2513012" cy="1657351"/>
            </a:xfrm>
          </p:grpSpPr>
          <p:sp>
            <p:nvSpPr>
              <p:cNvPr id="3086" name="Freeform 5"/>
              <p:cNvSpPr>
                <a:spLocks noChangeArrowheads="1"/>
              </p:cNvSpPr>
              <p:nvPr/>
            </p:nvSpPr>
            <p:spPr bwMode="auto">
              <a:xfrm>
                <a:off x="30162" y="1603375"/>
                <a:ext cx="2436813" cy="1"/>
              </a:xfrm>
              <a:custGeom>
                <a:avLst/>
                <a:gdLst>
                  <a:gd name="T0" fmla="*/ 0 w 316"/>
                  <a:gd name="T1" fmla="*/ 0 h 1"/>
                  <a:gd name="T2" fmla="*/ 2147483646 w 316"/>
                  <a:gd name="T3" fmla="*/ 0 h 1"/>
                  <a:gd name="T4" fmla="*/ 0 60000 65536"/>
                  <a:gd name="T5" fmla="*/ 0 60000 65536"/>
                  <a:gd name="T6" fmla="*/ 0 w 316"/>
                  <a:gd name="T7" fmla="*/ 0 h 1"/>
                  <a:gd name="T8" fmla="*/ 316 w 316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16" h="1">
                    <a:moveTo>
                      <a:pt x="0" y="0"/>
                    </a:moveTo>
                    <a:cubicBezTo>
                      <a:pt x="105" y="0"/>
                      <a:pt x="211" y="0"/>
                      <a:pt x="316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7" name="Freeform 6"/>
              <p:cNvSpPr>
                <a:spLocks noChangeArrowheads="1"/>
              </p:cNvSpPr>
              <p:nvPr/>
            </p:nvSpPr>
            <p:spPr bwMode="auto">
              <a:xfrm>
                <a:off x="14287" y="1557338"/>
                <a:ext cx="2468563" cy="100013"/>
              </a:xfrm>
              <a:custGeom>
                <a:avLst/>
                <a:gdLst>
                  <a:gd name="T0" fmla="*/ 2147483646 w 320"/>
                  <a:gd name="T1" fmla="*/ 2147483646 h 13"/>
                  <a:gd name="T2" fmla="*/ 2147483646 w 320"/>
                  <a:gd name="T3" fmla="*/ 2147483646 h 13"/>
                  <a:gd name="T4" fmla="*/ 2147483646 w 320"/>
                  <a:gd name="T5" fmla="*/ 2147483646 h 13"/>
                  <a:gd name="T6" fmla="*/ 2147483646 w 320"/>
                  <a:gd name="T7" fmla="*/ 2147483646 h 13"/>
                  <a:gd name="T8" fmla="*/ 2147483646 w 320"/>
                  <a:gd name="T9" fmla="*/ 2147483646 h 13"/>
                  <a:gd name="T10" fmla="*/ 2147483646 w 320"/>
                  <a:gd name="T11" fmla="*/ 2147483646 h 13"/>
                  <a:gd name="T12" fmla="*/ 2147483646 w 320"/>
                  <a:gd name="T13" fmla="*/ 2147483646 h 13"/>
                  <a:gd name="T14" fmla="*/ 2147483646 w 320"/>
                  <a:gd name="T15" fmla="*/ 2147483646 h 13"/>
                  <a:gd name="T16" fmla="*/ 2147483646 w 320"/>
                  <a:gd name="T17" fmla="*/ 2147483646 h 1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20"/>
                  <a:gd name="T28" fmla="*/ 0 h 13"/>
                  <a:gd name="T29" fmla="*/ 320 w 320"/>
                  <a:gd name="T30" fmla="*/ 13 h 1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20" h="13">
                    <a:moveTo>
                      <a:pt x="2" y="8"/>
                    </a:moveTo>
                    <a:cubicBezTo>
                      <a:pt x="54" y="13"/>
                      <a:pt x="108" y="9"/>
                      <a:pt x="160" y="9"/>
                    </a:cubicBezTo>
                    <a:cubicBezTo>
                      <a:pt x="186" y="9"/>
                      <a:pt x="213" y="9"/>
                      <a:pt x="239" y="9"/>
                    </a:cubicBezTo>
                    <a:cubicBezTo>
                      <a:pt x="265" y="9"/>
                      <a:pt x="293" y="12"/>
                      <a:pt x="318" y="8"/>
                    </a:cubicBezTo>
                    <a:cubicBezTo>
                      <a:pt x="320" y="8"/>
                      <a:pt x="320" y="5"/>
                      <a:pt x="318" y="5"/>
                    </a:cubicBezTo>
                    <a:cubicBezTo>
                      <a:pt x="295" y="1"/>
                      <a:pt x="270" y="4"/>
                      <a:pt x="247" y="4"/>
                    </a:cubicBezTo>
                    <a:cubicBezTo>
                      <a:pt x="218" y="4"/>
                      <a:pt x="189" y="4"/>
                      <a:pt x="160" y="4"/>
                    </a:cubicBezTo>
                    <a:cubicBezTo>
                      <a:pt x="108" y="4"/>
                      <a:pt x="54" y="0"/>
                      <a:pt x="2" y="5"/>
                    </a:cubicBezTo>
                    <a:cubicBezTo>
                      <a:pt x="0" y="5"/>
                      <a:pt x="0" y="8"/>
                      <a:pt x="2" y="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8" name="Freeform 7"/>
              <p:cNvSpPr>
                <a:spLocks noChangeArrowheads="1"/>
              </p:cNvSpPr>
              <p:nvPr/>
            </p:nvSpPr>
            <p:spPr bwMode="auto">
              <a:xfrm>
                <a:off x="46037" y="38100"/>
                <a:ext cx="2428875" cy="1"/>
              </a:xfrm>
              <a:custGeom>
                <a:avLst/>
                <a:gdLst>
                  <a:gd name="T0" fmla="*/ 0 w 315"/>
                  <a:gd name="T1" fmla="*/ 0 h 1"/>
                  <a:gd name="T2" fmla="*/ 2147483646 w 315"/>
                  <a:gd name="T3" fmla="*/ 0 h 1"/>
                  <a:gd name="T4" fmla="*/ 0 60000 65536"/>
                  <a:gd name="T5" fmla="*/ 0 60000 65536"/>
                  <a:gd name="T6" fmla="*/ 0 w 315"/>
                  <a:gd name="T7" fmla="*/ 0 h 1"/>
                  <a:gd name="T8" fmla="*/ 315 w 315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15" h="1">
                    <a:moveTo>
                      <a:pt x="0" y="0"/>
                    </a:moveTo>
                    <a:cubicBezTo>
                      <a:pt x="105" y="0"/>
                      <a:pt x="210" y="0"/>
                      <a:pt x="31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9" name="Freeform 8"/>
              <p:cNvSpPr>
                <a:spLocks noChangeArrowheads="1"/>
              </p:cNvSpPr>
              <p:nvPr/>
            </p:nvSpPr>
            <p:spPr bwMode="auto">
              <a:xfrm>
                <a:off x="14287" y="0"/>
                <a:ext cx="2476500" cy="84138"/>
              </a:xfrm>
              <a:custGeom>
                <a:avLst/>
                <a:gdLst>
                  <a:gd name="T0" fmla="*/ 2147483646 w 321"/>
                  <a:gd name="T1" fmla="*/ 2147483646 h 11"/>
                  <a:gd name="T2" fmla="*/ 2147483646 w 321"/>
                  <a:gd name="T3" fmla="*/ 2147483646 h 11"/>
                  <a:gd name="T4" fmla="*/ 2147483646 w 321"/>
                  <a:gd name="T5" fmla="*/ 2147483646 h 11"/>
                  <a:gd name="T6" fmla="*/ 2147483646 w 321"/>
                  <a:gd name="T7" fmla="*/ 2147483646 h 11"/>
                  <a:gd name="T8" fmla="*/ 2147483646 w 321"/>
                  <a:gd name="T9" fmla="*/ 2147483646 h 11"/>
                  <a:gd name="T10" fmla="*/ 2147483646 w 321"/>
                  <a:gd name="T11" fmla="*/ 2147483646 h 11"/>
                  <a:gd name="T12" fmla="*/ 2147483646 w 321"/>
                  <a:gd name="T13" fmla="*/ 2147483646 h 11"/>
                  <a:gd name="T14" fmla="*/ 2147483646 w 321"/>
                  <a:gd name="T15" fmla="*/ 2147483646 h 11"/>
                  <a:gd name="T16" fmla="*/ 2147483646 w 321"/>
                  <a:gd name="T17" fmla="*/ 2147483646 h 1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21"/>
                  <a:gd name="T28" fmla="*/ 0 h 11"/>
                  <a:gd name="T29" fmla="*/ 321 w 321"/>
                  <a:gd name="T30" fmla="*/ 11 h 1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21" h="11">
                    <a:moveTo>
                      <a:pt x="5" y="9"/>
                    </a:moveTo>
                    <a:cubicBezTo>
                      <a:pt x="29" y="4"/>
                      <a:pt x="58" y="8"/>
                      <a:pt x="83" y="8"/>
                    </a:cubicBezTo>
                    <a:cubicBezTo>
                      <a:pt x="109" y="8"/>
                      <a:pt x="136" y="8"/>
                      <a:pt x="162" y="8"/>
                    </a:cubicBezTo>
                    <a:cubicBezTo>
                      <a:pt x="214" y="8"/>
                      <a:pt x="267" y="11"/>
                      <a:pt x="319" y="7"/>
                    </a:cubicBezTo>
                    <a:cubicBezTo>
                      <a:pt x="321" y="7"/>
                      <a:pt x="321" y="4"/>
                      <a:pt x="319" y="4"/>
                    </a:cubicBezTo>
                    <a:cubicBezTo>
                      <a:pt x="270" y="0"/>
                      <a:pt x="219" y="3"/>
                      <a:pt x="170" y="3"/>
                    </a:cubicBezTo>
                    <a:cubicBezTo>
                      <a:pt x="143" y="3"/>
                      <a:pt x="117" y="3"/>
                      <a:pt x="91" y="3"/>
                    </a:cubicBezTo>
                    <a:cubicBezTo>
                      <a:pt x="64" y="3"/>
                      <a:pt x="32" y="8"/>
                      <a:pt x="5" y="2"/>
                    </a:cubicBezTo>
                    <a:cubicBezTo>
                      <a:pt x="0" y="1"/>
                      <a:pt x="0" y="10"/>
                      <a:pt x="5" y="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90" name="Freeform 9"/>
              <p:cNvSpPr>
                <a:spLocks noChangeArrowheads="1"/>
              </p:cNvSpPr>
              <p:nvPr/>
            </p:nvSpPr>
            <p:spPr bwMode="auto">
              <a:xfrm>
                <a:off x="2466975" y="60325"/>
                <a:ext cx="1" cy="1520825"/>
              </a:xfrm>
              <a:custGeom>
                <a:avLst/>
                <a:gdLst>
                  <a:gd name="T0" fmla="*/ 0 w 1"/>
                  <a:gd name="T1" fmla="*/ 0 h 197"/>
                  <a:gd name="T2" fmla="*/ 0 w 1"/>
                  <a:gd name="T3" fmla="*/ 2147483646 h 197"/>
                  <a:gd name="T4" fmla="*/ 0 60000 65536"/>
                  <a:gd name="T5" fmla="*/ 0 60000 65536"/>
                  <a:gd name="T6" fmla="*/ 0 w 1"/>
                  <a:gd name="T7" fmla="*/ 0 h 197"/>
                  <a:gd name="T8" fmla="*/ 1 w 1"/>
                  <a:gd name="T9" fmla="*/ 197 h 197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197">
                    <a:moveTo>
                      <a:pt x="0" y="0"/>
                    </a:moveTo>
                    <a:cubicBezTo>
                      <a:pt x="0" y="66"/>
                      <a:pt x="0" y="131"/>
                      <a:pt x="0" y="19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91" name="Freeform 10"/>
              <p:cNvSpPr>
                <a:spLocks noChangeArrowheads="1"/>
              </p:cNvSpPr>
              <p:nvPr/>
            </p:nvSpPr>
            <p:spPr bwMode="auto">
              <a:xfrm>
                <a:off x="2420937" y="46038"/>
                <a:ext cx="92075" cy="1549400"/>
              </a:xfrm>
              <a:custGeom>
                <a:avLst/>
                <a:gdLst>
                  <a:gd name="T0" fmla="*/ 2147483646 w 12"/>
                  <a:gd name="T1" fmla="*/ 2147483646 h 201"/>
                  <a:gd name="T2" fmla="*/ 2147483646 w 12"/>
                  <a:gd name="T3" fmla="*/ 2147483646 h 201"/>
                  <a:gd name="T4" fmla="*/ 2147483646 w 12"/>
                  <a:gd name="T5" fmla="*/ 2147483646 h 201"/>
                  <a:gd name="T6" fmla="*/ 2147483646 w 12"/>
                  <a:gd name="T7" fmla="*/ 2147483646 h 201"/>
                  <a:gd name="T8" fmla="*/ 2147483646 w 12"/>
                  <a:gd name="T9" fmla="*/ 2147483646 h 201"/>
                  <a:gd name="T10" fmla="*/ 2147483646 w 12"/>
                  <a:gd name="T11" fmla="*/ 2147483646 h 201"/>
                  <a:gd name="T12" fmla="*/ 2147483646 w 12"/>
                  <a:gd name="T13" fmla="*/ 2147483646 h 20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"/>
                  <a:gd name="T22" fmla="*/ 0 h 201"/>
                  <a:gd name="T23" fmla="*/ 12 w 12"/>
                  <a:gd name="T24" fmla="*/ 201 h 20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" h="201">
                    <a:moveTo>
                      <a:pt x="5" y="2"/>
                    </a:moveTo>
                    <a:cubicBezTo>
                      <a:pt x="2" y="33"/>
                      <a:pt x="4" y="65"/>
                      <a:pt x="4" y="97"/>
                    </a:cubicBezTo>
                    <a:cubicBezTo>
                      <a:pt x="4" y="130"/>
                      <a:pt x="0" y="166"/>
                      <a:pt x="5" y="199"/>
                    </a:cubicBezTo>
                    <a:cubicBezTo>
                      <a:pt x="5" y="201"/>
                      <a:pt x="7" y="200"/>
                      <a:pt x="7" y="199"/>
                    </a:cubicBezTo>
                    <a:cubicBezTo>
                      <a:pt x="12" y="169"/>
                      <a:pt x="9" y="135"/>
                      <a:pt x="9" y="104"/>
                    </a:cubicBezTo>
                    <a:cubicBezTo>
                      <a:pt x="8" y="70"/>
                      <a:pt x="10" y="35"/>
                      <a:pt x="7" y="2"/>
                    </a:cubicBezTo>
                    <a:cubicBezTo>
                      <a:pt x="7" y="1"/>
                      <a:pt x="5" y="0"/>
                      <a:pt x="5" y="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92" name="Freeform 11"/>
              <p:cNvSpPr>
                <a:spLocks noChangeArrowheads="1"/>
              </p:cNvSpPr>
              <p:nvPr/>
            </p:nvSpPr>
            <p:spPr bwMode="auto">
              <a:xfrm>
                <a:off x="38100" y="1519238"/>
                <a:ext cx="2428875" cy="1"/>
              </a:xfrm>
              <a:custGeom>
                <a:avLst/>
                <a:gdLst>
                  <a:gd name="T0" fmla="*/ 0 w 315"/>
                  <a:gd name="T1" fmla="*/ 0 h 1"/>
                  <a:gd name="T2" fmla="*/ 2147483646 w 315"/>
                  <a:gd name="T3" fmla="*/ 0 h 1"/>
                  <a:gd name="T4" fmla="*/ 0 60000 65536"/>
                  <a:gd name="T5" fmla="*/ 0 60000 65536"/>
                  <a:gd name="T6" fmla="*/ 0 w 315"/>
                  <a:gd name="T7" fmla="*/ 0 h 1"/>
                  <a:gd name="T8" fmla="*/ 315 w 315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15" h="1">
                    <a:moveTo>
                      <a:pt x="0" y="0"/>
                    </a:moveTo>
                    <a:cubicBezTo>
                      <a:pt x="105" y="0"/>
                      <a:pt x="210" y="0"/>
                      <a:pt x="31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93" name="Freeform 12"/>
              <p:cNvSpPr>
                <a:spLocks noChangeArrowheads="1"/>
              </p:cNvSpPr>
              <p:nvPr/>
            </p:nvSpPr>
            <p:spPr bwMode="auto">
              <a:xfrm>
                <a:off x="22225" y="1473200"/>
                <a:ext cx="2460625" cy="92075"/>
              </a:xfrm>
              <a:custGeom>
                <a:avLst/>
                <a:gdLst>
                  <a:gd name="T0" fmla="*/ 2147483646 w 319"/>
                  <a:gd name="T1" fmla="*/ 2147483646 h 12"/>
                  <a:gd name="T2" fmla="*/ 2147483646 w 319"/>
                  <a:gd name="T3" fmla="*/ 2147483646 h 12"/>
                  <a:gd name="T4" fmla="*/ 2147483646 w 319"/>
                  <a:gd name="T5" fmla="*/ 2147483646 h 12"/>
                  <a:gd name="T6" fmla="*/ 2147483646 w 319"/>
                  <a:gd name="T7" fmla="*/ 2147483646 h 12"/>
                  <a:gd name="T8" fmla="*/ 2147483646 w 319"/>
                  <a:gd name="T9" fmla="*/ 2147483646 h 12"/>
                  <a:gd name="T10" fmla="*/ 2147483646 w 319"/>
                  <a:gd name="T11" fmla="*/ 2147483646 h 12"/>
                  <a:gd name="T12" fmla="*/ 2147483646 w 319"/>
                  <a:gd name="T13" fmla="*/ 2147483646 h 12"/>
                  <a:gd name="T14" fmla="*/ 2147483646 w 319"/>
                  <a:gd name="T15" fmla="*/ 2147483646 h 12"/>
                  <a:gd name="T16" fmla="*/ 2147483646 w 319"/>
                  <a:gd name="T17" fmla="*/ 2147483646 h 1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19"/>
                  <a:gd name="T28" fmla="*/ 0 h 12"/>
                  <a:gd name="T29" fmla="*/ 319 w 319"/>
                  <a:gd name="T30" fmla="*/ 12 h 1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19" h="12">
                    <a:moveTo>
                      <a:pt x="2" y="7"/>
                    </a:moveTo>
                    <a:cubicBezTo>
                      <a:pt x="54" y="9"/>
                      <a:pt x="107" y="9"/>
                      <a:pt x="159" y="9"/>
                    </a:cubicBezTo>
                    <a:cubicBezTo>
                      <a:pt x="186" y="9"/>
                      <a:pt x="212" y="9"/>
                      <a:pt x="238" y="9"/>
                    </a:cubicBezTo>
                    <a:cubicBezTo>
                      <a:pt x="264" y="9"/>
                      <a:pt x="292" y="12"/>
                      <a:pt x="317" y="7"/>
                    </a:cubicBezTo>
                    <a:cubicBezTo>
                      <a:pt x="318" y="7"/>
                      <a:pt x="319" y="5"/>
                      <a:pt x="317" y="4"/>
                    </a:cubicBezTo>
                    <a:cubicBezTo>
                      <a:pt x="294" y="0"/>
                      <a:pt x="269" y="3"/>
                      <a:pt x="246" y="3"/>
                    </a:cubicBezTo>
                    <a:cubicBezTo>
                      <a:pt x="220" y="3"/>
                      <a:pt x="193" y="3"/>
                      <a:pt x="167" y="3"/>
                    </a:cubicBezTo>
                    <a:cubicBezTo>
                      <a:pt x="112" y="3"/>
                      <a:pt x="57" y="2"/>
                      <a:pt x="2" y="4"/>
                    </a:cubicBezTo>
                    <a:cubicBezTo>
                      <a:pt x="0" y="4"/>
                      <a:pt x="0" y="7"/>
                      <a:pt x="2" y="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94" name="Freeform 13"/>
              <p:cNvSpPr>
                <a:spLocks noChangeArrowheads="1"/>
              </p:cNvSpPr>
              <p:nvPr/>
            </p:nvSpPr>
            <p:spPr bwMode="auto">
              <a:xfrm>
                <a:off x="38100" y="46038"/>
                <a:ext cx="1" cy="1557338"/>
              </a:xfrm>
              <a:custGeom>
                <a:avLst/>
                <a:gdLst>
                  <a:gd name="T0" fmla="*/ 0 w 1"/>
                  <a:gd name="T1" fmla="*/ 0 h 202"/>
                  <a:gd name="T2" fmla="*/ 0 w 1"/>
                  <a:gd name="T3" fmla="*/ 2147483646 h 202"/>
                  <a:gd name="T4" fmla="*/ 0 60000 65536"/>
                  <a:gd name="T5" fmla="*/ 0 60000 65536"/>
                  <a:gd name="T6" fmla="*/ 0 w 1"/>
                  <a:gd name="T7" fmla="*/ 0 h 202"/>
                  <a:gd name="T8" fmla="*/ 1 w 1"/>
                  <a:gd name="T9" fmla="*/ 202 h 20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202">
                    <a:moveTo>
                      <a:pt x="0" y="0"/>
                    </a:moveTo>
                    <a:cubicBezTo>
                      <a:pt x="0" y="67"/>
                      <a:pt x="0" y="134"/>
                      <a:pt x="0" y="202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95" name="Freeform 14"/>
              <p:cNvSpPr>
                <a:spLocks noChangeArrowheads="1"/>
              </p:cNvSpPr>
              <p:nvPr/>
            </p:nvSpPr>
            <p:spPr bwMode="auto">
              <a:xfrm>
                <a:off x="0" y="14288"/>
                <a:ext cx="68263" cy="1597025"/>
              </a:xfrm>
              <a:custGeom>
                <a:avLst/>
                <a:gdLst>
                  <a:gd name="T0" fmla="*/ 2147483646 w 9"/>
                  <a:gd name="T1" fmla="*/ 2147483646 h 207"/>
                  <a:gd name="T2" fmla="*/ 2147483646 w 9"/>
                  <a:gd name="T3" fmla="*/ 2147483646 h 207"/>
                  <a:gd name="T4" fmla="*/ 2147483646 w 9"/>
                  <a:gd name="T5" fmla="*/ 2147483646 h 207"/>
                  <a:gd name="T6" fmla="*/ 2147483646 w 9"/>
                  <a:gd name="T7" fmla="*/ 2147483646 h 207"/>
                  <a:gd name="T8" fmla="*/ 2147483646 w 9"/>
                  <a:gd name="T9" fmla="*/ 2147483646 h 207"/>
                  <a:gd name="T10" fmla="*/ 2147483646 w 9"/>
                  <a:gd name="T11" fmla="*/ 2147483646 h 207"/>
                  <a:gd name="T12" fmla="*/ 2147483646 w 9"/>
                  <a:gd name="T13" fmla="*/ 2147483646 h 207"/>
                  <a:gd name="T14" fmla="*/ 2147483646 w 9"/>
                  <a:gd name="T15" fmla="*/ 2147483646 h 207"/>
                  <a:gd name="T16" fmla="*/ 2147483646 w 9"/>
                  <a:gd name="T17" fmla="*/ 2147483646 h 20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"/>
                  <a:gd name="T28" fmla="*/ 0 h 207"/>
                  <a:gd name="T29" fmla="*/ 9 w 9"/>
                  <a:gd name="T30" fmla="*/ 207 h 20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" h="207">
                    <a:moveTo>
                      <a:pt x="1" y="5"/>
                    </a:moveTo>
                    <a:cubicBezTo>
                      <a:pt x="5" y="21"/>
                      <a:pt x="2" y="41"/>
                      <a:pt x="2" y="58"/>
                    </a:cubicBezTo>
                    <a:cubicBezTo>
                      <a:pt x="2" y="74"/>
                      <a:pt x="2" y="89"/>
                      <a:pt x="2" y="105"/>
                    </a:cubicBezTo>
                    <a:cubicBezTo>
                      <a:pt x="2" y="138"/>
                      <a:pt x="1" y="172"/>
                      <a:pt x="4" y="206"/>
                    </a:cubicBezTo>
                    <a:cubicBezTo>
                      <a:pt x="4" y="207"/>
                      <a:pt x="6" y="207"/>
                      <a:pt x="6" y="206"/>
                    </a:cubicBezTo>
                    <a:cubicBezTo>
                      <a:pt x="8" y="175"/>
                      <a:pt x="8" y="144"/>
                      <a:pt x="8" y="113"/>
                    </a:cubicBezTo>
                    <a:cubicBezTo>
                      <a:pt x="8" y="97"/>
                      <a:pt x="8" y="82"/>
                      <a:pt x="7" y="66"/>
                    </a:cubicBezTo>
                    <a:cubicBezTo>
                      <a:pt x="7" y="47"/>
                      <a:pt x="4" y="24"/>
                      <a:pt x="8" y="5"/>
                    </a:cubicBezTo>
                    <a:cubicBezTo>
                      <a:pt x="9" y="0"/>
                      <a:pt x="0" y="0"/>
                      <a:pt x="1" y="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96" name="Freeform 15"/>
              <p:cNvSpPr>
                <a:spLocks noChangeArrowheads="1"/>
              </p:cNvSpPr>
              <p:nvPr/>
            </p:nvSpPr>
            <p:spPr bwMode="auto">
              <a:xfrm>
                <a:off x="985837" y="685800"/>
                <a:ext cx="177800" cy="223838"/>
              </a:xfrm>
              <a:custGeom>
                <a:avLst/>
                <a:gdLst>
                  <a:gd name="T0" fmla="*/ 2147483646 w 23"/>
                  <a:gd name="T1" fmla="*/ 2147483646 h 29"/>
                  <a:gd name="T2" fmla="*/ 2147483646 w 23"/>
                  <a:gd name="T3" fmla="*/ 2147483646 h 29"/>
                  <a:gd name="T4" fmla="*/ 2147483646 w 23"/>
                  <a:gd name="T5" fmla="*/ 2147483646 h 29"/>
                  <a:gd name="T6" fmla="*/ 0 w 23"/>
                  <a:gd name="T7" fmla="*/ 2147483646 h 29"/>
                  <a:gd name="T8" fmla="*/ 2147483646 w 23"/>
                  <a:gd name="T9" fmla="*/ 2147483646 h 29"/>
                  <a:gd name="T10" fmla="*/ 2147483646 w 23"/>
                  <a:gd name="T11" fmla="*/ 2147483646 h 29"/>
                  <a:gd name="T12" fmla="*/ 2147483646 w 23"/>
                  <a:gd name="T13" fmla="*/ 2147483646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3"/>
                  <a:gd name="T22" fmla="*/ 0 h 29"/>
                  <a:gd name="T23" fmla="*/ 23 w 23"/>
                  <a:gd name="T24" fmla="*/ 29 h 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3" h="29">
                    <a:moveTo>
                      <a:pt x="22" y="8"/>
                    </a:moveTo>
                    <a:cubicBezTo>
                      <a:pt x="22" y="2"/>
                      <a:pt x="15" y="0"/>
                      <a:pt x="10" y="2"/>
                    </a:cubicBezTo>
                    <a:cubicBezTo>
                      <a:pt x="7" y="3"/>
                      <a:pt x="5" y="5"/>
                      <a:pt x="3" y="7"/>
                    </a:cubicBezTo>
                    <a:cubicBezTo>
                      <a:pt x="1" y="9"/>
                      <a:pt x="0" y="12"/>
                      <a:pt x="0" y="15"/>
                    </a:cubicBezTo>
                    <a:cubicBezTo>
                      <a:pt x="1" y="15"/>
                      <a:pt x="2" y="15"/>
                      <a:pt x="2" y="16"/>
                    </a:cubicBezTo>
                    <a:cubicBezTo>
                      <a:pt x="2" y="24"/>
                      <a:pt x="10" y="29"/>
                      <a:pt x="17" y="23"/>
                    </a:cubicBezTo>
                    <a:cubicBezTo>
                      <a:pt x="21" y="19"/>
                      <a:pt x="23" y="13"/>
                      <a:pt x="22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97" name="Freeform 16"/>
              <p:cNvSpPr>
                <a:spLocks noChangeArrowheads="1"/>
              </p:cNvSpPr>
              <p:nvPr/>
            </p:nvSpPr>
            <p:spPr bwMode="auto">
              <a:xfrm>
                <a:off x="1657350" y="400050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  <a:gd name="T6" fmla="*/ 0 w 1"/>
                  <a:gd name="T7" fmla="*/ 0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1"/>
                  <a:gd name="T14" fmla="*/ 1 w 1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98" name="Freeform 17"/>
              <p:cNvSpPr>
                <a:spLocks noChangeArrowheads="1"/>
              </p:cNvSpPr>
              <p:nvPr/>
            </p:nvSpPr>
            <p:spPr bwMode="auto">
              <a:xfrm>
                <a:off x="1379537" y="925513"/>
                <a:ext cx="161925" cy="238125"/>
              </a:xfrm>
              <a:custGeom>
                <a:avLst/>
                <a:gdLst>
                  <a:gd name="T0" fmla="*/ 2147483646 w 21"/>
                  <a:gd name="T1" fmla="*/ 2147483646 h 31"/>
                  <a:gd name="T2" fmla="*/ 2147483646 w 21"/>
                  <a:gd name="T3" fmla="*/ 2147483646 h 31"/>
                  <a:gd name="T4" fmla="*/ 2147483646 w 21"/>
                  <a:gd name="T5" fmla="*/ 2147483646 h 31"/>
                  <a:gd name="T6" fmla="*/ 2147483646 w 21"/>
                  <a:gd name="T7" fmla="*/ 2147483646 h 31"/>
                  <a:gd name="T8" fmla="*/ 2147483646 w 21"/>
                  <a:gd name="T9" fmla="*/ 2147483646 h 31"/>
                  <a:gd name="T10" fmla="*/ 2147483646 w 21"/>
                  <a:gd name="T11" fmla="*/ 2147483646 h 3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"/>
                  <a:gd name="T19" fmla="*/ 0 h 31"/>
                  <a:gd name="T20" fmla="*/ 21 w 21"/>
                  <a:gd name="T21" fmla="*/ 31 h 3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" h="31">
                    <a:moveTo>
                      <a:pt x="1" y="13"/>
                    </a:moveTo>
                    <a:cubicBezTo>
                      <a:pt x="0" y="15"/>
                      <a:pt x="0" y="18"/>
                      <a:pt x="1" y="21"/>
                    </a:cubicBezTo>
                    <a:cubicBezTo>
                      <a:pt x="1" y="22"/>
                      <a:pt x="1" y="25"/>
                      <a:pt x="2" y="27"/>
                    </a:cubicBezTo>
                    <a:cubicBezTo>
                      <a:pt x="6" y="30"/>
                      <a:pt x="11" y="31"/>
                      <a:pt x="16" y="28"/>
                    </a:cubicBezTo>
                    <a:cubicBezTo>
                      <a:pt x="21" y="23"/>
                      <a:pt x="19" y="14"/>
                      <a:pt x="16" y="9"/>
                    </a:cubicBezTo>
                    <a:cubicBezTo>
                      <a:pt x="11" y="0"/>
                      <a:pt x="3" y="6"/>
                      <a:pt x="1" y="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99" name="Freeform 18"/>
              <p:cNvSpPr>
                <a:spLocks noChangeArrowheads="1"/>
              </p:cNvSpPr>
              <p:nvPr/>
            </p:nvSpPr>
            <p:spPr bwMode="auto">
              <a:xfrm>
                <a:off x="423862" y="585788"/>
                <a:ext cx="130175" cy="153988"/>
              </a:xfrm>
              <a:custGeom>
                <a:avLst/>
                <a:gdLst>
                  <a:gd name="T0" fmla="*/ 2147483646 w 17"/>
                  <a:gd name="T1" fmla="*/ 2147483646 h 20"/>
                  <a:gd name="T2" fmla="*/ 2147483646 w 17"/>
                  <a:gd name="T3" fmla="*/ 2147483646 h 20"/>
                  <a:gd name="T4" fmla="*/ 0 w 17"/>
                  <a:gd name="T5" fmla="*/ 2147483646 h 20"/>
                  <a:gd name="T6" fmla="*/ 2147483646 w 17"/>
                  <a:gd name="T7" fmla="*/ 2147483646 h 20"/>
                  <a:gd name="T8" fmla="*/ 2147483646 w 17"/>
                  <a:gd name="T9" fmla="*/ 2147483646 h 20"/>
                  <a:gd name="T10" fmla="*/ 2147483646 w 17"/>
                  <a:gd name="T11" fmla="*/ 2147483646 h 20"/>
                  <a:gd name="T12" fmla="*/ 2147483646 w 17"/>
                  <a:gd name="T13" fmla="*/ 2147483646 h 2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"/>
                  <a:gd name="T22" fmla="*/ 0 h 20"/>
                  <a:gd name="T23" fmla="*/ 17 w 17"/>
                  <a:gd name="T24" fmla="*/ 20 h 2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" h="20">
                    <a:moveTo>
                      <a:pt x="8" y="1"/>
                    </a:moveTo>
                    <a:cubicBezTo>
                      <a:pt x="6" y="2"/>
                      <a:pt x="3" y="4"/>
                      <a:pt x="1" y="4"/>
                    </a:cubicBezTo>
                    <a:cubicBezTo>
                      <a:pt x="1" y="4"/>
                      <a:pt x="0" y="4"/>
                      <a:pt x="0" y="4"/>
                    </a:cubicBezTo>
                    <a:cubicBezTo>
                      <a:pt x="2" y="9"/>
                      <a:pt x="3" y="15"/>
                      <a:pt x="3" y="20"/>
                    </a:cubicBezTo>
                    <a:cubicBezTo>
                      <a:pt x="4" y="20"/>
                      <a:pt x="5" y="19"/>
                      <a:pt x="6" y="19"/>
                    </a:cubicBezTo>
                    <a:cubicBezTo>
                      <a:pt x="10" y="17"/>
                      <a:pt x="17" y="12"/>
                      <a:pt x="17" y="7"/>
                    </a:cubicBezTo>
                    <a:cubicBezTo>
                      <a:pt x="17" y="1"/>
                      <a:pt x="12" y="0"/>
                      <a:pt x="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00" name="Freeform 19"/>
              <p:cNvSpPr>
                <a:spLocks noChangeArrowheads="1"/>
              </p:cNvSpPr>
              <p:nvPr/>
            </p:nvSpPr>
            <p:spPr bwMode="auto">
              <a:xfrm>
                <a:off x="639762" y="431800"/>
                <a:ext cx="84138" cy="138113"/>
              </a:xfrm>
              <a:custGeom>
                <a:avLst/>
                <a:gdLst>
                  <a:gd name="T0" fmla="*/ 2147483646 w 11"/>
                  <a:gd name="T1" fmla="*/ 2147483646 h 18"/>
                  <a:gd name="T2" fmla="*/ 2147483646 w 11"/>
                  <a:gd name="T3" fmla="*/ 2147483646 h 18"/>
                  <a:gd name="T4" fmla="*/ 0 w 11"/>
                  <a:gd name="T5" fmla="*/ 0 h 18"/>
                  <a:gd name="T6" fmla="*/ 2147483646 w 11"/>
                  <a:gd name="T7" fmla="*/ 2147483646 h 18"/>
                  <a:gd name="T8" fmla="*/ 2147483646 w 11"/>
                  <a:gd name="T9" fmla="*/ 2147483646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"/>
                  <a:gd name="T16" fmla="*/ 0 h 18"/>
                  <a:gd name="T17" fmla="*/ 11 w 1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" h="18">
                    <a:moveTo>
                      <a:pt x="11" y="12"/>
                    </a:moveTo>
                    <a:cubicBezTo>
                      <a:pt x="11" y="12"/>
                      <a:pt x="11" y="12"/>
                      <a:pt x="11" y="11"/>
                    </a:cubicBezTo>
                    <a:cubicBezTo>
                      <a:pt x="7" y="7"/>
                      <a:pt x="4" y="4"/>
                      <a:pt x="0" y="0"/>
                    </a:cubicBezTo>
                    <a:cubicBezTo>
                      <a:pt x="2" y="6"/>
                      <a:pt x="3" y="12"/>
                      <a:pt x="4" y="18"/>
                    </a:cubicBezTo>
                    <a:cubicBezTo>
                      <a:pt x="6" y="16"/>
                      <a:pt x="8" y="13"/>
                      <a:pt x="11" y="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01" name="Freeform 20"/>
              <p:cNvSpPr>
                <a:spLocks noChangeArrowheads="1"/>
              </p:cNvSpPr>
              <p:nvPr/>
            </p:nvSpPr>
            <p:spPr bwMode="auto">
              <a:xfrm>
                <a:off x="269875" y="1433513"/>
                <a:ext cx="38100" cy="7938"/>
              </a:xfrm>
              <a:custGeom>
                <a:avLst/>
                <a:gdLst>
                  <a:gd name="T0" fmla="*/ 0 w 5"/>
                  <a:gd name="T1" fmla="*/ 0 h 1"/>
                  <a:gd name="T2" fmla="*/ 0 w 5"/>
                  <a:gd name="T3" fmla="*/ 2147483646 h 1"/>
                  <a:gd name="T4" fmla="*/ 2147483646 w 5"/>
                  <a:gd name="T5" fmla="*/ 2147483646 h 1"/>
                  <a:gd name="T6" fmla="*/ 2147483646 w 5"/>
                  <a:gd name="T7" fmla="*/ 0 h 1"/>
                  <a:gd name="T8" fmla="*/ 0 w 5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1"/>
                  <a:gd name="T17" fmla="*/ 5 w 5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5" y="0"/>
                      <a:pt x="5" y="0"/>
                    </a:cubicBezTo>
                    <a:cubicBezTo>
                      <a:pt x="4" y="0"/>
                      <a:pt x="2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02" name="Freeform 21"/>
              <p:cNvSpPr>
                <a:spLocks noChangeArrowheads="1"/>
              </p:cNvSpPr>
              <p:nvPr/>
            </p:nvSpPr>
            <p:spPr bwMode="auto">
              <a:xfrm>
                <a:off x="346075" y="431800"/>
                <a:ext cx="161925" cy="153988"/>
              </a:xfrm>
              <a:custGeom>
                <a:avLst/>
                <a:gdLst>
                  <a:gd name="T0" fmla="*/ 2147483646 w 21"/>
                  <a:gd name="T1" fmla="*/ 2147483646 h 20"/>
                  <a:gd name="T2" fmla="*/ 0 w 21"/>
                  <a:gd name="T3" fmla="*/ 2147483646 h 20"/>
                  <a:gd name="T4" fmla="*/ 2147483646 w 21"/>
                  <a:gd name="T5" fmla="*/ 2147483646 h 20"/>
                  <a:gd name="T6" fmla="*/ 2147483646 w 21"/>
                  <a:gd name="T7" fmla="*/ 2147483646 h 20"/>
                  <a:gd name="T8" fmla="*/ 2147483646 w 21"/>
                  <a:gd name="T9" fmla="*/ 2147483646 h 20"/>
                  <a:gd name="T10" fmla="*/ 2147483646 w 21"/>
                  <a:gd name="T11" fmla="*/ 2147483646 h 2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"/>
                  <a:gd name="T19" fmla="*/ 0 h 20"/>
                  <a:gd name="T20" fmla="*/ 21 w 21"/>
                  <a:gd name="T21" fmla="*/ 20 h 2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" h="20">
                    <a:moveTo>
                      <a:pt x="20" y="7"/>
                    </a:moveTo>
                    <a:cubicBezTo>
                      <a:pt x="19" y="0"/>
                      <a:pt x="6" y="5"/>
                      <a:pt x="0" y="7"/>
                    </a:cubicBezTo>
                    <a:cubicBezTo>
                      <a:pt x="3" y="11"/>
                      <a:pt x="6" y="15"/>
                      <a:pt x="8" y="20"/>
                    </a:cubicBezTo>
                    <a:cubicBezTo>
                      <a:pt x="8" y="20"/>
                      <a:pt x="8" y="20"/>
                      <a:pt x="9" y="20"/>
                    </a:cubicBezTo>
                    <a:cubicBezTo>
                      <a:pt x="10" y="18"/>
                      <a:pt x="13" y="17"/>
                      <a:pt x="16" y="16"/>
                    </a:cubicBezTo>
                    <a:cubicBezTo>
                      <a:pt x="19" y="14"/>
                      <a:pt x="21" y="11"/>
                      <a:pt x="20" y="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03" name="Freeform 22"/>
              <p:cNvSpPr>
                <a:spLocks noChangeArrowheads="1"/>
              </p:cNvSpPr>
              <p:nvPr/>
            </p:nvSpPr>
            <p:spPr bwMode="auto">
              <a:xfrm>
                <a:off x="1633537" y="823913"/>
                <a:ext cx="147638" cy="231775"/>
              </a:xfrm>
              <a:custGeom>
                <a:avLst/>
                <a:gdLst>
                  <a:gd name="T0" fmla="*/ 2147483646 w 19"/>
                  <a:gd name="T1" fmla="*/ 2147483646 h 30"/>
                  <a:gd name="T2" fmla="*/ 2147483646 w 19"/>
                  <a:gd name="T3" fmla="*/ 2147483646 h 30"/>
                  <a:gd name="T4" fmla="*/ 2147483646 w 19"/>
                  <a:gd name="T5" fmla="*/ 2147483646 h 30"/>
                  <a:gd name="T6" fmla="*/ 2147483646 w 19"/>
                  <a:gd name="T7" fmla="*/ 2147483646 h 30"/>
                  <a:gd name="T8" fmla="*/ 0 w 19"/>
                  <a:gd name="T9" fmla="*/ 2147483646 h 30"/>
                  <a:gd name="T10" fmla="*/ 2147483646 w 19"/>
                  <a:gd name="T11" fmla="*/ 2147483646 h 30"/>
                  <a:gd name="T12" fmla="*/ 2147483646 w 19"/>
                  <a:gd name="T13" fmla="*/ 2147483646 h 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"/>
                  <a:gd name="T22" fmla="*/ 0 h 30"/>
                  <a:gd name="T23" fmla="*/ 19 w 19"/>
                  <a:gd name="T24" fmla="*/ 30 h 3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" h="30">
                    <a:moveTo>
                      <a:pt x="3" y="25"/>
                    </a:moveTo>
                    <a:cubicBezTo>
                      <a:pt x="4" y="25"/>
                      <a:pt x="3" y="27"/>
                      <a:pt x="2" y="26"/>
                    </a:cubicBezTo>
                    <a:cubicBezTo>
                      <a:pt x="3" y="28"/>
                      <a:pt x="5" y="28"/>
                      <a:pt x="7" y="29"/>
                    </a:cubicBezTo>
                    <a:cubicBezTo>
                      <a:pt x="14" y="30"/>
                      <a:pt x="19" y="21"/>
                      <a:pt x="17" y="14"/>
                    </a:cubicBezTo>
                    <a:cubicBezTo>
                      <a:pt x="14" y="0"/>
                      <a:pt x="1" y="10"/>
                      <a:pt x="0" y="19"/>
                    </a:cubicBezTo>
                    <a:cubicBezTo>
                      <a:pt x="0" y="20"/>
                      <a:pt x="0" y="22"/>
                      <a:pt x="1" y="23"/>
                    </a:cubicBezTo>
                    <a:cubicBezTo>
                      <a:pt x="1" y="24"/>
                      <a:pt x="2" y="25"/>
                      <a:pt x="3" y="2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04" name="Freeform 23"/>
              <p:cNvSpPr>
                <a:spLocks noEditPoints="1" noChangeArrowheads="1"/>
              </p:cNvSpPr>
              <p:nvPr/>
            </p:nvSpPr>
            <p:spPr bwMode="auto">
              <a:xfrm>
                <a:off x="1487487" y="307975"/>
                <a:ext cx="361950" cy="300038"/>
              </a:xfrm>
              <a:custGeom>
                <a:avLst/>
                <a:gdLst>
                  <a:gd name="T0" fmla="*/ 2147483646 w 47"/>
                  <a:gd name="T1" fmla="*/ 2147483646 h 39"/>
                  <a:gd name="T2" fmla="*/ 2147483646 w 47"/>
                  <a:gd name="T3" fmla="*/ 2147483646 h 39"/>
                  <a:gd name="T4" fmla="*/ 2147483646 w 47"/>
                  <a:gd name="T5" fmla="*/ 2147483646 h 39"/>
                  <a:gd name="T6" fmla="*/ 2147483646 w 47"/>
                  <a:gd name="T7" fmla="*/ 2147483646 h 39"/>
                  <a:gd name="T8" fmla="*/ 2147483646 w 47"/>
                  <a:gd name="T9" fmla="*/ 2147483646 h 39"/>
                  <a:gd name="T10" fmla="*/ 2147483646 w 47"/>
                  <a:gd name="T11" fmla="*/ 2147483646 h 39"/>
                  <a:gd name="T12" fmla="*/ 2147483646 w 47"/>
                  <a:gd name="T13" fmla="*/ 2147483646 h 39"/>
                  <a:gd name="T14" fmla="*/ 2147483646 w 47"/>
                  <a:gd name="T15" fmla="*/ 2147483646 h 39"/>
                  <a:gd name="T16" fmla="*/ 2147483646 w 47"/>
                  <a:gd name="T17" fmla="*/ 2147483646 h 39"/>
                  <a:gd name="T18" fmla="*/ 2147483646 w 47"/>
                  <a:gd name="T19" fmla="*/ 2147483646 h 39"/>
                  <a:gd name="T20" fmla="*/ 2147483646 w 47"/>
                  <a:gd name="T21" fmla="*/ 2147483646 h 39"/>
                  <a:gd name="T22" fmla="*/ 2147483646 w 47"/>
                  <a:gd name="T23" fmla="*/ 2147483646 h 39"/>
                  <a:gd name="T24" fmla="*/ 2147483646 w 47"/>
                  <a:gd name="T25" fmla="*/ 2147483646 h 39"/>
                  <a:gd name="T26" fmla="*/ 2147483646 w 47"/>
                  <a:gd name="T27" fmla="*/ 2147483646 h 39"/>
                  <a:gd name="T28" fmla="*/ 2147483646 w 47"/>
                  <a:gd name="T29" fmla="*/ 2147483646 h 39"/>
                  <a:gd name="T30" fmla="*/ 2147483646 w 47"/>
                  <a:gd name="T31" fmla="*/ 2147483646 h 39"/>
                  <a:gd name="T32" fmla="*/ 2147483646 w 47"/>
                  <a:gd name="T33" fmla="*/ 2147483646 h 39"/>
                  <a:gd name="T34" fmla="*/ 2147483646 w 47"/>
                  <a:gd name="T35" fmla="*/ 2147483646 h 39"/>
                  <a:gd name="T36" fmla="*/ 2147483646 w 47"/>
                  <a:gd name="T37" fmla="*/ 2147483646 h 39"/>
                  <a:gd name="T38" fmla="*/ 2147483646 w 47"/>
                  <a:gd name="T39" fmla="*/ 2147483646 h 39"/>
                  <a:gd name="T40" fmla="*/ 2147483646 w 47"/>
                  <a:gd name="T41" fmla="*/ 2147483646 h 39"/>
                  <a:gd name="T42" fmla="*/ 2147483646 w 47"/>
                  <a:gd name="T43" fmla="*/ 2147483646 h 39"/>
                  <a:gd name="T44" fmla="*/ 2147483646 w 47"/>
                  <a:gd name="T45" fmla="*/ 2147483646 h 39"/>
                  <a:gd name="T46" fmla="*/ 2147483646 w 47"/>
                  <a:gd name="T47" fmla="*/ 2147483646 h 39"/>
                  <a:gd name="T48" fmla="*/ 2147483646 w 47"/>
                  <a:gd name="T49" fmla="*/ 2147483646 h 39"/>
                  <a:gd name="T50" fmla="*/ 2147483646 w 47"/>
                  <a:gd name="T51" fmla="*/ 2147483646 h 39"/>
                  <a:gd name="T52" fmla="*/ 2147483646 w 47"/>
                  <a:gd name="T53" fmla="*/ 2147483646 h 39"/>
                  <a:gd name="T54" fmla="*/ 2147483646 w 47"/>
                  <a:gd name="T55" fmla="*/ 2147483646 h 39"/>
                  <a:gd name="T56" fmla="*/ 2147483646 w 47"/>
                  <a:gd name="T57" fmla="*/ 2147483646 h 39"/>
                  <a:gd name="T58" fmla="*/ 2147483646 w 47"/>
                  <a:gd name="T59" fmla="*/ 2147483646 h 3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47"/>
                  <a:gd name="T91" fmla="*/ 0 h 39"/>
                  <a:gd name="T92" fmla="*/ 47 w 47"/>
                  <a:gd name="T93" fmla="*/ 39 h 39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47" h="39">
                    <a:moveTo>
                      <a:pt x="43" y="22"/>
                    </a:moveTo>
                    <a:cubicBezTo>
                      <a:pt x="47" y="14"/>
                      <a:pt x="42" y="4"/>
                      <a:pt x="33" y="2"/>
                    </a:cubicBezTo>
                    <a:cubicBezTo>
                      <a:pt x="27" y="0"/>
                      <a:pt x="20" y="2"/>
                      <a:pt x="15" y="6"/>
                    </a:cubicBezTo>
                    <a:cubicBezTo>
                      <a:pt x="15" y="6"/>
                      <a:pt x="16" y="7"/>
                      <a:pt x="15" y="8"/>
                    </a:cubicBezTo>
                    <a:cubicBezTo>
                      <a:pt x="0" y="23"/>
                      <a:pt x="35" y="39"/>
                      <a:pt x="43" y="22"/>
                    </a:cubicBezTo>
                    <a:close/>
                    <a:moveTo>
                      <a:pt x="31" y="7"/>
                    </a:moveTo>
                    <a:cubicBezTo>
                      <a:pt x="31" y="6"/>
                      <a:pt x="32" y="6"/>
                      <a:pt x="32" y="6"/>
                    </a:cubicBezTo>
                    <a:cubicBezTo>
                      <a:pt x="33" y="6"/>
                      <a:pt x="34" y="6"/>
                      <a:pt x="35" y="7"/>
                    </a:cubicBezTo>
                    <a:cubicBezTo>
                      <a:pt x="35" y="7"/>
                      <a:pt x="35" y="7"/>
                      <a:pt x="35" y="7"/>
                    </a:cubicBezTo>
                    <a:cubicBezTo>
                      <a:pt x="35" y="8"/>
                      <a:pt x="36" y="8"/>
                      <a:pt x="36" y="9"/>
                    </a:cubicBezTo>
                    <a:cubicBezTo>
                      <a:pt x="36" y="10"/>
                      <a:pt x="36" y="11"/>
                      <a:pt x="35" y="12"/>
                    </a:cubicBezTo>
                    <a:cubicBezTo>
                      <a:pt x="34" y="12"/>
                      <a:pt x="34" y="13"/>
                      <a:pt x="33" y="13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29" y="14"/>
                      <a:pt x="27" y="8"/>
                      <a:pt x="31" y="7"/>
                    </a:cubicBezTo>
                    <a:close/>
                    <a:moveTo>
                      <a:pt x="20" y="13"/>
                    </a:moveTo>
                    <a:cubicBezTo>
                      <a:pt x="19" y="12"/>
                      <a:pt x="18" y="11"/>
                      <a:pt x="19" y="10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20" y="9"/>
                      <a:pt x="21" y="9"/>
                      <a:pt x="21" y="9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23" y="9"/>
                      <a:pt x="23" y="11"/>
                      <a:pt x="23" y="12"/>
                    </a:cubicBezTo>
                    <a:cubicBezTo>
                      <a:pt x="23" y="12"/>
                      <a:pt x="22" y="13"/>
                      <a:pt x="21" y="13"/>
                    </a:cubicBezTo>
                    <a:cubicBezTo>
                      <a:pt x="21" y="13"/>
                      <a:pt x="20" y="13"/>
                      <a:pt x="20" y="13"/>
                    </a:cubicBezTo>
                    <a:close/>
                    <a:moveTo>
                      <a:pt x="31" y="24"/>
                    </a:moveTo>
                    <a:cubicBezTo>
                      <a:pt x="28" y="25"/>
                      <a:pt x="25" y="24"/>
                      <a:pt x="22" y="22"/>
                    </a:cubicBezTo>
                    <a:cubicBezTo>
                      <a:pt x="21" y="21"/>
                      <a:pt x="22" y="19"/>
                      <a:pt x="23" y="20"/>
                    </a:cubicBezTo>
                    <a:cubicBezTo>
                      <a:pt x="25" y="21"/>
                      <a:pt x="27" y="21"/>
                      <a:pt x="29" y="21"/>
                    </a:cubicBezTo>
                    <a:cubicBezTo>
                      <a:pt x="31" y="20"/>
                      <a:pt x="32" y="19"/>
                      <a:pt x="33" y="17"/>
                    </a:cubicBezTo>
                    <a:cubicBezTo>
                      <a:pt x="35" y="16"/>
                      <a:pt x="36" y="17"/>
                      <a:pt x="36" y="19"/>
                    </a:cubicBezTo>
                    <a:cubicBezTo>
                      <a:pt x="37" y="22"/>
                      <a:pt x="33" y="24"/>
                      <a:pt x="31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05" name="Freeform 24"/>
              <p:cNvSpPr>
                <a:spLocks noEditPoints="1" noChangeArrowheads="1"/>
              </p:cNvSpPr>
              <p:nvPr/>
            </p:nvSpPr>
            <p:spPr bwMode="auto">
              <a:xfrm>
                <a:off x="107950" y="107950"/>
                <a:ext cx="2259013" cy="1411288"/>
              </a:xfrm>
              <a:custGeom>
                <a:avLst/>
                <a:gdLst>
                  <a:gd name="T0" fmla="*/ 2147483646 w 293"/>
                  <a:gd name="T1" fmla="*/ 0 h 183"/>
                  <a:gd name="T2" fmla="*/ 2147483646 w 293"/>
                  <a:gd name="T3" fmla="*/ 2147483646 h 183"/>
                  <a:gd name="T4" fmla="*/ 2147483646 w 293"/>
                  <a:gd name="T5" fmla="*/ 2147483646 h 183"/>
                  <a:gd name="T6" fmla="*/ 2147483646 w 293"/>
                  <a:gd name="T7" fmla="*/ 2147483646 h 183"/>
                  <a:gd name="T8" fmla="*/ 2147483646 w 293"/>
                  <a:gd name="T9" fmla="*/ 2147483646 h 183"/>
                  <a:gd name="T10" fmla="*/ 2147483646 w 293"/>
                  <a:gd name="T11" fmla="*/ 2147483646 h 183"/>
                  <a:gd name="T12" fmla="*/ 2147483646 w 293"/>
                  <a:gd name="T13" fmla="*/ 2147483646 h 183"/>
                  <a:gd name="T14" fmla="*/ 2147483646 w 293"/>
                  <a:gd name="T15" fmla="*/ 2147483646 h 183"/>
                  <a:gd name="T16" fmla="*/ 2147483646 w 293"/>
                  <a:gd name="T17" fmla="*/ 2147483646 h 183"/>
                  <a:gd name="T18" fmla="*/ 2147483646 w 293"/>
                  <a:gd name="T19" fmla="*/ 2147483646 h 183"/>
                  <a:gd name="T20" fmla="*/ 2147483646 w 293"/>
                  <a:gd name="T21" fmla="*/ 2147483646 h 183"/>
                  <a:gd name="T22" fmla="*/ 2147483646 w 293"/>
                  <a:gd name="T23" fmla="*/ 2147483646 h 183"/>
                  <a:gd name="T24" fmla="*/ 2147483646 w 293"/>
                  <a:gd name="T25" fmla="*/ 2147483646 h 183"/>
                  <a:gd name="T26" fmla="*/ 2147483646 w 293"/>
                  <a:gd name="T27" fmla="*/ 2147483646 h 183"/>
                  <a:gd name="T28" fmla="*/ 2147483646 w 293"/>
                  <a:gd name="T29" fmla="*/ 2147483646 h 183"/>
                  <a:gd name="T30" fmla="*/ 2147483646 w 293"/>
                  <a:gd name="T31" fmla="*/ 2147483646 h 183"/>
                  <a:gd name="T32" fmla="*/ 2147483646 w 293"/>
                  <a:gd name="T33" fmla="*/ 2147483646 h 183"/>
                  <a:gd name="T34" fmla="*/ 2147483646 w 293"/>
                  <a:gd name="T35" fmla="*/ 2147483646 h 183"/>
                  <a:gd name="T36" fmla="*/ 2147483646 w 293"/>
                  <a:gd name="T37" fmla="*/ 2147483646 h 183"/>
                  <a:gd name="T38" fmla="*/ 2147483646 w 293"/>
                  <a:gd name="T39" fmla="*/ 2147483646 h 183"/>
                  <a:gd name="T40" fmla="*/ 2147483646 w 293"/>
                  <a:gd name="T41" fmla="*/ 2147483646 h 183"/>
                  <a:gd name="T42" fmla="*/ 2147483646 w 293"/>
                  <a:gd name="T43" fmla="*/ 2147483646 h 183"/>
                  <a:gd name="T44" fmla="*/ 2147483646 w 293"/>
                  <a:gd name="T45" fmla="*/ 2147483646 h 183"/>
                  <a:gd name="T46" fmla="*/ 2147483646 w 293"/>
                  <a:gd name="T47" fmla="*/ 2147483646 h 183"/>
                  <a:gd name="T48" fmla="*/ 2147483646 w 293"/>
                  <a:gd name="T49" fmla="*/ 2147483646 h 183"/>
                  <a:gd name="T50" fmla="*/ 2147483646 w 293"/>
                  <a:gd name="T51" fmla="*/ 2147483646 h 183"/>
                  <a:gd name="T52" fmla="*/ 2147483646 w 293"/>
                  <a:gd name="T53" fmla="*/ 2147483646 h 183"/>
                  <a:gd name="T54" fmla="*/ 2147483646 w 293"/>
                  <a:gd name="T55" fmla="*/ 2147483646 h 183"/>
                  <a:gd name="T56" fmla="*/ 2147483646 w 293"/>
                  <a:gd name="T57" fmla="*/ 2147483646 h 183"/>
                  <a:gd name="T58" fmla="*/ 2147483646 w 293"/>
                  <a:gd name="T59" fmla="*/ 2147483646 h 183"/>
                  <a:gd name="T60" fmla="*/ 2147483646 w 293"/>
                  <a:gd name="T61" fmla="*/ 2147483646 h 183"/>
                  <a:gd name="T62" fmla="*/ 2147483646 w 293"/>
                  <a:gd name="T63" fmla="*/ 2147483646 h 183"/>
                  <a:gd name="T64" fmla="*/ 2147483646 w 293"/>
                  <a:gd name="T65" fmla="*/ 2147483646 h 183"/>
                  <a:gd name="T66" fmla="*/ 2147483646 w 293"/>
                  <a:gd name="T67" fmla="*/ 2147483646 h 183"/>
                  <a:gd name="T68" fmla="*/ 2147483646 w 293"/>
                  <a:gd name="T69" fmla="*/ 2147483646 h 183"/>
                  <a:gd name="T70" fmla="*/ 2147483646 w 293"/>
                  <a:gd name="T71" fmla="*/ 2147483646 h 183"/>
                  <a:gd name="T72" fmla="*/ 2147483646 w 293"/>
                  <a:gd name="T73" fmla="*/ 2147483646 h 183"/>
                  <a:gd name="T74" fmla="*/ 2147483646 w 293"/>
                  <a:gd name="T75" fmla="*/ 2147483646 h 183"/>
                  <a:gd name="T76" fmla="*/ 2147483646 w 293"/>
                  <a:gd name="T77" fmla="*/ 2147483646 h 183"/>
                  <a:gd name="T78" fmla="*/ 2147483646 w 293"/>
                  <a:gd name="T79" fmla="*/ 2147483646 h 183"/>
                  <a:gd name="T80" fmla="*/ 2147483646 w 293"/>
                  <a:gd name="T81" fmla="*/ 2147483646 h 183"/>
                  <a:gd name="T82" fmla="*/ 2147483646 w 293"/>
                  <a:gd name="T83" fmla="*/ 2147483646 h 183"/>
                  <a:gd name="T84" fmla="*/ 2147483646 w 293"/>
                  <a:gd name="T85" fmla="*/ 2147483646 h 183"/>
                  <a:gd name="T86" fmla="*/ 2147483646 w 293"/>
                  <a:gd name="T87" fmla="*/ 2147483646 h 183"/>
                  <a:gd name="T88" fmla="*/ 2147483646 w 293"/>
                  <a:gd name="T89" fmla="*/ 2147483646 h 183"/>
                  <a:gd name="T90" fmla="*/ 2147483646 w 293"/>
                  <a:gd name="T91" fmla="*/ 2147483646 h 183"/>
                  <a:gd name="T92" fmla="*/ 2147483646 w 293"/>
                  <a:gd name="T93" fmla="*/ 2147483646 h 183"/>
                  <a:gd name="T94" fmla="*/ 2147483646 w 293"/>
                  <a:gd name="T95" fmla="*/ 2147483646 h 183"/>
                  <a:gd name="T96" fmla="*/ 2147483646 w 293"/>
                  <a:gd name="T97" fmla="*/ 2147483646 h 183"/>
                  <a:gd name="T98" fmla="*/ 2147483646 w 293"/>
                  <a:gd name="T99" fmla="*/ 2147483646 h 18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93"/>
                  <a:gd name="T151" fmla="*/ 0 h 183"/>
                  <a:gd name="T152" fmla="*/ 293 w 293"/>
                  <a:gd name="T153" fmla="*/ 183 h 18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93" h="183">
                    <a:moveTo>
                      <a:pt x="0" y="0"/>
                    </a:moveTo>
                    <a:cubicBezTo>
                      <a:pt x="0" y="183"/>
                      <a:pt x="0" y="183"/>
                      <a:pt x="0" y="183"/>
                    </a:cubicBezTo>
                    <a:cubicBezTo>
                      <a:pt x="293" y="183"/>
                      <a:pt x="293" y="183"/>
                      <a:pt x="293" y="183"/>
                    </a:cubicBezTo>
                    <a:cubicBezTo>
                      <a:pt x="293" y="0"/>
                      <a:pt x="293" y="0"/>
                      <a:pt x="293" y="0"/>
                    </a:cubicBezTo>
                    <a:lnTo>
                      <a:pt x="0" y="0"/>
                    </a:lnTo>
                    <a:close/>
                    <a:moveTo>
                      <a:pt x="250" y="79"/>
                    </a:moveTo>
                    <a:cubicBezTo>
                      <a:pt x="252" y="85"/>
                      <a:pt x="256" y="90"/>
                      <a:pt x="258" y="95"/>
                    </a:cubicBezTo>
                    <a:cubicBezTo>
                      <a:pt x="259" y="99"/>
                      <a:pt x="261" y="104"/>
                      <a:pt x="259" y="108"/>
                    </a:cubicBezTo>
                    <a:cubicBezTo>
                      <a:pt x="258" y="109"/>
                      <a:pt x="257" y="109"/>
                      <a:pt x="256" y="108"/>
                    </a:cubicBezTo>
                    <a:cubicBezTo>
                      <a:pt x="254" y="104"/>
                      <a:pt x="254" y="100"/>
                      <a:pt x="253" y="96"/>
                    </a:cubicBezTo>
                    <a:cubicBezTo>
                      <a:pt x="253" y="94"/>
                      <a:pt x="252" y="92"/>
                      <a:pt x="251" y="90"/>
                    </a:cubicBezTo>
                    <a:cubicBezTo>
                      <a:pt x="249" y="87"/>
                      <a:pt x="249" y="85"/>
                      <a:pt x="245" y="83"/>
                    </a:cubicBezTo>
                    <a:cubicBezTo>
                      <a:pt x="239" y="80"/>
                      <a:pt x="249" y="73"/>
                      <a:pt x="250" y="79"/>
                    </a:cubicBezTo>
                    <a:close/>
                    <a:moveTo>
                      <a:pt x="261" y="117"/>
                    </a:moveTo>
                    <a:cubicBezTo>
                      <a:pt x="258" y="118"/>
                      <a:pt x="255" y="114"/>
                      <a:pt x="258" y="112"/>
                    </a:cubicBezTo>
                    <a:cubicBezTo>
                      <a:pt x="259" y="112"/>
                      <a:pt x="259" y="112"/>
                      <a:pt x="260" y="112"/>
                    </a:cubicBezTo>
                    <a:cubicBezTo>
                      <a:pt x="262" y="112"/>
                      <a:pt x="263" y="116"/>
                      <a:pt x="261" y="117"/>
                    </a:cubicBezTo>
                    <a:close/>
                    <a:moveTo>
                      <a:pt x="238" y="113"/>
                    </a:moveTo>
                    <a:cubicBezTo>
                      <a:pt x="241" y="111"/>
                      <a:pt x="244" y="109"/>
                      <a:pt x="247" y="110"/>
                    </a:cubicBezTo>
                    <a:cubicBezTo>
                      <a:pt x="248" y="111"/>
                      <a:pt x="249" y="111"/>
                      <a:pt x="248" y="112"/>
                    </a:cubicBezTo>
                    <a:cubicBezTo>
                      <a:pt x="246" y="116"/>
                      <a:pt x="241" y="117"/>
                      <a:pt x="237" y="119"/>
                    </a:cubicBezTo>
                    <a:cubicBezTo>
                      <a:pt x="234" y="121"/>
                      <a:pt x="230" y="125"/>
                      <a:pt x="227" y="123"/>
                    </a:cubicBezTo>
                    <a:cubicBezTo>
                      <a:pt x="226" y="123"/>
                      <a:pt x="225" y="122"/>
                      <a:pt x="225" y="121"/>
                    </a:cubicBezTo>
                    <a:cubicBezTo>
                      <a:pt x="225" y="117"/>
                      <a:pt x="226" y="112"/>
                      <a:pt x="226" y="108"/>
                    </a:cubicBezTo>
                    <a:cubicBezTo>
                      <a:pt x="226" y="102"/>
                      <a:pt x="223" y="97"/>
                      <a:pt x="223" y="92"/>
                    </a:cubicBezTo>
                    <a:cubicBezTo>
                      <a:pt x="223" y="91"/>
                      <a:pt x="224" y="91"/>
                      <a:pt x="224" y="91"/>
                    </a:cubicBezTo>
                    <a:cubicBezTo>
                      <a:pt x="233" y="97"/>
                      <a:pt x="231" y="108"/>
                      <a:pt x="231" y="117"/>
                    </a:cubicBezTo>
                    <a:cubicBezTo>
                      <a:pt x="233" y="115"/>
                      <a:pt x="237" y="113"/>
                      <a:pt x="238" y="113"/>
                    </a:cubicBezTo>
                    <a:close/>
                    <a:moveTo>
                      <a:pt x="111" y="28"/>
                    </a:moveTo>
                    <a:cubicBezTo>
                      <a:pt x="114" y="32"/>
                      <a:pt x="117" y="36"/>
                      <a:pt x="119" y="41"/>
                    </a:cubicBezTo>
                    <a:cubicBezTo>
                      <a:pt x="120" y="38"/>
                      <a:pt x="122" y="35"/>
                      <a:pt x="123" y="33"/>
                    </a:cubicBezTo>
                    <a:cubicBezTo>
                      <a:pt x="126" y="29"/>
                      <a:pt x="130" y="22"/>
                      <a:pt x="135" y="22"/>
                    </a:cubicBezTo>
                    <a:cubicBezTo>
                      <a:pt x="136" y="23"/>
                      <a:pt x="137" y="23"/>
                      <a:pt x="136" y="24"/>
                    </a:cubicBezTo>
                    <a:cubicBezTo>
                      <a:pt x="136" y="26"/>
                      <a:pt x="134" y="27"/>
                      <a:pt x="132" y="29"/>
                    </a:cubicBezTo>
                    <a:cubicBezTo>
                      <a:pt x="130" y="31"/>
                      <a:pt x="128" y="33"/>
                      <a:pt x="127" y="36"/>
                    </a:cubicBezTo>
                    <a:cubicBezTo>
                      <a:pt x="125" y="38"/>
                      <a:pt x="124" y="41"/>
                      <a:pt x="123" y="44"/>
                    </a:cubicBezTo>
                    <a:cubicBezTo>
                      <a:pt x="123" y="44"/>
                      <a:pt x="123" y="44"/>
                      <a:pt x="123" y="45"/>
                    </a:cubicBezTo>
                    <a:cubicBezTo>
                      <a:pt x="128" y="46"/>
                      <a:pt x="132" y="47"/>
                      <a:pt x="136" y="49"/>
                    </a:cubicBezTo>
                    <a:cubicBezTo>
                      <a:pt x="139" y="50"/>
                      <a:pt x="143" y="51"/>
                      <a:pt x="144" y="55"/>
                    </a:cubicBezTo>
                    <a:cubicBezTo>
                      <a:pt x="144" y="55"/>
                      <a:pt x="143" y="56"/>
                      <a:pt x="143" y="56"/>
                    </a:cubicBezTo>
                    <a:cubicBezTo>
                      <a:pt x="140" y="57"/>
                      <a:pt x="136" y="55"/>
                      <a:pt x="133" y="53"/>
                    </a:cubicBezTo>
                    <a:cubicBezTo>
                      <a:pt x="130" y="51"/>
                      <a:pt x="126" y="50"/>
                      <a:pt x="122" y="48"/>
                    </a:cubicBezTo>
                    <a:cubicBezTo>
                      <a:pt x="122" y="48"/>
                      <a:pt x="122" y="48"/>
                      <a:pt x="122" y="49"/>
                    </a:cubicBezTo>
                    <a:cubicBezTo>
                      <a:pt x="124" y="53"/>
                      <a:pt x="125" y="58"/>
                      <a:pt x="126" y="62"/>
                    </a:cubicBezTo>
                    <a:cubicBezTo>
                      <a:pt x="127" y="66"/>
                      <a:pt x="121" y="68"/>
                      <a:pt x="119" y="64"/>
                    </a:cubicBezTo>
                    <a:cubicBezTo>
                      <a:pt x="119" y="64"/>
                      <a:pt x="119" y="64"/>
                      <a:pt x="119" y="63"/>
                    </a:cubicBezTo>
                    <a:cubicBezTo>
                      <a:pt x="119" y="63"/>
                      <a:pt x="119" y="63"/>
                      <a:pt x="119" y="63"/>
                    </a:cubicBezTo>
                    <a:cubicBezTo>
                      <a:pt x="118" y="58"/>
                      <a:pt x="117" y="52"/>
                      <a:pt x="115" y="46"/>
                    </a:cubicBezTo>
                    <a:cubicBezTo>
                      <a:pt x="113" y="40"/>
                      <a:pt x="111" y="35"/>
                      <a:pt x="109" y="29"/>
                    </a:cubicBezTo>
                    <a:cubicBezTo>
                      <a:pt x="109" y="28"/>
                      <a:pt x="110" y="27"/>
                      <a:pt x="111" y="28"/>
                    </a:cubicBezTo>
                    <a:close/>
                    <a:moveTo>
                      <a:pt x="102" y="30"/>
                    </a:moveTo>
                    <a:cubicBezTo>
                      <a:pt x="103" y="29"/>
                      <a:pt x="104" y="31"/>
                      <a:pt x="103" y="32"/>
                    </a:cubicBezTo>
                    <a:cubicBezTo>
                      <a:pt x="96" y="35"/>
                      <a:pt x="93" y="43"/>
                      <a:pt x="97" y="49"/>
                    </a:cubicBezTo>
                    <a:cubicBezTo>
                      <a:pt x="100" y="55"/>
                      <a:pt x="107" y="56"/>
                      <a:pt x="111" y="60"/>
                    </a:cubicBezTo>
                    <a:cubicBezTo>
                      <a:pt x="112" y="60"/>
                      <a:pt x="112" y="61"/>
                      <a:pt x="111" y="61"/>
                    </a:cubicBezTo>
                    <a:cubicBezTo>
                      <a:pt x="103" y="65"/>
                      <a:pt x="92" y="55"/>
                      <a:pt x="91" y="48"/>
                    </a:cubicBezTo>
                    <a:cubicBezTo>
                      <a:pt x="89" y="40"/>
                      <a:pt x="94" y="31"/>
                      <a:pt x="102" y="30"/>
                    </a:cubicBezTo>
                    <a:close/>
                    <a:moveTo>
                      <a:pt x="65" y="34"/>
                    </a:moveTo>
                    <a:cubicBezTo>
                      <a:pt x="76" y="42"/>
                      <a:pt x="91" y="54"/>
                      <a:pt x="94" y="67"/>
                    </a:cubicBezTo>
                    <a:cubicBezTo>
                      <a:pt x="94" y="69"/>
                      <a:pt x="93" y="71"/>
                      <a:pt x="91" y="69"/>
                    </a:cubicBezTo>
                    <a:cubicBezTo>
                      <a:pt x="88" y="66"/>
                      <a:pt x="85" y="61"/>
                      <a:pt x="82" y="57"/>
                    </a:cubicBezTo>
                    <a:cubicBezTo>
                      <a:pt x="81" y="57"/>
                      <a:pt x="80" y="58"/>
                      <a:pt x="80" y="58"/>
                    </a:cubicBezTo>
                    <a:cubicBezTo>
                      <a:pt x="77" y="60"/>
                      <a:pt x="75" y="61"/>
                      <a:pt x="73" y="63"/>
                    </a:cubicBezTo>
                    <a:cubicBezTo>
                      <a:pt x="73" y="63"/>
                      <a:pt x="73" y="63"/>
                      <a:pt x="73" y="63"/>
                    </a:cubicBezTo>
                    <a:cubicBezTo>
                      <a:pt x="73" y="66"/>
                      <a:pt x="73" y="69"/>
                      <a:pt x="72" y="71"/>
                    </a:cubicBezTo>
                    <a:cubicBezTo>
                      <a:pt x="72" y="72"/>
                      <a:pt x="71" y="72"/>
                      <a:pt x="71" y="71"/>
                    </a:cubicBezTo>
                    <a:cubicBezTo>
                      <a:pt x="68" y="59"/>
                      <a:pt x="68" y="48"/>
                      <a:pt x="62" y="36"/>
                    </a:cubicBezTo>
                    <a:cubicBezTo>
                      <a:pt x="61" y="34"/>
                      <a:pt x="64" y="33"/>
                      <a:pt x="65" y="34"/>
                    </a:cubicBezTo>
                    <a:close/>
                    <a:moveTo>
                      <a:pt x="34" y="180"/>
                    </a:moveTo>
                    <a:cubicBezTo>
                      <a:pt x="14" y="180"/>
                      <a:pt x="14" y="180"/>
                      <a:pt x="14" y="180"/>
                    </a:cubicBezTo>
                    <a:cubicBezTo>
                      <a:pt x="14" y="173"/>
                      <a:pt x="14" y="173"/>
                      <a:pt x="14" y="173"/>
                    </a:cubicBezTo>
                    <a:cubicBezTo>
                      <a:pt x="18" y="173"/>
                      <a:pt x="18" y="173"/>
                      <a:pt x="18" y="173"/>
                    </a:cubicBezTo>
                    <a:cubicBezTo>
                      <a:pt x="18" y="172"/>
                      <a:pt x="18" y="171"/>
                      <a:pt x="18" y="170"/>
                    </a:cubicBezTo>
                    <a:cubicBezTo>
                      <a:pt x="18" y="170"/>
                      <a:pt x="19" y="169"/>
                      <a:pt x="19" y="168"/>
                    </a:cubicBezTo>
                    <a:cubicBezTo>
                      <a:pt x="22" y="168"/>
                      <a:pt x="25" y="167"/>
                      <a:pt x="28" y="167"/>
                    </a:cubicBezTo>
                    <a:cubicBezTo>
                      <a:pt x="30" y="167"/>
                      <a:pt x="31" y="168"/>
                      <a:pt x="31" y="169"/>
                    </a:cubicBezTo>
                    <a:cubicBezTo>
                      <a:pt x="31" y="171"/>
                      <a:pt x="31" y="172"/>
                      <a:pt x="31" y="173"/>
                    </a:cubicBezTo>
                    <a:cubicBezTo>
                      <a:pt x="34" y="173"/>
                      <a:pt x="34" y="173"/>
                      <a:pt x="34" y="173"/>
                    </a:cubicBezTo>
                    <a:lnTo>
                      <a:pt x="34" y="180"/>
                    </a:lnTo>
                    <a:close/>
                    <a:moveTo>
                      <a:pt x="36" y="90"/>
                    </a:moveTo>
                    <a:cubicBezTo>
                      <a:pt x="34" y="89"/>
                      <a:pt x="34" y="87"/>
                      <a:pt x="35" y="87"/>
                    </a:cubicBezTo>
                    <a:cubicBezTo>
                      <a:pt x="36" y="86"/>
                      <a:pt x="37" y="85"/>
                      <a:pt x="39" y="85"/>
                    </a:cubicBezTo>
                    <a:cubicBezTo>
                      <a:pt x="39" y="72"/>
                      <a:pt x="35" y="60"/>
                      <a:pt x="29" y="49"/>
                    </a:cubicBezTo>
                    <a:cubicBezTo>
                      <a:pt x="29" y="48"/>
                      <a:pt x="28" y="48"/>
                      <a:pt x="29" y="47"/>
                    </a:cubicBezTo>
                    <a:cubicBezTo>
                      <a:pt x="36" y="42"/>
                      <a:pt x="50" y="37"/>
                      <a:pt x="56" y="47"/>
                    </a:cubicBezTo>
                    <a:cubicBezTo>
                      <a:pt x="58" y="51"/>
                      <a:pt x="57" y="55"/>
                      <a:pt x="55" y="58"/>
                    </a:cubicBezTo>
                    <a:cubicBezTo>
                      <a:pt x="60" y="58"/>
                      <a:pt x="64" y="61"/>
                      <a:pt x="64" y="67"/>
                    </a:cubicBezTo>
                    <a:cubicBezTo>
                      <a:pt x="64" y="79"/>
                      <a:pt x="47" y="92"/>
                      <a:pt x="36" y="90"/>
                    </a:cubicBezTo>
                    <a:close/>
                    <a:moveTo>
                      <a:pt x="64" y="167"/>
                    </a:moveTo>
                    <a:cubicBezTo>
                      <a:pt x="64" y="166"/>
                      <a:pt x="64" y="165"/>
                      <a:pt x="65" y="165"/>
                    </a:cubicBezTo>
                    <a:cubicBezTo>
                      <a:pt x="72" y="166"/>
                      <a:pt x="78" y="166"/>
                      <a:pt x="85" y="165"/>
                    </a:cubicBezTo>
                    <a:cubicBezTo>
                      <a:pt x="89" y="163"/>
                      <a:pt x="94" y="161"/>
                      <a:pt x="94" y="156"/>
                    </a:cubicBezTo>
                    <a:cubicBezTo>
                      <a:pt x="95" y="151"/>
                      <a:pt x="91" y="147"/>
                      <a:pt x="87" y="146"/>
                    </a:cubicBezTo>
                    <a:cubicBezTo>
                      <a:pt x="81" y="145"/>
                      <a:pt x="74" y="150"/>
                      <a:pt x="68" y="145"/>
                    </a:cubicBezTo>
                    <a:cubicBezTo>
                      <a:pt x="66" y="143"/>
                      <a:pt x="66" y="140"/>
                      <a:pt x="67" y="137"/>
                    </a:cubicBezTo>
                    <a:cubicBezTo>
                      <a:pt x="71" y="131"/>
                      <a:pt x="78" y="131"/>
                      <a:pt x="84" y="131"/>
                    </a:cubicBezTo>
                    <a:cubicBezTo>
                      <a:pt x="85" y="131"/>
                      <a:pt x="85" y="133"/>
                      <a:pt x="84" y="134"/>
                    </a:cubicBezTo>
                    <a:cubicBezTo>
                      <a:pt x="80" y="134"/>
                      <a:pt x="67" y="135"/>
                      <a:pt x="70" y="141"/>
                    </a:cubicBezTo>
                    <a:cubicBezTo>
                      <a:pt x="72" y="146"/>
                      <a:pt x="80" y="142"/>
                      <a:pt x="84" y="142"/>
                    </a:cubicBezTo>
                    <a:cubicBezTo>
                      <a:pt x="90" y="142"/>
                      <a:pt x="96" y="145"/>
                      <a:pt x="98" y="151"/>
                    </a:cubicBezTo>
                    <a:cubicBezTo>
                      <a:pt x="103" y="168"/>
                      <a:pt x="75" y="176"/>
                      <a:pt x="64" y="167"/>
                    </a:cubicBezTo>
                    <a:close/>
                    <a:moveTo>
                      <a:pt x="98" y="110"/>
                    </a:moveTo>
                    <a:cubicBezTo>
                      <a:pt x="98" y="111"/>
                      <a:pt x="97" y="111"/>
                      <a:pt x="97" y="110"/>
                    </a:cubicBezTo>
                    <a:cubicBezTo>
                      <a:pt x="95" y="108"/>
                      <a:pt x="95" y="104"/>
                      <a:pt x="95" y="101"/>
                    </a:cubicBezTo>
                    <a:cubicBezTo>
                      <a:pt x="94" y="97"/>
                      <a:pt x="93" y="92"/>
                      <a:pt x="92" y="88"/>
                    </a:cubicBezTo>
                    <a:cubicBezTo>
                      <a:pt x="88" y="90"/>
                      <a:pt x="83" y="92"/>
                      <a:pt x="78" y="92"/>
                    </a:cubicBezTo>
                    <a:cubicBezTo>
                      <a:pt x="77" y="92"/>
                      <a:pt x="77" y="90"/>
                      <a:pt x="77" y="90"/>
                    </a:cubicBezTo>
                    <a:cubicBezTo>
                      <a:pt x="81" y="87"/>
                      <a:pt x="87" y="85"/>
                      <a:pt x="92" y="83"/>
                    </a:cubicBezTo>
                    <a:cubicBezTo>
                      <a:pt x="96" y="82"/>
                      <a:pt x="101" y="79"/>
                      <a:pt x="106" y="80"/>
                    </a:cubicBezTo>
                    <a:cubicBezTo>
                      <a:pt x="106" y="80"/>
                      <a:pt x="107" y="81"/>
                      <a:pt x="106" y="81"/>
                    </a:cubicBezTo>
                    <a:cubicBezTo>
                      <a:pt x="104" y="85"/>
                      <a:pt x="99" y="86"/>
                      <a:pt x="95" y="87"/>
                    </a:cubicBezTo>
                    <a:cubicBezTo>
                      <a:pt x="96" y="91"/>
                      <a:pt x="98" y="95"/>
                      <a:pt x="98" y="99"/>
                    </a:cubicBezTo>
                    <a:cubicBezTo>
                      <a:pt x="99" y="103"/>
                      <a:pt x="100" y="107"/>
                      <a:pt x="98" y="110"/>
                    </a:cubicBezTo>
                    <a:close/>
                    <a:moveTo>
                      <a:pt x="127" y="156"/>
                    </a:moveTo>
                    <a:cubicBezTo>
                      <a:pt x="123" y="160"/>
                      <a:pt x="116" y="162"/>
                      <a:pt x="110" y="160"/>
                    </a:cubicBezTo>
                    <a:cubicBezTo>
                      <a:pt x="104" y="157"/>
                      <a:pt x="102" y="150"/>
                      <a:pt x="101" y="144"/>
                    </a:cubicBezTo>
                    <a:cubicBezTo>
                      <a:pt x="101" y="138"/>
                      <a:pt x="103" y="132"/>
                      <a:pt x="107" y="127"/>
                    </a:cubicBezTo>
                    <a:cubicBezTo>
                      <a:pt x="112" y="122"/>
                      <a:pt x="117" y="122"/>
                      <a:pt x="123" y="122"/>
                    </a:cubicBezTo>
                    <a:cubicBezTo>
                      <a:pt x="132" y="122"/>
                      <a:pt x="121" y="134"/>
                      <a:pt x="120" y="126"/>
                    </a:cubicBezTo>
                    <a:cubicBezTo>
                      <a:pt x="119" y="122"/>
                      <a:pt x="111" y="130"/>
                      <a:pt x="110" y="131"/>
                    </a:cubicBezTo>
                    <a:cubicBezTo>
                      <a:pt x="107" y="135"/>
                      <a:pt x="106" y="140"/>
                      <a:pt x="106" y="145"/>
                    </a:cubicBezTo>
                    <a:cubicBezTo>
                      <a:pt x="107" y="151"/>
                      <a:pt x="112" y="156"/>
                      <a:pt x="119" y="155"/>
                    </a:cubicBezTo>
                    <a:cubicBezTo>
                      <a:pt x="121" y="155"/>
                      <a:pt x="124" y="154"/>
                      <a:pt x="126" y="154"/>
                    </a:cubicBezTo>
                    <a:cubicBezTo>
                      <a:pt x="127" y="154"/>
                      <a:pt x="128" y="155"/>
                      <a:pt x="127" y="156"/>
                    </a:cubicBezTo>
                    <a:close/>
                    <a:moveTo>
                      <a:pt x="113" y="97"/>
                    </a:moveTo>
                    <a:cubicBezTo>
                      <a:pt x="103" y="82"/>
                      <a:pt x="131" y="61"/>
                      <a:pt x="139" y="78"/>
                    </a:cubicBezTo>
                    <a:cubicBezTo>
                      <a:pt x="144" y="87"/>
                      <a:pt x="138" y="100"/>
                      <a:pt x="130" y="104"/>
                    </a:cubicBezTo>
                    <a:cubicBezTo>
                      <a:pt x="122" y="107"/>
                      <a:pt x="114" y="103"/>
                      <a:pt x="113" y="97"/>
                    </a:cubicBezTo>
                    <a:close/>
                    <a:moveTo>
                      <a:pt x="157" y="147"/>
                    </a:moveTo>
                    <a:cubicBezTo>
                      <a:pt x="157" y="148"/>
                      <a:pt x="155" y="148"/>
                      <a:pt x="155" y="148"/>
                    </a:cubicBezTo>
                    <a:cubicBezTo>
                      <a:pt x="152" y="144"/>
                      <a:pt x="152" y="140"/>
                      <a:pt x="151" y="135"/>
                    </a:cubicBezTo>
                    <a:cubicBezTo>
                      <a:pt x="151" y="134"/>
                      <a:pt x="150" y="133"/>
                      <a:pt x="150" y="132"/>
                    </a:cubicBezTo>
                    <a:cubicBezTo>
                      <a:pt x="148" y="133"/>
                      <a:pt x="144" y="134"/>
                      <a:pt x="142" y="135"/>
                    </a:cubicBezTo>
                    <a:cubicBezTo>
                      <a:pt x="141" y="136"/>
                      <a:pt x="140" y="137"/>
                      <a:pt x="139" y="137"/>
                    </a:cubicBezTo>
                    <a:cubicBezTo>
                      <a:pt x="140" y="141"/>
                      <a:pt x="140" y="149"/>
                      <a:pt x="141" y="150"/>
                    </a:cubicBezTo>
                    <a:cubicBezTo>
                      <a:pt x="143" y="152"/>
                      <a:pt x="140" y="155"/>
                      <a:pt x="138" y="153"/>
                    </a:cubicBezTo>
                    <a:cubicBezTo>
                      <a:pt x="135" y="151"/>
                      <a:pt x="136" y="144"/>
                      <a:pt x="136" y="141"/>
                    </a:cubicBezTo>
                    <a:cubicBezTo>
                      <a:pt x="135" y="133"/>
                      <a:pt x="134" y="126"/>
                      <a:pt x="133" y="118"/>
                    </a:cubicBezTo>
                    <a:cubicBezTo>
                      <a:pt x="132" y="117"/>
                      <a:pt x="134" y="117"/>
                      <a:pt x="135" y="118"/>
                    </a:cubicBezTo>
                    <a:cubicBezTo>
                      <a:pt x="136" y="122"/>
                      <a:pt x="137" y="126"/>
                      <a:pt x="138" y="131"/>
                    </a:cubicBezTo>
                    <a:cubicBezTo>
                      <a:pt x="139" y="131"/>
                      <a:pt x="139" y="131"/>
                      <a:pt x="140" y="131"/>
                    </a:cubicBezTo>
                    <a:cubicBezTo>
                      <a:pt x="142" y="130"/>
                      <a:pt x="143" y="130"/>
                      <a:pt x="145" y="129"/>
                    </a:cubicBezTo>
                    <a:cubicBezTo>
                      <a:pt x="147" y="128"/>
                      <a:pt x="148" y="128"/>
                      <a:pt x="150" y="128"/>
                    </a:cubicBezTo>
                    <a:cubicBezTo>
                      <a:pt x="149" y="124"/>
                      <a:pt x="148" y="120"/>
                      <a:pt x="147" y="118"/>
                    </a:cubicBezTo>
                    <a:cubicBezTo>
                      <a:pt x="140" y="112"/>
                      <a:pt x="156" y="110"/>
                      <a:pt x="152" y="117"/>
                    </a:cubicBezTo>
                    <a:cubicBezTo>
                      <a:pt x="151" y="120"/>
                      <a:pt x="153" y="125"/>
                      <a:pt x="154" y="127"/>
                    </a:cubicBezTo>
                    <a:cubicBezTo>
                      <a:pt x="154" y="130"/>
                      <a:pt x="155" y="132"/>
                      <a:pt x="155" y="134"/>
                    </a:cubicBezTo>
                    <a:cubicBezTo>
                      <a:pt x="156" y="139"/>
                      <a:pt x="158" y="143"/>
                      <a:pt x="157" y="147"/>
                    </a:cubicBezTo>
                    <a:close/>
                    <a:moveTo>
                      <a:pt x="183" y="137"/>
                    </a:moveTo>
                    <a:cubicBezTo>
                      <a:pt x="176" y="142"/>
                      <a:pt x="166" y="139"/>
                      <a:pt x="164" y="131"/>
                    </a:cubicBezTo>
                    <a:cubicBezTo>
                      <a:pt x="164" y="131"/>
                      <a:pt x="164" y="131"/>
                      <a:pt x="164" y="131"/>
                    </a:cubicBezTo>
                    <a:cubicBezTo>
                      <a:pt x="164" y="130"/>
                      <a:pt x="164" y="130"/>
                      <a:pt x="163" y="130"/>
                    </a:cubicBezTo>
                    <a:cubicBezTo>
                      <a:pt x="162" y="125"/>
                      <a:pt x="162" y="120"/>
                      <a:pt x="164" y="115"/>
                    </a:cubicBezTo>
                    <a:cubicBezTo>
                      <a:pt x="167" y="108"/>
                      <a:pt x="177" y="102"/>
                      <a:pt x="183" y="110"/>
                    </a:cubicBezTo>
                    <a:cubicBezTo>
                      <a:pt x="188" y="117"/>
                      <a:pt x="191" y="130"/>
                      <a:pt x="183" y="137"/>
                    </a:cubicBezTo>
                    <a:close/>
                    <a:moveTo>
                      <a:pt x="190" y="33"/>
                    </a:moveTo>
                    <a:cubicBezTo>
                      <a:pt x="190" y="33"/>
                      <a:pt x="190" y="32"/>
                      <a:pt x="191" y="32"/>
                    </a:cubicBezTo>
                    <a:cubicBezTo>
                      <a:pt x="198" y="23"/>
                      <a:pt x="211" y="21"/>
                      <a:pt x="221" y="28"/>
                    </a:cubicBezTo>
                    <a:cubicBezTo>
                      <a:pt x="229" y="34"/>
                      <a:pt x="231" y="46"/>
                      <a:pt x="224" y="54"/>
                    </a:cubicBezTo>
                    <a:cubicBezTo>
                      <a:pt x="216" y="65"/>
                      <a:pt x="198" y="63"/>
                      <a:pt x="189" y="54"/>
                    </a:cubicBezTo>
                    <a:cubicBezTo>
                      <a:pt x="183" y="48"/>
                      <a:pt x="183" y="37"/>
                      <a:pt x="190" y="33"/>
                    </a:cubicBezTo>
                    <a:close/>
                    <a:moveTo>
                      <a:pt x="199" y="101"/>
                    </a:moveTo>
                    <a:cubicBezTo>
                      <a:pt x="206" y="93"/>
                      <a:pt x="217" y="95"/>
                      <a:pt x="220" y="105"/>
                    </a:cubicBezTo>
                    <a:cubicBezTo>
                      <a:pt x="222" y="114"/>
                      <a:pt x="216" y="126"/>
                      <a:pt x="206" y="127"/>
                    </a:cubicBezTo>
                    <a:cubicBezTo>
                      <a:pt x="198" y="128"/>
                      <a:pt x="195" y="121"/>
                      <a:pt x="195" y="114"/>
                    </a:cubicBezTo>
                    <a:cubicBezTo>
                      <a:pt x="194" y="109"/>
                      <a:pt x="196" y="104"/>
                      <a:pt x="199" y="101"/>
                    </a:cubicBezTo>
                    <a:close/>
                    <a:moveTo>
                      <a:pt x="262" y="166"/>
                    </a:moveTo>
                    <a:cubicBezTo>
                      <a:pt x="258" y="168"/>
                      <a:pt x="255" y="169"/>
                      <a:pt x="251" y="169"/>
                    </a:cubicBezTo>
                    <a:cubicBezTo>
                      <a:pt x="249" y="169"/>
                      <a:pt x="248" y="167"/>
                      <a:pt x="248" y="165"/>
                    </a:cubicBezTo>
                    <a:cubicBezTo>
                      <a:pt x="251" y="160"/>
                      <a:pt x="244" y="164"/>
                      <a:pt x="239" y="164"/>
                    </a:cubicBezTo>
                    <a:cubicBezTo>
                      <a:pt x="234" y="165"/>
                      <a:pt x="230" y="165"/>
                      <a:pt x="226" y="164"/>
                    </a:cubicBezTo>
                    <a:cubicBezTo>
                      <a:pt x="223" y="164"/>
                      <a:pt x="222" y="160"/>
                      <a:pt x="224" y="159"/>
                    </a:cubicBezTo>
                    <a:cubicBezTo>
                      <a:pt x="228" y="156"/>
                      <a:pt x="232" y="154"/>
                      <a:pt x="236" y="152"/>
                    </a:cubicBezTo>
                    <a:cubicBezTo>
                      <a:pt x="226" y="154"/>
                      <a:pt x="217" y="157"/>
                      <a:pt x="207" y="159"/>
                    </a:cubicBezTo>
                    <a:cubicBezTo>
                      <a:pt x="201" y="161"/>
                      <a:pt x="197" y="162"/>
                      <a:pt x="193" y="158"/>
                    </a:cubicBezTo>
                    <a:cubicBezTo>
                      <a:pt x="192" y="158"/>
                      <a:pt x="192" y="157"/>
                      <a:pt x="192" y="156"/>
                    </a:cubicBezTo>
                    <a:cubicBezTo>
                      <a:pt x="193" y="151"/>
                      <a:pt x="198" y="148"/>
                      <a:pt x="203" y="145"/>
                    </a:cubicBezTo>
                    <a:cubicBezTo>
                      <a:pt x="213" y="139"/>
                      <a:pt x="223" y="133"/>
                      <a:pt x="235" y="129"/>
                    </a:cubicBezTo>
                    <a:cubicBezTo>
                      <a:pt x="237" y="129"/>
                      <a:pt x="238" y="131"/>
                      <a:pt x="236" y="132"/>
                    </a:cubicBezTo>
                    <a:cubicBezTo>
                      <a:pt x="227" y="137"/>
                      <a:pt x="218" y="141"/>
                      <a:pt x="209" y="147"/>
                    </a:cubicBezTo>
                    <a:cubicBezTo>
                      <a:pt x="209" y="147"/>
                      <a:pt x="198" y="154"/>
                      <a:pt x="199" y="155"/>
                    </a:cubicBezTo>
                    <a:cubicBezTo>
                      <a:pt x="200" y="156"/>
                      <a:pt x="208" y="154"/>
                      <a:pt x="210" y="153"/>
                    </a:cubicBezTo>
                    <a:cubicBezTo>
                      <a:pt x="223" y="150"/>
                      <a:pt x="236" y="146"/>
                      <a:pt x="249" y="145"/>
                    </a:cubicBezTo>
                    <a:cubicBezTo>
                      <a:pt x="251" y="145"/>
                      <a:pt x="253" y="148"/>
                      <a:pt x="251" y="150"/>
                    </a:cubicBezTo>
                    <a:cubicBezTo>
                      <a:pt x="246" y="153"/>
                      <a:pt x="241" y="156"/>
                      <a:pt x="236" y="158"/>
                    </a:cubicBezTo>
                    <a:cubicBezTo>
                      <a:pt x="242" y="158"/>
                      <a:pt x="249" y="156"/>
                      <a:pt x="255" y="158"/>
                    </a:cubicBezTo>
                    <a:cubicBezTo>
                      <a:pt x="256" y="159"/>
                      <a:pt x="256" y="160"/>
                      <a:pt x="256" y="161"/>
                    </a:cubicBezTo>
                    <a:cubicBezTo>
                      <a:pt x="256" y="162"/>
                      <a:pt x="256" y="163"/>
                      <a:pt x="256" y="163"/>
                    </a:cubicBezTo>
                    <a:cubicBezTo>
                      <a:pt x="258" y="163"/>
                      <a:pt x="259" y="163"/>
                      <a:pt x="261" y="163"/>
                    </a:cubicBezTo>
                    <a:cubicBezTo>
                      <a:pt x="263" y="162"/>
                      <a:pt x="264" y="165"/>
                      <a:pt x="262" y="166"/>
                    </a:cubicBezTo>
                    <a:close/>
                    <a:moveTo>
                      <a:pt x="261" y="74"/>
                    </a:moveTo>
                    <a:cubicBezTo>
                      <a:pt x="261" y="72"/>
                      <a:pt x="263" y="72"/>
                      <a:pt x="264" y="73"/>
                    </a:cubicBezTo>
                    <a:cubicBezTo>
                      <a:pt x="270" y="80"/>
                      <a:pt x="276" y="93"/>
                      <a:pt x="271" y="103"/>
                    </a:cubicBezTo>
                    <a:cubicBezTo>
                      <a:pt x="270" y="104"/>
                      <a:pt x="268" y="104"/>
                      <a:pt x="268" y="102"/>
                    </a:cubicBezTo>
                    <a:cubicBezTo>
                      <a:pt x="267" y="98"/>
                      <a:pt x="268" y="93"/>
                      <a:pt x="267" y="88"/>
                    </a:cubicBezTo>
                    <a:cubicBezTo>
                      <a:pt x="266" y="83"/>
                      <a:pt x="264" y="78"/>
                      <a:pt x="261" y="74"/>
                    </a:cubicBezTo>
                    <a:close/>
                    <a:moveTo>
                      <a:pt x="274" y="110"/>
                    </a:moveTo>
                    <a:cubicBezTo>
                      <a:pt x="274" y="112"/>
                      <a:pt x="272" y="113"/>
                      <a:pt x="270" y="113"/>
                    </a:cubicBezTo>
                    <a:cubicBezTo>
                      <a:pt x="268" y="113"/>
                      <a:pt x="267" y="111"/>
                      <a:pt x="267" y="109"/>
                    </a:cubicBezTo>
                    <a:cubicBezTo>
                      <a:pt x="267" y="108"/>
                      <a:pt x="269" y="107"/>
                      <a:pt x="271" y="107"/>
                    </a:cubicBezTo>
                    <a:cubicBezTo>
                      <a:pt x="273" y="107"/>
                      <a:pt x="274" y="109"/>
                      <a:pt x="274" y="1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085" name="矩形 539"/>
            <p:cNvSpPr>
              <a:spLocks noChangeArrowheads="1"/>
            </p:cNvSpPr>
            <p:nvPr/>
          </p:nvSpPr>
          <p:spPr bwMode="auto">
            <a:xfrm>
              <a:off x="127793" y="102942"/>
              <a:ext cx="2293143" cy="142192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  <a:bevel/>
              <a:headEnd/>
              <a:tailEnd/>
            </a:ln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zh-CN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3080" name="矩形 8"/>
          <p:cNvSpPr>
            <a:spLocks noChangeArrowheads="1"/>
          </p:cNvSpPr>
          <p:nvPr/>
        </p:nvSpPr>
        <p:spPr bwMode="auto">
          <a:xfrm>
            <a:off x="4361594" y="4150641"/>
            <a:ext cx="3601550" cy="1384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周锐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代表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MeGaT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实验研究组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 eaLnBrk="1" hangingPunct="1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2026.07.23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082" name="矩形 10"/>
          <p:cNvSpPr>
            <a:spLocks noChangeArrowheads="1"/>
          </p:cNvSpPr>
          <p:nvPr/>
        </p:nvSpPr>
        <p:spPr bwMode="auto">
          <a:xfrm>
            <a:off x="1432874" y="3045124"/>
            <a:ext cx="935139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dist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rgbClr val="20528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第十四届全国先进气体探测器研讨会  广东惠州  </a:t>
            </a:r>
            <a:r>
              <a:rPr lang="en-US" altLang="zh-CN" sz="1400" dirty="0">
                <a:solidFill>
                  <a:srgbClr val="20528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2026.07.22-2026.07.26</a:t>
            </a:r>
            <a:endParaRPr lang="zh-CN" altLang="en-US" sz="1400" dirty="0">
              <a:solidFill>
                <a:srgbClr val="20528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val 5"/>
          <p:cNvSpPr>
            <a:spLocks noChangeArrowheads="1"/>
          </p:cNvSpPr>
          <p:nvPr/>
        </p:nvSpPr>
        <p:spPr bwMode="auto">
          <a:xfrm>
            <a:off x="703263" y="34925"/>
            <a:ext cx="11488737" cy="889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57" name="MH_Number_1"/>
          <p:cNvSpPr>
            <a:spLocks noChangeArrowheads="1"/>
          </p:cNvSpPr>
          <p:nvPr/>
        </p:nvSpPr>
        <p:spPr bwMode="auto">
          <a:xfrm>
            <a:off x="33338" y="34925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02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6158" name="MH_Entry_1"/>
          <p:cNvSpPr>
            <a:spLocks noChangeArrowheads="1"/>
          </p:cNvSpPr>
          <p:nvPr/>
        </p:nvSpPr>
        <p:spPr bwMode="auto">
          <a:xfrm>
            <a:off x="581026" y="34925"/>
            <a:ext cx="6507931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MeV Gamma Telescope (MeGaT) 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实验简介</a:t>
            </a:r>
          </a:p>
        </p:txBody>
      </p:sp>
      <p:sp>
        <p:nvSpPr>
          <p:cNvPr id="6159" name="Oval 5"/>
          <p:cNvSpPr>
            <a:spLocks noChangeArrowheads="1"/>
          </p:cNvSpPr>
          <p:nvPr/>
        </p:nvSpPr>
        <p:spPr bwMode="auto">
          <a:xfrm>
            <a:off x="0" y="6742113"/>
            <a:ext cx="11688763" cy="9683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0" name="Oval 5"/>
          <p:cNvSpPr>
            <a:spLocks noChangeArrowheads="1"/>
          </p:cNvSpPr>
          <p:nvPr/>
        </p:nvSpPr>
        <p:spPr bwMode="auto">
          <a:xfrm rot="5400000">
            <a:off x="8912226" y="3144837"/>
            <a:ext cx="6381750" cy="920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1" name="Oval 5"/>
          <p:cNvSpPr>
            <a:spLocks noChangeArrowheads="1"/>
          </p:cNvSpPr>
          <p:nvPr/>
        </p:nvSpPr>
        <p:spPr bwMode="auto">
          <a:xfrm rot="5400000">
            <a:off x="-3071018" y="3663156"/>
            <a:ext cx="6299200" cy="9048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5" name="Oval 5">
            <a:extLst>
              <a:ext uri="{FF2B5EF4-FFF2-40B4-BE49-F238E27FC236}">
                <a16:creationId xmlns:a16="http://schemas.microsoft.com/office/drawing/2014/main" id="{3864C4CD-AE56-D749-2248-9EF75B5C45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4325" y="6432550"/>
            <a:ext cx="406400" cy="4064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6" name="矩形 4">
            <a:extLst>
              <a:ext uri="{FF2B5EF4-FFF2-40B4-BE49-F238E27FC236}">
                <a16:creationId xmlns:a16="http://schemas.microsoft.com/office/drawing/2014/main" id="{B40950EC-C96B-6B16-E4E3-1A9A7A9A8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3050" y="6434138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423616F3-5607-4925-9857-0022A07AE482}" type="slidenum"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10</a:t>
            </a:fld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73A7B90-EC6A-319F-0A88-C9401BB55CCC}"/>
              </a:ext>
            </a:extLst>
          </p:cNvPr>
          <p:cNvSpPr txBox="1"/>
          <p:nvPr/>
        </p:nvSpPr>
        <p:spPr>
          <a:xfrm>
            <a:off x="5404104" y="1098812"/>
            <a:ext cx="5141215" cy="1135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MeGaT </a:t>
            </a:r>
            <a:r>
              <a:rPr lang="zh-CN" altLang="en-US" sz="24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是基于高气压</a:t>
            </a:r>
            <a:r>
              <a:rPr lang="en-US" altLang="zh-CN" sz="24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TPC</a:t>
            </a:r>
            <a:r>
              <a:rPr lang="zh-CN" altLang="en-US" sz="24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的新一代高分辨</a:t>
            </a:r>
            <a:r>
              <a:rPr lang="en-US" altLang="zh-CN" sz="24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MeV</a:t>
            </a:r>
            <a:r>
              <a:rPr lang="zh-CN" altLang="en-US" sz="24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伽马射线天文望远镜</a:t>
            </a:r>
            <a:endParaRPr lang="en-US" altLang="zh-CN" sz="2400" b="1" dirty="0">
              <a:solidFill>
                <a:srgbClr val="1F4E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69E30B1D-9146-C30A-886C-7C6A0C557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88" y="849810"/>
            <a:ext cx="4146500" cy="5326891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19E68A8B-B51C-04E3-591A-CF95833A8FAD}"/>
              </a:ext>
            </a:extLst>
          </p:cNvPr>
          <p:cNvSpPr txBox="1"/>
          <p:nvPr/>
        </p:nvSpPr>
        <p:spPr>
          <a:xfrm>
            <a:off x="5404104" y="2519011"/>
            <a:ext cx="4571224" cy="1289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• 30×30×30cm3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灵敏体积（样机）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• 50×50×50cm3 TPC+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量能器（卫星）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• 3-5 bar 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高气压运行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01483F3-B54F-BD22-3D0B-36F9AD969E4C}"/>
              </a:ext>
            </a:extLst>
          </p:cNvPr>
          <p:cNvSpPr txBox="1"/>
          <p:nvPr/>
        </p:nvSpPr>
        <p:spPr>
          <a:xfrm>
            <a:off x="5404104" y="4094061"/>
            <a:ext cx="4571224" cy="1428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预期性能指标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•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宽能量范围：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0.3MeV-100 MeV 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•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高角度分辨：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2°@MeV, 0.5°@100 MeV</a:t>
            </a:r>
          </a:p>
        </p:txBody>
      </p:sp>
    </p:spTree>
    <p:extLst>
      <p:ext uri="{BB962C8B-B14F-4D97-AF65-F5344CB8AC3E}">
        <p14:creationId xmlns:p14="http://schemas.microsoft.com/office/powerpoint/2010/main" val="3133220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2052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C4FFB7-F546-35DD-0906-386ACB85E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矩形 182">
            <a:extLst>
              <a:ext uri="{FF2B5EF4-FFF2-40B4-BE49-F238E27FC236}">
                <a16:creationId xmlns:a16="http://schemas.microsoft.com/office/drawing/2014/main" id="{C7DB4182-1CA9-01C0-E234-D6E2887FF4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1246" y="1823758"/>
            <a:ext cx="5310188" cy="3996017"/>
          </a:xfrm>
          <a:prstGeom prst="rect">
            <a:avLst/>
          </a:prstGeom>
          <a:solidFill>
            <a:schemeClr val="bg1"/>
          </a:solidFill>
          <a:ln w="28575">
            <a:solidFill>
              <a:srgbClr val="205285"/>
            </a:solidFill>
            <a:bevel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099" name="MH_Number_1">
            <a:extLst>
              <a:ext uri="{FF2B5EF4-FFF2-40B4-BE49-F238E27FC236}">
                <a16:creationId xmlns:a16="http://schemas.microsoft.com/office/drawing/2014/main" id="{8D6C7039-5FC7-5F88-BA3B-CA73716A0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2190373"/>
            <a:ext cx="498475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01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4100" name="MH_Entry_1">
            <a:extLst>
              <a:ext uri="{FF2B5EF4-FFF2-40B4-BE49-F238E27FC236}">
                <a16:creationId xmlns:a16="http://schemas.microsoft.com/office/drawing/2014/main" id="{0138DDD3-7A52-CC24-1ED2-64CD28FF9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2190373"/>
            <a:ext cx="4027487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MeV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伽马探测背景介绍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101" name="MH_Entry_2">
            <a:extLst>
              <a:ext uri="{FF2B5EF4-FFF2-40B4-BE49-F238E27FC236}">
                <a16:creationId xmlns:a16="http://schemas.microsoft.com/office/drawing/2014/main" id="{65D0CE3C-2D7A-7D6A-D60B-F6004F9B3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2889217"/>
            <a:ext cx="4027487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MeGaT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实验简介</a:t>
            </a:r>
          </a:p>
        </p:txBody>
      </p:sp>
      <p:sp>
        <p:nvSpPr>
          <p:cNvPr id="4102" name="MH_Number_2">
            <a:extLst>
              <a:ext uri="{FF2B5EF4-FFF2-40B4-BE49-F238E27FC236}">
                <a16:creationId xmlns:a16="http://schemas.microsoft.com/office/drawing/2014/main" id="{4269B519-F28B-DDF6-DC32-CD3C838C9F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2889217"/>
            <a:ext cx="498475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02</a:t>
            </a:r>
            <a:endParaRPr lang="zh-CN" altLang="en-US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4103" name="MH_Number_1">
            <a:extLst>
              <a:ext uri="{FF2B5EF4-FFF2-40B4-BE49-F238E27FC236}">
                <a16:creationId xmlns:a16="http://schemas.microsoft.com/office/drawing/2014/main" id="{E0995C63-F936-C506-E7A6-6CF7BD261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3588061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03</a:t>
            </a:r>
            <a:endParaRPr lang="zh-CN" altLang="en-US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4104" name="MH_Entry_1">
            <a:extLst>
              <a:ext uri="{FF2B5EF4-FFF2-40B4-BE49-F238E27FC236}">
                <a16:creationId xmlns:a16="http://schemas.microsoft.com/office/drawing/2014/main" id="{051FA6BE-CCF6-7E8E-2FD1-9D5F3F693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3588061"/>
            <a:ext cx="4027487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TPC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气体选择与灵敏度优化</a:t>
            </a:r>
          </a:p>
        </p:txBody>
      </p:sp>
      <p:sp>
        <p:nvSpPr>
          <p:cNvPr id="4108" name="矩形 664">
            <a:extLst>
              <a:ext uri="{FF2B5EF4-FFF2-40B4-BE49-F238E27FC236}">
                <a16:creationId xmlns:a16="http://schemas.microsoft.com/office/drawing/2014/main" id="{C42B968E-89F9-9F7C-225C-3FBA96959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1330" y="748645"/>
            <a:ext cx="1468633" cy="923130"/>
          </a:xfrm>
          <a:prstGeom prst="rect">
            <a:avLst/>
          </a:prstGeom>
          <a:solidFill>
            <a:schemeClr val="bg1"/>
          </a:solidFill>
          <a:ln w="28575">
            <a:solidFill>
              <a:srgbClr val="205285"/>
            </a:solidFill>
            <a:bevel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109" name="文本框 665">
            <a:extLst>
              <a:ext uri="{FF2B5EF4-FFF2-40B4-BE49-F238E27FC236}">
                <a16:creationId xmlns:a16="http://schemas.microsoft.com/office/drawing/2014/main" id="{FBB21417-30F9-EF9A-9E4E-CCD1A03EE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2588" y="818320"/>
            <a:ext cx="13131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400" b="1" dirty="0">
                <a:solidFill>
                  <a:srgbClr val="20528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目录</a:t>
            </a:r>
            <a:endParaRPr lang="en-US" altLang="zh-CN" sz="4400" b="1" dirty="0">
              <a:solidFill>
                <a:srgbClr val="20528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110" name="直接连接符 669">
            <a:extLst>
              <a:ext uri="{FF2B5EF4-FFF2-40B4-BE49-F238E27FC236}">
                <a16:creationId xmlns:a16="http://schemas.microsoft.com/office/drawing/2014/main" id="{83A7600F-D4D1-D591-7F8A-815AFE450E1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72977" y="1553351"/>
            <a:ext cx="1136731" cy="0"/>
          </a:xfrm>
          <a:prstGeom prst="line">
            <a:avLst/>
          </a:prstGeom>
          <a:noFill/>
          <a:ln w="6350">
            <a:solidFill>
              <a:srgbClr val="205285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" name="MH_Number_1">
            <a:extLst>
              <a:ext uri="{FF2B5EF4-FFF2-40B4-BE49-F238E27FC236}">
                <a16:creationId xmlns:a16="http://schemas.microsoft.com/office/drawing/2014/main" id="{703C4287-0535-BCC5-CD4C-2E3370F07F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4286905"/>
            <a:ext cx="498475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04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3" name="MH_Entry_1">
            <a:extLst>
              <a:ext uri="{FF2B5EF4-FFF2-40B4-BE49-F238E27FC236}">
                <a16:creationId xmlns:a16="http://schemas.microsoft.com/office/drawing/2014/main" id="{82C724DC-77D2-852C-4CB5-79F5B36442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4286905"/>
            <a:ext cx="4027487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探测器参数优化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MH_Number_1">
            <a:extLst>
              <a:ext uri="{FF2B5EF4-FFF2-40B4-BE49-F238E27FC236}">
                <a16:creationId xmlns:a16="http://schemas.microsoft.com/office/drawing/2014/main" id="{7D8C8836-0E0C-4506-C9E1-3A408D5BD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4985749"/>
            <a:ext cx="498475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05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5" name="MH_Entry_1">
            <a:extLst>
              <a:ext uri="{FF2B5EF4-FFF2-40B4-BE49-F238E27FC236}">
                <a16:creationId xmlns:a16="http://schemas.microsoft.com/office/drawing/2014/main" id="{3041D256-2B61-B45E-9197-DFD9DAA82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4985749"/>
            <a:ext cx="4027487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总结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24514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4C5E15-EAD7-4EC5-5E6A-D111C164B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val 5">
            <a:extLst>
              <a:ext uri="{FF2B5EF4-FFF2-40B4-BE49-F238E27FC236}">
                <a16:creationId xmlns:a16="http://schemas.microsoft.com/office/drawing/2014/main" id="{7F43979C-0986-61A6-0825-AC5C07237F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6" y="34925"/>
            <a:ext cx="11610974" cy="889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57" name="MH_Number_1">
            <a:extLst>
              <a:ext uri="{FF2B5EF4-FFF2-40B4-BE49-F238E27FC236}">
                <a16:creationId xmlns:a16="http://schemas.microsoft.com/office/drawing/2014/main" id="{51E82D7E-5D11-0509-3217-3D0C0538A7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38" y="34925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03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6159" name="Oval 5">
            <a:extLst>
              <a:ext uri="{FF2B5EF4-FFF2-40B4-BE49-F238E27FC236}">
                <a16:creationId xmlns:a16="http://schemas.microsoft.com/office/drawing/2014/main" id="{0D7F2590-2602-CE2F-9E7F-1D90469AE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742113"/>
            <a:ext cx="11688763" cy="9683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0" name="Oval 5">
            <a:extLst>
              <a:ext uri="{FF2B5EF4-FFF2-40B4-BE49-F238E27FC236}">
                <a16:creationId xmlns:a16="http://schemas.microsoft.com/office/drawing/2014/main" id="{D4232346-5A9A-6BD4-82B3-E4C7D1FCF97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912226" y="3144837"/>
            <a:ext cx="6381750" cy="920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1" name="Oval 5">
            <a:extLst>
              <a:ext uri="{FF2B5EF4-FFF2-40B4-BE49-F238E27FC236}">
                <a16:creationId xmlns:a16="http://schemas.microsoft.com/office/drawing/2014/main" id="{FACEB641-664F-FDDF-69CA-534470C0382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-3071018" y="3663156"/>
            <a:ext cx="6299200" cy="9048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5" name="Oval 5">
            <a:extLst>
              <a:ext uri="{FF2B5EF4-FFF2-40B4-BE49-F238E27FC236}">
                <a16:creationId xmlns:a16="http://schemas.microsoft.com/office/drawing/2014/main" id="{6D515211-BD8D-482C-896C-85E2383F86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4325" y="6432550"/>
            <a:ext cx="406400" cy="4064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6" name="矩形 4">
            <a:extLst>
              <a:ext uri="{FF2B5EF4-FFF2-40B4-BE49-F238E27FC236}">
                <a16:creationId xmlns:a16="http://schemas.microsoft.com/office/drawing/2014/main" id="{B77B6AEA-4705-905E-DE8C-FE7DD69646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3050" y="6434138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423616F3-5607-4925-9857-0022A07AE482}" type="slidenum"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12</a:t>
            </a:fld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6B717AEC-BC17-6316-8075-9A0035D40134}"/>
                  </a:ext>
                </a:extLst>
              </p:cNvPr>
              <p:cNvSpPr txBox="1"/>
              <p:nvPr/>
            </p:nvSpPr>
            <p:spPr>
              <a:xfrm>
                <a:off x="1987224" y="2096298"/>
                <a:ext cx="4237775" cy="11835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altLang="zh-CN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CN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68</m:t>
                              </m:r>
                            </m:sub>
                          </m:sSub>
                          <m:r>
                            <a:rPr lang="en-US" altLang="zh-CN" sz="2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CN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altLang="zh-CN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limLoc m:val="undOvr"/>
                                  <m:subHide m:val="on"/>
                                  <m:supHide m:val="on"/>
                                  <m:ctrlPr>
                                    <a:rPr lang="en-US" altLang="zh-CN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en-US" altLang="zh-CN" sz="2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  <m:d>
                                    <m:dPr>
                                      <m:ctrlPr>
                                        <a:rPr lang="en-US" altLang="zh-CN" sz="2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sz="2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</m:d>
                                  <m:r>
                                    <a:rPr lang="en-US" altLang="zh-CN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𝑑𝐸</m:t>
                                  </m:r>
                                </m:e>
                              </m:nary>
                              <m:r>
                                <m:rPr>
                                  <m:sty m:val="p"/>
                                </m:rPr>
                                <a:rPr lang="en-US" altLang="zh-CN" sz="24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ΔΩ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zh-CN" sz="24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zh-CN" sz="2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𝑒𝑓𝑓</m:t>
                                  </m:r>
                                </m:sub>
                              </m:sSub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altLang="zh-CN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zh-CN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6B717AEC-BC17-6316-8075-9A0035D401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7224" y="2096298"/>
                <a:ext cx="4237775" cy="11835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AA64748E-3DA8-0110-6CCD-48A244A5FC4A}"/>
              </a:ext>
            </a:extLst>
          </p:cNvPr>
          <p:cNvCxnSpPr>
            <a:endCxn id="2" idx="1"/>
          </p:cNvCxnSpPr>
          <p:nvPr/>
        </p:nvCxnSpPr>
        <p:spPr bwMode="auto">
          <a:xfrm flipH="1" flipV="1">
            <a:off x="1987224" y="2688063"/>
            <a:ext cx="295643" cy="952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1F4E7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5423921A-4194-99E1-EC3B-D82DFED61881}"/>
              </a:ext>
            </a:extLst>
          </p:cNvPr>
          <p:cNvSpPr txBox="1"/>
          <p:nvPr/>
        </p:nvSpPr>
        <p:spPr>
          <a:xfrm>
            <a:off x="1140273" y="249581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灵敏度</a:t>
            </a:r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253E12F4-DD55-9E76-0F7E-79B1F95290D2}"/>
              </a:ext>
            </a:extLst>
          </p:cNvPr>
          <p:cNvCxnSpPr/>
          <p:nvPr/>
        </p:nvCxnSpPr>
        <p:spPr bwMode="auto">
          <a:xfrm flipH="1" flipV="1">
            <a:off x="2743261" y="2202811"/>
            <a:ext cx="272979" cy="169117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1F4E7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78E6B1E3-0F97-B424-4ACB-6E0475CDD527}"/>
              </a:ext>
            </a:extLst>
          </p:cNvPr>
          <p:cNvSpPr txBox="1"/>
          <p:nvPr/>
        </p:nvSpPr>
        <p:spPr>
          <a:xfrm>
            <a:off x="1786870" y="1901712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置信水平</a:t>
            </a: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72E520E4-C31B-53C9-4D2F-33FFD1ED188E}"/>
              </a:ext>
            </a:extLst>
          </p:cNvPr>
          <p:cNvCxnSpPr/>
          <p:nvPr/>
        </p:nvCxnSpPr>
        <p:spPr bwMode="auto">
          <a:xfrm flipV="1">
            <a:off x="5724593" y="1983610"/>
            <a:ext cx="90393" cy="344332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6F75C0DE-7439-14C5-5AE5-04AA60B23BDF}"/>
              </a:ext>
            </a:extLst>
          </p:cNvPr>
          <p:cNvSpPr txBox="1"/>
          <p:nvPr/>
        </p:nvSpPr>
        <p:spPr>
          <a:xfrm>
            <a:off x="5269464" y="165635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角分辨元</a:t>
            </a:r>
          </a:p>
        </p:txBody>
      </p: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EF570BFA-7798-4EE3-3760-224411C8CBE6}"/>
              </a:ext>
            </a:extLst>
          </p:cNvPr>
          <p:cNvCxnSpPr/>
          <p:nvPr/>
        </p:nvCxnSpPr>
        <p:spPr bwMode="auto">
          <a:xfrm flipH="1">
            <a:off x="4687207" y="3139549"/>
            <a:ext cx="1469" cy="269139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71650C82-D995-832F-8C8A-80569BAC614B}"/>
              </a:ext>
            </a:extLst>
          </p:cNvPr>
          <p:cNvSpPr txBox="1"/>
          <p:nvPr/>
        </p:nvSpPr>
        <p:spPr>
          <a:xfrm>
            <a:off x="4265455" y="3383581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有效面积</a:t>
            </a: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FABE2ACC-EB6C-D200-B949-1D46DEC1386F}"/>
              </a:ext>
            </a:extLst>
          </p:cNvPr>
          <p:cNvCxnSpPr/>
          <p:nvPr/>
        </p:nvCxnSpPr>
        <p:spPr bwMode="auto">
          <a:xfrm>
            <a:off x="5296787" y="2976665"/>
            <a:ext cx="297645" cy="168382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1F4E7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2E3FD281-1E1E-B607-FF53-467A8B4299D9}"/>
              </a:ext>
            </a:extLst>
          </p:cNvPr>
          <p:cNvSpPr txBox="1"/>
          <p:nvPr/>
        </p:nvSpPr>
        <p:spPr>
          <a:xfrm>
            <a:off x="5077091" y="3089452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有效观测时间</a:t>
            </a:r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FB18AB38-C3AB-5E1A-451B-A93E3416CC45}"/>
              </a:ext>
            </a:extLst>
          </p:cNvPr>
          <p:cNvCxnSpPr/>
          <p:nvPr/>
        </p:nvCxnSpPr>
        <p:spPr bwMode="auto">
          <a:xfrm flipH="1" flipV="1">
            <a:off x="4520830" y="2001481"/>
            <a:ext cx="27101" cy="326461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1F4E7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A6FD20FF-FB3F-E143-A0CB-378685E57022}"/>
              </a:ext>
            </a:extLst>
          </p:cNvPr>
          <p:cNvSpPr txBox="1"/>
          <p:nvPr/>
        </p:nvSpPr>
        <p:spPr>
          <a:xfrm>
            <a:off x="3935463" y="167218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本底通量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89200163-9954-C622-0827-32DBD13EA12E}"/>
              </a:ext>
            </a:extLst>
          </p:cNvPr>
          <p:cNvSpPr txBox="1"/>
          <p:nvPr/>
        </p:nvSpPr>
        <p:spPr>
          <a:xfrm>
            <a:off x="2489483" y="4613763"/>
            <a:ext cx="7201922" cy="874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• 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灵敏度是衡量探测器性能的关键指标，与角分辨、有效面积有关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•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MeGaT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实验的灵敏度预期比上一代康普顿望远镜高一个数量级以上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1" name="直接箭头连接符 30">
            <a:extLst>
              <a:ext uri="{FF2B5EF4-FFF2-40B4-BE49-F238E27FC236}">
                <a16:creationId xmlns:a16="http://schemas.microsoft.com/office/drawing/2014/main" id="{9F0D8334-FD13-EE97-A481-F29F09D01581}"/>
              </a:ext>
            </a:extLst>
          </p:cNvPr>
          <p:cNvCxnSpPr/>
          <p:nvPr/>
        </p:nvCxnSpPr>
        <p:spPr bwMode="auto">
          <a:xfrm flipH="1">
            <a:off x="2804088" y="3127031"/>
            <a:ext cx="181557" cy="281657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1F4E7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" name="文本框 31">
            <a:extLst>
              <a:ext uri="{FF2B5EF4-FFF2-40B4-BE49-F238E27FC236}">
                <a16:creationId xmlns:a16="http://schemas.microsoft.com/office/drawing/2014/main" id="{1FBF5745-992B-6A06-A97E-F65EC200E48E}"/>
              </a:ext>
            </a:extLst>
          </p:cNvPr>
          <p:cNvSpPr txBox="1"/>
          <p:nvPr/>
        </p:nvSpPr>
        <p:spPr>
          <a:xfrm>
            <a:off x="1498037" y="3392515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信号保留比例</a:t>
            </a:r>
          </a:p>
        </p:txBody>
      </p: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79FB2A16-5243-FFC8-3887-2A2C21B0C0E0}"/>
              </a:ext>
            </a:extLst>
          </p:cNvPr>
          <p:cNvCxnSpPr/>
          <p:nvPr/>
        </p:nvCxnSpPr>
        <p:spPr bwMode="auto">
          <a:xfrm flipH="1">
            <a:off x="3599008" y="3107981"/>
            <a:ext cx="11375" cy="300707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1F4E7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文本框 34">
            <a:extLst>
              <a:ext uri="{FF2B5EF4-FFF2-40B4-BE49-F238E27FC236}">
                <a16:creationId xmlns:a16="http://schemas.microsoft.com/office/drawing/2014/main" id="{AF173F53-AED2-368E-92D7-DDBD8DC40477}"/>
              </a:ext>
            </a:extLst>
          </p:cNvPr>
          <p:cNvSpPr txBox="1"/>
          <p:nvPr/>
        </p:nvSpPr>
        <p:spPr>
          <a:xfrm>
            <a:off x="3096599" y="3416987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能量窗口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6249B0CF-9A4D-944F-D83D-0B67B219CCA6}"/>
                  </a:ext>
                </a:extLst>
              </p:cNvPr>
              <p:cNvSpPr txBox="1"/>
              <p:nvPr/>
            </p:nvSpPr>
            <p:spPr>
              <a:xfrm>
                <a:off x="6651730" y="2224804"/>
                <a:ext cx="4522880" cy="3875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altLang="zh-CN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ΔΩ</m:t>
                      </m:r>
                      <m:r>
                        <a:rPr kumimoji="0" lang="en-US" altLang="zh-CN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=2</m:t>
                      </m:r>
                      <m:r>
                        <a:rPr kumimoji="0" lang="en-US" altLang="zh-CN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𝜋</m:t>
                      </m:r>
                      <m:d>
                        <m:dPr>
                          <m:ctrlPr>
                            <a:rPr kumimoji="0" lang="en-US" altLang="zh-CN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altLang="zh-CN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1−</m:t>
                          </m:r>
                          <m:func>
                            <m:funcPr>
                              <m:ctrlPr>
                                <a:rPr kumimoji="0" lang="en-US" altLang="zh-CN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US" altLang="zh-CN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cos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kumimoji="0" lang="en-US" altLang="zh-CN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altLang="zh-CN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kumimoji="0" lang="en-US" altLang="zh-CN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𝑃𝑆𝐹</m:t>
                                  </m:r>
                                </m:sub>
                              </m:sSub>
                            </m:e>
                          </m:func>
                        </m:e>
                      </m:d>
                      <m:r>
                        <a:rPr kumimoji="0" lang="en-US" altLang="zh-CN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 </m:t>
                      </m:r>
                      <m:r>
                        <a:rPr kumimoji="0" lang="en-US" altLang="zh-CN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≈</m:t>
                      </m:r>
                      <m:r>
                        <a:rPr kumimoji="0" lang="en-US" altLang="zh-CN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𝜋</m:t>
                      </m:r>
                      <m:sSubSup>
                        <m:sSubSupPr>
                          <m:ctrlPr>
                            <a:rPr kumimoji="0" lang="en-US" altLang="zh-CN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bSupPr>
                        <m:e>
                          <m:r>
                            <a:rPr kumimoji="0" lang="en-US" altLang="zh-CN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𝜎</m:t>
                          </m:r>
                        </m:e>
                        <m:sub>
                          <m:r>
                            <a:rPr kumimoji="0" lang="en-US" altLang="zh-CN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𝑃𝑆𝐹</m:t>
                          </m:r>
                        </m:sub>
                        <m:sup>
                          <m:r>
                            <a:rPr kumimoji="0" lang="en-US" altLang="zh-CN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6249B0CF-9A4D-944F-D83D-0B67B219CC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1730" y="2224804"/>
                <a:ext cx="4522880" cy="3875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4E826301-DE56-E81F-48BB-EEFADCA2BE19}"/>
                  </a:ext>
                </a:extLst>
              </p:cNvPr>
              <p:cNvSpPr txBox="1"/>
              <p:nvPr/>
            </p:nvSpPr>
            <p:spPr>
              <a:xfrm>
                <a:off x="6651730" y="2681954"/>
                <a:ext cx="503703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altLang="zh-CN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ΔΩ</m:t>
                      </m:r>
                      <m:r>
                        <a:rPr kumimoji="0" lang="en-US" altLang="zh-CN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kumimoji="0" lang="en-US" altLang="zh-CN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altLang="zh-CN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CN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zh-CN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zh-CN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𝜑</m:t>
                                      </m:r>
                                    </m:e>
                                  </m:acc>
                                  <m:r>
                                    <a:rPr lang="en-US" altLang="zh-CN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𝐴𝑅𝑀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  <m:r>
                            <a:rPr lang="en-US" altLang="zh-CN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altLang="zh-CN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CN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zh-CN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zh-CN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𝜑</m:t>
                                      </m:r>
                                    </m:e>
                                  </m:acc>
                                  <m:r>
                                    <a:rPr lang="en-US" altLang="zh-CN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𝐴𝑅𝑀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</m:e>
                      </m:d>
                      <m:r>
                        <a:rPr kumimoji="0" lang="en-US" altLang="zh-CN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∙2</m:t>
                      </m:r>
                      <m:sSub>
                        <m:sSubPr>
                          <m:ctrlPr>
                            <a:rPr kumimoji="0" lang="en-US" altLang="zh-CN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altLang="zh-CN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kumimoji="0" lang="en-US" altLang="zh-CN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𝑆𝑃𝐷</m:t>
                          </m:r>
                        </m:sub>
                      </m:sSub>
                    </m:oMath>
                  </m:oMathPara>
                </a14:m>
                <a:endParaRPr kumimoji="0" lang="en-US" altLang="zh-CN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ΔΩ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unc>
                        <m:funcPr>
                          <m:ctrlP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acc>
                            <m:accPr>
                              <m:chr m:val="̅"/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</m:e>
                          </m:acc>
                        </m:e>
                      </m:func>
                      <m:r>
                        <a:rPr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∙2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𝐴𝑅𝑀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∙2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𝑆𝑃𝐷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4E826301-DE56-E81F-48BB-EEFADCA2BE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1730" y="2681954"/>
                <a:ext cx="5037033" cy="646331"/>
              </a:xfrm>
              <a:prstGeom prst="rect">
                <a:avLst/>
              </a:prstGeom>
              <a:blipFill>
                <a:blip r:embed="rId4"/>
                <a:stretch>
                  <a:fillRect b="-37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MH_Entry_1">
            <a:extLst>
              <a:ext uri="{FF2B5EF4-FFF2-40B4-BE49-F238E27FC236}">
                <a16:creationId xmlns:a16="http://schemas.microsoft.com/office/drawing/2014/main" id="{7FC4BE09-142A-1FC4-B49B-528CC71091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7" y="34925"/>
            <a:ext cx="3857624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TPC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气体选择与灵敏度优化</a:t>
            </a:r>
          </a:p>
        </p:txBody>
      </p:sp>
    </p:spTree>
    <p:extLst>
      <p:ext uri="{BB962C8B-B14F-4D97-AF65-F5344CB8AC3E}">
        <p14:creationId xmlns:p14="http://schemas.microsoft.com/office/powerpoint/2010/main" val="4040989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46568-9E84-237B-BAAD-D27732857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AEEC26F0-7F83-8615-146C-64C3FEA52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303" y="4339004"/>
            <a:ext cx="3610092" cy="1727108"/>
          </a:xfrm>
          <a:prstGeom prst="rect">
            <a:avLst/>
          </a:prstGeom>
        </p:spPr>
      </p:pic>
      <p:sp>
        <p:nvSpPr>
          <p:cNvPr id="6146" name="Oval 5">
            <a:extLst>
              <a:ext uri="{FF2B5EF4-FFF2-40B4-BE49-F238E27FC236}">
                <a16:creationId xmlns:a16="http://schemas.microsoft.com/office/drawing/2014/main" id="{7FC6F1C7-10B6-2005-5B2C-9777625093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3" y="34925"/>
            <a:ext cx="11488737" cy="889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57" name="MH_Number_1">
            <a:extLst>
              <a:ext uri="{FF2B5EF4-FFF2-40B4-BE49-F238E27FC236}">
                <a16:creationId xmlns:a16="http://schemas.microsoft.com/office/drawing/2014/main" id="{80FC3A07-C80B-438D-BE15-9625899E9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38" y="34925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03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6159" name="Oval 5">
            <a:extLst>
              <a:ext uri="{FF2B5EF4-FFF2-40B4-BE49-F238E27FC236}">
                <a16:creationId xmlns:a16="http://schemas.microsoft.com/office/drawing/2014/main" id="{BCD6C118-50E0-EE5E-B1EE-5237A204E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742113"/>
            <a:ext cx="11688763" cy="9683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0" name="Oval 5">
            <a:extLst>
              <a:ext uri="{FF2B5EF4-FFF2-40B4-BE49-F238E27FC236}">
                <a16:creationId xmlns:a16="http://schemas.microsoft.com/office/drawing/2014/main" id="{78F9DD47-E573-449B-B56F-0D5080C5B63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912226" y="3144837"/>
            <a:ext cx="6381750" cy="920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1" name="Oval 5">
            <a:extLst>
              <a:ext uri="{FF2B5EF4-FFF2-40B4-BE49-F238E27FC236}">
                <a16:creationId xmlns:a16="http://schemas.microsoft.com/office/drawing/2014/main" id="{7BCF92D1-5D54-A6F2-DEFB-059FB68723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-3071018" y="3663156"/>
            <a:ext cx="6299200" cy="9048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5" name="Oval 5">
            <a:extLst>
              <a:ext uri="{FF2B5EF4-FFF2-40B4-BE49-F238E27FC236}">
                <a16:creationId xmlns:a16="http://schemas.microsoft.com/office/drawing/2014/main" id="{10326CCD-7E7A-10AD-6E61-6601165F50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4325" y="6432550"/>
            <a:ext cx="406400" cy="4064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6" name="矩形 4">
            <a:extLst>
              <a:ext uri="{FF2B5EF4-FFF2-40B4-BE49-F238E27FC236}">
                <a16:creationId xmlns:a16="http://schemas.microsoft.com/office/drawing/2014/main" id="{D03E4E22-7507-E427-05CC-4C1A62DDF2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3050" y="6434138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423616F3-5607-4925-9857-0022A07AE482}" type="slidenum"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13</a:t>
            </a:fld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77E6285A-F26E-5442-95FD-94C33BF0E7E5}"/>
                  </a:ext>
                </a:extLst>
              </p:cNvPr>
              <p:cNvSpPr txBox="1"/>
              <p:nvPr/>
            </p:nvSpPr>
            <p:spPr>
              <a:xfrm>
                <a:off x="6969374" y="2023984"/>
                <a:ext cx="4548327" cy="4250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𝑒𝑓𝑓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d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𝑔𝑒𝑜𝑚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d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𝜖</m:t>
                      </m:r>
                      <m:d>
                        <m:dPr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n-US" altLang="zh-CN" sz="2000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77E6285A-F26E-5442-95FD-94C33BF0E7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9374" y="2023984"/>
                <a:ext cx="4548327" cy="425053"/>
              </a:xfrm>
              <a:prstGeom prst="rect">
                <a:avLst/>
              </a:prstGeom>
              <a:blipFill>
                <a:blip r:embed="rId3"/>
                <a:stretch>
                  <a:fillRect b="-85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442DD9F5-F57B-B907-4574-CA64E33A031A}"/>
                  </a:ext>
                </a:extLst>
              </p:cNvPr>
              <p:cNvSpPr txBox="1"/>
              <p:nvPr/>
            </p:nvSpPr>
            <p:spPr>
              <a:xfrm>
                <a:off x="6919415" y="2494765"/>
                <a:ext cx="4548327" cy="7328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𝑔𝑒𝑜𝑚</m:t>
                        </m:r>
                      </m:sub>
                    </m:sSub>
                    <m:d>
                      <m:d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</m:d>
                  </m:oMath>
                </a14:m>
                <a:r>
                  <a:rPr lang="zh-CN" altLang="en-US" sz="2000" dirty="0">
                    <a:solidFill>
                      <a:schemeClr val="tx1"/>
                    </a:solidFill>
                  </a:rPr>
                  <a:t>：</a:t>
                </a:r>
                <a:r>
                  <a:rPr lang="zh-CN" altLang="en-US" sz="20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探测器几何截面</a:t>
                </a:r>
                <a:endParaRPr lang="en-US" altLang="zh-CN" sz="20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𝜖</m:t>
                    </m:r>
                    <m:d>
                      <m:d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</m:d>
                  </m:oMath>
                </a14:m>
                <a:r>
                  <a:rPr lang="zh-CN" altLang="en-US" sz="2000" dirty="0">
                    <a:solidFill>
                      <a:schemeClr val="tx1"/>
                    </a:solidFill>
                  </a:rPr>
                  <a:t>：</a:t>
                </a:r>
                <a:r>
                  <a:rPr lang="zh-CN" altLang="en-US" sz="2000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探测效率</a:t>
                </a: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442DD9F5-F57B-B907-4574-CA64E33A03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9415" y="2494765"/>
                <a:ext cx="4548327" cy="732829"/>
              </a:xfrm>
              <a:prstGeom prst="rect">
                <a:avLst/>
              </a:prstGeom>
              <a:blipFill>
                <a:blip r:embed="rId4"/>
                <a:stretch>
                  <a:fillRect t="-6667" b="-1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>
            <a:extLst>
              <a:ext uri="{FF2B5EF4-FFF2-40B4-BE49-F238E27FC236}">
                <a16:creationId xmlns:a16="http://schemas.microsoft.com/office/drawing/2014/main" id="{4A5ACC3A-6436-0A7B-F9A8-B9AA5691FBAC}"/>
              </a:ext>
            </a:extLst>
          </p:cNvPr>
          <p:cNvSpPr txBox="1"/>
          <p:nvPr/>
        </p:nvSpPr>
        <p:spPr>
          <a:xfrm>
            <a:off x="5391716" y="4722010"/>
            <a:ext cx="5625241" cy="961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需要寻找最适合的</a:t>
            </a:r>
            <a:r>
              <a:rPr lang="en-US" altLang="zh-CN" sz="20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TPC</a:t>
            </a:r>
            <a:r>
              <a:rPr lang="zh-CN" altLang="en-US" sz="20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工作气体和气压，尽可能兼顾角分辨和有效面积，使灵敏度</a:t>
            </a:r>
            <a:r>
              <a:rPr lang="en-US" altLang="zh-CN" sz="20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en-US" sz="20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达到最优</a:t>
            </a:r>
            <a:endParaRPr lang="en-US" altLang="zh-CN" sz="2000" b="1" dirty="0">
              <a:solidFill>
                <a:srgbClr val="1F4E7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D645FB5B-D876-605A-C632-F19EA9ABF122}"/>
                  </a:ext>
                </a:extLst>
              </p:cNvPr>
              <p:cNvSpPr txBox="1"/>
              <p:nvPr/>
            </p:nvSpPr>
            <p:spPr>
              <a:xfrm>
                <a:off x="1096086" y="2484686"/>
                <a:ext cx="3610091" cy="85132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altLang="zh-CN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13.6</m:t>
                          </m:r>
                          <m: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𝑀𝑒𝑉</m:t>
                          </m:r>
                        </m:num>
                        <m:den>
                          <m: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</m:t>
                      </m:r>
                      <m:rad>
                        <m:radPr>
                          <m:degHide m:val="on"/>
                          <m:ctrlP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altLang="zh-CN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zh-CN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ad>
                        <m:radPr>
                          <m:degHide m:val="on"/>
                          <m:ctrlP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altLang="zh-CN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  <m:r>
                                <a:rPr lang="en-US" altLang="zh-CN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zh-CN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ad>
                        <m:radPr>
                          <m:degHide m:val="on"/>
                          <m:ctrlP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altLang="zh-CN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zh-CN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D645FB5B-D876-605A-C632-F19EA9ABF1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086" y="2484686"/>
                <a:ext cx="3610091" cy="8513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81DF9B52-F6B7-90F1-4AF9-13637E5096B6}"/>
                  </a:ext>
                </a:extLst>
              </p:cNvPr>
              <p:cNvSpPr/>
              <p:nvPr/>
            </p:nvSpPr>
            <p:spPr>
              <a:xfrm>
                <a:off x="978528" y="3468510"/>
                <a:ext cx="4413837" cy="6964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716.4∙</m:t>
                          </m:r>
                          <m: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  <m:d>
                            <m:dPr>
                              <m:ctrlPr>
                                <a:rPr lang="en-US" altLang="zh-CN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US" altLang="zh-CN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m:rPr>
                              <m:sty m:val="p"/>
                            </m:rPr>
                            <a:rPr lang="en-US" altLang="zh-CN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ln</m:t>
                          </m:r>
                          <m: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⁡(287/</m:t>
                          </m:r>
                          <m:rad>
                            <m:radPr>
                              <m:degHide m:val="on"/>
                              <m:ctrlPr>
                                <a:rPr lang="en-US" altLang="zh-CN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𝑍</m:t>
                              </m:r>
                            </m:e>
                          </m:rad>
                          <m: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</m:t>
                      </m:r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]∝</m:t>
                      </m:r>
                      <m:f>
                        <m:fPr>
                          <m:ctrlP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CN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81DF9B52-F6B7-90F1-4AF9-13637E5096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528" y="3468510"/>
                <a:ext cx="4413837" cy="6964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文本框 19">
            <a:extLst>
              <a:ext uri="{FF2B5EF4-FFF2-40B4-BE49-F238E27FC236}">
                <a16:creationId xmlns:a16="http://schemas.microsoft.com/office/drawing/2014/main" id="{6F6E1A0A-D23A-B60F-42BD-ABEE450F8865}"/>
              </a:ext>
            </a:extLst>
          </p:cNvPr>
          <p:cNvSpPr txBox="1"/>
          <p:nvPr/>
        </p:nvSpPr>
        <p:spPr>
          <a:xfrm>
            <a:off x="3870512" y="1839460"/>
            <a:ext cx="10967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厚度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一定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气压一定</a:t>
            </a:r>
          </a:p>
        </p:txBody>
      </p: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C51905BD-0EF1-D9E7-0899-500309E172AB}"/>
              </a:ext>
            </a:extLst>
          </p:cNvPr>
          <p:cNvCxnSpPr>
            <a:cxnSpLocks/>
          </p:cNvCxnSpPr>
          <p:nvPr/>
        </p:nvCxnSpPr>
        <p:spPr>
          <a:xfrm flipH="1">
            <a:off x="4063495" y="2341572"/>
            <a:ext cx="154461" cy="4665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1775FBB0-9948-44B6-4125-9718038BE909}"/>
              </a:ext>
            </a:extLst>
          </p:cNvPr>
          <p:cNvSpPr txBox="1"/>
          <p:nvPr/>
        </p:nvSpPr>
        <p:spPr>
          <a:xfrm>
            <a:off x="1192303" y="1336575"/>
            <a:ext cx="3439465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增强优势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提升角分辨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3A56D421-9040-FB22-3CDA-7FFEA8694D9F}"/>
              </a:ext>
            </a:extLst>
          </p:cNvPr>
          <p:cNvSpPr txBox="1"/>
          <p:nvPr/>
        </p:nvSpPr>
        <p:spPr>
          <a:xfrm>
            <a:off x="7441760" y="1336575"/>
            <a:ext cx="3439465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弥补短板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增大有效面积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2A7703CC-450B-9FD7-689F-FFF81E13C3A3}"/>
              </a:ext>
            </a:extLst>
          </p:cNvPr>
          <p:cNvCxnSpPr/>
          <p:nvPr/>
        </p:nvCxnSpPr>
        <p:spPr bwMode="auto">
          <a:xfrm>
            <a:off x="6105525" y="1391750"/>
            <a:ext cx="0" cy="277316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1F4E7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6B377498-9CC9-316F-857B-8FA2D78FA33A}"/>
                  </a:ext>
                </a:extLst>
              </p:cNvPr>
              <p:cNvSpPr/>
              <p:nvPr/>
            </p:nvSpPr>
            <p:spPr>
              <a:xfrm>
                <a:off x="6919415" y="3273322"/>
                <a:ext cx="442448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对于康普顿散射：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6B377498-9CC9-316F-857B-8FA2D78FA3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9415" y="3273322"/>
                <a:ext cx="4424486" cy="646331"/>
              </a:xfrm>
              <a:prstGeom prst="rect">
                <a:avLst/>
              </a:prstGeom>
              <a:blipFill>
                <a:blip r:embed="rId7"/>
                <a:stretch>
                  <a:fillRect l="-1102" t="-56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>
            <a:extLst>
              <a:ext uri="{FF2B5EF4-FFF2-40B4-BE49-F238E27FC236}">
                <a16:creationId xmlns:a16="http://schemas.microsoft.com/office/drawing/2014/main" id="{11C318D0-6FAB-9705-9BCC-2F9C013B9E26}"/>
              </a:ext>
            </a:extLst>
          </p:cNvPr>
          <p:cNvSpPr txBox="1"/>
          <p:nvPr/>
        </p:nvSpPr>
        <p:spPr>
          <a:xfrm>
            <a:off x="4656358" y="650209"/>
            <a:ext cx="2898334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如何继续提高灵敏度？</a:t>
            </a:r>
            <a:endParaRPr lang="en-US" altLang="zh-CN" sz="2000" b="1" dirty="0">
              <a:solidFill>
                <a:srgbClr val="1F4E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MH_Entry_1">
            <a:extLst>
              <a:ext uri="{FF2B5EF4-FFF2-40B4-BE49-F238E27FC236}">
                <a16:creationId xmlns:a16="http://schemas.microsoft.com/office/drawing/2014/main" id="{B95C84E8-8234-28EC-D035-8B5AE93F2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7" y="34925"/>
            <a:ext cx="3857624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TPC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气体选择与灵敏度优化</a:t>
            </a:r>
          </a:p>
        </p:txBody>
      </p:sp>
    </p:spTree>
    <p:extLst>
      <p:ext uri="{BB962C8B-B14F-4D97-AF65-F5344CB8AC3E}">
        <p14:creationId xmlns:p14="http://schemas.microsoft.com/office/powerpoint/2010/main" val="222064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97B4B-D80A-9251-E7AE-A5047C059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val 5">
            <a:extLst>
              <a:ext uri="{FF2B5EF4-FFF2-40B4-BE49-F238E27FC236}">
                <a16:creationId xmlns:a16="http://schemas.microsoft.com/office/drawing/2014/main" id="{3F7E4F4C-7532-9C09-7B38-48FDC41FF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3" y="34925"/>
            <a:ext cx="11488737" cy="889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57" name="MH_Number_1">
            <a:extLst>
              <a:ext uri="{FF2B5EF4-FFF2-40B4-BE49-F238E27FC236}">
                <a16:creationId xmlns:a16="http://schemas.microsoft.com/office/drawing/2014/main" id="{D12B1F74-5FCE-D628-D91B-EA5A0C7A63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38" y="34925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03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6159" name="Oval 5">
            <a:extLst>
              <a:ext uri="{FF2B5EF4-FFF2-40B4-BE49-F238E27FC236}">
                <a16:creationId xmlns:a16="http://schemas.microsoft.com/office/drawing/2014/main" id="{6B89EEBA-09D1-A0A3-0CAF-8D53CBA2E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742113"/>
            <a:ext cx="11688763" cy="9683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0" name="Oval 5">
            <a:extLst>
              <a:ext uri="{FF2B5EF4-FFF2-40B4-BE49-F238E27FC236}">
                <a16:creationId xmlns:a16="http://schemas.microsoft.com/office/drawing/2014/main" id="{D836401E-E283-E03F-4029-2C8665C4E07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912226" y="3144837"/>
            <a:ext cx="6381750" cy="920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1" name="Oval 5">
            <a:extLst>
              <a:ext uri="{FF2B5EF4-FFF2-40B4-BE49-F238E27FC236}">
                <a16:creationId xmlns:a16="http://schemas.microsoft.com/office/drawing/2014/main" id="{ACCF4292-3BD3-08FF-D841-BD810D9AB67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-3071018" y="3663156"/>
            <a:ext cx="6299200" cy="9048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5" name="Oval 5">
            <a:extLst>
              <a:ext uri="{FF2B5EF4-FFF2-40B4-BE49-F238E27FC236}">
                <a16:creationId xmlns:a16="http://schemas.microsoft.com/office/drawing/2014/main" id="{AAD36893-00ED-0C8F-969B-61C0EE5AA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4325" y="6432550"/>
            <a:ext cx="406400" cy="4064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6" name="矩形 4">
            <a:extLst>
              <a:ext uri="{FF2B5EF4-FFF2-40B4-BE49-F238E27FC236}">
                <a16:creationId xmlns:a16="http://schemas.microsoft.com/office/drawing/2014/main" id="{33FCCFE4-2996-D3E0-19C1-554FEFB83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3050" y="6434138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423616F3-5607-4925-9857-0022A07AE482}" type="slidenum"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14</a:t>
            </a:fld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110946F-7AC2-EE01-9494-E574EA3FCC3D}"/>
              </a:ext>
            </a:extLst>
          </p:cNvPr>
          <p:cNvSpPr txBox="1"/>
          <p:nvPr/>
        </p:nvSpPr>
        <p:spPr>
          <a:xfrm>
            <a:off x="767711" y="4696116"/>
            <a:ext cx="5195720" cy="1422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模拟结果与理论计算基本一致：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CF4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的效率在康普顿能区</a:t>
            </a:r>
            <a:r>
              <a:rPr lang="zh-CN" altLang="en-US" sz="20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大概是</a:t>
            </a:r>
            <a:r>
              <a:rPr lang="en-US" altLang="zh-CN" sz="2000" b="1" dirty="0" err="1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Ar</a:t>
            </a:r>
            <a:r>
              <a:rPr lang="zh-CN" altLang="en-US" sz="20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的两倍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多次散射的影响却和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Ar</a:t>
            </a:r>
            <a:r>
              <a:rPr lang="zh-CN" altLang="en-US" sz="20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接近</a:t>
            </a:r>
            <a:endParaRPr lang="en-US" altLang="zh-CN" sz="2000" b="1" dirty="0">
              <a:solidFill>
                <a:srgbClr val="1F4E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38B647B4-8837-2A67-2202-40E02DD0ABB5}"/>
                  </a:ext>
                </a:extLst>
              </p:cNvPr>
              <p:cNvSpPr/>
              <p:nvPr/>
            </p:nvSpPr>
            <p:spPr>
              <a:xfrm>
                <a:off x="1923086" y="1484960"/>
                <a:ext cx="207031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38B647B4-8837-2A67-2202-40E02DD0AB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3086" y="1484960"/>
                <a:ext cx="207031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>
            <a:extLst>
              <a:ext uri="{FF2B5EF4-FFF2-40B4-BE49-F238E27FC236}">
                <a16:creationId xmlns:a16="http://schemas.microsoft.com/office/drawing/2014/main" id="{731BA0DC-24F9-6A52-3BF7-A679B1AAF38E}"/>
              </a:ext>
            </a:extLst>
          </p:cNvPr>
          <p:cNvSpPr/>
          <p:nvPr/>
        </p:nvSpPr>
        <p:spPr>
          <a:xfrm>
            <a:off x="1491007" y="1011308"/>
            <a:ext cx="3647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对于单原子分子（如惰性气体）：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17E96C5-CD0E-BF97-930F-A4D72055AAA6}"/>
              </a:ext>
            </a:extLst>
          </p:cNvPr>
          <p:cNvSpPr/>
          <p:nvPr/>
        </p:nvSpPr>
        <p:spPr>
          <a:xfrm>
            <a:off x="1491007" y="1997406"/>
            <a:ext cx="3135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对于多原子分子（如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CF4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F8A78A4A-5A65-BF8A-A290-D75677ABA90B}"/>
                  </a:ext>
                </a:extLst>
              </p:cNvPr>
              <p:cNvSpPr/>
              <p:nvPr/>
            </p:nvSpPr>
            <p:spPr>
              <a:xfrm>
                <a:off x="1389030" y="2570387"/>
                <a:ext cx="3138423" cy="1511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sSubSup>
                                <m:sSubSup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p>
                              </m:sSubSup>
                            </m:den>
                          </m:f>
                        </m:e>
                      </m:nary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</m:oMath>
                  </m:oMathPara>
                </a14:m>
                <a:endParaRPr lang="en-US" altLang="zh-CN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ad>
                        <m:radPr>
                          <m:degHide m:val="on"/>
                          <m:ctrlP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nary>
                            <m:naryPr>
                              <m:chr m:val="∑"/>
                              <m:limLoc m:val="subSup"/>
                              <m:supHide m:val="on"/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9"/>
                                </m:rPr>
                                <a:rPr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f>
                                <m:f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sSubSup>
                                    <m:sSubSup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p>
                                  </m:sSubSup>
                                </m:den>
                              </m:f>
                            </m:e>
                          </m:nary>
                        </m:e>
                      </m:rad>
                      <m:r>
                        <a:rPr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ad>
                        <m:radPr>
                          <m:degHide m:val="on"/>
                          <m:ctrlP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nary>
                            <m:naryPr>
                              <m:chr m:val="∑"/>
                              <m:limLoc m:val="subSup"/>
                              <m:supHide m:val="on"/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9"/>
                                </m:rPr>
                                <a:rPr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nary>
                        </m:e>
                      </m:ra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F8A78A4A-5A65-BF8A-A290-D75677ABA9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9030" y="2570387"/>
                <a:ext cx="3138423" cy="15116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>
            <a:extLst>
              <a:ext uri="{FF2B5EF4-FFF2-40B4-BE49-F238E27FC236}">
                <a16:creationId xmlns:a16="http://schemas.microsoft.com/office/drawing/2014/main" id="{582F415F-A173-3D0C-A589-DAFC6CEB0AD9}"/>
              </a:ext>
            </a:extLst>
          </p:cNvPr>
          <p:cNvSpPr txBox="1"/>
          <p:nvPr/>
        </p:nvSpPr>
        <p:spPr>
          <a:xfrm>
            <a:off x="7060290" y="284162"/>
            <a:ext cx="39429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多次库伦散射对电子运动方向的影响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(5mm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厚的气体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51026CA-D4EB-E92A-95BA-4EC1DEBB68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317" y="829658"/>
            <a:ext cx="4426540" cy="330589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表格 1">
                <a:extLst>
                  <a:ext uri="{FF2B5EF4-FFF2-40B4-BE49-F238E27FC236}">
                    <a16:creationId xmlns:a16="http://schemas.microsoft.com/office/drawing/2014/main" id="{30B60B1A-6B5F-A6BA-3038-A509A1CB171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50240524"/>
                  </p:ext>
                </p:extLst>
              </p:nvPr>
            </p:nvGraphicFramePr>
            <p:xfrm>
              <a:off x="6747019" y="4198938"/>
              <a:ext cx="4569475" cy="213360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542387">
                      <a:extLst>
                        <a:ext uri="{9D8B030D-6E8A-4147-A177-3AD203B41FA5}">
                          <a16:colId xmlns:a16="http://schemas.microsoft.com/office/drawing/2014/main" val="1894312272"/>
                        </a:ext>
                      </a:extLst>
                    </a:gridCol>
                    <a:gridCol w="641023">
                      <a:extLst>
                        <a:ext uri="{9D8B030D-6E8A-4147-A177-3AD203B41FA5}">
                          <a16:colId xmlns:a16="http://schemas.microsoft.com/office/drawing/2014/main" val="35747126"/>
                        </a:ext>
                      </a:extLst>
                    </a:gridCol>
                    <a:gridCol w="471340">
                      <a:extLst>
                        <a:ext uri="{9D8B030D-6E8A-4147-A177-3AD203B41FA5}">
                          <a16:colId xmlns:a16="http://schemas.microsoft.com/office/drawing/2014/main" val="2090738047"/>
                        </a:ext>
                      </a:extLst>
                    </a:gridCol>
                    <a:gridCol w="1018095">
                      <a:extLst>
                        <a:ext uri="{9D8B030D-6E8A-4147-A177-3AD203B41FA5}">
                          <a16:colId xmlns:a16="http://schemas.microsoft.com/office/drawing/2014/main" val="3332506733"/>
                        </a:ext>
                      </a:extLst>
                    </a:gridCol>
                    <a:gridCol w="980387">
                      <a:extLst>
                        <a:ext uri="{9D8B030D-6E8A-4147-A177-3AD203B41FA5}">
                          <a16:colId xmlns:a16="http://schemas.microsoft.com/office/drawing/2014/main" val="3787365653"/>
                        </a:ext>
                      </a:extLst>
                    </a:gridCol>
                    <a:gridCol w="916243">
                      <a:extLst>
                        <a:ext uri="{9D8B030D-6E8A-4147-A177-3AD203B41FA5}">
                          <a16:colId xmlns:a16="http://schemas.microsoft.com/office/drawing/2014/main" val="2177479399"/>
                        </a:ext>
                      </a:extLst>
                    </a:gridCol>
                  </a:tblGrid>
                  <a:tr h="296423"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400" b="1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气体种类</a:t>
                          </a: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400" b="1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气压</a:t>
                          </a: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Z</a:t>
                          </a:r>
                          <a:endParaRPr lang="zh-CN" altLang="en-US" sz="1400" b="1" dirty="0">
                            <a:solidFill>
                              <a:schemeClr val="bg1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 gridSpan="3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sz="14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4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𝜽</m:t>
                                  </m:r>
                                </m:e>
                                <m:sub>
                                  <m:r>
                                    <a:rPr lang="en-US" altLang="zh-CN" sz="14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CN" sz="1400" b="1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(</a:t>
                          </a:r>
                          <a:r>
                            <a:rPr lang="zh-CN" altLang="en-US" sz="1400" b="1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包含</a:t>
                          </a:r>
                          <a:r>
                            <a:rPr lang="en-US" altLang="zh-CN" sz="1400" b="1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68%</a:t>
                          </a:r>
                          <a:r>
                            <a:rPr lang="zh-CN" altLang="en-US" sz="1400" b="1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事例</a:t>
                          </a:r>
                          <a:r>
                            <a:rPr lang="en-US" altLang="zh-CN" sz="1400" b="1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)</a:t>
                          </a:r>
                          <a:endParaRPr lang="zh-CN" altLang="en-US" sz="1400" b="1" dirty="0">
                            <a:solidFill>
                              <a:schemeClr val="bg1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CN" altLang="en-US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CN" alt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61351230"/>
                      </a:ext>
                    </a:extLst>
                  </a:tr>
                  <a:tr h="296423">
                    <a:tc vMerge="1">
                      <a:txBody>
                        <a:bodyPr/>
                        <a:lstStyle/>
                        <a:p>
                          <a:pPr algn="ctr"/>
                          <a:endParaRPr lang="en-US" altLang="zh-CN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0.46MeV</a:t>
                          </a:r>
                          <a:endParaRPr lang="zh-CN" altLang="en-US" sz="1400" b="1" dirty="0">
                            <a:solidFill>
                              <a:schemeClr val="bg1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1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1.1MeV</a:t>
                          </a:r>
                          <a:endParaRPr lang="zh-CN" altLang="en-US" sz="1400" b="1" dirty="0">
                            <a:solidFill>
                              <a:schemeClr val="bg1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2.0MeV</a:t>
                          </a:r>
                          <a:endParaRPr lang="zh-CN" altLang="en-US" sz="1400" b="1" dirty="0">
                            <a:solidFill>
                              <a:schemeClr val="bg1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68866960"/>
                      </a:ext>
                    </a:extLst>
                  </a:tr>
                  <a:tr h="29642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 err="1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Ar</a:t>
                          </a:r>
                          <a:endParaRPr lang="en-US" altLang="zh-CN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5atm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18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17.2°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8.2°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5.0°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47578986"/>
                      </a:ext>
                    </a:extLst>
                  </a:tr>
                  <a:tr h="29642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CF4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5atm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42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18.8°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9.0°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5.5°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73224415"/>
                      </a:ext>
                    </a:extLst>
                  </a:tr>
                  <a:tr h="29642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Kr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5atm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36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36.7°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17.1°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10.3°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29526928"/>
                      </a:ext>
                    </a:extLst>
                  </a:tr>
                  <a:tr h="29642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Xe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5atm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54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56.5°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26.8°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15.8°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06155599"/>
                      </a:ext>
                    </a:extLst>
                  </a:tr>
                  <a:tr h="29642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CF4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3atm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42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14.0°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6.8°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4.1°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38284305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表格 1">
                <a:extLst>
                  <a:ext uri="{FF2B5EF4-FFF2-40B4-BE49-F238E27FC236}">
                    <a16:creationId xmlns:a16="http://schemas.microsoft.com/office/drawing/2014/main" id="{30B60B1A-6B5F-A6BA-3038-A509A1CB171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50240524"/>
                  </p:ext>
                </p:extLst>
              </p:nvPr>
            </p:nvGraphicFramePr>
            <p:xfrm>
              <a:off x="6747019" y="4198938"/>
              <a:ext cx="4569475" cy="213360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542387">
                      <a:extLst>
                        <a:ext uri="{9D8B030D-6E8A-4147-A177-3AD203B41FA5}">
                          <a16:colId xmlns:a16="http://schemas.microsoft.com/office/drawing/2014/main" val="1894312272"/>
                        </a:ext>
                      </a:extLst>
                    </a:gridCol>
                    <a:gridCol w="641023">
                      <a:extLst>
                        <a:ext uri="{9D8B030D-6E8A-4147-A177-3AD203B41FA5}">
                          <a16:colId xmlns:a16="http://schemas.microsoft.com/office/drawing/2014/main" val="35747126"/>
                        </a:ext>
                      </a:extLst>
                    </a:gridCol>
                    <a:gridCol w="471340">
                      <a:extLst>
                        <a:ext uri="{9D8B030D-6E8A-4147-A177-3AD203B41FA5}">
                          <a16:colId xmlns:a16="http://schemas.microsoft.com/office/drawing/2014/main" val="2090738047"/>
                        </a:ext>
                      </a:extLst>
                    </a:gridCol>
                    <a:gridCol w="1018095">
                      <a:extLst>
                        <a:ext uri="{9D8B030D-6E8A-4147-A177-3AD203B41FA5}">
                          <a16:colId xmlns:a16="http://schemas.microsoft.com/office/drawing/2014/main" val="3332506733"/>
                        </a:ext>
                      </a:extLst>
                    </a:gridCol>
                    <a:gridCol w="980387">
                      <a:extLst>
                        <a:ext uri="{9D8B030D-6E8A-4147-A177-3AD203B41FA5}">
                          <a16:colId xmlns:a16="http://schemas.microsoft.com/office/drawing/2014/main" val="3787365653"/>
                        </a:ext>
                      </a:extLst>
                    </a:gridCol>
                    <a:gridCol w="916243">
                      <a:extLst>
                        <a:ext uri="{9D8B030D-6E8A-4147-A177-3AD203B41FA5}">
                          <a16:colId xmlns:a16="http://schemas.microsoft.com/office/drawing/2014/main" val="2177479399"/>
                        </a:ext>
                      </a:extLst>
                    </a:gridCol>
                  </a:tblGrid>
                  <a:tr h="304800"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400" b="1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气体种类</a:t>
                          </a: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1400" b="1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气压</a:t>
                          </a: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Z</a:t>
                          </a:r>
                          <a:endParaRPr lang="zh-CN" altLang="en-US" sz="1400" b="1" dirty="0">
                            <a:solidFill>
                              <a:schemeClr val="bg1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 gridSpan="3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5"/>
                          <a:stretch>
                            <a:fillRect l="-56994" t="-2000" r="-418" b="-622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CN" altLang="en-US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CN" alt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61351230"/>
                      </a:ext>
                    </a:extLst>
                  </a:tr>
                  <a:tr h="304800">
                    <a:tc vMerge="1">
                      <a:txBody>
                        <a:bodyPr/>
                        <a:lstStyle/>
                        <a:p>
                          <a:pPr algn="ctr"/>
                          <a:endParaRPr lang="en-US" altLang="zh-CN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0.46MeV</a:t>
                          </a:r>
                          <a:endParaRPr lang="zh-CN" altLang="en-US" sz="1400" b="1" dirty="0">
                            <a:solidFill>
                              <a:schemeClr val="bg1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b="1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1.1MeV</a:t>
                          </a:r>
                          <a:endParaRPr lang="zh-CN" altLang="en-US" sz="1400" b="1" dirty="0">
                            <a:solidFill>
                              <a:schemeClr val="bg1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dirty="0">
                              <a:solidFill>
                                <a:schemeClr val="bg1"/>
                              </a:solidFill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2.0MeV</a:t>
                          </a:r>
                          <a:endParaRPr lang="zh-CN" altLang="en-US" sz="1400" b="1" dirty="0">
                            <a:solidFill>
                              <a:schemeClr val="bg1"/>
                            </a:solidFill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68866960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 err="1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Ar</a:t>
                          </a:r>
                          <a:endParaRPr lang="en-US" altLang="zh-CN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5atm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18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17.2°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8.2°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5.0°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47578986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CF4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5atm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42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18.8°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9.0°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5.5°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73224415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Kr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5atm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36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36.7°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17.1°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10.3°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29526928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Xe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5atm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54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56.5°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26.8°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15.8°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06155599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CF4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3atm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42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14.0°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6.8°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dirty="0">
                              <a:latin typeface="微软雅黑" panose="020B0503020204020204" pitchFamily="34" charset="-122"/>
                              <a:ea typeface="微软雅黑" panose="020B0503020204020204" pitchFamily="34" charset="-122"/>
                            </a:rPr>
                            <a:t>4.1°</a:t>
                          </a:r>
                          <a:endParaRPr lang="zh-CN" altLang="en-US" sz="1400" dirty="0">
                            <a:latin typeface="微软雅黑" panose="020B0503020204020204" pitchFamily="34" charset="-122"/>
                            <a:ea typeface="微软雅黑" panose="020B0503020204020204" pitchFamily="34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38284305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MH_Entry_1">
            <a:extLst>
              <a:ext uri="{FF2B5EF4-FFF2-40B4-BE49-F238E27FC236}">
                <a16:creationId xmlns:a16="http://schemas.microsoft.com/office/drawing/2014/main" id="{565A666D-E7AA-3884-6DDD-04EF9E1EC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7" y="34925"/>
            <a:ext cx="3857624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TPC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气体选择与灵敏度优化</a:t>
            </a:r>
          </a:p>
        </p:txBody>
      </p:sp>
    </p:spTree>
    <p:extLst>
      <p:ext uri="{BB962C8B-B14F-4D97-AF65-F5344CB8AC3E}">
        <p14:creationId xmlns:p14="http://schemas.microsoft.com/office/powerpoint/2010/main" val="1772678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D775A-DD7D-2FB8-DDB2-BFB290D86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val 5">
            <a:extLst>
              <a:ext uri="{FF2B5EF4-FFF2-40B4-BE49-F238E27FC236}">
                <a16:creationId xmlns:a16="http://schemas.microsoft.com/office/drawing/2014/main" id="{FB5FF9E7-F26E-92EE-AA06-36EDB8CC1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3" y="34925"/>
            <a:ext cx="11488737" cy="889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57" name="MH_Number_1">
            <a:extLst>
              <a:ext uri="{FF2B5EF4-FFF2-40B4-BE49-F238E27FC236}">
                <a16:creationId xmlns:a16="http://schemas.microsoft.com/office/drawing/2014/main" id="{E1C99363-163B-297B-632E-B5EA78C9F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38" y="34925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03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6158" name="MH_Entry_1">
            <a:extLst>
              <a:ext uri="{FF2B5EF4-FFF2-40B4-BE49-F238E27FC236}">
                <a16:creationId xmlns:a16="http://schemas.microsoft.com/office/drawing/2014/main" id="{FFDF18FB-DE9A-AA58-D098-BCBAC426C3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6" y="34925"/>
            <a:ext cx="3943349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CF4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气体下</a:t>
            </a: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MeGaT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性能评估</a:t>
            </a:r>
          </a:p>
        </p:txBody>
      </p:sp>
      <p:sp>
        <p:nvSpPr>
          <p:cNvPr id="6159" name="Oval 5">
            <a:extLst>
              <a:ext uri="{FF2B5EF4-FFF2-40B4-BE49-F238E27FC236}">
                <a16:creationId xmlns:a16="http://schemas.microsoft.com/office/drawing/2014/main" id="{9F222CDE-61C2-35C6-8718-C359D8F9C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742113"/>
            <a:ext cx="11688763" cy="9683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0" name="Oval 5">
            <a:extLst>
              <a:ext uri="{FF2B5EF4-FFF2-40B4-BE49-F238E27FC236}">
                <a16:creationId xmlns:a16="http://schemas.microsoft.com/office/drawing/2014/main" id="{F6827998-481E-2340-0B18-EFABD04CF8F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912226" y="3144837"/>
            <a:ext cx="6381750" cy="920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1" name="Oval 5">
            <a:extLst>
              <a:ext uri="{FF2B5EF4-FFF2-40B4-BE49-F238E27FC236}">
                <a16:creationId xmlns:a16="http://schemas.microsoft.com/office/drawing/2014/main" id="{73F65E99-3BA0-E9E9-80ED-04E004C8E89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-3071018" y="3663156"/>
            <a:ext cx="6299200" cy="9048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5" name="Oval 5">
            <a:extLst>
              <a:ext uri="{FF2B5EF4-FFF2-40B4-BE49-F238E27FC236}">
                <a16:creationId xmlns:a16="http://schemas.microsoft.com/office/drawing/2014/main" id="{46CFA9FA-68A1-FA1F-7EFB-743313A12C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4325" y="6432550"/>
            <a:ext cx="406400" cy="4064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6" name="矩形 4">
            <a:extLst>
              <a:ext uri="{FF2B5EF4-FFF2-40B4-BE49-F238E27FC236}">
                <a16:creationId xmlns:a16="http://schemas.microsoft.com/office/drawing/2014/main" id="{D87EAE39-00B3-019B-3DFE-39537647D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3050" y="6434138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423616F3-5607-4925-9857-0022A07AE482}" type="slidenum"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15</a:t>
            </a:fld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5003510C-2DB3-A577-49BD-3BF533B2C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312" y="3284498"/>
            <a:ext cx="2936897" cy="254343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48E3BF0-5FCD-A32A-DD75-70A043034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5390" y="3284499"/>
            <a:ext cx="3052125" cy="254343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BA8E77B-707D-E25D-98B7-E5953AABCA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6696" y="3287832"/>
            <a:ext cx="2771419" cy="2540104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16F09C89-6B92-17CF-4078-6DE9EB3E4215}"/>
              </a:ext>
            </a:extLst>
          </p:cNvPr>
          <p:cNvSpPr txBox="1"/>
          <p:nvPr/>
        </p:nvSpPr>
        <p:spPr>
          <a:xfrm>
            <a:off x="1827319" y="5626898"/>
            <a:ext cx="19596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短径迹康普顿散射</a:t>
            </a:r>
            <a:endParaRPr lang="en-US" altLang="zh-CN" sz="16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6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&lt;600keV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2E899A6-A351-0B90-4AFB-E78FA2A57EC9}"/>
              </a:ext>
            </a:extLst>
          </p:cNvPr>
          <p:cNvSpPr txBox="1"/>
          <p:nvPr/>
        </p:nvSpPr>
        <p:spPr>
          <a:xfrm>
            <a:off x="5005771" y="5626898"/>
            <a:ext cx="19596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长径迹康普顿散射</a:t>
            </a:r>
            <a:endParaRPr lang="en-US" altLang="zh-CN" sz="16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6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600keV-10MeV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653260F-E13B-D183-0E82-816C139C3098}"/>
              </a:ext>
            </a:extLst>
          </p:cNvPr>
          <p:cNvSpPr txBox="1"/>
          <p:nvPr/>
        </p:nvSpPr>
        <p:spPr>
          <a:xfrm>
            <a:off x="8057896" y="5626898"/>
            <a:ext cx="19596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电子对产生</a:t>
            </a:r>
            <a:endParaRPr lang="en-US" altLang="zh-CN" sz="16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6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&gt;10MeV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BBD5F07-FF4F-AA98-16E3-B208758F308C}"/>
              </a:ext>
            </a:extLst>
          </p:cNvPr>
          <p:cNvSpPr txBox="1"/>
          <p:nvPr/>
        </p:nvSpPr>
        <p:spPr>
          <a:xfrm>
            <a:off x="4203804" y="874864"/>
            <a:ext cx="7675328" cy="1705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•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模拟在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k4megat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软件框架中进行，结合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Garfield++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模拟给出漂移速度、扩散系数、绝对电子透过率、雪崩涨落等数字化参数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•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模拟入射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0.3-100MeV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γ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射线连续谱，经过事例筛选分类和重建得到探测器整体性能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4" name="Group" descr="Group">
            <a:extLst>
              <a:ext uri="{FF2B5EF4-FFF2-40B4-BE49-F238E27FC236}">
                <a16:creationId xmlns:a16="http://schemas.microsoft.com/office/drawing/2014/main" id="{F5AF7058-3897-1780-A825-660B7EA727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868" y="848872"/>
            <a:ext cx="3754716" cy="190518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8997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8E97F-0750-2A2B-AAA5-112BEEA85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val 5">
            <a:extLst>
              <a:ext uri="{FF2B5EF4-FFF2-40B4-BE49-F238E27FC236}">
                <a16:creationId xmlns:a16="http://schemas.microsoft.com/office/drawing/2014/main" id="{22FE89C3-7E5D-0A5D-EE47-DBC23BBC7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3" y="34925"/>
            <a:ext cx="11488737" cy="889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57" name="MH_Number_1">
            <a:extLst>
              <a:ext uri="{FF2B5EF4-FFF2-40B4-BE49-F238E27FC236}">
                <a16:creationId xmlns:a16="http://schemas.microsoft.com/office/drawing/2014/main" id="{165AE58E-A686-51D6-03B6-3AD2A641E7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38" y="34925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03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6158" name="MH_Entry_1">
            <a:extLst>
              <a:ext uri="{FF2B5EF4-FFF2-40B4-BE49-F238E27FC236}">
                <a16:creationId xmlns:a16="http://schemas.microsoft.com/office/drawing/2014/main" id="{33D32D30-40A6-868C-3572-EA253AA37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5" y="34925"/>
            <a:ext cx="7048499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CF4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气体下</a:t>
            </a: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MeGaT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性能评估</a:t>
            </a: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有效面积和角分辨</a:t>
            </a:r>
          </a:p>
        </p:txBody>
      </p:sp>
      <p:sp>
        <p:nvSpPr>
          <p:cNvPr id="6159" name="Oval 5">
            <a:extLst>
              <a:ext uri="{FF2B5EF4-FFF2-40B4-BE49-F238E27FC236}">
                <a16:creationId xmlns:a16="http://schemas.microsoft.com/office/drawing/2014/main" id="{2B81C407-559B-FEBC-6BCF-FC7F94B46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742113"/>
            <a:ext cx="11688763" cy="9683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0" name="Oval 5">
            <a:extLst>
              <a:ext uri="{FF2B5EF4-FFF2-40B4-BE49-F238E27FC236}">
                <a16:creationId xmlns:a16="http://schemas.microsoft.com/office/drawing/2014/main" id="{DF79BB0B-261A-B253-88B9-ABBB4CAD0C6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912226" y="3144837"/>
            <a:ext cx="6381750" cy="920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1" name="Oval 5">
            <a:extLst>
              <a:ext uri="{FF2B5EF4-FFF2-40B4-BE49-F238E27FC236}">
                <a16:creationId xmlns:a16="http://schemas.microsoft.com/office/drawing/2014/main" id="{03168F61-25ED-A0EA-83E2-63ED5E1577F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-3071018" y="3663156"/>
            <a:ext cx="6299200" cy="9048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5" name="Oval 5">
            <a:extLst>
              <a:ext uri="{FF2B5EF4-FFF2-40B4-BE49-F238E27FC236}">
                <a16:creationId xmlns:a16="http://schemas.microsoft.com/office/drawing/2014/main" id="{0B2C7669-4E7E-B086-C214-2D4F039D57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4325" y="6432550"/>
            <a:ext cx="406400" cy="4064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6" name="矩形 4">
            <a:extLst>
              <a:ext uri="{FF2B5EF4-FFF2-40B4-BE49-F238E27FC236}">
                <a16:creationId xmlns:a16="http://schemas.microsoft.com/office/drawing/2014/main" id="{E2043405-77E7-D098-0378-C89FFCC65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3050" y="6434138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423616F3-5607-4925-9857-0022A07AE482}" type="slidenum"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16</a:t>
            </a:fld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C061BF2-D664-50A7-080C-2A6FAA3BC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2303" y="558799"/>
            <a:ext cx="3747394" cy="279868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17FF771-B3C2-4AF5-20CB-774F237F8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7686" y="558799"/>
            <a:ext cx="3747394" cy="279868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27B3668-5490-9705-D87D-7A0DB96504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21" y="558799"/>
            <a:ext cx="3747393" cy="279868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24CDFA9-6D96-44C4-2475-2F52DD05AF65}"/>
              </a:ext>
            </a:extLst>
          </p:cNvPr>
          <p:cNvSpPr txBox="1"/>
          <p:nvPr/>
        </p:nvSpPr>
        <p:spPr>
          <a:xfrm>
            <a:off x="1952580" y="1375352"/>
            <a:ext cx="13821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400" dirty="0" err="1"/>
              <a:t>Ar</a:t>
            </a:r>
            <a:r>
              <a:rPr lang="en-US" altLang="zh-CN" sz="1400" dirty="0"/>
              <a:t>, 5atm</a:t>
            </a:r>
            <a:endParaRPr lang="zh-CN" altLang="en-US" sz="1400" dirty="0"/>
          </a:p>
          <a:p>
            <a:pPr algn="ctr"/>
            <a:r>
              <a:rPr lang="en-US" altLang="zh-CN" sz="1400" dirty="0"/>
              <a:t>40cm² @1MeV</a:t>
            </a:r>
            <a:endParaRPr lang="zh-CN" altLang="en-US" sz="14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9648885-946A-EDF4-BA3F-CB4CBDEF092C}"/>
              </a:ext>
            </a:extLst>
          </p:cNvPr>
          <p:cNvSpPr txBox="1"/>
          <p:nvPr/>
        </p:nvSpPr>
        <p:spPr>
          <a:xfrm>
            <a:off x="5978077" y="1300693"/>
            <a:ext cx="13420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400" dirty="0"/>
              <a:t>CF4, 5atm</a:t>
            </a:r>
            <a:endParaRPr lang="zh-CN" altLang="en-US" sz="1400" dirty="0"/>
          </a:p>
          <a:p>
            <a:pPr algn="ctr"/>
            <a:r>
              <a:rPr lang="en-US" altLang="zh-CN" sz="1400" dirty="0"/>
              <a:t>80cm² @1MeV</a:t>
            </a:r>
            <a:endParaRPr lang="zh-CN" altLang="en-US" sz="1400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140E4C3-893C-CC8C-4D34-901B39D70BE4}"/>
              </a:ext>
            </a:extLst>
          </p:cNvPr>
          <p:cNvSpPr txBox="1"/>
          <p:nvPr/>
        </p:nvSpPr>
        <p:spPr>
          <a:xfrm>
            <a:off x="9943460" y="1300693"/>
            <a:ext cx="13420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400" dirty="0"/>
              <a:t>CF4, 3atm</a:t>
            </a:r>
            <a:endParaRPr lang="zh-CN" altLang="en-US" sz="1400" dirty="0"/>
          </a:p>
          <a:p>
            <a:pPr algn="ctr"/>
            <a:r>
              <a:rPr lang="en-US" altLang="zh-CN" sz="1400" dirty="0"/>
              <a:t>50cm² @1MeV</a:t>
            </a:r>
            <a:endParaRPr lang="zh-CN" altLang="en-US" sz="1400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699F4E5E-ECB9-D9F2-6A58-876235E01C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2303" y="3340892"/>
            <a:ext cx="3747394" cy="2798688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BCF1FCB-3F22-3A8C-63D4-AB08AE33D8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7686" y="3340892"/>
            <a:ext cx="3747394" cy="279868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5328803-5DE2-E3DE-D2EE-8CEB0409D4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6921" y="3340892"/>
            <a:ext cx="3747394" cy="2798686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DA0E77A7-98BB-7562-06A2-2B52D7DB099A}"/>
              </a:ext>
            </a:extLst>
          </p:cNvPr>
          <p:cNvSpPr txBox="1"/>
          <p:nvPr/>
        </p:nvSpPr>
        <p:spPr>
          <a:xfrm>
            <a:off x="78582" y="5822660"/>
            <a:ext cx="1580882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100" dirty="0" err="1"/>
              <a:t>Ar</a:t>
            </a:r>
            <a:r>
              <a:rPr lang="en-US" altLang="zh-CN" sz="1100" dirty="0"/>
              <a:t>, 5atm</a:t>
            </a:r>
            <a:endParaRPr lang="zh-CN" altLang="en-US" sz="1100" dirty="0"/>
          </a:p>
          <a:p>
            <a:pPr algn="ctr"/>
            <a:r>
              <a:rPr lang="en-US" altLang="zh-CN" sz="1100" dirty="0"/>
              <a:t>ARM: 2.8° @1MeV</a:t>
            </a:r>
          </a:p>
          <a:p>
            <a:pPr algn="ctr"/>
            <a:r>
              <a:rPr lang="en-US" altLang="zh-CN" sz="1100" dirty="0"/>
              <a:t>SPD: 18° @1MeV</a:t>
            </a:r>
          </a:p>
          <a:p>
            <a:pPr algn="ctr"/>
            <a:r>
              <a:rPr lang="en-US" altLang="zh-CN" sz="1100" dirty="0"/>
              <a:t>PSF: 22° @1MeV</a:t>
            </a:r>
          </a:p>
          <a:p>
            <a:pPr algn="ctr"/>
            <a:r>
              <a:rPr lang="en-US" altLang="zh-CN" sz="1100" dirty="0"/>
              <a:t>PSF: 1.9° @100MeV</a:t>
            </a:r>
            <a:endParaRPr lang="zh-CN" altLang="en-US" sz="1100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79A614B9-8C91-7FB6-FDA8-5E4895EDBECF}"/>
              </a:ext>
            </a:extLst>
          </p:cNvPr>
          <p:cNvSpPr txBox="1"/>
          <p:nvPr/>
        </p:nvSpPr>
        <p:spPr>
          <a:xfrm>
            <a:off x="4086865" y="5822083"/>
            <a:ext cx="1580882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100" dirty="0"/>
              <a:t>CF4, 5atm</a:t>
            </a:r>
            <a:endParaRPr lang="zh-CN" altLang="en-US" sz="1100" dirty="0"/>
          </a:p>
          <a:p>
            <a:pPr algn="ctr"/>
            <a:r>
              <a:rPr lang="en-US" altLang="zh-CN" sz="1100" dirty="0"/>
              <a:t>ARM: 4.1° @1MeV</a:t>
            </a:r>
          </a:p>
          <a:p>
            <a:pPr algn="ctr"/>
            <a:r>
              <a:rPr lang="en-US" altLang="zh-CN" sz="1100" dirty="0">
                <a:solidFill>
                  <a:srgbClr val="FF0000"/>
                </a:solidFill>
              </a:rPr>
              <a:t>SPD: 13° @1MeV</a:t>
            </a:r>
          </a:p>
          <a:p>
            <a:pPr algn="ctr"/>
            <a:r>
              <a:rPr lang="en-US" altLang="zh-CN" sz="1100" dirty="0">
                <a:solidFill>
                  <a:srgbClr val="FF0000"/>
                </a:solidFill>
              </a:rPr>
              <a:t>PSF: 17° @1MeV</a:t>
            </a:r>
          </a:p>
          <a:p>
            <a:pPr algn="ctr"/>
            <a:r>
              <a:rPr lang="en-US" altLang="zh-CN" sz="1100" dirty="0"/>
              <a:t>PSF: 1.9° @100MeV</a:t>
            </a:r>
            <a:endParaRPr lang="zh-CN" altLang="en-US" sz="1100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6DD77D5B-0E4D-20AB-2915-7C21843E02CE}"/>
              </a:ext>
            </a:extLst>
          </p:cNvPr>
          <p:cNvSpPr txBox="1"/>
          <p:nvPr/>
        </p:nvSpPr>
        <p:spPr>
          <a:xfrm>
            <a:off x="8025259" y="5816705"/>
            <a:ext cx="1580882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100" dirty="0"/>
              <a:t>CF4, 3atm</a:t>
            </a:r>
            <a:endParaRPr lang="zh-CN" altLang="en-US" sz="1100" dirty="0"/>
          </a:p>
          <a:p>
            <a:pPr algn="ctr"/>
            <a:r>
              <a:rPr lang="en-US" altLang="zh-CN" sz="1100" dirty="0"/>
              <a:t>ARM: 3.4° @1MeV</a:t>
            </a:r>
          </a:p>
          <a:p>
            <a:pPr algn="ctr"/>
            <a:r>
              <a:rPr lang="en-US" altLang="zh-CN" sz="1100" dirty="0">
                <a:solidFill>
                  <a:srgbClr val="FF0000"/>
                </a:solidFill>
              </a:rPr>
              <a:t>SPD: 11° @1MeV</a:t>
            </a:r>
          </a:p>
          <a:p>
            <a:pPr algn="ctr"/>
            <a:r>
              <a:rPr lang="en-US" altLang="zh-CN" sz="1100" dirty="0">
                <a:solidFill>
                  <a:srgbClr val="FF0000"/>
                </a:solidFill>
              </a:rPr>
              <a:t>PSF: 14° @1MeV</a:t>
            </a:r>
          </a:p>
          <a:p>
            <a:pPr algn="ctr"/>
            <a:r>
              <a:rPr lang="en-US" altLang="zh-CN" sz="1100" dirty="0"/>
              <a:t>PSF: 1.6° @100MeV</a:t>
            </a:r>
            <a:endParaRPr lang="zh-CN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7185870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38318-DC01-D553-A45A-851071A9E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087A095-9549-4E75-5C24-E2D7C0845B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76" y="759558"/>
            <a:ext cx="8202993" cy="4382578"/>
          </a:xfrm>
          <a:prstGeom prst="rect">
            <a:avLst/>
          </a:prstGeom>
        </p:spPr>
      </p:pic>
      <p:sp>
        <p:nvSpPr>
          <p:cNvPr id="6146" name="Oval 5">
            <a:extLst>
              <a:ext uri="{FF2B5EF4-FFF2-40B4-BE49-F238E27FC236}">
                <a16:creationId xmlns:a16="http://schemas.microsoft.com/office/drawing/2014/main" id="{0047B363-2A70-C8BB-B044-74B03B3D45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3" y="34925"/>
            <a:ext cx="11488737" cy="889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57" name="MH_Number_1">
            <a:extLst>
              <a:ext uri="{FF2B5EF4-FFF2-40B4-BE49-F238E27FC236}">
                <a16:creationId xmlns:a16="http://schemas.microsoft.com/office/drawing/2014/main" id="{40A3955F-FEE6-A97C-CD49-74F632341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38" y="34925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03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6158" name="MH_Entry_1">
            <a:extLst>
              <a:ext uri="{FF2B5EF4-FFF2-40B4-BE49-F238E27FC236}">
                <a16:creationId xmlns:a16="http://schemas.microsoft.com/office/drawing/2014/main" id="{390CF3E2-18E4-BD3C-9470-4CE07742DF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5" y="34925"/>
            <a:ext cx="55149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CF4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气体下</a:t>
            </a: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MeGaT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性能评估</a:t>
            </a: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灵敏度</a:t>
            </a:r>
          </a:p>
        </p:txBody>
      </p:sp>
      <p:sp>
        <p:nvSpPr>
          <p:cNvPr id="6159" name="Oval 5">
            <a:extLst>
              <a:ext uri="{FF2B5EF4-FFF2-40B4-BE49-F238E27FC236}">
                <a16:creationId xmlns:a16="http://schemas.microsoft.com/office/drawing/2014/main" id="{7E2E334F-98CC-CEE1-3DC8-3FE729EC2F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742113"/>
            <a:ext cx="11688763" cy="9683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0" name="Oval 5">
            <a:extLst>
              <a:ext uri="{FF2B5EF4-FFF2-40B4-BE49-F238E27FC236}">
                <a16:creationId xmlns:a16="http://schemas.microsoft.com/office/drawing/2014/main" id="{B4DA6F1F-1970-FC7E-A92B-EE5D5E281D5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912226" y="3144837"/>
            <a:ext cx="6381750" cy="920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1" name="Oval 5">
            <a:extLst>
              <a:ext uri="{FF2B5EF4-FFF2-40B4-BE49-F238E27FC236}">
                <a16:creationId xmlns:a16="http://schemas.microsoft.com/office/drawing/2014/main" id="{D55011A5-BCEE-E25E-3868-D095AA30423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-3071018" y="3663156"/>
            <a:ext cx="6299200" cy="9048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5" name="Oval 5">
            <a:extLst>
              <a:ext uri="{FF2B5EF4-FFF2-40B4-BE49-F238E27FC236}">
                <a16:creationId xmlns:a16="http://schemas.microsoft.com/office/drawing/2014/main" id="{7A04BB5A-F439-6FCA-5C7C-795E84C9D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4325" y="6432550"/>
            <a:ext cx="406400" cy="4064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6" name="矩形 4">
            <a:extLst>
              <a:ext uri="{FF2B5EF4-FFF2-40B4-BE49-F238E27FC236}">
                <a16:creationId xmlns:a16="http://schemas.microsoft.com/office/drawing/2014/main" id="{09613F9A-5618-4C67-851A-FCEAC1086C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3050" y="6434138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423616F3-5607-4925-9857-0022A07AE482}" type="slidenum"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17</a:t>
            </a:fld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5555495-5F4C-06E1-F577-AC7124B451F2}"/>
              </a:ext>
            </a:extLst>
          </p:cNvPr>
          <p:cNvSpPr txBox="1"/>
          <p:nvPr/>
        </p:nvSpPr>
        <p:spPr>
          <a:xfrm>
            <a:off x="1239146" y="5143917"/>
            <a:ext cx="7419923" cy="1156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• 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总体而言，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CF4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的灵敏度明显优于</a:t>
            </a:r>
            <a:r>
              <a:rPr lang="en-US" altLang="zh-CN" sz="1600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Ar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，能将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1MeV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附近的灵敏度再提升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50%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• 3atm CF4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在低能区灵敏度更优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角分辨影响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有效面积影响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5atm CF4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在中高能区灵敏度更优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角分辨影响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有效面积影响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596F060-2952-6BC7-F41F-2805B55CBB81}"/>
              </a:ext>
            </a:extLst>
          </p:cNvPr>
          <p:cNvSpPr txBox="1"/>
          <p:nvPr/>
        </p:nvSpPr>
        <p:spPr>
          <a:xfrm>
            <a:off x="7322965" y="3429000"/>
            <a:ext cx="11518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1" dirty="0" err="1"/>
              <a:t>Ar</a:t>
            </a:r>
            <a:r>
              <a:rPr lang="en-US" altLang="zh-CN" sz="1800" b="1" dirty="0"/>
              <a:t>, 5atm</a:t>
            </a:r>
            <a:endParaRPr lang="zh-CN" altLang="en-US" sz="1800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1F547D9-99E4-EB76-4670-D134D68E66BB}"/>
              </a:ext>
            </a:extLst>
          </p:cNvPr>
          <p:cNvSpPr txBox="1"/>
          <p:nvPr/>
        </p:nvSpPr>
        <p:spPr>
          <a:xfrm>
            <a:off x="7224213" y="3699499"/>
            <a:ext cx="13323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solidFill>
                  <a:srgbClr val="FFD700"/>
                </a:solidFill>
              </a:rPr>
              <a:t>CF4</a:t>
            </a:r>
            <a:r>
              <a:rPr lang="en-US" altLang="zh-CN" sz="1800" b="1" dirty="0">
                <a:solidFill>
                  <a:srgbClr val="FFD700"/>
                </a:solidFill>
              </a:rPr>
              <a:t>, 5atm</a:t>
            </a:r>
            <a:endParaRPr lang="zh-CN" altLang="en-US" sz="1800" b="1" dirty="0">
              <a:solidFill>
                <a:srgbClr val="FFD700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76AF37A-4C75-88E2-C1F0-6D68ED250AF4}"/>
              </a:ext>
            </a:extLst>
          </p:cNvPr>
          <p:cNvSpPr txBox="1"/>
          <p:nvPr/>
        </p:nvSpPr>
        <p:spPr>
          <a:xfrm>
            <a:off x="7224212" y="3969998"/>
            <a:ext cx="13323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solidFill>
                  <a:srgbClr val="808000"/>
                </a:solidFill>
              </a:rPr>
              <a:t>CF4</a:t>
            </a:r>
            <a:r>
              <a:rPr lang="en-US" altLang="zh-CN" sz="1800" b="1" dirty="0">
                <a:solidFill>
                  <a:srgbClr val="808000"/>
                </a:solidFill>
              </a:rPr>
              <a:t>, </a:t>
            </a:r>
            <a:r>
              <a:rPr lang="en-US" altLang="zh-CN" b="1" dirty="0">
                <a:solidFill>
                  <a:srgbClr val="808000"/>
                </a:solidFill>
              </a:rPr>
              <a:t>3</a:t>
            </a:r>
            <a:r>
              <a:rPr lang="en-US" altLang="zh-CN" sz="1800" b="1" dirty="0">
                <a:solidFill>
                  <a:srgbClr val="808000"/>
                </a:solidFill>
              </a:rPr>
              <a:t>atm</a:t>
            </a:r>
            <a:endParaRPr lang="zh-CN" altLang="en-US" sz="1800" b="1" dirty="0">
              <a:solidFill>
                <a:srgbClr val="808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9B99042C-1E23-3D59-3F8C-6A1F91B4859A}"/>
                  </a:ext>
                </a:extLst>
              </p:cNvPr>
              <p:cNvSpPr txBox="1"/>
              <p:nvPr/>
            </p:nvSpPr>
            <p:spPr>
              <a:xfrm>
                <a:off x="8802742" y="2133143"/>
                <a:ext cx="3110648" cy="9106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altLang="zh-CN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CN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68</m:t>
                              </m:r>
                            </m:sub>
                          </m:sSub>
                          <m:r>
                            <a:rPr lang="en-US" altLang="zh-CN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altLang="zh-CN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limLoc m:val="undOvr"/>
                                  <m:subHide m:val="on"/>
                                  <m:supHide m:val="on"/>
                                  <m:ctrlPr>
                                    <a:rPr lang="en-US" altLang="zh-CN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en-US" altLang="zh-CN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  <m:d>
                                    <m:dPr>
                                      <m:ctrlPr>
                                        <a:rPr lang="en-US" altLang="zh-CN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</m:d>
                                  <m:r>
                                    <a:rPr lang="en-US" altLang="zh-CN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𝑑𝐸</m:t>
                                  </m:r>
                                </m:e>
                              </m:nary>
                              <m:r>
                                <m:rPr>
                                  <m:sty m:val="p"/>
                                </m:rPr>
                                <a:rPr lang="en-US" altLang="zh-CN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ΔΩ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zh-CN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𝑒𝑓𝑓</m:t>
                                  </m:r>
                                </m:sub>
                              </m:sSub>
                              <m: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9B99042C-1E23-3D59-3F8C-6A1F91B485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2742" y="2133143"/>
                <a:ext cx="3110648" cy="9106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A169293A-C639-43D3-88D3-6CFF8D8A1C8D}"/>
                  </a:ext>
                </a:extLst>
              </p:cNvPr>
              <p:cNvSpPr txBox="1"/>
              <p:nvPr/>
            </p:nvSpPr>
            <p:spPr>
              <a:xfrm>
                <a:off x="9529936" y="3243212"/>
                <a:ext cx="205720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18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8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sub>
                    </m:sSub>
                    <m:r>
                      <a:rPr lang="en-US" altLang="zh-CN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1800" dirty="0">
                    <a:solidFill>
                      <a:schemeClr val="tx1"/>
                    </a:solidFill>
                  </a:rPr>
                  <a:t>= 3</a:t>
                </a:r>
                <a:r>
                  <a:rPr lang="el-GR" altLang="zh-CN" sz="18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σ</a:t>
                </a:r>
                <a:r>
                  <a:rPr lang="en-US" altLang="zh-CN" sz="1800" dirty="0">
                    <a:solidFill>
                      <a:schemeClr val="tx1"/>
                    </a:solidFill>
                  </a:rPr>
                  <a:t>,</a:t>
                </a:r>
                <a:r>
                  <a:rPr lang="zh-CN" altLang="en-US" sz="1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800" b="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altLang="zh-CN" sz="1800" dirty="0">
                    <a:solidFill>
                      <a:schemeClr val="tx1"/>
                    </a:solidFill>
                  </a:rPr>
                  <a:t> = 1yr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A169293A-C639-43D3-88D3-6CFF8D8A1C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9936" y="3243212"/>
                <a:ext cx="2057208" cy="369332"/>
              </a:xfrm>
              <a:prstGeom prst="rect">
                <a:avLst/>
              </a:prstGeom>
              <a:blipFill>
                <a:blip r:embed="rId4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1675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2052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C01776-4284-CF8D-4E45-332852BF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矩形 182">
            <a:extLst>
              <a:ext uri="{FF2B5EF4-FFF2-40B4-BE49-F238E27FC236}">
                <a16:creationId xmlns:a16="http://schemas.microsoft.com/office/drawing/2014/main" id="{04B97789-C037-1E04-B938-71E586E0E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1246" y="1823758"/>
            <a:ext cx="5310188" cy="3996017"/>
          </a:xfrm>
          <a:prstGeom prst="rect">
            <a:avLst/>
          </a:prstGeom>
          <a:solidFill>
            <a:schemeClr val="bg1"/>
          </a:solidFill>
          <a:ln w="28575">
            <a:solidFill>
              <a:srgbClr val="205285"/>
            </a:solidFill>
            <a:bevel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099" name="MH_Number_1">
            <a:extLst>
              <a:ext uri="{FF2B5EF4-FFF2-40B4-BE49-F238E27FC236}">
                <a16:creationId xmlns:a16="http://schemas.microsoft.com/office/drawing/2014/main" id="{50099D02-11ED-DD34-6770-5710E86BE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2190373"/>
            <a:ext cx="498475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01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4100" name="MH_Entry_1">
            <a:extLst>
              <a:ext uri="{FF2B5EF4-FFF2-40B4-BE49-F238E27FC236}">
                <a16:creationId xmlns:a16="http://schemas.microsoft.com/office/drawing/2014/main" id="{9536EE53-3CEB-2B80-6FD3-25BC351A7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2190373"/>
            <a:ext cx="4027487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MeV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伽马探测背景介绍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101" name="MH_Entry_2">
            <a:extLst>
              <a:ext uri="{FF2B5EF4-FFF2-40B4-BE49-F238E27FC236}">
                <a16:creationId xmlns:a16="http://schemas.microsoft.com/office/drawing/2014/main" id="{B09512EA-71B1-AF8A-E1F4-FB66AC7E8B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2889217"/>
            <a:ext cx="4027487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MeGaT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实验简介</a:t>
            </a:r>
          </a:p>
        </p:txBody>
      </p:sp>
      <p:sp>
        <p:nvSpPr>
          <p:cNvPr id="4102" name="MH_Number_2">
            <a:extLst>
              <a:ext uri="{FF2B5EF4-FFF2-40B4-BE49-F238E27FC236}">
                <a16:creationId xmlns:a16="http://schemas.microsoft.com/office/drawing/2014/main" id="{E915F72D-D22B-F059-A09D-86CB559D8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2889217"/>
            <a:ext cx="498475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02</a:t>
            </a:r>
            <a:endParaRPr lang="zh-CN" altLang="en-US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4103" name="MH_Number_1">
            <a:extLst>
              <a:ext uri="{FF2B5EF4-FFF2-40B4-BE49-F238E27FC236}">
                <a16:creationId xmlns:a16="http://schemas.microsoft.com/office/drawing/2014/main" id="{3A137618-F104-ABA1-9D9F-CDCBF76648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3588061"/>
            <a:ext cx="498475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03</a:t>
            </a:r>
            <a:endParaRPr lang="zh-CN" altLang="en-US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4104" name="MH_Entry_1">
            <a:extLst>
              <a:ext uri="{FF2B5EF4-FFF2-40B4-BE49-F238E27FC236}">
                <a16:creationId xmlns:a16="http://schemas.microsoft.com/office/drawing/2014/main" id="{B2F36943-35ED-DA78-81E3-32CB8FA42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3588061"/>
            <a:ext cx="4027487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TPC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气体选择与灵敏度优化</a:t>
            </a:r>
          </a:p>
        </p:txBody>
      </p:sp>
      <p:sp>
        <p:nvSpPr>
          <p:cNvPr id="4108" name="矩形 664">
            <a:extLst>
              <a:ext uri="{FF2B5EF4-FFF2-40B4-BE49-F238E27FC236}">
                <a16:creationId xmlns:a16="http://schemas.microsoft.com/office/drawing/2014/main" id="{716D760D-70BB-DC5D-BC88-5B78E760A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1330" y="748645"/>
            <a:ext cx="1468633" cy="923130"/>
          </a:xfrm>
          <a:prstGeom prst="rect">
            <a:avLst/>
          </a:prstGeom>
          <a:solidFill>
            <a:schemeClr val="bg1"/>
          </a:solidFill>
          <a:ln w="28575">
            <a:solidFill>
              <a:srgbClr val="205285"/>
            </a:solidFill>
            <a:bevel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109" name="文本框 665">
            <a:extLst>
              <a:ext uri="{FF2B5EF4-FFF2-40B4-BE49-F238E27FC236}">
                <a16:creationId xmlns:a16="http://schemas.microsoft.com/office/drawing/2014/main" id="{74F39743-0308-7E94-C9D9-38471F7D3C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2588" y="818320"/>
            <a:ext cx="13131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400" b="1" dirty="0">
                <a:solidFill>
                  <a:srgbClr val="20528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目录</a:t>
            </a:r>
            <a:endParaRPr lang="en-US" altLang="zh-CN" sz="4400" b="1" dirty="0">
              <a:solidFill>
                <a:srgbClr val="20528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110" name="直接连接符 669">
            <a:extLst>
              <a:ext uri="{FF2B5EF4-FFF2-40B4-BE49-F238E27FC236}">
                <a16:creationId xmlns:a16="http://schemas.microsoft.com/office/drawing/2014/main" id="{9ED0B371-933F-5EE1-21FB-6857FE8C427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72977" y="1553351"/>
            <a:ext cx="1136731" cy="0"/>
          </a:xfrm>
          <a:prstGeom prst="line">
            <a:avLst/>
          </a:prstGeom>
          <a:noFill/>
          <a:ln w="6350">
            <a:solidFill>
              <a:srgbClr val="205285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" name="MH_Number_1">
            <a:extLst>
              <a:ext uri="{FF2B5EF4-FFF2-40B4-BE49-F238E27FC236}">
                <a16:creationId xmlns:a16="http://schemas.microsoft.com/office/drawing/2014/main" id="{79BE67D9-4B93-E084-5511-BD73769D7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4286905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04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3" name="MH_Entry_1">
            <a:extLst>
              <a:ext uri="{FF2B5EF4-FFF2-40B4-BE49-F238E27FC236}">
                <a16:creationId xmlns:a16="http://schemas.microsoft.com/office/drawing/2014/main" id="{B299CAC4-5100-25D5-FE20-E1D77CAA8C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4286905"/>
            <a:ext cx="4027487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探测器参数优化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MH_Number_1">
            <a:extLst>
              <a:ext uri="{FF2B5EF4-FFF2-40B4-BE49-F238E27FC236}">
                <a16:creationId xmlns:a16="http://schemas.microsoft.com/office/drawing/2014/main" id="{AC302BEE-35EB-F89A-070C-CCF8B5A8E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4985749"/>
            <a:ext cx="498475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05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5" name="MH_Entry_1">
            <a:extLst>
              <a:ext uri="{FF2B5EF4-FFF2-40B4-BE49-F238E27FC236}">
                <a16:creationId xmlns:a16="http://schemas.microsoft.com/office/drawing/2014/main" id="{C0686005-5040-17F3-57D1-4CBC01F32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4985749"/>
            <a:ext cx="4027487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总结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07751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D0DCD-6F31-838D-1E16-FD65161CD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>
            <a:extLst>
              <a:ext uri="{FF2B5EF4-FFF2-40B4-BE49-F238E27FC236}">
                <a16:creationId xmlns:a16="http://schemas.microsoft.com/office/drawing/2014/main" id="{AAD0CF76-B93F-7F41-14F6-16C7B76AE9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428" y="758411"/>
            <a:ext cx="5917806" cy="3686413"/>
          </a:xfrm>
          <a:prstGeom prst="rect">
            <a:avLst/>
          </a:prstGeom>
        </p:spPr>
      </p:pic>
      <p:sp>
        <p:nvSpPr>
          <p:cNvPr id="6146" name="Oval 5">
            <a:extLst>
              <a:ext uri="{FF2B5EF4-FFF2-40B4-BE49-F238E27FC236}">
                <a16:creationId xmlns:a16="http://schemas.microsoft.com/office/drawing/2014/main" id="{98BD9DAD-0F99-6338-1BA2-0C225F411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3" y="34925"/>
            <a:ext cx="11488737" cy="889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57" name="MH_Number_1">
            <a:extLst>
              <a:ext uri="{FF2B5EF4-FFF2-40B4-BE49-F238E27FC236}">
                <a16:creationId xmlns:a16="http://schemas.microsoft.com/office/drawing/2014/main" id="{15CDC96E-F45D-6600-1333-D594159A9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38" y="34925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04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6159" name="Oval 5">
            <a:extLst>
              <a:ext uri="{FF2B5EF4-FFF2-40B4-BE49-F238E27FC236}">
                <a16:creationId xmlns:a16="http://schemas.microsoft.com/office/drawing/2014/main" id="{57316F91-8B7B-1BB4-C06D-53B03CD839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742113"/>
            <a:ext cx="11688763" cy="9683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0" name="Oval 5">
            <a:extLst>
              <a:ext uri="{FF2B5EF4-FFF2-40B4-BE49-F238E27FC236}">
                <a16:creationId xmlns:a16="http://schemas.microsoft.com/office/drawing/2014/main" id="{D2CC5FFD-A01B-12D3-DBF2-B8A49557EFA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912226" y="3144837"/>
            <a:ext cx="6381750" cy="920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1" name="Oval 5">
            <a:extLst>
              <a:ext uri="{FF2B5EF4-FFF2-40B4-BE49-F238E27FC236}">
                <a16:creationId xmlns:a16="http://schemas.microsoft.com/office/drawing/2014/main" id="{F3F31872-2AB9-E141-3506-C042DBBA675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-3071018" y="3663156"/>
            <a:ext cx="6299200" cy="9048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5" name="Oval 5">
            <a:extLst>
              <a:ext uri="{FF2B5EF4-FFF2-40B4-BE49-F238E27FC236}">
                <a16:creationId xmlns:a16="http://schemas.microsoft.com/office/drawing/2014/main" id="{21AF8C1F-36E2-4C28-E391-88B90F9FF9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4325" y="6432550"/>
            <a:ext cx="406400" cy="4064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6" name="矩形 4">
            <a:extLst>
              <a:ext uri="{FF2B5EF4-FFF2-40B4-BE49-F238E27FC236}">
                <a16:creationId xmlns:a16="http://schemas.microsoft.com/office/drawing/2014/main" id="{D3904B43-BB9B-0DFF-C442-BC465F7B70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3050" y="6434138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423616F3-5607-4925-9857-0022A07AE482}" type="slidenum"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19</a:t>
            </a:fld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32B0011-1953-784A-9FB2-57DA5AE18C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54" y="845537"/>
            <a:ext cx="3864990" cy="3716337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27CD6817-4088-3DB7-41CF-08F6BDC63244}"/>
              </a:ext>
            </a:extLst>
          </p:cNvPr>
          <p:cNvSpPr txBox="1"/>
          <p:nvPr/>
        </p:nvSpPr>
        <p:spPr>
          <a:xfrm>
            <a:off x="5275222" y="5521839"/>
            <a:ext cx="62814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需要优化电场结构，尽可能减小</a:t>
            </a:r>
            <a:r>
              <a:rPr lang="en-US" altLang="zh-CN" sz="20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CF4</a:t>
            </a:r>
            <a:r>
              <a:rPr lang="zh-CN" altLang="en-US" sz="20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吸附效应的影响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0CAD7A2-5D6F-4540-AA9E-6C822F6F2B2C}"/>
              </a:ext>
            </a:extLst>
          </p:cNvPr>
          <p:cNvSpPr/>
          <p:nvPr/>
        </p:nvSpPr>
        <p:spPr bwMode="auto">
          <a:xfrm>
            <a:off x="1186632" y="2633201"/>
            <a:ext cx="3066821" cy="152891"/>
          </a:xfrm>
          <a:prstGeom prst="rect">
            <a:avLst/>
          </a:prstGeom>
          <a:noFill/>
          <a:ln w="1905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noFill/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D5C2F58A-020E-ACA2-07C9-0470BA234658}"/>
              </a:ext>
            </a:extLst>
          </p:cNvPr>
          <p:cNvSpPr/>
          <p:nvPr/>
        </p:nvSpPr>
        <p:spPr bwMode="auto">
          <a:xfrm>
            <a:off x="2605858" y="2633201"/>
            <a:ext cx="222250" cy="152891"/>
          </a:xfrm>
          <a:prstGeom prst="ellipse">
            <a:avLst/>
          </a:prstGeom>
          <a:solidFill>
            <a:srgbClr val="00B0F0"/>
          </a:solidFill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01314C2B-72E8-7632-0418-8B4FA2B396D9}"/>
              </a:ext>
            </a:extLst>
          </p:cNvPr>
          <p:cNvSpPr/>
          <p:nvPr/>
        </p:nvSpPr>
        <p:spPr bwMode="auto">
          <a:xfrm>
            <a:off x="1862189" y="2633201"/>
            <a:ext cx="222250" cy="152891"/>
          </a:xfrm>
          <a:prstGeom prst="ellipse">
            <a:avLst/>
          </a:prstGeom>
          <a:solidFill>
            <a:srgbClr val="00B0F0"/>
          </a:solidFill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EC571B92-81E1-71C8-24C9-96E31A4BCFC9}"/>
              </a:ext>
            </a:extLst>
          </p:cNvPr>
          <p:cNvSpPr/>
          <p:nvPr/>
        </p:nvSpPr>
        <p:spPr bwMode="auto">
          <a:xfrm>
            <a:off x="3349527" y="2633201"/>
            <a:ext cx="222250" cy="152891"/>
          </a:xfrm>
          <a:prstGeom prst="ellipse">
            <a:avLst/>
          </a:prstGeom>
          <a:solidFill>
            <a:srgbClr val="00B0F0"/>
          </a:solidFill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81C61F6B-E07E-D147-B9B1-9862F08ECA83}"/>
              </a:ext>
            </a:extLst>
          </p:cNvPr>
          <p:cNvSpPr/>
          <p:nvPr/>
        </p:nvSpPr>
        <p:spPr bwMode="auto">
          <a:xfrm>
            <a:off x="1118520" y="2633201"/>
            <a:ext cx="222250" cy="152891"/>
          </a:xfrm>
          <a:prstGeom prst="ellipse">
            <a:avLst/>
          </a:prstGeom>
          <a:solidFill>
            <a:srgbClr val="00B0F0"/>
          </a:solidFill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6D425E6C-2C3D-4D39-D201-A2BC07E41077}"/>
              </a:ext>
            </a:extLst>
          </p:cNvPr>
          <p:cNvSpPr/>
          <p:nvPr/>
        </p:nvSpPr>
        <p:spPr bwMode="auto">
          <a:xfrm>
            <a:off x="4093196" y="2633201"/>
            <a:ext cx="222250" cy="152891"/>
          </a:xfrm>
          <a:prstGeom prst="ellipse">
            <a:avLst/>
          </a:prstGeom>
          <a:solidFill>
            <a:srgbClr val="00B0F0"/>
          </a:solidFill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B7F2054-8598-7A8D-FBDF-08EE8254BABF}"/>
              </a:ext>
            </a:extLst>
          </p:cNvPr>
          <p:cNvSpPr txBox="1"/>
          <p:nvPr/>
        </p:nvSpPr>
        <p:spPr>
          <a:xfrm>
            <a:off x="5887559" y="4368712"/>
            <a:ext cx="4859664" cy="787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CF4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气体有一段吸附系数大于汤森系数的电场区间，电子在穿越这个过渡区域时很容易被吸附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MH_Entry_1">
            <a:extLst>
              <a:ext uri="{FF2B5EF4-FFF2-40B4-BE49-F238E27FC236}">
                <a16:creationId xmlns:a16="http://schemas.microsoft.com/office/drawing/2014/main" id="{91E88D4B-76EF-E52B-9D25-A37C0EE0C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6" y="34925"/>
            <a:ext cx="5038724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CF4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的解离性吸附与探测器参数优化</a:t>
            </a: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F1465E1-D649-FE81-4183-0E928B10BF37}"/>
              </a:ext>
            </a:extLst>
          </p:cNvPr>
          <p:cNvCxnSpPr/>
          <p:nvPr/>
        </p:nvCxnSpPr>
        <p:spPr bwMode="auto">
          <a:xfrm>
            <a:off x="6188429" y="2521909"/>
            <a:ext cx="0" cy="147167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21043A1E-58F3-A105-C4AC-79544C19CAFA}"/>
              </a:ext>
            </a:extLst>
          </p:cNvPr>
          <p:cNvCxnSpPr/>
          <p:nvPr/>
        </p:nvCxnSpPr>
        <p:spPr bwMode="auto">
          <a:xfrm>
            <a:off x="8848276" y="2521909"/>
            <a:ext cx="0" cy="1481199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E4D80CE7-A322-F0D2-CC51-6F48B7549CDD}"/>
              </a:ext>
            </a:extLst>
          </p:cNvPr>
          <p:cNvSpPr txBox="1"/>
          <p:nvPr/>
        </p:nvSpPr>
        <p:spPr>
          <a:xfrm>
            <a:off x="1307438" y="1789382"/>
            <a:ext cx="7715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漂移区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1136ACF4-0381-17A5-2A70-0E5CC4E4685C}"/>
              </a:ext>
            </a:extLst>
          </p:cNvPr>
          <p:cNvSpPr txBox="1"/>
          <p:nvPr/>
        </p:nvSpPr>
        <p:spPr>
          <a:xfrm>
            <a:off x="1308431" y="3175628"/>
            <a:ext cx="7678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雪崩区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6CCB2696-D20B-AB2C-94DD-95C3515A93E5}"/>
              </a:ext>
            </a:extLst>
          </p:cNvPr>
          <p:cNvSpPr txBox="1"/>
          <p:nvPr/>
        </p:nvSpPr>
        <p:spPr>
          <a:xfrm>
            <a:off x="5767613" y="2903158"/>
            <a:ext cx="400110" cy="63094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漂移区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B17C50F2-4C26-128D-71D5-41F37217CD4F}"/>
              </a:ext>
            </a:extLst>
          </p:cNvPr>
          <p:cNvSpPr txBox="1"/>
          <p:nvPr/>
        </p:nvSpPr>
        <p:spPr>
          <a:xfrm>
            <a:off x="8907130" y="2903158"/>
            <a:ext cx="400110" cy="63094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雪崩区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730C98C5-FF0E-29D3-D704-925256C2A7E6}"/>
              </a:ext>
            </a:extLst>
          </p:cNvPr>
          <p:cNvSpPr txBox="1"/>
          <p:nvPr/>
        </p:nvSpPr>
        <p:spPr>
          <a:xfrm>
            <a:off x="7338474" y="2903158"/>
            <a:ext cx="400110" cy="63094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过渡区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0D4AC857-2C82-967D-2B25-71B9A6E606DA}"/>
              </a:ext>
            </a:extLst>
          </p:cNvPr>
          <p:cNvSpPr txBox="1"/>
          <p:nvPr/>
        </p:nvSpPr>
        <p:spPr>
          <a:xfrm>
            <a:off x="926975" y="580496"/>
            <a:ext cx="34157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电子吸附示意图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91A128FD-C502-996E-9146-6C94041FFE36}"/>
              </a:ext>
            </a:extLst>
          </p:cNvPr>
          <p:cNvSpPr txBox="1"/>
          <p:nvPr/>
        </p:nvSpPr>
        <p:spPr>
          <a:xfrm>
            <a:off x="285934" y="4460787"/>
            <a:ext cx="4479925" cy="418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过渡区发生的反应：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解离性电子俘获（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DEA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）：</a:t>
            </a:r>
            <a:endParaRPr lang="en-US" altLang="zh-CN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B46896C2-DCE9-4841-F5A7-48A5CE389789}"/>
                  </a:ext>
                </a:extLst>
              </p:cNvPr>
              <p:cNvSpPr txBox="1"/>
              <p:nvPr/>
            </p:nvSpPr>
            <p:spPr>
              <a:xfrm>
                <a:off x="78582" y="4444824"/>
                <a:ext cx="4663675" cy="1459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C</m:t>
                      </m:r>
                      <m:sSub>
                        <m:sSubPr>
                          <m:ctrlPr>
                            <a:rPr lang="en-US" altLang="zh-CN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1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F</m:t>
                          </m:r>
                        </m:e>
                        <m:sub>
                          <m:r>
                            <a:rPr lang="en-US" altLang="zh-CN" sz="1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4</m:t>
                          </m:r>
                        </m:sub>
                      </m:sSub>
                      <m:r>
                        <a:rPr lang="en-US" altLang="zh-CN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+</m:t>
                      </m:r>
                      <m:sSup>
                        <m:sSupPr>
                          <m:ctrlPr>
                            <a:rPr lang="en-US" altLang="zh-CN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1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e</m:t>
                          </m:r>
                        </m:e>
                        <m:sup>
                          <m:r>
                            <a:rPr lang="en-US" altLang="zh-CN" sz="1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−</m:t>
                          </m:r>
                        </m:sup>
                      </m:sSup>
                      <m:r>
                        <a:rPr lang="en-US" altLang="zh-CN"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 </m:t>
                      </m:r>
                      <m:r>
                        <a:rPr lang="en-US" altLang="zh-CN" sz="16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⟶</m:t>
                      </m:r>
                      <m:r>
                        <a:rPr lang="en-US" altLang="zh-CN" sz="16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C</m:t>
                      </m:r>
                      <m:sSup>
                        <m:sSupPr>
                          <m:ctrlPr>
                            <a:rPr lang="en-US" altLang="zh-CN" sz="1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pPr>
                        <m:e>
                          <m:sSubSup>
                            <m:sSubSupPr>
                              <m:ctrlPr>
                                <a:rPr lang="en-US" altLang="zh-CN" sz="16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6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F</m:t>
                              </m:r>
                            </m:e>
                            <m:sub>
                              <m:r>
                                <a:rPr lang="en-US" altLang="zh-CN" sz="16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4</m:t>
                              </m:r>
                            </m:sub>
                            <m:sup>
                              <m:r>
                                <a:rPr lang="en-US" altLang="zh-CN" sz="16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−</m:t>
                              </m:r>
                            </m:sup>
                          </m:sSubSup>
                        </m:e>
                        <m:sup>
                          <m:r>
                            <a:rPr lang="en-US" altLang="zh-CN" sz="1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∗</m:t>
                          </m:r>
                        </m:sup>
                      </m:sSup>
                      <m:r>
                        <a:rPr lang="en-US" altLang="zh-CN" sz="1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 </m:t>
                      </m:r>
                      <m:r>
                        <a:rPr lang="en-US" altLang="zh-CN"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⟶</m:t>
                      </m:r>
                      <m:d>
                        <m:dPr>
                          <m:begChr m:val="{"/>
                          <m:endChr m:val=""/>
                          <m:ctrlPr>
                            <a:rPr lang="en-US" altLang="zh-CN" sz="16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CN" sz="16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CN" sz="16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𝐂</m:t>
                              </m:r>
                              <m:sSub>
                                <m:sSubPr>
                                  <m:ctrlPr>
                                    <a:rPr lang="en-US" altLang="zh-CN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600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𝐅</m:t>
                                  </m:r>
                                </m:e>
                                <m:sub>
                                  <m:r>
                                    <a:rPr lang="en-US" altLang="zh-CN" sz="1600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𝟑</m:t>
                                  </m:r>
                                </m:sub>
                              </m:sSub>
                              <m:r>
                                <a:rPr lang="en-US" altLang="zh-CN" sz="16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zh-CN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600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𝐅</m:t>
                                  </m:r>
                                </m:e>
                                <m:sup>
                                  <m:r>
                                    <a:rPr lang="en-US" altLang="zh-CN" sz="1600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−</m:t>
                                  </m:r>
                                </m:sup>
                              </m:sSup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n-US" altLang="zh-CN" sz="16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C</m:t>
                              </m:r>
                              <m:sSubSup>
                                <m:sSubSupPr>
                                  <m:ctrlPr>
                                    <a:rPr lang="en-US" altLang="zh-CN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16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F</m:t>
                                  </m:r>
                                </m:e>
                                <m:sub>
                                  <m:r>
                                    <a:rPr lang="en-US" altLang="zh-CN" sz="16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3</m:t>
                                  </m:r>
                                </m:sub>
                                <m:sup>
                                  <m:r>
                                    <a:rPr lang="en-US" altLang="zh-CN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−</m:t>
                                  </m:r>
                                </m:sup>
                              </m:sSubSup>
                              <m:r>
                                <a:rPr lang="en-US" altLang="zh-CN" sz="16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16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F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n-US" altLang="zh-CN" sz="16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C</m:t>
                              </m:r>
                              <m:sSub>
                                <m:sSubPr>
                                  <m:ctrlPr>
                                    <a:rPr lang="en-US" altLang="zh-CN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16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F</m:t>
                                  </m:r>
                                </m:e>
                                <m:sub>
                                  <m:r>
                                    <a:rPr lang="en-US" altLang="zh-CN" sz="1600" b="0" i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CN" sz="16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1600" b="0" i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F</m:t>
                              </m:r>
                              <m:r>
                                <a:rPr lang="en-US" altLang="zh-CN" sz="16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zh-CN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16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F</m:t>
                                  </m:r>
                                </m:e>
                                <m:sup>
                                  <m:r>
                                    <a:rPr lang="en-US" altLang="zh-CN" sz="16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−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altLang="zh-CN" sz="16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……</m:t>
                              </m:r>
                            </m:e>
                          </m:eqArr>
                          <m:r>
                            <a:rPr lang="en-US" altLang="zh-CN" sz="1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B46896C2-DCE9-4841-F5A7-48A5CE3897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82" y="4444824"/>
                <a:ext cx="4663675" cy="14599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086F4FA7-578E-52AA-A06B-0734E8166B56}"/>
                  </a:ext>
                </a:extLst>
              </p:cNvPr>
              <p:cNvSpPr txBox="1"/>
              <p:nvPr/>
            </p:nvSpPr>
            <p:spPr>
              <a:xfrm>
                <a:off x="123826" y="5835268"/>
                <a:ext cx="4963718" cy="78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电子能量需要达到阈值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(~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几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eV)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才能被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6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C</m:t>
                    </m:r>
                    <m:sSub>
                      <m:sSubPr>
                        <m:ctrlPr>
                          <a:rPr lang="en-US" altLang="zh-CN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1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F</m:t>
                        </m:r>
                      </m:e>
                      <m:sub>
                        <m:r>
                          <a:rPr lang="en-US" altLang="zh-CN" sz="1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4</m:t>
                        </m:r>
                      </m:sub>
                    </m:sSub>
                  </m:oMath>
                </a14:m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分子俘获</a:t>
                </a:r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6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C</m:t>
                    </m:r>
                    <m:sSub>
                      <m:sSubPr>
                        <m:ctrlPr>
                          <a:rPr lang="en-US" altLang="zh-CN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1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F</m:t>
                        </m:r>
                      </m:e>
                      <m:sub>
                        <m:r>
                          <a:rPr lang="en-US" altLang="zh-CN" sz="1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4</m:t>
                        </m:r>
                      </m:sub>
                    </m:sSub>
                  </m:oMath>
                </a14:m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俘获电子之后瞬间发生解离</a:t>
                </a:r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086F4FA7-578E-52AA-A06B-0734E8166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826" y="5835268"/>
                <a:ext cx="4963718" cy="787523"/>
              </a:xfrm>
              <a:prstGeom prst="rect">
                <a:avLst/>
              </a:prstGeom>
              <a:blipFill>
                <a:blip r:embed="rId5"/>
                <a:stretch>
                  <a:fillRect b="-93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3508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2052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矩形 182"/>
          <p:cNvSpPr>
            <a:spLocks noChangeArrowheads="1"/>
          </p:cNvSpPr>
          <p:nvPr/>
        </p:nvSpPr>
        <p:spPr bwMode="auto">
          <a:xfrm>
            <a:off x="3311246" y="1823758"/>
            <a:ext cx="5310188" cy="3996017"/>
          </a:xfrm>
          <a:prstGeom prst="rect">
            <a:avLst/>
          </a:prstGeom>
          <a:solidFill>
            <a:schemeClr val="bg1"/>
          </a:solidFill>
          <a:ln w="28575">
            <a:solidFill>
              <a:srgbClr val="205285"/>
            </a:solidFill>
            <a:bevel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099" name="MH_Number_1"/>
          <p:cNvSpPr>
            <a:spLocks noChangeArrowheads="1"/>
          </p:cNvSpPr>
          <p:nvPr/>
        </p:nvSpPr>
        <p:spPr bwMode="auto">
          <a:xfrm>
            <a:off x="3582709" y="2190373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01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4100" name="MH_Entry_1"/>
          <p:cNvSpPr>
            <a:spLocks noChangeArrowheads="1"/>
          </p:cNvSpPr>
          <p:nvPr/>
        </p:nvSpPr>
        <p:spPr bwMode="auto">
          <a:xfrm>
            <a:off x="4252634" y="2190373"/>
            <a:ext cx="4027487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MeV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伽马探测背景介绍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101" name="MH_Entry_2"/>
          <p:cNvSpPr>
            <a:spLocks noChangeArrowheads="1"/>
          </p:cNvSpPr>
          <p:nvPr/>
        </p:nvSpPr>
        <p:spPr bwMode="auto">
          <a:xfrm>
            <a:off x="4252634" y="2889217"/>
            <a:ext cx="4027487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MeGaT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实验简介</a:t>
            </a:r>
          </a:p>
        </p:txBody>
      </p:sp>
      <p:sp>
        <p:nvSpPr>
          <p:cNvPr id="4102" name="MH_Number_2"/>
          <p:cNvSpPr>
            <a:spLocks noChangeArrowheads="1"/>
          </p:cNvSpPr>
          <p:nvPr/>
        </p:nvSpPr>
        <p:spPr bwMode="auto">
          <a:xfrm>
            <a:off x="3582709" y="2889217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02</a:t>
            </a:r>
            <a:endParaRPr lang="zh-CN" altLang="en-US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4103" name="MH_Number_1"/>
          <p:cNvSpPr>
            <a:spLocks noChangeArrowheads="1"/>
          </p:cNvSpPr>
          <p:nvPr/>
        </p:nvSpPr>
        <p:spPr bwMode="auto">
          <a:xfrm>
            <a:off x="3582709" y="3588061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03</a:t>
            </a:r>
            <a:endParaRPr lang="zh-CN" altLang="en-US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4104" name="MH_Entry_1"/>
          <p:cNvSpPr>
            <a:spLocks noChangeArrowheads="1"/>
          </p:cNvSpPr>
          <p:nvPr/>
        </p:nvSpPr>
        <p:spPr bwMode="auto">
          <a:xfrm>
            <a:off x="4252634" y="3588061"/>
            <a:ext cx="4027487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TPC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气体选择与灵敏度优化</a:t>
            </a:r>
          </a:p>
        </p:txBody>
      </p:sp>
      <p:sp>
        <p:nvSpPr>
          <p:cNvPr id="4108" name="矩形 664"/>
          <p:cNvSpPr>
            <a:spLocks noChangeArrowheads="1"/>
          </p:cNvSpPr>
          <p:nvPr/>
        </p:nvSpPr>
        <p:spPr bwMode="auto">
          <a:xfrm>
            <a:off x="3301330" y="748645"/>
            <a:ext cx="1468633" cy="923130"/>
          </a:xfrm>
          <a:prstGeom prst="rect">
            <a:avLst/>
          </a:prstGeom>
          <a:solidFill>
            <a:schemeClr val="bg1"/>
          </a:solidFill>
          <a:ln w="28575">
            <a:solidFill>
              <a:srgbClr val="205285"/>
            </a:solidFill>
            <a:bevel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109" name="文本框 665"/>
          <p:cNvSpPr>
            <a:spLocks noChangeArrowheads="1"/>
          </p:cNvSpPr>
          <p:nvPr/>
        </p:nvSpPr>
        <p:spPr bwMode="auto">
          <a:xfrm>
            <a:off x="3382588" y="818320"/>
            <a:ext cx="13131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400" b="1" dirty="0">
                <a:solidFill>
                  <a:srgbClr val="20528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目录</a:t>
            </a:r>
            <a:endParaRPr lang="en-US" altLang="zh-CN" sz="4400" b="1" dirty="0">
              <a:solidFill>
                <a:srgbClr val="20528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110" name="直接连接符 669"/>
          <p:cNvSpPr>
            <a:spLocks noChangeShapeType="1"/>
          </p:cNvSpPr>
          <p:nvPr/>
        </p:nvSpPr>
        <p:spPr bwMode="auto">
          <a:xfrm flipV="1">
            <a:off x="3472977" y="1553351"/>
            <a:ext cx="1136731" cy="0"/>
          </a:xfrm>
          <a:prstGeom prst="line">
            <a:avLst/>
          </a:prstGeom>
          <a:noFill/>
          <a:ln w="6350">
            <a:solidFill>
              <a:srgbClr val="205285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" name="MH_Number_1">
            <a:extLst>
              <a:ext uri="{FF2B5EF4-FFF2-40B4-BE49-F238E27FC236}">
                <a16:creationId xmlns:a16="http://schemas.microsoft.com/office/drawing/2014/main" id="{E43519C4-C07E-B409-CA32-A14750510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4286905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04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3" name="MH_Entry_1">
            <a:extLst>
              <a:ext uri="{FF2B5EF4-FFF2-40B4-BE49-F238E27FC236}">
                <a16:creationId xmlns:a16="http://schemas.microsoft.com/office/drawing/2014/main" id="{623472AA-1224-BCFE-D169-11BEB271DD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4286905"/>
            <a:ext cx="4027487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探测器参数优化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MH_Number_1">
            <a:extLst>
              <a:ext uri="{FF2B5EF4-FFF2-40B4-BE49-F238E27FC236}">
                <a16:creationId xmlns:a16="http://schemas.microsoft.com/office/drawing/2014/main" id="{92C0CE9D-B880-263D-C8C8-14773A1D0F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4985749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05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5" name="MH_Entry_1">
            <a:extLst>
              <a:ext uri="{FF2B5EF4-FFF2-40B4-BE49-F238E27FC236}">
                <a16:creationId xmlns:a16="http://schemas.microsoft.com/office/drawing/2014/main" id="{36FAE6E0-FE16-E288-3687-8ABFF6244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4985749"/>
            <a:ext cx="4027487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总结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70E6E-E08A-AAB6-78E1-3DAA04467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val 5">
            <a:extLst>
              <a:ext uri="{FF2B5EF4-FFF2-40B4-BE49-F238E27FC236}">
                <a16:creationId xmlns:a16="http://schemas.microsoft.com/office/drawing/2014/main" id="{456E787F-0D75-DDCB-A1EC-8F46624CA0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3" y="34925"/>
            <a:ext cx="11488737" cy="889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57" name="MH_Number_1">
            <a:extLst>
              <a:ext uri="{FF2B5EF4-FFF2-40B4-BE49-F238E27FC236}">
                <a16:creationId xmlns:a16="http://schemas.microsoft.com/office/drawing/2014/main" id="{E88C5EB4-BA01-10FF-35C5-692AFCFBCB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38" y="34925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04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6159" name="Oval 5">
            <a:extLst>
              <a:ext uri="{FF2B5EF4-FFF2-40B4-BE49-F238E27FC236}">
                <a16:creationId xmlns:a16="http://schemas.microsoft.com/office/drawing/2014/main" id="{E7B7468D-75EA-A8B6-33FB-5F037E6C4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742113"/>
            <a:ext cx="11688763" cy="9683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0" name="Oval 5">
            <a:extLst>
              <a:ext uri="{FF2B5EF4-FFF2-40B4-BE49-F238E27FC236}">
                <a16:creationId xmlns:a16="http://schemas.microsoft.com/office/drawing/2014/main" id="{19771AE7-FD32-E730-B428-32EBDBD0AE1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912226" y="3144837"/>
            <a:ext cx="6381750" cy="920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1" name="Oval 5">
            <a:extLst>
              <a:ext uri="{FF2B5EF4-FFF2-40B4-BE49-F238E27FC236}">
                <a16:creationId xmlns:a16="http://schemas.microsoft.com/office/drawing/2014/main" id="{F94ED99C-4E58-70C6-9436-2E6C2F30C07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-3071018" y="3663156"/>
            <a:ext cx="6299200" cy="9048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5" name="Oval 5">
            <a:extLst>
              <a:ext uri="{FF2B5EF4-FFF2-40B4-BE49-F238E27FC236}">
                <a16:creationId xmlns:a16="http://schemas.microsoft.com/office/drawing/2014/main" id="{8B28DE34-FBE4-CCF2-CEA1-9C1FE2AA4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4325" y="6432550"/>
            <a:ext cx="406400" cy="4064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6" name="矩形 4">
            <a:extLst>
              <a:ext uri="{FF2B5EF4-FFF2-40B4-BE49-F238E27FC236}">
                <a16:creationId xmlns:a16="http://schemas.microsoft.com/office/drawing/2014/main" id="{89BB29DE-95B1-F58E-C92B-E70F9AEF22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3050" y="6434138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423616F3-5607-4925-9857-0022A07AE482}" type="slidenum"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20</a:t>
            </a:fld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0783CC6-D52D-E7E0-70BE-5D2394C75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611" y="1053541"/>
            <a:ext cx="1481555" cy="2898183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85FDA80B-609D-4024-A6F5-F791C2C343DC}"/>
              </a:ext>
            </a:extLst>
          </p:cNvPr>
          <p:cNvSpPr txBox="1"/>
          <p:nvPr/>
        </p:nvSpPr>
        <p:spPr>
          <a:xfrm>
            <a:off x="4306897" y="5776217"/>
            <a:ext cx="7181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高目数丝网由于过渡区更小，对电子透过率有显著提升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E42E1A2-2A70-17F7-FEFC-E4F5B86F5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430" y="1134716"/>
            <a:ext cx="780370" cy="78037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2CD719A-9A5E-A6DD-64F4-0E4956BB3F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0062" y="1938974"/>
            <a:ext cx="821137" cy="2013109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B6087964-8ECB-F1EC-8609-1F0511B69BA9}"/>
              </a:ext>
            </a:extLst>
          </p:cNvPr>
          <p:cNvSpPr txBox="1"/>
          <p:nvPr/>
        </p:nvSpPr>
        <p:spPr>
          <a:xfrm>
            <a:off x="554775" y="691419"/>
            <a:ext cx="34157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丝网</a:t>
            </a:r>
            <a:r>
              <a:rPr lang="en-US" altLang="zh-CN" sz="2000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COMSOL</a:t>
            </a:r>
            <a:r>
              <a:rPr lang="zh-CN" altLang="en-US" sz="2000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建模示意图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80422CA6-CFD3-7F7F-B9C2-B223A62C6819}"/>
              </a:ext>
            </a:extLst>
          </p:cNvPr>
          <p:cNvSpPr txBox="1"/>
          <p:nvPr/>
        </p:nvSpPr>
        <p:spPr>
          <a:xfrm>
            <a:off x="412279" y="1254329"/>
            <a:ext cx="7715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漂移区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460C5BD9-81C7-D163-C277-C6BC7E366253}"/>
              </a:ext>
            </a:extLst>
          </p:cNvPr>
          <p:cNvSpPr txBox="1"/>
          <p:nvPr/>
        </p:nvSpPr>
        <p:spPr>
          <a:xfrm>
            <a:off x="414113" y="2587546"/>
            <a:ext cx="7678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雪崩区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2B58B203-E4EB-51A6-5E34-DB3840B0F2DC}"/>
              </a:ext>
            </a:extLst>
          </p:cNvPr>
          <p:cNvSpPr txBox="1"/>
          <p:nvPr/>
        </p:nvSpPr>
        <p:spPr>
          <a:xfrm>
            <a:off x="386921" y="3395470"/>
            <a:ext cx="7856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阳极面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A8A82F6A-2AE2-7920-718A-E4412BF6423E}"/>
              </a:ext>
            </a:extLst>
          </p:cNvPr>
          <p:cNvSpPr txBox="1"/>
          <p:nvPr/>
        </p:nvSpPr>
        <p:spPr>
          <a:xfrm>
            <a:off x="157164" y="1724906"/>
            <a:ext cx="1042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丝网</a:t>
            </a:r>
          </a:p>
          <a:p>
            <a:pPr algn="ctr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最小单元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箭头: 右 20">
            <a:extLst>
              <a:ext uri="{FF2B5EF4-FFF2-40B4-BE49-F238E27FC236}">
                <a16:creationId xmlns:a16="http://schemas.microsoft.com/office/drawing/2014/main" id="{38C94B25-CBBE-BBF4-5072-81C6A63D5992}"/>
              </a:ext>
            </a:extLst>
          </p:cNvPr>
          <p:cNvSpPr/>
          <p:nvPr/>
        </p:nvSpPr>
        <p:spPr>
          <a:xfrm>
            <a:off x="1137438" y="1252877"/>
            <a:ext cx="227550" cy="26237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箭头: 右 21">
            <a:extLst>
              <a:ext uri="{FF2B5EF4-FFF2-40B4-BE49-F238E27FC236}">
                <a16:creationId xmlns:a16="http://schemas.microsoft.com/office/drawing/2014/main" id="{C237873D-2296-485A-0724-32A0D312140D}"/>
              </a:ext>
            </a:extLst>
          </p:cNvPr>
          <p:cNvSpPr/>
          <p:nvPr/>
        </p:nvSpPr>
        <p:spPr>
          <a:xfrm>
            <a:off x="1137438" y="2610248"/>
            <a:ext cx="240177" cy="26237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箭头: 右 22">
            <a:extLst>
              <a:ext uri="{FF2B5EF4-FFF2-40B4-BE49-F238E27FC236}">
                <a16:creationId xmlns:a16="http://schemas.microsoft.com/office/drawing/2014/main" id="{DF29C889-921B-A728-0DA0-ECFBACB5010E}"/>
              </a:ext>
            </a:extLst>
          </p:cNvPr>
          <p:cNvSpPr/>
          <p:nvPr/>
        </p:nvSpPr>
        <p:spPr>
          <a:xfrm>
            <a:off x="1117222" y="3408875"/>
            <a:ext cx="249871" cy="26237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箭头: 右 23">
            <a:extLst>
              <a:ext uri="{FF2B5EF4-FFF2-40B4-BE49-F238E27FC236}">
                <a16:creationId xmlns:a16="http://schemas.microsoft.com/office/drawing/2014/main" id="{B26A131D-C2AF-C291-8FED-F150501C8C07}"/>
              </a:ext>
            </a:extLst>
          </p:cNvPr>
          <p:cNvSpPr/>
          <p:nvPr/>
        </p:nvSpPr>
        <p:spPr>
          <a:xfrm>
            <a:off x="1142024" y="1839897"/>
            <a:ext cx="227550" cy="26237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26EAEAA-4685-D29F-ABA7-1B25B37A21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0523" y="1008408"/>
            <a:ext cx="7826634" cy="4376268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48214F2F-FFD6-AC9B-18C4-07ACB5DE51B8}"/>
              </a:ext>
            </a:extLst>
          </p:cNvPr>
          <p:cNvSpPr txBox="1"/>
          <p:nvPr/>
        </p:nvSpPr>
        <p:spPr>
          <a:xfrm rot="16200000">
            <a:off x="3459382" y="1401296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电子透过率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627C0C6-7D7C-1CCF-22C9-C2BFC8ACBAC3}"/>
              </a:ext>
            </a:extLst>
          </p:cNvPr>
          <p:cNvSpPr txBox="1"/>
          <p:nvPr/>
        </p:nvSpPr>
        <p:spPr>
          <a:xfrm>
            <a:off x="8790616" y="5282251"/>
            <a:ext cx="14574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丝网目数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(/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英寸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9B8F5FE2-4093-8808-8324-4D70F8FE7B76}"/>
              </a:ext>
            </a:extLst>
          </p:cNvPr>
          <p:cNvSpPr txBox="1"/>
          <p:nvPr/>
        </p:nvSpPr>
        <p:spPr>
          <a:xfrm>
            <a:off x="4367654" y="1894197"/>
            <a:ext cx="6495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rgbClr val="FFD700"/>
                </a:solidFill>
              </a:rPr>
              <a:t>32μm</a:t>
            </a:r>
            <a:endParaRPr lang="zh-CN" altLang="en-US" sz="1400" b="1" dirty="0">
              <a:solidFill>
                <a:srgbClr val="FFD700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2692C2A-C36D-8ABE-780A-ED483C97DC9A}"/>
              </a:ext>
            </a:extLst>
          </p:cNvPr>
          <p:cNvSpPr txBox="1"/>
          <p:nvPr/>
        </p:nvSpPr>
        <p:spPr>
          <a:xfrm>
            <a:off x="4692422" y="1644133"/>
            <a:ext cx="6495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rgbClr val="EE82EE"/>
                </a:solidFill>
              </a:rPr>
              <a:t>28μm</a:t>
            </a:r>
            <a:endParaRPr lang="zh-CN" altLang="en-US" sz="1400" b="1" dirty="0">
              <a:solidFill>
                <a:srgbClr val="EE82EE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D32FE687-8E38-EB41-CBE5-022CE2E73D62}"/>
              </a:ext>
            </a:extLst>
          </p:cNvPr>
          <p:cNvSpPr txBox="1"/>
          <p:nvPr/>
        </p:nvSpPr>
        <p:spPr>
          <a:xfrm>
            <a:off x="5216208" y="1546885"/>
            <a:ext cx="6495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rgbClr val="A52A2A"/>
                </a:solidFill>
              </a:rPr>
              <a:t>24μm</a:t>
            </a:r>
            <a:endParaRPr lang="zh-CN" altLang="en-US" sz="1400" b="1" dirty="0">
              <a:solidFill>
                <a:srgbClr val="A52A2A"/>
              </a:solidFill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252047BB-2D4F-546E-72DD-F1C4E57BBEA0}"/>
              </a:ext>
            </a:extLst>
          </p:cNvPr>
          <p:cNvSpPr txBox="1"/>
          <p:nvPr/>
        </p:nvSpPr>
        <p:spPr>
          <a:xfrm>
            <a:off x="5900326" y="1464818"/>
            <a:ext cx="6495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rgbClr val="00BFFF"/>
                </a:solidFill>
              </a:rPr>
              <a:t>19μm</a:t>
            </a:r>
            <a:endParaRPr lang="zh-CN" altLang="en-US" sz="1400" b="1" dirty="0">
              <a:solidFill>
                <a:srgbClr val="00BFFF"/>
              </a:solidFill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7145B7BA-C23E-E1AF-4B4D-3B7DA67EF545}"/>
              </a:ext>
            </a:extLst>
          </p:cNvPr>
          <p:cNvSpPr txBox="1"/>
          <p:nvPr/>
        </p:nvSpPr>
        <p:spPr>
          <a:xfrm>
            <a:off x="7011307" y="1334524"/>
            <a:ext cx="6495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rgbClr val="228B22"/>
                </a:solidFill>
              </a:rPr>
              <a:t>14μm</a:t>
            </a:r>
            <a:endParaRPr lang="zh-CN" altLang="en-US" sz="1400" b="1" dirty="0">
              <a:solidFill>
                <a:srgbClr val="228B22"/>
              </a:solidFill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DBB03A32-BF50-0731-9794-04EFA1803B32}"/>
              </a:ext>
            </a:extLst>
          </p:cNvPr>
          <p:cNvSpPr txBox="1"/>
          <p:nvPr/>
        </p:nvSpPr>
        <p:spPr>
          <a:xfrm>
            <a:off x="8237741" y="1247407"/>
            <a:ext cx="6495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rgbClr val="FF4500"/>
                </a:solidFill>
              </a:rPr>
              <a:t>11μm</a:t>
            </a:r>
            <a:endParaRPr lang="zh-CN" altLang="en-US" sz="1400" b="1" dirty="0">
              <a:solidFill>
                <a:srgbClr val="FF4500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EAE36F3B-2757-0477-D8A8-E69BA1269BEB}"/>
              </a:ext>
            </a:extLst>
          </p:cNvPr>
          <p:cNvSpPr txBox="1"/>
          <p:nvPr/>
        </p:nvSpPr>
        <p:spPr>
          <a:xfrm>
            <a:off x="10199730" y="618394"/>
            <a:ext cx="1698857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开窗率：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40%</a:t>
            </a: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D2D2A73C-2732-19B3-AB61-99A014F467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047" y="4597058"/>
            <a:ext cx="1262502" cy="2031768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44AC72D6-E5B9-28EF-D526-C6DCB7584B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2208" y="4597057"/>
            <a:ext cx="294459" cy="2031767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FF640AD7-10C0-851A-C5EB-9677891243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20930" y="4585437"/>
            <a:ext cx="425321" cy="2043387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5D65485E-29AB-E9F1-9319-26F1D21A90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18638" y="4594564"/>
            <a:ext cx="773203" cy="2034261"/>
          </a:xfrm>
          <a:prstGeom prst="rect">
            <a:avLst/>
          </a:prstGeom>
        </p:spPr>
      </p:pic>
      <p:sp>
        <p:nvSpPr>
          <p:cNvPr id="43" name="文本框 42">
            <a:extLst>
              <a:ext uri="{FF2B5EF4-FFF2-40B4-BE49-F238E27FC236}">
                <a16:creationId xmlns:a16="http://schemas.microsoft.com/office/drawing/2014/main" id="{8083F57D-65A3-4677-3F61-9F7F6AA1E597}"/>
              </a:ext>
            </a:extLst>
          </p:cNvPr>
          <p:cNvSpPr txBox="1"/>
          <p:nvPr/>
        </p:nvSpPr>
        <p:spPr>
          <a:xfrm>
            <a:off x="1072673" y="4175404"/>
            <a:ext cx="23200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过渡区电场示意图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1DEECAAA-42C3-0C38-2910-8A5079CCE0F9}"/>
              </a:ext>
            </a:extLst>
          </p:cNvPr>
          <p:cNvSpPr txBox="1"/>
          <p:nvPr/>
        </p:nvSpPr>
        <p:spPr>
          <a:xfrm>
            <a:off x="1174840" y="5607129"/>
            <a:ext cx="7856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</a:t>
            </a: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71D4412F-7DB8-10CC-9F2F-8F9A21D878CF}"/>
              </a:ext>
            </a:extLst>
          </p:cNvPr>
          <p:cNvSpPr txBox="1"/>
          <p:nvPr/>
        </p:nvSpPr>
        <p:spPr>
          <a:xfrm>
            <a:off x="2220696" y="5607129"/>
            <a:ext cx="7856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</a:t>
            </a: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6BFDA04A-31EE-D35B-5ACA-4390335D3825}"/>
              </a:ext>
            </a:extLst>
          </p:cNvPr>
          <p:cNvSpPr txBox="1"/>
          <p:nvPr/>
        </p:nvSpPr>
        <p:spPr>
          <a:xfrm>
            <a:off x="2855640" y="5607129"/>
            <a:ext cx="7856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1000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</a:t>
            </a: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A47A776D-E16D-22FE-44C2-9C4586DEBEA5}"/>
              </a:ext>
            </a:extLst>
          </p:cNvPr>
          <p:cNvSpPr txBox="1"/>
          <p:nvPr/>
        </p:nvSpPr>
        <p:spPr>
          <a:xfrm>
            <a:off x="302684" y="4710101"/>
            <a:ext cx="5451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丝网</a:t>
            </a:r>
          </a:p>
        </p:txBody>
      </p:sp>
      <p:sp>
        <p:nvSpPr>
          <p:cNvPr id="48" name="箭头: 右 47">
            <a:extLst>
              <a:ext uri="{FF2B5EF4-FFF2-40B4-BE49-F238E27FC236}">
                <a16:creationId xmlns:a16="http://schemas.microsoft.com/office/drawing/2014/main" id="{A6AA04BD-A697-BDF3-FB6E-4D988E8A71CB}"/>
              </a:ext>
            </a:extLst>
          </p:cNvPr>
          <p:cNvSpPr/>
          <p:nvPr/>
        </p:nvSpPr>
        <p:spPr>
          <a:xfrm>
            <a:off x="826656" y="4732803"/>
            <a:ext cx="227550" cy="26237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4B793660-535A-0B4D-1269-45F21E5B27E5}"/>
              </a:ext>
            </a:extLst>
          </p:cNvPr>
          <p:cNvSpPr txBox="1"/>
          <p:nvPr/>
        </p:nvSpPr>
        <p:spPr>
          <a:xfrm>
            <a:off x="89130" y="5822384"/>
            <a:ext cx="7678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雪崩区</a:t>
            </a:r>
          </a:p>
        </p:txBody>
      </p:sp>
      <p:sp>
        <p:nvSpPr>
          <p:cNvPr id="50" name="箭头: 右 49">
            <a:extLst>
              <a:ext uri="{FF2B5EF4-FFF2-40B4-BE49-F238E27FC236}">
                <a16:creationId xmlns:a16="http://schemas.microsoft.com/office/drawing/2014/main" id="{3B3A5F54-4D25-6A98-A0A7-08C645182628}"/>
              </a:ext>
            </a:extLst>
          </p:cNvPr>
          <p:cNvSpPr/>
          <p:nvPr/>
        </p:nvSpPr>
        <p:spPr>
          <a:xfrm>
            <a:off x="812455" y="5845086"/>
            <a:ext cx="240177" cy="26237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MH_Entry_1">
            <a:extLst>
              <a:ext uri="{FF2B5EF4-FFF2-40B4-BE49-F238E27FC236}">
                <a16:creationId xmlns:a16="http://schemas.microsoft.com/office/drawing/2014/main" id="{1B0ED2B5-2209-B831-68E9-BAE7FD31D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6" y="34925"/>
            <a:ext cx="5038724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CF4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的解离性吸附与探测器参数优化</a:t>
            </a:r>
          </a:p>
        </p:txBody>
      </p:sp>
    </p:spTree>
    <p:extLst>
      <p:ext uri="{BB962C8B-B14F-4D97-AF65-F5344CB8AC3E}">
        <p14:creationId xmlns:p14="http://schemas.microsoft.com/office/powerpoint/2010/main" val="11520801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B3302-F3E6-A52C-1010-4D35642BA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val 5">
            <a:extLst>
              <a:ext uri="{FF2B5EF4-FFF2-40B4-BE49-F238E27FC236}">
                <a16:creationId xmlns:a16="http://schemas.microsoft.com/office/drawing/2014/main" id="{1338145A-FE8B-FCF4-05E5-300473832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3" y="34925"/>
            <a:ext cx="11488737" cy="889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57" name="MH_Number_1">
            <a:extLst>
              <a:ext uri="{FF2B5EF4-FFF2-40B4-BE49-F238E27FC236}">
                <a16:creationId xmlns:a16="http://schemas.microsoft.com/office/drawing/2014/main" id="{C4BB4BDC-1345-D524-5CDB-E0487F6040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38" y="34925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04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6159" name="Oval 5">
            <a:extLst>
              <a:ext uri="{FF2B5EF4-FFF2-40B4-BE49-F238E27FC236}">
                <a16:creationId xmlns:a16="http://schemas.microsoft.com/office/drawing/2014/main" id="{B7DFA530-A341-ACC1-0121-3E328268A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742113"/>
            <a:ext cx="11688763" cy="9683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0" name="Oval 5">
            <a:extLst>
              <a:ext uri="{FF2B5EF4-FFF2-40B4-BE49-F238E27FC236}">
                <a16:creationId xmlns:a16="http://schemas.microsoft.com/office/drawing/2014/main" id="{7FF7E750-9B01-9E2C-82C5-5FE3DA917C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912226" y="3144837"/>
            <a:ext cx="6381750" cy="920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1" name="Oval 5">
            <a:extLst>
              <a:ext uri="{FF2B5EF4-FFF2-40B4-BE49-F238E27FC236}">
                <a16:creationId xmlns:a16="http://schemas.microsoft.com/office/drawing/2014/main" id="{187BA13E-2A0A-BAFF-5FB7-3643A57E6A3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-3071018" y="3663156"/>
            <a:ext cx="6299200" cy="9048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5" name="Oval 5">
            <a:extLst>
              <a:ext uri="{FF2B5EF4-FFF2-40B4-BE49-F238E27FC236}">
                <a16:creationId xmlns:a16="http://schemas.microsoft.com/office/drawing/2014/main" id="{252D4CEB-32A4-1F2A-48E8-7F2F2270D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4325" y="6432550"/>
            <a:ext cx="406400" cy="4064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6" name="矩形 4">
            <a:extLst>
              <a:ext uri="{FF2B5EF4-FFF2-40B4-BE49-F238E27FC236}">
                <a16:creationId xmlns:a16="http://schemas.microsoft.com/office/drawing/2014/main" id="{957104C8-C662-469B-D756-EE2FDB874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3050" y="6434138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423616F3-5607-4925-9857-0022A07AE482}" type="slidenum"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21</a:t>
            </a:fld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2" name="MH_Entry_1">
            <a:extLst>
              <a:ext uri="{FF2B5EF4-FFF2-40B4-BE49-F238E27FC236}">
                <a16:creationId xmlns:a16="http://schemas.microsoft.com/office/drawing/2014/main" id="{7DF394D3-2803-68B9-EC19-EDE69B604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6" y="34925"/>
            <a:ext cx="4219574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高目数丝网</a:t>
            </a: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Micromegas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测试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48E7672-96D6-0568-C012-0DBDB325B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575" y="689611"/>
            <a:ext cx="2232223" cy="203645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805076D-19DE-6F7F-7F59-F66EC2F2DB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" y="2843511"/>
            <a:ext cx="2232223" cy="1674167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B63A446D-7E38-4170-8B32-6FBCDB9FBD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575" y="4635065"/>
            <a:ext cx="2232223" cy="1872274"/>
          </a:xfrm>
          <a:prstGeom prst="rect">
            <a:avLst/>
          </a:prstGeom>
        </p:spPr>
      </p:pic>
      <p:sp>
        <p:nvSpPr>
          <p:cNvPr id="53" name="文本框 52">
            <a:extLst>
              <a:ext uri="{FF2B5EF4-FFF2-40B4-BE49-F238E27FC236}">
                <a16:creationId xmlns:a16="http://schemas.microsoft.com/office/drawing/2014/main" id="{745D1627-EE67-17C5-A579-2CB653A48B83}"/>
              </a:ext>
            </a:extLst>
          </p:cNvPr>
          <p:cNvSpPr txBox="1"/>
          <p:nvPr/>
        </p:nvSpPr>
        <p:spPr>
          <a:xfrm>
            <a:off x="3466602" y="5623554"/>
            <a:ext cx="4006340" cy="458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• </a:t>
            </a:r>
            <a:r>
              <a:rPr lang="en-US" altLang="zh-CN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5bar</a:t>
            </a:r>
            <a:r>
              <a: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下最优能量分辨率在</a:t>
            </a:r>
            <a:r>
              <a:rPr lang="en-US" altLang="zh-CN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18%</a:t>
            </a:r>
            <a:r>
              <a: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左右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819ABD03-40F8-AE1A-C63B-EB437BD5F795}"/>
              </a:ext>
            </a:extLst>
          </p:cNvPr>
          <p:cNvSpPr txBox="1"/>
          <p:nvPr/>
        </p:nvSpPr>
        <p:spPr>
          <a:xfrm>
            <a:off x="2584570" y="1160193"/>
            <a:ext cx="3280159" cy="29518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目数：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730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开窗率：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40%</a:t>
            </a: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厚度：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15μm</a:t>
            </a:r>
          </a:p>
          <a:p>
            <a:pPr>
              <a:lnSpc>
                <a:spcPct val="150000"/>
              </a:lnSpc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工作气体：</a:t>
            </a:r>
            <a:endParaRPr lang="en-US" altLang="zh-CN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Ar</a:t>
            </a:r>
            <a:r>
              <a:rPr lang="en-US" altLang="zh-CN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+ 2.5% iC4H10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6C5EC61-1E09-5B45-7164-45494617EE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7988" y="307089"/>
            <a:ext cx="3262835" cy="2206932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DA94A396-06FA-0424-6C4B-3504D5051C85}"/>
              </a:ext>
            </a:extLst>
          </p:cNvPr>
          <p:cNvSpPr txBox="1"/>
          <p:nvPr/>
        </p:nvSpPr>
        <p:spPr>
          <a:xfrm rot="16200000">
            <a:off x="4242682" y="755342"/>
            <a:ext cx="14428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相对电子透过率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C8C2070-71BF-0F99-D856-7F5C7E988443}"/>
              </a:ext>
            </a:extLst>
          </p:cNvPr>
          <p:cNvSpPr txBox="1"/>
          <p:nvPr/>
        </p:nvSpPr>
        <p:spPr>
          <a:xfrm>
            <a:off x="7700677" y="2483929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场强比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7F13789-8416-7088-9018-E9276D8986D3}"/>
              </a:ext>
            </a:extLst>
          </p:cNvPr>
          <p:cNvSpPr txBox="1"/>
          <p:nvPr/>
        </p:nvSpPr>
        <p:spPr>
          <a:xfrm>
            <a:off x="7321796" y="5068979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雪崩区电压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C3F3A5D-C3B9-039A-D0F8-70CCAF4F3A42}"/>
              </a:ext>
            </a:extLst>
          </p:cNvPr>
          <p:cNvSpPr txBox="1"/>
          <p:nvPr/>
        </p:nvSpPr>
        <p:spPr>
          <a:xfrm rot="16200000">
            <a:off x="4536969" y="2962949"/>
            <a:ext cx="5516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增益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F7438FB-3C1A-1E8B-EB77-695777338D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6662" y="2838068"/>
            <a:ext cx="3376353" cy="2288636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AA4F52E6-97B1-64AF-253C-AC52DDD24E8F}"/>
              </a:ext>
            </a:extLst>
          </p:cNvPr>
          <p:cNvSpPr txBox="1"/>
          <p:nvPr/>
        </p:nvSpPr>
        <p:spPr>
          <a:xfrm rot="16200000">
            <a:off x="7787479" y="721773"/>
            <a:ext cx="1418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能量分辨率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(%)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3960126-02E5-D4FF-D56C-F89D72F9EC5B}"/>
              </a:ext>
            </a:extLst>
          </p:cNvPr>
          <p:cNvSpPr txBox="1"/>
          <p:nvPr/>
        </p:nvSpPr>
        <p:spPr>
          <a:xfrm>
            <a:off x="11203847" y="3508837"/>
            <a:ext cx="5516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增益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824F518C-2DD9-2FAA-AE31-841D0E8523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46322" y="274502"/>
            <a:ext cx="3019003" cy="3240028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268D56C0-9E9A-539C-9BA2-407BEC5753CF}"/>
              </a:ext>
            </a:extLst>
          </p:cNvPr>
          <p:cNvSpPr txBox="1"/>
          <p:nvPr/>
        </p:nvSpPr>
        <p:spPr>
          <a:xfrm>
            <a:off x="9492090" y="6145540"/>
            <a:ext cx="1441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能谱三高斯拟合</a:t>
            </a:r>
          </a:p>
          <a:p>
            <a:pPr algn="ctr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(5bar, 690V)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B50BBFD8-C6B8-D43C-2CE3-763D43F839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4746" y="3901964"/>
            <a:ext cx="3369596" cy="224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2485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F980D-D7C6-2F8A-2F0B-94F3523BF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图片 38">
            <a:extLst>
              <a:ext uri="{FF2B5EF4-FFF2-40B4-BE49-F238E27FC236}">
                <a16:creationId xmlns:a16="http://schemas.microsoft.com/office/drawing/2014/main" id="{262EC0E8-E1ED-0A29-C517-FBF5E5FA7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4446" y="4174199"/>
            <a:ext cx="2927004" cy="2128000"/>
          </a:xfrm>
          <a:prstGeom prst="rect">
            <a:avLst/>
          </a:prstGeom>
        </p:spPr>
      </p:pic>
      <p:sp>
        <p:nvSpPr>
          <p:cNvPr id="6146" name="Oval 5">
            <a:extLst>
              <a:ext uri="{FF2B5EF4-FFF2-40B4-BE49-F238E27FC236}">
                <a16:creationId xmlns:a16="http://schemas.microsoft.com/office/drawing/2014/main" id="{0528F15E-D2EF-79F7-3B27-A406BF0CC8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3" y="34925"/>
            <a:ext cx="11488737" cy="889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57" name="MH_Number_1">
            <a:extLst>
              <a:ext uri="{FF2B5EF4-FFF2-40B4-BE49-F238E27FC236}">
                <a16:creationId xmlns:a16="http://schemas.microsoft.com/office/drawing/2014/main" id="{47C330ED-4B20-4532-4C68-9CB7B044EB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38" y="34925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04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6159" name="Oval 5">
            <a:extLst>
              <a:ext uri="{FF2B5EF4-FFF2-40B4-BE49-F238E27FC236}">
                <a16:creationId xmlns:a16="http://schemas.microsoft.com/office/drawing/2014/main" id="{804EDE44-EB2A-776A-4D45-DC514146F7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742113"/>
            <a:ext cx="11688763" cy="9683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0" name="Oval 5">
            <a:extLst>
              <a:ext uri="{FF2B5EF4-FFF2-40B4-BE49-F238E27FC236}">
                <a16:creationId xmlns:a16="http://schemas.microsoft.com/office/drawing/2014/main" id="{50907C94-3717-DEC3-F95C-E7B5040B22C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912226" y="3144837"/>
            <a:ext cx="6381750" cy="920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1" name="Oval 5">
            <a:extLst>
              <a:ext uri="{FF2B5EF4-FFF2-40B4-BE49-F238E27FC236}">
                <a16:creationId xmlns:a16="http://schemas.microsoft.com/office/drawing/2014/main" id="{50ABE75C-D0CA-4055-102E-161BA18A7E6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-3071018" y="3663156"/>
            <a:ext cx="6299200" cy="9048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5" name="Oval 5">
            <a:extLst>
              <a:ext uri="{FF2B5EF4-FFF2-40B4-BE49-F238E27FC236}">
                <a16:creationId xmlns:a16="http://schemas.microsoft.com/office/drawing/2014/main" id="{AD815F3C-660B-61A7-F094-73E2B42B8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4325" y="6432550"/>
            <a:ext cx="406400" cy="4064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6" name="矩形 4">
            <a:extLst>
              <a:ext uri="{FF2B5EF4-FFF2-40B4-BE49-F238E27FC236}">
                <a16:creationId xmlns:a16="http://schemas.microsoft.com/office/drawing/2014/main" id="{59D1B8A1-A705-59EC-9324-229E1514E1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3050" y="6434138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423616F3-5607-4925-9857-0022A07AE482}" type="slidenum"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22</a:t>
            </a:fld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2" name="MH_Entry_1">
            <a:extLst>
              <a:ext uri="{FF2B5EF4-FFF2-40B4-BE49-F238E27FC236}">
                <a16:creationId xmlns:a16="http://schemas.microsoft.com/office/drawing/2014/main" id="{856357C9-777B-79B1-81C7-58712DFB6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6" y="34925"/>
            <a:ext cx="4219574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高目数丝网</a:t>
            </a: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Micromegas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测试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EF9A17D6-7E8E-1C6C-D693-741AF820585D}"/>
              </a:ext>
            </a:extLst>
          </p:cNvPr>
          <p:cNvSpPr txBox="1"/>
          <p:nvPr/>
        </p:nvSpPr>
        <p:spPr>
          <a:xfrm rot="16200000">
            <a:off x="7448830" y="658397"/>
            <a:ext cx="14428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能量分辨率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(%)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0BECF51B-32FE-59F7-0D84-68BE7BA18E4A}"/>
              </a:ext>
            </a:extLst>
          </p:cNvPr>
          <p:cNvSpPr txBox="1"/>
          <p:nvPr/>
        </p:nvSpPr>
        <p:spPr>
          <a:xfrm>
            <a:off x="10995636" y="3851911"/>
            <a:ext cx="5516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增益</a:t>
            </a: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4D96AD4C-CFCB-B089-2E8C-935E6D356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2928" y="325844"/>
            <a:ext cx="3201686" cy="3572997"/>
          </a:xfrm>
          <a:prstGeom prst="rect">
            <a:avLst/>
          </a:prstGeom>
        </p:spPr>
      </p:pic>
      <p:sp>
        <p:nvSpPr>
          <p:cNvPr id="38" name="文本框 37">
            <a:extLst>
              <a:ext uri="{FF2B5EF4-FFF2-40B4-BE49-F238E27FC236}">
                <a16:creationId xmlns:a16="http://schemas.microsoft.com/office/drawing/2014/main" id="{905933C2-D736-E064-5380-6970BF0BF127}"/>
              </a:ext>
            </a:extLst>
          </p:cNvPr>
          <p:cNvSpPr txBox="1"/>
          <p:nvPr/>
        </p:nvSpPr>
        <p:spPr>
          <a:xfrm>
            <a:off x="9219662" y="6218893"/>
            <a:ext cx="1441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能谱双高斯拟合</a:t>
            </a:r>
          </a:p>
          <a:p>
            <a:pPr algn="ctr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(1bar, 890V)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30CD0B2E-E00E-120B-0F94-3103B7B93547}"/>
              </a:ext>
            </a:extLst>
          </p:cNvPr>
          <p:cNvSpPr txBox="1"/>
          <p:nvPr/>
        </p:nvSpPr>
        <p:spPr>
          <a:xfrm>
            <a:off x="1733450" y="4668906"/>
            <a:ext cx="5081371" cy="874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• 1bar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下最优能量分辨率在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23%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左右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•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能量分辨率明显优于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325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目丝网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Micromegas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E1235EA7-F425-B56F-0760-41CF8FA70E59}"/>
              </a:ext>
            </a:extLst>
          </p:cNvPr>
          <p:cNvSpPr txBox="1"/>
          <p:nvPr/>
        </p:nvSpPr>
        <p:spPr>
          <a:xfrm>
            <a:off x="5425747" y="130460"/>
            <a:ext cx="2043768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工作气体：纯</a:t>
            </a:r>
            <a:r>
              <a:rPr lang="en-US" altLang="zh-CN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CF4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5494B2D-E3F1-F99B-CCEA-29BCDFC34A72}"/>
              </a:ext>
            </a:extLst>
          </p:cNvPr>
          <p:cNvSpPr txBox="1"/>
          <p:nvPr/>
        </p:nvSpPr>
        <p:spPr>
          <a:xfrm rot="16200000">
            <a:off x="-347725" y="1350065"/>
            <a:ext cx="14428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相对电子透过率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D02A13B-F715-6804-28CE-F4368F32C9D0}"/>
              </a:ext>
            </a:extLst>
          </p:cNvPr>
          <p:cNvSpPr txBox="1"/>
          <p:nvPr/>
        </p:nvSpPr>
        <p:spPr>
          <a:xfrm>
            <a:off x="3346175" y="3483868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场强比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5F50CDF-2192-1058-24CC-07F9B4DE8A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430" y="901712"/>
            <a:ext cx="3493955" cy="2645053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4D069783-D69D-A576-4199-FE1C2D648770}"/>
              </a:ext>
            </a:extLst>
          </p:cNvPr>
          <p:cNvSpPr txBox="1"/>
          <p:nvPr/>
        </p:nvSpPr>
        <p:spPr>
          <a:xfrm>
            <a:off x="6732611" y="3483868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雪崩区电压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C15C2D4-6EE5-6722-C954-E371397E08F7}"/>
              </a:ext>
            </a:extLst>
          </p:cNvPr>
          <p:cNvSpPr txBox="1"/>
          <p:nvPr/>
        </p:nvSpPr>
        <p:spPr>
          <a:xfrm rot="16200000">
            <a:off x="3995600" y="1029348"/>
            <a:ext cx="5516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增益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60DCD674-4FF5-8648-D72B-4F48494C48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5140" y="901712"/>
            <a:ext cx="3346547" cy="252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5000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2052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7E6368-EADE-C85B-82EF-7ABDF4826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矩形 182">
            <a:extLst>
              <a:ext uri="{FF2B5EF4-FFF2-40B4-BE49-F238E27FC236}">
                <a16:creationId xmlns:a16="http://schemas.microsoft.com/office/drawing/2014/main" id="{1193B0B8-3FE5-2844-07A1-FE1F73AA0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1246" y="1823758"/>
            <a:ext cx="5310188" cy="3996017"/>
          </a:xfrm>
          <a:prstGeom prst="rect">
            <a:avLst/>
          </a:prstGeom>
          <a:solidFill>
            <a:schemeClr val="bg1"/>
          </a:solidFill>
          <a:ln w="28575">
            <a:solidFill>
              <a:srgbClr val="205285"/>
            </a:solidFill>
            <a:bevel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099" name="MH_Number_1">
            <a:extLst>
              <a:ext uri="{FF2B5EF4-FFF2-40B4-BE49-F238E27FC236}">
                <a16:creationId xmlns:a16="http://schemas.microsoft.com/office/drawing/2014/main" id="{B454C032-8CB4-80B7-480A-89B4F100E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2190373"/>
            <a:ext cx="498475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01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4100" name="MH_Entry_1">
            <a:extLst>
              <a:ext uri="{FF2B5EF4-FFF2-40B4-BE49-F238E27FC236}">
                <a16:creationId xmlns:a16="http://schemas.microsoft.com/office/drawing/2014/main" id="{EF1B5530-74F8-1F18-A3A8-FD9205540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2190373"/>
            <a:ext cx="4027487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MeV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伽马探测背景介绍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101" name="MH_Entry_2">
            <a:extLst>
              <a:ext uri="{FF2B5EF4-FFF2-40B4-BE49-F238E27FC236}">
                <a16:creationId xmlns:a16="http://schemas.microsoft.com/office/drawing/2014/main" id="{BB5E6AFA-1B45-BBC9-EFEE-683723A293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2889217"/>
            <a:ext cx="4027487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MeGaT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实验简介</a:t>
            </a:r>
          </a:p>
        </p:txBody>
      </p:sp>
      <p:sp>
        <p:nvSpPr>
          <p:cNvPr id="4102" name="MH_Number_2">
            <a:extLst>
              <a:ext uri="{FF2B5EF4-FFF2-40B4-BE49-F238E27FC236}">
                <a16:creationId xmlns:a16="http://schemas.microsoft.com/office/drawing/2014/main" id="{0D3EEDDC-D39B-403B-0D25-94EFDC3BE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2889217"/>
            <a:ext cx="498475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02</a:t>
            </a:r>
            <a:endParaRPr lang="zh-CN" altLang="en-US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4103" name="MH_Number_1">
            <a:extLst>
              <a:ext uri="{FF2B5EF4-FFF2-40B4-BE49-F238E27FC236}">
                <a16:creationId xmlns:a16="http://schemas.microsoft.com/office/drawing/2014/main" id="{AE61257A-B007-3F07-C41D-D3256D6E94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3588061"/>
            <a:ext cx="498475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03</a:t>
            </a:r>
            <a:endParaRPr lang="zh-CN" altLang="en-US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4104" name="MH_Entry_1">
            <a:extLst>
              <a:ext uri="{FF2B5EF4-FFF2-40B4-BE49-F238E27FC236}">
                <a16:creationId xmlns:a16="http://schemas.microsoft.com/office/drawing/2014/main" id="{B8C74CC1-BFE6-070F-2DDD-95A54DB071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3588061"/>
            <a:ext cx="4027487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TPC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气体选择与灵敏度优化</a:t>
            </a:r>
          </a:p>
        </p:txBody>
      </p:sp>
      <p:sp>
        <p:nvSpPr>
          <p:cNvPr id="4108" name="矩形 664">
            <a:extLst>
              <a:ext uri="{FF2B5EF4-FFF2-40B4-BE49-F238E27FC236}">
                <a16:creationId xmlns:a16="http://schemas.microsoft.com/office/drawing/2014/main" id="{3EC1E540-7B65-3048-1F88-310E81D69C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1330" y="748645"/>
            <a:ext cx="1468633" cy="923130"/>
          </a:xfrm>
          <a:prstGeom prst="rect">
            <a:avLst/>
          </a:prstGeom>
          <a:solidFill>
            <a:schemeClr val="bg1"/>
          </a:solidFill>
          <a:ln w="28575">
            <a:solidFill>
              <a:srgbClr val="205285"/>
            </a:solidFill>
            <a:bevel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109" name="文本框 665">
            <a:extLst>
              <a:ext uri="{FF2B5EF4-FFF2-40B4-BE49-F238E27FC236}">
                <a16:creationId xmlns:a16="http://schemas.microsoft.com/office/drawing/2014/main" id="{AE46D72E-263E-45A9-8C63-DC35B7AC5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2588" y="818320"/>
            <a:ext cx="13131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400" b="1" dirty="0">
                <a:solidFill>
                  <a:srgbClr val="20528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目录</a:t>
            </a:r>
            <a:endParaRPr lang="en-US" altLang="zh-CN" sz="4400" b="1" dirty="0">
              <a:solidFill>
                <a:srgbClr val="20528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110" name="直接连接符 669">
            <a:extLst>
              <a:ext uri="{FF2B5EF4-FFF2-40B4-BE49-F238E27FC236}">
                <a16:creationId xmlns:a16="http://schemas.microsoft.com/office/drawing/2014/main" id="{34B332B3-B5A4-156B-A66C-AE977C8CC5F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72977" y="1553351"/>
            <a:ext cx="1136731" cy="0"/>
          </a:xfrm>
          <a:prstGeom prst="line">
            <a:avLst/>
          </a:prstGeom>
          <a:noFill/>
          <a:ln w="6350">
            <a:solidFill>
              <a:srgbClr val="205285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" name="MH_Number_1">
            <a:extLst>
              <a:ext uri="{FF2B5EF4-FFF2-40B4-BE49-F238E27FC236}">
                <a16:creationId xmlns:a16="http://schemas.microsoft.com/office/drawing/2014/main" id="{E235D865-F592-6F95-5BDB-523DD5B70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4286905"/>
            <a:ext cx="498475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04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3" name="MH_Entry_1">
            <a:extLst>
              <a:ext uri="{FF2B5EF4-FFF2-40B4-BE49-F238E27FC236}">
                <a16:creationId xmlns:a16="http://schemas.microsoft.com/office/drawing/2014/main" id="{594906A1-68E1-CBCD-EAA3-D60972047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4286905"/>
            <a:ext cx="4027487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探测器参数优化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MH_Number_1">
            <a:extLst>
              <a:ext uri="{FF2B5EF4-FFF2-40B4-BE49-F238E27FC236}">
                <a16:creationId xmlns:a16="http://schemas.microsoft.com/office/drawing/2014/main" id="{10894AED-EF68-8800-2D99-6836A88A1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4985749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05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5" name="MH_Entry_1">
            <a:extLst>
              <a:ext uri="{FF2B5EF4-FFF2-40B4-BE49-F238E27FC236}">
                <a16:creationId xmlns:a16="http://schemas.microsoft.com/office/drawing/2014/main" id="{E19E34A5-09BE-42DC-FC17-93C5820B0A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4985749"/>
            <a:ext cx="4027487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总结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787768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val 5"/>
          <p:cNvSpPr>
            <a:spLocks noChangeArrowheads="1"/>
          </p:cNvSpPr>
          <p:nvPr/>
        </p:nvSpPr>
        <p:spPr bwMode="auto">
          <a:xfrm>
            <a:off x="703263" y="34925"/>
            <a:ext cx="11488737" cy="889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57" name="MH_Number_1"/>
          <p:cNvSpPr>
            <a:spLocks noChangeArrowheads="1"/>
          </p:cNvSpPr>
          <p:nvPr/>
        </p:nvSpPr>
        <p:spPr bwMode="auto">
          <a:xfrm>
            <a:off x="33338" y="34925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05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6158" name="MH_Entry_1"/>
          <p:cNvSpPr>
            <a:spLocks noChangeArrowheads="1"/>
          </p:cNvSpPr>
          <p:nvPr/>
        </p:nvSpPr>
        <p:spPr bwMode="auto">
          <a:xfrm>
            <a:off x="581026" y="34925"/>
            <a:ext cx="847724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总结</a:t>
            </a:r>
          </a:p>
        </p:txBody>
      </p:sp>
      <p:sp>
        <p:nvSpPr>
          <p:cNvPr id="6159" name="Oval 5"/>
          <p:cNvSpPr>
            <a:spLocks noChangeArrowheads="1"/>
          </p:cNvSpPr>
          <p:nvPr/>
        </p:nvSpPr>
        <p:spPr bwMode="auto">
          <a:xfrm>
            <a:off x="0" y="6742113"/>
            <a:ext cx="11688763" cy="9683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0" name="Oval 5"/>
          <p:cNvSpPr>
            <a:spLocks noChangeArrowheads="1"/>
          </p:cNvSpPr>
          <p:nvPr/>
        </p:nvSpPr>
        <p:spPr bwMode="auto">
          <a:xfrm rot="5400000">
            <a:off x="8912226" y="3144837"/>
            <a:ext cx="6381750" cy="920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1" name="Oval 5"/>
          <p:cNvSpPr>
            <a:spLocks noChangeArrowheads="1"/>
          </p:cNvSpPr>
          <p:nvPr/>
        </p:nvSpPr>
        <p:spPr bwMode="auto">
          <a:xfrm rot="5400000">
            <a:off x="-3071018" y="3663156"/>
            <a:ext cx="6299200" cy="9048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" name="Oval 5">
            <a:extLst>
              <a:ext uri="{FF2B5EF4-FFF2-40B4-BE49-F238E27FC236}">
                <a16:creationId xmlns:a16="http://schemas.microsoft.com/office/drawing/2014/main" id="{E3721ED4-9448-40BB-FE51-465CCB143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4325" y="6432550"/>
            <a:ext cx="406400" cy="4064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" name="矩形 4">
            <a:extLst>
              <a:ext uri="{FF2B5EF4-FFF2-40B4-BE49-F238E27FC236}">
                <a16:creationId xmlns:a16="http://schemas.microsoft.com/office/drawing/2014/main" id="{56315E1F-0640-1D96-F457-83756DA983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79250" y="6434138"/>
            <a:ext cx="3349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7A3F3D88-D450-45B1-A901-41531C616B6F}" type="slidenum"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24</a:t>
            </a:fld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93B493D9-010B-D242-9C9D-FD08A219E00D}"/>
              </a:ext>
            </a:extLst>
          </p:cNvPr>
          <p:cNvSpPr txBox="1"/>
          <p:nvPr/>
        </p:nvSpPr>
        <p:spPr>
          <a:xfrm>
            <a:off x="2010859" y="1156316"/>
            <a:ext cx="8159171" cy="4192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• </a:t>
            </a: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新一代空间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MeV</a:t>
            </a: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伽马望远镜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——MeGaT</a:t>
            </a: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实验，致力于打开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MeV</a:t>
            </a: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伽马高灵敏度观测窗口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• </a:t>
            </a: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CF4</a:t>
            </a: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作为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TPC</a:t>
            </a: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工作气体对于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MeGaT</a:t>
            </a: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实验更有优势，兼顾高探测效率和高角分辨，能将康普顿能区的灵敏度再提升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50%</a:t>
            </a: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；同时降低工作气压，简化机械结构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• </a:t>
            </a: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选择高目数丝网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Micromegas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作为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TPC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读出探测器可以有效减小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CF4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解离吸附的影响，提高探测器的能量分辨率</a:t>
            </a:r>
            <a:endParaRPr lang="en-US" altLang="zh-CN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87476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2052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Oval 5"/>
          <p:cNvSpPr>
            <a:spLocks noChangeArrowheads="1"/>
          </p:cNvSpPr>
          <p:nvPr/>
        </p:nvSpPr>
        <p:spPr bwMode="auto">
          <a:xfrm>
            <a:off x="4349750" y="1876425"/>
            <a:ext cx="3475038" cy="3079750"/>
          </a:xfrm>
          <a:prstGeom prst="rect">
            <a:avLst/>
          </a:prstGeom>
          <a:solidFill>
            <a:schemeClr val="bg1"/>
          </a:solidFill>
          <a:ln w="28575">
            <a:solidFill>
              <a:srgbClr val="205285"/>
            </a:solidFill>
            <a:bevel/>
            <a:headEnd/>
            <a:tailEnd/>
          </a:ln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>
              <a:solidFill>
                <a:schemeClr val="bg1"/>
              </a:solidFill>
            </a:endParaRPr>
          </a:p>
        </p:txBody>
      </p:sp>
      <p:sp>
        <p:nvSpPr>
          <p:cNvPr id="20734" name="矩形 3"/>
          <p:cNvSpPr>
            <a:spLocks noChangeArrowheads="1"/>
          </p:cNvSpPr>
          <p:nvPr/>
        </p:nvSpPr>
        <p:spPr bwMode="auto">
          <a:xfrm>
            <a:off x="4728809" y="2408238"/>
            <a:ext cx="295465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72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谢谢！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0735" name="矩形 266"/>
          <p:cNvSpPr>
            <a:spLocks noChangeArrowheads="1"/>
          </p:cNvSpPr>
          <p:nvPr/>
        </p:nvSpPr>
        <p:spPr bwMode="auto">
          <a:xfrm>
            <a:off x="4624476" y="3687762"/>
            <a:ext cx="2955925" cy="46038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>
              <a:solidFill>
                <a:srgbClr val="225686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0736" name="矩形 8"/>
          <p:cNvSpPr>
            <a:spLocks noChangeArrowheads="1"/>
          </p:cNvSpPr>
          <p:nvPr/>
        </p:nvSpPr>
        <p:spPr bwMode="auto">
          <a:xfrm>
            <a:off x="5753624" y="3970248"/>
            <a:ext cx="69762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dirty="0">
                <a:solidFill>
                  <a:srgbClr val="22568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周锐</a:t>
            </a:r>
            <a:endParaRPr lang="en-US" altLang="zh-CN" sz="2000" dirty="0">
              <a:solidFill>
                <a:srgbClr val="225686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000" dirty="0">
              <a:solidFill>
                <a:srgbClr val="225686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0737" name="矩形 8"/>
          <p:cNvSpPr>
            <a:spLocks noChangeArrowheads="1"/>
          </p:cNvSpPr>
          <p:nvPr/>
        </p:nvSpPr>
        <p:spPr bwMode="auto">
          <a:xfrm>
            <a:off x="5413761" y="4313208"/>
            <a:ext cx="136447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000" dirty="0">
                <a:solidFill>
                  <a:srgbClr val="22568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2026·7·23</a:t>
            </a:r>
            <a:endParaRPr lang="zh-CN" altLang="en-US" sz="2000" dirty="0">
              <a:solidFill>
                <a:srgbClr val="225686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7B443-67E5-150E-0047-137C9BA23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Oval 5">
            <a:extLst>
              <a:ext uri="{FF2B5EF4-FFF2-40B4-BE49-F238E27FC236}">
                <a16:creationId xmlns:a16="http://schemas.microsoft.com/office/drawing/2014/main" id="{CECA20D0-4A87-0B46-1A01-2110B14E3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7963" y="2168166"/>
            <a:ext cx="4176073" cy="1932494"/>
          </a:xfrm>
          <a:prstGeom prst="rect">
            <a:avLst/>
          </a:prstGeom>
          <a:solidFill>
            <a:schemeClr val="bg1"/>
          </a:solidFill>
          <a:ln w="28575">
            <a:solidFill>
              <a:srgbClr val="205285"/>
            </a:solidFill>
            <a:bevel/>
            <a:headEnd/>
            <a:tailEnd/>
          </a:ln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>
              <a:solidFill>
                <a:schemeClr val="bg1"/>
              </a:solidFill>
            </a:endParaRPr>
          </a:p>
        </p:txBody>
      </p:sp>
      <p:sp>
        <p:nvSpPr>
          <p:cNvPr id="20734" name="矩形 3">
            <a:extLst>
              <a:ext uri="{FF2B5EF4-FFF2-40B4-BE49-F238E27FC236}">
                <a16:creationId xmlns:a16="http://schemas.microsoft.com/office/drawing/2014/main" id="{3C1D0063-C5D5-9B6F-5166-83000200B3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3907" y="2408238"/>
            <a:ext cx="356418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72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backup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0735" name="矩形 266">
            <a:extLst>
              <a:ext uri="{FF2B5EF4-FFF2-40B4-BE49-F238E27FC236}">
                <a16:creationId xmlns:a16="http://schemas.microsoft.com/office/drawing/2014/main" id="{E1DE2CAE-69A7-04E2-8F44-B5BF12AE1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3314" y="3608567"/>
            <a:ext cx="3365369" cy="45719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>
              <a:solidFill>
                <a:srgbClr val="225686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21056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>
            <a:extLst>
              <a:ext uri="{FF2B5EF4-FFF2-40B4-BE49-F238E27FC236}">
                <a16:creationId xmlns:a16="http://schemas.microsoft.com/office/drawing/2014/main" id="{119C6684-9A32-4816-93BD-A0BFBCBCE376}"/>
              </a:ext>
            </a:extLst>
          </p:cNvPr>
          <p:cNvSpPr txBox="1"/>
          <p:nvPr/>
        </p:nvSpPr>
        <p:spPr>
          <a:xfrm>
            <a:off x="4996108" y="342157"/>
            <a:ext cx="5944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dirty="0">
                <a:latin typeface="汉仪旗黑-80W" panose="00020600040101010101" pitchFamily="18" charset="-122"/>
                <a:ea typeface="汉仪旗黑-80W" panose="00020600040101010101" pitchFamily="18" charset="-122"/>
              </a:rPr>
              <a:t>Backup</a:t>
            </a:r>
            <a:r>
              <a:rPr lang="zh-CN" altLang="en-US" sz="3600" dirty="0">
                <a:latin typeface="汉仪旗黑-80W" panose="00020600040101010101" pitchFamily="18" charset="-122"/>
                <a:ea typeface="汉仪旗黑-80W" panose="00020600040101010101" pitchFamily="18" charset="-122"/>
              </a:rPr>
              <a:t>：三种角分辨的定义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767248D-83C7-A9E5-22AF-F968350381F6}"/>
              </a:ext>
            </a:extLst>
          </p:cNvPr>
          <p:cNvSpPr txBox="1"/>
          <p:nvPr/>
        </p:nvSpPr>
        <p:spPr>
          <a:xfrm>
            <a:off x="62422" y="268554"/>
            <a:ext cx="41614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1981CB"/>
                </a:solidFill>
              </a:rPr>
              <a:t>ARM</a:t>
            </a:r>
            <a:r>
              <a:rPr lang="en-US" altLang="zh-CN" sz="2000" dirty="0"/>
              <a:t>-</a:t>
            </a:r>
            <a:r>
              <a:rPr lang="en-US" altLang="zh-CN" sz="2000" b="1" dirty="0">
                <a:solidFill>
                  <a:srgbClr val="1981CB"/>
                </a:solidFill>
              </a:rPr>
              <a:t>A</a:t>
            </a:r>
            <a:r>
              <a:rPr lang="en-US" altLang="zh-CN" sz="2000" dirty="0"/>
              <a:t>ngular </a:t>
            </a:r>
            <a:r>
              <a:rPr lang="en-US" altLang="zh-CN" sz="2000" b="1" dirty="0">
                <a:solidFill>
                  <a:srgbClr val="1981CB"/>
                </a:solidFill>
              </a:rPr>
              <a:t>R</a:t>
            </a:r>
            <a:r>
              <a:rPr lang="en-US" altLang="zh-CN" sz="2000" dirty="0"/>
              <a:t>esolution </a:t>
            </a:r>
            <a:r>
              <a:rPr lang="en-US" altLang="zh-CN" sz="2000" b="1" dirty="0">
                <a:solidFill>
                  <a:srgbClr val="1981CB"/>
                </a:solidFill>
              </a:rPr>
              <a:t>M</a:t>
            </a:r>
            <a:r>
              <a:rPr lang="en-US" altLang="zh-CN" sz="2000" dirty="0"/>
              <a:t>easure</a:t>
            </a:r>
          </a:p>
          <a:p>
            <a:r>
              <a:rPr lang="en-US" altLang="zh-CN" sz="2000" b="1" dirty="0">
                <a:solidFill>
                  <a:srgbClr val="7232A1"/>
                </a:solidFill>
              </a:rPr>
              <a:t>SPD</a:t>
            </a:r>
            <a:r>
              <a:rPr lang="en-US" altLang="zh-CN" sz="2000" dirty="0"/>
              <a:t>-</a:t>
            </a:r>
            <a:r>
              <a:rPr lang="en-US" altLang="zh-CN" sz="2000" b="1" dirty="0">
                <a:solidFill>
                  <a:srgbClr val="7232A1"/>
                </a:solidFill>
              </a:rPr>
              <a:t>S</a:t>
            </a:r>
            <a:r>
              <a:rPr lang="en-US" altLang="zh-CN" sz="2000" dirty="0"/>
              <a:t>catter </a:t>
            </a:r>
            <a:r>
              <a:rPr lang="en-US" altLang="zh-CN" sz="2000" b="1" dirty="0">
                <a:solidFill>
                  <a:srgbClr val="7232A1"/>
                </a:solidFill>
              </a:rPr>
              <a:t>P</a:t>
            </a:r>
            <a:r>
              <a:rPr lang="en-US" altLang="zh-CN" sz="2000" dirty="0"/>
              <a:t>lane </a:t>
            </a:r>
            <a:r>
              <a:rPr lang="en-US" altLang="zh-CN" sz="2000" b="1" dirty="0">
                <a:solidFill>
                  <a:srgbClr val="7232A1"/>
                </a:solidFill>
              </a:rPr>
              <a:t>D</a:t>
            </a:r>
            <a:r>
              <a:rPr lang="en-US" altLang="zh-CN" sz="2000" dirty="0"/>
              <a:t>eviation</a:t>
            </a:r>
          </a:p>
          <a:p>
            <a:r>
              <a:rPr lang="en-US" altLang="zh-CN" sz="2000" b="1" dirty="0">
                <a:solidFill>
                  <a:srgbClr val="FF00FF"/>
                </a:solidFill>
              </a:rPr>
              <a:t>PSF</a:t>
            </a:r>
            <a:r>
              <a:rPr lang="en-US" altLang="zh-CN" sz="2000" dirty="0"/>
              <a:t>-</a:t>
            </a:r>
            <a:r>
              <a:rPr lang="zh-CN" altLang="en-US" sz="2000" b="1" dirty="0">
                <a:solidFill>
                  <a:srgbClr val="FF00FF"/>
                </a:solidFill>
              </a:rPr>
              <a:t>P</a:t>
            </a:r>
            <a:r>
              <a:rPr lang="zh-CN" altLang="en-US" sz="2000" dirty="0"/>
              <a:t>oint </a:t>
            </a:r>
            <a:r>
              <a:rPr lang="zh-CN" altLang="en-US" sz="2000" b="1" dirty="0">
                <a:solidFill>
                  <a:srgbClr val="FF00FF"/>
                </a:solidFill>
              </a:rPr>
              <a:t>S</a:t>
            </a:r>
            <a:r>
              <a:rPr lang="zh-CN" altLang="en-US" sz="2000" dirty="0"/>
              <a:t>pread </a:t>
            </a:r>
            <a:r>
              <a:rPr lang="zh-CN" altLang="en-US" sz="2000" b="1" dirty="0">
                <a:solidFill>
                  <a:srgbClr val="FF00FF"/>
                </a:solidFill>
              </a:rPr>
              <a:t>F</a:t>
            </a:r>
            <a:r>
              <a:rPr lang="zh-CN" altLang="en-US" sz="2000" dirty="0"/>
              <a:t>unction</a:t>
            </a:r>
            <a:endParaRPr lang="en-US" altLang="zh-CN" sz="2000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85FFF01-528D-48AD-529C-C6CDF3FFD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45" y="1505112"/>
            <a:ext cx="3419563" cy="37389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539F09F5-FF22-44D7-9F4B-24243A481E12}"/>
                  </a:ext>
                </a:extLst>
              </p:cNvPr>
              <p:cNvSpPr txBox="1"/>
              <p:nvPr/>
            </p:nvSpPr>
            <p:spPr>
              <a:xfrm>
                <a:off x="167329" y="5397655"/>
                <a:ext cx="3877985" cy="3957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1600" smtClean="0"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zh-CN" altLang="en-US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𝐴𝑅𝑀</m:t>
                          </m:r>
                        </m:sub>
                      </m:sSub>
                      <m:r>
                        <a:rPr lang="zh-CN" altLang="en-US" sz="1600" i="0">
                          <a:latin typeface="Cambria Math" panose="02040503050406030204" pitchFamily="18" charset="0"/>
                        </a:rPr>
                        <m:t>= </m:t>
                      </m:r>
                      <m:func>
                        <m:func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zh-CN" altLang="en-US" sz="16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zh-CN" altLang="en-US" sz="1600" i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zh-CN" altLang="en-US" sz="1600" i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zh-CN" altLang="en-US" sz="16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zh-CN" altLang="en-US" sz="16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</m:acc>
                              <m:r>
                                <a:rPr lang="zh-CN" altLang="en-US" sz="1600" i="0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acc>
                                <m:accPr>
                                  <m:chr m:val="⃗"/>
                                  <m:ctrlPr>
                                    <a:rPr lang="zh-CN" altLang="en-US" sz="16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</m:acc>
                            </m:e>
                          </m:d>
                        </m:e>
                      </m:func>
                      <m:r>
                        <a:rPr lang="zh-CN" altLang="en-US" sz="1600" i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zh-CN" altLang="en-US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𝑒𝑛𝑒𝑟𝑔𝑦</m:t>
                          </m:r>
                        </m:sub>
                      </m:sSub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539F09F5-FF22-44D7-9F4B-24243A481E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329" y="5397655"/>
                <a:ext cx="3877985" cy="395749"/>
              </a:xfrm>
              <a:prstGeom prst="rect">
                <a:avLst/>
              </a:prstGeom>
              <a:blipFill>
                <a:blip r:embed="rId3"/>
                <a:stretch>
                  <a:fillRect t="-10769" b="-30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A08B05A4-34FF-A00D-79C5-532D5D467AE2}"/>
                  </a:ext>
                </a:extLst>
              </p:cNvPr>
              <p:cNvSpPr txBox="1"/>
              <p:nvPr/>
            </p:nvSpPr>
            <p:spPr>
              <a:xfrm>
                <a:off x="164788" y="5793404"/>
                <a:ext cx="3877986" cy="7287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1600" smtClean="0"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zh-CN" altLang="en-US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𝑆𝑃𝐷</m:t>
                          </m:r>
                        </m:sub>
                      </m:sSub>
                      <m:r>
                        <a:rPr lang="zh-CN" altLang="en-US" sz="1600" i="0">
                          <a:latin typeface="Cambria Math" panose="02040503050406030204" pitchFamily="18" charset="0"/>
                        </a:rPr>
                        <m:t>= </m:t>
                      </m:r>
                      <m:func>
                        <m:func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zh-CN" altLang="en-US" sz="16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zh-CN" altLang="en-US" sz="1600" i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zh-CN" altLang="en-US" sz="1600" i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zh-CN" altLang="en-US" sz="16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zh-CN" altLang="en-US" sz="16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acc>
                                    <m:accPr>
                                      <m:chr m:val="⃗"/>
                                      <m:ctrlPr>
                                        <a:rPr lang="zh-CN" altLang="en-US" sz="16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zh-CN" altLang="en-US" sz="1600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</m:acc>
                                  <m:r>
                                    <a:rPr lang="zh-CN" altLang="en-US" sz="1600" i="0">
                                      <a:latin typeface="Cambria Math" panose="02040503050406030204" pitchFamily="18" charset="0"/>
                                    </a:rPr>
                                    <m:t>×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lang="zh-CN" altLang="en-US" sz="16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zh-CN" altLang="en-US" sz="1600" i="1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</m:e>
                                  </m:acc>
                                </m:num>
                                <m:den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zh-CN" altLang="en-US" sz="16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zh-CN" altLang="en-US" sz="160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zh-CN" altLang="en-US" sz="1600" i="1">
                                              <a:latin typeface="Cambria Math" panose="02040503050406030204" pitchFamily="18" charset="0"/>
                                            </a:rPr>
                                            <m:t>𝑔</m:t>
                                          </m:r>
                                        </m:e>
                                      </m:acc>
                                      <m:r>
                                        <a:rPr lang="zh-CN" altLang="en-US" sz="1600" i="0">
                                          <a:latin typeface="Cambria Math" panose="02040503050406030204" pitchFamily="18" charset="0"/>
                                        </a:rPr>
                                        <m:t>×</m:t>
                                      </m:r>
                                      <m:acc>
                                        <m:accPr>
                                          <m:chr m:val="⃗"/>
                                          <m:ctrlPr>
                                            <a:rPr lang="zh-CN" altLang="en-US" sz="160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zh-CN" altLang="en-US" sz="1600" i="1">
                                              <a:latin typeface="Cambria Math" panose="02040503050406030204" pitchFamily="18" charset="0"/>
                                            </a:rPr>
                                            <m:t>𝑆</m:t>
                                          </m:r>
                                        </m:e>
                                      </m:acc>
                                    </m:e>
                                  </m:d>
                                </m:den>
                              </m:f>
                              <m:r>
                                <a:rPr lang="zh-CN" altLang="en-US" sz="1600" i="0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zh-CN" altLang="en-US" sz="16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acc>
                                    <m:accPr>
                                      <m:chr m:val="⃗"/>
                                      <m:ctrlPr>
                                        <a:rPr lang="zh-CN" altLang="en-US" sz="16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zh-CN" altLang="en-US" sz="1600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e>
                                  </m:acc>
                                  <m:r>
                                    <a:rPr lang="zh-CN" altLang="en-US" sz="1600" i="0">
                                      <a:latin typeface="Cambria Math" panose="02040503050406030204" pitchFamily="18" charset="0"/>
                                    </a:rPr>
                                    <m:t>×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lang="zh-CN" altLang="en-US" sz="16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zh-CN" altLang="en-US" sz="160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CN" altLang="en-US" sz="1600" i="1">
                                              <a:latin typeface="Cambria Math" panose="02040503050406030204" pitchFamily="18" charset="0"/>
                                            </a:rPr>
                                            <m:t>𝑒</m:t>
                                          </m:r>
                                        </m:e>
                                        <m:sub>
                                          <m:r>
                                            <a:rPr lang="zh-CN" altLang="en-US" sz="1600" i="1">
                                              <a:latin typeface="Cambria Math" panose="02040503050406030204" pitchFamily="18" charset="0"/>
                                            </a:rPr>
                                            <m:t>𝑜𝑏𝑠</m:t>
                                          </m:r>
                                        </m:sub>
                                      </m:sSub>
                                    </m:e>
                                  </m:acc>
                                </m:num>
                                <m:den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zh-CN" altLang="en-US" sz="16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zh-CN" altLang="en-US" sz="160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zh-CN" altLang="en-US" sz="1600" i="1">
                                              <a:latin typeface="Cambria Math" panose="02040503050406030204" pitchFamily="18" charset="0"/>
                                            </a:rPr>
                                            <m:t>𝑔</m:t>
                                          </m:r>
                                        </m:e>
                                      </m:acc>
                                      <m:r>
                                        <a:rPr lang="zh-CN" altLang="en-US" sz="1600" i="0">
                                          <a:latin typeface="Cambria Math" panose="02040503050406030204" pitchFamily="18" charset="0"/>
                                        </a:rPr>
                                        <m:t>×</m:t>
                                      </m:r>
                                      <m:acc>
                                        <m:accPr>
                                          <m:chr m:val="⃗"/>
                                          <m:ctrlPr>
                                            <a:rPr lang="zh-CN" altLang="en-US" sz="160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sSub>
                                            <m:sSubPr>
                                              <m:ctrlPr>
                                                <a:rPr lang="zh-CN" altLang="en-US" sz="1600" i="1">
                                                  <a:solidFill>
                                                    <a:srgbClr val="836967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CN" altLang="en-US" sz="1600" i="1">
                                                  <a:latin typeface="Cambria Math" panose="02040503050406030204" pitchFamily="18" charset="0"/>
                                                </a:rPr>
                                                <m:t>𝑒</m:t>
                                              </m:r>
                                            </m:e>
                                            <m:sub>
                                              <m:r>
                                                <a:rPr lang="zh-CN" altLang="en-US" sz="1600" i="1">
                                                  <a:latin typeface="Cambria Math" panose="02040503050406030204" pitchFamily="18" charset="0"/>
                                                </a:rPr>
                                                <m:t>𝑜𝑏𝑠</m:t>
                                              </m:r>
                                            </m:sub>
                                          </m:sSub>
                                        </m:e>
                                      </m:acc>
                                    </m:e>
                                  </m:d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A08B05A4-34FF-A00D-79C5-532D5D467A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788" y="5793404"/>
                <a:ext cx="3877986" cy="7287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152">
                <a:extLst>
                  <a:ext uri="{FF2B5EF4-FFF2-40B4-BE49-F238E27FC236}">
                    <a16:creationId xmlns:a16="http://schemas.microsoft.com/office/drawing/2014/main" id="{D43EA2F7-4861-71D9-8187-D331D02FAC8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05483" y="1505112"/>
                <a:ext cx="4181476" cy="4364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15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1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113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95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95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95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95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95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95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just" eaLnBrk="1" hangingPunct="1">
                  <a:lnSpc>
                    <a:spcPct val="150000"/>
                  </a:lnSpc>
                  <a:spcBef>
                    <a:spcPct val="0"/>
                  </a:spcBef>
                  <a:buNone/>
                  <a:defRPr/>
                </a:pPr>
                <a:r>
                  <a:rPr lang="en-US" altLang="zh-CN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en-US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zh-CN" alt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acc>
                  </m:oMath>
                </a14:m>
                <a:r>
                  <a:rPr lang="en-US" altLang="zh-CN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zh-CN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真实的原初</a:t>
                </a:r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gamma</a:t>
                </a:r>
                <a:r>
                  <a:rPr lang="zh-CN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的方向</a:t>
                </a:r>
                <a:endParaRPr lang="en-US" altLang="zh-CN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lnSpc>
                    <a:spcPct val="150000"/>
                  </a:lnSpc>
                  <a:spcBef>
                    <a:spcPct val="0"/>
                  </a:spcBef>
                  <a:buNone/>
                  <a:defRPr/>
                </a:pPr>
                <a:r>
                  <a:rPr lang="en-US" altLang="zh-CN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acc>
                  </m:oMath>
                </a14:m>
                <a:r>
                  <a:rPr lang="en-US" altLang="zh-CN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zh-CN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重建的原初</a:t>
                </a:r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gamma</a:t>
                </a:r>
                <a:r>
                  <a:rPr lang="zh-CN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的方向</a:t>
                </a:r>
                <a:endParaRPr lang="en-US" altLang="zh-CN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lnSpc>
                    <a:spcPct val="150000"/>
                  </a:lnSpc>
                  <a:spcBef>
                    <a:spcPct val="0"/>
                  </a:spcBef>
                  <a:buNone/>
                  <a:defRPr/>
                </a:pPr>
                <a:r>
                  <a:rPr lang="en-US" altLang="zh-CN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</a:t>
                </a:r>
                <a:r>
                  <a:rPr lang="zh-CN" alt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zh-CN" alt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acc>
                  </m:oMath>
                </a14:m>
                <a:r>
                  <a:rPr lang="en-US" altLang="zh-CN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zh-CN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重建的散射</a:t>
                </a:r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gamma</a:t>
                </a:r>
                <a:r>
                  <a:rPr lang="zh-CN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的方向</a:t>
                </a:r>
                <a:endParaRPr lang="en-US" altLang="zh-CN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lnSpc>
                    <a:spcPct val="150000"/>
                  </a:lnSpc>
                  <a:spcBef>
                    <a:spcPct val="0"/>
                  </a:spcBef>
                  <a:buNone/>
                  <a:defRPr/>
                </a:pPr>
                <a:r>
                  <a:rPr lang="en-US" altLang="zh-CN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4.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acc>
                  </m:oMath>
                </a14:m>
                <a:r>
                  <a:rPr lang="en-US" altLang="zh-CN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zh-CN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真实的康普顿电子的方向</a:t>
                </a:r>
                <a:endParaRPr lang="en-US" altLang="zh-CN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lnSpc>
                    <a:spcPct val="150000"/>
                  </a:lnSpc>
                  <a:spcBef>
                    <a:spcPct val="0"/>
                  </a:spcBef>
                  <a:buNone/>
                  <a:defRPr/>
                </a:pPr>
                <a:r>
                  <a:rPr lang="en-US" altLang="zh-CN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5.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zh-CN" altLang="en-US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zh-CN" altLang="en-US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𝑜𝑏𝑠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altLang="zh-CN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zh-CN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重建的康普顿电子的方向</a:t>
                </a:r>
                <a:endParaRPr lang="en-US" altLang="zh-CN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lnSpc>
                    <a:spcPct val="150000"/>
                  </a:lnSpc>
                  <a:spcBef>
                    <a:spcPct val="0"/>
                  </a:spcBef>
                  <a:buNone/>
                  <a:defRPr/>
                </a:pPr>
                <a:r>
                  <a:rPr lang="en-US" altLang="zh-CN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zh-CN" alt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𝑒𝑛𝑒𝑟𝑔𝑦</m:t>
                        </m:r>
                      </m:sub>
                    </m:sSub>
                  </m:oMath>
                </a14:m>
                <a:r>
                  <a:rPr lang="en-US" altLang="zh-CN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zh-CN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根据重建出的散射</a:t>
                </a:r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gamma</a:t>
                </a:r>
                <a:r>
                  <a:rPr lang="zh-CN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和电子的能量计算出的康普顿散射角</a:t>
                </a:r>
                <a:endParaRPr lang="en-US" altLang="zh-CN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 eaLnBrk="1" hangingPunct="1">
                  <a:lnSpc>
                    <a:spcPct val="150000"/>
                  </a:lnSpc>
                  <a:spcBef>
                    <a:spcPct val="0"/>
                  </a:spcBef>
                  <a:buNone/>
                </a:pPr>
                <a:endParaRPr lang="en-US" altLang="zh-CN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altLang="zh-CN" sz="18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ARM:</a:t>
                </a:r>
                <a:r>
                  <a:rPr lang="en-US" altLang="zh-CN" sz="1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zh-CN" alt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的误差，对应康普顿环的宽度</a:t>
                </a:r>
                <a:endParaRPr lang="en-US" altLang="zh-CN" sz="1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altLang="zh-CN" sz="18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SPD:</a:t>
                </a:r>
                <a:r>
                  <a:rPr lang="en-US" altLang="zh-CN" sz="1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</m:oMath>
                </a14:m>
                <a:r>
                  <a:rPr lang="zh-CN" alt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的误差，对应康普顿环的弧度</a:t>
                </a:r>
                <a:endParaRPr lang="en-US" altLang="zh-CN" sz="1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altLang="zh-CN" sz="18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PSF:</a:t>
                </a:r>
                <a:r>
                  <a:rPr lang="en-US" altLang="zh-CN" sz="1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δ</a:t>
                </a:r>
                <a:r>
                  <a:rPr lang="zh-CN" alt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的误差</a:t>
                </a:r>
                <a:endParaRPr lang="en-US" altLang="zh-CN" sz="1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152">
                <a:extLst>
                  <a:ext uri="{FF2B5EF4-FFF2-40B4-BE49-F238E27FC236}">
                    <a16:creationId xmlns:a16="http://schemas.microsoft.com/office/drawing/2014/main" id="{D43EA2F7-4861-71D9-8187-D331D02FAC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05483" y="1505112"/>
                <a:ext cx="4181476" cy="4364400"/>
              </a:xfrm>
              <a:prstGeom prst="rect">
                <a:avLst/>
              </a:prstGeom>
              <a:blipFill>
                <a:blip r:embed="rId5"/>
                <a:stretch>
                  <a:fillRect l="-875" r="-875" b="-1397"/>
                </a:stretch>
              </a:blipFill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>
            <a:extLst>
              <a:ext uri="{FF2B5EF4-FFF2-40B4-BE49-F238E27FC236}">
                <a16:creationId xmlns:a16="http://schemas.microsoft.com/office/drawing/2014/main" id="{BA0D79A2-160D-A134-C7CE-FEB03EDFC5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10025" y="4962098"/>
            <a:ext cx="1968265" cy="172116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18EE833-3746-503E-8288-D4D0905D34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58241" y="1310806"/>
            <a:ext cx="4098339" cy="162608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A2DDC91-1942-73D7-F67A-2020767C67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56679" y="2740415"/>
            <a:ext cx="2137479" cy="222168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F209F12-65D2-8BF8-6FF9-49C2B84059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58241" y="5451612"/>
            <a:ext cx="1898395" cy="133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8493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63BD74E2-CEBA-691C-E6FF-B16192232A9E}"/>
                  </a:ext>
                </a:extLst>
              </p:cNvPr>
              <p:cNvSpPr txBox="1"/>
              <p:nvPr/>
            </p:nvSpPr>
            <p:spPr>
              <a:xfrm>
                <a:off x="570459" y="888090"/>
                <a:ext cx="4498692" cy="101316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定义信噪比</a:t>
                </a:r>
                <a:r>
                  <a: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S/N</a:t>
                </a:r>
                <a:r>
                  <a: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：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CN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altLang="zh-CN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𝑁</m:t>
                          </m:r>
                        </m:e>
                        <m:sub>
                          <m:r>
                            <a:rPr kumimoji="0" lang="en-US" altLang="zh-CN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𝜎</m:t>
                          </m:r>
                        </m:sub>
                      </m:sSub>
                      <m:r>
                        <a:rPr kumimoji="0" lang="en-US" altLang="zh-CN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altLang="zh-CN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altLang="zh-CN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altLang="zh-CN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𝑁</m:t>
                              </m:r>
                            </m:e>
                            <m:sub>
                              <m:r>
                                <a:rPr kumimoji="0" lang="en-US" altLang="zh-CN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0" lang="en-US" altLang="zh-CN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kumimoji="0" lang="en-US" altLang="zh-CN" sz="2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altLang="zh-CN" sz="2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kumimoji="0" lang="en-US" altLang="zh-CN" sz="2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𝑏</m:t>
                                  </m:r>
                                </m:sub>
                              </m:sSub>
                            </m:e>
                          </m:rad>
                        </m:den>
                      </m:f>
                    </m:oMath>
                  </m:oMathPara>
                </a14:m>
                <a:endPara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63BD74E2-CEBA-691C-E6FF-B16192232A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459" y="888090"/>
                <a:ext cx="4498692" cy="1013162"/>
              </a:xfrm>
              <a:prstGeom prst="rect">
                <a:avLst/>
              </a:prstGeom>
              <a:blipFill>
                <a:blip r:embed="rId3"/>
                <a:stretch>
                  <a:fillRect l="-3523" t="-78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7FD01FDA-C0A6-3936-C374-D70E04BE817F}"/>
                  </a:ext>
                </a:extLst>
              </p:cNvPr>
              <p:cNvSpPr txBox="1"/>
              <p:nvPr/>
            </p:nvSpPr>
            <p:spPr>
              <a:xfrm>
                <a:off x="480694" y="3429000"/>
                <a:ext cx="6694040" cy="13739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𝐴</m:t>
                        </m:r>
                      </m:e>
                      <m:sub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𝑒𝑓𝑓</m:t>
                        </m:r>
                      </m:sub>
                    </m:sSub>
                  </m:oMath>
                </a14:m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：有效面积</a:t>
                </a:r>
                <a:endPara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zh-CN" altLang="en-US" sz="1600" dirty="0">
                    <a:solidFill>
                      <a:prstClr val="black"/>
                    </a:solidFill>
                  </a:rPr>
                  <a:t>：有效观测时间</a:t>
                </a:r>
              </a:p>
              <a:p>
                <a:pPr lvl="0"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6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CN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zh-CN" altLang="en-US" sz="16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：</m:t>
                    </m:r>
                  </m:oMath>
                </a14:m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能量</a:t>
                </a: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bin</a:t>
                </a: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宽</a:t>
                </a:r>
                <a:endPara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  <a:p>
                <a:pPr lvl="0"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6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Φ</m:t>
                    </m:r>
                    <m:r>
                      <a:rPr lang="zh-CN" altLang="en-US" sz="16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：</m:t>
                    </m:r>
                  </m:oMath>
                </a14:m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</a:rPr>
                  <a:t>信号通量，单位为 </a:t>
                </a:r>
                <a14:m>
                  <m:oMath xmlns:m="http://schemas.openxmlformats.org/officeDocument/2006/math">
                    <m:r>
                      <a:rPr kumimoji="0" lang="en-US" altLang="zh-CN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等线" panose="02010600030101010101" pitchFamily="2" charset="-122"/>
                      </a:rPr>
                      <m:t>𝑐𝑜𝑢𝑛𝑡𝑠</m:t>
                    </m:r>
                    <m:r>
                      <a:rPr kumimoji="0" lang="en-US" altLang="zh-CN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kumimoji="0" lang="en-US" altLang="zh-CN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kumimoji="0" lang="en-US" altLang="zh-CN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kumimoji="0" lang="en-US" altLang="zh-CN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kumimoji="0" lang="en-US" altLang="zh-CN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𝑘𝑒</m:t>
                    </m:r>
                    <m:sSup>
                      <m:sSupPr>
                        <m:ctrlP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</a:endParaRPr>
              </a:p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zh-CN" altLang="en-US" sz="16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：</m:t>
                    </m:r>
                  </m:oMath>
                </a14:m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本底通量，单位为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𝑐𝑜𝑢𝑛𝑡𝑠</m:t>
                    </m:r>
                    <m:r>
                      <a:rPr lang="en-US" altLang="zh-CN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altLang="zh-CN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en-US" altLang="zh-CN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CN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altLang="zh-CN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𝑘𝑒</m:t>
                    </m:r>
                    <m:sSup>
                      <m:sSupPr>
                        <m:ctrlP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CN" sz="16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altLang="zh-CN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sSup>
                      <m:sSupPr>
                        <m:ctrlPr>
                          <a:rPr lang="en-US" altLang="zh-CN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altLang="zh-CN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7FD01FDA-C0A6-3936-C374-D70E04BE81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694" y="3429000"/>
                <a:ext cx="6694040" cy="1373966"/>
              </a:xfrm>
              <a:prstGeom prst="rect">
                <a:avLst/>
              </a:prstGeom>
              <a:blipFill>
                <a:blip r:embed="rId4"/>
                <a:stretch>
                  <a:fillRect t="-889" b="-2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10F966B7-5AA3-AA60-CADC-EE81632D90F0}"/>
                  </a:ext>
                </a:extLst>
              </p:cNvPr>
              <p:cNvSpPr txBox="1"/>
              <p:nvPr/>
            </p:nvSpPr>
            <p:spPr>
              <a:xfrm>
                <a:off x="3943905" y="1103533"/>
                <a:ext cx="3104965" cy="7977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CN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altLang="zh-CN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𝑁</m:t>
                          </m:r>
                        </m:e>
                        <m:sub>
                          <m:r>
                            <a:rPr kumimoji="0" lang="en-US" altLang="zh-CN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𝜎</m:t>
                          </m:r>
                        </m:sub>
                      </m:sSub>
                      <m:r>
                        <a:rPr kumimoji="0" lang="en-US" altLang="zh-CN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altLang="zh-CN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altLang="zh-CN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altLang="zh-CN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𝑁</m:t>
                              </m:r>
                            </m:e>
                            <m:sub>
                              <m:r>
                                <a:rPr kumimoji="0" lang="en-US" altLang="zh-CN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0" lang="en-US" altLang="zh-CN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kumimoji="0" lang="en-US" altLang="zh-CN" sz="2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altLang="zh-CN" sz="2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kumimoji="0" lang="en-US" altLang="zh-CN" sz="2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𝑠</m:t>
                                  </m:r>
                                </m:sub>
                              </m:sSub>
                              <m:r>
                                <a:rPr kumimoji="0" lang="en-US" altLang="zh-CN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kumimoji="0" lang="en-US" altLang="zh-CN" sz="2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altLang="zh-CN" sz="2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kumimoji="0" lang="en-US" altLang="zh-CN" sz="2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𝑏</m:t>
                                  </m:r>
                                </m:sub>
                              </m:sSub>
                            </m:e>
                          </m:rad>
                        </m:den>
                      </m:f>
                    </m:oMath>
                  </m:oMathPara>
                </a14:m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10F966B7-5AA3-AA60-CADC-EE81632D90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905" y="1103533"/>
                <a:ext cx="3104965" cy="7977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A8CEDCE9-85F1-6438-10DF-F206A200C48D}"/>
                  </a:ext>
                </a:extLst>
              </p:cNvPr>
              <p:cNvSpPr txBox="1"/>
              <p:nvPr/>
            </p:nvSpPr>
            <p:spPr>
              <a:xfrm>
                <a:off x="6682677" y="1180343"/>
                <a:ext cx="3906176" cy="3583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信号计数：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𝑁</m:t>
                        </m:r>
                      </m:e>
                      <m:sub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𝑠</m:t>
                        </m:r>
                      </m:sub>
                    </m:sSub>
                    <m:r>
                      <a:rPr kumimoji="0" lang="en-US" altLang="zh-CN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r>
                      <m:rPr>
                        <m:sty m:val="p"/>
                      </m:rPr>
                      <a:rPr kumimoji="0" lang="en-US" altLang="zh-CN" sz="1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Φ</m:t>
                    </m:r>
                    <m:r>
                      <a:rPr kumimoji="0" lang="en-US" altLang="zh-CN" sz="1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  <m:sSub>
                      <m:sSubPr>
                        <m:ctrlP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𝐴</m:t>
                        </m:r>
                      </m:e>
                      <m:sub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𝑒𝑓𝑓</m:t>
                        </m:r>
                      </m:sub>
                    </m:sSub>
                    <m:r>
                      <a:rPr kumimoji="0" lang="en-US" altLang="zh-CN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  <m:r>
                      <a:rPr kumimoji="0" lang="en-US" altLang="zh-CN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𝑇</m:t>
                    </m:r>
                    <m:r>
                      <a:rPr kumimoji="0" lang="en-US" altLang="zh-CN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  <m:r>
                      <m:rPr>
                        <m:sty m:val="p"/>
                      </m:rPr>
                      <a:rPr kumimoji="0" lang="en-US" altLang="zh-CN" sz="1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Δ</m:t>
                    </m:r>
                    <m:r>
                      <a:rPr kumimoji="0" lang="en-US" altLang="zh-CN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𝐸</m:t>
                    </m:r>
                    <m:r>
                      <a:rPr kumimoji="0" lang="en-US" altLang="zh-CN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  <m:sSub>
                      <m:sSubPr>
                        <m:ctrlP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𝜖</m:t>
                        </m:r>
                      </m:e>
                      <m:sub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68</m:t>
                        </m:r>
                      </m:sub>
                    </m:sSub>
                  </m:oMath>
                </a14:m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A8CEDCE9-85F1-6438-10DF-F206A200C4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2677" y="1180343"/>
                <a:ext cx="3906176" cy="358303"/>
              </a:xfrm>
              <a:prstGeom prst="rect">
                <a:avLst/>
              </a:prstGeom>
              <a:blipFill>
                <a:blip r:embed="rId6"/>
                <a:stretch>
                  <a:fillRect l="-780" t="-3448" b="-189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3996F32-3D34-2CBA-A81D-5722D1FEC265}"/>
                  </a:ext>
                </a:extLst>
              </p:cNvPr>
              <p:cNvSpPr txBox="1"/>
              <p:nvPr/>
            </p:nvSpPr>
            <p:spPr>
              <a:xfrm>
                <a:off x="6682677" y="1513275"/>
                <a:ext cx="3906176" cy="3766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本底计数：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𝑁</m:t>
                        </m:r>
                      </m:e>
                      <m:sub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𝑏</m:t>
                        </m:r>
                      </m:sub>
                    </m:sSub>
                    <m:r>
                      <a:rPr kumimoji="0" lang="en-US" altLang="zh-CN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naryPr>
                      <m:sub/>
                      <m:sup/>
                      <m:e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𝐵</m:t>
                        </m:r>
                        <m:d>
                          <m:dPr>
                            <m:ctrlPr>
                              <a:rPr kumimoji="0" lang="en-US" altLang="zh-CN" sz="1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dPr>
                          <m:e>
                            <m:r>
                              <a:rPr kumimoji="0" lang="en-US" altLang="zh-CN" sz="1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𝐸</m:t>
                            </m:r>
                          </m:e>
                        </m:d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𝑑𝐸</m:t>
                        </m:r>
                      </m:e>
                    </m:nary>
                    <m:r>
                      <a:rPr kumimoji="0" lang="en-US" altLang="zh-CN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∙</m:t>
                    </m:r>
                    <m:sSub>
                      <m:sSubPr>
                        <m:ctrlP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𝐴</m:t>
                        </m:r>
                      </m:e>
                      <m:sub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𝑒𝑓𝑓</m:t>
                        </m:r>
                      </m:sub>
                    </m:sSub>
                    <m:r>
                      <a:rPr kumimoji="0" lang="en-US" altLang="zh-CN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  <m:r>
                      <a:rPr kumimoji="0" lang="en-US" altLang="zh-CN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𝑇</m:t>
                    </m:r>
                    <m:r>
                      <a:rPr kumimoji="0" lang="en-US" altLang="zh-CN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  <m:r>
                      <m:rPr>
                        <m:sty m:val="p"/>
                      </m:rPr>
                      <a:rPr kumimoji="0" lang="en-US" altLang="zh-CN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Δ</m:t>
                    </m:r>
                    <m:sSub>
                      <m:sSubPr>
                        <m:ctrlP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n-US" altLang="zh-CN" sz="16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Ω</m:t>
                        </m:r>
                      </m:e>
                      <m:sub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68</m:t>
                        </m:r>
                      </m:sub>
                    </m:sSub>
                  </m:oMath>
                </a14:m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3996F32-3D34-2CBA-A81D-5722D1FEC2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2677" y="1513275"/>
                <a:ext cx="3906176" cy="376642"/>
              </a:xfrm>
              <a:prstGeom prst="rect">
                <a:avLst/>
              </a:prstGeom>
              <a:blipFill>
                <a:blip r:embed="rId7"/>
                <a:stretch>
                  <a:fillRect l="-780" t="-125806" b="-1822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4CFF932A-3F3D-15D5-4AB4-940BC86FC420}"/>
                  </a:ext>
                </a:extLst>
              </p:cNvPr>
              <p:cNvSpPr txBox="1"/>
              <p:nvPr/>
            </p:nvSpPr>
            <p:spPr>
              <a:xfrm>
                <a:off x="480694" y="5091641"/>
                <a:ext cx="6094520" cy="9127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altLang="zh-CN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68</m:t>
                        </m:r>
                      </m:sub>
                    </m:sSub>
                    <m:r>
                      <a:rPr lang="zh-CN" altLang="en-US" sz="16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通常</m:t>
                    </m:r>
                  </m:oMath>
                </a14:m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cs typeface="+mn-cs"/>
                  </a:rPr>
                  <a:t>取</a:t>
                </a: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cs typeface="+mn-cs"/>
                  </a:rPr>
                  <a:t>68%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altLang="zh-CN" sz="1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Δ</m:t>
                    </m:r>
                    <m:sSub>
                      <m:sSubPr>
                        <m:ctrlP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n-US" altLang="zh-CN" sz="16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Ω</m:t>
                        </m:r>
                      </m:e>
                      <m:sub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68</m:t>
                        </m:r>
                      </m:sub>
                    </m:sSub>
                  </m:oMath>
                </a14:m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：得到</a:t>
                </a: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68%</a:t>
                </a: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信号时对应的立体角</a:t>
                </a:r>
                <a:endPara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altLang="zh-CN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Δ</m:t>
                      </m:r>
                      <m:sSub>
                        <m:sSubPr>
                          <m:ctrlPr>
                            <a:rPr kumimoji="0" lang="en-US" altLang="zh-CN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n-US" altLang="zh-CN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Ω</m:t>
                          </m:r>
                        </m:e>
                        <m:sub>
                          <m:r>
                            <a:rPr kumimoji="0" lang="en-US" altLang="zh-CN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68</m:t>
                          </m:r>
                        </m:sub>
                      </m:sSub>
                      <m:r>
                        <a:rPr kumimoji="0" lang="en-US" altLang="zh-CN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=2</m:t>
                      </m:r>
                      <m:r>
                        <a:rPr kumimoji="0" lang="en-US" altLang="zh-CN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𝜋</m:t>
                      </m:r>
                      <m:d>
                        <m:dPr>
                          <m:ctrlPr>
                            <a:rPr kumimoji="0" lang="en-US" altLang="zh-CN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altLang="zh-CN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1−</m:t>
                          </m:r>
                          <m:func>
                            <m:funcPr>
                              <m:ctrlPr>
                                <a:rPr kumimoji="0" lang="en-US" altLang="zh-CN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US" altLang="zh-CN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cos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kumimoji="0" lang="en-US" altLang="zh-CN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altLang="zh-CN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kumimoji="0" lang="en-US" altLang="zh-CN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68</m:t>
                                  </m:r>
                                </m:sub>
                              </m:sSub>
                            </m:e>
                          </m:func>
                        </m:e>
                      </m:d>
                      <m:r>
                        <a:rPr kumimoji="0" lang="en-US" altLang="zh-CN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 </m:t>
                      </m:r>
                      <m:r>
                        <a:rPr kumimoji="0" lang="en-US" altLang="zh-CN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≈</m:t>
                      </m:r>
                      <m:r>
                        <a:rPr kumimoji="0" lang="en-US" altLang="zh-CN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𝜋</m:t>
                      </m:r>
                      <m:sSubSup>
                        <m:sSubSupPr>
                          <m:ctrlPr>
                            <a:rPr kumimoji="0" lang="en-US" altLang="zh-CN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bSupPr>
                        <m:e>
                          <m:r>
                            <a:rPr kumimoji="0" lang="en-US" altLang="zh-CN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𝜃</m:t>
                          </m:r>
                        </m:e>
                        <m:sub>
                          <m:r>
                            <a:rPr kumimoji="0" lang="en-US" altLang="zh-CN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68</m:t>
                          </m:r>
                        </m:sub>
                        <m:sup>
                          <m:r>
                            <a:rPr kumimoji="0" lang="en-US" altLang="zh-CN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sup>
                      </m:sSubSup>
                      <m:r>
                        <a:rPr kumimoji="0" lang="en-US" altLang="zh-CN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kumimoji="0" lang="en-US" altLang="zh-CN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𝜋</m:t>
                      </m:r>
                      <m:sSubSup>
                        <m:sSubSupPr>
                          <m:ctrlPr>
                            <a:rPr kumimoji="0" lang="en-US" altLang="zh-CN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SupPr>
                        <m:e>
                          <m:r>
                            <a:rPr kumimoji="0" lang="en-US" altLang="zh-CN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𝜎</m:t>
                          </m:r>
                        </m:e>
                        <m:sub>
                          <m:r>
                            <a:rPr kumimoji="0" lang="en-US" altLang="zh-CN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𝜃</m:t>
                          </m:r>
                        </m:sub>
                        <m:sup>
                          <m:r>
                            <a:rPr kumimoji="0" lang="en-US" altLang="zh-CN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kumimoji="0" lang="zh-CN" alt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4CFF932A-3F3D-15D5-4AB4-940BC86FC4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694" y="5091641"/>
                <a:ext cx="6094520" cy="912750"/>
              </a:xfrm>
              <a:prstGeom prst="rect">
                <a:avLst/>
              </a:prstGeom>
              <a:blipFill>
                <a:blip r:embed="rId8"/>
                <a:stretch>
                  <a:fillRect t="-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97079AC3-6CF7-F570-F9BB-1FADB1B5B746}"/>
                  </a:ext>
                </a:extLst>
              </p:cNvPr>
              <p:cNvSpPr txBox="1"/>
              <p:nvPr/>
            </p:nvSpPr>
            <p:spPr>
              <a:xfrm>
                <a:off x="6471011" y="3669328"/>
                <a:ext cx="5016317" cy="10264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灵敏度：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altLang="zh-CN" sz="2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S</m:t>
                    </m:r>
                    <m:r>
                      <a:rPr kumimoji="0" lang="en-US" altLang="zh-CN" sz="2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sSup>
                      <m:sSupPr>
                        <m:ctrlPr>
                          <a:rPr kumimoji="0" lang="en-US" altLang="zh-CN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altLang="zh-CN" sz="2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E</m:t>
                        </m:r>
                      </m:e>
                      <m:sup>
                        <m:r>
                          <a:rPr kumimoji="0" lang="en-US" altLang="zh-CN" sz="2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kumimoji="0" lang="en-US" altLang="zh-CN" sz="2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Φ</m:t>
                    </m:r>
                    <m:r>
                      <a:rPr kumimoji="0" lang="en-US" altLang="zh-CN" sz="2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 </m:t>
                    </m:r>
                    <m:f>
                      <m:fPr>
                        <m:ctrlPr>
                          <a:rPr kumimoji="0" lang="en-US" altLang="zh-CN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0" lang="en-US" altLang="zh-CN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altLang="zh-CN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𝑁</m:t>
                            </m:r>
                          </m:e>
                          <m:sub>
                            <m:r>
                              <a:rPr kumimoji="0" lang="en-US" altLang="zh-CN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𝜎</m:t>
                            </m:r>
                          </m:sub>
                        </m:sSub>
                        <m:r>
                          <a:rPr kumimoji="0" lang="en-US" altLang="zh-CN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 </m:t>
                        </m:r>
                        <m:sSup>
                          <m:sSupPr>
                            <m:ctrlPr>
                              <a:rPr kumimoji="0" lang="en-US" altLang="zh-CN" sz="2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altLang="zh-CN" sz="2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𝐸</m:t>
                            </m:r>
                          </m:e>
                          <m:sup>
                            <m:r>
                              <a:rPr kumimoji="0" lang="en-US" altLang="zh-CN" sz="2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kumimoji="0" lang="en-US" altLang="zh-CN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altLang="zh-CN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𝜖</m:t>
                            </m:r>
                          </m:e>
                          <m:sub>
                            <m:r>
                              <a:rPr kumimoji="0" lang="en-US" altLang="zh-CN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68</m:t>
                            </m:r>
                          </m:sub>
                        </m:sSub>
                        <m:r>
                          <a:rPr kumimoji="0" lang="en-US" altLang="zh-CN" sz="20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kumimoji="0" lang="en-US" altLang="zh-CN" sz="2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Δ</m:t>
                        </m:r>
                        <m:r>
                          <a:rPr kumimoji="0" lang="en-US" altLang="zh-CN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𝐸</m:t>
                        </m:r>
                      </m:den>
                    </m:f>
                    <m:rad>
                      <m:radPr>
                        <m:degHide m:val="on"/>
                        <m:ctrlPr>
                          <a:rPr kumimoji="0" lang="en-US" altLang="zh-CN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kumimoji="0" lang="en-US" altLang="zh-CN" sz="2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kumimoji="0" lang="en-US" altLang="zh-CN" sz="20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Δ</m:t>
                            </m:r>
                            <m:sSub>
                              <m:sSubPr>
                                <m:ctrlPr>
                                  <a:rPr kumimoji="0" lang="en-US" altLang="zh-CN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kumimoji="0" lang="en-US" altLang="zh-CN" sz="20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Ω</m:t>
                                </m:r>
                              </m:e>
                              <m:sub>
                                <m:r>
                                  <a:rPr kumimoji="0" lang="en-US" altLang="zh-CN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68</m:t>
                                </m:r>
                              </m:sub>
                            </m:sSub>
                            <m:nary>
                              <m:naryPr>
                                <m:limLoc m:val="undOvr"/>
                                <m:subHide m:val="on"/>
                                <m:supHide m:val="on"/>
                                <m:ctrlPr>
                                  <a:rPr kumimoji="0" lang="en-US" altLang="zh-CN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r>
                                  <a:rPr kumimoji="0" lang="en-US" altLang="zh-CN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𝐵</m:t>
                                </m:r>
                                <m:d>
                                  <m:dPr>
                                    <m:ctrlPr>
                                      <a:rPr kumimoji="0" lang="en-US" altLang="zh-CN" sz="2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r>
                                      <a:rPr kumimoji="0" lang="en-US" altLang="zh-CN" sz="2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𝐸</m:t>
                                    </m:r>
                                  </m:e>
                                </m:d>
                                <m:r>
                                  <a:rPr kumimoji="0" lang="en-US" altLang="zh-CN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𝑑𝐸</m:t>
                                </m:r>
                              </m:e>
                            </m:nary>
                          </m:num>
                          <m:den>
                            <m:sSub>
                              <m:sSubPr>
                                <m:ctrlPr>
                                  <a:rPr kumimoji="0" lang="en-US" altLang="zh-CN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</m:ctrlPr>
                              </m:sSubPr>
                              <m:e>
                                <m:r>
                                  <a:rPr kumimoji="0" lang="en-US" altLang="zh-CN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kumimoji="0" lang="en-US" altLang="zh-CN" sz="2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cs typeface="+mn-cs"/>
                                  </a:rPr>
                                  <m:t>𝑒𝑓𝑓</m:t>
                                </m:r>
                              </m:sub>
                            </m:sSub>
                            <m:r>
                              <a:rPr kumimoji="0" lang="en-US" altLang="zh-CN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 </m:t>
                            </m:r>
                            <m:r>
                              <a:rPr kumimoji="0" lang="en-US" altLang="zh-CN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𝑇</m:t>
                            </m:r>
                            <m:r>
                              <a:rPr kumimoji="0" lang="en-US" altLang="zh-CN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 </m:t>
                            </m:r>
                          </m:den>
                        </m:f>
                      </m:e>
                    </m:rad>
                    <m:r>
                      <a:rPr kumimoji="0" lang="en-US" altLang="zh-CN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  <a:p>
                <a:pPr lvl="0">
                  <a:defRPr/>
                </a:pPr>
                <a:r>
                  <a:rPr lang="zh-CN" altLang="en-US" sz="2000" dirty="0">
                    <a:solidFill>
                      <a:prstClr val="black"/>
                    </a:solidFill>
                    <a:latin typeface="等线" panose="020F0502020204030204"/>
                    <a:ea typeface="等线" panose="02010600030101010101" pitchFamily="2" charset="-122"/>
                  </a:rPr>
                  <a:t>问题：</a:t>
                </a:r>
                <a:r>
                  <a:rPr lang="en-US" altLang="zh-CN" sz="20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>
                        <a:latin typeface="Cambria Math" panose="02040503050406030204" pitchFamily="18" charset="0"/>
                      </a:rPr>
                      <m:t>ΔΩ</m:t>
                    </m:r>
                  </m:oMath>
                </a14:m>
                <a:r>
                  <a: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如何选取？圆还是圆环</a:t>
                </a:r>
                <a:r>
                  <a: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(</a:t>
                </a:r>
                <a:r>
                  <a: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圆弧</a:t>
                </a:r>
                <a:r>
                  <a: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)</a:t>
                </a:r>
                <a:r>
                  <a: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？</a:t>
                </a: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97079AC3-6CF7-F570-F9BB-1FADB1B5B7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1011" y="3669328"/>
                <a:ext cx="5016317" cy="1026435"/>
              </a:xfrm>
              <a:prstGeom prst="rect">
                <a:avLst/>
              </a:prstGeom>
              <a:blipFill>
                <a:blip r:embed="rId9"/>
                <a:stretch>
                  <a:fillRect l="-1338" b="-101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6">
            <a:extLst>
              <a:ext uri="{FF2B5EF4-FFF2-40B4-BE49-F238E27FC236}">
                <a16:creationId xmlns:a16="http://schemas.microsoft.com/office/drawing/2014/main" id="{A5C0F9C9-08BB-4FC6-C279-CBF0C9CAB329}"/>
              </a:ext>
            </a:extLst>
          </p:cNvPr>
          <p:cNvSpPr txBox="1"/>
          <p:nvPr/>
        </p:nvSpPr>
        <p:spPr>
          <a:xfrm>
            <a:off x="4618676" y="207504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旗黑-80W" panose="00020600040101010101" pitchFamily="18" charset="-122"/>
                <a:ea typeface="汉仪旗黑-80W" panose="00020600040101010101" pitchFamily="18" charset="-122"/>
                <a:cs typeface="+mn-cs"/>
              </a:rPr>
              <a:t>灵敏度</a:t>
            </a:r>
            <a:r>
              <a:rPr lang="zh-CN" altLang="en-US" sz="3600" dirty="0">
                <a:solidFill>
                  <a:prstClr val="black"/>
                </a:solidFill>
                <a:latin typeface="汉仪旗黑-80W" panose="00020600040101010101" pitchFamily="18" charset="-122"/>
                <a:ea typeface="汉仪旗黑-80W" panose="00020600040101010101" pitchFamily="18" charset="-122"/>
              </a:rPr>
              <a:t>的计算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旗黑-80W" panose="00020600040101010101" pitchFamily="18" charset="-122"/>
              <a:ea typeface="汉仪旗黑-80W" panose="00020600040101010101" pitchFamily="18" charset="-122"/>
              <a:cs typeface="+mn-cs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994AAB2-25A5-99A3-3421-CD5514A17692}"/>
              </a:ext>
            </a:extLst>
          </p:cNvPr>
          <p:cNvSpPr txBox="1"/>
          <p:nvPr/>
        </p:nvSpPr>
        <p:spPr>
          <a:xfrm>
            <a:off x="3827714" y="1294423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or</a:t>
            </a:r>
            <a:endParaRPr lang="zh-CN" altLang="en-US" dirty="0"/>
          </a:p>
        </p:txBody>
      </p:sp>
      <p:sp>
        <p:nvSpPr>
          <p:cNvPr id="10" name="箭头: 右 9">
            <a:extLst>
              <a:ext uri="{FF2B5EF4-FFF2-40B4-BE49-F238E27FC236}">
                <a16:creationId xmlns:a16="http://schemas.microsoft.com/office/drawing/2014/main" id="{F66C5B76-7657-871A-6CFA-6DCC2046ADC9}"/>
              </a:ext>
            </a:extLst>
          </p:cNvPr>
          <p:cNvSpPr/>
          <p:nvPr/>
        </p:nvSpPr>
        <p:spPr>
          <a:xfrm>
            <a:off x="7865616" y="2728252"/>
            <a:ext cx="550416" cy="3766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5844AE75-8F96-AF37-74DF-C728E7DBF68B}"/>
                  </a:ext>
                </a:extLst>
              </p:cNvPr>
              <p:cNvSpPr txBox="1"/>
              <p:nvPr/>
            </p:nvSpPr>
            <p:spPr>
              <a:xfrm>
                <a:off x="170826" y="2524065"/>
                <a:ext cx="3773079" cy="7647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altLang="zh-C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Φ</m:t>
                      </m:r>
                      <m:r>
                        <a:rPr kumimoji="0" lang="en-US" altLang="zh-C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altLang="zh-CN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altLang="zh-CN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altLang="zh-CN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kumimoji="0" lang="en-US" altLang="zh-CN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68</m:t>
                              </m:r>
                            </m:sub>
                          </m:sSub>
                          <m:r>
                            <a:rPr lang="en-US" altLang="zh-CN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𝛥</m:t>
                          </m:r>
                          <m:r>
                            <a:rPr lang="en-US" altLang="zh-CN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sSub>
                            <m:sSubPr>
                              <m:ctrlPr>
                                <a:rPr kumimoji="0" lang="en-US" altLang="zh-CN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altLang="zh-CN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kumimoji="0" lang="en-US" altLang="zh-CN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𝑒𝑓𝑓</m:t>
                              </m:r>
                            </m:sub>
                          </m:sSub>
                          <m:r>
                            <a:rPr kumimoji="0" lang="en-US" altLang="zh-CN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kumimoji="0" lang="en-US" altLang="zh-CN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altLang="zh-CN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altLang="zh-CN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b>
                              </m:sSub>
                            </m:e>
                          </m:rad>
                        </m:num>
                        <m:den>
                          <m:sSub>
                            <m:sSubPr>
                              <m:ctrlPr>
                                <a:rPr lang="en-US" altLang="zh-CN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68</m:t>
                              </m:r>
                            </m:sub>
                          </m:sSub>
                          <m:r>
                            <a:rPr lang="en-US" altLang="zh-CN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𝛥</m:t>
                          </m:r>
                          <m:r>
                            <a:rPr lang="en-US" altLang="zh-CN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sSub>
                            <m:sSubPr>
                              <m:ctrlPr>
                                <a:rPr lang="en-US" altLang="zh-CN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𝑒𝑓𝑓</m:t>
                              </m:r>
                            </m:sub>
                          </m:sSub>
                          <m:r>
                            <a:rPr lang="en-US" altLang="zh-CN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5844AE75-8F96-AF37-74DF-C728E7DBF6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826" y="2524065"/>
                <a:ext cx="3773079" cy="76476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3E98D891-B2B1-7E0A-6E2E-B73AC4C69CDB}"/>
                  </a:ext>
                </a:extLst>
              </p:cNvPr>
              <p:cNvSpPr txBox="1"/>
              <p:nvPr/>
            </p:nvSpPr>
            <p:spPr>
              <a:xfrm>
                <a:off x="4194384" y="2524064"/>
                <a:ext cx="3773079" cy="7647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US" altLang="zh-C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Φ</m:t>
                      </m:r>
                      <m:r>
                        <a:rPr kumimoji="0" lang="en-US" altLang="zh-C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altLang="zh-CN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altLang="zh-CN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altLang="zh-CN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kumimoji="0" lang="en-US" altLang="zh-CN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0" lang="en-US" altLang="zh-CN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68</m:t>
                              </m:r>
                            </m:sub>
                          </m:sSub>
                          <m:r>
                            <a:rPr lang="en-US" altLang="zh-CN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𝛥</m:t>
                          </m:r>
                          <m:r>
                            <a:rPr lang="en-US" altLang="zh-CN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sSub>
                            <m:sSubPr>
                              <m:ctrlPr>
                                <a:rPr kumimoji="0" lang="en-US" altLang="zh-CN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altLang="zh-CN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kumimoji="0" lang="en-US" altLang="zh-CN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𝑒𝑓𝑓</m:t>
                              </m:r>
                            </m:sub>
                          </m:sSub>
                          <m:r>
                            <a:rPr kumimoji="0" lang="en-US" altLang="zh-CN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kumimoji="0" lang="en-US" altLang="zh-CN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altLang="zh-CN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altLang="zh-CN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altLang="zh-CN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altLang="zh-CN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b>
                              </m:sSub>
                              <m:r>
                                <a:rPr lang="en-US" altLang="zh-CN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</m:rad>
                        </m:num>
                        <m:den>
                          <m:sSub>
                            <m:sSubPr>
                              <m:ctrlPr>
                                <a:rPr lang="en-US" altLang="zh-CN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68</m:t>
                              </m:r>
                            </m:sub>
                          </m:sSub>
                          <m:r>
                            <a:rPr lang="en-US" altLang="zh-CN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𝛥</m:t>
                          </m:r>
                          <m:r>
                            <a:rPr lang="en-US" altLang="zh-CN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sSub>
                            <m:sSubPr>
                              <m:ctrlPr>
                                <a:rPr lang="en-US" altLang="zh-CN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𝑒𝑓𝑓</m:t>
                              </m:r>
                            </m:sub>
                          </m:sSub>
                          <m:r>
                            <a:rPr lang="en-US" altLang="zh-CN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3E98D891-B2B1-7E0A-6E2E-B73AC4C69C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4384" y="2524064"/>
                <a:ext cx="3773079" cy="76476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图片 15">
            <a:extLst>
              <a:ext uri="{FF2B5EF4-FFF2-40B4-BE49-F238E27FC236}">
                <a16:creationId xmlns:a16="http://schemas.microsoft.com/office/drawing/2014/main" id="{D26628A4-2001-73E7-2EDC-E54D3BB9F51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35765" y="2518541"/>
            <a:ext cx="2506925" cy="770284"/>
          </a:xfrm>
          <a:prstGeom prst="rect">
            <a:avLst/>
          </a:prstGeom>
        </p:spPr>
      </p:pic>
      <p:sp>
        <p:nvSpPr>
          <p:cNvPr id="13" name="Oval 5">
            <a:extLst>
              <a:ext uri="{FF2B5EF4-FFF2-40B4-BE49-F238E27FC236}">
                <a16:creationId xmlns:a16="http://schemas.microsoft.com/office/drawing/2014/main" id="{9D353DC3-199F-7EF2-B735-3BDA5B858C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4325" y="6432550"/>
            <a:ext cx="406400" cy="4064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15" name="矩形 4">
            <a:extLst>
              <a:ext uri="{FF2B5EF4-FFF2-40B4-BE49-F238E27FC236}">
                <a16:creationId xmlns:a16="http://schemas.microsoft.com/office/drawing/2014/main" id="{75790A44-9886-1D0B-3333-3819780AA7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3050" y="6434138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423616F3-5607-4925-9857-0022A07AE482}" type="slidenum"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28</a:t>
            </a:fld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8" name="箭头: 右 17">
            <a:extLst>
              <a:ext uri="{FF2B5EF4-FFF2-40B4-BE49-F238E27FC236}">
                <a16:creationId xmlns:a16="http://schemas.microsoft.com/office/drawing/2014/main" id="{81B641CA-31D5-CCAD-63B5-92AD31B1253E}"/>
              </a:ext>
            </a:extLst>
          </p:cNvPr>
          <p:cNvSpPr/>
          <p:nvPr/>
        </p:nvSpPr>
        <p:spPr>
          <a:xfrm rot="5400000">
            <a:off x="2446942" y="2013420"/>
            <a:ext cx="550416" cy="3766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箭头: 右 18">
            <a:extLst>
              <a:ext uri="{FF2B5EF4-FFF2-40B4-BE49-F238E27FC236}">
                <a16:creationId xmlns:a16="http://schemas.microsoft.com/office/drawing/2014/main" id="{CA15F05B-ADF5-F307-CD2C-2366D2C5630D}"/>
              </a:ext>
            </a:extLst>
          </p:cNvPr>
          <p:cNvSpPr/>
          <p:nvPr/>
        </p:nvSpPr>
        <p:spPr>
          <a:xfrm rot="5400000">
            <a:off x="5221179" y="2013420"/>
            <a:ext cx="550416" cy="3766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9C14B06D-40C1-4E19-A86F-6D4D17A0E9D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24600" y="5097613"/>
            <a:ext cx="4961045" cy="41489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EB2C2058-08A8-4BB2-A933-EE3A440865E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24600" y="5583526"/>
            <a:ext cx="4961045" cy="5015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B06D0965-C1BE-41D4-9837-4709391D628F}"/>
                  </a:ext>
                </a:extLst>
              </p:cNvPr>
              <p:cNvSpPr txBox="1"/>
              <p:nvPr/>
            </p:nvSpPr>
            <p:spPr>
              <a:xfrm>
                <a:off x="7573331" y="6186869"/>
                <a:ext cx="268054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b="0" i="0" smtClean="0">
                          <a:latin typeface="Cambria Math" panose="02040503050406030204" pitchFamily="18" charset="0"/>
                        </a:rPr>
                        <m:t>ΔΩ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unc>
                        <m:func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acc>
                            <m:accPr>
                              <m:chr m:val="̅"/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</m:e>
                          </m:acc>
                        </m:e>
                      </m:func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∙2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𝐴𝑅𝑀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∙2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𝑆𝑃𝐷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B06D0965-C1BE-41D4-9837-4709391D62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3331" y="6186869"/>
                <a:ext cx="2680542" cy="276999"/>
              </a:xfrm>
              <a:prstGeom prst="rect">
                <a:avLst/>
              </a:prstGeom>
              <a:blipFill>
                <a:blip r:embed="rId16"/>
                <a:stretch>
                  <a:fillRect l="-1364" r="-227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9980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E976E-E284-44EF-0B29-B7F16B99F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0905B45E-A88A-8831-254F-E9CD7F620ADE}"/>
              </a:ext>
            </a:extLst>
          </p:cNvPr>
          <p:cNvSpPr txBox="1"/>
          <p:nvPr/>
        </p:nvSpPr>
        <p:spPr>
          <a:xfrm>
            <a:off x="1126340" y="320615"/>
            <a:ext cx="9939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旗黑-80W" panose="00020600040101010101" pitchFamily="18" charset="-122"/>
                <a:ea typeface="汉仪旗黑-80W" panose="00020600040101010101" pitchFamily="18" charset="-122"/>
                <a:cs typeface="+mn-cs"/>
              </a:rPr>
              <a:t>CF4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旗黑-80W" panose="00020600040101010101" pitchFamily="18" charset="-122"/>
                <a:ea typeface="汉仪旗黑-80W" panose="00020600040101010101" pitchFamily="18" charset="-122"/>
                <a:cs typeface="+mn-cs"/>
              </a:rPr>
              <a:t>模拟数字化</a:t>
            </a:r>
            <a:r>
              <a:rPr lang="zh-CN" altLang="en-US" sz="3600" dirty="0">
                <a:solidFill>
                  <a:prstClr val="black"/>
                </a:solidFill>
                <a:latin typeface="汉仪旗黑-80W" panose="00020600040101010101" pitchFamily="18" charset="-122"/>
                <a:ea typeface="汉仪旗黑-80W" panose="00020600040101010101" pitchFamily="18" charset="-122"/>
              </a:rPr>
              <a:t>参数设置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旗黑-80W" panose="00020600040101010101" pitchFamily="18" charset="-122"/>
              <a:ea typeface="汉仪旗黑-80W" panose="00020600040101010101" pitchFamily="18" charset="-122"/>
              <a:cs typeface="+mn-cs"/>
            </a:endParaRPr>
          </a:p>
        </p:txBody>
      </p:sp>
      <p:sp>
        <p:nvSpPr>
          <p:cNvPr id="3" name="Oval 5">
            <a:extLst>
              <a:ext uri="{FF2B5EF4-FFF2-40B4-BE49-F238E27FC236}">
                <a16:creationId xmlns:a16="http://schemas.microsoft.com/office/drawing/2014/main" id="{73090455-3705-803B-2EAE-7439E22DE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4325" y="6432550"/>
            <a:ext cx="406400" cy="4064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4" name="矩形 4">
            <a:extLst>
              <a:ext uri="{FF2B5EF4-FFF2-40B4-BE49-F238E27FC236}">
                <a16:creationId xmlns:a16="http://schemas.microsoft.com/office/drawing/2014/main" id="{A4950B4C-F2AE-8E6B-741C-7966565A48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3050" y="6434138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423616F3-5607-4925-9857-0022A07AE482}" type="slidenum"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29</a:t>
            </a:fld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107D6DA0-1442-4422-AA8D-2EA551996BC3}"/>
                  </a:ext>
                </a:extLst>
              </p:cNvPr>
              <p:cNvSpPr txBox="1"/>
              <p:nvPr/>
            </p:nvSpPr>
            <p:spPr>
              <a:xfrm>
                <a:off x="412291" y="1304213"/>
                <a:ext cx="3338444" cy="3058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/>
                  <a:t>97%Ar + 3%iC4H10, 5atm</a:t>
                </a:r>
              </a:p>
              <a:p>
                <a:pPr>
                  <a:lnSpc>
                    <a:spcPct val="150000"/>
                  </a:lnSpc>
                </a:pPr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平均电离能：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25.0 eV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横向扩散系数：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266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zh-CN" altLang="en-US" sz="160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μ</m:t>
                    </m:r>
                    <m:r>
                      <m:rPr>
                        <m:sty m:val="p"/>
                      </m:rPr>
                      <a:rPr lang="en-US" altLang="zh-CN" sz="16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m</m:t>
                    </m:r>
                    <m:r>
                      <a:rPr lang="en-US" altLang="zh-CN" sz="16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/</m:t>
                    </m:r>
                    <m:rad>
                      <m:radPr>
                        <m:degHide m:val="on"/>
                        <m:ctrlPr>
                          <a:rPr lang="en-US" altLang="zh-CN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altLang="zh-CN" sz="16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cm</m:t>
                        </m:r>
                      </m:e>
                    </m:rad>
                  </m:oMath>
                </a14:m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纵向扩散系数：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197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zh-CN" altLang="en-US" sz="160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μ</m:t>
                    </m:r>
                    <m:r>
                      <m:rPr>
                        <m:sty m:val="p"/>
                      </m:rPr>
                      <a:rPr lang="en-US" altLang="zh-CN" sz="160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m</m:t>
                    </m:r>
                    <m:r>
                      <a:rPr lang="en-US" altLang="zh-CN" sz="160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/</m:t>
                    </m:r>
                    <m:rad>
                      <m:radPr>
                        <m:degHide m:val="on"/>
                        <m:ctrlPr>
                          <a:rPr lang="en-US" altLang="zh-CN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altLang="zh-CN" sz="160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cm</m:t>
                        </m:r>
                      </m:e>
                    </m:rad>
                  </m:oMath>
                </a14:m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电子漂移速度：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3.3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6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cm</m:t>
                    </m:r>
                    <m:r>
                      <a:rPr lang="en-US" altLang="zh-CN" sz="160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/</m:t>
                    </m:r>
                    <m:r>
                      <m:rPr>
                        <m:sty m:val="p"/>
                      </m:rPr>
                      <a:rPr lang="zh-CN" altLang="en-US" sz="160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μ</m:t>
                    </m:r>
                    <m:r>
                      <m:rPr>
                        <m:sty m:val="p"/>
                      </m:rPr>
                      <a:rPr lang="en-US" altLang="zh-CN" sz="16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s</m:t>
                    </m:r>
                  </m:oMath>
                </a14:m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(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漂移区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)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吸附系数：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0.0001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电子透过率：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99%</a:t>
                </a: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107D6DA0-1442-4422-AA8D-2EA551996B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291" y="1304213"/>
                <a:ext cx="3338444" cy="3058017"/>
              </a:xfrm>
              <a:prstGeom prst="rect">
                <a:avLst/>
              </a:prstGeom>
              <a:blipFill>
                <a:blip r:embed="rId2"/>
                <a:stretch>
                  <a:fillRect l="-1645" b="-15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AC266783-4B2B-4E05-8801-E5FC2ABB7FD8}"/>
                  </a:ext>
                </a:extLst>
              </p:cNvPr>
              <p:cNvSpPr txBox="1"/>
              <p:nvPr/>
            </p:nvSpPr>
            <p:spPr>
              <a:xfrm>
                <a:off x="4426777" y="1304212"/>
                <a:ext cx="3338444" cy="3058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/>
                  <a:t>CF4, 5atm</a:t>
                </a:r>
              </a:p>
              <a:p>
                <a:pPr>
                  <a:lnSpc>
                    <a:spcPct val="150000"/>
                  </a:lnSpc>
                </a:pPr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平均电离能：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34.3 eV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横向扩散系数：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119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zh-CN" altLang="en-US" sz="160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μ</m:t>
                    </m:r>
                    <m:r>
                      <m:rPr>
                        <m:sty m:val="p"/>
                      </m:rPr>
                      <a:rPr lang="en-US" altLang="zh-CN" sz="16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m</m:t>
                    </m:r>
                    <m:r>
                      <a:rPr lang="en-US" altLang="zh-CN" sz="16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/</m:t>
                    </m:r>
                    <m:rad>
                      <m:radPr>
                        <m:degHide m:val="on"/>
                        <m:ctrlPr>
                          <a:rPr lang="en-US" altLang="zh-CN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altLang="zh-CN" sz="16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cm</m:t>
                        </m:r>
                      </m:e>
                    </m:rad>
                  </m:oMath>
                </a14:m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纵向扩散系数：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116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zh-CN" altLang="en-US" sz="160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μ</m:t>
                    </m:r>
                    <m:r>
                      <m:rPr>
                        <m:sty m:val="p"/>
                      </m:rPr>
                      <a:rPr lang="en-US" altLang="zh-CN" sz="160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m</m:t>
                    </m:r>
                    <m:r>
                      <a:rPr lang="en-US" altLang="zh-CN" sz="160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/</m:t>
                    </m:r>
                    <m:rad>
                      <m:radPr>
                        <m:degHide m:val="on"/>
                        <m:ctrlPr>
                          <a:rPr lang="en-US" altLang="zh-CN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altLang="zh-CN" sz="160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cm</m:t>
                        </m:r>
                      </m:e>
                    </m:rad>
                  </m:oMath>
                </a14:m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电子漂移速度：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2.7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6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cm</m:t>
                    </m:r>
                    <m:r>
                      <a:rPr lang="en-US" altLang="zh-CN" sz="160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/</m:t>
                    </m:r>
                    <m:r>
                      <m:rPr>
                        <m:sty m:val="p"/>
                      </m:rPr>
                      <a:rPr lang="zh-CN" altLang="en-US" sz="160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μ</m:t>
                    </m:r>
                    <m:r>
                      <m:rPr>
                        <m:sty m:val="p"/>
                      </m:rPr>
                      <a:rPr lang="en-US" altLang="zh-CN" sz="16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s</m:t>
                    </m:r>
                  </m:oMath>
                </a14:m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(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漂移区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)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吸附系数：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0.0001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电子透过率：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40%</a:t>
                </a: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AC266783-4B2B-4E05-8801-E5FC2ABB7F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6777" y="1304212"/>
                <a:ext cx="3338444" cy="3058017"/>
              </a:xfrm>
              <a:prstGeom prst="rect">
                <a:avLst/>
              </a:prstGeom>
              <a:blipFill>
                <a:blip r:embed="rId3"/>
                <a:stretch>
                  <a:fillRect l="-1460" b="-15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700388E7-DCD9-4F59-817E-B889B20FE280}"/>
                  </a:ext>
                </a:extLst>
              </p:cNvPr>
              <p:cNvSpPr txBox="1"/>
              <p:nvPr/>
            </p:nvSpPr>
            <p:spPr>
              <a:xfrm>
                <a:off x="8441265" y="1304211"/>
                <a:ext cx="3338444" cy="3058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/>
                  <a:t>CF4, 3atm</a:t>
                </a:r>
              </a:p>
              <a:p>
                <a:pPr>
                  <a:lnSpc>
                    <a:spcPct val="150000"/>
                  </a:lnSpc>
                </a:pPr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平均电离能：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34.3 eV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横向扩散系数：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124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zh-CN" altLang="en-US" sz="160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μ</m:t>
                    </m:r>
                    <m:r>
                      <m:rPr>
                        <m:sty m:val="p"/>
                      </m:rPr>
                      <a:rPr lang="en-US" altLang="zh-CN" sz="16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m</m:t>
                    </m:r>
                    <m:r>
                      <a:rPr lang="en-US" altLang="zh-CN" sz="16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/</m:t>
                    </m:r>
                    <m:rad>
                      <m:radPr>
                        <m:degHide m:val="on"/>
                        <m:ctrlPr>
                          <a:rPr lang="en-US" altLang="zh-CN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altLang="zh-CN" sz="16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cm</m:t>
                        </m:r>
                      </m:e>
                    </m:rad>
                  </m:oMath>
                </a14:m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纵向扩散系数：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115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zh-CN" altLang="en-US" sz="160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μ</m:t>
                    </m:r>
                    <m:r>
                      <m:rPr>
                        <m:sty m:val="p"/>
                      </m:rPr>
                      <a:rPr lang="en-US" altLang="zh-CN" sz="160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m</m:t>
                    </m:r>
                    <m:r>
                      <a:rPr lang="en-US" altLang="zh-CN" sz="160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/</m:t>
                    </m:r>
                    <m:rad>
                      <m:radPr>
                        <m:degHide m:val="on"/>
                        <m:ctrlPr>
                          <a:rPr lang="en-US" altLang="zh-CN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altLang="zh-CN" sz="160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cm</m:t>
                        </m:r>
                      </m:e>
                    </m:rad>
                  </m:oMath>
                </a14:m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电子漂移速度：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4.1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6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cm</m:t>
                    </m:r>
                    <m:r>
                      <a:rPr lang="en-US" altLang="zh-CN" sz="160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/</m:t>
                    </m:r>
                    <m:r>
                      <m:rPr>
                        <m:sty m:val="p"/>
                      </m:rPr>
                      <a:rPr lang="zh-CN" altLang="en-US" sz="1600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μ</m:t>
                    </m:r>
                    <m:r>
                      <m:rPr>
                        <m:sty m:val="p"/>
                      </m:rPr>
                      <a:rPr lang="en-US" altLang="zh-CN" sz="16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s</m:t>
                    </m:r>
                  </m:oMath>
                </a14:m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(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漂移区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)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吸附系数：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0.0001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电子透过率：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60%</a:t>
                </a: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700388E7-DCD9-4F59-817E-B889B20FE2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1265" y="1304211"/>
                <a:ext cx="3338444" cy="3058017"/>
              </a:xfrm>
              <a:prstGeom prst="rect">
                <a:avLst/>
              </a:prstGeom>
              <a:blipFill>
                <a:blip r:embed="rId4"/>
                <a:stretch>
                  <a:fillRect l="-1645" b="-15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图片 1">
            <a:extLst>
              <a:ext uri="{FF2B5EF4-FFF2-40B4-BE49-F238E27FC236}">
                <a16:creationId xmlns:a16="http://schemas.microsoft.com/office/drawing/2014/main" id="{4AF033EC-5DFC-4AF6-B1C2-3304C6D441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291" y="4699496"/>
            <a:ext cx="3338445" cy="142691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C6659D7-B2EC-498C-B1C9-2575E40177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3037" y="4699496"/>
            <a:ext cx="3285926" cy="142691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01AF4FE-FFF6-412C-996F-17D6EBF433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41264" y="4699496"/>
            <a:ext cx="3353771" cy="1426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85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2052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9004D2-2406-7D56-7E64-FB3D07629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矩形 182">
            <a:extLst>
              <a:ext uri="{FF2B5EF4-FFF2-40B4-BE49-F238E27FC236}">
                <a16:creationId xmlns:a16="http://schemas.microsoft.com/office/drawing/2014/main" id="{480C6AD5-0E16-FA71-B428-B95AA463EE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1246" y="1823758"/>
            <a:ext cx="5310188" cy="3996017"/>
          </a:xfrm>
          <a:prstGeom prst="rect">
            <a:avLst/>
          </a:prstGeom>
          <a:solidFill>
            <a:schemeClr val="bg1"/>
          </a:solidFill>
          <a:ln w="28575">
            <a:solidFill>
              <a:srgbClr val="205285"/>
            </a:solidFill>
            <a:bevel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099" name="MH_Number_1">
            <a:extLst>
              <a:ext uri="{FF2B5EF4-FFF2-40B4-BE49-F238E27FC236}">
                <a16:creationId xmlns:a16="http://schemas.microsoft.com/office/drawing/2014/main" id="{482A7337-822A-6475-86BC-F45ACDBAD8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2190373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01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4100" name="MH_Entry_1">
            <a:extLst>
              <a:ext uri="{FF2B5EF4-FFF2-40B4-BE49-F238E27FC236}">
                <a16:creationId xmlns:a16="http://schemas.microsoft.com/office/drawing/2014/main" id="{E945E8CB-B687-735D-2E37-F2CAAE6CC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2190373"/>
            <a:ext cx="4027487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MeV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伽马探测背景介绍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101" name="MH_Entry_2">
            <a:extLst>
              <a:ext uri="{FF2B5EF4-FFF2-40B4-BE49-F238E27FC236}">
                <a16:creationId xmlns:a16="http://schemas.microsoft.com/office/drawing/2014/main" id="{7ABF077A-041E-77D3-850B-AB1276099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2889217"/>
            <a:ext cx="4027487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MeGaT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实验简介</a:t>
            </a:r>
          </a:p>
        </p:txBody>
      </p:sp>
      <p:sp>
        <p:nvSpPr>
          <p:cNvPr id="4102" name="MH_Number_2">
            <a:extLst>
              <a:ext uri="{FF2B5EF4-FFF2-40B4-BE49-F238E27FC236}">
                <a16:creationId xmlns:a16="http://schemas.microsoft.com/office/drawing/2014/main" id="{907C71D5-96FD-DC76-D5CD-E83606E7BC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2889217"/>
            <a:ext cx="498475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02</a:t>
            </a:r>
            <a:endParaRPr lang="zh-CN" altLang="en-US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4103" name="MH_Number_1">
            <a:extLst>
              <a:ext uri="{FF2B5EF4-FFF2-40B4-BE49-F238E27FC236}">
                <a16:creationId xmlns:a16="http://schemas.microsoft.com/office/drawing/2014/main" id="{873396BE-D0B2-C2BE-F5CB-DD385542E7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3588061"/>
            <a:ext cx="498475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03</a:t>
            </a:r>
            <a:endParaRPr lang="zh-CN" altLang="en-US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4104" name="MH_Entry_1">
            <a:extLst>
              <a:ext uri="{FF2B5EF4-FFF2-40B4-BE49-F238E27FC236}">
                <a16:creationId xmlns:a16="http://schemas.microsoft.com/office/drawing/2014/main" id="{E5470239-EBC5-2985-0DDC-BF41A2F99C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3588061"/>
            <a:ext cx="4027487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TPC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气体选择与灵敏度优化</a:t>
            </a:r>
          </a:p>
        </p:txBody>
      </p:sp>
      <p:sp>
        <p:nvSpPr>
          <p:cNvPr id="4108" name="矩形 664">
            <a:extLst>
              <a:ext uri="{FF2B5EF4-FFF2-40B4-BE49-F238E27FC236}">
                <a16:creationId xmlns:a16="http://schemas.microsoft.com/office/drawing/2014/main" id="{43313954-3327-A70E-F84F-E5B210F1F9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1330" y="748645"/>
            <a:ext cx="1468633" cy="923130"/>
          </a:xfrm>
          <a:prstGeom prst="rect">
            <a:avLst/>
          </a:prstGeom>
          <a:solidFill>
            <a:schemeClr val="bg1"/>
          </a:solidFill>
          <a:ln w="28575">
            <a:solidFill>
              <a:srgbClr val="205285"/>
            </a:solidFill>
            <a:bevel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109" name="文本框 665">
            <a:extLst>
              <a:ext uri="{FF2B5EF4-FFF2-40B4-BE49-F238E27FC236}">
                <a16:creationId xmlns:a16="http://schemas.microsoft.com/office/drawing/2014/main" id="{65E4286C-7C11-232A-9F08-03880EA71D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2588" y="818320"/>
            <a:ext cx="13131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400" b="1" dirty="0">
                <a:solidFill>
                  <a:srgbClr val="20528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目录</a:t>
            </a:r>
            <a:endParaRPr lang="en-US" altLang="zh-CN" sz="4400" b="1" dirty="0">
              <a:solidFill>
                <a:srgbClr val="20528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110" name="直接连接符 669">
            <a:extLst>
              <a:ext uri="{FF2B5EF4-FFF2-40B4-BE49-F238E27FC236}">
                <a16:creationId xmlns:a16="http://schemas.microsoft.com/office/drawing/2014/main" id="{DC4207C2-4E8E-48B7-600B-67BE64F3B72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72977" y="1553351"/>
            <a:ext cx="1136731" cy="0"/>
          </a:xfrm>
          <a:prstGeom prst="line">
            <a:avLst/>
          </a:prstGeom>
          <a:noFill/>
          <a:ln w="6350">
            <a:solidFill>
              <a:srgbClr val="205285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" name="MH_Number_1">
            <a:extLst>
              <a:ext uri="{FF2B5EF4-FFF2-40B4-BE49-F238E27FC236}">
                <a16:creationId xmlns:a16="http://schemas.microsoft.com/office/drawing/2014/main" id="{9FC8EC4E-4D06-9F1C-3313-E70C75EB0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4286905"/>
            <a:ext cx="498475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04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3" name="MH_Entry_1">
            <a:extLst>
              <a:ext uri="{FF2B5EF4-FFF2-40B4-BE49-F238E27FC236}">
                <a16:creationId xmlns:a16="http://schemas.microsoft.com/office/drawing/2014/main" id="{6EEE6D2F-1FF5-38E3-DA50-FB8319FA9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4286905"/>
            <a:ext cx="4027487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探测器参数优化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MH_Number_1">
            <a:extLst>
              <a:ext uri="{FF2B5EF4-FFF2-40B4-BE49-F238E27FC236}">
                <a16:creationId xmlns:a16="http://schemas.microsoft.com/office/drawing/2014/main" id="{ACB7F91B-A043-E43C-DEC2-C862FFCD9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4985749"/>
            <a:ext cx="498475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05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5" name="MH_Entry_1">
            <a:extLst>
              <a:ext uri="{FF2B5EF4-FFF2-40B4-BE49-F238E27FC236}">
                <a16:creationId xmlns:a16="http://schemas.microsoft.com/office/drawing/2014/main" id="{4D37FD75-B7F8-4D4B-5F97-F9AF936BA0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4985749"/>
            <a:ext cx="4027487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总结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505564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D6666-3F96-AAD3-A6B2-78EB3524A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Oval 5">
            <a:extLst>
              <a:ext uri="{FF2B5EF4-FFF2-40B4-BE49-F238E27FC236}">
                <a16:creationId xmlns:a16="http://schemas.microsoft.com/office/drawing/2014/main" id="{F75295E9-79B0-74D2-EC6B-406B41546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4325" y="6432550"/>
            <a:ext cx="406400" cy="4064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6" name="矩形 4">
            <a:extLst>
              <a:ext uri="{FF2B5EF4-FFF2-40B4-BE49-F238E27FC236}">
                <a16:creationId xmlns:a16="http://schemas.microsoft.com/office/drawing/2014/main" id="{651FCAAF-B88E-D122-454F-3C50C668BA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3050" y="6434138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423616F3-5607-4925-9857-0022A07AE482}" type="slidenum"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30</a:t>
            </a:fld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5E59E73-8B11-3262-AE21-94BE6829E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70" y="1795528"/>
            <a:ext cx="2973157" cy="2743274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C505B458-65E9-C2F1-1957-9CD5A9203B7B}"/>
              </a:ext>
            </a:extLst>
          </p:cNvPr>
          <p:cNvSpPr txBox="1"/>
          <p:nvPr/>
        </p:nvSpPr>
        <p:spPr>
          <a:xfrm rot="16200000">
            <a:off x="3466812" y="1954819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Counts</a:t>
            </a:r>
            <a:endParaRPr lang="zh-CN" altLang="en-US" sz="14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3B0F873-BBFA-569B-0E94-A5FD113B5D7C}"/>
              </a:ext>
            </a:extLst>
          </p:cNvPr>
          <p:cNvSpPr txBox="1"/>
          <p:nvPr/>
        </p:nvSpPr>
        <p:spPr>
          <a:xfrm>
            <a:off x="6226575" y="4015281"/>
            <a:ext cx="12410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ADC channel</a:t>
            </a:r>
            <a:endParaRPr lang="zh-CN" altLang="en-US" sz="140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822EEA5-F677-E39E-AE23-6371F8018E21}"/>
              </a:ext>
            </a:extLst>
          </p:cNvPr>
          <p:cNvSpPr txBox="1"/>
          <p:nvPr/>
        </p:nvSpPr>
        <p:spPr>
          <a:xfrm>
            <a:off x="4019563" y="4276444"/>
            <a:ext cx="3306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96.5%Ar+3.5%iC4H10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气体能谱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5bar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660V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，增益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~2200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4C3CA94-D774-86D7-F11E-38F422510E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7118" y="1119578"/>
            <a:ext cx="3627223" cy="3275066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987782B2-0D15-ECE6-DA96-686CD424D8CA}"/>
              </a:ext>
            </a:extLst>
          </p:cNvPr>
          <p:cNvSpPr txBox="1"/>
          <p:nvPr/>
        </p:nvSpPr>
        <p:spPr>
          <a:xfrm>
            <a:off x="7871293" y="4538802"/>
            <a:ext cx="3963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不同气压下能量分辨率随增益的变化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（工作气体：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96.5%Ar+3.5%iC4H10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46F46B1-48CB-B5BC-A8EF-CB30BC0908AC}"/>
              </a:ext>
            </a:extLst>
          </p:cNvPr>
          <p:cNvSpPr txBox="1"/>
          <p:nvPr/>
        </p:nvSpPr>
        <p:spPr>
          <a:xfrm rot="16200000">
            <a:off x="6892362" y="1813345"/>
            <a:ext cx="18357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energy resolution(%)</a:t>
            </a:r>
            <a:endParaRPr lang="zh-CN" altLang="en-US" sz="1400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A1E39EED-58D5-7140-AF02-985413FBB56D}"/>
              </a:ext>
            </a:extLst>
          </p:cNvPr>
          <p:cNvSpPr txBox="1"/>
          <p:nvPr/>
        </p:nvSpPr>
        <p:spPr>
          <a:xfrm>
            <a:off x="11234823" y="4284818"/>
            <a:ext cx="5229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gain</a:t>
            </a:r>
            <a:endParaRPr lang="zh-CN" altLang="en-US" sz="1400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C333929-A42B-36B0-D67D-FF7D670291F0}"/>
              </a:ext>
            </a:extLst>
          </p:cNvPr>
          <p:cNvSpPr txBox="1"/>
          <p:nvPr/>
        </p:nvSpPr>
        <p:spPr>
          <a:xfrm>
            <a:off x="184812" y="4520937"/>
            <a:ext cx="3504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(325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 Micromegas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高气压测试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E254F09-6068-C67A-70DC-DFDC74FBF823}"/>
              </a:ext>
            </a:extLst>
          </p:cNvPr>
          <p:cNvSpPr txBox="1"/>
          <p:nvPr/>
        </p:nvSpPr>
        <p:spPr>
          <a:xfrm>
            <a:off x="2929496" y="5510254"/>
            <a:ext cx="6333007" cy="787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• 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先用现有的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325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Micromegas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进行了测试</a:t>
            </a:r>
            <a:endParaRPr lang="en-US" altLang="zh-CN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• 96.5%Ar+3.5%iC4H10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1-5bar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，最优能量分辨率：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20%-22%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5D5AD039-417C-6AE4-299B-FD56C9EE98D8}"/>
              </a:ext>
            </a:extLst>
          </p:cNvPr>
          <p:cNvSpPr txBox="1"/>
          <p:nvPr/>
        </p:nvSpPr>
        <p:spPr>
          <a:xfrm>
            <a:off x="3919786" y="206533"/>
            <a:ext cx="4352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dirty="0">
                <a:latin typeface="汉仪旗黑-80W" panose="00020600040101010101" pitchFamily="18" charset="-122"/>
                <a:ea typeface="汉仪旗黑-80W" panose="00020600040101010101" pitchFamily="18" charset="-122"/>
              </a:rPr>
              <a:t>325</a:t>
            </a:r>
            <a:r>
              <a:rPr lang="zh-CN" altLang="en-US" sz="3600" dirty="0">
                <a:latin typeface="汉仪旗黑-80W" panose="00020600040101010101" pitchFamily="18" charset="-122"/>
                <a:ea typeface="汉仪旗黑-80W" panose="00020600040101010101" pitchFamily="18" charset="-122"/>
              </a:rPr>
              <a:t>目测试结果</a:t>
            </a:r>
            <a:r>
              <a:rPr lang="en-US" altLang="zh-CN" sz="3600" dirty="0">
                <a:latin typeface="汉仪旗黑-80W" panose="00020600040101010101" pitchFamily="18" charset="-122"/>
                <a:ea typeface="汉仪旗黑-80W" panose="00020600040101010101" pitchFamily="18" charset="-122"/>
              </a:rPr>
              <a:t>(</a:t>
            </a:r>
            <a:r>
              <a:rPr lang="en-US" altLang="zh-CN" sz="3600" dirty="0" err="1">
                <a:latin typeface="汉仪旗黑-80W" panose="00020600040101010101" pitchFamily="18" charset="-122"/>
                <a:ea typeface="汉仪旗黑-80W" panose="00020600040101010101" pitchFamily="18" charset="-122"/>
              </a:rPr>
              <a:t>Ar</a:t>
            </a:r>
            <a:r>
              <a:rPr lang="en-US" altLang="zh-CN" sz="3600" dirty="0">
                <a:latin typeface="汉仪旗黑-80W" panose="00020600040101010101" pitchFamily="18" charset="-122"/>
                <a:ea typeface="汉仪旗黑-80W" panose="00020600040101010101" pitchFamily="18" charset="-122"/>
              </a:rPr>
              <a:t>)</a:t>
            </a:r>
            <a:endParaRPr lang="zh-CN" altLang="en-US" sz="3600" dirty="0">
              <a:latin typeface="汉仪旗黑-80W" panose="00020600040101010101" pitchFamily="18" charset="-122"/>
              <a:ea typeface="汉仪旗黑-80W" panose="00020600040101010101" pitchFamily="18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4DD9C05-3336-7670-E82E-6A422F3568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6765" y="1824316"/>
            <a:ext cx="3329013" cy="222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1161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DACA3-479B-CC28-DE1B-0A7D50AD1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EF0232EA-0149-2822-2EB8-A5F9855389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5267" y="870773"/>
            <a:ext cx="3365458" cy="223386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21FA4A42-58CF-9E1F-7F78-487FB5E8F8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8134" y="876713"/>
            <a:ext cx="3365341" cy="222792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536B95F-F55E-94E1-24C8-131F32FFC8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177" y="1215096"/>
            <a:ext cx="4591792" cy="3779085"/>
          </a:xfrm>
          <a:prstGeom prst="rect">
            <a:avLst/>
          </a:prstGeom>
        </p:spPr>
      </p:pic>
      <p:sp>
        <p:nvSpPr>
          <p:cNvPr id="55" name="Oval 5">
            <a:extLst>
              <a:ext uri="{FF2B5EF4-FFF2-40B4-BE49-F238E27FC236}">
                <a16:creationId xmlns:a16="http://schemas.microsoft.com/office/drawing/2014/main" id="{F960D1EE-4139-680F-CFBB-0EA5B4E44E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4325" y="6432550"/>
            <a:ext cx="406400" cy="4064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6" name="矩形 4">
            <a:extLst>
              <a:ext uri="{FF2B5EF4-FFF2-40B4-BE49-F238E27FC236}">
                <a16:creationId xmlns:a16="http://schemas.microsoft.com/office/drawing/2014/main" id="{B16D22C1-F3DD-CE9A-EDAB-17CD96C10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3050" y="6434138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423616F3-5607-4925-9857-0022A07AE482}" type="slidenum"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31</a:t>
            </a:fld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50D7E28-6203-60C8-9A61-78DF30D2CB0B}"/>
              </a:ext>
            </a:extLst>
          </p:cNvPr>
          <p:cNvSpPr txBox="1"/>
          <p:nvPr/>
        </p:nvSpPr>
        <p:spPr>
          <a:xfrm rot="16200000">
            <a:off x="4858182" y="991619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Counts</a:t>
            </a:r>
            <a:endParaRPr lang="zh-CN" altLang="en-US" sz="14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E0A7619-EEDA-9AA4-4154-AF3D96851A22}"/>
              </a:ext>
            </a:extLst>
          </p:cNvPr>
          <p:cNvSpPr txBox="1"/>
          <p:nvPr/>
        </p:nvSpPr>
        <p:spPr>
          <a:xfrm>
            <a:off x="7617945" y="3052081"/>
            <a:ext cx="12410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ADC channel</a:t>
            </a:r>
            <a:endParaRPr lang="zh-CN" altLang="en-US" sz="140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7D46416-6BCD-96FC-F2F5-B3FB9151A288}"/>
              </a:ext>
            </a:extLst>
          </p:cNvPr>
          <p:cNvSpPr txBox="1"/>
          <p:nvPr/>
        </p:nvSpPr>
        <p:spPr>
          <a:xfrm>
            <a:off x="8949400" y="3288982"/>
            <a:ext cx="3306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纯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CF4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气体能谱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2bar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1210V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，增益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~1600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BF9855D-EEF6-3C75-762C-45257E6066A0}"/>
              </a:ext>
            </a:extLst>
          </p:cNvPr>
          <p:cNvSpPr txBox="1"/>
          <p:nvPr/>
        </p:nvSpPr>
        <p:spPr>
          <a:xfrm rot="16200000">
            <a:off x="-547221" y="1809524"/>
            <a:ext cx="17298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energy resolution(%)</a:t>
            </a:r>
            <a:endParaRPr lang="zh-CN" altLang="en-US" sz="1400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300BECE-E580-6712-9D21-00A25BA9E19A}"/>
              </a:ext>
            </a:extLst>
          </p:cNvPr>
          <p:cNvSpPr txBox="1"/>
          <p:nvPr/>
        </p:nvSpPr>
        <p:spPr>
          <a:xfrm>
            <a:off x="4009054" y="4935016"/>
            <a:ext cx="5229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gain</a:t>
            </a:r>
            <a:endParaRPr lang="zh-CN" altLang="en-US" sz="1400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1605EBE3-E7B5-52C3-74D7-757DC6D4FD3A}"/>
              </a:ext>
            </a:extLst>
          </p:cNvPr>
          <p:cNvSpPr txBox="1"/>
          <p:nvPr/>
        </p:nvSpPr>
        <p:spPr>
          <a:xfrm>
            <a:off x="3696969" y="206533"/>
            <a:ext cx="47981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dirty="0">
                <a:latin typeface="汉仪旗黑-80W" panose="00020600040101010101" pitchFamily="18" charset="-122"/>
                <a:ea typeface="汉仪旗黑-80W" panose="00020600040101010101" pitchFamily="18" charset="-122"/>
              </a:rPr>
              <a:t>325</a:t>
            </a:r>
            <a:r>
              <a:rPr lang="zh-CN" altLang="en-US" sz="3600" dirty="0">
                <a:latin typeface="汉仪旗黑-80W" panose="00020600040101010101" pitchFamily="18" charset="-122"/>
                <a:ea typeface="汉仪旗黑-80W" panose="00020600040101010101" pitchFamily="18" charset="-122"/>
              </a:rPr>
              <a:t>目测试结果</a:t>
            </a:r>
            <a:r>
              <a:rPr lang="en-US" altLang="zh-CN" sz="3600" dirty="0">
                <a:latin typeface="汉仪旗黑-80W" panose="00020600040101010101" pitchFamily="18" charset="-122"/>
                <a:ea typeface="汉仪旗黑-80W" panose="00020600040101010101" pitchFamily="18" charset="-122"/>
              </a:rPr>
              <a:t>(CF4)</a:t>
            </a:r>
            <a:endParaRPr lang="zh-CN" altLang="en-US" sz="3600" dirty="0">
              <a:latin typeface="汉仪旗黑-80W" panose="00020600040101010101" pitchFamily="18" charset="-122"/>
              <a:ea typeface="汉仪旗黑-80W" panose="00020600040101010101" pitchFamily="18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DFCF53AD-EA8A-0C0D-9E31-7FBFCFB22A4C}"/>
              </a:ext>
            </a:extLst>
          </p:cNvPr>
          <p:cNvSpPr txBox="1"/>
          <p:nvPr/>
        </p:nvSpPr>
        <p:spPr>
          <a:xfrm rot="16200000">
            <a:off x="8254807" y="991619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Counts</a:t>
            </a:r>
            <a:endParaRPr lang="zh-CN" altLang="en-US" sz="1400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86AC70AF-C589-C91C-241D-79CEEE7484BE}"/>
              </a:ext>
            </a:extLst>
          </p:cNvPr>
          <p:cNvSpPr txBox="1"/>
          <p:nvPr/>
        </p:nvSpPr>
        <p:spPr>
          <a:xfrm>
            <a:off x="11014570" y="3052081"/>
            <a:ext cx="12410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ADC channel</a:t>
            </a:r>
            <a:endParaRPr lang="zh-CN" altLang="en-US" sz="1400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172C15CA-B4BF-AFFF-A638-B7A493A1C48F}"/>
              </a:ext>
            </a:extLst>
          </p:cNvPr>
          <p:cNvSpPr txBox="1"/>
          <p:nvPr/>
        </p:nvSpPr>
        <p:spPr>
          <a:xfrm>
            <a:off x="5552268" y="3288982"/>
            <a:ext cx="3306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纯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CF4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气体能谱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1bar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840V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，增益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~2000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2D2D3660-2DDC-4DD2-C523-DA2BF5D6BE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5940" y="3873757"/>
            <a:ext cx="3374313" cy="2233866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A4F9638F-16AD-8284-D2F3-F630452B2161}"/>
              </a:ext>
            </a:extLst>
          </p:cNvPr>
          <p:cNvSpPr txBox="1"/>
          <p:nvPr/>
        </p:nvSpPr>
        <p:spPr>
          <a:xfrm>
            <a:off x="8143625" y="6225942"/>
            <a:ext cx="3306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纯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CF4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气体能谱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3bar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1500V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BE843C81-C063-6E55-5A1C-3C96CE7DF2B2}"/>
              </a:ext>
            </a:extLst>
          </p:cNvPr>
          <p:cNvSpPr txBox="1"/>
          <p:nvPr/>
        </p:nvSpPr>
        <p:spPr>
          <a:xfrm rot="16200000">
            <a:off x="7638424" y="3984416"/>
            <a:ext cx="75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Counts</a:t>
            </a:r>
            <a:endParaRPr lang="zh-CN" altLang="en-US" sz="1400" dirty="0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E4F01D78-B98C-86F0-FE56-81B4CC910BE4}"/>
              </a:ext>
            </a:extLst>
          </p:cNvPr>
          <p:cNvSpPr txBox="1"/>
          <p:nvPr/>
        </p:nvSpPr>
        <p:spPr>
          <a:xfrm>
            <a:off x="10398187" y="6044878"/>
            <a:ext cx="12410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ADC channel</a:t>
            </a:r>
            <a:endParaRPr lang="zh-CN" altLang="en-US" sz="1400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9AF790C-6284-9B51-362B-A2222E19784D}"/>
              </a:ext>
            </a:extLst>
          </p:cNvPr>
          <p:cNvSpPr txBox="1"/>
          <p:nvPr/>
        </p:nvSpPr>
        <p:spPr>
          <a:xfrm>
            <a:off x="789670" y="5361474"/>
            <a:ext cx="6592781" cy="1156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• 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纯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CF4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1bar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，最优能量分辨率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~31%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• 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纯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CF4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2bar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，最优能量分辨率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~57%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• 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纯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CF4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3bar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，增益一千就开始打火，此时能量分辨率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~100%</a:t>
            </a:r>
          </a:p>
        </p:txBody>
      </p:sp>
    </p:spTree>
    <p:extLst>
      <p:ext uri="{BB962C8B-B14F-4D97-AF65-F5344CB8AC3E}">
        <p14:creationId xmlns:p14="http://schemas.microsoft.com/office/powerpoint/2010/main" val="9877395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A4F76-FD16-F825-287B-C3DBE1FC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Oval 5">
            <a:extLst>
              <a:ext uri="{FF2B5EF4-FFF2-40B4-BE49-F238E27FC236}">
                <a16:creationId xmlns:a16="http://schemas.microsoft.com/office/drawing/2014/main" id="{28F0EE59-C5D9-1B3B-66CF-80DB0224F6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4325" y="6432550"/>
            <a:ext cx="406400" cy="4064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6" name="矩形 4">
            <a:extLst>
              <a:ext uri="{FF2B5EF4-FFF2-40B4-BE49-F238E27FC236}">
                <a16:creationId xmlns:a16="http://schemas.microsoft.com/office/drawing/2014/main" id="{56BAB247-D303-AAF9-4CF4-6C0CD5623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3050" y="6434138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423616F3-5607-4925-9857-0022A07AE482}" type="slidenum"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32</a:t>
            </a:fld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E04C04B-E9D2-5363-645C-FE6776CA7FF7}"/>
              </a:ext>
            </a:extLst>
          </p:cNvPr>
          <p:cNvSpPr txBox="1"/>
          <p:nvPr/>
        </p:nvSpPr>
        <p:spPr>
          <a:xfrm rot="16200000">
            <a:off x="-473169" y="1295497"/>
            <a:ext cx="14428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相对电子透过率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29F9A1B-4A94-9736-AD78-D611BFC70E52}"/>
              </a:ext>
            </a:extLst>
          </p:cNvPr>
          <p:cNvSpPr txBox="1"/>
          <p:nvPr/>
        </p:nvSpPr>
        <p:spPr>
          <a:xfrm>
            <a:off x="3796736" y="3587476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/>
              <a:t>场强比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14B7D113-57A7-E13D-469E-0CDB6C913703}"/>
              </a:ext>
            </a:extLst>
          </p:cNvPr>
          <p:cNvSpPr txBox="1"/>
          <p:nvPr/>
        </p:nvSpPr>
        <p:spPr>
          <a:xfrm>
            <a:off x="2765624" y="206533"/>
            <a:ext cx="66607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dirty="0">
                <a:latin typeface="汉仪旗黑-80W" panose="00020600040101010101" pitchFamily="18" charset="-122"/>
                <a:ea typeface="汉仪旗黑-80W" panose="00020600040101010101" pitchFamily="18" charset="-122"/>
              </a:rPr>
              <a:t>640</a:t>
            </a:r>
            <a:r>
              <a:rPr lang="zh-CN" altLang="en-US" sz="3600" dirty="0">
                <a:latin typeface="汉仪旗黑-80W" panose="00020600040101010101" pitchFamily="18" charset="-122"/>
                <a:ea typeface="汉仪旗黑-80W" panose="00020600040101010101" pitchFamily="18" charset="-122"/>
              </a:rPr>
              <a:t>目丝网探测器测试结果</a:t>
            </a:r>
            <a:r>
              <a:rPr lang="en-US" altLang="zh-CN" sz="3600" dirty="0">
                <a:latin typeface="汉仪旗黑-80W" panose="00020600040101010101" pitchFamily="18" charset="-122"/>
                <a:ea typeface="汉仪旗黑-80W" panose="00020600040101010101" pitchFamily="18" charset="-122"/>
              </a:rPr>
              <a:t>(</a:t>
            </a:r>
            <a:r>
              <a:rPr lang="en-US" altLang="zh-CN" sz="3600" dirty="0" err="1">
                <a:latin typeface="汉仪旗黑-80W" panose="00020600040101010101" pitchFamily="18" charset="-122"/>
                <a:ea typeface="汉仪旗黑-80W" panose="00020600040101010101" pitchFamily="18" charset="-122"/>
              </a:rPr>
              <a:t>Ar</a:t>
            </a:r>
            <a:r>
              <a:rPr lang="en-US" altLang="zh-CN" sz="3600" dirty="0">
                <a:latin typeface="汉仪旗黑-80W" panose="00020600040101010101" pitchFamily="18" charset="-122"/>
                <a:ea typeface="汉仪旗黑-80W" panose="00020600040101010101" pitchFamily="18" charset="-122"/>
              </a:rPr>
              <a:t>)</a:t>
            </a:r>
            <a:endParaRPr lang="zh-CN" altLang="en-US" sz="3600" dirty="0">
              <a:latin typeface="汉仪旗黑-80W" panose="00020600040101010101" pitchFamily="18" charset="-122"/>
              <a:ea typeface="汉仪旗黑-80W" panose="00020600040101010101" pitchFamily="18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05B1C27-85B8-E6DD-0ABC-94D7D1AA1FFE}"/>
              </a:ext>
            </a:extLst>
          </p:cNvPr>
          <p:cNvSpPr txBox="1"/>
          <p:nvPr/>
        </p:nvSpPr>
        <p:spPr>
          <a:xfrm>
            <a:off x="7884098" y="3587475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/>
              <a:t>雪崩区电压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709369C2-620D-449A-86D2-0F5D3E797A73}"/>
              </a:ext>
            </a:extLst>
          </p:cNvPr>
          <p:cNvSpPr txBox="1"/>
          <p:nvPr/>
        </p:nvSpPr>
        <p:spPr>
          <a:xfrm rot="16200000">
            <a:off x="4294533" y="974780"/>
            <a:ext cx="5516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增益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545C1CFE-1FC3-56DD-2434-6856AECB570E}"/>
              </a:ext>
            </a:extLst>
          </p:cNvPr>
          <p:cNvSpPr txBox="1"/>
          <p:nvPr/>
        </p:nvSpPr>
        <p:spPr>
          <a:xfrm>
            <a:off x="4336684" y="4690342"/>
            <a:ext cx="7094828" cy="1526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• 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高目数丝网探测器达到最高透过率时的场强比显著变高</a:t>
            </a:r>
            <a:endParaRPr lang="en-US" altLang="zh-CN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• 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探测器的最大增益表现不佳，可能与制作过程中的失误有关（压网时没有放置硅胶垫）</a:t>
            </a:r>
            <a:endParaRPr lang="en-US" altLang="zh-CN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• 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最优能量分辨率在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20%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左右（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1bar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6254813-EA87-6523-1A48-A2FC502BF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811" y="847243"/>
            <a:ext cx="4099339" cy="277484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835FC95-5052-9ECD-1243-9B4C54BBAD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062" y="830530"/>
            <a:ext cx="4247383" cy="283366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7C5FCCF-A5D0-2831-4068-EF6B478636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6649" y="774929"/>
            <a:ext cx="2849516" cy="3296198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9178814D-A3E3-9D6A-888D-F4458B17D0AB}"/>
              </a:ext>
            </a:extLst>
          </p:cNvPr>
          <p:cNvSpPr txBox="1"/>
          <p:nvPr/>
        </p:nvSpPr>
        <p:spPr>
          <a:xfrm rot="16200000">
            <a:off x="8476397" y="1261077"/>
            <a:ext cx="12800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能量分辨率</a:t>
            </a:r>
            <a:r>
              <a:rPr lang="en-US" altLang="zh-CN" sz="1400" dirty="0"/>
              <a:t>(%)</a:t>
            </a:r>
            <a:endParaRPr lang="zh-CN" altLang="en-US" sz="1400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C2AED93-2740-C2C4-617C-859B4C399BF2}"/>
              </a:ext>
            </a:extLst>
          </p:cNvPr>
          <p:cNvSpPr txBox="1"/>
          <p:nvPr/>
        </p:nvSpPr>
        <p:spPr>
          <a:xfrm>
            <a:off x="11640390" y="4029909"/>
            <a:ext cx="5516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增益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3FCD6648-FF47-736C-DA33-9E382F0A40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353" y="3965377"/>
            <a:ext cx="3258690" cy="2316898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C72E7B73-E297-34CE-EF69-8BDC6D15EA92}"/>
              </a:ext>
            </a:extLst>
          </p:cNvPr>
          <p:cNvSpPr txBox="1"/>
          <p:nvPr/>
        </p:nvSpPr>
        <p:spPr>
          <a:xfrm>
            <a:off x="1390858" y="6225098"/>
            <a:ext cx="1441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400" dirty="0"/>
              <a:t>能谱三高斯拟合</a:t>
            </a:r>
          </a:p>
          <a:p>
            <a:pPr algn="ctr"/>
            <a:r>
              <a:rPr lang="en-US" altLang="zh-CN" sz="1400" dirty="0"/>
              <a:t>(5bar, 700V)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9570500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7038A-529B-4783-4048-9313F19A1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Oval 5">
            <a:extLst>
              <a:ext uri="{FF2B5EF4-FFF2-40B4-BE49-F238E27FC236}">
                <a16:creationId xmlns:a16="http://schemas.microsoft.com/office/drawing/2014/main" id="{7D65F73C-A17E-A2A0-D9B0-82A77056F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4325" y="6432550"/>
            <a:ext cx="406400" cy="4064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6" name="矩形 4">
            <a:extLst>
              <a:ext uri="{FF2B5EF4-FFF2-40B4-BE49-F238E27FC236}">
                <a16:creationId xmlns:a16="http://schemas.microsoft.com/office/drawing/2014/main" id="{FAAE1023-E3AF-9B7D-147E-CF06FFE15B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3050" y="6434138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423616F3-5607-4925-9857-0022A07AE482}" type="slidenum"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33</a:t>
            </a:fld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DB9B788-752B-D7BC-66D0-D99D15996E40}"/>
              </a:ext>
            </a:extLst>
          </p:cNvPr>
          <p:cNvSpPr txBox="1"/>
          <p:nvPr/>
        </p:nvSpPr>
        <p:spPr>
          <a:xfrm rot="16200000">
            <a:off x="-473169" y="1295497"/>
            <a:ext cx="14428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相对电子透过率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3ECCB9F-1CBE-793A-C7D3-A85451631A9C}"/>
              </a:ext>
            </a:extLst>
          </p:cNvPr>
          <p:cNvSpPr txBox="1"/>
          <p:nvPr/>
        </p:nvSpPr>
        <p:spPr>
          <a:xfrm>
            <a:off x="3796736" y="3622089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/>
              <a:t>场强比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F96D78C-DC59-D33A-26D9-DC6F1BC02A49}"/>
              </a:ext>
            </a:extLst>
          </p:cNvPr>
          <p:cNvSpPr txBox="1"/>
          <p:nvPr/>
        </p:nvSpPr>
        <p:spPr>
          <a:xfrm>
            <a:off x="2542806" y="206533"/>
            <a:ext cx="71064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dirty="0">
                <a:latin typeface="汉仪旗黑-80W" panose="00020600040101010101" pitchFamily="18" charset="-122"/>
                <a:ea typeface="汉仪旗黑-80W" panose="00020600040101010101" pitchFamily="18" charset="-122"/>
              </a:rPr>
              <a:t>640</a:t>
            </a:r>
            <a:r>
              <a:rPr lang="zh-CN" altLang="en-US" sz="3600" dirty="0">
                <a:latin typeface="汉仪旗黑-80W" panose="00020600040101010101" pitchFamily="18" charset="-122"/>
                <a:ea typeface="汉仪旗黑-80W" panose="00020600040101010101" pitchFamily="18" charset="-122"/>
              </a:rPr>
              <a:t>目丝网探测器测试结果</a:t>
            </a:r>
            <a:r>
              <a:rPr lang="en-US" altLang="zh-CN" sz="3600" dirty="0">
                <a:latin typeface="汉仪旗黑-80W" panose="00020600040101010101" pitchFamily="18" charset="-122"/>
                <a:ea typeface="汉仪旗黑-80W" panose="00020600040101010101" pitchFamily="18" charset="-122"/>
              </a:rPr>
              <a:t>(CF4)</a:t>
            </a:r>
            <a:endParaRPr lang="zh-CN" altLang="en-US" sz="3600" dirty="0">
              <a:latin typeface="汉仪旗黑-80W" panose="00020600040101010101" pitchFamily="18" charset="-122"/>
              <a:ea typeface="汉仪旗黑-80W" panose="00020600040101010101" pitchFamily="18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87A7351-EFC0-E907-A3A2-EB0E6D0B34DC}"/>
              </a:ext>
            </a:extLst>
          </p:cNvPr>
          <p:cNvSpPr txBox="1"/>
          <p:nvPr/>
        </p:nvSpPr>
        <p:spPr>
          <a:xfrm>
            <a:off x="7808762" y="3622088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/>
              <a:t>雪崩区电压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8EE6CD77-DF8B-9191-15F8-A01482B5F29D}"/>
              </a:ext>
            </a:extLst>
          </p:cNvPr>
          <p:cNvSpPr txBox="1"/>
          <p:nvPr/>
        </p:nvSpPr>
        <p:spPr>
          <a:xfrm rot="16200000">
            <a:off x="4294533" y="974780"/>
            <a:ext cx="5516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增益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3950616-2170-4D34-530E-B1F8AEA8F5A6}"/>
              </a:ext>
            </a:extLst>
          </p:cNvPr>
          <p:cNvSpPr txBox="1"/>
          <p:nvPr/>
        </p:nvSpPr>
        <p:spPr>
          <a:xfrm rot="16200000">
            <a:off x="8476397" y="1261077"/>
            <a:ext cx="12800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能量分辨率</a:t>
            </a:r>
            <a:r>
              <a:rPr lang="en-US" altLang="zh-CN" sz="1400" dirty="0"/>
              <a:t>(%)</a:t>
            </a:r>
            <a:endParaRPr lang="zh-CN" altLang="en-US" sz="1400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8D30504-C8FA-6CF6-1372-EFD6C46433CD}"/>
              </a:ext>
            </a:extLst>
          </p:cNvPr>
          <p:cNvSpPr txBox="1"/>
          <p:nvPr/>
        </p:nvSpPr>
        <p:spPr>
          <a:xfrm>
            <a:off x="11525289" y="4029909"/>
            <a:ext cx="5516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增益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07CC13C-FAE2-3BF6-4668-64A63A049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484" y="852863"/>
            <a:ext cx="4025245" cy="276922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61597FD-8BD0-7F32-7E7A-D800B1AE6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377" y="852862"/>
            <a:ext cx="4095298" cy="2811334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AA632B48-CEB6-B773-39B4-C72F5D64624A}"/>
              </a:ext>
            </a:extLst>
          </p:cNvPr>
          <p:cNvSpPr txBox="1"/>
          <p:nvPr/>
        </p:nvSpPr>
        <p:spPr>
          <a:xfrm>
            <a:off x="6594343" y="5972841"/>
            <a:ext cx="330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3bar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1710V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，增益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~2000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3030F0E-ACF4-9668-2342-433D5AC39B29}"/>
              </a:ext>
            </a:extLst>
          </p:cNvPr>
          <p:cNvSpPr txBox="1"/>
          <p:nvPr/>
        </p:nvSpPr>
        <p:spPr>
          <a:xfrm>
            <a:off x="4287007" y="5978558"/>
            <a:ext cx="330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2bar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1300V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，增益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~2000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3CBD815-E0FD-F406-CBC1-D1B984EAD69B}"/>
              </a:ext>
            </a:extLst>
          </p:cNvPr>
          <p:cNvSpPr txBox="1"/>
          <p:nvPr/>
        </p:nvSpPr>
        <p:spPr>
          <a:xfrm>
            <a:off x="-370258" y="5972841"/>
            <a:ext cx="330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1bar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900V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，增益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~4000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184E0F80-9AD5-FC1B-858F-0FF7A24EA1AE}"/>
              </a:ext>
            </a:extLst>
          </p:cNvPr>
          <p:cNvSpPr txBox="1"/>
          <p:nvPr/>
        </p:nvSpPr>
        <p:spPr>
          <a:xfrm>
            <a:off x="1936029" y="5966441"/>
            <a:ext cx="3306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1bar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1010V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，增益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~60000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E19CC486-7C92-C4F1-9977-E05285B78A35}"/>
              </a:ext>
            </a:extLst>
          </p:cNvPr>
          <p:cNvSpPr txBox="1"/>
          <p:nvPr/>
        </p:nvSpPr>
        <p:spPr>
          <a:xfrm>
            <a:off x="1760103" y="4013371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能谱双高斯拟合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F16A57AF-8910-2897-DA35-44DF5958F6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0320" y="852862"/>
            <a:ext cx="2750651" cy="321905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F211CB98-8BBD-1A9C-D178-6556944B1B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16" y="4385868"/>
            <a:ext cx="2304851" cy="1615835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0433180-B42E-A042-409F-F366169F03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9377" y="4374978"/>
            <a:ext cx="2304850" cy="162408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9E4599B8-FC98-6609-84FD-9135EC6C90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4227" y="4393434"/>
            <a:ext cx="2304850" cy="1614921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0B4F40E0-786C-2919-2663-D240D471A4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67673" y="4374726"/>
            <a:ext cx="2304850" cy="1630411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10A31D98-E9FB-D1C7-4AD2-BDB2A8609AF3}"/>
              </a:ext>
            </a:extLst>
          </p:cNvPr>
          <p:cNvSpPr txBox="1"/>
          <p:nvPr/>
        </p:nvSpPr>
        <p:spPr>
          <a:xfrm>
            <a:off x="2613827" y="6242301"/>
            <a:ext cx="4824528" cy="418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• 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高气压下偏离高斯分布，拟合结果不准确</a:t>
            </a:r>
            <a:endParaRPr lang="en-US" altLang="zh-CN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107C8421-96EE-1E84-442C-D62B328E96BD}"/>
              </a:ext>
            </a:extLst>
          </p:cNvPr>
          <p:cNvSpPr txBox="1"/>
          <p:nvPr/>
        </p:nvSpPr>
        <p:spPr>
          <a:xfrm>
            <a:off x="9644048" y="4337686"/>
            <a:ext cx="2301889" cy="1895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影响能量分辨率的因素主要有：</a:t>
            </a:r>
            <a:endParaRPr lang="en-US" altLang="zh-CN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• 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原初电离</a:t>
            </a:r>
            <a:endParaRPr lang="en-US" altLang="zh-CN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• 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电子吸附</a:t>
            </a:r>
            <a:endParaRPr lang="en-US" altLang="zh-CN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• 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雪崩涨落</a:t>
            </a:r>
            <a:endParaRPr lang="en-US" altLang="zh-CN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08453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85E9F-0009-8578-E134-7F50185D1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Oval 5">
            <a:extLst>
              <a:ext uri="{FF2B5EF4-FFF2-40B4-BE49-F238E27FC236}">
                <a16:creationId xmlns:a16="http://schemas.microsoft.com/office/drawing/2014/main" id="{FA5A2786-E005-E43C-6B4E-07A79D274B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4325" y="6432550"/>
            <a:ext cx="406400" cy="4064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56" name="矩形 4">
            <a:extLst>
              <a:ext uri="{FF2B5EF4-FFF2-40B4-BE49-F238E27FC236}">
                <a16:creationId xmlns:a16="http://schemas.microsoft.com/office/drawing/2014/main" id="{0D000EDB-4D93-ECA3-1C86-0BD45DD65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3050" y="6434138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423616F3-5607-4925-9857-0022A07AE482}" type="slidenum"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34</a:t>
            </a:fld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1DB06B4A-7827-D170-5070-A56C4AC0F7B7}"/>
              </a:ext>
            </a:extLst>
          </p:cNvPr>
          <p:cNvSpPr txBox="1"/>
          <p:nvPr/>
        </p:nvSpPr>
        <p:spPr>
          <a:xfrm>
            <a:off x="3670523" y="348576"/>
            <a:ext cx="48510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dirty="0">
                <a:latin typeface="汉仪旗黑-80W" panose="00020600040101010101" pitchFamily="18" charset="-122"/>
                <a:ea typeface="汉仪旗黑-80W" panose="00020600040101010101" pitchFamily="18" charset="-122"/>
              </a:rPr>
              <a:t>TPC</a:t>
            </a:r>
            <a:r>
              <a:rPr lang="zh-CN" altLang="en-US" sz="3600" dirty="0">
                <a:latin typeface="汉仪旗黑-80W" panose="00020600040101010101" pitchFamily="18" charset="-122"/>
                <a:ea typeface="汉仪旗黑-80W" panose="00020600040101010101" pitchFamily="18" charset="-122"/>
              </a:rPr>
              <a:t>内各区域主要反应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E162632B-D4CC-7B3A-74B4-86BD024B8303}"/>
                  </a:ext>
                </a:extLst>
              </p:cNvPr>
              <p:cNvSpPr txBox="1"/>
              <p:nvPr/>
            </p:nvSpPr>
            <p:spPr>
              <a:xfrm>
                <a:off x="261450" y="994907"/>
                <a:ext cx="5952919" cy="5363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20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漂移区（电子能量</a:t>
                </a:r>
                <a:r>
                  <a:rPr lang="en-US" altLang="zh-CN" sz="20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&lt;1eV </a:t>
                </a:r>
                <a:r>
                  <a:rPr lang="zh-CN" altLang="en-US" sz="20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）：</a:t>
                </a:r>
                <a:endParaRPr lang="en-US" altLang="zh-CN" sz="200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1600" b="0" i="0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微软雅黑" panose="020B0503020204020204" pitchFamily="34" charset="-122"/>
                  </a:rPr>
                  <a:t>电离</a:t>
                </a:r>
                <a:r>
                  <a:rPr lang="en-US" altLang="zh-CN" sz="1600" b="0" i="0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微软雅黑" panose="020B0503020204020204" pitchFamily="34" charset="-122"/>
                  </a:rPr>
                  <a:t>+</a:t>
                </a:r>
                <a:r>
                  <a:rPr lang="zh-CN" altLang="en-US" sz="1600" b="0" i="0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微软雅黑" panose="020B0503020204020204" pitchFamily="34" charset="-122"/>
                  </a:rPr>
                  <a:t>解离：</a:t>
                </a:r>
                <a:endParaRPr lang="en-US" altLang="zh-CN" sz="1600" b="0" i="0" dirty="0">
                  <a:solidFill>
                    <a:srgbClr val="000000"/>
                  </a:solidFill>
                  <a:latin typeface="Cambria Math" panose="02040503050406030204" pitchFamily="18" charset="0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16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C</m:t>
                      </m:r>
                      <m:sSub>
                        <m:sSubPr>
                          <m:ctrlPr>
                            <a:rPr lang="en-US" altLang="zh-CN" sz="1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1600" b="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F</m:t>
                          </m:r>
                        </m:e>
                        <m:sub>
                          <m:r>
                            <a:rPr lang="en-US" altLang="zh-CN" sz="1600" b="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4</m:t>
                          </m:r>
                        </m:sub>
                      </m:sSub>
                      <m:r>
                        <a:rPr lang="en-US" altLang="zh-CN" sz="1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 </m:t>
                      </m:r>
                      <m:r>
                        <a:rPr lang="en-US" altLang="zh-CN" sz="1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⟶</m:t>
                      </m:r>
                      <m:r>
                        <a:rPr lang="en-US" altLang="zh-CN" sz="16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16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C</m:t>
                      </m:r>
                      <m:sSubSup>
                        <m:sSubSupPr>
                          <m:ctrlPr>
                            <a:rPr lang="en-US" altLang="zh-CN" sz="1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 sz="160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F</m:t>
                          </m:r>
                        </m:e>
                        <m:sub>
                          <m:r>
                            <a:rPr lang="en-US" altLang="zh-CN" sz="16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4</m:t>
                          </m:r>
                        </m:sub>
                        <m:sup>
                          <m:r>
                            <a:rPr lang="en-US" altLang="zh-CN" sz="1600" b="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+</m:t>
                          </m:r>
                        </m:sup>
                      </m:sSubSup>
                      <m:r>
                        <a:rPr lang="en-US" altLang="zh-CN" sz="16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+</m:t>
                      </m:r>
                      <m:sSup>
                        <m:sSupPr>
                          <m:ctrlPr>
                            <a:rPr lang="en-US" altLang="zh-CN" sz="1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1600" b="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e</m:t>
                          </m:r>
                        </m:e>
                        <m:sup>
                          <m:r>
                            <a:rPr lang="en-US" altLang="zh-CN" sz="1600" b="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−</m:t>
                          </m:r>
                        </m:sup>
                      </m:sSup>
                      <m:r>
                        <a:rPr lang="en-US" altLang="zh-CN" sz="16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 </m:t>
                      </m:r>
                      <m:r>
                        <a:rPr lang="en-US" altLang="zh-CN" sz="160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⟶</m:t>
                      </m:r>
                      <m:r>
                        <a:rPr lang="en-US" altLang="zh-CN" sz="16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16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C</m:t>
                      </m:r>
                      <m:sSubSup>
                        <m:sSubSupPr>
                          <m:ctrlPr>
                            <a:rPr lang="en-US" altLang="zh-CN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 sz="16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F</m:t>
                          </m:r>
                        </m:e>
                        <m:sub>
                          <m:r>
                            <a:rPr lang="en-US" altLang="zh-CN" sz="1600" b="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3</m:t>
                          </m:r>
                        </m:sub>
                        <m:sup>
                          <m:r>
                            <a:rPr lang="en-US" altLang="zh-CN" sz="16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+</m:t>
                          </m:r>
                        </m:sup>
                      </m:sSubSup>
                      <m:r>
                        <a:rPr lang="en-US" altLang="zh-CN" sz="16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altLang="zh-CN" sz="16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F</m:t>
                      </m:r>
                      <m:r>
                        <a:rPr lang="en-US" altLang="zh-CN" sz="16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+</m:t>
                      </m:r>
                      <m:sSup>
                        <m:sSupPr>
                          <m:ctrlPr>
                            <a:rPr lang="en-US" altLang="zh-CN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16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e</m:t>
                          </m:r>
                        </m:e>
                        <m:sup>
                          <m:r>
                            <a:rPr lang="en-US" altLang="zh-CN" sz="16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altLang="zh-CN" sz="1600" dirty="0">
                  <a:solidFill>
                    <a:srgbClr val="0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6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C</m:t>
                    </m:r>
                    <m:sSubSup>
                      <m:sSubSupPr>
                        <m:ctrlPr>
                          <a:rPr lang="en-US" altLang="zh-CN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1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F</m:t>
                        </m:r>
                      </m:e>
                      <m:sub>
                        <m:r>
                          <a:rPr lang="en-US" altLang="zh-CN" sz="1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4</m:t>
                        </m:r>
                      </m:sub>
                      <m:sup>
                        <m:r>
                          <a:rPr lang="en-US" altLang="zh-CN" sz="1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+</m:t>
                        </m:r>
                      </m:sup>
                    </m:sSubSup>
                    <m:r>
                      <a:rPr lang="en-US" altLang="zh-CN" sz="1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 </m:t>
                    </m:r>
                  </m:oMath>
                </a14:m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不稳定，在一瞬间发生解离</a:t>
                </a:r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TPC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中的阳离子主要为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6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C</m:t>
                    </m:r>
                    <m:sSubSup>
                      <m:sSubSupPr>
                        <m:ctrlPr>
                          <a:rPr lang="en-US" altLang="zh-CN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1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F</m:t>
                        </m:r>
                      </m:e>
                      <m:sub>
                        <m:r>
                          <a:rPr lang="en-US" altLang="zh-CN" sz="1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3</m:t>
                        </m:r>
                      </m:sub>
                      <m:sup>
                        <m:r>
                          <a:rPr lang="en-US" altLang="zh-CN" sz="1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+</m:t>
                        </m:r>
                      </m:sup>
                    </m:sSubSup>
                  </m:oMath>
                </a14:m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20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过渡区（电子能量</a:t>
                </a:r>
                <a:r>
                  <a:rPr lang="en-US" altLang="zh-CN" sz="20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~</a:t>
                </a:r>
                <a:r>
                  <a:rPr lang="zh-CN" altLang="en-US" sz="20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几</a:t>
                </a:r>
                <a:r>
                  <a:rPr lang="en-US" altLang="zh-CN" sz="20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eV </a:t>
                </a:r>
                <a:r>
                  <a:rPr lang="zh-CN" altLang="en-US" sz="20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）：</a:t>
                </a:r>
                <a:endParaRPr lang="en-US" altLang="zh-CN" sz="200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解离性电子俘获（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Dissociative Electron Attachment, DEA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）：</a:t>
                </a:r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C</m:t>
                      </m:r>
                      <m:sSub>
                        <m:sSubPr>
                          <m:ctrlPr>
                            <a:rPr lang="en-US" altLang="zh-CN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1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F</m:t>
                          </m:r>
                        </m:e>
                        <m:sub>
                          <m:r>
                            <a:rPr lang="en-US" altLang="zh-CN" sz="1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4</m:t>
                          </m:r>
                        </m:sub>
                      </m:sSub>
                      <m:r>
                        <a:rPr lang="en-US" altLang="zh-CN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+</m:t>
                      </m:r>
                      <m:sSup>
                        <m:sSupPr>
                          <m:ctrlPr>
                            <a:rPr lang="en-US" altLang="zh-CN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1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e</m:t>
                          </m:r>
                        </m:e>
                        <m:sup>
                          <m:r>
                            <a:rPr lang="en-US" altLang="zh-CN" sz="1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−</m:t>
                          </m:r>
                        </m:sup>
                      </m:sSup>
                      <m:r>
                        <a:rPr lang="en-US" altLang="zh-CN"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 </m:t>
                      </m:r>
                      <m:r>
                        <a:rPr lang="en-US" altLang="zh-CN" sz="16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⟶</m:t>
                      </m:r>
                      <m:r>
                        <a:rPr lang="en-US" altLang="zh-CN" sz="16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C</m:t>
                      </m:r>
                      <m:sSup>
                        <m:sSupPr>
                          <m:ctrlPr>
                            <a:rPr lang="en-US" altLang="zh-CN" sz="1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pPr>
                        <m:e>
                          <m:sSubSup>
                            <m:sSubSupPr>
                              <m:ctrlPr>
                                <a:rPr lang="en-US" altLang="zh-CN" sz="16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6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F</m:t>
                              </m:r>
                            </m:e>
                            <m:sub>
                              <m:r>
                                <a:rPr lang="en-US" altLang="zh-CN" sz="16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4</m:t>
                              </m:r>
                            </m:sub>
                            <m:sup>
                              <m:r>
                                <a:rPr lang="en-US" altLang="zh-CN" sz="16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−</m:t>
                              </m:r>
                            </m:sup>
                          </m:sSubSup>
                        </m:e>
                        <m:sup>
                          <m:r>
                            <a:rPr lang="en-US" altLang="zh-CN" sz="1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∗</m:t>
                          </m:r>
                        </m:sup>
                      </m:sSup>
                      <m:r>
                        <a:rPr lang="en-US" altLang="zh-CN" sz="1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 </m:t>
                      </m:r>
                      <m:r>
                        <a:rPr lang="en-US" altLang="zh-CN"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⟶</m:t>
                      </m:r>
                      <m:d>
                        <m:dPr>
                          <m:begChr m:val="{"/>
                          <m:endChr m:val=""/>
                          <m:ctrlPr>
                            <a:rPr lang="en-US" altLang="zh-CN" sz="16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CN" sz="16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CN" sz="16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𝐂</m:t>
                              </m:r>
                              <m:sSub>
                                <m:sSubPr>
                                  <m:ctrlPr>
                                    <a:rPr lang="en-US" altLang="zh-CN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600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𝐅</m:t>
                                  </m:r>
                                </m:e>
                                <m:sub>
                                  <m:r>
                                    <a:rPr lang="en-US" altLang="zh-CN" sz="1600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𝟑</m:t>
                                  </m:r>
                                </m:sub>
                              </m:sSub>
                              <m:r>
                                <a:rPr lang="en-US" altLang="zh-CN" sz="16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zh-CN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600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𝐅</m:t>
                                  </m:r>
                                </m:e>
                                <m:sup>
                                  <m:r>
                                    <a:rPr lang="en-US" altLang="zh-CN" sz="1600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−</m:t>
                                  </m:r>
                                </m:sup>
                              </m:sSup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n-US" altLang="zh-CN" sz="16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C</m:t>
                              </m:r>
                              <m:sSubSup>
                                <m:sSubSupPr>
                                  <m:ctrlPr>
                                    <a:rPr lang="en-US" altLang="zh-CN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16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F</m:t>
                                  </m:r>
                                </m:e>
                                <m:sub>
                                  <m:r>
                                    <a:rPr lang="en-US" altLang="zh-CN" sz="16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3</m:t>
                                  </m:r>
                                </m:sub>
                                <m:sup>
                                  <m:r>
                                    <a:rPr lang="en-US" altLang="zh-CN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−</m:t>
                                  </m:r>
                                </m:sup>
                              </m:sSubSup>
                              <m:r>
                                <a:rPr lang="en-US" altLang="zh-CN" sz="16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16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F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n-US" altLang="zh-CN" sz="16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C</m:t>
                              </m:r>
                              <m:sSub>
                                <m:sSubPr>
                                  <m:ctrlPr>
                                    <a:rPr lang="en-US" altLang="zh-CN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16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F</m:t>
                                  </m:r>
                                </m:e>
                                <m:sub>
                                  <m:r>
                                    <a:rPr lang="en-US" altLang="zh-CN" sz="1600" b="0" i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CN" sz="16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1600" b="0" i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F</m:t>
                              </m:r>
                              <m:r>
                                <a:rPr lang="en-US" altLang="zh-CN" sz="16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zh-CN" sz="16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16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F</m:t>
                                  </m:r>
                                </m:e>
                                <m:sup>
                                  <m:r>
                                    <a:rPr lang="en-US" altLang="zh-CN" sz="160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−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altLang="zh-CN" sz="16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……</m:t>
                              </m:r>
                            </m:e>
                          </m:eqArr>
                          <m:r>
                            <a:rPr lang="en-US" altLang="zh-CN" sz="1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电子能量需要达到阈值才能被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6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C</m:t>
                    </m:r>
                    <m:sSub>
                      <m:sSubPr>
                        <m:ctrlPr>
                          <a:rPr lang="en-US" altLang="zh-CN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1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F</m:t>
                        </m:r>
                      </m:e>
                      <m:sub>
                        <m:r>
                          <a:rPr lang="en-US" altLang="zh-CN" sz="1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4</m:t>
                        </m:r>
                      </m:sub>
                    </m:sSub>
                  </m:oMath>
                </a14:m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分子俘获</a:t>
                </a:r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6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C</m:t>
                    </m:r>
                    <m:sSub>
                      <m:sSubPr>
                        <m:ctrlPr>
                          <a:rPr lang="en-US" altLang="zh-CN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1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F</m:t>
                        </m:r>
                      </m:e>
                      <m:sub>
                        <m:r>
                          <a:rPr lang="en-US" altLang="zh-CN" sz="1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4</m:t>
                        </m:r>
                      </m:sub>
                    </m:sSub>
                  </m:oMath>
                </a14:m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俘获电子之后瞬间发生解离</a:t>
                </a:r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E162632B-D4CC-7B3A-74B4-86BD024B83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450" y="994907"/>
                <a:ext cx="5952919" cy="5363776"/>
              </a:xfrm>
              <a:prstGeom prst="rect">
                <a:avLst/>
              </a:prstGeom>
              <a:blipFill>
                <a:blip r:embed="rId2"/>
                <a:stretch>
                  <a:fillRect l="-11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B1AC02A3-0EE0-547C-BA18-4423AE38856F}"/>
                  </a:ext>
                </a:extLst>
              </p:cNvPr>
              <p:cNvSpPr txBox="1"/>
              <p:nvPr/>
            </p:nvSpPr>
            <p:spPr>
              <a:xfrm>
                <a:off x="6340367" y="1638801"/>
                <a:ext cx="5605570" cy="34651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20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雪崩区（电子能量</a:t>
                </a:r>
                <a:r>
                  <a:rPr lang="en-US" altLang="zh-CN" sz="20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~</a:t>
                </a:r>
                <a:r>
                  <a:rPr lang="zh-CN" altLang="en-US" sz="20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几十</a:t>
                </a:r>
                <a:r>
                  <a:rPr lang="en-US" altLang="zh-CN" sz="20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eV </a:t>
                </a:r>
                <a:r>
                  <a:rPr lang="zh-CN" altLang="en-US" sz="2000" b="1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）：</a:t>
                </a:r>
                <a:endParaRPr lang="en-US" altLang="zh-CN" sz="2000" b="1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除电离和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DEA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外还有自由基聚合反应：</a:t>
                </a:r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C</m:t>
                      </m:r>
                      <m:sSub>
                        <m:sSubPr>
                          <m:ctrlPr>
                            <a:rPr lang="en-US" altLang="zh-CN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1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F</m:t>
                          </m:r>
                        </m:e>
                        <m:sub>
                          <m:r>
                            <a:rPr lang="en-US" altLang="zh-CN" sz="1600" b="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3</m:t>
                          </m:r>
                        </m:sub>
                      </m:sSub>
                      <m:r>
                        <a:rPr lang="en-US" altLang="zh-CN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altLang="zh-CN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C</m:t>
                      </m:r>
                      <m:sSub>
                        <m:sSubPr>
                          <m:ctrlPr>
                            <a:rPr lang="en-US" altLang="zh-CN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1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F</m:t>
                          </m:r>
                        </m:e>
                        <m:sub>
                          <m:r>
                            <a:rPr lang="en-US" altLang="zh-CN" sz="1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3</m:t>
                          </m:r>
                        </m:sub>
                      </m:sSub>
                      <m:r>
                        <a:rPr lang="en-US" altLang="zh-CN" sz="16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 </m:t>
                      </m:r>
                      <m:r>
                        <a:rPr lang="en-US" altLang="zh-CN"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⟶ </m:t>
                      </m:r>
                      <m:sSub>
                        <m:sSubPr>
                          <m:ctrlPr>
                            <a:rPr lang="en-US" altLang="zh-CN" sz="1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1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C</m:t>
                          </m:r>
                        </m:e>
                        <m:sub>
                          <m:r>
                            <a:rPr lang="en-US" altLang="zh-CN" sz="16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CN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1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F</m:t>
                          </m:r>
                        </m:e>
                        <m:sub>
                          <m:r>
                            <a:rPr lang="en-US" altLang="zh-CN" sz="1600" b="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C</m:t>
                      </m:r>
                      <m:sSub>
                        <m:sSubPr>
                          <m:ctrlPr>
                            <a:rPr lang="en-US" altLang="zh-CN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1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F</m:t>
                          </m:r>
                        </m:e>
                        <m:sub>
                          <m:r>
                            <a:rPr lang="en-US" altLang="zh-CN" sz="1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3</m:t>
                          </m:r>
                        </m:sub>
                      </m:sSub>
                      <m:r>
                        <a:rPr lang="en-US" altLang="zh-CN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altLang="zh-CN" sz="16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C</m:t>
                      </m:r>
                      <m:sSub>
                        <m:sSubPr>
                          <m:ctrlPr>
                            <a:rPr lang="en-US" altLang="zh-CN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1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F</m:t>
                          </m:r>
                        </m:e>
                        <m:sub>
                          <m:r>
                            <a:rPr lang="en-US" altLang="zh-CN" sz="1600" b="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2</m:t>
                          </m:r>
                        </m:sub>
                      </m:sSub>
                      <m:r>
                        <a:rPr lang="en-US" altLang="zh-CN"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 </m:t>
                      </m:r>
                      <m:r>
                        <a:rPr lang="en-US" altLang="zh-CN" sz="1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⟶ </m:t>
                      </m:r>
                      <m:sSub>
                        <m:sSubPr>
                          <m:ctrlPr>
                            <a:rPr lang="en-US" altLang="zh-CN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1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C</m:t>
                          </m:r>
                        </m:e>
                        <m:sub>
                          <m:r>
                            <a:rPr lang="en-US" altLang="zh-CN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CN" sz="1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16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F</m:t>
                          </m:r>
                        </m:e>
                        <m:sub>
                          <m:r>
                            <a:rPr lang="en-US" altLang="zh-CN" sz="1600" b="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在雪崩区反应剧烈，会产生大量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6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C</m:t>
                    </m:r>
                    <m:sSub>
                      <m:sSubPr>
                        <m:ctrlPr>
                          <a:rPr lang="en-US" altLang="zh-CN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1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x</m:t>
                        </m:r>
                      </m:sub>
                    </m:sSub>
                  </m:oMath>
                </a14:m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自由基</a:t>
                </a:r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自由基结合后会产生氟碳聚合物，沉积在探测器表面使其老化</a:t>
                </a:r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• </a:t>
                </a:r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如果存在杂质（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16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H</m:t>
                        </m:r>
                      </m:e>
                      <m:sub>
                        <m:r>
                          <a:rPr lang="en-US" altLang="zh-CN" sz="16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CN" sz="16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O</m:t>
                    </m:r>
                  </m:oMath>
                </a14:m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、</a:t>
                </a:r>
                <a:r>
                  <a:rPr lang="en-US" altLang="zh-CN" sz="1600" dirty="0">
                    <a:solidFill>
                      <a:srgbClr val="000000"/>
                    </a:solidFill>
                    <a:ea typeface="微软雅黑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1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O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等），中性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6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F</m:t>
                    </m:r>
                  </m:oMath>
                </a14:m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原子会与其生成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6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H</m:t>
                    </m:r>
                    <m:r>
                      <m:rPr>
                        <m:sty m:val="p"/>
                      </m:rPr>
                      <a:rPr lang="en-US" altLang="zh-CN" sz="16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F</m:t>
                    </m:r>
                  </m:oMath>
                </a14:m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、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16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CO</m:t>
                        </m:r>
                        <m:r>
                          <m:rPr>
                            <m:sty m:val="p"/>
                          </m:rPr>
                          <a:rPr lang="en-US" altLang="zh-CN" sz="1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F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zh-CN" altLang="en-US" sz="16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等，腐蚀探测器</a:t>
                </a:r>
                <a:endParaRPr lang="en-US" altLang="zh-CN" sz="16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B1AC02A3-0EE0-547C-BA18-4423AE3885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0367" y="1638801"/>
                <a:ext cx="5605570" cy="3465179"/>
              </a:xfrm>
              <a:prstGeom prst="rect">
                <a:avLst/>
              </a:prstGeom>
              <a:blipFill>
                <a:blip r:embed="rId3"/>
                <a:stretch>
                  <a:fillRect l="-1087" r="-4130" b="-14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>
            <a:extLst>
              <a:ext uri="{FF2B5EF4-FFF2-40B4-BE49-F238E27FC236}">
                <a16:creationId xmlns:a16="http://schemas.microsoft.com/office/drawing/2014/main" id="{4BFE4293-9FB4-499E-0C6E-689047791D51}"/>
              </a:ext>
            </a:extLst>
          </p:cNvPr>
          <p:cNvSpPr txBox="1"/>
          <p:nvPr/>
        </p:nvSpPr>
        <p:spPr>
          <a:xfrm>
            <a:off x="5784791" y="5613281"/>
            <a:ext cx="5473477" cy="499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目前的解决方案：通气时先纯化，减少杂质</a:t>
            </a:r>
            <a:endParaRPr lang="en-US" altLang="zh-CN" sz="2000" b="1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372498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文本框 621">
            <a:extLst>
              <a:ext uri="{FF2B5EF4-FFF2-40B4-BE49-F238E27FC236}">
                <a16:creationId xmlns:a16="http://schemas.microsoft.com/office/drawing/2014/main" id="{CBDCD46F-213C-6803-9CD2-034251092C33}"/>
              </a:ext>
            </a:extLst>
          </p:cNvPr>
          <p:cNvSpPr txBox="1"/>
          <p:nvPr/>
        </p:nvSpPr>
        <p:spPr>
          <a:xfrm>
            <a:off x="1962523" y="380056"/>
            <a:ext cx="82670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旗黑-80W" panose="00020600040101010101" pitchFamily="18" charset="-122"/>
                <a:ea typeface="汉仪旗黑-80W" panose="00020600040101010101" pitchFamily="18" charset="-122"/>
                <a:cs typeface="+mn-cs"/>
              </a:rPr>
              <a:t>各种气体的吸附系数和汤森系数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旗黑-80W" panose="00020600040101010101" pitchFamily="18" charset="-122"/>
                <a:ea typeface="汉仪旗黑-80W" panose="00020600040101010101" pitchFamily="18" charset="-122"/>
                <a:cs typeface="+mn-cs"/>
              </a:rPr>
              <a:t>(5atm)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旗黑-80W" panose="00020600040101010101" pitchFamily="18" charset="-122"/>
              <a:ea typeface="汉仪旗黑-80W" panose="00020600040101010101" pitchFamily="18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5FC28E0-BE08-FECB-B128-519448D6C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923" y="1095804"/>
            <a:ext cx="4538636" cy="2746839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81899AB1-443E-8D07-6622-09786F72CA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923" y="3907495"/>
            <a:ext cx="4538636" cy="267919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4A37A6F-8F9E-448C-5FED-2256C3DB16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3559" y="2363771"/>
            <a:ext cx="4698123" cy="295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351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E8BCB-6A7B-096E-1754-E5A2D3D93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6FAFEDA-C256-D777-D952-C3CB3ABEE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6486" y="1230249"/>
            <a:ext cx="6800203" cy="439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903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val 5"/>
          <p:cNvSpPr>
            <a:spLocks noChangeArrowheads="1"/>
          </p:cNvSpPr>
          <p:nvPr/>
        </p:nvSpPr>
        <p:spPr bwMode="auto">
          <a:xfrm>
            <a:off x="703263" y="34925"/>
            <a:ext cx="11488737" cy="889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57" name="MH_Number_1"/>
          <p:cNvSpPr>
            <a:spLocks noChangeArrowheads="1"/>
          </p:cNvSpPr>
          <p:nvPr/>
        </p:nvSpPr>
        <p:spPr bwMode="auto">
          <a:xfrm>
            <a:off x="33338" y="34925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01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6158" name="MH_Entry_1"/>
          <p:cNvSpPr>
            <a:spLocks noChangeArrowheads="1"/>
          </p:cNvSpPr>
          <p:nvPr/>
        </p:nvSpPr>
        <p:spPr bwMode="auto">
          <a:xfrm>
            <a:off x="581025" y="34925"/>
            <a:ext cx="2576954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MeV 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伽马天文学</a:t>
            </a:r>
          </a:p>
        </p:txBody>
      </p:sp>
      <p:sp>
        <p:nvSpPr>
          <p:cNvPr id="6159" name="Oval 5"/>
          <p:cNvSpPr>
            <a:spLocks noChangeArrowheads="1"/>
          </p:cNvSpPr>
          <p:nvPr/>
        </p:nvSpPr>
        <p:spPr bwMode="auto">
          <a:xfrm>
            <a:off x="0" y="6742113"/>
            <a:ext cx="11688763" cy="9683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0" name="Oval 5"/>
          <p:cNvSpPr>
            <a:spLocks noChangeArrowheads="1"/>
          </p:cNvSpPr>
          <p:nvPr/>
        </p:nvSpPr>
        <p:spPr bwMode="auto">
          <a:xfrm rot="5400000">
            <a:off x="8912226" y="3144837"/>
            <a:ext cx="6381750" cy="920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1" name="Oval 5"/>
          <p:cNvSpPr>
            <a:spLocks noChangeArrowheads="1"/>
          </p:cNvSpPr>
          <p:nvPr/>
        </p:nvSpPr>
        <p:spPr bwMode="auto">
          <a:xfrm rot="5400000">
            <a:off x="-3071018" y="3663156"/>
            <a:ext cx="6299200" cy="9048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DD3669A4-545F-7198-DACE-313B018B9DFF}"/>
              </a:ext>
            </a:extLst>
          </p:cNvPr>
          <p:cNvSpPr txBox="1"/>
          <p:nvPr/>
        </p:nvSpPr>
        <p:spPr>
          <a:xfrm>
            <a:off x="6223827" y="2429124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zh-CN" altLang="en-US" dirty="0"/>
          </a:p>
        </p:txBody>
      </p:sp>
      <p:sp>
        <p:nvSpPr>
          <p:cNvPr id="25" name="Oval 5">
            <a:extLst>
              <a:ext uri="{FF2B5EF4-FFF2-40B4-BE49-F238E27FC236}">
                <a16:creationId xmlns:a16="http://schemas.microsoft.com/office/drawing/2014/main" id="{AB481EFE-5052-B3A8-6712-D926365E09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4325" y="6432550"/>
            <a:ext cx="406400" cy="4064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26" name="矩形 4">
            <a:extLst>
              <a:ext uri="{FF2B5EF4-FFF2-40B4-BE49-F238E27FC236}">
                <a16:creationId xmlns:a16="http://schemas.microsoft.com/office/drawing/2014/main" id="{753037E2-67A7-AE71-6D15-1F79BC8AF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3050" y="6434138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423616F3-5607-4925-9857-0022A07AE482}" type="slidenum"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4</a:t>
            </a:fld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A28451E-CB4A-C160-8514-EBAB67DA7DA9}"/>
              </a:ext>
            </a:extLst>
          </p:cNvPr>
          <p:cNvSpPr txBox="1"/>
          <p:nvPr/>
        </p:nvSpPr>
        <p:spPr>
          <a:xfrm>
            <a:off x="415912" y="1855146"/>
            <a:ext cx="4732777" cy="378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• 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超高能宇宙线产生于超大质量黑洞附近时，会伴随不可避免的电磁级联反应，可观测光子集中在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MeV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能段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• 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通过双中子星并合产生的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MeV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谱线，直接诊断超铁元素的产生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5" name="图像" descr="图像">
            <a:extLst>
              <a:ext uri="{FF2B5EF4-FFF2-40B4-BE49-F238E27FC236}">
                <a16:creationId xmlns:a16="http://schemas.microsoft.com/office/drawing/2014/main" id="{2F2600DB-B4AE-8E0F-C6BA-0D522A6B06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400423" y="1481243"/>
            <a:ext cx="2548005" cy="204777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" name="屏幕快照 2021-11-01 下午7.58.34.png" descr="屏幕快照 2021-11-01 下午7.58.34.png">
            <a:extLst>
              <a:ext uri="{FF2B5EF4-FFF2-40B4-BE49-F238E27FC236}">
                <a16:creationId xmlns:a16="http://schemas.microsoft.com/office/drawing/2014/main" id="{2E66FF68-344E-3F8C-E538-627E2EABB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8863" y="1481243"/>
            <a:ext cx="3398763" cy="2047773"/>
          </a:xfrm>
          <a:prstGeom prst="rect">
            <a:avLst/>
          </a:prstGeom>
          <a:ln w="12700">
            <a:solidFill>
              <a:schemeClr val="accent5">
                <a:lumMod val="75000"/>
              </a:schemeClr>
            </a:solidFill>
            <a:miter lim="400000"/>
            <a:headEnd/>
            <a:tailEnd/>
          </a:ln>
        </p:spPr>
      </p:pic>
      <p:pic>
        <p:nvPicPr>
          <p:cNvPr id="9" name="图像" descr="图像">
            <a:extLst>
              <a:ext uri="{FF2B5EF4-FFF2-40B4-BE49-F238E27FC236}">
                <a16:creationId xmlns:a16="http://schemas.microsoft.com/office/drawing/2014/main" id="{A115A992-EAC1-BA81-A524-03B248648305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400423" y="4042225"/>
            <a:ext cx="3037423" cy="195887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2" name="引力波探测">
            <a:extLst>
              <a:ext uri="{FF2B5EF4-FFF2-40B4-BE49-F238E27FC236}">
                <a16:creationId xmlns:a16="http://schemas.microsoft.com/office/drawing/2014/main" id="{499B3A0D-7179-5E52-906B-2784942F8D8E}"/>
              </a:ext>
            </a:extLst>
          </p:cNvPr>
          <p:cNvSpPr txBox="1"/>
          <p:nvPr/>
        </p:nvSpPr>
        <p:spPr>
          <a:xfrm>
            <a:off x="5400423" y="5620446"/>
            <a:ext cx="1116776" cy="36933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Kilonova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CE7507F7-8F8D-7ACC-A364-DEA642DCFE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4925" y="4042225"/>
            <a:ext cx="2932701" cy="1947553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2C89F340-0514-0AAE-300F-71FF2112867B}"/>
              </a:ext>
            </a:extLst>
          </p:cNvPr>
          <p:cNvSpPr txBox="1"/>
          <p:nvPr/>
        </p:nvSpPr>
        <p:spPr>
          <a:xfrm>
            <a:off x="8234190" y="6021876"/>
            <a:ext cx="3554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双中子星并合伽马发射谱线预期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4091643C-27A0-F03E-3D5A-FB584D9995C3}"/>
              </a:ext>
            </a:extLst>
          </p:cNvPr>
          <p:cNvSpPr txBox="1"/>
          <p:nvPr/>
        </p:nvSpPr>
        <p:spPr>
          <a:xfrm>
            <a:off x="3413769" y="626443"/>
            <a:ext cx="5364462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MeV </a:t>
            </a:r>
            <a:r>
              <a:rPr lang="zh-CN" altLang="en-US" sz="24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伽马射线是一个重要的观测窗口</a:t>
            </a:r>
            <a:endParaRPr lang="en-US" altLang="zh-CN" sz="2400" b="1" dirty="0">
              <a:solidFill>
                <a:srgbClr val="1F4E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77638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val 5"/>
          <p:cNvSpPr>
            <a:spLocks noChangeArrowheads="1"/>
          </p:cNvSpPr>
          <p:nvPr/>
        </p:nvSpPr>
        <p:spPr bwMode="auto">
          <a:xfrm>
            <a:off x="703263" y="34925"/>
            <a:ext cx="11488737" cy="889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57" name="MH_Number_1"/>
          <p:cNvSpPr>
            <a:spLocks noChangeArrowheads="1"/>
          </p:cNvSpPr>
          <p:nvPr/>
        </p:nvSpPr>
        <p:spPr bwMode="auto">
          <a:xfrm>
            <a:off x="33338" y="34925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01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6159" name="Oval 5"/>
          <p:cNvSpPr>
            <a:spLocks noChangeArrowheads="1"/>
          </p:cNvSpPr>
          <p:nvPr/>
        </p:nvSpPr>
        <p:spPr bwMode="auto">
          <a:xfrm>
            <a:off x="0" y="6742113"/>
            <a:ext cx="11688763" cy="9683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0" name="Oval 5"/>
          <p:cNvSpPr>
            <a:spLocks noChangeArrowheads="1"/>
          </p:cNvSpPr>
          <p:nvPr/>
        </p:nvSpPr>
        <p:spPr bwMode="auto">
          <a:xfrm rot="5400000">
            <a:off x="8912226" y="3144837"/>
            <a:ext cx="6381750" cy="920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1" name="Oval 5"/>
          <p:cNvSpPr>
            <a:spLocks noChangeArrowheads="1"/>
          </p:cNvSpPr>
          <p:nvPr/>
        </p:nvSpPr>
        <p:spPr bwMode="auto">
          <a:xfrm rot="5400000">
            <a:off x="-3071018" y="3663156"/>
            <a:ext cx="6299200" cy="9048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4D3E507-036B-C1BD-CD03-7FF3E6DE5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809" y="3947157"/>
            <a:ext cx="9125967" cy="263598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32F76D9-1639-37C3-860F-C6C93CBE6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407" y="1011148"/>
            <a:ext cx="4332021" cy="2936009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DD3669A4-545F-7198-DACE-313B018B9DFF}"/>
              </a:ext>
            </a:extLst>
          </p:cNvPr>
          <p:cNvSpPr txBox="1"/>
          <p:nvPr/>
        </p:nvSpPr>
        <p:spPr>
          <a:xfrm>
            <a:off x="11026655" y="2573706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zh-CN" altLang="en-US" dirty="0"/>
          </a:p>
        </p:txBody>
      </p:sp>
      <p:sp>
        <p:nvSpPr>
          <p:cNvPr id="18" name="Oval 5">
            <a:extLst>
              <a:ext uri="{FF2B5EF4-FFF2-40B4-BE49-F238E27FC236}">
                <a16:creationId xmlns:a16="http://schemas.microsoft.com/office/drawing/2014/main" id="{C98E8AA5-C3E5-AF4F-11AA-8EC9D9213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4325" y="6432550"/>
            <a:ext cx="406400" cy="4064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19" name="矩形 4">
            <a:extLst>
              <a:ext uri="{FF2B5EF4-FFF2-40B4-BE49-F238E27FC236}">
                <a16:creationId xmlns:a16="http://schemas.microsoft.com/office/drawing/2014/main" id="{037254FD-A0DB-DE53-5BF1-6D5C0EDEDF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3050" y="6434138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423616F3-5607-4925-9857-0022A07AE482}" type="slidenum"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5</a:t>
            </a:fld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F425A89-2E6C-52F7-1E74-5685EC8E2CF4}"/>
              </a:ext>
            </a:extLst>
          </p:cNvPr>
          <p:cNvSpPr txBox="1"/>
          <p:nvPr/>
        </p:nvSpPr>
        <p:spPr>
          <a:xfrm>
            <a:off x="352746" y="572219"/>
            <a:ext cx="59875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MeV </a:t>
            </a:r>
            <a:r>
              <a:rPr lang="zh-CN" altLang="en-US" sz="20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能段的伽马射线观测灵敏度有一个明显的缺口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6080002-EAF9-9E4C-AE0E-9AED419B590A}"/>
              </a:ext>
            </a:extLst>
          </p:cNvPr>
          <p:cNvSpPr txBox="1"/>
          <p:nvPr/>
        </p:nvSpPr>
        <p:spPr>
          <a:xfrm>
            <a:off x="2593054" y="2309876"/>
            <a:ext cx="10278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/>
              <a:t>MeV gap</a:t>
            </a:r>
            <a:endParaRPr lang="zh-CN" altLang="en-US" sz="1600" b="1" dirty="0"/>
          </a:p>
        </p:txBody>
      </p:sp>
      <p:sp>
        <p:nvSpPr>
          <p:cNvPr id="12" name="MH_Entry_1">
            <a:extLst>
              <a:ext uri="{FF2B5EF4-FFF2-40B4-BE49-F238E27FC236}">
                <a16:creationId xmlns:a16="http://schemas.microsoft.com/office/drawing/2014/main" id="{976CB25E-D44D-73D3-877F-9E32AC60D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5" y="34925"/>
            <a:ext cx="2765490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伽马天文观测现状</a:t>
            </a:r>
          </a:p>
        </p:txBody>
      </p:sp>
      <p:pic>
        <p:nvPicPr>
          <p:cNvPr id="2" name="Picture 6" descr="2: View of the Fermi LAT instrument with the Anti-Coincidence Detector... |  Download Scientific Diagram">
            <a:extLst>
              <a:ext uri="{FF2B5EF4-FFF2-40B4-BE49-F238E27FC236}">
                <a16:creationId xmlns:a16="http://schemas.microsoft.com/office/drawing/2014/main" id="{12BCB2AA-BAC0-8388-3EAA-2E55C19C1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252" y="1834899"/>
            <a:ext cx="2053196" cy="154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20D1E767-2445-6FD9-BC93-35F59C3A8B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6156" y="1257828"/>
            <a:ext cx="1474848" cy="1541105"/>
          </a:xfrm>
          <a:prstGeom prst="rect">
            <a:avLst/>
          </a:prstGeom>
        </p:spPr>
      </p:pic>
      <p:pic>
        <p:nvPicPr>
          <p:cNvPr id="4" name="Picture 8" descr="File:CGRO-COMPTEL-instrument.png - Wikimedia Commons">
            <a:extLst>
              <a:ext uri="{FF2B5EF4-FFF2-40B4-BE49-F238E27FC236}">
                <a16:creationId xmlns:a16="http://schemas.microsoft.com/office/drawing/2014/main" id="{D4D4D7DD-129C-8CE3-F2C7-7A3F493A8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4273" y="1011148"/>
            <a:ext cx="1254476" cy="1839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DD03BB02-3D6A-AA8B-9337-E5FA9AF9D028}"/>
              </a:ext>
            </a:extLst>
          </p:cNvPr>
          <p:cNvSpPr/>
          <p:nvPr/>
        </p:nvSpPr>
        <p:spPr>
          <a:xfrm>
            <a:off x="7038822" y="2835257"/>
            <a:ext cx="928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zh-CN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EGRET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E2F88B5-5327-3C7A-94CC-151E902F0C31}"/>
              </a:ext>
            </a:extLst>
          </p:cNvPr>
          <p:cNvSpPr/>
          <p:nvPr/>
        </p:nvSpPr>
        <p:spPr>
          <a:xfrm>
            <a:off x="8479133" y="1561595"/>
            <a:ext cx="1115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zh-CN" dirty="0">
                <a:solidFill>
                  <a:srgbClr val="000000"/>
                </a:solidFill>
                <a:latin typeface="MalgunGothic-Semilight"/>
              </a:rPr>
              <a:t>Fermi</a:t>
            </a:r>
            <a:r>
              <a:rPr lang="en-US" altLang="zh-CN" dirty="0">
                <a:solidFill>
                  <a:srgbClr val="000000"/>
                </a:solidFill>
                <a:latin typeface="MalgunGothic-Semilight"/>
              </a:rPr>
              <a:t>-LAT</a:t>
            </a:r>
            <a:endParaRPr lang="zh-CN" altLang="en-US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B15DB7C-DDA4-7798-763D-5AC6AE20C43D}"/>
              </a:ext>
            </a:extLst>
          </p:cNvPr>
          <p:cNvSpPr/>
          <p:nvPr/>
        </p:nvSpPr>
        <p:spPr>
          <a:xfrm>
            <a:off x="10072596" y="2889703"/>
            <a:ext cx="977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zh-CN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Comptel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16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E2047-002E-A6FD-947D-438D429AA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0E53BEDD-A990-232F-4662-884A9FFEC8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795" y="2282287"/>
            <a:ext cx="5375687" cy="3023824"/>
          </a:xfrm>
          <a:prstGeom prst="rect">
            <a:avLst/>
          </a:prstGeom>
        </p:spPr>
      </p:pic>
      <p:sp>
        <p:nvSpPr>
          <p:cNvPr id="6146" name="Oval 5">
            <a:extLst>
              <a:ext uri="{FF2B5EF4-FFF2-40B4-BE49-F238E27FC236}">
                <a16:creationId xmlns:a16="http://schemas.microsoft.com/office/drawing/2014/main" id="{54C43233-545E-CFA5-B47E-76FC343819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3" y="34925"/>
            <a:ext cx="11488737" cy="889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57" name="MH_Number_1">
            <a:extLst>
              <a:ext uri="{FF2B5EF4-FFF2-40B4-BE49-F238E27FC236}">
                <a16:creationId xmlns:a16="http://schemas.microsoft.com/office/drawing/2014/main" id="{A34C1C39-7481-D090-FD69-1BE7AE62CA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38" y="34925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01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6159" name="Oval 5">
            <a:extLst>
              <a:ext uri="{FF2B5EF4-FFF2-40B4-BE49-F238E27FC236}">
                <a16:creationId xmlns:a16="http://schemas.microsoft.com/office/drawing/2014/main" id="{CA2771A0-EA00-850C-1ABD-C856114963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742113"/>
            <a:ext cx="11688763" cy="9683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0" name="Oval 5">
            <a:extLst>
              <a:ext uri="{FF2B5EF4-FFF2-40B4-BE49-F238E27FC236}">
                <a16:creationId xmlns:a16="http://schemas.microsoft.com/office/drawing/2014/main" id="{725DDBAE-65EF-FDB5-00F8-0F3B391FCB2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912226" y="3144837"/>
            <a:ext cx="6381750" cy="920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1" name="Oval 5">
            <a:extLst>
              <a:ext uri="{FF2B5EF4-FFF2-40B4-BE49-F238E27FC236}">
                <a16:creationId xmlns:a16="http://schemas.microsoft.com/office/drawing/2014/main" id="{943FDADB-5567-2634-6979-6BE22F85515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-3071018" y="3663156"/>
            <a:ext cx="6299200" cy="9048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AE4E530A-C4C7-3A26-4BD4-E9C8FED81556}"/>
              </a:ext>
            </a:extLst>
          </p:cNvPr>
          <p:cNvSpPr txBox="1"/>
          <p:nvPr/>
        </p:nvSpPr>
        <p:spPr>
          <a:xfrm>
            <a:off x="5561814" y="299301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zh-CN" altLang="en-US" dirty="0"/>
          </a:p>
        </p:txBody>
      </p:sp>
      <p:sp>
        <p:nvSpPr>
          <p:cNvPr id="18" name="Oval 5">
            <a:extLst>
              <a:ext uri="{FF2B5EF4-FFF2-40B4-BE49-F238E27FC236}">
                <a16:creationId xmlns:a16="http://schemas.microsoft.com/office/drawing/2014/main" id="{AB2483E6-8B5E-E4EC-C17F-D49F4C496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4325" y="6432550"/>
            <a:ext cx="406400" cy="4064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19" name="矩形 4">
            <a:extLst>
              <a:ext uri="{FF2B5EF4-FFF2-40B4-BE49-F238E27FC236}">
                <a16:creationId xmlns:a16="http://schemas.microsoft.com/office/drawing/2014/main" id="{3A7F35A2-E110-2F74-D67C-0AFB8BEC13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3050" y="6434138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423616F3-5607-4925-9857-0022A07AE482}" type="slidenum"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6</a:t>
            </a:fld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" name="MH_Entry_1">
            <a:extLst>
              <a:ext uri="{FF2B5EF4-FFF2-40B4-BE49-F238E27FC236}">
                <a16:creationId xmlns:a16="http://schemas.microsoft.com/office/drawing/2014/main" id="{1A81D8EB-9A68-1A75-3AE4-C62FF46C5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4" y="34925"/>
            <a:ext cx="3472501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MeV 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伽马探测主要难点</a:t>
            </a:r>
          </a:p>
        </p:txBody>
      </p:sp>
      <p:pic>
        <p:nvPicPr>
          <p:cNvPr id="13" name="Picture 2" descr="Interaction of Gamma Radiation with Matter | Mechanisms | nuclear-power.com">
            <a:extLst>
              <a:ext uri="{FF2B5EF4-FFF2-40B4-BE49-F238E27FC236}">
                <a16:creationId xmlns:a16="http://schemas.microsoft.com/office/drawing/2014/main" id="{CBF064C7-29D0-E3B4-116A-A79D158A3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22" y="2312399"/>
            <a:ext cx="4394193" cy="3183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25C63133-3863-B0CF-9AA9-70DBC4DBFD7C}"/>
              </a:ext>
            </a:extLst>
          </p:cNvPr>
          <p:cNvSpPr txBox="1"/>
          <p:nvPr/>
        </p:nvSpPr>
        <p:spPr>
          <a:xfrm>
            <a:off x="703263" y="767283"/>
            <a:ext cx="9006091" cy="1289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• 0.1-10MeV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光子主要的相互作用为康普顿散射，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10MeV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以上主要为电子对产生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•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能量高，无法准直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•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由于多次库伦散射的影响，电子的出射角度很难精确测量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1C663484-BDBD-C726-C0F0-D4F2810952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3930" y="1994523"/>
            <a:ext cx="2513018" cy="322399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E8C7BFE3-4392-5211-59B9-DA55E145FC44}"/>
              </a:ext>
            </a:extLst>
          </p:cNvPr>
          <p:cNvSpPr txBox="1"/>
          <p:nvPr/>
        </p:nvSpPr>
        <p:spPr>
          <a:xfrm>
            <a:off x="1179669" y="5755264"/>
            <a:ext cx="9821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要提升电子出射角度的测量精度，就要尽可能降低材料密度，减小多次散射的影响</a:t>
            </a:r>
          </a:p>
        </p:txBody>
      </p:sp>
    </p:spTree>
    <p:extLst>
      <p:ext uri="{BB962C8B-B14F-4D97-AF65-F5344CB8AC3E}">
        <p14:creationId xmlns:p14="http://schemas.microsoft.com/office/powerpoint/2010/main" val="2464526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E8E45-EB74-301B-AC1B-41DE5AA4E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val 5">
            <a:extLst>
              <a:ext uri="{FF2B5EF4-FFF2-40B4-BE49-F238E27FC236}">
                <a16:creationId xmlns:a16="http://schemas.microsoft.com/office/drawing/2014/main" id="{32A2B585-B9B7-E8FF-B976-12DFEA1C60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3" y="34925"/>
            <a:ext cx="11488737" cy="889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57" name="MH_Number_1">
            <a:extLst>
              <a:ext uri="{FF2B5EF4-FFF2-40B4-BE49-F238E27FC236}">
                <a16:creationId xmlns:a16="http://schemas.microsoft.com/office/drawing/2014/main" id="{15524764-E3F9-66CB-0883-9D5790DF9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38" y="34925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01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6159" name="Oval 5">
            <a:extLst>
              <a:ext uri="{FF2B5EF4-FFF2-40B4-BE49-F238E27FC236}">
                <a16:creationId xmlns:a16="http://schemas.microsoft.com/office/drawing/2014/main" id="{EC736D0A-26A9-30CF-6B43-5EBFEFFF5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742113"/>
            <a:ext cx="11688763" cy="9683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0" name="Oval 5">
            <a:extLst>
              <a:ext uri="{FF2B5EF4-FFF2-40B4-BE49-F238E27FC236}">
                <a16:creationId xmlns:a16="http://schemas.microsoft.com/office/drawing/2014/main" id="{D583F1D1-BFAA-C504-2A34-5F12AE19A18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912226" y="3144837"/>
            <a:ext cx="6381750" cy="920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1" name="Oval 5">
            <a:extLst>
              <a:ext uri="{FF2B5EF4-FFF2-40B4-BE49-F238E27FC236}">
                <a16:creationId xmlns:a16="http://schemas.microsoft.com/office/drawing/2014/main" id="{C7B9F9E5-BB92-B252-4C9C-830B8A7FE30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-3071018" y="3663156"/>
            <a:ext cx="6299200" cy="9048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AF2A80A3-C67E-2FA5-B1D8-E4E6DDA28381}"/>
              </a:ext>
            </a:extLst>
          </p:cNvPr>
          <p:cNvSpPr txBox="1"/>
          <p:nvPr/>
        </p:nvSpPr>
        <p:spPr>
          <a:xfrm>
            <a:off x="5561814" y="2814641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zh-CN" altLang="en-US" dirty="0"/>
          </a:p>
        </p:txBody>
      </p:sp>
      <p:sp>
        <p:nvSpPr>
          <p:cNvPr id="18" name="Oval 5">
            <a:extLst>
              <a:ext uri="{FF2B5EF4-FFF2-40B4-BE49-F238E27FC236}">
                <a16:creationId xmlns:a16="http://schemas.microsoft.com/office/drawing/2014/main" id="{78E435A9-B992-6953-8F0D-2CD3690F44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4325" y="6432550"/>
            <a:ext cx="406400" cy="4064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19" name="矩形 4">
            <a:extLst>
              <a:ext uri="{FF2B5EF4-FFF2-40B4-BE49-F238E27FC236}">
                <a16:creationId xmlns:a16="http://schemas.microsoft.com/office/drawing/2014/main" id="{6D297193-A146-F83D-0E4E-0DDE131A3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3050" y="6434138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423616F3-5607-4925-9857-0022A07AE482}" type="slidenum"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7</a:t>
            </a:fld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" name="MH_Entry_1">
            <a:extLst>
              <a:ext uri="{FF2B5EF4-FFF2-40B4-BE49-F238E27FC236}">
                <a16:creationId xmlns:a16="http://schemas.microsoft.com/office/drawing/2014/main" id="{1CCF9761-D637-4438-A03C-C2BD65691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4" y="34925"/>
            <a:ext cx="3472501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MeV 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伽马探测主要难点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061018F-56CF-5875-C119-2839D764D99E}"/>
              </a:ext>
            </a:extLst>
          </p:cNvPr>
          <p:cNvSpPr txBox="1"/>
          <p:nvPr/>
        </p:nvSpPr>
        <p:spPr>
          <a:xfrm>
            <a:off x="5561814" y="1279672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93C0706-4986-46EB-B668-F281F49E06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12" y="568338"/>
            <a:ext cx="2855400" cy="358866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DC94AA6-75E2-35B1-7D90-578DB8AA5D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824" y="806945"/>
            <a:ext cx="3611009" cy="2216459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A3C93BB9-9388-9E0A-B503-3C5D87450CFA}"/>
              </a:ext>
            </a:extLst>
          </p:cNvPr>
          <p:cNvSpPr txBox="1"/>
          <p:nvPr/>
        </p:nvSpPr>
        <p:spPr>
          <a:xfrm>
            <a:off x="3590346" y="3019575"/>
            <a:ext cx="39429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多次库伦散射对电子运动方向的影响</a:t>
            </a:r>
            <a:endParaRPr lang="en-US" altLang="zh-CN" sz="160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6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(0.5mm</a:t>
            </a:r>
            <a:r>
              <a:rPr lang="zh-CN" altLang="en-US" sz="16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硅微条</a:t>
            </a:r>
            <a:r>
              <a:rPr lang="en-US" altLang="zh-CN" sz="16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4970861-7588-2AF2-F091-1927704D77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7683" y="840144"/>
            <a:ext cx="3610836" cy="2186941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8400DD3D-1C42-2225-1E57-1B5838251EFC}"/>
              </a:ext>
            </a:extLst>
          </p:cNvPr>
          <p:cNvSpPr txBox="1"/>
          <p:nvPr/>
        </p:nvSpPr>
        <p:spPr>
          <a:xfrm>
            <a:off x="7755997" y="3027085"/>
            <a:ext cx="39429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每一层中的平均能量沉积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21FFBF4-8307-40C8-77A2-DD0F4BC2ED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114" y="4243997"/>
            <a:ext cx="2119489" cy="1597698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726548EE-BE43-4362-1522-BE34B1805F7D}"/>
              </a:ext>
            </a:extLst>
          </p:cNvPr>
          <p:cNvSpPr txBox="1"/>
          <p:nvPr/>
        </p:nvSpPr>
        <p:spPr>
          <a:xfrm>
            <a:off x="2613505" y="4719680"/>
            <a:ext cx="10402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MEGA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原型机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84B3657-478E-37E6-96C2-67765853E7A4}"/>
              </a:ext>
            </a:extLst>
          </p:cNvPr>
          <p:cNvSpPr txBox="1"/>
          <p:nvPr/>
        </p:nvSpPr>
        <p:spPr>
          <a:xfrm>
            <a:off x="5526144" y="5370075"/>
            <a:ext cx="11202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/>
              <a:t>2-10 MeV</a:t>
            </a:r>
            <a:endParaRPr lang="zh-CN" altLang="en-US" sz="1600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AA16087D-7B56-B443-9518-365EB0F788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1395" y="3834029"/>
            <a:ext cx="4961502" cy="1541903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073CE6C1-D736-F038-BAC5-D32779AB3175}"/>
              </a:ext>
            </a:extLst>
          </p:cNvPr>
          <p:cNvSpPr txBox="1"/>
          <p:nvPr/>
        </p:nvSpPr>
        <p:spPr>
          <a:xfrm>
            <a:off x="7101295" y="5361069"/>
            <a:ext cx="12556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/>
              <a:t>10-20 MeV</a:t>
            </a:r>
            <a:endParaRPr lang="zh-CN" altLang="en-US" sz="1600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0FC63D89-E346-6AD6-1023-798AF408510F}"/>
              </a:ext>
            </a:extLst>
          </p:cNvPr>
          <p:cNvSpPr txBox="1"/>
          <p:nvPr/>
        </p:nvSpPr>
        <p:spPr>
          <a:xfrm>
            <a:off x="3765143" y="5365574"/>
            <a:ext cx="11202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/>
              <a:t>＜</a:t>
            </a:r>
            <a:r>
              <a:rPr lang="en-US" altLang="zh-CN" sz="1600" dirty="0"/>
              <a:t>2 MeV</a:t>
            </a:r>
            <a:endParaRPr lang="zh-CN" altLang="en-US" sz="1600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0FC7FD12-5B64-D8D0-27BE-9E4D48B614AD}"/>
              </a:ext>
            </a:extLst>
          </p:cNvPr>
          <p:cNvSpPr txBox="1"/>
          <p:nvPr/>
        </p:nvSpPr>
        <p:spPr>
          <a:xfrm>
            <a:off x="4328057" y="273223"/>
            <a:ext cx="72829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MEGA - A telescope for medium-energy gamma-ray astronomy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CF67B08-0C5A-B9A9-5D5E-0B97563D90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63746" y="3432208"/>
            <a:ext cx="3394479" cy="194195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B3544727-CBEC-E3D7-EA90-D3970BCFD03B}"/>
              </a:ext>
            </a:extLst>
          </p:cNvPr>
          <p:cNvSpPr txBox="1"/>
          <p:nvPr/>
        </p:nvSpPr>
        <p:spPr>
          <a:xfrm>
            <a:off x="1363591" y="6056527"/>
            <a:ext cx="9464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基于硅径迹探测器的方案仍然无法实现低能伽马射线（</a:t>
            </a:r>
            <a:r>
              <a:rPr lang="en-US" altLang="zh-CN" sz="20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2MeV</a:t>
            </a:r>
            <a:r>
              <a:rPr lang="zh-CN" altLang="en-US" sz="20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以下）的高分辨测量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4BA7B50-5774-292C-0835-1BF5B85F0049}"/>
              </a:ext>
            </a:extLst>
          </p:cNvPr>
          <p:cNvSpPr txBox="1"/>
          <p:nvPr/>
        </p:nvSpPr>
        <p:spPr>
          <a:xfrm>
            <a:off x="8289517" y="5375067"/>
            <a:ext cx="39429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偏振度随伽马能量和散射角的变化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93917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BEE51-DFAA-719E-8937-D97B08FCB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val 5">
            <a:extLst>
              <a:ext uri="{FF2B5EF4-FFF2-40B4-BE49-F238E27FC236}">
                <a16:creationId xmlns:a16="http://schemas.microsoft.com/office/drawing/2014/main" id="{E7D28610-8DB0-B6E6-86D2-F761E16D9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3" y="34925"/>
            <a:ext cx="11488737" cy="889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57" name="MH_Number_1">
            <a:extLst>
              <a:ext uri="{FF2B5EF4-FFF2-40B4-BE49-F238E27FC236}">
                <a16:creationId xmlns:a16="http://schemas.microsoft.com/office/drawing/2014/main" id="{EA18DC20-FB7D-EE53-782D-A0D6CFAC8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38" y="34925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01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6159" name="Oval 5">
            <a:extLst>
              <a:ext uri="{FF2B5EF4-FFF2-40B4-BE49-F238E27FC236}">
                <a16:creationId xmlns:a16="http://schemas.microsoft.com/office/drawing/2014/main" id="{4D1CC31C-2184-1F32-8EF5-DC55D1709F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742113"/>
            <a:ext cx="11688763" cy="9683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0" name="Oval 5">
            <a:extLst>
              <a:ext uri="{FF2B5EF4-FFF2-40B4-BE49-F238E27FC236}">
                <a16:creationId xmlns:a16="http://schemas.microsoft.com/office/drawing/2014/main" id="{B683EDCF-4285-C999-31A3-32BDBF971D3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912226" y="3144837"/>
            <a:ext cx="6381750" cy="920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6161" name="Oval 5">
            <a:extLst>
              <a:ext uri="{FF2B5EF4-FFF2-40B4-BE49-F238E27FC236}">
                <a16:creationId xmlns:a16="http://schemas.microsoft.com/office/drawing/2014/main" id="{53D6C215-7D22-3000-95EC-5EB95487137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-3071018" y="3663156"/>
            <a:ext cx="6299200" cy="90487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A0C38C9-6A3F-8E2E-C241-CB235E0481CD}"/>
              </a:ext>
            </a:extLst>
          </p:cNvPr>
          <p:cNvSpPr txBox="1"/>
          <p:nvPr/>
        </p:nvSpPr>
        <p:spPr>
          <a:xfrm>
            <a:off x="5561814" y="299301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zh-CN" altLang="en-US" dirty="0"/>
          </a:p>
        </p:txBody>
      </p:sp>
      <p:sp>
        <p:nvSpPr>
          <p:cNvPr id="18" name="Oval 5">
            <a:extLst>
              <a:ext uri="{FF2B5EF4-FFF2-40B4-BE49-F238E27FC236}">
                <a16:creationId xmlns:a16="http://schemas.microsoft.com/office/drawing/2014/main" id="{3B05F609-3E75-F5EA-25DB-DB0465F72B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4325" y="6432550"/>
            <a:ext cx="406400" cy="406400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/>
          </a:p>
        </p:txBody>
      </p:sp>
      <p:sp>
        <p:nvSpPr>
          <p:cNvPr id="19" name="矩形 4">
            <a:extLst>
              <a:ext uri="{FF2B5EF4-FFF2-40B4-BE49-F238E27FC236}">
                <a16:creationId xmlns:a16="http://schemas.microsoft.com/office/drawing/2014/main" id="{39659B6A-25B1-C45F-C29D-5265F728C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3050" y="6434138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fld id="{423616F3-5607-4925-9857-0022A07AE482}" type="slidenum"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t>8</a:t>
            </a:fld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" name="MH_Entry_1">
            <a:extLst>
              <a:ext uri="{FF2B5EF4-FFF2-40B4-BE49-F238E27FC236}">
                <a16:creationId xmlns:a16="http://schemas.microsoft.com/office/drawing/2014/main" id="{0938DA82-764F-A4B0-79AB-573680F775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5" y="34925"/>
            <a:ext cx="3029442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国内外其他相关实验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2117824-BACD-6BBA-9B0B-F456143EE764}"/>
              </a:ext>
            </a:extLst>
          </p:cNvPr>
          <p:cNvSpPr txBox="1"/>
          <p:nvPr/>
        </p:nvSpPr>
        <p:spPr>
          <a:xfrm>
            <a:off x="5561814" y="1458041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79A3438-2B45-1B7E-A80B-F17FB0770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2363" y="1406582"/>
            <a:ext cx="2396400" cy="173592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A2C6192-38E2-F52B-166A-B0492B3E3B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2036" y="1216803"/>
            <a:ext cx="2689102" cy="1660386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7B7CD998-CE37-860B-CE97-CE3F4CE6F0E9}"/>
              </a:ext>
            </a:extLst>
          </p:cNvPr>
          <p:cNvSpPr/>
          <p:nvPr/>
        </p:nvSpPr>
        <p:spPr>
          <a:xfrm>
            <a:off x="9324923" y="534727"/>
            <a:ext cx="23948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HARPO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MeV-GeV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en-US" altLang="zh-CN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TPC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伽马偏振测量仪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37EE50B4-BE20-C6C0-4312-917F03E0CB54}"/>
              </a:ext>
            </a:extLst>
          </p:cNvPr>
          <p:cNvSpPr/>
          <p:nvPr/>
        </p:nvSpPr>
        <p:spPr>
          <a:xfrm>
            <a:off x="6828067" y="542941"/>
            <a:ext cx="24801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SMILES 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0.3-3MeV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en-US" altLang="zh-CN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TPC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康普顿相机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DDE2624-2979-53D8-C5AD-30A9C67AC849}"/>
              </a:ext>
            </a:extLst>
          </p:cNvPr>
          <p:cNvSpPr/>
          <p:nvPr/>
        </p:nvSpPr>
        <p:spPr>
          <a:xfrm>
            <a:off x="3197203" y="533400"/>
            <a:ext cx="34913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e-ASTROGAM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0.3MeV-3GeV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en-US" altLang="zh-CN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增强伽马望远镜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DA43F7EB-5226-E661-63FF-384DF27911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4507" y="1171544"/>
            <a:ext cx="1928540" cy="2137888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C5A993FB-874A-A21D-860F-667DB7D7CA29}"/>
              </a:ext>
            </a:extLst>
          </p:cNvPr>
          <p:cNvSpPr/>
          <p:nvPr/>
        </p:nvSpPr>
        <p:spPr>
          <a:xfrm>
            <a:off x="-228915" y="542941"/>
            <a:ext cx="36960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MeVGRO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0.3-300MeV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en-US" altLang="zh-CN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MeV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伽马观测站</a:t>
            </a:r>
          </a:p>
        </p:txBody>
      </p:sp>
      <p:pic>
        <p:nvPicPr>
          <p:cNvPr id="27" name="Picture 2" descr="https://html.hanspub.org/file/13-2960376x7_hanspub.png?20240328093646567">
            <a:extLst>
              <a:ext uri="{FF2B5EF4-FFF2-40B4-BE49-F238E27FC236}">
                <a16:creationId xmlns:a16="http://schemas.microsoft.com/office/drawing/2014/main" id="{4BE20BF1-99B8-070D-19E9-443BBAB40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30" y="1213824"/>
            <a:ext cx="2010938" cy="1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8CB48A45-4683-DACC-9BF5-D7BEF1815745}"/>
              </a:ext>
            </a:extLst>
          </p:cNvPr>
          <p:cNvSpPr txBox="1"/>
          <p:nvPr/>
        </p:nvSpPr>
        <p:spPr>
          <a:xfrm>
            <a:off x="6344501" y="3968480"/>
            <a:ext cx="5268971" cy="1751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TPC</a:t>
            </a:r>
            <a:r>
              <a:rPr lang="zh-CN" altLang="en-US" sz="2000" b="1" dirty="0">
                <a:solidFill>
                  <a:srgbClr val="1F4E7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测量电子三维径迹的优势：</a:t>
            </a:r>
            <a:endParaRPr lang="en-US" altLang="zh-CN" sz="2000" b="1" dirty="0">
              <a:solidFill>
                <a:srgbClr val="1F4E7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•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低散射，实现最优角分辨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•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提供良好的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SPD(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散射平面偏离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)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限制，压低本底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•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电子出射的方位角携带了伽马光子的偏振信息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48C319FE-93B8-F38F-1D83-0EA1E4F22D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843" y="3968480"/>
            <a:ext cx="2929219" cy="1838029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DB73E231-937C-1261-3962-7AB872EF8000}"/>
              </a:ext>
            </a:extLst>
          </p:cNvPr>
          <p:cNvSpPr/>
          <p:nvPr/>
        </p:nvSpPr>
        <p:spPr>
          <a:xfrm>
            <a:off x="-85564" y="3366644"/>
            <a:ext cx="36960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rPr>
              <a:t>VLAST</a:t>
            </a:r>
            <a:r>
              <a:rPr lang="zh-CN" altLang="en-US" dirty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rPr>
              <a:t>（</a:t>
            </a:r>
            <a:r>
              <a:rPr lang="en-US" altLang="zh-CN" dirty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rPr>
              <a:t>1MeV-20TeV</a:t>
            </a:r>
            <a:r>
              <a:rPr lang="zh-CN" altLang="en-US" dirty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rPr>
              <a:t>）</a:t>
            </a:r>
            <a:endParaRPr lang="en-US" altLang="zh-CN" dirty="0">
              <a:latin typeface="Times New Roman" panose="02020503050405090304" pitchFamily="18" charset="0"/>
              <a:ea typeface="微软雅黑" panose="020B0503020204020204" pitchFamily="34" charset="-122"/>
              <a:cs typeface="Times New Roman" panose="02020503050405090304" pitchFamily="18" charset="0"/>
            </a:endParaRPr>
          </a:p>
          <a:p>
            <a:pPr algn="ctr"/>
            <a:r>
              <a:rPr lang="zh-CN" altLang="en-US" dirty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rPr>
              <a:t>甚大面积伽马望远镜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C2D5B61-1161-BAD7-CF50-21AB379D5524}"/>
              </a:ext>
            </a:extLst>
          </p:cNvPr>
          <p:cNvSpPr/>
          <p:nvPr/>
        </p:nvSpPr>
        <p:spPr>
          <a:xfrm>
            <a:off x="651831" y="5839159"/>
            <a:ext cx="17956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rPr>
              <a:t>尺寸</a:t>
            </a:r>
            <a:r>
              <a:rPr lang="en-US" altLang="zh-CN" dirty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rPr>
              <a:t>&gt;3m</a:t>
            </a:r>
            <a:r>
              <a:rPr lang="en-GB" altLang="zh-CN" dirty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rPr>
              <a:t> ×3</a:t>
            </a:r>
            <a:r>
              <a:rPr lang="en-US" altLang="zh-CN" dirty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rPr>
              <a:t>m</a:t>
            </a:r>
          </a:p>
          <a:p>
            <a:pPr algn="ctr"/>
            <a:r>
              <a:rPr lang="zh-CN" altLang="en-US" dirty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rPr>
              <a:t>接收度</a:t>
            </a:r>
            <a:r>
              <a:rPr lang="en-US" altLang="zh-CN" dirty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rPr>
              <a:t>&gt;10 m</a:t>
            </a:r>
            <a:r>
              <a:rPr lang="en-US" altLang="zh-CN" baseline="30000" dirty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rPr>
              <a:t>2</a:t>
            </a:r>
            <a:r>
              <a:rPr lang="en-US" altLang="zh-CN" dirty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rPr>
              <a:t>·sr</a:t>
            </a:r>
            <a:endParaRPr lang="zh-CN" altLang="en-US" dirty="0">
              <a:latin typeface="Times New Roman" panose="02020503050405090304" pitchFamily="18" charset="0"/>
              <a:ea typeface="微软雅黑" panose="020B0503020204020204" pitchFamily="34" charset="-122"/>
              <a:cs typeface="Times New Roman" panose="02020503050405090304" pitchFamily="18" charset="0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72527817-F3A0-62DD-6609-ADD51F197D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4719" y="4023040"/>
            <a:ext cx="1743478" cy="1845237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7695CF9E-B480-1936-8108-FDCAB348D6CF}"/>
              </a:ext>
            </a:extLst>
          </p:cNvPr>
          <p:cNvSpPr/>
          <p:nvPr/>
        </p:nvSpPr>
        <p:spPr>
          <a:xfrm>
            <a:off x="3483950" y="3363724"/>
            <a:ext cx="2563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rPr>
              <a:t>MASS</a:t>
            </a:r>
            <a:r>
              <a:rPr lang="zh-CN" altLang="en-US" dirty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rPr>
              <a:t>（</a:t>
            </a:r>
            <a:r>
              <a:rPr lang="en-US" altLang="zh-CN" dirty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rPr>
              <a:t>~1MeV</a:t>
            </a:r>
            <a:r>
              <a:rPr lang="zh-CN" altLang="en-US" dirty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rPr>
              <a:t>）</a:t>
            </a:r>
            <a:endParaRPr lang="en-US" altLang="zh-CN" dirty="0">
              <a:latin typeface="Times New Roman" panose="02020503050405090304" pitchFamily="18" charset="0"/>
              <a:ea typeface="微软雅黑" panose="020B0503020204020204" pitchFamily="34" charset="-122"/>
              <a:cs typeface="Times New Roman" panose="02020503050405090304" pitchFamily="18" charset="0"/>
            </a:endParaRPr>
          </a:p>
          <a:p>
            <a:pPr algn="ctr"/>
            <a:r>
              <a:rPr lang="en-US" altLang="zh-CN" dirty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rPr>
              <a:t>MeV</a:t>
            </a:r>
            <a:r>
              <a:rPr lang="zh-CN" altLang="en-US" dirty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rPr>
              <a:t>伽马射线谱仪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A27F5D2E-F606-5FDD-A467-098622CE3F6D}"/>
              </a:ext>
            </a:extLst>
          </p:cNvPr>
          <p:cNvSpPr/>
          <p:nvPr/>
        </p:nvSpPr>
        <p:spPr>
          <a:xfrm>
            <a:off x="4063074" y="5899390"/>
            <a:ext cx="13067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dirty="0">
                <a:latin typeface="Times New Roman" panose="02020503050405090304" pitchFamily="18" charset="0"/>
                <a:ea typeface="微软雅黑" panose="020B0503020204020204" pitchFamily="34" charset="-122"/>
                <a:cs typeface="Times New Roman" panose="02020503050405090304" pitchFamily="18" charset="0"/>
              </a:rPr>
              <a:t>MASS cube</a:t>
            </a:r>
          </a:p>
          <a:p>
            <a:pPr algn="ctr"/>
            <a:r>
              <a:rPr lang="zh-CN" altLang="en-US" dirty="0">
                <a:ea typeface="微软雅黑" panose="020B0503020204020204" pitchFamily="34" charset="-122"/>
              </a:rPr>
              <a:t>双层</a:t>
            </a:r>
            <a:r>
              <a:rPr lang="en-US" altLang="zh-CN" dirty="0">
                <a:ea typeface="微软雅黑" panose="020B0503020204020204" pitchFamily="34" charset="-122"/>
              </a:rPr>
              <a:t>CZT </a:t>
            </a:r>
            <a:endParaRPr lang="zh-CN" altLang="en-US" dirty="0">
              <a:latin typeface="Times New Roman" panose="02020503050405090304" pitchFamily="18" charset="0"/>
              <a:ea typeface="微软雅黑" panose="020B0503020204020204" pitchFamily="34" charset="-122"/>
              <a:cs typeface="Times New Roman" panose="0202050305040509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217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20528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850609-626E-9658-35BB-13A5C6C0A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矩形 182">
            <a:extLst>
              <a:ext uri="{FF2B5EF4-FFF2-40B4-BE49-F238E27FC236}">
                <a16:creationId xmlns:a16="http://schemas.microsoft.com/office/drawing/2014/main" id="{712511B0-F0C2-5D4E-6F96-A72EDA9F3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1246" y="1823758"/>
            <a:ext cx="5310188" cy="3996017"/>
          </a:xfrm>
          <a:prstGeom prst="rect">
            <a:avLst/>
          </a:prstGeom>
          <a:solidFill>
            <a:schemeClr val="bg1"/>
          </a:solidFill>
          <a:ln w="28575">
            <a:solidFill>
              <a:srgbClr val="205285"/>
            </a:solidFill>
            <a:bevel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099" name="MH_Number_1">
            <a:extLst>
              <a:ext uri="{FF2B5EF4-FFF2-40B4-BE49-F238E27FC236}">
                <a16:creationId xmlns:a16="http://schemas.microsoft.com/office/drawing/2014/main" id="{C5B21CD7-478C-E139-01AA-549E7385B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2190373"/>
            <a:ext cx="498475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01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4100" name="MH_Entry_1">
            <a:extLst>
              <a:ext uri="{FF2B5EF4-FFF2-40B4-BE49-F238E27FC236}">
                <a16:creationId xmlns:a16="http://schemas.microsoft.com/office/drawing/2014/main" id="{5D52638D-0C32-4692-3583-6E3171319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2190373"/>
            <a:ext cx="4027487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MeV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伽马探测背景介绍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101" name="MH_Entry_2">
            <a:extLst>
              <a:ext uri="{FF2B5EF4-FFF2-40B4-BE49-F238E27FC236}">
                <a16:creationId xmlns:a16="http://schemas.microsoft.com/office/drawing/2014/main" id="{A79BA367-2421-E700-1FAE-C38B02E4C3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2889217"/>
            <a:ext cx="4027487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MeGaT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实验简介</a:t>
            </a:r>
          </a:p>
        </p:txBody>
      </p:sp>
      <p:sp>
        <p:nvSpPr>
          <p:cNvPr id="4102" name="MH_Number_2">
            <a:extLst>
              <a:ext uri="{FF2B5EF4-FFF2-40B4-BE49-F238E27FC236}">
                <a16:creationId xmlns:a16="http://schemas.microsoft.com/office/drawing/2014/main" id="{04DA4A98-9C39-1F12-C8B2-EB262E9BA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2889217"/>
            <a:ext cx="498475" cy="498475"/>
          </a:xfrm>
          <a:prstGeom prst="rect">
            <a:avLst/>
          </a:pr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42719B"/>
                </a:solidFill>
                <a:bevel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02</a:t>
            </a:r>
            <a:endParaRPr lang="zh-CN" altLang="en-US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4103" name="MH_Number_1">
            <a:extLst>
              <a:ext uri="{FF2B5EF4-FFF2-40B4-BE49-F238E27FC236}">
                <a16:creationId xmlns:a16="http://schemas.microsoft.com/office/drawing/2014/main" id="{8B55DD12-91C5-B16A-3981-35B0BC09E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3588061"/>
            <a:ext cx="498475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03</a:t>
            </a:r>
            <a:endParaRPr lang="zh-CN" altLang="en-US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4104" name="MH_Entry_1">
            <a:extLst>
              <a:ext uri="{FF2B5EF4-FFF2-40B4-BE49-F238E27FC236}">
                <a16:creationId xmlns:a16="http://schemas.microsoft.com/office/drawing/2014/main" id="{A97A81FF-B0F1-D6BA-3081-F7CF0DD035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3588061"/>
            <a:ext cx="4027487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TPC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气体选择与灵敏度优化</a:t>
            </a:r>
          </a:p>
        </p:txBody>
      </p:sp>
      <p:sp>
        <p:nvSpPr>
          <p:cNvPr id="4108" name="矩形 664">
            <a:extLst>
              <a:ext uri="{FF2B5EF4-FFF2-40B4-BE49-F238E27FC236}">
                <a16:creationId xmlns:a16="http://schemas.microsoft.com/office/drawing/2014/main" id="{53F4DC48-FC1A-9FAB-3B19-E7FF1C989C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1330" y="748645"/>
            <a:ext cx="1468633" cy="923130"/>
          </a:xfrm>
          <a:prstGeom prst="rect">
            <a:avLst/>
          </a:prstGeom>
          <a:solidFill>
            <a:schemeClr val="bg1"/>
          </a:solidFill>
          <a:ln w="28575">
            <a:solidFill>
              <a:srgbClr val="205285"/>
            </a:solidFill>
            <a:bevel/>
            <a:headEnd/>
            <a:tailEnd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zh-CN" sz="18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109" name="文本框 665">
            <a:extLst>
              <a:ext uri="{FF2B5EF4-FFF2-40B4-BE49-F238E27FC236}">
                <a16:creationId xmlns:a16="http://schemas.microsoft.com/office/drawing/2014/main" id="{5E072F0E-C056-721F-4605-F3FFB7199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2588" y="818320"/>
            <a:ext cx="13131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400" b="1" dirty="0">
                <a:solidFill>
                  <a:srgbClr val="20528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目录</a:t>
            </a:r>
            <a:endParaRPr lang="en-US" altLang="zh-CN" sz="4400" b="1" dirty="0">
              <a:solidFill>
                <a:srgbClr val="20528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110" name="直接连接符 669">
            <a:extLst>
              <a:ext uri="{FF2B5EF4-FFF2-40B4-BE49-F238E27FC236}">
                <a16:creationId xmlns:a16="http://schemas.microsoft.com/office/drawing/2014/main" id="{3A9AB075-758B-B853-C6F3-1164E530D49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72977" y="1553351"/>
            <a:ext cx="1136731" cy="0"/>
          </a:xfrm>
          <a:prstGeom prst="line">
            <a:avLst/>
          </a:prstGeom>
          <a:noFill/>
          <a:ln w="6350">
            <a:solidFill>
              <a:srgbClr val="205285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" name="MH_Number_1">
            <a:extLst>
              <a:ext uri="{FF2B5EF4-FFF2-40B4-BE49-F238E27FC236}">
                <a16:creationId xmlns:a16="http://schemas.microsoft.com/office/drawing/2014/main" id="{B90305D3-9ECE-2004-F121-65F22332FA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4286905"/>
            <a:ext cx="498475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04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3" name="MH_Entry_1">
            <a:extLst>
              <a:ext uri="{FF2B5EF4-FFF2-40B4-BE49-F238E27FC236}">
                <a16:creationId xmlns:a16="http://schemas.microsoft.com/office/drawing/2014/main" id="{D02585A8-33D2-833D-FB05-73D8B3084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4286905"/>
            <a:ext cx="4027487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探测器参数优化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MH_Number_1">
            <a:extLst>
              <a:ext uri="{FF2B5EF4-FFF2-40B4-BE49-F238E27FC236}">
                <a16:creationId xmlns:a16="http://schemas.microsoft.com/office/drawing/2014/main" id="{47992CCE-E817-97BA-E74D-435DB03296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2709" y="4985749"/>
            <a:ext cx="498475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05</a:t>
            </a:r>
            <a:endParaRPr lang="zh-CN" altLang="en-US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5" name="MH_Entry_1">
            <a:extLst>
              <a:ext uri="{FF2B5EF4-FFF2-40B4-BE49-F238E27FC236}">
                <a16:creationId xmlns:a16="http://schemas.microsoft.com/office/drawing/2014/main" id="{CE720DE9-2C7A-BAAD-409E-C3A121717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34" y="4985749"/>
            <a:ext cx="4027487" cy="4984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总结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872272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54016</TotalTime>
  <Words>2675</Words>
  <Application>Microsoft Office PowerPoint</Application>
  <PresentationFormat>宽屏</PresentationFormat>
  <Paragraphs>505</Paragraphs>
  <Slides>36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36</vt:i4>
      </vt:variant>
    </vt:vector>
  </HeadingPairs>
  <TitlesOfParts>
    <vt:vector size="49" baseType="lpstr">
      <vt:lpstr>MalgunGothic-Semilight</vt:lpstr>
      <vt:lpstr>等线</vt:lpstr>
      <vt:lpstr>等线 Light</vt:lpstr>
      <vt:lpstr>汉仪旗黑-80W</vt:lpstr>
      <vt:lpstr>宋体</vt:lpstr>
      <vt:lpstr>微软雅黑</vt:lpstr>
      <vt:lpstr>Arial</vt:lpstr>
      <vt:lpstr>Calibri</vt:lpstr>
      <vt:lpstr>Calibri Light</vt:lpstr>
      <vt:lpstr>Cambria Math</vt:lpstr>
      <vt:lpstr>Times New Roman</vt:lpstr>
      <vt:lpstr>Office 主题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熊猫办公</dc:title>
  <dc:subject/>
  <dc:creator>ovb70</dc:creator>
  <cp:keywords/>
  <dc:description/>
  <cp:lastModifiedBy>锐 周</cp:lastModifiedBy>
  <cp:revision>200</cp:revision>
  <dcterms:modified xsi:type="dcterms:W3CDTF">2026-07-22T18:01:30Z</dcterms:modified>
  <cp:category/>
</cp:coreProperties>
</file>