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9"/>
  </p:notesMasterIdLst>
  <p:handoutMasterIdLst>
    <p:handoutMasterId r:id="rId20"/>
  </p:handoutMasterIdLst>
  <p:sldIdLst>
    <p:sldId id="366" r:id="rId2"/>
    <p:sldId id="340" r:id="rId3"/>
    <p:sldId id="2206" r:id="rId4"/>
    <p:sldId id="2211" r:id="rId5"/>
    <p:sldId id="360" r:id="rId6"/>
    <p:sldId id="2209" r:id="rId7"/>
    <p:sldId id="2199" r:id="rId8"/>
    <p:sldId id="2200" r:id="rId9"/>
    <p:sldId id="2210" r:id="rId10"/>
    <p:sldId id="339" r:id="rId11"/>
    <p:sldId id="338" r:id="rId12"/>
    <p:sldId id="2214" r:id="rId13"/>
    <p:sldId id="362" r:id="rId14"/>
    <p:sldId id="2212" r:id="rId15"/>
    <p:sldId id="2213" r:id="rId16"/>
    <p:sldId id="364" r:id="rId17"/>
    <p:sldId id="2215" r:id="rId18"/>
  </p:sldIdLst>
  <p:sldSz cx="12192000" cy="6858000"/>
  <p:notesSz cx="6797675" cy="992505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9" userDrawn="1">
          <p15:clr>
            <a:srgbClr val="A4A3A4"/>
          </p15:clr>
        </p15:guide>
        <p15:guide id="2" pos="38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J.江" initials="W用" lastIdx="1" clrIdx="0"/>
  <p:cmAuthor id="299209568" name="耿艳胜" initials="耿" lastIdx="5" clrIdx="1"/>
  <p:cmAuthor id="1" name="子锋 林" initials="子锋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E63"/>
    <a:srgbClr val="EBEFF7"/>
    <a:srgbClr val="0C398C"/>
    <a:srgbClr val="012C81"/>
    <a:srgbClr val="002785"/>
    <a:srgbClr val="00257F"/>
    <a:srgbClr val="FDFEFD"/>
    <a:srgbClr val="0B3B8F"/>
    <a:srgbClr val="FFFFFF"/>
    <a:srgbClr val="26A3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16" autoAdjust="0"/>
    <p:restoredTop sz="93400" autoAdjust="0"/>
  </p:normalViewPr>
  <p:slideViewPr>
    <p:cSldViewPr snapToGrid="0" showGuides="1">
      <p:cViewPr varScale="1">
        <p:scale>
          <a:sx n="76" d="100"/>
          <a:sy n="76" d="100"/>
        </p:scale>
        <p:origin x="64" y="408"/>
      </p:cViewPr>
      <p:guideLst>
        <p:guide orient="horz" pos="2169"/>
        <p:guide pos="384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1B84-2927-45D8-800F-68E6593915A3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1CE6D-3292-4703-B429-8B29DF5F26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11432-32A5-ABF6-4B5F-FFDB3DAFC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12BB291-3446-6C73-6744-63E028C218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86E2523-06DD-4BCE-E6C5-2D3DAF687F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1994899-5079-353C-BBAD-3B83163AE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441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C71FF-3960-86CE-E3CA-CBFA1BACD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6473D12-4030-EC06-F04B-8DC69FF60E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F03FA38-87C1-EED9-1F79-5F30B58408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961C81-E7BF-1651-D81B-3987B7A904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898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5B6C2-45A4-A96B-82B8-9A80D222F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2E3D8C2-EA9E-24FA-8DE2-C72E3F6E43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636F843-12F7-27E5-B3B0-E150E47BBC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B9081D2-9D6A-C6A9-6F34-02F1487B49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88860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F216F-9EFE-6AF9-6CCE-D47BE34B3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D912D7F-9FCB-217B-54A0-A463F8198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18AAC83-8AF5-11FD-6EF4-44CB30E43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DB9D7B5-DE6C-E60D-DBF4-1979FFC704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446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/>
              <a:t>、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7A971-BD37-E053-3ACE-08C41492A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6B39B17-295D-E625-36C2-D8CA703E05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1C012C-43D7-593A-FCBB-EDDF3E9A6CC6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93181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67472-B49B-0911-4549-00ABD1E3D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E5B9106-D1C4-E621-2672-A75F845766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4A1BB92-D23F-B556-E44A-65DADAE719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X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1296E1C-E4CB-4CE1-D391-3511AC8205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98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722D1-B39F-69F9-4841-37E638524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1913A-7E02-490E-9687-D784928D85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F34408-EAB4-EFC0-67D3-ADB613B95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C265B7-E6EE-5C8D-2563-EE49C1C7893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0188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5712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806D3-2216-4EE4-B12F-999231624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124294-AC3A-74D2-0D8F-F976D0971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AD9F43-C172-047B-4F12-AE2FC5E36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42001-7695-60BB-762D-93E136B8D368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9774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idx="12"/>
          </p:nvPr>
        </p:nvSpPr>
        <p:spPr>
          <a:xfrm>
            <a:off x="9954560" y="6267600"/>
            <a:ext cx="2700000" cy="316800"/>
          </a:xfr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3895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18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>
            <a:spLocks noGrp="1"/>
          </p:cNvSpPr>
          <p:nvPr/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2DA5C75-1848-98A0-9A9C-DDD9E85C603C}"/>
              </a:ext>
            </a:extLst>
          </p:cNvPr>
          <p:cNvSpPr txBox="1"/>
          <p:nvPr userDrawn="1"/>
        </p:nvSpPr>
        <p:spPr>
          <a:xfrm>
            <a:off x="5067300" y="6488668"/>
            <a:ext cx="2057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fld id="{49AE70B2-8BF9-45C0-BB95-33D1B9D3A854}" type="slidenum">
              <a:rPr lang="en-US" altLang="zh-CN" sz="1800" smtClean="0"/>
              <a:pPr algn="ctr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667" r:id="rId3"/>
    <p:sldLayoutId id="2147483671" r:id="rId4"/>
    <p:sldLayoutId id="2147483672" r:id="rId5"/>
  </p:sldLayoutIdLst>
  <p:hf hdr="0" ftr="0" dt="0"/>
  <p:txStyles>
    <p:titleStyle>
      <a:lvl1pPr algn="l" defTabSz="914400">
        <a:lnSpc>
          <a:spcPct val="100000"/>
        </a:lnSpc>
        <a:spcBef>
          <a:spcPct val="0"/>
        </a:spcBef>
        <a:buNone/>
        <a:defRPr sz="4000" b="1" u="none" kern="0" cap="none" spc="0" baseline="0">
          <a:solidFill>
            <a:srgbClr val="005DA2"/>
          </a:solidFill>
          <a:latin typeface="Arial" panose="020B0604020202020204"/>
          <a:ea typeface="Arial" panose="020B0604020202020204"/>
          <a:cs typeface="Arial" panose="020B0604020202020204"/>
        </a:defRPr>
      </a:lvl1pPr>
    </p:titleStyle>
    <p:bodyStyle>
      <a:lvl1pPr marL="342900" indent="-342900" algn="l" defTabSz="914400">
        <a:lnSpc>
          <a:spcPct val="130000"/>
        </a:lnSpc>
        <a:spcBef>
          <a:spcPts val="0"/>
        </a:spcBef>
        <a:spcAft>
          <a:spcPts val="835"/>
        </a:spcAft>
        <a:buFont typeface="Arial" panose="020B0604020202020204"/>
        <a:buChar char="•"/>
        <a:defRPr sz="2400" b="1" u="none" kern="0" cap="none" spc="0" baseline="0">
          <a:solidFill>
            <a:srgbClr val="005DA2"/>
          </a:solidFill>
          <a:latin typeface="Times New Roman" panose="02020603050405020304"/>
          <a:ea typeface="Times New Roman" panose="02020603050405020304"/>
          <a:cs typeface="Times New Roman" panose="02020603050405020304"/>
        </a:defRPr>
      </a:lvl1pPr>
      <a:lvl2pPr marL="774700" indent="-342900" algn="l" defTabSz="914400">
        <a:lnSpc>
          <a:spcPct val="130000"/>
        </a:lnSpc>
        <a:spcBef>
          <a:spcPts val="0"/>
        </a:spcBef>
        <a:spcAft>
          <a:spcPts val="835"/>
        </a:spcAft>
        <a:buFont typeface="Arial" panose="020B0604020202020204"/>
        <a:buChar char="•"/>
        <a:tabLst>
          <a:tab pos="1609090" algn="l"/>
        </a:tabLst>
        <a:defRPr sz="2000" u="none" kern="0" cap="none" spc="0" baseline="0">
          <a:solidFill>
            <a:schemeClr val="tx1"/>
          </a:solidFill>
          <a:latin typeface="Times New Roman" panose="02020603050405020304"/>
          <a:ea typeface="Times New Roman" panose="02020603050405020304"/>
          <a:cs typeface="Times New Roman" panose="02020603050405020304"/>
        </a:defRPr>
      </a:lvl2pPr>
      <a:lvl3pPr marL="1143000" indent="-228600" algn="l" defTabSz="914400">
        <a:lnSpc>
          <a:spcPct val="130000"/>
        </a:lnSpc>
        <a:spcBef>
          <a:spcPts val="0"/>
        </a:spcBef>
        <a:spcAft>
          <a:spcPts val="835"/>
        </a:spcAft>
        <a:buFont typeface="Arial" panose="020B0604020202020204"/>
        <a:buChar char="•"/>
        <a:defRPr sz="1600" u="none" kern="1200" cap="none" spc="125" baseline="0">
          <a:solidFill>
            <a:schemeClr val="tx1"/>
          </a:solidFill>
          <a:latin typeface="Arial" panose="020B0604020202020204"/>
          <a:ea typeface="Arial" panose="020B0604020202020204"/>
          <a:cs typeface="Arial" panose="020B0604020202020204"/>
        </a:defRPr>
      </a:lvl3pPr>
      <a:lvl4pPr marL="1600200" indent="-228600" algn="l" defTabSz="914400">
        <a:lnSpc>
          <a:spcPct val="130000"/>
        </a:lnSpc>
        <a:spcBef>
          <a:spcPts val="0"/>
        </a:spcBef>
        <a:spcAft>
          <a:spcPts val="835"/>
        </a:spcAft>
        <a:buFont typeface="Arial" panose="020B0604020202020204"/>
        <a:buChar char="•"/>
        <a:defRPr sz="1600" u="none" kern="1200" cap="none" spc="125" baseline="0">
          <a:solidFill>
            <a:schemeClr val="tx1"/>
          </a:solidFill>
          <a:latin typeface="Arial" panose="020B0604020202020204"/>
          <a:ea typeface="Arial" panose="020B0604020202020204"/>
          <a:cs typeface="Arial" panose="020B0604020202020204"/>
        </a:defRPr>
      </a:lvl4pPr>
      <a:lvl5pPr marL="2057400" indent="-228600" algn="l" defTabSz="914400">
        <a:lnSpc>
          <a:spcPct val="130000"/>
        </a:lnSpc>
        <a:spcBef>
          <a:spcPts val="0"/>
        </a:spcBef>
        <a:spcAft>
          <a:spcPts val="835"/>
        </a:spcAft>
        <a:buFont typeface="Arial" panose="020B0604020202020204"/>
        <a:buChar char="•"/>
        <a:defRPr sz="1600" u="none" kern="1200" cap="none" spc="125" baseline="0">
          <a:solidFill>
            <a:schemeClr val="tx1"/>
          </a:solidFill>
          <a:latin typeface="Arial" panose="020B0604020202020204"/>
          <a:ea typeface="Arial" panose="020B0604020202020204"/>
          <a:cs typeface="Arial" panose="020B0604020202020204"/>
        </a:defRPr>
      </a:lvl5pPr>
      <a:lvl6pPr marL="2514600" indent="-228600" algn="l" defTabSz="914400">
        <a:lnSpc>
          <a:spcPct val="90000"/>
        </a:lnSpc>
        <a:spcBef>
          <a:spcPct val="1000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ct val="1000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ct val="1000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ct val="1000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3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.xml"/><Relationship Id="rId7" Type="http://schemas.openxmlformats.org/officeDocument/2006/relationships/image" Target="../media/image39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38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0" Type="http://schemas.openxmlformats.org/officeDocument/2006/relationships/image" Target="../media/image4.png"/><Relationship Id="rId4" Type="http://schemas.openxmlformats.org/officeDocument/2006/relationships/image" Target="../media/image14.pn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4.xml"/><Relationship Id="rId7" Type="http://schemas.openxmlformats.org/officeDocument/2006/relationships/image" Target="../media/image21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22.png"/><Relationship Id="rId4" Type="http://schemas.openxmlformats.org/officeDocument/2006/relationships/tags" Target="../tags/tag5.xml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A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Grp="1"/>
          </p:cNvSpPr>
          <p:nvPr/>
        </p:nvSpPr>
        <p:spPr>
          <a:xfrm>
            <a:off x="7801761" y="0"/>
            <a:ext cx="4503904" cy="6858000"/>
          </a:xfrm>
          <a:prstGeom prst="rect">
            <a:avLst/>
          </a:prstGeom>
          <a:solidFill>
            <a:srgbClr val="0A3158"/>
          </a:solidFill>
          <a:ln w="0">
            <a:noFill/>
            <a:prstDash val="solid"/>
          </a:ln>
        </p:spPr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rcRect l="5203" r="5203"/>
          <a:stretch>
            <a:fillRect/>
          </a:stretch>
        </p:blipFill>
        <p:spPr>
          <a:xfrm>
            <a:off x="8504555" y="666750"/>
            <a:ext cx="2810510" cy="2379980"/>
          </a:xfrm>
          <a:prstGeom prst="rect">
            <a:avLst/>
          </a:prstGeom>
        </p:spPr>
      </p:pic>
      <p:sp>
        <p:nvSpPr>
          <p:cNvPr id="4" name="矩形 3"/>
          <p:cNvSpPr>
            <a:spLocks noGrp="1"/>
          </p:cNvSpPr>
          <p:nvPr/>
        </p:nvSpPr>
        <p:spPr>
          <a:xfrm>
            <a:off x="8378190" y="666750"/>
            <a:ext cx="3174365" cy="2459990"/>
          </a:xfrm>
          <a:prstGeom prst="rect">
            <a:avLst/>
          </a:prstGeom>
          <a:noFill/>
          <a:ln w="9525">
            <a:solidFill>
              <a:srgbClr val="58D3DF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378190" y="3488055"/>
            <a:ext cx="3175000" cy="2562860"/>
          </a:xfrm>
          <a:prstGeom prst="rect">
            <a:avLst/>
          </a:prstGeom>
          <a:noFill/>
          <a:ln w="9525">
            <a:solidFill>
              <a:srgbClr val="FFFFFF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700405" y="1617915"/>
            <a:ext cx="7162165" cy="75501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r>
              <a:rPr sz="3225" b="1" dirty="0" err="1">
                <a:solidFill>
                  <a:srgbClr val="FFFFFF"/>
                </a:solidFill>
              </a:rPr>
              <a:t>基于金属化后置显影的</a:t>
            </a:r>
            <a:r>
              <a:rPr sz="3225" b="1" dirty="0" err="1">
                <a:solidFill>
                  <a:srgbClr val="FFFFFF"/>
                </a:solidFill>
                <a:sym typeface="+mn-ea"/>
              </a:rPr>
              <a:t>GridPix探测器</a:t>
            </a:r>
            <a:endParaRPr sz="3225" b="1" dirty="0">
              <a:solidFill>
                <a:srgbClr val="FFFFFF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742950" y="1771650"/>
            <a:ext cx="5810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65D9E3"/>
                </a:solidFill>
              </a:defRPr>
            </a:pPr>
            <a:endParaRPr sz="3225" b="1">
              <a:solidFill>
                <a:srgbClr val="65D9E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700405" y="2276475"/>
            <a:ext cx="5810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FFFFFF"/>
                </a:solidFill>
              </a:defRPr>
            </a:pPr>
            <a:r>
              <a:rPr sz="3225" b="1" dirty="0" err="1">
                <a:solidFill>
                  <a:srgbClr val="FFFFFF"/>
                </a:solidFill>
              </a:rPr>
              <a:t>InGrid结构制备工艺</a:t>
            </a:r>
            <a:endParaRPr sz="3225" b="1" dirty="0">
              <a:solidFill>
                <a:srgbClr val="FFFFFF"/>
              </a:solidFill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807085" y="2978785"/>
            <a:ext cx="1143000" cy="57150"/>
          </a:xfrm>
          <a:prstGeom prst="roundRect">
            <a:avLst>
              <a:gd name="adj" fmla="val 50000"/>
            </a:avLst>
          </a:prstGeom>
          <a:solidFill>
            <a:srgbClr val="10AFC5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742950" y="3571875"/>
            <a:ext cx="55626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r>
              <a:rPr sz="1650" dirty="0">
                <a:solidFill>
                  <a:srgbClr val="D8E6F2"/>
                </a:solidFill>
              </a:rPr>
              <a:t>面向Timepix4尺度的大面积悬浮铝微网格工艺验证</a:t>
            </a:r>
            <a:endParaRPr lang="en-US" sz="1650" dirty="0">
              <a:solidFill>
                <a:srgbClr val="D8E6F2"/>
              </a:solidFill>
            </a:endParaRPr>
          </a:p>
          <a:p>
            <a:r>
              <a:rPr lang="en-US" sz="1650" dirty="0">
                <a:solidFill>
                  <a:srgbClr val="D8E6F2"/>
                </a:solidFill>
              </a:rPr>
              <a:t>448 × 512 pixels   |   55 </a:t>
            </a:r>
            <a:r>
              <a:rPr lang="el-GR" sz="1650" dirty="0">
                <a:solidFill>
                  <a:srgbClr val="D8E6F2"/>
                </a:solidFill>
              </a:rPr>
              <a:t>μ</a:t>
            </a:r>
            <a:r>
              <a:rPr lang="en-US" sz="1650" dirty="0">
                <a:solidFill>
                  <a:srgbClr val="D8E6F2"/>
                </a:solidFill>
              </a:rPr>
              <a:t>m pitch</a:t>
            </a:r>
          </a:p>
          <a:p>
            <a:endParaRPr sz="1650" dirty="0">
              <a:solidFill>
                <a:srgbClr val="D8E6F2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742950" y="3752576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65D9E3"/>
                </a:solidFill>
              </a:defRPr>
            </a:pPr>
            <a:endParaRPr sz="1500" b="1" dirty="0">
              <a:solidFill>
                <a:srgbClr val="65D9E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07085" y="4113595"/>
            <a:ext cx="5334000" cy="9525"/>
          </a:xfrm>
          <a:prstGeom prst="rect">
            <a:avLst/>
          </a:prstGeom>
          <a:solidFill>
            <a:srgbClr val="47708F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07085" y="4914900"/>
            <a:ext cx="247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rPr sz="2000" b="1" dirty="0" err="1">
                <a:solidFill>
                  <a:srgbClr val="FFFFFF"/>
                </a:solidFill>
              </a:rPr>
              <a:t>汇报人</a:t>
            </a:r>
            <a:r>
              <a:rPr sz="2000" b="1" dirty="0">
                <a:solidFill>
                  <a:srgbClr val="FFFFFF"/>
                </a:solidFill>
              </a:rPr>
              <a:t>：</a:t>
            </a:r>
            <a:r>
              <a:rPr lang="zh-CN" sz="2000" b="1" dirty="0">
                <a:solidFill>
                  <a:srgbClr val="FFFFFF"/>
                </a:solidFill>
              </a:rPr>
              <a:t>郭竞成</a:t>
            </a: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07085" y="5380420"/>
            <a:ext cx="5079365" cy="34158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Autofit/>
          </a:bodyPr>
          <a:lstStyle/>
          <a:p>
            <a:pPr lvl="0">
              <a:defRPr sz="1500" b="1">
                <a:solidFill>
                  <a:srgbClr val="FFFFFF"/>
                </a:solidFill>
              </a:defRPr>
            </a:pPr>
            <a:r>
              <a:rPr sz="2000" dirty="0" err="1">
                <a:sym typeface="+mn-ea"/>
              </a:rPr>
              <a:t>单位：湖南工程学院</a:t>
            </a:r>
            <a:r>
              <a:rPr lang="zh-CN" altLang="en-US" sz="2000" dirty="0">
                <a:sym typeface="+mn-ea"/>
              </a:rPr>
              <a:t>、中国散裂中子源</a:t>
            </a:r>
            <a:endParaRPr sz="2000" dirty="0">
              <a:sym typeface="+mn-ea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07085" y="5854700"/>
            <a:ext cx="247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Autofit/>
          </a:bodyPr>
          <a:lstStyle/>
          <a:p>
            <a:pPr lvl="0" algn="l">
              <a:buClrTx/>
              <a:buSzTx/>
              <a:buFontTx/>
              <a:defRPr sz="1500" b="1">
                <a:solidFill>
                  <a:srgbClr val="FFFFFF"/>
                </a:solidFill>
              </a:defRPr>
            </a:pPr>
            <a:r>
              <a:rPr sz="2000" dirty="0">
                <a:sym typeface="+mn-ea"/>
              </a:rPr>
              <a:t>2026年7月</a:t>
            </a: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986520" y="6140450"/>
            <a:ext cx="20764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BFD2E3"/>
                </a:solidFill>
              </a:defRPr>
            </a:pPr>
            <a:r>
              <a:rPr sz="1200" b="1">
                <a:solidFill>
                  <a:srgbClr val="BFD2E3"/>
                </a:solidFill>
              </a:rPr>
              <a:t>测试片实物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713470" y="3506470"/>
            <a:ext cx="2392680" cy="24657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矩形 107"/>
          <p:cNvSpPr/>
          <p:nvPr/>
        </p:nvSpPr>
        <p:spPr>
          <a:xfrm flipV="1">
            <a:off x="5902416" y="5363485"/>
            <a:ext cx="107315" cy="282575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9" name="矩形 108"/>
          <p:cNvSpPr/>
          <p:nvPr/>
        </p:nvSpPr>
        <p:spPr>
          <a:xfrm flipV="1">
            <a:off x="6555831" y="5442225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0" name="矩形 109"/>
          <p:cNvSpPr/>
          <p:nvPr/>
        </p:nvSpPr>
        <p:spPr>
          <a:xfrm flipV="1">
            <a:off x="7288621" y="5439050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909401" y="4754338"/>
            <a:ext cx="1479550" cy="206375"/>
          </a:xfrm>
          <a:prstGeom prst="rect">
            <a:avLst/>
          </a:prstGeom>
          <a:solidFill>
            <a:srgbClr val="BFE7C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 flipV="1">
            <a:off x="5903051" y="4739098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 flipV="1">
            <a:off x="6555196" y="4757513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 flipV="1">
            <a:off x="7287986" y="4754338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5911941" y="3998234"/>
            <a:ext cx="1479550" cy="206375"/>
          </a:xfrm>
          <a:prstGeom prst="rect">
            <a:avLst/>
          </a:prstGeom>
          <a:solidFill>
            <a:srgbClr val="BFE7C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0" name="矩形 79"/>
          <p:cNvSpPr/>
          <p:nvPr/>
        </p:nvSpPr>
        <p:spPr>
          <a:xfrm flipV="1">
            <a:off x="5911941" y="3998234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3" name="矩形 82"/>
          <p:cNvSpPr/>
          <p:nvPr/>
        </p:nvSpPr>
        <p:spPr>
          <a:xfrm flipV="1">
            <a:off x="6557736" y="4001409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5" name="矩形 84"/>
          <p:cNvSpPr/>
          <p:nvPr/>
        </p:nvSpPr>
        <p:spPr>
          <a:xfrm flipV="1">
            <a:off x="7290526" y="3998234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56895" y="741918"/>
            <a:ext cx="8229600" cy="3200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Calibri" panose="020F0502020204030204" pitchFamily="34" charset="-120"/>
              </a:rPr>
              <a:t>工艺基线关键区分</a:t>
            </a:r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4701966"/>
              </p:ext>
            </p:extLst>
          </p:nvPr>
        </p:nvGraphicFramePr>
        <p:xfrm>
          <a:off x="535889" y="1153099"/>
          <a:ext cx="7621905" cy="1656776"/>
        </p:xfrm>
        <a:graphic>
          <a:graphicData uri="http://schemas.openxmlformats.org/drawingml/2006/table">
            <a:tbl>
              <a:tblPr/>
              <a:tblGrid>
                <a:gridCol w="1193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3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6616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00000"/>
                        </a:lnSpc>
                        <a:buNone/>
                      </a:pPr>
                      <a:endParaRPr lang="en-US" sz="1800" b="1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sz="1800" b="1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-120"/>
                          <a:sym typeface="+mn-ea"/>
                        </a:rPr>
                        <a:t>结构类型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-120"/>
                        </a:rPr>
                        <a:t>核心特征</a:t>
                      </a: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343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800" b="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方案</a:t>
                      </a:r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800" b="0" dirty="0" err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-120"/>
                        </a:rPr>
                        <a:t>前置显影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先显影SU-8 →后沉积</a:t>
                      </a:r>
                      <a:r>
                        <a:rPr lang="zh-CN" altLang="en-US" sz="1800" b="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铝</a:t>
                      </a: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800" b="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-120"/>
                        </a:rPr>
                        <a:t>铝膜在50</a:t>
                      </a:r>
                      <a:r>
                        <a:rPr lang="el-GR" altLang="zh-CN" sz="1800" b="0" dirty="0">
                          <a:solidFill>
                            <a:schemeClr val="tx1"/>
                          </a:solidFill>
                          <a:latin typeface="+mn-lt"/>
                          <a:ea typeface="宋体" panose="02010600030101010101" pitchFamily="2" charset="-122"/>
                          <a:cs typeface="Calibri" panose="020F0502020204030204" pitchFamily="34" charset="-120"/>
                        </a:rPr>
                        <a:t>μ</a:t>
                      </a:r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+mn-lt"/>
                          <a:ea typeface="宋体" panose="02010600030101010101" pitchFamily="2" charset="-122"/>
                          <a:cs typeface="Calibri" panose="020F0502020204030204" pitchFamily="34" charset="-120"/>
                        </a:rPr>
                        <a:t>m</a:t>
                      </a:r>
                      <a:r>
                        <a:rPr lang="zh-CN" altLang="en-US" sz="1800" b="0" dirty="0">
                          <a:solidFill>
                            <a:schemeClr val="tx1"/>
                          </a:solidFill>
                          <a:latin typeface="+mn-lt"/>
                          <a:ea typeface="宋体" panose="02010600030101010101" pitchFamily="2" charset="-122"/>
                          <a:cs typeface="Calibri" panose="020F0502020204030204" pitchFamily="34" charset="-120"/>
                        </a:rPr>
                        <a:t>级</a:t>
                      </a:r>
                      <a:r>
                        <a:rPr lang="zh-CN" altLang="en-US" sz="1800" b="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-120"/>
                        </a:rPr>
                        <a:t>台阶跨越，易应力集中导致断裂、翘曲</a:t>
                      </a: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343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800" b="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方案</a:t>
                      </a:r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800" b="0" dirty="0" err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-120"/>
                        </a:rPr>
                        <a:t>后置显影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7"/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 err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先沉积</a:t>
                      </a:r>
                      <a:r>
                        <a:rPr lang="zh-CN" altLang="en-US" sz="1800" b="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铝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→后显影SU-8</a:t>
                      </a: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7"/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800" b="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pitchFamily="34" charset="-120"/>
                        </a:rPr>
                        <a:t>在未显影状态下完成铝膜沉积与酸蚀，结构稳定</a:t>
                      </a: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7443561" y="3194506"/>
            <a:ext cx="133604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备片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07682" y="2838251"/>
            <a:ext cx="1602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dirty="0"/>
              <a:t>工艺流程对比：</a:t>
            </a:r>
          </a:p>
        </p:txBody>
      </p:sp>
      <p:sp>
        <p:nvSpPr>
          <p:cNvPr id="18" name="矩形 17"/>
          <p:cNvSpPr/>
          <p:nvPr/>
        </p:nvSpPr>
        <p:spPr>
          <a:xfrm>
            <a:off x="5911306" y="3265626"/>
            <a:ext cx="1480185" cy="20320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 flipV="1">
            <a:off x="5904321" y="4663533"/>
            <a:ext cx="145415" cy="76200"/>
          </a:xfrm>
          <a:prstGeom prst="rect">
            <a:avLst/>
          </a:prstGeom>
          <a:solidFill>
            <a:srgbClr val="FDC6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 flipV="1">
            <a:off x="6468836" y="4674963"/>
            <a:ext cx="247650" cy="76200"/>
          </a:xfrm>
          <a:prstGeom prst="rect">
            <a:avLst/>
          </a:prstGeom>
          <a:solidFill>
            <a:srgbClr val="FDC6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9" name="矩形 28"/>
          <p:cNvSpPr/>
          <p:nvPr/>
        </p:nvSpPr>
        <p:spPr>
          <a:xfrm flipV="1">
            <a:off x="7157811" y="4674963"/>
            <a:ext cx="247650" cy="76200"/>
          </a:xfrm>
          <a:prstGeom prst="rect">
            <a:avLst/>
          </a:prstGeom>
          <a:solidFill>
            <a:srgbClr val="FDC6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443560" y="4663533"/>
            <a:ext cx="3456124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镀膜、酸蚀网成状结构</a:t>
            </a:r>
          </a:p>
        </p:txBody>
      </p:sp>
      <p:sp>
        <p:nvSpPr>
          <p:cNvPr id="37" name="矩形 36"/>
          <p:cNvSpPr/>
          <p:nvPr/>
        </p:nvSpPr>
        <p:spPr>
          <a:xfrm>
            <a:off x="5902416" y="4947378"/>
            <a:ext cx="1480185" cy="203201"/>
          </a:xfrm>
          <a:prstGeom prst="rect">
            <a:avLst/>
          </a:prstGeom>
          <a:solidFill>
            <a:srgbClr val="DCDC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8" name="矩形 37"/>
          <p:cNvSpPr/>
          <p:nvPr/>
        </p:nvSpPr>
        <p:spPr>
          <a:xfrm flipV="1">
            <a:off x="6195786" y="4868003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矩形 38"/>
          <p:cNvSpPr/>
          <p:nvPr/>
        </p:nvSpPr>
        <p:spPr>
          <a:xfrm flipV="1">
            <a:off x="6879046" y="4871178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911306" y="3664406"/>
            <a:ext cx="1480185" cy="20320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7415621" y="3541305"/>
            <a:ext cx="23329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制备底层电极</a:t>
            </a:r>
          </a:p>
          <a:p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5903051" y="4215404"/>
            <a:ext cx="1480185" cy="20320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8" name="矩形 87"/>
          <p:cNvSpPr/>
          <p:nvPr/>
        </p:nvSpPr>
        <p:spPr>
          <a:xfrm flipV="1">
            <a:off x="6197056" y="4139204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9" name="矩形 88"/>
          <p:cNvSpPr/>
          <p:nvPr/>
        </p:nvSpPr>
        <p:spPr>
          <a:xfrm flipV="1">
            <a:off x="6880316" y="4128409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7452451" y="4021279"/>
            <a:ext cx="288734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制备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SU8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层（不显影）</a:t>
            </a:r>
          </a:p>
        </p:txBody>
      </p:sp>
      <p:sp>
        <p:nvSpPr>
          <p:cNvPr id="92" name="文本框 91"/>
          <p:cNvSpPr txBox="1"/>
          <p:nvPr/>
        </p:nvSpPr>
        <p:spPr>
          <a:xfrm>
            <a:off x="7452451" y="5425715"/>
            <a:ext cx="23698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5.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去胶</a:t>
            </a:r>
            <a:r>
              <a:rPr lang="zh-CN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显影</a:t>
            </a:r>
          </a:p>
        </p:txBody>
      </p:sp>
      <p:sp>
        <p:nvSpPr>
          <p:cNvPr id="111" name="矩形 110"/>
          <p:cNvSpPr/>
          <p:nvPr/>
        </p:nvSpPr>
        <p:spPr>
          <a:xfrm flipV="1">
            <a:off x="5900602" y="5364574"/>
            <a:ext cx="145415" cy="76200"/>
          </a:xfrm>
          <a:prstGeom prst="rect">
            <a:avLst/>
          </a:prstGeom>
          <a:solidFill>
            <a:srgbClr val="FDC6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2" name="矩形 111"/>
          <p:cNvSpPr/>
          <p:nvPr/>
        </p:nvSpPr>
        <p:spPr>
          <a:xfrm flipV="1">
            <a:off x="6469471" y="5376004"/>
            <a:ext cx="247650" cy="76200"/>
          </a:xfrm>
          <a:prstGeom prst="rect">
            <a:avLst/>
          </a:prstGeom>
          <a:solidFill>
            <a:srgbClr val="FDC6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3" name="矩形 112"/>
          <p:cNvSpPr/>
          <p:nvPr/>
        </p:nvSpPr>
        <p:spPr>
          <a:xfrm flipV="1">
            <a:off x="7158446" y="5376004"/>
            <a:ext cx="247650" cy="76200"/>
          </a:xfrm>
          <a:prstGeom prst="rect">
            <a:avLst/>
          </a:prstGeom>
          <a:solidFill>
            <a:srgbClr val="FDC6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4" name="矩形 113"/>
          <p:cNvSpPr/>
          <p:nvPr/>
        </p:nvSpPr>
        <p:spPr>
          <a:xfrm>
            <a:off x="5908766" y="5642885"/>
            <a:ext cx="1480185" cy="20320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5" name="矩形 114"/>
          <p:cNvSpPr/>
          <p:nvPr/>
        </p:nvSpPr>
        <p:spPr>
          <a:xfrm flipV="1">
            <a:off x="6196421" y="5566685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6" name="矩形 115"/>
          <p:cNvSpPr/>
          <p:nvPr/>
        </p:nvSpPr>
        <p:spPr>
          <a:xfrm flipV="1">
            <a:off x="6879681" y="5555890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8" name="矩形 127"/>
          <p:cNvSpPr/>
          <p:nvPr/>
        </p:nvSpPr>
        <p:spPr>
          <a:xfrm flipV="1">
            <a:off x="6271986" y="3586936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9" name="矩形 128"/>
          <p:cNvSpPr/>
          <p:nvPr/>
        </p:nvSpPr>
        <p:spPr>
          <a:xfrm flipV="1">
            <a:off x="6955246" y="3590746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0" name="矩形 139"/>
          <p:cNvSpPr/>
          <p:nvPr/>
        </p:nvSpPr>
        <p:spPr>
          <a:xfrm flipV="1">
            <a:off x="999581" y="5098964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1" name="矩形 140"/>
          <p:cNvSpPr/>
          <p:nvPr/>
        </p:nvSpPr>
        <p:spPr>
          <a:xfrm flipV="1">
            <a:off x="1651726" y="5117379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2" name="矩形 141"/>
          <p:cNvSpPr/>
          <p:nvPr/>
        </p:nvSpPr>
        <p:spPr>
          <a:xfrm flipV="1">
            <a:off x="2384516" y="5114204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5" name="矩形 144"/>
          <p:cNvSpPr/>
          <p:nvPr/>
        </p:nvSpPr>
        <p:spPr>
          <a:xfrm flipV="1">
            <a:off x="1008471" y="4292785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6" name="矩形 145"/>
          <p:cNvSpPr/>
          <p:nvPr/>
        </p:nvSpPr>
        <p:spPr>
          <a:xfrm flipV="1">
            <a:off x="1654266" y="4295960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7" name="矩形 146"/>
          <p:cNvSpPr/>
          <p:nvPr/>
        </p:nvSpPr>
        <p:spPr>
          <a:xfrm flipV="1">
            <a:off x="2387056" y="4292785"/>
            <a:ext cx="98425" cy="203200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0" name="文本框 149"/>
          <p:cNvSpPr txBox="1"/>
          <p:nvPr/>
        </p:nvSpPr>
        <p:spPr>
          <a:xfrm>
            <a:off x="2540091" y="3268617"/>
            <a:ext cx="133604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备片</a:t>
            </a:r>
          </a:p>
        </p:txBody>
      </p:sp>
      <p:sp>
        <p:nvSpPr>
          <p:cNvPr id="151" name="矩形 150"/>
          <p:cNvSpPr/>
          <p:nvPr/>
        </p:nvSpPr>
        <p:spPr>
          <a:xfrm>
            <a:off x="1007836" y="3339737"/>
            <a:ext cx="1480185" cy="20320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2" name="矩形 151"/>
          <p:cNvSpPr/>
          <p:nvPr/>
        </p:nvSpPr>
        <p:spPr>
          <a:xfrm flipV="1">
            <a:off x="1000851" y="5023399"/>
            <a:ext cx="145415" cy="76200"/>
          </a:xfrm>
          <a:prstGeom prst="rect">
            <a:avLst/>
          </a:prstGeom>
          <a:solidFill>
            <a:srgbClr val="FDC6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3" name="矩形 152"/>
          <p:cNvSpPr/>
          <p:nvPr/>
        </p:nvSpPr>
        <p:spPr>
          <a:xfrm flipV="1">
            <a:off x="1565366" y="5034829"/>
            <a:ext cx="247650" cy="76200"/>
          </a:xfrm>
          <a:prstGeom prst="rect">
            <a:avLst/>
          </a:prstGeom>
          <a:solidFill>
            <a:srgbClr val="FDC6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4" name="矩形 153"/>
          <p:cNvSpPr/>
          <p:nvPr/>
        </p:nvSpPr>
        <p:spPr>
          <a:xfrm flipV="1">
            <a:off x="2254341" y="5034829"/>
            <a:ext cx="247650" cy="76200"/>
          </a:xfrm>
          <a:prstGeom prst="rect">
            <a:avLst/>
          </a:prstGeom>
          <a:solidFill>
            <a:srgbClr val="FDC6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2548980" y="5015144"/>
            <a:ext cx="3305175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镀膜、酸蚀成网状结构</a:t>
            </a:r>
          </a:p>
        </p:txBody>
      </p:sp>
      <p:sp>
        <p:nvSpPr>
          <p:cNvPr id="156" name="矩形 155"/>
          <p:cNvSpPr/>
          <p:nvPr/>
        </p:nvSpPr>
        <p:spPr>
          <a:xfrm>
            <a:off x="998946" y="5307244"/>
            <a:ext cx="1480185" cy="203201"/>
          </a:xfrm>
          <a:prstGeom prst="rect">
            <a:avLst/>
          </a:prstGeom>
          <a:solidFill>
            <a:srgbClr val="DCDC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7" name="矩形 156"/>
          <p:cNvSpPr/>
          <p:nvPr/>
        </p:nvSpPr>
        <p:spPr>
          <a:xfrm flipV="1">
            <a:off x="1292316" y="5227869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8" name="矩形 157"/>
          <p:cNvSpPr/>
          <p:nvPr/>
        </p:nvSpPr>
        <p:spPr>
          <a:xfrm flipV="1">
            <a:off x="1975576" y="5231044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9" name="矩形 158"/>
          <p:cNvSpPr/>
          <p:nvPr/>
        </p:nvSpPr>
        <p:spPr>
          <a:xfrm>
            <a:off x="1007836" y="3844655"/>
            <a:ext cx="1480185" cy="20320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2" name="矩形 181"/>
          <p:cNvSpPr/>
          <p:nvPr/>
        </p:nvSpPr>
        <p:spPr>
          <a:xfrm flipV="1">
            <a:off x="2042251" y="3262902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4" name="文本框 183"/>
          <p:cNvSpPr txBox="1"/>
          <p:nvPr/>
        </p:nvSpPr>
        <p:spPr>
          <a:xfrm>
            <a:off x="2548981" y="3767185"/>
            <a:ext cx="21717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制备底层电极</a:t>
            </a:r>
          </a:p>
        </p:txBody>
      </p:sp>
      <p:sp>
        <p:nvSpPr>
          <p:cNvPr id="185" name="矩形 184"/>
          <p:cNvSpPr/>
          <p:nvPr/>
        </p:nvSpPr>
        <p:spPr>
          <a:xfrm>
            <a:off x="999581" y="4509955"/>
            <a:ext cx="1480185" cy="20320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6" name="矩形 185"/>
          <p:cNvSpPr/>
          <p:nvPr/>
        </p:nvSpPr>
        <p:spPr>
          <a:xfrm flipV="1">
            <a:off x="1293586" y="4433755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7" name="矩形 186"/>
          <p:cNvSpPr/>
          <p:nvPr/>
        </p:nvSpPr>
        <p:spPr>
          <a:xfrm flipV="1">
            <a:off x="1976846" y="4422960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2548981" y="4282625"/>
            <a:ext cx="243903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制备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SU8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层（显影）</a:t>
            </a:r>
          </a:p>
        </p:txBody>
      </p:sp>
      <p:sp>
        <p:nvSpPr>
          <p:cNvPr id="196" name="矩形 195"/>
          <p:cNvSpPr/>
          <p:nvPr/>
        </p:nvSpPr>
        <p:spPr>
          <a:xfrm flipV="1">
            <a:off x="1368516" y="3767185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7" name="矩形 196"/>
          <p:cNvSpPr/>
          <p:nvPr/>
        </p:nvSpPr>
        <p:spPr>
          <a:xfrm flipV="1">
            <a:off x="2051776" y="3757025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9" name="文本框 198"/>
          <p:cNvSpPr txBox="1"/>
          <p:nvPr/>
        </p:nvSpPr>
        <p:spPr>
          <a:xfrm>
            <a:off x="2679337" y="2849517"/>
            <a:ext cx="200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方案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</a:p>
        </p:txBody>
      </p:sp>
      <p:sp>
        <p:nvSpPr>
          <p:cNvPr id="200" name="文本框 199"/>
          <p:cNvSpPr txBox="1"/>
          <p:nvPr/>
        </p:nvSpPr>
        <p:spPr>
          <a:xfrm>
            <a:off x="7452451" y="2892246"/>
            <a:ext cx="2008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方案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</a:p>
        </p:txBody>
      </p:sp>
      <p:pic>
        <p:nvPicPr>
          <p:cNvPr id="202" name="图片 201"/>
          <p:cNvPicPr>
            <a:picLocks noChangeAspect="1"/>
          </p:cNvPicPr>
          <p:nvPr/>
        </p:nvPicPr>
        <p:blipFill>
          <a:blip r:embed="rId4"/>
          <a:srcRect b="29539"/>
          <a:stretch>
            <a:fillRect/>
          </a:stretch>
        </p:blipFill>
        <p:spPr>
          <a:xfrm>
            <a:off x="8339137" y="948690"/>
            <a:ext cx="3354705" cy="1795145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783590" y="108585"/>
            <a:ext cx="10443210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altLang="zh-CN" dirty="0"/>
              <a:t>02 InGrid</a:t>
            </a:r>
            <a:r>
              <a:rPr lang="zh-CN" altLang="en-US" dirty="0"/>
              <a:t>结构与工艺</a:t>
            </a:r>
          </a:p>
          <a:p>
            <a:pPr>
              <a:defRPr sz="2800" b="1">
                <a:solidFill>
                  <a:srgbClr val="0F3782"/>
                </a:solidFill>
              </a:defRPr>
            </a:pP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V="1">
            <a:off x="1365023" y="3269836"/>
            <a:ext cx="145415" cy="762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027477" y="2767935"/>
            <a:ext cx="2471421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微网格结构示意图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565366" y="6017981"/>
            <a:ext cx="894206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采用（方案2）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，避免铝膜跨越台阶带来的机械应力问题； </a:t>
            </a:r>
            <a:r>
              <a:rPr lang="zh-CN" altLang="zh-CN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该工艺路线具备更好的结构稳定性与大面积一致性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，适用于大面积像素</a:t>
            </a:r>
            <a:r>
              <a:rPr lang="zh-CN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ASIC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</a:t>
            </a:r>
            <a:r>
              <a:rPr lang="zh-CN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InGrid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制备需求。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/>
          <p:nvPr/>
        </p:nvPicPr>
        <p:blipFill>
          <a:blip r:embed="rId3"/>
          <a:srcRect r="23381" b="13005"/>
          <a:stretch>
            <a:fillRect/>
          </a:stretch>
        </p:blipFill>
        <p:spPr>
          <a:xfrm>
            <a:off x="1480842" y="1708874"/>
            <a:ext cx="3471483" cy="272366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436910" y="4483273"/>
            <a:ext cx="235350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>
                <a:solidFill>
                  <a:srgbClr val="FF0000"/>
                </a:solidFill>
              </a:rPr>
              <a:t>SU-8局部开裂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7171960" y="4483273"/>
            <a:ext cx="422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加热</a:t>
            </a:r>
            <a:r>
              <a:rPr lang="en-US" altLang="zh-CN" b="1" dirty="0">
                <a:solidFill>
                  <a:srgbClr val="FF0000"/>
                </a:solidFill>
              </a:rPr>
              <a:t>&gt;50</a:t>
            </a:r>
            <a:r>
              <a:rPr lang="zh-CN" altLang="en-US" b="1" dirty="0">
                <a:solidFill>
                  <a:srgbClr val="FF0000"/>
                </a:solidFill>
              </a:rPr>
              <a:t>℃</a:t>
            </a:r>
            <a:r>
              <a:rPr lang="zh-CN" altLang="zh-CN" b="1" dirty="0">
                <a:solidFill>
                  <a:srgbClr val="FF0000"/>
                </a:solidFill>
              </a:rPr>
              <a:t>快速</a:t>
            </a:r>
            <a:r>
              <a:rPr lang="zh-CN" altLang="en-US" b="1" dirty="0">
                <a:solidFill>
                  <a:srgbClr val="FF0000"/>
                </a:solidFill>
              </a:rPr>
              <a:t>热冲击</a:t>
            </a:r>
            <a:r>
              <a:rPr lang="zh-CN" altLang="zh-CN" b="1" dirty="0">
                <a:solidFill>
                  <a:srgbClr val="FF0000"/>
                </a:solidFill>
              </a:rPr>
              <a:t>后铝膜褶皱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6392016" y="4788406"/>
            <a:ext cx="548362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/>
              <a:t>失效形式：</a:t>
            </a:r>
            <a:br>
              <a:rPr lang="zh-CN" altLang="zh-CN" dirty="0"/>
            </a:br>
            <a:r>
              <a:rPr lang="zh-CN" altLang="zh-CN" dirty="0"/>
              <a:t>铝膜表面出现褶皱、翘曲，局部区域发生膜层断裂。</a:t>
            </a:r>
          </a:p>
          <a:p>
            <a:r>
              <a:rPr lang="zh-CN" altLang="zh-CN" b="1" dirty="0"/>
              <a:t>失效原因：</a:t>
            </a:r>
            <a:br>
              <a:rPr lang="zh-CN" altLang="zh-CN" dirty="0"/>
            </a:br>
            <a:r>
              <a:rPr lang="zh-CN" altLang="zh-CN" dirty="0"/>
              <a:t>铝膜与 SU-8基底热膨胀系数不匹配，加热过程中产生热应力，导致薄膜变形失效。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4501879" y="1185242"/>
            <a:ext cx="3265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b="1" dirty="0"/>
              <a:t>热失效现象与失效形式</a:t>
            </a:r>
            <a:endParaRPr lang="zh-CN" altLang="en-US" sz="2000" b="1" dirty="0">
              <a:solidFill>
                <a:schemeClr val="accent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7" name="矩形 46"/>
          <p:cNvSpPr>
            <a:spLocks noGrp="1"/>
          </p:cNvSpPr>
          <p:nvPr/>
        </p:nvSpPr>
        <p:spPr>
          <a:xfrm>
            <a:off x="6140707" y="4136055"/>
            <a:ext cx="1543050" cy="49969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1">
                <a:solidFill>
                  <a:srgbClr val="B93333"/>
                </a:solidFill>
              </a:defRPr>
            </a:pPr>
            <a:endParaRPr b="1" dirty="0">
              <a:solidFill>
                <a:srgbClr val="B93333"/>
              </a:solidFill>
            </a:endParaRPr>
          </a:p>
        </p:txBody>
      </p:sp>
      <p:sp>
        <p:nvSpPr>
          <p:cNvPr id="140" name="矩形 139"/>
          <p:cNvSpPr>
            <a:spLocks noGrp="1"/>
          </p:cNvSpPr>
          <p:nvPr/>
        </p:nvSpPr>
        <p:spPr>
          <a:xfrm>
            <a:off x="10210801" y="5585115"/>
            <a:ext cx="1200149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endParaRPr sz="1600" b="1" dirty="0"/>
          </a:p>
        </p:txBody>
      </p:sp>
      <p:sp>
        <p:nvSpPr>
          <p:cNvPr id="150" name="矩形 149"/>
          <p:cNvSpPr/>
          <p:nvPr/>
        </p:nvSpPr>
        <p:spPr>
          <a:xfrm>
            <a:off x="534670" y="589659"/>
            <a:ext cx="7934416" cy="71532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r>
              <a:rPr lang="zh-CN" altLang="zh-CN" sz="2250" b="1" dirty="0">
                <a:solidFill>
                  <a:srgbClr val="071426"/>
                </a:solidFill>
              </a:rPr>
              <a:t>工艺改进一：全过程热管理</a:t>
            </a:r>
            <a:endParaRPr lang="zh-CN" altLang="en-US" sz="2250" b="1" dirty="0">
              <a:solidFill>
                <a:srgbClr val="071426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sp>
        <p:nvSpPr>
          <p:cNvPr id="4" name="TextBox 1"/>
          <p:cNvSpPr txBox="1"/>
          <p:nvPr/>
        </p:nvSpPr>
        <p:spPr>
          <a:xfrm>
            <a:off x="783590" y="108585"/>
            <a:ext cx="10443210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altLang="zh-CN" dirty="0"/>
              <a:t>02 InGrid</a:t>
            </a:r>
            <a:r>
              <a:rPr lang="zh-CN" altLang="en-US" dirty="0"/>
              <a:t>结构与工艺</a:t>
            </a:r>
          </a:p>
          <a:p>
            <a:pPr>
              <a:defRPr sz="2800" b="1">
                <a:solidFill>
                  <a:srgbClr val="0F3782"/>
                </a:solidFill>
              </a:defRPr>
            </a:pPr>
            <a:endParaRPr lang="zh-CN" altLang="en-US" dirty="0"/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ACE008EF-DD46-D912-3CAA-F0E7C7B694E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90" t="2663" r="11637" b="5732"/>
          <a:stretch>
            <a:fillRect/>
          </a:stretch>
        </p:blipFill>
        <p:spPr>
          <a:xfrm rot="5400000">
            <a:off x="7449061" y="1670797"/>
            <a:ext cx="2768564" cy="2754917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82F89E2D-342C-1F3D-8E01-7811B57F285B}"/>
              </a:ext>
            </a:extLst>
          </p:cNvPr>
          <p:cNvSpPr txBox="1"/>
          <p:nvPr/>
        </p:nvSpPr>
        <p:spPr>
          <a:xfrm>
            <a:off x="685165" y="4809431"/>
            <a:ext cx="51062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zh-CN" b="1" dirty="0"/>
              <a:t>失效形式：</a:t>
            </a:r>
            <a:br>
              <a:rPr lang="zh-CN" altLang="zh-CN" dirty="0"/>
            </a:br>
            <a:r>
              <a:rPr lang="zh-CN" altLang="zh-CN" dirty="0"/>
              <a:t>SU-8支撑结构出现微裂纹，局部区域发生开裂。</a:t>
            </a:r>
          </a:p>
          <a:p>
            <a:pPr>
              <a:buNone/>
            </a:pPr>
            <a:r>
              <a:rPr lang="zh-CN" altLang="zh-CN" b="1" dirty="0"/>
              <a:t>失效原因：</a:t>
            </a:r>
            <a:br>
              <a:rPr lang="zh-CN" altLang="zh-CN" dirty="0"/>
            </a:br>
            <a:r>
              <a:rPr lang="zh-CN" altLang="zh-CN" dirty="0"/>
              <a:t>快速升降温过程中材料热膨胀与收缩不一致，造成界面应力集中，超过SU-8结构承受能力。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E1838-E81A-35E2-88EE-1E3C7662C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42D7B38E-8538-E9B0-963D-3BB4343E0CB1}"/>
              </a:ext>
            </a:extLst>
          </p:cNvPr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9F6D1DF-CE22-A679-5FE0-A05B857C48DB}"/>
              </a:ext>
            </a:extLst>
          </p:cNvPr>
          <p:cNvSpPr txBox="1"/>
          <p:nvPr/>
        </p:nvSpPr>
        <p:spPr>
          <a:xfrm>
            <a:off x="625443" y="1111950"/>
            <a:ext cx="112734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zh-CN" sz="1600" dirty="0"/>
              <a:t>厚SU-8支撑层对</a:t>
            </a:r>
            <a:r>
              <a:rPr lang="zh-CN" altLang="zh-CN" sz="1600" dirty="0">
                <a:solidFill>
                  <a:schemeClr val="tx2"/>
                </a:solidFill>
              </a:rPr>
              <a:t>热历史高度敏感，温度梯度与快速升温会诱发塑性流动，</a:t>
            </a:r>
            <a:r>
              <a:rPr lang="zh-CN" altLang="zh-CN" sz="1600" dirty="0"/>
              <a:t>并将形貌缺陷传递至悬浮铝微网格。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915BF0EA-2ABC-6091-D0E8-74A3753EBD35}"/>
              </a:ext>
            </a:extLst>
          </p:cNvPr>
          <p:cNvSpPr>
            <a:spLocks noGrp="1"/>
          </p:cNvSpPr>
          <p:nvPr/>
        </p:nvSpPr>
        <p:spPr>
          <a:xfrm>
            <a:off x="5592593" y="1509885"/>
            <a:ext cx="1919676" cy="24694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10AFC5"/>
                </a:solidFill>
              </a:defRPr>
            </a:pPr>
            <a:r>
              <a:rPr sz="2000" b="1" dirty="0" err="1">
                <a:solidFill>
                  <a:srgbClr val="10AFC5"/>
                </a:solidFill>
              </a:rPr>
              <a:t>温度控制方案</a:t>
            </a:r>
            <a:endParaRPr sz="2000" b="1" dirty="0">
              <a:solidFill>
                <a:srgbClr val="10AFC5"/>
              </a:solidFill>
            </a:endParaRPr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A3ADF081-32B5-EED8-DB35-E7CE4F5015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7" t="9460" r="3963" b="4107"/>
          <a:stretch>
            <a:fillRect/>
          </a:stretch>
        </p:blipFill>
        <p:spPr>
          <a:xfrm>
            <a:off x="845508" y="2129267"/>
            <a:ext cx="4874910" cy="2630736"/>
          </a:xfrm>
          <a:prstGeom prst="rect">
            <a:avLst/>
          </a:prstGeom>
        </p:spPr>
      </p:pic>
      <p:sp>
        <p:nvSpPr>
          <p:cNvPr id="129" name="文本框 128">
            <a:extLst>
              <a:ext uri="{FF2B5EF4-FFF2-40B4-BE49-F238E27FC236}">
                <a16:creationId xmlns:a16="http://schemas.microsoft.com/office/drawing/2014/main" id="{ACCCB357-F0B1-7032-2868-DCC2948B48FC}"/>
              </a:ext>
            </a:extLst>
          </p:cNvPr>
          <p:cNvSpPr txBox="1"/>
          <p:nvPr/>
        </p:nvSpPr>
        <p:spPr>
          <a:xfrm>
            <a:off x="7839730" y="1811666"/>
            <a:ext cx="28019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/>
              <a:t>2</a:t>
            </a:r>
            <a:r>
              <a:rPr lang="zh-CN" altLang="en-US" sz="2000" b="1" dirty="0"/>
              <a:t>、顶层铝膜温度控制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D7646EF-C022-D284-B90D-72C04563D3BD}"/>
              </a:ext>
            </a:extLst>
          </p:cNvPr>
          <p:cNvSpPr>
            <a:spLocks noGrp="1"/>
          </p:cNvSpPr>
          <p:nvPr/>
        </p:nvSpPr>
        <p:spPr>
          <a:xfrm>
            <a:off x="534670" y="5298411"/>
            <a:ext cx="1466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0B5898"/>
                </a:solidFill>
              </a:defRPr>
            </a:pPr>
            <a:endParaRPr b="1" dirty="0">
              <a:solidFill>
                <a:srgbClr val="0B5898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8E6420A-8BC3-D5CF-8E44-C274B4B44723}"/>
              </a:ext>
            </a:extLst>
          </p:cNvPr>
          <p:cNvSpPr>
            <a:spLocks noGrp="1"/>
          </p:cNvSpPr>
          <p:nvPr/>
        </p:nvSpPr>
        <p:spPr>
          <a:xfrm>
            <a:off x="318407" y="5227053"/>
            <a:ext cx="1973382" cy="24493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5D6A77"/>
                </a:solidFill>
              </a:defRPr>
            </a:pPr>
            <a:r>
              <a:rPr sz="1600" b="0" dirty="0" err="1">
                <a:solidFill>
                  <a:srgbClr val="5D6A77"/>
                </a:solidFill>
              </a:rPr>
              <a:t>缓慢释放残余溶剂</a:t>
            </a:r>
            <a:endParaRPr sz="1600" b="0" dirty="0">
              <a:solidFill>
                <a:srgbClr val="5D6A77"/>
              </a:solidFill>
            </a:endParaRPr>
          </a:p>
        </p:txBody>
      </p:sp>
      <p:sp>
        <p:nvSpPr>
          <p:cNvPr id="22" name="圆角矩形 32">
            <a:extLst>
              <a:ext uri="{FF2B5EF4-FFF2-40B4-BE49-F238E27FC236}">
                <a16:creationId xmlns:a16="http://schemas.microsoft.com/office/drawing/2014/main" id="{C3C5230C-7750-4ABA-178B-80A8478967BB}"/>
              </a:ext>
            </a:extLst>
          </p:cNvPr>
          <p:cNvSpPr>
            <a:spLocks noGrp="1"/>
          </p:cNvSpPr>
          <p:nvPr/>
        </p:nvSpPr>
        <p:spPr>
          <a:xfrm>
            <a:off x="2352100" y="5050005"/>
            <a:ext cx="361950" cy="47625"/>
          </a:xfrm>
          <a:prstGeom prst="roundRect">
            <a:avLst>
              <a:gd name="adj" fmla="val 50000"/>
            </a:avLst>
          </a:prstGeom>
          <a:solidFill>
            <a:srgbClr val="0B5898"/>
          </a:solidFill>
          <a:ln w="0">
            <a:noFill/>
            <a:prstDash val="solid"/>
          </a:ln>
        </p:spPr>
      </p:sp>
      <p:sp>
        <p:nvSpPr>
          <p:cNvPr id="25" name="等腰三角形 24">
            <a:extLst>
              <a:ext uri="{FF2B5EF4-FFF2-40B4-BE49-F238E27FC236}">
                <a16:creationId xmlns:a16="http://schemas.microsoft.com/office/drawing/2014/main" id="{07B740E9-0202-F39C-1F97-9D1AAF176B1E}"/>
              </a:ext>
            </a:extLst>
          </p:cNvPr>
          <p:cNvSpPr>
            <a:spLocks noGrp="1"/>
          </p:cNvSpPr>
          <p:nvPr/>
        </p:nvSpPr>
        <p:spPr>
          <a:xfrm rot="5400000">
            <a:off x="2695000" y="4983330"/>
            <a:ext cx="152400" cy="180975"/>
          </a:xfrm>
          <a:prstGeom prst="triangle">
            <a:avLst/>
          </a:prstGeom>
          <a:solidFill>
            <a:srgbClr val="0B5898"/>
          </a:solidFill>
          <a:ln w="0">
            <a:solidFill>
              <a:srgbClr val="0B5898"/>
            </a:solidFill>
            <a:prstDash val="solid"/>
          </a:ln>
        </p:spPr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C6F115DE-4C40-97BF-E75F-BB9E1B07BEA1}"/>
              </a:ext>
            </a:extLst>
          </p:cNvPr>
          <p:cNvSpPr>
            <a:spLocks noGrp="1"/>
          </p:cNvSpPr>
          <p:nvPr/>
        </p:nvSpPr>
        <p:spPr>
          <a:xfrm>
            <a:off x="2882917" y="4901219"/>
            <a:ext cx="1466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dirty="0" err="1"/>
              <a:t>慢速升温</a:t>
            </a:r>
            <a:endParaRPr b="1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EB85B8D3-8CAC-79B0-14C1-D7AE097B771E}"/>
              </a:ext>
            </a:extLst>
          </p:cNvPr>
          <p:cNvSpPr>
            <a:spLocks noGrp="1"/>
          </p:cNvSpPr>
          <p:nvPr/>
        </p:nvSpPr>
        <p:spPr>
          <a:xfrm>
            <a:off x="2840286" y="5229119"/>
            <a:ext cx="14668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5D6A77"/>
                </a:solidFill>
              </a:defRPr>
            </a:pPr>
            <a:r>
              <a:rPr sz="1600" b="0" dirty="0">
                <a:solidFill>
                  <a:srgbClr val="5D6A77"/>
                </a:solidFill>
              </a:rPr>
              <a:t>约5℃/min</a:t>
            </a:r>
          </a:p>
        </p:txBody>
      </p:sp>
      <p:sp>
        <p:nvSpPr>
          <p:cNvPr id="40" name="圆角矩形 38">
            <a:extLst>
              <a:ext uri="{FF2B5EF4-FFF2-40B4-BE49-F238E27FC236}">
                <a16:creationId xmlns:a16="http://schemas.microsoft.com/office/drawing/2014/main" id="{6321E174-8BEE-4921-F296-CBA787BBAA4C}"/>
              </a:ext>
            </a:extLst>
          </p:cNvPr>
          <p:cNvSpPr>
            <a:spLocks noGrp="1"/>
          </p:cNvSpPr>
          <p:nvPr/>
        </p:nvSpPr>
        <p:spPr>
          <a:xfrm>
            <a:off x="4079288" y="5037188"/>
            <a:ext cx="361950" cy="47625"/>
          </a:xfrm>
          <a:prstGeom prst="roundRect">
            <a:avLst>
              <a:gd name="adj" fmla="val 50000"/>
            </a:avLst>
          </a:prstGeom>
          <a:solidFill>
            <a:srgbClr val="0B5898"/>
          </a:solidFill>
          <a:ln w="0">
            <a:noFill/>
            <a:prstDash val="solid"/>
          </a:ln>
        </p:spPr>
      </p:sp>
      <p:sp>
        <p:nvSpPr>
          <p:cNvPr id="42" name="等腰三角形 41">
            <a:extLst>
              <a:ext uri="{FF2B5EF4-FFF2-40B4-BE49-F238E27FC236}">
                <a16:creationId xmlns:a16="http://schemas.microsoft.com/office/drawing/2014/main" id="{CAE751A6-91E0-B68C-3C2E-1EBF1449FBFD}"/>
              </a:ext>
            </a:extLst>
          </p:cNvPr>
          <p:cNvSpPr>
            <a:spLocks noGrp="1"/>
          </p:cNvSpPr>
          <p:nvPr/>
        </p:nvSpPr>
        <p:spPr>
          <a:xfrm rot="5400000">
            <a:off x="4422188" y="4970513"/>
            <a:ext cx="152400" cy="180975"/>
          </a:xfrm>
          <a:prstGeom prst="triangle">
            <a:avLst/>
          </a:prstGeom>
          <a:solidFill>
            <a:srgbClr val="0B5898"/>
          </a:solidFill>
          <a:ln w="0">
            <a:solidFill>
              <a:srgbClr val="0B5898"/>
            </a:solidFill>
            <a:prstDash val="solid"/>
          </a:ln>
        </p:spPr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4A566334-50CD-8FCD-0EB5-1DD4A94E8C85}"/>
              </a:ext>
            </a:extLst>
          </p:cNvPr>
          <p:cNvSpPr>
            <a:spLocks noGrp="1"/>
          </p:cNvSpPr>
          <p:nvPr/>
        </p:nvSpPr>
        <p:spPr>
          <a:xfrm>
            <a:off x="4756728" y="4895691"/>
            <a:ext cx="1466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dirty="0"/>
              <a:t>95℃后烘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4E3F4905-66F6-DDB1-FBBF-6E9A55519967}"/>
              </a:ext>
            </a:extLst>
          </p:cNvPr>
          <p:cNvSpPr>
            <a:spLocks noGrp="1"/>
          </p:cNvSpPr>
          <p:nvPr/>
        </p:nvSpPr>
        <p:spPr>
          <a:xfrm>
            <a:off x="4458293" y="5146903"/>
            <a:ext cx="2119312" cy="4592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5D6A77"/>
                </a:solidFill>
              </a:defRPr>
            </a:pPr>
            <a:r>
              <a:rPr sz="1600" b="0" dirty="0" err="1">
                <a:solidFill>
                  <a:srgbClr val="5D6A77"/>
                </a:solidFill>
              </a:rPr>
              <a:t>充分交联并结构定型</a:t>
            </a:r>
            <a:endParaRPr sz="1600" b="0" dirty="0">
              <a:solidFill>
                <a:srgbClr val="5D6A77"/>
              </a:solidFill>
            </a:endParaRPr>
          </a:p>
        </p:txBody>
      </p:sp>
      <p:sp>
        <p:nvSpPr>
          <p:cNvPr id="59" name="圆角矩形 44">
            <a:extLst>
              <a:ext uri="{FF2B5EF4-FFF2-40B4-BE49-F238E27FC236}">
                <a16:creationId xmlns:a16="http://schemas.microsoft.com/office/drawing/2014/main" id="{F986CE50-1D75-967D-2888-6CBAC111C973}"/>
              </a:ext>
            </a:extLst>
          </p:cNvPr>
          <p:cNvSpPr>
            <a:spLocks noGrp="1"/>
          </p:cNvSpPr>
          <p:nvPr/>
        </p:nvSpPr>
        <p:spPr>
          <a:xfrm>
            <a:off x="889107" y="5694371"/>
            <a:ext cx="361950" cy="47625"/>
          </a:xfrm>
          <a:prstGeom prst="roundRect">
            <a:avLst>
              <a:gd name="adj" fmla="val 50000"/>
            </a:avLst>
          </a:prstGeom>
          <a:solidFill>
            <a:srgbClr val="0B5898"/>
          </a:solidFill>
          <a:ln w="0">
            <a:noFill/>
            <a:prstDash val="solid"/>
          </a:ln>
        </p:spPr>
      </p:sp>
      <p:sp>
        <p:nvSpPr>
          <p:cNvPr id="62" name="等腰三角形 61">
            <a:extLst>
              <a:ext uri="{FF2B5EF4-FFF2-40B4-BE49-F238E27FC236}">
                <a16:creationId xmlns:a16="http://schemas.microsoft.com/office/drawing/2014/main" id="{C66BBA37-50C8-3F39-5526-BF415EDD07D5}"/>
              </a:ext>
            </a:extLst>
          </p:cNvPr>
          <p:cNvSpPr>
            <a:spLocks noGrp="1"/>
          </p:cNvSpPr>
          <p:nvPr/>
        </p:nvSpPr>
        <p:spPr>
          <a:xfrm rot="5400000">
            <a:off x="1232007" y="5627696"/>
            <a:ext cx="152400" cy="180975"/>
          </a:xfrm>
          <a:prstGeom prst="triangle">
            <a:avLst/>
          </a:prstGeom>
          <a:solidFill>
            <a:srgbClr val="0B5898"/>
          </a:solidFill>
          <a:ln w="0">
            <a:solidFill>
              <a:srgbClr val="0B5898"/>
            </a:solidFill>
            <a:prstDash val="solid"/>
          </a:ln>
        </p:spPr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B0F9D2CD-DD49-C551-6676-D07609C693C2}"/>
              </a:ext>
            </a:extLst>
          </p:cNvPr>
          <p:cNvSpPr>
            <a:spLocks noGrp="1"/>
          </p:cNvSpPr>
          <p:nvPr/>
        </p:nvSpPr>
        <p:spPr>
          <a:xfrm>
            <a:off x="1454676" y="5553992"/>
            <a:ext cx="1466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dirty="0" err="1"/>
              <a:t>缓慢降温</a:t>
            </a:r>
            <a:endParaRPr b="1" dirty="0"/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862C15F4-AC1C-CAC2-7E46-B397AEC4955C}"/>
              </a:ext>
            </a:extLst>
          </p:cNvPr>
          <p:cNvSpPr>
            <a:spLocks noGrp="1"/>
          </p:cNvSpPr>
          <p:nvPr/>
        </p:nvSpPr>
        <p:spPr>
          <a:xfrm>
            <a:off x="1091711" y="5777885"/>
            <a:ext cx="2043111" cy="3677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5D6A77"/>
                </a:solidFill>
              </a:defRPr>
            </a:pPr>
            <a:r>
              <a:rPr sz="1600" b="0" dirty="0" err="1">
                <a:solidFill>
                  <a:srgbClr val="5D6A77"/>
                </a:solidFill>
              </a:rPr>
              <a:t>减少温差与新增应力</a:t>
            </a:r>
            <a:endParaRPr sz="1600" b="0" dirty="0">
              <a:solidFill>
                <a:srgbClr val="5D6A77"/>
              </a:solidFill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0BADA940-8EDE-87B8-5914-158E11EBE035}"/>
              </a:ext>
            </a:extLst>
          </p:cNvPr>
          <p:cNvSpPr>
            <a:spLocks noGrp="1"/>
          </p:cNvSpPr>
          <p:nvPr/>
        </p:nvSpPr>
        <p:spPr>
          <a:xfrm>
            <a:off x="1305098" y="6268196"/>
            <a:ext cx="10352232" cy="36963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071426"/>
                </a:solidFill>
              </a:defRPr>
            </a:pPr>
            <a:endParaRPr sz="1600" b="1" dirty="0">
              <a:solidFill>
                <a:srgbClr val="071426"/>
              </a:solidFill>
            </a:endParaRPr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2920E625-03FC-79CC-06F8-DB20344F00BC}"/>
              </a:ext>
            </a:extLst>
          </p:cNvPr>
          <p:cNvSpPr/>
          <p:nvPr/>
        </p:nvSpPr>
        <p:spPr>
          <a:xfrm>
            <a:off x="534670" y="589659"/>
            <a:ext cx="7934416" cy="71532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r>
              <a:rPr lang="zh-CN" altLang="zh-CN" sz="2250" b="1" dirty="0">
                <a:solidFill>
                  <a:srgbClr val="071426"/>
                </a:solidFill>
              </a:rPr>
              <a:t>工艺改进一：全过程热管理</a:t>
            </a:r>
            <a:endParaRPr lang="zh-CN" altLang="en-US" sz="2250" b="1" dirty="0">
              <a:solidFill>
                <a:srgbClr val="071426"/>
              </a:solidFill>
              <a:sym typeface="+mn-ea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D9EEB22-B47A-0451-0200-593F41629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426F2EF-9377-FD76-A43C-83372BD285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2E00EA36-19D1-6E0E-B98B-43C1C90B37EB}"/>
              </a:ext>
            </a:extLst>
          </p:cNvPr>
          <p:cNvSpPr txBox="1"/>
          <p:nvPr/>
        </p:nvSpPr>
        <p:spPr>
          <a:xfrm>
            <a:off x="783590" y="108585"/>
            <a:ext cx="10443210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altLang="zh-CN" dirty="0"/>
              <a:t>03 InGrid</a:t>
            </a:r>
            <a:r>
              <a:rPr lang="zh-CN" altLang="en-US" dirty="0"/>
              <a:t>结构与工艺</a:t>
            </a:r>
          </a:p>
          <a:p>
            <a:pPr>
              <a:defRPr sz="2800" b="1">
                <a:solidFill>
                  <a:srgbClr val="0F3782"/>
                </a:solidFill>
              </a:defRPr>
            </a:pP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F9ED1EF-F772-5729-3748-052F93CA25C0}"/>
              </a:ext>
            </a:extLst>
          </p:cNvPr>
          <p:cNvSpPr txBox="1"/>
          <p:nvPr/>
        </p:nvSpPr>
        <p:spPr>
          <a:xfrm>
            <a:off x="534671" y="4871714"/>
            <a:ext cx="1208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65℃</a:t>
            </a:r>
            <a:r>
              <a:rPr lang="zh-CN" altLang="en-US" b="1" dirty="0"/>
              <a:t>预烘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5AB0F11-8772-9EA6-E3D8-B9DF9B49BA0F}"/>
              </a:ext>
            </a:extLst>
          </p:cNvPr>
          <p:cNvSpPr txBox="1"/>
          <p:nvPr/>
        </p:nvSpPr>
        <p:spPr>
          <a:xfrm>
            <a:off x="3777859" y="5523270"/>
            <a:ext cx="27997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稳定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SU-8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支撑层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1416326C-626A-B4EE-570A-668F27097600}"/>
              </a:ext>
            </a:extLst>
          </p:cNvPr>
          <p:cNvSpPr txBox="1"/>
          <p:nvPr/>
        </p:nvSpPr>
        <p:spPr>
          <a:xfrm>
            <a:off x="396557" y="6144652"/>
            <a:ext cx="116621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/>
              <a:t>获得平整、充分交联的</a:t>
            </a:r>
            <a:r>
              <a:rPr lang="en-US" altLang="zh-CN" sz="2000" dirty="0"/>
              <a:t>SU-8</a:t>
            </a:r>
            <a:r>
              <a:rPr lang="zh-CN" altLang="en-US" sz="2000" dirty="0"/>
              <a:t>支撑层后，进入电子束蒸发，降低顶层铝膜继承形貌、翘曲和褶皱的风险。</a:t>
            </a: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D470312F-BA54-BF5E-7B3A-142E21F5A588}"/>
              </a:ext>
            </a:extLst>
          </p:cNvPr>
          <p:cNvCxnSpPr>
            <a:cxnSpLocks/>
          </p:cNvCxnSpPr>
          <p:nvPr/>
        </p:nvCxnSpPr>
        <p:spPr>
          <a:xfrm>
            <a:off x="6560446" y="1942219"/>
            <a:ext cx="0" cy="4180553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1086295A-2364-0B03-0036-2E441BE156E3}"/>
              </a:ext>
            </a:extLst>
          </p:cNvPr>
          <p:cNvSpPr txBox="1"/>
          <p:nvPr/>
        </p:nvSpPr>
        <p:spPr>
          <a:xfrm>
            <a:off x="2093501" y="1833594"/>
            <a:ext cx="27265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/>
              <a:t>1</a:t>
            </a:r>
            <a:r>
              <a:rPr lang="zh-CN" altLang="en-US" sz="2000" b="1" dirty="0"/>
              <a:t>、</a:t>
            </a:r>
            <a:r>
              <a:rPr lang="en-US" altLang="zh-CN" sz="2000" b="1" dirty="0"/>
              <a:t>SU-8</a:t>
            </a:r>
            <a:r>
              <a:rPr lang="zh-CN" altLang="en-US" sz="2000" b="1" dirty="0"/>
              <a:t>温度控制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EC2B29F1-F7D8-51B7-F927-E0B18AEB2704}"/>
              </a:ext>
            </a:extLst>
          </p:cNvPr>
          <p:cNvSpPr txBox="1"/>
          <p:nvPr/>
        </p:nvSpPr>
        <p:spPr>
          <a:xfrm>
            <a:off x="7001056" y="3139870"/>
            <a:ext cx="4959803" cy="458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常规方案：需要进行高温坚膜（</a:t>
            </a:r>
            <a:r>
              <a:rPr lang="en-US" altLang="zh-CN" dirty="0"/>
              <a:t>100</a:t>
            </a:r>
            <a:r>
              <a:rPr lang="zh-CN" altLang="en-US" dirty="0"/>
              <a:t>℃，</a:t>
            </a:r>
            <a:r>
              <a:rPr lang="en-US" altLang="zh-CN" dirty="0"/>
              <a:t>2min</a:t>
            </a:r>
            <a:r>
              <a:rPr lang="zh-CN" altLang="en-US" dirty="0"/>
              <a:t>）</a:t>
            </a:r>
            <a:endParaRPr lang="en-US" altLang="zh-CN" dirty="0"/>
          </a:p>
        </p:txBody>
      </p:sp>
      <p:sp>
        <p:nvSpPr>
          <p:cNvPr id="7" name="圆角矩形 44">
            <a:extLst>
              <a:ext uri="{FF2B5EF4-FFF2-40B4-BE49-F238E27FC236}">
                <a16:creationId xmlns:a16="http://schemas.microsoft.com/office/drawing/2014/main" id="{AB6B236B-4625-2CA1-E03C-951B730F3492}"/>
              </a:ext>
            </a:extLst>
          </p:cNvPr>
          <p:cNvSpPr>
            <a:spLocks noGrp="1"/>
          </p:cNvSpPr>
          <p:nvPr/>
        </p:nvSpPr>
        <p:spPr>
          <a:xfrm>
            <a:off x="3019507" y="5742756"/>
            <a:ext cx="361950" cy="47625"/>
          </a:xfrm>
          <a:prstGeom prst="roundRect">
            <a:avLst>
              <a:gd name="adj" fmla="val 50000"/>
            </a:avLst>
          </a:prstGeom>
          <a:solidFill>
            <a:srgbClr val="0B5898"/>
          </a:solidFill>
          <a:ln w="0">
            <a:noFill/>
            <a:prstDash val="solid"/>
          </a:ln>
        </p:spPr>
      </p:sp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B0549C7A-1AFA-70C3-D778-6D2C09DA7E70}"/>
              </a:ext>
            </a:extLst>
          </p:cNvPr>
          <p:cNvSpPr>
            <a:spLocks noGrp="1"/>
          </p:cNvSpPr>
          <p:nvPr/>
        </p:nvSpPr>
        <p:spPr>
          <a:xfrm rot="5400000">
            <a:off x="3362407" y="5676081"/>
            <a:ext cx="152400" cy="180975"/>
          </a:xfrm>
          <a:prstGeom prst="triangle">
            <a:avLst/>
          </a:prstGeom>
          <a:solidFill>
            <a:srgbClr val="0B5898"/>
          </a:solidFill>
          <a:ln w="0">
            <a:solidFill>
              <a:srgbClr val="0B5898"/>
            </a:solidFill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F86E1D8-89C7-55E9-7108-891C00160C88}"/>
              </a:ext>
            </a:extLst>
          </p:cNvPr>
          <p:cNvSpPr/>
          <p:nvPr/>
        </p:nvSpPr>
        <p:spPr>
          <a:xfrm>
            <a:off x="8285349" y="2600632"/>
            <a:ext cx="1768753" cy="393467"/>
          </a:xfrm>
          <a:prstGeom prst="rect">
            <a:avLst/>
          </a:prstGeom>
          <a:solidFill>
            <a:srgbClr val="BFE7C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BE601309-2EFB-E586-54D0-13EEDE73D8FB}"/>
              </a:ext>
            </a:extLst>
          </p:cNvPr>
          <p:cNvSpPr/>
          <p:nvPr/>
        </p:nvSpPr>
        <p:spPr>
          <a:xfrm flipV="1">
            <a:off x="8379245" y="2603510"/>
            <a:ext cx="166555" cy="387414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89853B5-6BE8-BDFB-A954-D6D95772B8AB}"/>
              </a:ext>
            </a:extLst>
          </p:cNvPr>
          <p:cNvSpPr/>
          <p:nvPr/>
        </p:nvSpPr>
        <p:spPr>
          <a:xfrm flipV="1">
            <a:off x="9025040" y="2606685"/>
            <a:ext cx="166555" cy="387414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D106EB87-176C-DA6C-0DB0-E0FCD0E4CA4F}"/>
              </a:ext>
            </a:extLst>
          </p:cNvPr>
          <p:cNvSpPr/>
          <p:nvPr/>
        </p:nvSpPr>
        <p:spPr>
          <a:xfrm flipV="1">
            <a:off x="9757830" y="2603510"/>
            <a:ext cx="166555" cy="387414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8648D6E0-84D8-A9A0-7106-C86468D360B8}"/>
              </a:ext>
            </a:extLst>
          </p:cNvPr>
          <p:cNvSpPr/>
          <p:nvPr/>
        </p:nvSpPr>
        <p:spPr>
          <a:xfrm>
            <a:off x="8283719" y="3007010"/>
            <a:ext cx="1768753" cy="18373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A2DF2261-8444-5FB5-908F-F7082CB4BDD6}"/>
              </a:ext>
            </a:extLst>
          </p:cNvPr>
          <p:cNvSpPr/>
          <p:nvPr/>
        </p:nvSpPr>
        <p:spPr>
          <a:xfrm flipV="1">
            <a:off x="8640593" y="2844808"/>
            <a:ext cx="246072" cy="14528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1C092C09-FFC9-8C31-4E15-F3A7F18513BC}"/>
              </a:ext>
            </a:extLst>
          </p:cNvPr>
          <p:cNvSpPr/>
          <p:nvPr/>
        </p:nvSpPr>
        <p:spPr>
          <a:xfrm flipV="1">
            <a:off x="9376776" y="2841469"/>
            <a:ext cx="246072" cy="14528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91A24254-ADB8-BEA2-89F9-3AA36C7CBBFE}"/>
              </a:ext>
            </a:extLst>
          </p:cNvPr>
          <p:cNvSpPr/>
          <p:nvPr/>
        </p:nvSpPr>
        <p:spPr>
          <a:xfrm flipV="1">
            <a:off x="8283719" y="2385701"/>
            <a:ext cx="1768751" cy="220984"/>
          </a:xfrm>
          <a:prstGeom prst="rect">
            <a:avLst/>
          </a:prstGeom>
          <a:solidFill>
            <a:srgbClr val="FDC6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35FA0A2C-681C-F00B-8C3A-8AB0B5FCD3B6}"/>
              </a:ext>
            </a:extLst>
          </p:cNvPr>
          <p:cNvSpPr/>
          <p:nvPr/>
        </p:nvSpPr>
        <p:spPr>
          <a:xfrm>
            <a:off x="8287369" y="4132351"/>
            <a:ext cx="1768753" cy="393467"/>
          </a:xfrm>
          <a:prstGeom prst="rect">
            <a:avLst/>
          </a:prstGeom>
          <a:solidFill>
            <a:srgbClr val="BFE7C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D03712C1-5469-43C6-1DFB-78E5E8F7F9FD}"/>
              </a:ext>
            </a:extLst>
          </p:cNvPr>
          <p:cNvSpPr/>
          <p:nvPr/>
        </p:nvSpPr>
        <p:spPr>
          <a:xfrm flipV="1">
            <a:off x="8381265" y="4135229"/>
            <a:ext cx="166555" cy="387414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34341C81-11A1-62C3-6E28-AE55A5F27A7D}"/>
              </a:ext>
            </a:extLst>
          </p:cNvPr>
          <p:cNvSpPr/>
          <p:nvPr/>
        </p:nvSpPr>
        <p:spPr>
          <a:xfrm flipV="1">
            <a:off x="9027060" y="4138404"/>
            <a:ext cx="166555" cy="387414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C56443B3-BC46-C82A-9128-6580E3CC66E1}"/>
              </a:ext>
            </a:extLst>
          </p:cNvPr>
          <p:cNvSpPr/>
          <p:nvPr/>
        </p:nvSpPr>
        <p:spPr>
          <a:xfrm flipV="1">
            <a:off x="9759850" y="4135229"/>
            <a:ext cx="166555" cy="387414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3" name="矩形 152">
            <a:extLst>
              <a:ext uri="{FF2B5EF4-FFF2-40B4-BE49-F238E27FC236}">
                <a16:creationId xmlns:a16="http://schemas.microsoft.com/office/drawing/2014/main" id="{1CBF1003-F15E-31E1-B552-E11004068CB1}"/>
              </a:ext>
            </a:extLst>
          </p:cNvPr>
          <p:cNvSpPr/>
          <p:nvPr/>
        </p:nvSpPr>
        <p:spPr>
          <a:xfrm>
            <a:off x="8285739" y="4538729"/>
            <a:ext cx="1768753" cy="18373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5" name="矩形 154">
            <a:extLst>
              <a:ext uri="{FF2B5EF4-FFF2-40B4-BE49-F238E27FC236}">
                <a16:creationId xmlns:a16="http://schemas.microsoft.com/office/drawing/2014/main" id="{F252DFDA-34D3-30E1-3A31-856A39BA57F3}"/>
              </a:ext>
            </a:extLst>
          </p:cNvPr>
          <p:cNvSpPr/>
          <p:nvPr/>
        </p:nvSpPr>
        <p:spPr>
          <a:xfrm flipV="1">
            <a:off x="8642613" y="4376527"/>
            <a:ext cx="246072" cy="14528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7" name="矩形 156">
            <a:extLst>
              <a:ext uri="{FF2B5EF4-FFF2-40B4-BE49-F238E27FC236}">
                <a16:creationId xmlns:a16="http://schemas.microsoft.com/office/drawing/2014/main" id="{B9FA9D30-EFE9-0132-FE8A-2DA7ADA4B5F3}"/>
              </a:ext>
            </a:extLst>
          </p:cNvPr>
          <p:cNvSpPr/>
          <p:nvPr/>
        </p:nvSpPr>
        <p:spPr>
          <a:xfrm flipV="1">
            <a:off x="9378796" y="4373188"/>
            <a:ext cx="246072" cy="14528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27A40030-0899-C239-25BD-457303BEA6DE}"/>
              </a:ext>
            </a:extLst>
          </p:cNvPr>
          <p:cNvSpPr/>
          <p:nvPr/>
        </p:nvSpPr>
        <p:spPr>
          <a:xfrm flipV="1">
            <a:off x="8285739" y="3926589"/>
            <a:ext cx="1768741" cy="211815"/>
          </a:xfrm>
          <a:prstGeom prst="rect">
            <a:avLst/>
          </a:prstGeom>
          <a:solidFill>
            <a:srgbClr val="FDC6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561D74CE-A684-EE12-2D52-3C7FDEA425B7}"/>
              </a:ext>
            </a:extLst>
          </p:cNvPr>
          <p:cNvSpPr txBox="1"/>
          <p:nvPr/>
        </p:nvSpPr>
        <p:spPr>
          <a:xfrm>
            <a:off x="6984567" y="4781842"/>
            <a:ext cx="4656123" cy="874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/>
              <a:t>改善方案：常温坚膜，不进行加热工艺，后续粘附性不够，需补充二次匀胶保护</a:t>
            </a:r>
          </a:p>
        </p:txBody>
      </p:sp>
      <p:sp>
        <p:nvSpPr>
          <p:cNvPr id="163" name="矩形 162">
            <a:extLst>
              <a:ext uri="{FF2B5EF4-FFF2-40B4-BE49-F238E27FC236}">
                <a16:creationId xmlns:a16="http://schemas.microsoft.com/office/drawing/2014/main" id="{B16AB29E-7665-0AA9-F6CF-51E0B32A6A05}"/>
              </a:ext>
            </a:extLst>
          </p:cNvPr>
          <p:cNvSpPr/>
          <p:nvPr/>
        </p:nvSpPr>
        <p:spPr>
          <a:xfrm flipV="1">
            <a:off x="8291980" y="3809389"/>
            <a:ext cx="1768741" cy="11862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2011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/>
        </p:nvPicPr>
        <p:blipFill>
          <a:blip r:embed="rId3"/>
          <a:srcRect t="3246" b="3246"/>
          <a:stretch>
            <a:fillRect/>
          </a:stretch>
        </p:blipFill>
        <p:spPr>
          <a:xfrm>
            <a:off x="5730776" y="1764715"/>
            <a:ext cx="2758075" cy="2686052"/>
          </a:xfrm>
          <a:prstGeom prst="rect">
            <a:avLst/>
          </a:prstGeom>
        </p:spPr>
      </p:pic>
      <p:sp>
        <p:nvSpPr>
          <p:cNvPr id="14" name="圆角矩形 13"/>
          <p:cNvSpPr>
            <a:spLocks noGrp="1"/>
          </p:cNvSpPr>
          <p:nvPr/>
        </p:nvSpPr>
        <p:spPr>
          <a:xfrm>
            <a:off x="5682816" y="1688472"/>
            <a:ext cx="5853189" cy="4190700"/>
          </a:xfrm>
          <a:prstGeom prst="roundRect">
            <a:avLst>
              <a:gd name="adj" fmla="val 2963"/>
            </a:avLst>
          </a:prstGeom>
          <a:noFill/>
          <a:ln w="9525">
            <a:solidFill>
              <a:srgbClr val="C9DAE7"/>
            </a:solidFill>
            <a:prstDash val="solid"/>
          </a:ln>
        </p:spPr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4"/>
          <a:srcRect l="23418" t="24549" r="25458" b="25422"/>
          <a:stretch>
            <a:fillRect/>
          </a:stretch>
        </p:blipFill>
        <p:spPr>
          <a:xfrm>
            <a:off x="2639060" y="1834508"/>
            <a:ext cx="2622584" cy="2484111"/>
          </a:xfrm>
          <a:prstGeom prst="rect">
            <a:avLst/>
          </a:prstGeom>
        </p:spPr>
      </p:pic>
      <p:sp>
        <p:nvSpPr>
          <p:cNvPr id="3" name="矩形 2"/>
          <p:cNvSpPr>
            <a:spLocks noGrp="1"/>
          </p:cNvSpPr>
          <p:nvPr/>
        </p:nvSpPr>
        <p:spPr>
          <a:xfrm>
            <a:off x="1533524" y="1330516"/>
            <a:ext cx="3714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350" b="1">
                <a:solidFill>
                  <a:srgbClr val="10AFC5"/>
                </a:solidFill>
              </a:defRPr>
            </a:pPr>
            <a:r>
              <a:rPr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SU-8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热管理改善结果</a:t>
            </a:r>
            <a:endParaRPr sz="2000" b="1" dirty="0">
              <a:solidFill>
                <a:schemeClr val="tx1">
                  <a:lumMod val="95000"/>
                  <a:lumOff val="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150316" y="1704418"/>
            <a:ext cx="5289427" cy="4175224"/>
          </a:xfrm>
          <a:prstGeom prst="roundRect">
            <a:avLst>
              <a:gd name="adj" fmla="val 2963"/>
            </a:avLst>
          </a:prstGeom>
          <a:noFill/>
          <a:ln w="9525">
            <a:solidFill>
              <a:srgbClr val="C9DAE7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3042" y="4583720"/>
            <a:ext cx="2787598" cy="47433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1">
                <a:solidFill>
                  <a:srgbClr val="C62828"/>
                </a:solidFill>
              </a:defRPr>
            </a:pPr>
            <a:r>
              <a:rPr lang="zh-CN" altLang="en-US" sz="2000" b="1" dirty="0">
                <a:solidFill>
                  <a:srgbClr val="0C398C"/>
                </a:solidFill>
              </a:rPr>
              <a:t>优化前：</a:t>
            </a:r>
            <a:r>
              <a:rPr sz="2000" b="1" dirty="0" err="1">
                <a:solidFill>
                  <a:srgbClr val="0C398C"/>
                </a:solidFill>
              </a:rPr>
              <a:t>表面起伏</a:t>
            </a:r>
            <a:endParaRPr sz="2000" b="1" dirty="0">
              <a:solidFill>
                <a:srgbClr val="0C398C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2836702" y="4700865"/>
            <a:ext cx="2330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/>
            <a:r>
              <a:rPr lang="zh-CN" altLang="en-US" sz="2000" b="1" dirty="0">
                <a:solidFill>
                  <a:srgbClr val="0C398C"/>
                </a:solidFill>
              </a:rPr>
              <a:t>优化后：表面平整</a:t>
            </a: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01016" y="5232841"/>
            <a:ext cx="39154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优化热过程后，</a:t>
            </a:r>
            <a:r>
              <a:rPr lang="en-US" altLang="zh-CN" dirty="0"/>
              <a:t>SU-8</a:t>
            </a:r>
            <a:r>
              <a:rPr lang="zh-CN" altLang="en-US" dirty="0"/>
              <a:t>表面由起伏转为平整，为铝膜连续覆盖提供稳定基底。</a:t>
            </a:r>
            <a:endParaRPr lang="en-US" altLang="zh-CN" dirty="0"/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55157" y="5327408"/>
            <a:ext cx="3638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1">
                <a:solidFill>
                  <a:srgbClr val="5D6A77"/>
                </a:solidFill>
              </a:defRPr>
            </a:pPr>
            <a:endParaRPr sz="1600" b="1" dirty="0">
              <a:solidFill>
                <a:srgbClr val="5D6A77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7326421" y="1291288"/>
            <a:ext cx="2418022" cy="29020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350" b="1">
                <a:solidFill>
                  <a:srgbClr val="10AFC5"/>
                </a:solidFill>
              </a:defRPr>
            </a:pP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顶层铝膜低温管理</a:t>
            </a: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5656321" y="4608442"/>
            <a:ext cx="3067511" cy="496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C62828"/>
                </a:solidFill>
              </a:defRPr>
            </a:pPr>
            <a:r>
              <a:rPr lang="zh-CN" altLang="en-US" sz="2000" b="1" dirty="0">
                <a:solidFill>
                  <a:srgbClr val="0C398C"/>
                </a:solidFill>
              </a:rPr>
              <a:t>优化前：表面褶皱</a:t>
            </a:r>
            <a:endParaRPr lang="en-US" altLang="zh-CN" sz="2000" b="1" dirty="0">
              <a:solidFill>
                <a:srgbClr val="0C398C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488509" y="4107748"/>
            <a:ext cx="1638300" cy="25063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1">
                <a:solidFill>
                  <a:srgbClr val="E77620"/>
                </a:solidFill>
              </a:defRPr>
            </a:pPr>
            <a:endParaRPr sz="1600" b="1" dirty="0">
              <a:solidFill>
                <a:srgbClr val="E77620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5221815" y="4587567"/>
            <a:ext cx="15049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B5898"/>
                </a:solidFill>
              </a:defRPr>
            </a:pPr>
            <a:endParaRPr b="1" dirty="0">
              <a:solidFill>
                <a:srgbClr val="0B5898"/>
              </a:solidFill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8912528" y="4924433"/>
            <a:ext cx="2840054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5D6A77"/>
                </a:solidFill>
              </a:defRPr>
            </a:pPr>
            <a:endParaRPr sz="1600" dirty="0">
              <a:solidFill>
                <a:srgbClr val="5D6A77"/>
              </a:solidFill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123825" y="6324258"/>
            <a:ext cx="1409700" cy="19526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0B5898"/>
                </a:solidFill>
              </a:defRPr>
            </a:pPr>
            <a:endParaRPr sz="1600" b="1" dirty="0">
              <a:solidFill>
                <a:srgbClr val="0B5898"/>
              </a:solidFill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1533524" y="6236155"/>
            <a:ext cx="10753725" cy="43338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071426"/>
                </a:solidFill>
              </a:defRPr>
            </a:pPr>
            <a:endParaRPr sz="1600" b="1" dirty="0">
              <a:solidFill>
                <a:srgbClr val="071426"/>
              </a:solidFill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534670" y="589659"/>
            <a:ext cx="7934416" cy="71532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r>
              <a:rPr lang="zh-CN" altLang="zh-CN" sz="2250" b="1" dirty="0">
                <a:solidFill>
                  <a:srgbClr val="071426"/>
                </a:solidFill>
              </a:rPr>
              <a:t>工艺改进一：全过程热管理</a:t>
            </a:r>
            <a:endParaRPr lang="zh-CN" altLang="en-US" sz="2250" b="1" dirty="0">
              <a:solidFill>
                <a:srgbClr val="071426"/>
              </a:solidFill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06837" y="5973739"/>
            <a:ext cx="115783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完整热管理：稳定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SU-8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支撑层→金属化后全程低温→二次匀胶保护→兼顾铝膜平整度与微网格完整性。</a:t>
            </a:r>
          </a:p>
          <a:p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5"/>
          <a:srcRect l="21096" t="16645" r="22485" b="20991"/>
          <a:stretch>
            <a:fillRect/>
          </a:stretch>
        </p:blipFill>
        <p:spPr>
          <a:xfrm rot="5400000">
            <a:off x="161181" y="1845917"/>
            <a:ext cx="2415949" cy="2437679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6005195" y="5232842"/>
            <a:ext cx="54785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优化后，铝膜表面平整，为后续切片提供稳定铝膜，提供稳定基底。</a:t>
            </a: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6"/>
          <a:srcRect l="17904" t="26744" r="8364" b="14069"/>
          <a:stretch>
            <a:fillRect/>
          </a:stretch>
        </p:blipFill>
        <p:spPr>
          <a:xfrm>
            <a:off x="8636740" y="1727308"/>
            <a:ext cx="2760116" cy="269971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sp>
        <p:nvSpPr>
          <p:cNvPr id="12" name="TextBox 1"/>
          <p:cNvSpPr txBox="1"/>
          <p:nvPr/>
        </p:nvSpPr>
        <p:spPr>
          <a:xfrm>
            <a:off x="783590" y="108585"/>
            <a:ext cx="10443210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altLang="zh-CN" dirty="0"/>
              <a:t>02 InGrid</a:t>
            </a:r>
            <a:r>
              <a:rPr lang="zh-CN" altLang="en-US" dirty="0"/>
              <a:t>结构与工艺</a:t>
            </a:r>
          </a:p>
          <a:p>
            <a:pPr>
              <a:defRPr sz="2800" b="1">
                <a:solidFill>
                  <a:srgbClr val="0F3782"/>
                </a:solidFill>
              </a:defRPr>
            </a:pPr>
            <a:endParaRPr lang="zh-CN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0D5F255-999F-6D66-269C-78953E59A254}"/>
              </a:ext>
            </a:extLst>
          </p:cNvPr>
          <p:cNvSpPr>
            <a:spLocks noGrp="1"/>
          </p:cNvSpPr>
          <p:nvPr/>
        </p:nvSpPr>
        <p:spPr>
          <a:xfrm>
            <a:off x="8482785" y="4615595"/>
            <a:ext cx="3067511" cy="496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1">
                <a:solidFill>
                  <a:srgbClr val="10AFC5"/>
                </a:solidFill>
              </a:defRPr>
            </a:pPr>
            <a:r>
              <a:rPr lang="zh-CN" altLang="en-US" sz="2000" b="1" dirty="0">
                <a:solidFill>
                  <a:srgbClr val="0C398C"/>
                </a:solidFill>
              </a:rPr>
              <a:t>优化后：表面平整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E3ED4-5FE7-E130-31A6-D7443FAD9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FA3F5A86-50EE-209B-AF6E-DA927AB203F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rcRect l="39073" t="11181" r="16018" b="51117"/>
          <a:stretch>
            <a:fillRect/>
          </a:stretch>
        </p:blipFill>
        <p:spPr>
          <a:xfrm>
            <a:off x="6952595" y="1777701"/>
            <a:ext cx="3471204" cy="283933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21DA2321-0A92-88E2-920A-7672CD6ABD37}"/>
              </a:ext>
            </a:extLst>
          </p:cNvPr>
          <p:cNvSpPr>
            <a:spLocks noGrp="1"/>
          </p:cNvSpPr>
          <p:nvPr/>
        </p:nvSpPr>
        <p:spPr>
          <a:xfrm>
            <a:off x="552450" y="712186"/>
            <a:ext cx="11087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250" b="1">
                <a:solidFill>
                  <a:srgbClr val="071426"/>
                </a:solidFill>
              </a:defRPr>
            </a:pPr>
            <a:r>
              <a:rPr lang="zh-CN" altLang="zh-CN" sz="2250" b="1" dirty="0"/>
              <a:t>工艺改进二：</a:t>
            </a:r>
            <a:r>
              <a:rPr lang="zh-CN" altLang="en-US" sz="2250" b="1" dirty="0"/>
              <a:t>过程监控</a:t>
            </a:r>
            <a:r>
              <a:rPr lang="zh-CN" altLang="zh-CN" sz="2250" b="1" dirty="0"/>
              <a:t>与残胶去除</a:t>
            </a:r>
            <a:endParaRPr sz="2250" b="1" dirty="0">
              <a:solidFill>
                <a:srgbClr val="071426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7AA796C-D168-AA57-1133-A3296C214989}"/>
              </a:ext>
            </a:extLst>
          </p:cNvPr>
          <p:cNvSpPr>
            <a:spLocks noGrp="1"/>
          </p:cNvSpPr>
          <p:nvPr/>
        </p:nvSpPr>
        <p:spPr>
          <a:xfrm>
            <a:off x="4068501" y="1298255"/>
            <a:ext cx="5143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200" b="1" dirty="0">
                <a:solidFill>
                  <a:srgbClr val="012C81"/>
                </a:solidFill>
              </a:rPr>
              <a:t>01 筛查SU-8界面稳定性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721AF43-E1BB-735E-9011-ACB4ED0DC702}"/>
              </a:ext>
            </a:extLst>
          </p:cNvPr>
          <p:cNvSpPr>
            <a:spLocks noGrp="1"/>
          </p:cNvSpPr>
          <p:nvPr/>
        </p:nvSpPr>
        <p:spPr>
          <a:xfrm>
            <a:off x="1612780" y="4554344"/>
            <a:ext cx="4230686" cy="87421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b="1" dirty="0" err="1">
                <a:solidFill>
                  <a:srgbClr val="012C81"/>
                </a:solidFill>
              </a:rPr>
              <a:t>条纹弯曲</a:t>
            </a:r>
            <a:r>
              <a:rPr b="1" dirty="0">
                <a:solidFill>
                  <a:srgbClr val="012C81"/>
                </a:solidFill>
              </a:rPr>
              <a:t>：</a:t>
            </a:r>
            <a:endParaRPr lang="en-US" b="1" dirty="0">
              <a:solidFill>
                <a:srgbClr val="012C8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/>
              <a:t>表明</a:t>
            </a:r>
            <a:r>
              <a:rPr lang="en-US" altLang="zh-CN" dirty="0"/>
              <a:t>SU-8</a:t>
            </a:r>
            <a:r>
              <a:rPr lang="zh-CN" altLang="en-US" dirty="0"/>
              <a:t>界面存在轻微流动或残胶干扰。</a:t>
            </a:r>
            <a:endParaRPr 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F66563E-684D-DB25-37F0-E3DE3E7D5E8A}"/>
              </a:ext>
            </a:extLst>
          </p:cNvPr>
          <p:cNvSpPr>
            <a:spLocks noGrp="1"/>
          </p:cNvSpPr>
          <p:nvPr/>
        </p:nvSpPr>
        <p:spPr>
          <a:xfrm>
            <a:off x="6707074" y="4568438"/>
            <a:ext cx="3909848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b="1" dirty="0" err="1">
                <a:solidFill>
                  <a:srgbClr val="012C81"/>
                </a:solidFill>
              </a:rPr>
              <a:t>条纹平整</a:t>
            </a:r>
            <a:r>
              <a:rPr b="1" dirty="0">
                <a:solidFill>
                  <a:srgbClr val="012C81"/>
                </a:solidFill>
              </a:rPr>
              <a:t>：</a:t>
            </a:r>
            <a:endParaRPr lang="en-US" b="1" dirty="0">
              <a:solidFill>
                <a:srgbClr val="012C81"/>
              </a:solidFill>
            </a:endParaRPr>
          </a:p>
          <a:p>
            <a:r>
              <a:rPr lang="zh-CN" altLang="zh-CN" dirty="0"/>
              <a:t>说明SU-8界面稳定，满足后续微网格制备要求。</a:t>
            </a:r>
            <a:endParaRPr b="1" dirty="0">
              <a:solidFill>
                <a:srgbClr val="012C81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8BEA99B-01EB-8762-6C2C-34F4DAF9D5B0}"/>
              </a:ext>
            </a:extLst>
          </p:cNvPr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009323" y="5428558"/>
            <a:ext cx="102174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/>
              <a:t>筛查内容：</a:t>
            </a:r>
            <a:endParaRPr lang="en-US" altLang="zh-CN" sz="2000" dirty="0"/>
          </a:p>
          <a:p>
            <a:r>
              <a:rPr lang="zh-CN" altLang="en-US" sz="2000" dirty="0"/>
              <a:t>检测条纹波纹、扩散及局部畸变等界面异常，判断残胶或缺陷模块对</a:t>
            </a:r>
            <a:r>
              <a:rPr lang="en-US" altLang="zh-CN" sz="2000" dirty="0"/>
              <a:t>SU-8</a:t>
            </a:r>
            <a:r>
              <a:rPr lang="zh-CN" altLang="en-US" sz="2000" dirty="0"/>
              <a:t>界面稳定性的影响，为后续工艺优化与微网格制备提供依据。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706C878-62EF-4733-6802-A3D708D007AD}"/>
              </a:ext>
            </a:extLst>
          </p:cNvPr>
          <p:cNvSpPr>
            <a:spLocks noGrp="1"/>
          </p:cNvSpPr>
          <p:nvPr/>
        </p:nvSpPr>
        <p:spPr>
          <a:xfrm>
            <a:off x="736878" y="4939287"/>
            <a:ext cx="838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975" b="1">
                <a:solidFill>
                  <a:srgbClr val="0B5898"/>
                </a:solidFill>
              </a:defRPr>
            </a:pPr>
            <a:endParaRPr sz="975" b="1" dirty="0">
              <a:solidFill>
                <a:srgbClr val="0B5898"/>
              </a:solidFill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0584A9F3-10C1-89F1-30C3-E63C3E54BB08}"/>
              </a:ext>
            </a:extLst>
          </p:cNvPr>
          <p:cNvSpPr>
            <a:spLocks noGrp="1"/>
          </p:cNvSpPr>
          <p:nvPr/>
        </p:nvSpPr>
        <p:spPr>
          <a:xfrm>
            <a:off x="7391400" y="4044612"/>
            <a:ext cx="3810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975" b="0">
                <a:solidFill>
                  <a:srgbClr val="071426"/>
                </a:solidFill>
              </a:defRPr>
            </a:pPr>
            <a:endParaRPr sz="975" b="0" dirty="0">
              <a:solidFill>
                <a:srgbClr val="071426"/>
              </a:solidFill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70153BFB-7DFB-B14F-4A4B-38406F95D6D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rcRect l="17156" t="12623" r="25173" b="46209"/>
          <a:stretch>
            <a:fillRect/>
          </a:stretch>
        </p:blipFill>
        <p:spPr>
          <a:xfrm>
            <a:off x="1650484" y="1782932"/>
            <a:ext cx="4155279" cy="2834108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45321286-4F76-B500-61C7-299F30CF7733}"/>
              </a:ext>
            </a:extLst>
          </p:cNvPr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EB2BC92-CC6A-E205-C424-39C8137152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D65F3E5-C7F6-6F1E-A5EE-09BEBD83D2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DEE2FDDC-039A-607C-231B-7ACB35318650}"/>
              </a:ext>
            </a:extLst>
          </p:cNvPr>
          <p:cNvSpPr txBox="1"/>
          <p:nvPr/>
        </p:nvSpPr>
        <p:spPr>
          <a:xfrm>
            <a:off x="783590" y="108585"/>
            <a:ext cx="10443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altLang="zh-CN" dirty="0"/>
              <a:t>02 InGrid</a:t>
            </a:r>
            <a:r>
              <a:rPr lang="zh-CN" altLang="en-US" dirty="0"/>
              <a:t>结构与工艺</a:t>
            </a:r>
          </a:p>
        </p:txBody>
      </p:sp>
    </p:spTree>
    <p:extLst>
      <p:ext uri="{BB962C8B-B14F-4D97-AF65-F5344CB8AC3E}">
        <p14:creationId xmlns:p14="http://schemas.microsoft.com/office/powerpoint/2010/main" val="3559819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3FB41-095A-8758-60CE-DA22C8754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28994B1C-73F5-16E9-2EFF-0BD10229645C}"/>
              </a:ext>
            </a:extLst>
          </p:cNvPr>
          <p:cNvSpPr>
            <a:spLocks noGrp="1"/>
          </p:cNvSpPr>
          <p:nvPr/>
        </p:nvSpPr>
        <p:spPr>
          <a:xfrm>
            <a:off x="552450" y="712186"/>
            <a:ext cx="11087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250" b="1">
                <a:solidFill>
                  <a:srgbClr val="071426"/>
                </a:solidFill>
              </a:defRPr>
            </a:pPr>
            <a:r>
              <a:rPr lang="zh-CN" altLang="zh-CN" sz="2250" b="1" dirty="0"/>
              <a:t>工艺改进二：</a:t>
            </a:r>
            <a:r>
              <a:rPr lang="zh-CN" altLang="en-US" sz="2250" b="1" dirty="0"/>
              <a:t>过程监控</a:t>
            </a:r>
            <a:r>
              <a:rPr lang="zh-CN" altLang="zh-CN" sz="2250" b="1" dirty="0"/>
              <a:t>与残胶去除</a:t>
            </a:r>
            <a:endParaRPr sz="2250" b="1" dirty="0">
              <a:solidFill>
                <a:srgbClr val="071426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4BB0271-E428-FD5B-F4D9-0C0DD8D7C7EC}"/>
              </a:ext>
            </a:extLst>
          </p:cNvPr>
          <p:cNvSpPr>
            <a:spLocks noGrp="1"/>
          </p:cNvSpPr>
          <p:nvPr/>
        </p:nvSpPr>
        <p:spPr>
          <a:xfrm>
            <a:off x="3444295" y="1213538"/>
            <a:ext cx="63735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200" b="1" dirty="0">
                <a:solidFill>
                  <a:srgbClr val="012C81"/>
                </a:solidFill>
              </a:rPr>
              <a:t>02 </a:t>
            </a:r>
            <a:r>
              <a:rPr sz="2200" b="1" dirty="0" err="1">
                <a:solidFill>
                  <a:srgbClr val="012C81"/>
                </a:solidFill>
              </a:rPr>
              <a:t>边缘残胶去除：湿法松绑+Plasma精扫</a:t>
            </a:r>
            <a:endParaRPr sz="2200" b="1" dirty="0">
              <a:solidFill>
                <a:srgbClr val="012C8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3F6A256-05FD-33F5-CC29-99E92B37A6B6}"/>
              </a:ext>
            </a:extLst>
          </p:cNvPr>
          <p:cNvSpPr>
            <a:spLocks noGrp="1"/>
          </p:cNvSpPr>
          <p:nvPr/>
        </p:nvSpPr>
        <p:spPr>
          <a:xfrm>
            <a:off x="1246864" y="4551422"/>
            <a:ext cx="3810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sz="2000" b="1" dirty="0" err="1">
                <a:solidFill>
                  <a:srgbClr val="012C81"/>
                </a:solidFill>
              </a:rPr>
              <a:t>处理前：侧壁</a:t>
            </a:r>
            <a:r>
              <a:rPr sz="2000" b="1" dirty="0">
                <a:solidFill>
                  <a:srgbClr val="012C81"/>
                </a:solidFill>
              </a:rPr>
              <a:t>/</a:t>
            </a:r>
            <a:r>
              <a:rPr sz="2000" b="1" dirty="0" err="1">
                <a:solidFill>
                  <a:srgbClr val="012C81"/>
                </a:solidFill>
              </a:rPr>
              <a:t>底层存在顽固残胶</a:t>
            </a:r>
            <a:endParaRPr sz="2000" b="1" dirty="0">
              <a:solidFill>
                <a:srgbClr val="012C81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8879CD8-1087-F13E-3EE0-A26FE2BD6846}"/>
              </a:ext>
            </a:extLst>
          </p:cNvPr>
          <p:cNvSpPr>
            <a:spLocks noGrp="1"/>
          </p:cNvSpPr>
          <p:nvPr/>
        </p:nvSpPr>
        <p:spPr>
          <a:xfrm>
            <a:off x="6427024" y="4517807"/>
            <a:ext cx="41985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000" b="1" dirty="0" err="1">
                <a:solidFill>
                  <a:srgbClr val="012C81"/>
                </a:solidFill>
              </a:rPr>
              <a:t>处理后：边缘轮廓更清洁</a:t>
            </a:r>
            <a:endParaRPr sz="2000" b="1" dirty="0">
              <a:solidFill>
                <a:srgbClr val="012C81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C881041-7103-4453-0B9F-8E9E64C659BA}"/>
              </a:ext>
            </a:extLst>
          </p:cNvPr>
          <p:cNvSpPr>
            <a:spLocks noGrp="1"/>
          </p:cNvSpPr>
          <p:nvPr/>
        </p:nvSpPr>
        <p:spPr>
          <a:xfrm>
            <a:off x="2750625" y="5010068"/>
            <a:ext cx="6787675" cy="40706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125" b="1">
                <a:solidFill>
                  <a:srgbClr val="071426"/>
                </a:solidFill>
              </a:defRPr>
            </a:pPr>
            <a:r>
              <a:rPr sz="2400" b="1" dirty="0">
                <a:solidFill>
                  <a:srgbClr val="071426"/>
                </a:solidFill>
              </a:rPr>
              <a:t>Remover PG</a:t>
            </a:r>
            <a:r>
              <a:rPr lang="zh-CN" altLang="zh-CN" sz="2400" b="1" dirty="0">
                <a:solidFill>
                  <a:srgbClr val="071426"/>
                </a:solidFill>
              </a:rPr>
              <a:t>湿法松绑 </a:t>
            </a:r>
            <a:r>
              <a:rPr sz="2400" b="1" dirty="0">
                <a:solidFill>
                  <a:srgbClr val="071426"/>
                </a:solidFill>
              </a:rPr>
              <a:t>  →  </a:t>
            </a:r>
            <a:r>
              <a:rPr sz="2400" b="1" dirty="0" err="1">
                <a:solidFill>
                  <a:srgbClr val="071426"/>
                </a:solidFill>
              </a:rPr>
              <a:t>Plasma低损伤</a:t>
            </a:r>
            <a:r>
              <a:rPr lang="zh-CN" altLang="en-US" sz="2400" b="1" dirty="0">
                <a:solidFill>
                  <a:srgbClr val="071426"/>
                </a:solidFill>
              </a:rPr>
              <a:t>精扫绑</a:t>
            </a:r>
            <a:endParaRPr sz="2400" b="1" dirty="0">
              <a:solidFill>
                <a:srgbClr val="071426"/>
              </a:solidFill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CCFF8B95-2325-288D-3773-1B26276A89C3}"/>
              </a:ext>
            </a:extLst>
          </p:cNvPr>
          <p:cNvSpPr>
            <a:spLocks noGrp="1"/>
          </p:cNvSpPr>
          <p:nvPr/>
        </p:nvSpPr>
        <p:spPr>
          <a:xfrm>
            <a:off x="7391400" y="4044612"/>
            <a:ext cx="3810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975" b="0">
                <a:solidFill>
                  <a:srgbClr val="071426"/>
                </a:solidFill>
              </a:defRPr>
            </a:pPr>
            <a:endParaRPr sz="975" b="0" dirty="0">
              <a:solidFill>
                <a:srgbClr val="071426"/>
              </a:solidFill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9B5A37A0-7A25-E22E-6C7E-A2EDA51345CF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513194" y="5571498"/>
            <a:ext cx="89045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dirty="0" err="1"/>
              <a:t>提升后续芯片键合区域的洁净度与电学连接可靠性</a:t>
            </a:r>
            <a:r>
              <a:rPr sz="2400" dirty="0"/>
              <a:t>。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3A9ABF7F-06F7-0107-F8E3-B0801A5A3D9D}"/>
              </a:ext>
            </a:extLst>
          </p:cNvPr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97092" y="6100568"/>
            <a:ext cx="117949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界面质量：干涉条纹筛查→残胶定位→RemoverPG松绑→Plasma精扫→合格区域进入后续键合/测试</a:t>
            </a:r>
            <a:endParaRPr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24A65AFB-5ABD-E093-C476-E7B7D54140D9}"/>
              </a:ext>
            </a:extLst>
          </p:cNvPr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0" name="图片 59">
            <a:extLst>
              <a:ext uri="{FF2B5EF4-FFF2-40B4-BE49-F238E27FC236}">
                <a16:creationId xmlns:a16="http://schemas.microsoft.com/office/drawing/2014/main" id="{E7D9E856-5619-0D6F-3DBA-C9424FDA1B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8490" t="57992" r="17450" b="8826"/>
          <a:stretch>
            <a:fillRect/>
          </a:stretch>
        </p:blipFill>
        <p:spPr>
          <a:xfrm>
            <a:off x="1166991" y="1731703"/>
            <a:ext cx="4287041" cy="2722865"/>
          </a:xfrm>
          <a:prstGeom prst="rect">
            <a:avLst/>
          </a:prstGeom>
        </p:spPr>
      </p:pic>
      <p:pic>
        <p:nvPicPr>
          <p:cNvPr id="62" name="图片 61">
            <a:extLst>
              <a:ext uri="{FF2B5EF4-FFF2-40B4-BE49-F238E27FC236}">
                <a16:creationId xmlns:a16="http://schemas.microsoft.com/office/drawing/2014/main" id="{6EAA4BEA-504E-0353-E934-8DCEAE4301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372" t="41092" r="47646"/>
          <a:stretch>
            <a:fillRect/>
          </a:stretch>
        </p:blipFill>
        <p:spPr>
          <a:xfrm>
            <a:off x="6427024" y="1693896"/>
            <a:ext cx="4198551" cy="274653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3A972F63-673D-71F2-607B-54DEDC8044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9EE0285-C7DC-780B-BE20-46CD714138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704DBB22-75DD-6D82-A8D2-9DE8BCD9D59E}"/>
              </a:ext>
            </a:extLst>
          </p:cNvPr>
          <p:cNvSpPr txBox="1"/>
          <p:nvPr/>
        </p:nvSpPr>
        <p:spPr>
          <a:xfrm>
            <a:off x="783590" y="108585"/>
            <a:ext cx="10443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altLang="zh-CN" dirty="0"/>
              <a:t>02 InGrid</a:t>
            </a:r>
            <a:r>
              <a:rPr lang="zh-CN" altLang="en-US" dirty="0"/>
              <a:t>结构与工艺</a:t>
            </a:r>
          </a:p>
        </p:txBody>
      </p:sp>
    </p:spTree>
    <p:extLst>
      <p:ext uri="{BB962C8B-B14F-4D97-AF65-F5344CB8AC3E}">
        <p14:creationId xmlns:p14="http://schemas.microsoft.com/office/powerpoint/2010/main" val="3140627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 63"/>
          <p:cNvSpPr>
            <a:spLocks noGrp="1"/>
          </p:cNvSpPr>
          <p:nvPr/>
        </p:nvSpPr>
        <p:spPr>
          <a:xfrm>
            <a:off x="552450" y="907950"/>
            <a:ext cx="11087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2175" b="1">
                <a:solidFill>
                  <a:srgbClr val="071426"/>
                </a:solidFill>
              </a:defRPr>
            </a:pPr>
            <a:r>
              <a:rPr sz="2400" b="1">
                <a:solidFill>
                  <a:srgbClr val="071426"/>
                </a:solidFill>
              </a:rPr>
              <a:t>面向Timepix4尺度的InGrid工艺验证</a:t>
            </a:r>
            <a:endParaRPr sz="2400" b="1" dirty="0">
              <a:solidFill>
                <a:srgbClr val="071426"/>
              </a:solidFill>
            </a:endParaRPr>
          </a:p>
        </p:txBody>
      </p:sp>
      <p:sp>
        <p:nvSpPr>
          <p:cNvPr id="126" name="TextBox 1"/>
          <p:cNvSpPr txBox="1"/>
          <p:nvPr/>
        </p:nvSpPr>
        <p:spPr>
          <a:xfrm>
            <a:off x="1109714" y="119178"/>
            <a:ext cx="1021270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dirty="0"/>
              <a:t>02 </a:t>
            </a:r>
            <a:r>
              <a:rPr lang="zh-CN" altLang="en-US" dirty="0"/>
              <a:t>测试系统搭建</a:t>
            </a:r>
          </a:p>
        </p:txBody>
      </p:sp>
      <p:sp>
        <p:nvSpPr>
          <p:cNvPr id="128" name="矩形 127"/>
          <p:cNvSpPr/>
          <p:nvPr/>
        </p:nvSpPr>
        <p:spPr>
          <a:xfrm>
            <a:off x="-80467" y="642343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0" name="矩形 139"/>
          <p:cNvSpPr>
            <a:spLocks noGrp="1"/>
          </p:cNvSpPr>
          <p:nvPr/>
        </p:nvSpPr>
        <p:spPr>
          <a:xfrm>
            <a:off x="685164" y="1860863"/>
            <a:ext cx="2755867" cy="68733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B5898"/>
                </a:solidFill>
              </a:defRPr>
            </a:pPr>
            <a:endParaRPr sz="2400" b="1" dirty="0">
              <a:solidFill>
                <a:srgbClr val="0B5898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2D045A9-C886-2102-EAD6-322AD9ADABE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8750"/>
          <a:stretch>
            <a:fillRect/>
          </a:stretch>
        </p:blipFill>
        <p:spPr>
          <a:xfrm>
            <a:off x="552450" y="1876273"/>
            <a:ext cx="3545668" cy="1935227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42D10C9-4840-8812-E104-6F269E36E87C}"/>
              </a:ext>
            </a:extLst>
          </p:cNvPr>
          <p:cNvSpPr txBox="1"/>
          <p:nvPr/>
        </p:nvSpPr>
        <p:spPr>
          <a:xfrm>
            <a:off x="272757" y="4199757"/>
            <a:ext cx="3647661" cy="1289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dirty="0"/>
              <a:t>        已</a:t>
            </a:r>
            <a:r>
              <a:rPr lang="zh-CN" altLang="zh-CN" dirty="0"/>
              <a:t>完成金属化后置显影InGrid结构制备，建立兼容ASIC后处理的微网格加工流程。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65C928D-3851-B451-0579-B357C092F5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" t="5436" r="6354" b="13540"/>
          <a:stretch>
            <a:fillRect/>
          </a:stretch>
        </p:blipFill>
        <p:spPr>
          <a:xfrm>
            <a:off x="8437067" y="1817686"/>
            <a:ext cx="3424267" cy="20524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1599F07-A2BE-3C73-899E-62F1CF03A6A1}"/>
              </a:ext>
            </a:extLst>
          </p:cNvPr>
          <p:cNvSpPr txBox="1"/>
          <p:nvPr/>
        </p:nvSpPr>
        <p:spPr>
          <a:xfrm>
            <a:off x="4556231" y="4290516"/>
            <a:ext cx="3647661" cy="87421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buNone/>
            </a:lvl1pPr>
          </a:lstStyle>
          <a:p>
            <a:pPr indent="457200"/>
            <a:r>
              <a:rPr lang="zh-CN" altLang="zh-CN" dirty="0"/>
              <a:t>完成芯片测试PCB设计与制作，实现探测信号读出及供电接口集成。</a:t>
            </a:r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0C554A8-A86D-6E31-39C1-BF2AE18DFEAB}"/>
              </a:ext>
            </a:extLst>
          </p:cNvPr>
          <p:cNvSpPr txBox="1"/>
          <p:nvPr/>
        </p:nvSpPr>
        <p:spPr>
          <a:xfrm>
            <a:off x="8894618" y="4290516"/>
            <a:ext cx="2904300" cy="4587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buNone/>
              <a:defRPr b="1"/>
            </a:lvl1pPr>
          </a:lstStyle>
          <a:p>
            <a:r>
              <a:rPr lang="zh-CN" altLang="zh-CN" b="0" dirty="0"/>
              <a:t>完成GridPix测试腔体设计。</a:t>
            </a:r>
            <a:endParaRPr lang="zh-CN" altLang="en-US" b="0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7256ECA-0690-4254-061F-E0F0BBBECF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9059" y="1919114"/>
            <a:ext cx="2128404" cy="216748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C36EC63-51B1-0CEF-268D-1925C28B39FE}"/>
              </a:ext>
            </a:extLst>
          </p:cNvPr>
          <p:cNvSpPr txBox="1"/>
          <p:nvPr/>
        </p:nvSpPr>
        <p:spPr>
          <a:xfrm>
            <a:off x="2676807" y="5693386"/>
            <a:ext cx="7792654" cy="54014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buNone/>
              <a:defRPr b="1"/>
            </a:lvl1pPr>
          </a:lstStyle>
          <a:p>
            <a:r>
              <a:rPr lang="zh-CN" altLang="en-US" sz="2200" dirty="0"/>
              <a:t>正在搭建测试平台，为探测器的性能测试与后续优化提供基础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D9E82FA-5AF7-156F-BEC3-2D835EDC6B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463" y="1890595"/>
            <a:ext cx="2009604" cy="2192771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93BB7EB-4942-2FAE-13E7-0D9D91376929}"/>
              </a:ext>
            </a:extLst>
          </p:cNvPr>
          <p:cNvSpPr txBox="1"/>
          <p:nvPr/>
        </p:nvSpPr>
        <p:spPr>
          <a:xfrm>
            <a:off x="1336265" y="1387486"/>
            <a:ext cx="215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/>
              <a:t>InGrid结构制备</a:t>
            </a:r>
            <a:endParaRPr lang="zh-CN" altLang="en-US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7204644-5416-1EA2-A13A-DDF38A6E7496}"/>
              </a:ext>
            </a:extLst>
          </p:cNvPr>
          <p:cNvSpPr txBox="1"/>
          <p:nvPr/>
        </p:nvSpPr>
        <p:spPr>
          <a:xfrm>
            <a:off x="5074019" y="1414631"/>
            <a:ext cx="24905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/>
              <a:t>测试PCB设计与制作</a:t>
            </a:r>
            <a:endParaRPr lang="zh-CN" altLang="en-US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8226CE2-2905-4674-031B-C279C226D6A0}"/>
              </a:ext>
            </a:extLst>
          </p:cNvPr>
          <p:cNvSpPr txBox="1"/>
          <p:nvPr/>
        </p:nvSpPr>
        <p:spPr>
          <a:xfrm>
            <a:off x="9201913" y="1338222"/>
            <a:ext cx="23871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/>
              <a:t>GridPix测试腔体设计</a:t>
            </a:r>
            <a:endParaRPr lang="zh-CN" altLang="en-US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8E667-12A8-6B72-9EB5-3F0761711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">
            <a:extLst>
              <a:ext uri="{FF2B5EF4-FFF2-40B4-BE49-F238E27FC236}">
                <a16:creationId xmlns:a16="http://schemas.microsoft.com/office/drawing/2014/main" id="{F23F79FC-A680-310F-E0E0-2629391DAAB9}"/>
              </a:ext>
            </a:extLst>
          </p:cNvPr>
          <p:cNvSpPr txBox="1"/>
          <p:nvPr/>
        </p:nvSpPr>
        <p:spPr>
          <a:xfrm>
            <a:off x="1109714" y="119178"/>
            <a:ext cx="1021270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dirty="0"/>
              <a:t>03 </a:t>
            </a:r>
            <a:r>
              <a:rPr lang="zh-CN" altLang="en-US" dirty="0"/>
              <a:t>总结与展望</a:t>
            </a:r>
          </a:p>
        </p:txBody>
      </p:sp>
      <p:sp>
        <p:nvSpPr>
          <p:cNvPr id="128" name="矩形 127">
            <a:extLst>
              <a:ext uri="{FF2B5EF4-FFF2-40B4-BE49-F238E27FC236}">
                <a16:creationId xmlns:a16="http://schemas.microsoft.com/office/drawing/2014/main" id="{DEDA69EB-E1F1-CD73-55C4-B6984254C7C7}"/>
              </a:ext>
            </a:extLst>
          </p:cNvPr>
          <p:cNvSpPr/>
          <p:nvPr/>
        </p:nvSpPr>
        <p:spPr>
          <a:xfrm>
            <a:off x="-80467" y="642343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0151C060-2675-21C7-95BF-72DC03945B89}"/>
              </a:ext>
            </a:extLst>
          </p:cNvPr>
          <p:cNvSpPr>
            <a:spLocks noGrp="1"/>
          </p:cNvSpPr>
          <p:nvPr/>
        </p:nvSpPr>
        <p:spPr>
          <a:xfrm>
            <a:off x="685164" y="1860863"/>
            <a:ext cx="2755867" cy="68733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B5898"/>
                </a:solidFill>
              </a:defRPr>
            </a:pPr>
            <a:endParaRPr sz="2400" b="1" dirty="0">
              <a:solidFill>
                <a:srgbClr val="0B5898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9A5340C-4B27-7DD7-0A75-DF8BF42E5849}"/>
              </a:ext>
            </a:extLst>
          </p:cNvPr>
          <p:cNvSpPr>
            <a:spLocks noGrp="1"/>
          </p:cNvSpPr>
          <p:nvPr/>
        </p:nvSpPr>
        <p:spPr>
          <a:xfrm>
            <a:off x="6777116" y="1565295"/>
            <a:ext cx="52612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 dirty="0" err="1">
                <a:solidFill>
                  <a:srgbClr val="0B5898"/>
                </a:solidFill>
              </a:rPr>
              <a:t>展望与计划</a:t>
            </a:r>
            <a:endParaRPr sz="3200" b="1" dirty="0">
              <a:solidFill>
                <a:srgbClr val="0B5898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A67FF78-77CC-E027-2BDB-FDBBF1526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D94793B-FFE2-5196-7AC4-343437287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BCE18D2-DB3A-1C5E-0FFC-05F1ED4DCDFC}"/>
              </a:ext>
            </a:extLst>
          </p:cNvPr>
          <p:cNvSpPr txBox="1"/>
          <p:nvPr/>
        </p:nvSpPr>
        <p:spPr>
          <a:xfrm>
            <a:off x="2229106" y="1552950"/>
            <a:ext cx="26436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0B5898"/>
                </a:solidFill>
              </a:defRPr>
            </a:pPr>
            <a:r>
              <a:rPr lang="zh-CN" altLang="en-US" sz="3200" b="1" dirty="0">
                <a:solidFill>
                  <a:srgbClr val="0B5898"/>
                </a:solidFill>
              </a:rPr>
              <a:t>总结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E482E95-9790-A75A-AF75-D6F3CC4298D6}"/>
              </a:ext>
            </a:extLst>
          </p:cNvPr>
          <p:cNvSpPr txBox="1"/>
          <p:nvPr/>
        </p:nvSpPr>
        <p:spPr>
          <a:xfrm>
            <a:off x="6216066" y="2383121"/>
            <a:ext cx="5290770" cy="3730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/>
              <a:t>（1）</a:t>
            </a:r>
            <a:r>
              <a:rPr lang="zh-CN" altLang="en-US" sz="2000" b="1" dirty="0"/>
              <a:t>开展样机性能测试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）</a:t>
            </a:r>
            <a:r>
              <a:rPr lang="zh-CN" altLang="zh-CN" sz="2000" b="1" dirty="0"/>
              <a:t>开展6英寸晶圆级InGrid制备与验证</a:t>
            </a:r>
            <a:endParaRPr lang="zh-CN" altLang="zh-CN" sz="2000" dirty="0"/>
          </a:p>
          <a:p>
            <a:pPr indent="457200">
              <a:lnSpc>
                <a:spcPct val="150000"/>
              </a:lnSpc>
            </a:pPr>
            <a:r>
              <a:rPr lang="zh-CN" altLang="zh-CN" sz="2000" dirty="0"/>
              <a:t>面向大面积阵列，开展晶圆级一致性测试，验证工艺扩展能力。</a:t>
            </a:r>
          </a:p>
          <a:p>
            <a:pPr>
              <a:lnSpc>
                <a:spcPct val="150000"/>
              </a:lnSpc>
            </a:pPr>
            <a:r>
              <a:rPr lang="zh-CN" altLang="zh-CN" sz="2000" b="1" dirty="0"/>
              <a:t>（</a:t>
            </a:r>
            <a:r>
              <a:rPr lang="en-US" altLang="zh-CN" sz="2000" b="1" dirty="0"/>
              <a:t>3</a:t>
            </a:r>
            <a:r>
              <a:rPr lang="zh-CN" altLang="zh-CN" sz="2000" b="1" dirty="0"/>
              <a:t>）推进Timepix4及其他像素ASIC集成</a:t>
            </a:r>
            <a:endParaRPr lang="zh-CN" altLang="zh-CN" sz="2000" dirty="0"/>
          </a:p>
          <a:p>
            <a:pPr indent="457200">
              <a:lnSpc>
                <a:spcPct val="150000"/>
              </a:lnSpc>
            </a:pPr>
            <a:r>
              <a:rPr lang="zh-CN" altLang="zh-CN" sz="2000" dirty="0"/>
              <a:t>开展GridPix兼容加工，实现高分辨率像素化气体探测器应用。</a:t>
            </a:r>
          </a:p>
          <a:p>
            <a:pPr>
              <a:lnSpc>
                <a:spcPct val="150000"/>
              </a:lnSpc>
              <a:buNone/>
            </a:pPr>
            <a:endParaRPr lang="zh-CN" altLang="zh-CN" sz="20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D91F954-041D-6E00-EA7E-F450E370426B}"/>
              </a:ext>
            </a:extLst>
          </p:cNvPr>
          <p:cNvSpPr txBox="1"/>
          <p:nvPr/>
        </p:nvSpPr>
        <p:spPr>
          <a:xfrm>
            <a:off x="685164" y="2383121"/>
            <a:ext cx="5164014" cy="2807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/>
              <a:t>(1)</a:t>
            </a:r>
            <a:r>
              <a:rPr lang="zh-CN" altLang="zh-CN" sz="2000" b="1" dirty="0"/>
              <a:t>解决铝膜褶皱、残胶污染等关键工艺问题</a:t>
            </a:r>
            <a:r>
              <a:rPr lang="zh-CN" altLang="en-US" sz="2000" b="1" dirty="0"/>
              <a:t>；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en-US" altLang="zh-CN" sz="2000" b="1" dirty="0"/>
              <a:t>(2)</a:t>
            </a:r>
            <a:r>
              <a:rPr lang="zh-CN" altLang="zh-CN" sz="2000" b="1" dirty="0"/>
              <a:t>完成</a:t>
            </a:r>
            <a:r>
              <a:rPr lang="zh-CN" altLang="en-US" sz="2000" b="1" dirty="0"/>
              <a:t>了</a:t>
            </a:r>
            <a:r>
              <a:rPr lang="zh-CN" altLang="zh-CN" sz="2000" b="1" dirty="0"/>
              <a:t>金属化后置显影InGrid结构制备</a:t>
            </a:r>
            <a:r>
              <a:rPr lang="zh-CN" altLang="en-US" sz="2000" b="1" dirty="0"/>
              <a:t>的工艺开发</a:t>
            </a:r>
            <a:r>
              <a:rPr lang="zh-CN" altLang="zh-CN" sz="2000" b="1" dirty="0"/>
              <a:t>；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endParaRPr lang="zh-CN" altLang="zh-CN" sz="2000" b="1" dirty="0"/>
          </a:p>
          <a:p>
            <a:pPr>
              <a:lnSpc>
                <a:spcPct val="150000"/>
              </a:lnSpc>
            </a:pPr>
            <a:r>
              <a:rPr lang="en-US" altLang="zh-CN" sz="2000" b="1" dirty="0"/>
              <a:t>(3)</a:t>
            </a:r>
            <a:r>
              <a:rPr lang="zh-CN" altLang="en-US" sz="2000" b="1" dirty="0"/>
              <a:t>已经制备出用于后续测试的样机</a:t>
            </a:r>
            <a:r>
              <a:rPr lang="zh-CN" altLang="zh-CN" sz="2000" b="1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447922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B7F19AE-97D5-305E-DC70-EC28177D75B4}"/>
              </a:ext>
            </a:extLst>
          </p:cNvPr>
          <p:cNvSpPr>
            <a:spLocks noGrp="1"/>
          </p:cNvSpPr>
          <p:nvPr/>
        </p:nvSpPr>
        <p:spPr>
          <a:xfrm>
            <a:off x="4191000" y="947738"/>
            <a:ext cx="3810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700" b="1">
                <a:solidFill>
                  <a:srgbClr val="071426"/>
                </a:solidFill>
              </a:defRPr>
            </a:pPr>
            <a:r>
              <a:rPr lang="zh-CN" sz="3600" b="1">
                <a:solidFill>
                  <a:srgbClr val="071426"/>
                </a:solidFill>
              </a:rPr>
              <a:t>目录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758EFD7-E4BC-7E6F-F8EE-2B54A11D62DA}"/>
              </a:ext>
            </a:extLst>
          </p:cNvPr>
          <p:cNvSpPr>
            <a:spLocks noGrp="1"/>
          </p:cNvSpPr>
          <p:nvPr/>
        </p:nvSpPr>
        <p:spPr>
          <a:xfrm>
            <a:off x="2224750" y="2256797"/>
            <a:ext cx="685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0B5898"/>
                </a:solidFill>
              </a:defRPr>
            </a:pPr>
            <a:r>
              <a:rPr sz="3600" b="1" dirty="0">
                <a:solidFill>
                  <a:srgbClr val="0B5898"/>
                </a:solidFill>
              </a:rPr>
              <a:t>01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0E0B0F4-60F6-C7FE-0BBE-F8452D224EA4}"/>
              </a:ext>
            </a:extLst>
          </p:cNvPr>
          <p:cNvSpPr>
            <a:spLocks noGrp="1"/>
          </p:cNvSpPr>
          <p:nvPr/>
        </p:nvSpPr>
        <p:spPr>
          <a:xfrm>
            <a:off x="2928213" y="2311815"/>
            <a:ext cx="3238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71426"/>
                </a:solidFill>
              </a:defRPr>
            </a:pPr>
            <a:r>
              <a:rPr lang="zh-CN" altLang="en-US" sz="3600" b="1" dirty="0">
                <a:solidFill>
                  <a:srgbClr val="071426"/>
                </a:solidFill>
              </a:rPr>
              <a:t>研究背景</a:t>
            </a:r>
            <a:endParaRPr sz="3600" b="1" dirty="0">
              <a:solidFill>
                <a:srgbClr val="071426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BC20C70-B661-9920-F86F-B726F6B4673A}"/>
              </a:ext>
            </a:extLst>
          </p:cNvPr>
          <p:cNvSpPr>
            <a:spLocks noGrp="1"/>
          </p:cNvSpPr>
          <p:nvPr/>
        </p:nvSpPr>
        <p:spPr>
          <a:xfrm>
            <a:off x="2224750" y="3559383"/>
            <a:ext cx="685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0AFC5"/>
                </a:solidFill>
              </a:defRPr>
            </a:pPr>
            <a:r>
              <a:rPr sz="3600" b="1">
                <a:solidFill>
                  <a:srgbClr val="10AFC5"/>
                </a:solidFill>
              </a:rPr>
              <a:t>02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D4A0F461-3E20-6218-5947-2EB563FCE7D4}"/>
              </a:ext>
            </a:extLst>
          </p:cNvPr>
          <p:cNvSpPr>
            <a:spLocks noGrp="1"/>
          </p:cNvSpPr>
          <p:nvPr/>
        </p:nvSpPr>
        <p:spPr>
          <a:xfrm>
            <a:off x="2224750" y="4798809"/>
            <a:ext cx="685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E77620"/>
                </a:solidFill>
              </a:defRPr>
            </a:pPr>
            <a:r>
              <a:rPr sz="3600" b="1">
                <a:solidFill>
                  <a:srgbClr val="E77620"/>
                </a:solidFill>
              </a:rPr>
              <a:t>03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CBCBA4A-BDD4-E237-C48E-CADF2DC08AA1}"/>
              </a:ext>
            </a:extLst>
          </p:cNvPr>
          <p:cNvSpPr>
            <a:spLocks noGrp="1"/>
          </p:cNvSpPr>
          <p:nvPr/>
        </p:nvSpPr>
        <p:spPr>
          <a:xfrm>
            <a:off x="2910550" y="3508706"/>
            <a:ext cx="4459176" cy="49529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71426"/>
                </a:solidFill>
              </a:defRPr>
            </a:pPr>
            <a:r>
              <a:rPr sz="3600" b="1" dirty="0" err="1">
                <a:solidFill>
                  <a:srgbClr val="071426"/>
                </a:solidFill>
              </a:rPr>
              <a:t>InGrid结构与工艺</a:t>
            </a:r>
            <a:endParaRPr sz="3600" b="1" dirty="0">
              <a:solidFill>
                <a:srgbClr val="071426"/>
              </a:solidFill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D8F7FDC2-7AC7-0BBD-7C6F-4D57B6A69EE0}"/>
              </a:ext>
            </a:extLst>
          </p:cNvPr>
          <p:cNvSpPr>
            <a:spLocks noGrp="1"/>
          </p:cNvSpPr>
          <p:nvPr/>
        </p:nvSpPr>
        <p:spPr>
          <a:xfrm>
            <a:off x="2928213" y="4817764"/>
            <a:ext cx="3238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71426"/>
                </a:solidFill>
              </a:defRPr>
            </a:pPr>
            <a:r>
              <a:rPr lang="zh-CN" altLang="en-US" sz="3600" b="1" dirty="0">
                <a:solidFill>
                  <a:srgbClr val="071426"/>
                </a:solidFill>
              </a:rPr>
              <a:t>总结与</a:t>
            </a:r>
            <a:r>
              <a:rPr sz="3600" b="1" dirty="0" err="1">
                <a:solidFill>
                  <a:srgbClr val="071426"/>
                </a:solidFill>
              </a:rPr>
              <a:t>展望</a:t>
            </a:r>
            <a:endParaRPr sz="3600" b="1" dirty="0">
              <a:solidFill>
                <a:srgbClr val="07142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76FDC-F14E-9782-F95D-8E65D18EF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图片 119">
            <a:extLst>
              <a:ext uri="{FF2B5EF4-FFF2-40B4-BE49-F238E27FC236}">
                <a16:creationId xmlns:a16="http://schemas.microsoft.com/office/drawing/2014/main" id="{8316A58C-AD02-823E-890F-9098BC8861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" b="15207"/>
          <a:stretch>
            <a:fillRect/>
          </a:stretch>
        </p:blipFill>
        <p:spPr>
          <a:xfrm>
            <a:off x="5290593" y="1515749"/>
            <a:ext cx="3627103" cy="254680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D29A5B5D-7565-9255-4228-829ABD2CBBA6}"/>
              </a:ext>
            </a:extLst>
          </p:cNvPr>
          <p:cNvSpPr>
            <a:spLocks noGrp="1"/>
          </p:cNvSpPr>
          <p:nvPr/>
        </p:nvSpPr>
        <p:spPr>
          <a:xfrm>
            <a:off x="1425325" y="750667"/>
            <a:ext cx="8953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550" b="1">
                <a:solidFill>
                  <a:srgbClr val="020618"/>
                </a:solidFill>
              </a:defRPr>
            </a:pPr>
            <a:r>
              <a:rPr sz="2000" b="1" dirty="0" err="1">
                <a:solidFill>
                  <a:srgbClr val="020618"/>
                </a:solidFill>
              </a:rPr>
              <a:t>GridPix</a:t>
            </a:r>
            <a:r>
              <a:rPr sz="2000" b="1" dirty="0">
                <a:solidFill>
                  <a:srgbClr val="020618"/>
                </a:solidFill>
              </a:rPr>
              <a:t> 是</a:t>
            </a:r>
            <a:r>
              <a:rPr lang="zh-CN" altLang="en-US" sz="2000" b="1" dirty="0">
                <a:solidFill>
                  <a:srgbClr val="020618"/>
                </a:solidFill>
              </a:rPr>
              <a:t>像素阵列读出</a:t>
            </a:r>
            <a:r>
              <a:rPr lang="en-US" altLang="zh-CN" sz="2000" b="1" dirty="0">
                <a:solidFill>
                  <a:srgbClr val="020618"/>
                </a:solidFill>
              </a:rPr>
              <a:t>ASIC</a:t>
            </a:r>
            <a:r>
              <a:rPr lang="zh-CN" altLang="en-US" sz="2000" b="1" dirty="0">
                <a:solidFill>
                  <a:srgbClr val="020618"/>
                </a:solidFill>
              </a:rPr>
              <a:t>芯片</a:t>
            </a:r>
            <a:r>
              <a:rPr sz="2000" b="1" dirty="0" err="1">
                <a:solidFill>
                  <a:srgbClr val="020618"/>
                </a:solidFill>
              </a:rPr>
              <a:t>与微网格结构结合后的探测器路线</a:t>
            </a:r>
            <a:endParaRPr sz="2000" b="1" dirty="0">
              <a:solidFill>
                <a:srgbClr val="020618"/>
              </a:solidFill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03B2C0F4-E5D9-8F99-4779-65D806322534}"/>
              </a:ext>
            </a:extLst>
          </p:cNvPr>
          <p:cNvSpPr txBox="1"/>
          <p:nvPr/>
        </p:nvSpPr>
        <p:spPr>
          <a:xfrm>
            <a:off x="1109714" y="119178"/>
            <a:ext cx="1021270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altLang="zh-CN" dirty="0" err="1"/>
              <a:t>01 GridPix</a:t>
            </a:r>
            <a:r>
              <a:rPr lang="zh-CN" altLang="en-US" dirty="0"/>
              <a:t>探测器结构简介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69102DE-BEC0-7240-E171-56E2C5911BE4}"/>
              </a:ext>
            </a:extLst>
          </p:cNvPr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4BAE9AD-23EA-0B15-7129-695ADA8D6379}"/>
              </a:ext>
            </a:extLst>
          </p:cNvPr>
          <p:cNvGrpSpPr/>
          <p:nvPr/>
        </p:nvGrpSpPr>
        <p:grpSpPr>
          <a:xfrm>
            <a:off x="293848" y="1395085"/>
            <a:ext cx="5029943" cy="2886452"/>
            <a:chOff x="4610825" y="1302621"/>
            <a:chExt cx="4386427" cy="2501005"/>
          </a:xfrm>
        </p:grpSpPr>
        <p:sp>
          <p:nvSpPr>
            <p:cNvPr id="180" name="文本框 179">
              <a:extLst>
                <a:ext uri="{FF2B5EF4-FFF2-40B4-BE49-F238E27FC236}">
                  <a16:creationId xmlns:a16="http://schemas.microsoft.com/office/drawing/2014/main" id="{E4AAF244-FF93-D878-103C-C42E966A4C7E}"/>
                </a:ext>
              </a:extLst>
            </p:cNvPr>
            <p:cNvSpPr txBox="1"/>
            <p:nvPr/>
          </p:nvSpPr>
          <p:spPr>
            <a:xfrm>
              <a:off x="4610825" y="3331212"/>
              <a:ext cx="1233300" cy="311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1600" dirty="0">
                  <a:latin typeface="黑体" panose="02010609060101010101" pitchFamily="49" charset="-122"/>
                  <a:ea typeface="黑体" panose="02010609060101010101" pitchFamily="49" charset="-122"/>
                </a:rPr>
                <a:t>微网格</a:t>
              </a:r>
            </a:p>
          </p:txBody>
        </p:sp>
        <p:grpSp>
          <p:nvGrpSpPr>
            <p:cNvPr id="54" name="组合 53">
              <a:extLst>
                <a:ext uri="{FF2B5EF4-FFF2-40B4-BE49-F238E27FC236}">
                  <a16:creationId xmlns:a16="http://schemas.microsoft.com/office/drawing/2014/main" id="{4B976510-0E68-CC80-D0CD-E3579557789E}"/>
                </a:ext>
              </a:extLst>
            </p:cNvPr>
            <p:cNvGrpSpPr/>
            <p:nvPr/>
          </p:nvGrpSpPr>
          <p:grpSpPr>
            <a:xfrm>
              <a:off x="4802106" y="1302621"/>
              <a:ext cx="4195146" cy="2501005"/>
              <a:chOff x="6136734" y="1243631"/>
              <a:chExt cx="4570742" cy="2774976"/>
            </a:xfrm>
          </p:grpSpPr>
          <p:sp>
            <p:nvSpPr>
              <p:cNvPr id="133" name="上箭头 132">
                <a:extLst>
                  <a:ext uri="{FF2B5EF4-FFF2-40B4-BE49-F238E27FC236}">
                    <a16:creationId xmlns:a16="http://schemas.microsoft.com/office/drawing/2014/main" id="{AFCA325B-4530-6BFA-A31B-556519FF6241}"/>
                  </a:ext>
                </a:extLst>
              </p:cNvPr>
              <p:cNvSpPr/>
              <p:nvPr/>
            </p:nvSpPr>
            <p:spPr>
              <a:xfrm rot="3780000">
                <a:off x="7255141" y="1148547"/>
                <a:ext cx="129424" cy="2366238"/>
              </a:xfrm>
              <a:prstGeom prst="upArrow">
                <a:avLst>
                  <a:gd name="adj1" fmla="val 11166"/>
                  <a:gd name="adj2" fmla="val 26020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34" name="平行四边形 133">
                <a:extLst>
                  <a:ext uri="{FF2B5EF4-FFF2-40B4-BE49-F238E27FC236}">
                    <a16:creationId xmlns:a16="http://schemas.microsoft.com/office/drawing/2014/main" id="{A12AA682-9781-0D23-CDF5-A46102102212}"/>
                  </a:ext>
                </a:extLst>
              </p:cNvPr>
              <p:cNvSpPr/>
              <p:nvPr/>
            </p:nvSpPr>
            <p:spPr>
              <a:xfrm>
                <a:off x="6743398" y="1593950"/>
                <a:ext cx="2611400" cy="693932"/>
              </a:xfrm>
              <a:prstGeom prst="parallelogram">
                <a:avLst>
                  <a:gd name="adj" fmla="val 90197"/>
                </a:avLst>
              </a:prstGeom>
              <a:solidFill>
                <a:schemeClr val="accent2"/>
              </a:solidFill>
              <a:ln w="127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35" name="上箭头 134">
                <a:extLst>
                  <a:ext uri="{FF2B5EF4-FFF2-40B4-BE49-F238E27FC236}">
                    <a16:creationId xmlns:a16="http://schemas.microsoft.com/office/drawing/2014/main" id="{37F941D9-7080-5A40-476C-68A0E8DFB0AD}"/>
                  </a:ext>
                </a:extLst>
              </p:cNvPr>
              <p:cNvSpPr/>
              <p:nvPr/>
            </p:nvSpPr>
            <p:spPr>
              <a:xfrm rot="3780000">
                <a:off x="8757414" y="1101622"/>
                <a:ext cx="79307" cy="1016599"/>
              </a:xfrm>
              <a:prstGeom prst="upArrow">
                <a:avLst>
                  <a:gd name="adj1" fmla="val 11166"/>
                  <a:gd name="adj2" fmla="val 26020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36" name="上箭头 135">
                <a:extLst>
                  <a:ext uri="{FF2B5EF4-FFF2-40B4-BE49-F238E27FC236}">
                    <a16:creationId xmlns:a16="http://schemas.microsoft.com/office/drawing/2014/main" id="{005A7244-19C1-5632-5C85-445183010C04}"/>
                  </a:ext>
                </a:extLst>
              </p:cNvPr>
              <p:cNvSpPr/>
              <p:nvPr/>
            </p:nvSpPr>
            <p:spPr>
              <a:xfrm>
                <a:off x="9164111" y="1763448"/>
                <a:ext cx="103857" cy="636105"/>
              </a:xfrm>
              <a:prstGeom prst="upArrow">
                <a:avLst>
                  <a:gd name="adj1" fmla="val 50000"/>
                  <a:gd name="adj2" fmla="val 124691"/>
                </a:avLst>
              </a:prstGeom>
              <a:solidFill>
                <a:srgbClr val="26A3E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37" name="文本框 136">
                <a:extLst>
                  <a:ext uri="{FF2B5EF4-FFF2-40B4-BE49-F238E27FC236}">
                    <a16:creationId xmlns:a16="http://schemas.microsoft.com/office/drawing/2014/main" id="{B08EF1CA-0ECB-D13C-1FB7-BB936F85FDEA}"/>
                  </a:ext>
                </a:extLst>
              </p:cNvPr>
              <p:cNvSpPr txBox="1"/>
              <p:nvPr/>
            </p:nvSpPr>
            <p:spPr>
              <a:xfrm>
                <a:off x="7240146" y="1243631"/>
                <a:ext cx="2045181" cy="32053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600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高能粒子径迹</a:t>
                </a:r>
              </a:p>
            </p:txBody>
          </p:sp>
          <p:sp>
            <p:nvSpPr>
              <p:cNvPr id="138" name="文本框 137">
                <a:extLst>
                  <a:ext uri="{FF2B5EF4-FFF2-40B4-BE49-F238E27FC236}">
                    <a16:creationId xmlns:a16="http://schemas.microsoft.com/office/drawing/2014/main" id="{47820B85-48D1-F4F3-4561-01844396AF36}"/>
                  </a:ext>
                </a:extLst>
              </p:cNvPr>
              <p:cNvSpPr txBox="1"/>
              <p:nvPr/>
            </p:nvSpPr>
            <p:spPr>
              <a:xfrm>
                <a:off x="7232184" y="1688748"/>
                <a:ext cx="1568838" cy="31502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600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阴极</a:t>
                </a:r>
              </a:p>
            </p:txBody>
          </p:sp>
          <p:grpSp>
            <p:nvGrpSpPr>
              <p:cNvPr id="140" name="组合 139">
                <a:extLst>
                  <a:ext uri="{FF2B5EF4-FFF2-40B4-BE49-F238E27FC236}">
                    <a16:creationId xmlns:a16="http://schemas.microsoft.com/office/drawing/2014/main" id="{7708FF23-DE11-0699-BA61-59015AC2F642}"/>
                  </a:ext>
                </a:extLst>
              </p:cNvPr>
              <p:cNvGrpSpPr/>
              <p:nvPr/>
            </p:nvGrpSpPr>
            <p:grpSpPr>
              <a:xfrm>
                <a:off x="6729761" y="2836105"/>
                <a:ext cx="2462325" cy="756197"/>
                <a:chOff x="9851" y="8617"/>
                <a:chExt cx="6104" cy="1714"/>
              </a:xfrm>
            </p:grpSpPr>
            <p:sp>
              <p:nvSpPr>
                <p:cNvPr id="141" name="立方体 140">
                  <a:extLst>
                    <a:ext uri="{FF2B5EF4-FFF2-40B4-BE49-F238E27FC236}">
                      <a16:creationId xmlns:a16="http://schemas.microsoft.com/office/drawing/2014/main" id="{4373B7F2-E332-5B81-4FB7-A5E167852FBD}"/>
                    </a:ext>
                  </a:extLst>
                </p:cNvPr>
                <p:cNvSpPr/>
                <p:nvPr/>
              </p:nvSpPr>
              <p:spPr>
                <a:xfrm>
                  <a:off x="9851" y="8623"/>
                  <a:ext cx="6104" cy="1709"/>
                </a:xfrm>
                <a:prstGeom prst="cube">
                  <a:avLst>
                    <a:gd name="adj" fmla="val 87770"/>
                  </a:avLst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  <p:sp>
              <p:nvSpPr>
                <p:cNvPr id="142" name="平行四边形 141">
                  <a:extLst>
                    <a:ext uri="{FF2B5EF4-FFF2-40B4-BE49-F238E27FC236}">
                      <a16:creationId xmlns:a16="http://schemas.microsoft.com/office/drawing/2014/main" id="{5C22971C-2E1D-646F-6F9A-98E73D0E0562}"/>
                    </a:ext>
                  </a:extLst>
                </p:cNvPr>
                <p:cNvSpPr/>
                <p:nvPr/>
              </p:nvSpPr>
              <p:spPr>
                <a:xfrm>
                  <a:off x="9852" y="8617"/>
                  <a:ext cx="6103" cy="1501"/>
                </a:xfrm>
                <a:prstGeom prst="parallelogram">
                  <a:avLst>
                    <a:gd name="adj" fmla="val 100545"/>
                  </a:avLst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  <p:sp>
              <p:nvSpPr>
                <p:cNvPr id="143" name="平行四边形 142">
                  <a:extLst>
                    <a:ext uri="{FF2B5EF4-FFF2-40B4-BE49-F238E27FC236}">
                      <a16:creationId xmlns:a16="http://schemas.microsoft.com/office/drawing/2014/main" id="{B9434815-3A4D-B29C-8F3A-A6A52C4E07A5}"/>
                    </a:ext>
                  </a:extLst>
                </p:cNvPr>
                <p:cNvSpPr/>
                <p:nvPr/>
              </p:nvSpPr>
              <p:spPr>
                <a:xfrm>
                  <a:off x="10897" y="8950"/>
                  <a:ext cx="4718" cy="131"/>
                </a:xfrm>
                <a:prstGeom prst="parallelogram">
                  <a:avLst>
                    <a:gd name="adj" fmla="val 90197"/>
                  </a:avLst>
                </a:prstGeom>
                <a:solidFill>
                  <a:schemeClr val="accent4"/>
                </a:solidFill>
                <a:ln w="12700" cmpd="sng">
                  <a:noFill/>
                  <a:prstDash val="solid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  <p:sp>
              <p:nvSpPr>
                <p:cNvPr id="144" name="平行四边形 143">
                  <a:extLst>
                    <a:ext uri="{FF2B5EF4-FFF2-40B4-BE49-F238E27FC236}">
                      <a16:creationId xmlns:a16="http://schemas.microsoft.com/office/drawing/2014/main" id="{F0F0EF8F-837D-69B6-231A-A4A7E5EDCCB2}"/>
                    </a:ext>
                  </a:extLst>
                </p:cNvPr>
                <p:cNvSpPr/>
                <p:nvPr/>
              </p:nvSpPr>
              <p:spPr>
                <a:xfrm>
                  <a:off x="10140" y="9693"/>
                  <a:ext cx="4711" cy="131"/>
                </a:xfrm>
                <a:prstGeom prst="parallelogram">
                  <a:avLst>
                    <a:gd name="adj" fmla="val 90197"/>
                  </a:avLst>
                </a:prstGeom>
                <a:solidFill>
                  <a:schemeClr val="accent4"/>
                </a:solidFill>
                <a:ln w="12700" cmpd="sng">
                  <a:noFill/>
                  <a:prstDash val="solid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  <p:sp>
              <p:nvSpPr>
                <p:cNvPr id="145" name="矩形 144">
                  <a:extLst>
                    <a:ext uri="{FF2B5EF4-FFF2-40B4-BE49-F238E27FC236}">
                      <a16:creationId xmlns:a16="http://schemas.microsoft.com/office/drawing/2014/main" id="{4EDBDAF3-B671-D155-43C5-01E7BB03789C}"/>
                    </a:ext>
                  </a:extLst>
                </p:cNvPr>
                <p:cNvSpPr/>
                <p:nvPr/>
              </p:nvSpPr>
              <p:spPr>
                <a:xfrm rot="2700000" flipH="1">
                  <a:off x="11181" y="8238"/>
                  <a:ext cx="120" cy="2307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  <p:sp>
              <p:nvSpPr>
                <p:cNvPr id="146" name="矩形 145">
                  <a:extLst>
                    <a:ext uri="{FF2B5EF4-FFF2-40B4-BE49-F238E27FC236}">
                      <a16:creationId xmlns:a16="http://schemas.microsoft.com/office/drawing/2014/main" id="{83A852BC-1929-A302-F738-9F8E60EDE1B8}"/>
                    </a:ext>
                  </a:extLst>
                </p:cNvPr>
                <p:cNvSpPr/>
                <p:nvPr/>
              </p:nvSpPr>
              <p:spPr>
                <a:xfrm rot="2700000" flipH="1">
                  <a:off x="12530" y="8239"/>
                  <a:ext cx="120" cy="2307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  <p:sp>
              <p:nvSpPr>
                <p:cNvPr id="147" name="矩形 146">
                  <a:extLst>
                    <a:ext uri="{FF2B5EF4-FFF2-40B4-BE49-F238E27FC236}">
                      <a16:creationId xmlns:a16="http://schemas.microsoft.com/office/drawing/2014/main" id="{D07C1FD1-BAD0-70F2-5DB9-28B1DAEFC53B}"/>
                    </a:ext>
                  </a:extLst>
                </p:cNvPr>
                <p:cNvSpPr/>
                <p:nvPr/>
              </p:nvSpPr>
              <p:spPr>
                <a:xfrm rot="2700000" flipH="1">
                  <a:off x="14001" y="8240"/>
                  <a:ext cx="120" cy="2307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  <p:cxnSp>
              <p:nvCxnSpPr>
                <p:cNvPr id="148" name="直接连接符 147">
                  <a:extLst>
                    <a:ext uri="{FF2B5EF4-FFF2-40B4-BE49-F238E27FC236}">
                      <a16:creationId xmlns:a16="http://schemas.microsoft.com/office/drawing/2014/main" id="{3A17E479-D189-4BF6-9282-BAB6D6FC3292}"/>
                    </a:ext>
                  </a:extLst>
                </p:cNvPr>
                <p:cNvCxnSpPr/>
                <p:nvPr/>
              </p:nvCxnSpPr>
              <p:spPr>
                <a:xfrm>
                  <a:off x="9852" y="10124"/>
                  <a:ext cx="459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9" name="圆柱形 148">
                <a:extLst>
                  <a:ext uri="{FF2B5EF4-FFF2-40B4-BE49-F238E27FC236}">
                    <a16:creationId xmlns:a16="http://schemas.microsoft.com/office/drawing/2014/main" id="{AF7B52C1-BBDD-BA66-A869-E90164536507}"/>
                  </a:ext>
                </a:extLst>
              </p:cNvPr>
              <p:cNvSpPr/>
              <p:nvPr/>
            </p:nvSpPr>
            <p:spPr>
              <a:xfrm>
                <a:off x="6844903" y="3040817"/>
                <a:ext cx="131773" cy="387363"/>
              </a:xfrm>
              <a:prstGeom prst="can">
                <a:avLst/>
              </a:prstGeom>
              <a:solidFill>
                <a:schemeClr val="bg2">
                  <a:lumMod val="50000"/>
                </a:schemeClr>
              </a:solidFill>
              <a:ln w="127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50" name="圆柱形 149">
                <a:extLst>
                  <a:ext uri="{FF2B5EF4-FFF2-40B4-BE49-F238E27FC236}">
                    <a16:creationId xmlns:a16="http://schemas.microsoft.com/office/drawing/2014/main" id="{AE3A96AB-8F7C-3688-950D-686D8550B7CD}"/>
                  </a:ext>
                </a:extLst>
              </p:cNvPr>
              <p:cNvSpPr/>
              <p:nvPr/>
            </p:nvSpPr>
            <p:spPr>
              <a:xfrm>
                <a:off x="7366878" y="3013463"/>
                <a:ext cx="131773" cy="435012"/>
              </a:xfrm>
              <a:prstGeom prst="can">
                <a:avLst/>
              </a:prstGeom>
              <a:solidFill>
                <a:schemeClr val="bg2">
                  <a:lumMod val="50000"/>
                </a:schemeClr>
              </a:solidFill>
              <a:ln w="127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52" name="圆柱形 151">
                <a:extLst>
                  <a:ext uri="{FF2B5EF4-FFF2-40B4-BE49-F238E27FC236}">
                    <a16:creationId xmlns:a16="http://schemas.microsoft.com/office/drawing/2014/main" id="{B8F535D1-94F5-AD1F-87D5-67FB4F69F327}"/>
                  </a:ext>
                </a:extLst>
              </p:cNvPr>
              <p:cNvSpPr/>
              <p:nvPr/>
            </p:nvSpPr>
            <p:spPr>
              <a:xfrm>
                <a:off x="7999304" y="3040817"/>
                <a:ext cx="116421" cy="405011"/>
              </a:xfrm>
              <a:prstGeom prst="can">
                <a:avLst/>
              </a:prstGeom>
              <a:solidFill>
                <a:schemeClr val="bg2">
                  <a:lumMod val="50000"/>
                </a:schemeClr>
              </a:solidFill>
              <a:ln w="127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54" name="圆柱形 153">
                <a:extLst>
                  <a:ext uri="{FF2B5EF4-FFF2-40B4-BE49-F238E27FC236}">
                    <a16:creationId xmlns:a16="http://schemas.microsoft.com/office/drawing/2014/main" id="{85ECD94B-9447-D615-841E-965472CC6451}"/>
                  </a:ext>
                </a:extLst>
              </p:cNvPr>
              <p:cNvSpPr/>
              <p:nvPr/>
            </p:nvSpPr>
            <p:spPr>
              <a:xfrm>
                <a:off x="8930609" y="2576409"/>
                <a:ext cx="131773" cy="364421"/>
              </a:xfrm>
              <a:prstGeom prst="can">
                <a:avLst/>
              </a:prstGeom>
              <a:solidFill>
                <a:schemeClr val="bg2">
                  <a:lumMod val="50000"/>
                </a:schemeClr>
              </a:solidFill>
              <a:ln w="127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56" name="文本框 155">
                <a:extLst>
                  <a:ext uri="{FF2B5EF4-FFF2-40B4-BE49-F238E27FC236}">
                    <a16:creationId xmlns:a16="http://schemas.microsoft.com/office/drawing/2014/main" id="{D66DC64E-6D93-CDA7-1581-FEAA1D69B4F0}"/>
                  </a:ext>
                </a:extLst>
              </p:cNvPr>
              <p:cNvSpPr txBox="1"/>
              <p:nvPr/>
            </p:nvSpPr>
            <p:spPr>
              <a:xfrm>
                <a:off x="6866981" y="3682263"/>
                <a:ext cx="886279" cy="23749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600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支柱</a:t>
                </a:r>
              </a:p>
            </p:txBody>
          </p:sp>
          <p:sp>
            <p:nvSpPr>
              <p:cNvPr id="157" name="文本框 156">
                <a:extLst>
                  <a:ext uri="{FF2B5EF4-FFF2-40B4-BE49-F238E27FC236}">
                    <a16:creationId xmlns:a16="http://schemas.microsoft.com/office/drawing/2014/main" id="{D7CF715D-80C6-333F-BA16-F85DFF1A1BEC}"/>
                  </a:ext>
                </a:extLst>
              </p:cNvPr>
              <p:cNvSpPr txBox="1"/>
              <p:nvPr/>
            </p:nvSpPr>
            <p:spPr>
              <a:xfrm>
                <a:off x="7614878" y="3698076"/>
                <a:ext cx="1936162" cy="32053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600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读出芯片</a:t>
                </a:r>
              </a:p>
            </p:txBody>
          </p:sp>
          <p:cxnSp>
            <p:nvCxnSpPr>
              <p:cNvPr id="158" name="直接箭头连接符 157">
                <a:extLst>
                  <a:ext uri="{FF2B5EF4-FFF2-40B4-BE49-F238E27FC236}">
                    <a16:creationId xmlns:a16="http://schemas.microsoft.com/office/drawing/2014/main" id="{E9D48D74-04DF-FDC7-0843-3C933F4390AB}"/>
                  </a:ext>
                </a:extLst>
              </p:cNvPr>
              <p:cNvCxnSpPr/>
              <p:nvPr/>
            </p:nvCxnSpPr>
            <p:spPr>
              <a:xfrm flipH="1" flipV="1">
                <a:off x="7220241" y="3356868"/>
                <a:ext cx="26963" cy="386619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59" name="直接箭头连接符 158">
                <a:extLst>
                  <a:ext uri="{FF2B5EF4-FFF2-40B4-BE49-F238E27FC236}">
                    <a16:creationId xmlns:a16="http://schemas.microsoft.com/office/drawing/2014/main" id="{E3247331-AD22-8450-42EF-CBC2F73966D3}"/>
                  </a:ext>
                </a:extLst>
              </p:cNvPr>
              <p:cNvCxnSpPr/>
              <p:nvPr/>
            </p:nvCxnSpPr>
            <p:spPr>
              <a:xfrm flipH="1" flipV="1">
                <a:off x="7817917" y="3422957"/>
                <a:ext cx="85382" cy="34586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60" name="椭圆 159">
                <a:extLst>
                  <a:ext uri="{FF2B5EF4-FFF2-40B4-BE49-F238E27FC236}">
                    <a16:creationId xmlns:a16="http://schemas.microsoft.com/office/drawing/2014/main" id="{A26536F4-C925-FC3F-5837-7D4C1074712C}"/>
                  </a:ext>
                </a:extLst>
              </p:cNvPr>
              <p:cNvSpPr/>
              <p:nvPr/>
            </p:nvSpPr>
            <p:spPr>
              <a:xfrm>
                <a:off x="6335460" y="2776389"/>
                <a:ext cx="50930" cy="523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61" name="椭圆 160">
                <a:extLst>
                  <a:ext uri="{FF2B5EF4-FFF2-40B4-BE49-F238E27FC236}">
                    <a16:creationId xmlns:a16="http://schemas.microsoft.com/office/drawing/2014/main" id="{E17DD8D3-8BE3-1CA8-4E38-915F2049DE8F}"/>
                  </a:ext>
                </a:extLst>
              </p:cNvPr>
              <p:cNvSpPr/>
              <p:nvPr/>
            </p:nvSpPr>
            <p:spPr>
              <a:xfrm>
                <a:off x="6365419" y="2832564"/>
                <a:ext cx="50930" cy="523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62" name="椭圆 161">
                <a:extLst>
                  <a:ext uri="{FF2B5EF4-FFF2-40B4-BE49-F238E27FC236}">
                    <a16:creationId xmlns:a16="http://schemas.microsoft.com/office/drawing/2014/main" id="{E05B6E0E-5C01-49B7-F450-BF4B1F657DFE}"/>
                  </a:ext>
                </a:extLst>
              </p:cNvPr>
              <p:cNvSpPr/>
              <p:nvPr/>
            </p:nvSpPr>
            <p:spPr>
              <a:xfrm>
                <a:off x="6556156" y="2657980"/>
                <a:ext cx="50930" cy="523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63" name="椭圆 162">
                <a:extLst>
                  <a:ext uri="{FF2B5EF4-FFF2-40B4-BE49-F238E27FC236}">
                    <a16:creationId xmlns:a16="http://schemas.microsoft.com/office/drawing/2014/main" id="{A596934A-A233-4005-9F8B-FFAD06F26E82}"/>
                  </a:ext>
                </a:extLst>
              </p:cNvPr>
              <p:cNvSpPr/>
              <p:nvPr/>
            </p:nvSpPr>
            <p:spPr>
              <a:xfrm>
                <a:off x="6586115" y="2714155"/>
                <a:ext cx="50930" cy="523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64" name="椭圆 163">
                <a:extLst>
                  <a:ext uri="{FF2B5EF4-FFF2-40B4-BE49-F238E27FC236}">
                    <a16:creationId xmlns:a16="http://schemas.microsoft.com/office/drawing/2014/main" id="{100A88F5-9531-1243-E1B3-0CB86161B72B}"/>
                  </a:ext>
                </a:extLst>
              </p:cNvPr>
              <p:cNvSpPr/>
              <p:nvPr/>
            </p:nvSpPr>
            <p:spPr>
              <a:xfrm>
                <a:off x="6790832" y="2534614"/>
                <a:ext cx="50930" cy="523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65" name="椭圆 164">
                <a:extLst>
                  <a:ext uri="{FF2B5EF4-FFF2-40B4-BE49-F238E27FC236}">
                    <a16:creationId xmlns:a16="http://schemas.microsoft.com/office/drawing/2014/main" id="{F8B19F8C-560A-16EE-5F91-93221D0FFCB9}"/>
                  </a:ext>
                </a:extLst>
              </p:cNvPr>
              <p:cNvSpPr/>
              <p:nvPr/>
            </p:nvSpPr>
            <p:spPr>
              <a:xfrm>
                <a:off x="6820791" y="2590789"/>
                <a:ext cx="50930" cy="523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66" name="椭圆 165">
                <a:extLst>
                  <a:ext uri="{FF2B5EF4-FFF2-40B4-BE49-F238E27FC236}">
                    <a16:creationId xmlns:a16="http://schemas.microsoft.com/office/drawing/2014/main" id="{7233F184-F4CA-13AA-30A7-BC209261D8A1}"/>
                  </a:ext>
                </a:extLst>
              </p:cNvPr>
              <p:cNvSpPr/>
              <p:nvPr/>
            </p:nvSpPr>
            <p:spPr>
              <a:xfrm>
                <a:off x="7025509" y="2409045"/>
                <a:ext cx="50930" cy="523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67" name="椭圆 166">
                <a:extLst>
                  <a:ext uri="{FF2B5EF4-FFF2-40B4-BE49-F238E27FC236}">
                    <a16:creationId xmlns:a16="http://schemas.microsoft.com/office/drawing/2014/main" id="{E460D94E-6480-26DD-6058-A6A3D269EA0C}"/>
                  </a:ext>
                </a:extLst>
              </p:cNvPr>
              <p:cNvSpPr/>
              <p:nvPr/>
            </p:nvSpPr>
            <p:spPr>
              <a:xfrm>
                <a:off x="7055468" y="2465221"/>
                <a:ext cx="50930" cy="523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74" name="椭圆 173">
                <a:extLst>
                  <a:ext uri="{FF2B5EF4-FFF2-40B4-BE49-F238E27FC236}">
                    <a16:creationId xmlns:a16="http://schemas.microsoft.com/office/drawing/2014/main" id="{4658FA38-EC87-016F-03BF-62D9AC294526}"/>
                  </a:ext>
                </a:extLst>
              </p:cNvPr>
              <p:cNvSpPr/>
              <p:nvPr/>
            </p:nvSpPr>
            <p:spPr>
              <a:xfrm>
                <a:off x="8263303" y="3205415"/>
                <a:ext cx="357008" cy="397634"/>
              </a:xfrm>
              <a:prstGeom prst="ellipse">
                <a:avLst/>
              </a:prstGeom>
              <a:noFill/>
              <a:ln w="50800">
                <a:solidFill>
                  <a:schemeClr val="accent6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grpSp>
            <p:nvGrpSpPr>
              <p:cNvPr id="44" name="组合 43">
                <a:extLst>
                  <a:ext uri="{FF2B5EF4-FFF2-40B4-BE49-F238E27FC236}">
                    <a16:creationId xmlns:a16="http://schemas.microsoft.com/office/drawing/2014/main" id="{9C5F2E91-623C-0736-952F-65867DFE0EBE}"/>
                  </a:ext>
                </a:extLst>
              </p:cNvPr>
              <p:cNvGrpSpPr/>
              <p:nvPr/>
            </p:nvGrpSpPr>
            <p:grpSpPr>
              <a:xfrm>
                <a:off x="9128544" y="2464549"/>
                <a:ext cx="1578932" cy="1482610"/>
                <a:chOff x="9857336" y="2509442"/>
                <a:chExt cx="1475080" cy="1418306"/>
              </a:xfrm>
            </p:grpSpPr>
            <p:grpSp>
              <p:nvGrpSpPr>
                <p:cNvPr id="168" name="组合 167">
                  <a:extLst>
                    <a:ext uri="{FF2B5EF4-FFF2-40B4-BE49-F238E27FC236}">
                      <a16:creationId xmlns:a16="http://schemas.microsoft.com/office/drawing/2014/main" id="{F3CBD5CA-DFC7-2A9D-9B30-8DD0DDE2D252}"/>
                    </a:ext>
                  </a:extLst>
                </p:cNvPr>
                <p:cNvGrpSpPr/>
                <p:nvPr/>
              </p:nvGrpSpPr>
              <p:grpSpPr>
                <a:xfrm>
                  <a:off x="9857336" y="2509442"/>
                  <a:ext cx="1475080" cy="1418306"/>
                  <a:chOff x="5036" y="7156"/>
                  <a:chExt cx="4420" cy="4068"/>
                </a:xfrm>
              </p:grpSpPr>
              <p:pic>
                <p:nvPicPr>
                  <p:cNvPr id="169" name="图片 168">
                    <a:extLst>
                      <a:ext uri="{FF2B5EF4-FFF2-40B4-BE49-F238E27FC236}">
                        <a16:creationId xmlns:a16="http://schemas.microsoft.com/office/drawing/2014/main" id="{6F408520-9219-5B86-340D-1F8A4BDF1F7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036" y="7227"/>
                    <a:ext cx="4420" cy="3997"/>
                  </a:xfrm>
                  <a:prstGeom prst="rect">
                    <a:avLst/>
                  </a:prstGeom>
                </p:spPr>
              </p:pic>
              <p:pic>
                <p:nvPicPr>
                  <p:cNvPr id="170" name="图片 169">
                    <a:extLst>
                      <a:ext uri="{FF2B5EF4-FFF2-40B4-BE49-F238E27FC236}">
                        <a16:creationId xmlns:a16="http://schemas.microsoft.com/office/drawing/2014/main" id="{7E7C51A7-DF38-2DBF-20CF-DE59A00C085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5136" y="9036"/>
                    <a:ext cx="4139" cy="1500"/>
                  </a:xfrm>
                  <a:prstGeom prst="rect">
                    <a:avLst/>
                  </a:prstGeom>
                </p:spPr>
              </p:pic>
              <p:pic>
                <p:nvPicPr>
                  <p:cNvPr id="171" name="图片 170">
                    <a:extLst>
                      <a:ext uri="{FF2B5EF4-FFF2-40B4-BE49-F238E27FC236}">
                        <a16:creationId xmlns:a16="http://schemas.microsoft.com/office/drawing/2014/main" id="{898CF770-F75D-7BF2-2781-DB224E36957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5330" y="7227"/>
                    <a:ext cx="3658" cy="1757"/>
                  </a:xfrm>
                  <a:prstGeom prst="rect">
                    <a:avLst/>
                  </a:prstGeom>
                </p:spPr>
              </p:pic>
              <p:sp>
                <p:nvSpPr>
                  <p:cNvPr id="172" name="椭圆 171">
                    <a:extLst>
                      <a:ext uri="{FF2B5EF4-FFF2-40B4-BE49-F238E27FC236}">
                        <a16:creationId xmlns:a16="http://schemas.microsoft.com/office/drawing/2014/main" id="{36C8C101-2008-436C-50DB-6EE3C51337E3}"/>
                      </a:ext>
                    </a:extLst>
                  </p:cNvPr>
                  <p:cNvSpPr/>
                  <p:nvPr/>
                </p:nvSpPr>
                <p:spPr>
                  <a:xfrm>
                    <a:off x="5136" y="7344"/>
                    <a:ext cx="4032" cy="3879"/>
                  </a:xfrm>
                  <a:prstGeom prst="ellipse">
                    <a:avLst/>
                  </a:prstGeom>
                  <a:noFill/>
                  <a:ln w="60325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600"/>
                  </a:p>
                </p:txBody>
              </p:sp>
              <p:sp>
                <p:nvSpPr>
                  <p:cNvPr id="173" name="文本框 172">
                    <a:extLst>
                      <a:ext uri="{FF2B5EF4-FFF2-40B4-BE49-F238E27FC236}">
                        <a16:creationId xmlns:a16="http://schemas.microsoft.com/office/drawing/2014/main" id="{970AA83F-56F4-8492-1CF6-4217BB95B16C}"/>
                      </a:ext>
                    </a:extLst>
                  </p:cNvPr>
                  <p:cNvSpPr txBox="1"/>
                  <p:nvPr/>
                </p:nvSpPr>
                <p:spPr>
                  <a:xfrm>
                    <a:off x="6637" y="7156"/>
                    <a:ext cx="2453" cy="65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noAutofit/>
                  </a:bodyPr>
                  <a:lstStyle/>
                  <a:p>
                    <a:r>
                      <a:rPr lang="en-US" altLang="zh-CN" sz="1400" dirty="0" err="1">
                        <a:solidFill>
                          <a:srgbClr val="26A3E2"/>
                        </a:solidFill>
                      </a:rPr>
                      <a:t>E</a:t>
                    </a:r>
                    <a:r>
                      <a:rPr lang="en-US" altLang="zh-CN" sz="1400" baseline="-25000" dirty="0" err="1">
                        <a:solidFill>
                          <a:srgbClr val="26A3E2"/>
                        </a:solidFill>
                      </a:rPr>
                      <a:t>drift</a:t>
                    </a:r>
                  </a:p>
                </p:txBody>
              </p:sp>
            </p:grpSp>
            <p:pic>
              <p:nvPicPr>
                <p:cNvPr id="177" name="图片 176">
                  <a:extLst>
                    <a:ext uri="{FF2B5EF4-FFF2-40B4-BE49-F238E27FC236}">
                      <a16:creationId xmlns:a16="http://schemas.microsoft.com/office/drawing/2014/main" id="{276B3978-9BA1-8019-4A59-B04E41400F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391186" y="3138443"/>
                  <a:ext cx="404443" cy="185049"/>
                </a:xfrm>
                <a:prstGeom prst="rect">
                  <a:avLst/>
                </a:prstGeom>
              </p:spPr>
            </p:pic>
          </p:grpSp>
          <p:sp>
            <p:nvSpPr>
              <p:cNvPr id="179" name="文本框 178">
                <a:extLst>
                  <a:ext uri="{FF2B5EF4-FFF2-40B4-BE49-F238E27FC236}">
                    <a16:creationId xmlns:a16="http://schemas.microsoft.com/office/drawing/2014/main" id="{02DC6921-7CD4-CDBA-F0C6-6DD3F5053294}"/>
                  </a:ext>
                </a:extLst>
              </p:cNvPr>
              <p:cNvSpPr txBox="1"/>
              <p:nvPr/>
            </p:nvSpPr>
            <p:spPr>
              <a:xfrm>
                <a:off x="9289808" y="1598443"/>
                <a:ext cx="1416337" cy="79071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sz="1600" dirty="0" err="1">
                    <a:solidFill>
                      <a:srgbClr val="26A3E2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E</a:t>
                </a:r>
                <a:r>
                  <a:rPr lang="en-US" altLang="zh-CN" sz="1600" baseline="-25000" dirty="0" err="1">
                    <a:solidFill>
                      <a:srgbClr val="26A3E2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drift</a:t>
                </a:r>
                <a:endParaRPr lang="en-US" altLang="zh-CN" sz="1600" baseline="-25000" dirty="0">
                  <a:solidFill>
                    <a:srgbClr val="26A3E2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r>
                  <a:rPr lang="zh-CN" altLang="en-US" sz="1600" dirty="0">
                    <a:solidFill>
                      <a:srgbClr val="26A3E2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漂移电场</a:t>
                </a:r>
              </a:p>
            </p:txBody>
          </p:sp>
          <p:cxnSp>
            <p:nvCxnSpPr>
              <p:cNvPr id="181" name="直接箭头连接符 180">
                <a:extLst>
                  <a:ext uri="{FF2B5EF4-FFF2-40B4-BE49-F238E27FC236}">
                    <a16:creationId xmlns:a16="http://schemas.microsoft.com/office/drawing/2014/main" id="{7DB47051-502E-6CE1-E794-61293DD109BB}"/>
                  </a:ext>
                </a:extLst>
              </p:cNvPr>
              <p:cNvCxnSpPr/>
              <p:nvPr/>
            </p:nvCxnSpPr>
            <p:spPr>
              <a:xfrm flipV="1">
                <a:off x="6320251" y="3098965"/>
                <a:ext cx="342029" cy="39488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20" name="圆柱形 148">
                <a:extLst>
                  <a:ext uri="{FF2B5EF4-FFF2-40B4-BE49-F238E27FC236}">
                    <a16:creationId xmlns:a16="http://schemas.microsoft.com/office/drawing/2014/main" id="{825F8922-DB80-852E-98A1-6075BA6E1801}"/>
                  </a:ext>
                </a:extLst>
              </p:cNvPr>
              <p:cNvSpPr/>
              <p:nvPr/>
            </p:nvSpPr>
            <p:spPr>
              <a:xfrm>
                <a:off x="8642928" y="2861644"/>
                <a:ext cx="131773" cy="387363"/>
              </a:xfrm>
              <a:prstGeom prst="can">
                <a:avLst/>
              </a:prstGeom>
              <a:solidFill>
                <a:schemeClr val="bg2">
                  <a:lumMod val="50000"/>
                </a:schemeClr>
              </a:solidFill>
              <a:ln w="127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55" name="平行四边形 154">
                <a:extLst>
                  <a:ext uri="{FF2B5EF4-FFF2-40B4-BE49-F238E27FC236}">
                    <a16:creationId xmlns:a16="http://schemas.microsoft.com/office/drawing/2014/main" id="{F31DCEB8-98CD-744D-9234-12F4EFDC4CBC}"/>
                  </a:ext>
                </a:extLst>
              </p:cNvPr>
              <p:cNvSpPr/>
              <p:nvPr/>
            </p:nvSpPr>
            <p:spPr>
              <a:xfrm>
                <a:off x="6715262" y="2417859"/>
                <a:ext cx="2463604" cy="654723"/>
              </a:xfrm>
              <a:prstGeom prst="parallelogram">
                <a:avLst>
                  <a:gd name="adj" fmla="val 90197"/>
                </a:avLst>
              </a:prstGeom>
              <a:blipFill rotWithShape="1">
                <a:blip r:embed="rId8">
                  <a:alphaModFix amt="95000"/>
                </a:blip>
                <a:stretch>
                  <a:fillRect/>
                </a:stretch>
              </a:blipFill>
              <a:ln w="127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cxnSp>
            <p:nvCxnSpPr>
              <p:cNvPr id="175" name="直接连接符 174">
                <a:extLst>
                  <a:ext uri="{FF2B5EF4-FFF2-40B4-BE49-F238E27FC236}">
                    <a16:creationId xmlns:a16="http://schemas.microsoft.com/office/drawing/2014/main" id="{033488C1-1D18-52B7-8996-9E32B2FD4547}"/>
                  </a:ext>
                </a:extLst>
              </p:cNvPr>
              <p:cNvCxnSpPr>
                <a:stCxn id="174" idx="0"/>
              </p:cNvCxnSpPr>
              <p:nvPr/>
            </p:nvCxnSpPr>
            <p:spPr>
              <a:xfrm flipV="1">
                <a:off x="8441807" y="2631001"/>
                <a:ext cx="1140368" cy="574414"/>
              </a:xfrm>
              <a:prstGeom prst="line">
                <a:avLst/>
              </a:prstGeom>
              <a:ln w="50800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6" name="直接连接符 175">
                <a:extLst>
                  <a:ext uri="{FF2B5EF4-FFF2-40B4-BE49-F238E27FC236}">
                    <a16:creationId xmlns:a16="http://schemas.microsoft.com/office/drawing/2014/main" id="{C4F77D83-382D-1F34-2974-530008ED9484}"/>
                  </a:ext>
                </a:extLst>
              </p:cNvPr>
              <p:cNvCxnSpPr>
                <a:stCxn id="174" idx="4"/>
              </p:cNvCxnSpPr>
              <p:nvPr/>
            </p:nvCxnSpPr>
            <p:spPr>
              <a:xfrm>
                <a:off x="8441807" y="3603049"/>
                <a:ext cx="1220522" cy="334177"/>
              </a:xfrm>
              <a:prstGeom prst="line">
                <a:avLst/>
              </a:prstGeom>
              <a:ln w="50800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  <p:sp>
        <p:nvSpPr>
          <p:cNvPr id="73" name="圆角矩形 23">
            <a:extLst>
              <a:ext uri="{FF2B5EF4-FFF2-40B4-BE49-F238E27FC236}">
                <a16:creationId xmlns:a16="http://schemas.microsoft.com/office/drawing/2014/main" id="{5F448DAA-0CD8-B4BD-9F69-D72CCA71DD5E}"/>
              </a:ext>
            </a:extLst>
          </p:cNvPr>
          <p:cNvSpPr>
            <a:spLocks noGrp="1"/>
          </p:cNvSpPr>
          <p:nvPr/>
        </p:nvSpPr>
        <p:spPr>
          <a:xfrm>
            <a:off x="8990812" y="1138933"/>
            <a:ext cx="2796313" cy="3481668"/>
          </a:xfrm>
          <a:prstGeom prst="roundRect">
            <a:avLst>
              <a:gd name="adj" fmla="val 2837"/>
            </a:avLst>
          </a:prstGeom>
          <a:solidFill>
            <a:srgbClr val="FFFFFF"/>
          </a:solidFill>
          <a:ln w="9525">
            <a:solidFill>
              <a:srgbClr val="D3E1EB"/>
            </a:solidFill>
            <a:prstDash val="solid"/>
          </a:ln>
        </p:spPr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6B2A1803-F51B-DAD4-27CE-BD0C93598936}"/>
              </a:ext>
            </a:extLst>
          </p:cNvPr>
          <p:cNvSpPr>
            <a:spLocks noGrp="1"/>
          </p:cNvSpPr>
          <p:nvPr/>
        </p:nvSpPr>
        <p:spPr>
          <a:xfrm>
            <a:off x="9053392" y="1220720"/>
            <a:ext cx="1884041" cy="25568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275" b="1">
                <a:solidFill>
                  <a:srgbClr val="0B5898"/>
                </a:solidFill>
              </a:defRPr>
            </a:pPr>
            <a:r>
              <a:rPr sz="2000" b="1" dirty="0" err="1">
                <a:solidFill>
                  <a:srgbClr val="0B5898"/>
                </a:solidFill>
              </a:rPr>
              <a:t>工作区域</a:t>
            </a:r>
            <a:endParaRPr sz="2000" b="1" dirty="0">
              <a:solidFill>
                <a:srgbClr val="0B5898"/>
              </a:solidFill>
            </a:endParaRPr>
          </a:p>
        </p:txBody>
      </p:sp>
      <p:sp>
        <p:nvSpPr>
          <p:cNvPr id="75" name="圆角矩形 25">
            <a:extLst>
              <a:ext uri="{FF2B5EF4-FFF2-40B4-BE49-F238E27FC236}">
                <a16:creationId xmlns:a16="http://schemas.microsoft.com/office/drawing/2014/main" id="{8CBED614-68DE-F4A0-060E-E83876ABA726}"/>
              </a:ext>
            </a:extLst>
          </p:cNvPr>
          <p:cNvSpPr>
            <a:spLocks noGrp="1"/>
          </p:cNvSpPr>
          <p:nvPr/>
        </p:nvSpPr>
        <p:spPr>
          <a:xfrm>
            <a:off x="9105548" y="1543206"/>
            <a:ext cx="2454288" cy="833243"/>
          </a:xfrm>
          <a:prstGeom prst="roundRect">
            <a:avLst>
              <a:gd name="adj" fmla="val 11429"/>
            </a:avLst>
          </a:prstGeom>
          <a:solidFill>
            <a:srgbClr val="F7FAFC"/>
          </a:solidFill>
          <a:ln w="9525">
            <a:solidFill>
              <a:srgbClr val="D3E1EB"/>
            </a:solidFill>
            <a:prstDash val="solid"/>
          </a:ln>
        </p:spPr>
      </p:sp>
      <p:sp>
        <p:nvSpPr>
          <p:cNvPr id="76" name="圆角矩形 26">
            <a:extLst>
              <a:ext uri="{FF2B5EF4-FFF2-40B4-BE49-F238E27FC236}">
                <a16:creationId xmlns:a16="http://schemas.microsoft.com/office/drawing/2014/main" id="{6D8ADAF1-1739-4E5F-C300-696AD79BD5D0}"/>
              </a:ext>
            </a:extLst>
          </p:cNvPr>
          <p:cNvSpPr>
            <a:spLocks noGrp="1"/>
          </p:cNvSpPr>
          <p:nvPr/>
        </p:nvSpPr>
        <p:spPr>
          <a:xfrm>
            <a:off x="9080836" y="1543206"/>
            <a:ext cx="59496" cy="833243"/>
          </a:xfrm>
          <a:prstGeom prst="roundRect">
            <a:avLst>
              <a:gd name="adj" fmla="val 50000"/>
            </a:avLst>
          </a:prstGeom>
          <a:solidFill>
            <a:srgbClr val="0B5898"/>
          </a:solidFill>
          <a:ln w="0">
            <a:noFill/>
            <a:prstDash val="solid"/>
          </a:ln>
        </p:spPr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F6A38133-95A0-80FD-21F2-0757DBD5FB6C}"/>
              </a:ext>
            </a:extLst>
          </p:cNvPr>
          <p:cNvSpPr>
            <a:spLocks noGrp="1"/>
          </p:cNvSpPr>
          <p:nvPr/>
        </p:nvSpPr>
        <p:spPr>
          <a:xfrm>
            <a:off x="9194989" y="1574531"/>
            <a:ext cx="2161689" cy="2163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125" b="1">
                <a:solidFill>
                  <a:srgbClr val="0B5898"/>
                </a:solidFill>
              </a:defRPr>
            </a:pPr>
            <a:r>
              <a:rPr sz="1600" b="1" dirty="0" err="1">
                <a:solidFill>
                  <a:srgbClr val="0B5898"/>
                </a:solidFill>
              </a:rPr>
              <a:t>漂移区</a:t>
            </a:r>
            <a:endParaRPr sz="1600" b="1" dirty="0">
              <a:solidFill>
                <a:srgbClr val="0B5898"/>
              </a:solidFill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1EA8B540-351D-5FED-1681-E5CF68691FFD}"/>
              </a:ext>
            </a:extLst>
          </p:cNvPr>
          <p:cNvSpPr>
            <a:spLocks noGrp="1"/>
          </p:cNvSpPr>
          <p:nvPr/>
        </p:nvSpPr>
        <p:spPr>
          <a:xfrm>
            <a:off x="9169591" y="1887410"/>
            <a:ext cx="2161689" cy="34418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900" b="0">
                <a:solidFill>
                  <a:srgbClr val="5D6A77"/>
                </a:solidFill>
              </a:defRPr>
            </a:pPr>
            <a:r>
              <a:rPr sz="1600" b="0" dirty="0" err="1">
                <a:solidFill>
                  <a:srgbClr val="5D6A77"/>
                </a:solidFill>
              </a:rPr>
              <a:t>初级电子沿漂移电场</a:t>
            </a:r>
            <a:endParaRPr sz="1600" b="0" dirty="0">
              <a:solidFill>
                <a:srgbClr val="5D6A77"/>
              </a:solidFill>
            </a:endParaRPr>
          </a:p>
          <a:p>
            <a:pPr algn="l">
              <a:defRPr sz="900" b="0">
                <a:solidFill>
                  <a:srgbClr val="5D6A77"/>
                </a:solidFill>
              </a:defRPr>
            </a:pPr>
            <a:r>
              <a:rPr sz="1600" b="0" dirty="0" err="1">
                <a:solidFill>
                  <a:srgbClr val="5D6A77"/>
                </a:solidFill>
              </a:rPr>
              <a:t>向微网格移动</a:t>
            </a:r>
            <a:endParaRPr sz="1600" b="0" dirty="0">
              <a:solidFill>
                <a:srgbClr val="5D6A77"/>
              </a:solidFill>
            </a:endParaRPr>
          </a:p>
        </p:txBody>
      </p:sp>
      <p:sp>
        <p:nvSpPr>
          <p:cNvPr id="79" name="圆角矩形 29">
            <a:extLst>
              <a:ext uri="{FF2B5EF4-FFF2-40B4-BE49-F238E27FC236}">
                <a16:creationId xmlns:a16="http://schemas.microsoft.com/office/drawing/2014/main" id="{0B17A7F0-2B80-C6B4-430F-A959AF3B74E4}"/>
              </a:ext>
            </a:extLst>
          </p:cNvPr>
          <p:cNvSpPr>
            <a:spLocks noGrp="1"/>
          </p:cNvSpPr>
          <p:nvPr/>
        </p:nvSpPr>
        <p:spPr>
          <a:xfrm>
            <a:off x="9092390" y="2437532"/>
            <a:ext cx="2479001" cy="1038747"/>
          </a:xfrm>
          <a:prstGeom prst="roundRect">
            <a:avLst>
              <a:gd name="adj" fmla="val 10000"/>
            </a:avLst>
          </a:prstGeom>
          <a:solidFill>
            <a:srgbClr val="F7FAFC"/>
          </a:solidFill>
          <a:ln w="9525">
            <a:solidFill>
              <a:srgbClr val="D3E1EB"/>
            </a:solidFill>
            <a:prstDash val="solid"/>
          </a:ln>
        </p:spPr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523DBC6F-D355-AF92-9CC8-2A1235E9341B}"/>
              </a:ext>
            </a:extLst>
          </p:cNvPr>
          <p:cNvSpPr>
            <a:spLocks noGrp="1"/>
          </p:cNvSpPr>
          <p:nvPr/>
        </p:nvSpPr>
        <p:spPr>
          <a:xfrm>
            <a:off x="9215861" y="2463966"/>
            <a:ext cx="2161689" cy="2163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125" b="1">
                <a:solidFill>
                  <a:srgbClr val="E77620"/>
                </a:solidFill>
              </a:defRPr>
            </a:pPr>
            <a:r>
              <a:rPr lang="zh-CN" altLang="en-US" sz="1600" b="1" dirty="0">
                <a:solidFill>
                  <a:srgbClr val="E77620"/>
                </a:solidFill>
              </a:rPr>
              <a:t>雪崩</a:t>
            </a:r>
            <a:r>
              <a:rPr sz="1600" b="1" dirty="0" err="1">
                <a:solidFill>
                  <a:srgbClr val="E77620"/>
                </a:solidFill>
              </a:rPr>
              <a:t>放大区</a:t>
            </a:r>
            <a:endParaRPr sz="1600" b="1" dirty="0">
              <a:solidFill>
                <a:srgbClr val="E77620"/>
              </a:solidFill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B94DEE6E-A0B3-6BDD-957F-D76E439637CD}"/>
              </a:ext>
            </a:extLst>
          </p:cNvPr>
          <p:cNvSpPr>
            <a:spLocks noGrp="1"/>
          </p:cNvSpPr>
          <p:nvPr/>
        </p:nvSpPr>
        <p:spPr>
          <a:xfrm>
            <a:off x="9207946" y="2807884"/>
            <a:ext cx="2161689" cy="5356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900" b="0">
                <a:solidFill>
                  <a:srgbClr val="5D6A77"/>
                </a:solidFill>
              </a:defRPr>
            </a:pPr>
            <a:r>
              <a:rPr sz="1600" b="0" dirty="0" err="1">
                <a:solidFill>
                  <a:srgbClr val="5D6A77"/>
                </a:solidFill>
              </a:rPr>
              <a:t>网孔聚焦电子；在几十微米</a:t>
            </a:r>
            <a:endParaRPr sz="1600" b="0" dirty="0">
              <a:solidFill>
                <a:srgbClr val="5D6A77"/>
              </a:solidFill>
            </a:endParaRPr>
          </a:p>
          <a:p>
            <a:pPr algn="l">
              <a:defRPr sz="900" b="0">
                <a:solidFill>
                  <a:srgbClr val="5D6A77"/>
                </a:solidFill>
              </a:defRPr>
            </a:pPr>
            <a:r>
              <a:rPr sz="1600" b="0" dirty="0" err="1">
                <a:solidFill>
                  <a:srgbClr val="5D6A77"/>
                </a:solidFill>
              </a:rPr>
              <a:t>强场间隙中产生雪崩</a:t>
            </a:r>
            <a:endParaRPr sz="1600" b="0" dirty="0">
              <a:solidFill>
                <a:srgbClr val="5D6A77"/>
              </a:solidFill>
            </a:endParaRPr>
          </a:p>
        </p:txBody>
      </p:sp>
      <p:sp>
        <p:nvSpPr>
          <p:cNvPr id="83" name="圆角矩形 33">
            <a:extLst>
              <a:ext uri="{FF2B5EF4-FFF2-40B4-BE49-F238E27FC236}">
                <a16:creationId xmlns:a16="http://schemas.microsoft.com/office/drawing/2014/main" id="{5AF3364E-B0A5-5309-1CF7-5A8209696B21}"/>
              </a:ext>
            </a:extLst>
          </p:cNvPr>
          <p:cNvSpPr>
            <a:spLocks noGrp="1"/>
          </p:cNvSpPr>
          <p:nvPr/>
        </p:nvSpPr>
        <p:spPr>
          <a:xfrm>
            <a:off x="9077073" y="3551294"/>
            <a:ext cx="2479001" cy="891596"/>
          </a:xfrm>
          <a:prstGeom prst="roundRect">
            <a:avLst>
              <a:gd name="adj" fmla="val 9756"/>
            </a:avLst>
          </a:prstGeom>
          <a:solidFill>
            <a:srgbClr val="F7FAFC"/>
          </a:solidFill>
          <a:ln w="9525">
            <a:solidFill>
              <a:srgbClr val="D3E1EB"/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84" name="圆角矩形 34">
            <a:extLst>
              <a:ext uri="{FF2B5EF4-FFF2-40B4-BE49-F238E27FC236}">
                <a16:creationId xmlns:a16="http://schemas.microsoft.com/office/drawing/2014/main" id="{D3556D0D-052E-AFF2-A232-982268480BE8}"/>
              </a:ext>
            </a:extLst>
          </p:cNvPr>
          <p:cNvSpPr>
            <a:spLocks noGrp="1"/>
          </p:cNvSpPr>
          <p:nvPr/>
        </p:nvSpPr>
        <p:spPr>
          <a:xfrm>
            <a:off x="9078355" y="3572246"/>
            <a:ext cx="45719" cy="891596"/>
          </a:xfrm>
          <a:prstGeom prst="roundRect">
            <a:avLst>
              <a:gd name="adj" fmla="val 50000"/>
            </a:avLst>
          </a:prstGeom>
          <a:solidFill>
            <a:srgbClr val="10AFC5"/>
          </a:solidFill>
          <a:ln w="0">
            <a:noFill/>
            <a:prstDash val="solid"/>
          </a:ln>
        </p:spPr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3D9CEBBF-D9A2-9825-249E-49345C41E0BE}"/>
              </a:ext>
            </a:extLst>
          </p:cNvPr>
          <p:cNvSpPr>
            <a:spLocks noGrp="1"/>
          </p:cNvSpPr>
          <p:nvPr/>
        </p:nvSpPr>
        <p:spPr>
          <a:xfrm>
            <a:off x="9242238" y="3543083"/>
            <a:ext cx="2276400" cy="32296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125" b="1">
                <a:solidFill>
                  <a:srgbClr val="10AFC5"/>
                </a:solidFill>
              </a:defRPr>
            </a:pPr>
            <a:r>
              <a:rPr lang="zh-CN" altLang="en-US" sz="1600" b="1" dirty="0">
                <a:solidFill>
                  <a:srgbClr val="10AFC5"/>
                </a:solidFill>
              </a:rPr>
              <a:t>读出区</a:t>
            </a:r>
            <a:endParaRPr sz="1600" b="1" dirty="0">
              <a:solidFill>
                <a:srgbClr val="10AFC5"/>
              </a:solidFill>
            </a:endParaRP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26CFB509-248C-BF4E-8F4D-BD27A71F324D}"/>
              </a:ext>
            </a:extLst>
          </p:cNvPr>
          <p:cNvSpPr>
            <a:spLocks noGrp="1"/>
          </p:cNvSpPr>
          <p:nvPr/>
        </p:nvSpPr>
        <p:spPr>
          <a:xfrm>
            <a:off x="9213711" y="3704567"/>
            <a:ext cx="2475477" cy="83518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>
            <a:defPPr>
              <a:defRPr lang="en-US"/>
            </a:defPPr>
            <a:lvl1pPr marL="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900" b="0">
                <a:solidFill>
                  <a:srgbClr val="5D6A77"/>
                </a:solidFill>
              </a:defRPr>
            </a:pPr>
            <a:r>
              <a:rPr sz="1600" b="0" dirty="0" err="1">
                <a:solidFill>
                  <a:srgbClr val="5D6A77"/>
                </a:solidFill>
              </a:rPr>
              <a:t>测试片底部铝电极用于</a:t>
            </a:r>
            <a:endParaRPr sz="1600" b="0" dirty="0">
              <a:solidFill>
                <a:srgbClr val="5D6A77"/>
              </a:solidFill>
            </a:endParaRPr>
          </a:p>
          <a:p>
            <a:pPr algn="l">
              <a:defRPr sz="900" b="0">
                <a:solidFill>
                  <a:srgbClr val="5D6A77"/>
                </a:solidFill>
              </a:defRPr>
            </a:pPr>
            <a:r>
              <a:rPr sz="1600" b="0" dirty="0" err="1">
                <a:solidFill>
                  <a:srgbClr val="5D6A77"/>
                </a:solidFill>
              </a:rPr>
              <a:t>施加电位并收集雪崩电荷</a:t>
            </a:r>
            <a:endParaRPr sz="1600" b="0" dirty="0">
              <a:solidFill>
                <a:srgbClr val="5D6A77"/>
              </a:solidFill>
            </a:endParaRPr>
          </a:p>
        </p:txBody>
      </p:sp>
      <p:sp>
        <p:nvSpPr>
          <p:cNvPr id="87" name="圆角矩形 37">
            <a:extLst>
              <a:ext uri="{FF2B5EF4-FFF2-40B4-BE49-F238E27FC236}">
                <a16:creationId xmlns:a16="http://schemas.microsoft.com/office/drawing/2014/main" id="{52DF91A6-385F-6BDA-52A4-F5A9EA06EF2E}"/>
              </a:ext>
            </a:extLst>
          </p:cNvPr>
          <p:cNvSpPr>
            <a:spLocks noGrp="1"/>
          </p:cNvSpPr>
          <p:nvPr/>
        </p:nvSpPr>
        <p:spPr>
          <a:xfrm>
            <a:off x="9092390" y="4588064"/>
            <a:ext cx="2479001" cy="63047"/>
          </a:xfrm>
          <a:prstGeom prst="roundRect">
            <a:avLst>
              <a:gd name="adj" fmla="val 50000"/>
            </a:avLst>
          </a:prstGeom>
          <a:solidFill>
            <a:srgbClr val="10AF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88" name="圆角矩形 30">
            <a:extLst>
              <a:ext uri="{FF2B5EF4-FFF2-40B4-BE49-F238E27FC236}">
                <a16:creationId xmlns:a16="http://schemas.microsoft.com/office/drawing/2014/main" id="{5ED5632C-FE66-A7C8-2A7F-E6F156B63D1F}"/>
              </a:ext>
            </a:extLst>
          </p:cNvPr>
          <p:cNvSpPr>
            <a:spLocks noGrp="1"/>
          </p:cNvSpPr>
          <p:nvPr/>
        </p:nvSpPr>
        <p:spPr>
          <a:xfrm>
            <a:off x="9088405" y="2449594"/>
            <a:ext cx="45719" cy="1005616"/>
          </a:xfrm>
          <a:prstGeom prst="roundRect">
            <a:avLst>
              <a:gd name="adj" fmla="val 50000"/>
            </a:avLst>
          </a:prstGeom>
          <a:solidFill>
            <a:srgbClr val="E77620"/>
          </a:solidFill>
          <a:ln w="0">
            <a:noFill/>
            <a:prstDash val="solid"/>
          </a:ln>
        </p:spPr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60A5250-7BCB-232B-ACD0-606A8FF801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A620A3D-7876-273B-AF9F-65B26DBE82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B820F3A5-CFB0-CB8D-84DA-C633FDF8C9D8}"/>
              </a:ext>
            </a:extLst>
          </p:cNvPr>
          <p:cNvSpPr/>
          <p:nvPr/>
        </p:nvSpPr>
        <p:spPr>
          <a:xfrm>
            <a:off x="143765" y="4746180"/>
            <a:ext cx="11643360" cy="596562"/>
          </a:xfrm>
          <a:prstGeom prst="roundRect">
            <a:avLst/>
          </a:prstGeom>
          <a:solidFill>
            <a:srgbClr val="012C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err="1">
                <a:solidFill>
                  <a:schemeClr val="bg2"/>
                </a:solidFill>
              </a:rPr>
              <a:t>GridPix</a:t>
            </a:r>
            <a:r>
              <a:rPr lang="zh-CN" altLang="en-US" sz="2400" dirty="0">
                <a:solidFill>
                  <a:schemeClr val="bg2"/>
                </a:solidFill>
              </a:rPr>
              <a:t>为探测带来的独特优势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0F2628E4-A9F5-B7B3-0FF8-CA3389E87770}"/>
              </a:ext>
            </a:extLst>
          </p:cNvPr>
          <p:cNvGrpSpPr/>
          <p:nvPr/>
        </p:nvGrpSpPr>
        <p:grpSpPr>
          <a:xfrm>
            <a:off x="1071027" y="5540358"/>
            <a:ext cx="10716098" cy="820971"/>
            <a:chOff x="1177096" y="4783356"/>
            <a:chExt cx="10716098" cy="820971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16CE599F-33D1-AF36-8481-9D367186823A}"/>
                </a:ext>
              </a:extLst>
            </p:cNvPr>
            <p:cNvSpPr txBox="1"/>
            <p:nvPr/>
          </p:nvSpPr>
          <p:spPr>
            <a:xfrm>
              <a:off x="1177096" y="4804108"/>
              <a:ext cx="2061445" cy="8002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zh-CN" dirty="0">
                  <a:solidFill>
                    <a:schemeClr val="tx2"/>
                  </a:solidFill>
                </a:rPr>
                <a:t>高空间分辨率：</a:t>
              </a:r>
              <a:endParaRPr lang="en-US" altLang="zh-CN" dirty="0">
                <a:solidFill>
                  <a:schemeClr val="tx2"/>
                </a:solidFill>
              </a:endParaRPr>
            </a:p>
            <a:p>
              <a:r>
                <a:rPr lang="zh-CN" altLang="zh-CN" sz="1400" dirty="0"/>
                <a:t>像素级微米定位，</a:t>
              </a:r>
              <a:endParaRPr lang="en-US" altLang="zh-CN" sz="1400" dirty="0"/>
            </a:p>
            <a:p>
              <a:r>
                <a:rPr lang="zh-CN" altLang="zh-CN" sz="1400" dirty="0"/>
                <a:t>精确重建中子散射/成像</a:t>
              </a:r>
              <a:endParaRPr lang="zh-CN" altLang="en-US" sz="1400" dirty="0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F4791816-33AF-F0CD-CCE8-ECDCF9B57F42}"/>
                </a:ext>
              </a:extLst>
            </p:cNvPr>
            <p:cNvSpPr txBox="1"/>
            <p:nvPr/>
          </p:nvSpPr>
          <p:spPr>
            <a:xfrm>
              <a:off x="3899217" y="4793961"/>
              <a:ext cx="2316850" cy="8002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1400"/>
              </a:lvl1pPr>
            </a:lstStyle>
            <a:p>
              <a:r>
                <a:rPr lang="zh-CN" altLang="zh-CN" sz="1800" dirty="0">
                  <a:solidFill>
                    <a:schemeClr val="tx2"/>
                  </a:solidFill>
                </a:rPr>
                <a:t>高时间分辨率：</a:t>
              </a:r>
              <a:endParaRPr lang="en-US" altLang="zh-CN" sz="1800" dirty="0">
                <a:solidFill>
                  <a:schemeClr val="tx2"/>
                </a:solidFill>
              </a:endParaRPr>
            </a:p>
            <a:p>
              <a:r>
                <a:rPr lang="zh-CN" altLang="zh-CN" dirty="0"/>
                <a:t>纳秒级时间测量，</a:t>
              </a:r>
              <a:endParaRPr lang="en-US" altLang="zh-CN" dirty="0"/>
            </a:p>
            <a:p>
              <a:r>
                <a:rPr lang="zh-CN" altLang="zh-CN" dirty="0"/>
                <a:t>适配飞行时间（ToF）测量</a:t>
              </a:r>
              <a:endParaRPr lang="zh-CN" altLang="en-US" dirty="0"/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FC25591-D002-8D23-0745-A7A70BAA26D9}"/>
                </a:ext>
              </a:extLst>
            </p:cNvPr>
            <p:cNvSpPr txBox="1"/>
            <p:nvPr/>
          </p:nvSpPr>
          <p:spPr>
            <a:xfrm>
              <a:off x="6775133" y="4793961"/>
              <a:ext cx="2558074" cy="8002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1400"/>
              </a:lvl1pPr>
            </a:lstStyle>
            <a:p>
              <a:r>
                <a:rPr lang="zh-CN" altLang="zh-CN" sz="1800" dirty="0">
                  <a:solidFill>
                    <a:schemeClr val="tx2"/>
                  </a:solidFill>
                </a:rPr>
                <a:t>高灵敏度与低噪声：</a:t>
              </a:r>
              <a:endParaRPr lang="en-US" altLang="zh-CN" sz="1800" dirty="0">
                <a:solidFill>
                  <a:schemeClr val="tx2"/>
                </a:solidFill>
              </a:endParaRPr>
            </a:p>
            <a:p>
              <a:r>
                <a:rPr lang="zh-CN" altLang="zh-CN" dirty="0"/>
                <a:t>单电子灵敏探测，</a:t>
              </a:r>
              <a:endParaRPr lang="en-US" altLang="zh-CN" dirty="0"/>
            </a:p>
            <a:p>
              <a:r>
                <a:rPr lang="zh-CN" altLang="zh-CN" dirty="0"/>
                <a:t>提升信噪比与灵敏度</a:t>
              </a:r>
              <a:endParaRPr lang="zh-CN" altLang="en-US" dirty="0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3602A70-AFC3-1929-0CDD-0B82522EA4E5}"/>
                </a:ext>
              </a:extLst>
            </p:cNvPr>
            <p:cNvSpPr txBox="1"/>
            <p:nvPr/>
          </p:nvSpPr>
          <p:spPr>
            <a:xfrm>
              <a:off x="9335120" y="4783356"/>
              <a:ext cx="2558074" cy="8002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1400"/>
              </a:lvl1pPr>
            </a:lstStyle>
            <a:p>
              <a:r>
                <a:rPr lang="zh-CN" altLang="zh-CN" sz="1800" dirty="0">
                  <a:solidFill>
                    <a:schemeClr val="tx2"/>
                  </a:solidFill>
                </a:rPr>
                <a:t>大面积与高集成度：</a:t>
              </a:r>
              <a:endParaRPr lang="en-US" altLang="zh-CN" sz="1800" dirty="0">
                <a:solidFill>
                  <a:schemeClr val="tx2"/>
                </a:solidFill>
              </a:endParaRPr>
            </a:p>
            <a:p>
              <a:r>
                <a:rPr lang="zh-CN" altLang="zh-CN" dirty="0"/>
                <a:t>大规模像素阵列ASIC读出，</a:t>
              </a:r>
              <a:endParaRPr lang="en-US" altLang="zh-CN" dirty="0"/>
            </a:p>
            <a:p>
              <a:r>
                <a:rPr lang="zh-CN" altLang="zh-CN" dirty="0"/>
                <a:t>适用于中子源大视场探测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12158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F2E46-7452-4A11-4FE2-DAF5E0C35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24E7F7-B3E2-497A-C489-12A5C28F3762}"/>
              </a:ext>
            </a:extLst>
          </p:cNvPr>
          <p:cNvSpPr txBox="1"/>
          <p:nvPr/>
        </p:nvSpPr>
        <p:spPr>
          <a:xfrm>
            <a:off x="1109714" y="119178"/>
            <a:ext cx="1021270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altLang="zh-CN" dirty="0" err="1">
                <a:sym typeface="+mn-ea"/>
              </a:rPr>
              <a:t>01 </a:t>
            </a:r>
            <a:r>
              <a:rPr lang="en-US" altLang="zh-CN" dirty="0" err="1"/>
              <a:t>GridPix</a:t>
            </a:r>
            <a:r>
              <a:rPr lang="zh-CN" altLang="en-US" dirty="0"/>
              <a:t>探测器在散裂中子源上的应用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335E47F-0429-CA5F-1B9A-902E00AB0ACB}"/>
              </a:ext>
            </a:extLst>
          </p:cNvPr>
          <p:cNvSpPr/>
          <p:nvPr/>
        </p:nvSpPr>
        <p:spPr>
          <a:xfrm>
            <a:off x="193191" y="1382211"/>
            <a:ext cx="5281177" cy="430091"/>
          </a:xfrm>
          <a:prstGeom prst="roundRect">
            <a:avLst/>
          </a:prstGeom>
          <a:solidFill>
            <a:srgbClr val="012C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2"/>
                </a:solidFill>
              </a:rPr>
              <a:t>散裂中子源（</a:t>
            </a:r>
            <a:r>
              <a:rPr lang="en-US" altLang="zh-CN" dirty="0">
                <a:solidFill>
                  <a:schemeClr val="bg2"/>
                </a:solidFill>
              </a:rPr>
              <a:t>CSNS</a:t>
            </a:r>
            <a:r>
              <a:rPr lang="zh-CN" altLang="en-US" dirty="0">
                <a:solidFill>
                  <a:schemeClr val="bg2"/>
                </a:solidFill>
              </a:rPr>
              <a:t>）：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5EBB51DE-81C6-71EB-775C-CCBFDAA98395}"/>
              </a:ext>
            </a:extLst>
          </p:cNvPr>
          <p:cNvSpPr/>
          <p:nvPr/>
        </p:nvSpPr>
        <p:spPr>
          <a:xfrm>
            <a:off x="5564155" y="1375523"/>
            <a:ext cx="6585195" cy="436779"/>
          </a:xfrm>
          <a:prstGeom prst="roundRect">
            <a:avLst/>
          </a:prstGeom>
          <a:solidFill>
            <a:srgbClr val="012C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bg2"/>
                </a:solidFill>
              </a:rPr>
              <a:t>GridPix</a:t>
            </a:r>
            <a:r>
              <a:rPr lang="zh-CN" altLang="en-US" dirty="0">
                <a:solidFill>
                  <a:schemeClr val="bg2"/>
                </a:solidFill>
              </a:rPr>
              <a:t>在中子源中的典型应用场景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E3E80641-41FC-BB28-5C3E-13BB51B03146}"/>
              </a:ext>
            </a:extLst>
          </p:cNvPr>
          <p:cNvSpPr txBox="1"/>
          <p:nvPr/>
        </p:nvSpPr>
        <p:spPr>
          <a:xfrm>
            <a:off x="3467350" y="1917578"/>
            <a:ext cx="2796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材料科学</a:t>
            </a:r>
            <a:endParaRPr lang="en-US" altLang="zh-CN" sz="2000" dirty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zh-CN" sz="1600" dirty="0"/>
              <a:t>结构表征、应力分析</a:t>
            </a:r>
            <a:endParaRPr lang="en-US" altLang="zh-CN" sz="1600" dirty="0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995193B7-58ED-9789-3A67-2D59EB82986C}"/>
              </a:ext>
            </a:extLst>
          </p:cNvPr>
          <p:cNvSpPr txBox="1"/>
          <p:nvPr/>
        </p:nvSpPr>
        <p:spPr>
          <a:xfrm>
            <a:off x="1500305" y="5800946"/>
            <a:ext cx="90378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200" dirty="0"/>
              <a:t>因此，将Timepix像素ASIC与InGrid微网格技术结合，构建</a:t>
            </a:r>
            <a:r>
              <a:rPr lang="zh-CN" altLang="zh-CN" sz="2200" dirty="0">
                <a:solidFill>
                  <a:schemeClr val="tx2"/>
                </a:solidFill>
              </a:rPr>
              <a:t>GridPix一体化MPGD</a:t>
            </a:r>
            <a:r>
              <a:rPr lang="zh-CN" altLang="zh-CN" sz="2200" dirty="0"/>
              <a:t>，是实现</a:t>
            </a:r>
            <a:r>
              <a:rPr lang="zh-CN" altLang="zh-CN" sz="2200" dirty="0">
                <a:solidFill>
                  <a:schemeClr val="tx2"/>
                </a:solidFill>
              </a:rPr>
              <a:t>高性能探测器</a:t>
            </a:r>
            <a:r>
              <a:rPr lang="zh-CN" altLang="zh-CN" sz="2200" dirty="0"/>
              <a:t>自主可控的重要路径。</a:t>
            </a:r>
            <a:endParaRPr lang="zh-CN" altLang="en-US" sz="22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8AEBD90-D3BC-3BBC-4ED5-EAE75974D66E}"/>
              </a:ext>
            </a:extLst>
          </p:cNvPr>
          <p:cNvSpPr txBox="1"/>
          <p:nvPr/>
        </p:nvSpPr>
        <p:spPr>
          <a:xfrm>
            <a:off x="1177096" y="828745"/>
            <a:ext cx="8470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面向中子源高性能探测需求，发展自主可控的一体化像素化气体探测器</a:t>
            </a:r>
            <a:endParaRPr lang="zh-CN" altLang="en-US" sz="2000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E893D68-A8B9-2008-0BA2-3CDA7CC69DFE}"/>
              </a:ext>
            </a:extLst>
          </p:cNvPr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FD039F2-F095-0956-1CD3-EA93C1C95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04FB58B-05A4-B263-CC40-E22B18DEE5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449" t="4725" r="2325" b="28225"/>
          <a:stretch>
            <a:fillRect/>
          </a:stretch>
        </p:blipFill>
        <p:spPr>
          <a:xfrm>
            <a:off x="10298626" y="2731321"/>
            <a:ext cx="1717899" cy="220470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16245D3-1D9E-AFA5-EC4D-1201F8ED9B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557" r="38604"/>
          <a:stretch>
            <a:fillRect/>
          </a:stretch>
        </p:blipFill>
        <p:spPr>
          <a:xfrm>
            <a:off x="5661697" y="2464533"/>
            <a:ext cx="3751447" cy="3041498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63D87E80-29E3-9F2C-5248-D92465A7C3C2}"/>
              </a:ext>
            </a:extLst>
          </p:cNvPr>
          <p:cNvSpPr txBox="1"/>
          <p:nvPr/>
        </p:nvSpPr>
        <p:spPr>
          <a:xfrm>
            <a:off x="5707467" y="2537352"/>
            <a:ext cx="883407" cy="399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中子束</a:t>
            </a:r>
            <a:endParaRPr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83583EC-1837-8154-315F-84BA78094490}"/>
              </a:ext>
            </a:extLst>
          </p:cNvPr>
          <p:cNvSpPr txBox="1"/>
          <p:nvPr/>
        </p:nvSpPr>
        <p:spPr>
          <a:xfrm>
            <a:off x="6518306" y="2187680"/>
            <a:ext cx="1525968" cy="699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/>
              <a:t>转换层</a:t>
            </a:r>
            <a:endParaRPr lang="en-US" altLang="zh-CN" dirty="0"/>
          </a:p>
          <a:p>
            <a:r>
              <a:rPr lang="zh-CN" altLang="en-US" dirty="0"/>
              <a:t>（如</a:t>
            </a:r>
            <a:r>
              <a:rPr lang="en-US" altLang="zh-CN" baseline="30000" dirty="0"/>
              <a:t>10</a:t>
            </a:r>
            <a:r>
              <a:rPr lang="en-US" altLang="zh-CN" dirty="0"/>
              <a:t>B / </a:t>
            </a:r>
            <a:r>
              <a:rPr lang="en-US" altLang="zh-CN" baseline="30000" dirty="0"/>
              <a:t>6</a:t>
            </a:r>
            <a:r>
              <a:rPr lang="en-US" altLang="zh-CN" dirty="0"/>
              <a:t>Li)</a:t>
            </a:r>
            <a:r>
              <a:rPr lang="zh-CN" altLang="en-US" dirty="0"/>
              <a:t>）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14E1D0F1-792A-29EB-18F4-4AF1B44C80CF}"/>
              </a:ext>
            </a:extLst>
          </p:cNvPr>
          <p:cNvSpPr txBox="1"/>
          <p:nvPr/>
        </p:nvSpPr>
        <p:spPr>
          <a:xfrm>
            <a:off x="9390414" y="2865095"/>
            <a:ext cx="1279227" cy="1298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微网格InGrid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SU-8</a:t>
            </a:r>
            <a:endParaRPr lang="zh-CN" altLang="en-US" dirty="0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3E01C12D-1599-D45B-7405-6B3EAC0C8BCC}"/>
              </a:ext>
            </a:extLst>
          </p:cNvPr>
          <p:cNvSpPr txBox="1"/>
          <p:nvPr/>
        </p:nvSpPr>
        <p:spPr>
          <a:xfrm>
            <a:off x="9245171" y="4502598"/>
            <a:ext cx="1717899" cy="699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像素ASIC</a:t>
            </a:r>
            <a:endParaRPr lang="en-US" altLang="zh-CN" dirty="0"/>
          </a:p>
          <a:p>
            <a:r>
              <a:rPr lang="zh-CN" altLang="en-US" dirty="0"/>
              <a:t>（</a:t>
            </a:r>
            <a:r>
              <a:rPr lang="en-US" altLang="zh-CN" dirty="0" err="1"/>
              <a:t>Timepix</a:t>
            </a:r>
            <a:r>
              <a:rPr lang="zh-CN" altLang="en-US" dirty="0"/>
              <a:t>）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5F69DA45-7237-2921-02E3-FAA203465B58}"/>
              </a:ext>
            </a:extLst>
          </p:cNvPr>
          <p:cNvSpPr txBox="1"/>
          <p:nvPr/>
        </p:nvSpPr>
        <p:spPr>
          <a:xfrm>
            <a:off x="8268696" y="2154211"/>
            <a:ext cx="1279227" cy="399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 err="1"/>
              <a:t>GridPix</a:t>
            </a:r>
            <a:endParaRPr lang="zh-CN" altLang="en-US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4CB8624B-E477-5831-68F2-70E6CF1269FE}"/>
              </a:ext>
            </a:extLst>
          </p:cNvPr>
          <p:cNvSpPr txBox="1"/>
          <p:nvPr/>
        </p:nvSpPr>
        <p:spPr>
          <a:xfrm>
            <a:off x="3436152" y="2464533"/>
            <a:ext cx="27028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能源与环境</a:t>
            </a:r>
            <a:endParaRPr lang="en-US" altLang="zh-CN" sz="2000" dirty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zh-CN" sz="1600" dirty="0"/>
              <a:t>电池、储氢、催化研究</a:t>
            </a:r>
            <a:endParaRPr lang="en-US" altLang="zh-CN" sz="1600" dirty="0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A2E6E9A3-4FD2-D1B2-6FB8-450CB24EE17F}"/>
              </a:ext>
            </a:extLst>
          </p:cNvPr>
          <p:cNvSpPr txBox="1"/>
          <p:nvPr/>
        </p:nvSpPr>
        <p:spPr>
          <a:xfrm>
            <a:off x="3467350" y="3826541"/>
            <a:ext cx="23729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生命科学与医学</a:t>
            </a:r>
            <a:endParaRPr lang="en-US" altLang="zh-CN" sz="2000" dirty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zh-CN" sz="1600" dirty="0"/>
              <a:t>生物大分子结构、成像</a:t>
            </a:r>
            <a:endParaRPr lang="en-US" altLang="zh-CN" sz="1600" dirty="0"/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C502E5BD-2C09-7C72-A784-4737BD92ABAC}"/>
              </a:ext>
            </a:extLst>
          </p:cNvPr>
          <p:cNvSpPr txBox="1"/>
          <p:nvPr/>
        </p:nvSpPr>
        <p:spPr>
          <a:xfrm>
            <a:off x="3436152" y="3101421"/>
            <a:ext cx="29183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工程与工业检测</a:t>
            </a:r>
            <a:endParaRPr lang="en-US" altLang="zh-CN" sz="2000" dirty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zh-CN" sz="1600" dirty="0"/>
              <a:t>无损检测、残余应力分析</a:t>
            </a:r>
            <a:endParaRPr lang="zh-CN" altLang="en-US" sz="16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B83C8AD-BDD0-D856-C5EA-B2EEE46515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1" t="17650" r="18130" b="10371"/>
          <a:stretch>
            <a:fillRect/>
          </a:stretch>
        </p:blipFill>
        <p:spPr>
          <a:xfrm>
            <a:off x="161994" y="2059301"/>
            <a:ext cx="3274158" cy="199495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4E1DF87C-FA45-4883-EDC0-F378909BFB8F}"/>
              </a:ext>
            </a:extLst>
          </p:cNvPr>
          <p:cNvSpPr txBox="1"/>
          <p:nvPr/>
        </p:nvSpPr>
        <p:spPr>
          <a:xfrm>
            <a:off x="255358" y="4558905"/>
            <a:ext cx="52190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我国大科学装置中国散裂中子源（</a:t>
            </a:r>
            <a:r>
              <a:rPr lang="en-US" altLang="zh-CN" dirty="0"/>
              <a:t>CSNS</a:t>
            </a:r>
            <a:r>
              <a:rPr lang="zh-CN" altLang="en-US" dirty="0"/>
              <a:t>）是我国重点建设的大科学装置之一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提供高通量脉冲中子束流，支撑多学科前沿研究与工程应用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2092E7B-5CEC-D935-07A1-FF7D9AFEE0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7288" y="3905246"/>
            <a:ext cx="1057423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96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: 圆角 67"/>
          <p:cNvSpPr/>
          <p:nvPr/>
        </p:nvSpPr>
        <p:spPr>
          <a:xfrm>
            <a:off x="8740140" y="4010025"/>
            <a:ext cx="2395855" cy="342265"/>
          </a:xfrm>
          <a:prstGeom prst="roundRect">
            <a:avLst>
              <a:gd name="adj" fmla="val 16667"/>
            </a:avLst>
          </a:prstGeom>
          <a:solidFill>
            <a:srgbClr val="F4F8FD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: 圆角 67"/>
          <p:cNvSpPr/>
          <p:nvPr/>
        </p:nvSpPr>
        <p:spPr>
          <a:xfrm>
            <a:off x="4991100" y="4034790"/>
            <a:ext cx="2395855" cy="342265"/>
          </a:xfrm>
          <a:prstGeom prst="roundRect">
            <a:avLst>
              <a:gd name="adj" fmla="val 16667"/>
            </a:avLst>
          </a:prstGeom>
          <a:solidFill>
            <a:srgbClr val="F4F8FD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: 圆角 67"/>
          <p:cNvSpPr/>
          <p:nvPr/>
        </p:nvSpPr>
        <p:spPr>
          <a:xfrm>
            <a:off x="1497330" y="3987165"/>
            <a:ext cx="2395855" cy="342265"/>
          </a:xfrm>
          <a:prstGeom prst="roundRect">
            <a:avLst>
              <a:gd name="adj" fmla="val 16667"/>
            </a:avLst>
          </a:prstGeom>
          <a:solidFill>
            <a:srgbClr val="F4F8FD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: 圆角 67"/>
          <p:cNvSpPr/>
          <p:nvPr/>
        </p:nvSpPr>
        <p:spPr>
          <a:xfrm>
            <a:off x="8502015" y="1283335"/>
            <a:ext cx="2696210" cy="342265"/>
          </a:xfrm>
          <a:prstGeom prst="roundRect">
            <a:avLst>
              <a:gd name="adj" fmla="val 16667"/>
            </a:avLst>
          </a:prstGeom>
          <a:solidFill>
            <a:srgbClr val="F4F8FD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: 圆角 67"/>
          <p:cNvSpPr/>
          <p:nvPr/>
        </p:nvSpPr>
        <p:spPr>
          <a:xfrm>
            <a:off x="4846955" y="1308100"/>
            <a:ext cx="2727960" cy="342265"/>
          </a:xfrm>
          <a:prstGeom prst="roundRect">
            <a:avLst>
              <a:gd name="adj" fmla="val 16667"/>
            </a:avLst>
          </a:prstGeom>
          <a:solidFill>
            <a:srgbClr val="F4F8FD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: 圆角 67"/>
          <p:cNvSpPr/>
          <p:nvPr/>
        </p:nvSpPr>
        <p:spPr>
          <a:xfrm>
            <a:off x="1492250" y="1299845"/>
            <a:ext cx="2395855" cy="342265"/>
          </a:xfrm>
          <a:prstGeom prst="roundRect">
            <a:avLst>
              <a:gd name="adj" fmla="val 16667"/>
            </a:avLst>
          </a:prstGeom>
          <a:solidFill>
            <a:srgbClr val="F4F8FD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3" name="文本框 162"/>
          <p:cNvSpPr txBox="1"/>
          <p:nvPr/>
        </p:nvSpPr>
        <p:spPr>
          <a:xfrm>
            <a:off x="1253490" y="1261110"/>
            <a:ext cx="2873375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ctr"/>
            <a:r>
              <a:rPr lang="zh-CN" altLang="en-US" sz="1600" dirty="0"/>
              <a:t>国际直线对撞机（</a:t>
            </a:r>
            <a:r>
              <a:rPr lang="en-US" altLang="zh-CN" sz="1600" dirty="0"/>
              <a:t>ILC</a:t>
            </a:r>
            <a:r>
              <a:rPr lang="zh-CN" altLang="en-US" sz="1600" dirty="0"/>
              <a:t>）</a:t>
            </a:r>
          </a:p>
        </p:txBody>
      </p:sp>
      <p:pic>
        <p:nvPicPr>
          <p:cNvPr id="164" name="图片 163"/>
          <p:cNvPicPr>
            <a:picLocks noChangeAspect="1"/>
          </p:cNvPicPr>
          <p:nvPr/>
        </p:nvPicPr>
        <p:blipFill>
          <a:blip r:embed="rId3"/>
          <a:srcRect t="14216" b="21576"/>
          <a:stretch>
            <a:fillRect/>
          </a:stretch>
        </p:blipFill>
        <p:spPr>
          <a:xfrm>
            <a:off x="1492250" y="1633855"/>
            <a:ext cx="2395855" cy="1946910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2345" y="1555750"/>
            <a:ext cx="2514600" cy="1957705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8422005" y="1243330"/>
            <a:ext cx="2812415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/>
              <a:t>BabyIAXO</a:t>
            </a:r>
            <a:r>
              <a:rPr lang="zh-CN" altLang="en-US" sz="1600" dirty="0"/>
              <a:t>（国际轴子观测站）</a:t>
            </a:r>
          </a:p>
        </p:txBody>
      </p:sp>
      <p:sp>
        <p:nvSpPr>
          <p:cNvPr id="53" name="文本框 52"/>
          <p:cNvSpPr txBox="1"/>
          <p:nvPr/>
        </p:nvSpPr>
        <p:spPr>
          <a:xfrm>
            <a:off x="4793508" y="1245384"/>
            <a:ext cx="3041757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/>
              <a:t>CAST </a:t>
            </a:r>
            <a:r>
              <a:rPr lang="en-US" altLang="zh-CN" sz="1600" dirty="0"/>
              <a:t>(CERN </a:t>
            </a:r>
            <a:r>
              <a:rPr lang="zh-CN" altLang="en-US" sz="1600" dirty="0"/>
              <a:t>太阳轴子望远镜</a:t>
            </a:r>
            <a:r>
              <a:rPr lang="en-US" altLang="zh-CN" sz="1600" dirty="0"/>
              <a:t>)</a:t>
            </a:r>
            <a:endParaRPr lang="zh-CN" altLang="en-US" sz="1600" dirty="0"/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5"/>
          <a:srcRect t="9975"/>
          <a:stretch>
            <a:fillRect/>
          </a:stretch>
        </p:blipFill>
        <p:spPr>
          <a:xfrm>
            <a:off x="4975225" y="1638300"/>
            <a:ext cx="2540000" cy="19348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1260" y="4405630"/>
            <a:ext cx="3027680" cy="1435735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3348891" y="760402"/>
            <a:ext cx="4758292" cy="428625"/>
            <a:chOff x="6954096" y="834469"/>
            <a:chExt cx="4758292" cy="428625"/>
          </a:xfrm>
        </p:grpSpPr>
        <p:sp>
          <p:nvSpPr>
            <p:cNvPr id="36" name="矩形: 圆角 35"/>
            <p:cNvSpPr/>
            <p:nvPr/>
          </p:nvSpPr>
          <p:spPr>
            <a:xfrm>
              <a:off x="6954096" y="834469"/>
              <a:ext cx="4758292" cy="428625"/>
            </a:xfrm>
            <a:prstGeom prst="roundRect">
              <a:avLst/>
            </a:prstGeom>
            <a:solidFill>
              <a:srgbClr val="012C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bg2"/>
                  </a:solidFill>
                </a:rPr>
                <a:t>     </a:t>
              </a:r>
              <a:r>
                <a:rPr lang="zh-CN" altLang="en-US" b="1" dirty="0">
                  <a:solidFill>
                    <a:schemeClr val="bg2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  典型应用与研究验证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79826" y="904319"/>
              <a:ext cx="788035" cy="358775"/>
            </a:xfrm>
            <a:prstGeom prst="rect">
              <a:avLst/>
            </a:prstGeom>
          </p:spPr>
        </p:pic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01895" y="852064"/>
              <a:ext cx="427579" cy="346393"/>
            </a:xfrm>
            <a:prstGeom prst="rect">
              <a:avLst/>
            </a:prstGeom>
          </p:spPr>
        </p:pic>
      </p:grpSp>
      <p:sp>
        <p:nvSpPr>
          <p:cNvPr id="4" name="TextBox 1"/>
          <p:cNvSpPr txBox="1"/>
          <p:nvPr/>
        </p:nvSpPr>
        <p:spPr>
          <a:xfrm>
            <a:off x="1109714" y="119178"/>
            <a:ext cx="1021270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  <a:defRPr sz="2800" b="1">
                <a:solidFill>
                  <a:srgbClr val="0F3782"/>
                </a:solidFill>
              </a:defRPr>
            </a:pPr>
            <a:r>
              <a:rPr lang="en-US" altLang="zh-CN" dirty="0">
                <a:sym typeface="+mn-ea"/>
              </a:rPr>
              <a:t>01 </a:t>
            </a:r>
            <a:r>
              <a:rPr lang="en-US" altLang="zh-CN" dirty="0" err="1">
                <a:sym typeface="+mn-ea"/>
              </a:rPr>
              <a:t>GridPix</a:t>
            </a:r>
            <a:r>
              <a:rPr lang="en-US" altLang="zh-CN" dirty="0">
                <a:sym typeface="+mn-ea"/>
              </a:rPr>
              <a:t> </a:t>
            </a:r>
            <a:r>
              <a:rPr lang="en-US" altLang="zh-CN" dirty="0" err="1">
                <a:sym typeface="+mn-ea"/>
              </a:rPr>
              <a:t>探测器</a:t>
            </a:r>
            <a:r>
              <a:rPr lang="zh-CN" altLang="en-US" dirty="0" err="1">
                <a:sym typeface="+mn-ea"/>
              </a:rPr>
              <a:t>典型应用与研究进展</a:t>
            </a:r>
          </a:p>
        </p:txBody>
      </p:sp>
      <p:sp>
        <p:nvSpPr>
          <p:cNvPr id="7" name="矩形 6"/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85900" y="4025900"/>
            <a:ext cx="2402205" cy="3460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600" dirty="0"/>
              <a:t>NPDF</a:t>
            </a:r>
            <a:r>
              <a:rPr lang="zh-CN" altLang="en-US" sz="1600" dirty="0"/>
              <a:t>（法国散裂中子源）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28077" y="6222028"/>
            <a:ext cx="103720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发展自主可控的一体化像素化气体探测器，是支持中子源及相关前沿领域高性能探测应用的关键路径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3160" y="4432935"/>
            <a:ext cx="2552065" cy="147256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16645" y="4357370"/>
            <a:ext cx="2419350" cy="159893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009650" y="3604796"/>
            <a:ext cx="33909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ctr"/>
            <a:r>
              <a:rPr lang="zh-CN" altLang="en-US" sz="1600" dirty="0"/>
              <a:t>开展径迹探测与束流监控样机测试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701540" y="3576955"/>
            <a:ext cx="3133725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ctr"/>
            <a:r>
              <a:rPr lang="zh-CN" altLang="en-US" sz="1600" dirty="0"/>
              <a:t>用于软</a:t>
            </a:r>
            <a:r>
              <a:rPr lang="en-US" altLang="zh-CN" sz="1600" dirty="0"/>
              <a:t>X</a:t>
            </a:r>
            <a:r>
              <a:rPr lang="zh-CN" altLang="en-US" sz="1600" dirty="0"/>
              <a:t>射线探测与信号读出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148955" y="3516630"/>
            <a:ext cx="3689985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ctr"/>
            <a:r>
              <a:rPr lang="zh-CN" altLang="en-US" sz="1600" dirty="0"/>
              <a:t>进行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射线</a:t>
            </a:r>
            <a:r>
              <a:rPr lang="zh-CN" altLang="en-US" sz="1600" dirty="0">
                <a:sym typeface="+mn-ea"/>
              </a:rPr>
              <a:t>开发</a:t>
            </a:r>
            <a:r>
              <a:rPr lang="zh-CN" altLang="en-US" sz="1600" dirty="0"/>
              <a:t>测试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113020" y="4023995"/>
            <a:ext cx="24022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ESS(</a:t>
            </a:r>
            <a:r>
              <a:rPr lang="zh-CN" altLang="en-US" sz="1600" dirty="0"/>
              <a:t>欧洲散列中子源</a:t>
            </a:r>
            <a:r>
              <a:rPr lang="en-US" altLang="zh-CN" sz="1600" dirty="0"/>
              <a:t>)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790940" y="4010025"/>
            <a:ext cx="24022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DLS(</a:t>
            </a:r>
            <a:r>
              <a:rPr lang="zh-CN" altLang="en-US" sz="1600" dirty="0"/>
              <a:t>英国同步辐射光源</a:t>
            </a:r>
            <a:r>
              <a:rPr lang="en-US" altLang="zh-CN" sz="1600" dirty="0"/>
              <a:t>)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253490" y="5937885"/>
            <a:ext cx="2873375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ctr"/>
            <a:r>
              <a:rPr lang="zh-CN" altLang="en-US" sz="1600" dirty="0"/>
              <a:t>用于中子转换成像探测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846955" y="5937885"/>
            <a:ext cx="266827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ctr"/>
            <a:r>
              <a:rPr lang="zh-CN" altLang="en-US" sz="1600" dirty="0"/>
              <a:t>准备用于中子束线探测系统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8107045" y="5935980"/>
            <a:ext cx="3547745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ctr"/>
            <a:r>
              <a:rPr lang="zh-CN" altLang="en-US" sz="1600" dirty="0"/>
              <a:t>用于同步辐射成像与衍射实验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DFE97-51FE-DD54-A5BC-7AC1FC10D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D2C4A7D8-7442-0DD2-0CE6-FC64987719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2001" y="1179992"/>
            <a:ext cx="3732049" cy="2872407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5B5FFBD9-CD7B-DD0B-E81D-34DFFD12A757}"/>
              </a:ext>
            </a:extLst>
          </p:cNvPr>
          <p:cNvSpPr>
            <a:spLocks noGrp="1"/>
          </p:cNvSpPr>
          <p:nvPr/>
        </p:nvSpPr>
        <p:spPr>
          <a:xfrm>
            <a:off x="1109714" y="119178"/>
            <a:ext cx="102127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2800" b="1">
                <a:solidFill>
                  <a:srgbClr val="0F3782"/>
                </a:solidFill>
              </a:defRPr>
            </a:pPr>
            <a:r>
              <a:t>两条演进主线：InGrid → GridPix，Timepix3 → Timepix4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2873619-D576-C481-22DE-D1D63AB6EAFB}"/>
              </a:ext>
            </a:extLst>
          </p:cNvPr>
          <p:cNvSpPr>
            <a:spLocks noGrp="1"/>
          </p:cNvSpPr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41" name="图片 1">
            <a:extLst>
              <a:ext uri="{FF2B5EF4-FFF2-40B4-BE49-F238E27FC236}">
                <a16:creationId xmlns:a16="http://schemas.microsoft.com/office/drawing/2014/main" id="{99AF2381-1133-1A4B-BF90-C0F31F0726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142" name="图片 2">
            <a:extLst>
              <a:ext uri="{FF2B5EF4-FFF2-40B4-BE49-F238E27FC236}">
                <a16:creationId xmlns:a16="http://schemas.microsoft.com/office/drawing/2014/main" id="{0A32AC29-0F73-B57B-B9E6-EAF09168EA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sp>
        <p:nvSpPr>
          <p:cNvPr id="109" name="slide4-sources">
            <a:extLst>
              <a:ext uri="{FF2B5EF4-FFF2-40B4-BE49-F238E27FC236}">
                <a16:creationId xmlns:a16="http://schemas.microsoft.com/office/drawing/2014/main" id="{3BF85FED-E752-D38B-6F39-8217B2685D32}"/>
              </a:ext>
            </a:extLst>
          </p:cNvPr>
          <p:cNvSpPr>
            <a:spLocks noGrp="1"/>
          </p:cNvSpPr>
          <p:nvPr/>
        </p:nvSpPr>
        <p:spPr>
          <a:xfrm>
            <a:off x="1960765" y="6625886"/>
            <a:ext cx="7715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825">
                <a:solidFill>
                  <a:srgbClr val="64748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825" dirty="0" err="1">
                <a:solidFill>
                  <a:srgbClr val="64748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图片：原始PPT；InGrid</a:t>
            </a:r>
            <a:r>
              <a:rPr sz="825" dirty="0">
                <a:solidFill>
                  <a:srgbClr val="64748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25" dirty="0" err="1">
                <a:solidFill>
                  <a:srgbClr val="64748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SEM：Krieger</a:t>
            </a:r>
            <a:r>
              <a:rPr sz="825" dirty="0">
                <a:solidFill>
                  <a:srgbClr val="64748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et al., arXiv:1410.0264；参数：CERN </a:t>
            </a:r>
            <a:r>
              <a:rPr sz="825" dirty="0" err="1">
                <a:solidFill>
                  <a:srgbClr val="64748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Medipix</a:t>
            </a:r>
            <a:r>
              <a:rPr sz="825" dirty="0">
                <a:solidFill>
                  <a:srgbClr val="64748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。</a:t>
            </a:r>
          </a:p>
        </p:txBody>
      </p:sp>
      <p:pic>
        <p:nvPicPr>
          <p:cNvPr id="164" name="图片 2">
            <a:extLst>
              <a:ext uri="{FF2B5EF4-FFF2-40B4-BE49-F238E27FC236}">
                <a16:creationId xmlns:a16="http://schemas.microsoft.com/office/drawing/2014/main" id="{B65098B4-F7D9-76B9-5853-DF46CFC9F51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rcRect r="33516"/>
          <a:stretch>
            <a:fillRect/>
          </a:stretch>
        </p:blipFill>
        <p:spPr>
          <a:xfrm>
            <a:off x="4620029" y="1332260"/>
            <a:ext cx="2907284" cy="2601254"/>
          </a:xfrm>
          <a:prstGeom prst="rect">
            <a:avLst/>
          </a:prstGeom>
        </p:spPr>
      </p:pic>
      <p:sp>
        <p:nvSpPr>
          <p:cNvPr id="116" name="history-clean-heading">
            <a:extLst>
              <a:ext uri="{FF2B5EF4-FFF2-40B4-BE49-F238E27FC236}">
                <a16:creationId xmlns:a16="http://schemas.microsoft.com/office/drawing/2014/main" id="{3494650B-440D-E5E6-C04B-8AB5EE26DDC3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0287000" cy="60960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9DFCDE8C-615C-246F-35C6-132BEBB22AF5}"/>
              </a:ext>
            </a:extLst>
          </p:cNvPr>
          <p:cNvSpPr txBox="1"/>
          <p:nvPr/>
        </p:nvSpPr>
        <p:spPr>
          <a:xfrm>
            <a:off x="1117334" y="55043"/>
            <a:ext cx="1021270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altLang="zh-CN" dirty="0">
                <a:sym typeface="+mn-ea"/>
              </a:rPr>
              <a:t>01 </a:t>
            </a:r>
            <a:r>
              <a:rPr lang="en-US" altLang="zh-CN" dirty="0" err="1"/>
              <a:t>GridPix</a:t>
            </a:r>
            <a:r>
              <a:rPr lang="zh-CN" altLang="en-US" dirty="0"/>
              <a:t>探测器结构的发展历史</a:t>
            </a:r>
          </a:p>
        </p:txBody>
      </p:sp>
      <p:pic>
        <p:nvPicPr>
          <p:cNvPr id="16" name="图片 127">
            <a:extLst>
              <a:ext uri="{FF2B5EF4-FFF2-40B4-BE49-F238E27FC236}">
                <a16:creationId xmlns:a16="http://schemas.microsoft.com/office/drawing/2014/main" id="{300201D7-7DD7-3021-A149-7F8A0D84490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rcRect l="17003" r="17003" b="23308"/>
          <a:stretch>
            <a:fillRect/>
          </a:stretch>
        </p:blipFill>
        <p:spPr>
          <a:xfrm>
            <a:off x="838200" y="1241964"/>
            <a:ext cx="2952404" cy="2725847"/>
          </a:xfrm>
          <a:prstGeom prst="roundRect">
            <a:avLst>
              <a:gd name="adj" fmla="val 8163"/>
            </a:avLst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C3C109F-30E9-3BCF-E714-D6D00681C03E}"/>
              </a:ext>
            </a:extLst>
          </p:cNvPr>
          <p:cNvSpPr txBox="1"/>
          <p:nvPr/>
        </p:nvSpPr>
        <p:spPr>
          <a:xfrm>
            <a:off x="107950" y="841854"/>
            <a:ext cx="46731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buNone/>
              <a:defRPr sz="2550" b="1">
                <a:solidFill>
                  <a:srgbClr val="0F3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zh-CN" sz="2000" dirty="0"/>
              <a:t>Timepix </a:t>
            </a:r>
            <a:r>
              <a:rPr lang="en-US" altLang="zh-CN" sz="2000" dirty="0"/>
              <a:t>(2006)</a:t>
            </a:r>
            <a:r>
              <a:rPr lang="zh-CN" altLang="zh-CN" sz="2000" dirty="0"/>
              <a:t>/ Timepix3</a:t>
            </a:r>
            <a:r>
              <a:rPr lang="en-US" altLang="zh-CN" sz="2000" dirty="0"/>
              <a:t>(2013)</a:t>
            </a:r>
            <a:endParaRPr lang="zh-CN" altLang="en-US" sz="20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50A4F03-82FF-7682-0AE0-5BF674B70ABA}"/>
              </a:ext>
            </a:extLst>
          </p:cNvPr>
          <p:cNvSpPr txBox="1"/>
          <p:nvPr/>
        </p:nvSpPr>
        <p:spPr>
          <a:xfrm>
            <a:off x="685165" y="4068006"/>
            <a:ext cx="35968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像素读出ASIC</a:t>
            </a:r>
            <a:endParaRPr lang="zh-CN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Medipix合作组设计的CMOS专用集成电路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承担信号采集、时间与电荷信息测量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55μm像素阵列为网格逐像素读出提供基础</a:t>
            </a:r>
          </a:p>
        </p:txBody>
      </p:sp>
      <p:sp>
        <p:nvSpPr>
          <p:cNvPr id="15" name="文本框 6">
            <a:extLst>
              <a:ext uri="{FF2B5EF4-FFF2-40B4-BE49-F238E27FC236}">
                <a16:creationId xmlns:a16="http://schemas.microsoft.com/office/drawing/2014/main" id="{6CB9E512-E5A5-5D47-7651-0CE121F0CC94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036305" y="809058"/>
            <a:ext cx="21193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 dirty="0" err="1">
                <a:solidFill>
                  <a:srgbClr val="0F3782"/>
                </a:solidFill>
                <a:latin typeface="微软雅黑" panose="020B0503020204020204" charset="-122"/>
                <a:ea typeface="微软雅黑" panose="020B0503020204020204" charset="-122"/>
              </a:rPr>
              <a:t>InGrid</a:t>
            </a:r>
            <a:r>
              <a:rPr lang="zh-CN" altLang="en-US" sz="2000" b="1" dirty="0">
                <a:solidFill>
                  <a:srgbClr val="0F3782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000" b="1" dirty="0">
                <a:solidFill>
                  <a:srgbClr val="0F3782"/>
                </a:solidFill>
                <a:latin typeface="微软雅黑" panose="020B0503020204020204" charset="-122"/>
                <a:ea typeface="微软雅黑" panose="020B0503020204020204" charset="-122"/>
              </a:rPr>
              <a:t>2006</a:t>
            </a:r>
            <a:r>
              <a:rPr lang="zh-CN" altLang="en-US" sz="2000" b="1" dirty="0">
                <a:solidFill>
                  <a:srgbClr val="0F3782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sz="2000" b="1" dirty="0">
              <a:solidFill>
                <a:srgbClr val="0F37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79">
            <a:extLst>
              <a:ext uri="{FF2B5EF4-FFF2-40B4-BE49-F238E27FC236}">
                <a16:creationId xmlns:a16="http://schemas.microsoft.com/office/drawing/2014/main" id="{D1CAD3E8-1962-CD87-CBDC-83EEC817E9B1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9268350" y="815554"/>
            <a:ext cx="29721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 dirty="0" err="1">
                <a:solidFill>
                  <a:srgbClr val="0F3782"/>
                </a:solidFill>
                <a:latin typeface="微软雅黑" panose="020B0503020204020204" charset="-122"/>
                <a:ea typeface="微软雅黑" panose="020B0503020204020204" charset="-122"/>
              </a:rPr>
              <a:t>GridPix</a:t>
            </a:r>
            <a:endParaRPr sz="2000" b="1" dirty="0">
              <a:solidFill>
                <a:srgbClr val="0F37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3063EBD-4432-22F3-F74F-B848A63EE18A}"/>
              </a:ext>
            </a:extLst>
          </p:cNvPr>
          <p:cNvSpPr txBox="1"/>
          <p:nvPr/>
        </p:nvSpPr>
        <p:spPr>
          <a:xfrm>
            <a:off x="4565589" y="4154872"/>
            <a:ext cx="320224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集成式微网格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利用微电子后处理工艺在像素芯片表面直接构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Micromegas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放大结构，网格孔与读出像素一一对准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99261A00-52EF-F497-8270-C9F351E3D314}"/>
              </a:ext>
            </a:extLst>
          </p:cNvPr>
          <p:cNvSpPr txBox="1"/>
          <p:nvPr/>
        </p:nvSpPr>
        <p:spPr>
          <a:xfrm>
            <a:off x="8220589" y="4154872"/>
            <a:ext cx="31577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完整气体探测器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以InGrid和像素读出芯片为核心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结合阴极、气体漂移区及高压系统实现单电子探测与三维径迹重建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2945E77-B38B-A9F6-4D0B-33B365F2633C}"/>
              </a:ext>
            </a:extLst>
          </p:cNvPr>
          <p:cNvSpPr txBox="1"/>
          <p:nvPr/>
        </p:nvSpPr>
        <p:spPr>
          <a:xfrm>
            <a:off x="685166" y="6095995"/>
            <a:ext cx="106372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/>
              <a:t>演进主线</a:t>
            </a:r>
            <a:r>
              <a:rPr lang="zh-CN" altLang="en-US" sz="2000" dirty="0"/>
              <a:t>：像素读出提升时间精度与可拼接性，后处理工艺实现 </a:t>
            </a:r>
            <a:r>
              <a:rPr lang="en-US" altLang="zh-CN" sz="2000" dirty="0" err="1"/>
              <a:t>InGrid</a:t>
            </a:r>
            <a:r>
              <a:rPr lang="en-US" altLang="zh-CN" sz="2000" dirty="0"/>
              <a:t> </a:t>
            </a:r>
            <a:r>
              <a:rPr lang="zh-CN" altLang="en-US" sz="2000" dirty="0"/>
              <a:t>到 </a:t>
            </a:r>
            <a:r>
              <a:rPr lang="en-US" altLang="zh-CN" sz="2000" dirty="0" err="1"/>
              <a:t>GridPix</a:t>
            </a:r>
            <a:r>
              <a:rPr lang="en-US" altLang="zh-CN" sz="2000" dirty="0"/>
              <a:t> </a:t>
            </a:r>
            <a:r>
              <a:rPr lang="zh-CN" altLang="en-US" sz="2000" dirty="0"/>
              <a:t>的一体化。</a:t>
            </a:r>
          </a:p>
        </p:txBody>
      </p:sp>
      <p:sp>
        <p:nvSpPr>
          <p:cNvPr id="27" name="十字形 26">
            <a:extLst>
              <a:ext uri="{FF2B5EF4-FFF2-40B4-BE49-F238E27FC236}">
                <a16:creationId xmlns:a16="http://schemas.microsoft.com/office/drawing/2014/main" id="{DFC3CD6D-507C-4E53-62FD-3404F9A85CE9}"/>
              </a:ext>
            </a:extLst>
          </p:cNvPr>
          <p:cNvSpPr/>
          <p:nvPr/>
        </p:nvSpPr>
        <p:spPr>
          <a:xfrm>
            <a:off x="3898232" y="2382253"/>
            <a:ext cx="622622" cy="622622"/>
          </a:xfrm>
          <a:prstGeom prst="plus">
            <a:avLst>
              <a:gd name="adj" fmla="val 42678"/>
            </a:avLst>
          </a:prstGeom>
          <a:solidFill>
            <a:schemeClr val="tx2">
              <a:lumMod val="75000"/>
            </a:schemeClr>
          </a:solidFill>
          <a:ln>
            <a:solidFill>
              <a:srgbClr val="012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箭头: 右 27">
            <a:extLst>
              <a:ext uri="{FF2B5EF4-FFF2-40B4-BE49-F238E27FC236}">
                <a16:creationId xmlns:a16="http://schemas.microsoft.com/office/drawing/2014/main" id="{361AD4A2-C28A-98C0-DEA7-69480AA1F577}"/>
              </a:ext>
            </a:extLst>
          </p:cNvPr>
          <p:cNvSpPr/>
          <p:nvPr/>
        </p:nvSpPr>
        <p:spPr>
          <a:xfrm>
            <a:off x="7679267" y="2382253"/>
            <a:ext cx="677471" cy="510261"/>
          </a:xfrm>
          <a:prstGeom prst="rightArrow">
            <a:avLst>
              <a:gd name="adj1" fmla="val 33407"/>
              <a:gd name="adj2" fmla="val 50000"/>
            </a:avLst>
          </a:prstGeom>
          <a:solidFill>
            <a:schemeClr val="tx2">
              <a:lumMod val="75000"/>
            </a:schemeClr>
          </a:solidFill>
          <a:ln>
            <a:solidFill>
              <a:srgbClr val="012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390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"/>
          <p:cNvSpPr txBox="1"/>
          <p:nvPr/>
        </p:nvSpPr>
        <p:spPr>
          <a:xfrm>
            <a:off x="1109714" y="119178"/>
            <a:ext cx="1021270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altLang="zh-CN" dirty="0">
                <a:sym typeface="+mn-ea"/>
              </a:rPr>
              <a:t>01 </a:t>
            </a:r>
            <a:r>
              <a:rPr lang="en-US" altLang="zh-CN" dirty="0"/>
              <a:t>Timepix</a:t>
            </a:r>
            <a:r>
              <a:rPr lang="zh-CN" altLang="en-US" dirty="0"/>
              <a:t>芯片</a:t>
            </a:r>
          </a:p>
        </p:txBody>
      </p:sp>
      <p:sp>
        <p:nvSpPr>
          <p:cNvPr id="24" name="矩形 23"/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rcRect l="-1" r="-5266"/>
          <a:stretch>
            <a:fillRect/>
          </a:stretch>
        </p:blipFill>
        <p:spPr>
          <a:xfrm>
            <a:off x="8816379" y="4473142"/>
            <a:ext cx="3060344" cy="22656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7085" y="770890"/>
            <a:ext cx="5958205" cy="3634740"/>
          </a:xfrm>
          <a:prstGeom prst="rect">
            <a:avLst/>
          </a:prstGeom>
        </p:spPr>
      </p:pic>
      <p:sp>
        <p:nvSpPr>
          <p:cNvPr id="11" name="内容占位符 10"/>
          <p:cNvSpPr>
            <a:spLocks noGrp="1"/>
          </p:cNvSpPr>
          <p:nvPr/>
        </p:nvSpPr>
        <p:spPr>
          <a:xfrm>
            <a:off x="315277" y="882905"/>
            <a:ext cx="5167313" cy="58200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Wingdings" panose="05000000000000000000" pitchFamily="2" charset="2"/>
              <a:buChar char="p"/>
            </a:pP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CSNS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于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2022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年正式加入</a:t>
            </a:r>
            <a:r>
              <a:rPr lang="en-US" altLang="zh-CN" sz="2000" b="1" dirty="0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MediPix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合作组，可以基于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TimePix4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芯片开展后续开发</a:t>
            </a:r>
            <a:endParaRPr lang="en-US" altLang="zh-CN" sz="2000" b="1" i="0" dirty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20000"/>
              </a:lnSpc>
              <a:buFont typeface="Wingdings" panose="05000000000000000000" pitchFamily="2" charset="2"/>
              <a:buChar char="p"/>
            </a:pPr>
            <a:r>
              <a:rPr lang="en-US" altLang="zh-CN" sz="20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Timepix4 </a:t>
            </a:r>
            <a:r>
              <a:rPr lang="zh-CN" altLang="en-US" sz="20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是一款可编程通用型混合像素探测器读出专用集成电路（</a:t>
            </a:r>
            <a:r>
              <a:rPr lang="en-US" altLang="zh-CN" sz="20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ASIC</a:t>
            </a:r>
            <a:r>
              <a:rPr lang="zh-CN" altLang="en-US" sz="20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）。相较于前代产品 </a:t>
            </a:r>
            <a:r>
              <a:rPr lang="en-US" altLang="zh-CN" sz="20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Timepix3</a:t>
            </a:r>
            <a:r>
              <a:rPr lang="zh-CN" altLang="en-US" sz="20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，它具有更大的芯片面积、更高的时间戳精度和更强的击中率性能。</a:t>
            </a:r>
          </a:p>
          <a:p>
            <a:pPr algn="l">
              <a:lnSpc>
                <a:spcPct val="120000"/>
              </a:lnSpc>
              <a:buFont typeface="Wingdings" panose="05000000000000000000" pitchFamily="2" charset="2"/>
              <a:buChar char="p"/>
            </a:pPr>
            <a:r>
              <a:rPr lang="zh-CN" altLang="en-US" sz="20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核心技术参数</a:t>
            </a:r>
          </a:p>
          <a:p>
            <a:pPr lvl="1">
              <a:lnSpc>
                <a:spcPct val="120000"/>
              </a:lnSpc>
            </a:pP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像素矩阵规格为 </a:t>
            </a:r>
            <a:r>
              <a:rPr lang="en-US" altLang="zh-CN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448×512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，像素间距 </a:t>
            </a:r>
            <a:r>
              <a:rPr lang="en-US" altLang="zh-CN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55 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微米。</a:t>
            </a:r>
          </a:p>
          <a:p>
            <a:pPr lvl="1">
              <a:lnSpc>
                <a:spcPct val="120000"/>
              </a:lnSpc>
            </a:pP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采用硅通孔（</a:t>
            </a:r>
            <a:r>
              <a:rPr lang="en-US" altLang="zh-CN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TSV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）技术，支持四边可拼接设计，能实现近乎无缝的四向拼接。</a:t>
            </a:r>
          </a:p>
          <a:p>
            <a:pPr lvl="1">
              <a:lnSpc>
                <a:spcPct val="120000"/>
              </a:lnSpc>
            </a:pP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适配多种应用场景，包括 </a:t>
            </a:r>
            <a:r>
              <a:rPr lang="en-US" altLang="zh-CN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X 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射线成像、粒子追踪和材料分析。</a:t>
            </a:r>
          </a:p>
          <a:p>
            <a:pPr algn="l">
              <a:lnSpc>
                <a:spcPct val="120000"/>
              </a:lnSpc>
              <a:buFont typeface="Wingdings" panose="05000000000000000000" pitchFamily="2" charset="2"/>
              <a:buChar char="p"/>
            </a:pPr>
            <a:r>
              <a:rPr lang="zh-CN" altLang="en-US" sz="20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数据采集模式</a:t>
            </a:r>
          </a:p>
          <a:p>
            <a:pPr lvl="1">
              <a:lnSpc>
                <a:spcPct val="120000"/>
              </a:lnSpc>
            </a:pP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数据驱动模式：记录每个击中事件的到达时间（</a:t>
            </a:r>
            <a:r>
              <a:rPr lang="en-US" altLang="zh-CN" sz="1600" b="1" i="0" dirty="0" err="1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ToA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）、电荷沉积信息（</a:t>
            </a:r>
            <a:r>
              <a:rPr lang="en-US" altLang="zh-CN" sz="1600" b="1" i="0" dirty="0" err="1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ToT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）及激活像素坐标</a:t>
            </a:r>
            <a:endParaRPr lang="en-US" altLang="zh-CN" sz="16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1">
              <a:lnSpc>
                <a:spcPct val="120000"/>
              </a:lnSpc>
            </a:pP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帧模式：适用于成像和校准场景，可选择连续读写或顺序读写两种工作方式。</a:t>
            </a:r>
            <a:endParaRPr lang="en-US" altLang="zh-CN" sz="1600" b="1" i="0" dirty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lvl="1">
              <a:lnSpc>
                <a:spcPct val="120000"/>
              </a:lnSpc>
            </a:pPr>
            <a:endParaRPr lang="zh-CN" altLang="en-US" sz="1600" b="1" i="0" dirty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6445" y="4405630"/>
            <a:ext cx="2820035" cy="22409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-80467" y="621388"/>
            <a:ext cx="12494361" cy="906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20955"/>
            <a:ext cx="577215" cy="5581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6295" y="75565"/>
            <a:ext cx="1130935" cy="487045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283737" y="1978025"/>
            <a:ext cx="5059045" cy="4506277"/>
            <a:chOff x="397" y="3163"/>
            <a:chExt cx="7480" cy="6810"/>
          </a:xfrm>
        </p:grpSpPr>
        <p:grpSp>
          <p:nvGrpSpPr>
            <p:cNvPr id="2" name="组合 1"/>
            <p:cNvGrpSpPr/>
            <p:nvPr/>
          </p:nvGrpSpPr>
          <p:grpSpPr>
            <a:xfrm>
              <a:off x="4462" y="3204"/>
              <a:ext cx="3247" cy="2773"/>
              <a:chOff x="4499" y="3204"/>
              <a:chExt cx="3247" cy="2773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660" r="5386"/>
              <a:stretch>
                <a:fillRect/>
              </a:stretch>
            </p:blipFill>
            <p:spPr>
              <a:xfrm>
                <a:off x="4499" y="3204"/>
                <a:ext cx="3247" cy="2773"/>
              </a:xfrm>
              <a:prstGeom prst="rect">
                <a:avLst/>
              </a:prstGeom>
            </p:spPr>
          </p:pic>
          <p:sp>
            <p:nvSpPr>
              <p:cNvPr id="28" name="文本框 27"/>
              <p:cNvSpPr txBox="1"/>
              <p:nvPr/>
            </p:nvSpPr>
            <p:spPr>
              <a:xfrm>
                <a:off x="6479" y="5401"/>
                <a:ext cx="1178" cy="48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rPr>
                  <a:t>光刻机</a:t>
                </a: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397" y="3221"/>
              <a:ext cx="3820" cy="2784"/>
              <a:chOff x="397" y="3205"/>
              <a:chExt cx="3820" cy="2784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7" y="3205"/>
                <a:ext cx="3820" cy="2784"/>
              </a:xfrm>
              <a:prstGeom prst="rect">
                <a:avLst/>
              </a:prstGeom>
            </p:spPr>
          </p:pic>
          <p:sp>
            <p:nvSpPr>
              <p:cNvPr id="29" name="文本框 28"/>
              <p:cNvSpPr txBox="1"/>
              <p:nvPr/>
            </p:nvSpPr>
            <p:spPr>
              <a:xfrm>
                <a:off x="3039" y="5485"/>
                <a:ext cx="1178" cy="48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rPr>
                  <a:t>镀膜机</a:t>
                </a: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397" y="6992"/>
              <a:ext cx="3820" cy="2885"/>
              <a:chOff x="397" y="6992"/>
              <a:chExt cx="3820" cy="2885"/>
            </a:xfrm>
          </p:grpSpPr>
          <p:pic>
            <p:nvPicPr>
              <p:cNvPr id="37" name="图片 36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7" y="6992"/>
                <a:ext cx="3820" cy="2866"/>
              </a:xfrm>
              <a:prstGeom prst="rect">
                <a:avLst/>
              </a:prstGeom>
            </p:spPr>
          </p:pic>
          <p:sp>
            <p:nvSpPr>
              <p:cNvPr id="15" name="文本框 14"/>
              <p:cNvSpPr txBox="1"/>
              <p:nvPr/>
            </p:nvSpPr>
            <p:spPr>
              <a:xfrm>
                <a:off x="2031" y="9395"/>
                <a:ext cx="2060" cy="48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rPr>
                  <a:t>CVD</a:t>
                </a: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rPr>
                  <a:t>镀膜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4498" y="6940"/>
              <a:ext cx="3300" cy="2885"/>
              <a:chOff x="4709" y="6938"/>
              <a:chExt cx="3196" cy="2867"/>
            </a:xfrm>
          </p:grpSpPr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09" y="6938"/>
                <a:ext cx="3176" cy="2867"/>
              </a:xfrm>
              <a:prstGeom prst="rect">
                <a:avLst/>
              </a:prstGeom>
            </p:spPr>
          </p:pic>
          <p:sp>
            <p:nvSpPr>
              <p:cNvPr id="17" name="文本框 16"/>
              <p:cNvSpPr txBox="1"/>
              <p:nvPr/>
            </p:nvSpPr>
            <p:spPr>
              <a:xfrm>
                <a:off x="6727" y="9287"/>
                <a:ext cx="1178" cy="48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rPr>
                  <a:t>光刻机</a:t>
                </a:r>
              </a:p>
            </p:txBody>
          </p:sp>
        </p:grpSp>
        <p:cxnSp>
          <p:nvCxnSpPr>
            <p:cNvPr id="38" name="直接连接符 37"/>
            <p:cNvCxnSpPr/>
            <p:nvPr/>
          </p:nvCxnSpPr>
          <p:spPr>
            <a:xfrm>
              <a:off x="4350" y="3163"/>
              <a:ext cx="14" cy="68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7863" y="3190"/>
              <a:ext cx="14" cy="66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46" name="灯片编号占位符 45"/>
          <p:cNvSpPr>
            <a:spLocks noGrp="1"/>
          </p:cNvSpPr>
          <p:nvPr>
            <p:ph type="sldNum" sz="quarter" idx="4294967295"/>
          </p:nvPr>
        </p:nvSpPr>
        <p:spPr>
          <a:xfrm>
            <a:off x="8644255" y="63017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4CE3D7-09AC-1A4A-8583-F98CC2ADE98F}" type="slidenum">
              <a:rPr kumimoji="0" lang="en-US" altLang="zh-CN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44475" y="827405"/>
            <a:ext cx="11762740" cy="145351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瞄准散裂二期、南方先进光源等未来研发需求，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CSNS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建设了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一个探测器专用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微纳加工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平台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最大兼容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寸晶圆，具备光刻、镀膜以及刻蚀（含深硅刻蚀）等</a:t>
            </a:r>
            <a:r>
              <a:rPr lang="zh-CN" altLang="en-US" sz="2000" b="1" kern="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较完整的微结构</a:t>
            </a:r>
            <a:r>
              <a:rPr kumimoji="0" lang="zh-CN" alt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探测器制备能力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TextBox 1"/>
          <p:cNvSpPr txBox="1"/>
          <p:nvPr/>
        </p:nvSpPr>
        <p:spPr>
          <a:xfrm>
            <a:off x="1109980" y="119380"/>
            <a:ext cx="5433060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F3782"/>
                </a:solidFill>
              </a:defRPr>
            </a:lvl1pPr>
          </a:lstStyle>
          <a:p>
            <a:r>
              <a:rPr lang="en-US" altLang="zh-CN" dirty="0">
                <a:sym typeface="+mn-ea"/>
              </a:rPr>
              <a:t>01 </a:t>
            </a:r>
            <a:r>
              <a:rPr lang="zh-CN" altLang="en-US" dirty="0" err="1">
                <a:sym typeface="+mn-ea"/>
              </a:rPr>
              <a:t>探测器微加工实验室</a:t>
            </a:r>
          </a:p>
          <a:p>
            <a:endParaRPr lang="zh-CN" altLang="en-US" dirty="0" err="1">
              <a:sym typeface="+mn-ea"/>
            </a:endParaRPr>
          </a:p>
        </p:txBody>
      </p:sp>
      <p:graphicFrame>
        <p:nvGraphicFramePr>
          <p:cNvPr id="13" name="表格 4">
            <a:extLst>
              <a:ext uri="{FF2B5EF4-FFF2-40B4-BE49-F238E27FC236}">
                <a16:creationId xmlns:a16="http://schemas.microsoft.com/office/drawing/2014/main" id="{D4E36CDB-1D5C-61F2-207C-DF1DD4CE7F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249496"/>
              </p:ext>
            </p:extLst>
          </p:nvPr>
        </p:nvGraphicFramePr>
        <p:xfrm>
          <a:off x="5585103" y="2160588"/>
          <a:ext cx="5885269" cy="2733674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471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94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9346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ysClr val="window" lastClr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技术路线与服务领域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4472C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solidFill>
                            <a:sysClr val="window" lastClr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TimePix4</a:t>
                      </a:r>
                      <a:endParaRPr lang="zh-CN" altLang="en-US" sz="1600" b="1" dirty="0">
                        <a:solidFill>
                          <a:sysClr val="window" lastClr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ysClr val="window" lastClr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低温超导探测器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858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半导体探测器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气体探测器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381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85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原初引力波探测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1" dirty="0">
                        <a:solidFill>
                          <a:sysClr val="windowText" lastClr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1" dirty="0">
                        <a:solidFill>
                          <a:sysClr val="windowText" lastClr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TES+UMUX</a:t>
                      </a:r>
                      <a:endParaRPr lang="zh-CN" altLang="en-US" sz="1600" b="1" dirty="0">
                        <a:solidFill>
                          <a:sysClr val="windowText" lastClr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85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中子探测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像素阵列</a:t>
                      </a:r>
                      <a:endParaRPr lang="en-US" altLang="zh-CN" sz="16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/>
                      <a:r>
                        <a:rPr lang="en-US" altLang="zh-CN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</a:t>
                      </a:r>
                      <a:r>
                        <a:rPr lang="zh-CN" altLang="en-US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可见光</a:t>
                      </a:r>
                      <a:r>
                        <a:rPr lang="en-US" altLang="zh-CN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)</a:t>
                      </a:r>
                      <a:endParaRPr lang="zh-CN" altLang="en-US" sz="1600" b="1" dirty="0">
                        <a:solidFill>
                          <a:sysClr val="windowText" lastClr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 err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GridPix</a:t>
                      </a:r>
                      <a:endParaRPr lang="zh-CN" altLang="en-US" sz="1600" b="1" dirty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1" dirty="0">
                        <a:solidFill>
                          <a:sysClr val="windowText" lastClr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75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X</a:t>
                      </a:r>
                      <a:r>
                        <a:rPr lang="zh-CN" altLang="en-US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射线探测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像素阵列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600" b="1" dirty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solidFill>
                            <a:sysClr val="windowText" lastClr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STJ</a:t>
                      </a:r>
                      <a:endParaRPr lang="zh-CN" altLang="en-US" sz="1600" b="1" dirty="0">
                        <a:solidFill>
                          <a:sysClr val="windowText" lastClr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8" name="内容占位符 2">
            <a:extLst>
              <a:ext uri="{FF2B5EF4-FFF2-40B4-BE49-F238E27FC236}">
                <a16:creationId xmlns:a16="http://schemas.microsoft.com/office/drawing/2014/main" id="{E39256A5-75EE-42B0-7B97-5FB0177CA556}"/>
              </a:ext>
            </a:extLst>
          </p:cNvPr>
          <p:cNvSpPr>
            <a:spLocks noGrp="1"/>
          </p:cNvSpPr>
          <p:nvPr/>
        </p:nvSpPr>
        <p:spPr>
          <a:xfrm>
            <a:off x="5483573" y="5166175"/>
            <a:ext cx="6567666" cy="145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9pPr>
          </a:lstStyle>
          <a:p>
            <a:pPr>
              <a:lnSpc>
                <a:spcPct val="120000"/>
              </a:lnSpc>
              <a:buFont typeface="Wingdings" panose="05000000000000000000" pitchFamily="2" charset="2"/>
              <a:buChar char="p"/>
            </a:pP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主要研究方向：面向阿里原初引力波望远镜、散裂中子源和同步辐射光源需求，开展低温超导探测器、半导体像素阵列探测器和微结构气体探测器等高性能探测器的研制</a:t>
            </a:r>
            <a:endParaRPr lang="en-US" altLang="zh-CN" sz="1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B91C5-ABBD-A805-3804-FA2A545CE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图片 58">
            <a:extLst>
              <a:ext uri="{FF2B5EF4-FFF2-40B4-BE49-F238E27FC236}">
                <a16:creationId xmlns:a16="http://schemas.microsoft.com/office/drawing/2014/main" id="{1BE10EF0-D973-59EF-7417-C964C4F97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41877"/>
            <a:ext cx="600075" cy="544896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81A6F3C0-27EA-C8B6-62F5-D261CA64C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2809" y="57150"/>
            <a:ext cx="897283" cy="4953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C4F0627-090C-99A5-F80F-5FA892DD274E}"/>
              </a:ext>
            </a:extLst>
          </p:cNvPr>
          <p:cNvSpPr>
            <a:spLocks noGrp="1"/>
          </p:cNvSpPr>
          <p:nvPr/>
        </p:nvSpPr>
        <p:spPr>
          <a:xfrm>
            <a:off x="0" y="609600"/>
            <a:ext cx="12192000" cy="76200"/>
          </a:xfrm>
          <a:prstGeom prst="rect">
            <a:avLst/>
          </a:prstGeom>
          <a:solidFill>
            <a:srgbClr val="07388F"/>
          </a:solidFill>
          <a:ln w="0">
            <a:solidFill>
              <a:srgbClr val="07388F"/>
            </a:solidFill>
            <a:prstDash val="solid"/>
          </a:ln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27DAEB-5A70-83CD-CC2E-6BB325977104}"/>
              </a:ext>
            </a:extLst>
          </p:cNvPr>
          <p:cNvSpPr txBox="1"/>
          <p:nvPr/>
        </p:nvSpPr>
        <p:spPr>
          <a:xfrm>
            <a:off x="783590" y="108585"/>
            <a:ext cx="1044321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F3782"/>
                </a:solidFill>
              </a:defRPr>
            </a:pPr>
            <a:r>
              <a:rPr lang="en-US" altLang="zh-CN" dirty="0"/>
              <a:t>02 InGrid</a:t>
            </a:r>
            <a:r>
              <a:rPr lang="zh-CN" altLang="en-US" dirty="0"/>
              <a:t>结构与工艺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76C6D5C1-CA02-938F-FD30-82C1775DC816}"/>
              </a:ext>
            </a:extLst>
          </p:cNvPr>
          <p:cNvPicPr/>
          <p:nvPr/>
        </p:nvPicPr>
        <p:blipFill>
          <a:blip r:embed="rId5"/>
          <a:srcRect r="23381" b="13005"/>
          <a:stretch>
            <a:fillRect/>
          </a:stretch>
        </p:blipFill>
        <p:spPr>
          <a:xfrm>
            <a:off x="5228140" y="1742712"/>
            <a:ext cx="2809899" cy="2488028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F7A21DA3-2188-BF9E-DD8B-E5C52747BD0C}"/>
              </a:ext>
            </a:extLst>
          </p:cNvPr>
          <p:cNvSpPr txBox="1"/>
          <p:nvPr/>
        </p:nvSpPr>
        <p:spPr>
          <a:xfrm>
            <a:off x="714375" y="4230740"/>
            <a:ext cx="37510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/>
              <a:t>1</a:t>
            </a:r>
            <a:r>
              <a:rPr lang="zh-CN" altLang="en-US" sz="2400" dirty="0"/>
              <a:t>、铝层跨越</a:t>
            </a:r>
            <a:r>
              <a:rPr lang="en-US" altLang="zh-CN" sz="2400" dirty="0"/>
              <a:t>SU-8</a:t>
            </a:r>
            <a:r>
              <a:rPr lang="zh-CN" altLang="en-US" sz="2400" dirty="0"/>
              <a:t>台阶，易断裂；网格薄膜应力导致结构翘曲，褶皱</a:t>
            </a:r>
            <a:endParaRPr lang="en-US" altLang="zh-CN" sz="2400" dirty="0"/>
          </a:p>
          <a:p>
            <a:endParaRPr lang="en-US" altLang="zh-CN" sz="2400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754E2567-B6A1-4476-8F71-F25669C7A755}"/>
              </a:ext>
            </a:extLst>
          </p:cNvPr>
          <p:cNvSpPr txBox="1"/>
          <p:nvPr/>
        </p:nvSpPr>
        <p:spPr>
          <a:xfrm>
            <a:off x="5195297" y="4321325"/>
            <a:ext cx="28098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/>
              <a:t>2</a:t>
            </a:r>
            <a:r>
              <a:rPr lang="zh-CN" altLang="en-US" sz="2400" dirty="0"/>
              <a:t>、</a:t>
            </a:r>
            <a:r>
              <a:rPr lang="en-US" altLang="zh-CN" sz="2400" dirty="0"/>
              <a:t>SU-8</a:t>
            </a:r>
            <a:r>
              <a:rPr lang="zh-CN" altLang="en-US" sz="2400" dirty="0"/>
              <a:t>高深宽比支柱可靠性控制困难，易开裂，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E13E650-F4F4-7546-CEEA-5D03DB1E9FE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" r="-5266"/>
          <a:stretch>
            <a:fillRect/>
          </a:stretch>
        </p:blipFill>
        <p:spPr>
          <a:xfrm>
            <a:off x="8747538" y="1672645"/>
            <a:ext cx="2927826" cy="2167572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C3A56EF7-1EAE-24A6-D9B3-C4332E2CBB91}"/>
              </a:ext>
            </a:extLst>
          </p:cNvPr>
          <p:cNvSpPr txBox="1"/>
          <p:nvPr/>
        </p:nvSpPr>
        <p:spPr>
          <a:xfrm>
            <a:off x="8614464" y="3951994"/>
            <a:ext cx="32572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/>
            </a:lvl1pPr>
          </a:lstStyle>
          <a:p>
            <a:r>
              <a:rPr lang="en-US" altLang="zh-CN" dirty="0"/>
              <a:t>3</a:t>
            </a:r>
            <a:r>
              <a:rPr lang="zh-CN" altLang="en-US" dirty="0"/>
              <a:t>、以</a:t>
            </a:r>
            <a:r>
              <a:rPr lang="en-US" altLang="zh-CN" dirty="0"/>
              <a:t>Timepix4</a:t>
            </a:r>
            <a:r>
              <a:rPr lang="zh-CN" altLang="en-US" dirty="0"/>
              <a:t>的规格为设计标准，对比</a:t>
            </a:r>
            <a:r>
              <a:rPr lang="en-US" altLang="zh-CN" dirty="0"/>
              <a:t>Timepix3</a:t>
            </a:r>
            <a:r>
              <a:rPr lang="zh-CN" altLang="en-US" dirty="0"/>
              <a:t>面积变大</a:t>
            </a:r>
            <a:r>
              <a:rPr lang="en-US" altLang="zh-CN" dirty="0"/>
              <a:t>3.5</a:t>
            </a:r>
            <a:r>
              <a:rPr lang="zh-CN" altLang="en-US" dirty="0"/>
              <a:t>倍，像素数</a:t>
            </a:r>
            <a:r>
              <a:rPr lang="en-US" altLang="zh-CN" dirty="0"/>
              <a:t>4</a:t>
            </a:r>
            <a:r>
              <a:rPr lang="zh-CN" altLang="en-US" dirty="0"/>
              <a:t>倍 ，需求更高的均匀性与良品率。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39386F7-D910-BA4C-6BD6-791569C23543}"/>
              </a:ext>
            </a:extLst>
          </p:cNvPr>
          <p:cNvSpPr txBox="1"/>
          <p:nvPr/>
        </p:nvSpPr>
        <p:spPr>
          <a:xfrm>
            <a:off x="5044347" y="855042"/>
            <a:ext cx="329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12C8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工艺难点与挑战：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47DB4611-DC61-1271-9848-10007A7F55C6}"/>
              </a:ext>
            </a:extLst>
          </p:cNvPr>
          <p:cNvSpPr/>
          <p:nvPr/>
        </p:nvSpPr>
        <p:spPr>
          <a:xfrm flipV="1">
            <a:off x="1415502" y="2666998"/>
            <a:ext cx="186846" cy="805967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EE71825-0750-EC72-BCB4-A8E2C46B87A8}"/>
              </a:ext>
            </a:extLst>
          </p:cNvPr>
          <p:cNvSpPr/>
          <p:nvPr/>
        </p:nvSpPr>
        <p:spPr>
          <a:xfrm>
            <a:off x="1121802" y="3452041"/>
            <a:ext cx="2814071" cy="353128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基底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5712C29-5AFF-DD24-BE20-6014526BFB58}"/>
              </a:ext>
            </a:extLst>
          </p:cNvPr>
          <p:cNvSpPr/>
          <p:nvPr/>
        </p:nvSpPr>
        <p:spPr>
          <a:xfrm flipV="1">
            <a:off x="2446403" y="2666998"/>
            <a:ext cx="186846" cy="777458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529E5EFF-6A3E-0B9A-D8C1-157409043220}"/>
              </a:ext>
            </a:extLst>
          </p:cNvPr>
          <p:cNvSpPr/>
          <p:nvPr/>
        </p:nvSpPr>
        <p:spPr>
          <a:xfrm flipV="1">
            <a:off x="3269973" y="2666998"/>
            <a:ext cx="186846" cy="777455"/>
          </a:xfrm>
          <a:prstGeom prst="rect">
            <a:avLst/>
          </a:prstGeom>
          <a:solidFill>
            <a:srgbClr val="6A946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80E17403-BACE-CBC4-09F7-F3A37842145F}"/>
              </a:ext>
            </a:extLst>
          </p:cNvPr>
          <p:cNvSpPr txBox="1"/>
          <p:nvPr/>
        </p:nvSpPr>
        <p:spPr>
          <a:xfrm>
            <a:off x="178694" y="2264390"/>
            <a:ext cx="1371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zh-CN" altLang="en-US" sz="2000" dirty="0"/>
              <a:t>翘曲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1AEAABB-B3E7-D1EE-BF57-401515B0E725}"/>
              </a:ext>
            </a:extLst>
          </p:cNvPr>
          <p:cNvSpPr txBox="1"/>
          <p:nvPr/>
        </p:nvSpPr>
        <p:spPr>
          <a:xfrm>
            <a:off x="1311123" y="1888412"/>
            <a:ext cx="1673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accent6">
                    <a:lumMod val="75000"/>
                  </a:schemeClr>
                </a:solidFill>
              </a:rPr>
              <a:t>爬坡易断裂</a:t>
            </a:r>
          </a:p>
        </p:txBody>
      </p:sp>
      <p:sp>
        <p:nvSpPr>
          <p:cNvPr id="65" name="任意多边形: 形状 64">
            <a:extLst>
              <a:ext uri="{FF2B5EF4-FFF2-40B4-BE49-F238E27FC236}">
                <a16:creationId xmlns:a16="http://schemas.microsoft.com/office/drawing/2014/main" id="{1F5F6C7C-81C0-B4BA-293C-4C2739D866BE}"/>
              </a:ext>
            </a:extLst>
          </p:cNvPr>
          <p:cNvSpPr/>
          <p:nvPr/>
        </p:nvSpPr>
        <p:spPr>
          <a:xfrm>
            <a:off x="1032933" y="2573444"/>
            <a:ext cx="2853267" cy="642964"/>
          </a:xfrm>
          <a:custGeom>
            <a:avLst/>
            <a:gdLst>
              <a:gd name="csX0" fmla="*/ 2425700 w 2853267"/>
              <a:gd name="csY0" fmla="*/ 93556 h 642964"/>
              <a:gd name="csX1" fmla="*/ 2853267 w 2853267"/>
              <a:gd name="csY1" fmla="*/ 102023 h 642964"/>
              <a:gd name="csX2" fmla="*/ 2849034 w 2853267"/>
              <a:gd name="csY2" fmla="*/ 55456 h 642964"/>
              <a:gd name="csX3" fmla="*/ 2218267 w 2853267"/>
              <a:gd name="csY3" fmla="*/ 42756 h 642964"/>
              <a:gd name="csX4" fmla="*/ 2184400 w 2853267"/>
              <a:gd name="csY4" fmla="*/ 55456 h 642964"/>
              <a:gd name="csX5" fmla="*/ 2167467 w 2853267"/>
              <a:gd name="csY5" fmla="*/ 51223 h 642964"/>
              <a:gd name="csX6" fmla="*/ 2146300 w 2853267"/>
              <a:gd name="csY6" fmla="*/ 46989 h 642964"/>
              <a:gd name="csX7" fmla="*/ 2103967 w 2853267"/>
              <a:gd name="csY7" fmla="*/ 30056 h 642964"/>
              <a:gd name="csX8" fmla="*/ 2061634 w 2853267"/>
              <a:gd name="csY8" fmla="*/ 34289 h 642964"/>
              <a:gd name="csX9" fmla="*/ 2040467 w 2853267"/>
              <a:gd name="csY9" fmla="*/ 46989 h 642964"/>
              <a:gd name="csX10" fmla="*/ 2027767 w 2853267"/>
              <a:gd name="csY10" fmla="*/ 59689 h 642964"/>
              <a:gd name="csX11" fmla="*/ 2006600 w 2853267"/>
              <a:gd name="csY11" fmla="*/ 68156 h 642964"/>
              <a:gd name="csX12" fmla="*/ 1981200 w 2853267"/>
              <a:gd name="csY12" fmla="*/ 63923 h 642964"/>
              <a:gd name="csX13" fmla="*/ 1964267 w 2853267"/>
              <a:gd name="csY13" fmla="*/ 59689 h 642964"/>
              <a:gd name="csX14" fmla="*/ 1943100 w 2853267"/>
              <a:gd name="csY14" fmla="*/ 55456 h 642964"/>
              <a:gd name="csX15" fmla="*/ 1926167 w 2853267"/>
              <a:gd name="csY15" fmla="*/ 51223 h 642964"/>
              <a:gd name="csX16" fmla="*/ 1905000 w 2853267"/>
              <a:gd name="csY16" fmla="*/ 46989 h 642964"/>
              <a:gd name="csX17" fmla="*/ 1888067 w 2853267"/>
              <a:gd name="csY17" fmla="*/ 42756 h 642964"/>
              <a:gd name="csX18" fmla="*/ 1875367 w 2853267"/>
              <a:gd name="csY18" fmla="*/ 38523 h 642964"/>
              <a:gd name="csX19" fmla="*/ 1849967 w 2853267"/>
              <a:gd name="csY19" fmla="*/ 34289 h 642964"/>
              <a:gd name="csX20" fmla="*/ 1803400 w 2853267"/>
              <a:gd name="csY20" fmla="*/ 30056 h 642964"/>
              <a:gd name="csX21" fmla="*/ 1778000 w 2853267"/>
              <a:gd name="csY21" fmla="*/ 25823 h 642964"/>
              <a:gd name="csX22" fmla="*/ 1515534 w 2853267"/>
              <a:gd name="csY22" fmla="*/ 17356 h 642964"/>
              <a:gd name="csX23" fmla="*/ 1473200 w 2853267"/>
              <a:gd name="csY23" fmla="*/ 13123 h 642964"/>
              <a:gd name="csX24" fmla="*/ 1405467 w 2853267"/>
              <a:gd name="csY24" fmla="*/ 4656 h 642964"/>
              <a:gd name="csX25" fmla="*/ 1210734 w 2853267"/>
              <a:gd name="csY25" fmla="*/ 423 h 642964"/>
              <a:gd name="csX26" fmla="*/ 1087967 w 2853267"/>
              <a:gd name="csY26" fmla="*/ 571923 h 642964"/>
              <a:gd name="csX27" fmla="*/ 1024467 w 2853267"/>
              <a:gd name="csY27" fmla="*/ 571923 h 642964"/>
              <a:gd name="csX28" fmla="*/ 897467 w 2853267"/>
              <a:gd name="csY28" fmla="*/ 25823 h 642964"/>
              <a:gd name="csX29" fmla="*/ 266700 w 2853267"/>
              <a:gd name="csY29" fmla="*/ 25823 h 642964"/>
              <a:gd name="csX30" fmla="*/ 190500 w 2853267"/>
              <a:gd name="csY30" fmla="*/ 30056 h 642964"/>
              <a:gd name="csX31" fmla="*/ 169334 w 2853267"/>
              <a:gd name="csY31" fmla="*/ 72389 h 642964"/>
              <a:gd name="csX32" fmla="*/ 152400 w 2853267"/>
              <a:gd name="csY32" fmla="*/ 135889 h 642964"/>
              <a:gd name="csX33" fmla="*/ 143934 w 2853267"/>
              <a:gd name="csY33" fmla="*/ 148589 h 642964"/>
              <a:gd name="csX34" fmla="*/ 105834 w 2853267"/>
              <a:gd name="csY34" fmla="*/ 173989 h 642964"/>
              <a:gd name="csX35" fmla="*/ 93134 w 2853267"/>
              <a:gd name="csY35" fmla="*/ 182456 h 642964"/>
              <a:gd name="csX36" fmla="*/ 76200 w 2853267"/>
              <a:gd name="csY36" fmla="*/ 190923 h 642964"/>
              <a:gd name="csX37" fmla="*/ 46567 w 2853267"/>
              <a:gd name="csY37" fmla="*/ 207856 h 642964"/>
              <a:gd name="csX38" fmla="*/ 21167 w 2853267"/>
              <a:gd name="csY38" fmla="*/ 224789 h 642964"/>
              <a:gd name="csX39" fmla="*/ 4234 w 2853267"/>
              <a:gd name="csY39" fmla="*/ 241723 h 642964"/>
              <a:gd name="csX40" fmla="*/ 0 w 2853267"/>
              <a:gd name="csY40" fmla="*/ 254423 h 642964"/>
              <a:gd name="csX41" fmla="*/ 4234 w 2853267"/>
              <a:gd name="csY41" fmla="*/ 284056 h 642964"/>
              <a:gd name="csX42" fmla="*/ 12700 w 2853267"/>
              <a:gd name="csY42" fmla="*/ 296756 h 642964"/>
              <a:gd name="csX43" fmla="*/ 46567 w 2853267"/>
              <a:gd name="csY43" fmla="*/ 313689 h 642964"/>
              <a:gd name="csX44" fmla="*/ 76200 w 2853267"/>
              <a:gd name="csY44" fmla="*/ 305223 h 642964"/>
              <a:gd name="csX45" fmla="*/ 110067 w 2853267"/>
              <a:gd name="csY45" fmla="*/ 292523 h 642964"/>
              <a:gd name="csX46" fmla="*/ 139700 w 2853267"/>
              <a:gd name="csY46" fmla="*/ 271356 h 642964"/>
              <a:gd name="csX47" fmla="*/ 156634 w 2853267"/>
              <a:gd name="csY47" fmla="*/ 254423 h 642964"/>
              <a:gd name="csX48" fmla="*/ 173567 w 2853267"/>
              <a:gd name="csY48" fmla="*/ 245956 h 642964"/>
              <a:gd name="csX49" fmla="*/ 177800 w 2853267"/>
              <a:gd name="csY49" fmla="*/ 199389 h 642964"/>
              <a:gd name="csX50" fmla="*/ 190500 w 2853267"/>
              <a:gd name="csY50" fmla="*/ 173989 h 642964"/>
              <a:gd name="csX51" fmla="*/ 207434 w 2853267"/>
              <a:gd name="csY51" fmla="*/ 140123 h 642964"/>
              <a:gd name="csX52" fmla="*/ 211667 w 2853267"/>
              <a:gd name="csY52" fmla="*/ 127423 h 642964"/>
              <a:gd name="csX53" fmla="*/ 224367 w 2853267"/>
              <a:gd name="csY53" fmla="*/ 97789 h 642964"/>
              <a:gd name="csX54" fmla="*/ 241300 w 2853267"/>
              <a:gd name="csY54" fmla="*/ 89323 h 642964"/>
              <a:gd name="csX55" fmla="*/ 376767 w 2853267"/>
              <a:gd name="csY55" fmla="*/ 93556 h 642964"/>
              <a:gd name="csX56" fmla="*/ 393700 w 2853267"/>
              <a:gd name="csY56" fmla="*/ 89323 h 642964"/>
              <a:gd name="csX57" fmla="*/ 563034 w 2853267"/>
              <a:gd name="csY57" fmla="*/ 89323 h 642964"/>
              <a:gd name="csX58" fmla="*/ 571500 w 2853267"/>
              <a:gd name="csY58" fmla="*/ 89323 h 642964"/>
              <a:gd name="csX59" fmla="*/ 613834 w 2853267"/>
              <a:gd name="csY59" fmla="*/ 85089 h 642964"/>
              <a:gd name="csX60" fmla="*/ 647700 w 2853267"/>
              <a:gd name="csY60" fmla="*/ 93556 h 642964"/>
              <a:gd name="csX61" fmla="*/ 685800 w 2853267"/>
              <a:gd name="csY61" fmla="*/ 97789 h 642964"/>
              <a:gd name="csX62" fmla="*/ 711200 w 2853267"/>
              <a:gd name="csY62" fmla="*/ 106256 h 642964"/>
              <a:gd name="csX63" fmla="*/ 732367 w 2853267"/>
              <a:gd name="csY63" fmla="*/ 114723 h 642964"/>
              <a:gd name="csX64" fmla="*/ 749300 w 2853267"/>
              <a:gd name="csY64" fmla="*/ 118956 h 642964"/>
              <a:gd name="csX65" fmla="*/ 757767 w 2853267"/>
              <a:gd name="csY65" fmla="*/ 131656 h 642964"/>
              <a:gd name="csX66" fmla="*/ 787400 w 2853267"/>
              <a:gd name="csY66" fmla="*/ 148589 h 642964"/>
              <a:gd name="csX67" fmla="*/ 800100 w 2853267"/>
              <a:gd name="csY67" fmla="*/ 173989 h 642964"/>
              <a:gd name="csX68" fmla="*/ 990600 w 2853267"/>
              <a:gd name="csY68" fmla="*/ 618489 h 642964"/>
              <a:gd name="csX69" fmla="*/ 1028700 w 2853267"/>
              <a:gd name="csY69" fmla="*/ 635423 h 642964"/>
              <a:gd name="csX70" fmla="*/ 1049867 w 2853267"/>
              <a:gd name="csY70" fmla="*/ 639656 h 642964"/>
              <a:gd name="csX71" fmla="*/ 1134534 w 2853267"/>
              <a:gd name="csY71" fmla="*/ 626956 h 642964"/>
              <a:gd name="csX72" fmla="*/ 1240367 w 2853267"/>
              <a:gd name="csY72" fmla="*/ 72389 h 642964"/>
              <a:gd name="csX73" fmla="*/ 1248834 w 2853267"/>
              <a:gd name="csY73" fmla="*/ 85089 h 642964"/>
              <a:gd name="csX74" fmla="*/ 1295400 w 2853267"/>
              <a:gd name="csY74" fmla="*/ 97789 h 642964"/>
              <a:gd name="csX75" fmla="*/ 1337734 w 2853267"/>
              <a:gd name="csY75" fmla="*/ 85089 h 642964"/>
              <a:gd name="csX76" fmla="*/ 1363134 w 2853267"/>
              <a:gd name="csY76" fmla="*/ 93556 h 642964"/>
              <a:gd name="csX77" fmla="*/ 1384300 w 2853267"/>
              <a:gd name="csY77" fmla="*/ 97789 h 642964"/>
              <a:gd name="csX78" fmla="*/ 1401234 w 2853267"/>
              <a:gd name="csY78" fmla="*/ 106256 h 642964"/>
              <a:gd name="csX79" fmla="*/ 1435100 w 2853267"/>
              <a:gd name="csY79" fmla="*/ 97789 h 642964"/>
              <a:gd name="csX80" fmla="*/ 1468967 w 2853267"/>
              <a:gd name="csY80" fmla="*/ 85089 h 642964"/>
              <a:gd name="csX81" fmla="*/ 1591734 w 2853267"/>
              <a:gd name="csY81" fmla="*/ 93556 h 642964"/>
              <a:gd name="csX82" fmla="*/ 1718734 w 2853267"/>
              <a:gd name="csY82" fmla="*/ 118956 h 642964"/>
              <a:gd name="csX83" fmla="*/ 1756834 w 2853267"/>
              <a:gd name="csY83" fmla="*/ 123189 h 642964"/>
              <a:gd name="csX84" fmla="*/ 1803400 w 2853267"/>
              <a:gd name="csY84" fmla="*/ 144356 h 642964"/>
              <a:gd name="csX85" fmla="*/ 1820334 w 2853267"/>
              <a:gd name="csY85" fmla="*/ 148589 h 642964"/>
              <a:gd name="csX86" fmla="*/ 1841500 w 2853267"/>
              <a:gd name="csY86" fmla="*/ 157056 h 642964"/>
              <a:gd name="csX87" fmla="*/ 1871134 w 2853267"/>
              <a:gd name="csY87" fmla="*/ 161289 h 642964"/>
              <a:gd name="csX88" fmla="*/ 1943100 w 2853267"/>
              <a:gd name="csY88" fmla="*/ 169756 h 642964"/>
              <a:gd name="csX89" fmla="*/ 1976967 w 2853267"/>
              <a:gd name="csY89" fmla="*/ 165523 h 642964"/>
              <a:gd name="csX90" fmla="*/ 1993900 w 2853267"/>
              <a:gd name="csY90" fmla="*/ 157056 h 642964"/>
              <a:gd name="csX91" fmla="*/ 2019300 w 2853267"/>
              <a:gd name="csY91" fmla="*/ 148589 h 642964"/>
              <a:gd name="csX92" fmla="*/ 2036234 w 2853267"/>
              <a:gd name="csY92" fmla="*/ 140123 h 642964"/>
              <a:gd name="csX93" fmla="*/ 2048934 w 2853267"/>
              <a:gd name="csY93" fmla="*/ 135889 h 642964"/>
              <a:gd name="csX94" fmla="*/ 2082800 w 2853267"/>
              <a:gd name="csY94" fmla="*/ 118956 h 642964"/>
              <a:gd name="csX95" fmla="*/ 2103967 w 2853267"/>
              <a:gd name="csY95" fmla="*/ 110489 h 642964"/>
              <a:gd name="csX96" fmla="*/ 2256367 w 2853267"/>
              <a:gd name="csY96" fmla="*/ 106256 h 642964"/>
              <a:gd name="csX97" fmla="*/ 2264834 w 2853267"/>
              <a:gd name="csY97" fmla="*/ 93556 h 642964"/>
              <a:gd name="csX98" fmla="*/ 2307167 w 2853267"/>
              <a:gd name="csY98" fmla="*/ 80856 h 642964"/>
              <a:gd name="csX99" fmla="*/ 2425700 w 2853267"/>
              <a:gd name="csY99" fmla="*/ 93556 h 6429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</a:cxnLst>
            <a:rect l="l" t="t" r="r" b="b"/>
            <a:pathLst>
              <a:path w="2853267" h="642964">
                <a:moveTo>
                  <a:pt x="2425700" y="93556"/>
                </a:moveTo>
                <a:lnTo>
                  <a:pt x="2853267" y="102023"/>
                </a:lnTo>
                <a:lnTo>
                  <a:pt x="2849034" y="55456"/>
                </a:lnTo>
                <a:lnTo>
                  <a:pt x="2218267" y="42756"/>
                </a:lnTo>
                <a:cubicBezTo>
                  <a:pt x="2206978" y="46989"/>
                  <a:pt x="2196293" y="53474"/>
                  <a:pt x="2184400" y="55456"/>
                </a:cubicBezTo>
                <a:cubicBezTo>
                  <a:pt x="2178661" y="56413"/>
                  <a:pt x="2173146" y="52485"/>
                  <a:pt x="2167467" y="51223"/>
                </a:cubicBezTo>
                <a:cubicBezTo>
                  <a:pt x="2160443" y="49662"/>
                  <a:pt x="2153356" y="48400"/>
                  <a:pt x="2146300" y="46989"/>
                </a:cubicBezTo>
                <a:cubicBezTo>
                  <a:pt x="2136941" y="42309"/>
                  <a:pt x="2117026" y="30056"/>
                  <a:pt x="2103967" y="30056"/>
                </a:cubicBezTo>
                <a:cubicBezTo>
                  <a:pt x="2089786" y="30056"/>
                  <a:pt x="2075745" y="32878"/>
                  <a:pt x="2061634" y="34289"/>
                </a:cubicBezTo>
                <a:cubicBezTo>
                  <a:pt x="2054578" y="38522"/>
                  <a:pt x="2047050" y="42052"/>
                  <a:pt x="2040467" y="46989"/>
                </a:cubicBezTo>
                <a:cubicBezTo>
                  <a:pt x="2035678" y="50581"/>
                  <a:pt x="2032844" y="56516"/>
                  <a:pt x="2027767" y="59689"/>
                </a:cubicBezTo>
                <a:cubicBezTo>
                  <a:pt x="2021323" y="63717"/>
                  <a:pt x="2013656" y="65334"/>
                  <a:pt x="2006600" y="68156"/>
                </a:cubicBezTo>
                <a:cubicBezTo>
                  <a:pt x="1998133" y="66745"/>
                  <a:pt x="1989617" y="65606"/>
                  <a:pt x="1981200" y="63923"/>
                </a:cubicBezTo>
                <a:cubicBezTo>
                  <a:pt x="1975495" y="62782"/>
                  <a:pt x="1969947" y="60951"/>
                  <a:pt x="1964267" y="59689"/>
                </a:cubicBezTo>
                <a:cubicBezTo>
                  <a:pt x="1957243" y="58128"/>
                  <a:pt x="1950124" y="57017"/>
                  <a:pt x="1943100" y="55456"/>
                </a:cubicBezTo>
                <a:cubicBezTo>
                  <a:pt x="1937420" y="54194"/>
                  <a:pt x="1931846" y="52485"/>
                  <a:pt x="1926167" y="51223"/>
                </a:cubicBezTo>
                <a:cubicBezTo>
                  <a:pt x="1919143" y="49662"/>
                  <a:pt x="1912024" y="48550"/>
                  <a:pt x="1905000" y="46989"/>
                </a:cubicBezTo>
                <a:cubicBezTo>
                  <a:pt x="1899321" y="45727"/>
                  <a:pt x="1893661" y="44354"/>
                  <a:pt x="1888067" y="42756"/>
                </a:cubicBezTo>
                <a:cubicBezTo>
                  <a:pt x="1883776" y="41530"/>
                  <a:pt x="1879723" y="39491"/>
                  <a:pt x="1875367" y="38523"/>
                </a:cubicBezTo>
                <a:cubicBezTo>
                  <a:pt x="1866988" y="36661"/>
                  <a:pt x="1858492" y="35292"/>
                  <a:pt x="1849967" y="34289"/>
                </a:cubicBezTo>
                <a:cubicBezTo>
                  <a:pt x="1834487" y="32468"/>
                  <a:pt x="1818880" y="31877"/>
                  <a:pt x="1803400" y="30056"/>
                </a:cubicBezTo>
                <a:cubicBezTo>
                  <a:pt x="1794875" y="29053"/>
                  <a:pt x="1786566" y="26376"/>
                  <a:pt x="1778000" y="25823"/>
                </a:cubicBezTo>
                <a:cubicBezTo>
                  <a:pt x="1723288" y="22293"/>
                  <a:pt x="1554628" y="18413"/>
                  <a:pt x="1515534" y="17356"/>
                </a:cubicBezTo>
                <a:cubicBezTo>
                  <a:pt x="1501423" y="15945"/>
                  <a:pt x="1487272" y="14882"/>
                  <a:pt x="1473200" y="13123"/>
                </a:cubicBezTo>
                <a:cubicBezTo>
                  <a:pt x="1417246" y="6129"/>
                  <a:pt x="1483711" y="10451"/>
                  <a:pt x="1405467" y="4656"/>
                </a:cubicBezTo>
                <a:cubicBezTo>
                  <a:pt x="1315876" y="-1980"/>
                  <a:pt x="1317975" y="423"/>
                  <a:pt x="1210734" y="423"/>
                </a:cubicBezTo>
                <a:lnTo>
                  <a:pt x="1087967" y="571923"/>
                </a:lnTo>
                <a:lnTo>
                  <a:pt x="1024467" y="571923"/>
                </a:lnTo>
                <a:lnTo>
                  <a:pt x="897467" y="25823"/>
                </a:lnTo>
                <a:lnTo>
                  <a:pt x="266700" y="25823"/>
                </a:lnTo>
                <a:lnTo>
                  <a:pt x="190500" y="30056"/>
                </a:lnTo>
                <a:cubicBezTo>
                  <a:pt x="183445" y="44167"/>
                  <a:pt x="174546" y="57498"/>
                  <a:pt x="169334" y="72389"/>
                </a:cubicBezTo>
                <a:cubicBezTo>
                  <a:pt x="149739" y="128376"/>
                  <a:pt x="171301" y="98087"/>
                  <a:pt x="152400" y="135889"/>
                </a:cubicBezTo>
                <a:cubicBezTo>
                  <a:pt x="150125" y="140440"/>
                  <a:pt x="147531" y="144991"/>
                  <a:pt x="143934" y="148589"/>
                </a:cubicBezTo>
                <a:cubicBezTo>
                  <a:pt x="124045" y="168478"/>
                  <a:pt x="126515" y="162172"/>
                  <a:pt x="105834" y="173989"/>
                </a:cubicBezTo>
                <a:cubicBezTo>
                  <a:pt x="101416" y="176513"/>
                  <a:pt x="97552" y="179932"/>
                  <a:pt x="93134" y="182456"/>
                </a:cubicBezTo>
                <a:cubicBezTo>
                  <a:pt x="87655" y="185587"/>
                  <a:pt x="81740" y="187901"/>
                  <a:pt x="76200" y="190923"/>
                </a:cubicBezTo>
                <a:cubicBezTo>
                  <a:pt x="66213" y="196371"/>
                  <a:pt x="56445" y="202212"/>
                  <a:pt x="46567" y="207856"/>
                </a:cubicBezTo>
                <a:cubicBezTo>
                  <a:pt x="26675" y="237693"/>
                  <a:pt x="52410" y="205261"/>
                  <a:pt x="21167" y="224789"/>
                </a:cubicBezTo>
                <a:cubicBezTo>
                  <a:pt x="14398" y="229020"/>
                  <a:pt x="9878" y="236078"/>
                  <a:pt x="4234" y="241723"/>
                </a:cubicBezTo>
                <a:cubicBezTo>
                  <a:pt x="2823" y="245956"/>
                  <a:pt x="0" y="249961"/>
                  <a:pt x="0" y="254423"/>
                </a:cubicBezTo>
                <a:cubicBezTo>
                  <a:pt x="0" y="264401"/>
                  <a:pt x="1367" y="274499"/>
                  <a:pt x="4234" y="284056"/>
                </a:cubicBezTo>
                <a:cubicBezTo>
                  <a:pt x="5696" y="288929"/>
                  <a:pt x="9103" y="293158"/>
                  <a:pt x="12700" y="296756"/>
                </a:cubicBezTo>
                <a:cubicBezTo>
                  <a:pt x="21155" y="305212"/>
                  <a:pt x="36459" y="309646"/>
                  <a:pt x="46567" y="313689"/>
                </a:cubicBezTo>
                <a:cubicBezTo>
                  <a:pt x="99464" y="300465"/>
                  <a:pt x="33717" y="317361"/>
                  <a:pt x="76200" y="305223"/>
                </a:cubicBezTo>
                <a:cubicBezTo>
                  <a:pt x="97031" y="299271"/>
                  <a:pt x="90343" y="303794"/>
                  <a:pt x="110067" y="292523"/>
                </a:cubicBezTo>
                <a:cubicBezTo>
                  <a:pt x="116574" y="288805"/>
                  <a:pt x="135425" y="275096"/>
                  <a:pt x="139700" y="271356"/>
                </a:cubicBezTo>
                <a:cubicBezTo>
                  <a:pt x="145708" y="266100"/>
                  <a:pt x="150248" y="259212"/>
                  <a:pt x="156634" y="254423"/>
                </a:cubicBezTo>
                <a:cubicBezTo>
                  <a:pt x="161683" y="250637"/>
                  <a:pt x="167923" y="248778"/>
                  <a:pt x="173567" y="245956"/>
                </a:cubicBezTo>
                <a:cubicBezTo>
                  <a:pt x="174978" y="230434"/>
                  <a:pt x="175596" y="214819"/>
                  <a:pt x="177800" y="199389"/>
                </a:cubicBezTo>
                <a:cubicBezTo>
                  <a:pt x="179738" y="185825"/>
                  <a:pt x="184011" y="185885"/>
                  <a:pt x="190500" y="173989"/>
                </a:cubicBezTo>
                <a:cubicBezTo>
                  <a:pt x="196544" y="162909"/>
                  <a:pt x="203443" y="152097"/>
                  <a:pt x="207434" y="140123"/>
                </a:cubicBezTo>
                <a:cubicBezTo>
                  <a:pt x="208845" y="135890"/>
                  <a:pt x="210441" y="131714"/>
                  <a:pt x="211667" y="127423"/>
                </a:cubicBezTo>
                <a:cubicBezTo>
                  <a:pt x="214816" y="116399"/>
                  <a:pt x="214699" y="105845"/>
                  <a:pt x="224367" y="97789"/>
                </a:cubicBezTo>
                <a:cubicBezTo>
                  <a:pt x="229215" y="93749"/>
                  <a:pt x="235656" y="92145"/>
                  <a:pt x="241300" y="89323"/>
                </a:cubicBezTo>
                <a:cubicBezTo>
                  <a:pt x="304164" y="105038"/>
                  <a:pt x="274863" y="101104"/>
                  <a:pt x="376767" y="93556"/>
                </a:cubicBezTo>
                <a:cubicBezTo>
                  <a:pt x="439941" y="88877"/>
                  <a:pt x="369468" y="89323"/>
                  <a:pt x="393700" y="89323"/>
                </a:cubicBezTo>
                <a:lnTo>
                  <a:pt x="563034" y="89323"/>
                </a:lnTo>
                <a:lnTo>
                  <a:pt x="571500" y="89323"/>
                </a:lnTo>
                <a:cubicBezTo>
                  <a:pt x="585611" y="87912"/>
                  <a:pt x="599674" y="84302"/>
                  <a:pt x="613834" y="85089"/>
                </a:cubicBezTo>
                <a:cubicBezTo>
                  <a:pt x="625452" y="85734"/>
                  <a:pt x="636241" y="91534"/>
                  <a:pt x="647700" y="93556"/>
                </a:cubicBezTo>
                <a:cubicBezTo>
                  <a:pt x="660284" y="95777"/>
                  <a:pt x="673100" y="96378"/>
                  <a:pt x="685800" y="97789"/>
                </a:cubicBezTo>
                <a:cubicBezTo>
                  <a:pt x="694267" y="100611"/>
                  <a:pt x="702813" y="103206"/>
                  <a:pt x="711200" y="106256"/>
                </a:cubicBezTo>
                <a:cubicBezTo>
                  <a:pt x="718342" y="108853"/>
                  <a:pt x="725158" y="112320"/>
                  <a:pt x="732367" y="114723"/>
                </a:cubicBezTo>
                <a:cubicBezTo>
                  <a:pt x="737886" y="116563"/>
                  <a:pt x="743656" y="117545"/>
                  <a:pt x="749300" y="118956"/>
                </a:cubicBezTo>
                <a:cubicBezTo>
                  <a:pt x="752122" y="123189"/>
                  <a:pt x="754169" y="128058"/>
                  <a:pt x="757767" y="131656"/>
                </a:cubicBezTo>
                <a:cubicBezTo>
                  <a:pt x="770582" y="144471"/>
                  <a:pt x="772869" y="143746"/>
                  <a:pt x="787400" y="148589"/>
                </a:cubicBezTo>
                <a:cubicBezTo>
                  <a:pt x="796608" y="171609"/>
                  <a:pt x="790494" y="164383"/>
                  <a:pt x="800100" y="173989"/>
                </a:cubicBezTo>
                <a:lnTo>
                  <a:pt x="990600" y="618489"/>
                </a:lnTo>
                <a:cubicBezTo>
                  <a:pt x="1003300" y="624134"/>
                  <a:pt x="1015612" y="630749"/>
                  <a:pt x="1028700" y="635423"/>
                </a:cubicBezTo>
                <a:cubicBezTo>
                  <a:pt x="1035476" y="637843"/>
                  <a:pt x="1042672" y="639656"/>
                  <a:pt x="1049867" y="639656"/>
                </a:cubicBezTo>
                <a:cubicBezTo>
                  <a:pt x="1125598" y="639656"/>
                  <a:pt x="1108778" y="652712"/>
                  <a:pt x="1134534" y="626956"/>
                </a:cubicBezTo>
                <a:lnTo>
                  <a:pt x="1240367" y="72389"/>
                </a:lnTo>
                <a:lnTo>
                  <a:pt x="1248834" y="85089"/>
                </a:lnTo>
                <a:cubicBezTo>
                  <a:pt x="1264356" y="89322"/>
                  <a:pt x="1279435" y="95793"/>
                  <a:pt x="1295400" y="97789"/>
                </a:cubicBezTo>
                <a:cubicBezTo>
                  <a:pt x="1306304" y="99152"/>
                  <a:pt x="1328596" y="88744"/>
                  <a:pt x="1337734" y="85089"/>
                </a:cubicBezTo>
                <a:cubicBezTo>
                  <a:pt x="1346201" y="87911"/>
                  <a:pt x="1354524" y="91208"/>
                  <a:pt x="1363134" y="93556"/>
                </a:cubicBezTo>
                <a:cubicBezTo>
                  <a:pt x="1370076" y="95449"/>
                  <a:pt x="1377474" y="95514"/>
                  <a:pt x="1384300" y="97789"/>
                </a:cubicBezTo>
                <a:cubicBezTo>
                  <a:pt x="1390287" y="99785"/>
                  <a:pt x="1395589" y="103434"/>
                  <a:pt x="1401234" y="106256"/>
                </a:cubicBezTo>
                <a:cubicBezTo>
                  <a:pt x="1404292" y="105645"/>
                  <a:pt x="1429519" y="101510"/>
                  <a:pt x="1435100" y="97789"/>
                </a:cubicBezTo>
                <a:cubicBezTo>
                  <a:pt x="1461633" y="80100"/>
                  <a:pt x="1431391" y="85089"/>
                  <a:pt x="1468967" y="85089"/>
                </a:cubicBezTo>
                <a:lnTo>
                  <a:pt x="1591734" y="93556"/>
                </a:lnTo>
                <a:lnTo>
                  <a:pt x="1718734" y="118956"/>
                </a:lnTo>
                <a:cubicBezTo>
                  <a:pt x="1731434" y="120367"/>
                  <a:pt x="1744437" y="120090"/>
                  <a:pt x="1756834" y="123189"/>
                </a:cubicBezTo>
                <a:cubicBezTo>
                  <a:pt x="1786862" y="130696"/>
                  <a:pt x="1780029" y="135592"/>
                  <a:pt x="1803400" y="144356"/>
                </a:cubicBezTo>
                <a:cubicBezTo>
                  <a:pt x="1808848" y="146399"/>
                  <a:pt x="1814814" y="146749"/>
                  <a:pt x="1820334" y="148589"/>
                </a:cubicBezTo>
                <a:cubicBezTo>
                  <a:pt x="1827543" y="150992"/>
                  <a:pt x="1834128" y="155213"/>
                  <a:pt x="1841500" y="157056"/>
                </a:cubicBezTo>
                <a:cubicBezTo>
                  <a:pt x="1851180" y="159476"/>
                  <a:pt x="1861243" y="159970"/>
                  <a:pt x="1871134" y="161289"/>
                </a:cubicBezTo>
                <a:cubicBezTo>
                  <a:pt x="1900271" y="165174"/>
                  <a:pt x="1913246" y="166439"/>
                  <a:pt x="1943100" y="169756"/>
                </a:cubicBezTo>
                <a:cubicBezTo>
                  <a:pt x="1954389" y="168345"/>
                  <a:pt x="1965930" y="168282"/>
                  <a:pt x="1976967" y="165523"/>
                </a:cubicBezTo>
                <a:cubicBezTo>
                  <a:pt x="1983089" y="163992"/>
                  <a:pt x="1988041" y="159400"/>
                  <a:pt x="1993900" y="157056"/>
                </a:cubicBezTo>
                <a:cubicBezTo>
                  <a:pt x="2002186" y="153741"/>
                  <a:pt x="2011014" y="151903"/>
                  <a:pt x="2019300" y="148589"/>
                </a:cubicBezTo>
                <a:cubicBezTo>
                  <a:pt x="2025159" y="146245"/>
                  <a:pt x="2030433" y="142609"/>
                  <a:pt x="2036234" y="140123"/>
                </a:cubicBezTo>
                <a:cubicBezTo>
                  <a:pt x="2040336" y="138365"/>
                  <a:pt x="2044943" y="137885"/>
                  <a:pt x="2048934" y="135889"/>
                </a:cubicBezTo>
                <a:cubicBezTo>
                  <a:pt x="2106520" y="107094"/>
                  <a:pt x="2044618" y="133274"/>
                  <a:pt x="2082800" y="118956"/>
                </a:cubicBezTo>
                <a:cubicBezTo>
                  <a:pt x="2089915" y="116288"/>
                  <a:pt x="2096388" y="111044"/>
                  <a:pt x="2103967" y="110489"/>
                </a:cubicBezTo>
                <a:cubicBezTo>
                  <a:pt x="2154651" y="106780"/>
                  <a:pt x="2205567" y="107667"/>
                  <a:pt x="2256367" y="106256"/>
                </a:cubicBezTo>
                <a:cubicBezTo>
                  <a:pt x="2259189" y="102023"/>
                  <a:pt x="2260519" y="96253"/>
                  <a:pt x="2264834" y="93556"/>
                </a:cubicBezTo>
                <a:cubicBezTo>
                  <a:pt x="2271707" y="89260"/>
                  <a:pt x="2297252" y="83335"/>
                  <a:pt x="2307167" y="80856"/>
                </a:cubicBezTo>
                <a:lnTo>
                  <a:pt x="2425700" y="9355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ED86D4EC-4A89-36D5-BBB6-C80D90D36640}"/>
              </a:ext>
            </a:extLst>
          </p:cNvPr>
          <p:cNvSpPr/>
          <p:nvPr/>
        </p:nvSpPr>
        <p:spPr>
          <a:xfrm>
            <a:off x="1625440" y="2324100"/>
            <a:ext cx="788532" cy="1032803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B6134D35-C3F6-9A64-B980-88F6AF9CB096}"/>
              </a:ext>
            </a:extLst>
          </p:cNvPr>
          <p:cNvSpPr/>
          <p:nvPr/>
        </p:nvSpPr>
        <p:spPr>
          <a:xfrm>
            <a:off x="801870" y="2500718"/>
            <a:ext cx="477846" cy="499871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225419F9-B02C-91D4-0209-A7994FC401CC}"/>
              </a:ext>
            </a:extLst>
          </p:cNvPr>
          <p:cNvCxnSpPr>
            <a:cxnSpLocks/>
            <a:stCxn id="41" idx="3"/>
            <a:endCxn id="70" idx="1"/>
          </p:cNvCxnSpPr>
          <p:nvPr/>
        </p:nvCxnSpPr>
        <p:spPr>
          <a:xfrm>
            <a:off x="3456819" y="3055725"/>
            <a:ext cx="54468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文本框 69">
            <a:extLst>
              <a:ext uri="{FF2B5EF4-FFF2-40B4-BE49-F238E27FC236}">
                <a16:creationId xmlns:a16="http://schemas.microsoft.com/office/drawing/2014/main" id="{F30EC645-3517-B8AC-F2DC-158CA634CD1E}"/>
              </a:ext>
            </a:extLst>
          </p:cNvPr>
          <p:cNvSpPr txBox="1"/>
          <p:nvPr/>
        </p:nvSpPr>
        <p:spPr>
          <a:xfrm>
            <a:off x="4001500" y="2871059"/>
            <a:ext cx="10428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SU8</a:t>
            </a:r>
            <a:r>
              <a:rPr lang="zh-CN" altLang="en-US" sz="1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支柱</a:t>
            </a:r>
            <a:endParaRPr lang="zh-CN" altLang="en-US" dirty="0"/>
          </a:p>
        </p:txBody>
      </p:sp>
      <p:cxnSp>
        <p:nvCxnSpPr>
          <p:cNvPr id="71" name="直接箭头连接符 70">
            <a:extLst>
              <a:ext uri="{FF2B5EF4-FFF2-40B4-BE49-F238E27FC236}">
                <a16:creationId xmlns:a16="http://schemas.microsoft.com/office/drawing/2014/main" id="{9E35A5EF-D0FE-0FA1-EC47-8DBD4ABE28D2}"/>
              </a:ext>
            </a:extLst>
          </p:cNvPr>
          <p:cNvCxnSpPr>
            <a:cxnSpLocks/>
          </p:cNvCxnSpPr>
          <p:nvPr/>
        </p:nvCxnSpPr>
        <p:spPr>
          <a:xfrm flipV="1">
            <a:off x="3728117" y="2379081"/>
            <a:ext cx="386683" cy="2622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文本框 76">
            <a:extLst>
              <a:ext uri="{FF2B5EF4-FFF2-40B4-BE49-F238E27FC236}">
                <a16:creationId xmlns:a16="http://schemas.microsoft.com/office/drawing/2014/main" id="{1D8AAE51-375B-96AE-42BF-A8D62D0F4941}"/>
              </a:ext>
            </a:extLst>
          </p:cNvPr>
          <p:cNvSpPr txBox="1"/>
          <p:nvPr/>
        </p:nvSpPr>
        <p:spPr>
          <a:xfrm>
            <a:off x="4082650" y="2202208"/>
            <a:ext cx="687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铝层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851797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TBkNjM3ZjhiN2VhYWZjNTQ3YTZlMTgwNzQ5NDZiYWY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6.53488188976377,&quot;left&quot;:-24.767244094488188,&quot;top&quot;:379.9211811023622,&quot;width&quot;:1060.2007086614171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6.53488188976377,&quot;left&quot;:-24.767244094488188,&quot;top&quot;:379.9211811023622,&quot;width&quot;:1060.2007086614171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2.4,&quot;left&quot;:136.7,&quot;top&quot;:60.7,&quot;width&quot;:755.4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2.4,&quot;left&quot;:136.7,&quot;top&quot;:60.7,&quot;width&quot;:755.4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2.4,&quot;left&quot;:136.7,&quot;top&quot;:60.7,&quot;width&quot;:755.4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2.4,&quot;left&quot;:136.7,&quot;top&quot;:60.7,&quot;width&quot;:755.4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600*86"/>
  <p:tag name="TABLE_ENDDRAG_RECT" val="118*107*600*8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15,&quot;left&quot;:34.45,&quot;top&quot;:277.1,&quot;width&quot;:905.7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6.53488188976377,&quot;left&quot;:-24.767244094488188,&quot;top&quot;:379.9211811023622,&quot;width&quot;:1060.2007086614171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15,&quot;left&quot;:34.45,&quot;top&quot;:277.1,&quot;width&quot;:905.7}"/>
</p:tagLst>
</file>

<file path=ppt/theme/theme1.xml><?xml version="1.0" encoding="utf-8"?>
<a:theme xmlns:a="http://schemas.openxmlformats.org/drawingml/2006/main" name="1_Office 主题​​">
  <a:themeElements>
    <a:clrScheme name="CJcolor">
      <a:dk1>
        <a:srgbClr val="000000"/>
      </a:dk1>
      <a:lt1>
        <a:srgbClr val="FFFFCC"/>
      </a:lt1>
      <a:dk2>
        <a:srgbClr val="005DA2"/>
      </a:dk2>
      <a:lt2>
        <a:srgbClr val="FFFFFF"/>
      </a:lt2>
      <a:accent1>
        <a:srgbClr val="00FF00"/>
      </a:accent1>
      <a:accent2>
        <a:srgbClr val="FFC000"/>
      </a:accent2>
      <a:accent3>
        <a:srgbClr val="00C0FF"/>
      </a:accent3>
      <a:accent4>
        <a:srgbClr val="00FFC0"/>
      </a:accent4>
      <a:accent5>
        <a:srgbClr val="FF00C0"/>
      </a:accent5>
      <a:accent6>
        <a:srgbClr val="FF0000"/>
      </a:accent6>
      <a:hlink>
        <a:srgbClr val="C0FF00"/>
      </a:hlink>
      <a:folHlink>
        <a:srgbClr val="000000"/>
      </a:folHlink>
    </a:clrScheme>
    <a:fontScheme name="国标仿宋中        新罗马英">
      <a:majorFont>
        <a:latin typeface="Times New Roman"/>
        <a:ea typeface="方正仿宋_GB2312"/>
        <a:cs typeface=""/>
      </a:majorFont>
      <a:minorFont>
        <a:latin typeface="Times New Roman"/>
        <a:ea typeface="方正仿宋_GB2312"/>
        <a:cs typeface=""/>
      </a:minorFont>
    </a:fontScheme>
    <a:fmtScheme name="CJcolor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1614</TotalTime>
  <Words>3065</Words>
  <Application>Microsoft Office PowerPoint</Application>
  <PresentationFormat>宽屏</PresentationFormat>
  <Paragraphs>273</Paragraphs>
  <Slides>17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6" baseType="lpstr">
      <vt:lpstr>等线</vt:lpstr>
      <vt:lpstr>黑体</vt:lpstr>
      <vt:lpstr>宋体</vt:lpstr>
      <vt:lpstr>微软雅黑</vt:lpstr>
      <vt:lpstr>Arial</vt:lpstr>
      <vt:lpstr>Calibri</vt:lpstr>
      <vt:lpstr>Times New Roman</vt:lpstr>
      <vt:lpstr>Wingdings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hp</dc:creator>
  <cp:lastModifiedBy>竞成 郭</cp:lastModifiedBy>
  <cp:revision>567</cp:revision>
  <cp:lastPrinted>2024-10-22T09:27:00Z</cp:lastPrinted>
  <dcterms:created xsi:type="dcterms:W3CDTF">2019-06-19T02:08:00Z</dcterms:created>
  <dcterms:modified xsi:type="dcterms:W3CDTF">2026-07-22T04:59:01Z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46DF05140BE34E5E91FFC7628D9C17E9_13</vt:lpwstr>
  </property>
</Properties>
</file>