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32"/>
  </p:notesMasterIdLst>
  <p:sldIdLst>
    <p:sldId id="508" r:id="rId2"/>
    <p:sldId id="272" r:id="rId3"/>
    <p:sldId id="509" r:id="rId4"/>
    <p:sldId id="530" r:id="rId5"/>
    <p:sldId id="511" r:id="rId6"/>
    <p:sldId id="512" r:id="rId7"/>
    <p:sldId id="513" r:id="rId8"/>
    <p:sldId id="517" r:id="rId9"/>
    <p:sldId id="518" r:id="rId10"/>
    <p:sldId id="519" r:id="rId11"/>
    <p:sldId id="520" r:id="rId12"/>
    <p:sldId id="521" r:id="rId13"/>
    <p:sldId id="528" r:id="rId14"/>
    <p:sldId id="522" r:id="rId15"/>
    <p:sldId id="523" r:id="rId16"/>
    <p:sldId id="533" r:id="rId17"/>
    <p:sldId id="524" r:id="rId18"/>
    <p:sldId id="261" r:id="rId19"/>
    <p:sldId id="525" r:id="rId20"/>
    <p:sldId id="449" r:id="rId21"/>
    <p:sldId id="448" r:id="rId22"/>
    <p:sldId id="451" r:id="rId23"/>
    <p:sldId id="470" r:id="rId24"/>
    <p:sldId id="472" r:id="rId25"/>
    <p:sldId id="529" r:id="rId26"/>
    <p:sldId id="514" r:id="rId27"/>
    <p:sldId id="515" r:id="rId28"/>
    <p:sldId id="516" r:id="rId29"/>
    <p:sldId id="500" r:id="rId30"/>
    <p:sldId id="526" r:id="rId31"/>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1577936804@qq.com" initials="1" lastIdx="6" clrIdx="0">
    <p:extLst>
      <p:ext uri="{19B8F6BF-5375-455C-9EA6-DF929625EA0E}">
        <p15:presenceInfo xmlns:p15="http://schemas.microsoft.com/office/powerpoint/2012/main" userId="f79612e1994f5dd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63" autoAdjust="0"/>
    <p:restoredTop sz="78359" autoAdjust="0"/>
  </p:normalViewPr>
  <p:slideViewPr>
    <p:cSldViewPr snapToGrid="0">
      <p:cViewPr>
        <p:scale>
          <a:sx n="100" d="100"/>
          <a:sy n="100" d="100"/>
        </p:scale>
        <p:origin x="1494"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411F28-7843-4DAE-BE04-8465BE35A47B}" type="datetimeFigureOut">
              <a:rPr lang="zh-CN" altLang="en-US" smtClean="0"/>
              <a:t>2026/7/22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350E38-58FC-4378-AB1F-4308A8899B07}" type="slidenum">
              <a:rPr lang="zh-CN" altLang="en-US" smtClean="0"/>
              <a:t>‹#›</a:t>
            </a:fld>
            <a:endParaRPr lang="zh-CN" altLang="en-US"/>
          </a:p>
        </p:txBody>
      </p:sp>
    </p:spTree>
    <p:extLst>
      <p:ext uri="{BB962C8B-B14F-4D97-AF65-F5344CB8AC3E}">
        <p14:creationId xmlns:p14="http://schemas.microsoft.com/office/powerpoint/2010/main" val="697375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400" b="1" dirty="0"/>
              <a:t>各位老师同学，大家好，我是来自中国科学技术大学的刘广旭，我的导师是邵明老师，我将介绍基于</a:t>
            </a:r>
            <a:r>
              <a:rPr lang="en-US" altLang="zh-CN" sz="1400" b="1" dirty="0" err="1"/>
              <a:t>uRGroove</a:t>
            </a:r>
            <a:r>
              <a:rPr lang="zh-CN" altLang="en-US" sz="1400" b="1" dirty="0"/>
              <a:t>的</a:t>
            </a:r>
            <a:r>
              <a:rPr lang="en-US" altLang="zh-CN" sz="1400" b="1" dirty="0"/>
              <a:t>TRD</a:t>
            </a:r>
            <a:r>
              <a:rPr lang="zh-CN" altLang="en-US" sz="1400" b="1" dirty="0"/>
              <a:t>探测器研究</a:t>
            </a:r>
            <a:endParaRPr lang="en-US" altLang="zh-CN" sz="1400" b="1" dirty="0"/>
          </a:p>
        </p:txBody>
      </p:sp>
      <p:sp>
        <p:nvSpPr>
          <p:cNvPr id="4" name="灯片编号占位符 3"/>
          <p:cNvSpPr>
            <a:spLocks noGrp="1"/>
          </p:cNvSpPr>
          <p:nvPr>
            <p:ph type="sldNum" sz="quarter" idx="5"/>
          </p:nvPr>
        </p:nvSpPr>
        <p:spPr/>
        <p:txBody>
          <a:bodyPr/>
          <a:lstStyle/>
          <a:p>
            <a:fld id="{8A18296D-1E8C-4FA1-8ED8-C999B297FEA1}" type="slidenum">
              <a:rPr lang="zh-CN" altLang="en-US" smtClean="0"/>
              <a:t>1</a:t>
            </a:fld>
            <a:endParaRPr lang="zh-CN" altLang="en-US"/>
          </a:p>
        </p:txBody>
      </p:sp>
    </p:spTree>
    <p:extLst>
      <p:ext uri="{BB962C8B-B14F-4D97-AF65-F5344CB8AC3E}">
        <p14:creationId xmlns:p14="http://schemas.microsoft.com/office/powerpoint/2010/main" val="14557202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400" b="1" dirty="0"/>
              <a:t>对于探测器响应矩阵的构建</a:t>
            </a:r>
            <a:endParaRPr lang="en-US" altLang="zh-CN" sz="1400" b="1" dirty="0"/>
          </a:p>
          <a:p>
            <a:r>
              <a:rPr lang="zh-CN" altLang="en-US" sz="1400" b="1" dirty="0"/>
              <a:t>可以使用</a:t>
            </a:r>
            <a:r>
              <a:rPr lang="en-US" altLang="zh-CN" sz="1400" b="1" dirty="0"/>
              <a:t>GARFIELD++</a:t>
            </a:r>
            <a:r>
              <a:rPr lang="zh-CN" altLang="en-US" sz="1400" b="1" dirty="0"/>
              <a:t>模拟来确定</a:t>
            </a:r>
            <a:endParaRPr lang="en-US" altLang="zh-CN" sz="1400" b="1" dirty="0"/>
          </a:p>
          <a:p>
            <a:endParaRPr lang="en-US" altLang="zh-CN" sz="1400" b="1" dirty="0"/>
          </a:p>
          <a:p>
            <a:r>
              <a:rPr lang="zh-CN" altLang="en-US" sz="1400" b="1" dirty="0"/>
              <a:t>在</a:t>
            </a:r>
            <a:r>
              <a:rPr lang="en-US" altLang="zh-CN" sz="1400" b="1" dirty="0"/>
              <a:t>Garfield</a:t>
            </a:r>
            <a:r>
              <a:rPr lang="zh-CN" altLang="en-US" sz="1400" b="1" dirty="0"/>
              <a:t>中设置固定的电荷后，</a:t>
            </a:r>
            <a:endParaRPr lang="en-US" altLang="zh-CN" sz="1400" b="1" dirty="0"/>
          </a:p>
          <a:p>
            <a:r>
              <a:rPr lang="zh-CN" altLang="en-US" sz="1400" b="1" dirty="0"/>
              <a:t>成型函数选择</a:t>
            </a:r>
            <a:r>
              <a:rPr lang="en-US" altLang="zh-CN" sz="1400" b="1" dirty="0" err="1"/>
              <a:t>sampa</a:t>
            </a:r>
            <a:r>
              <a:rPr lang="zh-CN" altLang="en-US" sz="1400" b="1" dirty="0"/>
              <a:t>电子学的成型函数，然后用</a:t>
            </a:r>
            <a:r>
              <a:rPr lang="en-US" altLang="zh-CN" sz="1400" b="1" dirty="0"/>
              <a:t>GARFIELD</a:t>
            </a:r>
            <a:r>
              <a:rPr lang="zh-CN" altLang="en-US" sz="1400" b="1" dirty="0"/>
              <a:t>进行恒定电荷数量倍增过后的信号</a:t>
            </a:r>
            <a:endParaRPr lang="en-US" altLang="zh-CN" sz="1400" b="1" dirty="0"/>
          </a:p>
          <a:p>
            <a:endParaRPr lang="en-US" altLang="zh-CN" sz="1400" b="1" dirty="0"/>
          </a:p>
          <a:p>
            <a:r>
              <a:rPr lang="zh-CN" altLang="en-US" sz="1400" b="1" dirty="0"/>
              <a:t>并基于电子学的采样时间间隔。可生成对应的数组</a:t>
            </a:r>
            <a:r>
              <a:rPr lang="en-US" altLang="zh-CN" sz="1400" b="1" dirty="0"/>
              <a:t>m</a:t>
            </a:r>
            <a:r>
              <a:rPr lang="zh-CN" altLang="en-US" sz="1400" b="1" dirty="0"/>
              <a:t>，要基本包含所有的信息</a:t>
            </a:r>
            <a:endParaRPr lang="en-US" altLang="zh-CN" sz="1400" b="1" dirty="0"/>
          </a:p>
          <a:p>
            <a:endParaRPr lang="en-US" altLang="zh-CN" sz="1400" b="1" dirty="0"/>
          </a:p>
          <a:p>
            <a:r>
              <a:rPr lang="zh-CN" altLang="en-US" sz="1400" dirty="0">
                <a:latin typeface="KaTeX_Main"/>
              </a:rPr>
              <a:t>根据电子学的采样率和电子的漂移速度，</a:t>
            </a:r>
            <a:r>
              <a:rPr lang="en-US" altLang="zh-CN" sz="1400" dirty="0">
                <a:latin typeface="KaTeX_Main"/>
              </a:rPr>
              <a:t>4cm</a:t>
            </a:r>
            <a:r>
              <a:rPr lang="zh-CN" altLang="en-US" sz="1400" dirty="0">
                <a:latin typeface="KaTeX_Main"/>
              </a:rPr>
              <a:t>漂移区可以分成</a:t>
            </a:r>
            <a:r>
              <a:rPr lang="en-US" altLang="zh-CN" sz="1400" dirty="0">
                <a:latin typeface="KaTeX_Main"/>
              </a:rPr>
              <a:t>21</a:t>
            </a:r>
            <a:r>
              <a:rPr lang="zh-CN" altLang="en-US" sz="1400" dirty="0">
                <a:latin typeface="KaTeX_Main"/>
              </a:rPr>
              <a:t>层，可以得到</a:t>
            </a:r>
            <a:r>
              <a:rPr lang="en-US" altLang="zh-CN" sz="1400" dirty="0">
                <a:latin typeface="KaTeX_Main"/>
              </a:rPr>
              <a:t>31*21</a:t>
            </a:r>
            <a:r>
              <a:rPr lang="zh-CN" altLang="en-US" sz="1400" dirty="0">
                <a:latin typeface="KaTeX_Main"/>
              </a:rPr>
              <a:t>的探测器相应矩阵，然后现在</a:t>
            </a:r>
            <a:r>
              <a:rPr lang="en-US" altLang="zh-CN" sz="1400" dirty="0">
                <a:latin typeface="KaTeX_Main"/>
              </a:rPr>
              <a:t>Q</a:t>
            </a:r>
            <a:r>
              <a:rPr lang="zh-CN" altLang="en-US" sz="1400" dirty="0">
                <a:latin typeface="KaTeX_Main"/>
              </a:rPr>
              <a:t>非负的前提下的的得到对应的</a:t>
            </a:r>
            <a:r>
              <a:rPr lang="en-US" altLang="zh-CN" sz="1400" dirty="0">
                <a:latin typeface="KaTeX_Main"/>
              </a:rPr>
              <a:t>Q</a:t>
            </a:r>
            <a:r>
              <a:rPr lang="zh-CN" altLang="en-US" sz="1400" dirty="0">
                <a:latin typeface="KaTeX_Main"/>
              </a:rPr>
              <a:t>向量</a:t>
            </a:r>
            <a:endParaRPr lang="en-US" altLang="zh-CN" sz="1400" b="1" dirty="0"/>
          </a:p>
          <a:p>
            <a:endParaRPr lang="en-US" altLang="zh-CN" sz="1400" b="1" dirty="0"/>
          </a:p>
          <a:p>
            <a:r>
              <a:rPr lang="en-US" altLang="zh-CN" sz="1400" dirty="0"/>
              <a:t>Q</a:t>
            </a:r>
            <a:r>
              <a:rPr lang="zh-CN" altLang="en-US" sz="1400" dirty="0"/>
              <a:t> 是一个与时间（位置）相关的向量</a:t>
            </a:r>
            <a:endParaRPr lang="en-US" altLang="zh-CN" sz="1400" b="1" dirty="0"/>
          </a:p>
          <a:p>
            <a:endParaRPr lang="en-US" altLang="zh-CN" sz="1400" b="1" dirty="0"/>
          </a:p>
          <a:p>
            <a:r>
              <a:rPr lang="zh-CN" altLang="en-US" sz="1400" b="1" dirty="0"/>
              <a:t>利用这种方式即可将能量沉积与位置进行关联</a:t>
            </a:r>
          </a:p>
        </p:txBody>
      </p:sp>
      <p:sp>
        <p:nvSpPr>
          <p:cNvPr id="4" name="灯片编号占位符 3"/>
          <p:cNvSpPr>
            <a:spLocks noGrp="1"/>
          </p:cNvSpPr>
          <p:nvPr>
            <p:ph type="sldNum" sz="quarter" idx="5"/>
          </p:nvPr>
        </p:nvSpPr>
        <p:spPr/>
        <p:txBody>
          <a:bodyPr/>
          <a:lstStyle/>
          <a:p>
            <a:fld id="{8A18296D-1E8C-4FA1-8ED8-C999B297FEA1}" type="slidenum">
              <a:rPr lang="zh-CN" altLang="en-US" smtClean="0"/>
              <a:t>10</a:t>
            </a:fld>
            <a:endParaRPr lang="zh-CN" altLang="en-US"/>
          </a:p>
        </p:txBody>
      </p:sp>
    </p:spTree>
    <p:extLst>
      <p:ext uri="{BB962C8B-B14F-4D97-AF65-F5344CB8AC3E}">
        <p14:creationId xmlns:p14="http://schemas.microsoft.com/office/powerpoint/2010/main" val="4174838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b="1" dirty="0"/>
              <a:t>可以通过模拟来验证上述模型可行性</a:t>
            </a:r>
            <a:endParaRPr lang="en-US" altLang="zh-CN" b="1" dirty="0"/>
          </a:p>
          <a:p>
            <a:endParaRPr lang="en-US" altLang="zh-CN" b="1" dirty="0"/>
          </a:p>
          <a:p>
            <a:r>
              <a:rPr lang="zh-CN" altLang="en-US" b="1" dirty="0"/>
              <a:t>如左图为在模拟中</a:t>
            </a:r>
            <a:endParaRPr lang="en-US" altLang="zh-CN" b="1" dirty="0"/>
          </a:p>
          <a:p>
            <a:r>
              <a:rPr lang="zh-CN" altLang="en-US" b="1" dirty="0"/>
              <a:t>将探测器按照时间采样点进行分区后，</a:t>
            </a:r>
            <a:endParaRPr lang="en-US" altLang="zh-CN" b="1" dirty="0"/>
          </a:p>
          <a:p>
            <a:r>
              <a:rPr lang="zh-CN" altLang="en-US" b="1" dirty="0"/>
              <a:t>统计不同情况下各区域内的能量沉积谱</a:t>
            </a:r>
            <a:endParaRPr lang="en-US" altLang="zh-CN" b="1" dirty="0"/>
          </a:p>
          <a:p>
            <a:pPr algn="ctr"/>
            <a:endParaRPr lang="en-US" altLang="zh-CN" b="1" dirty="0"/>
          </a:p>
          <a:p>
            <a:r>
              <a:rPr lang="zh-CN" altLang="en-US" b="1" dirty="0"/>
              <a:t>从各个区域内能量沉积谱中抽样可得到</a:t>
            </a:r>
            <a:r>
              <a:rPr lang="en-US" altLang="zh-CN" b="1" dirty="0"/>
              <a:t>Q</a:t>
            </a:r>
            <a:r>
              <a:rPr lang="zh-CN" altLang="en-US" b="1" dirty="0"/>
              <a:t>向量</a:t>
            </a:r>
            <a:endParaRPr lang="en-US" altLang="zh-CN" b="1" dirty="0"/>
          </a:p>
          <a:p>
            <a:endParaRPr lang="en-US" altLang="zh-CN" b="1" dirty="0"/>
          </a:p>
          <a:p>
            <a:r>
              <a:rPr lang="zh-CN" altLang="en-US" b="1" dirty="0"/>
              <a:t>卷积上页的响应矩阵后即可得到探测器产生的波形</a:t>
            </a:r>
            <a:endParaRPr lang="en-US" altLang="zh-CN" b="1" dirty="0"/>
          </a:p>
          <a:p>
            <a:endParaRPr lang="en-US" altLang="zh-CN" b="1" dirty="0"/>
          </a:p>
          <a:p>
            <a:r>
              <a:rPr lang="zh-CN" altLang="en-US" b="1" dirty="0"/>
              <a:t>之后重复多次，叠加，和之前实验上的平均波形相吻合</a:t>
            </a:r>
            <a:endParaRPr lang="en-US" altLang="zh-CN" b="1" dirty="0"/>
          </a:p>
          <a:p>
            <a:endParaRPr lang="en-US" altLang="zh-CN" b="1" dirty="0"/>
          </a:p>
          <a:p>
            <a:r>
              <a:rPr lang="zh-CN" altLang="en-US" b="1" dirty="0"/>
              <a:t>说明模型可行</a:t>
            </a:r>
            <a:endParaRPr lang="en-US" altLang="zh-CN" b="1" dirty="0"/>
          </a:p>
          <a:p>
            <a:endParaRPr lang="en-US" altLang="zh-CN" dirty="0"/>
          </a:p>
          <a:p>
            <a:endParaRPr lang="en-US" altLang="zh-CN" dirty="0"/>
          </a:p>
        </p:txBody>
      </p:sp>
      <p:sp>
        <p:nvSpPr>
          <p:cNvPr id="4" name="灯片编号占位符 3"/>
          <p:cNvSpPr>
            <a:spLocks noGrp="1"/>
          </p:cNvSpPr>
          <p:nvPr>
            <p:ph type="sldNum" sz="quarter" idx="5"/>
          </p:nvPr>
        </p:nvSpPr>
        <p:spPr/>
        <p:txBody>
          <a:bodyPr/>
          <a:lstStyle/>
          <a:p>
            <a:fld id="{8A18296D-1E8C-4FA1-8ED8-C999B297FEA1}" type="slidenum">
              <a:rPr lang="zh-CN" altLang="en-US" smtClean="0"/>
              <a:t>11</a:t>
            </a:fld>
            <a:endParaRPr lang="zh-CN" altLang="en-US"/>
          </a:p>
        </p:txBody>
      </p:sp>
    </p:spTree>
    <p:extLst>
      <p:ext uri="{BB962C8B-B14F-4D97-AF65-F5344CB8AC3E}">
        <p14:creationId xmlns:p14="http://schemas.microsoft.com/office/powerpoint/2010/main" val="1118700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400" b="1" dirty="0"/>
              <a:t>将</a:t>
            </a:r>
            <a:r>
              <a:rPr lang="en-US" altLang="zh-CN" sz="1400" b="1" dirty="0"/>
              <a:t>21</a:t>
            </a:r>
            <a:r>
              <a:rPr lang="zh-CN" altLang="en-US" sz="1400" b="1" dirty="0"/>
              <a:t>个能量沉积谱按照区域填充到一个二维图就可以得到二维能量分布</a:t>
            </a:r>
            <a:endParaRPr lang="en-US" altLang="zh-CN" sz="1400" b="1" dirty="0"/>
          </a:p>
          <a:p>
            <a:endParaRPr lang="en-US" altLang="zh-CN" sz="1400" b="1" dirty="0"/>
          </a:p>
          <a:p>
            <a:r>
              <a:rPr lang="zh-CN" altLang="en-US" sz="1400" b="1" dirty="0"/>
              <a:t>归一化后将这二维分布视作概率分布</a:t>
            </a:r>
            <a:endParaRPr lang="en-US" altLang="zh-CN" sz="1400" b="1" dirty="0"/>
          </a:p>
          <a:p>
            <a:endParaRPr lang="en-US" altLang="zh-CN" sz="1400" b="1" dirty="0"/>
          </a:p>
          <a:p>
            <a:r>
              <a:rPr lang="zh-CN" altLang="en-US" sz="1400" b="1" dirty="0"/>
              <a:t>如图为对应</a:t>
            </a:r>
            <a:r>
              <a:rPr lang="en-US" altLang="zh-CN" sz="1400" b="1" dirty="0"/>
              <a:t>3GeV</a:t>
            </a:r>
            <a:r>
              <a:rPr lang="zh-CN" altLang="en-US" sz="1400" b="1" dirty="0"/>
              <a:t>动量下用</a:t>
            </a:r>
            <a:r>
              <a:rPr lang="en-US" altLang="zh-CN" sz="1400" b="1" dirty="0"/>
              <a:t>Geant4</a:t>
            </a:r>
            <a:r>
              <a:rPr lang="zh-CN" altLang="en-US" sz="1400" b="1" dirty="0"/>
              <a:t>模拟得到二维能谱分布</a:t>
            </a:r>
            <a:endParaRPr lang="en-US" altLang="zh-CN" sz="1400" b="1" dirty="0"/>
          </a:p>
          <a:p>
            <a:endParaRPr lang="en-US" altLang="zh-CN" sz="1400" b="1" dirty="0"/>
          </a:p>
          <a:p>
            <a:endParaRPr lang="en-US" altLang="zh-CN" sz="1400" b="1" dirty="0"/>
          </a:p>
          <a:p>
            <a:endParaRPr lang="en-US" altLang="zh-CN" sz="1400" b="1" dirty="0"/>
          </a:p>
          <a:p>
            <a:endParaRPr lang="en-US" altLang="zh-CN" dirty="0"/>
          </a:p>
        </p:txBody>
      </p:sp>
      <p:sp>
        <p:nvSpPr>
          <p:cNvPr id="4" name="灯片编号占位符 3"/>
          <p:cNvSpPr>
            <a:spLocks noGrp="1"/>
          </p:cNvSpPr>
          <p:nvPr>
            <p:ph type="sldNum" sz="quarter" idx="5"/>
          </p:nvPr>
        </p:nvSpPr>
        <p:spPr/>
        <p:txBody>
          <a:bodyPr/>
          <a:lstStyle/>
          <a:p>
            <a:fld id="{8A18296D-1E8C-4FA1-8ED8-C999B297FEA1}" type="slidenum">
              <a:rPr lang="zh-CN" altLang="en-US" smtClean="0"/>
              <a:t>12</a:t>
            </a:fld>
            <a:endParaRPr lang="zh-CN" altLang="en-US"/>
          </a:p>
        </p:txBody>
      </p:sp>
    </p:spTree>
    <p:extLst>
      <p:ext uri="{BB962C8B-B14F-4D97-AF65-F5344CB8AC3E}">
        <p14:creationId xmlns:p14="http://schemas.microsoft.com/office/powerpoint/2010/main" val="4215541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1" dirty="0"/>
              <a:t>按照之前对实验数据的处理，经过反卷积后，也可以得到二维能谱</a:t>
            </a:r>
            <a:endParaRPr lang="en-US" altLang="zh-CN" sz="1200" b="1" dirty="0"/>
          </a:p>
          <a:p>
            <a:endParaRPr lang="en-US" altLang="zh-CN" sz="1200" b="1" dirty="0"/>
          </a:p>
          <a:p>
            <a:r>
              <a:rPr lang="zh-CN" altLang="en-US" sz="1200" b="1" dirty="0"/>
              <a:t>发现其第一个区域内能量沉积存在偏移</a:t>
            </a:r>
            <a:endParaRPr lang="en-US" altLang="zh-CN" sz="1200" b="1" dirty="0"/>
          </a:p>
          <a:p>
            <a:endParaRPr lang="en-US" altLang="zh-CN" sz="1200" b="1" dirty="0"/>
          </a:p>
          <a:p>
            <a:r>
              <a:rPr lang="zh-CN" altLang="en-US" sz="1200" b="1" dirty="0"/>
              <a:t>该现象存在于所有束流数据中</a:t>
            </a:r>
            <a:endParaRPr lang="en-US" altLang="zh-CN" sz="1200" b="1" dirty="0"/>
          </a:p>
          <a:p>
            <a:r>
              <a:rPr lang="zh-CN" altLang="en-US" sz="1200" b="1" dirty="0"/>
              <a:t>可能原因为探测器波形的实际记录时间的偏移</a:t>
            </a:r>
            <a:endParaRPr lang="en-US" altLang="zh-CN" sz="1200" b="1" dirty="0"/>
          </a:p>
          <a:p>
            <a:endParaRPr lang="en-US" altLang="zh-CN" sz="1200" b="1" dirty="0"/>
          </a:p>
          <a:p>
            <a:r>
              <a:rPr lang="zh-CN" altLang="en-US" sz="1200" b="1" dirty="0"/>
              <a:t>可借助</a:t>
            </a:r>
            <a:r>
              <a:rPr lang="en-US" altLang="zh-CN" sz="1200" b="1" dirty="0"/>
              <a:t>Π </a:t>
            </a:r>
            <a:r>
              <a:rPr lang="zh-CN" altLang="en-US" sz="1200" b="1" dirty="0"/>
              <a:t>介子没有产生穿越辐射光子，其能量在各个区域内分布均匀的特性</a:t>
            </a:r>
            <a:endParaRPr lang="en-US" altLang="zh-CN" sz="1200" b="1" dirty="0"/>
          </a:p>
          <a:p>
            <a:r>
              <a:rPr lang="zh-CN" altLang="en-US" sz="1200" b="1" dirty="0"/>
              <a:t>对二维能谱进行修正</a:t>
            </a:r>
            <a:endParaRPr lang="en-US" altLang="zh-CN" sz="1200" b="1" dirty="0"/>
          </a:p>
          <a:p>
            <a:r>
              <a:rPr lang="zh-CN" altLang="en-US" sz="1200" b="1" dirty="0"/>
              <a:t>其修正系数为</a:t>
            </a:r>
            <a:r>
              <a:rPr lang="en-US" altLang="zh-CN" sz="1200" b="1" dirty="0"/>
              <a:t>1.104</a:t>
            </a:r>
          </a:p>
          <a:p>
            <a:endParaRPr lang="en-US" altLang="zh-CN" sz="1200" b="1" dirty="0"/>
          </a:p>
          <a:p>
            <a:r>
              <a:rPr lang="zh-CN" altLang="en-US" sz="1200" b="1" dirty="0"/>
              <a:t>修正后的二维能谱和模拟很像</a:t>
            </a:r>
            <a:endParaRPr lang="en-US" altLang="zh-CN" sz="1200" b="1" dirty="0"/>
          </a:p>
          <a:p>
            <a:endParaRPr lang="zh-CN" altLang="en-US" dirty="0"/>
          </a:p>
        </p:txBody>
      </p:sp>
      <p:sp>
        <p:nvSpPr>
          <p:cNvPr id="4" name="灯片编号占位符 3"/>
          <p:cNvSpPr>
            <a:spLocks noGrp="1"/>
          </p:cNvSpPr>
          <p:nvPr>
            <p:ph type="sldNum" sz="quarter" idx="5"/>
          </p:nvPr>
        </p:nvSpPr>
        <p:spPr/>
        <p:txBody>
          <a:bodyPr/>
          <a:lstStyle/>
          <a:p>
            <a:fld id="{21350E38-58FC-4378-AB1F-4308A8899B07}" type="slidenum">
              <a:rPr lang="zh-CN" altLang="en-US" smtClean="0"/>
              <a:t>13</a:t>
            </a:fld>
            <a:endParaRPr lang="zh-CN" altLang="en-US"/>
          </a:p>
        </p:txBody>
      </p:sp>
    </p:spTree>
    <p:extLst>
      <p:ext uri="{BB962C8B-B14F-4D97-AF65-F5344CB8AC3E}">
        <p14:creationId xmlns:p14="http://schemas.microsoft.com/office/powerpoint/2010/main" val="35043029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1" dirty="0"/>
              <a:t>下面为构建似然函数后对原理样机的鉴别能力的评估，</a:t>
            </a:r>
            <a:r>
              <a:rPr lang="zh-CN" altLang="en-US" sz="1400" dirty="0">
                <a:latin typeface="Times New Roman" panose="02020603050405020304" pitchFamily="18" charset="0"/>
                <a:cs typeface="Times New Roman" panose="02020603050405020304" pitchFamily="18" charset="0"/>
              </a:rPr>
              <a:t>将单层</a:t>
            </a:r>
            <a:r>
              <a:rPr lang="en-US" altLang="zh-CN" sz="1400" dirty="0">
                <a:latin typeface="Times New Roman" panose="02020603050405020304" pitchFamily="18" charset="0"/>
                <a:cs typeface="Times New Roman" panose="02020603050405020304" pitchFamily="18" charset="0"/>
              </a:rPr>
              <a:t>TRD</a:t>
            </a:r>
            <a:r>
              <a:rPr lang="zh-CN" altLang="en-US" sz="1400" dirty="0">
                <a:latin typeface="Times New Roman" panose="02020603050405020304" pitchFamily="18" charset="0"/>
                <a:cs typeface="Times New Roman" panose="02020603050405020304" pitchFamily="18" charset="0"/>
              </a:rPr>
              <a:t>的</a:t>
            </a:r>
            <a:r>
              <a:rPr lang="zh-CN" altLang="zh-CN" sz="1400" dirty="0">
                <a:latin typeface="Times New Roman" panose="02020603050405020304" pitchFamily="18" charset="0"/>
                <a:cs typeface="Times New Roman" panose="02020603050405020304" pitchFamily="18" charset="0"/>
              </a:rPr>
              <a:t>电子和</a:t>
            </a:r>
            <a:r>
              <a:rPr lang="en-US" altLang="zh-CN" sz="1400" dirty="0">
                <a:latin typeface="Times New Roman" panose="02020603050405020304" pitchFamily="18" charset="0"/>
                <a:cs typeface="Times New Roman" panose="02020603050405020304" pitchFamily="18" charset="0"/>
              </a:rPr>
              <a:t>π</a:t>
            </a:r>
            <a:r>
              <a:rPr lang="zh-CN" altLang="zh-CN" sz="1400" dirty="0">
                <a:latin typeface="Times New Roman" panose="02020603050405020304" pitchFamily="18" charset="0"/>
                <a:cs typeface="Times New Roman" panose="02020603050405020304" pitchFamily="18" charset="0"/>
              </a:rPr>
              <a:t>能谱作为概率分布来构造电子的</a:t>
            </a:r>
            <a:r>
              <a:rPr lang="zh-CN" altLang="en-US" sz="1400" dirty="0">
                <a:latin typeface="Times New Roman" panose="02020603050405020304" pitchFamily="18" charset="0"/>
                <a:cs typeface="Times New Roman" panose="02020603050405020304" pitchFamily="18" charset="0"/>
              </a:rPr>
              <a:t>归一化</a:t>
            </a:r>
            <a:r>
              <a:rPr lang="zh-CN" altLang="zh-CN" sz="1400" dirty="0">
                <a:latin typeface="Times New Roman" panose="02020603050405020304" pitchFamily="18" charset="0"/>
                <a:cs typeface="Times New Roman" panose="02020603050405020304" pitchFamily="18" charset="0"/>
              </a:rPr>
              <a:t>似然函数</a:t>
            </a:r>
            <a:r>
              <a:rPr lang="zh-CN" altLang="en-US" sz="1400" dirty="0">
                <a:latin typeface="Times New Roman" panose="02020603050405020304" pitchFamily="18" charset="0"/>
                <a:cs typeface="Times New Roman" panose="02020603050405020304" pitchFamily="18" charset="0"/>
              </a:rPr>
              <a:t>；若用到多（</a:t>
            </a:r>
            <a:r>
              <a:rPr lang="en-US" altLang="zh-CN" sz="1400" dirty="0">
                <a:latin typeface="Times New Roman" panose="02020603050405020304" pitchFamily="18" charset="0"/>
                <a:cs typeface="Times New Roman" panose="02020603050405020304" pitchFamily="18" charset="0"/>
              </a:rPr>
              <a:t>n</a:t>
            </a:r>
            <a:r>
              <a:rPr lang="zh-CN" altLang="en-US" sz="1400" dirty="0">
                <a:latin typeface="Times New Roman" panose="02020603050405020304" pitchFamily="18" charset="0"/>
                <a:cs typeface="Times New Roman" panose="02020603050405020304" pitchFamily="18" charset="0"/>
              </a:rPr>
              <a:t>）层</a:t>
            </a:r>
            <a:r>
              <a:rPr lang="en-US" altLang="zh-CN" sz="1400" dirty="0">
                <a:latin typeface="Times New Roman" panose="02020603050405020304" pitchFamily="18" charset="0"/>
                <a:cs typeface="Times New Roman" panose="02020603050405020304" pitchFamily="18" charset="0"/>
              </a:rPr>
              <a:t>TRD</a:t>
            </a:r>
            <a:r>
              <a:rPr lang="zh-CN" altLang="en-US" sz="1400" dirty="0">
                <a:latin typeface="Times New Roman" panose="02020603050405020304" pitchFamily="18" charset="0"/>
                <a:cs typeface="Times New Roman" panose="02020603050405020304" pitchFamily="18" charset="0"/>
              </a:rPr>
              <a:t>，有</a:t>
            </a:r>
            <a:endParaRPr lang="en-US" altLang="zh-CN" sz="1400" b="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0" dirty="0">
                <a:latin typeface="Times New Roman" panose="02020603050405020304" pitchFamily="18" charset="0"/>
                <a:cs typeface="Times New Roman" panose="02020603050405020304" pitchFamily="18" charset="0"/>
              </a:rPr>
              <a:t>可以看出</a:t>
            </a:r>
            <a:r>
              <a:rPr lang="en-US" altLang="zh-CN" sz="1400" b="0" dirty="0">
                <a:latin typeface="Times New Roman" panose="02020603050405020304" pitchFamily="18" charset="0"/>
                <a:cs typeface="Times New Roman" panose="02020603050405020304" pitchFamily="18" charset="0"/>
              </a:rPr>
              <a:t>n</a:t>
            </a:r>
            <a:r>
              <a:rPr lang="zh-CN" altLang="en-US" sz="1400" b="0" dirty="0">
                <a:latin typeface="Times New Roman" panose="02020603050405020304" pitchFamily="18" charset="0"/>
                <a:cs typeface="Times New Roman" panose="02020603050405020304" pitchFamily="18" charset="0"/>
              </a:rPr>
              <a:t>越大，越有利于电子的鉴别，而对于</a:t>
            </a:r>
            <a:r>
              <a:rPr lang="en-US" altLang="zh-CN" sz="1400" b="0" dirty="0">
                <a:latin typeface="Times New Roman" panose="02020603050405020304" pitchFamily="18" charset="0"/>
                <a:cs typeface="Times New Roman" panose="02020603050405020304" pitchFamily="18" charset="0"/>
              </a:rPr>
              <a:t>3</a:t>
            </a:r>
            <a:r>
              <a:rPr lang="zh-CN" altLang="en-US" sz="1400" b="0" dirty="0">
                <a:latin typeface="Times New Roman" panose="02020603050405020304" pitchFamily="18" charset="0"/>
                <a:cs typeface="Times New Roman" panose="02020603050405020304" pitchFamily="18" charset="0"/>
              </a:rPr>
              <a:t>倍</a:t>
            </a:r>
            <a:r>
              <a:rPr lang="en-US" altLang="zh-CN" sz="1400" b="0" dirty="0">
                <a:latin typeface="Times New Roman" panose="02020603050405020304" pitchFamily="18" charset="0"/>
                <a:cs typeface="Times New Roman" panose="02020603050405020304" pitchFamily="18" charset="0"/>
              </a:rPr>
              <a:t>sigma</a:t>
            </a:r>
            <a:r>
              <a:rPr lang="zh-CN" altLang="en-US" sz="1400" b="0" dirty="0">
                <a:latin typeface="Times New Roman" panose="02020603050405020304" pitchFamily="18" charset="0"/>
                <a:cs typeface="Times New Roman" panose="02020603050405020304" pitchFamily="18" charset="0"/>
              </a:rPr>
              <a:t>的</a:t>
            </a:r>
            <a:r>
              <a:rPr lang="en-US" altLang="zh-CN" sz="1400" b="0" dirty="0">
                <a:latin typeface="Times New Roman" panose="02020603050405020304" pitchFamily="18" charset="0"/>
                <a:cs typeface="Times New Roman" panose="02020603050405020304" pitchFamily="18" charset="0"/>
              </a:rPr>
              <a:t>e/pi</a:t>
            </a:r>
            <a:r>
              <a:rPr lang="zh-CN" altLang="en-US" sz="1400" b="0" dirty="0">
                <a:latin typeface="Times New Roman" panose="02020603050405020304" pitchFamily="18" charset="0"/>
                <a:cs typeface="Times New Roman" panose="02020603050405020304" pitchFamily="18" charset="0"/>
              </a:rPr>
              <a:t>鉴别能力的要求，采用下式，量化为</a:t>
            </a:r>
            <a:r>
              <a:rPr lang="zh-CN" altLang="zh-CN" sz="1400" dirty="0">
                <a:latin typeface="Times New Roman" panose="02020603050405020304" pitchFamily="18" charset="0"/>
                <a:cs typeface="Times New Roman" panose="02020603050405020304" pitchFamily="18" charset="0"/>
              </a:rPr>
              <a:t>在给定电子</a:t>
            </a:r>
            <a:r>
              <a:rPr lang="zh-CN" altLang="en-US" sz="1400" dirty="0">
                <a:latin typeface="Times New Roman" panose="02020603050405020304" pitchFamily="18" charset="0"/>
                <a:cs typeface="Times New Roman" panose="02020603050405020304" pitchFamily="18" charset="0"/>
              </a:rPr>
              <a:t>探测</a:t>
            </a:r>
            <a:r>
              <a:rPr lang="zh-CN" altLang="zh-CN" sz="1400" dirty="0">
                <a:latin typeface="Times New Roman" panose="02020603050405020304" pitchFamily="18" charset="0"/>
                <a:cs typeface="Times New Roman" panose="02020603050405020304" pitchFamily="18" charset="0"/>
              </a:rPr>
              <a:t>效率的情况下</a:t>
            </a:r>
            <a:r>
              <a:rPr lang="en-US" altLang="zh-CN" sz="1400" b="1" dirty="0">
                <a:solidFill>
                  <a:srgbClr val="0070C0"/>
                </a:solidFill>
                <a:latin typeface="Times New Roman" panose="02020603050405020304" pitchFamily="18" charset="0"/>
                <a:cs typeface="Times New Roman" panose="02020603050405020304" pitchFamily="18" charset="0"/>
              </a:rPr>
              <a:t>π</a:t>
            </a:r>
            <a:r>
              <a:rPr lang="zh-CN" altLang="zh-CN" sz="1400" b="1" dirty="0">
                <a:solidFill>
                  <a:srgbClr val="0070C0"/>
                </a:solidFill>
                <a:latin typeface="Times New Roman" panose="02020603050405020304" pitchFamily="18" charset="0"/>
                <a:cs typeface="Times New Roman" panose="02020603050405020304" pitchFamily="18" charset="0"/>
              </a:rPr>
              <a:t>被误判为电子的比例</a:t>
            </a:r>
            <a:endParaRPr lang="en-US" altLang="zh-CN" sz="1400" b="1" dirty="0"/>
          </a:p>
          <a:p>
            <a:endParaRPr lang="en-US" altLang="zh-CN" sz="1400" b="1" dirty="0"/>
          </a:p>
          <a:p>
            <a:r>
              <a:rPr lang="zh-CN" altLang="en-US" sz="1400" b="1" dirty="0"/>
              <a:t>结果表明，使用这种方式后，其对于</a:t>
            </a:r>
            <a:r>
              <a:rPr lang="en-US" altLang="zh-CN" sz="1400" b="1" dirty="0"/>
              <a:t>5Gev</a:t>
            </a:r>
            <a:r>
              <a:rPr lang="zh-CN" altLang="en-US" sz="1400" b="1" dirty="0"/>
              <a:t>动量下仅需三层即可达到鉴别要求‘</a:t>
            </a:r>
            <a:endParaRPr lang="en-US" altLang="zh-CN" sz="1400" b="1" dirty="0"/>
          </a:p>
          <a:p>
            <a:endParaRPr lang="en-US" altLang="zh-CN" sz="1400" b="1" dirty="0"/>
          </a:p>
          <a:p>
            <a:r>
              <a:rPr lang="zh-CN" altLang="en-US" sz="1400" b="1" dirty="0"/>
              <a:t>模拟结果表明对于</a:t>
            </a:r>
            <a:r>
              <a:rPr lang="en-US" altLang="zh-CN" sz="1400" b="1" dirty="0"/>
              <a:t>EIC</a:t>
            </a:r>
            <a:r>
              <a:rPr lang="zh-CN" altLang="en-US" sz="1400" b="1" dirty="0"/>
              <a:t>强子端的鉴别区间上限</a:t>
            </a:r>
            <a:r>
              <a:rPr lang="en-US" altLang="zh-CN" sz="1400" b="1" dirty="0"/>
              <a:t>15Gev</a:t>
            </a:r>
            <a:r>
              <a:rPr lang="zh-CN" altLang="en-US" sz="1400" b="1" dirty="0"/>
              <a:t>也仅需</a:t>
            </a:r>
            <a:r>
              <a:rPr lang="en-US" altLang="zh-CN" sz="1400" b="1" dirty="0"/>
              <a:t>4</a:t>
            </a:r>
            <a:r>
              <a:rPr lang="zh-CN" altLang="en-US" sz="1400" b="1" dirty="0"/>
              <a:t>层即可达到鉴别要求</a:t>
            </a:r>
            <a:endParaRPr lang="en-US" altLang="zh-CN" sz="1400" b="1" dirty="0"/>
          </a:p>
        </p:txBody>
      </p:sp>
      <p:sp>
        <p:nvSpPr>
          <p:cNvPr id="4" name="灯片编号占位符 3"/>
          <p:cNvSpPr>
            <a:spLocks noGrp="1"/>
          </p:cNvSpPr>
          <p:nvPr>
            <p:ph type="sldNum" sz="quarter" idx="5"/>
          </p:nvPr>
        </p:nvSpPr>
        <p:spPr/>
        <p:txBody>
          <a:bodyPr/>
          <a:lstStyle/>
          <a:p>
            <a:fld id="{8A18296D-1E8C-4FA1-8ED8-C999B297FEA1}" type="slidenum">
              <a:rPr lang="zh-CN" altLang="en-US" smtClean="0"/>
              <a:t>14</a:t>
            </a:fld>
            <a:endParaRPr lang="zh-CN" altLang="en-US"/>
          </a:p>
        </p:txBody>
      </p:sp>
    </p:spTree>
    <p:extLst>
      <p:ext uri="{BB962C8B-B14F-4D97-AF65-F5344CB8AC3E}">
        <p14:creationId xmlns:p14="http://schemas.microsoft.com/office/powerpoint/2010/main" val="1298841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400" b="1" dirty="0"/>
              <a:t>上述结果为直入结果</a:t>
            </a:r>
            <a:endParaRPr lang="en-US" altLang="zh-CN" sz="1400" b="1" dirty="0"/>
          </a:p>
          <a:p>
            <a:endParaRPr lang="en-US" altLang="zh-CN" sz="1400" b="1" dirty="0"/>
          </a:p>
          <a:p>
            <a:r>
              <a:rPr lang="zh-CN" altLang="en-US" sz="1400" b="1" dirty="0"/>
              <a:t>鉴于于对于强子端覆盖区域为</a:t>
            </a:r>
            <a:r>
              <a:rPr lang="en-US" altLang="zh-CN" sz="1400" b="1" dirty="0"/>
              <a:t>η=1~4</a:t>
            </a:r>
            <a:r>
              <a:rPr lang="zh-CN" altLang="en-US" sz="1400" b="1" dirty="0"/>
              <a:t>，</a:t>
            </a:r>
            <a:endParaRPr lang="en-US" altLang="zh-CN" sz="1400" b="1" dirty="0"/>
          </a:p>
          <a:p>
            <a:endParaRPr lang="en-US" altLang="zh-CN" sz="1400" b="1" dirty="0"/>
          </a:p>
          <a:p>
            <a:r>
              <a:rPr lang="zh-CN" altLang="en-US" sz="1400" b="1" dirty="0"/>
              <a:t>可利用模拟对原理样机斜入射的情况进行评估</a:t>
            </a:r>
            <a:endParaRPr lang="en-US" altLang="zh-CN" sz="1400" b="1" dirty="0"/>
          </a:p>
          <a:p>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1" dirty="0"/>
              <a:t>模拟显示当前方案在最大入射角</a:t>
            </a:r>
            <a:r>
              <a:rPr lang="en-US" altLang="zh-CN" sz="1400" b="1" dirty="0"/>
              <a:t>η=1</a:t>
            </a:r>
            <a:r>
              <a:rPr lang="zh-CN" altLang="en-US" sz="1400" b="1" dirty="0"/>
              <a:t>时</a:t>
            </a:r>
            <a:endParaRPr lang="en-US" altLang="zh-CN" sz="1400" b="1" dirty="0"/>
          </a:p>
          <a:p>
            <a:r>
              <a:rPr lang="zh-CN" altLang="en-US" sz="1400" b="1" dirty="0"/>
              <a:t>只需要三层即可满足鉴别要求</a:t>
            </a:r>
            <a:endParaRPr lang="en-US" altLang="zh-CN" sz="1400" b="1" dirty="0"/>
          </a:p>
          <a:p>
            <a:endParaRPr lang="en-US" altLang="zh-CN" sz="1400" b="1" dirty="0"/>
          </a:p>
          <a:p>
            <a:r>
              <a:rPr lang="zh-CN" altLang="en-US" sz="1400" b="1" dirty="0"/>
              <a:t>说明原理样机可满足</a:t>
            </a:r>
            <a:r>
              <a:rPr lang="en-US" altLang="zh-CN" sz="1400" b="1" dirty="0"/>
              <a:t>EIC</a:t>
            </a:r>
            <a:r>
              <a:rPr lang="zh-CN" altLang="en-US" sz="1400" b="1" dirty="0"/>
              <a:t>强子端的电子识别要求</a:t>
            </a:r>
          </a:p>
        </p:txBody>
      </p:sp>
      <p:sp>
        <p:nvSpPr>
          <p:cNvPr id="4" name="灯片编号占位符 3"/>
          <p:cNvSpPr>
            <a:spLocks noGrp="1"/>
          </p:cNvSpPr>
          <p:nvPr>
            <p:ph type="sldNum" sz="quarter" idx="5"/>
          </p:nvPr>
        </p:nvSpPr>
        <p:spPr/>
        <p:txBody>
          <a:bodyPr/>
          <a:lstStyle/>
          <a:p>
            <a:fld id="{8A18296D-1E8C-4FA1-8ED8-C999B297FEA1}" type="slidenum">
              <a:rPr lang="zh-CN" altLang="en-US" smtClean="0"/>
              <a:t>15</a:t>
            </a:fld>
            <a:endParaRPr lang="zh-CN" altLang="en-US"/>
          </a:p>
        </p:txBody>
      </p:sp>
    </p:spTree>
    <p:extLst>
      <p:ext uri="{BB962C8B-B14F-4D97-AF65-F5344CB8AC3E}">
        <p14:creationId xmlns:p14="http://schemas.microsoft.com/office/powerpoint/2010/main" val="15137508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当气体中的</a:t>
            </a:r>
            <a:r>
              <a:rPr lang="en-US" altLang="zh-CN" dirty="0"/>
              <a:t>Xe</a:t>
            </a:r>
            <a:r>
              <a:rPr lang="zh-CN" altLang="en-US" dirty="0"/>
              <a:t>的占比更高时，可以提升</a:t>
            </a:r>
            <a:r>
              <a:rPr lang="en-US" altLang="zh-CN" dirty="0"/>
              <a:t>e/Π</a:t>
            </a:r>
            <a:r>
              <a:rPr lang="zh-CN" altLang="en-US" dirty="0"/>
              <a:t>的鉴别能力，只需两层即可达到鉴别要求</a:t>
            </a:r>
          </a:p>
        </p:txBody>
      </p:sp>
      <p:sp>
        <p:nvSpPr>
          <p:cNvPr id="4" name="灯片编号占位符 3"/>
          <p:cNvSpPr>
            <a:spLocks noGrp="1"/>
          </p:cNvSpPr>
          <p:nvPr>
            <p:ph type="sldNum" sz="quarter" idx="5"/>
          </p:nvPr>
        </p:nvSpPr>
        <p:spPr/>
        <p:txBody>
          <a:bodyPr/>
          <a:lstStyle/>
          <a:p>
            <a:fld id="{21350E38-58FC-4378-AB1F-4308A8899B07}" type="slidenum">
              <a:rPr lang="zh-CN" altLang="en-US" smtClean="0"/>
              <a:t>16</a:t>
            </a:fld>
            <a:endParaRPr lang="zh-CN" altLang="en-US"/>
          </a:p>
        </p:txBody>
      </p:sp>
    </p:spTree>
    <p:extLst>
      <p:ext uri="{BB962C8B-B14F-4D97-AF65-F5344CB8AC3E}">
        <p14:creationId xmlns:p14="http://schemas.microsoft.com/office/powerpoint/2010/main" val="1948943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A18296D-1E8C-4FA1-8ED8-C999B297FEA1}" type="slidenum">
              <a:rPr lang="zh-CN" altLang="en-US" smtClean="0"/>
              <a:t>17</a:t>
            </a:fld>
            <a:endParaRPr lang="zh-CN" altLang="en-US"/>
          </a:p>
        </p:txBody>
      </p:sp>
    </p:spTree>
    <p:extLst>
      <p:ext uri="{BB962C8B-B14F-4D97-AF65-F5344CB8AC3E}">
        <p14:creationId xmlns:p14="http://schemas.microsoft.com/office/powerpoint/2010/main" val="35954406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1350E38-58FC-4378-AB1F-4308A8899B07}" type="slidenum">
              <a:rPr lang="zh-CN" altLang="en-US" smtClean="0"/>
              <a:t>18</a:t>
            </a:fld>
            <a:endParaRPr lang="zh-CN" altLang="en-US"/>
          </a:p>
        </p:txBody>
      </p:sp>
    </p:spTree>
    <p:extLst>
      <p:ext uri="{BB962C8B-B14F-4D97-AF65-F5344CB8AC3E}">
        <p14:creationId xmlns:p14="http://schemas.microsoft.com/office/powerpoint/2010/main" val="29504996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400" b="1" dirty="0"/>
              <a:t>各位老师同学，大家好</a:t>
            </a:r>
            <a:endParaRPr lang="en-US" altLang="zh-CN" sz="1400" b="1" dirty="0"/>
          </a:p>
        </p:txBody>
      </p:sp>
      <p:sp>
        <p:nvSpPr>
          <p:cNvPr id="4" name="灯片编号占位符 3"/>
          <p:cNvSpPr>
            <a:spLocks noGrp="1"/>
          </p:cNvSpPr>
          <p:nvPr>
            <p:ph type="sldNum" sz="quarter" idx="5"/>
          </p:nvPr>
        </p:nvSpPr>
        <p:spPr/>
        <p:txBody>
          <a:bodyPr/>
          <a:lstStyle/>
          <a:p>
            <a:fld id="{8A18296D-1E8C-4FA1-8ED8-C999B297FEA1}" type="slidenum">
              <a:rPr lang="zh-CN" altLang="en-US" smtClean="0"/>
              <a:t>19</a:t>
            </a:fld>
            <a:endParaRPr lang="zh-CN" altLang="en-US"/>
          </a:p>
        </p:txBody>
      </p:sp>
    </p:spTree>
    <p:extLst>
      <p:ext uri="{BB962C8B-B14F-4D97-AF65-F5344CB8AC3E}">
        <p14:creationId xmlns:p14="http://schemas.microsoft.com/office/powerpoint/2010/main" val="3306713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1" dirty="0"/>
              <a:t>报告分为</a:t>
            </a:r>
            <a:r>
              <a:rPr lang="en-US" altLang="zh-CN" b="1" dirty="0"/>
              <a:t>5</a:t>
            </a:r>
            <a:r>
              <a:rPr lang="zh-CN" altLang="en-US" b="1" dirty="0"/>
              <a:t>个部分，先是背景介绍然后是</a:t>
            </a:r>
            <a:r>
              <a:rPr lang="en-US" altLang="zh-CN" b="1" dirty="0"/>
              <a:t>TRD</a:t>
            </a:r>
            <a:r>
              <a:rPr lang="zh-CN" altLang="en-US" b="1" dirty="0"/>
              <a:t>的原理样机，然后是对原理样机的束流测试，然后是报告的重点，</a:t>
            </a:r>
            <a:r>
              <a:rPr lang="zh-CN" altLang="en-US" dirty="0"/>
              <a:t>基于探测器响应的信号重建方法，基于二维能谱似然的粒子鉴别性能评估，最后是总结</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endParaRPr lang="zh-CN" altLang="en-US" b="1" dirty="0"/>
          </a:p>
        </p:txBody>
      </p:sp>
      <p:sp>
        <p:nvSpPr>
          <p:cNvPr id="4" name="灯片编号占位符 3"/>
          <p:cNvSpPr>
            <a:spLocks noGrp="1"/>
          </p:cNvSpPr>
          <p:nvPr>
            <p:ph type="sldNum" sz="quarter" idx="10"/>
          </p:nvPr>
        </p:nvSpPr>
        <p:spPr/>
        <p:txBody>
          <a:bodyPr/>
          <a:lstStyle/>
          <a:p>
            <a:fld id="{8A18296D-1E8C-4FA1-8ED8-C999B297FEA1}" type="slidenum">
              <a:rPr lang="zh-CN" altLang="en-US" smtClean="0"/>
              <a:t>2</a:t>
            </a:fld>
            <a:endParaRPr lang="zh-CN" altLang="en-US"/>
          </a:p>
        </p:txBody>
      </p:sp>
    </p:spTree>
    <p:extLst>
      <p:ext uri="{BB962C8B-B14F-4D97-AF65-F5344CB8AC3E}">
        <p14:creationId xmlns:p14="http://schemas.microsoft.com/office/powerpoint/2010/main" val="3591897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kern="1200" dirty="0">
                <a:solidFill>
                  <a:schemeClr val="tx1"/>
                </a:solidFill>
                <a:effectLst>
                  <a:outerShdw blurRad="38100" dist="38100" dir="2700000" algn="tl">
                    <a:srgbClr val="000000">
                      <a:alpha val="43137"/>
                    </a:srgbClr>
                  </a:outerShdw>
                </a:effectLst>
                <a:latin typeface="+mn-lt"/>
                <a:ea typeface="+mn-ea"/>
                <a:cs typeface="+mn-cs"/>
              </a:rPr>
              <a:t>对于辐射体的选择</a:t>
            </a:r>
            <a:endParaRPr lang="en-US" altLang="zh-CN" sz="1200" b="1" kern="1200" dirty="0">
              <a:solidFill>
                <a:schemeClr val="tx1"/>
              </a:solidFill>
              <a:effectLst>
                <a:outerShdw blurRad="38100" dist="38100" dir="2700000" algn="tl">
                  <a:srgbClr val="000000">
                    <a:alpha val="43137"/>
                  </a:srgbClr>
                </a:outerShdw>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kern="1200" dirty="0">
              <a:solidFill>
                <a:schemeClr val="tx1"/>
              </a:solidFill>
              <a:effectLst>
                <a:outerShdw blurRad="38100" dist="38100" dir="2700000" algn="tl">
                  <a:srgbClr val="000000">
                    <a:alpha val="43137"/>
                  </a:srgbClr>
                </a:outerShdw>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kern="1200" dirty="0">
                <a:solidFill>
                  <a:schemeClr val="tx1"/>
                </a:solidFill>
                <a:effectLst>
                  <a:outerShdw blurRad="38100" dist="38100" dir="2700000" algn="tl">
                    <a:srgbClr val="000000">
                      <a:alpha val="43137"/>
                    </a:srgbClr>
                  </a:outerShdw>
                </a:effectLst>
                <a:latin typeface="+mn-lt"/>
                <a:ea typeface="+mn-ea"/>
                <a:cs typeface="+mn-cs"/>
              </a:rPr>
              <a:t>因</a:t>
            </a:r>
            <a:r>
              <a:rPr lang="zh-CN" altLang="zh-CN" sz="1200" b="1" kern="1200" dirty="0">
                <a:solidFill>
                  <a:schemeClr val="tx1"/>
                </a:solidFill>
                <a:effectLst>
                  <a:outerShdw blurRad="38100" dist="38100" dir="2700000" algn="tl">
                    <a:srgbClr val="000000">
                      <a:alpha val="43137"/>
                    </a:srgbClr>
                  </a:outerShdw>
                </a:effectLst>
                <a:latin typeface="+mn-lt"/>
                <a:ea typeface="+mn-ea"/>
                <a:cs typeface="+mn-cs"/>
              </a:rPr>
              <a:t>单个界面产生的光子数</a:t>
            </a:r>
            <a:r>
              <a:rPr lang="zh-CN" altLang="en-US" sz="1200" b="1" kern="1200" dirty="0">
                <a:solidFill>
                  <a:schemeClr val="tx1"/>
                </a:solidFill>
                <a:effectLst>
                  <a:outerShdw blurRad="38100" dist="38100" dir="2700000" algn="tl">
                    <a:srgbClr val="000000">
                      <a:alpha val="43137"/>
                    </a:srgbClr>
                  </a:outerShdw>
                </a:effectLst>
                <a:latin typeface="+mn-lt"/>
                <a:ea typeface="+mn-ea"/>
                <a:cs typeface="+mn-cs"/>
              </a:rPr>
              <a:t>较少</a:t>
            </a:r>
            <a:r>
              <a:rPr lang="zh-CN" altLang="zh-CN" sz="1200" b="1" kern="1200" dirty="0">
                <a:solidFill>
                  <a:schemeClr val="tx1"/>
                </a:solidFill>
                <a:effectLst>
                  <a:outerShdw blurRad="38100" dist="38100" dir="2700000" algn="tl">
                    <a:srgbClr val="000000">
                      <a:alpha val="43137"/>
                    </a:srgbClr>
                  </a:outerShdw>
                </a:effectLst>
                <a:latin typeface="+mn-lt"/>
                <a:ea typeface="+mn-ea"/>
                <a:cs typeface="+mn-cs"/>
              </a:rPr>
              <a:t>，</a:t>
            </a:r>
            <a:r>
              <a:rPr lang="zh-CN" altLang="en-US" sz="1200" b="1" kern="1200" dirty="0">
                <a:solidFill>
                  <a:schemeClr val="tx1"/>
                </a:solidFill>
                <a:effectLst>
                  <a:outerShdw blurRad="38100" dist="38100" dir="2700000" algn="tl">
                    <a:srgbClr val="000000">
                      <a:alpha val="43137"/>
                    </a:srgbClr>
                  </a:outerShdw>
                </a:effectLst>
                <a:latin typeface="+mn-lt"/>
                <a:ea typeface="+mn-ea"/>
                <a:cs typeface="+mn-cs"/>
              </a:rPr>
              <a:t>所以为了获得更多的光子数，通常需要多界面的辐射体</a:t>
            </a:r>
            <a:r>
              <a:rPr lang="en-US" altLang="zh-CN" sz="1200" b="1" kern="1200" dirty="0">
                <a:solidFill>
                  <a:schemeClr val="tx1"/>
                </a:solidFill>
                <a:effectLst>
                  <a:outerShdw blurRad="38100" dist="38100" dir="2700000" algn="tl">
                    <a:srgbClr val="000000">
                      <a:alpha val="43137"/>
                    </a:srgbClr>
                  </a:outerShdw>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kern="1200" dirty="0">
              <a:solidFill>
                <a:schemeClr val="tx1"/>
              </a:solidFill>
              <a:effectLst>
                <a:outerShdw blurRad="38100" dist="38100" dir="2700000" algn="tl">
                  <a:srgbClr val="000000">
                    <a:alpha val="43137"/>
                  </a:srgbClr>
                </a:outerShdw>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kern="1200" dirty="0">
                <a:solidFill>
                  <a:schemeClr val="tx1"/>
                </a:solidFill>
                <a:effectLst>
                  <a:outerShdw blurRad="38100" dist="38100" dir="2700000" algn="tl">
                    <a:srgbClr val="000000">
                      <a:alpha val="43137"/>
                    </a:srgbClr>
                  </a:outerShdw>
                </a:effectLst>
                <a:latin typeface="+mn-lt"/>
                <a:ea typeface="+mn-ea"/>
                <a:cs typeface="+mn-cs"/>
              </a:rPr>
              <a:t>其中主流的做法有使用多层薄膜规则排布或者泡沫作为辐射体，两者最大区别为前者规则可控，</a:t>
            </a:r>
            <a:endParaRPr lang="en-US" altLang="zh-CN" sz="1200" b="1" kern="1200" dirty="0">
              <a:solidFill>
                <a:schemeClr val="tx1"/>
              </a:solidFill>
              <a:effectLst>
                <a:outerShdw blurRad="38100" dist="38100" dir="2700000" algn="tl">
                  <a:srgbClr val="000000">
                    <a:alpha val="43137"/>
                  </a:srgbClr>
                </a:outerShdw>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kern="1200" dirty="0">
                <a:solidFill>
                  <a:schemeClr val="tx1"/>
                </a:solidFill>
                <a:effectLst>
                  <a:outerShdw blurRad="38100" dist="38100" dir="2700000" algn="tl">
                    <a:srgbClr val="000000">
                      <a:alpha val="43137"/>
                    </a:srgbClr>
                  </a:outerShdw>
                </a:effectLst>
                <a:latin typeface="+mn-lt"/>
                <a:ea typeface="+mn-ea"/>
                <a:cs typeface="+mn-cs"/>
              </a:rPr>
              <a:t>而泡沫则更便宜，对映大面积工程更加经济便捷。</a:t>
            </a:r>
            <a:endParaRPr lang="en-US" altLang="zh-CN" sz="1200" b="1" kern="1200" dirty="0">
              <a:solidFill>
                <a:schemeClr val="tx1"/>
              </a:solidFill>
              <a:effectLst>
                <a:outerShdw blurRad="38100" dist="38100" dir="2700000" algn="tl">
                  <a:srgbClr val="000000">
                    <a:alpha val="43137"/>
                  </a:srgbClr>
                </a:outerShdw>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kern="1200" dirty="0">
              <a:solidFill>
                <a:schemeClr val="tx1"/>
              </a:solidFill>
              <a:effectLst>
                <a:outerShdw blurRad="38100" dist="38100" dir="2700000" algn="tl">
                  <a:srgbClr val="000000">
                    <a:alpha val="43137"/>
                  </a:srgbClr>
                </a:outerShdw>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kern="1200" dirty="0">
                <a:solidFill>
                  <a:schemeClr val="tx1"/>
                </a:solidFill>
                <a:effectLst>
                  <a:outerShdw blurRad="38100" dist="38100" dir="2700000" algn="tl">
                    <a:srgbClr val="000000">
                      <a:alpha val="43137"/>
                    </a:srgbClr>
                  </a:outerShdw>
                </a:effectLst>
                <a:latin typeface="+mn-lt"/>
                <a:ea typeface="+mn-ea"/>
                <a:cs typeface="+mn-cs"/>
              </a:rPr>
              <a:t>在本论文中选择泡沫作为辐射体</a:t>
            </a:r>
            <a:endParaRPr lang="en-US" altLang="zh-CN" sz="1200" b="1" kern="1200" dirty="0">
              <a:solidFill>
                <a:schemeClr val="tx1"/>
              </a:solidFill>
              <a:effectLst>
                <a:outerShdw blurRad="38100" dist="38100" dir="2700000" algn="tl">
                  <a:srgbClr val="000000">
                    <a:alpha val="43137"/>
                  </a:srgbClr>
                </a:outerShdw>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kern="1200" dirty="0">
              <a:solidFill>
                <a:schemeClr val="tx1"/>
              </a:solidFill>
              <a:effectLst>
                <a:outerShdw blurRad="38100" dist="38100" dir="2700000" algn="tl">
                  <a:srgbClr val="000000">
                    <a:alpha val="43137"/>
                  </a:srgbClr>
                </a:outerShdw>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kern="1200" dirty="0">
                <a:solidFill>
                  <a:schemeClr val="tx1"/>
                </a:solidFill>
                <a:effectLst>
                  <a:outerShdw blurRad="38100" dist="38100" dir="2700000" algn="tl">
                    <a:srgbClr val="000000">
                      <a:alpha val="43137"/>
                    </a:srgbClr>
                  </a:outerShdw>
                </a:effectLst>
                <a:latin typeface="+mn-lt"/>
                <a:ea typeface="+mn-ea"/>
                <a:cs typeface="+mn-cs"/>
              </a:rPr>
              <a:t>下图为使用</a:t>
            </a:r>
            <a:r>
              <a:rPr lang="en-US" altLang="zh-CN" sz="1200" b="1" kern="1200" dirty="0">
                <a:solidFill>
                  <a:schemeClr val="tx1"/>
                </a:solidFill>
                <a:effectLst>
                  <a:outerShdw blurRad="38100" dist="38100" dir="2700000" algn="tl">
                    <a:srgbClr val="000000">
                      <a:alpha val="43137"/>
                    </a:srgbClr>
                  </a:outerShdw>
                </a:effectLst>
                <a:latin typeface="+mn-lt"/>
                <a:ea typeface="+mn-ea"/>
                <a:cs typeface="+mn-cs"/>
              </a:rPr>
              <a:t>GEANT4</a:t>
            </a:r>
            <a:r>
              <a:rPr lang="zh-CN" altLang="en-US" sz="1200" b="1" kern="1200" dirty="0">
                <a:solidFill>
                  <a:schemeClr val="tx1"/>
                </a:solidFill>
                <a:effectLst>
                  <a:outerShdw blurRad="38100" dist="38100" dir="2700000" algn="tl">
                    <a:srgbClr val="000000">
                      <a:alpha val="43137"/>
                    </a:srgbClr>
                  </a:outerShdw>
                </a:effectLst>
                <a:latin typeface="+mn-lt"/>
                <a:ea typeface="+mn-ea"/>
                <a:cs typeface="+mn-cs"/>
              </a:rPr>
              <a:t>对市场购买的两种泡沫性能的模拟。</a:t>
            </a:r>
            <a:endParaRPr lang="en-US" altLang="zh-CN" sz="1200" b="1" kern="1200" dirty="0">
              <a:solidFill>
                <a:schemeClr val="tx1"/>
              </a:solidFill>
              <a:effectLst>
                <a:outerShdw blurRad="38100" dist="38100" dir="2700000" algn="tl">
                  <a:srgbClr val="000000">
                    <a:alpha val="43137"/>
                  </a:srgbClr>
                </a:outerShdw>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kern="1200" dirty="0">
                <a:solidFill>
                  <a:schemeClr val="tx1"/>
                </a:solidFill>
                <a:effectLst>
                  <a:outerShdw blurRad="38100" dist="38100" dir="2700000" algn="tl">
                    <a:srgbClr val="000000">
                      <a:alpha val="43137"/>
                    </a:srgbClr>
                  </a:outerShdw>
                </a:effectLst>
                <a:latin typeface="+mn-lt"/>
                <a:ea typeface="+mn-ea"/>
                <a:cs typeface="+mn-cs"/>
              </a:rPr>
              <a:t>左边为两种辐射体产生的穿越辐射光子能谱</a:t>
            </a:r>
            <a:endParaRPr lang="en-US" altLang="zh-CN" sz="1200" b="1" kern="1200" dirty="0">
              <a:solidFill>
                <a:schemeClr val="tx1"/>
              </a:solidFill>
              <a:effectLst>
                <a:outerShdw blurRad="38100" dist="38100" dir="2700000" algn="tl">
                  <a:srgbClr val="000000">
                    <a:alpha val="43137"/>
                  </a:srgbClr>
                </a:outerShdw>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kern="1200" dirty="0">
                <a:solidFill>
                  <a:schemeClr val="tx1"/>
                </a:solidFill>
                <a:effectLst>
                  <a:outerShdw blurRad="38100" dist="38100" dir="2700000" algn="tl">
                    <a:srgbClr val="000000">
                      <a:alpha val="43137"/>
                    </a:srgbClr>
                  </a:outerShdw>
                </a:effectLst>
                <a:latin typeface="+mn-lt"/>
                <a:ea typeface="+mn-ea"/>
                <a:cs typeface="+mn-cs"/>
              </a:rPr>
              <a:t>右图为光子数</a:t>
            </a:r>
            <a:endParaRPr lang="en-US" altLang="zh-CN" sz="1200" b="1" kern="1200" dirty="0">
              <a:solidFill>
                <a:schemeClr val="tx1"/>
              </a:solidFill>
              <a:effectLst>
                <a:outerShdw blurRad="38100" dist="38100" dir="2700000" algn="tl">
                  <a:srgbClr val="000000">
                    <a:alpha val="43137"/>
                  </a:srgbClr>
                </a:outerShdw>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kern="1200" dirty="0">
              <a:solidFill>
                <a:schemeClr val="tx1"/>
              </a:solidFill>
              <a:effectLst>
                <a:outerShdw blurRad="38100" dist="38100" dir="2700000" algn="tl">
                  <a:srgbClr val="000000">
                    <a:alpha val="43137"/>
                  </a:srgbClr>
                </a:outerShdw>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kern="1200" dirty="0">
                <a:solidFill>
                  <a:schemeClr val="tx1"/>
                </a:solidFill>
                <a:effectLst>
                  <a:outerShdw blurRad="38100" dist="38100" dir="2700000" algn="tl">
                    <a:srgbClr val="000000">
                      <a:alpha val="43137"/>
                    </a:srgbClr>
                  </a:outerShdw>
                </a:effectLst>
                <a:latin typeface="+mn-lt"/>
                <a:ea typeface="+mn-ea"/>
                <a:cs typeface="+mn-cs"/>
              </a:rPr>
              <a:t>其中</a:t>
            </a:r>
            <a:r>
              <a:rPr lang="en-US" altLang="zh-CN" b="1" dirty="0">
                <a:effectLst>
                  <a:outerShdw blurRad="38100" dist="38100" dir="2700000" algn="tl">
                    <a:srgbClr val="000000">
                      <a:alpha val="43137"/>
                    </a:srgbClr>
                  </a:outerShdw>
                </a:effectLst>
              </a:rPr>
              <a:t>ROHACELL HF71</a:t>
            </a:r>
            <a:r>
              <a:rPr lang="zh-CN" altLang="en-US" b="1" dirty="0">
                <a:effectLst>
                  <a:outerShdw blurRad="38100" dist="38100" dir="2700000" algn="tl">
                    <a:srgbClr val="000000">
                      <a:alpha val="43137"/>
                    </a:srgbClr>
                  </a:outerShdw>
                </a:effectLst>
              </a:rPr>
              <a:t>性能较优，</a:t>
            </a:r>
            <a:endParaRPr lang="en-US" altLang="zh-CN" b="1" dirty="0">
              <a:effectLst>
                <a:outerShdw blurRad="38100" dist="38100" dir="2700000" algn="tl">
                  <a:srgbClr val="000000">
                    <a:alpha val="43137"/>
                  </a:srgbClr>
                </a:outerShdw>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b="1" dirty="0">
              <a:effectLst>
                <a:outerShdw blurRad="38100" dist="38100" dir="2700000" algn="tl">
                  <a:srgbClr val="000000">
                    <a:alpha val="43137"/>
                  </a:srgbClr>
                </a:outerShdw>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1" dirty="0">
                <a:effectLst>
                  <a:outerShdw blurRad="38100" dist="38100" dir="2700000" algn="tl">
                    <a:srgbClr val="000000">
                      <a:alpha val="43137"/>
                    </a:srgbClr>
                  </a:outerShdw>
                </a:effectLst>
              </a:rPr>
              <a:t>并在模拟中确定</a:t>
            </a:r>
            <a:r>
              <a:rPr lang="en-US" altLang="zh-CN" b="1" dirty="0">
                <a:effectLst>
                  <a:outerShdw blurRad="38100" dist="38100" dir="2700000" algn="tl">
                    <a:srgbClr val="000000">
                      <a:alpha val="43137"/>
                    </a:srgbClr>
                  </a:outerShdw>
                </a:effectLst>
              </a:rPr>
              <a:t>4cm</a:t>
            </a:r>
            <a:r>
              <a:rPr lang="zh-CN" altLang="en-US" b="1" dirty="0">
                <a:effectLst>
                  <a:outerShdw blurRad="38100" dist="38100" dir="2700000" algn="tl">
                    <a:srgbClr val="000000">
                      <a:alpha val="43137"/>
                    </a:srgbClr>
                  </a:outerShdw>
                </a:effectLst>
              </a:rPr>
              <a:t>的辐射体厚度即可产生足够的穿越辐射光子</a:t>
            </a:r>
            <a:endParaRPr lang="en-US" altLang="zh-CN" sz="1200" b="1" kern="1200" dirty="0">
              <a:solidFill>
                <a:schemeClr val="tx1"/>
              </a:solidFill>
              <a:effectLst>
                <a:outerShdw blurRad="38100" dist="38100" dir="2700000" algn="tl">
                  <a:srgbClr val="000000">
                    <a:alpha val="43137"/>
                  </a:srgbClr>
                </a:outerShdw>
              </a:effectLst>
              <a:latin typeface="+mn-lt"/>
              <a:ea typeface="+mn-ea"/>
              <a:cs typeface="+mn-cs"/>
            </a:endParaRPr>
          </a:p>
          <a:p>
            <a:endParaRPr lang="zh-CN" altLang="en-US" dirty="0"/>
          </a:p>
        </p:txBody>
      </p:sp>
      <p:sp>
        <p:nvSpPr>
          <p:cNvPr id="4" name="灯片编号占位符 3"/>
          <p:cNvSpPr>
            <a:spLocks noGrp="1"/>
          </p:cNvSpPr>
          <p:nvPr>
            <p:ph type="sldNum" sz="quarter" idx="5"/>
          </p:nvPr>
        </p:nvSpPr>
        <p:spPr/>
        <p:txBody>
          <a:bodyPr/>
          <a:lstStyle/>
          <a:p>
            <a:fld id="{8A18296D-1E8C-4FA1-8ED8-C999B297FEA1}" type="slidenum">
              <a:rPr lang="zh-CN" altLang="en-US" smtClean="0"/>
              <a:t>21</a:t>
            </a:fld>
            <a:endParaRPr lang="zh-CN" altLang="en-US"/>
          </a:p>
        </p:txBody>
      </p:sp>
    </p:spTree>
    <p:extLst>
      <p:ext uri="{BB962C8B-B14F-4D97-AF65-F5344CB8AC3E}">
        <p14:creationId xmlns:p14="http://schemas.microsoft.com/office/powerpoint/2010/main" val="24686038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sz="2000" b="1" i="0" dirty="0">
              <a:solidFill>
                <a:srgbClr val="000000"/>
              </a:solidFill>
              <a:effectLst/>
              <a:latin typeface="SimSun" panose="02010600030101010101" pitchFamily="2" charset="-122"/>
              <a:ea typeface="SimSun" panose="02010600030101010101" pitchFamily="2" charset="-122"/>
            </a:endParaRPr>
          </a:p>
          <a:p>
            <a:r>
              <a:rPr lang="zh-CN" altLang="en-US" sz="2000" b="1" i="0" dirty="0">
                <a:solidFill>
                  <a:srgbClr val="000000"/>
                </a:solidFill>
                <a:effectLst/>
                <a:latin typeface="SimSun" panose="02010600030101010101" pitchFamily="2" charset="-122"/>
                <a:ea typeface="SimSun" panose="02010600030101010101" pitchFamily="2" charset="-122"/>
              </a:rPr>
              <a:t>上面介绍中</a:t>
            </a:r>
            <a:endParaRPr lang="en-US" altLang="zh-CN" sz="2000" b="1" i="0" dirty="0">
              <a:solidFill>
                <a:srgbClr val="000000"/>
              </a:solidFill>
              <a:effectLst/>
              <a:latin typeface="SimSun" panose="02010600030101010101" pitchFamily="2" charset="-122"/>
              <a:ea typeface="SimSun" panose="02010600030101010101" pitchFamily="2" charset="-122"/>
            </a:endParaRPr>
          </a:p>
          <a:p>
            <a:r>
              <a:rPr lang="zh-CN" altLang="en-US" sz="2000" b="1" i="0" dirty="0">
                <a:solidFill>
                  <a:srgbClr val="000000"/>
                </a:solidFill>
                <a:effectLst/>
                <a:latin typeface="SimSun" panose="02010600030101010101" pitchFamily="2" charset="-122"/>
                <a:ea typeface="SimSun" panose="02010600030101010101" pitchFamily="2" charset="-122"/>
              </a:rPr>
              <a:t>对于灵敏探测器部分，其最主要的功能之一为对穿越辐射光子的探测，</a:t>
            </a:r>
            <a:endParaRPr lang="en-US" altLang="zh-CN" sz="2000" b="1" i="0" dirty="0">
              <a:solidFill>
                <a:srgbClr val="000000"/>
              </a:solidFill>
              <a:effectLst/>
              <a:latin typeface="SimSun" panose="02010600030101010101" pitchFamily="2" charset="-122"/>
              <a:ea typeface="SimSun" panose="02010600030101010101" pitchFamily="2" charset="-122"/>
            </a:endParaRPr>
          </a:p>
          <a:p>
            <a:endParaRPr lang="en-US" altLang="zh-CN" sz="2000" b="1" i="0" dirty="0">
              <a:solidFill>
                <a:srgbClr val="000000"/>
              </a:solidFill>
              <a:effectLst/>
              <a:latin typeface="SimSun" panose="02010600030101010101" pitchFamily="2" charset="-122"/>
              <a:ea typeface="SimSun" panose="02010600030101010101" pitchFamily="2" charset="-122"/>
            </a:endParaRPr>
          </a:p>
          <a:p>
            <a:endParaRPr lang="en-US" altLang="zh-CN" sz="2000" b="1" i="0" dirty="0">
              <a:solidFill>
                <a:srgbClr val="000000"/>
              </a:solidFill>
              <a:effectLst/>
              <a:latin typeface="SimSun" panose="02010600030101010101" pitchFamily="2" charset="-122"/>
              <a:ea typeface="SimSun" panose="02010600030101010101" pitchFamily="2" charset="-122"/>
            </a:endParaRPr>
          </a:p>
          <a:p>
            <a:r>
              <a:rPr lang="zh-CN" altLang="en-US" sz="2000" b="1" i="0" dirty="0">
                <a:solidFill>
                  <a:srgbClr val="000000"/>
                </a:solidFill>
                <a:effectLst/>
                <a:latin typeface="SimSun" panose="02010600030101010101" pitchFamily="2" charset="-122"/>
                <a:ea typeface="SimSun" panose="02010600030101010101" pitchFamily="2" charset="-122"/>
              </a:rPr>
              <a:t>而探测器中的工作气体对</a:t>
            </a:r>
            <a:r>
              <a:rPr lang="en-US" altLang="zh-CN" sz="2000" b="1" i="0" dirty="0">
                <a:solidFill>
                  <a:srgbClr val="000000"/>
                </a:solidFill>
                <a:effectLst/>
                <a:latin typeface="SimSun" panose="02010600030101010101" pitchFamily="2" charset="-122"/>
                <a:ea typeface="SimSun" panose="02010600030101010101" pitchFamily="2" charset="-122"/>
              </a:rPr>
              <a:t>X</a:t>
            </a:r>
            <a:r>
              <a:rPr lang="zh-CN" altLang="en-US" sz="2000" b="1" i="0" dirty="0">
                <a:solidFill>
                  <a:srgbClr val="000000"/>
                </a:solidFill>
                <a:effectLst/>
                <a:latin typeface="SimSun" panose="02010600030101010101" pitchFamily="2" charset="-122"/>
                <a:ea typeface="SimSun" panose="02010600030101010101" pitchFamily="2" charset="-122"/>
              </a:rPr>
              <a:t>射线的吸收效率则会影响探测器的整体设计，</a:t>
            </a:r>
            <a:endParaRPr lang="en-US" altLang="zh-CN" sz="2000" b="1" i="0" dirty="0">
              <a:solidFill>
                <a:srgbClr val="000000"/>
              </a:solidFill>
              <a:effectLst/>
              <a:latin typeface="SimSun" panose="02010600030101010101" pitchFamily="2" charset="-122"/>
              <a:ea typeface="SimSun" panose="02010600030101010101" pitchFamily="2" charset="-122"/>
            </a:endParaRPr>
          </a:p>
          <a:p>
            <a:r>
              <a:rPr lang="zh-CN" altLang="en-US" sz="2000" b="1" i="0" dirty="0">
                <a:solidFill>
                  <a:srgbClr val="000000"/>
                </a:solidFill>
                <a:effectLst/>
                <a:latin typeface="SimSun" panose="02010600030101010101" pitchFamily="2" charset="-122"/>
                <a:ea typeface="SimSun" panose="02010600030101010101" pitchFamily="2" charset="-122"/>
              </a:rPr>
              <a:t>左图展示的即为不同气体对</a:t>
            </a:r>
            <a:r>
              <a:rPr lang="en-US" altLang="zh-CN" sz="2000" b="1" i="0" dirty="0">
                <a:solidFill>
                  <a:srgbClr val="000000"/>
                </a:solidFill>
                <a:effectLst/>
                <a:latin typeface="SimSun" panose="02010600030101010101" pitchFamily="2" charset="-122"/>
                <a:ea typeface="SimSun" panose="02010600030101010101" pitchFamily="2" charset="-122"/>
              </a:rPr>
              <a:t>X</a:t>
            </a:r>
            <a:r>
              <a:rPr lang="zh-CN" altLang="en-US" sz="2000" b="1" i="0" dirty="0">
                <a:solidFill>
                  <a:srgbClr val="000000"/>
                </a:solidFill>
                <a:effectLst/>
                <a:latin typeface="SimSun" panose="02010600030101010101" pitchFamily="2" charset="-122"/>
                <a:ea typeface="SimSun" panose="02010600030101010101" pitchFamily="2" charset="-122"/>
              </a:rPr>
              <a:t>射线的吸收长度。</a:t>
            </a:r>
            <a:endParaRPr lang="en-US" altLang="zh-CN" sz="2000" b="1" i="0" dirty="0">
              <a:solidFill>
                <a:srgbClr val="000000"/>
              </a:solidFill>
              <a:effectLst/>
              <a:latin typeface="SimSun" panose="02010600030101010101" pitchFamily="2" charset="-122"/>
              <a:ea typeface="SimSun" panose="02010600030101010101" pitchFamily="2" charset="-122"/>
            </a:endParaRPr>
          </a:p>
          <a:p>
            <a:endParaRPr lang="en-US" altLang="zh-CN" sz="2000" b="1" i="0" dirty="0">
              <a:solidFill>
                <a:srgbClr val="000000"/>
              </a:solidFill>
              <a:effectLst/>
              <a:latin typeface="SimSun" panose="02010600030101010101" pitchFamily="2" charset="-122"/>
              <a:ea typeface="SimSun" panose="02010600030101010101" pitchFamily="2" charset="-122"/>
            </a:endParaRPr>
          </a:p>
          <a:p>
            <a:r>
              <a:rPr lang="zh-CN" altLang="en-US" sz="2000" b="1" i="0" dirty="0">
                <a:solidFill>
                  <a:srgbClr val="000000"/>
                </a:solidFill>
                <a:effectLst/>
                <a:latin typeface="SimSun" panose="02010600030101010101" pitchFamily="2" charset="-122"/>
                <a:ea typeface="SimSun" panose="02010600030101010101" pitchFamily="2" charset="-122"/>
              </a:rPr>
              <a:t>在我们的设计中以</a:t>
            </a:r>
            <a:r>
              <a:rPr lang="en-US" altLang="zh-CN" sz="2000" b="1" i="0" dirty="0">
                <a:solidFill>
                  <a:srgbClr val="000000"/>
                </a:solidFill>
                <a:effectLst/>
                <a:latin typeface="SimSun" panose="02010600030101010101" pitchFamily="2" charset="-122"/>
                <a:ea typeface="SimSun" panose="02010600030101010101" pitchFamily="2" charset="-122"/>
              </a:rPr>
              <a:t>Xe</a:t>
            </a:r>
            <a:r>
              <a:rPr lang="zh-CN" altLang="en-US" sz="2000" b="1" i="0" dirty="0">
                <a:solidFill>
                  <a:srgbClr val="000000"/>
                </a:solidFill>
                <a:effectLst/>
                <a:latin typeface="SimSun" panose="02010600030101010101" pitchFamily="2" charset="-122"/>
                <a:ea typeface="SimSun" panose="02010600030101010101" pitchFamily="2" charset="-122"/>
              </a:rPr>
              <a:t>作为主要的工作气体，模拟显示气体厚度在</a:t>
            </a:r>
            <a:r>
              <a:rPr lang="en-US" altLang="zh-CN" sz="2000" b="1" i="0" dirty="0">
                <a:solidFill>
                  <a:srgbClr val="000000"/>
                </a:solidFill>
                <a:effectLst/>
                <a:latin typeface="SimSun" panose="02010600030101010101" pitchFamily="2" charset="-122"/>
                <a:ea typeface="SimSun" panose="02010600030101010101" pitchFamily="2" charset="-122"/>
              </a:rPr>
              <a:t>4cm</a:t>
            </a:r>
            <a:r>
              <a:rPr lang="zh-CN" altLang="en-US" sz="2000" b="1" i="0" dirty="0">
                <a:solidFill>
                  <a:srgbClr val="000000"/>
                </a:solidFill>
                <a:effectLst/>
                <a:latin typeface="SimSun" panose="02010600030101010101" pitchFamily="2" charset="-122"/>
                <a:ea typeface="SimSun" panose="02010600030101010101" pitchFamily="2" charset="-122"/>
              </a:rPr>
              <a:t>可达到穿越辐射光子的全吸收。</a:t>
            </a:r>
            <a:endParaRPr lang="en-US" altLang="zh-CN" sz="2000" b="1" i="0" dirty="0">
              <a:solidFill>
                <a:srgbClr val="000000"/>
              </a:solidFill>
              <a:effectLst/>
              <a:latin typeface="SimSun" panose="02010600030101010101" pitchFamily="2" charset="-122"/>
              <a:ea typeface="SimSun" panose="02010600030101010101" pitchFamily="2" charset="-122"/>
            </a:endParaRPr>
          </a:p>
          <a:p>
            <a:endParaRPr lang="en-US" altLang="zh-CN" sz="2000" b="1" i="0" dirty="0">
              <a:solidFill>
                <a:srgbClr val="000000"/>
              </a:solidFill>
              <a:effectLst/>
              <a:latin typeface="SimSun" panose="02010600030101010101" pitchFamily="2" charset="-122"/>
              <a:ea typeface="SimSun" panose="02010600030101010101" pitchFamily="2" charset="-122"/>
            </a:endParaRPr>
          </a:p>
          <a:p>
            <a:endParaRPr lang="en-US" altLang="zh-CN" sz="2000" b="1" i="0" dirty="0">
              <a:solidFill>
                <a:srgbClr val="000000"/>
              </a:solidFill>
              <a:effectLst/>
              <a:latin typeface="SimSun" panose="02010600030101010101" pitchFamily="2" charset="-122"/>
              <a:ea typeface="SimSun" panose="02010600030101010101" pitchFamily="2" charset="-122"/>
            </a:endParaRPr>
          </a:p>
          <a:p>
            <a:r>
              <a:rPr lang="zh-CN" altLang="en-US" sz="2000" b="1" i="0" dirty="0">
                <a:solidFill>
                  <a:srgbClr val="000000"/>
                </a:solidFill>
                <a:effectLst/>
                <a:latin typeface="SimSun" panose="02010600030101010101" pitchFamily="2" charset="-122"/>
                <a:ea typeface="SimSun" panose="02010600030101010101" pitchFamily="2" charset="-122"/>
              </a:rPr>
              <a:t>确定工作气体以及厚度后，</a:t>
            </a:r>
            <a:endParaRPr lang="en-US" altLang="zh-CN" sz="2000" b="1" i="0" dirty="0">
              <a:solidFill>
                <a:srgbClr val="000000"/>
              </a:solidFill>
              <a:effectLst/>
              <a:latin typeface="SimSun" panose="02010600030101010101" pitchFamily="2" charset="-122"/>
              <a:ea typeface="SimSun" panose="02010600030101010101" pitchFamily="2" charset="-122"/>
            </a:endParaRPr>
          </a:p>
          <a:p>
            <a:r>
              <a:rPr lang="zh-CN" altLang="en-US" sz="2000" b="1" i="0" dirty="0">
                <a:solidFill>
                  <a:srgbClr val="000000"/>
                </a:solidFill>
                <a:effectLst/>
                <a:latin typeface="SimSun" panose="02010600030101010101" pitchFamily="2" charset="-122"/>
                <a:ea typeface="SimSun" panose="02010600030101010101" pitchFamily="2" charset="-122"/>
              </a:rPr>
              <a:t>并结合原初电荷在常规漂移场下的漂移速度</a:t>
            </a:r>
            <a:endParaRPr lang="en-US" altLang="zh-CN" sz="2000" b="1" i="0" dirty="0">
              <a:solidFill>
                <a:srgbClr val="000000"/>
              </a:solidFill>
              <a:effectLst/>
              <a:latin typeface="SimSun" panose="02010600030101010101" pitchFamily="2" charset="-122"/>
              <a:ea typeface="SimSun" panose="02010600030101010101" pitchFamily="2" charset="-122"/>
            </a:endParaRPr>
          </a:p>
          <a:p>
            <a:r>
              <a:rPr lang="zh-CN" altLang="en-US" sz="2000" b="1" i="0" dirty="0">
                <a:solidFill>
                  <a:srgbClr val="000000"/>
                </a:solidFill>
                <a:effectLst/>
                <a:latin typeface="SimSun" panose="02010600030101010101" pitchFamily="2" charset="-122"/>
                <a:ea typeface="SimSun" panose="02010600030101010101" pitchFamily="2" charset="-122"/>
              </a:rPr>
              <a:t>可对使用的电子学采样时间提出要求</a:t>
            </a:r>
            <a:endParaRPr lang="en-US" altLang="zh-CN" sz="2000" b="1" i="0" dirty="0">
              <a:solidFill>
                <a:srgbClr val="000000"/>
              </a:solidFill>
              <a:effectLst/>
              <a:latin typeface="SimSun" panose="02010600030101010101" pitchFamily="2" charset="-122"/>
              <a:ea typeface="SimSun" panose="02010600030101010101" pitchFamily="2" charset="-122"/>
            </a:endParaRPr>
          </a:p>
          <a:p>
            <a:r>
              <a:rPr lang="zh-CN" altLang="en-US" sz="4400" b="1" dirty="0"/>
              <a:t>即采样的时间需要超过 </a:t>
            </a:r>
            <a:r>
              <a:rPr lang="en-US" altLang="zh-CN" sz="4400" b="1" dirty="0">
                <a:solidFill>
                  <a:srgbClr val="FF0000"/>
                </a:solidFill>
              </a:rPr>
              <a:t>2μs</a:t>
            </a:r>
            <a:r>
              <a:rPr lang="zh-CN" altLang="en-US" sz="4400" b="1" dirty="0">
                <a:solidFill>
                  <a:srgbClr val="FF0000"/>
                </a:solidFill>
              </a:rPr>
              <a:t> </a:t>
            </a:r>
            <a:endParaRPr lang="en-US" altLang="zh-CN" sz="4400" b="1" dirty="0">
              <a:solidFill>
                <a:srgbClr val="FF0000"/>
              </a:solidFill>
            </a:endParaRPr>
          </a:p>
          <a:p>
            <a:br>
              <a:rPr lang="zh-CN" altLang="en-US" sz="3200" b="1" dirty="0"/>
            </a:br>
            <a:r>
              <a:rPr lang="zh-CN" altLang="en-US" sz="2000" b="1" i="0" dirty="0">
                <a:solidFill>
                  <a:srgbClr val="000000"/>
                </a:solidFill>
                <a:effectLst/>
                <a:latin typeface="SimSun" panose="02010600030101010101" pitchFamily="2" charset="-122"/>
                <a:ea typeface="SimSun" panose="02010600030101010101" pitchFamily="2" charset="-122"/>
              </a:rPr>
              <a:t>除此之外，电子学还应满足：合适的成形时间，足够宽的动态范围，以及足够高的采样率等特性。</a:t>
            </a:r>
            <a:r>
              <a:rPr lang="zh-CN" altLang="en-US" sz="3200" b="1" dirty="0"/>
              <a:t> </a:t>
            </a:r>
            <a:br>
              <a:rPr lang="zh-CN" altLang="en-US" sz="2800" dirty="0"/>
            </a:br>
            <a:endParaRPr lang="zh-CN" altLang="en-US" dirty="0"/>
          </a:p>
        </p:txBody>
      </p:sp>
      <p:sp>
        <p:nvSpPr>
          <p:cNvPr id="4" name="灯片编号占位符 3"/>
          <p:cNvSpPr>
            <a:spLocks noGrp="1"/>
          </p:cNvSpPr>
          <p:nvPr>
            <p:ph type="sldNum" sz="quarter" idx="5"/>
          </p:nvPr>
        </p:nvSpPr>
        <p:spPr/>
        <p:txBody>
          <a:bodyPr/>
          <a:lstStyle/>
          <a:p>
            <a:fld id="{8A18296D-1E8C-4FA1-8ED8-C999B297FEA1}" type="slidenum">
              <a:rPr lang="zh-CN" altLang="en-US" smtClean="0"/>
              <a:t>22</a:t>
            </a:fld>
            <a:endParaRPr lang="zh-CN" altLang="en-US"/>
          </a:p>
        </p:txBody>
      </p:sp>
    </p:spTree>
    <p:extLst>
      <p:ext uri="{BB962C8B-B14F-4D97-AF65-F5344CB8AC3E}">
        <p14:creationId xmlns:p14="http://schemas.microsoft.com/office/powerpoint/2010/main" val="5022587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400" b="1" dirty="0"/>
              <a:t>我们研发的另外一个探测器则着手解决改善探测器读出环境入手的。</a:t>
            </a:r>
            <a:endParaRPr lang="en-US" altLang="zh-CN" sz="1400" b="1" dirty="0"/>
          </a:p>
          <a:p>
            <a:endParaRPr lang="en-US" altLang="zh-CN" sz="1400" b="1" dirty="0"/>
          </a:p>
          <a:p>
            <a:r>
              <a:rPr lang="zh-CN" altLang="en-US" sz="1400" b="1" dirty="0"/>
              <a:t>主要针对二维条读出的应用场景</a:t>
            </a:r>
            <a:endParaRPr lang="en-US" altLang="zh-CN" sz="1400" b="1" dirty="0"/>
          </a:p>
          <a:p>
            <a:endParaRPr lang="en-US" altLang="zh-CN" sz="1400" b="1" dirty="0"/>
          </a:p>
          <a:p>
            <a:r>
              <a:rPr lang="zh-CN" altLang="en-US" sz="1400" b="1" dirty="0"/>
              <a:t>典型的二维条读出位于一般倍增区同一侧；</a:t>
            </a:r>
            <a:endParaRPr lang="en-US" altLang="zh-CN" sz="1400" b="1" dirty="0"/>
          </a:p>
          <a:p>
            <a:endParaRPr lang="en-US" altLang="zh-CN" sz="1400" b="1" dirty="0"/>
          </a:p>
          <a:p>
            <a:r>
              <a:rPr lang="zh-CN" altLang="en-US" sz="1400" b="1" dirty="0"/>
              <a:t>如左图的</a:t>
            </a:r>
            <a:r>
              <a:rPr lang="en-US" altLang="zh-CN" sz="1400" b="1" dirty="0" err="1"/>
              <a:t>μRWELL</a:t>
            </a:r>
            <a:r>
              <a:rPr lang="zh-CN" altLang="en-US" sz="1400" b="1" dirty="0"/>
              <a:t>中其二维读出条均位于倍增盲孔的下面</a:t>
            </a:r>
            <a:endParaRPr lang="en-US" altLang="zh-CN" sz="1400" b="1" dirty="0"/>
          </a:p>
          <a:p>
            <a:endParaRPr lang="en-US" altLang="zh-CN" sz="1400" b="1" dirty="0"/>
          </a:p>
          <a:p>
            <a:r>
              <a:rPr lang="zh-CN" altLang="en-US" sz="1400" b="1" dirty="0"/>
              <a:t>不可避免的读出电极之间权场会相互影响</a:t>
            </a:r>
            <a:endParaRPr lang="en-US" altLang="zh-CN" sz="1400" b="1" dirty="0"/>
          </a:p>
          <a:p>
            <a:endParaRPr lang="en-US" altLang="zh-CN" sz="1400" b="1" dirty="0"/>
          </a:p>
          <a:p>
            <a:r>
              <a:rPr lang="zh-CN" altLang="en-US" sz="1400" b="1" dirty="0"/>
              <a:t>如图为其两维读出条对应的权场分布，两个维度读出条会共享一个权场</a:t>
            </a:r>
            <a:endParaRPr lang="en-US" altLang="zh-CN" sz="1400" b="1" dirty="0"/>
          </a:p>
          <a:p>
            <a:endParaRPr lang="en-US" altLang="zh-CN" sz="1400" b="1" dirty="0"/>
          </a:p>
          <a:p>
            <a:r>
              <a:rPr lang="zh-CN" altLang="en-US" sz="1400" b="1" dirty="0"/>
              <a:t>这会大大影响探测器的读出能力</a:t>
            </a:r>
          </a:p>
        </p:txBody>
      </p:sp>
      <p:sp>
        <p:nvSpPr>
          <p:cNvPr id="4" name="灯片编号占位符 3"/>
          <p:cNvSpPr>
            <a:spLocks noGrp="1"/>
          </p:cNvSpPr>
          <p:nvPr>
            <p:ph type="sldNum" sz="quarter" idx="5"/>
          </p:nvPr>
        </p:nvSpPr>
        <p:spPr/>
        <p:txBody>
          <a:bodyPr/>
          <a:lstStyle/>
          <a:p>
            <a:fld id="{8A18296D-1E8C-4FA1-8ED8-C999B297FEA1}" type="slidenum">
              <a:rPr lang="zh-CN" altLang="en-US" smtClean="0"/>
              <a:t>23</a:t>
            </a:fld>
            <a:endParaRPr lang="zh-CN" altLang="en-US"/>
          </a:p>
        </p:txBody>
      </p:sp>
    </p:spTree>
    <p:extLst>
      <p:ext uri="{BB962C8B-B14F-4D97-AF65-F5344CB8AC3E}">
        <p14:creationId xmlns:p14="http://schemas.microsoft.com/office/powerpoint/2010/main" val="5536296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400" b="1" dirty="0"/>
              <a:t>如图为</a:t>
            </a:r>
            <a:r>
              <a:rPr lang="en-US" altLang="zh-CN" sz="1400" b="1" dirty="0" err="1"/>
              <a:t>μRGroove</a:t>
            </a:r>
            <a:r>
              <a:rPr lang="zh-CN" altLang="en-US" sz="1400" b="1" dirty="0"/>
              <a:t>两个维度的读出条的权场分布</a:t>
            </a:r>
            <a:endParaRPr lang="en-US" altLang="zh-CN" sz="1400" b="1" dirty="0"/>
          </a:p>
          <a:p>
            <a:endParaRPr lang="en-US" altLang="zh-CN" sz="1400" b="1" dirty="0"/>
          </a:p>
          <a:p>
            <a:r>
              <a:rPr lang="zh-CN" altLang="en-US" sz="1400" b="1" dirty="0"/>
              <a:t>由于两个维度的读出条分立于倍增区两侧，</a:t>
            </a:r>
            <a:endParaRPr lang="en-US" altLang="zh-CN" sz="1400" b="1" dirty="0"/>
          </a:p>
          <a:p>
            <a:r>
              <a:rPr lang="zh-CN" altLang="en-US" sz="1400" b="1" dirty="0"/>
              <a:t>两个读出条在感应信号时互不影响</a:t>
            </a:r>
            <a:endParaRPr lang="en-US" altLang="zh-CN" sz="1400" b="1" dirty="0"/>
          </a:p>
          <a:p>
            <a:endParaRPr lang="en-US" altLang="zh-CN" sz="1400" b="1" dirty="0"/>
          </a:p>
          <a:p>
            <a:endParaRPr lang="en-US" altLang="zh-CN" sz="1400" b="1" dirty="0"/>
          </a:p>
          <a:p>
            <a:r>
              <a:rPr lang="zh-CN" altLang="en-US" sz="1400" b="1" dirty="0"/>
              <a:t>最终两个维度电极的感应到信号均得到提升，</a:t>
            </a:r>
            <a:endParaRPr lang="en-US" altLang="zh-CN" sz="1400" b="1" dirty="0"/>
          </a:p>
          <a:p>
            <a:endParaRPr lang="en-US" altLang="zh-CN" sz="1400" b="1" dirty="0"/>
          </a:p>
          <a:p>
            <a:r>
              <a:rPr lang="zh-CN" altLang="en-US" sz="1400" b="1" dirty="0"/>
              <a:t>且两个维度的感应信号极性相反，幅度相当。</a:t>
            </a:r>
            <a:endParaRPr lang="en-US" altLang="zh-CN" sz="1400" b="1" dirty="0"/>
          </a:p>
          <a:p>
            <a:endParaRPr lang="en-US" altLang="zh-CN" dirty="0"/>
          </a:p>
        </p:txBody>
      </p:sp>
      <p:sp>
        <p:nvSpPr>
          <p:cNvPr id="4" name="灯片编号占位符 3"/>
          <p:cNvSpPr>
            <a:spLocks noGrp="1"/>
          </p:cNvSpPr>
          <p:nvPr>
            <p:ph type="sldNum" sz="quarter" idx="5"/>
          </p:nvPr>
        </p:nvSpPr>
        <p:spPr/>
        <p:txBody>
          <a:bodyPr/>
          <a:lstStyle/>
          <a:p>
            <a:fld id="{8A18296D-1E8C-4FA1-8ED8-C999B297FEA1}" type="slidenum">
              <a:rPr lang="zh-CN" altLang="en-US" smtClean="0"/>
              <a:t>24</a:t>
            </a:fld>
            <a:endParaRPr lang="zh-CN" altLang="en-US"/>
          </a:p>
        </p:txBody>
      </p:sp>
    </p:spTree>
    <p:extLst>
      <p:ext uri="{BB962C8B-B14F-4D97-AF65-F5344CB8AC3E}">
        <p14:creationId xmlns:p14="http://schemas.microsoft.com/office/powerpoint/2010/main" val="12823097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zh-CN" altLang="en-US" sz="2000" dirty="0"/>
                  <a:t>相关测试图，其中大面积样机用了快速接地的</a:t>
                </a:r>
              </a:p>
            </p:txBody>
          </p:sp>
        </mc:Choice>
        <mc:Fallback xmlns="">
          <p:sp>
            <p:nvSpPr>
              <p:cNvPr id="3" name="备注占位符 2"/>
              <p:cNvSpPr>
                <a:spLocks noGrp="1"/>
              </p:cNvSpPr>
              <p:nvPr>
                <p:ph type="body" idx="1"/>
              </p:nvPr>
            </p:nvSpPr>
            <p:spPr/>
            <p:txBody>
              <a:bodyPr/>
              <a:lstStyle/>
              <a:p>
                <a:r>
                  <a:rPr lang="zh-CN" altLang="en-US" sz="1400" b="1" dirty="0">
                    <a:effectLst>
                      <a:outerShdw blurRad="38100" dist="38100" dir="2700000" algn="tl">
                        <a:srgbClr val="000000">
                          <a:alpha val="43137"/>
                        </a:srgbClr>
                      </a:outerShdw>
                    </a:effectLst>
                  </a:rPr>
                  <a:t>该</a:t>
                </a:r>
                <a:r>
                  <a:rPr lang="en-US" altLang="zh-CN" sz="1400" b="1" dirty="0">
                    <a:effectLst>
                      <a:outerShdw blurRad="38100" dist="38100" dir="2700000" algn="tl">
                        <a:srgbClr val="000000">
                          <a:alpha val="43137"/>
                        </a:srgbClr>
                      </a:outerShdw>
                    </a:effectLst>
                  </a:rPr>
                  <a:t>TRD</a:t>
                </a:r>
                <a:r>
                  <a:rPr lang="zh-CN" altLang="en-US" sz="1400" b="1" dirty="0">
                    <a:effectLst>
                      <a:outerShdw blurRad="38100" dist="38100" dir="2700000" algn="tl">
                        <a:srgbClr val="000000">
                          <a:alpha val="43137"/>
                        </a:srgbClr>
                      </a:outerShdw>
                    </a:effectLst>
                  </a:rPr>
                  <a:t>设计为美国的</a:t>
                </a:r>
                <a:r>
                  <a:rPr lang="en-US" altLang="zh-CN" sz="1400" b="1" dirty="0">
                    <a:effectLst>
                      <a:outerShdw blurRad="38100" dist="38100" dir="2700000" algn="tl">
                        <a:srgbClr val="000000">
                          <a:alpha val="43137"/>
                        </a:srgbClr>
                      </a:outerShdw>
                    </a:effectLst>
                  </a:rPr>
                  <a:t>EIC(</a:t>
                </a:r>
                <a:r>
                  <a:rPr lang="zh-CN" altLang="en-US" sz="1400" b="1" dirty="0">
                    <a:effectLst>
                      <a:outerShdw blurRad="38100" dist="38100" dir="2700000" algn="tl">
                        <a:srgbClr val="000000">
                          <a:alpha val="43137"/>
                        </a:srgbClr>
                      </a:outerShdw>
                    </a:effectLst>
                  </a:rPr>
                  <a:t>电子</a:t>
                </a:r>
                <a:r>
                  <a:rPr lang="en-US" altLang="zh-CN" sz="1400" b="1" dirty="0">
                    <a:effectLst>
                      <a:outerShdw blurRad="38100" dist="38100" dir="2700000" algn="tl">
                        <a:srgbClr val="000000">
                          <a:alpha val="43137"/>
                        </a:srgbClr>
                      </a:outerShdw>
                    </a:effectLst>
                  </a:rPr>
                  <a:t>-</a:t>
                </a:r>
                <a:r>
                  <a:rPr lang="zh-CN" altLang="en-US" sz="1400" b="1" dirty="0">
                    <a:effectLst>
                      <a:outerShdw blurRad="38100" dist="38100" dir="2700000" algn="tl">
                        <a:srgbClr val="000000">
                          <a:alpha val="43137"/>
                        </a:srgbClr>
                      </a:outerShdw>
                    </a:effectLst>
                  </a:rPr>
                  <a:t>离子对撞机）其主要参数为如下</a:t>
                </a:r>
                <a:endParaRPr lang="en-US" altLang="zh-CN" sz="1400" b="1" dirty="0">
                  <a:effectLst>
                    <a:outerShdw blurRad="38100" dist="38100" dir="2700000" algn="tl">
                      <a:srgbClr val="000000">
                        <a:alpha val="43137"/>
                      </a:srgbClr>
                    </a:outerShdw>
                  </a:effectLst>
                </a:endParaRPr>
              </a:p>
              <a:p>
                <a:endParaRPr lang="en-US" altLang="zh-CN" sz="1400" b="1" dirty="0">
                  <a:effectLst>
                    <a:outerShdw blurRad="38100" dist="38100" dir="2700000" algn="tl">
                      <a:srgbClr val="000000">
                        <a:alpha val="43137"/>
                      </a:srgbClr>
                    </a:outerShdw>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1" dirty="0"/>
                  <a:t>若按照粒子出射角度可将</a:t>
                </a:r>
                <a:r>
                  <a:rPr lang="en-US" altLang="zh-CN" sz="1400" b="1" dirty="0"/>
                  <a:t>EIC</a:t>
                </a:r>
                <a:r>
                  <a:rPr lang="zh-CN" altLang="en-US" sz="1400" b="1" dirty="0"/>
                  <a:t>谱仪分为电子端，桶部，以及强子端等主要部分</a:t>
                </a:r>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dirty="0"/>
                  <a:t>EIC</a:t>
                </a:r>
                <a:r>
                  <a:rPr lang="zh-CN" altLang="en-US" sz="1400" dirty="0"/>
                  <a:t>对强子端的探测系统的要求如左下方所示</a:t>
                </a:r>
                <a:endParaRPr lang="en-US" altLang="zh-CN"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1" dirty="0"/>
                  <a:t>TRD</a:t>
                </a:r>
                <a:r>
                  <a:rPr lang="zh-CN" altLang="en-US" sz="1400" b="1" dirty="0"/>
                  <a:t>主要负责强子端的电子识别，要在</a:t>
                </a:r>
                <a:r>
                  <a:rPr lang="en-US" altLang="zh-CN" sz="1400" b="1" dirty="0"/>
                  <a:t>15GeV/c</a:t>
                </a:r>
                <a:r>
                  <a:rPr lang="zh-CN" altLang="en-US" sz="1400" b="1" dirty="0"/>
                  <a:t>动量范围内</a:t>
                </a:r>
                <a:r>
                  <a:rPr lang="en-US" altLang="zh-CN" sz="1400" b="1" dirty="0"/>
                  <a:t>pai/e</a:t>
                </a:r>
                <a:r>
                  <a:rPr lang="zh-CN" altLang="en-US" sz="1400" b="1" dirty="0"/>
                  <a:t>能达到</a:t>
                </a:r>
                <a:r>
                  <a:rPr lang="en-US" altLang="zh-CN" sz="1400" b="1" dirty="0"/>
                  <a:t>3sigma</a:t>
                </a:r>
                <a:r>
                  <a:rPr lang="zh-CN" altLang="en-US" sz="1400" b="1" dirty="0"/>
                  <a:t>分辨</a:t>
                </a:r>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400" b="1" dirty="0"/>
              </a:p>
              <a:p>
                <a:r>
                  <a:rPr lang="zh-CN" altLang="en-US" sz="1400" b="1" dirty="0"/>
                  <a:t>强子端的探测系统如左下图所示，</a:t>
                </a:r>
                <a:r>
                  <a:rPr lang="en-US" altLang="zh-CN" sz="2000" dirty="0"/>
                  <a:t> TRD</a:t>
                </a:r>
                <a:r>
                  <a:rPr lang="zh-CN" altLang="en-US" sz="2000" dirty="0"/>
                  <a:t>位于</a:t>
                </a:r>
                <a:r>
                  <a:rPr lang="en-US" altLang="zh-CN" sz="2000" dirty="0"/>
                  <a:t>RICH</a:t>
                </a:r>
                <a:r>
                  <a:rPr lang="zh-CN" altLang="en-US" sz="2000" dirty="0"/>
                  <a:t>和</a:t>
                </a:r>
                <a:r>
                  <a:rPr lang="en-US" altLang="zh-CN" sz="2000" dirty="0"/>
                  <a:t>ECAL</a:t>
                </a:r>
                <a:r>
                  <a:rPr lang="zh-CN" altLang="en-US" sz="2000" dirty="0"/>
                  <a:t>之间，覆盖角度（</a:t>
                </a:r>
                <a:r>
                  <a:rPr lang="en-US" altLang="zh-CN" sz="2000" dirty="0"/>
                  <a:t>η=1~4</a:t>
                </a:r>
                <a:r>
                  <a:rPr lang="zh-CN" altLang="en-US" sz="2000" dirty="0"/>
                  <a:t>），其空间</a:t>
                </a:r>
                <a:r>
                  <a:rPr lang="en-US" altLang="zh-CN" sz="2000" dirty="0"/>
                  <a:t>Z</a:t>
                </a:r>
                <a:r>
                  <a:rPr lang="zh-CN" altLang="en-US" sz="2000" dirty="0"/>
                  <a:t>向只有</a:t>
                </a:r>
                <a:r>
                  <a:rPr lang="en-US" altLang="zh-CN" sz="2000" dirty="0"/>
                  <a:t>50cm</a:t>
                </a:r>
                <a:r>
                  <a:rPr lang="zh-CN" altLang="en-US" sz="2000" dirty="0"/>
                  <a:t>整体空间</a:t>
                </a:r>
                <a:endParaRPr lang="en-US" altLang="zh-CN"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400" b="1" dirty="0"/>
              </a:p>
              <a:p>
                <a:r>
                  <a:rPr lang="zh-CN" altLang="en-US" sz="2000" dirty="0"/>
                  <a:t>此外，</a:t>
                </a:r>
                <a:r>
                  <a:rPr lang="en-US" altLang="zh-CN" sz="2000" dirty="0"/>
                  <a:t>TRD</a:t>
                </a:r>
                <a:r>
                  <a:rPr lang="zh-CN" altLang="en-US" sz="2000" dirty="0"/>
                  <a:t>计数率能力需达</a:t>
                </a:r>
                <a:r>
                  <a:rPr lang="en-US" altLang="zh-CN" sz="2000" dirty="0"/>
                  <a:t>~</a:t>
                </a:r>
                <a:r>
                  <a:rPr lang="zh-CN" altLang="en-US" sz="2000" b="1" dirty="0">
                    <a:solidFill>
                      <a:srgbClr val="FF0000"/>
                    </a:solidFill>
                  </a:rPr>
                  <a:t>几十</a:t>
                </a:r>
                <a:r>
                  <a:rPr lang="en-US" altLang="zh-CN" sz="2000" b="1" dirty="0">
                    <a:solidFill>
                      <a:srgbClr val="FF0000"/>
                    </a:solidFill>
                  </a:rPr>
                  <a:t>kHz/</a:t>
                </a:r>
                <a:r>
                  <a:rPr lang="en-US" altLang="zh-CN" sz="2000" b="1" i="0">
                    <a:solidFill>
                      <a:srgbClr val="FF0000"/>
                    </a:solidFill>
                    <a:latin typeface="Cambria Math" panose="02040503050406030204" pitchFamily="18" charset="0"/>
                  </a:rPr>
                  <a:t>〖𝒄𝒎〗^𝟐</a:t>
                </a:r>
                <a:r>
                  <a:rPr lang="en-US" altLang="zh-CN" sz="2000" dirty="0"/>
                  <a:t>,</a:t>
                </a:r>
                <a:r>
                  <a:rPr lang="zh-CN" altLang="en-US" sz="2000" dirty="0"/>
                  <a:t>同时位置分辨</a:t>
                </a:r>
                <a:r>
                  <a:rPr lang="en-US" altLang="zh-CN" sz="2000" b="1" dirty="0">
                    <a:solidFill>
                      <a:srgbClr val="FF0000"/>
                    </a:solidFill>
                    <a:latin typeface="+mn-ea"/>
                    <a:cs typeface="Times New Roman" panose="02020603050405020304" pitchFamily="18" charset="0"/>
                  </a:rPr>
                  <a:t>100μm×100μm</a:t>
                </a:r>
                <a:r>
                  <a:rPr lang="zh-CN" altLang="en-US" sz="2000" b="1" dirty="0">
                    <a:solidFill>
                      <a:srgbClr val="FF0000"/>
                    </a:solidFill>
                    <a:latin typeface="+mn-ea"/>
                    <a:cs typeface="Times New Roman" panose="02020603050405020304" pitchFamily="18" charset="0"/>
                  </a:rPr>
                  <a:t>，大面积覆盖，</a:t>
                </a:r>
                <a:r>
                  <a:rPr lang="zh-CN" altLang="en-US" sz="2000" dirty="0"/>
                  <a:t>微结构气体探测器作为灵敏探测器能满足需求</a:t>
                </a:r>
              </a:p>
            </p:txBody>
          </p:sp>
        </mc:Fallback>
      </mc:AlternateContent>
      <p:sp>
        <p:nvSpPr>
          <p:cNvPr id="4" name="灯片编号占位符 3"/>
          <p:cNvSpPr>
            <a:spLocks noGrp="1"/>
          </p:cNvSpPr>
          <p:nvPr>
            <p:ph type="sldNum" sz="quarter" idx="5"/>
          </p:nvPr>
        </p:nvSpPr>
        <p:spPr/>
        <p:txBody>
          <a:bodyPr/>
          <a:lstStyle/>
          <a:p>
            <a:fld id="{8A18296D-1E8C-4FA1-8ED8-C999B297FEA1}" type="slidenum">
              <a:rPr lang="zh-CN" altLang="en-US" smtClean="0"/>
              <a:t>25</a:t>
            </a:fld>
            <a:endParaRPr lang="zh-CN" altLang="en-US"/>
          </a:p>
        </p:txBody>
      </p:sp>
    </p:spTree>
    <p:extLst>
      <p:ext uri="{BB962C8B-B14F-4D97-AF65-F5344CB8AC3E}">
        <p14:creationId xmlns:p14="http://schemas.microsoft.com/office/powerpoint/2010/main" val="2251126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400" b="1" dirty="0"/>
              <a:t>对</a:t>
            </a:r>
            <a:r>
              <a:rPr lang="en-US" altLang="zh-CN" sz="1400" b="1" dirty="0"/>
              <a:t>TRD</a:t>
            </a:r>
            <a:r>
              <a:rPr lang="zh-CN" altLang="en-US" sz="1400" b="1" dirty="0"/>
              <a:t>原理样机性能评估可通过极大似然法实现，</a:t>
            </a:r>
            <a:endParaRPr lang="en-US" altLang="zh-CN" sz="1400" b="1" dirty="0"/>
          </a:p>
          <a:p>
            <a:endParaRPr lang="en-US" altLang="zh-CN" sz="1400" b="1" dirty="0"/>
          </a:p>
          <a:p>
            <a:r>
              <a:rPr lang="zh-CN" altLang="en-US" sz="1400" b="1" dirty="0"/>
              <a:t>即将探测器内沉积的</a:t>
            </a:r>
            <a:r>
              <a:rPr lang="en-US" altLang="zh-CN" sz="1400" b="1" dirty="0"/>
              <a:t>Π</a:t>
            </a:r>
            <a:r>
              <a:rPr lang="zh-CN" altLang="en-US" sz="1400" b="1" dirty="0"/>
              <a:t>介子和电子在穿过辐射体后的能谱视作概率分布，然后再构建似然函数。</a:t>
            </a:r>
            <a:endParaRPr lang="en-US" altLang="zh-CN" sz="1400" b="1" dirty="0"/>
          </a:p>
          <a:p>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1" dirty="0"/>
              <a:t>构建似然函数后</a:t>
            </a:r>
            <a:r>
              <a:rPr lang="en-US" altLang="zh-CN" sz="1400" b="1" dirty="0">
                <a:latin typeface="Times New Roman" panose="02020603050405020304" pitchFamily="18" charset="0"/>
                <a:cs typeface="Times New Roman" panose="02020603050405020304" pitchFamily="18" charset="0"/>
              </a:rPr>
              <a:t>TRD</a:t>
            </a:r>
            <a:r>
              <a:rPr lang="zh-CN" altLang="zh-CN" sz="1400" b="1" dirty="0">
                <a:latin typeface="Times New Roman" panose="02020603050405020304" pitchFamily="18" charset="0"/>
                <a:cs typeface="Times New Roman" panose="02020603050405020304" pitchFamily="18" charset="0"/>
              </a:rPr>
              <a:t>的</a:t>
            </a:r>
            <a:r>
              <a:rPr lang="en-US" altLang="zh-CN" sz="1400" b="1" dirty="0">
                <a:solidFill>
                  <a:srgbClr val="0070C0"/>
                </a:solidFill>
                <a:latin typeface="Times New Roman" panose="02020603050405020304" pitchFamily="18" charset="0"/>
                <a:cs typeface="Times New Roman" panose="02020603050405020304" pitchFamily="18" charset="0"/>
              </a:rPr>
              <a:t>e/</a:t>
            </a:r>
            <a:r>
              <a:rPr lang="el-GR" altLang="zh-CN" sz="1400" b="1" dirty="0">
                <a:solidFill>
                  <a:srgbClr val="0070C0"/>
                </a:solidFill>
                <a:latin typeface="Times New Roman" panose="02020603050405020304" pitchFamily="18" charset="0"/>
                <a:cs typeface="Times New Roman" panose="02020603050405020304" pitchFamily="18" charset="0"/>
              </a:rPr>
              <a:t>π</a:t>
            </a:r>
            <a:r>
              <a:rPr lang="zh-CN" altLang="zh-CN" sz="1400" b="1" dirty="0">
                <a:solidFill>
                  <a:srgbClr val="0070C0"/>
                </a:solidFill>
                <a:latin typeface="Times New Roman" panose="02020603050405020304" pitchFamily="18" charset="0"/>
                <a:cs typeface="Times New Roman" panose="02020603050405020304" pitchFamily="18" charset="0"/>
              </a:rPr>
              <a:t>鉴别能</a:t>
            </a:r>
            <a:r>
              <a:rPr lang="zh-CN" altLang="en-US" sz="1400" b="1" dirty="0">
                <a:solidFill>
                  <a:srgbClr val="0070C0"/>
                </a:solidFill>
                <a:latin typeface="Times New Roman" panose="02020603050405020304" pitchFamily="18" charset="0"/>
                <a:cs typeface="Times New Roman" panose="02020603050405020304" pitchFamily="18" charset="0"/>
              </a:rPr>
              <a:t>力</a:t>
            </a:r>
            <a:r>
              <a:rPr lang="zh-CN" altLang="zh-CN" sz="1400" b="1" dirty="0">
                <a:latin typeface="Times New Roman" panose="02020603050405020304" pitchFamily="18" charset="0"/>
                <a:cs typeface="Times New Roman" panose="02020603050405020304" pitchFamily="18" charset="0"/>
              </a:rPr>
              <a:t>可量化为在给定电子效率的情况下</a:t>
            </a:r>
            <a:r>
              <a:rPr lang="en-US" altLang="zh-CN" sz="1400" b="1" dirty="0">
                <a:solidFill>
                  <a:srgbClr val="0070C0"/>
                </a:solidFill>
                <a:latin typeface="Times New Roman" panose="02020603050405020304" pitchFamily="18" charset="0"/>
                <a:cs typeface="Times New Roman" panose="02020603050405020304" pitchFamily="18" charset="0"/>
              </a:rPr>
              <a:t>π</a:t>
            </a:r>
            <a:r>
              <a:rPr lang="zh-CN" altLang="zh-CN" sz="1400" b="1" dirty="0">
                <a:solidFill>
                  <a:srgbClr val="0070C0"/>
                </a:solidFill>
                <a:latin typeface="Times New Roman" panose="02020603050405020304" pitchFamily="18" charset="0"/>
                <a:cs typeface="Times New Roman" panose="02020603050405020304" pitchFamily="18" charset="0"/>
              </a:rPr>
              <a:t>被误判为电子的比例</a:t>
            </a:r>
            <a:endParaRPr lang="en-US" altLang="zh-CN" sz="1400" b="1" dirty="0">
              <a:solidFill>
                <a:srgbClr val="0070C0"/>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400" b="1" dirty="0">
              <a:solidFill>
                <a:srgbClr val="0070C0"/>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1" dirty="0">
                <a:solidFill>
                  <a:srgbClr val="0070C0"/>
                </a:solidFill>
                <a:latin typeface="Times New Roman" panose="02020603050405020304" pitchFamily="18" charset="0"/>
                <a:cs typeface="Times New Roman" panose="02020603050405020304" pitchFamily="18" charset="0"/>
              </a:rPr>
              <a:t>根据</a:t>
            </a:r>
            <a:r>
              <a:rPr lang="en-US" altLang="zh-CN" sz="1400" b="1" dirty="0">
                <a:solidFill>
                  <a:srgbClr val="0070C0"/>
                </a:solidFill>
                <a:latin typeface="Times New Roman" panose="02020603050405020304" pitchFamily="18" charset="0"/>
                <a:cs typeface="Times New Roman" panose="02020603050405020304" pitchFamily="18" charset="0"/>
              </a:rPr>
              <a:t>EIC</a:t>
            </a:r>
            <a:r>
              <a:rPr lang="zh-CN" altLang="en-US" sz="1400" b="1" dirty="0">
                <a:solidFill>
                  <a:srgbClr val="0070C0"/>
                </a:solidFill>
                <a:latin typeface="Times New Roman" panose="02020603050405020304" pitchFamily="18" charset="0"/>
                <a:cs typeface="Times New Roman" panose="02020603050405020304" pitchFamily="18" charset="0"/>
              </a:rPr>
              <a:t>强子端鉴别要求，其鉴别能力可以表述为</a:t>
            </a:r>
            <a:r>
              <a:rPr lang="zh-CN" altLang="en-US" sz="1400" b="1" dirty="0"/>
              <a:t>在给定</a:t>
            </a:r>
            <a:r>
              <a:rPr lang="en-US" altLang="zh-CN" sz="1400" b="1" dirty="0"/>
              <a:t>90%</a:t>
            </a:r>
            <a:r>
              <a:rPr lang="zh-CN" altLang="en-US" sz="1400" b="1" dirty="0"/>
              <a:t>电子效率下</a:t>
            </a:r>
            <a:r>
              <a:rPr lang="en-US" altLang="zh-CN" sz="1400" b="1" dirty="0"/>
              <a:t>π</a:t>
            </a:r>
            <a:r>
              <a:rPr lang="zh-CN" altLang="en-US" sz="1400" b="1" dirty="0"/>
              <a:t>的</a:t>
            </a:r>
            <a:r>
              <a:rPr lang="zh-CN" altLang="zh-CN" sz="1400" b="1" dirty="0"/>
              <a:t>误判</a:t>
            </a:r>
            <a:r>
              <a:rPr lang="zh-CN" altLang="en-US" sz="1400" b="1" dirty="0"/>
              <a:t>率应低于</a:t>
            </a:r>
            <a:r>
              <a:rPr lang="en-US" altLang="zh-CN" sz="1400" b="1" dirty="0">
                <a:solidFill>
                  <a:schemeClr val="accent6">
                    <a:lumMod val="50000"/>
                  </a:schemeClr>
                </a:solidFill>
                <a:effectLst>
                  <a:outerShdw blurRad="38100" dist="38100" dir="2700000" algn="tl">
                    <a:srgbClr val="000000">
                      <a:alpha val="43137"/>
                    </a:srgbClr>
                  </a:outerShdw>
                </a:effectLst>
              </a:rPr>
              <a:t>4.28%</a:t>
            </a:r>
            <a:endParaRPr lang="zh-CN" altLang="en-US" sz="1400" b="1" dirty="0">
              <a:solidFill>
                <a:srgbClr val="0070C0"/>
              </a:solidFill>
              <a:latin typeface="Times New Roman" panose="02020603050405020304" pitchFamily="18" charset="0"/>
              <a:cs typeface="Times New Roman" panose="02020603050405020304" pitchFamily="18" charset="0"/>
            </a:endParaRPr>
          </a:p>
          <a:p>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1" dirty="0"/>
              <a:t>由于设计的辐射体和气隙为</a:t>
            </a:r>
            <a:r>
              <a:rPr lang="en-US" altLang="zh-CN" sz="1400" b="1" dirty="0"/>
              <a:t>4cm+4cm,</a:t>
            </a:r>
            <a:r>
              <a:rPr lang="zh-CN" altLang="en-US" sz="1400" b="1" dirty="0"/>
              <a:t>最多可以有</a:t>
            </a:r>
            <a:r>
              <a:rPr lang="en-US" altLang="zh-CN" sz="1400" b="1" dirty="0"/>
              <a:t>6</a:t>
            </a:r>
            <a:r>
              <a:rPr lang="zh-CN" altLang="en-US" sz="1400" b="1" dirty="0"/>
              <a:t>层探测器，</a:t>
            </a:r>
            <a:endParaRPr lang="en-US" altLang="zh-CN" sz="1400" b="1" dirty="0"/>
          </a:p>
          <a:p>
            <a:endParaRPr lang="en-US" altLang="zh-CN" sz="1400" b="1" dirty="0"/>
          </a:p>
          <a:p>
            <a:r>
              <a:rPr lang="zh-CN" altLang="en-US" sz="1400" b="1" dirty="0"/>
              <a:t>下图为对应测试中两种气体与两种辐射体的不同组合的</a:t>
            </a:r>
            <a:endParaRPr lang="en-US" altLang="zh-CN" sz="1400" b="1" dirty="0"/>
          </a:p>
          <a:p>
            <a:r>
              <a:rPr lang="zh-CN" altLang="en-US" sz="1400" b="1" dirty="0"/>
              <a:t>构建似然函数的部分结果，纵轴是对数坐标，看虚线对应的</a:t>
            </a:r>
            <a:r>
              <a:rPr lang="en-US" altLang="zh-CN" sz="1400" b="1" dirty="0"/>
              <a:t>pi</a:t>
            </a:r>
            <a:r>
              <a:rPr lang="zh-CN" altLang="en-US" sz="1400" b="1" dirty="0"/>
              <a:t>的误判率</a:t>
            </a:r>
            <a:endParaRPr lang="en-US" altLang="zh-CN" sz="1400" b="1" dirty="0"/>
          </a:p>
          <a:p>
            <a:endParaRPr lang="en-US" altLang="zh-CN" sz="1400" b="1" dirty="0"/>
          </a:p>
          <a:p>
            <a:r>
              <a:rPr lang="zh-CN" altLang="en-US" sz="1400" b="1" dirty="0"/>
              <a:t>可以看出其它除了</a:t>
            </a:r>
            <a:r>
              <a:rPr lang="en-US" altLang="zh-CN" sz="1400" b="1" dirty="0"/>
              <a:t>Xe</a:t>
            </a:r>
            <a:r>
              <a:rPr lang="zh-CN" altLang="en-US" sz="1400" b="1" dirty="0"/>
              <a:t>气</a:t>
            </a:r>
            <a:r>
              <a:rPr lang="en-US" altLang="zh-CN" sz="1400" b="1" dirty="0"/>
              <a:t>+ROHACELL</a:t>
            </a:r>
            <a:r>
              <a:rPr lang="zh-CN" altLang="en-US" sz="1400" b="1" dirty="0"/>
              <a:t>泡沫组合外，其它三个组合没实现</a:t>
            </a:r>
            <a:r>
              <a:rPr lang="en-US" altLang="zh-CN" sz="1400" b="1" dirty="0"/>
              <a:t>3GeV/c</a:t>
            </a:r>
            <a:r>
              <a:rPr lang="zh-CN" altLang="en-US" sz="1400" b="1" dirty="0"/>
              <a:t>的</a:t>
            </a:r>
            <a:r>
              <a:rPr lang="en-US" altLang="zh-CN" sz="1400" b="1" dirty="0"/>
              <a:t>e/pi</a:t>
            </a:r>
            <a:r>
              <a:rPr lang="zh-CN" altLang="en-US" sz="1400" b="1" dirty="0"/>
              <a:t>的</a:t>
            </a:r>
            <a:r>
              <a:rPr lang="en-US" altLang="zh-CN" sz="1400" b="1" dirty="0"/>
              <a:t>3sigma</a:t>
            </a:r>
            <a:r>
              <a:rPr lang="zh-CN" altLang="en-US" sz="1400" b="1" dirty="0"/>
              <a:t>鉴别</a:t>
            </a:r>
          </a:p>
        </p:txBody>
      </p:sp>
      <p:sp>
        <p:nvSpPr>
          <p:cNvPr id="4" name="灯片编号占位符 3"/>
          <p:cNvSpPr>
            <a:spLocks noGrp="1"/>
          </p:cNvSpPr>
          <p:nvPr>
            <p:ph type="sldNum" sz="quarter" idx="5"/>
          </p:nvPr>
        </p:nvSpPr>
        <p:spPr/>
        <p:txBody>
          <a:bodyPr/>
          <a:lstStyle/>
          <a:p>
            <a:fld id="{8A18296D-1E8C-4FA1-8ED8-C999B297FEA1}" type="slidenum">
              <a:rPr lang="zh-CN" altLang="en-US" smtClean="0"/>
              <a:t>26</a:t>
            </a:fld>
            <a:endParaRPr lang="zh-CN" altLang="en-US"/>
          </a:p>
        </p:txBody>
      </p:sp>
    </p:spTree>
    <p:extLst>
      <p:ext uri="{BB962C8B-B14F-4D97-AF65-F5344CB8AC3E}">
        <p14:creationId xmlns:p14="http://schemas.microsoft.com/office/powerpoint/2010/main" val="39026905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b="1" dirty="0"/>
              <a:t>这页展示的是在使用</a:t>
            </a:r>
            <a:r>
              <a:rPr lang="en-US" altLang="zh-CN" b="1" dirty="0"/>
              <a:t>Xe</a:t>
            </a:r>
            <a:r>
              <a:rPr lang="zh-CN" altLang="en-US" b="1" dirty="0"/>
              <a:t>与</a:t>
            </a:r>
            <a:r>
              <a:rPr lang="en-US" altLang="zh-CN" b="1" dirty="0" err="1"/>
              <a:t>ROHECell</a:t>
            </a:r>
            <a:r>
              <a:rPr lang="zh-CN" altLang="en-US" b="1" dirty="0"/>
              <a:t>泡沫的组合时，鉴别能力随</a:t>
            </a:r>
            <a:r>
              <a:rPr lang="en-US" altLang="zh-CN" b="1" dirty="0"/>
              <a:t>TRD</a:t>
            </a:r>
            <a:r>
              <a:rPr lang="zh-CN" altLang="en-US" b="1" dirty="0"/>
              <a:t>灵敏单元的层数变化结果</a:t>
            </a:r>
            <a:endParaRPr lang="en-US" altLang="zh-CN" b="1" dirty="0"/>
          </a:p>
          <a:p>
            <a:endParaRPr lang="en-US" altLang="zh-CN" b="1"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1" dirty="0"/>
              <a:t>左图为测试动量下对应实验与模拟结果，右图为更高动量区间下的模拟结果</a:t>
            </a:r>
            <a:endParaRPr lang="en-US" altLang="zh-CN" b="1" dirty="0"/>
          </a:p>
          <a:p>
            <a:endParaRPr lang="en-US" altLang="zh-CN" b="1"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1" dirty="0"/>
              <a:t>横轴为层数，纵轴为</a:t>
            </a:r>
            <a:r>
              <a:rPr lang="en-US" altLang="zh-CN" b="1" dirty="0"/>
              <a:t>Π</a:t>
            </a:r>
            <a:r>
              <a:rPr lang="zh-CN" altLang="en-US" b="1" dirty="0"/>
              <a:t>介子的误判率</a:t>
            </a:r>
            <a:endParaRPr lang="en-US" altLang="zh-CN" b="1" dirty="0"/>
          </a:p>
          <a:p>
            <a:endParaRPr lang="en-US" altLang="zh-CN" b="1" dirty="0"/>
          </a:p>
          <a:p>
            <a:r>
              <a:rPr lang="zh-CN" altLang="en-US" b="1" dirty="0"/>
              <a:t>结果显示其在</a:t>
            </a:r>
            <a:r>
              <a:rPr lang="en-US" altLang="zh-CN" b="1" dirty="0"/>
              <a:t>5GeV</a:t>
            </a:r>
            <a:r>
              <a:rPr lang="zh-CN" altLang="en-US" b="1" dirty="0"/>
              <a:t>动量下最大放置六层时。已不满足</a:t>
            </a:r>
            <a:r>
              <a:rPr lang="en-US" altLang="zh-CN" b="1" dirty="0"/>
              <a:t>EIC</a:t>
            </a:r>
            <a:r>
              <a:rPr lang="zh-CN" altLang="en-US" b="1" dirty="0"/>
              <a:t>强子端的鉴别需求</a:t>
            </a:r>
            <a:endParaRPr lang="en-US" altLang="zh-CN" b="1" dirty="0"/>
          </a:p>
          <a:p>
            <a:endParaRPr lang="en-US" altLang="zh-CN" b="1" dirty="0"/>
          </a:p>
          <a:p>
            <a:r>
              <a:rPr lang="zh-CN" altLang="en-US" b="1" dirty="0"/>
              <a:t>并且随着动量提升，其鉴别能力在逐渐退化</a:t>
            </a:r>
            <a:r>
              <a:rPr lang="en-US" altLang="zh-CN" b="1" dirty="0"/>
              <a:t>,</a:t>
            </a:r>
          </a:p>
          <a:p>
            <a:r>
              <a:rPr lang="zh-CN" altLang="en-US" b="1" dirty="0"/>
              <a:t>已不满足</a:t>
            </a:r>
            <a:r>
              <a:rPr lang="en-US" altLang="zh-CN" b="1" dirty="0"/>
              <a:t>EIC</a:t>
            </a:r>
            <a:r>
              <a:rPr lang="zh-CN" altLang="en-US" b="1" dirty="0"/>
              <a:t>的鉴别要求</a:t>
            </a:r>
            <a:endParaRPr lang="en-US" altLang="zh-CN" b="1" dirty="0"/>
          </a:p>
          <a:p>
            <a:endParaRPr lang="en-US" altLang="zh-CN" dirty="0"/>
          </a:p>
        </p:txBody>
      </p:sp>
      <p:sp>
        <p:nvSpPr>
          <p:cNvPr id="4" name="灯片编号占位符 3"/>
          <p:cNvSpPr>
            <a:spLocks noGrp="1"/>
          </p:cNvSpPr>
          <p:nvPr>
            <p:ph type="sldNum" sz="quarter" idx="5"/>
          </p:nvPr>
        </p:nvSpPr>
        <p:spPr/>
        <p:txBody>
          <a:bodyPr/>
          <a:lstStyle/>
          <a:p>
            <a:fld id="{8A18296D-1E8C-4FA1-8ED8-C999B297FEA1}" type="slidenum">
              <a:rPr lang="zh-CN" altLang="en-US" smtClean="0"/>
              <a:t>27</a:t>
            </a:fld>
            <a:endParaRPr lang="zh-CN" altLang="en-US"/>
          </a:p>
        </p:txBody>
      </p:sp>
    </p:spTree>
    <p:extLst>
      <p:ext uri="{BB962C8B-B14F-4D97-AF65-F5344CB8AC3E}">
        <p14:creationId xmlns:p14="http://schemas.microsoft.com/office/powerpoint/2010/main" val="1931135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400" b="1" dirty="0"/>
              <a:t>TRD</a:t>
            </a:r>
            <a:r>
              <a:rPr lang="zh-CN" altLang="en-US" sz="1400" b="1" dirty="0"/>
              <a:t>主要是通过电子与</a:t>
            </a:r>
            <a:r>
              <a:rPr lang="en-US" altLang="zh-CN" sz="1400" b="1" dirty="0"/>
              <a:t>Π</a:t>
            </a:r>
            <a:r>
              <a:rPr lang="zh-CN" altLang="en-US" sz="1400" b="1" dirty="0"/>
              <a:t>介子在探测器内能量沉积的差异来实现粒子鉴别。</a:t>
            </a:r>
            <a:endParaRPr lang="en-US" altLang="zh-CN" sz="1400" b="1" dirty="0"/>
          </a:p>
          <a:p>
            <a:endParaRPr lang="en-US" altLang="zh-CN" sz="1400" b="1" dirty="0"/>
          </a:p>
          <a:p>
            <a:r>
              <a:rPr lang="zh-CN" altLang="en-US" sz="1400" b="1" dirty="0"/>
              <a:t>差异实际来源为两部分，一是源自两种带电粒子本身在探测器内的能损差异，</a:t>
            </a:r>
            <a:endParaRPr lang="en-US" altLang="zh-CN" sz="1400" b="1" dirty="0"/>
          </a:p>
          <a:p>
            <a:r>
              <a:rPr lang="zh-CN" altLang="en-US" sz="1400" b="1" dirty="0"/>
              <a:t>二是源自电子在穿过辐射体后产生的穿越辐射光子的能量沉积</a:t>
            </a:r>
            <a:endParaRPr lang="en-US" altLang="zh-CN" sz="1400" b="1" dirty="0"/>
          </a:p>
          <a:p>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1" dirty="0"/>
              <a:t>而模拟显示，目标动量区间内的电子</a:t>
            </a:r>
            <a:r>
              <a:rPr lang="en-US" altLang="zh-CN" sz="1400" b="1" dirty="0"/>
              <a:t>e</a:t>
            </a:r>
            <a:r>
              <a:rPr lang="zh-CN" altLang="en-US" sz="1400" b="1" dirty="0"/>
              <a:t>在穿过辐射体后产生的穿越辐射光子能量已趋于饱和</a:t>
            </a:r>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sz="1400" b="1" dirty="0"/>
          </a:p>
          <a:p>
            <a:r>
              <a:rPr lang="zh-CN" altLang="en-US" sz="1400" b="1" dirty="0"/>
              <a:t>但两种带电粒子其本身能损差异在逐渐缩小</a:t>
            </a:r>
            <a:endParaRPr lang="en-US" altLang="zh-CN" sz="1400" b="1" dirty="0"/>
          </a:p>
          <a:p>
            <a:endParaRPr lang="en-US" altLang="zh-CN" sz="1400" b="1" dirty="0"/>
          </a:p>
          <a:p>
            <a:r>
              <a:rPr lang="zh-CN" altLang="en-US" sz="1400" b="1" dirty="0"/>
              <a:t>所以其鉴别能力随着动量提高，鉴别能力会下降</a:t>
            </a:r>
            <a:endParaRPr lang="en-US" altLang="zh-CN" sz="1400" b="1" dirty="0"/>
          </a:p>
          <a:p>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1" dirty="0"/>
              <a:t>需要一种能够将光子沉积能量与带电粒子本身能损</a:t>
            </a:r>
            <a:r>
              <a:rPr lang="zh-CN" altLang="zh-CN" sz="1800" b="1" kern="1200" dirty="0">
                <a:solidFill>
                  <a:srgbClr val="000000"/>
                </a:solidFill>
                <a:effectLst/>
                <a:latin typeface="等线" panose="02010600030101010101" pitchFamily="2" charset="-122"/>
                <a:ea typeface="等线" panose="02010600030101010101" pitchFamily="2" charset="-122"/>
                <a:cs typeface="Times New Roman" panose="02020603050405020304" pitchFamily="18" charset="0"/>
              </a:rPr>
              <a:t>更具有区分度的方法提升其鉴别能力</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en-US" altLang="zh-CN" sz="1400" b="1" dirty="0"/>
          </a:p>
          <a:p>
            <a:endParaRPr lang="en-US" altLang="zh-CN" dirty="0"/>
          </a:p>
        </p:txBody>
      </p:sp>
      <p:sp>
        <p:nvSpPr>
          <p:cNvPr id="4" name="灯片编号占位符 3"/>
          <p:cNvSpPr>
            <a:spLocks noGrp="1"/>
          </p:cNvSpPr>
          <p:nvPr>
            <p:ph type="sldNum" sz="quarter" idx="5"/>
          </p:nvPr>
        </p:nvSpPr>
        <p:spPr/>
        <p:txBody>
          <a:bodyPr/>
          <a:lstStyle/>
          <a:p>
            <a:fld id="{8A18296D-1E8C-4FA1-8ED8-C999B297FEA1}" type="slidenum">
              <a:rPr lang="zh-CN" altLang="en-US" smtClean="0"/>
              <a:t>28</a:t>
            </a:fld>
            <a:endParaRPr lang="zh-CN" altLang="en-US"/>
          </a:p>
        </p:txBody>
      </p:sp>
    </p:spTree>
    <p:extLst>
      <p:ext uri="{BB962C8B-B14F-4D97-AF65-F5344CB8AC3E}">
        <p14:creationId xmlns:p14="http://schemas.microsoft.com/office/powerpoint/2010/main" val="3299172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A18296D-1E8C-4FA1-8ED8-C999B297FEA1}" type="slidenum">
              <a:rPr lang="zh-CN" altLang="en-US" smtClean="0"/>
              <a:t>30</a:t>
            </a:fld>
            <a:endParaRPr lang="zh-CN" altLang="en-US"/>
          </a:p>
        </p:txBody>
      </p:sp>
    </p:spTree>
    <p:extLst>
      <p:ext uri="{BB962C8B-B14F-4D97-AF65-F5344CB8AC3E}">
        <p14:creationId xmlns:p14="http://schemas.microsoft.com/office/powerpoint/2010/main" val="1190684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zh-CN" altLang="en-US" sz="1400" b="1" dirty="0">
                    <a:effectLst>
                      <a:outerShdw blurRad="38100" dist="38100" dir="2700000" algn="tl">
                        <a:srgbClr val="000000">
                          <a:alpha val="43137"/>
                        </a:srgbClr>
                      </a:outerShdw>
                    </a:effectLst>
                  </a:rPr>
                  <a:t>该</a:t>
                </a:r>
                <a:r>
                  <a:rPr lang="en-US" altLang="zh-CN" sz="1400" b="1" dirty="0">
                    <a:effectLst>
                      <a:outerShdw blurRad="38100" dist="38100" dir="2700000" algn="tl">
                        <a:srgbClr val="000000">
                          <a:alpha val="43137"/>
                        </a:srgbClr>
                      </a:outerShdw>
                    </a:effectLst>
                  </a:rPr>
                  <a:t>TRD</a:t>
                </a:r>
                <a:r>
                  <a:rPr lang="zh-CN" altLang="en-US" sz="1400" b="1" dirty="0">
                    <a:effectLst>
                      <a:outerShdw blurRad="38100" dist="38100" dir="2700000" algn="tl">
                        <a:srgbClr val="000000">
                          <a:alpha val="43137"/>
                        </a:srgbClr>
                      </a:outerShdw>
                    </a:effectLst>
                  </a:rPr>
                  <a:t>的设计初衷是为服务美国的电子离子对撞机</a:t>
                </a:r>
                <a:r>
                  <a:rPr lang="en-US" altLang="zh-CN" sz="1400" b="1" dirty="0">
                    <a:effectLst>
                      <a:outerShdw blurRad="38100" dist="38100" dir="2700000" algn="tl">
                        <a:srgbClr val="000000">
                          <a:alpha val="43137"/>
                        </a:srgbClr>
                      </a:outerShdw>
                    </a:effectLst>
                  </a:rPr>
                  <a:t>EIC</a:t>
                </a:r>
                <a:r>
                  <a:rPr lang="zh-CN" altLang="en-US" sz="1400" b="1" dirty="0">
                    <a:effectLst>
                      <a:outerShdw blurRad="38100" dist="38100" dir="2700000" algn="tl">
                        <a:srgbClr val="000000">
                          <a:alpha val="43137"/>
                        </a:srgbClr>
                      </a:outerShdw>
                    </a:effectLst>
                  </a:rPr>
                  <a:t>，其质心能量为</a:t>
                </a:r>
                <a:r>
                  <a:rPr lang="en-US" altLang="zh-CN" sz="1400" b="1" dirty="0">
                    <a:effectLst>
                      <a:outerShdw blurRad="38100" dist="38100" dir="2700000" algn="tl">
                        <a:srgbClr val="000000">
                          <a:alpha val="43137"/>
                        </a:srgbClr>
                      </a:outerShdw>
                    </a:effectLst>
                  </a:rPr>
                  <a:t>20-140GeV,</a:t>
                </a:r>
                <a:r>
                  <a:rPr lang="zh-CN" altLang="en-US" sz="1400" b="1" dirty="0">
                    <a:effectLst>
                      <a:outerShdw blurRad="38100" dist="38100" dir="2700000" algn="tl">
                        <a:srgbClr val="000000">
                          <a:alpha val="43137"/>
                        </a:srgbClr>
                      </a:outerShdw>
                    </a:effectLst>
                  </a:rPr>
                  <a:t>亮度高达</a:t>
                </a:r>
                <a:r>
                  <a:rPr lang="en-US" altLang="zh-CN" sz="1400" b="1" dirty="0">
                    <a:effectLst>
                      <a:outerShdw blurRad="38100" dist="38100" dir="2700000" algn="tl">
                        <a:srgbClr val="000000">
                          <a:alpha val="43137"/>
                        </a:srgbClr>
                      </a:outerShdw>
                    </a:effectLst>
                  </a:rPr>
                  <a:t>10</a:t>
                </a:r>
                <a:r>
                  <a:rPr lang="zh-CN" altLang="en-US" sz="1400" b="1" dirty="0">
                    <a:effectLst>
                      <a:outerShdw blurRad="38100" dist="38100" dir="2700000" algn="tl">
                        <a:srgbClr val="000000">
                          <a:alpha val="43137"/>
                        </a:srgbClr>
                      </a:outerShdw>
                    </a:effectLst>
                  </a:rPr>
                  <a:t>的</a:t>
                </a:r>
                <a:r>
                  <a:rPr lang="en-US" altLang="zh-CN" sz="1400" b="1" dirty="0">
                    <a:effectLst>
                      <a:outerShdw blurRad="38100" dist="38100" dir="2700000" algn="tl">
                        <a:srgbClr val="000000">
                          <a:alpha val="43137"/>
                        </a:srgbClr>
                      </a:outerShdw>
                    </a:effectLst>
                  </a:rPr>
                  <a:t>34</a:t>
                </a:r>
                <a:r>
                  <a:rPr lang="zh-CN" altLang="en-US" sz="1400" b="1" dirty="0">
                    <a:effectLst>
                      <a:outerShdw blurRad="38100" dist="38100" dir="2700000" algn="tl">
                        <a:srgbClr val="000000">
                          <a:alpha val="43137"/>
                        </a:srgbClr>
                      </a:outerShdw>
                    </a:effectLst>
                  </a:rPr>
                  <a:t>次方每平方厘米每秒</a:t>
                </a:r>
                <a:endParaRPr lang="en-US" altLang="zh-CN"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dirty="0"/>
                  <a:t>如图所示</a:t>
                </a:r>
                <a:r>
                  <a:rPr lang="en-US" altLang="zh-CN" sz="1400" dirty="0" err="1"/>
                  <a:t>EIC谱仪</a:t>
                </a:r>
                <a:r>
                  <a:rPr lang="zh-CN" altLang="en-US" sz="1400" dirty="0"/>
                  <a:t>可分为电子端，桶部，强子端，下图是各部分的粒子鉴别要求</a:t>
                </a:r>
                <a:endParaRPr lang="en-US" altLang="zh-CN"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1" dirty="0"/>
                  <a:t>TRD</a:t>
                </a:r>
                <a:r>
                  <a:rPr lang="zh-CN" altLang="en-US" sz="1400" b="1" dirty="0"/>
                  <a:t>主要负责强子端的电子识别，要在</a:t>
                </a:r>
                <a:r>
                  <a:rPr lang="en-US" altLang="zh-CN" sz="1400" b="1" dirty="0"/>
                  <a:t>15GeV/c</a:t>
                </a:r>
                <a:r>
                  <a:rPr lang="zh-CN" altLang="en-US" sz="1400" b="1" dirty="0"/>
                  <a:t>动量范围内</a:t>
                </a:r>
                <a:r>
                  <a:rPr lang="en-US" altLang="zh-CN" sz="1400" b="1" dirty="0"/>
                  <a:t>pai/e</a:t>
                </a:r>
                <a:r>
                  <a:rPr lang="zh-CN" altLang="en-US" sz="1400" b="1" dirty="0"/>
                  <a:t>能达到</a:t>
                </a:r>
                <a:r>
                  <a:rPr lang="en-US" altLang="zh-CN" sz="1400" b="1" dirty="0"/>
                  <a:t>3sigma</a:t>
                </a:r>
                <a:r>
                  <a:rPr lang="zh-CN" altLang="en-US" sz="1400" b="1" dirty="0"/>
                  <a:t>分辨，为提升鉴别能力，</a:t>
                </a:r>
                <a:r>
                  <a:rPr lang="en-US" altLang="zh-CN" sz="1400" b="1" dirty="0"/>
                  <a:t>TRD</a:t>
                </a:r>
                <a:r>
                  <a:rPr lang="zh-CN" altLang="en-US" sz="1400" b="1" dirty="0"/>
                  <a:t>通常使用多层探测单元</a:t>
                </a:r>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400" b="1" dirty="0"/>
              </a:p>
              <a:p>
                <a:r>
                  <a:rPr lang="zh-CN" altLang="en-US" sz="1400" b="1" dirty="0"/>
                  <a:t>强子端的探测系统如右上图所示，</a:t>
                </a:r>
                <a:r>
                  <a:rPr lang="en-US" altLang="zh-CN" sz="2000" dirty="0"/>
                  <a:t> TRD</a:t>
                </a:r>
                <a:r>
                  <a:rPr lang="zh-CN" altLang="en-US" sz="2000" dirty="0"/>
                  <a:t>位于</a:t>
                </a:r>
                <a:r>
                  <a:rPr lang="en-US" altLang="zh-CN" sz="2000" dirty="0"/>
                  <a:t>RICH</a:t>
                </a:r>
                <a:r>
                  <a:rPr lang="zh-CN" altLang="en-US" sz="2000" dirty="0"/>
                  <a:t>和</a:t>
                </a:r>
                <a:r>
                  <a:rPr lang="en-US" altLang="zh-CN" sz="2000" dirty="0"/>
                  <a:t>ECAL</a:t>
                </a:r>
                <a:r>
                  <a:rPr lang="zh-CN" altLang="en-US" sz="2000" dirty="0"/>
                  <a:t>之间，其空间</a:t>
                </a:r>
                <a:r>
                  <a:rPr lang="en-US" altLang="zh-CN" sz="2000" dirty="0"/>
                  <a:t>Z</a:t>
                </a:r>
                <a:r>
                  <a:rPr lang="zh-CN" altLang="en-US" sz="2000" dirty="0"/>
                  <a:t>向只有</a:t>
                </a:r>
                <a:r>
                  <a:rPr lang="en-US" altLang="zh-CN" sz="2000" dirty="0"/>
                  <a:t>50cm</a:t>
                </a:r>
                <a:r>
                  <a:rPr lang="zh-CN" altLang="en-US" sz="2000" dirty="0"/>
                  <a:t>整体空间</a:t>
                </a:r>
                <a:endParaRPr lang="en-US" altLang="zh-CN"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400" b="1" dirty="0"/>
              </a:p>
              <a:p>
                <a:r>
                  <a:rPr lang="zh-CN" altLang="en-US" sz="2000" dirty="0"/>
                  <a:t>为了满足大面积覆盖，以及高计数率，可选择</a:t>
                </a:r>
                <a:r>
                  <a:rPr lang="en-US" altLang="zh-CN" sz="2000" dirty="0"/>
                  <a:t>MPGD</a:t>
                </a:r>
                <a:r>
                  <a:rPr lang="zh-CN" altLang="en-US" sz="2000" dirty="0"/>
                  <a:t>作为灵敏探测器</a:t>
                </a:r>
                <a:endParaRPr lang="en-US" altLang="zh-CN" sz="2000" dirty="0"/>
              </a:p>
            </p:txBody>
          </p:sp>
        </mc:Choice>
        <mc:Fallback xmlns="">
          <p:sp>
            <p:nvSpPr>
              <p:cNvPr id="3" name="备注占位符 2"/>
              <p:cNvSpPr>
                <a:spLocks noGrp="1"/>
              </p:cNvSpPr>
              <p:nvPr>
                <p:ph type="body" idx="1"/>
              </p:nvPr>
            </p:nvSpPr>
            <p:spPr/>
            <p:txBody>
              <a:bodyPr/>
              <a:lstStyle/>
              <a:p>
                <a:r>
                  <a:rPr lang="zh-CN" altLang="en-US" sz="1400" b="1" dirty="0">
                    <a:effectLst>
                      <a:outerShdw blurRad="38100" dist="38100" dir="2700000" algn="tl">
                        <a:srgbClr val="000000">
                          <a:alpha val="43137"/>
                        </a:srgbClr>
                      </a:outerShdw>
                    </a:effectLst>
                  </a:rPr>
                  <a:t>该</a:t>
                </a:r>
                <a:r>
                  <a:rPr lang="en-US" altLang="zh-CN" sz="1400" b="1" dirty="0">
                    <a:effectLst>
                      <a:outerShdw blurRad="38100" dist="38100" dir="2700000" algn="tl">
                        <a:srgbClr val="000000">
                          <a:alpha val="43137"/>
                        </a:srgbClr>
                      </a:outerShdw>
                    </a:effectLst>
                  </a:rPr>
                  <a:t>TRD</a:t>
                </a:r>
                <a:r>
                  <a:rPr lang="zh-CN" altLang="en-US" sz="1400" b="1" dirty="0">
                    <a:effectLst>
                      <a:outerShdw blurRad="38100" dist="38100" dir="2700000" algn="tl">
                        <a:srgbClr val="000000">
                          <a:alpha val="43137"/>
                        </a:srgbClr>
                      </a:outerShdw>
                    </a:effectLst>
                  </a:rPr>
                  <a:t>设计为美国的</a:t>
                </a:r>
                <a:r>
                  <a:rPr lang="en-US" altLang="zh-CN" sz="1400" b="1" dirty="0">
                    <a:effectLst>
                      <a:outerShdw blurRad="38100" dist="38100" dir="2700000" algn="tl">
                        <a:srgbClr val="000000">
                          <a:alpha val="43137"/>
                        </a:srgbClr>
                      </a:outerShdw>
                    </a:effectLst>
                  </a:rPr>
                  <a:t>EIC(</a:t>
                </a:r>
                <a:r>
                  <a:rPr lang="zh-CN" altLang="en-US" sz="1400" b="1" dirty="0">
                    <a:effectLst>
                      <a:outerShdw blurRad="38100" dist="38100" dir="2700000" algn="tl">
                        <a:srgbClr val="000000">
                          <a:alpha val="43137"/>
                        </a:srgbClr>
                      </a:outerShdw>
                    </a:effectLst>
                  </a:rPr>
                  <a:t>电子</a:t>
                </a:r>
                <a:r>
                  <a:rPr lang="en-US" altLang="zh-CN" sz="1400" b="1" dirty="0">
                    <a:effectLst>
                      <a:outerShdw blurRad="38100" dist="38100" dir="2700000" algn="tl">
                        <a:srgbClr val="000000">
                          <a:alpha val="43137"/>
                        </a:srgbClr>
                      </a:outerShdw>
                    </a:effectLst>
                  </a:rPr>
                  <a:t>-</a:t>
                </a:r>
                <a:r>
                  <a:rPr lang="zh-CN" altLang="en-US" sz="1400" b="1" dirty="0">
                    <a:effectLst>
                      <a:outerShdw blurRad="38100" dist="38100" dir="2700000" algn="tl">
                        <a:srgbClr val="000000">
                          <a:alpha val="43137"/>
                        </a:srgbClr>
                      </a:outerShdw>
                    </a:effectLst>
                  </a:rPr>
                  <a:t>离子对撞机）其主要参数为如下</a:t>
                </a:r>
                <a:endParaRPr lang="en-US" altLang="zh-CN" sz="1400" b="1" dirty="0">
                  <a:effectLst>
                    <a:outerShdw blurRad="38100" dist="38100" dir="2700000" algn="tl">
                      <a:srgbClr val="000000">
                        <a:alpha val="43137"/>
                      </a:srgbClr>
                    </a:outerShdw>
                  </a:effectLst>
                </a:endParaRPr>
              </a:p>
              <a:p>
                <a:endParaRPr lang="en-US" altLang="zh-CN" sz="1400" b="1" dirty="0">
                  <a:effectLst>
                    <a:outerShdw blurRad="38100" dist="38100" dir="2700000" algn="tl">
                      <a:srgbClr val="000000">
                        <a:alpha val="43137"/>
                      </a:srgbClr>
                    </a:outerShdw>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1" dirty="0"/>
                  <a:t>若按照粒子出射角度可将</a:t>
                </a:r>
                <a:r>
                  <a:rPr lang="en-US" altLang="zh-CN" sz="1400" b="1" dirty="0"/>
                  <a:t>EIC</a:t>
                </a:r>
                <a:r>
                  <a:rPr lang="zh-CN" altLang="en-US" sz="1400" b="1" dirty="0"/>
                  <a:t>谱仪分为电子端，桶部，以及强子端等主要部分</a:t>
                </a:r>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dirty="0"/>
                  <a:t>EIC</a:t>
                </a:r>
                <a:r>
                  <a:rPr lang="zh-CN" altLang="en-US" sz="1400" dirty="0"/>
                  <a:t>对强子端的探测系统的要求如左下方所示</a:t>
                </a:r>
                <a:endParaRPr lang="en-US" altLang="zh-CN"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1" dirty="0"/>
                  <a:t>TRD</a:t>
                </a:r>
                <a:r>
                  <a:rPr lang="zh-CN" altLang="en-US" sz="1400" b="1" dirty="0"/>
                  <a:t>主要负责强子端的电子识别，要在</a:t>
                </a:r>
                <a:r>
                  <a:rPr lang="en-US" altLang="zh-CN" sz="1400" b="1" dirty="0"/>
                  <a:t>15GeV/c</a:t>
                </a:r>
                <a:r>
                  <a:rPr lang="zh-CN" altLang="en-US" sz="1400" b="1" dirty="0"/>
                  <a:t>动量范围内</a:t>
                </a:r>
                <a:r>
                  <a:rPr lang="en-US" altLang="zh-CN" sz="1400" b="1" dirty="0"/>
                  <a:t>pai/e</a:t>
                </a:r>
                <a:r>
                  <a:rPr lang="zh-CN" altLang="en-US" sz="1400" b="1" dirty="0"/>
                  <a:t>能达到</a:t>
                </a:r>
                <a:r>
                  <a:rPr lang="en-US" altLang="zh-CN" sz="1400" b="1" dirty="0"/>
                  <a:t>3sigma</a:t>
                </a:r>
                <a:r>
                  <a:rPr lang="zh-CN" altLang="en-US" sz="1400" b="1" dirty="0"/>
                  <a:t>分辨</a:t>
                </a:r>
                <a:endParaRPr lang="en-US" altLang="zh-CN"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400" b="1" dirty="0"/>
              </a:p>
              <a:p>
                <a:r>
                  <a:rPr lang="zh-CN" altLang="en-US" sz="1400" b="1" dirty="0"/>
                  <a:t>强子端的探测系统如左下图所示，</a:t>
                </a:r>
                <a:r>
                  <a:rPr lang="en-US" altLang="zh-CN" sz="2000" dirty="0"/>
                  <a:t> TRD</a:t>
                </a:r>
                <a:r>
                  <a:rPr lang="zh-CN" altLang="en-US" sz="2000" dirty="0"/>
                  <a:t>位于</a:t>
                </a:r>
                <a:r>
                  <a:rPr lang="en-US" altLang="zh-CN" sz="2000" dirty="0"/>
                  <a:t>RICH</a:t>
                </a:r>
                <a:r>
                  <a:rPr lang="zh-CN" altLang="en-US" sz="2000" dirty="0"/>
                  <a:t>和</a:t>
                </a:r>
                <a:r>
                  <a:rPr lang="en-US" altLang="zh-CN" sz="2000" dirty="0"/>
                  <a:t>ECAL</a:t>
                </a:r>
                <a:r>
                  <a:rPr lang="zh-CN" altLang="en-US" sz="2000" dirty="0"/>
                  <a:t>之间，覆盖角度（</a:t>
                </a:r>
                <a:r>
                  <a:rPr lang="en-US" altLang="zh-CN" sz="2000" dirty="0"/>
                  <a:t>η=1~4</a:t>
                </a:r>
                <a:r>
                  <a:rPr lang="zh-CN" altLang="en-US" sz="2000" dirty="0"/>
                  <a:t>），其空间</a:t>
                </a:r>
                <a:r>
                  <a:rPr lang="en-US" altLang="zh-CN" sz="2000" dirty="0"/>
                  <a:t>Z</a:t>
                </a:r>
                <a:r>
                  <a:rPr lang="zh-CN" altLang="en-US" sz="2000" dirty="0"/>
                  <a:t>向只有</a:t>
                </a:r>
                <a:r>
                  <a:rPr lang="en-US" altLang="zh-CN" sz="2000" dirty="0"/>
                  <a:t>50cm</a:t>
                </a:r>
                <a:r>
                  <a:rPr lang="zh-CN" altLang="en-US" sz="2000" dirty="0"/>
                  <a:t>整体空间</a:t>
                </a:r>
                <a:endParaRPr lang="en-US" altLang="zh-CN"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400" b="1" dirty="0"/>
              </a:p>
              <a:p>
                <a:r>
                  <a:rPr lang="zh-CN" altLang="en-US" sz="2000" dirty="0"/>
                  <a:t>此外，</a:t>
                </a:r>
                <a:r>
                  <a:rPr lang="en-US" altLang="zh-CN" sz="2000" dirty="0"/>
                  <a:t>TRD</a:t>
                </a:r>
                <a:r>
                  <a:rPr lang="zh-CN" altLang="en-US" sz="2000" dirty="0"/>
                  <a:t>计数率能力需达</a:t>
                </a:r>
                <a:r>
                  <a:rPr lang="en-US" altLang="zh-CN" sz="2000" dirty="0"/>
                  <a:t>~</a:t>
                </a:r>
                <a:r>
                  <a:rPr lang="zh-CN" altLang="en-US" sz="2000" b="1" dirty="0">
                    <a:solidFill>
                      <a:srgbClr val="FF0000"/>
                    </a:solidFill>
                  </a:rPr>
                  <a:t>几十</a:t>
                </a:r>
                <a:r>
                  <a:rPr lang="en-US" altLang="zh-CN" sz="2000" b="1" dirty="0">
                    <a:solidFill>
                      <a:srgbClr val="FF0000"/>
                    </a:solidFill>
                  </a:rPr>
                  <a:t>kHz/</a:t>
                </a:r>
                <a:r>
                  <a:rPr lang="en-US" altLang="zh-CN" sz="2000" b="1" i="0">
                    <a:solidFill>
                      <a:srgbClr val="FF0000"/>
                    </a:solidFill>
                    <a:latin typeface="Cambria Math" panose="02040503050406030204" pitchFamily="18" charset="0"/>
                  </a:rPr>
                  <a:t>〖𝒄𝒎〗^𝟐</a:t>
                </a:r>
                <a:r>
                  <a:rPr lang="en-US" altLang="zh-CN" sz="2000" dirty="0"/>
                  <a:t>,</a:t>
                </a:r>
                <a:r>
                  <a:rPr lang="zh-CN" altLang="en-US" sz="2000" dirty="0"/>
                  <a:t>同时位置分辨</a:t>
                </a:r>
                <a:r>
                  <a:rPr lang="en-US" altLang="zh-CN" sz="2000" b="1" dirty="0">
                    <a:solidFill>
                      <a:srgbClr val="FF0000"/>
                    </a:solidFill>
                    <a:latin typeface="+mn-ea"/>
                    <a:cs typeface="Times New Roman" panose="02020603050405020304" pitchFamily="18" charset="0"/>
                  </a:rPr>
                  <a:t>100μm×100μm</a:t>
                </a:r>
                <a:r>
                  <a:rPr lang="zh-CN" altLang="en-US" sz="2000" b="1" dirty="0">
                    <a:solidFill>
                      <a:srgbClr val="FF0000"/>
                    </a:solidFill>
                    <a:latin typeface="+mn-ea"/>
                    <a:cs typeface="Times New Roman" panose="02020603050405020304" pitchFamily="18" charset="0"/>
                  </a:rPr>
                  <a:t>，大面积覆盖，</a:t>
                </a:r>
                <a:r>
                  <a:rPr lang="zh-CN" altLang="en-US" sz="2000" dirty="0"/>
                  <a:t>微结构气体探测器作为灵敏探测器能满足需求</a:t>
                </a:r>
              </a:p>
            </p:txBody>
          </p:sp>
        </mc:Fallback>
      </mc:AlternateContent>
      <p:sp>
        <p:nvSpPr>
          <p:cNvPr id="4" name="灯片编号占位符 3"/>
          <p:cNvSpPr>
            <a:spLocks noGrp="1"/>
          </p:cNvSpPr>
          <p:nvPr>
            <p:ph type="sldNum" sz="quarter" idx="5"/>
          </p:nvPr>
        </p:nvSpPr>
        <p:spPr/>
        <p:txBody>
          <a:bodyPr/>
          <a:lstStyle/>
          <a:p>
            <a:fld id="{8A18296D-1E8C-4FA1-8ED8-C999B297FEA1}" type="slidenum">
              <a:rPr lang="zh-CN" altLang="en-US" smtClean="0"/>
              <a:t>3</a:t>
            </a:fld>
            <a:endParaRPr lang="zh-CN" altLang="en-US"/>
          </a:p>
        </p:txBody>
      </p:sp>
    </p:spTree>
    <p:extLst>
      <p:ext uri="{BB962C8B-B14F-4D97-AF65-F5344CB8AC3E}">
        <p14:creationId xmlns:p14="http://schemas.microsoft.com/office/powerpoint/2010/main" val="2168564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我们使用的</a:t>
            </a:r>
            <a:r>
              <a:rPr lang="en-US" altLang="zh-CN" dirty="0"/>
              <a:t>MPGD</a:t>
            </a:r>
            <a:r>
              <a:rPr lang="zh-CN" altLang="en-US" dirty="0"/>
              <a:t>为</a:t>
            </a:r>
            <a:r>
              <a:rPr lang="en-US" altLang="zh-CN" dirty="0" err="1"/>
              <a:t>uRGroove</a:t>
            </a:r>
            <a:r>
              <a:rPr lang="zh-CN" altLang="en-US" dirty="0"/>
              <a:t>探测器（即新型阻性微槽型探测器），制作工艺和</a:t>
            </a:r>
            <a:r>
              <a:rPr lang="en-US" altLang="zh-CN" dirty="0" err="1"/>
              <a:t>urwell</a:t>
            </a:r>
            <a:r>
              <a:rPr lang="zh-CN" altLang="en-US" dirty="0"/>
              <a:t>相同，如图所示，其底部的倍增结构为槽状结构，</a:t>
            </a:r>
            <a:r>
              <a:rPr lang="en-US" altLang="zh-CN" dirty="0"/>
              <a:t>APICAL</a:t>
            </a:r>
            <a:r>
              <a:rPr lang="zh-CN" altLang="en-US" dirty="0"/>
              <a:t>薄膜上阴极，可以作为读出条，称之为</a:t>
            </a:r>
            <a:r>
              <a:rPr lang="en-US" altLang="zh-CN" dirty="0"/>
              <a:t>X</a:t>
            </a:r>
            <a:r>
              <a:rPr lang="zh-CN" altLang="en-US" dirty="0"/>
              <a:t>条，其和底部的</a:t>
            </a:r>
            <a:r>
              <a:rPr lang="en-US" altLang="zh-CN" dirty="0"/>
              <a:t>DLC</a:t>
            </a:r>
            <a:r>
              <a:rPr lang="zh-CN" altLang="en-US" dirty="0"/>
              <a:t>阻性电极的电势差实现电子雪崩，为保证相同的颗粒度，</a:t>
            </a:r>
            <a:r>
              <a:rPr lang="en-US" altLang="zh-CN" dirty="0"/>
              <a:t>x</a:t>
            </a:r>
            <a:r>
              <a:rPr lang="zh-CN" altLang="en-US" dirty="0"/>
              <a:t>方向两个条合并为一个读出条，和倍增区下面的读出电路板上的</a:t>
            </a:r>
            <a:r>
              <a:rPr lang="en-US" altLang="zh-CN" dirty="0"/>
              <a:t>Y</a:t>
            </a:r>
            <a:r>
              <a:rPr lang="zh-CN" altLang="en-US" dirty="0"/>
              <a:t>条的周期都为</a:t>
            </a:r>
            <a:r>
              <a:rPr lang="en-US" altLang="zh-CN" dirty="0"/>
              <a:t>400um</a:t>
            </a:r>
            <a:r>
              <a:rPr lang="zh-CN" altLang="en-US" dirty="0"/>
              <a:t>，其有如下的几个优点</a:t>
            </a:r>
            <a:endParaRPr lang="en-US" altLang="zh-CN" dirty="0"/>
          </a:p>
          <a:p>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t>我们组进行</a:t>
            </a:r>
            <a:r>
              <a:rPr lang="en-US" altLang="zh-CN" sz="1200" dirty="0"/>
              <a:t>10*10小面积样机和50*50大面积样机的测试，其</a:t>
            </a:r>
            <a:r>
              <a:rPr lang="zh-CN" altLang="en-US" sz="1200" dirty="0"/>
              <a:t>性能优异，位置方辩好，计数率能力好，其结果在</a:t>
            </a:r>
            <a:r>
              <a:rPr lang="en-US" altLang="zh-CN" sz="1200" dirty="0"/>
              <a:t>backup</a:t>
            </a:r>
            <a:endParaRPr lang="en-US" altLang="zh-CN" dirty="0"/>
          </a:p>
          <a:p>
            <a:endParaRPr lang="en-US" altLang="zh-CN" dirty="0"/>
          </a:p>
          <a:p>
            <a:r>
              <a:rPr lang="zh-CN" altLang="en-US" dirty="0"/>
              <a:t>颗粒度很高相对于</a:t>
            </a:r>
            <a:r>
              <a:rPr lang="en-US" altLang="zh-CN" dirty="0" err="1"/>
              <a:t>hgem</a:t>
            </a:r>
            <a:endParaRPr lang="en-US" altLang="zh-CN" dirty="0"/>
          </a:p>
          <a:p>
            <a:r>
              <a:rPr lang="zh-CN" altLang="en-US" dirty="0"/>
              <a:t>没有张力</a:t>
            </a:r>
            <a:endParaRPr lang="en-US" altLang="zh-CN" dirty="0"/>
          </a:p>
          <a:p>
            <a:r>
              <a:rPr lang="zh-CN" altLang="en-US" dirty="0"/>
              <a:t>结构简单，好做，单气隙，而且有成果</a:t>
            </a:r>
            <a:endParaRPr lang="en-US" altLang="zh-CN" dirty="0"/>
          </a:p>
          <a:p>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t>展示超链接，引用师兄的博士论文，或者说</a:t>
            </a:r>
            <a:r>
              <a:rPr lang="zh-CN" altLang="en-US" dirty="0"/>
              <a:t>我们组内，做个大面积验证</a:t>
            </a:r>
            <a:endParaRPr lang="en-US" altLang="zh-CN" sz="1200" dirty="0"/>
          </a:p>
          <a:p>
            <a:endParaRPr lang="en-US" altLang="zh-CN" dirty="0"/>
          </a:p>
          <a:p>
            <a:endParaRPr lang="en-US" altLang="zh-CN" dirty="0"/>
          </a:p>
          <a:p>
            <a:endParaRPr lang="en-US" altLang="zh-CN" dirty="0"/>
          </a:p>
          <a:p>
            <a:r>
              <a:rPr lang="en-US" altLang="zh-CN" dirty="0" err="1"/>
              <a:t>Mecroge</a:t>
            </a:r>
            <a:r>
              <a:rPr lang="en-US" altLang="zh-CN" dirty="0"/>
              <a:t> ,</a:t>
            </a:r>
            <a:r>
              <a:rPr lang="en-US" altLang="zh-CN" dirty="0" err="1"/>
              <a:t>urwell</a:t>
            </a:r>
            <a:r>
              <a:rPr lang="en-US" altLang="zh-CN" dirty="0"/>
              <a:t>,</a:t>
            </a:r>
            <a:r>
              <a:rPr lang="zh-CN" altLang="en-US" dirty="0"/>
              <a:t>什么</a:t>
            </a:r>
            <a:r>
              <a:rPr lang="en-US" altLang="zh-CN" dirty="0"/>
              <a:t>gem,</a:t>
            </a:r>
          </a:p>
        </p:txBody>
      </p:sp>
      <p:sp>
        <p:nvSpPr>
          <p:cNvPr id="4" name="灯片编号占位符 3"/>
          <p:cNvSpPr>
            <a:spLocks noGrp="1"/>
          </p:cNvSpPr>
          <p:nvPr>
            <p:ph type="sldNum" sz="quarter" idx="5"/>
          </p:nvPr>
        </p:nvSpPr>
        <p:spPr/>
        <p:txBody>
          <a:bodyPr/>
          <a:lstStyle/>
          <a:p>
            <a:fld id="{21350E38-58FC-4378-AB1F-4308A8899B07}" type="slidenum">
              <a:rPr lang="zh-CN" altLang="en-US" smtClean="0"/>
              <a:t>4</a:t>
            </a:fld>
            <a:endParaRPr lang="zh-CN" altLang="en-US"/>
          </a:p>
        </p:txBody>
      </p:sp>
    </p:spTree>
    <p:extLst>
      <p:ext uri="{BB962C8B-B14F-4D97-AF65-F5344CB8AC3E}">
        <p14:creationId xmlns:p14="http://schemas.microsoft.com/office/powerpoint/2010/main" val="175635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其结构简单，辐射体主要负责产生穿越辐射，选择为</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4cm</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的</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ROHACELL</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泡沫或者国产泡沫</a:t>
                </a:r>
                <a:endPar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endParaRPr>
              </a:p>
              <a:p>
                <a:endPar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endParaRPr>
              </a:p>
              <a:p>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探测器主要测量粒子穿越气体电离沉积和穿越辐射光子沉积的能量，其选择</a:t>
                </a:r>
                <a:r>
                  <a:rPr lang="en-US" altLang="zh-CN" sz="1200" b="1" dirty="0" err="1">
                    <a:solidFill>
                      <a:srgbClr val="338DCD"/>
                    </a:solidFill>
                    <a:effectLst>
                      <a:outerShdw blurRad="38100" dist="38100" dir="2700000" algn="tl">
                        <a:srgbClr val="000000">
                          <a:alpha val="43137"/>
                        </a:srgbClr>
                      </a:outerShdw>
                    </a:effectLst>
                    <a:latin typeface="+mn-ea"/>
                    <a:cs typeface="Times New Roman" panose="02020603050405020304" pitchFamily="18" charset="0"/>
                  </a:rPr>
                  <a:t>uRGroove</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，气隙大小为</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4cm</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，气体为添加猝灭气体的</a:t>
                </a:r>
                <a:r>
                  <a:rPr lang="en-US" altLang="zh-CN" sz="1200" b="1" dirty="0" err="1">
                    <a:solidFill>
                      <a:srgbClr val="338DCD"/>
                    </a:solidFill>
                    <a:effectLst>
                      <a:outerShdw blurRad="38100" dist="38100" dir="2700000" algn="tl">
                        <a:srgbClr val="000000">
                          <a:alpha val="43137"/>
                        </a:srgbClr>
                      </a:outerShdw>
                    </a:effectLst>
                    <a:latin typeface="+mn-ea"/>
                    <a:cs typeface="Times New Roman" panose="02020603050405020304" pitchFamily="18" charset="0"/>
                  </a:rPr>
                  <a:t>Ar</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或</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Xe</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混合气。</a:t>
                </a:r>
                <a:endPar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endParaRPr>
              </a:p>
              <a:p>
                <a:endPar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endParaRPr>
              </a:p>
              <a:p>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电子学综合考虑选择</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SAMPA</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，其采样间隔为</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100ns</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，采样宽度最大为</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100us,</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成形时间为</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160ns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拿电子举例，电子一方面穿过辐射体会产生</a:t>
                </a:r>
                <a:r>
                  <a:rPr lang="en-US" altLang="zh-CN" dirty="0"/>
                  <a:t>TR</a:t>
                </a:r>
                <a:r>
                  <a:rPr lang="zh-CN" altLang="en-US" dirty="0"/>
                  <a:t>，另一方面穿过气隙会产生电离，而</a:t>
                </a:r>
                <a:r>
                  <a:rPr lang="en-US" altLang="zh-CN" dirty="0"/>
                  <a:t>TR</a:t>
                </a:r>
                <a:r>
                  <a:rPr lang="zh-CN" altLang="en-US" dirty="0"/>
                  <a:t>也会在气隙中沉积能量，会激发出电子，所有的电子漂移后，会在最下面的雪崩区产生雪崩信号</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endParaRPr lang="zh-CN" altLang="en-US" b="1" dirty="0">
                  <a:effectLst>
                    <a:outerShdw blurRad="38100" dist="38100" dir="2700000" algn="tl">
                      <a:srgbClr val="000000">
                        <a:alpha val="43137"/>
                      </a:srgbClr>
                    </a:outerShdw>
                  </a:effectLst>
                </a:endParaRPr>
              </a:p>
              <a:p>
                <a:endParaRPr lang="en-US" altLang="zh-CN" dirty="0"/>
              </a:p>
              <a:p>
                <a:endParaRPr lang="zh-CN" altLang="en-US" dirty="0"/>
              </a:p>
            </p:txBody>
          </p:sp>
        </mc:Choice>
        <mc:Fallback xmlns="">
          <p:sp>
            <p:nvSpPr>
              <p:cNvPr id="3" name="备注占位符 2"/>
              <p:cNvSpPr>
                <a:spLocks noGrp="1"/>
              </p:cNvSpPr>
              <p:nvPr>
                <p:ph type="body" idx="1"/>
              </p:nvPr>
            </p:nvSpPr>
            <p:spPr/>
            <p:txBody>
              <a:bodyPr/>
              <a:lstStyle/>
              <a:p>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利用穿越辐射鉴别粒子则是通过穿越辐射探测器实现的，即</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TRD</a:t>
                </a:r>
              </a:p>
              <a:p>
                <a:endPar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endParaRPr>
              </a:p>
              <a:p>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其结构简单</a:t>
                </a:r>
                <a:endPar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endParaRPr>
              </a:p>
              <a:p>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核心部分主要由负责产生穿越辐射的辐射体与负责探测穿越辐射光子以及带电粒子的灵敏探测器构成</a:t>
                </a:r>
                <a:endPar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师兄选用的辐射体为</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4cm</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的泡沫，上图为相关的</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Geant4</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模拟，产生的</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Xe</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射线能谱偏小，光产额较高</a:t>
                </a:r>
                <a:endPar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而探测器为</a:t>
                </a:r>
                <a:r>
                  <a:rPr lang="en-US" altLang="zh-CN" sz="1200" b="1" dirty="0" err="1">
                    <a:solidFill>
                      <a:srgbClr val="338DCD"/>
                    </a:solidFill>
                    <a:effectLst>
                      <a:outerShdw blurRad="38100" dist="38100" dir="2700000" algn="tl">
                        <a:srgbClr val="000000">
                          <a:alpha val="43137"/>
                        </a:srgbClr>
                      </a:outerShdw>
                    </a:effectLst>
                    <a:latin typeface="+mn-ea"/>
                    <a:cs typeface="Times New Roman" panose="02020603050405020304" pitchFamily="18" charset="0"/>
                  </a:rPr>
                  <a:t>uRGroove</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，经过模拟工作气体选择</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4cmXe</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，在实验室和，其增益为几千，</a:t>
                </a:r>
                <a:r>
                  <a:rPr lang="zh-CN" altLang="en-US" dirty="0"/>
                  <a:t>计数率可以达到</a:t>
                </a:r>
                <a:r>
                  <a:rPr lang="en-US" altLang="zh-CN" dirty="0"/>
                  <a:t> ~100kHz/</a:t>
                </a:r>
                <a:r>
                  <a:rPr lang="en-US" altLang="zh-CN" i="0">
                    <a:latin typeface="Cambria Math" panose="02040503050406030204" pitchFamily="18" charset="0"/>
                  </a:rPr>
                  <a:t>〖𝑐𝑚〗^2  </a:t>
                </a:r>
                <a:r>
                  <a:rPr lang="zh-CN" altLang="en-US" dirty="0"/>
                  <a:t>，均匀性</a:t>
                </a:r>
                <a:r>
                  <a:rPr lang="en-US" altLang="zh-CN" dirty="0"/>
                  <a:t>RMS~3.7%</a:t>
                </a:r>
                <a:r>
                  <a:rPr lang="zh-CN" altLang="en-US" dirty="0"/>
                  <a:t>，放电率低至</a:t>
                </a:r>
                <a:r>
                  <a:rPr lang="en-US" altLang="zh-CN" dirty="0"/>
                  <a:t>2.14x</a:t>
                </a:r>
                <a:r>
                  <a:rPr lang="en-US" altLang="zh-CN" i="0">
                    <a:latin typeface="Cambria Math" panose="02040503050406030204" pitchFamily="18" charset="0"/>
                  </a:rPr>
                  <a:t>10^(−8)  </a:t>
                </a:r>
                <a:r>
                  <a:rPr lang="zh-CN" altLang="en-US" dirty="0"/>
                  <a:t>，</a:t>
                </a:r>
                <a:r>
                  <a:rPr lang="en-US" altLang="zh-CN" sz="1200" b="1" dirty="0" err="1">
                    <a:solidFill>
                      <a:srgbClr val="338DCD"/>
                    </a:solidFill>
                    <a:effectLst>
                      <a:outerShdw blurRad="38100" dist="38100" dir="2700000" algn="tl">
                        <a:srgbClr val="000000">
                          <a:alpha val="43137"/>
                        </a:srgbClr>
                      </a:outerShdw>
                    </a:effectLst>
                    <a:latin typeface="+mn-ea"/>
                    <a:cs typeface="Times New Roman" panose="02020603050405020304" pitchFamily="18" charset="0"/>
                  </a:rPr>
                  <a:t>Cern</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 SPS-H4</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束流测试中</a:t>
                </a:r>
                <a:r>
                  <a:rPr lang="zh-CN" altLang="en-US" dirty="0"/>
                  <a:t>两维位置分辨</a:t>
                </a:r>
                <a:r>
                  <a:rPr lang="en-US" altLang="zh-CN" dirty="0"/>
                  <a:t>~75μm</a:t>
                </a:r>
                <a:r>
                  <a:rPr lang="zh-CN" altLang="en-US" dirty="0"/>
                  <a:t>，电子在</a:t>
                </a:r>
                <a:r>
                  <a:rPr lang="en-US" altLang="zh-CN" dirty="0"/>
                  <a:t>4cm</a:t>
                </a:r>
                <a:r>
                  <a:rPr lang="zh-CN" altLang="en-US" dirty="0"/>
                  <a:t>气隙中漂移时间为</a:t>
                </a:r>
                <a:r>
                  <a:rPr lang="en-US" altLang="zh-CN" dirty="0"/>
                  <a:t>2us</a:t>
                </a:r>
                <a:endPar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电子学选择</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SAMPA</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a:t>
                </a:r>
                <a:r>
                  <a:rPr lang="zh-CN" altLang="en-US" dirty="0">
                    <a:solidFill>
                      <a:srgbClr val="000000"/>
                    </a:solidFill>
                    <a:latin typeface="Segoe UI" panose="020B0502040204020203" pitchFamily="34" charset="0"/>
                  </a:rPr>
                  <a:t>采样间隔为</a:t>
                </a:r>
                <a:r>
                  <a:rPr lang="en-US" altLang="zh-CN" dirty="0">
                    <a:solidFill>
                      <a:srgbClr val="000000"/>
                    </a:solidFill>
                    <a:latin typeface="Segoe UI" panose="020B0502040204020203" pitchFamily="34" charset="0"/>
                  </a:rPr>
                  <a:t>100ns</a:t>
                </a:r>
                <a:r>
                  <a:rPr lang="zh-CN" altLang="en-US" dirty="0">
                    <a:solidFill>
                      <a:srgbClr val="000000"/>
                    </a:solidFill>
                    <a:latin typeface="Segoe UI" panose="020B0502040204020203" pitchFamily="34" charset="0"/>
                  </a:rPr>
                  <a:t>，采样宽度最大</a:t>
                </a:r>
                <a:r>
                  <a:rPr lang="en-US" altLang="zh-CN" dirty="0">
                    <a:solidFill>
                      <a:srgbClr val="000000"/>
                    </a:solidFill>
                    <a:latin typeface="Segoe UI" panose="020B0502040204020203" pitchFamily="34" charset="0"/>
                  </a:rPr>
                  <a:t>100us</a:t>
                </a:r>
                <a:r>
                  <a:rPr lang="zh-CN" altLang="en-US" dirty="0">
                    <a:solidFill>
                      <a:srgbClr val="000000"/>
                    </a:solidFill>
                    <a:latin typeface="Segoe UI" panose="020B0502040204020203" pitchFamily="34" charset="0"/>
                  </a:rPr>
                  <a:t>，成形时间</a:t>
                </a:r>
                <a:r>
                  <a:rPr lang="en-US" altLang="zh-CN" dirty="0">
                    <a:solidFill>
                      <a:srgbClr val="000000"/>
                    </a:solidFill>
                    <a:latin typeface="Segoe UI" panose="020B0502040204020203" pitchFamily="34" charset="0"/>
                  </a:rPr>
                  <a:t>160ns</a:t>
                </a:r>
                <a:endPar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把沿条方向为</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x</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方向，下面读出为</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y</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方向，漂移区电场方向为</a:t>
                </a:r>
                <a:r>
                  <a:rPr lang="en-US" altLang="zh-CN"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z</a:t>
                </a:r>
                <a:r>
                  <a:rPr lang="zh-CN" altLang="en-US" sz="1200" b="1" dirty="0">
                    <a:solidFill>
                      <a:srgbClr val="338DCD"/>
                    </a:solidFill>
                    <a:effectLst>
                      <a:outerShdw blurRad="38100" dist="38100" dir="2700000" algn="tl">
                        <a:srgbClr val="000000">
                          <a:alpha val="43137"/>
                        </a:srgbClr>
                      </a:outerShdw>
                    </a:effectLst>
                    <a:latin typeface="+mn-ea"/>
                    <a:cs typeface="Times New Roman" panose="02020603050405020304" pitchFamily="18" charset="0"/>
                  </a:rPr>
                  <a:t>方向</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拿电子举例，电子穿过辐射体会产生</a:t>
                </a:r>
                <a:r>
                  <a:rPr lang="en-US" altLang="zh-CN" dirty="0"/>
                  <a:t>TR</a:t>
                </a:r>
                <a:r>
                  <a:rPr lang="zh-CN" altLang="en-US" dirty="0"/>
                  <a:t>，穿过气隙会产生电离，</a:t>
                </a:r>
                <a:r>
                  <a:rPr lang="en-US" altLang="zh-CN" dirty="0"/>
                  <a:t>TR</a:t>
                </a:r>
                <a:r>
                  <a:rPr lang="zh-CN" altLang="en-US" dirty="0"/>
                  <a:t>也会在气隙中沉积能量，产生激发的电子，所有的电子漂移后，会下最下面的雪崩区产生信号</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endParaRPr lang="zh-CN" altLang="en-US" b="1" dirty="0">
                  <a:effectLst>
                    <a:outerShdw blurRad="38100" dist="38100" dir="2700000" algn="tl">
                      <a:srgbClr val="000000">
                        <a:alpha val="43137"/>
                      </a:srgbClr>
                    </a:outerShdw>
                  </a:effectLst>
                </a:endParaRPr>
              </a:p>
              <a:p>
                <a:endParaRPr lang="en-US" altLang="zh-CN" dirty="0"/>
              </a:p>
              <a:p>
                <a:endParaRPr lang="zh-CN" altLang="en-US" dirty="0"/>
              </a:p>
            </p:txBody>
          </p:sp>
        </mc:Fallback>
      </mc:AlternateContent>
      <p:sp>
        <p:nvSpPr>
          <p:cNvPr id="4" name="灯片编号占位符 3"/>
          <p:cNvSpPr>
            <a:spLocks noGrp="1"/>
          </p:cNvSpPr>
          <p:nvPr>
            <p:ph type="sldNum" sz="quarter" idx="5"/>
          </p:nvPr>
        </p:nvSpPr>
        <p:spPr/>
        <p:txBody>
          <a:bodyPr/>
          <a:lstStyle/>
          <a:p>
            <a:fld id="{8A18296D-1E8C-4FA1-8ED8-C999B297FEA1}" type="slidenum">
              <a:rPr lang="zh-CN" altLang="en-US" smtClean="0"/>
              <a:t>5</a:t>
            </a:fld>
            <a:endParaRPr lang="zh-CN" altLang="en-US"/>
          </a:p>
        </p:txBody>
      </p:sp>
    </p:spTree>
    <p:extLst>
      <p:ext uri="{BB962C8B-B14F-4D97-AF65-F5344CB8AC3E}">
        <p14:creationId xmlns:p14="http://schemas.microsoft.com/office/powerpoint/2010/main" val="3872783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b="1" dirty="0"/>
              <a:t>完成对</a:t>
            </a:r>
            <a:r>
              <a:rPr lang="en-US" altLang="zh-CN" b="1" dirty="0"/>
              <a:t>TRD</a:t>
            </a:r>
            <a:r>
              <a:rPr lang="zh-CN" altLang="en-US" b="1" dirty="0"/>
              <a:t>原理样机的设计制作后，我们使用</a:t>
            </a:r>
            <a:r>
              <a:rPr lang="en-US" altLang="zh-CN" b="1" dirty="0"/>
              <a:t>CERN</a:t>
            </a:r>
            <a:r>
              <a:rPr lang="zh-CN" altLang="en-US" b="1" dirty="0"/>
              <a:t>的</a:t>
            </a:r>
            <a:r>
              <a:rPr lang="en-US" altLang="zh-CN" b="1" dirty="0"/>
              <a:t>PS</a:t>
            </a:r>
            <a:r>
              <a:rPr lang="zh-CN" altLang="en-US" b="1" dirty="0"/>
              <a:t>束流对</a:t>
            </a:r>
            <a:r>
              <a:rPr lang="en-US" altLang="zh-CN" b="1" dirty="0"/>
              <a:t>TRD</a:t>
            </a:r>
            <a:r>
              <a:rPr lang="zh-CN" altLang="en-US" b="1" dirty="0"/>
              <a:t>原理样机进行测试</a:t>
            </a:r>
            <a:endParaRPr lang="en-US" altLang="zh-CN" b="1" dirty="0"/>
          </a:p>
          <a:p>
            <a:endParaRPr lang="en-US" altLang="zh-CN" b="1" dirty="0"/>
          </a:p>
          <a:p>
            <a:r>
              <a:rPr lang="zh-CN" altLang="en-US" b="1" dirty="0"/>
              <a:t>如图为测试中主要设置，测试主要粒子为</a:t>
            </a:r>
            <a:r>
              <a:rPr lang="en-US" altLang="zh-CN" b="1" dirty="0"/>
              <a:t>345GeV</a:t>
            </a:r>
            <a:r>
              <a:rPr lang="zh-CN" altLang="en-US" b="1" dirty="0"/>
              <a:t>动量下的电子和</a:t>
            </a:r>
            <a:r>
              <a:rPr lang="en-US" altLang="zh-CN" b="1" dirty="0"/>
              <a:t>pi</a:t>
            </a:r>
            <a:r>
              <a:rPr lang="zh-CN" altLang="en-US" b="1" dirty="0"/>
              <a:t>介子。</a:t>
            </a:r>
            <a:endParaRPr lang="en-US" altLang="zh-CN" b="1" dirty="0"/>
          </a:p>
          <a:p>
            <a:endParaRPr lang="en-US" altLang="zh-CN" b="1"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1" dirty="0"/>
              <a:t>设置了两种气体</a:t>
            </a:r>
            <a:r>
              <a:rPr lang="en-US" altLang="zh-CN" b="1" dirty="0"/>
              <a:t>Xe</a:t>
            </a:r>
            <a:r>
              <a:rPr lang="zh-CN" altLang="en-US" b="1" dirty="0"/>
              <a:t>与</a:t>
            </a:r>
            <a:r>
              <a:rPr lang="en-US" altLang="zh-CN" b="1" dirty="0" err="1"/>
              <a:t>Ar</a:t>
            </a:r>
            <a:r>
              <a:rPr lang="zh-CN" altLang="en-US" b="1" dirty="0"/>
              <a:t>以及两种辐射体作为参照，而后面的结果主要展示工作气体为</a:t>
            </a:r>
            <a:r>
              <a:rPr lang="en-US" altLang="zh-CN" b="1" dirty="0"/>
              <a:t>Xe</a:t>
            </a:r>
            <a:r>
              <a:rPr lang="zh-CN" altLang="en-US" b="1" dirty="0"/>
              <a:t>，以及辐射体</a:t>
            </a:r>
            <a:r>
              <a:rPr lang="en-US" altLang="zh-CN" b="1" dirty="0"/>
              <a:t>ROHACELL</a:t>
            </a:r>
            <a:r>
              <a:rPr lang="zh-CN" altLang="en-US" b="1" dirty="0"/>
              <a:t>的情况</a:t>
            </a:r>
            <a:endParaRPr lang="en-US" altLang="zh-CN" b="1" dirty="0"/>
          </a:p>
          <a:p>
            <a:endParaRPr lang="en-US" altLang="zh-CN" b="1" dirty="0"/>
          </a:p>
          <a:p>
            <a:endParaRPr lang="en-US" altLang="zh-CN" b="1" dirty="0"/>
          </a:p>
          <a:p>
            <a:r>
              <a:rPr lang="zh-CN" altLang="en-US" b="1" dirty="0"/>
              <a:t>其中束流中混杂多种粒子则借助</a:t>
            </a:r>
            <a:r>
              <a:rPr lang="en-US" altLang="zh-CN" b="1" dirty="0"/>
              <a:t>STCF</a:t>
            </a:r>
            <a:r>
              <a:rPr lang="zh-CN" altLang="en-US" b="1" dirty="0"/>
              <a:t>系统中的探测器进行事例筛选（搞清楚怎么回事）</a:t>
            </a:r>
          </a:p>
        </p:txBody>
      </p:sp>
      <p:sp>
        <p:nvSpPr>
          <p:cNvPr id="4" name="灯片编号占位符 3"/>
          <p:cNvSpPr>
            <a:spLocks noGrp="1"/>
          </p:cNvSpPr>
          <p:nvPr>
            <p:ph type="sldNum" sz="quarter" idx="5"/>
          </p:nvPr>
        </p:nvSpPr>
        <p:spPr/>
        <p:txBody>
          <a:bodyPr/>
          <a:lstStyle/>
          <a:p>
            <a:fld id="{8A18296D-1E8C-4FA1-8ED8-C999B297FEA1}" type="slidenum">
              <a:rPr lang="zh-CN" altLang="en-US" smtClean="0"/>
              <a:t>6</a:t>
            </a:fld>
            <a:endParaRPr lang="zh-CN" altLang="en-US"/>
          </a:p>
        </p:txBody>
      </p:sp>
    </p:spTree>
    <p:extLst>
      <p:ext uri="{BB962C8B-B14F-4D97-AF65-F5344CB8AC3E}">
        <p14:creationId xmlns:p14="http://schemas.microsoft.com/office/powerpoint/2010/main" val="3519876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400" b="1" dirty="0"/>
              <a:t>如图为对束流数据的主要处理过程，首先可以通过</a:t>
            </a:r>
            <a:r>
              <a:rPr lang="en-US" altLang="zh-CN" sz="1400" b="1" dirty="0"/>
              <a:t>TOF</a:t>
            </a:r>
            <a:r>
              <a:rPr lang="zh-CN" altLang="en-US" sz="1400" b="1" dirty="0"/>
              <a:t>来区分强子束流混和在</a:t>
            </a:r>
            <a:r>
              <a:rPr lang="en-US" altLang="zh-CN" sz="1400" b="1" dirty="0"/>
              <a:t>π</a:t>
            </a:r>
            <a:r>
              <a:rPr lang="zh-CN" altLang="en-US" sz="1400" b="1" dirty="0"/>
              <a:t>中的</a:t>
            </a:r>
            <a:r>
              <a:rPr lang="en-US" altLang="zh-CN" sz="1400" b="1" dirty="0"/>
              <a:t>proton</a:t>
            </a:r>
            <a:r>
              <a:rPr lang="zh-CN" altLang="en-US" sz="1400" b="1" dirty="0"/>
              <a:t>，其可达到</a:t>
            </a:r>
            <a:r>
              <a:rPr lang="en-US" altLang="zh-CN" sz="1400" b="1" dirty="0"/>
              <a:t>4</a:t>
            </a:r>
            <a:r>
              <a:rPr lang="zh-CN" altLang="en-US" sz="1400" b="1" dirty="0"/>
              <a:t>倍</a:t>
            </a:r>
            <a:r>
              <a:rPr lang="en-US" altLang="zh-CN" sz="1400" b="1" dirty="0"/>
              <a:t>sigma</a:t>
            </a:r>
            <a:r>
              <a:rPr lang="zh-CN" altLang="en-US" sz="1400" b="1" dirty="0"/>
              <a:t>分辨，以及</a:t>
            </a:r>
            <a:r>
              <a:rPr lang="en-US" altLang="zh-CN" sz="1400" b="1" dirty="0" err="1"/>
              <a:t>ECAL来</a:t>
            </a:r>
            <a:r>
              <a:rPr lang="zh-CN" altLang="en-US" sz="1400" b="1" dirty="0"/>
              <a:t>区分混合在电子束流的</a:t>
            </a:r>
            <a:r>
              <a:rPr lang="en-US" altLang="zh-CN" sz="1400" b="1" dirty="0"/>
              <a:t>pi</a:t>
            </a:r>
            <a:r>
              <a:rPr lang="zh-CN" altLang="en-US" sz="1400" b="1" dirty="0"/>
              <a:t>介子</a:t>
            </a:r>
            <a:endParaRPr lang="en-US" altLang="zh-CN" sz="1400" b="1" dirty="0"/>
          </a:p>
          <a:p>
            <a:r>
              <a:rPr lang="zh-CN" altLang="en-US" sz="1400" b="1" dirty="0"/>
              <a:t>，其电子纯度高于</a:t>
            </a:r>
            <a:r>
              <a:rPr lang="en-US" altLang="zh-CN" sz="1400" b="1" dirty="0"/>
              <a:t>90%</a:t>
            </a:r>
          </a:p>
          <a:p>
            <a:endParaRPr lang="en-US" altLang="zh-CN" sz="1400" b="1" dirty="0"/>
          </a:p>
          <a:p>
            <a:r>
              <a:rPr lang="zh-CN" altLang="en-US" sz="1400" b="1" dirty="0"/>
              <a:t>然后再对感兴趣的事件的信号，统计基线进行降噪处理</a:t>
            </a:r>
            <a:endParaRPr lang="en-US" altLang="zh-CN" sz="1400" b="1" dirty="0"/>
          </a:p>
          <a:p>
            <a:endParaRPr lang="en-US" altLang="zh-CN" sz="1400" b="1" dirty="0"/>
          </a:p>
          <a:p>
            <a:r>
              <a:rPr lang="zh-CN" altLang="en-US" sz="1400" b="1" dirty="0"/>
              <a:t>统计数据</a:t>
            </a:r>
            <a:r>
              <a:rPr lang="en-US" altLang="zh-CN" sz="1400" b="1" dirty="0"/>
              <a:t>ADC</a:t>
            </a:r>
            <a:r>
              <a:rPr lang="zh-CN" altLang="en-US" sz="1400" b="1" dirty="0"/>
              <a:t>道值分布，和</a:t>
            </a:r>
            <a:r>
              <a:rPr lang="en-US" altLang="zh-CN" sz="1400" b="1" dirty="0"/>
              <a:t>geant4</a:t>
            </a:r>
            <a:r>
              <a:rPr lang="zh-CN" altLang="en-US" sz="1400" b="1" dirty="0"/>
              <a:t>模拟得到沉积能谱进行线性的拟合，进行刻度。而后考虑能量分辨对模拟的能谱进行修正，最后实验和模拟的能谱对比如图所示</a:t>
            </a:r>
            <a:br>
              <a:rPr lang="zh-CN" altLang="en-US" sz="2000" dirty="0"/>
            </a:br>
            <a:endParaRPr lang="en-US" altLang="zh-CN" sz="1400" b="1" dirty="0"/>
          </a:p>
        </p:txBody>
      </p:sp>
      <p:sp>
        <p:nvSpPr>
          <p:cNvPr id="4" name="灯片编号占位符 3"/>
          <p:cNvSpPr>
            <a:spLocks noGrp="1"/>
          </p:cNvSpPr>
          <p:nvPr>
            <p:ph type="sldNum" sz="quarter" idx="5"/>
          </p:nvPr>
        </p:nvSpPr>
        <p:spPr/>
        <p:txBody>
          <a:bodyPr/>
          <a:lstStyle/>
          <a:p>
            <a:fld id="{8A18296D-1E8C-4FA1-8ED8-C999B297FEA1}" type="slidenum">
              <a:rPr lang="zh-CN" altLang="en-US" smtClean="0"/>
              <a:t>7</a:t>
            </a:fld>
            <a:endParaRPr lang="zh-CN" altLang="en-US"/>
          </a:p>
        </p:txBody>
      </p:sp>
    </p:spTree>
    <p:extLst>
      <p:ext uri="{BB962C8B-B14F-4D97-AF65-F5344CB8AC3E}">
        <p14:creationId xmlns:p14="http://schemas.microsoft.com/office/powerpoint/2010/main" val="1724274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400" b="1" dirty="0"/>
              <a:t>之后统计通道采样点频次确定信号的集中区域</a:t>
            </a:r>
            <a:endParaRPr lang="en-US" altLang="zh-CN" sz="1400" b="1" dirty="0"/>
          </a:p>
          <a:p>
            <a:endParaRPr lang="en-US" altLang="zh-CN" sz="1400" b="1" dirty="0"/>
          </a:p>
          <a:p>
            <a:r>
              <a:rPr lang="zh-CN" altLang="en-US" sz="1400" b="1" dirty="0"/>
              <a:t>然后对全通道的采样点进行叠加，</a:t>
            </a:r>
            <a:r>
              <a:rPr lang="zh-CN" altLang="en-US" sz="1400" dirty="0"/>
              <a:t>对比不同情况的平均信号，电子束流打到有辐射体的探测器信号有明显的特征</a:t>
            </a:r>
            <a:r>
              <a:rPr lang="zh-CN" altLang="en-US" sz="1400" b="0" dirty="0"/>
              <a:t>，</a:t>
            </a:r>
            <a:r>
              <a:rPr lang="zh-CN" altLang="en-US" sz="1400" b="1" dirty="0"/>
              <a:t>尤其是电子穿过辐射体后，对比未穿过辐射体部分多出一部分采样信息，这部分采样信息应来自于穿越辐射光子的贡献</a:t>
            </a:r>
            <a:endParaRPr lang="en-US" altLang="zh-CN" sz="1400" b="1" dirty="0"/>
          </a:p>
          <a:p>
            <a:endParaRPr lang="en-US" altLang="zh-CN" sz="1400" b="1" dirty="0"/>
          </a:p>
          <a:p>
            <a:r>
              <a:rPr lang="zh-CN" altLang="en-US" sz="1400" b="1" dirty="0"/>
              <a:t>根据时间信息，发现越靠近漂移区的能量沉积越大，符合</a:t>
            </a:r>
            <a:r>
              <a:rPr lang="en-US" altLang="zh-CN" sz="1400" b="1" dirty="0"/>
              <a:t>X</a:t>
            </a:r>
            <a:r>
              <a:rPr lang="zh-CN" altLang="en-US" sz="1400" b="1" dirty="0"/>
              <a:t>射线在气体中被吸收的特征</a:t>
            </a:r>
            <a:endParaRPr lang="en-US" altLang="zh-CN" sz="1400" b="1" dirty="0"/>
          </a:p>
          <a:p>
            <a:endParaRPr lang="en-US" altLang="zh-CN" sz="1400" b="1" dirty="0"/>
          </a:p>
          <a:p>
            <a:r>
              <a:rPr lang="zh-CN" altLang="en-US" sz="1400" b="1" dirty="0"/>
              <a:t>因此我们使用了一种基于探测器信号形成机制的二维分析方法</a:t>
            </a:r>
          </a:p>
        </p:txBody>
      </p:sp>
      <p:sp>
        <p:nvSpPr>
          <p:cNvPr id="4" name="灯片编号占位符 3"/>
          <p:cNvSpPr>
            <a:spLocks noGrp="1"/>
          </p:cNvSpPr>
          <p:nvPr>
            <p:ph type="sldNum" sz="quarter" idx="5"/>
          </p:nvPr>
        </p:nvSpPr>
        <p:spPr/>
        <p:txBody>
          <a:bodyPr/>
          <a:lstStyle/>
          <a:p>
            <a:fld id="{8A18296D-1E8C-4FA1-8ED8-C999B297FEA1}" type="slidenum">
              <a:rPr lang="zh-CN" altLang="en-US" smtClean="0"/>
              <a:t>8</a:t>
            </a:fld>
            <a:endParaRPr lang="zh-CN" altLang="en-US"/>
          </a:p>
        </p:txBody>
      </p:sp>
    </p:spTree>
    <p:extLst>
      <p:ext uri="{BB962C8B-B14F-4D97-AF65-F5344CB8AC3E}">
        <p14:creationId xmlns:p14="http://schemas.microsoft.com/office/powerpoint/2010/main" val="1589005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tx1"/>
                </a:solidFill>
              </a:rPr>
              <a:t>如图为探测器内信号形成的简易示意图</a:t>
            </a:r>
            <a:endParaRPr lang="en-US" altLang="zh-CN" sz="1600" b="1" dirty="0">
              <a:solidFill>
                <a:schemeClr val="tx1"/>
              </a:solidFill>
            </a:endParaRPr>
          </a:p>
          <a:p>
            <a:endParaRPr lang="en-US" altLang="zh-CN" sz="1600" b="1"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tx1"/>
                </a:solidFill>
              </a:rPr>
              <a:t>基于探测器感应信号产生的特征，即在探测器不同位置产生的电子的漂移时间的不同会导致感应信号有前后，构建如下的物理模型，将探测器分层，认为总的信号为各层电子的信号的叠加，如右下图所示</a:t>
            </a:r>
            <a:endParaRPr lang="en-US" altLang="zh-CN" sz="1600" b="1" dirty="0">
              <a:solidFill>
                <a:schemeClr val="tx1"/>
              </a:solidFill>
            </a:endParaRPr>
          </a:p>
          <a:p>
            <a:endParaRPr lang="en-US" altLang="zh-CN" sz="1600" b="1" dirty="0">
              <a:solidFill>
                <a:schemeClr val="tx1"/>
              </a:solidFill>
            </a:endParaRPr>
          </a:p>
          <a:p>
            <a:r>
              <a:rPr lang="zh-CN" altLang="en-US" sz="1600" b="1" dirty="0">
                <a:solidFill>
                  <a:schemeClr val="tx1"/>
                </a:solidFill>
              </a:rPr>
              <a:t>其参考波形为。。。</a:t>
            </a:r>
            <a:endParaRPr lang="en-US" altLang="zh-CN" sz="1600" b="1" dirty="0">
              <a:solidFill>
                <a:schemeClr val="tx1"/>
              </a:solidFill>
            </a:endParaRPr>
          </a:p>
          <a:p>
            <a:endParaRPr lang="en-US" altLang="zh-CN" sz="1600" b="1" dirty="0">
              <a:solidFill>
                <a:schemeClr val="tx1"/>
              </a:solidFill>
            </a:endParaRPr>
          </a:p>
          <a:p>
            <a:r>
              <a:rPr lang="zh-CN" altLang="en-US" sz="1600" b="1" dirty="0">
                <a:solidFill>
                  <a:schemeClr val="tx1"/>
                </a:solidFill>
              </a:rPr>
              <a:t>也可以看作为右上方的矩阵的形式，即原始电荷考虑探测器响应后，得到总波形</a:t>
            </a:r>
            <a:endParaRPr lang="en-US" altLang="zh-CN" sz="1600" b="1" dirty="0">
              <a:solidFill>
                <a:schemeClr val="tx1"/>
              </a:solidFill>
            </a:endParaRPr>
          </a:p>
          <a:p>
            <a:endParaRPr lang="en-US" altLang="zh-CN" sz="1600" b="1" dirty="0">
              <a:solidFill>
                <a:schemeClr val="tx1"/>
              </a:solidFill>
            </a:endParaRPr>
          </a:p>
          <a:p>
            <a:endParaRPr lang="en-US" altLang="zh-CN" sz="1600" b="1" dirty="0">
              <a:solidFill>
                <a:schemeClr val="tx1"/>
              </a:solidFill>
            </a:endParaRPr>
          </a:p>
        </p:txBody>
      </p:sp>
      <p:sp>
        <p:nvSpPr>
          <p:cNvPr id="4" name="灯片编号占位符 3"/>
          <p:cNvSpPr>
            <a:spLocks noGrp="1"/>
          </p:cNvSpPr>
          <p:nvPr>
            <p:ph type="sldNum" sz="quarter" idx="5"/>
          </p:nvPr>
        </p:nvSpPr>
        <p:spPr/>
        <p:txBody>
          <a:bodyPr/>
          <a:lstStyle/>
          <a:p>
            <a:fld id="{8A18296D-1E8C-4FA1-8ED8-C999B297FEA1}" type="slidenum">
              <a:rPr lang="zh-CN" altLang="en-US" smtClean="0"/>
              <a:t>9</a:t>
            </a:fld>
            <a:endParaRPr lang="zh-CN" altLang="en-US"/>
          </a:p>
        </p:txBody>
      </p:sp>
    </p:spTree>
    <p:extLst>
      <p:ext uri="{BB962C8B-B14F-4D97-AF65-F5344CB8AC3E}">
        <p14:creationId xmlns:p14="http://schemas.microsoft.com/office/powerpoint/2010/main" val="641997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46404" y="569214"/>
            <a:ext cx="7063740" cy="3031236"/>
          </a:xfrm>
          <a:prstGeom prst="rect">
            <a:avLst/>
          </a:prstGeom>
        </p:spPr>
        <p:txBody>
          <a:bodyPr anchor="b">
            <a:normAutofit/>
          </a:bodyPr>
          <a:lstStyle>
            <a:lvl1pPr algn="l">
              <a:lnSpc>
                <a:spcPct val="85000"/>
              </a:lnSpc>
              <a:defRPr sz="4050" baseline="0">
                <a:solidFill>
                  <a:schemeClr val="tx1"/>
                </a:solidFill>
              </a:defRPr>
            </a:lvl1pPr>
          </a:lstStyle>
          <a:p>
            <a:r>
              <a:rPr lang="zh-CN" altLang="en-US" dirty="0"/>
              <a:t>单击此处编辑母版标题样式</a:t>
            </a:r>
            <a:endParaRPr lang="en-US" dirty="0"/>
          </a:p>
        </p:txBody>
      </p:sp>
      <p:sp>
        <p:nvSpPr>
          <p:cNvPr id="3" name="Subtitle 2"/>
          <p:cNvSpPr>
            <a:spLocks noGrp="1"/>
          </p:cNvSpPr>
          <p:nvPr>
            <p:ph type="subTitle" idx="1"/>
          </p:nvPr>
        </p:nvSpPr>
        <p:spPr>
          <a:xfrm>
            <a:off x="946404" y="3600450"/>
            <a:ext cx="7063740" cy="392129"/>
          </a:xfrm>
          <a:prstGeom prst="rect">
            <a:avLst/>
          </a:prstGeom>
        </p:spPr>
        <p:txBody>
          <a:bodyPr>
            <a:noAutofit/>
          </a:bodyPr>
          <a:lstStyle>
            <a:lvl1pPr marL="0" indent="0" algn="l">
              <a:buNone/>
              <a:defRPr sz="1800" baseline="0">
                <a:solidFill>
                  <a:schemeClr val="bg2">
                    <a:lumMod val="60000"/>
                    <a:lumOff val="40000"/>
                  </a:schemeClr>
                </a:solidFill>
              </a:defRPr>
            </a:lvl1pPr>
            <a:lvl2pPr marL="257162" indent="0" algn="ctr">
              <a:buNone/>
              <a:defRPr sz="1238"/>
            </a:lvl2pPr>
            <a:lvl3pPr marL="514325" indent="0" algn="ctr">
              <a:buNone/>
              <a:defRPr sz="1238"/>
            </a:lvl3pPr>
            <a:lvl4pPr marL="771487" indent="0" algn="ctr">
              <a:buNone/>
              <a:defRPr sz="1125"/>
            </a:lvl4pPr>
            <a:lvl5pPr marL="1028649" indent="0" algn="ctr">
              <a:buNone/>
              <a:defRPr sz="1125"/>
            </a:lvl5pPr>
            <a:lvl6pPr marL="1285811" indent="0" algn="ctr">
              <a:buNone/>
              <a:defRPr sz="1125"/>
            </a:lvl6pPr>
            <a:lvl7pPr marL="1542973" indent="0" algn="ctr">
              <a:buNone/>
              <a:defRPr sz="1125"/>
            </a:lvl7pPr>
            <a:lvl8pPr marL="1800135" indent="0" algn="ctr">
              <a:buNone/>
              <a:defRPr sz="1125"/>
            </a:lvl8pPr>
            <a:lvl9pPr marL="2057297" indent="0" algn="ctr">
              <a:buNone/>
              <a:defRPr sz="1125"/>
            </a:lvl9pPr>
          </a:lstStyle>
          <a:p>
            <a:r>
              <a:rPr lang="zh-CN" altLang="en-US" dirty="0"/>
              <a:t>单击以编辑母版副标题样式</a:t>
            </a:r>
            <a:endParaRPr lang="en-US" dirty="0"/>
          </a:p>
        </p:txBody>
      </p:sp>
      <p:sp>
        <p:nvSpPr>
          <p:cNvPr id="7" name="Rectangle 6"/>
          <p:cNvSpPr/>
          <p:nvPr/>
        </p:nvSpPr>
        <p:spPr>
          <a:xfrm>
            <a:off x="0" y="0"/>
            <a:ext cx="3429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组合 30"/>
          <p:cNvGrpSpPr>
            <a:grpSpLocks noChangeAspect="1"/>
          </p:cNvGrpSpPr>
          <p:nvPr userDrawn="1"/>
        </p:nvGrpSpPr>
        <p:grpSpPr>
          <a:xfrm>
            <a:off x="1039543" y="4063481"/>
            <a:ext cx="1693098" cy="214368"/>
            <a:chOff x="8729725" y="4570716"/>
            <a:chExt cx="2830513" cy="477838"/>
          </a:xfrm>
          <a:solidFill>
            <a:schemeClr val="bg2">
              <a:lumMod val="60000"/>
              <a:lumOff val="40000"/>
              <a:alpha val="50000"/>
            </a:schemeClr>
          </a:solidFill>
        </p:grpSpPr>
        <p:sp>
          <p:nvSpPr>
            <p:cNvPr id="32" name="Freeform 34"/>
            <p:cNvSpPr>
              <a:spLocks noEditPoints="1"/>
            </p:cNvSpPr>
            <p:nvPr userDrawn="1"/>
          </p:nvSpPr>
          <p:spPr bwMode="auto">
            <a:xfrm>
              <a:off x="9304400" y="4945366"/>
              <a:ext cx="1363663" cy="101600"/>
            </a:xfrm>
            <a:custGeom>
              <a:avLst/>
              <a:gdLst>
                <a:gd name="T0" fmla="*/ 15 w 915"/>
                <a:gd name="T1" fmla="*/ 51 h 68"/>
                <a:gd name="T2" fmla="*/ 14 w 915"/>
                <a:gd name="T3" fmla="*/ 11 h 68"/>
                <a:gd name="T4" fmla="*/ 35 w 915"/>
                <a:gd name="T5" fmla="*/ 4 h 68"/>
                <a:gd name="T6" fmla="*/ 77 w 915"/>
                <a:gd name="T7" fmla="*/ 51 h 68"/>
                <a:gd name="T8" fmla="*/ 74 w 915"/>
                <a:gd name="T9" fmla="*/ 51 h 68"/>
                <a:gd name="T10" fmla="*/ 57 w 915"/>
                <a:gd name="T11" fmla="*/ 21 h 68"/>
                <a:gd name="T12" fmla="*/ 108 w 915"/>
                <a:gd name="T13" fmla="*/ 0 h 68"/>
                <a:gd name="T14" fmla="*/ 104 w 915"/>
                <a:gd name="T15" fmla="*/ 32 h 68"/>
                <a:gd name="T16" fmla="*/ 134 w 915"/>
                <a:gd name="T17" fmla="*/ 21 h 68"/>
                <a:gd name="T18" fmla="*/ 155 w 915"/>
                <a:gd name="T19" fmla="*/ 21 h 68"/>
                <a:gd name="T20" fmla="*/ 187 w 915"/>
                <a:gd name="T21" fmla="*/ 46 h 68"/>
                <a:gd name="T22" fmla="*/ 169 w 915"/>
                <a:gd name="T23" fmla="*/ 29 h 68"/>
                <a:gd name="T24" fmla="*/ 221 w 915"/>
                <a:gd name="T25" fmla="*/ 24 h 68"/>
                <a:gd name="T26" fmla="*/ 198 w 915"/>
                <a:gd name="T27" fmla="*/ 52 h 68"/>
                <a:gd name="T28" fmla="*/ 209 w 915"/>
                <a:gd name="T29" fmla="*/ 18 h 68"/>
                <a:gd name="T30" fmla="*/ 247 w 915"/>
                <a:gd name="T31" fmla="*/ 51 h 68"/>
                <a:gd name="T32" fmla="*/ 244 w 915"/>
                <a:gd name="T33" fmla="*/ 42 h 68"/>
                <a:gd name="T34" fmla="*/ 271 w 915"/>
                <a:gd name="T35" fmla="*/ 1 h 68"/>
                <a:gd name="T36" fmla="*/ 276 w 915"/>
                <a:gd name="T37" fmla="*/ 51 h 68"/>
                <a:gd name="T38" fmla="*/ 259 w 915"/>
                <a:gd name="T39" fmla="*/ 22 h 68"/>
                <a:gd name="T40" fmla="*/ 301 w 915"/>
                <a:gd name="T41" fmla="*/ 46 h 68"/>
                <a:gd name="T42" fmla="*/ 292 w 915"/>
                <a:gd name="T43" fmla="*/ 7 h 68"/>
                <a:gd name="T44" fmla="*/ 333 w 915"/>
                <a:gd name="T45" fmla="*/ 20 h 68"/>
                <a:gd name="T46" fmla="*/ 309 w 915"/>
                <a:gd name="T47" fmla="*/ 67 h 68"/>
                <a:gd name="T48" fmla="*/ 305 w 915"/>
                <a:gd name="T49" fmla="*/ 19 h 68"/>
                <a:gd name="T50" fmla="*/ 379 w 915"/>
                <a:gd name="T51" fmla="*/ 18 h 68"/>
                <a:gd name="T52" fmla="*/ 415 w 915"/>
                <a:gd name="T53" fmla="*/ 44 h 68"/>
                <a:gd name="T54" fmla="*/ 403 w 915"/>
                <a:gd name="T55" fmla="*/ 21 h 68"/>
                <a:gd name="T56" fmla="*/ 425 w 915"/>
                <a:gd name="T57" fmla="*/ 5 h 68"/>
                <a:gd name="T58" fmla="*/ 475 w 915"/>
                <a:gd name="T59" fmla="*/ 19 h 68"/>
                <a:gd name="T60" fmla="*/ 465 w 915"/>
                <a:gd name="T61" fmla="*/ 54 h 68"/>
                <a:gd name="T62" fmla="*/ 471 w 915"/>
                <a:gd name="T63" fmla="*/ 48 h 68"/>
                <a:gd name="T64" fmla="*/ 474 w 915"/>
                <a:gd name="T65" fmla="*/ 4 h 68"/>
                <a:gd name="T66" fmla="*/ 516 w 915"/>
                <a:gd name="T67" fmla="*/ 28 h 68"/>
                <a:gd name="T68" fmla="*/ 517 w 915"/>
                <a:gd name="T69" fmla="*/ 40 h 68"/>
                <a:gd name="T70" fmla="*/ 537 w 915"/>
                <a:gd name="T71" fmla="*/ 49 h 68"/>
                <a:gd name="T72" fmla="*/ 528 w 915"/>
                <a:gd name="T73" fmla="*/ 23 h 68"/>
                <a:gd name="T74" fmla="*/ 565 w 915"/>
                <a:gd name="T75" fmla="*/ 53 h 68"/>
                <a:gd name="T76" fmla="*/ 563 w 915"/>
                <a:gd name="T77" fmla="*/ 21 h 68"/>
                <a:gd name="T78" fmla="*/ 620 w 915"/>
                <a:gd name="T79" fmla="*/ 52 h 68"/>
                <a:gd name="T80" fmla="*/ 596 w 915"/>
                <a:gd name="T81" fmla="*/ 49 h 68"/>
                <a:gd name="T82" fmla="*/ 587 w 915"/>
                <a:gd name="T83" fmla="*/ 22 h 68"/>
                <a:gd name="T84" fmla="*/ 642 w 915"/>
                <a:gd name="T85" fmla="*/ 17 h 68"/>
                <a:gd name="T86" fmla="*/ 643 w 915"/>
                <a:gd name="T87" fmla="*/ 48 h 68"/>
                <a:gd name="T88" fmla="*/ 667 w 915"/>
                <a:gd name="T89" fmla="*/ 49 h 68"/>
                <a:gd name="T90" fmla="*/ 671 w 915"/>
                <a:gd name="T91" fmla="*/ 23 h 68"/>
                <a:gd name="T92" fmla="*/ 726 w 915"/>
                <a:gd name="T93" fmla="*/ 20 h 68"/>
                <a:gd name="T94" fmla="*/ 739 w 915"/>
                <a:gd name="T95" fmla="*/ 29 h 68"/>
                <a:gd name="T96" fmla="*/ 731 w 915"/>
                <a:gd name="T97" fmla="*/ 33 h 68"/>
                <a:gd name="T98" fmla="*/ 778 w 915"/>
                <a:gd name="T99" fmla="*/ 45 h 68"/>
                <a:gd name="T100" fmla="*/ 771 w 915"/>
                <a:gd name="T101" fmla="*/ 24 h 68"/>
                <a:gd name="T102" fmla="*/ 753 w 915"/>
                <a:gd name="T103" fmla="*/ 45 h 68"/>
                <a:gd name="T104" fmla="*/ 803 w 915"/>
                <a:gd name="T105" fmla="*/ 54 h 68"/>
                <a:gd name="T106" fmla="*/ 816 w 915"/>
                <a:gd name="T107" fmla="*/ 0 h 68"/>
                <a:gd name="T108" fmla="*/ 812 w 915"/>
                <a:gd name="T109" fmla="*/ 29 h 68"/>
                <a:gd name="T110" fmla="*/ 881 w 915"/>
                <a:gd name="T111" fmla="*/ 10 h 68"/>
                <a:gd name="T112" fmla="*/ 859 w 915"/>
                <a:gd name="T113" fmla="*/ 49 h 68"/>
                <a:gd name="T114" fmla="*/ 903 w 915"/>
                <a:gd name="T115" fmla="*/ 48 h 68"/>
                <a:gd name="T116" fmla="*/ 891 w 915"/>
                <a:gd name="T117" fmla="*/ 3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33" name="Freeform 35"/>
            <p:cNvSpPr>
              <a:spLocks noEditPoints="1"/>
            </p:cNvSpPr>
            <p:nvPr userDrawn="1"/>
          </p:nvSpPr>
          <p:spPr bwMode="auto">
            <a:xfrm>
              <a:off x="10679175" y="4943779"/>
              <a:ext cx="873125" cy="103188"/>
            </a:xfrm>
            <a:custGeom>
              <a:avLst/>
              <a:gdLst>
                <a:gd name="T0" fmla="*/ 23 w 586"/>
                <a:gd name="T1" fmla="*/ 21 h 69"/>
                <a:gd name="T2" fmla="*/ 8 w 586"/>
                <a:gd name="T3" fmla="*/ 24 h 69"/>
                <a:gd name="T4" fmla="*/ 45 w 586"/>
                <a:gd name="T5" fmla="*/ 26 h 69"/>
                <a:gd name="T6" fmla="*/ 66 w 586"/>
                <a:gd name="T7" fmla="*/ 52 h 69"/>
                <a:gd name="T8" fmla="*/ 58 w 586"/>
                <a:gd name="T9" fmla="*/ 46 h 69"/>
                <a:gd name="T10" fmla="*/ 46 w 586"/>
                <a:gd name="T11" fmla="*/ 50 h 69"/>
                <a:gd name="T12" fmla="*/ 40 w 586"/>
                <a:gd name="T13" fmla="*/ 46 h 69"/>
                <a:gd name="T14" fmla="*/ 45 w 586"/>
                <a:gd name="T15" fmla="*/ 1 h 69"/>
                <a:gd name="T16" fmla="*/ 106 w 586"/>
                <a:gd name="T17" fmla="*/ 52 h 69"/>
                <a:gd name="T18" fmla="*/ 98 w 586"/>
                <a:gd name="T19" fmla="*/ 46 h 69"/>
                <a:gd name="T20" fmla="*/ 90 w 586"/>
                <a:gd name="T21" fmla="*/ 52 h 69"/>
                <a:gd name="T22" fmla="*/ 78 w 586"/>
                <a:gd name="T23" fmla="*/ 25 h 69"/>
                <a:gd name="T24" fmla="*/ 132 w 586"/>
                <a:gd name="T25" fmla="*/ 19 h 69"/>
                <a:gd name="T26" fmla="*/ 118 w 586"/>
                <a:gd name="T27" fmla="*/ 28 h 69"/>
                <a:gd name="T28" fmla="*/ 133 w 586"/>
                <a:gd name="T29" fmla="*/ 52 h 69"/>
                <a:gd name="T30" fmla="*/ 169 w 586"/>
                <a:gd name="T31" fmla="*/ 52 h 69"/>
                <a:gd name="T32" fmla="*/ 161 w 586"/>
                <a:gd name="T33" fmla="*/ 15 h 69"/>
                <a:gd name="T34" fmla="*/ 167 w 586"/>
                <a:gd name="T35" fmla="*/ 1 h 69"/>
                <a:gd name="T36" fmla="*/ 181 w 586"/>
                <a:gd name="T37" fmla="*/ 38 h 69"/>
                <a:gd name="T38" fmla="*/ 189 w 586"/>
                <a:gd name="T39" fmla="*/ 47 h 69"/>
                <a:gd name="T40" fmla="*/ 222 w 586"/>
                <a:gd name="T41" fmla="*/ 31 h 69"/>
                <a:gd name="T42" fmla="*/ 252 w 586"/>
                <a:gd name="T43" fmla="*/ 24 h 69"/>
                <a:gd name="T44" fmla="*/ 228 w 586"/>
                <a:gd name="T45" fmla="*/ 44 h 69"/>
                <a:gd name="T46" fmla="*/ 249 w 586"/>
                <a:gd name="T47" fmla="*/ 64 h 69"/>
                <a:gd name="T48" fmla="*/ 223 w 586"/>
                <a:gd name="T49" fmla="*/ 48 h 69"/>
                <a:gd name="T50" fmla="*/ 240 w 586"/>
                <a:gd name="T51" fmla="*/ 39 h 69"/>
                <a:gd name="T52" fmla="*/ 238 w 586"/>
                <a:gd name="T53" fmla="*/ 66 h 69"/>
                <a:gd name="T54" fmla="*/ 274 w 586"/>
                <a:gd name="T55" fmla="*/ 21 h 69"/>
                <a:gd name="T56" fmla="*/ 286 w 586"/>
                <a:gd name="T57" fmla="*/ 21 h 69"/>
                <a:gd name="T58" fmla="*/ 290 w 586"/>
                <a:gd name="T59" fmla="*/ 25 h 69"/>
                <a:gd name="T60" fmla="*/ 267 w 586"/>
                <a:gd name="T61" fmla="*/ 62 h 69"/>
                <a:gd name="T62" fmla="*/ 258 w 586"/>
                <a:gd name="T63" fmla="*/ 20 h 69"/>
                <a:gd name="T64" fmla="*/ 319 w 586"/>
                <a:gd name="T65" fmla="*/ 49 h 69"/>
                <a:gd name="T66" fmla="*/ 322 w 586"/>
                <a:gd name="T67" fmla="*/ 34 h 69"/>
                <a:gd name="T68" fmla="*/ 368 w 586"/>
                <a:gd name="T69" fmla="*/ 45 h 69"/>
                <a:gd name="T70" fmla="*/ 360 w 586"/>
                <a:gd name="T71" fmla="*/ 52 h 69"/>
                <a:gd name="T72" fmla="*/ 364 w 586"/>
                <a:gd name="T73" fmla="*/ 8 h 69"/>
                <a:gd name="T74" fmla="*/ 378 w 586"/>
                <a:gd name="T75" fmla="*/ 6 h 69"/>
                <a:gd name="T76" fmla="*/ 377 w 586"/>
                <a:gd name="T77" fmla="*/ 22 h 69"/>
                <a:gd name="T78" fmla="*/ 408 w 586"/>
                <a:gd name="T79" fmla="*/ 16 h 69"/>
                <a:gd name="T80" fmla="*/ 433 w 586"/>
                <a:gd name="T81" fmla="*/ 52 h 69"/>
                <a:gd name="T82" fmla="*/ 435 w 586"/>
                <a:gd name="T83" fmla="*/ 6 h 69"/>
                <a:gd name="T84" fmla="*/ 476 w 586"/>
                <a:gd name="T85" fmla="*/ 20 h 69"/>
                <a:gd name="T86" fmla="*/ 468 w 586"/>
                <a:gd name="T87" fmla="*/ 54 h 69"/>
                <a:gd name="T88" fmla="*/ 472 w 586"/>
                <a:gd name="T89" fmla="*/ 24 h 69"/>
                <a:gd name="T90" fmla="*/ 466 w 586"/>
                <a:gd name="T91" fmla="*/ 54 h 69"/>
                <a:gd name="T92" fmla="*/ 454 w 586"/>
                <a:gd name="T93" fmla="*/ 6 h 69"/>
                <a:gd name="T94" fmla="*/ 502 w 586"/>
                <a:gd name="T95" fmla="*/ 5 h 69"/>
                <a:gd name="T96" fmla="*/ 502 w 586"/>
                <a:gd name="T97" fmla="*/ 46 h 69"/>
                <a:gd name="T98" fmla="*/ 495 w 586"/>
                <a:gd name="T99" fmla="*/ 50 h 69"/>
                <a:gd name="T100" fmla="*/ 500 w 586"/>
                <a:gd name="T101" fmla="*/ 19 h 69"/>
                <a:gd name="T102" fmla="*/ 544 w 586"/>
                <a:gd name="T103" fmla="*/ 50 h 69"/>
                <a:gd name="T104" fmla="*/ 538 w 586"/>
                <a:gd name="T105" fmla="*/ 49 h 69"/>
                <a:gd name="T106" fmla="*/ 526 w 586"/>
                <a:gd name="T107" fmla="*/ 52 h 69"/>
                <a:gd name="T108" fmla="*/ 518 w 586"/>
                <a:gd name="T109" fmla="*/ 33 h 69"/>
                <a:gd name="T110" fmla="*/ 524 w 586"/>
                <a:gd name="T111" fmla="*/ 26 h 69"/>
                <a:gd name="T112" fmla="*/ 574 w 586"/>
                <a:gd name="T113" fmla="*/ 31 h 69"/>
                <a:gd name="T114" fmla="*/ 560 w 586"/>
                <a:gd name="T115" fmla="*/ 30 h 69"/>
                <a:gd name="T116" fmla="*/ 580 w 586"/>
                <a:gd name="T117" fmla="*/ 41 h 69"/>
                <a:gd name="T118" fmla="*/ 575 w 586"/>
                <a:gd name="T119" fmla="*/ 52 h 69"/>
                <a:gd name="T120" fmla="*/ 566 w 586"/>
                <a:gd name="T121"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34" name="Freeform 36"/>
            <p:cNvSpPr>
              <a:spLocks noEditPoints="1"/>
            </p:cNvSpPr>
            <p:nvPr userDrawn="1"/>
          </p:nvSpPr>
          <p:spPr bwMode="auto">
            <a:xfrm>
              <a:off x="9304400" y="4596116"/>
              <a:ext cx="2255838" cy="300038"/>
            </a:xfrm>
            <a:custGeom>
              <a:avLst/>
              <a:gdLst>
                <a:gd name="T0" fmla="*/ 1465 w 1513"/>
                <a:gd name="T1" fmla="*/ 107 h 200"/>
                <a:gd name="T2" fmla="*/ 1416 w 1513"/>
                <a:gd name="T3" fmla="*/ 130 h 200"/>
                <a:gd name="T4" fmla="*/ 1450 w 1513"/>
                <a:gd name="T5" fmla="*/ 47 h 200"/>
                <a:gd name="T6" fmla="*/ 1458 w 1513"/>
                <a:gd name="T7" fmla="*/ 70 h 200"/>
                <a:gd name="T8" fmla="*/ 1467 w 1513"/>
                <a:gd name="T9" fmla="*/ 146 h 200"/>
                <a:gd name="T10" fmla="*/ 1410 w 1513"/>
                <a:gd name="T11" fmla="*/ 171 h 200"/>
                <a:gd name="T12" fmla="*/ 1408 w 1513"/>
                <a:gd name="T13" fmla="*/ 153 h 200"/>
                <a:gd name="T14" fmla="*/ 1272 w 1513"/>
                <a:gd name="T15" fmla="*/ 125 h 200"/>
                <a:gd name="T16" fmla="*/ 1257 w 1513"/>
                <a:gd name="T17" fmla="*/ 79 h 200"/>
                <a:gd name="T18" fmla="*/ 1298 w 1513"/>
                <a:gd name="T19" fmla="*/ 59 h 200"/>
                <a:gd name="T20" fmla="*/ 1220 w 1513"/>
                <a:gd name="T21" fmla="*/ 139 h 200"/>
                <a:gd name="T22" fmla="*/ 1112 w 1513"/>
                <a:gd name="T23" fmla="*/ 16 h 200"/>
                <a:gd name="T24" fmla="*/ 1064 w 1513"/>
                <a:gd name="T25" fmla="*/ 107 h 200"/>
                <a:gd name="T26" fmla="*/ 1074 w 1513"/>
                <a:gd name="T27" fmla="*/ 95 h 200"/>
                <a:gd name="T28" fmla="*/ 1096 w 1513"/>
                <a:gd name="T29" fmla="*/ 49 h 200"/>
                <a:gd name="T30" fmla="*/ 1098 w 1513"/>
                <a:gd name="T31" fmla="*/ 84 h 200"/>
                <a:gd name="T32" fmla="*/ 1101 w 1513"/>
                <a:gd name="T33" fmla="*/ 154 h 200"/>
                <a:gd name="T34" fmla="*/ 1038 w 1513"/>
                <a:gd name="T35" fmla="*/ 172 h 200"/>
                <a:gd name="T36" fmla="*/ 862 w 1513"/>
                <a:gd name="T37" fmla="*/ 136 h 200"/>
                <a:gd name="T38" fmla="*/ 895 w 1513"/>
                <a:gd name="T39" fmla="*/ 103 h 200"/>
                <a:gd name="T40" fmla="*/ 856 w 1513"/>
                <a:gd name="T41" fmla="*/ 83 h 200"/>
                <a:gd name="T42" fmla="*/ 873 w 1513"/>
                <a:gd name="T43" fmla="*/ 80 h 200"/>
                <a:gd name="T44" fmla="*/ 905 w 1513"/>
                <a:gd name="T45" fmla="*/ 38 h 200"/>
                <a:gd name="T46" fmla="*/ 908 w 1513"/>
                <a:gd name="T47" fmla="*/ 83 h 200"/>
                <a:gd name="T48" fmla="*/ 874 w 1513"/>
                <a:gd name="T49" fmla="*/ 168 h 200"/>
                <a:gd name="T50" fmla="*/ 809 w 1513"/>
                <a:gd name="T51" fmla="*/ 149 h 200"/>
                <a:gd name="T52" fmla="*/ 704 w 1513"/>
                <a:gd name="T53" fmla="*/ 45 h 200"/>
                <a:gd name="T54" fmla="*/ 658 w 1513"/>
                <a:gd name="T55" fmla="*/ 45 h 200"/>
                <a:gd name="T56" fmla="*/ 694 w 1513"/>
                <a:gd name="T57" fmla="*/ 50 h 200"/>
                <a:gd name="T58" fmla="*/ 705 w 1513"/>
                <a:gd name="T59" fmla="*/ 55 h 200"/>
                <a:gd name="T60" fmla="*/ 697 w 1513"/>
                <a:gd name="T61" fmla="*/ 139 h 200"/>
                <a:gd name="T62" fmla="*/ 662 w 1513"/>
                <a:gd name="T63" fmla="*/ 179 h 200"/>
                <a:gd name="T64" fmla="*/ 686 w 1513"/>
                <a:gd name="T65" fmla="*/ 141 h 200"/>
                <a:gd name="T66" fmla="*/ 720 w 1513"/>
                <a:gd name="T67" fmla="*/ 90 h 200"/>
                <a:gd name="T68" fmla="*/ 540 w 1513"/>
                <a:gd name="T69" fmla="*/ 92 h 200"/>
                <a:gd name="T70" fmla="*/ 491 w 1513"/>
                <a:gd name="T71" fmla="*/ 115 h 200"/>
                <a:gd name="T72" fmla="*/ 466 w 1513"/>
                <a:gd name="T73" fmla="*/ 70 h 200"/>
                <a:gd name="T74" fmla="*/ 444 w 1513"/>
                <a:gd name="T75" fmla="*/ 90 h 200"/>
                <a:gd name="T76" fmla="*/ 426 w 1513"/>
                <a:gd name="T77" fmla="*/ 96 h 200"/>
                <a:gd name="T78" fmla="*/ 414 w 1513"/>
                <a:gd name="T79" fmla="*/ 90 h 200"/>
                <a:gd name="T80" fmla="*/ 502 w 1513"/>
                <a:gd name="T81" fmla="*/ 43 h 200"/>
                <a:gd name="T82" fmla="*/ 560 w 1513"/>
                <a:gd name="T83" fmla="*/ 85 h 200"/>
                <a:gd name="T84" fmla="*/ 520 w 1513"/>
                <a:gd name="T85" fmla="*/ 187 h 200"/>
                <a:gd name="T86" fmla="*/ 465 w 1513"/>
                <a:gd name="T87" fmla="*/ 119 h 200"/>
                <a:gd name="T88" fmla="*/ 442 w 1513"/>
                <a:gd name="T89" fmla="*/ 153 h 200"/>
                <a:gd name="T90" fmla="*/ 282 w 1513"/>
                <a:gd name="T91" fmla="*/ 98 h 200"/>
                <a:gd name="T92" fmla="*/ 259 w 1513"/>
                <a:gd name="T93" fmla="*/ 93 h 200"/>
                <a:gd name="T94" fmla="*/ 226 w 1513"/>
                <a:gd name="T95" fmla="*/ 158 h 200"/>
                <a:gd name="T96" fmla="*/ 307 w 1513"/>
                <a:gd name="T97" fmla="*/ 43 h 200"/>
                <a:gd name="T98" fmla="*/ 290 w 1513"/>
                <a:gd name="T99" fmla="*/ 120 h 200"/>
                <a:gd name="T100" fmla="*/ 234 w 1513"/>
                <a:gd name="T101" fmla="*/ 93 h 200"/>
                <a:gd name="T102" fmla="*/ 205 w 1513"/>
                <a:gd name="T103" fmla="*/ 107 h 200"/>
                <a:gd name="T104" fmla="*/ 226 w 1513"/>
                <a:gd name="T105" fmla="*/ 171 h 200"/>
                <a:gd name="T106" fmla="*/ 101 w 1513"/>
                <a:gd name="T107" fmla="*/ 63 h 200"/>
                <a:gd name="T108" fmla="*/ 32 w 1513"/>
                <a:gd name="T109" fmla="*/ 94 h 200"/>
                <a:gd name="T110" fmla="*/ 58 w 1513"/>
                <a:gd name="T111" fmla="*/ 7 h 200"/>
                <a:gd name="T112" fmla="*/ 104 w 1513"/>
                <a:gd name="T113" fmla="*/ 90 h 200"/>
                <a:gd name="T114" fmla="*/ 48 w 1513"/>
                <a:gd name="T115" fmla="*/ 152 h 200"/>
                <a:gd name="T116" fmla="*/ 3 w 1513"/>
                <a:gd name="T11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35" name="Freeform 37"/>
            <p:cNvSpPr>
              <a:spLocks noEditPoints="1"/>
            </p:cNvSpPr>
            <p:nvPr userDrawn="1"/>
          </p:nvSpPr>
          <p:spPr bwMode="auto">
            <a:xfrm>
              <a:off x="8797988" y="4643741"/>
              <a:ext cx="334963" cy="325438"/>
            </a:xfrm>
            <a:custGeom>
              <a:avLst/>
              <a:gdLst>
                <a:gd name="T0" fmla="*/ 218 w 225"/>
                <a:gd name="T1" fmla="*/ 76 h 216"/>
                <a:gd name="T2" fmla="*/ 170 w 225"/>
                <a:gd name="T3" fmla="*/ 32 h 216"/>
                <a:gd name="T4" fmla="*/ 113 w 225"/>
                <a:gd name="T5" fmla="*/ 0 h 216"/>
                <a:gd name="T6" fmla="*/ 56 w 225"/>
                <a:gd name="T7" fmla="*/ 32 h 216"/>
                <a:gd name="T8" fmla="*/ 8 w 225"/>
                <a:gd name="T9" fmla="*/ 76 h 216"/>
                <a:gd name="T10" fmla="*/ 21 w 225"/>
                <a:gd name="T11" fmla="*/ 140 h 216"/>
                <a:gd name="T12" fmla="*/ 48 w 225"/>
                <a:gd name="T13" fmla="*/ 200 h 216"/>
                <a:gd name="T14" fmla="*/ 112 w 225"/>
                <a:gd name="T15" fmla="*/ 207 h 216"/>
                <a:gd name="T16" fmla="*/ 177 w 225"/>
                <a:gd name="T17" fmla="*/ 200 h 216"/>
                <a:gd name="T18" fmla="*/ 204 w 225"/>
                <a:gd name="T19" fmla="*/ 140 h 216"/>
                <a:gd name="T20" fmla="*/ 218 w 225"/>
                <a:gd name="T21" fmla="*/ 76 h 216"/>
                <a:gd name="T22" fmla="*/ 113 w 225"/>
                <a:gd name="T23" fmla="*/ 201 h 216"/>
                <a:gd name="T24" fmla="*/ 22 w 225"/>
                <a:gd name="T25" fmla="*/ 110 h 216"/>
                <a:gd name="T26" fmla="*/ 113 w 225"/>
                <a:gd name="T27" fmla="*/ 20 h 216"/>
                <a:gd name="T28" fmla="*/ 204 w 225"/>
                <a:gd name="T29" fmla="*/ 111 h 216"/>
                <a:gd name="T30" fmla="*/ 113 w 225"/>
                <a:gd name="T31" fmla="*/ 20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36" name="Freeform 38"/>
            <p:cNvSpPr>
              <a:spLocks noEditPoints="1"/>
            </p:cNvSpPr>
            <p:nvPr userDrawn="1"/>
          </p:nvSpPr>
          <p:spPr bwMode="auto">
            <a:xfrm>
              <a:off x="8872600" y="4775504"/>
              <a:ext cx="84138" cy="26988"/>
            </a:xfrm>
            <a:custGeom>
              <a:avLst/>
              <a:gdLst>
                <a:gd name="T0" fmla="*/ 4 w 56"/>
                <a:gd name="T1" fmla="*/ 17 h 18"/>
                <a:gd name="T2" fmla="*/ 0 w 56"/>
                <a:gd name="T3" fmla="*/ 7 h 18"/>
                <a:gd name="T4" fmla="*/ 3 w 56"/>
                <a:gd name="T5" fmla="*/ 2 h 18"/>
                <a:gd name="T6" fmla="*/ 8 w 56"/>
                <a:gd name="T7" fmla="*/ 0 h 18"/>
                <a:gd name="T8" fmla="*/ 15 w 56"/>
                <a:gd name="T9" fmla="*/ 13 h 18"/>
                <a:gd name="T10" fmla="*/ 19 w 56"/>
                <a:gd name="T11" fmla="*/ 14 h 18"/>
                <a:gd name="T12" fmla="*/ 22 w 56"/>
                <a:gd name="T13" fmla="*/ 14 h 18"/>
                <a:gd name="T14" fmla="*/ 20 w 56"/>
                <a:gd name="T15" fmla="*/ 12 h 18"/>
                <a:gd name="T16" fmla="*/ 14 w 56"/>
                <a:gd name="T17" fmla="*/ 6 h 18"/>
                <a:gd name="T18" fmla="*/ 20 w 56"/>
                <a:gd name="T19" fmla="*/ 0 h 18"/>
                <a:gd name="T20" fmla="*/ 26 w 56"/>
                <a:gd name="T21" fmla="*/ 8 h 18"/>
                <a:gd name="T22" fmla="*/ 19 w 56"/>
                <a:gd name="T23" fmla="*/ 18 h 18"/>
                <a:gd name="T24" fmla="*/ 15 w 56"/>
                <a:gd name="T25" fmla="*/ 13 h 18"/>
                <a:gd name="T26" fmla="*/ 22 w 56"/>
                <a:gd name="T27" fmla="*/ 3 h 18"/>
                <a:gd name="T28" fmla="*/ 18 w 56"/>
                <a:gd name="T29" fmla="*/ 3 h 18"/>
                <a:gd name="T30" fmla="*/ 18 w 56"/>
                <a:gd name="T31" fmla="*/ 8 h 18"/>
                <a:gd name="T32" fmla="*/ 22 w 56"/>
                <a:gd name="T33" fmla="*/ 8 h 18"/>
                <a:gd name="T34" fmla="*/ 30 w 56"/>
                <a:gd name="T35" fmla="*/ 13 h 18"/>
                <a:gd name="T36" fmla="*/ 34 w 56"/>
                <a:gd name="T37" fmla="*/ 14 h 18"/>
                <a:gd name="T38" fmla="*/ 38 w 56"/>
                <a:gd name="T39" fmla="*/ 14 h 18"/>
                <a:gd name="T40" fmla="*/ 38 w 56"/>
                <a:gd name="T41" fmla="*/ 9 h 18"/>
                <a:gd name="T42" fmla="*/ 33 w 56"/>
                <a:gd name="T43" fmla="*/ 10 h 18"/>
                <a:gd name="T44" fmla="*/ 32 w 56"/>
                <a:gd name="T45" fmla="*/ 0 h 18"/>
                <a:gd name="T46" fmla="*/ 41 w 56"/>
                <a:gd name="T47" fmla="*/ 3 h 18"/>
                <a:gd name="T48" fmla="*/ 34 w 56"/>
                <a:gd name="T49" fmla="*/ 6 h 18"/>
                <a:gd name="T50" fmla="*/ 41 w 56"/>
                <a:gd name="T51" fmla="*/ 8 h 18"/>
                <a:gd name="T52" fmla="*/ 41 w 56"/>
                <a:gd name="T53" fmla="*/ 16 h 18"/>
                <a:gd name="T54" fmla="*/ 32 w 56"/>
                <a:gd name="T55" fmla="*/ 17 h 18"/>
                <a:gd name="T56" fmla="*/ 48 w 56"/>
                <a:gd name="T57" fmla="*/ 8 h 18"/>
                <a:gd name="T58" fmla="*/ 45 w 56"/>
                <a:gd name="T59" fmla="*/ 4 h 18"/>
                <a:gd name="T60" fmla="*/ 50 w 56"/>
                <a:gd name="T61" fmla="*/ 0 h 18"/>
                <a:gd name="T62" fmla="*/ 56 w 56"/>
                <a:gd name="T63" fmla="*/ 4 h 18"/>
                <a:gd name="T64" fmla="*/ 53 w 56"/>
                <a:gd name="T65" fmla="*/ 8 h 18"/>
                <a:gd name="T66" fmla="*/ 56 w 56"/>
                <a:gd name="T67" fmla="*/ 12 h 18"/>
                <a:gd name="T68" fmla="*/ 50 w 56"/>
                <a:gd name="T69" fmla="*/ 18 h 18"/>
                <a:gd name="T70" fmla="*/ 44 w 56"/>
                <a:gd name="T71" fmla="*/ 13 h 18"/>
                <a:gd name="T72" fmla="*/ 48 w 56"/>
                <a:gd name="T73" fmla="*/ 8 h 18"/>
                <a:gd name="T74" fmla="*/ 49 w 56"/>
                <a:gd name="T75" fmla="*/ 6 h 18"/>
                <a:gd name="T76" fmla="*/ 52 w 56"/>
                <a:gd name="T77" fmla="*/ 6 h 18"/>
                <a:gd name="T78" fmla="*/ 52 w 56"/>
                <a:gd name="T79" fmla="*/ 3 h 18"/>
                <a:gd name="T80" fmla="*/ 49 w 56"/>
                <a:gd name="T81" fmla="*/ 3 h 18"/>
                <a:gd name="T82" fmla="*/ 48 w 56"/>
                <a:gd name="T83" fmla="*/ 12 h 18"/>
                <a:gd name="T84" fmla="*/ 51 w 56"/>
                <a:gd name="T85" fmla="*/ 15 h 18"/>
                <a:gd name="T86" fmla="*/ 54 w 56"/>
                <a:gd name="T87" fmla="*/ 12 h 18"/>
                <a:gd name="T88" fmla="*/ 51 w 56"/>
                <a:gd name="T89" fmla="*/ 9 h 18"/>
                <a:gd name="T90" fmla="*/ 48 w 56"/>
                <a:gd name="T9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37" name="Freeform 39"/>
            <p:cNvSpPr>
              <a:spLocks noEditPoints="1"/>
            </p:cNvSpPr>
            <p:nvPr userDrawn="1"/>
          </p:nvSpPr>
          <p:spPr bwMode="auto">
            <a:xfrm>
              <a:off x="8729725" y="4570716"/>
              <a:ext cx="474663" cy="477838"/>
            </a:xfrm>
            <a:custGeom>
              <a:avLst/>
              <a:gdLst>
                <a:gd name="T0" fmla="*/ 159 w 318"/>
                <a:gd name="T1" fmla="*/ 0 h 318"/>
                <a:gd name="T2" fmla="*/ 0 w 318"/>
                <a:gd name="T3" fmla="*/ 159 h 318"/>
                <a:gd name="T4" fmla="*/ 159 w 318"/>
                <a:gd name="T5" fmla="*/ 318 h 318"/>
                <a:gd name="T6" fmla="*/ 318 w 318"/>
                <a:gd name="T7" fmla="*/ 159 h 318"/>
                <a:gd name="T8" fmla="*/ 159 w 318"/>
                <a:gd name="T9" fmla="*/ 0 h 318"/>
                <a:gd name="T10" fmla="*/ 159 w 318"/>
                <a:gd name="T11" fmla="*/ 312 h 318"/>
                <a:gd name="T12" fmla="*/ 6 w 318"/>
                <a:gd name="T13" fmla="*/ 159 h 318"/>
                <a:gd name="T14" fmla="*/ 159 w 318"/>
                <a:gd name="T15" fmla="*/ 6 h 318"/>
                <a:gd name="T16" fmla="*/ 312 w 318"/>
                <a:gd name="T17" fmla="*/ 160 h 318"/>
                <a:gd name="T18" fmla="*/ 159 w 318"/>
                <a:gd name="T19" fmla="*/ 3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38" name="Freeform 40"/>
            <p:cNvSpPr>
              <a:spLocks noEditPoints="1"/>
            </p:cNvSpPr>
            <p:nvPr userDrawn="1"/>
          </p:nvSpPr>
          <p:spPr bwMode="auto">
            <a:xfrm>
              <a:off x="8763063" y="4810429"/>
              <a:ext cx="407988" cy="204788"/>
            </a:xfrm>
            <a:custGeom>
              <a:avLst/>
              <a:gdLst>
                <a:gd name="T0" fmla="*/ 258 w 274"/>
                <a:gd name="T1" fmla="*/ 63 h 137"/>
                <a:gd name="T2" fmla="*/ 1 w 274"/>
                <a:gd name="T3" fmla="*/ 12 h 137"/>
                <a:gd name="T4" fmla="*/ 14 w 274"/>
                <a:gd name="T5" fmla="*/ 9 h 137"/>
                <a:gd name="T6" fmla="*/ 1 w 274"/>
                <a:gd name="T7" fmla="*/ 17 h 137"/>
                <a:gd name="T8" fmla="*/ 16 w 274"/>
                <a:gd name="T9" fmla="*/ 29 h 137"/>
                <a:gd name="T10" fmla="*/ 11 w 274"/>
                <a:gd name="T11" fmla="*/ 27 h 137"/>
                <a:gd name="T12" fmla="*/ 14 w 274"/>
                <a:gd name="T13" fmla="*/ 36 h 137"/>
                <a:gd name="T14" fmla="*/ 18 w 274"/>
                <a:gd name="T15" fmla="*/ 47 h 137"/>
                <a:gd name="T16" fmla="*/ 21 w 274"/>
                <a:gd name="T17" fmla="*/ 57 h 137"/>
                <a:gd name="T18" fmla="*/ 21 w 274"/>
                <a:gd name="T19" fmla="*/ 55 h 137"/>
                <a:gd name="T20" fmla="*/ 19 w 274"/>
                <a:gd name="T21" fmla="*/ 66 h 137"/>
                <a:gd name="T22" fmla="*/ 22 w 274"/>
                <a:gd name="T23" fmla="*/ 62 h 137"/>
                <a:gd name="T24" fmla="*/ 22 w 274"/>
                <a:gd name="T25" fmla="*/ 71 h 137"/>
                <a:gd name="T26" fmla="*/ 30 w 274"/>
                <a:gd name="T27" fmla="*/ 71 h 137"/>
                <a:gd name="T28" fmla="*/ 30 w 274"/>
                <a:gd name="T29" fmla="*/ 86 h 137"/>
                <a:gd name="T30" fmla="*/ 36 w 274"/>
                <a:gd name="T31" fmla="*/ 79 h 137"/>
                <a:gd name="T32" fmla="*/ 47 w 274"/>
                <a:gd name="T33" fmla="*/ 90 h 137"/>
                <a:gd name="T34" fmla="*/ 58 w 274"/>
                <a:gd name="T35" fmla="*/ 96 h 137"/>
                <a:gd name="T36" fmla="*/ 51 w 274"/>
                <a:gd name="T37" fmla="*/ 95 h 137"/>
                <a:gd name="T38" fmla="*/ 58 w 274"/>
                <a:gd name="T39" fmla="*/ 105 h 137"/>
                <a:gd name="T40" fmla="*/ 67 w 274"/>
                <a:gd name="T41" fmla="*/ 106 h 137"/>
                <a:gd name="T42" fmla="*/ 76 w 274"/>
                <a:gd name="T43" fmla="*/ 112 h 137"/>
                <a:gd name="T44" fmla="*/ 82 w 274"/>
                <a:gd name="T45" fmla="*/ 111 h 137"/>
                <a:gd name="T46" fmla="*/ 78 w 274"/>
                <a:gd name="T47" fmla="*/ 113 h 137"/>
                <a:gd name="T48" fmla="*/ 83 w 274"/>
                <a:gd name="T49" fmla="*/ 123 h 137"/>
                <a:gd name="T50" fmla="*/ 97 w 274"/>
                <a:gd name="T51" fmla="*/ 121 h 137"/>
                <a:gd name="T52" fmla="*/ 100 w 274"/>
                <a:gd name="T53" fmla="*/ 125 h 137"/>
                <a:gd name="T54" fmla="*/ 108 w 274"/>
                <a:gd name="T55" fmla="*/ 126 h 137"/>
                <a:gd name="T56" fmla="*/ 113 w 274"/>
                <a:gd name="T57" fmla="*/ 126 h 137"/>
                <a:gd name="T58" fmla="*/ 132 w 274"/>
                <a:gd name="T59" fmla="*/ 136 h 137"/>
                <a:gd name="T60" fmla="*/ 126 w 274"/>
                <a:gd name="T61" fmla="*/ 130 h 137"/>
                <a:gd name="T62" fmla="*/ 128 w 274"/>
                <a:gd name="T63" fmla="*/ 135 h 137"/>
                <a:gd name="T64" fmla="*/ 135 w 274"/>
                <a:gd name="T65" fmla="*/ 135 h 137"/>
                <a:gd name="T66" fmla="*/ 149 w 274"/>
                <a:gd name="T67" fmla="*/ 136 h 137"/>
                <a:gd name="T68" fmla="*/ 152 w 274"/>
                <a:gd name="T69" fmla="*/ 133 h 137"/>
                <a:gd name="T70" fmla="*/ 167 w 274"/>
                <a:gd name="T71" fmla="*/ 131 h 137"/>
                <a:gd name="T72" fmla="*/ 180 w 274"/>
                <a:gd name="T73" fmla="*/ 128 h 137"/>
                <a:gd name="T74" fmla="*/ 175 w 274"/>
                <a:gd name="T75" fmla="*/ 122 h 137"/>
                <a:gd name="T76" fmla="*/ 187 w 274"/>
                <a:gd name="T77" fmla="*/ 119 h 137"/>
                <a:gd name="T78" fmla="*/ 192 w 274"/>
                <a:gd name="T79" fmla="*/ 117 h 137"/>
                <a:gd name="T80" fmla="*/ 199 w 274"/>
                <a:gd name="T81" fmla="*/ 119 h 137"/>
                <a:gd name="T82" fmla="*/ 203 w 274"/>
                <a:gd name="T83" fmla="*/ 119 h 137"/>
                <a:gd name="T84" fmla="*/ 217 w 274"/>
                <a:gd name="T85" fmla="*/ 111 h 137"/>
                <a:gd name="T86" fmla="*/ 217 w 274"/>
                <a:gd name="T87" fmla="*/ 106 h 137"/>
                <a:gd name="T88" fmla="*/ 232 w 274"/>
                <a:gd name="T89" fmla="*/ 96 h 137"/>
                <a:gd name="T90" fmla="*/ 231 w 274"/>
                <a:gd name="T91" fmla="*/ 97 h 137"/>
                <a:gd name="T92" fmla="*/ 238 w 274"/>
                <a:gd name="T93" fmla="*/ 95 h 137"/>
                <a:gd name="T94" fmla="*/ 234 w 274"/>
                <a:gd name="T95" fmla="*/ 85 h 137"/>
                <a:gd name="T96" fmla="*/ 242 w 274"/>
                <a:gd name="T97" fmla="*/ 73 h 137"/>
                <a:gd name="T98" fmla="*/ 238 w 274"/>
                <a:gd name="T99" fmla="*/ 77 h 137"/>
                <a:gd name="T100" fmla="*/ 252 w 274"/>
                <a:gd name="T101" fmla="*/ 71 h 137"/>
                <a:gd name="T102" fmla="*/ 266 w 274"/>
                <a:gd name="T103" fmla="*/ 40 h 137"/>
                <a:gd name="T104" fmla="*/ 258 w 274"/>
                <a:gd name="T105" fmla="*/ 48 h 137"/>
                <a:gd name="T106" fmla="*/ 268 w 274"/>
                <a:gd name="T107" fmla="*/ 35 h 137"/>
                <a:gd name="T108" fmla="*/ 259 w 274"/>
                <a:gd name="T109" fmla="*/ 22 h 137"/>
                <a:gd name="T110" fmla="*/ 262 w 274"/>
                <a:gd name="T111" fmla="*/ 27 h 137"/>
                <a:gd name="T112" fmla="*/ 273 w 274"/>
                <a:gd name="T113" fmla="*/ 17 h 137"/>
                <a:gd name="T114" fmla="*/ 273 w 274"/>
                <a:gd name="T115" fmla="*/ 12 h 137"/>
                <a:gd name="T116" fmla="*/ 266 w 274"/>
                <a:gd name="T117" fmla="*/ 7 h 137"/>
                <a:gd name="T118" fmla="*/ 269 w 274"/>
                <a:gd name="T119"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39" name="Freeform 41"/>
            <p:cNvSpPr>
              <a:spLocks/>
            </p:cNvSpPr>
            <p:nvPr userDrawn="1"/>
          </p:nvSpPr>
          <p:spPr bwMode="auto">
            <a:xfrm>
              <a:off x="8913875" y="4712004"/>
              <a:ext cx="161925" cy="150813"/>
            </a:xfrm>
            <a:custGeom>
              <a:avLst/>
              <a:gdLst>
                <a:gd name="T0" fmla="*/ 86 w 108"/>
                <a:gd name="T1" fmla="*/ 99 h 100"/>
                <a:gd name="T2" fmla="*/ 46 w 108"/>
                <a:gd name="T3" fmla="*/ 0 h 100"/>
                <a:gd name="T4" fmla="*/ 56 w 108"/>
                <a:gd name="T5" fmla="*/ 58 h 100"/>
                <a:gd name="T6" fmla="*/ 0 w 108"/>
                <a:gd name="T7" fmla="*/ 100 h 100"/>
                <a:gd name="T8" fmla="*/ 57 w 108"/>
                <a:gd name="T9" fmla="*/ 59 h 100"/>
                <a:gd name="T10" fmla="*/ 65 w 108"/>
                <a:gd name="T11" fmla="*/ 18 h 100"/>
                <a:gd name="T12" fmla="*/ 41 w 108"/>
                <a:gd name="T13" fmla="*/ 97 h 100"/>
                <a:gd name="T14" fmla="*/ 64 w 108"/>
                <a:gd name="T15" fmla="*/ 14 h 100"/>
                <a:gd name="T16" fmla="*/ 65 w 108"/>
                <a:gd name="T17" fmla="*/ 98 h 100"/>
                <a:gd name="T18" fmla="*/ 62 w 108"/>
                <a:gd name="T19" fmla="*/ 9 h 100"/>
                <a:gd name="T20" fmla="*/ 86 w 108"/>
                <a:gd name="T21" fmla="*/ 9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40" name="Freeform 42"/>
            <p:cNvSpPr>
              <a:spLocks/>
            </p:cNvSpPr>
            <p:nvPr userDrawn="1"/>
          </p:nvSpPr>
          <p:spPr bwMode="auto">
            <a:xfrm>
              <a:off x="8942450" y="4694541"/>
              <a:ext cx="49213" cy="20638"/>
            </a:xfrm>
            <a:custGeom>
              <a:avLst/>
              <a:gdLst>
                <a:gd name="T0" fmla="*/ 19 w 33"/>
                <a:gd name="T1" fmla="*/ 14 h 14"/>
                <a:gd name="T2" fmla="*/ 0 w 33"/>
                <a:gd name="T3" fmla="*/ 0 h 14"/>
                <a:gd name="T4" fmla="*/ 33 w 33"/>
                <a:gd name="T5" fmla="*/ 5 h 14"/>
                <a:gd name="T6" fmla="*/ 18 w 33"/>
                <a:gd name="T7" fmla="*/ 6 h 14"/>
                <a:gd name="T8" fmla="*/ 19 w 33"/>
                <a:gd name="T9" fmla="*/ 14 h 14"/>
              </a:gdLst>
              <a:ahLst/>
              <a:cxnLst>
                <a:cxn ang="0">
                  <a:pos x="T0" y="T1"/>
                </a:cxn>
                <a:cxn ang="0">
                  <a:pos x="T2" y="T3"/>
                </a:cxn>
                <a:cxn ang="0">
                  <a:pos x="T4" y="T5"/>
                </a:cxn>
                <a:cxn ang="0">
                  <a:pos x="T6" y="T7"/>
                </a:cxn>
                <a:cxn ang="0">
                  <a:pos x="T8" y="T9"/>
                </a:cxn>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41" name="Freeform 43"/>
            <p:cNvSpPr>
              <a:spLocks/>
            </p:cNvSpPr>
            <p:nvPr userDrawn="1"/>
          </p:nvSpPr>
          <p:spPr bwMode="auto">
            <a:xfrm>
              <a:off x="8867838" y="4856466"/>
              <a:ext cx="195263" cy="30163"/>
            </a:xfrm>
            <a:custGeom>
              <a:avLst/>
              <a:gdLst>
                <a:gd name="T0" fmla="*/ 70 w 131"/>
                <a:gd name="T1" fmla="*/ 20 h 20"/>
                <a:gd name="T2" fmla="*/ 77 w 131"/>
                <a:gd name="T3" fmla="*/ 12 h 20"/>
                <a:gd name="T4" fmla="*/ 100 w 131"/>
                <a:gd name="T5" fmla="*/ 12 h 20"/>
                <a:gd name="T6" fmla="*/ 131 w 131"/>
                <a:gd name="T7" fmla="*/ 14 h 20"/>
                <a:gd name="T8" fmla="*/ 124 w 131"/>
                <a:gd name="T9" fmla="*/ 8 h 20"/>
                <a:gd name="T10" fmla="*/ 101 w 131"/>
                <a:gd name="T11" fmla="*/ 5 h 20"/>
                <a:gd name="T12" fmla="*/ 77 w 131"/>
                <a:gd name="T13" fmla="*/ 0 h 20"/>
                <a:gd name="T14" fmla="*/ 65 w 131"/>
                <a:gd name="T15" fmla="*/ 12 h 20"/>
                <a:gd name="T16" fmla="*/ 53 w 131"/>
                <a:gd name="T17" fmla="*/ 0 h 20"/>
                <a:gd name="T18" fmla="*/ 30 w 131"/>
                <a:gd name="T19" fmla="*/ 5 h 20"/>
                <a:gd name="T20" fmla="*/ 7 w 131"/>
                <a:gd name="T21" fmla="*/ 8 h 20"/>
                <a:gd name="T22" fmla="*/ 0 w 131"/>
                <a:gd name="T23" fmla="*/ 14 h 20"/>
                <a:gd name="T24" fmla="*/ 31 w 131"/>
                <a:gd name="T25" fmla="*/ 12 h 20"/>
                <a:gd name="T26" fmla="*/ 54 w 131"/>
                <a:gd name="T27" fmla="*/ 12 h 20"/>
                <a:gd name="T28" fmla="*/ 61 w 131"/>
                <a:gd name="T29" fmla="*/ 20 h 20"/>
                <a:gd name="T30" fmla="*/ 70 w 131"/>
                <a:gd name="T3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42" name="Freeform 44"/>
            <p:cNvSpPr>
              <a:spLocks noEditPoints="1"/>
            </p:cNvSpPr>
            <p:nvPr userDrawn="1"/>
          </p:nvSpPr>
          <p:spPr bwMode="auto">
            <a:xfrm>
              <a:off x="8840850" y="4681841"/>
              <a:ext cx="252413" cy="257175"/>
            </a:xfrm>
            <a:custGeom>
              <a:avLst/>
              <a:gdLst>
                <a:gd name="T0" fmla="*/ 85 w 170"/>
                <a:gd name="T1" fmla="*/ 0 h 171"/>
                <a:gd name="T2" fmla="*/ 0 w 170"/>
                <a:gd name="T3" fmla="*/ 86 h 171"/>
                <a:gd name="T4" fmla="*/ 85 w 170"/>
                <a:gd name="T5" fmla="*/ 171 h 171"/>
                <a:gd name="T6" fmla="*/ 170 w 170"/>
                <a:gd name="T7" fmla="*/ 86 h 171"/>
                <a:gd name="T8" fmla="*/ 85 w 170"/>
                <a:gd name="T9" fmla="*/ 0 h 171"/>
                <a:gd name="T10" fmla="*/ 85 w 170"/>
                <a:gd name="T11" fmla="*/ 168 h 171"/>
                <a:gd name="T12" fmla="*/ 2 w 170"/>
                <a:gd name="T13" fmla="*/ 85 h 171"/>
                <a:gd name="T14" fmla="*/ 85 w 170"/>
                <a:gd name="T15" fmla="*/ 3 h 171"/>
                <a:gd name="T16" fmla="*/ 167 w 170"/>
                <a:gd name="T17" fmla="*/ 85 h 171"/>
                <a:gd name="T18" fmla="*/ 85 w 170"/>
                <a:gd name="T19"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43" name="Freeform 45"/>
            <p:cNvSpPr>
              <a:spLocks noEditPoints="1"/>
            </p:cNvSpPr>
            <p:nvPr userDrawn="1"/>
          </p:nvSpPr>
          <p:spPr bwMode="auto">
            <a:xfrm>
              <a:off x="9091675" y="4667554"/>
              <a:ext cx="39688" cy="36513"/>
            </a:xfrm>
            <a:custGeom>
              <a:avLst/>
              <a:gdLst>
                <a:gd name="T0" fmla="*/ 13 w 26"/>
                <a:gd name="T1" fmla="*/ 16 h 25"/>
                <a:gd name="T2" fmla="*/ 11 w 26"/>
                <a:gd name="T3" fmla="*/ 25 h 25"/>
                <a:gd name="T4" fmla="*/ 7 w 26"/>
                <a:gd name="T5" fmla="*/ 24 h 25"/>
                <a:gd name="T6" fmla="*/ 9 w 26"/>
                <a:gd name="T7" fmla="*/ 19 h 25"/>
                <a:gd name="T8" fmla="*/ 10 w 26"/>
                <a:gd name="T9" fmla="*/ 14 h 25"/>
                <a:gd name="T10" fmla="*/ 10 w 26"/>
                <a:gd name="T11" fmla="*/ 14 h 25"/>
                <a:gd name="T12" fmla="*/ 13 w 26"/>
                <a:gd name="T13" fmla="*/ 16 h 25"/>
                <a:gd name="T14" fmla="*/ 25 w 26"/>
                <a:gd name="T15" fmla="*/ 0 h 25"/>
                <a:gd name="T16" fmla="*/ 26 w 26"/>
                <a:gd name="T17" fmla="*/ 2 h 25"/>
                <a:gd name="T18" fmla="*/ 21 w 26"/>
                <a:gd name="T19" fmla="*/ 7 h 25"/>
                <a:gd name="T20" fmla="*/ 18 w 26"/>
                <a:gd name="T21" fmla="*/ 9 h 25"/>
                <a:gd name="T22" fmla="*/ 22 w 26"/>
                <a:gd name="T23" fmla="*/ 11 h 25"/>
                <a:gd name="T24" fmla="*/ 22 w 26"/>
                <a:gd name="T25" fmla="*/ 11 h 25"/>
                <a:gd name="T26" fmla="*/ 23 w 26"/>
                <a:gd name="T27" fmla="*/ 9 h 25"/>
                <a:gd name="T28" fmla="*/ 23 w 26"/>
                <a:gd name="T29" fmla="*/ 9 h 25"/>
                <a:gd name="T30" fmla="*/ 24 w 26"/>
                <a:gd name="T31" fmla="*/ 9 h 25"/>
                <a:gd name="T32" fmla="*/ 25 w 26"/>
                <a:gd name="T33" fmla="*/ 14 h 25"/>
                <a:gd name="T34" fmla="*/ 26 w 26"/>
                <a:gd name="T35" fmla="*/ 15 h 25"/>
                <a:gd name="T36" fmla="*/ 26 w 26"/>
                <a:gd name="T37" fmla="*/ 16 h 25"/>
                <a:gd name="T38" fmla="*/ 25 w 26"/>
                <a:gd name="T39" fmla="*/ 16 h 25"/>
                <a:gd name="T40" fmla="*/ 23 w 26"/>
                <a:gd name="T41" fmla="*/ 16 h 25"/>
                <a:gd name="T42" fmla="*/ 22 w 26"/>
                <a:gd name="T43" fmla="*/ 15 h 25"/>
                <a:gd name="T44" fmla="*/ 13 w 26"/>
                <a:gd name="T45" fmla="*/ 11 h 25"/>
                <a:gd name="T46" fmla="*/ 4 w 26"/>
                <a:gd name="T47" fmla="*/ 13 h 25"/>
                <a:gd name="T48" fmla="*/ 2 w 26"/>
                <a:gd name="T49" fmla="*/ 8 h 25"/>
                <a:gd name="T50" fmla="*/ 2 w 26"/>
                <a:gd name="T51" fmla="*/ 8 h 25"/>
                <a:gd name="T52" fmla="*/ 3 w 26"/>
                <a:gd name="T53" fmla="*/ 8 h 25"/>
                <a:gd name="T54" fmla="*/ 5 w 26"/>
                <a:gd name="T55" fmla="*/ 10 h 25"/>
                <a:gd name="T56" fmla="*/ 11 w 26"/>
                <a:gd name="T57" fmla="*/ 10 h 25"/>
                <a:gd name="T58" fmla="*/ 11 w 26"/>
                <a:gd name="T59" fmla="*/ 9 h 25"/>
                <a:gd name="T60" fmla="*/ 8 w 26"/>
                <a:gd name="T61" fmla="*/ 3 h 25"/>
                <a:gd name="T62" fmla="*/ 9 w 26"/>
                <a:gd name="T63" fmla="*/ 2 h 25"/>
                <a:gd name="T64" fmla="*/ 10 w 26"/>
                <a:gd name="T65" fmla="*/ 2 h 25"/>
                <a:gd name="T66" fmla="*/ 11 w 26"/>
                <a:gd name="T67" fmla="*/ 5 h 25"/>
                <a:gd name="T68" fmla="*/ 12 w 26"/>
                <a:gd name="T69" fmla="*/ 6 h 25"/>
                <a:gd name="T70" fmla="*/ 15 w 26"/>
                <a:gd name="T71" fmla="*/ 8 h 25"/>
                <a:gd name="T72" fmla="*/ 22 w 26"/>
                <a:gd name="T73" fmla="*/ 2 h 25"/>
                <a:gd name="T74" fmla="*/ 24 w 26"/>
                <a:gd name="T75" fmla="*/ 0 h 25"/>
                <a:gd name="T76" fmla="*/ 25 w 26"/>
                <a:gd name="T7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44" name="Freeform 46"/>
            <p:cNvSpPr>
              <a:spLocks noEditPoints="1"/>
            </p:cNvSpPr>
            <p:nvPr userDrawn="1"/>
          </p:nvSpPr>
          <p:spPr bwMode="auto">
            <a:xfrm>
              <a:off x="9120250" y="4715179"/>
              <a:ext cx="53975" cy="44450"/>
            </a:xfrm>
            <a:custGeom>
              <a:avLst/>
              <a:gdLst>
                <a:gd name="T0" fmla="*/ 32 w 36"/>
                <a:gd name="T1" fmla="*/ 11 h 30"/>
                <a:gd name="T2" fmla="*/ 36 w 36"/>
                <a:gd name="T3" fmla="*/ 16 h 30"/>
                <a:gd name="T4" fmla="*/ 30 w 36"/>
                <a:gd name="T5" fmla="*/ 16 h 30"/>
                <a:gd name="T6" fmla="*/ 26 w 36"/>
                <a:gd name="T7" fmla="*/ 13 h 30"/>
                <a:gd name="T8" fmla="*/ 27 w 36"/>
                <a:gd name="T9" fmla="*/ 16 h 30"/>
                <a:gd name="T10" fmla="*/ 23 w 36"/>
                <a:gd name="T11" fmla="*/ 22 h 30"/>
                <a:gd name="T12" fmla="*/ 14 w 36"/>
                <a:gd name="T13" fmla="*/ 21 h 30"/>
                <a:gd name="T14" fmla="*/ 14 w 36"/>
                <a:gd name="T15" fmla="*/ 24 h 30"/>
                <a:gd name="T16" fmla="*/ 14 w 36"/>
                <a:gd name="T17" fmla="*/ 30 h 30"/>
                <a:gd name="T18" fmla="*/ 10 w 36"/>
                <a:gd name="T19" fmla="*/ 24 h 30"/>
                <a:gd name="T20" fmla="*/ 1 w 36"/>
                <a:gd name="T21" fmla="*/ 18 h 30"/>
                <a:gd name="T22" fmla="*/ 3 w 36"/>
                <a:gd name="T23" fmla="*/ 19 h 30"/>
                <a:gd name="T24" fmla="*/ 9 w 36"/>
                <a:gd name="T25" fmla="*/ 24 h 30"/>
                <a:gd name="T26" fmla="*/ 9 w 36"/>
                <a:gd name="T27" fmla="*/ 23 h 30"/>
                <a:gd name="T28" fmla="*/ 6 w 36"/>
                <a:gd name="T29" fmla="*/ 20 h 30"/>
                <a:gd name="T30" fmla="*/ 4 w 36"/>
                <a:gd name="T31" fmla="*/ 12 h 30"/>
                <a:gd name="T32" fmla="*/ 8 w 36"/>
                <a:gd name="T33" fmla="*/ 18 h 30"/>
                <a:gd name="T34" fmla="*/ 12 w 36"/>
                <a:gd name="T35" fmla="*/ 20 h 30"/>
                <a:gd name="T36" fmla="*/ 17 w 36"/>
                <a:gd name="T37" fmla="*/ 19 h 30"/>
                <a:gd name="T38" fmla="*/ 14 w 36"/>
                <a:gd name="T39" fmla="*/ 16 h 30"/>
                <a:gd name="T40" fmla="*/ 21 w 36"/>
                <a:gd name="T41" fmla="*/ 20 h 30"/>
                <a:gd name="T42" fmla="*/ 24 w 36"/>
                <a:gd name="T43" fmla="*/ 18 h 30"/>
                <a:gd name="T44" fmla="*/ 14 w 36"/>
                <a:gd name="T45" fmla="*/ 12 h 30"/>
                <a:gd name="T46" fmla="*/ 10 w 36"/>
                <a:gd name="T47" fmla="*/ 14 h 30"/>
                <a:gd name="T48" fmla="*/ 10 w 36"/>
                <a:gd name="T49" fmla="*/ 12 h 30"/>
                <a:gd name="T50" fmla="*/ 14 w 36"/>
                <a:gd name="T51" fmla="*/ 6 h 30"/>
                <a:gd name="T52" fmla="*/ 21 w 36"/>
                <a:gd name="T53" fmla="*/ 10 h 30"/>
                <a:gd name="T54" fmla="*/ 32 w 36"/>
                <a:gd name="T55" fmla="*/ 14 h 30"/>
                <a:gd name="T56" fmla="*/ 32 w 36"/>
                <a:gd name="T57" fmla="*/ 14 h 30"/>
                <a:gd name="T58" fmla="*/ 29 w 36"/>
                <a:gd name="T59" fmla="*/ 6 h 30"/>
                <a:gd name="T60" fmla="*/ 32 w 36"/>
                <a:gd name="T61" fmla="*/ 6 h 30"/>
                <a:gd name="T62" fmla="*/ 34 w 36"/>
                <a:gd name="T63" fmla="*/ 0 h 30"/>
                <a:gd name="T64" fmla="*/ 29 w 36"/>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45" name="Freeform 47"/>
            <p:cNvSpPr>
              <a:spLocks noEditPoints="1"/>
            </p:cNvSpPr>
            <p:nvPr userDrawn="1"/>
          </p:nvSpPr>
          <p:spPr bwMode="auto">
            <a:xfrm>
              <a:off x="9037700" y="4621516"/>
              <a:ext cx="53975" cy="46038"/>
            </a:xfrm>
            <a:custGeom>
              <a:avLst/>
              <a:gdLst>
                <a:gd name="T0" fmla="*/ 13 w 36"/>
                <a:gd name="T1" fmla="*/ 14 h 30"/>
                <a:gd name="T2" fmla="*/ 10 w 36"/>
                <a:gd name="T3" fmla="*/ 17 h 30"/>
                <a:gd name="T4" fmla="*/ 10 w 36"/>
                <a:gd name="T5" fmla="*/ 17 h 30"/>
                <a:gd name="T6" fmla="*/ 13 w 36"/>
                <a:gd name="T7" fmla="*/ 14 h 30"/>
                <a:gd name="T8" fmla="*/ 13 w 36"/>
                <a:gd name="T9" fmla="*/ 14 h 30"/>
                <a:gd name="T10" fmla="*/ 26 w 36"/>
                <a:gd name="T11" fmla="*/ 1 h 30"/>
                <a:gd name="T12" fmla="*/ 27 w 36"/>
                <a:gd name="T13" fmla="*/ 1 h 30"/>
                <a:gd name="T14" fmla="*/ 25 w 36"/>
                <a:gd name="T15" fmla="*/ 7 h 30"/>
                <a:gd name="T16" fmla="*/ 22 w 36"/>
                <a:gd name="T17" fmla="*/ 10 h 30"/>
                <a:gd name="T18" fmla="*/ 22 w 36"/>
                <a:gd name="T19" fmla="*/ 11 h 30"/>
                <a:gd name="T20" fmla="*/ 25 w 36"/>
                <a:gd name="T21" fmla="*/ 11 h 30"/>
                <a:gd name="T22" fmla="*/ 26 w 36"/>
                <a:gd name="T23" fmla="*/ 10 h 30"/>
                <a:gd name="T24" fmla="*/ 29 w 36"/>
                <a:gd name="T25" fmla="*/ 13 h 30"/>
                <a:gd name="T26" fmla="*/ 28 w 36"/>
                <a:gd name="T27" fmla="*/ 14 h 30"/>
                <a:gd name="T28" fmla="*/ 21 w 36"/>
                <a:gd name="T29" fmla="*/ 14 h 30"/>
                <a:gd name="T30" fmla="*/ 19 w 36"/>
                <a:gd name="T31" fmla="*/ 13 h 30"/>
                <a:gd name="T32" fmla="*/ 16 w 36"/>
                <a:gd name="T33" fmla="*/ 18 h 30"/>
                <a:gd name="T34" fmla="*/ 16 w 36"/>
                <a:gd name="T35" fmla="*/ 18 h 30"/>
                <a:gd name="T36" fmla="*/ 21 w 36"/>
                <a:gd name="T37" fmla="*/ 20 h 30"/>
                <a:gd name="T38" fmla="*/ 20 w 36"/>
                <a:gd name="T39" fmla="*/ 24 h 30"/>
                <a:gd name="T40" fmla="*/ 20 w 36"/>
                <a:gd name="T41" fmla="*/ 27 h 30"/>
                <a:gd name="T42" fmla="*/ 14 w 36"/>
                <a:gd name="T43" fmla="*/ 27 h 30"/>
                <a:gd name="T44" fmla="*/ 15 w 36"/>
                <a:gd name="T45" fmla="*/ 21 h 30"/>
                <a:gd name="T46" fmla="*/ 14 w 36"/>
                <a:gd name="T47" fmla="*/ 21 h 30"/>
                <a:gd name="T48" fmla="*/ 9 w 36"/>
                <a:gd name="T49" fmla="*/ 28 h 30"/>
                <a:gd name="T50" fmla="*/ 9 w 36"/>
                <a:gd name="T51" fmla="*/ 28 h 30"/>
                <a:gd name="T52" fmla="*/ 9 w 36"/>
                <a:gd name="T53" fmla="*/ 22 h 30"/>
                <a:gd name="T54" fmla="*/ 11 w 36"/>
                <a:gd name="T55" fmla="*/ 20 h 30"/>
                <a:gd name="T56" fmla="*/ 8 w 36"/>
                <a:gd name="T57" fmla="*/ 20 h 30"/>
                <a:gd name="T58" fmla="*/ 6 w 36"/>
                <a:gd name="T59" fmla="*/ 21 h 30"/>
                <a:gd name="T60" fmla="*/ 1 w 36"/>
                <a:gd name="T61" fmla="*/ 23 h 30"/>
                <a:gd name="T62" fmla="*/ 0 w 36"/>
                <a:gd name="T63" fmla="*/ 22 h 30"/>
                <a:gd name="T64" fmla="*/ 1 w 36"/>
                <a:gd name="T65" fmla="*/ 19 h 30"/>
                <a:gd name="T66" fmla="*/ 3 w 36"/>
                <a:gd name="T67" fmla="*/ 15 h 30"/>
                <a:gd name="T68" fmla="*/ 13 w 36"/>
                <a:gd name="T69" fmla="*/ 13 h 30"/>
                <a:gd name="T70" fmla="*/ 16 w 36"/>
                <a:gd name="T71" fmla="*/ 14 h 30"/>
                <a:gd name="T72" fmla="*/ 16 w 36"/>
                <a:gd name="T73" fmla="*/ 14 h 30"/>
                <a:gd name="T74" fmla="*/ 16 w 36"/>
                <a:gd name="T75" fmla="*/ 13 h 30"/>
                <a:gd name="T76" fmla="*/ 15 w 36"/>
                <a:gd name="T77" fmla="*/ 13 h 30"/>
                <a:gd name="T78" fmla="*/ 13 w 36"/>
                <a:gd name="T79" fmla="*/ 8 h 30"/>
                <a:gd name="T80" fmla="*/ 13 w 36"/>
                <a:gd name="T81" fmla="*/ 8 h 30"/>
                <a:gd name="T82" fmla="*/ 18 w 36"/>
                <a:gd name="T83" fmla="*/ 11 h 30"/>
                <a:gd name="T84" fmla="*/ 20 w 36"/>
                <a:gd name="T85" fmla="*/ 9 h 30"/>
                <a:gd name="T86" fmla="*/ 21 w 36"/>
                <a:gd name="T87" fmla="*/ 7 h 30"/>
                <a:gd name="T88" fmla="*/ 24 w 36"/>
                <a:gd name="T89" fmla="*/ 4 h 30"/>
                <a:gd name="T90" fmla="*/ 26 w 36"/>
                <a:gd name="T91" fmla="*/ 1 h 30"/>
                <a:gd name="T92" fmla="*/ 26 w 36"/>
                <a:gd name="T93" fmla="*/ 1 h 30"/>
                <a:gd name="T94" fmla="*/ 31 w 36"/>
                <a:gd name="T95" fmla="*/ 3 h 30"/>
                <a:gd name="T96" fmla="*/ 35 w 36"/>
                <a:gd name="T97" fmla="*/ 7 h 30"/>
                <a:gd name="T98" fmla="*/ 36 w 36"/>
                <a:gd name="T99" fmla="*/ 9 h 30"/>
                <a:gd name="T100" fmla="*/ 31 w 36"/>
                <a:gd name="T101" fmla="*/ 10 h 30"/>
                <a:gd name="T102" fmla="*/ 31 w 36"/>
                <a:gd name="T103" fmla="*/ 8 h 30"/>
                <a:gd name="T104" fmla="*/ 30 w 36"/>
                <a:gd name="T105" fmla="*/ 8 h 30"/>
                <a:gd name="T106" fmla="*/ 31 w 36"/>
                <a:gd name="T107"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46" name="Freeform 48"/>
            <p:cNvSpPr>
              <a:spLocks noEditPoints="1"/>
            </p:cNvSpPr>
            <p:nvPr userDrawn="1"/>
          </p:nvSpPr>
          <p:spPr bwMode="auto">
            <a:xfrm>
              <a:off x="8913875" y="4588179"/>
              <a:ext cx="36513" cy="52388"/>
            </a:xfrm>
            <a:custGeom>
              <a:avLst/>
              <a:gdLst>
                <a:gd name="T0" fmla="*/ 14 w 24"/>
                <a:gd name="T1" fmla="*/ 5 h 34"/>
                <a:gd name="T2" fmla="*/ 14 w 24"/>
                <a:gd name="T3" fmla="*/ 5 h 34"/>
                <a:gd name="T4" fmla="*/ 14 w 24"/>
                <a:gd name="T5" fmla="*/ 5 h 34"/>
                <a:gd name="T6" fmla="*/ 14 w 24"/>
                <a:gd name="T7" fmla="*/ 4 h 34"/>
                <a:gd name="T8" fmla="*/ 14 w 24"/>
                <a:gd name="T9" fmla="*/ 4 h 34"/>
                <a:gd name="T10" fmla="*/ 14 w 24"/>
                <a:gd name="T11" fmla="*/ 4 h 34"/>
                <a:gd name="T12" fmla="*/ 14 w 24"/>
                <a:gd name="T13" fmla="*/ 4 h 34"/>
                <a:gd name="T14" fmla="*/ 20 w 24"/>
                <a:gd name="T15" fmla="*/ 2 h 34"/>
                <a:gd name="T16" fmla="*/ 14 w 24"/>
                <a:gd name="T17" fmla="*/ 7 h 34"/>
                <a:gd name="T18" fmla="*/ 22 w 24"/>
                <a:gd name="T19" fmla="*/ 15 h 34"/>
                <a:gd name="T20" fmla="*/ 16 w 24"/>
                <a:gd name="T21" fmla="*/ 18 h 34"/>
                <a:gd name="T22" fmla="*/ 15 w 24"/>
                <a:gd name="T23" fmla="*/ 23 h 34"/>
                <a:gd name="T24" fmla="*/ 17 w 24"/>
                <a:gd name="T25" fmla="*/ 22 h 34"/>
                <a:gd name="T26" fmla="*/ 24 w 24"/>
                <a:gd name="T27" fmla="*/ 24 h 34"/>
                <a:gd name="T28" fmla="*/ 18 w 24"/>
                <a:gd name="T29" fmla="*/ 26 h 34"/>
                <a:gd name="T30" fmla="*/ 9 w 24"/>
                <a:gd name="T31" fmla="*/ 32 h 34"/>
                <a:gd name="T32" fmla="*/ 16 w 24"/>
                <a:gd name="T33" fmla="*/ 27 h 34"/>
                <a:gd name="T34" fmla="*/ 10 w 24"/>
                <a:gd name="T35" fmla="*/ 29 h 34"/>
                <a:gd name="T36" fmla="*/ 7 w 24"/>
                <a:gd name="T37" fmla="*/ 28 h 34"/>
                <a:gd name="T38" fmla="*/ 14 w 24"/>
                <a:gd name="T39" fmla="*/ 25 h 34"/>
                <a:gd name="T40" fmla="*/ 13 w 24"/>
                <a:gd name="T41" fmla="*/ 24 h 34"/>
                <a:gd name="T42" fmla="*/ 14 w 24"/>
                <a:gd name="T43" fmla="*/ 19 h 34"/>
                <a:gd name="T44" fmla="*/ 9 w 24"/>
                <a:gd name="T45" fmla="*/ 22 h 34"/>
                <a:gd name="T46" fmla="*/ 9 w 24"/>
                <a:gd name="T47" fmla="*/ 20 h 34"/>
                <a:gd name="T48" fmla="*/ 17 w 24"/>
                <a:gd name="T49" fmla="*/ 16 h 34"/>
                <a:gd name="T50" fmla="*/ 14 w 24"/>
                <a:gd name="T51" fmla="*/ 10 h 34"/>
                <a:gd name="T52" fmla="*/ 7 w 24"/>
                <a:gd name="T53" fmla="*/ 17 h 34"/>
                <a:gd name="T54" fmla="*/ 4 w 24"/>
                <a:gd name="T55" fmla="*/ 26 h 34"/>
                <a:gd name="T56" fmla="*/ 2 w 24"/>
                <a:gd name="T57" fmla="*/ 19 h 34"/>
                <a:gd name="T58" fmla="*/ 6 w 24"/>
                <a:gd name="T59" fmla="*/ 12 h 34"/>
                <a:gd name="T60" fmla="*/ 12 w 24"/>
                <a:gd name="T61" fmla="*/ 7 h 34"/>
                <a:gd name="T62" fmla="*/ 8 w 24"/>
                <a:gd name="T63" fmla="*/ 6 h 34"/>
                <a:gd name="T64" fmla="*/ 1 w 24"/>
                <a:gd name="T65" fmla="*/ 3 h 34"/>
                <a:gd name="T66" fmla="*/ 4 w 24"/>
                <a:gd name="T67" fmla="*/ 7 h 34"/>
                <a:gd name="T68" fmla="*/ 0 w 24"/>
                <a:gd name="T69" fmla="*/ 5 h 34"/>
                <a:gd name="T70" fmla="*/ 1 w 24"/>
                <a:gd name="T71"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47" name="Freeform 49"/>
            <p:cNvSpPr>
              <a:spLocks noEditPoints="1"/>
            </p:cNvSpPr>
            <p:nvPr userDrawn="1"/>
          </p:nvSpPr>
          <p:spPr bwMode="auto">
            <a:xfrm>
              <a:off x="8971025" y="4589766"/>
              <a:ext cx="50800" cy="52388"/>
            </a:xfrm>
            <a:custGeom>
              <a:avLst/>
              <a:gdLst>
                <a:gd name="T0" fmla="*/ 17 w 34"/>
                <a:gd name="T1" fmla="*/ 16 h 34"/>
                <a:gd name="T2" fmla="*/ 20 w 34"/>
                <a:gd name="T3" fmla="*/ 27 h 34"/>
                <a:gd name="T4" fmla="*/ 18 w 34"/>
                <a:gd name="T5" fmla="*/ 21 h 34"/>
                <a:gd name="T6" fmla="*/ 20 w 34"/>
                <a:gd name="T7" fmla="*/ 21 h 34"/>
                <a:gd name="T8" fmla="*/ 25 w 34"/>
                <a:gd name="T9" fmla="*/ 18 h 34"/>
                <a:gd name="T10" fmla="*/ 22 w 34"/>
                <a:gd name="T11" fmla="*/ 20 h 34"/>
                <a:gd name="T12" fmla="*/ 21 w 34"/>
                <a:gd name="T13" fmla="*/ 14 h 34"/>
                <a:gd name="T14" fmla="*/ 28 w 34"/>
                <a:gd name="T15" fmla="*/ 6 h 34"/>
                <a:gd name="T16" fmla="*/ 26 w 34"/>
                <a:gd name="T17" fmla="*/ 10 h 34"/>
                <a:gd name="T18" fmla="*/ 28 w 34"/>
                <a:gd name="T19" fmla="*/ 6 h 34"/>
                <a:gd name="T20" fmla="*/ 26 w 34"/>
                <a:gd name="T21" fmla="*/ 0 h 34"/>
                <a:gd name="T22" fmla="*/ 28 w 34"/>
                <a:gd name="T23" fmla="*/ 5 h 34"/>
                <a:gd name="T24" fmla="*/ 34 w 34"/>
                <a:gd name="T25" fmla="*/ 9 h 34"/>
                <a:gd name="T26" fmla="*/ 28 w 34"/>
                <a:gd name="T27" fmla="*/ 13 h 34"/>
                <a:gd name="T28" fmla="*/ 28 w 34"/>
                <a:gd name="T29" fmla="*/ 17 h 34"/>
                <a:gd name="T30" fmla="*/ 27 w 34"/>
                <a:gd name="T31" fmla="*/ 25 h 34"/>
                <a:gd name="T32" fmla="*/ 32 w 34"/>
                <a:gd name="T33" fmla="*/ 31 h 34"/>
                <a:gd name="T34" fmla="*/ 26 w 34"/>
                <a:gd name="T35" fmla="*/ 30 h 34"/>
                <a:gd name="T36" fmla="*/ 22 w 34"/>
                <a:gd name="T37" fmla="*/ 30 h 34"/>
                <a:gd name="T38" fmla="*/ 15 w 34"/>
                <a:gd name="T39" fmla="*/ 29 h 34"/>
                <a:gd name="T40" fmla="*/ 13 w 34"/>
                <a:gd name="T41" fmla="*/ 26 h 34"/>
                <a:gd name="T42" fmla="*/ 13 w 34"/>
                <a:gd name="T43" fmla="*/ 31 h 34"/>
                <a:gd name="T44" fmla="*/ 10 w 34"/>
                <a:gd name="T45" fmla="*/ 27 h 34"/>
                <a:gd name="T46" fmla="*/ 8 w 34"/>
                <a:gd name="T47" fmla="*/ 23 h 34"/>
                <a:gd name="T48" fmla="*/ 2 w 34"/>
                <a:gd name="T49" fmla="*/ 19 h 34"/>
                <a:gd name="T50" fmla="*/ 4 w 34"/>
                <a:gd name="T51" fmla="*/ 16 h 34"/>
                <a:gd name="T52" fmla="*/ 13 w 34"/>
                <a:gd name="T53" fmla="*/ 15 h 34"/>
                <a:gd name="T54" fmla="*/ 16 w 34"/>
                <a:gd name="T55" fmla="*/ 9 h 34"/>
                <a:gd name="T56" fmla="*/ 11 w 34"/>
                <a:gd name="T57" fmla="*/ 7 h 34"/>
                <a:gd name="T58" fmla="*/ 10 w 34"/>
                <a:gd name="T59" fmla="*/ 5 h 34"/>
                <a:gd name="T60" fmla="*/ 12 w 34"/>
                <a:gd name="T61" fmla="*/ 6 h 34"/>
                <a:gd name="T62" fmla="*/ 20 w 34"/>
                <a:gd name="T63" fmla="*/ 0 h 34"/>
                <a:gd name="T64" fmla="*/ 23 w 34"/>
                <a:gd name="T65" fmla="*/ 1 h 34"/>
                <a:gd name="T66" fmla="*/ 17 w 34"/>
                <a:gd name="T67" fmla="*/ 11 h 34"/>
                <a:gd name="T68" fmla="*/ 19 w 34"/>
                <a:gd name="T69" fmla="*/ 11 h 34"/>
                <a:gd name="T70" fmla="*/ 23 w 34"/>
                <a:gd name="T71" fmla="*/ 7 h 34"/>
                <a:gd name="T72" fmla="*/ 26 w 34"/>
                <a:gd name="T7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48" name="Freeform 50"/>
            <p:cNvSpPr>
              <a:spLocks noEditPoints="1"/>
            </p:cNvSpPr>
            <p:nvPr userDrawn="1"/>
          </p:nvSpPr>
          <p:spPr bwMode="auto">
            <a:xfrm>
              <a:off x="8756713" y="4715179"/>
              <a:ext cx="52388" cy="44450"/>
            </a:xfrm>
            <a:custGeom>
              <a:avLst/>
              <a:gdLst>
                <a:gd name="T0" fmla="*/ 15 w 35"/>
                <a:gd name="T1" fmla="*/ 20 h 30"/>
                <a:gd name="T2" fmla="*/ 16 w 35"/>
                <a:gd name="T3" fmla="*/ 24 h 30"/>
                <a:gd name="T4" fmla="*/ 18 w 35"/>
                <a:gd name="T5" fmla="*/ 23 h 30"/>
                <a:gd name="T6" fmla="*/ 20 w 35"/>
                <a:gd name="T7" fmla="*/ 24 h 30"/>
                <a:gd name="T8" fmla="*/ 20 w 35"/>
                <a:gd name="T9" fmla="*/ 24 h 30"/>
                <a:gd name="T10" fmla="*/ 21 w 35"/>
                <a:gd name="T11" fmla="*/ 22 h 30"/>
                <a:gd name="T12" fmla="*/ 16 w 35"/>
                <a:gd name="T13" fmla="*/ 20 h 30"/>
                <a:gd name="T14" fmla="*/ 15 w 35"/>
                <a:gd name="T15" fmla="*/ 20 h 30"/>
                <a:gd name="T16" fmla="*/ 14 w 35"/>
                <a:gd name="T17" fmla="*/ 7 h 30"/>
                <a:gd name="T18" fmla="*/ 16 w 35"/>
                <a:gd name="T19" fmla="*/ 13 h 30"/>
                <a:gd name="T20" fmla="*/ 18 w 35"/>
                <a:gd name="T21" fmla="*/ 13 h 30"/>
                <a:gd name="T22" fmla="*/ 18 w 35"/>
                <a:gd name="T23" fmla="*/ 13 h 30"/>
                <a:gd name="T24" fmla="*/ 14 w 35"/>
                <a:gd name="T25" fmla="*/ 6 h 30"/>
                <a:gd name="T26" fmla="*/ 14 w 35"/>
                <a:gd name="T27" fmla="*/ 6 h 30"/>
                <a:gd name="T28" fmla="*/ 14 w 35"/>
                <a:gd name="T29" fmla="*/ 7 h 30"/>
                <a:gd name="T30" fmla="*/ 0 w 35"/>
                <a:gd name="T31" fmla="*/ 14 h 30"/>
                <a:gd name="T32" fmla="*/ 6 w 35"/>
                <a:gd name="T33" fmla="*/ 9 h 30"/>
                <a:gd name="T34" fmla="*/ 11 w 35"/>
                <a:gd name="T35" fmla="*/ 10 h 30"/>
                <a:gd name="T36" fmla="*/ 12 w 35"/>
                <a:gd name="T37" fmla="*/ 3 h 30"/>
                <a:gd name="T38" fmla="*/ 15 w 35"/>
                <a:gd name="T39" fmla="*/ 0 h 30"/>
                <a:gd name="T40" fmla="*/ 18 w 35"/>
                <a:gd name="T41" fmla="*/ 6 h 30"/>
                <a:gd name="T42" fmla="*/ 20 w 35"/>
                <a:gd name="T43" fmla="*/ 10 h 30"/>
                <a:gd name="T44" fmla="*/ 20 w 35"/>
                <a:gd name="T45" fmla="*/ 9 h 30"/>
                <a:gd name="T46" fmla="*/ 22 w 35"/>
                <a:gd name="T47" fmla="*/ 5 h 30"/>
                <a:gd name="T48" fmla="*/ 24 w 35"/>
                <a:gd name="T49" fmla="*/ 5 h 30"/>
                <a:gd name="T50" fmla="*/ 24 w 35"/>
                <a:gd name="T51" fmla="*/ 9 h 30"/>
                <a:gd name="T52" fmla="*/ 25 w 35"/>
                <a:gd name="T53" fmla="*/ 14 h 30"/>
                <a:gd name="T54" fmla="*/ 25 w 35"/>
                <a:gd name="T55" fmla="*/ 16 h 30"/>
                <a:gd name="T56" fmla="*/ 30 w 35"/>
                <a:gd name="T57" fmla="*/ 18 h 30"/>
                <a:gd name="T58" fmla="*/ 31 w 35"/>
                <a:gd name="T59" fmla="*/ 20 h 30"/>
                <a:gd name="T60" fmla="*/ 34 w 35"/>
                <a:gd name="T61" fmla="*/ 22 h 30"/>
                <a:gd name="T62" fmla="*/ 35 w 35"/>
                <a:gd name="T63" fmla="*/ 23 h 30"/>
                <a:gd name="T64" fmla="*/ 35 w 35"/>
                <a:gd name="T65" fmla="*/ 23 h 30"/>
                <a:gd name="T66" fmla="*/ 29 w 35"/>
                <a:gd name="T67" fmla="*/ 23 h 30"/>
                <a:gd name="T68" fmla="*/ 26 w 35"/>
                <a:gd name="T69" fmla="*/ 23 h 30"/>
                <a:gd name="T70" fmla="*/ 25 w 35"/>
                <a:gd name="T71" fmla="*/ 24 h 30"/>
                <a:gd name="T72" fmla="*/ 21 w 35"/>
                <a:gd name="T73" fmla="*/ 26 h 30"/>
                <a:gd name="T74" fmla="*/ 21 w 35"/>
                <a:gd name="T75" fmla="*/ 28 h 30"/>
                <a:gd name="T76" fmla="*/ 19 w 35"/>
                <a:gd name="T77" fmla="*/ 28 h 30"/>
                <a:gd name="T78" fmla="*/ 17 w 35"/>
                <a:gd name="T79" fmla="*/ 30 h 30"/>
                <a:gd name="T80" fmla="*/ 14 w 35"/>
                <a:gd name="T81" fmla="*/ 30 h 30"/>
                <a:gd name="T82" fmla="*/ 14 w 35"/>
                <a:gd name="T83" fmla="*/ 30 h 30"/>
                <a:gd name="T84" fmla="*/ 9 w 35"/>
                <a:gd name="T85" fmla="*/ 28 h 30"/>
                <a:gd name="T86" fmla="*/ 11 w 35"/>
                <a:gd name="T87" fmla="*/ 26 h 30"/>
                <a:gd name="T88" fmla="*/ 11 w 35"/>
                <a:gd name="T89" fmla="*/ 23 h 30"/>
                <a:gd name="T90" fmla="*/ 10 w 35"/>
                <a:gd name="T91" fmla="*/ 17 h 30"/>
                <a:gd name="T92" fmla="*/ 8 w 35"/>
                <a:gd name="T93" fmla="*/ 16 h 30"/>
                <a:gd name="T94" fmla="*/ 6 w 35"/>
                <a:gd name="T95" fmla="*/ 16 h 30"/>
                <a:gd name="T96" fmla="*/ 4 w 35"/>
                <a:gd name="T97" fmla="*/ 15 h 30"/>
                <a:gd name="T98" fmla="*/ 0 w 35"/>
                <a:gd name="T99" fmla="*/ 14 h 30"/>
                <a:gd name="T100" fmla="*/ 0 w 35"/>
                <a:gd name="T101"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49" name="Freeform 51"/>
            <p:cNvSpPr>
              <a:spLocks noEditPoints="1"/>
            </p:cNvSpPr>
            <p:nvPr userDrawn="1"/>
          </p:nvSpPr>
          <p:spPr bwMode="auto">
            <a:xfrm>
              <a:off x="8791638" y="4653266"/>
              <a:ext cx="50800" cy="55563"/>
            </a:xfrm>
            <a:custGeom>
              <a:avLst/>
              <a:gdLst>
                <a:gd name="T0" fmla="*/ 20 w 34"/>
                <a:gd name="T1" fmla="*/ 18 h 37"/>
                <a:gd name="T2" fmla="*/ 22 w 34"/>
                <a:gd name="T3" fmla="*/ 19 h 37"/>
                <a:gd name="T4" fmla="*/ 20 w 34"/>
                <a:gd name="T5" fmla="*/ 17 h 37"/>
                <a:gd name="T6" fmla="*/ 14 w 34"/>
                <a:gd name="T7" fmla="*/ 22 h 37"/>
                <a:gd name="T8" fmla="*/ 14 w 34"/>
                <a:gd name="T9" fmla="*/ 24 h 37"/>
                <a:gd name="T10" fmla="*/ 15 w 34"/>
                <a:gd name="T11" fmla="*/ 22 h 37"/>
                <a:gd name="T12" fmla="*/ 14 w 34"/>
                <a:gd name="T13" fmla="*/ 22 h 37"/>
                <a:gd name="T14" fmla="*/ 16 w 34"/>
                <a:gd name="T15" fmla="*/ 20 h 37"/>
                <a:gd name="T16" fmla="*/ 16 w 34"/>
                <a:gd name="T17" fmla="*/ 20 h 37"/>
                <a:gd name="T18" fmla="*/ 16 w 34"/>
                <a:gd name="T19" fmla="*/ 19 h 37"/>
                <a:gd name="T20" fmla="*/ 10 w 34"/>
                <a:gd name="T21" fmla="*/ 5 h 37"/>
                <a:gd name="T22" fmla="*/ 6 w 34"/>
                <a:gd name="T23" fmla="*/ 17 h 37"/>
                <a:gd name="T24" fmla="*/ 8 w 34"/>
                <a:gd name="T25" fmla="*/ 20 h 37"/>
                <a:gd name="T26" fmla="*/ 15 w 34"/>
                <a:gd name="T27" fmla="*/ 16 h 37"/>
                <a:gd name="T28" fmla="*/ 20 w 34"/>
                <a:gd name="T29" fmla="*/ 14 h 37"/>
                <a:gd name="T30" fmla="*/ 25 w 34"/>
                <a:gd name="T31" fmla="*/ 15 h 37"/>
                <a:gd name="T32" fmla="*/ 23 w 34"/>
                <a:gd name="T33" fmla="*/ 27 h 37"/>
                <a:gd name="T34" fmla="*/ 18 w 34"/>
                <a:gd name="T35" fmla="*/ 27 h 37"/>
                <a:gd name="T36" fmla="*/ 17 w 34"/>
                <a:gd name="T37" fmla="*/ 24 h 37"/>
                <a:gd name="T38" fmla="*/ 13 w 34"/>
                <a:gd name="T39" fmla="*/ 25 h 37"/>
                <a:gd name="T40" fmla="*/ 12 w 34"/>
                <a:gd name="T41" fmla="*/ 17 h 37"/>
                <a:gd name="T42" fmla="*/ 10 w 34"/>
                <a:gd name="T43" fmla="*/ 22 h 37"/>
                <a:gd name="T44" fmla="*/ 17 w 34"/>
                <a:gd name="T45" fmla="*/ 32 h 37"/>
                <a:gd name="T46" fmla="*/ 20 w 34"/>
                <a:gd name="T47" fmla="*/ 33 h 37"/>
                <a:gd name="T48" fmla="*/ 24 w 34"/>
                <a:gd name="T49" fmla="*/ 29 h 37"/>
                <a:gd name="T50" fmla="*/ 23 w 34"/>
                <a:gd name="T51" fmla="*/ 28 h 37"/>
                <a:gd name="T52" fmla="*/ 26 w 34"/>
                <a:gd name="T53" fmla="*/ 25 h 37"/>
                <a:gd name="T54" fmla="*/ 21 w 34"/>
                <a:gd name="T55" fmla="*/ 10 h 37"/>
                <a:gd name="T56" fmla="*/ 17 w 34"/>
                <a:gd name="T57" fmla="*/ 6 h 37"/>
                <a:gd name="T58" fmla="*/ 10 w 34"/>
                <a:gd name="T59" fmla="*/ 5 h 37"/>
                <a:gd name="T60" fmla="*/ 12 w 34"/>
                <a:gd name="T61" fmla="*/ 1 h 37"/>
                <a:gd name="T62" fmla="*/ 27 w 34"/>
                <a:gd name="T63" fmla="*/ 12 h 37"/>
                <a:gd name="T64" fmla="*/ 31 w 34"/>
                <a:gd name="T65" fmla="*/ 27 h 37"/>
                <a:gd name="T66" fmla="*/ 26 w 34"/>
                <a:gd name="T67" fmla="*/ 30 h 37"/>
                <a:gd name="T68" fmla="*/ 20 w 34"/>
                <a:gd name="T69" fmla="*/ 35 h 37"/>
                <a:gd name="T70" fmla="*/ 19 w 34"/>
                <a:gd name="T71" fmla="*/ 37 h 37"/>
                <a:gd name="T72" fmla="*/ 14 w 34"/>
                <a:gd name="T73" fmla="*/ 35 h 37"/>
                <a:gd name="T74" fmla="*/ 8 w 34"/>
                <a:gd name="T75" fmla="*/ 27 h 37"/>
                <a:gd name="T76" fmla="*/ 3 w 34"/>
                <a:gd name="T77" fmla="*/ 23 h 37"/>
                <a:gd name="T78" fmla="*/ 4 w 34"/>
                <a:gd name="T79" fmla="*/ 8 h 37"/>
                <a:gd name="T80" fmla="*/ 5 w 34"/>
                <a:gd name="T81"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sp>
          <p:nvSpPr>
            <p:cNvPr id="50" name="Freeform 52"/>
            <p:cNvSpPr>
              <a:spLocks noEditPoints="1"/>
            </p:cNvSpPr>
            <p:nvPr userDrawn="1"/>
          </p:nvSpPr>
          <p:spPr bwMode="auto">
            <a:xfrm>
              <a:off x="8847200" y="4611991"/>
              <a:ext cx="46038" cy="58738"/>
            </a:xfrm>
            <a:custGeom>
              <a:avLst/>
              <a:gdLst>
                <a:gd name="T0" fmla="*/ 8 w 31"/>
                <a:gd name="T1" fmla="*/ 31 h 39"/>
                <a:gd name="T2" fmla="*/ 9 w 31"/>
                <a:gd name="T3" fmla="*/ 30 h 39"/>
                <a:gd name="T4" fmla="*/ 8 w 31"/>
                <a:gd name="T5" fmla="*/ 26 h 39"/>
                <a:gd name="T6" fmla="*/ 18 w 31"/>
                <a:gd name="T7" fmla="*/ 18 h 39"/>
                <a:gd name="T8" fmla="*/ 18 w 31"/>
                <a:gd name="T9" fmla="*/ 21 h 39"/>
                <a:gd name="T10" fmla="*/ 19 w 31"/>
                <a:gd name="T11" fmla="*/ 18 h 39"/>
                <a:gd name="T12" fmla="*/ 7 w 31"/>
                <a:gd name="T13" fmla="*/ 22 h 39"/>
                <a:gd name="T14" fmla="*/ 6 w 31"/>
                <a:gd name="T15" fmla="*/ 23 h 39"/>
                <a:gd name="T16" fmla="*/ 7 w 31"/>
                <a:gd name="T17" fmla="*/ 22 h 39"/>
                <a:gd name="T18" fmla="*/ 7 w 31"/>
                <a:gd name="T19" fmla="*/ 22 h 39"/>
                <a:gd name="T20" fmla="*/ 23 w 31"/>
                <a:gd name="T21" fmla="*/ 12 h 39"/>
                <a:gd name="T22" fmla="*/ 23 w 31"/>
                <a:gd name="T23" fmla="*/ 12 h 39"/>
                <a:gd name="T24" fmla="*/ 23 w 31"/>
                <a:gd name="T25" fmla="*/ 11 h 39"/>
                <a:gd name="T26" fmla="*/ 10 w 31"/>
                <a:gd name="T27" fmla="*/ 19 h 39"/>
                <a:gd name="T28" fmla="*/ 10 w 31"/>
                <a:gd name="T29" fmla="*/ 23 h 39"/>
                <a:gd name="T30" fmla="*/ 10 w 31"/>
                <a:gd name="T31" fmla="*/ 19 h 39"/>
                <a:gd name="T32" fmla="*/ 15 w 31"/>
                <a:gd name="T33" fmla="*/ 13 h 39"/>
                <a:gd name="T34" fmla="*/ 16 w 31"/>
                <a:gd name="T35" fmla="*/ 14 h 39"/>
                <a:gd name="T36" fmla="*/ 15 w 31"/>
                <a:gd name="T37" fmla="*/ 13 h 39"/>
                <a:gd name="T38" fmla="*/ 9 w 31"/>
                <a:gd name="T39" fmla="*/ 16 h 39"/>
                <a:gd name="T40" fmla="*/ 9 w 31"/>
                <a:gd name="T41" fmla="*/ 18 h 39"/>
                <a:gd name="T42" fmla="*/ 9 w 31"/>
                <a:gd name="T43" fmla="*/ 16 h 39"/>
                <a:gd name="T44" fmla="*/ 19 w 31"/>
                <a:gd name="T45" fmla="*/ 4 h 39"/>
                <a:gd name="T46" fmla="*/ 23 w 31"/>
                <a:gd name="T47" fmla="*/ 7 h 39"/>
                <a:gd name="T48" fmla="*/ 29 w 31"/>
                <a:gd name="T49" fmla="*/ 9 h 39"/>
                <a:gd name="T50" fmla="*/ 25 w 31"/>
                <a:gd name="T51" fmla="*/ 16 h 39"/>
                <a:gd name="T52" fmla="*/ 29 w 31"/>
                <a:gd name="T53" fmla="*/ 26 h 39"/>
                <a:gd name="T54" fmla="*/ 30 w 31"/>
                <a:gd name="T55" fmla="*/ 30 h 39"/>
                <a:gd name="T56" fmla="*/ 31 w 31"/>
                <a:gd name="T57" fmla="*/ 32 h 39"/>
                <a:gd name="T58" fmla="*/ 22 w 31"/>
                <a:gd name="T59" fmla="*/ 23 h 39"/>
                <a:gd name="T60" fmla="*/ 16 w 31"/>
                <a:gd name="T61" fmla="*/ 29 h 39"/>
                <a:gd name="T62" fmla="*/ 15 w 31"/>
                <a:gd name="T63" fmla="*/ 22 h 39"/>
                <a:gd name="T64" fmla="*/ 15 w 31"/>
                <a:gd name="T65" fmla="*/ 19 h 39"/>
                <a:gd name="T66" fmla="*/ 12 w 31"/>
                <a:gd name="T67" fmla="*/ 19 h 39"/>
                <a:gd name="T68" fmla="*/ 13 w 31"/>
                <a:gd name="T69" fmla="*/ 29 h 39"/>
                <a:gd name="T70" fmla="*/ 17 w 31"/>
                <a:gd name="T71" fmla="*/ 34 h 39"/>
                <a:gd name="T72" fmla="*/ 14 w 31"/>
                <a:gd name="T73" fmla="*/ 33 h 39"/>
                <a:gd name="T74" fmla="*/ 12 w 31"/>
                <a:gd name="T75" fmla="*/ 32 h 39"/>
                <a:gd name="T76" fmla="*/ 7 w 31"/>
                <a:gd name="T77" fmla="*/ 39 h 39"/>
                <a:gd name="T78" fmla="*/ 6 w 31"/>
                <a:gd name="T79" fmla="*/ 33 h 39"/>
                <a:gd name="T80" fmla="*/ 6 w 31"/>
                <a:gd name="T81" fmla="*/ 26 h 39"/>
                <a:gd name="T82" fmla="*/ 2 w 31"/>
                <a:gd name="T83" fmla="*/ 29 h 39"/>
                <a:gd name="T84" fmla="*/ 4 w 31"/>
                <a:gd name="T85" fmla="*/ 13 h 39"/>
                <a:gd name="T86" fmla="*/ 6 w 31"/>
                <a:gd name="T87" fmla="*/ 9 h 39"/>
                <a:gd name="T88" fmla="*/ 3 w 31"/>
                <a:gd name="T89" fmla="*/ 23 h 39"/>
                <a:gd name="T90" fmla="*/ 3 w 31"/>
                <a:gd name="T91" fmla="*/ 27 h 39"/>
                <a:gd name="T92" fmla="*/ 9 w 31"/>
                <a:gd name="T93" fmla="*/ 14 h 39"/>
                <a:gd name="T94" fmla="*/ 13 w 31"/>
                <a:gd name="T95" fmla="*/ 15 h 39"/>
                <a:gd name="T96" fmla="*/ 12 w 31"/>
                <a:gd name="T97" fmla="*/ 9 h 39"/>
                <a:gd name="T98" fmla="*/ 11 w 31"/>
                <a:gd name="T9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350"/>
            </a:p>
          </p:txBody>
        </p:sp>
      </p:grpSp>
    </p:spTree>
    <p:extLst>
      <p:ext uri="{BB962C8B-B14F-4D97-AF65-F5344CB8AC3E}">
        <p14:creationId xmlns:p14="http://schemas.microsoft.com/office/powerpoint/2010/main" val="392805096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5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3536976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6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4187792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7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2087385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8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791911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9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33450584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0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24336856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1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39003460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2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12078969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3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8942481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4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2281346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目录页">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87401" y="569214"/>
            <a:ext cx="7222744" cy="867156"/>
          </a:xfrm>
          <a:prstGeom prst="rect">
            <a:avLst/>
          </a:prstGeom>
        </p:spPr>
        <p:txBody>
          <a:bodyPr anchor="b">
            <a:normAutofit/>
          </a:bodyPr>
          <a:lstStyle>
            <a:lvl1pPr>
              <a:lnSpc>
                <a:spcPct val="85000"/>
              </a:lnSpc>
              <a:defRPr sz="4050" b="0">
                <a:solidFill>
                  <a:schemeClr val="tx2"/>
                </a:solidFill>
              </a:defRPr>
            </a:lvl1pPr>
          </a:lstStyle>
          <a:p>
            <a:r>
              <a:rPr lang="zh-CN" altLang="en-US" dirty="0"/>
              <a:t>目录</a:t>
            </a:r>
            <a:endParaRPr lang="en-US" dirty="0"/>
          </a:p>
        </p:txBody>
      </p:sp>
      <p:sp>
        <p:nvSpPr>
          <p:cNvPr id="3" name="Text Placeholder 2"/>
          <p:cNvSpPr>
            <a:spLocks noGrp="1"/>
          </p:cNvSpPr>
          <p:nvPr>
            <p:ph type="body" idx="1"/>
          </p:nvPr>
        </p:nvSpPr>
        <p:spPr>
          <a:xfrm>
            <a:off x="787401" y="1531620"/>
            <a:ext cx="7222744" cy="3337560"/>
          </a:xfrm>
          <a:prstGeom prst="rect">
            <a:avLst/>
          </a:prstGeom>
        </p:spPr>
        <p:txBody>
          <a:bodyPr anchor="t">
            <a:normAutofit/>
          </a:bodyPr>
          <a:lstStyle>
            <a:lvl1pPr marL="351812" indent="-251804">
              <a:buFont typeface="Wingdings" panose="05000000000000000000" pitchFamily="2" charset="2"/>
              <a:buChar char="n"/>
              <a:defRPr sz="2025">
                <a:solidFill>
                  <a:schemeClr val="tx2"/>
                </a:solidFill>
              </a:defRPr>
            </a:lvl1pPr>
            <a:lvl2pPr marL="257162" indent="0">
              <a:buNone/>
              <a:defRPr sz="1013">
                <a:solidFill>
                  <a:schemeClr val="tx1">
                    <a:tint val="75000"/>
                  </a:schemeClr>
                </a:solidFill>
              </a:defRPr>
            </a:lvl2pPr>
            <a:lvl3pPr marL="514325" indent="0">
              <a:buNone/>
              <a:defRPr sz="900">
                <a:solidFill>
                  <a:schemeClr val="tx1">
                    <a:tint val="75000"/>
                  </a:schemeClr>
                </a:solidFill>
              </a:defRPr>
            </a:lvl3pPr>
            <a:lvl4pPr marL="771487" indent="0">
              <a:buNone/>
              <a:defRPr sz="788">
                <a:solidFill>
                  <a:schemeClr val="tx1">
                    <a:tint val="75000"/>
                  </a:schemeClr>
                </a:solidFill>
              </a:defRPr>
            </a:lvl4pPr>
            <a:lvl5pPr marL="1028649" indent="0">
              <a:buNone/>
              <a:defRPr sz="788">
                <a:solidFill>
                  <a:schemeClr val="tx1">
                    <a:tint val="75000"/>
                  </a:schemeClr>
                </a:solidFill>
              </a:defRPr>
            </a:lvl5pPr>
            <a:lvl6pPr marL="1285811" indent="0">
              <a:buNone/>
              <a:defRPr sz="788">
                <a:solidFill>
                  <a:schemeClr val="tx1">
                    <a:tint val="75000"/>
                  </a:schemeClr>
                </a:solidFill>
              </a:defRPr>
            </a:lvl6pPr>
            <a:lvl7pPr marL="1542973" indent="0">
              <a:buNone/>
              <a:defRPr sz="788">
                <a:solidFill>
                  <a:schemeClr val="tx1">
                    <a:tint val="75000"/>
                  </a:schemeClr>
                </a:solidFill>
              </a:defRPr>
            </a:lvl7pPr>
            <a:lvl8pPr marL="1800135" indent="0">
              <a:buNone/>
              <a:defRPr sz="788">
                <a:solidFill>
                  <a:schemeClr val="tx1">
                    <a:tint val="75000"/>
                  </a:schemeClr>
                </a:solidFill>
              </a:defRPr>
            </a:lvl8pPr>
            <a:lvl9pPr marL="2057297" indent="0">
              <a:buNone/>
              <a:defRPr sz="788">
                <a:solidFill>
                  <a:schemeClr val="tx1">
                    <a:tint val="75000"/>
                  </a:schemeClr>
                </a:solidFill>
              </a:defRPr>
            </a:lvl9pPr>
          </a:lstStyle>
          <a:p>
            <a:pPr lvl="0"/>
            <a:r>
              <a:rPr lang="zh-CN" altLang="en-US" dirty="0"/>
              <a:t>编辑母版文本样式</a:t>
            </a:r>
          </a:p>
        </p:txBody>
      </p:sp>
      <p:sp>
        <p:nvSpPr>
          <p:cNvPr id="4" name="Date Placeholder 3"/>
          <p:cNvSpPr>
            <a:spLocks noGrp="1"/>
          </p:cNvSpPr>
          <p:nvPr>
            <p:ph type="dt" sz="half" idx="10"/>
          </p:nvPr>
        </p:nvSpPr>
        <p:spPr/>
        <p:txBody>
          <a:bodyPr/>
          <a:lstStyle/>
          <a:p>
            <a:r>
              <a:rPr lang="en-US" altLang="zh-CN"/>
              <a:t>2017.1.2</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
        <p:nvSpPr>
          <p:cNvPr id="7" name="Rectangle 6"/>
          <p:cNvSpPr/>
          <p:nvPr/>
        </p:nvSpPr>
        <p:spPr>
          <a:xfrm>
            <a:off x="0" y="0"/>
            <a:ext cx="3429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992709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5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18078111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6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3271560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7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2823492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8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3499973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9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662845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21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21591388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2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38310328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23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2679102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27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39733122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28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986564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394542" y="711683"/>
            <a:ext cx="7746160" cy="405920"/>
          </a:xfrm>
          <a:prstGeom prst="rect">
            <a:avLst/>
          </a:prstGeom>
        </p:spPr>
        <p:txBody>
          <a:bodyPr anchor="t"/>
          <a:lstStyle>
            <a:lvl1pPr>
              <a:defRPr lang="en-US" sz="2700" dirty="0">
                <a:solidFill>
                  <a:schemeClr val="tx2"/>
                </a:solidFill>
              </a:defRPr>
            </a:lvl1pPr>
          </a:lstStyle>
          <a:p>
            <a:r>
              <a:rPr lang="zh-CN" altLang="en-US" dirty="0"/>
              <a:t>单击此处编辑母版标题样式</a:t>
            </a:r>
            <a:endParaRPr lang="en-US" dirty="0"/>
          </a:p>
        </p:txBody>
      </p:sp>
      <p:sp>
        <p:nvSpPr>
          <p:cNvPr id="3" name="Content Placeholder 2"/>
          <p:cNvSpPr>
            <a:spLocks noGrp="1"/>
          </p:cNvSpPr>
          <p:nvPr>
            <p:ph idx="1"/>
          </p:nvPr>
        </p:nvSpPr>
        <p:spPr>
          <a:xfrm>
            <a:off x="394542" y="1268495"/>
            <a:ext cx="7746160" cy="3366611"/>
          </a:xfrm>
          <a:prstGeom prst="rect">
            <a:avLst/>
          </a:prstGeom>
        </p:spPr>
        <p:txBody>
          <a:bodyPr>
            <a:normAutofit/>
          </a:bodyPr>
          <a:lstStyle>
            <a:lvl1pPr marL="151797" indent="-151797">
              <a:lnSpc>
                <a:spcPct val="120000"/>
              </a:lnSpc>
              <a:buFont typeface="微软雅黑" panose="020B0503020204020204" pitchFamily="34" charset="-122"/>
              <a:buChar char="▪"/>
              <a:defRPr sz="2025"/>
            </a:lvl1pPr>
            <a:lvl2pPr marL="304489" indent="-150011">
              <a:lnSpc>
                <a:spcPct val="120000"/>
              </a:lnSpc>
              <a:buFont typeface="微软雅黑" panose="020B0503020204020204" pitchFamily="34" charset="-122"/>
              <a:buChar char="▫"/>
              <a:defRPr sz="1800"/>
            </a:lvl2pPr>
            <a:lvl3pPr marL="452713" indent="-144653">
              <a:lnSpc>
                <a:spcPct val="120000"/>
              </a:lnSpc>
              <a:buFont typeface="微软雅黑" panose="020B0503020204020204" pitchFamily="34" charset="-122"/>
              <a:buChar char="◦"/>
              <a:defRPr sz="1575"/>
            </a:lvl3pPr>
            <a:lvl4pPr marL="604511" indent="-141976">
              <a:lnSpc>
                <a:spcPct val="120000"/>
              </a:lnSpc>
              <a:buFont typeface="微软雅黑" panose="020B0503020204020204" pitchFamily="34" charset="-122"/>
              <a:buChar char="◦"/>
              <a:defRPr sz="1575"/>
            </a:lvl4pPr>
            <a:lvl5pPr marL="757200" indent="-140189">
              <a:lnSpc>
                <a:spcPct val="120000"/>
              </a:lnSpc>
              <a:buFont typeface="微软雅黑" panose="020B0503020204020204" pitchFamily="34" charset="-122"/>
              <a:buChar char="◦"/>
              <a:defRPr sz="1575"/>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10"/>
          </p:nvPr>
        </p:nvSpPr>
        <p:spPr/>
        <p:txBody>
          <a:bodyPr/>
          <a:lstStyle/>
          <a:p>
            <a:r>
              <a:rPr lang="en-US" altLang="zh-CN"/>
              <a:t>2017.1.2</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
        <p:nvSpPr>
          <p:cNvPr id="7" name="Rectangle 6"/>
          <p:cNvSpPr/>
          <p:nvPr userDrawn="1"/>
        </p:nvSpPr>
        <p:spPr>
          <a:xfrm>
            <a:off x="1" y="377366"/>
            <a:ext cx="155276" cy="7402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文本占位符 8"/>
          <p:cNvSpPr>
            <a:spLocks noGrp="1"/>
          </p:cNvSpPr>
          <p:nvPr>
            <p:ph type="body" sz="quarter" idx="13" hasCustomPrompt="1"/>
          </p:nvPr>
        </p:nvSpPr>
        <p:spPr>
          <a:xfrm>
            <a:off x="394498" y="377369"/>
            <a:ext cx="7745624" cy="303610"/>
          </a:xfrm>
          <a:prstGeom prst="rect">
            <a:avLst/>
          </a:prstGeom>
        </p:spPr>
        <p:txBody>
          <a:bodyPr anchor="b"/>
          <a:lstStyle>
            <a:lvl1pPr marL="0" indent="0">
              <a:buNone/>
              <a:defRPr sz="1050">
                <a:solidFill>
                  <a:schemeClr val="accent1"/>
                </a:solidFill>
              </a:defRPr>
            </a:lvl1pPr>
          </a:lstStyle>
          <a:p>
            <a:pPr lvl="0"/>
            <a:r>
              <a:rPr lang="zh-CN" altLang="en-US" dirty="0"/>
              <a:t>单击此处添加副标题</a:t>
            </a:r>
          </a:p>
        </p:txBody>
      </p:sp>
    </p:spTree>
    <p:extLst>
      <p:ext uri="{BB962C8B-B14F-4D97-AF65-F5344CB8AC3E}">
        <p14:creationId xmlns:p14="http://schemas.microsoft.com/office/powerpoint/2010/main" val="928474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29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2750864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30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24765483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31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9020092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32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29601222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33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37765039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34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137444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39287715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35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20227171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20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41916803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24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3256048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zh-CN"/>
              <a:t>2017.1.2</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
        <p:nvSpPr>
          <p:cNvPr id="9" name="Content Placeholder 2"/>
          <p:cNvSpPr>
            <a:spLocks noGrp="1"/>
          </p:cNvSpPr>
          <p:nvPr>
            <p:ph idx="1"/>
          </p:nvPr>
        </p:nvSpPr>
        <p:spPr>
          <a:xfrm>
            <a:off x="394542" y="1268495"/>
            <a:ext cx="7746160" cy="3366611"/>
          </a:xfrm>
          <a:prstGeom prst="rect">
            <a:avLst/>
          </a:prstGeom>
        </p:spPr>
        <p:txBody>
          <a:bodyPr>
            <a:normAutofit/>
          </a:bodyPr>
          <a:lstStyle>
            <a:lvl1pPr marL="151797" indent="-151797">
              <a:lnSpc>
                <a:spcPct val="120000"/>
              </a:lnSpc>
              <a:buFont typeface="微软雅黑" panose="020B0503020204020204" pitchFamily="34" charset="-122"/>
              <a:buChar char="▪"/>
              <a:defRPr sz="2025"/>
            </a:lvl1pPr>
            <a:lvl2pPr marL="304489" indent="-150011">
              <a:lnSpc>
                <a:spcPct val="120000"/>
              </a:lnSpc>
              <a:buFont typeface="微软雅黑" panose="020B0503020204020204" pitchFamily="34" charset="-122"/>
              <a:buChar char="▫"/>
              <a:defRPr sz="1800"/>
            </a:lvl2pPr>
            <a:lvl3pPr marL="452713" indent="-144653">
              <a:lnSpc>
                <a:spcPct val="120000"/>
              </a:lnSpc>
              <a:buFont typeface="微软雅黑" panose="020B0503020204020204" pitchFamily="34" charset="-122"/>
              <a:buChar char="◦"/>
              <a:defRPr sz="1575"/>
            </a:lvl3pPr>
            <a:lvl4pPr marL="604511" indent="-141976">
              <a:lnSpc>
                <a:spcPct val="120000"/>
              </a:lnSpc>
              <a:buFont typeface="微软雅黑" panose="020B0503020204020204" pitchFamily="34" charset="-122"/>
              <a:buChar char="◦"/>
              <a:defRPr sz="1575"/>
            </a:lvl4pPr>
            <a:lvl5pPr marL="757200" indent="-140189">
              <a:lnSpc>
                <a:spcPct val="120000"/>
              </a:lnSpc>
              <a:buFont typeface="微软雅黑" panose="020B0503020204020204" pitchFamily="34" charset="-122"/>
              <a:buChar char="◦"/>
              <a:defRPr sz="1575"/>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11" name="Rectangle 6"/>
          <p:cNvSpPr/>
          <p:nvPr userDrawn="1"/>
        </p:nvSpPr>
        <p:spPr>
          <a:xfrm>
            <a:off x="1" y="377366"/>
            <a:ext cx="155276" cy="7402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itle 1"/>
          <p:cNvSpPr>
            <a:spLocks noGrp="1"/>
          </p:cNvSpPr>
          <p:nvPr>
            <p:ph type="title"/>
          </p:nvPr>
        </p:nvSpPr>
        <p:spPr>
          <a:xfrm>
            <a:off x="394542" y="711683"/>
            <a:ext cx="7746160" cy="405920"/>
          </a:xfrm>
          <a:prstGeom prst="rect">
            <a:avLst/>
          </a:prstGeom>
        </p:spPr>
        <p:txBody>
          <a:bodyPr anchor="t"/>
          <a:lstStyle>
            <a:lvl1pPr>
              <a:defRPr lang="en-US" sz="2700" dirty="0">
                <a:solidFill>
                  <a:schemeClr val="tx2"/>
                </a:solidFill>
              </a:defRPr>
            </a:lvl1pPr>
          </a:lstStyle>
          <a:p>
            <a:r>
              <a:rPr lang="zh-CN" altLang="en-US" dirty="0"/>
              <a:t>单击此处编辑母版标题样式</a:t>
            </a:r>
            <a:endParaRPr lang="en-US" dirty="0"/>
          </a:p>
        </p:txBody>
      </p:sp>
    </p:spTree>
    <p:extLst>
      <p:ext uri="{BB962C8B-B14F-4D97-AF65-F5344CB8AC3E}">
        <p14:creationId xmlns:p14="http://schemas.microsoft.com/office/powerpoint/2010/main" val="26395844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5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3118582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26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0"/>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0"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7" y="35778"/>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3725756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730251" y="569214"/>
            <a:ext cx="7279894" cy="3031236"/>
          </a:xfrm>
          <a:prstGeom prst="rect">
            <a:avLst/>
          </a:prstGeom>
        </p:spPr>
        <p:txBody>
          <a:bodyPr anchor="b">
            <a:normAutofit/>
          </a:bodyPr>
          <a:lstStyle>
            <a:lvl1pPr>
              <a:lnSpc>
                <a:spcPct val="85000"/>
              </a:lnSpc>
              <a:defRPr sz="4050" b="0">
                <a:solidFill>
                  <a:schemeClr val="tx2"/>
                </a:solidFill>
              </a:defRPr>
            </a:lvl1pPr>
          </a:lstStyle>
          <a:p>
            <a:r>
              <a:rPr lang="zh-CN" altLang="en-US" dirty="0"/>
              <a:t>单击此处编辑母版标题样式</a:t>
            </a:r>
            <a:endParaRPr lang="en-US" dirty="0"/>
          </a:p>
        </p:txBody>
      </p:sp>
      <p:sp>
        <p:nvSpPr>
          <p:cNvPr id="3" name="Text Placeholder 2"/>
          <p:cNvSpPr>
            <a:spLocks noGrp="1"/>
          </p:cNvSpPr>
          <p:nvPr>
            <p:ph type="body" idx="1"/>
          </p:nvPr>
        </p:nvSpPr>
        <p:spPr>
          <a:xfrm>
            <a:off x="730251" y="3600450"/>
            <a:ext cx="7279894" cy="1268730"/>
          </a:xfrm>
          <a:prstGeom prst="rect">
            <a:avLst/>
          </a:prstGeom>
        </p:spPr>
        <p:txBody>
          <a:bodyPr anchor="t">
            <a:normAutofit/>
          </a:bodyPr>
          <a:lstStyle>
            <a:lvl1pPr marL="0" indent="0">
              <a:buNone/>
              <a:defRPr sz="1238">
                <a:solidFill>
                  <a:schemeClr val="tx1">
                    <a:lumMod val="65000"/>
                    <a:lumOff val="35000"/>
                  </a:schemeClr>
                </a:solidFill>
              </a:defRPr>
            </a:lvl1pPr>
            <a:lvl2pPr marL="257162" indent="0">
              <a:buNone/>
              <a:defRPr sz="1013">
                <a:solidFill>
                  <a:schemeClr val="tx1">
                    <a:tint val="75000"/>
                  </a:schemeClr>
                </a:solidFill>
              </a:defRPr>
            </a:lvl2pPr>
            <a:lvl3pPr marL="514325" indent="0">
              <a:buNone/>
              <a:defRPr sz="900">
                <a:solidFill>
                  <a:schemeClr val="tx1">
                    <a:tint val="75000"/>
                  </a:schemeClr>
                </a:solidFill>
              </a:defRPr>
            </a:lvl3pPr>
            <a:lvl4pPr marL="771487" indent="0">
              <a:buNone/>
              <a:defRPr sz="788">
                <a:solidFill>
                  <a:schemeClr val="tx1">
                    <a:tint val="75000"/>
                  </a:schemeClr>
                </a:solidFill>
              </a:defRPr>
            </a:lvl4pPr>
            <a:lvl5pPr marL="1028649" indent="0">
              <a:buNone/>
              <a:defRPr sz="788">
                <a:solidFill>
                  <a:schemeClr val="tx1">
                    <a:tint val="75000"/>
                  </a:schemeClr>
                </a:solidFill>
              </a:defRPr>
            </a:lvl5pPr>
            <a:lvl6pPr marL="1285811" indent="0">
              <a:buNone/>
              <a:defRPr sz="788">
                <a:solidFill>
                  <a:schemeClr val="tx1">
                    <a:tint val="75000"/>
                  </a:schemeClr>
                </a:solidFill>
              </a:defRPr>
            </a:lvl6pPr>
            <a:lvl7pPr marL="1542973" indent="0">
              <a:buNone/>
              <a:defRPr sz="788">
                <a:solidFill>
                  <a:schemeClr val="tx1">
                    <a:tint val="75000"/>
                  </a:schemeClr>
                </a:solidFill>
              </a:defRPr>
            </a:lvl7pPr>
            <a:lvl8pPr marL="1800135" indent="0">
              <a:buNone/>
              <a:defRPr sz="788">
                <a:solidFill>
                  <a:schemeClr val="tx1">
                    <a:tint val="75000"/>
                  </a:schemeClr>
                </a:solidFill>
              </a:defRPr>
            </a:lvl8pPr>
            <a:lvl9pPr marL="2057297" indent="0">
              <a:buNone/>
              <a:defRPr sz="788">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r>
              <a:rPr lang="en-US" altLang="zh-CN"/>
              <a:t>2017.1.2</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
        <p:nvSpPr>
          <p:cNvPr id="7" name="Rectangle 6"/>
          <p:cNvSpPr/>
          <p:nvPr/>
        </p:nvSpPr>
        <p:spPr>
          <a:xfrm>
            <a:off x="0" y="0"/>
            <a:ext cx="3429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43829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zh-CN"/>
              <a:t>2017.1.2</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010585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图片与标题">
    <p:spTree>
      <p:nvGrpSpPr>
        <p:cNvPr id="1" name=""/>
        <p:cNvGrpSpPr/>
        <p:nvPr/>
      </p:nvGrpSpPr>
      <p:grpSpPr>
        <a:xfrm>
          <a:off x="0" y="0"/>
          <a:ext cx="0" cy="0"/>
          <a:chOff x="0" y="0"/>
          <a:chExt cx="0" cy="0"/>
        </a:xfrm>
      </p:grpSpPr>
      <p:sp>
        <p:nvSpPr>
          <p:cNvPr id="8" name="Rectangle 7"/>
          <p:cNvSpPr/>
          <p:nvPr/>
        </p:nvSpPr>
        <p:spPr>
          <a:xfrm>
            <a:off x="0" y="4629157"/>
            <a:ext cx="9144000" cy="514346"/>
          </a:xfrm>
          <a:prstGeom prst="rect">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878" y="4629154"/>
            <a:ext cx="7486650" cy="514349"/>
          </a:xfrm>
          <a:prstGeom prst="rect">
            <a:avLst/>
          </a:prstGeom>
        </p:spPr>
        <p:txBody>
          <a:bodyPr anchor="ctr">
            <a:normAutofit/>
          </a:bodyPr>
          <a:lstStyle>
            <a:lvl1pPr>
              <a:defRPr sz="1800" b="0">
                <a:solidFill>
                  <a:schemeClr val="bg1"/>
                </a:solidFill>
              </a:defRPr>
            </a:lvl1pPr>
          </a:lstStyle>
          <a:p>
            <a:r>
              <a:rPr lang="zh-CN" altLang="en-US" dirty="0"/>
              <a:t>单击此处编辑母版标题样式</a:t>
            </a:r>
            <a:endParaRPr lang="en-US" dirty="0"/>
          </a:p>
        </p:txBody>
      </p:sp>
      <p:sp>
        <p:nvSpPr>
          <p:cNvPr id="5" name="图片占位符 4"/>
          <p:cNvSpPr>
            <a:spLocks noGrp="1"/>
          </p:cNvSpPr>
          <p:nvPr>
            <p:ph type="pic" sz="quarter" idx="10"/>
          </p:nvPr>
        </p:nvSpPr>
        <p:spPr>
          <a:xfrm>
            <a:off x="0" y="-1"/>
            <a:ext cx="9144000" cy="4629151"/>
          </a:xfrm>
          <a:prstGeom prst="rect">
            <a:avLst/>
          </a:prstGeom>
        </p:spPr>
        <p:txBody>
          <a:bodyPr/>
          <a:lstStyle/>
          <a:p>
            <a:endParaRPr lang="zh-CN" altLang="en-US"/>
          </a:p>
        </p:txBody>
      </p:sp>
      <p:sp>
        <p:nvSpPr>
          <p:cNvPr id="6" name="灯片编号占位符 5"/>
          <p:cNvSpPr>
            <a:spLocks noGrp="1"/>
          </p:cNvSpPr>
          <p:nvPr>
            <p:ph type="sldNum" sz="quarter" idx="13"/>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16277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3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3408266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4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49652" y="58976"/>
            <a:ext cx="7309566" cy="556812"/>
          </a:xfrm>
          <a:prstGeom prst="rect">
            <a:avLst/>
          </a:prstGeom>
        </p:spPr>
        <p:txBody>
          <a:bodyPr anchor="b"/>
          <a:lstStyle>
            <a:lvl1pPr>
              <a:defRPr lang="en-US" dirty="0">
                <a:solidFill>
                  <a:schemeClr val="tx2"/>
                </a:solidFill>
              </a:defRPr>
            </a:lvl1pPr>
          </a:lstStyle>
          <a:p>
            <a:r>
              <a:rPr lang="zh-CN" altLang="en-US" dirty="0"/>
              <a:t>单击此处编辑母版标题样式</a:t>
            </a:r>
            <a:endParaRPr lang="en-US" dirty="0"/>
          </a:p>
        </p:txBody>
      </p:sp>
      <p:sp>
        <p:nvSpPr>
          <p:cNvPr id="6" name="Slide Number Placeholder 5"/>
          <p:cNvSpPr>
            <a:spLocks noGrp="1"/>
          </p:cNvSpPr>
          <p:nvPr>
            <p:ph type="sldNum" sz="quarter" idx="12"/>
          </p:nvPr>
        </p:nvSpPr>
        <p:spPr>
          <a:xfrm>
            <a:off x="8469630" y="4629154"/>
            <a:ext cx="685800" cy="445294"/>
          </a:xfrm>
          <a:prstGeom prst="rect">
            <a:avLst/>
          </a:prstGeom>
        </p:spPr>
        <p:txBody>
          <a:bodyPr/>
          <a:lstStyle/>
          <a:p>
            <a:fld id="{4FAB73BC-B049-4115-A692-8D63A059BFB8}" type="slidenum">
              <a:rPr lang="en-US" dirty="0"/>
              <a:t>‹#›</a:t>
            </a:fld>
            <a:endParaRPr lang="en-US" dirty="0"/>
          </a:p>
        </p:txBody>
      </p:sp>
      <p:sp>
        <p:nvSpPr>
          <p:cNvPr id="7" name="Rectangle 6"/>
          <p:cNvSpPr/>
          <p:nvPr userDrawn="1"/>
        </p:nvSpPr>
        <p:spPr>
          <a:xfrm>
            <a:off x="1" y="1"/>
            <a:ext cx="155276" cy="674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图片 9">
            <a:extLst>
              <a:ext uri="{FF2B5EF4-FFF2-40B4-BE49-F238E27FC236}">
                <a16:creationId xmlns:a16="http://schemas.microsoft.com/office/drawing/2014/main" id="{F35CFAB1-EBAE-4FE0-87BD-360C8D9106E5}"/>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444899" y="35779"/>
            <a:ext cx="638984" cy="638984"/>
          </a:xfrm>
          <a:prstGeom prst="rect">
            <a:avLst/>
          </a:prstGeom>
          <a:effectLst>
            <a:outerShdw blurRad="63500" dist="88900" dir="8100000" algn="tr" rotWithShape="0">
              <a:prstClr val="black">
                <a:alpha val="40000"/>
              </a:prstClr>
            </a:outerShdw>
          </a:effectLst>
        </p:spPr>
      </p:pic>
    </p:spTree>
    <p:extLst>
      <p:ext uri="{BB962C8B-B14F-4D97-AF65-F5344CB8AC3E}">
        <p14:creationId xmlns:p14="http://schemas.microsoft.com/office/powerpoint/2010/main" val="217357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8469630" y="0"/>
            <a:ext cx="685800" cy="51435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3"/>
          <p:cNvSpPr>
            <a:spLocks noGrp="1"/>
          </p:cNvSpPr>
          <p:nvPr>
            <p:ph type="dt" sz="half" idx="2"/>
          </p:nvPr>
        </p:nvSpPr>
        <p:spPr>
          <a:xfrm rot="16200000">
            <a:off x="8098162" y="748906"/>
            <a:ext cx="1428749" cy="273844"/>
          </a:xfrm>
          <a:prstGeom prst="rect">
            <a:avLst/>
          </a:prstGeom>
        </p:spPr>
        <p:txBody>
          <a:bodyPr vert="horz" lIns="91440" tIns="45720" rIns="91440" bIns="45720" rtlCol="0" anchor="ctr"/>
          <a:lstStyle>
            <a:lvl1pPr algn="r">
              <a:defRPr sz="591" b="0">
                <a:solidFill>
                  <a:schemeClr val="tx2">
                    <a:lumMod val="20000"/>
                    <a:lumOff val="80000"/>
                  </a:schemeClr>
                </a:solidFill>
              </a:defRPr>
            </a:lvl1pPr>
          </a:lstStyle>
          <a:p>
            <a:r>
              <a:rPr lang="en-US" altLang="zh-CN"/>
              <a:t>2017.1.2</a:t>
            </a:r>
            <a:endParaRPr lang="en-US" dirty="0"/>
          </a:p>
        </p:txBody>
      </p:sp>
      <p:sp>
        <p:nvSpPr>
          <p:cNvPr id="5" name="Footer Placeholder 4"/>
          <p:cNvSpPr>
            <a:spLocks noGrp="1"/>
          </p:cNvSpPr>
          <p:nvPr>
            <p:ph type="ftr" sz="quarter" idx="3"/>
          </p:nvPr>
        </p:nvSpPr>
        <p:spPr>
          <a:xfrm rot="16200000">
            <a:off x="7469506" y="3034906"/>
            <a:ext cx="2686050" cy="273844"/>
          </a:xfrm>
          <a:prstGeom prst="rect">
            <a:avLst/>
          </a:prstGeom>
        </p:spPr>
        <p:txBody>
          <a:bodyPr vert="horz" lIns="91440" tIns="45720" rIns="91440" bIns="45720" rtlCol="0" anchor="ctr"/>
          <a:lstStyle>
            <a:lvl1pPr algn="l">
              <a:defRPr sz="591">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8469630" y="4673609"/>
            <a:ext cx="685800" cy="445294"/>
          </a:xfrm>
          <a:prstGeom prst="rect">
            <a:avLst/>
          </a:prstGeom>
        </p:spPr>
        <p:txBody>
          <a:bodyPr vert="horz" lIns="45720" tIns="45720" rIns="45720" bIns="45720" rtlCol="0" anchor="ctr">
            <a:normAutofit/>
          </a:bodyPr>
          <a:lstStyle>
            <a:lvl1pPr algn="ctr">
              <a:defRPr sz="1575">
                <a:solidFill>
                  <a:schemeClr val="tx2">
                    <a:lumMod val="60000"/>
                    <a:lumOff val="40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5678276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98" r:id="rId23"/>
    <p:sldLayoutId id="2147483699" r:id="rId24"/>
    <p:sldLayoutId id="2147483701" r:id="rId25"/>
    <p:sldLayoutId id="2147483702" r:id="rId26"/>
    <p:sldLayoutId id="2147483703" r:id="rId27"/>
    <p:sldLayoutId id="2147483707" r:id="rId28"/>
    <p:sldLayoutId id="2147483708" r:id="rId29"/>
    <p:sldLayoutId id="2147483709" r:id="rId30"/>
    <p:sldLayoutId id="2147483710" r:id="rId31"/>
    <p:sldLayoutId id="2147483711" r:id="rId32"/>
    <p:sldLayoutId id="2147483712" r:id="rId33"/>
    <p:sldLayoutId id="2147483713" r:id="rId34"/>
    <p:sldLayoutId id="2147483714" r:id="rId35"/>
    <p:sldLayoutId id="2147483715" r:id="rId36"/>
    <p:sldLayoutId id="2147483716" r:id="rId37"/>
    <p:sldLayoutId id="2147483717" r:id="rId38"/>
    <p:sldLayoutId id="2147483718" r:id="rId39"/>
    <p:sldLayoutId id="2147483719" r:id="rId40"/>
    <p:sldLayoutId id="2147483720" r:id="rId41"/>
  </p:sldLayoutIdLst>
  <p:hf sldNum="0" hdr="0" ftr="0" dt="0"/>
  <p:txStyles>
    <p:titleStyle>
      <a:lvl1pPr algn="l" defTabSz="514325" rtl="0" eaLnBrk="1" latinLnBrk="0" hangingPunct="1">
        <a:lnSpc>
          <a:spcPct val="90000"/>
        </a:lnSpc>
        <a:spcBef>
          <a:spcPct val="0"/>
        </a:spcBef>
        <a:buNone/>
        <a:defRPr sz="2475" kern="1200" spc="-28" baseline="0">
          <a:solidFill>
            <a:schemeClr val="tx1"/>
          </a:solidFill>
          <a:latin typeface="+mj-lt"/>
          <a:ea typeface="+mj-ea"/>
          <a:cs typeface="+mj-cs"/>
        </a:defRPr>
      </a:lvl1pPr>
    </p:titleStyle>
    <p:bodyStyle>
      <a:lvl1pPr marL="102865" indent="-102865" algn="l" defTabSz="514325" rtl="0" eaLnBrk="1" latinLnBrk="0" hangingPunct="1">
        <a:lnSpc>
          <a:spcPct val="95000"/>
        </a:lnSpc>
        <a:spcBef>
          <a:spcPts val="788"/>
        </a:spcBef>
        <a:spcAft>
          <a:spcPts val="113"/>
        </a:spcAft>
        <a:buClr>
          <a:schemeClr val="accent1"/>
        </a:buClr>
        <a:buSzPct val="80000"/>
        <a:buFont typeface="Arial" pitchFamily="34" charset="0"/>
        <a:buChar char="•"/>
        <a:defRPr sz="1013" kern="1200" spc="6" baseline="0">
          <a:solidFill>
            <a:schemeClr val="tx1"/>
          </a:solidFill>
          <a:latin typeface="+mn-lt"/>
          <a:ea typeface="+mn-ea"/>
          <a:cs typeface="+mn-cs"/>
        </a:defRPr>
      </a:lvl1pPr>
      <a:lvl2pPr marL="257162" indent="-102865" algn="l" defTabSz="514325" rtl="0" eaLnBrk="1" latinLnBrk="0" hangingPunct="1">
        <a:lnSpc>
          <a:spcPct val="90000"/>
        </a:lnSpc>
        <a:spcBef>
          <a:spcPts val="169"/>
        </a:spcBef>
        <a:spcAft>
          <a:spcPts val="169"/>
        </a:spcAft>
        <a:buClr>
          <a:schemeClr val="accent1"/>
        </a:buClr>
        <a:buFont typeface="Wingdings 2" pitchFamily="18" charset="2"/>
        <a:buChar char=""/>
        <a:defRPr sz="900" kern="1200">
          <a:solidFill>
            <a:schemeClr val="tx1">
              <a:lumMod val="85000"/>
              <a:lumOff val="15000"/>
            </a:schemeClr>
          </a:solidFill>
          <a:latin typeface="+mn-lt"/>
          <a:ea typeface="+mn-ea"/>
          <a:cs typeface="+mn-cs"/>
        </a:defRPr>
      </a:lvl2pPr>
      <a:lvl3pPr marL="411460" indent="-102865" algn="l" defTabSz="514325" rtl="0" eaLnBrk="1" latinLnBrk="0" hangingPunct="1">
        <a:lnSpc>
          <a:spcPct val="90000"/>
        </a:lnSpc>
        <a:spcBef>
          <a:spcPts val="169"/>
        </a:spcBef>
        <a:spcAft>
          <a:spcPts val="169"/>
        </a:spcAft>
        <a:buClr>
          <a:schemeClr val="accent1"/>
        </a:buClr>
        <a:buFont typeface="Wingdings 2" pitchFamily="18" charset="2"/>
        <a:buChar char=""/>
        <a:defRPr sz="788" kern="1200">
          <a:solidFill>
            <a:schemeClr val="tx1">
              <a:lumMod val="85000"/>
              <a:lumOff val="15000"/>
            </a:schemeClr>
          </a:solidFill>
          <a:latin typeface="+mn-lt"/>
          <a:ea typeface="+mn-ea"/>
          <a:cs typeface="+mn-cs"/>
        </a:defRPr>
      </a:lvl3pPr>
      <a:lvl4pPr marL="565757" indent="-102865" algn="l" defTabSz="514325" rtl="0" eaLnBrk="1" latinLnBrk="0" hangingPunct="1">
        <a:lnSpc>
          <a:spcPct val="90000"/>
        </a:lnSpc>
        <a:spcBef>
          <a:spcPts val="169"/>
        </a:spcBef>
        <a:spcAft>
          <a:spcPts val="169"/>
        </a:spcAft>
        <a:buClr>
          <a:schemeClr val="accent1"/>
        </a:buClr>
        <a:buFont typeface="Wingdings 2" pitchFamily="18" charset="2"/>
        <a:buChar char=""/>
        <a:defRPr sz="788" kern="1200">
          <a:solidFill>
            <a:schemeClr val="tx1">
              <a:lumMod val="85000"/>
              <a:lumOff val="15000"/>
            </a:schemeClr>
          </a:solidFill>
          <a:latin typeface="+mn-lt"/>
          <a:ea typeface="+mn-ea"/>
          <a:cs typeface="+mn-cs"/>
        </a:defRPr>
      </a:lvl4pPr>
      <a:lvl5pPr marL="720054" indent="-102865" algn="l" defTabSz="514325" rtl="0" eaLnBrk="1" latinLnBrk="0" hangingPunct="1">
        <a:lnSpc>
          <a:spcPct val="90000"/>
        </a:lnSpc>
        <a:spcBef>
          <a:spcPts val="169"/>
        </a:spcBef>
        <a:spcAft>
          <a:spcPts val="169"/>
        </a:spcAft>
        <a:buClr>
          <a:schemeClr val="accent1"/>
        </a:buClr>
        <a:buFont typeface="Wingdings 2" pitchFamily="18" charset="2"/>
        <a:buChar char=""/>
        <a:defRPr sz="788" kern="1200">
          <a:solidFill>
            <a:schemeClr val="tx1">
              <a:lumMod val="85000"/>
              <a:lumOff val="15000"/>
            </a:schemeClr>
          </a:solidFill>
          <a:latin typeface="+mn-lt"/>
          <a:ea typeface="+mn-ea"/>
          <a:cs typeface="+mn-cs"/>
        </a:defRPr>
      </a:lvl5pPr>
      <a:lvl6pPr marL="899956" indent="-128582" algn="l" defTabSz="514325" rtl="0" eaLnBrk="1" latinLnBrk="0" hangingPunct="1">
        <a:lnSpc>
          <a:spcPct val="90000"/>
        </a:lnSpc>
        <a:spcBef>
          <a:spcPts val="169"/>
        </a:spcBef>
        <a:spcAft>
          <a:spcPts val="169"/>
        </a:spcAft>
        <a:buClr>
          <a:schemeClr val="accent1"/>
        </a:buClr>
        <a:buFont typeface="Wingdings 2" pitchFamily="18" charset="2"/>
        <a:buChar char=""/>
        <a:defRPr sz="788" kern="1200">
          <a:solidFill>
            <a:schemeClr val="tx1">
              <a:lumMod val="85000"/>
              <a:lumOff val="15000"/>
            </a:schemeClr>
          </a:solidFill>
          <a:latin typeface="+mn-lt"/>
          <a:ea typeface="+mn-ea"/>
          <a:cs typeface="+mn-cs"/>
        </a:defRPr>
      </a:lvl6pPr>
      <a:lvl7pPr marL="1068698" indent="-128582" algn="l" defTabSz="514325" rtl="0" eaLnBrk="1" latinLnBrk="0" hangingPunct="1">
        <a:lnSpc>
          <a:spcPct val="90000"/>
        </a:lnSpc>
        <a:spcBef>
          <a:spcPts val="169"/>
        </a:spcBef>
        <a:spcAft>
          <a:spcPts val="169"/>
        </a:spcAft>
        <a:buClr>
          <a:schemeClr val="accent1"/>
        </a:buClr>
        <a:buFont typeface="Wingdings 2" pitchFamily="18" charset="2"/>
        <a:buChar char=""/>
        <a:defRPr sz="788" kern="1200">
          <a:solidFill>
            <a:schemeClr val="tx1">
              <a:lumMod val="85000"/>
              <a:lumOff val="15000"/>
            </a:schemeClr>
          </a:solidFill>
          <a:latin typeface="+mn-lt"/>
          <a:ea typeface="+mn-ea"/>
          <a:cs typeface="+mn-cs"/>
        </a:defRPr>
      </a:lvl7pPr>
      <a:lvl8pPr marL="1237438" indent="-128582" algn="l" defTabSz="514325" rtl="0" eaLnBrk="1" latinLnBrk="0" hangingPunct="1">
        <a:lnSpc>
          <a:spcPct val="90000"/>
        </a:lnSpc>
        <a:spcBef>
          <a:spcPts val="169"/>
        </a:spcBef>
        <a:spcAft>
          <a:spcPts val="169"/>
        </a:spcAft>
        <a:buClr>
          <a:schemeClr val="accent1"/>
        </a:buClr>
        <a:buFont typeface="Wingdings 2" pitchFamily="18" charset="2"/>
        <a:buChar char=""/>
        <a:defRPr sz="788" kern="1200">
          <a:solidFill>
            <a:schemeClr val="tx1">
              <a:lumMod val="85000"/>
              <a:lumOff val="15000"/>
            </a:schemeClr>
          </a:solidFill>
          <a:latin typeface="+mn-lt"/>
          <a:ea typeface="+mn-ea"/>
          <a:cs typeface="+mn-cs"/>
        </a:defRPr>
      </a:lvl8pPr>
      <a:lvl9pPr marL="1406181" indent="-128582" algn="l" defTabSz="514325" rtl="0" eaLnBrk="1" latinLnBrk="0" hangingPunct="1">
        <a:lnSpc>
          <a:spcPct val="90000"/>
        </a:lnSpc>
        <a:spcBef>
          <a:spcPts val="169"/>
        </a:spcBef>
        <a:spcAft>
          <a:spcPts val="169"/>
        </a:spcAft>
        <a:buClr>
          <a:schemeClr val="accent1"/>
        </a:buClr>
        <a:buFont typeface="Wingdings 2" pitchFamily="18" charset="2"/>
        <a:buChar char=""/>
        <a:defRPr sz="788" kern="1200">
          <a:solidFill>
            <a:schemeClr val="tx1">
              <a:lumMod val="85000"/>
              <a:lumOff val="15000"/>
            </a:schemeClr>
          </a:solidFill>
          <a:latin typeface="+mn-lt"/>
          <a:ea typeface="+mn-ea"/>
          <a:cs typeface="+mn-cs"/>
        </a:defRPr>
      </a:lvl9pPr>
    </p:bodyStyle>
    <p:otherStyle>
      <a:defPPr>
        <a:defRPr lang="en-US"/>
      </a:defPPr>
      <a:lvl1pPr marL="0" algn="l" defTabSz="514325" rtl="0" eaLnBrk="1" latinLnBrk="0" hangingPunct="1">
        <a:defRPr sz="1013" kern="1200">
          <a:solidFill>
            <a:schemeClr val="tx1"/>
          </a:solidFill>
          <a:latin typeface="+mn-lt"/>
          <a:ea typeface="+mn-ea"/>
          <a:cs typeface="+mn-cs"/>
        </a:defRPr>
      </a:lvl1pPr>
      <a:lvl2pPr marL="257162" algn="l" defTabSz="514325" rtl="0" eaLnBrk="1" latinLnBrk="0" hangingPunct="1">
        <a:defRPr sz="1013" kern="1200">
          <a:solidFill>
            <a:schemeClr val="tx1"/>
          </a:solidFill>
          <a:latin typeface="+mn-lt"/>
          <a:ea typeface="+mn-ea"/>
          <a:cs typeface="+mn-cs"/>
        </a:defRPr>
      </a:lvl2pPr>
      <a:lvl3pPr marL="514325" algn="l" defTabSz="514325" rtl="0" eaLnBrk="1" latinLnBrk="0" hangingPunct="1">
        <a:defRPr sz="1013" kern="1200">
          <a:solidFill>
            <a:schemeClr val="tx1"/>
          </a:solidFill>
          <a:latin typeface="+mn-lt"/>
          <a:ea typeface="+mn-ea"/>
          <a:cs typeface="+mn-cs"/>
        </a:defRPr>
      </a:lvl3pPr>
      <a:lvl4pPr marL="771487" algn="l" defTabSz="514325" rtl="0" eaLnBrk="1" latinLnBrk="0" hangingPunct="1">
        <a:defRPr sz="1013" kern="1200">
          <a:solidFill>
            <a:schemeClr val="tx1"/>
          </a:solidFill>
          <a:latin typeface="+mn-lt"/>
          <a:ea typeface="+mn-ea"/>
          <a:cs typeface="+mn-cs"/>
        </a:defRPr>
      </a:lvl4pPr>
      <a:lvl5pPr marL="1028649" algn="l" defTabSz="514325" rtl="0" eaLnBrk="1" latinLnBrk="0" hangingPunct="1">
        <a:defRPr sz="1013" kern="1200">
          <a:solidFill>
            <a:schemeClr val="tx1"/>
          </a:solidFill>
          <a:latin typeface="+mn-lt"/>
          <a:ea typeface="+mn-ea"/>
          <a:cs typeface="+mn-cs"/>
        </a:defRPr>
      </a:lvl5pPr>
      <a:lvl6pPr marL="1285811" algn="l" defTabSz="514325" rtl="0" eaLnBrk="1" latinLnBrk="0" hangingPunct="1">
        <a:defRPr sz="1013" kern="1200">
          <a:solidFill>
            <a:schemeClr val="tx1"/>
          </a:solidFill>
          <a:latin typeface="+mn-lt"/>
          <a:ea typeface="+mn-ea"/>
          <a:cs typeface="+mn-cs"/>
        </a:defRPr>
      </a:lvl6pPr>
      <a:lvl7pPr marL="1542973" algn="l" defTabSz="514325" rtl="0" eaLnBrk="1" latinLnBrk="0" hangingPunct="1">
        <a:defRPr sz="1013" kern="1200">
          <a:solidFill>
            <a:schemeClr val="tx1"/>
          </a:solidFill>
          <a:latin typeface="+mn-lt"/>
          <a:ea typeface="+mn-ea"/>
          <a:cs typeface="+mn-cs"/>
        </a:defRPr>
      </a:lvl7pPr>
      <a:lvl8pPr marL="1800135" algn="l" defTabSz="514325" rtl="0" eaLnBrk="1" latinLnBrk="0" hangingPunct="1">
        <a:defRPr sz="1013" kern="1200">
          <a:solidFill>
            <a:schemeClr val="tx1"/>
          </a:solidFill>
          <a:latin typeface="+mn-lt"/>
          <a:ea typeface="+mn-ea"/>
          <a:cs typeface="+mn-cs"/>
        </a:defRPr>
      </a:lvl8pPr>
      <a:lvl9pPr marL="2057297" algn="l" defTabSz="514325"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30.xml"/><Relationship Id="rId6" Type="http://schemas.openxmlformats.org/officeDocument/2006/relationships/image" Target="../media/image35.png"/><Relationship Id="rId5" Type="http://schemas.openxmlformats.org/officeDocument/2006/relationships/image" Target="../media/image29.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32.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3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33.xml"/><Relationship Id="rId5" Type="http://schemas.openxmlformats.org/officeDocument/2006/relationships/image" Target="../media/image50.pn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4.xml"/><Relationship Id="rId5" Type="http://schemas.openxmlformats.org/officeDocument/2006/relationships/image" Target="../media/image53.pn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33.xml"/><Relationship Id="rId5" Type="http://schemas.openxmlformats.org/officeDocument/2006/relationships/image" Target="../media/image56.png"/><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36.xml"/><Relationship Id="rId4" Type="http://schemas.openxmlformats.org/officeDocument/2006/relationships/image" Target="../media/image660.png"/></Relationships>
</file>

<file path=ppt/slides/_rels/slide2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9.png"/><Relationship Id="rId7"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38.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39.xml"/><Relationship Id="rId5" Type="http://schemas.openxmlformats.org/officeDocument/2006/relationships/image" Target="../media/image66.png"/><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40.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4.xml"/><Relationship Id="rId1" Type="http://schemas.openxmlformats.org/officeDocument/2006/relationships/slideLayout" Target="../slideLayouts/slideLayout41.xml"/><Relationship Id="rId4" Type="http://schemas.openxmlformats.org/officeDocument/2006/relationships/image" Target="../media/image72.png"/></Relationships>
</file>

<file path=ppt/slides/_rels/slide25.xml.rels><?xml version="1.0" encoding="UTF-8" standalone="yes"?>
<Relationships xmlns="http://schemas.openxmlformats.org/package/2006/relationships"><Relationship Id="rId8" Type="http://schemas.openxmlformats.org/officeDocument/2006/relationships/image" Target="../media/image720.png"/><Relationship Id="rId13" Type="http://schemas.openxmlformats.org/officeDocument/2006/relationships/image" Target="../media/image770.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0.png"/><Relationship Id="rId2" Type="http://schemas.openxmlformats.org/officeDocument/2006/relationships/notesSlide" Target="../notesSlides/notesSlide25.xml"/><Relationship Id="rId1" Type="http://schemas.openxmlformats.org/officeDocument/2006/relationships/slideLayout" Target="../slideLayouts/slideLayout24.xml"/><Relationship Id="rId6" Type="http://schemas.openxmlformats.org/officeDocument/2006/relationships/image" Target="../media/image76.png"/><Relationship Id="rId11" Type="http://schemas.openxmlformats.org/officeDocument/2006/relationships/image" Target="../media/image79.png"/><Relationship Id="rId5" Type="http://schemas.openxmlformats.org/officeDocument/2006/relationships/image" Target="../media/image75.png"/><Relationship Id="rId10" Type="http://schemas.openxmlformats.org/officeDocument/2006/relationships/image" Target="../media/image78.png"/><Relationship Id="rId4" Type="http://schemas.openxmlformats.org/officeDocument/2006/relationships/image" Target="../media/image74.png"/><Relationship Id="rId9" Type="http://schemas.openxmlformats.org/officeDocument/2006/relationships/image" Target="../media/image730.png"/></Relationships>
</file>

<file path=ppt/slides/_rels/slide26.xml.rels><?xml version="1.0" encoding="UTF-8" standalone="yes"?>
<Relationships xmlns="http://schemas.openxmlformats.org/package/2006/relationships"><Relationship Id="rId3" Type="http://schemas.openxmlformats.org/officeDocument/2006/relationships/image" Target="../media/image780.pn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image" Target="../media/image24.png"/><Relationship Id="rId4" Type="http://schemas.openxmlformats.org/officeDocument/2006/relationships/image" Target="../media/image81.png"/></Relationships>
</file>

<file path=ppt/slides/_rels/slide27.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2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89.png"/></Relationships>
</file>

<file path=ppt/slides/_rels/slide2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10.png"/><Relationship Id="rId5" Type="http://schemas.openxmlformats.org/officeDocument/2006/relationships/hyperlink" Target="https://indico.cern.ch/event/1543925/contributions/6540875/" TargetMode="External"/><Relationship Id="rId4" Type="http://schemas.openxmlformats.org/officeDocument/2006/relationships/image" Target="../media/image9.png"/><Relationship Id="rId9" Type="http://schemas.openxmlformats.org/officeDocument/2006/relationships/hyperlink" Target="https://indico.cern.ch/event/1662850/contributions/713786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6.xml"/><Relationship Id="rId6" Type="http://schemas.openxmlformats.org/officeDocument/2006/relationships/image" Target="../media/image31.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8.xml"/><Relationship Id="rId5" Type="http://schemas.openxmlformats.org/officeDocument/2006/relationships/image" Target="../media/image28.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openxmlformats.org/officeDocument/2006/relationships/image" Target="../media/image32.png"/><Relationship Id="rId5" Type="http://schemas.openxmlformats.org/officeDocument/2006/relationships/image" Target="../media/image40.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2499725" y="508001"/>
            <a:ext cx="4144549" cy="4144549"/>
          </a:xfrm>
          <a:prstGeom prst="rect">
            <a:avLst/>
          </a:prstGeom>
          <a:blipFill dpi="0" rotWithShape="1">
            <a:blip r:embed="rId3">
              <a:alphaModFix amt="10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3" name="标题 1">
            <a:extLst>
              <a:ext uri="{FF2B5EF4-FFF2-40B4-BE49-F238E27FC236}">
                <a16:creationId xmlns:a16="http://schemas.microsoft.com/office/drawing/2014/main" id="{08928261-BB9D-4C13-B10B-CC46FA0A25EF}"/>
              </a:ext>
            </a:extLst>
          </p:cNvPr>
          <p:cNvSpPr>
            <a:spLocks noGrp="1"/>
          </p:cNvSpPr>
          <p:nvPr>
            <p:ph type="ctrTitle"/>
          </p:nvPr>
        </p:nvSpPr>
        <p:spPr>
          <a:xfrm>
            <a:off x="158576" y="490950"/>
            <a:ext cx="8985424" cy="1845620"/>
          </a:xfrm>
        </p:spPr>
        <p:txBody>
          <a:bodyPr>
            <a:normAutofit/>
          </a:bodyPr>
          <a:lstStyle/>
          <a:p>
            <a:pPr algn="ctr"/>
            <a:r>
              <a:rPr lang="zh-CN" altLang="en-US" sz="4000" dirty="0"/>
              <a:t>基于</a:t>
            </a:r>
            <a:r>
              <a:rPr lang="en-US" altLang="zh-CN" sz="4000" dirty="0" err="1"/>
              <a:t>μRGroove</a:t>
            </a:r>
            <a:r>
              <a:rPr lang="zh-CN" altLang="en-US" sz="4000" dirty="0"/>
              <a:t>的穿越辐射探测器研究</a:t>
            </a:r>
          </a:p>
        </p:txBody>
      </p:sp>
      <p:sp>
        <p:nvSpPr>
          <p:cNvPr id="9" name="矩形 8">
            <a:extLst>
              <a:ext uri="{FF2B5EF4-FFF2-40B4-BE49-F238E27FC236}">
                <a16:creationId xmlns:a16="http://schemas.microsoft.com/office/drawing/2014/main" id="{F89B6853-D026-4D8A-8109-079F26DDB3AC}"/>
              </a:ext>
            </a:extLst>
          </p:cNvPr>
          <p:cNvSpPr/>
          <p:nvPr/>
        </p:nvSpPr>
        <p:spPr>
          <a:xfrm>
            <a:off x="1592594" y="2378713"/>
            <a:ext cx="5958811" cy="124649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100" b="1" u="sng" dirty="0">
                <a:solidFill>
                  <a:schemeClr val="tx1">
                    <a:lumMod val="95000"/>
                  </a:schemeClr>
                </a:solidFill>
                <a:latin typeface="华文楷体" panose="02010600040101010101" pitchFamily="2" charset="-122"/>
                <a:ea typeface="华文楷体" panose="02010600040101010101" pitchFamily="2" charset="-122"/>
              </a:rPr>
              <a:t>刘广旭</a:t>
            </a:r>
            <a:r>
              <a:rPr lang="zh-CN" altLang="en-US" sz="2100" b="1" dirty="0">
                <a:solidFill>
                  <a:schemeClr val="tx1">
                    <a:lumMod val="95000"/>
                  </a:schemeClr>
                </a:solidFill>
                <a:latin typeface="华文楷体" panose="02010600040101010101" pitchFamily="2" charset="-122"/>
                <a:ea typeface="华文楷体" panose="02010600040101010101" pitchFamily="2" charset="-122"/>
              </a:rPr>
              <a:t>  邵明 田相起</a:t>
            </a:r>
            <a:endParaRPr lang="en-US" altLang="zh-CN" sz="2100" b="1" dirty="0">
              <a:solidFill>
                <a:schemeClr val="tx1">
                  <a:lumMod val="95000"/>
                </a:schemeClr>
              </a:solidFill>
              <a:latin typeface="华文楷体" panose="02010600040101010101" pitchFamily="2" charset="-122"/>
              <a:ea typeface="华文楷体" panose="02010600040101010101" pitchFamily="2" charset="-122"/>
            </a:endParaRPr>
          </a:p>
          <a:p>
            <a:pPr algn="ctr"/>
            <a:endParaRPr lang="en-US" altLang="zh-CN" b="1" dirty="0">
              <a:solidFill>
                <a:schemeClr val="tx2"/>
              </a:solidFill>
              <a:latin typeface="华文楷体" panose="02010600040101010101" pitchFamily="2" charset="-122"/>
              <a:ea typeface="华文楷体" panose="02010600040101010101" pitchFamily="2" charset="-122"/>
            </a:endParaRPr>
          </a:p>
          <a:p>
            <a:pPr algn="ctr"/>
            <a:r>
              <a:rPr lang="zh-CN" altLang="en-US" b="1" dirty="0">
                <a:solidFill>
                  <a:schemeClr val="tx2"/>
                </a:solidFill>
                <a:latin typeface="华文楷体" panose="02010600040101010101" pitchFamily="2" charset="-122"/>
                <a:ea typeface="华文楷体" panose="02010600040101010101" pitchFamily="2" charset="-122"/>
              </a:rPr>
              <a:t>中国科学技术大学 近代物理系</a:t>
            </a:r>
            <a:endParaRPr lang="en-US" altLang="zh-CN" b="1" dirty="0">
              <a:solidFill>
                <a:schemeClr val="tx2"/>
              </a:solidFill>
              <a:latin typeface="华文楷体" panose="02010600040101010101" pitchFamily="2" charset="-122"/>
              <a:ea typeface="华文楷体" panose="02010600040101010101" pitchFamily="2" charset="-122"/>
            </a:endParaRPr>
          </a:p>
          <a:p>
            <a:pPr algn="ctr"/>
            <a:r>
              <a:rPr lang="en-US" altLang="zh-CN" b="1" dirty="0">
                <a:solidFill>
                  <a:schemeClr val="tx2"/>
                </a:solidFill>
                <a:latin typeface="华文楷体" panose="02010600040101010101" pitchFamily="2" charset="-122"/>
                <a:ea typeface="华文楷体" panose="02010600040101010101" pitchFamily="2" charset="-122"/>
              </a:rPr>
              <a:t>2026</a:t>
            </a:r>
            <a:r>
              <a:rPr lang="zh-CN" altLang="en-US" b="1" dirty="0">
                <a:solidFill>
                  <a:schemeClr val="tx2"/>
                </a:solidFill>
                <a:latin typeface="华文楷体" panose="02010600040101010101" pitchFamily="2" charset="-122"/>
                <a:ea typeface="华文楷体" panose="02010600040101010101" pitchFamily="2" charset="-122"/>
              </a:rPr>
              <a:t>年</a:t>
            </a:r>
            <a:r>
              <a:rPr lang="en-US" altLang="zh-CN" b="1" dirty="0">
                <a:solidFill>
                  <a:schemeClr val="tx2"/>
                </a:solidFill>
                <a:latin typeface="华文楷体" panose="02010600040101010101" pitchFamily="2" charset="-122"/>
                <a:ea typeface="华文楷体" panose="02010600040101010101" pitchFamily="2" charset="-122"/>
              </a:rPr>
              <a:t>7</a:t>
            </a:r>
            <a:r>
              <a:rPr lang="zh-CN" altLang="en-US" b="1" dirty="0">
                <a:solidFill>
                  <a:schemeClr val="tx2"/>
                </a:solidFill>
                <a:latin typeface="华文楷体" panose="02010600040101010101" pitchFamily="2" charset="-122"/>
                <a:ea typeface="华文楷体" panose="02010600040101010101" pitchFamily="2" charset="-122"/>
              </a:rPr>
              <a:t>月</a:t>
            </a:r>
            <a:endParaRPr lang="en-US" altLang="zh-CN" b="1" dirty="0">
              <a:solidFill>
                <a:schemeClr val="tx2"/>
              </a:solidFill>
              <a:latin typeface="华文楷体" panose="02010600040101010101" pitchFamily="2" charset="-122"/>
              <a:ea typeface="华文楷体" panose="02010600040101010101" pitchFamily="2" charset="-122"/>
            </a:endParaRPr>
          </a:p>
        </p:txBody>
      </p:sp>
      <p:sp>
        <p:nvSpPr>
          <p:cNvPr id="4" name="灯片编号占位符 3">
            <a:extLst>
              <a:ext uri="{FF2B5EF4-FFF2-40B4-BE49-F238E27FC236}">
                <a16:creationId xmlns:a16="http://schemas.microsoft.com/office/drawing/2014/main" id="{BDAF7E16-A145-4801-930F-DA508129BFF9}"/>
              </a:ext>
            </a:extLst>
          </p:cNvPr>
          <p:cNvSpPr>
            <a:spLocks noGrp="1"/>
          </p:cNvSpPr>
          <p:nvPr>
            <p:ph type="sldNum" sz="quarter" idx="12"/>
          </p:nvPr>
        </p:nvSpPr>
        <p:spPr>
          <a:xfrm>
            <a:off x="11292840" y="6172200"/>
            <a:ext cx="914400" cy="593725"/>
          </a:xfrm>
          <a:prstGeom prst="rect">
            <a:avLst/>
          </a:prstGeom>
        </p:spPr>
        <p:txBody>
          <a:bodyPr/>
          <a:lstStyle>
            <a:defPPr>
              <a:defRPr lang="en-US"/>
            </a:defPPr>
            <a:lvl1pPr marL="0" algn="l" defTabSz="457200" rtl="0" eaLnBrk="1" latinLnBrk="0" hangingPunct="1">
              <a:defRPr sz="1800" kern="1200">
                <a:solidFill>
                  <a:schemeClr val="tx1">
                    <a:lumMod val="6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1</a:t>
            </a:fld>
            <a:endParaRPr lang="en-US" dirty="0"/>
          </a:p>
        </p:txBody>
      </p:sp>
    </p:spTree>
    <p:extLst>
      <p:ext uri="{BB962C8B-B14F-4D97-AF65-F5344CB8AC3E}">
        <p14:creationId xmlns:p14="http://schemas.microsoft.com/office/powerpoint/2010/main" val="72431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50514B-A201-B58D-46B7-2B7E2FAE13C7}"/>
              </a:ext>
            </a:extLst>
          </p:cNvPr>
          <p:cNvSpPr>
            <a:spLocks noGrp="1"/>
          </p:cNvSpPr>
          <p:nvPr>
            <p:ph type="title"/>
          </p:nvPr>
        </p:nvSpPr>
        <p:spPr/>
        <p:txBody>
          <a:bodyPr/>
          <a:lstStyle/>
          <a:p>
            <a:r>
              <a:rPr lang="zh-CN" altLang="en-US" dirty="0"/>
              <a:t>响应函数及二维信息</a:t>
            </a:r>
          </a:p>
        </p:txBody>
      </p:sp>
      <p:sp>
        <p:nvSpPr>
          <p:cNvPr id="3" name="灯片编号占位符 2">
            <a:extLst>
              <a:ext uri="{FF2B5EF4-FFF2-40B4-BE49-F238E27FC236}">
                <a16:creationId xmlns:a16="http://schemas.microsoft.com/office/drawing/2014/main" id="{D9196BE6-9D35-ED7C-7C76-715DB06A05B1}"/>
              </a:ext>
            </a:extLst>
          </p:cNvPr>
          <p:cNvSpPr>
            <a:spLocks noGrp="1"/>
          </p:cNvSpPr>
          <p:nvPr>
            <p:ph type="sldNum" sz="quarter" idx="12"/>
          </p:nvPr>
        </p:nvSpPr>
        <p:spPr/>
        <p:txBody>
          <a:bodyPr/>
          <a:lstStyle/>
          <a:p>
            <a:fld id="{4FAB73BC-B049-4115-A692-8D63A059BFB8}" type="slidenum">
              <a:rPr lang="en-US" smtClean="0"/>
              <a:t>10</a:t>
            </a:fld>
            <a:endParaRPr lang="en-US" dirty="0"/>
          </a:p>
        </p:txBody>
      </p:sp>
      <p:pic>
        <p:nvPicPr>
          <p:cNvPr id="5" name="图片 4" descr="图表, 折线图&#10;&#10;描述已自动生成">
            <a:extLst>
              <a:ext uri="{FF2B5EF4-FFF2-40B4-BE49-F238E27FC236}">
                <a16:creationId xmlns:a16="http://schemas.microsoft.com/office/drawing/2014/main" id="{348FB594-0533-3E81-9E07-9ADA9F6FAEFE}"/>
              </a:ext>
            </a:extLst>
          </p:cNvPr>
          <p:cNvPicPr>
            <a:picLocks noChangeAspect="1"/>
          </p:cNvPicPr>
          <p:nvPr/>
        </p:nvPicPr>
        <p:blipFill>
          <a:blip r:embed="rId3"/>
          <a:stretch>
            <a:fillRect/>
          </a:stretch>
        </p:blipFill>
        <p:spPr>
          <a:xfrm>
            <a:off x="403810" y="884327"/>
            <a:ext cx="2827070" cy="2176512"/>
          </a:xfrm>
          <a:prstGeom prst="rect">
            <a:avLst/>
          </a:prstGeom>
        </p:spPr>
      </p:pic>
      <p:sp>
        <p:nvSpPr>
          <p:cNvPr id="6" name="文本框 5">
            <a:extLst>
              <a:ext uri="{FF2B5EF4-FFF2-40B4-BE49-F238E27FC236}">
                <a16:creationId xmlns:a16="http://schemas.microsoft.com/office/drawing/2014/main" id="{37841706-B14E-6EB2-96D7-4E7479CA575E}"/>
              </a:ext>
            </a:extLst>
          </p:cNvPr>
          <p:cNvSpPr txBox="1"/>
          <p:nvPr/>
        </p:nvSpPr>
        <p:spPr>
          <a:xfrm>
            <a:off x="249652" y="3090454"/>
            <a:ext cx="2309903" cy="307777"/>
          </a:xfrm>
          <a:prstGeom prst="rect">
            <a:avLst/>
          </a:prstGeom>
          <a:noFill/>
        </p:spPr>
        <p:txBody>
          <a:bodyPr wrap="square" rtlCol="0">
            <a:spAutoFit/>
          </a:bodyPr>
          <a:lstStyle/>
          <a:p>
            <a:r>
              <a:rPr lang="zh-CN" altLang="en-US" sz="1400" dirty="0"/>
              <a:t>基于</a:t>
            </a:r>
            <a:r>
              <a:rPr lang="en-US" altLang="zh-CN" sz="1400" dirty="0"/>
              <a:t>SAMPA</a:t>
            </a:r>
            <a:r>
              <a:rPr lang="zh-CN" altLang="en-US" sz="1400" dirty="0"/>
              <a:t>成型函数：</a:t>
            </a:r>
          </a:p>
        </p:txBody>
      </p:sp>
      <mc:AlternateContent xmlns:mc="http://schemas.openxmlformats.org/markup-compatibility/2006">
        <mc:Choice xmlns:a14="http://schemas.microsoft.com/office/drawing/2010/main" Requires="a14">
          <p:sp>
            <p:nvSpPr>
              <p:cNvPr id="12" name="文本框 11">
                <a:extLst>
                  <a:ext uri="{FF2B5EF4-FFF2-40B4-BE49-F238E27FC236}">
                    <a16:creationId xmlns:a16="http://schemas.microsoft.com/office/drawing/2014/main" id="{F8AFFD0C-D6E7-29B6-F0C0-6EDD52B97CC6}"/>
                  </a:ext>
                </a:extLst>
              </p:cNvPr>
              <p:cNvSpPr txBox="1"/>
              <p:nvPr/>
            </p:nvSpPr>
            <p:spPr>
              <a:xfrm>
                <a:off x="4095751" y="3019542"/>
                <a:ext cx="4716780" cy="1415196"/>
              </a:xfrm>
              <a:prstGeom prst="rect">
                <a:avLst/>
              </a:prstGeom>
              <a:noFill/>
            </p:spPr>
            <p:txBody>
              <a:bodyPr wrap="square">
                <a:spAutoFit/>
              </a:bodyPr>
              <a:lstStyle/>
              <a:p>
                <a14:m>
                  <m:oMath xmlns:m="http://schemas.openxmlformats.org/officeDocument/2006/math">
                    <m:acc>
                      <m:accPr>
                        <m:chr m:val="̂"/>
                        <m:ctrlPr>
                          <a:rPr lang="zh-CN" altLang="en-US" sz="1400" i="1">
                            <a:latin typeface="Cambria Math" panose="02040503050406030204" pitchFamily="18" charset="0"/>
                          </a:rPr>
                        </m:ctrlPr>
                      </m:accPr>
                      <m:e>
                        <m:r>
                          <a:rPr lang="en-US" altLang="zh-CN" sz="1400" i="1">
                            <a:latin typeface="Cambria Math" panose="02040503050406030204" pitchFamily="18" charset="0"/>
                          </a:rPr>
                          <m:t>𝐴</m:t>
                        </m:r>
                      </m:e>
                    </m:acc>
                  </m:oMath>
                </a14:m>
                <a:r>
                  <a:rPr lang="zh-CN" altLang="en-US" sz="1400" dirty="0"/>
                  <a:t>为由</a:t>
                </a:r>
                <a:r>
                  <a:rPr lang="en-US" altLang="zh-CN" sz="1400" i="1" dirty="0">
                    <a:latin typeface="inherit"/>
                  </a:rPr>
                  <a:t>ω</a:t>
                </a:r>
                <a:r>
                  <a:rPr lang="en-US" altLang="zh-CN" sz="1400" dirty="0">
                    <a:latin typeface="KaTeX_Main"/>
                  </a:rPr>
                  <a:t>(</a:t>
                </a:r>
                <a:r>
                  <a:rPr lang="en-US" altLang="zh-CN" sz="1400" i="1" dirty="0">
                    <a:latin typeface="inherit"/>
                  </a:rPr>
                  <a:t>t</a:t>
                </a:r>
                <a:r>
                  <a:rPr lang="en-US" altLang="zh-CN" sz="1400" dirty="0">
                    <a:latin typeface="KaTeX_Main"/>
                  </a:rPr>
                  <a:t>)</a:t>
                </a:r>
                <a:r>
                  <a:rPr lang="zh-CN" altLang="en-US" sz="1400" dirty="0"/>
                  <a:t>中元素构成的 </a:t>
                </a:r>
                <a:r>
                  <a:rPr lang="en-US" altLang="zh-CN" sz="1400" dirty="0"/>
                  <a:t>31×21 </a:t>
                </a:r>
                <a:r>
                  <a:rPr lang="zh-CN" altLang="en-US" sz="1400" dirty="0"/>
                  <a:t>矩阵（</a:t>
                </a:r>
                <a:r>
                  <a:rPr lang="en-US" altLang="zh-CN" sz="1400" dirty="0"/>
                  <a:t>31&gt;21</a:t>
                </a:r>
                <a:r>
                  <a:rPr lang="zh-CN" altLang="en-US" sz="1400" dirty="0"/>
                  <a:t>），</a:t>
                </a:r>
                <a14:m>
                  <m:oMath xmlns:m="http://schemas.openxmlformats.org/officeDocument/2006/math">
                    <m:acc>
                      <m:accPr>
                        <m:chr m:val="̂"/>
                        <m:ctrlPr>
                          <a:rPr lang="zh-CN" altLang="en-US" sz="1400" i="1">
                            <a:latin typeface="Cambria Math" panose="02040503050406030204" pitchFamily="18" charset="0"/>
                          </a:rPr>
                        </m:ctrlPr>
                      </m:accPr>
                      <m:e>
                        <m:r>
                          <a:rPr lang="en-US" altLang="zh-CN" sz="1400" i="1">
                            <a:latin typeface="Cambria Math" panose="02040503050406030204" pitchFamily="18" charset="0"/>
                          </a:rPr>
                          <m:t>𝐴</m:t>
                        </m:r>
                      </m:e>
                    </m:acc>
                    <m:r>
                      <a:rPr lang="en-US" altLang="zh-CN" sz="1400" i="1">
                        <a:latin typeface="Cambria Math" panose="02040503050406030204" pitchFamily="18" charset="0"/>
                      </a:rPr>
                      <m:t>𝑄</m:t>
                    </m:r>
                    <m:r>
                      <a:rPr lang="en-US" altLang="zh-CN" sz="1400">
                        <a:latin typeface="Cambria Math" panose="02040503050406030204" pitchFamily="18" charset="0"/>
                      </a:rPr>
                      <m:t>=</m:t>
                    </m:r>
                    <m:r>
                      <m:rPr>
                        <m:sty m:val="p"/>
                      </m:rPr>
                      <a:rPr lang="en-US" altLang="zh-CN" sz="1400">
                        <a:latin typeface="Cambria Math" panose="02040503050406030204" pitchFamily="18" charset="0"/>
                      </a:rPr>
                      <m:t>B</m:t>
                    </m:r>
                  </m:oMath>
                </a14:m>
                <a:r>
                  <a:rPr lang="zh-CN" altLang="en-US" sz="1400" dirty="0"/>
                  <a:t> 为超定方程，可通过最小二乘方法求解出</a:t>
                </a:r>
                <a:r>
                  <a:rPr lang="en-US" altLang="zh-CN" sz="1400" dirty="0"/>
                  <a:t>Q</a:t>
                </a:r>
                <a:r>
                  <a:rPr lang="zh-CN" altLang="en-US" sz="1400" dirty="0"/>
                  <a:t>。由于原初电荷 </a:t>
                </a:r>
                <a:r>
                  <a:rPr lang="en-US" altLang="zh-CN" sz="1400" dirty="0"/>
                  <a:t>Q</a:t>
                </a:r>
                <a:r>
                  <a:rPr lang="zh-CN" altLang="en-US" sz="1400" dirty="0"/>
                  <a:t>具有非负性约束，采用非负最小二乘方法（</a:t>
                </a:r>
                <a:r>
                  <a:rPr lang="en-US" altLang="zh-CN" sz="1400" dirty="0"/>
                  <a:t>NNLS</a:t>
                </a:r>
                <a:r>
                  <a:rPr lang="zh-CN" altLang="en-US" sz="1400" dirty="0"/>
                  <a:t>）</a:t>
                </a:r>
                <a:r>
                  <a:rPr lang="en-US" altLang="zh-CN" sz="1400" dirty="0"/>
                  <a:t>	     </a:t>
                </a:r>
                <a14:m>
                  <m:oMath xmlns:m="http://schemas.openxmlformats.org/officeDocument/2006/math">
                    <m:func>
                      <m:funcPr>
                        <m:ctrlPr>
                          <a:rPr lang="en-US" altLang="zh-CN" sz="1400" b="0" i="1" smtClean="0">
                            <a:latin typeface="Cambria Math" panose="02040503050406030204" pitchFamily="18" charset="0"/>
                          </a:rPr>
                        </m:ctrlPr>
                      </m:funcPr>
                      <m:fName>
                        <m:limLow>
                          <m:limLowPr>
                            <m:ctrlPr>
                              <a:rPr lang="en-US" altLang="zh-CN" sz="1400" b="0" i="1" smtClean="0">
                                <a:latin typeface="Cambria Math" panose="02040503050406030204" pitchFamily="18" charset="0"/>
                              </a:rPr>
                            </m:ctrlPr>
                          </m:limLowPr>
                          <m:e>
                            <m:r>
                              <m:rPr>
                                <m:sty m:val="p"/>
                              </m:rPr>
                              <a:rPr lang="en-US" altLang="zh-CN" sz="1400" b="0" i="0" smtClean="0">
                                <a:latin typeface="Cambria Math" panose="02040503050406030204" pitchFamily="18" charset="0"/>
                              </a:rPr>
                              <m:t>min</m:t>
                            </m:r>
                          </m:e>
                          <m:lim>
                            <m:r>
                              <a:rPr lang="en-US" altLang="zh-CN" sz="1400" b="0" i="1" smtClean="0">
                                <a:latin typeface="Cambria Math" panose="02040503050406030204" pitchFamily="18" charset="0"/>
                              </a:rPr>
                              <m:t>𝑄</m:t>
                            </m:r>
                          </m:lim>
                        </m:limLow>
                      </m:fName>
                      <m:e>
                        <m:r>
                          <a:rPr lang="en-US" altLang="zh-CN" sz="1400" i="1">
                            <a:latin typeface="Cambria Math" panose="02040503050406030204" pitchFamily="18" charset="0"/>
                          </a:rPr>
                          <m:t>⁡|</m:t>
                        </m:r>
                        <m:d>
                          <m:dPr>
                            <m:begChr m:val="|"/>
                            <m:endChr m:val="|"/>
                            <m:ctrlPr>
                              <a:rPr lang="en-US" altLang="zh-CN" sz="1400" i="1">
                                <a:latin typeface="Cambria Math" panose="02040503050406030204" pitchFamily="18" charset="0"/>
                              </a:rPr>
                            </m:ctrlPr>
                          </m:dPr>
                          <m:e>
                            <m:r>
                              <a:rPr lang="en-US" altLang="zh-CN" sz="1400" i="1">
                                <a:latin typeface="Cambria Math" panose="02040503050406030204" pitchFamily="18" charset="0"/>
                              </a:rPr>
                              <m:t>𝐴𝑄</m:t>
                            </m:r>
                            <m:r>
                              <a:rPr lang="en-US" altLang="zh-CN" sz="1400" i="1">
                                <a:latin typeface="Cambria Math" panose="02040503050406030204" pitchFamily="18" charset="0"/>
                              </a:rPr>
                              <m:t>−</m:t>
                            </m:r>
                            <m:r>
                              <a:rPr lang="en-US" altLang="zh-CN" sz="1400" i="1">
                                <a:latin typeface="Cambria Math" panose="02040503050406030204" pitchFamily="18" charset="0"/>
                              </a:rPr>
                              <m:t>𝐵</m:t>
                            </m:r>
                          </m:e>
                        </m:d>
                        <m:sSubSup>
                          <m:sSubSupPr>
                            <m:ctrlPr>
                              <a:rPr lang="en-US" altLang="zh-CN" sz="1400" i="1">
                                <a:latin typeface="Cambria Math" panose="02040503050406030204" pitchFamily="18" charset="0"/>
                              </a:rPr>
                            </m:ctrlPr>
                          </m:sSubSupPr>
                          <m:e>
                            <m:r>
                              <a:rPr lang="en-US" altLang="zh-CN" sz="1400" i="1">
                                <a:latin typeface="Cambria Math" panose="02040503050406030204" pitchFamily="18" charset="0"/>
                              </a:rPr>
                              <m:t>|</m:t>
                            </m:r>
                          </m:e>
                          <m:sub>
                            <m:r>
                              <a:rPr lang="en-US" altLang="zh-CN" sz="1400" i="1">
                                <a:latin typeface="Cambria Math" panose="02040503050406030204" pitchFamily="18" charset="0"/>
                              </a:rPr>
                              <m:t>2</m:t>
                            </m:r>
                          </m:sub>
                          <m:sup>
                            <m:r>
                              <a:rPr lang="en-US" altLang="zh-CN" sz="1400" i="1">
                                <a:latin typeface="Cambria Math" panose="02040503050406030204" pitchFamily="18" charset="0"/>
                              </a:rPr>
                              <m:t>2</m:t>
                            </m:r>
                          </m:sup>
                        </m:sSubSup>
                      </m:e>
                    </m:func>
                    <m:r>
                      <a:rPr lang="zh-CN" altLang="en-US" sz="1400" i="1">
                        <a:latin typeface="Cambria Math" panose="02040503050406030204" pitchFamily="18" charset="0"/>
                      </a:rPr>
                      <m:t>，</m:t>
                    </m:r>
                    <m:sSub>
                      <m:sSubPr>
                        <m:ctrlPr>
                          <a:rPr lang="en-US" altLang="zh-CN" sz="1400" i="1" smtClean="0">
                            <a:latin typeface="Cambria Math" panose="02040503050406030204" pitchFamily="18" charset="0"/>
                          </a:rPr>
                        </m:ctrlPr>
                      </m:sSubPr>
                      <m:e>
                        <m:r>
                          <m:rPr>
                            <m:sty m:val="p"/>
                          </m:rPr>
                          <a:rPr lang="en-US" altLang="zh-CN" sz="1400" i="1">
                            <a:latin typeface="Cambria Math" panose="02040503050406030204" pitchFamily="18" charset="0"/>
                          </a:rPr>
                          <m:t>Q</m:t>
                        </m:r>
                      </m:e>
                      <m:sub>
                        <m:r>
                          <a:rPr lang="en-US" altLang="zh-CN" sz="1400" b="0" i="1" smtClean="0">
                            <a:latin typeface="Cambria Math" panose="02040503050406030204" pitchFamily="18" charset="0"/>
                          </a:rPr>
                          <m:t>𝑖</m:t>
                        </m:r>
                      </m:sub>
                    </m:sSub>
                    <m:r>
                      <a:rPr lang="en-US" altLang="zh-CN" sz="1400" i="1" smtClean="0">
                        <a:latin typeface="Cambria Math" panose="02040503050406030204" pitchFamily="18" charset="0"/>
                        <a:ea typeface="Cambria Math" panose="02040503050406030204" pitchFamily="18" charset="0"/>
                      </a:rPr>
                      <m:t>≥</m:t>
                    </m:r>
                    <m:r>
                      <a:rPr lang="en-US" altLang="zh-CN" sz="1400" b="0" i="1" smtClean="0">
                        <a:latin typeface="Cambria Math" panose="02040503050406030204" pitchFamily="18" charset="0"/>
                        <a:ea typeface="Cambria Math" panose="02040503050406030204" pitchFamily="18" charset="0"/>
                      </a:rPr>
                      <m:t>0</m:t>
                    </m:r>
                  </m:oMath>
                </a14:m>
                <a:endParaRPr lang="en-US" altLang="zh-CN" sz="1400" dirty="0"/>
              </a:p>
              <a:p>
                <a:r>
                  <a:rPr lang="en-US" altLang="zh-CN" sz="1400" dirty="0"/>
                  <a:t>Q</a:t>
                </a:r>
                <a:r>
                  <a:rPr lang="zh-CN" altLang="en-US" sz="1400" dirty="0"/>
                  <a:t> 是一个与时间（位置）相关的向量，</a:t>
                </a:r>
                <a:r>
                  <a:rPr lang="zh-CN" altLang="en-US" sz="1400" dirty="0">
                    <a:solidFill>
                      <a:srgbClr val="FF0000"/>
                    </a:solidFill>
                  </a:rPr>
                  <a:t>以此为准将沉积能量（原初电荷团</a:t>
                </a:r>
                <a14:m>
                  <m:oMath xmlns:m="http://schemas.openxmlformats.org/officeDocument/2006/math">
                    <m:r>
                      <a:rPr lang="zh-CN" altLang="en-US" sz="1400" i="1">
                        <a:solidFill>
                          <a:srgbClr val="FF0000"/>
                        </a:solidFill>
                        <a:latin typeface="Cambria Math" panose="02040503050406030204" pitchFamily="18" charset="0"/>
                      </a:rPr>
                      <m:t>∝</m:t>
                    </m:r>
                  </m:oMath>
                </a14:m>
                <a:r>
                  <a:rPr lang="en-US" altLang="zh-CN" sz="1400" dirty="0">
                    <a:solidFill>
                      <a:srgbClr val="FF0000"/>
                    </a:solidFill>
                  </a:rPr>
                  <a:t>Q</a:t>
                </a:r>
                <a:r>
                  <a:rPr lang="zh-CN" altLang="en-US" sz="1400" dirty="0">
                    <a:solidFill>
                      <a:srgbClr val="FF0000"/>
                    </a:solidFill>
                  </a:rPr>
                  <a:t>）与位置（时间）关联</a:t>
                </a:r>
                <a:endParaRPr lang="zh-CN" altLang="en-US" sz="1400" dirty="0"/>
              </a:p>
            </p:txBody>
          </p:sp>
        </mc:Choice>
        <mc:Fallback>
          <p:sp>
            <p:nvSpPr>
              <p:cNvPr id="12" name="文本框 11">
                <a:extLst>
                  <a:ext uri="{FF2B5EF4-FFF2-40B4-BE49-F238E27FC236}">
                    <a16:creationId xmlns:a16="http://schemas.microsoft.com/office/drawing/2014/main" id="{F8AFFD0C-D6E7-29B6-F0C0-6EDD52B97CC6}"/>
                  </a:ext>
                </a:extLst>
              </p:cNvPr>
              <p:cNvSpPr txBox="1">
                <a:spLocks noRot="1" noChangeAspect="1" noMove="1" noResize="1" noEditPoints="1" noAdjustHandles="1" noChangeArrowheads="1" noChangeShapeType="1" noTextEdit="1"/>
              </p:cNvSpPr>
              <p:nvPr/>
            </p:nvSpPr>
            <p:spPr>
              <a:xfrm>
                <a:off x="4095751" y="3019542"/>
                <a:ext cx="4716780" cy="1415196"/>
              </a:xfrm>
              <a:prstGeom prst="rect">
                <a:avLst/>
              </a:prstGeom>
              <a:blipFill>
                <a:blip r:embed="rId4"/>
                <a:stretch>
                  <a:fillRect l="-388" b="-3879"/>
                </a:stretch>
              </a:blipFill>
            </p:spPr>
            <p:txBody>
              <a:bodyPr/>
              <a:lstStyle/>
              <a:p>
                <a:r>
                  <a:rPr lang="zh-CN" altLang="en-US">
                    <a:noFill/>
                  </a:rPr>
                  <a:t> </a:t>
                </a:r>
              </a:p>
            </p:txBody>
          </p:sp>
        </mc:Fallback>
      </mc:AlternateContent>
      <p:sp>
        <p:nvSpPr>
          <p:cNvPr id="4" name="文本框 3">
            <a:extLst>
              <a:ext uri="{FF2B5EF4-FFF2-40B4-BE49-F238E27FC236}">
                <a16:creationId xmlns:a16="http://schemas.microsoft.com/office/drawing/2014/main" id="{4EAC5EF6-98D6-4865-AB25-F365F16723CA}"/>
              </a:ext>
            </a:extLst>
          </p:cNvPr>
          <p:cNvSpPr txBox="1"/>
          <p:nvPr/>
        </p:nvSpPr>
        <p:spPr>
          <a:xfrm>
            <a:off x="249652" y="3705175"/>
            <a:ext cx="3695531" cy="1169551"/>
          </a:xfrm>
          <a:prstGeom prst="rect">
            <a:avLst/>
          </a:prstGeom>
          <a:noFill/>
        </p:spPr>
        <p:txBody>
          <a:bodyPr wrap="square" rtlCol="0">
            <a:spAutoFit/>
          </a:bodyPr>
          <a:lstStyle/>
          <a:p>
            <a:r>
              <a:rPr lang="zh-CN" altLang="en-US" sz="1400" dirty="0"/>
              <a:t>在</a:t>
            </a:r>
            <a:r>
              <a:rPr lang="en-US" altLang="zh-CN" sz="1400" dirty="0"/>
              <a:t>GARFIELD++</a:t>
            </a:r>
            <a:r>
              <a:rPr lang="zh-CN" altLang="en-US" sz="1400" dirty="0"/>
              <a:t>中模拟恒定电荷数量倍增过后的信号。取信号平均后，基于电子学采样特性（采样间隔</a:t>
            </a:r>
            <a:r>
              <a:rPr lang="en-US" altLang="zh-CN" sz="1400" dirty="0"/>
              <a:t>100ns</a:t>
            </a:r>
            <a:r>
              <a:rPr lang="zh-CN" altLang="en-US" sz="1400" dirty="0"/>
              <a:t>）取样</a:t>
            </a:r>
            <a:r>
              <a:rPr lang="en-US" altLang="zh-CN" sz="1400" dirty="0"/>
              <a:t>10</a:t>
            </a:r>
            <a:r>
              <a:rPr lang="zh-CN" altLang="en-US" sz="1400" dirty="0"/>
              <a:t>个点作为</a:t>
            </a:r>
            <a:r>
              <a:rPr lang="en-US" altLang="zh-CN" sz="1400" i="1" dirty="0">
                <a:solidFill>
                  <a:srgbClr val="FF0000"/>
                </a:solidFill>
                <a:latin typeface="inherit"/>
              </a:rPr>
              <a:t>ω</a:t>
            </a:r>
            <a:r>
              <a:rPr lang="en-US" altLang="zh-CN" sz="1400" dirty="0">
                <a:solidFill>
                  <a:srgbClr val="FF0000"/>
                </a:solidFill>
                <a:latin typeface="KaTeX_Main"/>
              </a:rPr>
              <a:t>(</a:t>
            </a:r>
            <a:r>
              <a:rPr lang="en-US" altLang="zh-CN" sz="1400" i="1" dirty="0">
                <a:solidFill>
                  <a:srgbClr val="FF0000"/>
                </a:solidFill>
                <a:latin typeface="inherit"/>
              </a:rPr>
              <a:t>t</a:t>
            </a:r>
            <a:r>
              <a:rPr lang="en-US" altLang="zh-CN" sz="1400" dirty="0">
                <a:solidFill>
                  <a:srgbClr val="FF0000"/>
                </a:solidFill>
                <a:latin typeface="KaTeX_Main"/>
              </a:rPr>
              <a:t>)</a:t>
            </a:r>
          </a:p>
          <a:p>
            <a:r>
              <a:rPr lang="zh-CN" altLang="en-US" sz="1400" dirty="0">
                <a:latin typeface="KaTeX_Main"/>
              </a:rPr>
              <a:t>根据电子学的采样率和电子的漂移速度，</a:t>
            </a:r>
            <a:r>
              <a:rPr lang="en-US" altLang="zh-CN" sz="1400" dirty="0">
                <a:latin typeface="KaTeX_Main"/>
              </a:rPr>
              <a:t>4cm</a:t>
            </a:r>
            <a:r>
              <a:rPr lang="zh-CN" altLang="en-US" sz="1400" dirty="0">
                <a:latin typeface="KaTeX_Main"/>
              </a:rPr>
              <a:t>漂移区可以分成</a:t>
            </a:r>
            <a:r>
              <a:rPr lang="en-US" altLang="zh-CN" sz="1400" dirty="0">
                <a:latin typeface="KaTeX_Main"/>
              </a:rPr>
              <a:t>21</a:t>
            </a:r>
            <a:r>
              <a:rPr lang="zh-CN" altLang="en-US" sz="1400" dirty="0">
                <a:latin typeface="KaTeX_Main"/>
              </a:rPr>
              <a:t>层</a:t>
            </a:r>
            <a:endParaRPr lang="zh-CN" altLang="en-US" sz="1400" dirty="0"/>
          </a:p>
        </p:txBody>
      </p:sp>
      <p:sp>
        <p:nvSpPr>
          <p:cNvPr id="7" name="文本框 6">
            <a:extLst>
              <a:ext uri="{FF2B5EF4-FFF2-40B4-BE49-F238E27FC236}">
                <a16:creationId xmlns:a16="http://schemas.microsoft.com/office/drawing/2014/main" id="{5AC2BD1F-27AA-432D-B0F6-C2C390F4C042}"/>
              </a:ext>
            </a:extLst>
          </p:cNvPr>
          <p:cNvSpPr txBox="1"/>
          <p:nvPr/>
        </p:nvSpPr>
        <p:spPr>
          <a:xfrm>
            <a:off x="5443129" y="509082"/>
            <a:ext cx="381000" cy="323165"/>
          </a:xfrm>
          <a:prstGeom prst="rect">
            <a:avLst/>
          </a:prstGeom>
          <a:noFill/>
        </p:spPr>
        <p:txBody>
          <a:bodyPr wrap="square" rtlCol="0">
            <a:spAutoFit/>
          </a:bodyPr>
          <a:lstStyle/>
          <a:p>
            <a:r>
              <a:rPr lang="en-US" altLang="zh-CN" sz="1500" b="1" dirty="0">
                <a:solidFill>
                  <a:srgbClr val="FF0000"/>
                </a:solidFill>
                <a:effectLst>
                  <a:outerShdw blurRad="38100" dist="38100" dir="2700000" algn="tl">
                    <a:srgbClr val="000000">
                      <a:alpha val="43137"/>
                    </a:srgbClr>
                  </a:outerShdw>
                </a:effectLst>
              </a:rPr>
              <a:t>A</a:t>
            </a:r>
            <a:endParaRPr lang="zh-CN" altLang="en-US" sz="1500" b="1" dirty="0">
              <a:solidFill>
                <a:srgbClr val="FF0000"/>
              </a:solidFill>
              <a:effectLst>
                <a:outerShdw blurRad="38100" dist="38100" dir="2700000" algn="tl">
                  <a:srgbClr val="000000">
                    <a:alpha val="43137"/>
                  </a:srgbClr>
                </a:outerShdw>
              </a:effectLst>
            </a:endParaRPr>
          </a:p>
        </p:txBody>
      </p:sp>
      <p:sp>
        <p:nvSpPr>
          <p:cNvPr id="11" name="文本框 10">
            <a:extLst>
              <a:ext uri="{FF2B5EF4-FFF2-40B4-BE49-F238E27FC236}">
                <a16:creationId xmlns:a16="http://schemas.microsoft.com/office/drawing/2014/main" id="{0CB7B622-274A-42B8-9F07-7D03CC732322}"/>
              </a:ext>
            </a:extLst>
          </p:cNvPr>
          <p:cNvSpPr txBox="1"/>
          <p:nvPr/>
        </p:nvSpPr>
        <p:spPr>
          <a:xfrm>
            <a:off x="8032853" y="515270"/>
            <a:ext cx="381000" cy="323165"/>
          </a:xfrm>
          <a:prstGeom prst="rect">
            <a:avLst/>
          </a:prstGeom>
          <a:noFill/>
        </p:spPr>
        <p:txBody>
          <a:bodyPr wrap="square" rtlCol="0">
            <a:spAutoFit/>
          </a:bodyPr>
          <a:lstStyle/>
          <a:p>
            <a:r>
              <a:rPr lang="en-US" altLang="zh-CN" sz="1500" b="1" dirty="0">
                <a:solidFill>
                  <a:srgbClr val="FF0000"/>
                </a:solidFill>
                <a:effectLst>
                  <a:outerShdw blurRad="38100" dist="38100" dir="2700000" algn="tl">
                    <a:srgbClr val="000000">
                      <a:alpha val="43137"/>
                    </a:srgbClr>
                  </a:outerShdw>
                </a:effectLst>
              </a:rPr>
              <a:t>B</a:t>
            </a:r>
            <a:endParaRPr lang="zh-CN" altLang="en-US" sz="1500" b="1" dirty="0">
              <a:solidFill>
                <a:srgbClr val="FF0000"/>
              </a:solidFill>
              <a:effectLst>
                <a:outerShdw blurRad="38100" dist="38100" dir="2700000" algn="tl">
                  <a:srgbClr val="000000">
                    <a:alpha val="43137"/>
                  </a:srgbClr>
                </a:outerShdw>
              </a:effectLst>
            </a:endParaRPr>
          </a:p>
        </p:txBody>
      </p:sp>
      <p:sp>
        <p:nvSpPr>
          <p:cNvPr id="13" name="文本框 12">
            <a:extLst>
              <a:ext uri="{FF2B5EF4-FFF2-40B4-BE49-F238E27FC236}">
                <a16:creationId xmlns:a16="http://schemas.microsoft.com/office/drawing/2014/main" id="{8924FB68-5AA9-48DA-9541-58DAE0330B4C}"/>
              </a:ext>
            </a:extLst>
          </p:cNvPr>
          <p:cNvSpPr txBox="1"/>
          <p:nvPr/>
        </p:nvSpPr>
        <p:spPr>
          <a:xfrm>
            <a:off x="7095876" y="514834"/>
            <a:ext cx="381000" cy="323165"/>
          </a:xfrm>
          <a:prstGeom prst="rect">
            <a:avLst/>
          </a:prstGeom>
          <a:noFill/>
        </p:spPr>
        <p:txBody>
          <a:bodyPr wrap="square" rtlCol="0">
            <a:spAutoFit/>
          </a:bodyPr>
          <a:lstStyle/>
          <a:p>
            <a:r>
              <a:rPr lang="en-US" altLang="zh-CN" sz="1500" b="1" dirty="0">
                <a:solidFill>
                  <a:srgbClr val="FF0000"/>
                </a:solidFill>
                <a:effectLst>
                  <a:outerShdw blurRad="38100" dist="38100" dir="2700000" algn="tl">
                    <a:srgbClr val="000000">
                      <a:alpha val="43137"/>
                    </a:srgbClr>
                  </a:outerShdw>
                </a:effectLst>
              </a:rPr>
              <a:t>Q</a:t>
            </a:r>
            <a:endParaRPr lang="zh-CN" altLang="en-US" sz="1500" b="1" dirty="0">
              <a:solidFill>
                <a:srgbClr val="FF0000"/>
              </a:solidFill>
              <a:effectLst>
                <a:outerShdw blurRad="38100" dist="38100" dir="2700000" algn="tl">
                  <a:srgbClr val="000000">
                    <a:alpha val="43137"/>
                  </a:srgbClr>
                </a:outerShdw>
              </a:effectLst>
            </a:endParaRPr>
          </a:p>
        </p:txBody>
      </p:sp>
      <p:sp>
        <p:nvSpPr>
          <p:cNvPr id="9" name="文本框 8">
            <a:extLst>
              <a:ext uri="{FF2B5EF4-FFF2-40B4-BE49-F238E27FC236}">
                <a16:creationId xmlns:a16="http://schemas.microsoft.com/office/drawing/2014/main" id="{7BF1C6BD-913C-C6E6-1C07-F43893683E49}"/>
              </a:ext>
            </a:extLst>
          </p:cNvPr>
          <p:cNvSpPr txBox="1"/>
          <p:nvPr/>
        </p:nvSpPr>
        <p:spPr>
          <a:xfrm>
            <a:off x="1880459" y="1576122"/>
            <a:ext cx="1358191" cy="300082"/>
          </a:xfrm>
          <a:prstGeom prst="rect">
            <a:avLst/>
          </a:prstGeom>
          <a:noFill/>
        </p:spPr>
        <p:txBody>
          <a:bodyPr wrap="square" rtlCol="0">
            <a:spAutoFit/>
          </a:bodyPr>
          <a:lstStyle/>
          <a:p>
            <a:r>
              <a:rPr lang="en-US" altLang="zh-CN" sz="1350" b="1" dirty="0"/>
              <a:t>Garfield++</a:t>
            </a:r>
            <a:endParaRPr lang="zh-CN" altLang="en-US" sz="1350" b="1" dirty="0"/>
          </a:p>
        </p:txBody>
      </p:sp>
      <p:pic>
        <p:nvPicPr>
          <p:cNvPr id="14" name="图片 13">
            <a:extLst>
              <a:ext uri="{FF2B5EF4-FFF2-40B4-BE49-F238E27FC236}">
                <a16:creationId xmlns:a16="http://schemas.microsoft.com/office/drawing/2014/main" id="{94C3084A-13F9-42B1-8453-69DA38BF5CE2}"/>
              </a:ext>
            </a:extLst>
          </p:cNvPr>
          <p:cNvPicPr>
            <a:picLocks noChangeAspect="1"/>
          </p:cNvPicPr>
          <p:nvPr/>
        </p:nvPicPr>
        <p:blipFill rotWithShape="1">
          <a:blip r:embed="rId5"/>
          <a:srcRect r="1123"/>
          <a:stretch/>
        </p:blipFill>
        <p:spPr>
          <a:xfrm>
            <a:off x="3712285" y="832247"/>
            <a:ext cx="4949493" cy="2112450"/>
          </a:xfrm>
          <a:prstGeom prst="rect">
            <a:avLst/>
          </a:prstGeom>
        </p:spPr>
      </p:pic>
      <p:pic>
        <p:nvPicPr>
          <p:cNvPr id="16" name="图片 15">
            <a:extLst>
              <a:ext uri="{FF2B5EF4-FFF2-40B4-BE49-F238E27FC236}">
                <a16:creationId xmlns:a16="http://schemas.microsoft.com/office/drawing/2014/main" id="{B9D107A3-0A73-4BA2-9AE0-7F63E44830A9}"/>
              </a:ext>
            </a:extLst>
          </p:cNvPr>
          <p:cNvPicPr>
            <a:picLocks noChangeAspect="1"/>
          </p:cNvPicPr>
          <p:nvPr/>
        </p:nvPicPr>
        <p:blipFill>
          <a:blip r:embed="rId6"/>
          <a:stretch>
            <a:fillRect/>
          </a:stretch>
        </p:blipFill>
        <p:spPr>
          <a:xfrm>
            <a:off x="328058" y="3328857"/>
            <a:ext cx="2153090" cy="445693"/>
          </a:xfrm>
          <a:prstGeom prst="rect">
            <a:avLst/>
          </a:prstGeom>
        </p:spPr>
      </p:pic>
    </p:spTree>
    <p:extLst>
      <p:ext uri="{BB962C8B-B14F-4D97-AF65-F5344CB8AC3E}">
        <p14:creationId xmlns:p14="http://schemas.microsoft.com/office/powerpoint/2010/main" val="488716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7C92417-48F3-5FEC-6B86-262F28AA7FE9}"/>
              </a:ext>
            </a:extLst>
          </p:cNvPr>
          <p:cNvSpPr>
            <a:spLocks noGrp="1"/>
          </p:cNvSpPr>
          <p:nvPr>
            <p:ph type="title"/>
          </p:nvPr>
        </p:nvSpPr>
        <p:spPr/>
        <p:txBody>
          <a:bodyPr/>
          <a:lstStyle/>
          <a:p>
            <a:r>
              <a:rPr lang="zh-CN" altLang="en-US" dirty="0"/>
              <a:t>模拟验证</a:t>
            </a:r>
          </a:p>
        </p:txBody>
      </p:sp>
      <p:sp>
        <p:nvSpPr>
          <p:cNvPr id="3" name="灯片编号占位符 2">
            <a:extLst>
              <a:ext uri="{FF2B5EF4-FFF2-40B4-BE49-F238E27FC236}">
                <a16:creationId xmlns:a16="http://schemas.microsoft.com/office/drawing/2014/main" id="{944995A4-4CB1-EE3F-CEC1-B1940A5C8202}"/>
              </a:ext>
            </a:extLst>
          </p:cNvPr>
          <p:cNvSpPr>
            <a:spLocks noGrp="1"/>
          </p:cNvSpPr>
          <p:nvPr>
            <p:ph type="sldNum" sz="quarter" idx="12"/>
          </p:nvPr>
        </p:nvSpPr>
        <p:spPr/>
        <p:txBody>
          <a:bodyPr/>
          <a:lstStyle/>
          <a:p>
            <a:fld id="{4FAB73BC-B049-4115-A692-8D63A059BFB8}" type="slidenum">
              <a:rPr lang="en-US" smtClean="0"/>
              <a:t>11</a:t>
            </a:fld>
            <a:endParaRPr lang="en-US" dirty="0"/>
          </a:p>
        </p:txBody>
      </p:sp>
      <p:pic>
        <p:nvPicPr>
          <p:cNvPr id="5" name="图片 4">
            <a:extLst>
              <a:ext uri="{FF2B5EF4-FFF2-40B4-BE49-F238E27FC236}">
                <a16:creationId xmlns:a16="http://schemas.microsoft.com/office/drawing/2014/main" id="{1AB991EA-DA7A-3D06-CEB7-126F19821795}"/>
              </a:ext>
            </a:extLst>
          </p:cNvPr>
          <p:cNvPicPr>
            <a:picLocks noChangeAspect="1"/>
          </p:cNvPicPr>
          <p:nvPr/>
        </p:nvPicPr>
        <p:blipFill>
          <a:blip r:embed="rId3"/>
          <a:stretch>
            <a:fillRect/>
          </a:stretch>
        </p:blipFill>
        <p:spPr>
          <a:xfrm>
            <a:off x="4819258" y="0"/>
            <a:ext cx="2878192" cy="1856442"/>
          </a:xfrm>
          <a:prstGeom prst="rect">
            <a:avLst/>
          </a:prstGeom>
        </p:spPr>
      </p:pic>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EE5AB832-E9A0-4060-976B-78DAD70D45A6}"/>
                  </a:ext>
                </a:extLst>
              </p:cNvPr>
              <p:cNvSpPr txBox="1"/>
              <p:nvPr/>
            </p:nvSpPr>
            <p:spPr>
              <a:xfrm>
                <a:off x="5020919" y="1782200"/>
                <a:ext cx="2676531" cy="530530"/>
              </a:xfrm>
              <a:prstGeom prst="rect">
                <a:avLst/>
              </a:prstGeom>
              <a:noFill/>
            </p:spPr>
            <p:txBody>
              <a:bodyPr wrap="square">
                <a:spAutoFit/>
              </a:bodyPr>
              <a:lstStyle/>
              <a:p>
                <a:pPr/>
                <a:r>
                  <a:rPr lang="zh-CN" altLang="en-US" sz="1400" dirty="0"/>
                  <a:t>各区间波形叠加为单一事例波形：</a:t>
                </a:r>
                <a:br>
                  <a:rPr lang="zh-CN" altLang="en-US" sz="1400" dirty="0"/>
                </a:br>
                <a14:m>
                  <m:oMathPara xmlns:m="http://schemas.openxmlformats.org/officeDocument/2006/math">
                    <m:oMathParaPr>
                      <m:jc m:val="centerGroup"/>
                    </m:oMathParaPr>
                    <m:oMath xmlns:m="http://schemas.openxmlformats.org/officeDocument/2006/math">
                      <m:acc>
                        <m:accPr>
                          <m:chr m:val="̂"/>
                          <m:ctrlPr>
                            <a:rPr lang="zh-CN" altLang="en-US" sz="1400" i="1">
                              <a:latin typeface="Cambria Math" panose="02040503050406030204" pitchFamily="18" charset="0"/>
                            </a:rPr>
                          </m:ctrlPr>
                        </m:accPr>
                        <m:e>
                          <m:r>
                            <a:rPr lang="en-US" altLang="zh-CN" sz="1400" i="1">
                              <a:latin typeface="Cambria Math" panose="02040503050406030204" pitchFamily="18" charset="0"/>
                            </a:rPr>
                            <m:t>𝐴</m:t>
                          </m:r>
                        </m:e>
                      </m:acc>
                      <m:r>
                        <a:rPr lang="en-US" altLang="zh-CN" sz="1400" i="1">
                          <a:latin typeface="Cambria Math" panose="02040503050406030204" pitchFamily="18" charset="0"/>
                        </a:rPr>
                        <m:t>𝑄</m:t>
                      </m:r>
                      <m:r>
                        <a:rPr lang="en-US" altLang="zh-CN" sz="1400" i="1">
                          <a:latin typeface="Cambria Math" panose="02040503050406030204" pitchFamily="18" charset="0"/>
                        </a:rPr>
                        <m:t>=</m:t>
                      </m:r>
                      <m:r>
                        <a:rPr lang="en-US" altLang="zh-CN" sz="1400" i="1">
                          <a:latin typeface="Cambria Math" panose="02040503050406030204" pitchFamily="18" charset="0"/>
                        </a:rPr>
                        <m:t>𝐵</m:t>
                      </m:r>
                    </m:oMath>
                  </m:oMathPara>
                </a14:m>
                <a:endParaRPr lang="zh-CN" altLang="en-US" sz="1400" dirty="0"/>
              </a:p>
            </p:txBody>
          </p:sp>
        </mc:Choice>
        <mc:Fallback xmlns="">
          <p:sp>
            <p:nvSpPr>
              <p:cNvPr id="10" name="文本框 9">
                <a:extLst>
                  <a:ext uri="{FF2B5EF4-FFF2-40B4-BE49-F238E27FC236}">
                    <a16:creationId xmlns:a16="http://schemas.microsoft.com/office/drawing/2014/main" id="{EE5AB832-E9A0-4060-976B-78DAD70D45A6}"/>
                  </a:ext>
                </a:extLst>
              </p:cNvPr>
              <p:cNvSpPr txBox="1">
                <a:spLocks noRot="1" noChangeAspect="1" noMove="1" noResize="1" noEditPoints="1" noAdjustHandles="1" noChangeArrowheads="1" noChangeShapeType="1" noTextEdit="1"/>
              </p:cNvSpPr>
              <p:nvPr/>
            </p:nvSpPr>
            <p:spPr>
              <a:xfrm>
                <a:off x="5020919" y="1782200"/>
                <a:ext cx="2676531" cy="530530"/>
              </a:xfrm>
              <a:prstGeom prst="rect">
                <a:avLst/>
              </a:prstGeom>
              <a:blipFill>
                <a:blip r:embed="rId4"/>
                <a:stretch>
                  <a:fillRect l="-683" t="-1149" r="-7062" b="-4598"/>
                </a:stretch>
              </a:blipFill>
            </p:spPr>
            <p:txBody>
              <a:bodyPr/>
              <a:lstStyle/>
              <a:p>
                <a:r>
                  <a:rPr lang="zh-CN" altLang="en-US">
                    <a:noFill/>
                  </a:rPr>
                  <a:t> </a:t>
                </a:r>
              </a:p>
            </p:txBody>
          </p:sp>
        </mc:Fallback>
      </mc:AlternateContent>
      <p:pic>
        <p:nvPicPr>
          <p:cNvPr id="13" name="图片 12">
            <a:extLst>
              <a:ext uri="{FF2B5EF4-FFF2-40B4-BE49-F238E27FC236}">
                <a16:creationId xmlns:a16="http://schemas.microsoft.com/office/drawing/2014/main" id="{68AD8FEE-CC81-465B-9E6E-183FAD77FB2B}"/>
              </a:ext>
            </a:extLst>
          </p:cNvPr>
          <p:cNvPicPr>
            <a:picLocks noChangeAspect="1"/>
          </p:cNvPicPr>
          <p:nvPr/>
        </p:nvPicPr>
        <p:blipFill>
          <a:blip r:embed="rId5"/>
          <a:stretch>
            <a:fillRect/>
          </a:stretch>
        </p:blipFill>
        <p:spPr>
          <a:xfrm>
            <a:off x="4805010" y="2660322"/>
            <a:ext cx="2906686" cy="2179308"/>
          </a:xfrm>
          <a:prstGeom prst="rect">
            <a:avLst/>
          </a:prstGeom>
        </p:spPr>
      </p:pic>
      <p:sp>
        <p:nvSpPr>
          <p:cNvPr id="18" name="箭头: 右 17">
            <a:extLst>
              <a:ext uri="{FF2B5EF4-FFF2-40B4-BE49-F238E27FC236}">
                <a16:creationId xmlns:a16="http://schemas.microsoft.com/office/drawing/2014/main" id="{973330D8-5D2E-407E-8428-9928C2BDA555}"/>
              </a:ext>
            </a:extLst>
          </p:cNvPr>
          <p:cNvSpPr/>
          <p:nvPr/>
        </p:nvSpPr>
        <p:spPr>
          <a:xfrm rot="5400000">
            <a:off x="6043965" y="1984288"/>
            <a:ext cx="626737" cy="12836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zh-CN" altLang="en-US" sz="1350" dirty="0"/>
              <a:t>多次模拟</a:t>
            </a:r>
          </a:p>
        </p:txBody>
      </p:sp>
      <p:pic>
        <p:nvPicPr>
          <p:cNvPr id="20" name="图片 19">
            <a:extLst>
              <a:ext uri="{FF2B5EF4-FFF2-40B4-BE49-F238E27FC236}">
                <a16:creationId xmlns:a16="http://schemas.microsoft.com/office/drawing/2014/main" id="{CAD93CCE-14D8-4437-AAD2-909E0227764C}"/>
              </a:ext>
            </a:extLst>
          </p:cNvPr>
          <p:cNvPicPr>
            <a:picLocks noChangeAspect="1"/>
          </p:cNvPicPr>
          <p:nvPr/>
        </p:nvPicPr>
        <p:blipFill>
          <a:blip r:embed="rId6"/>
          <a:stretch>
            <a:fillRect/>
          </a:stretch>
        </p:blipFill>
        <p:spPr>
          <a:xfrm>
            <a:off x="185329" y="609032"/>
            <a:ext cx="3719106" cy="4465412"/>
          </a:xfrm>
          <a:prstGeom prst="rect">
            <a:avLst/>
          </a:prstGeom>
        </p:spPr>
      </p:pic>
      <p:sp>
        <p:nvSpPr>
          <p:cNvPr id="21" name="文本框 20">
            <a:extLst>
              <a:ext uri="{FF2B5EF4-FFF2-40B4-BE49-F238E27FC236}">
                <a16:creationId xmlns:a16="http://schemas.microsoft.com/office/drawing/2014/main" id="{FC1B439F-E1EA-4413-A579-9996FD6A38CC}"/>
              </a:ext>
            </a:extLst>
          </p:cNvPr>
          <p:cNvSpPr txBox="1"/>
          <p:nvPr/>
        </p:nvSpPr>
        <p:spPr>
          <a:xfrm>
            <a:off x="1324441" y="4402856"/>
            <a:ext cx="2752351" cy="523220"/>
          </a:xfrm>
          <a:prstGeom prst="rect">
            <a:avLst/>
          </a:prstGeom>
          <a:noFill/>
        </p:spPr>
        <p:txBody>
          <a:bodyPr wrap="square" rtlCol="0">
            <a:spAutoFit/>
          </a:bodyPr>
          <a:lstStyle/>
          <a:p>
            <a:r>
              <a:rPr lang="en-US" altLang="zh-CN" sz="1400" dirty="0"/>
              <a:t>GEANT4</a:t>
            </a:r>
            <a:r>
              <a:rPr lang="zh-CN" altLang="en-US" sz="1400" dirty="0"/>
              <a:t>分区统计能量沉积，可从中抽样</a:t>
            </a:r>
            <a:r>
              <a:rPr lang="en-US" altLang="zh-CN" sz="1400" dirty="0"/>
              <a:t>Q</a:t>
            </a:r>
            <a:endParaRPr lang="zh-CN" altLang="en-US" sz="1400" dirty="0"/>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969881AE-6908-4747-8358-3D591F7CD230}"/>
                  </a:ext>
                </a:extLst>
              </p:cNvPr>
              <p:cNvSpPr txBox="1"/>
              <p:nvPr/>
            </p:nvSpPr>
            <p:spPr>
              <a:xfrm>
                <a:off x="4862360" y="4776747"/>
                <a:ext cx="3255939" cy="307777"/>
              </a:xfrm>
              <a:prstGeom prst="rect">
                <a:avLst/>
              </a:prstGeom>
              <a:noFill/>
            </p:spPr>
            <p:txBody>
              <a:bodyPr wrap="square" rtlCol="0">
                <a:spAutoFit/>
              </a:bodyPr>
              <a:lstStyle/>
              <a:p>
                <a:r>
                  <a:rPr lang="zh-CN" altLang="en-US" sz="1400" dirty="0"/>
                  <a:t>全事例叠加，</a:t>
                </a:r>
                <a14:m>
                  <m:oMath xmlns:m="http://schemas.openxmlformats.org/officeDocument/2006/math">
                    <m:sSub>
                      <m:sSubPr>
                        <m:ctrlPr>
                          <a:rPr lang="en-US" altLang="zh-CN" sz="1400" i="1">
                            <a:latin typeface="Cambria Math" panose="02040503050406030204" pitchFamily="18" charset="0"/>
                          </a:rPr>
                        </m:ctrlPr>
                      </m:sSubPr>
                      <m:e>
                        <m:r>
                          <m:rPr>
                            <m:sty m:val="p"/>
                          </m:rPr>
                          <a:rPr lang="en-US" altLang="zh-CN" sz="1400" i="1">
                            <a:latin typeface="Cambria Math" panose="02040503050406030204" pitchFamily="18" charset="0"/>
                          </a:rPr>
                          <m:t>B</m:t>
                        </m:r>
                      </m:e>
                      <m:sub>
                        <m:r>
                          <m:rPr>
                            <m:sty m:val="p"/>
                          </m:rPr>
                          <a:rPr lang="en-US" altLang="zh-CN" sz="1400" i="1">
                            <a:latin typeface="Cambria Math" panose="02040503050406030204" pitchFamily="18" charset="0"/>
                          </a:rPr>
                          <m:t>all</m:t>
                        </m:r>
                      </m:sub>
                    </m:sSub>
                    <m:r>
                      <a:rPr lang="zh-CN" altLang="en-US" sz="1400" i="1">
                        <a:latin typeface="Cambria Math" panose="02040503050406030204" pitchFamily="18" charset="0"/>
                      </a:rPr>
                      <m:t>，</m:t>
                    </m:r>
                  </m:oMath>
                </a14:m>
                <a:r>
                  <a:rPr lang="zh-CN" altLang="en-US" sz="1400" dirty="0"/>
                  <a:t>与实验数据吻合</a:t>
                </a:r>
              </a:p>
            </p:txBody>
          </p:sp>
        </mc:Choice>
        <mc:Fallback xmlns="">
          <p:sp>
            <p:nvSpPr>
              <p:cNvPr id="11" name="文本框 10">
                <a:extLst>
                  <a:ext uri="{FF2B5EF4-FFF2-40B4-BE49-F238E27FC236}">
                    <a16:creationId xmlns:a16="http://schemas.microsoft.com/office/drawing/2014/main" id="{969881AE-6908-4747-8358-3D591F7CD230}"/>
                  </a:ext>
                </a:extLst>
              </p:cNvPr>
              <p:cNvSpPr txBox="1">
                <a:spLocks noRot="1" noChangeAspect="1" noMove="1" noResize="1" noEditPoints="1" noAdjustHandles="1" noChangeArrowheads="1" noChangeShapeType="1" noTextEdit="1"/>
              </p:cNvSpPr>
              <p:nvPr/>
            </p:nvSpPr>
            <p:spPr>
              <a:xfrm>
                <a:off x="4862360" y="4776747"/>
                <a:ext cx="3255939" cy="307777"/>
              </a:xfrm>
              <a:prstGeom prst="rect">
                <a:avLst/>
              </a:prstGeom>
              <a:blipFill>
                <a:blip r:embed="rId7"/>
                <a:stretch>
                  <a:fillRect l="-562" t="-4000" b="-200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3973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5EC6E5-5E04-6062-9172-7249D7EEC8A0}"/>
              </a:ext>
            </a:extLst>
          </p:cNvPr>
          <p:cNvSpPr>
            <a:spLocks noGrp="1"/>
          </p:cNvSpPr>
          <p:nvPr>
            <p:ph type="title"/>
          </p:nvPr>
        </p:nvSpPr>
        <p:spPr/>
        <p:txBody>
          <a:bodyPr/>
          <a:lstStyle/>
          <a:p>
            <a:r>
              <a:rPr lang="zh-CN" altLang="en-US" dirty="0"/>
              <a:t>二维能谱分布</a:t>
            </a:r>
          </a:p>
        </p:txBody>
      </p:sp>
      <p:sp>
        <p:nvSpPr>
          <p:cNvPr id="3" name="灯片编号占位符 2">
            <a:extLst>
              <a:ext uri="{FF2B5EF4-FFF2-40B4-BE49-F238E27FC236}">
                <a16:creationId xmlns:a16="http://schemas.microsoft.com/office/drawing/2014/main" id="{2E12B448-43CF-D883-1E57-B7BD9BBFE4C3}"/>
              </a:ext>
            </a:extLst>
          </p:cNvPr>
          <p:cNvSpPr>
            <a:spLocks noGrp="1"/>
          </p:cNvSpPr>
          <p:nvPr>
            <p:ph type="sldNum" sz="quarter" idx="12"/>
          </p:nvPr>
        </p:nvSpPr>
        <p:spPr/>
        <p:txBody>
          <a:bodyPr/>
          <a:lstStyle/>
          <a:p>
            <a:fld id="{4FAB73BC-B049-4115-A692-8D63A059BFB8}" type="slidenum">
              <a:rPr lang="en-US" smtClean="0"/>
              <a:t>12</a:t>
            </a:fld>
            <a:endParaRPr lang="en-US" dirty="0"/>
          </a:p>
        </p:txBody>
      </p:sp>
      <p:sp>
        <p:nvSpPr>
          <p:cNvPr id="4" name="文本框 3">
            <a:extLst>
              <a:ext uri="{FF2B5EF4-FFF2-40B4-BE49-F238E27FC236}">
                <a16:creationId xmlns:a16="http://schemas.microsoft.com/office/drawing/2014/main" id="{B85AAB63-2A79-4B4C-856E-906F3214DF29}"/>
              </a:ext>
            </a:extLst>
          </p:cNvPr>
          <p:cNvSpPr txBox="1"/>
          <p:nvPr/>
        </p:nvSpPr>
        <p:spPr>
          <a:xfrm>
            <a:off x="1187921" y="3748165"/>
            <a:ext cx="6371297" cy="1000274"/>
          </a:xfrm>
          <a:prstGeom prst="rect">
            <a:avLst/>
          </a:prstGeom>
          <a:noFill/>
        </p:spPr>
        <p:txBody>
          <a:bodyPr wrap="square" rtlCol="0">
            <a:spAutoFit/>
          </a:bodyPr>
          <a:lstStyle/>
          <a:p>
            <a:pPr algn="ctr"/>
            <a:r>
              <a:rPr lang="zh-CN" altLang="en-US" sz="1600" dirty="0"/>
              <a:t>构建二维能量沉积分布</a:t>
            </a:r>
            <a:endParaRPr lang="en-US" altLang="zh-CN" sz="1600" dirty="0"/>
          </a:p>
          <a:p>
            <a:pPr algn="ctr"/>
            <a:r>
              <a:rPr lang="zh-CN" altLang="en-US" sz="1600" dirty="0"/>
              <a:t>归一化后可视作概率分布函数</a:t>
            </a:r>
            <a:r>
              <a:rPr lang="zh-CN" altLang="en-US" sz="1600" dirty="0">
                <a:solidFill>
                  <a:srgbClr val="000000"/>
                </a:solidFill>
                <a:latin typeface="XITSMath-Regular-Identity-H"/>
              </a:rPr>
              <a:t>𝑓</a:t>
            </a:r>
            <a:r>
              <a:rPr lang="en-US" altLang="zh-CN" sz="1600" dirty="0">
                <a:solidFill>
                  <a:srgbClr val="000000"/>
                </a:solidFill>
                <a:latin typeface="XITSMath-Regular-Identity-H"/>
              </a:rPr>
              <a:t>(</a:t>
            </a:r>
            <a:r>
              <a:rPr lang="zh-CN" altLang="en-US" sz="1600" dirty="0">
                <a:solidFill>
                  <a:srgbClr val="000000"/>
                </a:solidFill>
                <a:latin typeface="XITSMath-Regular-Identity-H"/>
              </a:rPr>
              <a:t>𝑏𝑖𝑛</a:t>
            </a:r>
            <a:r>
              <a:rPr lang="en-US" altLang="zh-CN" sz="1600" dirty="0">
                <a:solidFill>
                  <a:srgbClr val="000000"/>
                </a:solidFill>
                <a:latin typeface="XITSMath-Regular-Identity-H"/>
              </a:rPr>
              <a:t>, </a:t>
            </a:r>
            <a:r>
              <a:rPr lang="zh-CN" altLang="en-US" sz="1600" dirty="0">
                <a:solidFill>
                  <a:srgbClr val="000000"/>
                </a:solidFill>
                <a:latin typeface="XITSMath-Regular-Identity-H"/>
              </a:rPr>
              <a:t>𝑑𝐸</a:t>
            </a:r>
            <a:r>
              <a:rPr lang="en-US" altLang="zh-CN" sz="1600" dirty="0">
                <a:solidFill>
                  <a:srgbClr val="000000"/>
                </a:solidFill>
                <a:latin typeface="XITSMath-Regular-Identity-H"/>
              </a:rPr>
              <a:t>)</a:t>
            </a:r>
          </a:p>
          <a:p>
            <a:r>
              <a:rPr lang="en-US" altLang="zh-CN" sz="1350" dirty="0">
                <a:solidFill>
                  <a:srgbClr val="000000"/>
                </a:solidFill>
                <a:latin typeface="XITSMath-Regular-Identity-H"/>
              </a:rPr>
              <a:t> </a:t>
            </a:r>
            <a:endParaRPr lang="zh-CN" altLang="en-US" sz="1350" dirty="0"/>
          </a:p>
          <a:p>
            <a:endParaRPr lang="en-US" altLang="zh-CN" sz="1350" dirty="0"/>
          </a:p>
        </p:txBody>
      </p:sp>
      <p:pic>
        <p:nvPicPr>
          <p:cNvPr id="9" name="图片 8">
            <a:extLst>
              <a:ext uri="{FF2B5EF4-FFF2-40B4-BE49-F238E27FC236}">
                <a16:creationId xmlns:a16="http://schemas.microsoft.com/office/drawing/2014/main" id="{D496B7CD-69B2-4897-A5C5-FAA2CD33236C}"/>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418245" y="1531502"/>
            <a:ext cx="2772439" cy="2167842"/>
          </a:xfrm>
          <a:prstGeom prst="rect">
            <a:avLst/>
          </a:prstGeom>
        </p:spPr>
      </p:pic>
      <p:pic>
        <p:nvPicPr>
          <p:cNvPr id="11" name="图片 10">
            <a:extLst>
              <a:ext uri="{FF2B5EF4-FFF2-40B4-BE49-F238E27FC236}">
                <a16:creationId xmlns:a16="http://schemas.microsoft.com/office/drawing/2014/main" id="{B4A6C090-6762-447F-9AC0-23AC6856577B}"/>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4572000" y="1531503"/>
            <a:ext cx="2704267" cy="2080493"/>
          </a:xfrm>
          <a:prstGeom prst="rect">
            <a:avLst/>
          </a:prstGeom>
        </p:spPr>
      </p:pic>
      <p:sp>
        <p:nvSpPr>
          <p:cNvPr id="12" name="文本框 11">
            <a:extLst>
              <a:ext uri="{FF2B5EF4-FFF2-40B4-BE49-F238E27FC236}">
                <a16:creationId xmlns:a16="http://schemas.microsoft.com/office/drawing/2014/main" id="{985643C9-2C56-4687-8DE3-ABE2ACBFC3E7}"/>
              </a:ext>
            </a:extLst>
          </p:cNvPr>
          <p:cNvSpPr txBox="1"/>
          <p:nvPr/>
        </p:nvSpPr>
        <p:spPr>
          <a:xfrm>
            <a:off x="5231723" y="2150485"/>
            <a:ext cx="1573103" cy="300082"/>
          </a:xfrm>
          <a:prstGeom prst="rect">
            <a:avLst/>
          </a:prstGeom>
          <a:noFill/>
        </p:spPr>
        <p:txBody>
          <a:bodyPr wrap="square" rtlCol="0">
            <a:spAutoFit/>
          </a:bodyPr>
          <a:lstStyle/>
          <a:p>
            <a:r>
              <a:rPr lang="en-US" altLang="zh-CN" sz="1350" b="1" dirty="0">
                <a:solidFill>
                  <a:srgbClr val="FF0000"/>
                </a:solidFill>
                <a:effectLst>
                  <a:outerShdw blurRad="38100" dist="38100" dir="2700000" algn="tl">
                    <a:srgbClr val="000000">
                      <a:alpha val="43137"/>
                    </a:srgbClr>
                  </a:outerShdw>
                </a:effectLst>
              </a:rPr>
              <a:t>GEANT4</a:t>
            </a:r>
            <a:r>
              <a:rPr lang="zh-CN" altLang="en-US" sz="1350" b="1" dirty="0">
                <a:solidFill>
                  <a:srgbClr val="FF0000"/>
                </a:solidFill>
                <a:effectLst>
                  <a:outerShdw blurRad="38100" dist="38100" dir="2700000" algn="tl">
                    <a:srgbClr val="000000">
                      <a:alpha val="43137"/>
                    </a:srgbClr>
                  </a:outerShdw>
                </a:effectLst>
              </a:rPr>
              <a:t>，</a:t>
            </a:r>
            <a:r>
              <a:rPr lang="en-US" altLang="zh-CN" sz="1350" b="1" dirty="0">
                <a:solidFill>
                  <a:srgbClr val="FF0000"/>
                </a:solidFill>
                <a:effectLst>
                  <a:outerShdw blurRad="38100" dist="38100" dir="2700000" algn="tl">
                    <a:srgbClr val="000000">
                      <a:alpha val="43137"/>
                    </a:srgbClr>
                  </a:outerShdw>
                </a:effectLst>
              </a:rPr>
              <a:t>π</a:t>
            </a:r>
            <a:endParaRPr lang="zh-CN" altLang="en-US" sz="1350" b="1" dirty="0">
              <a:solidFill>
                <a:srgbClr val="FF0000"/>
              </a:solidFill>
              <a:effectLst>
                <a:outerShdw blurRad="38100" dist="38100" dir="2700000" algn="tl">
                  <a:srgbClr val="000000">
                    <a:alpha val="43137"/>
                  </a:srgbClr>
                </a:outerShdw>
              </a:effectLst>
            </a:endParaRPr>
          </a:p>
        </p:txBody>
      </p:sp>
      <p:sp>
        <p:nvSpPr>
          <p:cNvPr id="13" name="文本框 12">
            <a:extLst>
              <a:ext uri="{FF2B5EF4-FFF2-40B4-BE49-F238E27FC236}">
                <a16:creationId xmlns:a16="http://schemas.microsoft.com/office/drawing/2014/main" id="{487463AC-2BFC-4172-8632-DDB85B5DF839}"/>
              </a:ext>
            </a:extLst>
          </p:cNvPr>
          <p:cNvSpPr txBox="1"/>
          <p:nvPr/>
        </p:nvSpPr>
        <p:spPr>
          <a:xfrm>
            <a:off x="2125165" y="2167808"/>
            <a:ext cx="1573103" cy="300082"/>
          </a:xfrm>
          <a:prstGeom prst="rect">
            <a:avLst/>
          </a:prstGeom>
          <a:noFill/>
        </p:spPr>
        <p:txBody>
          <a:bodyPr wrap="square" rtlCol="0">
            <a:spAutoFit/>
          </a:bodyPr>
          <a:lstStyle/>
          <a:p>
            <a:r>
              <a:rPr lang="en-US" altLang="zh-CN" sz="1350" b="1" dirty="0">
                <a:solidFill>
                  <a:srgbClr val="FF0000"/>
                </a:solidFill>
                <a:effectLst>
                  <a:outerShdw blurRad="38100" dist="38100" dir="2700000" algn="tl">
                    <a:srgbClr val="000000">
                      <a:alpha val="43137"/>
                    </a:srgbClr>
                  </a:outerShdw>
                </a:effectLst>
              </a:rPr>
              <a:t>GEANT4</a:t>
            </a:r>
            <a:r>
              <a:rPr lang="zh-CN" altLang="en-US" sz="1350" b="1" dirty="0">
                <a:solidFill>
                  <a:srgbClr val="FF0000"/>
                </a:solidFill>
                <a:effectLst>
                  <a:outerShdw blurRad="38100" dist="38100" dir="2700000" algn="tl">
                    <a:srgbClr val="000000">
                      <a:alpha val="43137"/>
                    </a:srgbClr>
                  </a:outerShdw>
                </a:effectLst>
              </a:rPr>
              <a:t>，</a:t>
            </a:r>
            <a:r>
              <a:rPr lang="en-US" altLang="zh-CN" sz="1350" b="1" dirty="0">
                <a:solidFill>
                  <a:srgbClr val="FF0000"/>
                </a:solidFill>
                <a:effectLst>
                  <a:outerShdw blurRad="38100" dist="38100" dir="2700000" algn="tl">
                    <a:srgbClr val="000000">
                      <a:alpha val="43137"/>
                    </a:srgbClr>
                  </a:outerShdw>
                </a:effectLst>
              </a:rPr>
              <a:t>e</a:t>
            </a:r>
            <a:endParaRPr lang="zh-CN" altLang="en-US" sz="135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66436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9E63DB-4670-43F8-8845-0726D8BA4FE2}"/>
              </a:ext>
            </a:extLst>
          </p:cNvPr>
          <p:cNvSpPr>
            <a:spLocks noGrp="1"/>
          </p:cNvSpPr>
          <p:nvPr>
            <p:ph type="title"/>
          </p:nvPr>
        </p:nvSpPr>
        <p:spPr/>
        <p:txBody>
          <a:bodyPr/>
          <a:lstStyle/>
          <a:p>
            <a:r>
              <a:rPr lang="zh-CN" altLang="en-US" dirty="0"/>
              <a:t>实验结果与修正</a:t>
            </a:r>
          </a:p>
        </p:txBody>
      </p:sp>
      <p:sp>
        <p:nvSpPr>
          <p:cNvPr id="4" name="文本框 3">
            <a:extLst>
              <a:ext uri="{FF2B5EF4-FFF2-40B4-BE49-F238E27FC236}">
                <a16:creationId xmlns:a16="http://schemas.microsoft.com/office/drawing/2014/main" id="{EB541BB5-EAC3-4EC5-A035-9347FF501DF6}"/>
              </a:ext>
            </a:extLst>
          </p:cNvPr>
          <p:cNvSpPr txBox="1"/>
          <p:nvPr/>
        </p:nvSpPr>
        <p:spPr>
          <a:xfrm>
            <a:off x="366473" y="1120890"/>
            <a:ext cx="2597286" cy="3477875"/>
          </a:xfrm>
          <a:prstGeom prst="rect">
            <a:avLst/>
          </a:prstGeom>
          <a:noFill/>
        </p:spPr>
        <p:txBody>
          <a:bodyPr wrap="square">
            <a:spAutoFit/>
          </a:bodyPr>
          <a:lstStyle/>
          <a:p>
            <a:r>
              <a:rPr lang="zh-CN" altLang="en-US" sz="1600" dirty="0"/>
              <a:t>但实验中第一个区域存在特定的能量沉积的偏移（可能原因是触发时间与探测器实际响应时间的偏移，或者气隙不是完美的分成</a:t>
            </a:r>
            <a:r>
              <a:rPr lang="en-US" altLang="zh-CN" sz="1600" dirty="0"/>
              <a:t>21</a:t>
            </a:r>
            <a:r>
              <a:rPr lang="zh-CN" altLang="en-US" sz="1600" dirty="0"/>
              <a:t>层，还可能是算法本身）</a:t>
            </a:r>
            <a:endParaRPr lang="en-US" altLang="zh-CN" sz="1600" dirty="0"/>
          </a:p>
          <a:p>
            <a:endParaRPr lang="en-US" altLang="zh-CN" sz="1800" dirty="0"/>
          </a:p>
          <a:p>
            <a:endParaRPr lang="en-US" altLang="zh-CN" sz="1800" dirty="0"/>
          </a:p>
          <a:p>
            <a:r>
              <a:rPr lang="zh-CN" altLang="en-US" sz="1600" dirty="0"/>
              <a:t>利用强子 𝜋 能量沉积在各个区域分布均匀的特性，将第一个区域进行修正（系数</a:t>
            </a:r>
            <a:r>
              <a:rPr lang="en-US" altLang="zh-CN" sz="1600" dirty="0"/>
              <a:t>1.104</a:t>
            </a:r>
            <a:r>
              <a:rPr lang="zh-CN" altLang="en-US" sz="1600" dirty="0"/>
              <a:t>）</a:t>
            </a:r>
          </a:p>
        </p:txBody>
      </p:sp>
      <p:sp>
        <p:nvSpPr>
          <p:cNvPr id="13" name="灯片编号占位符 2">
            <a:extLst>
              <a:ext uri="{FF2B5EF4-FFF2-40B4-BE49-F238E27FC236}">
                <a16:creationId xmlns:a16="http://schemas.microsoft.com/office/drawing/2014/main" id="{55CE16A6-D316-456B-A248-2E6A871D8B5C}"/>
              </a:ext>
            </a:extLst>
          </p:cNvPr>
          <p:cNvSpPr>
            <a:spLocks noGrp="1"/>
          </p:cNvSpPr>
          <p:nvPr>
            <p:ph type="sldNum" sz="quarter" idx="12"/>
          </p:nvPr>
        </p:nvSpPr>
        <p:spPr>
          <a:xfrm>
            <a:off x="8469630" y="4629150"/>
            <a:ext cx="685800" cy="445294"/>
          </a:xfrm>
        </p:spPr>
        <p:txBody>
          <a:bodyPr/>
          <a:lstStyle/>
          <a:p>
            <a:fld id="{4FAB73BC-B049-4115-A692-8D63A059BFB8}" type="slidenum">
              <a:rPr lang="en-US" smtClean="0"/>
              <a:t>13</a:t>
            </a:fld>
            <a:endParaRPr lang="en-US" dirty="0"/>
          </a:p>
        </p:txBody>
      </p:sp>
      <p:sp>
        <p:nvSpPr>
          <p:cNvPr id="3" name="Rectangle 2">
            <a:extLst>
              <a:ext uri="{FF2B5EF4-FFF2-40B4-BE49-F238E27FC236}">
                <a16:creationId xmlns:a16="http://schemas.microsoft.com/office/drawing/2014/main" id="{061CD32A-EA3A-4203-B680-5248CA819E5D}"/>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1025" name="图片 13">
            <a:extLst>
              <a:ext uri="{FF2B5EF4-FFF2-40B4-BE49-F238E27FC236}">
                <a16:creationId xmlns:a16="http://schemas.microsoft.com/office/drawing/2014/main" id="{C28604B0-5395-4ADA-9B0C-DA684250E4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7086" y="596368"/>
            <a:ext cx="2476133" cy="203473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3">
            <a:extLst>
              <a:ext uri="{FF2B5EF4-FFF2-40B4-BE49-F238E27FC236}">
                <a16:creationId xmlns:a16="http://schemas.microsoft.com/office/drawing/2014/main" id="{6664ABCA-4F6A-48DD-99BA-BB25B8096645}"/>
              </a:ext>
            </a:extLst>
          </p:cNvPr>
          <p:cNvSpPr>
            <a:spLocks noChangeArrowheads="1"/>
          </p:cNvSpPr>
          <p:nvPr/>
        </p:nvSpPr>
        <p:spPr bwMode="auto">
          <a:xfrm>
            <a:off x="0" y="22574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17" name="图片 16">
            <a:extLst>
              <a:ext uri="{FF2B5EF4-FFF2-40B4-BE49-F238E27FC236}">
                <a16:creationId xmlns:a16="http://schemas.microsoft.com/office/drawing/2014/main" id="{1C7CC51E-3439-4C21-9B0C-58687BFE5DC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3181956" y="596382"/>
            <a:ext cx="2471329" cy="2034721"/>
          </a:xfrm>
          <a:prstGeom prst="rect">
            <a:avLst/>
          </a:prstGeom>
        </p:spPr>
      </p:pic>
      <p:pic>
        <p:nvPicPr>
          <p:cNvPr id="18" name="图片 17">
            <a:extLst>
              <a:ext uri="{FF2B5EF4-FFF2-40B4-BE49-F238E27FC236}">
                <a16:creationId xmlns:a16="http://schemas.microsoft.com/office/drawing/2014/main" id="{02C4552E-D40F-4A45-A498-216FA542EF53}"/>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5757250" y="2913356"/>
            <a:ext cx="2550673" cy="2130624"/>
          </a:xfrm>
          <a:prstGeom prst="rect">
            <a:avLst/>
          </a:prstGeom>
        </p:spPr>
      </p:pic>
      <p:pic>
        <p:nvPicPr>
          <p:cNvPr id="19" name="图片 18">
            <a:extLst>
              <a:ext uri="{FF2B5EF4-FFF2-40B4-BE49-F238E27FC236}">
                <a16:creationId xmlns:a16="http://schemas.microsoft.com/office/drawing/2014/main" id="{669056F9-74EB-46A8-AF53-B503274EEA59}"/>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3175757" y="2943823"/>
            <a:ext cx="2471329" cy="2130621"/>
          </a:xfrm>
          <a:prstGeom prst="rect">
            <a:avLst/>
          </a:prstGeom>
        </p:spPr>
      </p:pic>
      <p:sp>
        <p:nvSpPr>
          <p:cNvPr id="20" name="文本框 19">
            <a:extLst>
              <a:ext uri="{FF2B5EF4-FFF2-40B4-BE49-F238E27FC236}">
                <a16:creationId xmlns:a16="http://schemas.microsoft.com/office/drawing/2014/main" id="{91CD7C98-CBD9-4C2C-880C-9E0383A4C95F}"/>
              </a:ext>
            </a:extLst>
          </p:cNvPr>
          <p:cNvSpPr txBox="1"/>
          <p:nvPr/>
        </p:nvSpPr>
        <p:spPr>
          <a:xfrm>
            <a:off x="3843870" y="1120890"/>
            <a:ext cx="1379220" cy="300082"/>
          </a:xfrm>
          <a:prstGeom prst="rect">
            <a:avLst/>
          </a:prstGeom>
          <a:noFill/>
        </p:spPr>
        <p:txBody>
          <a:bodyPr wrap="square" rtlCol="0">
            <a:spAutoFit/>
          </a:bodyPr>
          <a:lstStyle/>
          <a:p>
            <a:r>
              <a:rPr lang="en-US" altLang="zh-CN" sz="1350" b="1" dirty="0">
                <a:solidFill>
                  <a:srgbClr val="FF0000"/>
                </a:solidFill>
                <a:effectLst>
                  <a:outerShdw blurRad="38100" dist="38100" dir="2700000" algn="tl">
                    <a:srgbClr val="000000">
                      <a:alpha val="43137"/>
                    </a:srgbClr>
                  </a:outerShdw>
                </a:effectLst>
              </a:rPr>
              <a:t>beam</a:t>
            </a:r>
            <a:r>
              <a:rPr lang="zh-CN" altLang="en-US" sz="1350" b="1" dirty="0">
                <a:solidFill>
                  <a:srgbClr val="FF0000"/>
                </a:solidFill>
                <a:effectLst>
                  <a:outerShdw blurRad="38100" dist="38100" dir="2700000" algn="tl">
                    <a:srgbClr val="000000">
                      <a:alpha val="43137"/>
                    </a:srgbClr>
                  </a:outerShdw>
                </a:effectLst>
              </a:rPr>
              <a:t>，</a:t>
            </a:r>
            <a:r>
              <a:rPr lang="en-US" altLang="zh-CN" sz="1350" b="1" dirty="0">
                <a:solidFill>
                  <a:srgbClr val="FF0000"/>
                </a:solidFill>
                <a:effectLst>
                  <a:outerShdw blurRad="38100" dist="38100" dir="2700000" algn="tl">
                    <a:srgbClr val="000000">
                      <a:alpha val="43137"/>
                    </a:srgbClr>
                  </a:outerShdw>
                </a:effectLst>
              </a:rPr>
              <a:t>e</a:t>
            </a:r>
            <a:endParaRPr lang="zh-CN" altLang="en-US" sz="1350" b="1" dirty="0">
              <a:solidFill>
                <a:srgbClr val="FF0000"/>
              </a:solidFill>
              <a:effectLst>
                <a:outerShdw blurRad="38100" dist="38100" dir="2700000" algn="tl">
                  <a:srgbClr val="000000">
                    <a:alpha val="43137"/>
                  </a:srgbClr>
                </a:outerShdw>
              </a:effectLst>
            </a:endParaRPr>
          </a:p>
        </p:txBody>
      </p:sp>
      <p:sp>
        <p:nvSpPr>
          <p:cNvPr id="21" name="文本框 20">
            <a:extLst>
              <a:ext uri="{FF2B5EF4-FFF2-40B4-BE49-F238E27FC236}">
                <a16:creationId xmlns:a16="http://schemas.microsoft.com/office/drawing/2014/main" id="{D7DCEDF2-5E41-4F27-8FBC-B15222DC62E1}"/>
              </a:ext>
            </a:extLst>
          </p:cNvPr>
          <p:cNvSpPr txBox="1"/>
          <p:nvPr/>
        </p:nvSpPr>
        <p:spPr>
          <a:xfrm>
            <a:off x="6342977" y="1164832"/>
            <a:ext cx="1379220" cy="300082"/>
          </a:xfrm>
          <a:prstGeom prst="rect">
            <a:avLst/>
          </a:prstGeom>
          <a:noFill/>
        </p:spPr>
        <p:txBody>
          <a:bodyPr wrap="square" rtlCol="0">
            <a:spAutoFit/>
          </a:bodyPr>
          <a:lstStyle/>
          <a:p>
            <a:r>
              <a:rPr lang="en-US" altLang="zh-CN" sz="1350" b="1" dirty="0">
                <a:solidFill>
                  <a:srgbClr val="FF0000"/>
                </a:solidFill>
                <a:effectLst>
                  <a:outerShdw blurRad="38100" dist="38100" dir="2700000" algn="tl">
                    <a:srgbClr val="000000">
                      <a:alpha val="43137"/>
                    </a:srgbClr>
                  </a:outerShdw>
                </a:effectLst>
              </a:rPr>
              <a:t>beam</a:t>
            </a:r>
            <a:r>
              <a:rPr lang="zh-CN" altLang="en-US" sz="1350" b="1" dirty="0">
                <a:solidFill>
                  <a:srgbClr val="FF0000"/>
                </a:solidFill>
                <a:effectLst>
                  <a:outerShdw blurRad="38100" dist="38100" dir="2700000" algn="tl">
                    <a:srgbClr val="000000">
                      <a:alpha val="43137"/>
                    </a:srgbClr>
                  </a:outerShdw>
                </a:effectLst>
              </a:rPr>
              <a:t>，</a:t>
            </a:r>
            <a:r>
              <a:rPr lang="en-US" altLang="zh-CN" sz="1350" b="1" dirty="0">
                <a:solidFill>
                  <a:srgbClr val="FF0000"/>
                </a:solidFill>
                <a:effectLst>
                  <a:outerShdw blurRad="38100" dist="38100" dir="2700000" algn="tl">
                    <a:srgbClr val="000000">
                      <a:alpha val="43137"/>
                    </a:srgbClr>
                  </a:outerShdw>
                </a:effectLst>
              </a:rPr>
              <a:t>π</a:t>
            </a:r>
            <a:endParaRPr lang="zh-CN" altLang="en-US" sz="1350" b="1" dirty="0">
              <a:solidFill>
                <a:srgbClr val="FF0000"/>
              </a:solidFill>
              <a:effectLst>
                <a:outerShdw blurRad="38100" dist="38100" dir="2700000" algn="tl">
                  <a:srgbClr val="000000">
                    <a:alpha val="43137"/>
                  </a:srgbClr>
                </a:outerShdw>
              </a:effectLst>
            </a:endParaRPr>
          </a:p>
        </p:txBody>
      </p:sp>
      <p:sp>
        <p:nvSpPr>
          <p:cNvPr id="22" name="文本框 21">
            <a:extLst>
              <a:ext uri="{FF2B5EF4-FFF2-40B4-BE49-F238E27FC236}">
                <a16:creationId xmlns:a16="http://schemas.microsoft.com/office/drawing/2014/main" id="{E2F3E3E4-26CD-4A05-BCB4-CAAFF1160913}"/>
              </a:ext>
            </a:extLst>
          </p:cNvPr>
          <p:cNvSpPr txBox="1"/>
          <p:nvPr/>
        </p:nvSpPr>
        <p:spPr>
          <a:xfrm>
            <a:off x="3500970" y="3395471"/>
            <a:ext cx="1722120" cy="300082"/>
          </a:xfrm>
          <a:prstGeom prst="rect">
            <a:avLst/>
          </a:prstGeom>
          <a:noFill/>
        </p:spPr>
        <p:txBody>
          <a:bodyPr wrap="square" rtlCol="0">
            <a:spAutoFit/>
          </a:bodyPr>
          <a:lstStyle/>
          <a:p>
            <a:r>
              <a:rPr lang="zh-CN" altLang="en-US" sz="1350" b="1" dirty="0">
                <a:solidFill>
                  <a:srgbClr val="FF0000"/>
                </a:solidFill>
                <a:effectLst>
                  <a:outerShdw blurRad="38100" dist="38100" dir="2700000" algn="tl">
                    <a:srgbClr val="000000">
                      <a:alpha val="43137"/>
                    </a:srgbClr>
                  </a:outerShdw>
                </a:effectLst>
              </a:rPr>
              <a:t>修正后二维能谱，</a:t>
            </a:r>
            <a:r>
              <a:rPr lang="en-US" altLang="zh-CN" sz="1350" b="1" dirty="0">
                <a:solidFill>
                  <a:srgbClr val="FF0000"/>
                </a:solidFill>
                <a:effectLst>
                  <a:outerShdw blurRad="38100" dist="38100" dir="2700000" algn="tl">
                    <a:srgbClr val="000000">
                      <a:alpha val="43137"/>
                    </a:srgbClr>
                  </a:outerShdw>
                </a:effectLst>
              </a:rPr>
              <a:t>e</a:t>
            </a:r>
            <a:endParaRPr lang="zh-CN" altLang="en-US" sz="1350" b="1" dirty="0">
              <a:solidFill>
                <a:srgbClr val="FF0000"/>
              </a:solidFill>
              <a:effectLst>
                <a:outerShdw blurRad="38100" dist="38100" dir="2700000" algn="tl">
                  <a:srgbClr val="000000">
                    <a:alpha val="43137"/>
                  </a:srgbClr>
                </a:outerShdw>
              </a:effectLst>
            </a:endParaRPr>
          </a:p>
        </p:txBody>
      </p:sp>
      <p:sp>
        <p:nvSpPr>
          <p:cNvPr id="23" name="文本框 22">
            <a:extLst>
              <a:ext uri="{FF2B5EF4-FFF2-40B4-BE49-F238E27FC236}">
                <a16:creationId xmlns:a16="http://schemas.microsoft.com/office/drawing/2014/main" id="{966805A8-7C31-4B58-8068-60E667CC0E9C}"/>
              </a:ext>
            </a:extLst>
          </p:cNvPr>
          <p:cNvSpPr txBox="1"/>
          <p:nvPr/>
        </p:nvSpPr>
        <p:spPr>
          <a:xfrm>
            <a:off x="6000077" y="3429841"/>
            <a:ext cx="1722120" cy="300082"/>
          </a:xfrm>
          <a:prstGeom prst="rect">
            <a:avLst/>
          </a:prstGeom>
          <a:noFill/>
        </p:spPr>
        <p:txBody>
          <a:bodyPr wrap="square" rtlCol="0">
            <a:spAutoFit/>
          </a:bodyPr>
          <a:lstStyle/>
          <a:p>
            <a:r>
              <a:rPr lang="zh-CN" altLang="en-US" sz="1350" b="1" dirty="0">
                <a:solidFill>
                  <a:srgbClr val="FF0000"/>
                </a:solidFill>
                <a:effectLst>
                  <a:outerShdw blurRad="38100" dist="38100" dir="2700000" algn="tl">
                    <a:srgbClr val="000000">
                      <a:alpha val="43137"/>
                    </a:srgbClr>
                  </a:outerShdw>
                </a:effectLst>
              </a:rPr>
              <a:t>修正后二维能谱，</a:t>
            </a:r>
            <a:r>
              <a:rPr lang="el-GR" altLang="zh-CN" sz="1350" b="1" dirty="0">
                <a:solidFill>
                  <a:srgbClr val="FF0000"/>
                </a:solidFill>
                <a:effectLst>
                  <a:outerShdw blurRad="38100" dist="38100" dir="2700000" algn="tl">
                    <a:srgbClr val="000000">
                      <a:alpha val="43137"/>
                    </a:srgbClr>
                  </a:outerShdw>
                </a:effectLst>
              </a:rPr>
              <a:t>π</a:t>
            </a:r>
            <a:endParaRPr lang="zh-CN" altLang="en-US" sz="135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8999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6DDDD1-72D2-70AB-E975-340DE512291A}"/>
              </a:ext>
            </a:extLst>
          </p:cNvPr>
          <p:cNvSpPr>
            <a:spLocks noGrp="1"/>
          </p:cNvSpPr>
          <p:nvPr>
            <p:ph type="title"/>
          </p:nvPr>
        </p:nvSpPr>
        <p:spPr/>
        <p:txBody>
          <a:bodyPr/>
          <a:lstStyle/>
          <a:p>
            <a:r>
              <a:rPr lang="zh-CN" altLang="en-US" dirty="0"/>
              <a:t>二维似然及结果</a:t>
            </a:r>
          </a:p>
        </p:txBody>
      </p:sp>
      <p:sp>
        <p:nvSpPr>
          <p:cNvPr id="3" name="灯片编号占位符 2">
            <a:extLst>
              <a:ext uri="{FF2B5EF4-FFF2-40B4-BE49-F238E27FC236}">
                <a16:creationId xmlns:a16="http://schemas.microsoft.com/office/drawing/2014/main" id="{12DA0457-6453-2C4E-CAC0-735921574663}"/>
              </a:ext>
            </a:extLst>
          </p:cNvPr>
          <p:cNvSpPr>
            <a:spLocks noGrp="1"/>
          </p:cNvSpPr>
          <p:nvPr>
            <p:ph type="sldNum" sz="quarter" idx="12"/>
          </p:nvPr>
        </p:nvSpPr>
        <p:spPr>
          <a:xfrm>
            <a:off x="8458200" y="4698206"/>
            <a:ext cx="685800" cy="445294"/>
          </a:xfrm>
        </p:spPr>
        <p:txBody>
          <a:bodyPr/>
          <a:lstStyle/>
          <a:p>
            <a:fld id="{4FAB73BC-B049-4115-A692-8D63A059BFB8}" type="slidenum">
              <a:rPr lang="en-US" smtClean="0"/>
              <a:t>14</a:t>
            </a:fld>
            <a:endParaRPr lang="en-US" dirty="0"/>
          </a:p>
        </p:txBody>
      </p:sp>
      <p:pic>
        <p:nvPicPr>
          <p:cNvPr id="9" name="图片 8">
            <a:extLst>
              <a:ext uri="{FF2B5EF4-FFF2-40B4-BE49-F238E27FC236}">
                <a16:creationId xmlns:a16="http://schemas.microsoft.com/office/drawing/2014/main" id="{B34DBF9C-6388-9A97-73A3-030F2AFEB548}"/>
              </a:ext>
            </a:extLst>
          </p:cNvPr>
          <p:cNvPicPr>
            <a:picLocks noChangeAspect="1"/>
          </p:cNvPicPr>
          <p:nvPr/>
        </p:nvPicPr>
        <p:blipFill>
          <a:blip r:embed="rId3"/>
          <a:stretch>
            <a:fillRect/>
          </a:stretch>
        </p:blipFill>
        <p:spPr>
          <a:xfrm>
            <a:off x="1485894" y="2515424"/>
            <a:ext cx="2745172" cy="2162377"/>
          </a:xfrm>
          <a:prstGeom prst="rect">
            <a:avLst/>
          </a:prstGeom>
        </p:spPr>
      </p:pic>
      <p:pic>
        <p:nvPicPr>
          <p:cNvPr id="11" name="图片 10" descr="图表&#10;&#10;描述已自动生成">
            <a:extLst>
              <a:ext uri="{FF2B5EF4-FFF2-40B4-BE49-F238E27FC236}">
                <a16:creationId xmlns:a16="http://schemas.microsoft.com/office/drawing/2014/main" id="{5BB60A0E-8326-BB9C-73D8-85C4031C21C4}"/>
              </a:ext>
            </a:extLst>
          </p:cNvPr>
          <p:cNvPicPr>
            <a:picLocks noChangeAspect="1"/>
          </p:cNvPicPr>
          <p:nvPr/>
        </p:nvPicPr>
        <p:blipFill>
          <a:blip r:embed="rId4"/>
          <a:stretch>
            <a:fillRect/>
          </a:stretch>
        </p:blipFill>
        <p:spPr>
          <a:xfrm>
            <a:off x="4847681" y="2515424"/>
            <a:ext cx="2657652" cy="2120245"/>
          </a:xfrm>
          <a:prstGeom prst="rect">
            <a:avLst/>
          </a:prstGeom>
        </p:spPr>
      </p:pic>
      <p:sp>
        <p:nvSpPr>
          <p:cNvPr id="14" name="文本框 13">
            <a:extLst>
              <a:ext uri="{FF2B5EF4-FFF2-40B4-BE49-F238E27FC236}">
                <a16:creationId xmlns:a16="http://schemas.microsoft.com/office/drawing/2014/main" id="{ED3FB2DA-7E7B-4FF7-9FC5-D7710D5ECCA0}"/>
              </a:ext>
            </a:extLst>
          </p:cNvPr>
          <p:cNvSpPr txBox="1"/>
          <p:nvPr/>
        </p:nvSpPr>
        <p:spPr>
          <a:xfrm>
            <a:off x="1272616" y="4635669"/>
            <a:ext cx="2898290" cy="507831"/>
          </a:xfrm>
          <a:prstGeom prst="rect">
            <a:avLst/>
          </a:prstGeom>
          <a:noFill/>
        </p:spPr>
        <p:txBody>
          <a:bodyPr wrap="square" rtlCol="0">
            <a:spAutoFit/>
          </a:bodyPr>
          <a:lstStyle/>
          <a:p>
            <a:pPr algn="ctr"/>
            <a:r>
              <a:rPr lang="en-US" altLang="zh-CN" sz="1350" dirty="0"/>
              <a:t>5GeV/c</a:t>
            </a:r>
            <a:r>
              <a:rPr lang="zh-CN" altLang="en-US" sz="1350" dirty="0"/>
              <a:t>仅需三层即可达到鉴别要求</a:t>
            </a:r>
            <a:endParaRPr lang="en-US" altLang="zh-CN" sz="1350" dirty="0"/>
          </a:p>
          <a:p>
            <a:pPr algn="ctr"/>
            <a:r>
              <a:rPr lang="zh-CN" altLang="en-US" sz="1350" dirty="0"/>
              <a:t>       （</a:t>
            </a:r>
            <a:r>
              <a:rPr lang="el-GR" altLang="zh-CN" sz="1350" dirty="0"/>
              <a:t>π</a:t>
            </a:r>
            <a:r>
              <a:rPr lang="zh-CN" altLang="en-US" sz="1350" dirty="0"/>
              <a:t>误判率低至</a:t>
            </a:r>
            <a:r>
              <a:rPr lang="en-US" altLang="zh-CN" sz="1350" dirty="0">
                <a:solidFill>
                  <a:srgbClr val="000000"/>
                </a:solidFill>
                <a:latin typeface="TimesNewRomanPSMT"/>
              </a:rPr>
              <a:t>2.7%</a:t>
            </a:r>
            <a:r>
              <a:rPr lang="zh-CN" altLang="en-US" sz="1350" dirty="0"/>
              <a:t> ）</a:t>
            </a:r>
          </a:p>
        </p:txBody>
      </p:sp>
      <p:sp>
        <p:nvSpPr>
          <p:cNvPr id="16" name="文本框 15">
            <a:extLst>
              <a:ext uri="{FF2B5EF4-FFF2-40B4-BE49-F238E27FC236}">
                <a16:creationId xmlns:a16="http://schemas.microsoft.com/office/drawing/2014/main" id="{2EEBFA82-E459-4EA1-9B3B-07A784745348}"/>
              </a:ext>
            </a:extLst>
          </p:cNvPr>
          <p:cNvSpPr txBox="1"/>
          <p:nvPr/>
        </p:nvSpPr>
        <p:spPr>
          <a:xfrm>
            <a:off x="4727362" y="4641485"/>
            <a:ext cx="2898290" cy="507831"/>
          </a:xfrm>
          <a:prstGeom prst="rect">
            <a:avLst/>
          </a:prstGeom>
          <a:noFill/>
        </p:spPr>
        <p:txBody>
          <a:bodyPr wrap="square">
            <a:spAutoFit/>
          </a:bodyPr>
          <a:lstStyle/>
          <a:p>
            <a:pPr algn="ctr"/>
            <a:r>
              <a:rPr lang="en-US" altLang="zh-CN" sz="1350" dirty="0"/>
              <a:t>15GeV/c</a:t>
            </a:r>
            <a:r>
              <a:rPr lang="zh-CN" altLang="en-US" sz="1350" dirty="0"/>
              <a:t>需四层即可达到鉴别要求  （</a:t>
            </a:r>
            <a:r>
              <a:rPr lang="el-GR" altLang="zh-CN" sz="1350" dirty="0"/>
              <a:t>π</a:t>
            </a:r>
            <a:r>
              <a:rPr lang="zh-CN" altLang="en-US" sz="1350" dirty="0"/>
              <a:t>误判率低至</a:t>
            </a:r>
            <a:r>
              <a:rPr lang="en-US" altLang="zh-CN" sz="1350" dirty="0">
                <a:solidFill>
                  <a:srgbClr val="000000"/>
                </a:solidFill>
                <a:latin typeface="TimesNewRomanPSMT"/>
              </a:rPr>
              <a:t>3.42%</a:t>
            </a:r>
            <a:r>
              <a:rPr lang="zh-CN" altLang="en-US" sz="1350" dirty="0"/>
              <a:t> ）</a:t>
            </a:r>
          </a:p>
        </p:txBody>
      </p:sp>
      <p:sp>
        <p:nvSpPr>
          <p:cNvPr id="4" name="文本框 3">
            <a:extLst>
              <a:ext uri="{FF2B5EF4-FFF2-40B4-BE49-F238E27FC236}">
                <a16:creationId xmlns:a16="http://schemas.microsoft.com/office/drawing/2014/main" id="{162A8224-45E8-3399-FC7C-1E4C4BFC7291}"/>
              </a:ext>
            </a:extLst>
          </p:cNvPr>
          <p:cNvSpPr txBox="1"/>
          <p:nvPr/>
        </p:nvSpPr>
        <p:spPr>
          <a:xfrm>
            <a:off x="5417688" y="3680001"/>
            <a:ext cx="1101945" cy="323165"/>
          </a:xfrm>
          <a:prstGeom prst="rect">
            <a:avLst/>
          </a:prstGeom>
          <a:noFill/>
        </p:spPr>
        <p:txBody>
          <a:bodyPr wrap="square" rtlCol="0">
            <a:spAutoFit/>
          </a:bodyPr>
          <a:lstStyle/>
          <a:p>
            <a:r>
              <a:rPr lang="en-US" altLang="zh-CN" sz="1500" b="1" dirty="0">
                <a:effectLst>
                  <a:outerShdw blurRad="38100" dist="38100" dir="2700000" algn="tl">
                    <a:srgbClr val="000000">
                      <a:alpha val="43137"/>
                    </a:srgbClr>
                  </a:outerShdw>
                </a:effectLst>
              </a:rPr>
              <a:t>GEANT4</a:t>
            </a:r>
            <a:endParaRPr lang="zh-CN" altLang="en-US" sz="1500" b="1"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5A53A016-8F42-4D6D-A76A-1776EDBE55CA}"/>
                  </a:ext>
                </a:extLst>
              </p:cNvPr>
              <p:cNvSpPr txBox="1"/>
              <p:nvPr/>
            </p:nvSpPr>
            <p:spPr>
              <a:xfrm>
                <a:off x="540939" y="621604"/>
                <a:ext cx="7716294" cy="1738746"/>
              </a:xfrm>
              <a:prstGeom prst="rect">
                <a:avLst/>
              </a:prstGeom>
              <a:noFill/>
            </p:spPr>
            <p:txBody>
              <a:bodyPr wrap="square">
                <a:spAutoFit/>
              </a:bodyPr>
              <a:lstStyle/>
              <a:p>
                <a:pPr marL="214313" indent="-214313">
                  <a:buFont typeface="Wingdings" panose="05000000000000000000" pitchFamily="2" charset="2"/>
                  <a:buChar char="n"/>
                </a:pPr>
                <a:r>
                  <a:rPr lang="zh-CN" altLang="en-US" sz="1400" dirty="0">
                    <a:latin typeface="Times New Roman" panose="02020603050405020304" pitchFamily="18" charset="0"/>
                    <a:cs typeface="Times New Roman" panose="02020603050405020304" pitchFamily="18" charset="0"/>
                  </a:rPr>
                  <a:t>评估方法：</a:t>
                </a:r>
                <a:r>
                  <a:rPr lang="zh-CN" altLang="en-US" sz="1400" b="1" dirty="0">
                    <a:solidFill>
                      <a:srgbClr val="0070C0"/>
                    </a:solidFill>
                    <a:latin typeface="Times New Roman" panose="02020603050405020304" pitchFamily="18" charset="0"/>
                    <a:cs typeface="Times New Roman" panose="02020603050405020304" pitchFamily="18" charset="0"/>
                  </a:rPr>
                  <a:t>似然法</a:t>
                </a:r>
                <a:r>
                  <a:rPr lang="en-US" altLang="zh-CN" sz="1400" dirty="0">
                    <a:latin typeface="Times New Roman" panose="02020603050405020304" pitchFamily="18" charset="0"/>
                    <a:cs typeface="Times New Roman" panose="02020603050405020304" pitchFamily="18" charset="0"/>
                  </a:rPr>
                  <a:t>(Likelihood method)</a:t>
                </a:r>
                <a:r>
                  <a:rPr lang="zh-CN" altLang="en-US" sz="1400" dirty="0">
                    <a:latin typeface="Times New Roman" panose="02020603050405020304" pitchFamily="18" charset="0"/>
                    <a:cs typeface="Times New Roman" panose="02020603050405020304" pitchFamily="18" charset="0"/>
                  </a:rPr>
                  <a:t>，将单层</a:t>
                </a:r>
                <a:r>
                  <a:rPr lang="en-US" altLang="zh-CN" sz="1400" dirty="0">
                    <a:latin typeface="Times New Roman" panose="02020603050405020304" pitchFamily="18" charset="0"/>
                    <a:cs typeface="Times New Roman" panose="02020603050405020304" pitchFamily="18" charset="0"/>
                  </a:rPr>
                  <a:t>TRD</a:t>
                </a:r>
                <a:r>
                  <a:rPr lang="zh-CN" altLang="en-US" sz="1400" dirty="0">
                    <a:latin typeface="Times New Roman" panose="02020603050405020304" pitchFamily="18" charset="0"/>
                    <a:cs typeface="Times New Roman" panose="02020603050405020304" pitchFamily="18" charset="0"/>
                  </a:rPr>
                  <a:t>的</a:t>
                </a:r>
                <a:r>
                  <a:rPr lang="zh-CN" altLang="zh-CN" sz="1400" dirty="0">
                    <a:latin typeface="Times New Roman" panose="02020603050405020304" pitchFamily="18" charset="0"/>
                    <a:cs typeface="Times New Roman" panose="02020603050405020304" pitchFamily="18" charset="0"/>
                  </a:rPr>
                  <a:t>电子和</a:t>
                </a:r>
                <a:r>
                  <a:rPr lang="en-US" altLang="zh-CN" sz="1400" dirty="0">
                    <a:latin typeface="Times New Roman" panose="02020603050405020304" pitchFamily="18" charset="0"/>
                    <a:cs typeface="Times New Roman" panose="02020603050405020304" pitchFamily="18" charset="0"/>
                  </a:rPr>
                  <a:t>π</a:t>
                </a:r>
                <a:r>
                  <a:rPr lang="zh-CN" altLang="zh-CN" sz="1400" dirty="0">
                    <a:latin typeface="Times New Roman" panose="02020603050405020304" pitchFamily="18" charset="0"/>
                    <a:cs typeface="Times New Roman" panose="02020603050405020304" pitchFamily="18" charset="0"/>
                  </a:rPr>
                  <a:t>能谱作为概率分布来构造电子的</a:t>
                </a:r>
                <a:r>
                  <a:rPr lang="zh-CN" altLang="en-US" sz="1400" dirty="0">
                    <a:latin typeface="Times New Roman" panose="02020603050405020304" pitchFamily="18" charset="0"/>
                    <a:cs typeface="Times New Roman" panose="02020603050405020304" pitchFamily="18" charset="0"/>
                  </a:rPr>
                  <a:t>归一化</a:t>
                </a:r>
                <a:r>
                  <a:rPr lang="zh-CN" altLang="zh-CN" sz="1400" dirty="0">
                    <a:latin typeface="Times New Roman" panose="02020603050405020304" pitchFamily="18" charset="0"/>
                    <a:cs typeface="Times New Roman" panose="02020603050405020304" pitchFamily="18" charset="0"/>
                  </a:rPr>
                  <a:t>似然函数</a:t>
                </a:r>
                <a:r>
                  <a:rPr lang="zh-CN" altLang="en-US" sz="1400" dirty="0">
                    <a:latin typeface="Times New Roman" panose="02020603050405020304" pitchFamily="18" charset="0"/>
                    <a:cs typeface="Times New Roman" panose="02020603050405020304" pitchFamily="18" charset="0"/>
                  </a:rPr>
                  <a:t>；若用到多（</a:t>
                </a:r>
                <a:r>
                  <a:rPr lang="en-US" altLang="zh-CN" sz="1400" dirty="0">
                    <a:latin typeface="Times New Roman" panose="02020603050405020304" pitchFamily="18" charset="0"/>
                    <a:cs typeface="Times New Roman" panose="02020603050405020304" pitchFamily="18" charset="0"/>
                  </a:rPr>
                  <a:t>n</a:t>
                </a:r>
                <a:r>
                  <a:rPr lang="zh-CN" altLang="en-US" sz="1400" dirty="0">
                    <a:latin typeface="Times New Roman" panose="02020603050405020304" pitchFamily="18" charset="0"/>
                    <a:cs typeface="Times New Roman" panose="02020603050405020304" pitchFamily="18" charset="0"/>
                  </a:rPr>
                  <a:t>）层</a:t>
                </a:r>
                <a:r>
                  <a:rPr lang="en-US" altLang="zh-CN" sz="1400" dirty="0">
                    <a:latin typeface="Times New Roman" panose="02020603050405020304" pitchFamily="18" charset="0"/>
                    <a:cs typeface="Times New Roman" panose="02020603050405020304" pitchFamily="18" charset="0"/>
                  </a:rPr>
                  <a:t>TRD</a:t>
                </a:r>
                <a:r>
                  <a:rPr lang="zh-CN" altLang="en-US" sz="1400" dirty="0">
                    <a:latin typeface="Times New Roman" panose="02020603050405020304" pitchFamily="18" charset="0"/>
                    <a:cs typeface="Times New Roman" panose="02020603050405020304" pitchFamily="18" charset="0"/>
                  </a:rPr>
                  <a:t>，有</a:t>
                </a:r>
                <a:endParaRPr lang="en-US" altLang="zh-CN" sz="1400" dirty="0">
                  <a:latin typeface="Times New Roman" panose="02020603050405020304" pitchFamily="18" charset="0"/>
                  <a:cs typeface="Times New Roman" panose="02020603050405020304" pitchFamily="18" charset="0"/>
                </a:endParaRPr>
              </a:p>
              <a:p>
                <a:pPr algn="ctr"/>
                <a:r>
                  <a:rPr lang="en-US" altLang="zh-CN"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𝑙𝑖𝑘𝑒𝑙𝑖h𝑜𝑜𝑑</m:t>
                    </m:r>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400" i="1">
                            <a:solidFill>
                              <a:srgbClr val="000000"/>
                            </a:solidFill>
                            <a:latin typeface="Cambria Math" panose="02040503050406030204" pitchFamily="18" charset="0"/>
                            <a:ea typeface="Cambria Math" panose="02040503050406030204" pitchFamily="18" charset="0"/>
                          </a:rPr>
                        </m:ctrlPr>
                      </m:fPr>
                      <m:num>
                        <m:sSub>
                          <m:sSubPr>
                            <m:ctrlPr>
                              <a:rPr lang="zh-CN" altLang="zh-CN" sz="1400" i="1" smtClean="0">
                                <a:solidFill>
                                  <a:srgbClr val="000000"/>
                                </a:solidFill>
                                <a:latin typeface="Cambria Math" panose="02040503050406030204" pitchFamily="18" charset="0"/>
                                <a:ea typeface="Cambria Math" panose="02040503050406030204" pitchFamily="18" charset="0"/>
                              </a:rPr>
                            </m:ctrlPr>
                          </m:sSubPr>
                          <m:e>
                            <m:r>
                              <a:rPr lang="en-US" altLang="zh-CN" sz="1400" b="0" i="1" smtClean="0">
                                <a:solidFill>
                                  <a:srgbClr val="000000"/>
                                </a:solidFill>
                                <a:latin typeface="Cambria Math" panose="02040503050406030204" pitchFamily="18" charset="0"/>
                                <a:ea typeface="Cambria Math" panose="02040503050406030204" pitchFamily="18" charset="0"/>
                              </a:rPr>
                              <m:t>𝐿</m:t>
                            </m:r>
                          </m:e>
                          <m:sub>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𝑒</m:t>
                            </m:r>
                          </m:sub>
                        </m:sSub>
                      </m:num>
                      <m:den>
                        <m:sSub>
                          <m:sSubPr>
                            <m:ctrlPr>
                              <a:rPr lang="zh-CN" altLang="zh-CN" sz="1400" i="1">
                                <a:solidFill>
                                  <a:srgbClr val="000000"/>
                                </a:solidFill>
                                <a:latin typeface="Cambria Math" panose="02040503050406030204" pitchFamily="18" charset="0"/>
                                <a:ea typeface="Cambria Math" panose="02040503050406030204" pitchFamily="18" charset="0"/>
                              </a:rPr>
                            </m:ctrlPr>
                          </m:sSubPr>
                          <m:e>
                            <m:r>
                              <a:rPr lang="en-US" altLang="zh-CN" sz="1400" b="0" i="1" smtClean="0">
                                <a:solidFill>
                                  <a:srgbClr val="000000"/>
                                </a:solidFill>
                                <a:latin typeface="Cambria Math" panose="02040503050406030204" pitchFamily="18" charset="0"/>
                                <a:ea typeface="Cambria Math" panose="02040503050406030204" pitchFamily="18" charset="0"/>
                              </a:rPr>
                              <m:t>𝐿</m:t>
                            </m:r>
                          </m:e>
                          <m:sub>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𝑒</m:t>
                            </m:r>
                          </m:sub>
                        </m:sSub>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400" i="1">
                                <a:solidFill>
                                  <a:srgbClr val="000000"/>
                                </a:solidFill>
                                <a:latin typeface="Cambria Math" panose="02040503050406030204" pitchFamily="18" charset="0"/>
                                <a:ea typeface="Cambria Math" panose="02040503050406030204" pitchFamily="18" charset="0"/>
                              </a:rPr>
                            </m:ctrlPr>
                          </m:sSubPr>
                          <m:e>
                            <m:r>
                              <a:rPr lang="en-US" altLang="zh-CN" sz="1400" b="0" i="1" smtClean="0">
                                <a:solidFill>
                                  <a:srgbClr val="000000"/>
                                </a:solidFill>
                                <a:latin typeface="Cambria Math" panose="02040503050406030204" pitchFamily="18" charset="0"/>
                                <a:ea typeface="Cambria Math" panose="02040503050406030204" pitchFamily="18" charset="0"/>
                              </a:rPr>
                              <m:t>𝐿</m:t>
                            </m:r>
                          </m:e>
                          <m:sub>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𝜋</m:t>
                            </m:r>
                          </m:sub>
                        </m:sSub>
                      </m:den>
                    </m:f>
                    <m:r>
                      <a:rPr lang="zh-CN" altLang="en-US"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400" i="1">
                            <a:solidFill>
                              <a:srgbClr val="000000"/>
                            </a:solidFill>
                            <a:latin typeface="Cambria Math" panose="02040503050406030204" pitchFamily="18" charset="0"/>
                            <a:ea typeface="Cambria Math" panose="02040503050406030204" pitchFamily="18" charset="0"/>
                          </a:rPr>
                        </m:ctrlPr>
                      </m:sSubPr>
                      <m:e>
                        <m:r>
                          <m:rPr>
                            <m:sty m:val="p"/>
                          </m:rPr>
                          <a:rPr lang="en-US" altLang="zh-CN" sz="1400" i="1">
                            <a:solidFill>
                              <a:srgbClr val="000000"/>
                            </a:solidFill>
                            <a:latin typeface="Cambria Math" panose="02040503050406030204" pitchFamily="18" charset="0"/>
                            <a:ea typeface="Cambria Math" panose="02040503050406030204" pitchFamily="18" charset="0"/>
                          </a:rPr>
                          <m:t>L</m:t>
                        </m:r>
                      </m:e>
                      <m:sub>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𝑒</m:t>
                        </m:r>
                      </m:sub>
                    </m:sSub>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nary>
                      <m:naryPr>
                        <m:chr m:val="∏"/>
                        <m:limLoc m:val="undOvr"/>
                        <m:ctrlPr>
                          <a:rPr lang="zh-CN" altLang="zh-CN" sz="1400" i="1">
                            <a:solidFill>
                              <a:srgbClr val="000000"/>
                            </a:solidFill>
                            <a:latin typeface="Cambria Math" panose="02040503050406030204" pitchFamily="18" charset="0"/>
                            <a:ea typeface="Cambria Math" panose="02040503050406030204" pitchFamily="18" charset="0"/>
                          </a:rPr>
                        </m:ctrlPr>
                      </m:naryPr>
                      <m:sub>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𝑖</m:t>
                        </m:r>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=1</m:t>
                        </m:r>
                      </m:sub>
                      <m:sup>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𝑛</m:t>
                        </m:r>
                      </m:sup>
                      <m:e>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𝑃</m:t>
                        </m:r>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400" i="1">
                                <a:solidFill>
                                  <a:srgbClr val="000000"/>
                                </a:solidFill>
                                <a:latin typeface="Cambria Math" panose="02040503050406030204" pitchFamily="18" charset="0"/>
                                <a:ea typeface="Cambria Math" panose="02040503050406030204" pitchFamily="18" charset="0"/>
                              </a:rPr>
                            </m:ctrlPr>
                          </m:sSubPr>
                          <m:e>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𝑒</m:t>
                        </m:r>
                        <m:r>
                          <a:rPr lang="en-US" altLang="zh-CN" sz="14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e>
                    </m:nary>
                  </m:oMath>
                </a14:m>
                <a:r>
                  <a:rPr lang="en-US" altLang="zh-CN" sz="1400" i="1"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a:t>
                </a:r>
                <a:r>
                  <a:rPr lang="zh-CN" altLang="en-US"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sSub>
                      <m:sSubPr>
                        <m:ctrlPr>
                          <a:rPr lang="zh-CN" altLang="zh-CN" sz="1400" i="1">
                            <a:solidFill>
                              <a:srgbClr val="000000"/>
                            </a:solidFill>
                            <a:latin typeface="Cambria Math" panose="02040503050406030204" pitchFamily="18" charset="0"/>
                            <a:ea typeface="Cambria Math" panose="02040503050406030204" pitchFamily="18" charset="0"/>
                          </a:rPr>
                        </m:ctrlPr>
                      </m:sSubPr>
                      <m:e>
                        <m:r>
                          <a:rPr lang="en-US" altLang="zh-CN" sz="1400" b="0" i="1" smtClean="0">
                            <a:solidFill>
                              <a:srgbClr val="000000"/>
                            </a:solidFill>
                            <a:latin typeface="Cambria Math" panose="02040503050406030204" pitchFamily="18" charset="0"/>
                            <a:ea typeface="Cambria Math" panose="02040503050406030204" pitchFamily="18" charset="0"/>
                          </a:rPr>
                          <m:t>𝐿</m:t>
                        </m:r>
                      </m:e>
                      <m:sub>
                        <m:r>
                          <a:rPr lang="en-US" altLang="zh-CN" sz="1400" i="1">
                            <a:solidFill>
                              <a:srgbClr val="000000"/>
                            </a:solidFill>
                            <a:latin typeface="Cambria Math" panose="02040503050406030204" pitchFamily="18" charset="0"/>
                            <a:ea typeface="Cambria Math" panose="02040503050406030204" pitchFamily="18" charset="0"/>
                          </a:rPr>
                          <m:t>𝜋</m:t>
                        </m:r>
                      </m:sub>
                    </m:sSub>
                    <m:r>
                      <a:rPr lang="en-US" altLang="zh-CN" sz="1400" i="1">
                        <a:solidFill>
                          <a:srgbClr val="000000"/>
                        </a:solidFill>
                        <a:latin typeface="Cambria Math" panose="02040503050406030204" pitchFamily="18" charset="0"/>
                        <a:ea typeface="Cambria Math" panose="02040503050406030204" pitchFamily="18" charset="0"/>
                      </a:rPr>
                      <m:t>=</m:t>
                    </m:r>
                    <m:nary>
                      <m:naryPr>
                        <m:chr m:val="∏"/>
                        <m:limLoc m:val="undOvr"/>
                        <m:ctrlPr>
                          <a:rPr lang="zh-CN" altLang="zh-CN" sz="1400" i="1">
                            <a:solidFill>
                              <a:srgbClr val="000000"/>
                            </a:solidFill>
                            <a:latin typeface="Cambria Math" panose="02040503050406030204" pitchFamily="18" charset="0"/>
                            <a:ea typeface="Cambria Math" panose="02040503050406030204" pitchFamily="18" charset="0"/>
                          </a:rPr>
                        </m:ctrlPr>
                      </m:naryPr>
                      <m:sub>
                        <m:r>
                          <a:rPr lang="en-US" altLang="zh-CN" sz="1400" i="1">
                            <a:solidFill>
                              <a:srgbClr val="000000"/>
                            </a:solidFill>
                            <a:latin typeface="Cambria Math" panose="02040503050406030204" pitchFamily="18" charset="0"/>
                            <a:ea typeface="Cambria Math" panose="02040503050406030204" pitchFamily="18" charset="0"/>
                          </a:rPr>
                          <m:t>𝑖</m:t>
                        </m:r>
                        <m:r>
                          <a:rPr lang="en-US" altLang="zh-CN" sz="1400" i="1">
                            <a:solidFill>
                              <a:srgbClr val="000000"/>
                            </a:solidFill>
                            <a:latin typeface="Cambria Math" panose="02040503050406030204" pitchFamily="18" charset="0"/>
                            <a:ea typeface="Cambria Math" panose="02040503050406030204" pitchFamily="18" charset="0"/>
                          </a:rPr>
                          <m:t>=1</m:t>
                        </m:r>
                      </m:sub>
                      <m:sup>
                        <m:r>
                          <a:rPr lang="en-US" altLang="zh-CN" sz="1400" i="1">
                            <a:solidFill>
                              <a:srgbClr val="000000"/>
                            </a:solidFill>
                            <a:latin typeface="Cambria Math" panose="02040503050406030204" pitchFamily="18" charset="0"/>
                            <a:ea typeface="Cambria Math" panose="02040503050406030204" pitchFamily="18" charset="0"/>
                          </a:rPr>
                          <m:t>𝑛</m:t>
                        </m:r>
                      </m:sup>
                      <m:e>
                        <m:r>
                          <a:rPr lang="en-US" altLang="zh-CN" sz="1400" i="1">
                            <a:solidFill>
                              <a:srgbClr val="000000"/>
                            </a:solidFill>
                            <a:latin typeface="Cambria Math" panose="02040503050406030204" pitchFamily="18" charset="0"/>
                            <a:ea typeface="Cambria Math" panose="02040503050406030204" pitchFamily="18" charset="0"/>
                          </a:rPr>
                          <m:t>𝑃</m:t>
                        </m:r>
                        <m:r>
                          <a:rPr lang="en-US" altLang="zh-CN" sz="1400" i="1">
                            <a:solidFill>
                              <a:srgbClr val="000000"/>
                            </a:solidFill>
                            <a:latin typeface="Cambria Math" panose="02040503050406030204" pitchFamily="18" charset="0"/>
                            <a:ea typeface="Cambria Math" panose="02040503050406030204" pitchFamily="18" charset="0"/>
                          </a:rPr>
                          <m:t>(</m:t>
                        </m:r>
                        <m:sSub>
                          <m:sSubPr>
                            <m:ctrlPr>
                              <a:rPr lang="zh-CN" altLang="zh-CN" sz="1400" i="1">
                                <a:solidFill>
                                  <a:srgbClr val="000000"/>
                                </a:solidFill>
                                <a:latin typeface="Cambria Math" panose="02040503050406030204" pitchFamily="18" charset="0"/>
                                <a:ea typeface="Cambria Math" panose="02040503050406030204" pitchFamily="18" charset="0"/>
                              </a:rPr>
                            </m:ctrlPr>
                          </m:sSubPr>
                          <m:e>
                            <m:r>
                              <a:rPr lang="en-US" altLang="zh-CN" sz="1400" i="1">
                                <a:solidFill>
                                  <a:srgbClr val="000000"/>
                                </a:solidFill>
                                <a:latin typeface="Cambria Math" panose="02040503050406030204" pitchFamily="18" charset="0"/>
                                <a:ea typeface="Cambria Math" panose="02040503050406030204" pitchFamily="18" charset="0"/>
                              </a:rPr>
                              <m:t>𝐸</m:t>
                            </m:r>
                          </m:e>
                          <m:sub>
                            <m:r>
                              <a:rPr lang="en-US" altLang="zh-CN" sz="1400" i="1">
                                <a:solidFill>
                                  <a:srgbClr val="000000"/>
                                </a:solidFill>
                                <a:latin typeface="Cambria Math" panose="02040503050406030204" pitchFamily="18" charset="0"/>
                                <a:ea typeface="Cambria Math" panose="02040503050406030204" pitchFamily="18" charset="0"/>
                              </a:rPr>
                              <m:t>𝑖</m:t>
                            </m:r>
                          </m:sub>
                        </m:sSub>
                        <m:r>
                          <a:rPr lang="en-US" altLang="zh-CN" sz="1400" i="1">
                            <a:solidFill>
                              <a:srgbClr val="000000"/>
                            </a:solidFill>
                            <a:latin typeface="Cambria Math" panose="02040503050406030204" pitchFamily="18" charset="0"/>
                            <a:ea typeface="Cambria Math" panose="02040503050406030204" pitchFamily="18" charset="0"/>
                          </a:rPr>
                          <m:t>|</m:t>
                        </m:r>
                        <m:r>
                          <a:rPr lang="en-US" altLang="zh-CN" sz="1400" i="1">
                            <a:solidFill>
                              <a:srgbClr val="000000"/>
                            </a:solidFill>
                            <a:latin typeface="Cambria Math" panose="02040503050406030204" pitchFamily="18" charset="0"/>
                            <a:ea typeface="Cambria Math" panose="02040503050406030204" pitchFamily="18" charset="0"/>
                          </a:rPr>
                          <m:t>𝜋</m:t>
                        </m:r>
                        <m:r>
                          <a:rPr lang="en-US" altLang="zh-CN" sz="1400" i="1">
                            <a:solidFill>
                              <a:srgbClr val="000000"/>
                            </a:solidFill>
                            <a:latin typeface="Cambria Math" panose="02040503050406030204" pitchFamily="18" charset="0"/>
                            <a:ea typeface="Cambria Math" panose="02040503050406030204" pitchFamily="18" charset="0"/>
                          </a:rPr>
                          <m:t>)</m:t>
                        </m:r>
                      </m:e>
                    </m:nary>
                  </m:oMath>
                </a14:m>
                <a:endParaRPr lang="en-US" altLang="zh-CN" sz="1400" dirty="0">
                  <a:latin typeface="Times New Roman" panose="02020603050405020304" pitchFamily="18" charset="0"/>
                  <a:cs typeface="Times New Roman" panose="02020603050405020304" pitchFamily="18" charset="0"/>
                </a:endParaRPr>
              </a:p>
              <a:p>
                <a:pPr marL="214313" indent="-214313">
                  <a:buFont typeface="Wingdings" panose="05000000000000000000" pitchFamily="2" charset="2"/>
                  <a:buChar char="n"/>
                </a:pPr>
                <a:r>
                  <a:rPr lang="en-US" altLang="zh-CN" sz="1400" dirty="0">
                    <a:latin typeface="Times New Roman" panose="02020603050405020304" pitchFamily="18" charset="0"/>
                    <a:cs typeface="Times New Roman" panose="02020603050405020304" pitchFamily="18" charset="0"/>
                  </a:rPr>
                  <a:t>TRD</a:t>
                </a:r>
                <a:r>
                  <a:rPr lang="zh-CN" altLang="zh-CN" sz="1400" dirty="0">
                    <a:latin typeface="Times New Roman" panose="02020603050405020304" pitchFamily="18" charset="0"/>
                    <a:cs typeface="Times New Roman" panose="02020603050405020304" pitchFamily="18" charset="0"/>
                  </a:rPr>
                  <a:t>的</a:t>
                </a:r>
                <a:r>
                  <a:rPr lang="en-US" altLang="zh-CN" sz="1400" b="1" dirty="0">
                    <a:solidFill>
                      <a:srgbClr val="0070C0"/>
                    </a:solidFill>
                    <a:latin typeface="Times New Roman" panose="02020603050405020304" pitchFamily="18" charset="0"/>
                    <a:cs typeface="Times New Roman" panose="02020603050405020304" pitchFamily="18" charset="0"/>
                  </a:rPr>
                  <a:t>e/</a:t>
                </a:r>
                <a:r>
                  <a:rPr lang="el-GR" altLang="zh-CN" sz="1400" b="1" dirty="0">
                    <a:solidFill>
                      <a:srgbClr val="0070C0"/>
                    </a:solidFill>
                    <a:latin typeface="Times New Roman" panose="02020603050405020304" pitchFamily="18" charset="0"/>
                    <a:cs typeface="Times New Roman" panose="02020603050405020304" pitchFamily="18" charset="0"/>
                  </a:rPr>
                  <a:t>π</a:t>
                </a:r>
                <a:r>
                  <a:rPr lang="zh-CN" altLang="zh-CN" sz="1400" b="1" dirty="0">
                    <a:solidFill>
                      <a:srgbClr val="0070C0"/>
                    </a:solidFill>
                    <a:latin typeface="Times New Roman" panose="02020603050405020304" pitchFamily="18" charset="0"/>
                    <a:cs typeface="Times New Roman" panose="02020603050405020304" pitchFamily="18" charset="0"/>
                  </a:rPr>
                  <a:t>鉴别能</a:t>
                </a:r>
                <a:r>
                  <a:rPr lang="zh-CN" altLang="en-US" sz="1400" b="1" dirty="0">
                    <a:solidFill>
                      <a:srgbClr val="0070C0"/>
                    </a:solidFill>
                    <a:latin typeface="Times New Roman" panose="02020603050405020304" pitchFamily="18" charset="0"/>
                    <a:cs typeface="Times New Roman" panose="02020603050405020304" pitchFamily="18" charset="0"/>
                  </a:rPr>
                  <a:t>力</a:t>
                </a:r>
                <a:r>
                  <a:rPr lang="zh-CN" altLang="zh-CN" sz="1400" dirty="0">
                    <a:latin typeface="Times New Roman" panose="02020603050405020304" pitchFamily="18" charset="0"/>
                    <a:cs typeface="Times New Roman" panose="02020603050405020304" pitchFamily="18" charset="0"/>
                  </a:rPr>
                  <a:t>可量化为在给定电子</a:t>
                </a:r>
                <a:r>
                  <a:rPr lang="zh-CN" altLang="en-US" sz="1400" dirty="0">
                    <a:latin typeface="Times New Roman" panose="02020603050405020304" pitchFamily="18" charset="0"/>
                    <a:cs typeface="Times New Roman" panose="02020603050405020304" pitchFamily="18" charset="0"/>
                  </a:rPr>
                  <a:t>探测</a:t>
                </a:r>
                <a:r>
                  <a:rPr lang="zh-CN" altLang="zh-CN" sz="1400" dirty="0">
                    <a:latin typeface="Times New Roman" panose="02020603050405020304" pitchFamily="18" charset="0"/>
                    <a:cs typeface="Times New Roman" panose="02020603050405020304" pitchFamily="18" charset="0"/>
                  </a:rPr>
                  <a:t>效率的情况下</a:t>
                </a:r>
                <a:r>
                  <a:rPr lang="en-US" altLang="zh-CN" sz="1400" b="1" dirty="0">
                    <a:solidFill>
                      <a:srgbClr val="0070C0"/>
                    </a:solidFill>
                    <a:latin typeface="Times New Roman" panose="02020603050405020304" pitchFamily="18" charset="0"/>
                    <a:cs typeface="Times New Roman" panose="02020603050405020304" pitchFamily="18" charset="0"/>
                  </a:rPr>
                  <a:t>π</a:t>
                </a:r>
                <a:r>
                  <a:rPr lang="zh-CN" altLang="zh-CN" sz="1400" b="1" dirty="0">
                    <a:solidFill>
                      <a:srgbClr val="0070C0"/>
                    </a:solidFill>
                    <a:latin typeface="Times New Roman" panose="02020603050405020304" pitchFamily="18" charset="0"/>
                    <a:cs typeface="Times New Roman" panose="02020603050405020304" pitchFamily="18" charset="0"/>
                  </a:rPr>
                  <a:t>被误判为电子的比例</a:t>
                </a:r>
                <a:endParaRPr lang="zh-CN" altLang="en-US" sz="1400" b="1" dirty="0">
                  <a:solidFill>
                    <a:srgbClr val="0070C0"/>
                  </a:solidFill>
                  <a:latin typeface="Times New Roman" panose="02020603050405020304" pitchFamily="18" charset="0"/>
                  <a:cs typeface="Times New Roman" panose="02020603050405020304" pitchFamily="18" charset="0"/>
                </a:endParaRPr>
              </a:p>
              <a:p>
                <a:pPr marL="214313" indent="-214313">
                  <a:buFont typeface="Wingdings" panose="05000000000000000000" pitchFamily="2" charset="2"/>
                  <a:buChar char="n"/>
                </a:pPr>
                <a:r>
                  <a:rPr lang="zh-CN" altLang="en-US" sz="1400" dirty="0"/>
                  <a:t>粒子鉴别能力</a:t>
                </a:r>
                <a14:m>
                  <m:oMath xmlns:m="http://schemas.openxmlformats.org/officeDocument/2006/math">
                    <m:sSub>
                      <m:sSubPr>
                        <m:ctrlPr>
                          <a:rPr lang="en-US" altLang="zh-CN" sz="1400" b="1" i="1">
                            <a:solidFill>
                              <a:srgbClr val="0070C0"/>
                            </a:solidFill>
                            <a:latin typeface="Cambria Math" panose="02040503050406030204" pitchFamily="18" charset="0"/>
                          </a:rPr>
                        </m:ctrlPr>
                      </m:sSubPr>
                      <m:e>
                        <m:r>
                          <a:rPr lang="en-US" altLang="zh-CN" sz="1400" b="1" i="1">
                            <a:solidFill>
                              <a:srgbClr val="0070C0"/>
                            </a:solidFill>
                            <a:latin typeface="Cambria Math" panose="02040503050406030204" pitchFamily="18" charset="0"/>
                          </a:rPr>
                          <m:t>𝑵</m:t>
                        </m:r>
                      </m:e>
                      <m:sub>
                        <m:r>
                          <a:rPr lang="en-US" altLang="zh-CN" sz="1400" b="1" i="1">
                            <a:solidFill>
                              <a:srgbClr val="0070C0"/>
                            </a:solidFill>
                            <a:latin typeface="Cambria Math" panose="02040503050406030204" pitchFamily="18" charset="0"/>
                          </a:rPr>
                          <m:t>𝝈</m:t>
                        </m:r>
                      </m:sub>
                    </m:sSub>
                  </m:oMath>
                </a14:m>
                <a:r>
                  <a:rPr lang="en-US" altLang="zh-CN" sz="1400" dirty="0"/>
                  <a:t>(3 σ)</a:t>
                </a:r>
                <a:r>
                  <a:rPr lang="zh-CN" altLang="en-US" sz="1400" dirty="0"/>
                  <a:t>与电子探测效率</a:t>
                </a:r>
                <a:r>
                  <a:rPr lang="en-US" altLang="zh-CN" sz="1400" b="1" i="1" dirty="0">
                    <a:solidFill>
                      <a:srgbClr val="0070C0"/>
                    </a:solidFill>
                  </a:rPr>
                  <a:t>ε</a:t>
                </a:r>
                <a:r>
                  <a:rPr lang="en-US" altLang="zh-CN" sz="1400" dirty="0"/>
                  <a:t>(90%)</a:t>
                </a:r>
                <a:r>
                  <a:rPr lang="zh-CN" altLang="en-US" sz="1400" dirty="0"/>
                  <a:t>和</a:t>
                </a:r>
                <a:r>
                  <a:rPr lang="en-US" altLang="zh-CN" sz="1400" dirty="0"/>
                  <a:t>π</a:t>
                </a:r>
                <a:r>
                  <a:rPr lang="zh-CN" altLang="zh-CN" sz="1400" dirty="0"/>
                  <a:t>被误判为电子的比例</a:t>
                </a:r>
                <a:r>
                  <a:rPr lang="en-US" altLang="zh-CN" sz="1400" b="1" i="1" dirty="0">
                    <a:solidFill>
                      <a:srgbClr val="0070C0"/>
                    </a:solidFill>
                  </a:rPr>
                  <a:t>η</a:t>
                </a:r>
                <a:r>
                  <a:rPr lang="zh-CN" altLang="en-US" sz="1400" dirty="0"/>
                  <a:t>关系为：</a:t>
                </a:r>
                <a:endParaRPr lang="en-US" altLang="zh-CN" sz="1400" dirty="0"/>
              </a:p>
              <a:p>
                <a:pPr lvl="1" algn="ctr"/>
                <a14:m>
                  <m:oMath xmlns:m="http://schemas.openxmlformats.org/officeDocument/2006/math">
                    <m:sSub>
                      <m:sSubPr>
                        <m:ctrlPr>
                          <a:rPr lang="en-US" altLang="zh-CN" sz="1400" i="1">
                            <a:latin typeface="Cambria Math" panose="02040503050406030204" pitchFamily="18" charset="0"/>
                          </a:rPr>
                        </m:ctrlPr>
                      </m:sSubPr>
                      <m:e>
                        <m:r>
                          <a:rPr lang="en-US" altLang="zh-CN" sz="1400" i="1">
                            <a:latin typeface="Cambria Math" panose="02040503050406030204" pitchFamily="18" charset="0"/>
                          </a:rPr>
                          <m:t>𝑁</m:t>
                        </m:r>
                      </m:e>
                      <m:sub>
                        <m:r>
                          <a:rPr lang="zh-CN" altLang="en-US" sz="1400" i="1">
                            <a:latin typeface="Cambria Math" panose="02040503050406030204" pitchFamily="18" charset="0"/>
                          </a:rPr>
                          <m:t>𝜎</m:t>
                        </m:r>
                      </m:sub>
                    </m:sSub>
                    <m:r>
                      <a:rPr lang="en-US" altLang="zh-CN" sz="1400" i="1">
                        <a:latin typeface="Cambria Math" panose="02040503050406030204" pitchFamily="18" charset="0"/>
                      </a:rPr>
                      <m:t>=</m:t>
                    </m:r>
                    <m:rad>
                      <m:radPr>
                        <m:degHide m:val="on"/>
                        <m:ctrlPr>
                          <a:rPr lang="en-US" altLang="zh-CN" sz="1400" i="1">
                            <a:latin typeface="Cambria Math" panose="02040503050406030204" pitchFamily="18" charset="0"/>
                          </a:rPr>
                        </m:ctrlPr>
                      </m:radPr>
                      <m:deg/>
                      <m:e>
                        <m:r>
                          <a:rPr lang="en-US" altLang="zh-CN" sz="1400" i="1">
                            <a:latin typeface="Cambria Math" panose="02040503050406030204" pitchFamily="18" charset="0"/>
                          </a:rPr>
                          <m:t>2</m:t>
                        </m:r>
                      </m:e>
                    </m:rad>
                    <m:r>
                      <a:rPr lang="en-US" altLang="zh-CN" sz="1400" i="1">
                        <a:latin typeface="Cambria Math" panose="02040503050406030204" pitchFamily="18" charset="0"/>
                      </a:rPr>
                      <m:t>[</m:t>
                    </m:r>
                    <m:sSup>
                      <m:sSupPr>
                        <m:ctrlPr>
                          <a:rPr lang="en-US" altLang="zh-CN" sz="1400" i="1">
                            <a:latin typeface="Cambria Math" panose="02040503050406030204" pitchFamily="18" charset="0"/>
                          </a:rPr>
                        </m:ctrlPr>
                      </m:sSupPr>
                      <m:e>
                        <m:r>
                          <a:rPr lang="en-US" altLang="zh-CN" sz="1400" i="1">
                            <a:latin typeface="Cambria Math" panose="02040503050406030204" pitchFamily="18" charset="0"/>
                          </a:rPr>
                          <m:t>𝑒𝑟𝑓𝑐</m:t>
                        </m:r>
                      </m:e>
                      <m:sup>
                        <m:r>
                          <a:rPr lang="en-US" altLang="zh-CN" sz="1400" i="1">
                            <a:latin typeface="Cambria Math" panose="02040503050406030204" pitchFamily="18" charset="0"/>
                          </a:rPr>
                          <m:t>−1</m:t>
                        </m:r>
                      </m:sup>
                    </m:sSup>
                    <m:d>
                      <m:dPr>
                        <m:ctrlPr>
                          <a:rPr lang="en-US" altLang="zh-CN" sz="1400" i="1">
                            <a:latin typeface="Cambria Math" panose="02040503050406030204" pitchFamily="18" charset="0"/>
                          </a:rPr>
                        </m:ctrlPr>
                      </m:dPr>
                      <m:e>
                        <m:r>
                          <a:rPr lang="en-US" altLang="zh-CN" sz="1400" i="1">
                            <a:latin typeface="Cambria Math" panose="02040503050406030204" pitchFamily="18" charset="0"/>
                          </a:rPr>
                          <m:t>2</m:t>
                        </m:r>
                        <m:r>
                          <a:rPr lang="zh-CN" altLang="en-US" sz="1400" i="1">
                            <a:latin typeface="Cambria Math" panose="02040503050406030204" pitchFamily="18" charset="0"/>
                          </a:rPr>
                          <m:t>𝜂</m:t>
                        </m:r>
                      </m:e>
                    </m:d>
                    <m:r>
                      <a:rPr lang="en-US" altLang="zh-CN" sz="1400" i="1">
                        <a:latin typeface="Cambria Math" panose="02040503050406030204" pitchFamily="18" charset="0"/>
                      </a:rPr>
                      <m:t>−</m:t>
                    </m:r>
                    <m:sSup>
                      <m:sSupPr>
                        <m:ctrlPr>
                          <a:rPr lang="en-US" altLang="zh-CN" sz="1400" i="1">
                            <a:latin typeface="Cambria Math" panose="02040503050406030204" pitchFamily="18" charset="0"/>
                          </a:rPr>
                        </m:ctrlPr>
                      </m:sSupPr>
                      <m:e>
                        <m:r>
                          <a:rPr lang="en-US" altLang="zh-CN" sz="1400" i="1">
                            <a:latin typeface="Cambria Math" panose="02040503050406030204" pitchFamily="18" charset="0"/>
                          </a:rPr>
                          <m:t>𝑒𝑟𝑓𝑐</m:t>
                        </m:r>
                      </m:e>
                      <m:sup>
                        <m:r>
                          <a:rPr lang="en-US" altLang="zh-CN" sz="1400" i="1">
                            <a:latin typeface="Cambria Math" panose="02040503050406030204" pitchFamily="18" charset="0"/>
                          </a:rPr>
                          <m:t>−1</m:t>
                        </m:r>
                      </m:sup>
                    </m:sSup>
                    <m:d>
                      <m:dPr>
                        <m:ctrlPr>
                          <a:rPr lang="en-US" altLang="zh-CN" sz="1400" i="1">
                            <a:latin typeface="Cambria Math" panose="02040503050406030204" pitchFamily="18" charset="0"/>
                          </a:rPr>
                        </m:ctrlPr>
                      </m:dPr>
                      <m:e>
                        <m:r>
                          <a:rPr lang="en-US" altLang="zh-CN" sz="1400" i="1">
                            <a:latin typeface="Cambria Math" panose="02040503050406030204" pitchFamily="18" charset="0"/>
                          </a:rPr>
                          <m:t>2</m:t>
                        </m:r>
                        <m:r>
                          <a:rPr lang="zh-CN" altLang="en-US" sz="1400" i="1">
                            <a:latin typeface="Cambria Math" panose="02040503050406030204" pitchFamily="18" charset="0"/>
                          </a:rPr>
                          <m:t>𝜀</m:t>
                        </m:r>
                      </m:e>
                    </m:d>
                    <m:r>
                      <a:rPr lang="en-US" altLang="zh-CN" sz="1400" i="1">
                        <a:latin typeface="Cambria Math" panose="02040503050406030204" pitchFamily="18" charset="0"/>
                      </a:rPr>
                      <m:t>]</m:t>
                    </m:r>
                  </m:oMath>
                </a14:m>
                <a:r>
                  <a:rPr lang="zh-CN" altLang="en-US" sz="1400" dirty="0"/>
                  <a:t>    其中</a:t>
                </a:r>
                <a14:m>
                  <m:oMath xmlns:m="http://schemas.openxmlformats.org/officeDocument/2006/math">
                    <m:sSup>
                      <m:sSupPr>
                        <m:ctrlPr>
                          <a:rPr lang="en-US" altLang="zh-CN" sz="1400" i="1">
                            <a:latin typeface="Cambria Math" panose="02040503050406030204" pitchFamily="18" charset="0"/>
                          </a:rPr>
                        </m:ctrlPr>
                      </m:sSupPr>
                      <m:e>
                        <m:r>
                          <a:rPr lang="en-US" altLang="zh-CN" sz="1400" i="1">
                            <a:latin typeface="Cambria Math" panose="02040503050406030204" pitchFamily="18" charset="0"/>
                          </a:rPr>
                          <m:t>𝑒𝑟𝑓𝑐</m:t>
                        </m:r>
                      </m:e>
                      <m:sup>
                        <m:r>
                          <a:rPr lang="en-US" altLang="zh-CN" sz="1400" i="1">
                            <a:latin typeface="Cambria Math" panose="02040503050406030204" pitchFamily="18" charset="0"/>
                          </a:rPr>
                          <m:t>−1</m:t>
                        </m:r>
                      </m:sup>
                    </m:sSup>
                  </m:oMath>
                </a14:m>
                <a:r>
                  <a:rPr lang="zh-CN" altLang="en-US" sz="1400" dirty="0"/>
                  <a:t>为互补误差函数的逆函数</a:t>
                </a:r>
              </a:p>
              <a:p>
                <a:r>
                  <a:rPr lang="zh-CN" altLang="en-US" sz="1400" dirty="0"/>
                  <a:t>由此可以给出强子端</a:t>
                </a:r>
                <a:r>
                  <a:rPr lang="en-US" altLang="zh-CN" sz="1400" dirty="0"/>
                  <a:t>TRD</a:t>
                </a:r>
                <a:r>
                  <a:rPr lang="zh-CN" altLang="en-US" sz="1400" dirty="0"/>
                  <a:t>系统</a:t>
                </a:r>
                <a:r>
                  <a:rPr lang="en-US" altLang="zh-CN" sz="1400" dirty="0"/>
                  <a:t>e/</a:t>
                </a:r>
                <a:r>
                  <a:rPr lang="el-GR" altLang="zh-CN" sz="1400" dirty="0"/>
                  <a:t>π</a:t>
                </a:r>
                <a:r>
                  <a:rPr lang="zh-CN" altLang="en-US" sz="1400" dirty="0"/>
                  <a:t>鉴别需求为：在</a:t>
                </a:r>
                <a:r>
                  <a:rPr lang="en-US" altLang="zh-CN" sz="1400" dirty="0"/>
                  <a:t>90%</a:t>
                </a:r>
                <a:r>
                  <a:rPr lang="zh-CN" altLang="zh-CN" sz="1400" dirty="0"/>
                  <a:t>电子</a:t>
                </a:r>
                <a:r>
                  <a:rPr lang="zh-CN" altLang="en-US" sz="1400" dirty="0"/>
                  <a:t>探测效率下</a:t>
                </a:r>
                <a:r>
                  <a:rPr lang="en-US" altLang="zh-CN" sz="1400" dirty="0"/>
                  <a:t>π</a:t>
                </a:r>
                <a:r>
                  <a:rPr lang="zh-CN" altLang="zh-CN" sz="1400" dirty="0"/>
                  <a:t>被</a:t>
                </a:r>
                <a:r>
                  <a:rPr lang="zh-CN" altLang="en-US" sz="1400" dirty="0"/>
                  <a:t>误判率</a:t>
                </a:r>
                <a:r>
                  <a:rPr lang="en-US" altLang="zh-CN" sz="1400" b="1" dirty="0">
                    <a:solidFill>
                      <a:schemeClr val="accent6">
                        <a:lumMod val="50000"/>
                      </a:schemeClr>
                    </a:solidFill>
                    <a:effectLst>
                      <a:outerShdw blurRad="38100" dist="38100" dir="2700000" algn="tl">
                        <a:srgbClr val="000000">
                          <a:alpha val="43137"/>
                        </a:srgbClr>
                      </a:outerShdw>
                    </a:effectLst>
                  </a:rPr>
                  <a:t>4.28%</a:t>
                </a:r>
              </a:p>
            </p:txBody>
          </p:sp>
        </mc:Choice>
        <mc:Fallback xmlns="">
          <p:sp>
            <p:nvSpPr>
              <p:cNvPr id="12" name="文本框 11">
                <a:extLst>
                  <a:ext uri="{FF2B5EF4-FFF2-40B4-BE49-F238E27FC236}">
                    <a16:creationId xmlns:a16="http://schemas.microsoft.com/office/drawing/2014/main" id="{5A53A016-8F42-4D6D-A76A-1776EDBE55CA}"/>
                  </a:ext>
                </a:extLst>
              </p:cNvPr>
              <p:cNvSpPr txBox="1">
                <a:spLocks noRot="1" noChangeAspect="1" noMove="1" noResize="1" noEditPoints="1" noAdjustHandles="1" noChangeArrowheads="1" noChangeShapeType="1" noTextEdit="1"/>
              </p:cNvSpPr>
              <p:nvPr/>
            </p:nvSpPr>
            <p:spPr>
              <a:xfrm>
                <a:off x="540939" y="621604"/>
                <a:ext cx="7716294" cy="1738746"/>
              </a:xfrm>
              <a:prstGeom prst="rect">
                <a:avLst/>
              </a:prstGeom>
              <a:blipFill>
                <a:blip r:embed="rId5"/>
                <a:stretch>
                  <a:fillRect l="-237" t="-702" b="-421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869999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B8AA074-1000-4CF8-98BA-FD1C6EAA12DD}"/>
              </a:ext>
            </a:extLst>
          </p:cNvPr>
          <p:cNvSpPr>
            <a:spLocks noGrp="1"/>
          </p:cNvSpPr>
          <p:nvPr>
            <p:ph type="title"/>
          </p:nvPr>
        </p:nvSpPr>
        <p:spPr/>
        <p:txBody>
          <a:bodyPr/>
          <a:lstStyle/>
          <a:p>
            <a:r>
              <a:rPr lang="zh-CN" altLang="en-US" dirty="0"/>
              <a:t>斜入射鉴别能力表现</a:t>
            </a:r>
          </a:p>
        </p:txBody>
      </p:sp>
      <p:sp>
        <p:nvSpPr>
          <p:cNvPr id="3" name="灯片编号占位符 2">
            <a:extLst>
              <a:ext uri="{FF2B5EF4-FFF2-40B4-BE49-F238E27FC236}">
                <a16:creationId xmlns:a16="http://schemas.microsoft.com/office/drawing/2014/main" id="{5EDE7DE8-FD21-4D56-A1B1-52F6453F70D8}"/>
              </a:ext>
            </a:extLst>
          </p:cNvPr>
          <p:cNvSpPr>
            <a:spLocks noGrp="1"/>
          </p:cNvSpPr>
          <p:nvPr>
            <p:ph type="sldNum" sz="quarter" idx="12"/>
          </p:nvPr>
        </p:nvSpPr>
        <p:spPr/>
        <p:txBody>
          <a:bodyPr/>
          <a:lstStyle/>
          <a:p>
            <a:fld id="{4FAB73BC-B049-4115-A692-8D63A059BFB8}" type="slidenum">
              <a:rPr lang="en-US" smtClean="0"/>
              <a:t>15</a:t>
            </a:fld>
            <a:endParaRPr lang="en-US" dirty="0"/>
          </a:p>
        </p:txBody>
      </p:sp>
      <p:pic>
        <p:nvPicPr>
          <p:cNvPr id="4" name="图片 3">
            <a:extLst>
              <a:ext uri="{FF2B5EF4-FFF2-40B4-BE49-F238E27FC236}">
                <a16:creationId xmlns:a16="http://schemas.microsoft.com/office/drawing/2014/main" id="{74814290-537A-44CA-838E-D77F44171E16}"/>
              </a:ext>
            </a:extLst>
          </p:cNvPr>
          <p:cNvPicPr>
            <a:picLocks noChangeAspect="1"/>
          </p:cNvPicPr>
          <p:nvPr/>
        </p:nvPicPr>
        <p:blipFill>
          <a:blip r:embed="rId3"/>
          <a:stretch>
            <a:fillRect/>
          </a:stretch>
        </p:blipFill>
        <p:spPr>
          <a:xfrm>
            <a:off x="4939610" y="785080"/>
            <a:ext cx="2410732" cy="1981190"/>
          </a:xfrm>
          <a:prstGeom prst="rect">
            <a:avLst/>
          </a:prstGeom>
        </p:spPr>
      </p:pic>
      <p:pic>
        <p:nvPicPr>
          <p:cNvPr id="5" name="图片 4">
            <a:extLst>
              <a:ext uri="{FF2B5EF4-FFF2-40B4-BE49-F238E27FC236}">
                <a16:creationId xmlns:a16="http://schemas.microsoft.com/office/drawing/2014/main" id="{B107EFC1-0A77-469A-A990-CD73AA912563}"/>
              </a:ext>
            </a:extLst>
          </p:cNvPr>
          <p:cNvPicPr>
            <a:picLocks noChangeAspect="1"/>
          </p:cNvPicPr>
          <p:nvPr/>
        </p:nvPicPr>
        <p:blipFill>
          <a:blip r:embed="rId4"/>
          <a:stretch>
            <a:fillRect/>
          </a:stretch>
        </p:blipFill>
        <p:spPr>
          <a:xfrm>
            <a:off x="1125697" y="824907"/>
            <a:ext cx="2410732" cy="1981190"/>
          </a:xfrm>
          <a:prstGeom prst="rect">
            <a:avLst/>
          </a:prstGeom>
        </p:spPr>
      </p:pic>
      <p:pic>
        <p:nvPicPr>
          <p:cNvPr id="6" name="图片 5">
            <a:extLst>
              <a:ext uri="{FF2B5EF4-FFF2-40B4-BE49-F238E27FC236}">
                <a16:creationId xmlns:a16="http://schemas.microsoft.com/office/drawing/2014/main" id="{75228D5D-F85E-418C-920F-040BEFDC28C5}"/>
              </a:ext>
            </a:extLst>
          </p:cNvPr>
          <p:cNvPicPr>
            <a:picLocks noChangeAspect="1"/>
          </p:cNvPicPr>
          <p:nvPr/>
        </p:nvPicPr>
        <p:blipFill>
          <a:blip r:embed="rId5"/>
          <a:stretch>
            <a:fillRect/>
          </a:stretch>
        </p:blipFill>
        <p:spPr>
          <a:xfrm>
            <a:off x="4303445" y="2806097"/>
            <a:ext cx="2791249" cy="2228114"/>
          </a:xfrm>
          <a:prstGeom prst="rect">
            <a:avLst/>
          </a:prstGeom>
        </p:spPr>
      </p:pic>
      <p:sp>
        <p:nvSpPr>
          <p:cNvPr id="7" name="文本框 6">
            <a:extLst>
              <a:ext uri="{FF2B5EF4-FFF2-40B4-BE49-F238E27FC236}">
                <a16:creationId xmlns:a16="http://schemas.microsoft.com/office/drawing/2014/main" id="{CE8A6055-4B9F-477A-8751-093EB78C425C}"/>
              </a:ext>
            </a:extLst>
          </p:cNvPr>
          <p:cNvSpPr txBox="1"/>
          <p:nvPr/>
        </p:nvSpPr>
        <p:spPr>
          <a:xfrm>
            <a:off x="1526552" y="1416666"/>
            <a:ext cx="1609022" cy="300082"/>
          </a:xfrm>
          <a:prstGeom prst="rect">
            <a:avLst/>
          </a:prstGeom>
          <a:noFill/>
        </p:spPr>
        <p:txBody>
          <a:bodyPr wrap="square" rtlCol="0">
            <a:spAutoFit/>
          </a:bodyPr>
          <a:lstStyle/>
          <a:p>
            <a:r>
              <a:rPr lang="en-US" altLang="zh-CN" sz="1350" b="1" dirty="0">
                <a:solidFill>
                  <a:srgbClr val="FF0000"/>
                </a:solidFill>
                <a:effectLst>
                  <a:outerShdw blurRad="38100" dist="38100" dir="2700000" algn="tl">
                    <a:srgbClr val="000000">
                      <a:alpha val="43137"/>
                    </a:srgbClr>
                  </a:outerShdw>
                </a:effectLst>
              </a:rPr>
              <a:t>GEANT4</a:t>
            </a:r>
            <a:r>
              <a:rPr lang="zh-CN" altLang="en-US" sz="1350" b="1" dirty="0">
                <a:solidFill>
                  <a:srgbClr val="FF0000"/>
                </a:solidFill>
                <a:effectLst>
                  <a:outerShdw blurRad="38100" dist="38100" dir="2700000" algn="tl">
                    <a:srgbClr val="000000">
                      <a:alpha val="43137"/>
                    </a:srgbClr>
                  </a:outerShdw>
                </a:effectLst>
              </a:rPr>
              <a:t>，</a:t>
            </a:r>
            <a:r>
              <a:rPr lang="en-US" altLang="zh-CN" sz="1350" b="1" dirty="0">
                <a:solidFill>
                  <a:srgbClr val="FF0000"/>
                </a:solidFill>
                <a:effectLst>
                  <a:outerShdw blurRad="38100" dist="38100" dir="2700000" algn="tl">
                    <a:srgbClr val="000000">
                      <a:alpha val="43137"/>
                    </a:srgbClr>
                  </a:outerShdw>
                </a:effectLst>
              </a:rPr>
              <a:t>e</a:t>
            </a:r>
            <a:endParaRPr lang="zh-CN" altLang="en-US" sz="1350" b="1" dirty="0">
              <a:solidFill>
                <a:srgbClr val="FF0000"/>
              </a:solidFill>
              <a:effectLst>
                <a:outerShdw blurRad="38100" dist="38100" dir="2700000" algn="tl">
                  <a:srgbClr val="000000">
                    <a:alpha val="43137"/>
                  </a:srgbClr>
                </a:outerShdw>
              </a:effectLst>
            </a:endParaRPr>
          </a:p>
        </p:txBody>
      </p:sp>
      <p:sp>
        <p:nvSpPr>
          <p:cNvPr id="8" name="文本框 7">
            <a:extLst>
              <a:ext uri="{FF2B5EF4-FFF2-40B4-BE49-F238E27FC236}">
                <a16:creationId xmlns:a16="http://schemas.microsoft.com/office/drawing/2014/main" id="{806B1488-80AC-4074-A733-9FAE357D03C8}"/>
              </a:ext>
            </a:extLst>
          </p:cNvPr>
          <p:cNvSpPr txBox="1"/>
          <p:nvPr/>
        </p:nvSpPr>
        <p:spPr>
          <a:xfrm>
            <a:off x="5357621" y="1416666"/>
            <a:ext cx="1379220" cy="300082"/>
          </a:xfrm>
          <a:prstGeom prst="rect">
            <a:avLst/>
          </a:prstGeom>
          <a:noFill/>
        </p:spPr>
        <p:txBody>
          <a:bodyPr wrap="square" rtlCol="0">
            <a:spAutoFit/>
          </a:bodyPr>
          <a:lstStyle/>
          <a:p>
            <a:r>
              <a:rPr lang="en-US" altLang="zh-CN" sz="1350" b="1" dirty="0">
                <a:solidFill>
                  <a:srgbClr val="FF0000"/>
                </a:solidFill>
                <a:effectLst>
                  <a:outerShdw blurRad="38100" dist="38100" dir="2700000" algn="tl">
                    <a:srgbClr val="000000">
                      <a:alpha val="43137"/>
                    </a:srgbClr>
                  </a:outerShdw>
                </a:effectLst>
              </a:rPr>
              <a:t>GEANT4</a:t>
            </a:r>
            <a:r>
              <a:rPr lang="zh-CN" altLang="en-US" sz="1350" b="1" dirty="0">
                <a:solidFill>
                  <a:srgbClr val="FF0000"/>
                </a:solidFill>
                <a:effectLst>
                  <a:outerShdw blurRad="38100" dist="38100" dir="2700000" algn="tl">
                    <a:srgbClr val="000000">
                      <a:alpha val="43137"/>
                    </a:srgbClr>
                  </a:outerShdw>
                </a:effectLst>
              </a:rPr>
              <a:t>，</a:t>
            </a:r>
            <a:r>
              <a:rPr lang="en-US" altLang="zh-CN" sz="1350" b="1" dirty="0">
                <a:solidFill>
                  <a:srgbClr val="FF0000"/>
                </a:solidFill>
                <a:effectLst>
                  <a:outerShdw blurRad="38100" dist="38100" dir="2700000" algn="tl">
                    <a:srgbClr val="000000">
                      <a:alpha val="43137"/>
                    </a:srgbClr>
                  </a:outerShdw>
                </a:effectLst>
              </a:rPr>
              <a:t>π</a:t>
            </a:r>
            <a:endParaRPr lang="zh-CN" altLang="en-US" sz="1350" b="1" dirty="0">
              <a:solidFill>
                <a:srgbClr val="FF0000"/>
              </a:solidFill>
              <a:effectLst>
                <a:outerShdw blurRad="38100" dist="38100" dir="2700000" algn="tl">
                  <a:srgbClr val="000000">
                    <a:alpha val="43137"/>
                  </a:srgbClr>
                </a:outerShdw>
              </a:effectLst>
            </a:endParaRPr>
          </a:p>
        </p:txBody>
      </p:sp>
      <p:sp>
        <p:nvSpPr>
          <p:cNvPr id="9" name="文本框 8">
            <a:extLst>
              <a:ext uri="{FF2B5EF4-FFF2-40B4-BE49-F238E27FC236}">
                <a16:creationId xmlns:a16="http://schemas.microsoft.com/office/drawing/2014/main" id="{0BFED7F4-D985-8A57-4ADA-331608624282}"/>
              </a:ext>
            </a:extLst>
          </p:cNvPr>
          <p:cNvSpPr txBox="1"/>
          <p:nvPr/>
        </p:nvSpPr>
        <p:spPr>
          <a:xfrm>
            <a:off x="3536429" y="1171241"/>
            <a:ext cx="1534033" cy="584775"/>
          </a:xfrm>
          <a:prstGeom prst="rect">
            <a:avLst/>
          </a:prstGeom>
          <a:noFill/>
        </p:spPr>
        <p:txBody>
          <a:bodyPr wrap="square" rtlCol="0">
            <a:spAutoFit/>
          </a:bodyPr>
          <a:lstStyle/>
          <a:p>
            <a:r>
              <a:rPr lang="zh-CN" altLang="en-US" sz="1600" b="1" dirty="0">
                <a:solidFill>
                  <a:srgbClr val="FF0000"/>
                </a:solidFill>
                <a:effectLst>
                  <a:outerShdw blurRad="38100" dist="38100" dir="2700000" algn="tl">
                    <a:srgbClr val="000000">
                      <a:alpha val="43137"/>
                    </a:srgbClr>
                  </a:outerShdw>
                </a:effectLst>
              </a:rPr>
              <a:t>强子端覆盖</a:t>
            </a:r>
            <a:endParaRPr lang="en-US" altLang="zh-CN" sz="1600" b="1" dirty="0">
              <a:solidFill>
                <a:srgbClr val="FF0000"/>
              </a:solidFill>
              <a:effectLst>
                <a:outerShdw blurRad="38100" dist="38100" dir="2700000" algn="tl">
                  <a:srgbClr val="000000">
                    <a:alpha val="43137"/>
                  </a:srgbClr>
                </a:outerShdw>
              </a:effectLst>
            </a:endParaRPr>
          </a:p>
          <a:p>
            <a:r>
              <a:rPr lang="el-GR" altLang="zh-CN" sz="1600" b="1" dirty="0">
                <a:solidFill>
                  <a:srgbClr val="FF0000"/>
                </a:solidFill>
                <a:effectLst>
                  <a:outerShdw blurRad="38100" dist="38100" dir="2700000" algn="tl">
                    <a:srgbClr val="000000">
                      <a:alpha val="43137"/>
                    </a:srgbClr>
                  </a:outerShdw>
                </a:effectLst>
              </a:rPr>
              <a:t>η</a:t>
            </a:r>
            <a:r>
              <a:rPr lang="en-US" altLang="zh-CN" sz="1600" b="1" dirty="0">
                <a:solidFill>
                  <a:srgbClr val="FF0000"/>
                </a:solidFill>
                <a:effectLst>
                  <a:outerShdw blurRad="38100" dist="38100" dir="2700000" algn="tl">
                    <a:srgbClr val="000000">
                      <a:alpha val="43137"/>
                    </a:srgbClr>
                  </a:outerShdw>
                </a:effectLst>
              </a:rPr>
              <a:t> =1~4</a:t>
            </a:r>
            <a:r>
              <a:rPr lang="zh-CN" altLang="en-US" sz="1600" b="1" dirty="0">
                <a:solidFill>
                  <a:srgbClr val="FF0000"/>
                </a:solidFill>
                <a:effectLst>
                  <a:outerShdw blurRad="38100" dist="38100" dir="2700000" algn="tl">
                    <a:srgbClr val="000000">
                      <a:alpha val="43137"/>
                    </a:srgbClr>
                  </a:outerShdw>
                </a:effectLst>
              </a:rPr>
              <a:t>区域</a:t>
            </a:r>
          </a:p>
        </p:txBody>
      </p:sp>
      <p:sp>
        <p:nvSpPr>
          <p:cNvPr id="10" name="文本框 9">
            <a:extLst>
              <a:ext uri="{FF2B5EF4-FFF2-40B4-BE49-F238E27FC236}">
                <a16:creationId xmlns:a16="http://schemas.microsoft.com/office/drawing/2014/main" id="{F3CA11D8-70E8-51A1-A2E1-73A24F697EF5}"/>
              </a:ext>
            </a:extLst>
          </p:cNvPr>
          <p:cNvSpPr txBox="1"/>
          <p:nvPr/>
        </p:nvSpPr>
        <p:spPr>
          <a:xfrm>
            <a:off x="5244410" y="3359420"/>
            <a:ext cx="1379220" cy="323165"/>
          </a:xfrm>
          <a:prstGeom prst="rect">
            <a:avLst/>
          </a:prstGeom>
          <a:noFill/>
        </p:spPr>
        <p:txBody>
          <a:bodyPr wrap="square" rtlCol="0">
            <a:spAutoFit/>
          </a:bodyPr>
          <a:lstStyle/>
          <a:p>
            <a:r>
              <a:rPr lang="en-US" altLang="zh-CN" sz="1500" b="1" dirty="0">
                <a:effectLst>
                  <a:outerShdw blurRad="38100" dist="38100" dir="2700000" algn="tl">
                    <a:srgbClr val="000000">
                      <a:alpha val="43137"/>
                    </a:srgbClr>
                  </a:outerShdw>
                </a:effectLst>
              </a:rPr>
              <a:t>GEANT4</a:t>
            </a:r>
            <a:endParaRPr lang="zh-CN" altLang="en-US" sz="1500" b="1" dirty="0">
              <a:effectLst>
                <a:outerShdw blurRad="38100" dist="38100" dir="2700000" algn="tl">
                  <a:srgbClr val="000000">
                    <a:alpha val="43137"/>
                  </a:srgbClr>
                </a:outerShdw>
              </a:effectLst>
            </a:endParaRPr>
          </a:p>
        </p:txBody>
      </p:sp>
      <p:sp>
        <p:nvSpPr>
          <p:cNvPr id="12" name="文本框 11">
            <a:extLst>
              <a:ext uri="{FF2B5EF4-FFF2-40B4-BE49-F238E27FC236}">
                <a16:creationId xmlns:a16="http://schemas.microsoft.com/office/drawing/2014/main" id="{F1B44189-51DD-4A3A-8DDE-E588A6ED5F48}"/>
              </a:ext>
            </a:extLst>
          </p:cNvPr>
          <p:cNvSpPr txBox="1"/>
          <p:nvPr/>
        </p:nvSpPr>
        <p:spPr>
          <a:xfrm>
            <a:off x="1044239" y="3499827"/>
            <a:ext cx="2788142" cy="738664"/>
          </a:xfrm>
          <a:prstGeom prst="rect">
            <a:avLst/>
          </a:prstGeom>
          <a:noFill/>
        </p:spPr>
        <p:txBody>
          <a:bodyPr wrap="square">
            <a:spAutoFit/>
          </a:bodyPr>
          <a:lstStyle/>
          <a:p>
            <a:pPr defTabSz="685800">
              <a:defRPr/>
            </a:pPr>
            <a:r>
              <a:rPr lang="zh-CN" altLang="en-US" sz="1400" dirty="0"/>
              <a:t>模拟显示当前方案在最大入射角</a:t>
            </a:r>
            <a:r>
              <a:rPr lang="en-US" altLang="zh-CN" sz="1400" dirty="0"/>
              <a:t>η=1</a:t>
            </a:r>
            <a:r>
              <a:rPr lang="zh-CN" altLang="en-US" sz="1400" dirty="0"/>
              <a:t>时，只需要三层即可满足鉴别要求（</a:t>
            </a:r>
            <a:r>
              <a:rPr lang="el-GR" altLang="zh-CN" sz="1400" dirty="0"/>
              <a:t> π</a:t>
            </a:r>
            <a:r>
              <a:rPr lang="zh-CN" altLang="en-US" sz="1400" dirty="0"/>
              <a:t>误判率低至</a:t>
            </a:r>
            <a:r>
              <a:rPr lang="en-US" altLang="zh-CN" sz="1400" dirty="0"/>
              <a:t>3.8%</a:t>
            </a:r>
            <a:r>
              <a:rPr lang="zh-CN" altLang="en-US" sz="1400" dirty="0"/>
              <a:t>）</a:t>
            </a:r>
            <a:endParaRPr lang="en-US" altLang="zh-CN" sz="1400" dirty="0"/>
          </a:p>
        </p:txBody>
      </p:sp>
    </p:spTree>
    <p:extLst>
      <p:ext uri="{BB962C8B-B14F-4D97-AF65-F5344CB8AC3E}">
        <p14:creationId xmlns:p14="http://schemas.microsoft.com/office/powerpoint/2010/main" val="3107756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8FEF8B-81B6-4B08-ABAB-0F08058B8385}"/>
              </a:ext>
            </a:extLst>
          </p:cNvPr>
          <p:cNvSpPr>
            <a:spLocks noGrp="1"/>
          </p:cNvSpPr>
          <p:nvPr>
            <p:ph type="title"/>
          </p:nvPr>
        </p:nvSpPr>
        <p:spPr/>
        <p:txBody>
          <a:bodyPr/>
          <a:lstStyle/>
          <a:p>
            <a:r>
              <a:rPr lang="zh-CN" altLang="en-US" dirty="0"/>
              <a:t>更换气体后鉴别能力表现</a:t>
            </a:r>
          </a:p>
        </p:txBody>
      </p:sp>
      <p:sp>
        <p:nvSpPr>
          <p:cNvPr id="5" name="文本框 4">
            <a:extLst>
              <a:ext uri="{FF2B5EF4-FFF2-40B4-BE49-F238E27FC236}">
                <a16:creationId xmlns:a16="http://schemas.microsoft.com/office/drawing/2014/main" id="{9FBB931A-3A6E-47DD-9873-37E7488E9F97}"/>
              </a:ext>
            </a:extLst>
          </p:cNvPr>
          <p:cNvSpPr txBox="1"/>
          <p:nvPr/>
        </p:nvSpPr>
        <p:spPr>
          <a:xfrm>
            <a:off x="1799563" y="738787"/>
            <a:ext cx="4708848" cy="338554"/>
          </a:xfrm>
          <a:prstGeom prst="rect">
            <a:avLst/>
          </a:prstGeom>
          <a:noFill/>
        </p:spPr>
        <p:txBody>
          <a:bodyPr wrap="square" rtlCol="0">
            <a:spAutoFit/>
          </a:bodyPr>
          <a:lstStyle/>
          <a:p>
            <a:r>
              <a:rPr lang="zh-CN" altLang="en-US" sz="1600" dirty="0"/>
              <a:t>如果气体选用</a:t>
            </a:r>
            <a:r>
              <a:rPr lang="en-US" altLang="zh-CN" sz="1600" dirty="0"/>
              <a:t>Xe:CO2=85:15,</a:t>
            </a:r>
            <a:r>
              <a:rPr lang="zh-CN" altLang="en-US" sz="1600" dirty="0"/>
              <a:t>鉴别能力显著提升</a:t>
            </a:r>
          </a:p>
        </p:txBody>
      </p:sp>
      <p:pic>
        <p:nvPicPr>
          <p:cNvPr id="7" name="图片 6">
            <a:extLst>
              <a:ext uri="{FF2B5EF4-FFF2-40B4-BE49-F238E27FC236}">
                <a16:creationId xmlns:a16="http://schemas.microsoft.com/office/drawing/2014/main" id="{90194ABC-F91F-4A1F-9310-F7CAB6E8B6A4}"/>
              </a:ext>
            </a:extLst>
          </p:cNvPr>
          <p:cNvPicPr>
            <a:picLocks noChangeAspect="1"/>
          </p:cNvPicPr>
          <p:nvPr/>
        </p:nvPicPr>
        <p:blipFill>
          <a:blip r:embed="rId3"/>
          <a:stretch>
            <a:fillRect/>
          </a:stretch>
        </p:blipFill>
        <p:spPr>
          <a:xfrm>
            <a:off x="3784827" y="2987040"/>
            <a:ext cx="2932510" cy="2156460"/>
          </a:xfrm>
          <a:prstGeom prst="rect">
            <a:avLst/>
          </a:prstGeom>
        </p:spPr>
      </p:pic>
      <p:sp>
        <p:nvSpPr>
          <p:cNvPr id="9" name="文本框 8">
            <a:extLst>
              <a:ext uri="{FF2B5EF4-FFF2-40B4-BE49-F238E27FC236}">
                <a16:creationId xmlns:a16="http://schemas.microsoft.com/office/drawing/2014/main" id="{30AE31B3-D3E6-4D3E-B3E7-2D597A914283}"/>
              </a:ext>
            </a:extLst>
          </p:cNvPr>
          <p:cNvSpPr txBox="1"/>
          <p:nvPr/>
        </p:nvSpPr>
        <p:spPr>
          <a:xfrm>
            <a:off x="1358159" y="3529402"/>
            <a:ext cx="2348320" cy="830997"/>
          </a:xfrm>
          <a:prstGeom prst="rect">
            <a:avLst/>
          </a:prstGeom>
          <a:noFill/>
        </p:spPr>
        <p:txBody>
          <a:bodyPr wrap="square">
            <a:spAutoFit/>
          </a:bodyPr>
          <a:lstStyle/>
          <a:p>
            <a:pPr algn="ctr"/>
            <a:r>
              <a:rPr lang="zh-CN" altLang="en-US" sz="1600" dirty="0"/>
              <a:t>模拟显示，</a:t>
            </a:r>
            <a:r>
              <a:rPr lang="en-US" altLang="zh-CN" sz="1600" dirty="0"/>
              <a:t>15GeV/c</a:t>
            </a:r>
            <a:r>
              <a:rPr lang="zh-CN" altLang="en-US" sz="1600" dirty="0"/>
              <a:t>需两层即可达到鉴别要求  （</a:t>
            </a:r>
            <a:r>
              <a:rPr lang="el-GR" altLang="zh-CN" sz="1600" dirty="0"/>
              <a:t>π</a:t>
            </a:r>
            <a:r>
              <a:rPr lang="zh-CN" altLang="en-US" sz="1600" dirty="0"/>
              <a:t>误判率低至</a:t>
            </a:r>
            <a:r>
              <a:rPr lang="en-US" altLang="zh-CN" sz="1600" dirty="0">
                <a:solidFill>
                  <a:srgbClr val="000000"/>
                </a:solidFill>
                <a:latin typeface="TimesNewRomanPSMT"/>
              </a:rPr>
              <a:t>3.91%</a:t>
            </a:r>
            <a:r>
              <a:rPr lang="zh-CN" altLang="en-US" sz="1600" dirty="0"/>
              <a:t> ）</a:t>
            </a:r>
          </a:p>
        </p:txBody>
      </p:sp>
      <p:pic>
        <p:nvPicPr>
          <p:cNvPr id="6" name="图片 5">
            <a:extLst>
              <a:ext uri="{FF2B5EF4-FFF2-40B4-BE49-F238E27FC236}">
                <a16:creationId xmlns:a16="http://schemas.microsoft.com/office/drawing/2014/main" id="{0D1B3F76-D02E-4556-9805-0F67D4B77FA8}"/>
              </a:ext>
            </a:extLst>
          </p:cNvPr>
          <p:cNvPicPr>
            <a:picLocks noChangeAspect="1"/>
          </p:cNvPicPr>
          <p:nvPr/>
        </p:nvPicPr>
        <p:blipFill>
          <a:blip r:embed="rId4"/>
          <a:stretch>
            <a:fillRect/>
          </a:stretch>
        </p:blipFill>
        <p:spPr>
          <a:xfrm>
            <a:off x="1358159" y="1047457"/>
            <a:ext cx="2426668" cy="1929434"/>
          </a:xfrm>
          <a:prstGeom prst="rect">
            <a:avLst/>
          </a:prstGeom>
        </p:spPr>
      </p:pic>
      <p:pic>
        <p:nvPicPr>
          <p:cNvPr id="10" name="图片 9">
            <a:extLst>
              <a:ext uri="{FF2B5EF4-FFF2-40B4-BE49-F238E27FC236}">
                <a16:creationId xmlns:a16="http://schemas.microsoft.com/office/drawing/2014/main" id="{D22A210B-874F-45E9-9E79-984285575193}"/>
              </a:ext>
            </a:extLst>
          </p:cNvPr>
          <p:cNvPicPr>
            <a:picLocks noChangeAspect="1"/>
          </p:cNvPicPr>
          <p:nvPr/>
        </p:nvPicPr>
        <p:blipFill>
          <a:blip r:embed="rId5"/>
          <a:stretch>
            <a:fillRect/>
          </a:stretch>
        </p:blipFill>
        <p:spPr>
          <a:xfrm>
            <a:off x="4415779" y="1049221"/>
            <a:ext cx="2337958" cy="1937819"/>
          </a:xfrm>
          <a:prstGeom prst="rect">
            <a:avLst/>
          </a:prstGeom>
        </p:spPr>
      </p:pic>
      <p:sp>
        <p:nvSpPr>
          <p:cNvPr id="11" name="文本框 10">
            <a:extLst>
              <a:ext uri="{FF2B5EF4-FFF2-40B4-BE49-F238E27FC236}">
                <a16:creationId xmlns:a16="http://schemas.microsoft.com/office/drawing/2014/main" id="{C0A6F358-A13F-4674-8964-44549CD38FED}"/>
              </a:ext>
            </a:extLst>
          </p:cNvPr>
          <p:cNvSpPr txBox="1"/>
          <p:nvPr/>
        </p:nvSpPr>
        <p:spPr>
          <a:xfrm>
            <a:off x="1880193" y="1771284"/>
            <a:ext cx="1609022" cy="300082"/>
          </a:xfrm>
          <a:prstGeom prst="rect">
            <a:avLst/>
          </a:prstGeom>
          <a:noFill/>
        </p:spPr>
        <p:txBody>
          <a:bodyPr wrap="square" rtlCol="0">
            <a:spAutoFit/>
          </a:bodyPr>
          <a:lstStyle/>
          <a:p>
            <a:r>
              <a:rPr lang="en-US" altLang="zh-CN" sz="1350" b="1" dirty="0">
                <a:solidFill>
                  <a:srgbClr val="FF0000"/>
                </a:solidFill>
                <a:effectLst>
                  <a:outerShdw blurRad="38100" dist="38100" dir="2700000" algn="tl">
                    <a:srgbClr val="000000">
                      <a:alpha val="43137"/>
                    </a:srgbClr>
                  </a:outerShdw>
                </a:effectLst>
              </a:rPr>
              <a:t>GEANT4</a:t>
            </a:r>
            <a:r>
              <a:rPr lang="zh-CN" altLang="en-US" sz="1350" b="1" dirty="0">
                <a:solidFill>
                  <a:srgbClr val="FF0000"/>
                </a:solidFill>
                <a:effectLst>
                  <a:outerShdw blurRad="38100" dist="38100" dir="2700000" algn="tl">
                    <a:srgbClr val="000000">
                      <a:alpha val="43137"/>
                    </a:srgbClr>
                  </a:outerShdw>
                </a:effectLst>
              </a:rPr>
              <a:t>，</a:t>
            </a:r>
            <a:r>
              <a:rPr lang="en-US" altLang="zh-CN" sz="1350" b="1" dirty="0">
                <a:solidFill>
                  <a:srgbClr val="FF0000"/>
                </a:solidFill>
                <a:effectLst>
                  <a:outerShdw blurRad="38100" dist="38100" dir="2700000" algn="tl">
                    <a:srgbClr val="000000">
                      <a:alpha val="43137"/>
                    </a:srgbClr>
                  </a:outerShdw>
                </a:effectLst>
              </a:rPr>
              <a:t>e</a:t>
            </a:r>
            <a:endParaRPr lang="zh-CN" altLang="en-US" sz="1350" b="1" dirty="0">
              <a:solidFill>
                <a:srgbClr val="FF0000"/>
              </a:solidFill>
              <a:effectLst>
                <a:outerShdw blurRad="38100" dist="38100" dir="2700000" algn="tl">
                  <a:srgbClr val="000000">
                    <a:alpha val="43137"/>
                  </a:srgbClr>
                </a:outerShdw>
              </a:effectLst>
            </a:endParaRPr>
          </a:p>
        </p:txBody>
      </p:sp>
      <p:sp>
        <p:nvSpPr>
          <p:cNvPr id="12" name="文本框 11">
            <a:extLst>
              <a:ext uri="{FF2B5EF4-FFF2-40B4-BE49-F238E27FC236}">
                <a16:creationId xmlns:a16="http://schemas.microsoft.com/office/drawing/2014/main" id="{EDEBC06D-46DE-4105-B32C-DE65CB0ADEFF}"/>
              </a:ext>
            </a:extLst>
          </p:cNvPr>
          <p:cNvSpPr txBox="1"/>
          <p:nvPr/>
        </p:nvSpPr>
        <p:spPr>
          <a:xfrm>
            <a:off x="4895148" y="1712092"/>
            <a:ext cx="1379220" cy="300082"/>
          </a:xfrm>
          <a:prstGeom prst="rect">
            <a:avLst/>
          </a:prstGeom>
          <a:noFill/>
        </p:spPr>
        <p:txBody>
          <a:bodyPr wrap="square" rtlCol="0">
            <a:spAutoFit/>
          </a:bodyPr>
          <a:lstStyle/>
          <a:p>
            <a:r>
              <a:rPr lang="en-US" altLang="zh-CN" sz="1350" b="1" dirty="0">
                <a:solidFill>
                  <a:srgbClr val="FF0000"/>
                </a:solidFill>
                <a:effectLst>
                  <a:outerShdw blurRad="38100" dist="38100" dir="2700000" algn="tl">
                    <a:srgbClr val="000000">
                      <a:alpha val="43137"/>
                    </a:srgbClr>
                  </a:outerShdw>
                </a:effectLst>
              </a:rPr>
              <a:t>GEANT4</a:t>
            </a:r>
            <a:r>
              <a:rPr lang="zh-CN" altLang="en-US" sz="1350" b="1" dirty="0">
                <a:solidFill>
                  <a:srgbClr val="FF0000"/>
                </a:solidFill>
                <a:effectLst>
                  <a:outerShdw blurRad="38100" dist="38100" dir="2700000" algn="tl">
                    <a:srgbClr val="000000">
                      <a:alpha val="43137"/>
                    </a:srgbClr>
                  </a:outerShdw>
                </a:effectLst>
              </a:rPr>
              <a:t>，</a:t>
            </a:r>
            <a:r>
              <a:rPr lang="en-US" altLang="zh-CN" sz="1350" b="1" dirty="0">
                <a:solidFill>
                  <a:srgbClr val="FF0000"/>
                </a:solidFill>
                <a:effectLst>
                  <a:outerShdw blurRad="38100" dist="38100" dir="2700000" algn="tl">
                    <a:srgbClr val="000000">
                      <a:alpha val="43137"/>
                    </a:srgbClr>
                  </a:outerShdw>
                </a:effectLst>
              </a:rPr>
              <a:t>π</a:t>
            </a:r>
            <a:endParaRPr lang="zh-CN" altLang="en-US" sz="1350" b="1" dirty="0">
              <a:solidFill>
                <a:srgbClr val="FF0000"/>
              </a:solidFill>
              <a:effectLst>
                <a:outerShdw blurRad="38100" dist="38100" dir="2700000" algn="tl">
                  <a:srgbClr val="000000">
                    <a:alpha val="43137"/>
                  </a:srgbClr>
                </a:outerShdw>
              </a:effectLst>
            </a:endParaRPr>
          </a:p>
        </p:txBody>
      </p:sp>
      <p:sp>
        <p:nvSpPr>
          <p:cNvPr id="13" name="文本框 12">
            <a:extLst>
              <a:ext uri="{FF2B5EF4-FFF2-40B4-BE49-F238E27FC236}">
                <a16:creationId xmlns:a16="http://schemas.microsoft.com/office/drawing/2014/main" id="{8E3CC228-D036-4EEA-8F98-092197B1092F}"/>
              </a:ext>
            </a:extLst>
          </p:cNvPr>
          <p:cNvSpPr txBox="1"/>
          <p:nvPr/>
        </p:nvSpPr>
        <p:spPr>
          <a:xfrm>
            <a:off x="5107262" y="3529402"/>
            <a:ext cx="1379220" cy="323165"/>
          </a:xfrm>
          <a:prstGeom prst="rect">
            <a:avLst/>
          </a:prstGeom>
          <a:noFill/>
        </p:spPr>
        <p:txBody>
          <a:bodyPr wrap="square" rtlCol="0">
            <a:spAutoFit/>
          </a:bodyPr>
          <a:lstStyle/>
          <a:p>
            <a:r>
              <a:rPr lang="en-US" altLang="zh-CN" sz="1500" b="1" dirty="0">
                <a:effectLst>
                  <a:outerShdw blurRad="38100" dist="38100" dir="2700000" algn="tl">
                    <a:srgbClr val="000000">
                      <a:alpha val="43137"/>
                    </a:srgbClr>
                  </a:outerShdw>
                </a:effectLst>
              </a:rPr>
              <a:t>GEANT4</a:t>
            </a:r>
            <a:endParaRPr lang="zh-CN" altLang="en-US" sz="15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7144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1C03D13-18AD-423F-8368-877EB2484F06}"/>
              </a:ext>
            </a:extLst>
          </p:cNvPr>
          <p:cNvSpPr>
            <a:spLocks noGrp="1"/>
          </p:cNvSpPr>
          <p:nvPr>
            <p:ph type="title"/>
          </p:nvPr>
        </p:nvSpPr>
        <p:spPr/>
        <p:txBody>
          <a:bodyPr/>
          <a:lstStyle/>
          <a:p>
            <a:r>
              <a:rPr lang="zh-CN" altLang="en-US" dirty="0">
                <a:solidFill>
                  <a:schemeClr val="tx1"/>
                </a:solidFill>
              </a:rPr>
              <a:t>总结</a:t>
            </a:r>
          </a:p>
        </p:txBody>
      </p:sp>
      <p:sp>
        <p:nvSpPr>
          <p:cNvPr id="3" name="灯片编号占位符 2">
            <a:extLst>
              <a:ext uri="{FF2B5EF4-FFF2-40B4-BE49-F238E27FC236}">
                <a16:creationId xmlns:a16="http://schemas.microsoft.com/office/drawing/2014/main" id="{4D601366-8AA3-43D9-8A3D-FCB66F4F22D4}"/>
              </a:ext>
            </a:extLst>
          </p:cNvPr>
          <p:cNvSpPr>
            <a:spLocks noGrp="1"/>
          </p:cNvSpPr>
          <p:nvPr>
            <p:ph type="sldNum" sz="quarter" idx="12"/>
          </p:nvPr>
        </p:nvSpPr>
        <p:spPr/>
        <p:txBody>
          <a:bodyPr/>
          <a:lstStyle/>
          <a:p>
            <a:fld id="{4FAB73BC-B049-4115-A692-8D63A059BFB8}" type="slidenum">
              <a:rPr lang="en-US" smtClean="0"/>
              <a:t>17</a:t>
            </a:fld>
            <a:endParaRPr lang="en-US" dirty="0"/>
          </a:p>
        </p:txBody>
      </p:sp>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0552C835-5F82-49EF-9F76-2AF7B31937D9}"/>
                  </a:ext>
                </a:extLst>
              </p:cNvPr>
              <p:cNvSpPr txBox="1"/>
              <p:nvPr/>
            </p:nvSpPr>
            <p:spPr>
              <a:xfrm>
                <a:off x="396537" y="733426"/>
                <a:ext cx="7592271" cy="3368743"/>
              </a:xfrm>
              <a:prstGeom prst="rect">
                <a:avLst/>
              </a:prstGeom>
              <a:noFill/>
            </p:spPr>
            <p:txBody>
              <a:bodyPr wrap="square" rtlCol="0">
                <a:spAutoFit/>
              </a:bodyPr>
              <a:lstStyle/>
              <a:p>
                <a:pPr marL="214313" indent="-214313">
                  <a:lnSpc>
                    <a:spcPct val="150000"/>
                  </a:lnSpc>
                  <a:buFont typeface="Wingdings" panose="05000000000000000000" pitchFamily="2" charset="2"/>
                  <a:buChar char="l"/>
                </a:pPr>
                <a:r>
                  <a:rPr lang="zh-CN" altLang="en-US" sz="1400" b="1" dirty="0"/>
                  <a:t>介绍了基于</a:t>
                </a:r>
                <a:r>
                  <a:rPr lang="en-US" altLang="zh-CN" sz="1400" b="1" dirty="0" err="1"/>
                  <a:t>μRGroove</a:t>
                </a:r>
                <a:r>
                  <a:rPr lang="zh-CN" altLang="en-US" sz="1400" b="1" dirty="0"/>
                  <a:t>的</a:t>
                </a:r>
                <a:r>
                  <a:rPr lang="en-US" altLang="zh-CN" sz="1400" b="1" dirty="0"/>
                  <a:t>TRD</a:t>
                </a:r>
              </a:p>
              <a:p>
                <a:pPr marL="742950" lvl="1" indent="-285750">
                  <a:lnSpc>
                    <a:spcPct val="150000"/>
                  </a:lnSpc>
                  <a:buFont typeface="Wingdings" panose="05000000000000000000" pitchFamily="2" charset="2"/>
                  <a:buChar char="l"/>
                </a:pPr>
                <a:r>
                  <a:rPr lang="en-US" altLang="zh-CN" sz="1400" b="1" dirty="0" err="1"/>
                  <a:t>μRGroove</a:t>
                </a:r>
                <a:r>
                  <a:rPr lang="zh-CN" altLang="en-US" sz="1400" b="1" dirty="0"/>
                  <a:t>的结构简单，可拓展性强，性能优异，适合做为大面积</a:t>
                </a:r>
                <a:r>
                  <a:rPr lang="en-US" altLang="zh-CN" sz="1400" b="1" dirty="0"/>
                  <a:t>TRD</a:t>
                </a:r>
                <a:r>
                  <a:rPr lang="zh-CN" altLang="en-US" sz="1400" b="1" dirty="0"/>
                  <a:t>的探测器</a:t>
                </a:r>
                <a:endParaRPr lang="en-US" altLang="zh-CN" sz="1400" b="1" dirty="0"/>
              </a:p>
              <a:p>
                <a:pPr marL="742950" lvl="1" indent="-285750">
                  <a:lnSpc>
                    <a:spcPct val="150000"/>
                  </a:lnSpc>
                  <a:buFont typeface="Wingdings" panose="05000000000000000000" pitchFamily="2" charset="2"/>
                  <a:buChar char="l"/>
                </a:pPr>
                <a:r>
                  <a:rPr lang="en-US" altLang="zh-CN" sz="1400" b="1" dirty="0"/>
                  <a:t>TRD</a:t>
                </a:r>
                <a:r>
                  <a:rPr lang="zh-CN" altLang="en-US" sz="1400" b="1" dirty="0"/>
                  <a:t>的辐射体选择用</a:t>
                </a:r>
                <a:r>
                  <a:rPr lang="en-US" altLang="zh-CN" sz="1400" b="1" dirty="0"/>
                  <a:t>4cm ROHACELL HF71</a:t>
                </a:r>
                <a:r>
                  <a:rPr lang="zh-CN" altLang="en-US" sz="1400" b="1" dirty="0"/>
                  <a:t>泡沫，工作气体选择为</a:t>
                </a:r>
                <a:r>
                  <a:rPr lang="en-US" altLang="zh-CN" sz="1400" b="1" dirty="0"/>
                  <a:t>4cm</a:t>
                </a:r>
                <a:r>
                  <a:rPr lang="zh-CN" altLang="en-US" sz="1400" b="1" dirty="0"/>
                  <a:t>的添加猝灭气体的</a:t>
                </a:r>
                <a:r>
                  <a:rPr lang="en-US" altLang="zh-CN" sz="1400" b="1" dirty="0"/>
                  <a:t>Xe</a:t>
                </a:r>
                <a:r>
                  <a:rPr lang="zh-CN" altLang="en-US" sz="1400" b="1" dirty="0"/>
                  <a:t>气，探测器选择</a:t>
                </a:r>
                <a14:m>
                  <m:oMath xmlns:m="http://schemas.openxmlformats.org/officeDocument/2006/math">
                    <m:r>
                      <m:rPr>
                        <m:nor/>
                      </m:rPr>
                      <a:rPr lang="en-US" altLang="zh-CN" sz="1400" b="1" dirty="0"/>
                      <m:t>μRGroove</m:t>
                    </m:r>
                  </m:oMath>
                </a14:m>
                <a:r>
                  <a:rPr lang="zh-CN" altLang="en-US" sz="1400" b="1" dirty="0"/>
                  <a:t>，电子学选择用</a:t>
                </a:r>
                <a:r>
                  <a:rPr lang="en-US" altLang="zh-CN" sz="1400" b="1" dirty="0"/>
                  <a:t>SAMPA</a:t>
                </a:r>
              </a:p>
              <a:p>
                <a:pPr lvl="1">
                  <a:lnSpc>
                    <a:spcPct val="150000"/>
                  </a:lnSpc>
                </a:pPr>
                <a:endParaRPr lang="en-US" altLang="zh-CN" sz="1400" b="1" dirty="0"/>
              </a:p>
              <a:p>
                <a:pPr marL="214313" indent="-214313">
                  <a:lnSpc>
                    <a:spcPct val="150000"/>
                  </a:lnSpc>
                  <a:buFont typeface="Wingdings" panose="05000000000000000000" pitchFamily="2" charset="2"/>
                  <a:buChar char="l"/>
                </a:pPr>
                <a:r>
                  <a:rPr lang="zh-CN" altLang="en-US" sz="1400" b="1" dirty="0"/>
                  <a:t>利用信号时间信息的二维能谱似然分布的方法提升了</a:t>
                </a:r>
                <a:r>
                  <a:rPr lang="en-US" altLang="zh-CN" sz="1400" b="1" dirty="0"/>
                  <a:t>TRD</a:t>
                </a:r>
                <a:r>
                  <a:rPr lang="zh-CN" altLang="en-US" sz="1400" b="1" dirty="0"/>
                  <a:t>的鉴别能力</a:t>
                </a:r>
                <a:endParaRPr lang="en-US" altLang="zh-CN" sz="1400" b="1" dirty="0"/>
              </a:p>
              <a:p>
                <a:pPr marL="719138" indent="-271463">
                  <a:lnSpc>
                    <a:spcPct val="150000"/>
                  </a:lnSpc>
                  <a:buFont typeface="Wingdings" panose="05000000000000000000" pitchFamily="2" charset="2"/>
                  <a:buChar char="l"/>
                </a:pPr>
                <a:r>
                  <a:rPr lang="zh-CN" altLang="en-US" sz="1400" b="1" dirty="0"/>
                  <a:t>对实验数据分析当直入射时，</a:t>
                </a:r>
                <a:r>
                  <a:rPr lang="en-US" altLang="zh-CN" sz="1400" b="1" dirty="0"/>
                  <a:t>5GeV/c</a:t>
                </a:r>
                <a:r>
                  <a:rPr lang="zh-CN" altLang="en-US" sz="1400" b="1" dirty="0"/>
                  <a:t>的粒子仅需三层即可达到鉴别要求（</a:t>
                </a:r>
                <a:r>
                  <a:rPr lang="en-US" altLang="zh-CN" sz="1400" b="1" dirty="0"/>
                  <a:t>π</a:t>
                </a:r>
                <a:r>
                  <a:rPr lang="zh-CN" altLang="en-US" sz="1400" b="1" dirty="0"/>
                  <a:t>误判率低至</a:t>
                </a:r>
                <a:r>
                  <a:rPr lang="en-US" altLang="zh-CN" sz="1400" b="1" dirty="0"/>
                  <a:t>2.7%</a:t>
                </a:r>
                <a:r>
                  <a:rPr lang="zh-CN" altLang="en-US" sz="1400" b="1" dirty="0"/>
                  <a:t>）</a:t>
                </a:r>
                <a:endParaRPr lang="en-US" altLang="zh-CN" sz="1400" b="1" dirty="0"/>
              </a:p>
              <a:p>
                <a:pPr marL="719138" indent="-271463">
                  <a:lnSpc>
                    <a:spcPct val="150000"/>
                  </a:lnSpc>
                  <a:buFont typeface="Wingdings" panose="05000000000000000000" pitchFamily="2" charset="2"/>
                  <a:buChar char="l"/>
                </a:pPr>
                <a:r>
                  <a:rPr lang="zh-CN" altLang="en-US" sz="1400" b="1" dirty="0"/>
                  <a:t>模拟显示</a:t>
                </a:r>
                <a:r>
                  <a:rPr lang="en-US" altLang="zh-CN" sz="1400" b="1" dirty="0"/>
                  <a:t>15GeV/c</a:t>
                </a:r>
                <a:r>
                  <a:rPr lang="zh-CN" altLang="en-US" sz="1400" b="1" dirty="0"/>
                  <a:t>需四层即可达到鉴别要求（</a:t>
                </a:r>
                <a:r>
                  <a:rPr lang="en-US" altLang="zh-CN" sz="1400" b="1" dirty="0"/>
                  <a:t>π</a:t>
                </a:r>
                <a:r>
                  <a:rPr lang="zh-CN" altLang="en-US" sz="1400" b="1" dirty="0"/>
                  <a:t>误判率低至</a:t>
                </a:r>
                <a:r>
                  <a:rPr lang="en-US" altLang="zh-CN" sz="1400" b="1" dirty="0"/>
                  <a:t>3.42%</a:t>
                </a:r>
                <a:r>
                  <a:rPr lang="zh-CN" altLang="en-US" sz="1400" b="1" dirty="0"/>
                  <a:t>），而气体换为</a:t>
                </a:r>
                <a:r>
                  <a:rPr lang="en-US" altLang="zh-CN" sz="1400" b="1" dirty="0"/>
                  <a:t>Xe:CO2=85:15</a:t>
                </a:r>
                <a:r>
                  <a:rPr lang="zh-CN" altLang="en-US" sz="1400" b="1" dirty="0"/>
                  <a:t>时，</a:t>
                </a:r>
                <a:r>
                  <a:rPr lang="en-US" altLang="zh-CN" sz="1400" b="1" dirty="0"/>
                  <a:t>15GeV/c</a:t>
                </a:r>
                <a:r>
                  <a:rPr lang="zh-CN" altLang="en-US" sz="1400" b="1" dirty="0"/>
                  <a:t>只需两层可以达到鉴别要求（</a:t>
                </a:r>
                <a:r>
                  <a:rPr lang="en-US" altLang="zh-CN" sz="1400" b="1" dirty="0"/>
                  <a:t>π</a:t>
                </a:r>
                <a:r>
                  <a:rPr lang="zh-CN" altLang="en-US" sz="1400" b="1" dirty="0"/>
                  <a:t>误判率低至</a:t>
                </a:r>
                <a:r>
                  <a:rPr lang="en-US" altLang="zh-CN" sz="1400" b="1" dirty="0"/>
                  <a:t>3.91%</a:t>
                </a:r>
                <a:r>
                  <a:rPr lang="zh-CN" altLang="en-US" sz="1400" b="1" dirty="0"/>
                  <a:t>）</a:t>
                </a:r>
                <a:endParaRPr lang="en-US" altLang="zh-CN" sz="1400" b="1" dirty="0"/>
              </a:p>
            </p:txBody>
          </p:sp>
        </mc:Choice>
        <mc:Fallback xmlns="">
          <p:sp>
            <p:nvSpPr>
              <p:cNvPr id="5" name="文本框 4">
                <a:extLst>
                  <a:ext uri="{FF2B5EF4-FFF2-40B4-BE49-F238E27FC236}">
                    <a16:creationId xmlns:a16="http://schemas.microsoft.com/office/drawing/2014/main" id="{0552C835-5F82-49EF-9F76-2AF7B31937D9}"/>
                  </a:ext>
                </a:extLst>
              </p:cNvPr>
              <p:cNvSpPr txBox="1">
                <a:spLocks noRot="1" noChangeAspect="1" noMove="1" noResize="1" noEditPoints="1" noAdjustHandles="1" noChangeArrowheads="1" noChangeShapeType="1" noTextEdit="1"/>
              </p:cNvSpPr>
              <p:nvPr/>
            </p:nvSpPr>
            <p:spPr>
              <a:xfrm>
                <a:off x="396537" y="733426"/>
                <a:ext cx="7592271" cy="3368743"/>
              </a:xfrm>
              <a:prstGeom prst="rect">
                <a:avLst/>
              </a:prstGeom>
              <a:blipFill>
                <a:blip r:embed="rId3"/>
                <a:stretch>
                  <a:fillRect l="-8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83088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a:t>谢谢</a:t>
            </a:r>
            <a:r>
              <a:rPr lang="en-US" altLang="zh-CN"/>
              <a:t>	</a:t>
            </a:r>
            <a:r>
              <a:rPr lang="zh-CN" altLang="en-US"/>
              <a:t>！</a:t>
            </a:r>
            <a:endParaRPr lang="zh-CN" altLang="en-US" dirty="0"/>
          </a:p>
        </p:txBody>
      </p:sp>
    </p:spTree>
    <p:extLst>
      <p:ext uri="{BB962C8B-B14F-4D97-AF65-F5344CB8AC3E}">
        <p14:creationId xmlns:p14="http://schemas.microsoft.com/office/powerpoint/2010/main" val="2076873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2499725" y="499475"/>
            <a:ext cx="4144549" cy="4144549"/>
          </a:xfrm>
          <a:prstGeom prst="rect">
            <a:avLst/>
          </a:prstGeom>
          <a:blipFill dpi="0" rotWithShape="1">
            <a:blip r:embed="rId3">
              <a:alphaModFix amt="10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3" name="标题 1">
            <a:extLst>
              <a:ext uri="{FF2B5EF4-FFF2-40B4-BE49-F238E27FC236}">
                <a16:creationId xmlns:a16="http://schemas.microsoft.com/office/drawing/2014/main" id="{08928261-BB9D-4C13-B10B-CC46FA0A25EF}"/>
              </a:ext>
            </a:extLst>
          </p:cNvPr>
          <p:cNvSpPr>
            <a:spLocks noGrp="1"/>
          </p:cNvSpPr>
          <p:nvPr>
            <p:ph type="ctrTitle"/>
          </p:nvPr>
        </p:nvSpPr>
        <p:spPr>
          <a:xfrm>
            <a:off x="1034780" y="1136208"/>
            <a:ext cx="7335872" cy="1845620"/>
          </a:xfrm>
        </p:spPr>
        <p:txBody>
          <a:bodyPr>
            <a:normAutofit/>
          </a:bodyPr>
          <a:lstStyle/>
          <a:p>
            <a:pPr algn="ctr"/>
            <a:r>
              <a:rPr lang="en-US" altLang="zh-CN" sz="4950" dirty="0"/>
              <a:t>Backup</a:t>
            </a:r>
            <a:endParaRPr lang="zh-CN" altLang="en-US" sz="4950" dirty="0"/>
          </a:p>
        </p:txBody>
      </p:sp>
      <p:sp>
        <p:nvSpPr>
          <p:cNvPr id="4" name="灯片编号占位符 3">
            <a:extLst>
              <a:ext uri="{FF2B5EF4-FFF2-40B4-BE49-F238E27FC236}">
                <a16:creationId xmlns:a16="http://schemas.microsoft.com/office/drawing/2014/main" id="{BDAF7E16-A145-4801-930F-DA508129BFF9}"/>
              </a:ext>
            </a:extLst>
          </p:cNvPr>
          <p:cNvSpPr>
            <a:spLocks noGrp="1"/>
          </p:cNvSpPr>
          <p:nvPr>
            <p:ph type="sldNum" sz="quarter" idx="12"/>
          </p:nvPr>
        </p:nvSpPr>
        <p:spPr>
          <a:xfrm>
            <a:off x="11292840" y="6172200"/>
            <a:ext cx="914400" cy="593725"/>
          </a:xfrm>
          <a:prstGeom prst="rect">
            <a:avLst/>
          </a:prstGeom>
        </p:spPr>
        <p:txBody>
          <a:bodyPr/>
          <a:lstStyle>
            <a:defPPr>
              <a:defRPr lang="en-US"/>
            </a:defPPr>
            <a:lvl1pPr marL="0" algn="l" defTabSz="457200" rtl="0" eaLnBrk="1" latinLnBrk="0" hangingPunct="1">
              <a:defRPr sz="1800" kern="1200">
                <a:solidFill>
                  <a:schemeClr val="tx1">
                    <a:lumMod val="6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4050831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报告提纲</a:t>
            </a:r>
          </a:p>
        </p:txBody>
      </p:sp>
      <p:sp>
        <p:nvSpPr>
          <p:cNvPr id="3" name="文本占位符 2"/>
          <p:cNvSpPr>
            <a:spLocks noGrp="1"/>
          </p:cNvSpPr>
          <p:nvPr>
            <p:ph type="body" idx="1"/>
          </p:nvPr>
        </p:nvSpPr>
        <p:spPr/>
        <p:txBody>
          <a:bodyPr/>
          <a:lstStyle/>
          <a:p>
            <a:r>
              <a:rPr lang="zh-CN" altLang="en-US" dirty="0"/>
              <a:t>研究背景与目标</a:t>
            </a:r>
            <a:endParaRPr lang="en-US" altLang="zh-CN" dirty="0"/>
          </a:p>
          <a:p>
            <a:r>
              <a:rPr lang="el-GR" altLang="zh-CN" dirty="0"/>
              <a:t>μ</a:t>
            </a:r>
            <a:r>
              <a:rPr lang="en-US" altLang="zh-CN" dirty="0" err="1"/>
              <a:t>RGroove</a:t>
            </a:r>
            <a:r>
              <a:rPr lang="en-US" altLang="zh-CN" dirty="0"/>
              <a:t> TRD</a:t>
            </a:r>
            <a:r>
              <a:rPr lang="zh-CN" altLang="en-US" dirty="0"/>
              <a:t>原理样机与束流测试</a:t>
            </a:r>
            <a:endParaRPr lang="en-US" altLang="zh-CN" dirty="0">
              <a:effectLst>
                <a:outerShdw blurRad="38100" dist="38100" dir="2700000" algn="tl">
                  <a:srgbClr val="000000">
                    <a:alpha val="43137"/>
                  </a:srgbClr>
                </a:outerShdw>
              </a:effectLst>
            </a:endParaRPr>
          </a:p>
          <a:p>
            <a:r>
              <a:rPr lang="zh-CN" altLang="en-US" dirty="0"/>
              <a:t>基于探测器响应的信号重建方法</a:t>
            </a:r>
            <a:endParaRPr lang="en-US" altLang="zh-CN" dirty="0"/>
          </a:p>
          <a:p>
            <a:r>
              <a:rPr lang="zh-CN" altLang="en-US" dirty="0"/>
              <a:t>基于二维能谱似然的粒子鉴别性能评估</a:t>
            </a:r>
            <a:endParaRPr lang="en-US" altLang="zh-CN" dirty="0"/>
          </a:p>
          <a:p>
            <a:pPr marL="360363" indent="-273050">
              <a:tabLst>
                <a:tab pos="360363" algn="l"/>
              </a:tabLst>
            </a:pPr>
            <a:r>
              <a:rPr lang="zh-CN" altLang="en-US" dirty="0"/>
              <a:t>总结</a:t>
            </a:r>
            <a:endParaRPr lang="en-US" altLang="zh-CN" dirty="0"/>
          </a:p>
        </p:txBody>
      </p:sp>
      <p:sp>
        <p:nvSpPr>
          <p:cNvPr id="5" name="灯片编号占位符 4"/>
          <p:cNvSpPr>
            <a:spLocks noGrp="1"/>
          </p:cNvSpPr>
          <p:nvPr>
            <p:ph type="sldNum" sz="quarter" idx="12"/>
          </p:nvPr>
        </p:nvSpPr>
        <p:spPr/>
        <p:txBody>
          <a:bodyPr/>
          <a:lstStyle/>
          <a:p>
            <a:fld id="{4FAB73BC-B049-4115-A692-8D63A059BFB8}" type="slidenum">
              <a:rPr lang="en-US" smtClean="0"/>
              <a:pPr/>
              <a:t>2</a:t>
            </a:fld>
            <a:endParaRPr lang="en-US" dirty="0"/>
          </a:p>
        </p:txBody>
      </p:sp>
    </p:spTree>
    <p:extLst>
      <p:ext uri="{BB962C8B-B14F-4D97-AF65-F5344CB8AC3E}">
        <p14:creationId xmlns:p14="http://schemas.microsoft.com/office/powerpoint/2010/main" val="26980308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B7874F9-6808-44B5-B340-270FEE0A3E37}"/>
              </a:ext>
            </a:extLst>
          </p:cNvPr>
          <p:cNvPicPr>
            <a:picLocks noChangeAspect="1"/>
          </p:cNvPicPr>
          <p:nvPr/>
        </p:nvPicPr>
        <p:blipFill>
          <a:blip r:embed="rId3"/>
          <a:stretch>
            <a:fillRect/>
          </a:stretch>
        </p:blipFill>
        <p:spPr>
          <a:xfrm>
            <a:off x="1193469" y="2825873"/>
            <a:ext cx="6270171" cy="1763823"/>
          </a:xfrm>
          <a:prstGeom prst="rect">
            <a:avLst/>
          </a:prstGeom>
        </p:spPr>
      </p:pic>
      <p:sp>
        <p:nvSpPr>
          <p:cNvPr id="2" name="标题 1">
            <a:extLst>
              <a:ext uri="{FF2B5EF4-FFF2-40B4-BE49-F238E27FC236}">
                <a16:creationId xmlns:a16="http://schemas.microsoft.com/office/drawing/2014/main" id="{D36690A4-7B6D-479C-9D52-BAAAB33D087B}"/>
              </a:ext>
            </a:extLst>
          </p:cNvPr>
          <p:cNvSpPr>
            <a:spLocks noGrp="1"/>
          </p:cNvSpPr>
          <p:nvPr>
            <p:ph type="title"/>
          </p:nvPr>
        </p:nvSpPr>
        <p:spPr/>
        <p:txBody>
          <a:bodyPr/>
          <a:lstStyle/>
          <a:p>
            <a:r>
              <a:rPr lang="zh-CN" altLang="en-US" dirty="0"/>
              <a:t>带电粒子鉴别的主要方法</a:t>
            </a: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AD0FFE11-629F-4F96-BD52-B591541289D9}"/>
                  </a:ext>
                </a:extLst>
              </p:cNvPr>
              <p:cNvSpPr txBox="1"/>
              <p:nvPr/>
            </p:nvSpPr>
            <p:spPr>
              <a:xfrm>
                <a:off x="292372" y="535789"/>
                <a:ext cx="8072368" cy="2588144"/>
              </a:xfrm>
              <a:prstGeom prst="rect">
                <a:avLst/>
              </a:prstGeom>
              <a:noFill/>
            </p:spPr>
            <p:txBody>
              <a:bodyPr wrap="square" rtlCol="0">
                <a:spAutoFit/>
              </a:bodyPr>
              <a:lstStyle/>
              <a:p>
                <a:r>
                  <a:rPr lang="zh-CN" altLang="en-US" sz="1350" dirty="0">
                    <a:latin typeface="+mn-ea"/>
                  </a:rPr>
                  <a:t>粒子鉴别的方法：</a:t>
                </a:r>
                <a:endParaRPr lang="en-US" altLang="zh-CN" sz="1350" dirty="0">
                  <a:latin typeface="+mn-ea"/>
                </a:endParaRPr>
              </a:p>
              <a:p>
                <a:pPr marL="214313" indent="-214313">
                  <a:buFont typeface="Wingdings" panose="05000000000000000000" pitchFamily="2" charset="2"/>
                  <a:buChar char="l"/>
                </a:pPr>
                <a:r>
                  <a:rPr lang="en-US" altLang="zh-CN" sz="1350" dirty="0">
                    <a:latin typeface="+mn-ea"/>
                  </a:rPr>
                  <a:t>dE/dx</a:t>
                </a:r>
                <a:r>
                  <a:rPr lang="zh-CN" altLang="en-US" sz="1350" dirty="0">
                    <a:latin typeface="+mn-ea"/>
                  </a:rPr>
                  <a:t>：</a:t>
                </a:r>
                <a:r>
                  <a:rPr lang="en-US" altLang="zh-CN" sz="1350" dirty="0">
                    <a:latin typeface="+mn-ea"/>
                  </a:rPr>
                  <a:t> </a:t>
                </a:r>
                <a14:m>
                  <m:oMath xmlns:m="http://schemas.openxmlformats.org/officeDocument/2006/math">
                    <m:r>
                      <a:rPr lang="en-US" altLang="zh-CN" sz="1350" i="1">
                        <a:latin typeface="Cambria Math" panose="02040503050406030204" pitchFamily="18" charset="0"/>
                      </a:rPr>
                      <m:t>𝑑𝐸</m:t>
                    </m:r>
                    <m:r>
                      <a:rPr lang="en-US" altLang="zh-CN" sz="1350">
                        <a:latin typeface="Cambria Math" panose="02040503050406030204" pitchFamily="18" charset="0"/>
                      </a:rPr>
                      <m:t>/</m:t>
                    </m:r>
                    <m:r>
                      <a:rPr lang="en-US" altLang="zh-CN" sz="1350" i="1">
                        <a:latin typeface="Cambria Math" panose="02040503050406030204" pitchFamily="18" charset="0"/>
                      </a:rPr>
                      <m:t>𝑑𝑥</m:t>
                    </m:r>
                    <m:r>
                      <a:rPr lang="en-US" altLang="zh-CN" sz="1350">
                        <a:latin typeface="Cambria Math" panose="02040503050406030204" pitchFamily="18" charset="0"/>
                      </a:rPr>
                      <m:t>∝</m:t>
                    </m:r>
                    <m:func>
                      <m:funcPr>
                        <m:ctrlPr>
                          <a:rPr lang="zh-CN" altLang="zh-CN" sz="1350" i="1">
                            <a:latin typeface="Cambria Math" panose="02040503050406030204" pitchFamily="18" charset="0"/>
                          </a:rPr>
                        </m:ctrlPr>
                      </m:funcPr>
                      <m:fName>
                        <m:r>
                          <a:rPr lang="en-US" altLang="zh-CN" sz="1350" i="1">
                            <a:latin typeface="Cambria Math" panose="02040503050406030204" pitchFamily="18" charset="0"/>
                          </a:rPr>
                          <m:t>𝑙𝑛</m:t>
                        </m:r>
                      </m:fName>
                      <m:e>
                        <m:r>
                          <a:rPr lang="en-US" altLang="zh-CN" sz="1350">
                            <a:latin typeface="Cambria Math" panose="02040503050406030204" pitchFamily="18" charset="0"/>
                          </a:rPr>
                          <m:t>(</m:t>
                        </m:r>
                      </m:e>
                    </m:func>
                    <m:sSup>
                      <m:sSupPr>
                        <m:ctrlPr>
                          <a:rPr lang="zh-CN" altLang="zh-CN" sz="1350" i="1">
                            <a:latin typeface="Cambria Math" panose="02040503050406030204" pitchFamily="18" charset="0"/>
                          </a:rPr>
                        </m:ctrlPr>
                      </m:sSupPr>
                      <m:e>
                        <m:r>
                          <a:rPr lang="en-US" altLang="zh-CN" sz="1350" i="1">
                            <a:latin typeface="Cambria Math" panose="02040503050406030204" pitchFamily="18" charset="0"/>
                          </a:rPr>
                          <m:t>𝛽</m:t>
                        </m:r>
                      </m:e>
                      <m:sup>
                        <m:r>
                          <a:rPr lang="en-US" altLang="zh-CN" sz="1350">
                            <a:latin typeface="Cambria Math" panose="02040503050406030204" pitchFamily="18" charset="0"/>
                          </a:rPr>
                          <m:t>2</m:t>
                        </m:r>
                      </m:sup>
                    </m:sSup>
                    <m:sSup>
                      <m:sSupPr>
                        <m:ctrlPr>
                          <a:rPr lang="zh-CN" altLang="zh-CN" sz="1350" i="1">
                            <a:latin typeface="Cambria Math" panose="02040503050406030204" pitchFamily="18" charset="0"/>
                          </a:rPr>
                        </m:ctrlPr>
                      </m:sSupPr>
                      <m:e>
                        <m:r>
                          <a:rPr lang="en-US" altLang="zh-CN" sz="1350" i="1">
                            <a:latin typeface="Cambria Math" panose="02040503050406030204" pitchFamily="18" charset="0"/>
                          </a:rPr>
                          <m:t>𝛾</m:t>
                        </m:r>
                      </m:e>
                      <m:sup>
                        <m:r>
                          <a:rPr lang="en-US" altLang="zh-CN" sz="1350">
                            <a:latin typeface="Cambria Math" panose="02040503050406030204" pitchFamily="18" charset="0"/>
                          </a:rPr>
                          <m:t>2</m:t>
                        </m:r>
                      </m:sup>
                    </m:sSup>
                    <m:r>
                      <a:rPr lang="en-US" altLang="zh-CN" sz="1350">
                        <a:latin typeface="Cambria Math" panose="02040503050406030204" pitchFamily="18" charset="0"/>
                      </a:rPr>
                      <m:t>)/</m:t>
                    </m:r>
                    <m:sSup>
                      <m:sSupPr>
                        <m:ctrlPr>
                          <a:rPr lang="zh-CN" altLang="zh-CN" sz="1350" i="1">
                            <a:latin typeface="Cambria Math" panose="02040503050406030204" pitchFamily="18" charset="0"/>
                          </a:rPr>
                        </m:ctrlPr>
                      </m:sSupPr>
                      <m:e>
                        <m:r>
                          <a:rPr lang="en-US" altLang="zh-CN" sz="1350" i="1">
                            <a:latin typeface="Cambria Math" panose="02040503050406030204" pitchFamily="18" charset="0"/>
                          </a:rPr>
                          <m:t>𝛽</m:t>
                        </m:r>
                      </m:e>
                      <m:sup>
                        <m:r>
                          <a:rPr lang="en-US" altLang="zh-CN" sz="1350">
                            <a:latin typeface="Cambria Math" panose="02040503050406030204" pitchFamily="18" charset="0"/>
                          </a:rPr>
                          <m:t>2</m:t>
                        </m:r>
                      </m:sup>
                    </m:sSup>
                  </m:oMath>
                </a14:m>
                <a:endParaRPr lang="en-US" altLang="zh-CN" sz="1350" dirty="0">
                  <a:latin typeface="+mn-ea"/>
                </a:endParaRPr>
              </a:p>
              <a:p>
                <a:pPr lvl="1"/>
                <a:r>
                  <a:rPr lang="zh-CN" altLang="en-US" sz="1350" dirty="0">
                    <a:latin typeface="+mn-ea"/>
                  </a:rPr>
                  <a:t>能损法</a:t>
                </a:r>
                <a:r>
                  <a:rPr lang="en-US" altLang="zh-CN" sz="1350" dirty="0">
                    <a:latin typeface="+mn-ea"/>
                  </a:rPr>
                  <a:t>(</a:t>
                </a:r>
                <a:r>
                  <a:rPr lang="zh-CN" altLang="en-US" sz="1350" dirty="0">
                    <a:latin typeface="+mn-ea"/>
                  </a:rPr>
                  <a:t>通常是测量气态介质中的能损</a:t>
                </a:r>
                <a:r>
                  <a:rPr lang="en-US" altLang="zh-CN" sz="1350" dirty="0">
                    <a:latin typeface="+mn-ea"/>
                  </a:rPr>
                  <a:t>);100MeV~1GeV</a:t>
                </a:r>
              </a:p>
              <a:p>
                <a:pPr marL="214313" indent="-214313">
                  <a:buFont typeface="Wingdings" panose="05000000000000000000" pitchFamily="2" charset="2"/>
                  <a:buChar char="l"/>
                </a:pPr>
                <a:r>
                  <a:rPr lang="en-US" altLang="zh-CN" sz="1350" dirty="0">
                    <a:latin typeface="+mn-ea"/>
                  </a:rPr>
                  <a:t>TOF</a:t>
                </a:r>
                <a:r>
                  <a:rPr lang="zh-CN" altLang="en-US" sz="1350" dirty="0">
                    <a:latin typeface="+mn-ea"/>
                  </a:rPr>
                  <a:t>：</a:t>
                </a:r>
                <a:r>
                  <a:rPr lang="en-US" altLang="zh-CN" sz="1350" dirty="0">
                    <a:latin typeface="+mn-ea"/>
                  </a:rPr>
                  <a:t> </a:t>
                </a:r>
                <a14:m>
                  <m:oMath xmlns:m="http://schemas.openxmlformats.org/officeDocument/2006/math">
                    <m:r>
                      <m:rPr>
                        <m:sty m:val="p"/>
                      </m:rPr>
                      <a:rPr lang="en-US" altLang="zh-CN" sz="1350">
                        <a:latin typeface="Cambria Math" panose="02040503050406030204" pitchFamily="18" charset="0"/>
                      </a:rPr>
                      <m:t>Δ</m:t>
                    </m:r>
                    <m:r>
                      <a:rPr lang="en-US" altLang="zh-CN" sz="1350" i="1">
                        <a:latin typeface="Cambria Math" panose="02040503050406030204" pitchFamily="18" charset="0"/>
                      </a:rPr>
                      <m:t>𝑡</m:t>
                    </m:r>
                    <m:r>
                      <a:rPr lang="en-US" altLang="zh-CN" sz="1350">
                        <a:latin typeface="Cambria Math" panose="02040503050406030204" pitchFamily="18" charset="0"/>
                      </a:rPr>
                      <m:t>=</m:t>
                    </m:r>
                    <m:f>
                      <m:fPr>
                        <m:ctrlPr>
                          <a:rPr lang="zh-CN" altLang="zh-CN" sz="1350" i="1">
                            <a:latin typeface="Cambria Math" panose="02040503050406030204" pitchFamily="18" charset="0"/>
                          </a:rPr>
                        </m:ctrlPr>
                      </m:fPr>
                      <m:num>
                        <m:r>
                          <a:rPr lang="en-US" altLang="zh-CN" sz="1350" i="1">
                            <a:latin typeface="Cambria Math" panose="02040503050406030204" pitchFamily="18" charset="0"/>
                          </a:rPr>
                          <m:t>𝐿</m:t>
                        </m:r>
                      </m:num>
                      <m:den>
                        <m:r>
                          <a:rPr lang="en-US" altLang="zh-CN" sz="1350" i="1">
                            <a:latin typeface="Cambria Math" panose="02040503050406030204" pitchFamily="18" charset="0"/>
                          </a:rPr>
                          <m:t>𝑐</m:t>
                        </m:r>
                      </m:den>
                    </m:f>
                    <m:d>
                      <m:dPr>
                        <m:ctrlPr>
                          <a:rPr lang="zh-CN" altLang="zh-CN" sz="1350" i="1">
                            <a:latin typeface="Cambria Math" panose="02040503050406030204" pitchFamily="18" charset="0"/>
                          </a:rPr>
                        </m:ctrlPr>
                      </m:dPr>
                      <m:e>
                        <m:f>
                          <m:fPr>
                            <m:ctrlPr>
                              <a:rPr lang="zh-CN" altLang="zh-CN" sz="1350" i="1">
                                <a:latin typeface="Cambria Math" panose="02040503050406030204" pitchFamily="18" charset="0"/>
                              </a:rPr>
                            </m:ctrlPr>
                          </m:fPr>
                          <m:num>
                            <m:r>
                              <a:rPr lang="en-US" altLang="zh-CN" sz="1350">
                                <a:latin typeface="Cambria Math" panose="02040503050406030204" pitchFamily="18" charset="0"/>
                              </a:rPr>
                              <m:t>1</m:t>
                            </m:r>
                          </m:num>
                          <m:den>
                            <m:sSub>
                              <m:sSubPr>
                                <m:ctrlPr>
                                  <a:rPr lang="zh-CN" altLang="zh-CN" sz="1350" i="1">
                                    <a:latin typeface="Cambria Math" panose="02040503050406030204" pitchFamily="18" charset="0"/>
                                  </a:rPr>
                                </m:ctrlPr>
                              </m:sSubPr>
                              <m:e>
                                <m:r>
                                  <a:rPr lang="en-US" altLang="zh-CN" sz="1350" i="1">
                                    <a:latin typeface="Cambria Math" panose="02040503050406030204" pitchFamily="18" charset="0"/>
                                  </a:rPr>
                                  <m:t>𝛽</m:t>
                                </m:r>
                              </m:e>
                              <m:sub>
                                <m:r>
                                  <a:rPr lang="en-US" altLang="zh-CN" sz="1350">
                                    <a:latin typeface="Cambria Math" panose="02040503050406030204" pitchFamily="18" charset="0"/>
                                  </a:rPr>
                                  <m:t>1</m:t>
                                </m:r>
                              </m:sub>
                            </m:sSub>
                          </m:den>
                        </m:f>
                        <m:r>
                          <a:rPr lang="en-US" altLang="zh-CN" sz="1350" i="1">
                            <a:latin typeface="Cambria Math" panose="02040503050406030204" pitchFamily="18" charset="0"/>
                          </a:rPr>
                          <m:t>−</m:t>
                        </m:r>
                        <m:f>
                          <m:fPr>
                            <m:ctrlPr>
                              <a:rPr lang="zh-CN" altLang="zh-CN" sz="1350" i="1">
                                <a:latin typeface="Cambria Math" panose="02040503050406030204" pitchFamily="18" charset="0"/>
                              </a:rPr>
                            </m:ctrlPr>
                          </m:fPr>
                          <m:num>
                            <m:r>
                              <a:rPr lang="en-US" altLang="zh-CN" sz="1350">
                                <a:latin typeface="Cambria Math" panose="02040503050406030204" pitchFamily="18" charset="0"/>
                              </a:rPr>
                              <m:t>1</m:t>
                            </m:r>
                          </m:num>
                          <m:den>
                            <m:sSub>
                              <m:sSubPr>
                                <m:ctrlPr>
                                  <a:rPr lang="zh-CN" altLang="zh-CN" sz="1350" i="1">
                                    <a:latin typeface="Cambria Math" panose="02040503050406030204" pitchFamily="18" charset="0"/>
                                  </a:rPr>
                                </m:ctrlPr>
                              </m:sSubPr>
                              <m:e>
                                <m:r>
                                  <a:rPr lang="en-US" altLang="zh-CN" sz="1350" i="1">
                                    <a:latin typeface="Cambria Math" panose="02040503050406030204" pitchFamily="18" charset="0"/>
                                  </a:rPr>
                                  <m:t>𝛽</m:t>
                                </m:r>
                              </m:e>
                              <m:sub>
                                <m:r>
                                  <a:rPr lang="en-US" altLang="zh-CN" sz="1350">
                                    <a:latin typeface="Cambria Math" panose="02040503050406030204" pitchFamily="18" charset="0"/>
                                  </a:rPr>
                                  <m:t>2</m:t>
                                </m:r>
                              </m:sub>
                            </m:sSub>
                          </m:den>
                        </m:f>
                      </m:e>
                    </m:d>
                    <m:r>
                      <a:rPr lang="en-US" altLang="zh-CN" sz="1350">
                        <a:latin typeface="Cambria Math" panose="02040503050406030204" pitchFamily="18" charset="0"/>
                      </a:rPr>
                      <m:t>  </m:t>
                    </m:r>
                  </m:oMath>
                </a14:m>
                <a:r>
                  <a:rPr lang="en-US" altLang="zh-CN" sz="1350" dirty="0">
                    <a:latin typeface="+mn-ea"/>
                  </a:rPr>
                  <a:t> </a:t>
                </a:r>
                <a:r>
                  <a:rPr lang="zh-CN" altLang="en-US" sz="1350" dirty="0">
                    <a:latin typeface="+mn-ea"/>
                  </a:rPr>
                  <a:t>（</a:t>
                </a:r>
                <a:r>
                  <a:rPr lang="en-US" altLang="zh-CN" sz="1350" dirty="0">
                    <a:latin typeface="+mn-ea"/>
                  </a:rPr>
                  <a:t>β</a:t>
                </a:r>
                <a:r>
                  <a:rPr lang="zh-CN" altLang="en-US" sz="1350" dirty="0">
                    <a:latin typeface="+mn-ea"/>
                  </a:rPr>
                  <a:t>）</a:t>
                </a:r>
                <a:endParaRPr lang="en-US" altLang="zh-CN" sz="1350" dirty="0">
                  <a:latin typeface="+mn-ea"/>
                </a:endParaRPr>
              </a:p>
              <a:p>
                <a:r>
                  <a:rPr lang="en-US" altLang="zh-CN" sz="1350" dirty="0">
                    <a:latin typeface="+mn-ea"/>
                  </a:rPr>
                  <a:t>	</a:t>
                </a:r>
                <a:r>
                  <a:rPr lang="zh-CN" altLang="en-US" sz="1350" dirty="0">
                    <a:latin typeface="+mn-ea"/>
                  </a:rPr>
                  <a:t>直接测量粒子飞行时间与距离得出粒子的飞行速度，结合径迹系统给出动量</a:t>
                </a:r>
                <a:r>
                  <a:rPr lang="en-US" altLang="zh-CN" sz="1350" dirty="0">
                    <a:latin typeface="+mn-ea"/>
                  </a:rPr>
                  <a:t>;2GeV</a:t>
                </a:r>
                <a:r>
                  <a:rPr lang="zh-CN" altLang="en-US" sz="1350" dirty="0">
                    <a:latin typeface="+mn-ea"/>
                  </a:rPr>
                  <a:t>以下</a:t>
                </a:r>
                <a:endParaRPr lang="en-US" altLang="zh-CN" sz="1350" dirty="0">
                  <a:latin typeface="+mn-ea"/>
                </a:endParaRPr>
              </a:p>
              <a:p>
                <a:pPr marL="214313" indent="-214313">
                  <a:buFont typeface="Wingdings" panose="05000000000000000000" pitchFamily="2" charset="2"/>
                  <a:buChar char="l"/>
                </a:pPr>
                <a:r>
                  <a:rPr lang="zh-CN" altLang="en-US" sz="1350" dirty="0">
                    <a:latin typeface="+mn-ea"/>
                  </a:rPr>
                  <a:t>切伦科夫辐射：</a:t>
                </a:r>
                <a14:m>
                  <m:oMath xmlns:m="http://schemas.openxmlformats.org/officeDocument/2006/math">
                    <m:func>
                      <m:funcPr>
                        <m:ctrlPr>
                          <a:rPr lang="zh-CN" altLang="zh-CN" sz="1350" i="1">
                            <a:latin typeface="Cambria Math" panose="02040503050406030204" pitchFamily="18" charset="0"/>
                          </a:rPr>
                        </m:ctrlPr>
                      </m:funcPr>
                      <m:fName>
                        <m:sSub>
                          <m:sSubPr>
                            <m:ctrlPr>
                              <a:rPr lang="zh-CN" altLang="zh-CN" sz="1350" i="1">
                                <a:latin typeface="Cambria Math" panose="02040503050406030204" pitchFamily="18" charset="0"/>
                              </a:rPr>
                            </m:ctrlPr>
                          </m:sSubPr>
                          <m:e>
                            <m:r>
                              <a:rPr lang="en-US" altLang="zh-CN" sz="1350" i="1">
                                <a:latin typeface="Cambria Math" panose="02040503050406030204" pitchFamily="18" charset="0"/>
                              </a:rPr>
                              <m:t>𝑐𝑜𝑠</m:t>
                            </m:r>
                            <m:r>
                              <a:rPr lang="en-US" altLang="zh-CN" sz="1350" i="1">
                                <a:latin typeface="Cambria Math" panose="02040503050406030204" pitchFamily="18" charset="0"/>
                              </a:rPr>
                              <m:t>𝜃</m:t>
                            </m:r>
                          </m:e>
                          <m:sub>
                            <m:r>
                              <a:rPr lang="en-US" altLang="zh-CN" sz="1350" i="1">
                                <a:latin typeface="Cambria Math" panose="02040503050406030204" pitchFamily="18" charset="0"/>
                              </a:rPr>
                              <m:t>𝑐</m:t>
                            </m:r>
                          </m:sub>
                        </m:sSub>
                      </m:fName>
                      <m:e>
                        <m:r>
                          <a:rPr lang="en-US" altLang="zh-CN" sz="1350">
                            <a:latin typeface="Cambria Math" panose="02040503050406030204" pitchFamily="18" charset="0"/>
                          </a:rPr>
                          <m:t>(</m:t>
                        </m:r>
                      </m:e>
                    </m:func>
                    <m:r>
                      <a:rPr lang="en-US" altLang="zh-CN" sz="1350" i="1">
                        <a:latin typeface="Cambria Math" panose="02040503050406030204" pitchFamily="18" charset="0"/>
                      </a:rPr>
                      <m:t>𝜆</m:t>
                    </m:r>
                    <m:r>
                      <a:rPr lang="en-US" altLang="zh-CN" sz="1350">
                        <a:latin typeface="Cambria Math" panose="02040503050406030204" pitchFamily="18" charset="0"/>
                      </a:rPr>
                      <m:t>)=1/[</m:t>
                    </m:r>
                    <m:r>
                      <a:rPr lang="en-US" altLang="zh-CN" sz="1350" i="1">
                        <a:latin typeface="Cambria Math" panose="02040503050406030204" pitchFamily="18" charset="0"/>
                      </a:rPr>
                      <m:t>𝑛</m:t>
                    </m:r>
                    <m:r>
                      <a:rPr lang="en-US" altLang="zh-CN" sz="1350">
                        <a:latin typeface="Cambria Math" panose="02040503050406030204" pitchFamily="18" charset="0"/>
                      </a:rPr>
                      <m:t>(</m:t>
                    </m:r>
                    <m:r>
                      <a:rPr lang="en-US" altLang="zh-CN" sz="1350" i="1">
                        <a:latin typeface="Cambria Math" panose="02040503050406030204" pitchFamily="18" charset="0"/>
                      </a:rPr>
                      <m:t>𝜆</m:t>
                    </m:r>
                    <m:r>
                      <a:rPr lang="en-US" altLang="zh-CN" sz="1350">
                        <a:latin typeface="Cambria Math" panose="02040503050406030204" pitchFamily="18" charset="0"/>
                      </a:rPr>
                      <m:t>)</m:t>
                    </m:r>
                    <m:r>
                      <a:rPr lang="en-US" altLang="zh-CN" sz="1350" i="1">
                        <a:latin typeface="Cambria Math" panose="02040503050406030204" pitchFamily="18" charset="0"/>
                      </a:rPr>
                      <m:t>𝛽</m:t>
                    </m:r>
                    <m:r>
                      <a:rPr lang="en-US" altLang="zh-CN" sz="1350">
                        <a:latin typeface="Cambria Math" panose="02040503050406030204" pitchFamily="18" charset="0"/>
                      </a:rPr>
                      <m:t>]</m:t>
                    </m:r>
                  </m:oMath>
                </a14:m>
                <a:endParaRPr lang="en-US" altLang="zh-CN" sz="1350" dirty="0">
                  <a:latin typeface="+mn-ea"/>
                </a:endParaRPr>
              </a:p>
              <a:p>
                <a:r>
                  <a:rPr lang="en-US" altLang="zh-CN" sz="1350" dirty="0">
                    <a:latin typeface="+mn-ea"/>
                  </a:rPr>
                  <a:t>	</a:t>
                </a:r>
                <a:r>
                  <a:rPr lang="zh-CN" altLang="en-US" sz="1350" dirty="0">
                    <a:latin typeface="+mn-ea"/>
                  </a:rPr>
                  <a:t>探测切伦科夫光子如分阈式和测量切伦科夫角；</a:t>
                </a:r>
                <a:r>
                  <a:rPr lang="en-US" altLang="zh-CN" sz="1350" dirty="0">
                    <a:latin typeface="+mn-ea"/>
                  </a:rPr>
                  <a:t>HBD(</a:t>
                </a:r>
                <a:r>
                  <a:rPr lang="zh-CN" altLang="en-US" sz="1350" dirty="0">
                    <a:latin typeface="+mn-ea"/>
                  </a:rPr>
                  <a:t>阈式</a:t>
                </a:r>
                <a:r>
                  <a:rPr lang="en-US" altLang="zh-CN" sz="1350" dirty="0">
                    <a:latin typeface="+mn-ea"/>
                  </a:rPr>
                  <a:t>)</a:t>
                </a:r>
                <a:r>
                  <a:rPr lang="zh-CN" altLang="en-US" sz="1350" dirty="0">
                    <a:latin typeface="+mn-ea"/>
                  </a:rPr>
                  <a:t>、</a:t>
                </a:r>
                <a:r>
                  <a:rPr lang="en-US" altLang="zh-CN" sz="1350" dirty="0">
                    <a:latin typeface="+mn-ea"/>
                  </a:rPr>
                  <a:t>RICH(</a:t>
                </a:r>
                <a:r>
                  <a:rPr lang="zh-CN" altLang="en-US" sz="1350" dirty="0">
                    <a:latin typeface="+mn-ea"/>
                  </a:rPr>
                  <a:t>环形成像</a:t>
                </a:r>
                <a:r>
                  <a:rPr lang="en-US" altLang="zh-CN" sz="1350" dirty="0">
                    <a:latin typeface="+mn-ea"/>
                  </a:rPr>
                  <a:t>)</a:t>
                </a:r>
                <a:r>
                  <a:rPr lang="zh-CN" altLang="en-US" sz="1350" dirty="0">
                    <a:latin typeface="+mn-ea"/>
                  </a:rPr>
                  <a:t>、</a:t>
                </a:r>
                <a:r>
                  <a:rPr lang="en-US" altLang="zh-CN" sz="1350" dirty="0">
                    <a:latin typeface="+mn-ea"/>
                  </a:rPr>
                  <a:t>DIRC(</a:t>
                </a:r>
                <a:r>
                  <a:rPr lang="zh-CN" altLang="en-US" sz="1350" dirty="0">
                    <a:latin typeface="+mn-ea"/>
                  </a:rPr>
                  <a:t>内反射</a:t>
                </a:r>
                <a:r>
                  <a:rPr lang="en-US" altLang="zh-CN" sz="1350" dirty="0">
                    <a:latin typeface="+mn-ea"/>
                  </a:rPr>
                  <a:t>)</a:t>
                </a:r>
                <a:r>
                  <a:rPr lang="zh-CN" altLang="en-US" sz="1350" dirty="0">
                    <a:latin typeface="+mn-ea"/>
                  </a:rPr>
                  <a:t>等</a:t>
                </a:r>
                <a:r>
                  <a:rPr lang="en-US" altLang="zh-CN" sz="1350" dirty="0">
                    <a:latin typeface="+mn-ea"/>
                  </a:rPr>
                  <a:t>;</a:t>
                </a:r>
              </a:p>
              <a:p>
                <a:r>
                  <a:rPr lang="en-US" altLang="zh-CN" sz="1350" dirty="0">
                    <a:latin typeface="+mn-ea"/>
                  </a:rPr>
                  <a:t>	</a:t>
                </a:r>
                <a:r>
                  <a:rPr lang="zh-CN" altLang="en-US" sz="1350" dirty="0">
                    <a:latin typeface="+mn-ea"/>
                  </a:rPr>
                  <a:t>几</a:t>
                </a:r>
                <a:r>
                  <a:rPr lang="en-US" altLang="zh-CN" sz="1350" dirty="0">
                    <a:latin typeface="+mn-ea"/>
                  </a:rPr>
                  <a:t>GeV~</a:t>
                </a:r>
                <a:r>
                  <a:rPr lang="zh-CN" altLang="en-US" sz="1350" dirty="0">
                    <a:latin typeface="+mn-ea"/>
                  </a:rPr>
                  <a:t>百</a:t>
                </a:r>
                <a:r>
                  <a:rPr lang="en-US" altLang="zh-CN" sz="1350" dirty="0">
                    <a:latin typeface="+mn-ea"/>
                  </a:rPr>
                  <a:t>GeV</a:t>
                </a:r>
              </a:p>
              <a:p>
                <a:pPr marL="214313" indent="-214313">
                  <a:buFont typeface="Wingdings" panose="05000000000000000000" pitchFamily="2" charset="2"/>
                  <a:buChar char="l"/>
                </a:pPr>
                <a:r>
                  <a:rPr lang="zh-CN" altLang="en-US" sz="1350" dirty="0">
                    <a:latin typeface="+mn-ea"/>
                  </a:rPr>
                  <a:t>穿越辐射</a:t>
                </a:r>
                <a:r>
                  <a:rPr lang="en-US" altLang="zh-CN" sz="1350" dirty="0">
                    <a:latin typeface="+mn-ea"/>
                  </a:rPr>
                  <a:t>:</a:t>
                </a:r>
                <a14:m>
                  <m:oMath xmlns:m="http://schemas.openxmlformats.org/officeDocument/2006/math">
                    <m:r>
                      <a:rPr lang="en-US" altLang="zh-CN" sz="1350" i="1">
                        <a:latin typeface="Cambria Math" panose="02040503050406030204" pitchFamily="18" charset="0"/>
                      </a:rPr>
                      <m:t>𝐼</m:t>
                    </m:r>
                    <m:r>
                      <a:rPr lang="en-US" altLang="zh-CN" sz="1350" i="1">
                        <a:latin typeface="Cambria Math" panose="02040503050406030204" pitchFamily="18" charset="0"/>
                      </a:rPr>
                      <m:t>=</m:t>
                    </m:r>
                    <m:f>
                      <m:fPr>
                        <m:ctrlPr>
                          <a:rPr lang="zh-CN" altLang="zh-CN" sz="1350" i="1">
                            <a:latin typeface="Cambria Math" panose="02040503050406030204" pitchFamily="18" charset="0"/>
                          </a:rPr>
                        </m:ctrlPr>
                      </m:fPr>
                      <m:num>
                        <m:r>
                          <a:rPr lang="en-US" altLang="zh-CN" sz="1350" i="1">
                            <a:latin typeface="Cambria Math" panose="02040503050406030204" pitchFamily="18" charset="0"/>
                          </a:rPr>
                          <m:t>𝑍</m:t>
                        </m:r>
                        <m:r>
                          <a:rPr lang="en-US" altLang="zh-CN" sz="1350" i="1" baseline="30000">
                            <a:latin typeface="Cambria Math" panose="02040503050406030204" pitchFamily="18" charset="0"/>
                          </a:rPr>
                          <m:t>2</m:t>
                        </m:r>
                        <m:r>
                          <a:rPr lang="en-US" altLang="zh-CN" sz="1350" i="1">
                            <a:latin typeface="Cambria Math" panose="02040503050406030204" pitchFamily="18" charset="0"/>
                          </a:rPr>
                          <m:t>𝑒</m:t>
                        </m:r>
                        <m:r>
                          <a:rPr lang="en-US" altLang="zh-CN" sz="1350" i="1" baseline="30000">
                            <a:latin typeface="Cambria Math" panose="02040503050406030204" pitchFamily="18" charset="0"/>
                          </a:rPr>
                          <m:t>2</m:t>
                        </m:r>
                        <m:r>
                          <a:rPr lang="en-US" altLang="zh-CN" sz="1350" i="1">
                            <a:latin typeface="Cambria Math" panose="02040503050406030204" pitchFamily="18" charset="0"/>
                          </a:rPr>
                          <m:t>𝛾𝜔</m:t>
                        </m:r>
                        <m:r>
                          <a:rPr lang="en-US" altLang="zh-CN" sz="1350" i="1" baseline="-25000">
                            <a:latin typeface="Cambria Math" panose="02040503050406030204" pitchFamily="18" charset="0"/>
                          </a:rPr>
                          <m:t>𝑝</m:t>
                        </m:r>
                      </m:num>
                      <m:den>
                        <m:r>
                          <a:rPr lang="en-US" altLang="zh-CN" sz="1350" i="1">
                            <a:latin typeface="Cambria Math" panose="02040503050406030204" pitchFamily="18" charset="0"/>
                          </a:rPr>
                          <m:t>3</m:t>
                        </m:r>
                        <m:r>
                          <a:rPr lang="en-US" altLang="zh-CN" sz="1350" i="1">
                            <a:latin typeface="Cambria Math" panose="02040503050406030204" pitchFamily="18" charset="0"/>
                          </a:rPr>
                          <m:t>𝑐</m:t>
                        </m:r>
                      </m:den>
                    </m:f>
                  </m:oMath>
                </a14:m>
                <a:r>
                  <a:rPr lang="zh-CN" altLang="en-US" sz="1350" dirty="0">
                    <a:latin typeface="+mn-ea"/>
                    <a:cs typeface="Times New Roman" panose="02020603050405020304" pitchFamily="18" charset="0"/>
                  </a:rPr>
                  <a:t>。</a:t>
                </a:r>
                <a:endParaRPr lang="en-US" altLang="zh-CN" sz="1350" dirty="0">
                  <a:latin typeface="+mn-ea"/>
                  <a:cs typeface="Times New Roman" panose="02020603050405020304" pitchFamily="18" charset="0"/>
                </a:endParaRPr>
              </a:p>
              <a:p>
                <a:pPr lvl="1"/>
                <a:r>
                  <a:rPr lang="zh-CN" altLang="en-US" sz="1350" dirty="0">
                    <a:latin typeface="+mn-ea"/>
                  </a:rPr>
                  <a:t>探测穿越辐射光子（</a:t>
                </a:r>
                <a:r>
                  <a:rPr lang="en-US" altLang="zh-CN" sz="1350" dirty="0">
                    <a:latin typeface="+mn-ea"/>
                  </a:rPr>
                  <a:t>TR</a:t>
                </a:r>
                <a:r>
                  <a:rPr lang="zh-CN" altLang="en-US" sz="1350" dirty="0">
                    <a:latin typeface="+mn-ea"/>
                  </a:rPr>
                  <a:t>）极端相对论带电粒子鉴别的主要方法；几</a:t>
                </a:r>
                <a:r>
                  <a:rPr lang="en-US" altLang="zh-CN" sz="1350" dirty="0">
                    <a:latin typeface="+mn-ea"/>
                  </a:rPr>
                  <a:t>GeV~1000GeV</a:t>
                </a:r>
              </a:p>
            </p:txBody>
          </p:sp>
        </mc:Choice>
        <mc:Fallback xmlns="">
          <p:sp>
            <p:nvSpPr>
              <p:cNvPr id="3" name="文本框 2">
                <a:extLst>
                  <a:ext uri="{FF2B5EF4-FFF2-40B4-BE49-F238E27FC236}">
                    <a16:creationId xmlns:a16="http://schemas.microsoft.com/office/drawing/2014/main" id="{AD0FFE11-629F-4F96-BD52-B591541289D9}"/>
                  </a:ext>
                </a:extLst>
              </p:cNvPr>
              <p:cNvSpPr txBox="1">
                <a:spLocks noRot="1" noChangeAspect="1" noMove="1" noResize="1" noEditPoints="1" noAdjustHandles="1" noChangeArrowheads="1" noChangeShapeType="1" noTextEdit="1"/>
              </p:cNvSpPr>
              <p:nvPr/>
            </p:nvSpPr>
            <p:spPr>
              <a:xfrm>
                <a:off x="292372" y="535789"/>
                <a:ext cx="8072368" cy="2588144"/>
              </a:xfrm>
              <a:prstGeom prst="rect">
                <a:avLst/>
              </a:prstGeom>
              <a:blipFill>
                <a:blip r:embed="rId4"/>
                <a:stretch>
                  <a:fillRect l="-227" t="-708" r="-151" b="-1415"/>
                </a:stretch>
              </a:blipFill>
            </p:spPr>
            <p:txBody>
              <a:bodyPr/>
              <a:lstStyle/>
              <a:p>
                <a:r>
                  <a:rPr lang="zh-CN" altLang="en-US">
                    <a:noFill/>
                  </a:rPr>
                  <a:t> </a:t>
                </a:r>
              </a:p>
            </p:txBody>
          </p:sp>
        </mc:Fallback>
      </mc:AlternateContent>
      <p:sp>
        <p:nvSpPr>
          <p:cNvPr id="5" name="文本框 4">
            <a:extLst>
              <a:ext uri="{FF2B5EF4-FFF2-40B4-BE49-F238E27FC236}">
                <a16:creationId xmlns:a16="http://schemas.microsoft.com/office/drawing/2014/main" id="{F41C88AA-9044-44C5-A2FB-4190459F9E9E}"/>
              </a:ext>
            </a:extLst>
          </p:cNvPr>
          <p:cNvSpPr txBox="1"/>
          <p:nvPr/>
        </p:nvSpPr>
        <p:spPr>
          <a:xfrm>
            <a:off x="587611" y="4589696"/>
            <a:ext cx="7668659" cy="507831"/>
          </a:xfrm>
          <a:prstGeom prst="rect">
            <a:avLst/>
          </a:prstGeom>
          <a:noFill/>
        </p:spPr>
        <p:txBody>
          <a:bodyPr wrap="square" rtlCol="0">
            <a:spAutoFit/>
          </a:bodyPr>
          <a:lstStyle/>
          <a:p>
            <a:r>
              <a:rPr lang="zh-CN" altLang="en-US" sz="1350" dirty="0"/>
              <a:t>各个鉴别方法所覆盖的动量区间范围不同，</a:t>
            </a:r>
            <a:r>
              <a:rPr lang="en-US" altLang="zh-CN" sz="1350" dirty="0"/>
              <a:t>  </a:t>
            </a:r>
            <a:r>
              <a:rPr lang="zh-CN" altLang="en-US" sz="1350" dirty="0"/>
              <a:t>较于切伦科夫法（系统复杂，高动量鉴别能力退化），穿越辐射法（正比于</a:t>
            </a:r>
            <a:r>
              <a:rPr lang="en-US" altLang="zh-CN" sz="1350" dirty="0"/>
              <a:t>γ</a:t>
            </a:r>
            <a:r>
              <a:rPr lang="zh-CN" altLang="en-US" sz="1350" dirty="0"/>
              <a:t>，更高能区适用）更适用于</a:t>
            </a:r>
            <a:r>
              <a:rPr lang="en-US" altLang="zh-CN" sz="1350" dirty="0"/>
              <a:t>EIC</a:t>
            </a:r>
            <a:r>
              <a:rPr lang="zh-CN" altLang="en-US" sz="1350" dirty="0"/>
              <a:t>强子端（</a:t>
            </a:r>
            <a:r>
              <a:rPr lang="en-US" altLang="zh-CN" sz="1350" dirty="0"/>
              <a:t> &lt;15GeV/c</a:t>
            </a:r>
            <a:r>
              <a:rPr lang="zh-CN" altLang="en-US" sz="1350" dirty="0"/>
              <a:t>）电子识别。</a:t>
            </a:r>
          </a:p>
        </p:txBody>
      </p:sp>
      <p:sp>
        <p:nvSpPr>
          <p:cNvPr id="6" name="灯片编号占位符 5">
            <a:extLst>
              <a:ext uri="{FF2B5EF4-FFF2-40B4-BE49-F238E27FC236}">
                <a16:creationId xmlns:a16="http://schemas.microsoft.com/office/drawing/2014/main" id="{236466C6-8279-43E8-8C57-FF194B5A1381}"/>
              </a:ext>
            </a:extLst>
          </p:cNvPr>
          <p:cNvSpPr>
            <a:spLocks noGrp="1"/>
          </p:cNvSpPr>
          <p:nvPr>
            <p:ph type="sldNum" sz="quarter" idx="12"/>
          </p:nvPr>
        </p:nvSpPr>
        <p:spPr/>
        <p:txBody>
          <a:bodyPr/>
          <a:lstStyle/>
          <a:p>
            <a:fld id="{4FAB73BC-B049-4115-A692-8D63A059BFB8}" type="slidenum">
              <a:rPr lang="en-US" smtClean="0"/>
              <a:t>20</a:t>
            </a:fld>
            <a:endParaRPr lang="en-US" dirty="0"/>
          </a:p>
        </p:txBody>
      </p:sp>
    </p:spTree>
    <p:extLst>
      <p:ext uri="{BB962C8B-B14F-4D97-AF65-F5344CB8AC3E}">
        <p14:creationId xmlns:p14="http://schemas.microsoft.com/office/powerpoint/2010/main" val="326945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69DC5E-B2F3-BD1F-9191-2E2752130F36}"/>
              </a:ext>
            </a:extLst>
          </p:cNvPr>
          <p:cNvSpPr>
            <a:spLocks noGrp="1"/>
          </p:cNvSpPr>
          <p:nvPr>
            <p:ph type="title"/>
          </p:nvPr>
        </p:nvSpPr>
        <p:spPr/>
        <p:txBody>
          <a:bodyPr/>
          <a:lstStyle/>
          <a:p>
            <a:r>
              <a:rPr lang="en-US" altLang="zh-CN" dirty="0"/>
              <a:t>TRD—</a:t>
            </a:r>
            <a:r>
              <a:rPr lang="zh-CN" altLang="en-US" dirty="0"/>
              <a:t>辐射体</a:t>
            </a:r>
          </a:p>
        </p:txBody>
      </p:sp>
      <p:sp>
        <p:nvSpPr>
          <p:cNvPr id="3" name="灯片编号占位符 2">
            <a:extLst>
              <a:ext uri="{FF2B5EF4-FFF2-40B4-BE49-F238E27FC236}">
                <a16:creationId xmlns:a16="http://schemas.microsoft.com/office/drawing/2014/main" id="{3137C2C2-6B2C-5155-7C2E-F4A659348AA9}"/>
              </a:ext>
            </a:extLst>
          </p:cNvPr>
          <p:cNvSpPr>
            <a:spLocks noGrp="1"/>
          </p:cNvSpPr>
          <p:nvPr>
            <p:ph type="sldNum" sz="quarter" idx="12"/>
          </p:nvPr>
        </p:nvSpPr>
        <p:spPr/>
        <p:txBody>
          <a:bodyPr/>
          <a:lstStyle/>
          <a:p>
            <a:fld id="{4FAB73BC-B049-4115-A692-8D63A059BFB8}" type="slidenum">
              <a:rPr lang="en-US" smtClean="0"/>
              <a:t>21</a:t>
            </a:fld>
            <a:endParaRPr lang="en-US" dirty="0"/>
          </a:p>
        </p:txBody>
      </p:sp>
      <p:pic>
        <p:nvPicPr>
          <p:cNvPr id="5" name="图片 4">
            <a:extLst>
              <a:ext uri="{FF2B5EF4-FFF2-40B4-BE49-F238E27FC236}">
                <a16:creationId xmlns:a16="http://schemas.microsoft.com/office/drawing/2014/main" id="{9BEA82F7-C385-805B-F595-626ADE41A213}"/>
              </a:ext>
            </a:extLst>
          </p:cNvPr>
          <p:cNvPicPr>
            <a:picLocks noChangeAspect="1"/>
          </p:cNvPicPr>
          <p:nvPr/>
        </p:nvPicPr>
        <p:blipFill>
          <a:blip r:embed="rId3"/>
          <a:stretch>
            <a:fillRect/>
          </a:stretch>
        </p:blipFill>
        <p:spPr>
          <a:xfrm>
            <a:off x="1500449" y="1011615"/>
            <a:ext cx="2579139" cy="1933804"/>
          </a:xfrm>
          <a:prstGeom prst="rect">
            <a:avLst/>
          </a:prstGeom>
        </p:spPr>
      </p:pic>
      <p:pic>
        <p:nvPicPr>
          <p:cNvPr id="7" name="图片 6">
            <a:extLst>
              <a:ext uri="{FF2B5EF4-FFF2-40B4-BE49-F238E27FC236}">
                <a16:creationId xmlns:a16="http://schemas.microsoft.com/office/drawing/2014/main" id="{AC757386-C47C-E527-17F5-68EC2C99360B}"/>
              </a:ext>
            </a:extLst>
          </p:cNvPr>
          <p:cNvPicPr>
            <a:picLocks noChangeAspect="1"/>
          </p:cNvPicPr>
          <p:nvPr/>
        </p:nvPicPr>
        <p:blipFill>
          <a:blip r:embed="rId4"/>
          <a:srcRect r="51555"/>
          <a:stretch/>
        </p:blipFill>
        <p:spPr>
          <a:xfrm>
            <a:off x="4184911" y="1050082"/>
            <a:ext cx="2719843" cy="1933804"/>
          </a:xfrm>
          <a:prstGeom prst="rect">
            <a:avLst/>
          </a:prstGeom>
        </p:spPr>
      </p:pic>
      <p:sp>
        <p:nvSpPr>
          <p:cNvPr id="8" name="文本框 7">
            <a:extLst>
              <a:ext uri="{FF2B5EF4-FFF2-40B4-BE49-F238E27FC236}">
                <a16:creationId xmlns:a16="http://schemas.microsoft.com/office/drawing/2014/main" id="{53C694D2-9E87-9D6C-AD8F-F838D0113108}"/>
              </a:ext>
            </a:extLst>
          </p:cNvPr>
          <p:cNvSpPr txBox="1"/>
          <p:nvPr/>
        </p:nvSpPr>
        <p:spPr>
          <a:xfrm>
            <a:off x="249652" y="526867"/>
            <a:ext cx="7838049" cy="507831"/>
          </a:xfrm>
          <a:prstGeom prst="rect">
            <a:avLst/>
          </a:prstGeom>
          <a:noFill/>
        </p:spPr>
        <p:txBody>
          <a:bodyPr wrap="square" rtlCol="0">
            <a:spAutoFit/>
          </a:bodyPr>
          <a:lstStyle/>
          <a:p>
            <a:r>
              <a:rPr lang="zh-CN" altLang="en-US" sz="1350" dirty="0"/>
              <a:t>单层介质面</a:t>
            </a:r>
            <a:r>
              <a:rPr lang="zh-CN" altLang="zh-CN" sz="1350" dirty="0"/>
              <a:t>产生的光子数约为α，</a:t>
            </a:r>
            <a:r>
              <a:rPr lang="zh-CN" altLang="en-US" sz="1350" dirty="0"/>
              <a:t>需多界面的辐射体，，可选多层</a:t>
            </a:r>
            <a:r>
              <a:rPr lang="zh-CN" altLang="en-US" sz="1350" dirty="0">
                <a:solidFill>
                  <a:srgbClr val="FF0000"/>
                </a:solidFill>
              </a:rPr>
              <a:t>规则薄膜（规则可调）</a:t>
            </a:r>
            <a:r>
              <a:rPr lang="zh-CN" altLang="en-US" sz="1350" dirty="0"/>
              <a:t>或</a:t>
            </a:r>
            <a:r>
              <a:rPr lang="zh-CN" altLang="en-US" sz="1350" dirty="0">
                <a:solidFill>
                  <a:srgbClr val="FF0000"/>
                </a:solidFill>
              </a:rPr>
              <a:t>泡沫（经济，安装简易，大面积更易制作）</a:t>
            </a:r>
            <a:r>
              <a:rPr lang="zh-CN" altLang="en-US" sz="1350" dirty="0"/>
              <a:t>作为辐射体。</a:t>
            </a:r>
          </a:p>
        </p:txBody>
      </p:sp>
      <p:sp>
        <p:nvSpPr>
          <p:cNvPr id="9" name="文本框 8">
            <a:extLst>
              <a:ext uri="{FF2B5EF4-FFF2-40B4-BE49-F238E27FC236}">
                <a16:creationId xmlns:a16="http://schemas.microsoft.com/office/drawing/2014/main" id="{EDFCA998-A457-074E-97F3-DAA55FE386CD}"/>
              </a:ext>
            </a:extLst>
          </p:cNvPr>
          <p:cNvSpPr txBox="1"/>
          <p:nvPr/>
        </p:nvSpPr>
        <p:spPr>
          <a:xfrm>
            <a:off x="300105" y="3051524"/>
            <a:ext cx="8572907" cy="300082"/>
          </a:xfrm>
          <a:prstGeom prst="rect">
            <a:avLst/>
          </a:prstGeom>
          <a:noFill/>
        </p:spPr>
        <p:txBody>
          <a:bodyPr wrap="square" rtlCol="0">
            <a:spAutoFit/>
          </a:bodyPr>
          <a:lstStyle/>
          <a:p>
            <a:r>
              <a:rPr lang="zh-CN" altLang="en-US" sz="1350" dirty="0"/>
              <a:t>经济适用，大面积可选用泡沫，不同泡沫性能不同，</a:t>
            </a:r>
            <a:r>
              <a:rPr lang="en-US" altLang="zh-CN" sz="1350" dirty="0"/>
              <a:t>geant4</a:t>
            </a:r>
            <a:r>
              <a:rPr lang="zh-CN" altLang="en-US" sz="1350" dirty="0"/>
              <a:t>模拟确定最后参数为</a:t>
            </a:r>
            <a:r>
              <a:rPr lang="en-US" altLang="zh-CN" sz="1350" dirty="0"/>
              <a:t>4cm ROHACELL HF71</a:t>
            </a:r>
            <a:r>
              <a:rPr lang="zh-CN" altLang="en-US" sz="1350" dirty="0"/>
              <a:t>泡沫</a:t>
            </a:r>
          </a:p>
        </p:txBody>
      </p:sp>
      <p:pic>
        <p:nvPicPr>
          <p:cNvPr id="11" name="图片 10">
            <a:extLst>
              <a:ext uri="{FF2B5EF4-FFF2-40B4-BE49-F238E27FC236}">
                <a16:creationId xmlns:a16="http://schemas.microsoft.com/office/drawing/2014/main" id="{BA5C22DA-9E49-B802-797E-CBD40750D298}"/>
              </a:ext>
            </a:extLst>
          </p:cNvPr>
          <p:cNvPicPr>
            <a:picLocks noChangeAspect="1"/>
          </p:cNvPicPr>
          <p:nvPr/>
        </p:nvPicPr>
        <p:blipFill>
          <a:blip r:embed="rId5"/>
          <a:stretch>
            <a:fillRect/>
          </a:stretch>
        </p:blipFill>
        <p:spPr>
          <a:xfrm>
            <a:off x="2237985" y="3396684"/>
            <a:ext cx="1946926" cy="1648487"/>
          </a:xfrm>
          <a:prstGeom prst="rect">
            <a:avLst/>
          </a:prstGeom>
        </p:spPr>
      </p:pic>
      <p:pic>
        <p:nvPicPr>
          <p:cNvPr id="13" name="图片 12">
            <a:extLst>
              <a:ext uri="{FF2B5EF4-FFF2-40B4-BE49-F238E27FC236}">
                <a16:creationId xmlns:a16="http://schemas.microsoft.com/office/drawing/2014/main" id="{9897949F-717D-905A-666D-DDBFCB4633F8}"/>
              </a:ext>
            </a:extLst>
          </p:cNvPr>
          <p:cNvPicPr>
            <a:picLocks noChangeAspect="1"/>
          </p:cNvPicPr>
          <p:nvPr/>
        </p:nvPicPr>
        <p:blipFill>
          <a:blip r:embed="rId6"/>
          <a:stretch>
            <a:fillRect/>
          </a:stretch>
        </p:blipFill>
        <p:spPr>
          <a:xfrm>
            <a:off x="161783" y="3409197"/>
            <a:ext cx="1952717" cy="1628177"/>
          </a:xfrm>
          <a:prstGeom prst="rect">
            <a:avLst/>
          </a:prstGeom>
        </p:spPr>
      </p:pic>
      <p:pic>
        <p:nvPicPr>
          <p:cNvPr id="15" name="图片 14" descr="图表, 折线图&#10;&#10;描述已自动生成">
            <a:extLst>
              <a:ext uri="{FF2B5EF4-FFF2-40B4-BE49-F238E27FC236}">
                <a16:creationId xmlns:a16="http://schemas.microsoft.com/office/drawing/2014/main" id="{035637F4-EE4C-33A1-529A-775E39C2EBDF}"/>
              </a:ext>
            </a:extLst>
          </p:cNvPr>
          <p:cNvPicPr>
            <a:picLocks noChangeAspect="1"/>
          </p:cNvPicPr>
          <p:nvPr/>
        </p:nvPicPr>
        <p:blipFill>
          <a:blip r:embed="rId7"/>
          <a:stretch>
            <a:fillRect/>
          </a:stretch>
        </p:blipFill>
        <p:spPr>
          <a:xfrm>
            <a:off x="6399219" y="3420276"/>
            <a:ext cx="2085030" cy="1653391"/>
          </a:xfrm>
          <a:prstGeom prst="rect">
            <a:avLst/>
          </a:prstGeom>
        </p:spPr>
      </p:pic>
      <p:pic>
        <p:nvPicPr>
          <p:cNvPr id="17" name="图片 16" descr="图表, 折线图&#10;&#10;描述已自动生成">
            <a:extLst>
              <a:ext uri="{FF2B5EF4-FFF2-40B4-BE49-F238E27FC236}">
                <a16:creationId xmlns:a16="http://schemas.microsoft.com/office/drawing/2014/main" id="{3D4D2274-D4B0-BE3C-329A-EA0F73D8A10F}"/>
              </a:ext>
            </a:extLst>
          </p:cNvPr>
          <p:cNvPicPr>
            <a:picLocks noChangeAspect="1"/>
          </p:cNvPicPr>
          <p:nvPr/>
        </p:nvPicPr>
        <p:blipFill>
          <a:blip r:embed="rId8"/>
          <a:stretch>
            <a:fillRect/>
          </a:stretch>
        </p:blipFill>
        <p:spPr>
          <a:xfrm>
            <a:off x="4236806" y="3371071"/>
            <a:ext cx="2085030" cy="1674100"/>
          </a:xfrm>
          <a:prstGeom prst="rect">
            <a:avLst/>
          </a:prstGeom>
        </p:spPr>
      </p:pic>
      <p:sp>
        <p:nvSpPr>
          <p:cNvPr id="4" name="文本框 3">
            <a:extLst>
              <a:ext uri="{FF2B5EF4-FFF2-40B4-BE49-F238E27FC236}">
                <a16:creationId xmlns:a16="http://schemas.microsoft.com/office/drawing/2014/main" id="{4E994D9C-68AE-2673-C406-DFAA32383595}"/>
              </a:ext>
            </a:extLst>
          </p:cNvPr>
          <p:cNvSpPr txBox="1"/>
          <p:nvPr/>
        </p:nvSpPr>
        <p:spPr>
          <a:xfrm>
            <a:off x="1795608" y="3993385"/>
            <a:ext cx="994410" cy="300082"/>
          </a:xfrm>
          <a:prstGeom prst="rect">
            <a:avLst/>
          </a:prstGeom>
          <a:noFill/>
        </p:spPr>
        <p:txBody>
          <a:bodyPr wrap="square" rtlCol="0">
            <a:spAutoFit/>
          </a:bodyPr>
          <a:lstStyle/>
          <a:p>
            <a:r>
              <a:rPr lang="zh-CN" altLang="en-US" sz="1350" b="1" dirty="0">
                <a:effectLst>
                  <a:outerShdw blurRad="38100" dist="38100" dir="2700000" algn="tl">
                    <a:srgbClr val="000000">
                      <a:alpha val="43137"/>
                    </a:srgbClr>
                  </a:outerShdw>
                </a:effectLst>
              </a:rPr>
              <a:t>光子能量</a:t>
            </a:r>
          </a:p>
        </p:txBody>
      </p:sp>
      <p:sp>
        <p:nvSpPr>
          <p:cNvPr id="6" name="文本框 5">
            <a:extLst>
              <a:ext uri="{FF2B5EF4-FFF2-40B4-BE49-F238E27FC236}">
                <a16:creationId xmlns:a16="http://schemas.microsoft.com/office/drawing/2014/main" id="{02387A47-599A-338D-5347-5B75D84D896C}"/>
              </a:ext>
            </a:extLst>
          </p:cNvPr>
          <p:cNvSpPr txBox="1"/>
          <p:nvPr/>
        </p:nvSpPr>
        <p:spPr>
          <a:xfrm>
            <a:off x="6015402" y="3943927"/>
            <a:ext cx="767634" cy="300082"/>
          </a:xfrm>
          <a:prstGeom prst="rect">
            <a:avLst/>
          </a:prstGeom>
          <a:noFill/>
        </p:spPr>
        <p:txBody>
          <a:bodyPr wrap="square" rtlCol="0">
            <a:spAutoFit/>
          </a:bodyPr>
          <a:lstStyle/>
          <a:p>
            <a:r>
              <a:rPr lang="zh-CN" altLang="en-US" sz="1350" b="1" dirty="0">
                <a:effectLst>
                  <a:outerShdw blurRad="38100" dist="38100" dir="2700000" algn="tl">
                    <a:srgbClr val="000000">
                      <a:alpha val="43137"/>
                    </a:srgbClr>
                  </a:outerShdw>
                </a:effectLst>
              </a:rPr>
              <a:t>光子数</a:t>
            </a:r>
          </a:p>
        </p:txBody>
      </p:sp>
    </p:spTree>
    <p:extLst>
      <p:ext uri="{BB962C8B-B14F-4D97-AF65-F5344CB8AC3E}">
        <p14:creationId xmlns:p14="http://schemas.microsoft.com/office/powerpoint/2010/main" val="37052944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59C48D28-22F1-4F5C-B36D-5A9FB113CB9F}"/>
              </a:ext>
            </a:extLst>
          </p:cNvPr>
          <p:cNvPicPr>
            <a:picLocks noChangeAspect="1"/>
          </p:cNvPicPr>
          <p:nvPr/>
        </p:nvPicPr>
        <p:blipFill>
          <a:blip r:embed="rId3"/>
          <a:stretch>
            <a:fillRect/>
          </a:stretch>
        </p:blipFill>
        <p:spPr>
          <a:xfrm>
            <a:off x="5507752" y="393465"/>
            <a:ext cx="2998646" cy="2498870"/>
          </a:xfrm>
          <a:prstGeom prst="rect">
            <a:avLst/>
          </a:prstGeom>
        </p:spPr>
      </p:pic>
      <p:sp>
        <p:nvSpPr>
          <p:cNvPr id="2" name="标题 1">
            <a:extLst>
              <a:ext uri="{FF2B5EF4-FFF2-40B4-BE49-F238E27FC236}">
                <a16:creationId xmlns:a16="http://schemas.microsoft.com/office/drawing/2014/main" id="{E65C065E-EB0A-96FA-B226-E8F3B8DF86A6}"/>
              </a:ext>
            </a:extLst>
          </p:cNvPr>
          <p:cNvSpPr>
            <a:spLocks noGrp="1"/>
          </p:cNvSpPr>
          <p:nvPr>
            <p:ph type="title"/>
          </p:nvPr>
        </p:nvSpPr>
        <p:spPr/>
        <p:txBody>
          <a:bodyPr/>
          <a:lstStyle/>
          <a:p>
            <a:r>
              <a:rPr lang="en-US" altLang="zh-CN" dirty="0"/>
              <a:t>TRD—</a:t>
            </a:r>
            <a:r>
              <a:rPr lang="zh-CN" altLang="en-US" dirty="0"/>
              <a:t>气体及电子学适配</a:t>
            </a:r>
          </a:p>
        </p:txBody>
      </p:sp>
      <p:sp>
        <p:nvSpPr>
          <p:cNvPr id="3" name="灯片编号占位符 2">
            <a:extLst>
              <a:ext uri="{FF2B5EF4-FFF2-40B4-BE49-F238E27FC236}">
                <a16:creationId xmlns:a16="http://schemas.microsoft.com/office/drawing/2014/main" id="{B12C7D40-F6F3-3AE2-4799-EE7FA8DB6E54}"/>
              </a:ext>
            </a:extLst>
          </p:cNvPr>
          <p:cNvSpPr>
            <a:spLocks noGrp="1"/>
          </p:cNvSpPr>
          <p:nvPr>
            <p:ph type="sldNum" sz="quarter" idx="12"/>
          </p:nvPr>
        </p:nvSpPr>
        <p:spPr/>
        <p:txBody>
          <a:bodyPr/>
          <a:lstStyle/>
          <a:p>
            <a:fld id="{4FAB73BC-B049-4115-A692-8D63A059BFB8}" type="slidenum">
              <a:rPr lang="en-US" smtClean="0"/>
              <a:t>22</a:t>
            </a:fld>
            <a:endParaRPr lang="en-US" dirty="0"/>
          </a:p>
        </p:txBody>
      </p:sp>
      <p:pic>
        <p:nvPicPr>
          <p:cNvPr id="5" name="图片 4" descr="图表, 折线图&#10;&#10;描述已自动生成">
            <a:extLst>
              <a:ext uri="{FF2B5EF4-FFF2-40B4-BE49-F238E27FC236}">
                <a16:creationId xmlns:a16="http://schemas.microsoft.com/office/drawing/2014/main" id="{ADFE1A94-60D9-4A58-C56B-8B8C940C4278}"/>
              </a:ext>
            </a:extLst>
          </p:cNvPr>
          <p:cNvPicPr>
            <a:picLocks noChangeAspect="1"/>
          </p:cNvPicPr>
          <p:nvPr/>
        </p:nvPicPr>
        <p:blipFill>
          <a:blip r:embed="rId4"/>
          <a:stretch>
            <a:fillRect/>
          </a:stretch>
        </p:blipFill>
        <p:spPr>
          <a:xfrm>
            <a:off x="1151424" y="2922896"/>
            <a:ext cx="2952467" cy="2198645"/>
          </a:xfrm>
          <a:prstGeom prst="rect">
            <a:avLst/>
          </a:prstGeom>
        </p:spPr>
      </p:pic>
      <p:sp>
        <p:nvSpPr>
          <p:cNvPr id="6" name="文本框 5">
            <a:extLst>
              <a:ext uri="{FF2B5EF4-FFF2-40B4-BE49-F238E27FC236}">
                <a16:creationId xmlns:a16="http://schemas.microsoft.com/office/drawing/2014/main" id="{63EF7891-0E76-E6E6-D5F3-0B5DA2185B44}"/>
              </a:ext>
            </a:extLst>
          </p:cNvPr>
          <p:cNvSpPr txBox="1"/>
          <p:nvPr/>
        </p:nvSpPr>
        <p:spPr>
          <a:xfrm>
            <a:off x="4687989" y="3195776"/>
            <a:ext cx="3632032" cy="1754326"/>
          </a:xfrm>
          <a:prstGeom prst="rect">
            <a:avLst/>
          </a:prstGeom>
          <a:noFill/>
        </p:spPr>
        <p:txBody>
          <a:bodyPr wrap="square" rtlCol="0">
            <a:spAutoFit/>
          </a:bodyPr>
          <a:lstStyle/>
          <a:p>
            <a:r>
              <a:rPr lang="zh-CN" altLang="en-US" sz="1350" dirty="0"/>
              <a:t>确定探测器内气体介质与空间配置后可对探测器适配电子学提出要求：</a:t>
            </a:r>
            <a:endParaRPr lang="en-US" altLang="zh-CN" sz="1350" dirty="0"/>
          </a:p>
          <a:p>
            <a:r>
              <a:rPr lang="zh-CN" altLang="en-US" sz="1350" dirty="0"/>
              <a:t>漂移场强度在 </a:t>
            </a:r>
            <a:r>
              <a:rPr lang="en-US" altLang="zh-CN" sz="1350" dirty="0">
                <a:highlight>
                  <a:srgbClr val="C00003"/>
                </a:highlight>
              </a:rPr>
              <a:t>500V</a:t>
            </a:r>
            <a:r>
              <a:rPr lang="zh-CN" altLang="en-US" sz="1350" dirty="0">
                <a:highlight>
                  <a:srgbClr val="C00003"/>
                </a:highlight>
              </a:rPr>
              <a:t> </a:t>
            </a:r>
            <a:r>
              <a:rPr lang="en-US" altLang="zh-CN" sz="1350" dirty="0">
                <a:highlight>
                  <a:srgbClr val="C00003"/>
                </a:highlight>
              </a:rPr>
              <a:t>/cm</a:t>
            </a:r>
            <a:r>
              <a:rPr lang="zh-CN" altLang="en-US" sz="1350" dirty="0">
                <a:highlight>
                  <a:srgbClr val="C00003"/>
                </a:highlight>
              </a:rPr>
              <a:t> </a:t>
            </a:r>
            <a:r>
              <a:rPr lang="zh-CN" altLang="en-US" sz="1350" dirty="0"/>
              <a:t>，对于 </a:t>
            </a:r>
            <a:r>
              <a:rPr lang="en-US" altLang="zh-CN" sz="1350" dirty="0"/>
              <a:t>4cm</a:t>
            </a:r>
            <a:r>
              <a:rPr lang="zh-CN" altLang="en-US" sz="1350" dirty="0"/>
              <a:t> 的</a:t>
            </a:r>
            <a:r>
              <a:rPr lang="en-US" altLang="zh-CN" sz="1350" dirty="0"/>
              <a:t>Xe</a:t>
            </a:r>
            <a:r>
              <a:rPr lang="zh-CN" altLang="en-US" sz="1350" dirty="0"/>
              <a:t>气体厚度漂移时间 ∼ </a:t>
            </a:r>
            <a:r>
              <a:rPr lang="en-US" altLang="zh-CN" sz="1350" dirty="0"/>
              <a:t>2μs</a:t>
            </a:r>
            <a:r>
              <a:rPr lang="zh-CN" altLang="en-US" sz="1350" dirty="0"/>
              <a:t> 电子学波形采样的时间需要超过 </a:t>
            </a:r>
            <a:r>
              <a:rPr lang="en-US" altLang="zh-CN" sz="1350" dirty="0">
                <a:solidFill>
                  <a:srgbClr val="FF0000"/>
                </a:solidFill>
              </a:rPr>
              <a:t>2μs</a:t>
            </a:r>
            <a:r>
              <a:rPr lang="zh-CN" altLang="en-US" sz="1350" dirty="0">
                <a:solidFill>
                  <a:srgbClr val="FF0000"/>
                </a:solidFill>
              </a:rPr>
              <a:t> </a:t>
            </a:r>
            <a:br>
              <a:rPr lang="zh-CN" altLang="en-US" sz="1350" dirty="0"/>
            </a:br>
            <a:r>
              <a:rPr lang="zh-CN" altLang="en-US" sz="1350" dirty="0"/>
              <a:t>此外还需合适的成形时间；足够宽的动态范围；足够高的采样率</a:t>
            </a:r>
            <a:br>
              <a:rPr lang="zh-CN" altLang="en-US" sz="1350" dirty="0"/>
            </a:br>
            <a:endParaRPr lang="zh-CN" altLang="en-US" sz="1350" dirty="0"/>
          </a:p>
        </p:txBody>
      </p:sp>
      <p:sp>
        <p:nvSpPr>
          <p:cNvPr id="7" name="文本框 6">
            <a:extLst>
              <a:ext uri="{FF2B5EF4-FFF2-40B4-BE49-F238E27FC236}">
                <a16:creationId xmlns:a16="http://schemas.microsoft.com/office/drawing/2014/main" id="{16B619E9-655C-4FE1-8CA5-94191DC4CDCF}"/>
              </a:ext>
            </a:extLst>
          </p:cNvPr>
          <p:cNvSpPr txBox="1"/>
          <p:nvPr/>
        </p:nvSpPr>
        <p:spPr>
          <a:xfrm>
            <a:off x="2824401" y="1012648"/>
            <a:ext cx="2748933" cy="1131079"/>
          </a:xfrm>
          <a:prstGeom prst="rect">
            <a:avLst/>
          </a:prstGeom>
          <a:noFill/>
        </p:spPr>
        <p:txBody>
          <a:bodyPr wrap="square" rtlCol="0">
            <a:spAutoFit/>
          </a:bodyPr>
          <a:lstStyle/>
          <a:p>
            <a:r>
              <a:rPr lang="zh-CN" altLang="en-US" sz="1350" dirty="0"/>
              <a:t>探测器工作气体选择需考虑</a:t>
            </a:r>
            <a:r>
              <a:rPr lang="en-US" altLang="zh-CN" sz="1350" dirty="0"/>
              <a:t>X</a:t>
            </a:r>
            <a:r>
              <a:rPr lang="zh-CN" altLang="en-US" sz="1350" dirty="0"/>
              <a:t>射线的吸收效率与整体空间配置，最终选用</a:t>
            </a:r>
            <a:r>
              <a:rPr lang="en-US" altLang="zh-CN" sz="1350" dirty="0"/>
              <a:t>Xe</a:t>
            </a:r>
            <a:r>
              <a:rPr lang="zh-CN" altLang="en-US" sz="1350" dirty="0"/>
              <a:t>作为主要介质，以及</a:t>
            </a:r>
            <a:r>
              <a:rPr lang="en-US" altLang="zh-CN" sz="1350" dirty="0">
                <a:solidFill>
                  <a:srgbClr val="FF0000"/>
                </a:solidFill>
              </a:rPr>
              <a:t>4cm</a:t>
            </a:r>
            <a:r>
              <a:rPr lang="zh-CN" altLang="en-US" sz="1350" dirty="0"/>
              <a:t>厚度即可满足对</a:t>
            </a:r>
            <a:r>
              <a:rPr lang="en-US" altLang="zh-CN" sz="1350" dirty="0">
                <a:solidFill>
                  <a:srgbClr val="FF0000"/>
                </a:solidFill>
              </a:rPr>
              <a:t>X</a:t>
            </a:r>
            <a:r>
              <a:rPr lang="zh-CN" altLang="en-US" sz="1350" dirty="0">
                <a:solidFill>
                  <a:srgbClr val="FF0000"/>
                </a:solidFill>
              </a:rPr>
              <a:t>（</a:t>
            </a:r>
            <a:r>
              <a:rPr lang="en-US" altLang="zh-CN" sz="1350" dirty="0">
                <a:solidFill>
                  <a:srgbClr val="FF0000"/>
                </a:solidFill>
              </a:rPr>
              <a:t>~10keV</a:t>
            </a:r>
            <a:r>
              <a:rPr lang="zh-CN" altLang="en-US" sz="1350" dirty="0">
                <a:solidFill>
                  <a:srgbClr val="FF0000"/>
                </a:solidFill>
              </a:rPr>
              <a:t>）射线</a:t>
            </a:r>
            <a:r>
              <a:rPr lang="zh-CN" altLang="en-US" sz="1350" dirty="0"/>
              <a:t>的全吸收</a:t>
            </a:r>
            <a:endParaRPr lang="en-US" altLang="zh-CN" sz="1350" dirty="0"/>
          </a:p>
        </p:txBody>
      </p:sp>
      <p:pic>
        <p:nvPicPr>
          <p:cNvPr id="8" name="图片 7">
            <a:extLst>
              <a:ext uri="{FF2B5EF4-FFF2-40B4-BE49-F238E27FC236}">
                <a16:creationId xmlns:a16="http://schemas.microsoft.com/office/drawing/2014/main" id="{449DB0CD-84A9-4F85-94BB-692F1DD44D3A}"/>
              </a:ext>
            </a:extLst>
          </p:cNvPr>
          <p:cNvPicPr>
            <a:picLocks noChangeAspect="1"/>
          </p:cNvPicPr>
          <p:nvPr/>
        </p:nvPicPr>
        <p:blipFill>
          <a:blip r:embed="rId5"/>
          <a:stretch>
            <a:fillRect/>
          </a:stretch>
        </p:blipFill>
        <p:spPr>
          <a:xfrm>
            <a:off x="130241" y="707959"/>
            <a:ext cx="2501214" cy="2184376"/>
          </a:xfrm>
          <a:prstGeom prst="rect">
            <a:avLst/>
          </a:prstGeom>
        </p:spPr>
      </p:pic>
      <p:sp>
        <p:nvSpPr>
          <p:cNvPr id="4" name="椭圆 3">
            <a:extLst>
              <a:ext uri="{FF2B5EF4-FFF2-40B4-BE49-F238E27FC236}">
                <a16:creationId xmlns:a16="http://schemas.microsoft.com/office/drawing/2014/main" id="{88893859-E34D-4572-88BF-0567D8A5204B}"/>
              </a:ext>
            </a:extLst>
          </p:cNvPr>
          <p:cNvSpPr/>
          <p:nvPr/>
        </p:nvSpPr>
        <p:spPr>
          <a:xfrm>
            <a:off x="2438825" y="4625643"/>
            <a:ext cx="66294" cy="86636"/>
          </a:xfrm>
          <a:prstGeom prst="ellipse">
            <a:avLst/>
          </a:prstGeom>
          <a:solidFill>
            <a:srgbClr val="C00003"/>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文本框 11">
            <a:extLst>
              <a:ext uri="{FF2B5EF4-FFF2-40B4-BE49-F238E27FC236}">
                <a16:creationId xmlns:a16="http://schemas.microsoft.com/office/drawing/2014/main" id="{EFF05DA0-A6E9-4F95-B626-3588AB0976B5}"/>
              </a:ext>
            </a:extLst>
          </p:cNvPr>
          <p:cNvSpPr txBox="1"/>
          <p:nvPr/>
        </p:nvSpPr>
        <p:spPr>
          <a:xfrm rot="2006492">
            <a:off x="5938072" y="1127176"/>
            <a:ext cx="1374181" cy="300082"/>
          </a:xfrm>
          <a:prstGeom prst="rect">
            <a:avLst/>
          </a:prstGeom>
          <a:noFill/>
        </p:spPr>
        <p:txBody>
          <a:bodyPr wrap="square" rtlCol="0">
            <a:spAutoFit/>
          </a:bodyPr>
          <a:lstStyle/>
          <a:p>
            <a:r>
              <a:rPr lang="en-US" altLang="zh-CN" sz="1350" b="1" dirty="0">
                <a:solidFill>
                  <a:srgbClr val="FF0000"/>
                </a:solidFill>
                <a:effectLst>
                  <a:outerShdw blurRad="38100" dist="38100" dir="2700000" algn="tl">
                    <a:srgbClr val="000000">
                      <a:alpha val="43137"/>
                    </a:srgbClr>
                  </a:outerShdw>
                </a:effectLst>
              </a:rPr>
              <a:t>GARFIELD++</a:t>
            </a:r>
            <a:endParaRPr lang="zh-CN" altLang="en-US" sz="1350" b="1" dirty="0">
              <a:solidFill>
                <a:srgbClr val="FF0000"/>
              </a:solidFill>
              <a:effectLst>
                <a:outerShdw blurRad="38100" dist="38100" dir="2700000" algn="tl">
                  <a:srgbClr val="000000">
                    <a:alpha val="43137"/>
                  </a:srgbClr>
                </a:outerShdw>
              </a:effectLst>
            </a:endParaRPr>
          </a:p>
        </p:txBody>
      </p:sp>
      <p:sp>
        <p:nvSpPr>
          <p:cNvPr id="13" name="文本框 12">
            <a:extLst>
              <a:ext uri="{FF2B5EF4-FFF2-40B4-BE49-F238E27FC236}">
                <a16:creationId xmlns:a16="http://schemas.microsoft.com/office/drawing/2014/main" id="{467FDCE2-2069-4469-951D-782ED5588EF7}"/>
              </a:ext>
            </a:extLst>
          </p:cNvPr>
          <p:cNvSpPr txBox="1"/>
          <p:nvPr/>
        </p:nvSpPr>
        <p:spPr>
          <a:xfrm rot="2006492">
            <a:off x="2338548" y="3877587"/>
            <a:ext cx="1374181" cy="300082"/>
          </a:xfrm>
          <a:prstGeom prst="rect">
            <a:avLst/>
          </a:prstGeom>
          <a:noFill/>
        </p:spPr>
        <p:txBody>
          <a:bodyPr wrap="square" rtlCol="0">
            <a:spAutoFit/>
          </a:bodyPr>
          <a:lstStyle/>
          <a:p>
            <a:r>
              <a:rPr lang="en-US" altLang="zh-CN" sz="1350" b="1" dirty="0">
                <a:solidFill>
                  <a:srgbClr val="FF0000"/>
                </a:solidFill>
                <a:effectLst>
                  <a:outerShdw blurRad="38100" dist="38100" dir="2700000" algn="tl">
                    <a:srgbClr val="000000">
                      <a:alpha val="43137"/>
                    </a:srgbClr>
                  </a:outerShdw>
                </a:effectLst>
              </a:rPr>
              <a:t>GARFIELD++</a:t>
            </a:r>
            <a:endParaRPr lang="zh-CN" altLang="en-US" sz="1350" b="1" dirty="0">
              <a:solidFill>
                <a:srgbClr val="FF0000"/>
              </a:solidFill>
              <a:effectLst>
                <a:outerShdw blurRad="38100" dist="38100" dir="2700000" algn="tl">
                  <a:srgbClr val="000000">
                    <a:alpha val="43137"/>
                  </a:srgbClr>
                </a:outerShdw>
              </a:effectLst>
            </a:endParaRPr>
          </a:p>
        </p:txBody>
      </p:sp>
      <p:cxnSp>
        <p:nvCxnSpPr>
          <p:cNvPr id="11" name="直接箭头连接符 10">
            <a:extLst>
              <a:ext uri="{FF2B5EF4-FFF2-40B4-BE49-F238E27FC236}">
                <a16:creationId xmlns:a16="http://schemas.microsoft.com/office/drawing/2014/main" id="{6C2E9B50-539E-E1FB-0811-D30CFA2C3A91}"/>
              </a:ext>
            </a:extLst>
          </p:cNvPr>
          <p:cNvCxnSpPr>
            <a:cxnSpLocks/>
          </p:cNvCxnSpPr>
          <p:nvPr/>
        </p:nvCxnSpPr>
        <p:spPr>
          <a:xfrm flipV="1">
            <a:off x="2523823" y="3789082"/>
            <a:ext cx="2164166" cy="88968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5" name="文本框 14">
            <a:extLst>
              <a:ext uri="{FF2B5EF4-FFF2-40B4-BE49-F238E27FC236}">
                <a16:creationId xmlns:a16="http://schemas.microsoft.com/office/drawing/2014/main" id="{D6FD6AAD-FD54-F6C0-84D9-C04551B40CE7}"/>
              </a:ext>
            </a:extLst>
          </p:cNvPr>
          <p:cNvSpPr txBox="1"/>
          <p:nvPr/>
        </p:nvSpPr>
        <p:spPr>
          <a:xfrm>
            <a:off x="1120098" y="2040724"/>
            <a:ext cx="1576938" cy="300082"/>
          </a:xfrm>
          <a:prstGeom prst="rect">
            <a:avLst/>
          </a:prstGeom>
          <a:noFill/>
        </p:spPr>
        <p:txBody>
          <a:bodyPr wrap="square" rtlCol="0">
            <a:spAutoFit/>
          </a:bodyPr>
          <a:lstStyle/>
          <a:p>
            <a:r>
              <a:rPr lang="en-US" altLang="zh-CN" sz="1350" dirty="0"/>
              <a:t>X</a:t>
            </a:r>
            <a:r>
              <a:rPr lang="zh-CN" altLang="en-US" sz="1350" dirty="0"/>
              <a:t>射线吸收长度</a:t>
            </a:r>
          </a:p>
        </p:txBody>
      </p:sp>
      <p:sp>
        <p:nvSpPr>
          <p:cNvPr id="16" name="文本框 15">
            <a:extLst>
              <a:ext uri="{FF2B5EF4-FFF2-40B4-BE49-F238E27FC236}">
                <a16:creationId xmlns:a16="http://schemas.microsoft.com/office/drawing/2014/main" id="{EA02C5DA-CB21-D91C-689A-85692EB6F529}"/>
              </a:ext>
            </a:extLst>
          </p:cNvPr>
          <p:cNvSpPr txBox="1"/>
          <p:nvPr/>
        </p:nvSpPr>
        <p:spPr>
          <a:xfrm>
            <a:off x="6378403" y="1661647"/>
            <a:ext cx="2091227" cy="300082"/>
          </a:xfrm>
          <a:prstGeom prst="rect">
            <a:avLst/>
          </a:prstGeom>
          <a:noFill/>
        </p:spPr>
        <p:txBody>
          <a:bodyPr wrap="square" rtlCol="0">
            <a:spAutoFit/>
          </a:bodyPr>
          <a:lstStyle/>
          <a:p>
            <a:r>
              <a:rPr lang="en-US" altLang="zh-CN" sz="1350" dirty="0"/>
              <a:t>X</a:t>
            </a:r>
            <a:r>
              <a:rPr lang="zh-CN" altLang="en-US" sz="1350" dirty="0"/>
              <a:t>射线在</a:t>
            </a:r>
            <a:r>
              <a:rPr lang="en-US" altLang="zh-CN" sz="1350" dirty="0"/>
              <a:t>Xe</a:t>
            </a:r>
            <a:r>
              <a:rPr lang="zh-CN" altLang="en-US" sz="1350" dirty="0"/>
              <a:t>中的存活概率</a:t>
            </a:r>
          </a:p>
        </p:txBody>
      </p:sp>
      <p:sp>
        <p:nvSpPr>
          <p:cNvPr id="17" name="文本框 16">
            <a:extLst>
              <a:ext uri="{FF2B5EF4-FFF2-40B4-BE49-F238E27FC236}">
                <a16:creationId xmlns:a16="http://schemas.microsoft.com/office/drawing/2014/main" id="{461FE2CF-754F-7C1C-C0B3-6E77C4FE5128}"/>
              </a:ext>
            </a:extLst>
          </p:cNvPr>
          <p:cNvSpPr txBox="1"/>
          <p:nvPr/>
        </p:nvSpPr>
        <p:spPr>
          <a:xfrm>
            <a:off x="1674108" y="3343012"/>
            <a:ext cx="2100263" cy="300082"/>
          </a:xfrm>
          <a:prstGeom prst="rect">
            <a:avLst/>
          </a:prstGeom>
          <a:noFill/>
        </p:spPr>
        <p:txBody>
          <a:bodyPr wrap="square" rtlCol="0">
            <a:spAutoFit/>
          </a:bodyPr>
          <a:lstStyle/>
          <a:p>
            <a:r>
              <a:rPr lang="zh-CN" altLang="en-US" sz="1350" dirty="0"/>
              <a:t>漂移速度与漂移场强关系</a:t>
            </a:r>
          </a:p>
        </p:txBody>
      </p:sp>
    </p:spTree>
    <p:extLst>
      <p:ext uri="{BB962C8B-B14F-4D97-AF65-F5344CB8AC3E}">
        <p14:creationId xmlns:p14="http://schemas.microsoft.com/office/powerpoint/2010/main" val="2115542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EDD3E9-E5BC-B41D-AEFE-309CBDFE78EB}"/>
              </a:ext>
            </a:extLst>
          </p:cNvPr>
          <p:cNvSpPr>
            <a:spLocks noGrp="1"/>
          </p:cNvSpPr>
          <p:nvPr>
            <p:ph type="title"/>
          </p:nvPr>
        </p:nvSpPr>
        <p:spPr/>
        <p:txBody>
          <a:bodyPr/>
          <a:lstStyle/>
          <a:p>
            <a:r>
              <a:rPr lang="zh-CN" altLang="en-US" dirty="0"/>
              <a:t>二维条读出感应信号共享效应</a:t>
            </a:r>
          </a:p>
        </p:txBody>
      </p:sp>
      <p:sp>
        <p:nvSpPr>
          <p:cNvPr id="3" name="灯片编号占位符 2">
            <a:extLst>
              <a:ext uri="{FF2B5EF4-FFF2-40B4-BE49-F238E27FC236}">
                <a16:creationId xmlns:a16="http://schemas.microsoft.com/office/drawing/2014/main" id="{F2CD806B-2F5C-2D7D-BBD5-E3214C7BA09D}"/>
              </a:ext>
            </a:extLst>
          </p:cNvPr>
          <p:cNvSpPr>
            <a:spLocks noGrp="1"/>
          </p:cNvSpPr>
          <p:nvPr>
            <p:ph type="sldNum" sz="quarter" idx="12"/>
          </p:nvPr>
        </p:nvSpPr>
        <p:spPr/>
        <p:txBody>
          <a:bodyPr/>
          <a:lstStyle/>
          <a:p>
            <a:fld id="{4FAB73BC-B049-4115-A692-8D63A059BFB8}" type="slidenum">
              <a:rPr lang="en-US" smtClean="0"/>
              <a:t>23</a:t>
            </a:fld>
            <a:endParaRPr lang="en-US" dirty="0"/>
          </a:p>
        </p:txBody>
      </p:sp>
      <p:pic>
        <p:nvPicPr>
          <p:cNvPr id="5" name="图片 4" descr="图示&#10;&#10;描述已自动生成">
            <a:extLst>
              <a:ext uri="{FF2B5EF4-FFF2-40B4-BE49-F238E27FC236}">
                <a16:creationId xmlns:a16="http://schemas.microsoft.com/office/drawing/2014/main" id="{B90A943C-AA64-B1BE-EC69-5F7561EEAA3A}"/>
              </a:ext>
            </a:extLst>
          </p:cNvPr>
          <p:cNvPicPr>
            <a:picLocks noChangeAspect="1"/>
          </p:cNvPicPr>
          <p:nvPr/>
        </p:nvPicPr>
        <p:blipFill>
          <a:blip r:embed="rId3"/>
          <a:stretch>
            <a:fillRect/>
          </a:stretch>
        </p:blipFill>
        <p:spPr>
          <a:xfrm>
            <a:off x="510335" y="847190"/>
            <a:ext cx="3226533" cy="1649117"/>
          </a:xfrm>
          <a:prstGeom prst="rect">
            <a:avLst/>
          </a:prstGeom>
        </p:spPr>
      </p:pic>
      <p:pic>
        <p:nvPicPr>
          <p:cNvPr id="7" name="图片 6" descr="图片包含 游戏机&#10;&#10;描述已自动生成">
            <a:extLst>
              <a:ext uri="{FF2B5EF4-FFF2-40B4-BE49-F238E27FC236}">
                <a16:creationId xmlns:a16="http://schemas.microsoft.com/office/drawing/2014/main" id="{7599E2FE-CE85-49BD-BB8B-C5316641D3AA}"/>
              </a:ext>
            </a:extLst>
          </p:cNvPr>
          <p:cNvPicPr>
            <a:picLocks noChangeAspect="1"/>
          </p:cNvPicPr>
          <p:nvPr/>
        </p:nvPicPr>
        <p:blipFill>
          <a:blip r:embed="rId4"/>
          <a:stretch>
            <a:fillRect/>
          </a:stretch>
        </p:blipFill>
        <p:spPr>
          <a:xfrm>
            <a:off x="510336" y="2916267"/>
            <a:ext cx="2760784" cy="2071075"/>
          </a:xfrm>
          <a:prstGeom prst="rect">
            <a:avLst/>
          </a:prstGeom>
        </p:spPr>
      </p:pic>
      <p:pic>
        <p:nvPicPr>
          <p:cNvPr id="9" name="图片 8" descr="图表, 折线图&#10;&#10;描述已自动生成">
            <a:extLst>
              <a:ext uri="{FF2B5EF4-FFF2-40B4-BE49-F238E27FC236}">
                <a16:creationId xmlns:a16="http://schemas.microsoft.com/office/drawing/2014/main" id="{0AF23B32-F273-68C1-F408-C5B89E9FDB88}"/>
              </a:ext>
            </a:extLst>
          </p:cNvPr>
          <p:cNvPicPr>
            <a:picLocks noChangeAspect="1"/>
          </p:cNvPicPr>
          <p:nvPr/>
        </p:nvPicPr>
        <p:blipFill>
          <a:blip r:embed="rId5"/>
          <a:stretch>
            <a:fillRect/>
          </a:stretch>
        </p:blipFill>
        <p:spPr>
          <a:xfrm>
            <a:off x="4313436" y="1288634"/>
            <a:ext cx="4045376" cy="3255264"/>
          </a:xfrm>
          <a:prstGeom prst="rect">
            <a:avLst/>
          </a:prstGeom>
        </p:spPr>
      </p:pic>
      <p:sp>
        <p:nvSpPr>
          <p:cNvPr id="10" name="文本框 9">
            <a:extLst>
              <a:ext uri="{FF2B5EF4-FFF2-40B4-BE49-F238E27FC236}">
                <a16:creationId xmlns:a16="http://schemas.microsoft.com/office/drawing/2014/main" id="{9D28F56C-A601-64A6-A6A0-C9401C0DCBA4}"/>
              </a:ext>
            </a:extLst>
          </p:cNvPr>
          <p:cNvSpPr txBox="1"/>
          <p:nvPr/>
        </p:nvSpPr>
        <p:spPr>
          <a:xfrm>
            <a:off x="3857625" y="775766"/>
            <a:ext cx="4776040" cy="507831"/>
          </a:xfrm>
          <a:prstGeom prst="rect">
            <a:avLst/>
          </a:prstGeom>
          <a:noFill/>
        </p:spPr>
        <p:txBody>
          <a:bodyPr wrap="square" rtlCol="0">
            <a:spAutoFit/>
          </a:bodyPr>
          <a:lstStyle/>
          <a:p>
            <a:r>
              <a:rPr lang="zh-CN" altLang="en-US" sz="1350" dirty="0"/>
              <a:t>典型的二维读出权场分配，两个维度的读出电极位于倍增区同一侧，导致两个维度的读出条共享权场现象。</a:t>
            </a:r>
          </a:p>
        </p:txBody>
      </p:sp>
      <p:sp>
        <p:nvSpPr>
          <p:cNvPr id="4" name="文本框 3">
            <a:extLst>
              <a:ext uri="{FF2B5EF4-FFF2-40B4-BE49-F238E27FC236}">
                <a16:creationId xmlns:a16="http://schemas.microsoft.com/office/drawing/2014/main" id="{8288E583-0114-4EDD-B644-264BBFE2E36F}"/>
              </a:ext>
            </a:extLst>
          </p:cNvPr>
          <p:cNvSpPr txBox="1"/>
          <p:nvPr/>
        </p:nvSpPr>
        <p:spPr>
          <a:xfrm>
            <a:off x="1200421" y="2570018"/>
            <a:ext cx="1531620" cy="369332"/>
          </a:xfrm>
          <a:prstGeom prst="rect">
            <a:avLst/>
          </a:prstGeom>
          <a:noFill/>
        </p:spPr>
        <p:txBody>
          <a:bodyPr wrap="square" rtlCol="0">
            <a:spAutoFit/>
          </a:bodyPr>
          <a:lstStyle/>
          <a:p>
            <a:r>
              <a:rPr lang="en-US" altLang="zh-CN" b="1" dirty="0" err="1">
                <a:solidFill>
                  <a:srgbClr val="FF0000"/>
                </a:solidFill>
              </a:rPr>
              <a:t>μRWELL</a:t>
            </a:r>
            <a:endParaRPr lang="zh-CN" altLang="en-US" b="1" dirty="0">
              <a:solidFill>
                <a:srgbClr val="FF0000"/>
              </a:solidFill>
            </a:endParaRPr>
          </a:p>
        </p:txBody>
      </p:sp>
      <p:sp>
        <p:nvSpPr>
          <p:cNvPr id="6" name="文本框 5">
            <a:extLst>
              <a:ext uri="{FF2B5EF4-FFF2-40B4-BE49-F238E27FC236}">
                <a16:creationId xmlns:a16="http://schemas.microsoft.com/office/drawing/2014/main" id="{8C7919D0-9FAC-47AE-8FDE-82D3112E21BF}"/>
              </a:ext>
            </a:extLst>
          </p:cNvPr>
          <p:cNvSpPr txBox="1"/>
          <p:nvPr/>
        </p:nvSpPr>
        <p:spPr>
          <a:xfrm>
            <a:off x="2147169" y="4428333"/>
            <a:ext cx="1123950" cy="300082"/>
          </a:xfrm>
          <a:prstGeom prst="rect">
            <a:avLst/>
          </a:prstGeom>
          <a:noFill/>
        </p:spPr>
        <p:txBody>
          <a:bodyPr wrap="square" rtlCol="0">
            <a:spAutoFit/>
          </a:bodyPr>
          <a:lstStyle/>
          <a:p>
            <a:r>
              <a:rPr lang="en-US" altLang="zh-CN" sz="1350" b="1" dirty="0" err="1"/>
              <a:t>Xreadstrip</a:t>
            </a:r>
            <a:endParaRPr lang="zh-CN" altLang="en-US" sz="1350" b="1" dirty="0"/>
          </a:p>
        </p:txBody>
      </p:sp>
      <p:sp>
        <p:nvSpPr>
          <p:cNvPr id="11" name="文本框 10">
            <a:extLst>
              <a:ext uri="{FF2B5EF4-FFF2-40B4-BE49-F238E27FC236}">
                <a16:creationId xmlns:a16="http://schemas.microsoft.com/office/drawing/2014/main" id="{592216DF-5D10-49E8-ACCD-D669A352FAD5}"/>
              </a:ext>
            </a:extLst>
          </p:cNvPr>
          <p:cNvSpPr txBox="1"/>
          <p:nvPr/>
        </p:nvSpPr>
        <p:spPr>
          <a:xfrm>
            <a:off x="383615" y="4296310"/>
            <a:ext cx="1123950" cy="300082"/>
          </a:xfrm>
          <a:prstGeom prst="rect">
            <a:avLst/>
          </a:prstGeom>
          <a:noFill/>
        </p:spPr>
        <p:txBody>
          <a:bodyPr wrap="square" rtlCol="0">
            <a:spAutoFit/>
          </a:bodyPr>
          <a:lstStyle/>
          <a:p>
            <a:r>
              <a:rPr lang="en-US" altLang="zh-CN" sz="1350" b="1" dirty="0" err="1"/>
              <a:t>Yreadstrip</a:t>
            </a:r>
            <a:endParaRPr lang="zh-CN" altLang="en-US" sz="1350" b="1" dirty="0"/>
          </a:p>
        </p:txBody>
      </p:sp>
      <p:sp>
        <p:nvSpPr>
          <p:cNvPr id="8" name="文本框 7">
            <a:extLst>
              <a:ext uri="{FF2B5EF4-FFF2-40B4-BE49-F238E27FC236}">
                <a16:creationId xmlns:a16="http://schemas.microsoft.com/office/drawing/2014/main" id="{28DA786A-DE10-4945-B460-76741AFE2670}"/>
              </a:ext>
            </a:extLst>
          </p:cNvPr>
          <p:cNvSpPr txBox="1"/>
          <p:nvPr/>
        </p:nvSpPr>
        <p:spPr>
          <a:xfrm>
            <a:off x="5373702" y="2743141"/>
            <a:ext cx="676578" cy="507831"/>
          </a:xfrm>
          <a:prstGeom prst="rect">
            <a:avLst/>
          </a:prstGeom>
          <a:noFill/>
        </p:spPr>
        <p:txBody>
          <a:bodyPr wrap="square" rtlCol="0">
            <a:spAutoFit/>
          </a:bodyPr>
          <a:lstStyle/>
          <a:p>
            <a:r>
              <a:rPr lang="zh-CN" altLang="en-US" sz="1350" b="1" dirty="0"/>
              <a:t>漂移区</a:t>
            </a:r>
          </a:p>
        </p:txBody>
      </p:sp>
      <p:sp>
        <p:nvSpPr>
          <p:cNvPr id="12" name="文本框 11">
            <a:extLst>
              <a:ext uri="{FF2B5EF4-FFF2-40B4-BE49-F238E27FC236}">
                <a16:creationId xmlns:a16="http://schemas.microsoft.com/office/drawing/2014/main" id="{E27A2FD7-2838-4174-8BE1-DEBC9232844A}"/>
              </a:ext>
            </a:extLst>
          </p:cNvPr>
          <p:cNvSpPr txBox="1"/>
          <p:nvPr/>
        </p:nvSpPr>
        <p:spPr>
          <a:xfrm>
            <a:off x="6533014" y="2743141"/>
            <a:ext cx="676578" cy="507831"/>
          </a:xfrm>
          <a:prstGeom prst="rect">
            <a:avLst/>
          </a:prstGeom>
          <a:noFill/>
        </p:spPr>
        <p:txBody>
          <a:bodyPr wrap="square" rtlCol="0">
            <a:spAutoFit/>
          </a:bodyPr>
          <a:lstStyle/>
          <a:p>
            <a:r>
              <a:rPr lang="zh-CN" altLang="en-US" sz="1350" b="1" dirty="0"/>
              <a:t>倍增区</a:t>
            </a:r>
          </a:p>
        </p:txBody>
      </p:sp>
      <p:sp>
        <p:nvSpPr>
          <p:cNvPr id="13" name="文本框 12">
            <a:extLst>
              <a:ext uri="{FF2B5EF4-FFF2-40B4-BE49-F238E27FC236}">
                <a16:creationId xmlns:a16="http://schemas.microsoft.com/office/drawing/2014/main" id="{1EF306FF-102C-0DD7-578A-B104AA378664}"/>
              </a:ext>
            </a:extLst>
          </p:cNvPr>
          <p:cNvSpPr txBox="1"/>
          <p:nvPr/>
        </p:nvSpPr>
        <p:spPr>
          <a:xfrm>
            <a:off x="6371089" y="2109059"/>
            <a:ext cx="304800" cy="323165"/>
          </a:xfrm>
          <a:prstGeom prst="rect">
            <a:avLst/>
          </a:prstGeom>
          <a:noFill/>
        </p:spPr>
        <p:txBody>
          <a:bodyPr wrap="square" rtlCol="0">
            <a:spAutoFit/>
          </a:bodyPr>
          <a:lstStyle/>
          <a:p>
            <a:r>
              <a:rPr lang="en-US" altLang="zh-CN" sz="1500" b="1" dirty="0">
                <a:effectLst>
                  <a:outerShdw blurRad="38100" dist="38100" dir="2700000" algn="tl">
                    <a:srgbClr val="000000">
                      <a:alpha val="43137"/>
                    </a:srgbClr>
                  </a:outerShdw>
                </a:effectLst>
              </a:rPr>
              <a:t>Q</a:t>
            </a:r>
            <a:endParaRPr lang="zh-CN" altLang="en-US" sz="1500" b="1"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B98C6780-6AE5-48E2-B34D-F207E9FA2908}"/>
                  </a:ext>
                </a:extLst>
              </p:cNvPr>
              <p:cNvSpPr txBox="1"/>
              <p:nvPr/>
            </p:nvSpPr>
            <p:spPr>
              <a:xfrm>
                <a:off x="4261936" y="4665977"/>
                <a:ext cx="4148374" cy="394788"/>
              </a:xfrm>
              <a:prstGeom prst="rect">
                <a:avLst/>
              </a:prstGeom>
              <a:noFill/>
            </p:spPr>
            <p:txBody>
              <a:bodyPr wrap="square" rtlCol="0">
                <a:spAutoFit/>
              </a:bodyPr>
              <a:lstStyle/>
              <a:p>
                <a:r>
                  <a:rPr lang="en-US" altLang="zh-CN" b="1" dirty="0">
                    <a:effectLst>
                      <a:outerShdw blurRad="38100" dist="38100" dir="2700000" algn="tl">
                        <a:srgbClr val="000000">
                          <a:alpha val="43137"/>
                        </a:srgbClr>
                      </a:outerShdw>
                    </a:effectLst>
                  </a:rPr>
                  <a:t>X</a:t>
                </a:r>
                <a:r>
                  <a:rPr lang="zh-CN" altLang="en-US" b="1" dirty="0">
                    <a:effectLst>
                      <a:outerShdw blurRad="38100" dist="38100" dir="2700000" algn="tl">
                        <a:srgbClr val="000000">
                          <a:alpha val="43137"/>
                        </a:srgbClr>
                      </a:outerShdw>
                    </a:effectLst>
                  </a:rPr>
                  <a:t>：</a:t>
                </a:r>
                <a:r>
                  <a:rPr lang="en-US" altLang="zh-CN" b="1" dirty="0">
                    <a:solidFill>
                      <a:srgbClr val="FF0000"/>
                    </a:solidFill>
                    <a:effectLst>
                      <a:outerShdw blurRad="38100" dist="38100" dir="2700000" algn="tl">
                        <a:srgbClr val="000000">
                          <a:alpha val="43137"/>
                        </a:srgbClr>
                      </a:outerShdw>
                    </a:effectLst>
                  </a:rPr>
                  <a:t>( </a:t>
                </a:r>
                <a14:m>
                  <m:oMath xmlns:m="http://schemas.openxmlformats.org/officeDocument/2006/math">
                    <m:sSub>
                      <m:sSubPr>
                        <m:ctrlPr>
                          <a:rPr lang="en-US" altLang="zh-CN" b="1" i="1">
                            <a:solidFill>
                              <a:srgbClr val="FF0000"/>
                            </a:solidFill>
                            <a:effectLst>
                              <a:outerShdw blurRad="38100" dist="38100" dir="2700000" algn="tl">
                                <a:srgbClr val="000000">
                                  <a:alpha val="43137"/>
                                </a:srgbClr>
                              </a:outerShdw>
                            </a:effectLst>
                            <a:latin typeface="Cambria Math" panose="02040503050406030204" pitchFamily="18" charset="0"/>
                          </a:rPr>
                        </m:ctrlPr>
                      </m:sSubPr>
                      <m:e>
                        <m:r>
                          <a:rPr lang="el-GR" altLang="zh-CN" b="1" i="1">
                            <a:solidFill>
                              <a:srgbClr val="FF0000"/>
                            </a:solidFill>
                            <a:effectLst>
                              <a:outerShdw blurRad="38100" dist="38100" dir="2700000" algn="tl">
                                <a:srgbClr val="000000">
                                  <a:alpha val="43137"/>
                                </a:srgbClr>
                              </a:outerShdw>
                            </a:effectLst>
                            <a:latin typeface="Cambria Math" panose="02040503050406030204" pitchFamily="18" charset="0"/>
                          </a:rPr>
                          <m:t>𝜼</m:t>
                        </m:r>
                      </m:e>
                      <m:sub>
                        <m:r>
                          <a:rPr lang="en-US" altLang="zh-CN" b="1" i="1">
                            <a:solidFill>
                              <a:srgbClr val="FF0000"/>
                            </a:solidFill>
                            <a:effectLst>
                              <a:outerShdw blurRad="38100" dist="38100" dir="2700000" algn="tl">
                                <a:srgbClr val="000000">
                                  <a:alpha val="43137"/>
                                </a:srgbClr>
                              </a:outerShdw>
                            </a:effectLst>
                            <a:latin typeface="Cambria Math" panose="02040503050406030204" pitchFamily="18" charset="0"/>
                          </a:rPr>
                          <m:t>𝒙</m:t>
                        </m:r>
                        <m:r>
                          <a:rPr lang="en-US" altLang="zh-CN" b="1" i="1">
                            <a:solidFill>
                              <a:srgbClr val="FF0000"/>
                            </a:solidFill>
                            <a:effectLst>
                              <a:outerShdw blurRad="38100" dist="38100" dir="2700000" algn="tl">
                                <a:srgbClr val="000000">
                                  <a:alpha val="43137"/>
                                </a:srgbClr>
                              </a:outerShdw>
                            </a:effectLst>
                            <a:latin typeface="Cambria Math" panose="02040503050406030204" pitchFamily="18" charset="0"/>
                          </a:rPr>
                          <m:t>𝟐</m:t>
                        </m:r>
                      </m:sub>
                    </m:sSub>
                    <m:r>
                      <a:rPr lang="en-US" altLang="zh-CN" b="1" i="1">
                        <a:solidFill>
                          <a:srgbClr val="FF0000"/>
                        </a:solidFill>
                        <a:effectLst>
                          <a:outerShdw blurRad="38100" dist="38100" dir="2700000" algn="tl">
                            <a:srgbClr val="000000">
                              <a:alpha val="43137"/>
                            </a:srgbClr>
                          </a:outerShdw>
                        </a:effectLst>
                        <a:latin typeface="Cambria Math" panose="02040503050406030204" pitchFamily="18" charset="0"/>
                      </a:rPr>
                      <m:t>−</m:t>
                    </m:r>
                    <m:sSub>
                      <m:sSubPr>
                        <m:ctrlPr>
                          <a:rPr lang="en-US" altLang="zh-CN" b="1" i="1">
                            <a:solidFill>
                              <a:srgbClr val="FF0000"/>
                            </a:solidFill>
                            <a:effectLst>
                              <a:outerShdw blurRad="38100" dist="38100" dir="2700000" algn="tl">
                                <a:srgbClr val="000000">
                                  <a:alpha val="43137"/>
                                </a:srgbClr>
                              </a:outerShdw>
                            </a:effectLst>
                            <a:latin typeface="Cambria Math" panose="02040503050406030204" pitchFamily="18" charset="0"/>
                          </a:rPr>
                        </m:ctrlPr>
                      </m:sSubPr>
                      <m:e>
                        <m:r>
                          <a:rPr lang="el-GR" altLang="zh-CN" b="1" i="1">
                            <a:solidFill>
                              <a:srgbClr val="FF0000"/>
                            </a:solidFill>
                            <a:effectLst>
                              <a:outerShdw blurRad="38100" dist="38100" dir="2700000" algn="tl">
                                <a:srgbClr val="000000">
                                  <a:alpha val="43137"/>
                                </a:srgbClr>
                              </a:outerShdw>
                            </a:effectLst>
                            <a:latin typeface="Cambria Math" panose="02040503050406030204" pitchFamily="18" charset="0"/>
                          </a:rPr>
                          <m:t>𝜼</m:t>
                        </m:r>
                      </m:e>
                      <m:sub>
                        <m:r>
                          <a:rPr lang="en-US" altLang="zh-CN" b="1" i="1">
                            <a:solidFill>
                              <a:srgbClr val="FF0000"/>
                            </a:solidFill>
                            <a:effectLst>
                              <a:outerShdw blurRad="38100" dist="38100" dir="2700000" algn="tl">
                                <a:srgbClr val="000000">
                                  <a:alpha val="43137"/>
                                </a:srgbClr>
                              </a:outerShdw>
                            </a:effectLst>
                            <a:latin typeface="Cambria Math" panose="02040503050406030204" pitchFamily="18" charset="0"/>
                          </a:rPr>
                          <m:t>𝒙</m:t>
                        </m:r>
                        <m:r>
                          <a:rPr lang="en-US" altLang="zh-CN" b="1" i="1">
                            <a:solidFill>
                              <a:srgbClr val="FF0000"/>
                            </a:solidFill>
                            <a:effectLst>
                              <a:outerShdw blurRad="38100" dist="38100" dir="2700000" algn="tl">
                                <a:srgbClr val="000000">
                                  <a:alpha val="43137"/>
                                </a:srgbClr>
                              </a:outerShdw>
                            </a:effectLst>
                            <a:latin typeface="Cambria Math" panose="02040503050406030204" pitchFamily="18" charset="0"/>
                          </a:rPr>
                          <m:t>𝟏</m:t>
                        </m:r>
                      </m:sub>
                    </m:sSub>
                  </m:oMath>
                </a14:m>
                <a:r>
                  <a:rPr lang="en-US" altLang="zh-CN" b="1" dirty="0">
                    <a:solidFill>
                      <a:srgbClr val="FF0000"/>
                    </a:solidFill>
                    <a:effectLst>
                      <a:outerShdw blurRad="38100" dist="38100" dir="2700000" algn="tl">
                        <a:srgbClr val="000000">
                          <a:alpha val="43137"/>
                        </a:srgbClr>
                      </a:outerShdw>
                    </a:effectLst>
                  </a:rPr>
                  <a:t>)</a:t>
                </a:r>
                <a:r>
                  <a:rPr lang="en-US" altLang="zh-CN" b="1" dirty="0">
                    <a:effectLst>
                      <a:outerShdw blurRad="38100" dist="38100" dir="2700000" algn="tl">
                        <a:srgbClr val="000000">
                          <a:alpha val="43137"/>
                        </a:srgbClr>
                      </a:outerShdw>
                    </a:effectLst>
                  </a:rPr>
                  <a:t>Q</a:t>
                </a:r>
                <a:r>
                  <a:rPr lang="zh-CN" altLang="en-US" b="1" dirty="0">
                    <a:solidFill>
                      <a:srgbClr val="C00003"/>
                    </a:solidFill>
                    <a:effectLst>
                      <a:outerShdw blurRad="38100" dist="38100" dir="2700000" algn="tl">
                        <a:srgbClr val="000000">
                          <a:alpha val="43137"/>
                        </a:srgbClr>
                      </a:outerShdw>
                    </a:effectLst>
                  </a:rPr>
                  <a:t>    </a:t>
                </a:r>
                <a:r>
                  <a:rPr lang="en-US" altLang="zh-CN" b="1" dirty="0">
                    <a:effectLst>
                      <a:outerShdw blurRad="38100" dist="38100" dir="2700000" algn="tl">
                        <a:srgbClr val="000000">
                          <a:alpha val="43137"/>
                        </a:srgbClr>
                      </a:outerShdw>
                    </a:effectLst>
                  </a:rPr>
                  <a:t>Y</a:t>
                </a:r>
                <a:r>
                  <a:rPr lang="zh-CN" altLang="en-US" b="1" dirty="0">
                    <a:effectLst>
                      <a:outerShdw blurRad="38100" dist="38100" dir="2700000" algn="tl">
                        <a:srgbClr val="000000">
                          <a:alpha val="43137"/>
                        </a:srgbClr>
                      </a:outerShdw>
                    </a:effectLst>
                  </a:rPr>
                  <a:t>：</a:t>
                </a:r>
                <a:r>
                  <a:rPr lang="en-US" altLang="zh-CN" b="1" dirty="0">
                    <a:solidFill>
                      <a:srgbClr val="2727F7"/>
                    </a:solidFill>
                    <a:effectLst>
                      <a:outerShdw blurRad="38100" dist="38100" dir="2700000" algn="tl">
                        <a:srgbClr val="000000">
                          <a:alpha val="43137"/>
                        </a:srgbClr>
                      </a:outerShdw>
                    </a:effectLst>
                  </a:rPr>
                  <a:t>( </a:t>
                </a:r>
                <a14:m>
                  <m:oMath xmlns:m="http://schemas.openxmlformats.org/officeDocument/2006/math">
                    <m:sSub>
                      <m:sSubPr>
                        <m:ctrlPr>
                          <a:rPr lang="en-US" altLang="zh-CN" b="1" i="1">
                            <a:solidFill>
                              <a:srgbClr val="2727F7"/>
                            </a:solidFill>
                            <a:effectLst>
                              <a:outerShdw blurRad="38100" dist="38100" dir="2700000" algn="tl">
                                <a:srgbClr val="000000">
                                  <a:alpha val="43137"/>
                                </a:srgbClr>
                              </a:outerShdw>
                            </a:effectLst>
                            <a:latin typeface="Cambria Math" panose="02040503050406030204" pitchFamily="18" charset="0"/>
                          </a:rPr>
                        </m:ctrlPr>
                      </m:sSubPr>
                      <m:e>
                        <m:r>
                          <a:rPr lang="el-GR" altLang="zh-CN" b="1" i="1">
                            <a:solidFill>
                              <a:srgbClr val="2727F7"/>
                            </a:solidFill>
                            <a:effectLst>
                              <a:outerShdw blurRad="38100" dist="38100" dir="2700000" algn="tl">
                                <a:srgbClr val="000000">
                                  <a:alpha val="43137"/>
                                </a:srgbClr>
                              </a:outerShdw>
                            </a:effectLst>
                            <a:latin typeface="Cambria Math" panose="02040503050406030204" pitchFamily="18" charset="0"/>
                          </a:rPr>
                          <m:t>𝜼</m:t>
                        </m:r>
                      </m:e>
                      <m:sub>
                        <m:r>
                          <a:rPr lang="en-US" altLang="zh-CN" b="1" i="1">
                            <a:solidFill>
                              <a:srgbClr val="2727F7"/>
                            </a:solidFill>
                            <a:effectLst>
                              <a:outerShdw blurRad="38100" dist="38100" dir="2700000" algn="tl">
                                <a:srgbClr val="000000">
                                  <a:alpha val="43137"/>
                                </a:srgbClr>
                              </a:outerShdw>
                            </a:effectLst>
                            <a:latin typeface="Cambria Math" panose="02040503050406030204" pitchFamily="18" charset="0"/>
                          </a:rPr>
                          <m:t>𝒚</m:t>
                        </m:r>
                        <m:r>
                          <a:rPr lang="en-US" altLang="zh-CN" b="1" i="1">
                            <a:solidFill>
                              <a:srgbClr val="2727F7"/>
                            </a:solidFill>
                            <a:effectLst>
                              <a:outerShdw blurRad="38100" dist="38100" dir="2700000" algn="tl">
                                <a:srgbClr val="000000">
                                  <a:alpha val="43137"/>
                                </a:srgbClr>
                              </a:outerShdw>
                            </a:effectLst>
                            <a:latin typeface="Cambria Math" panose="02040503050406030204" pitchFamily="18" charset="0"/>
                          </a:rPr>
                          <m:t>𝟐</m:t>
                        </m:r>
                      </m:sub>
                    </m:sSub>
                    <m:r>
                      <a:rPr lang="en-US" altLang="zh-CN" b="1" i="1">
                        <a:solidFill>
                          <a:srgbClr val="2727F7"/>
                        </a:solidFill>
                        <a:effectLst>
                          <a:outerShdw blurRad="38100" dist="38100" dir="2700000" algn="tl">
                            <a:srgbClr val="000000">
                              <a:alpha val="43137"/>
                            </a:srgbClr>
                          </a:outerShdw>
                        </a:effectLst>
                        <a:latin typeface="Cambria Math" panose="02040503050406030204" pitchFamily="18" charset="0"/>
                      </a:rPr>
                      <m:t>−</m:t>
                    </m:r>
                    <m:sSub>
                      <m:sSubPr>
                        <m:ctrlPr>
                          <a:rPr lang="en-US" altLang="zh-CN" b="1" i="1">
                            <a:solidFill>
                              <a:srgbClr val="2727F7"/>
                            </a:solidFill>
                            <a:effectLst>
                              <a:outerShdw blurRad="38100" dist="38100" dir="2700000" algn="tl">
                                <a:srgbClr val="000000">
                                  <a:alpha val="43137"/>
                                </a:srgbClr>
                              </a:outerShdw>
                            </a:effectLst>
                            <a:latin typeface="Cambria Math" panose="02040503050406030204" pitchFamily="18" charset="0"/>
                          </a:rPr>
                        </m:ctrlPr>
                      </m:sSubPr>
                      <m:e>
                        <m:r>
                          <a:rPr lang="el-GR" altLang="zh-CN" b="1" i="1">
                            <a:solidFill>
                              <a:srgbClr val="2727F7"/>
                            </a:solidFill>
                            <a:effectLst>
                              <a:outerShdw blurRad="38100" dist="38100" dir="2700000" algn="tl">
                                <a:srgbClr val="000000">
                                  <a:alpha val="43137"/>
                                </a:srgbClr>
                              </a:outerShdw>
                            </a:effectLst>
                            <a:latin typeface="Cambria Math" panose="02040503050406030204" pitchFamily="18" charset="0"/>
                          </a:rPr>
                          <m:t>𝜼</m:t>
                        </m:r>
                      </m:e>
                      <m:sub>
                        <m:r>
                          <a:rPr lang="en-US" altLang="zh-CN" b="1" i="1">
                            <a:solidFill>
                              <a:srgbClr val="2727F7"/>
                            </a:solidFill>
                            <a:effectLst>
                              <a:outerShdw blurRad="38100" dist="38100" dir="2700000" algn="tl">
                                <a:srgbClr val="000000">
                                  <a:alpha val="43137"/>
                                </a:srgbClr>
                              </a:outerShdw>
                            </a:effectLst>
                            <a:latin typeface="Cambria Math" panose="02040503050406030204" pitchFamily="18" charset="0"/>
                          </a:rPr>
                          <m:t>𝒚</m:t>
                        </m:r>
                        <m:r>
                          <a:rPr lang="en-US" altLang="zh-CN" b="1" i="1">
                            <a:solidFill>
                              <a:srgbClr val="2727F7"/>
                            </a:solidFill>
                            <a:effectLst>
                              <a:outerShdw blurRad="38100" dist="38100" dir="2700000" algn="tl">
                                <a:srgbClr val="000000">
                                  <a:alpha val="43137"/>
                                </a:srgbClr>
                              </a:outerShdw>
                            </a:effectLst>
                            <a:latin typeface="Cambria Math" panose="02040503050406030204" pitchFamily="18" charset="0"/>
                          </a:rPr>
                          <m:t>𝟏</m:t>
                        </m:r>
                      </m:sub>
                    </m:sSub>
                  </m:oMath>
                </a14:m>
                <a:r>
                  <a:rPr lang="en-US" altLang="zh-CN" b="1" dirty="0">
                    <a:solidFill>
                      <a:srgbClr val="2727F7"/>
                    </a:solidFill>
                    <a:effectLst>
                      <a:outerShdw blurRad="38100" dist="38100" dir="2700000" algn="tl">
                        <a:srgbClr val="000000">
                          <a:alpha val="43137"/>
                        </a:srgbClr>
                      </a:outerShdw>
                    </a:effectLst>
                  </a:rPr>
                  <a:t>)</a:t>
                </a:r>
                <a:r>
                  <a:rPr lang="en-US" altLang="zh-CN" b="1" dirty="0">
                    <a:effectLst>
                      <a:outerShdw blurRad="38100" dist="38100" dir="2700000" algn="tl">
                        <a:srgbClr val="000000">
                          <a:alpha val="43137"/>
                        </a:srgbClr>
                      </a:outerShdw>
                    </a:effectLst>
                  </a:rPr>
                  <a:t>Q</a:t>
                </a:r>
                <a:r>
                  <a:rPr lang="zh-CN" altLang="en-US" b="1" dirty="0">
                    <a:solidFill>
                      <a:srgbClr val="C00003"/>
                    </a:solidFill>
                    <a:effectLst>
                      <a:outerShdw blurRad="38100" dist="38100" dir="2700000" algn="tl">
                        <a:srgbClr val="000000">
                          <a:alpha val="43137"/>
                        </a:srgbClr>
                      </a:outerShdw>
                    </a:effectLst>
                  </a:rPr>
                  <a:t> </a:t>
                </a:r>
                <a:endParaRPr lang="zh-CN" altLang="en-US" b="1" dirty="0">
                  <a:effectLst>
                    <a:outerShdw blurRad="38100" dist="38100" dir="2700000" algn="tl">
                      <a:srgbClr val="000000">
                        <a:alpha val="43137"/>
                      </a:srgbClr>
                    </a:outerShdw>
                  </a:effectLst>
                </a:endParaRPr>
              </a:p>
            </p:txBody>
          </p:sp>
        </mc:Choice>
        <mc:Fallback xmlns="">
          <p:sp>
            <p:nvSpPr>
              <p:cNvPr id="14" name="文本框 13">
                <a:extLst>
                  <a:ext uri="{FF2B5EF4-FFF2-40B4-BE49-F238E27FC236}">
                    <a16:creationId xmlns:a16="http://schemas.microsoft.com/office/drawing/2014/main" id="{B98C6780-6AE5-48E2-B34D-F207E9FA2908}"/>
                  </a:ext>
                </a:extLst>
              </p:cNvPr>
              <p:cNvSpPr txBox="1">
                <a:spLocks noRot="1" noChangeAspect="1" noMove="1" noResize="1" noEditPoints="1" noAdjustHandles="1" noChangeArrowheads="1" noChangeShapeType="1" noTextEdit="1"/>
              </p:cNvSpPr>
              <p:nvPr/>
            </p:nvSpPr>
            <p:spPr>
              <a:xfrm>
                <a:off x="4261936" y="4665977"/>
                <a:ext cx="4148374" cy="394788"/>
              </a:xfrm>
              <a:prstGeom prst="rect">
                <a:avLst/>
              </a:prstGeom>
              <a:blipFill>
                <a:blip r:embed="rId6"/>
                <a:stretch>
                  <a:fillRect l="-1322" t="-9231" b="-2461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061239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DF3525-734B-30C3-D678-8B631AD196B4}"/>
              </a:ext>
            </a:extLst>
          </p:cNvPr>
          <p:cNvSpPr>
            <a:spLocks noGrp="1"/>
          </p:cNvSpPr>
          <p:nvPr>
            <p:ph type="title"/>
          </p:nvPr>
        </p:nvSpPr>
        <p:spPr/>
        <p:txBody>
          <a:bodyPr/>
          <a:lstStyle/>
          <a:p>
            <a:r>
              <a:rPr lang="en-US" altLang="zh-CN" dirty="0" err="1"/>
              <a:t>μRGroove</a:t>
            </a:r>
            <a:r>
              <a:rPr lang="zh-CN" altLang="en-US" dirty="0"/>
              <a:t>权场分布</a:t>
            </a:r>
          </a:p>
        </p:txBody>
      </p:sp>
      <p:sp>
        <p:nvSpPr>
          <p:cNvPr id="3" name="灯片编号占位符 2">
            <a:extLst>
              <a:ext uri="{FF2B5EF4-FFF2-40B4-BE49-F238E27FC236}">
                <a16:creationId xmlns:a16="http://schemas.microsoft.com/office/drawing/2014/main" id="{0E65F084-12A3-3EDA-FD38-B0EA577A6699}"/>
              </a:ext>
            </a:extLst>
          </p:cNvPr>
          <p:cNvSpPr>
            <a:spLocks noGrp="1"/>
          </p:cNvSpPr>
          <p:nvPr>
            <p:ph type="sldNum" sz="quarter" idx="12"/>
          </p:nvPr>
        </p:nvSpPr>
        <p:spPr/>
        <p:txBody>
          <a:bodyPr/>
          <a:lstStyle/>
          <a:p>
            <a:fld id="{4FAB73BC-B049-4115-A692-8D63A059BFB8}" type="slidenum">
              <a:rPr lang="en-US" smtClean="0"/>
              <a:t>24</a:t>
            </a:fld>
            <a:endParaRPr lang="en-US" dirty="0"/>
          </a:p>
        </p:txBody>
      </p:sp>
      <p:pic>
        <p:nvPicPr>
          <p:cNvPr id="5" name="图片 4" descr="图表, 折线图&#10;&#10;描述已自动生成">
            <a:extLst>
              <a:ext uri="{FF2B5EF4-FFF2-40B4-BE49-F238E27FC236}">
                <a16:creationId xmlns:a16="http://schemas.microsoft.com/office/drawing/2014/main" id="{D776DB7B-C555-54AD-6C32-92528A32C4BD}"/>
              </a:ext>
            </a:extLst>
          </p:cNvPr>
          <p:cNvPicPr>
            <a:picLocks noChangeAspect="1"/>
          </p:cNvPicPr>
          <p:nvPr/>
        </p:nvPicPr>
        <p:blipFill>
          <a:blip r:embed="rId3"/>
          <a:stretch>
            <a:fillRect/>
          </a:stretch>
        </p:blipFill>
        <p:spPr>
          <a:xfrm>
            <a:off x="1146517" y="2906022"/>
            <a:ext cx="6596594" cy="2168422"/>
          </a:xfrm>
          <a:prstGeom prst="rect">
            <a:avLst/>
          </a:prstGeom>
        </p:spPr>
      </p:pic>
      <p:pic>
        <p:nvPicPr>
          <p:cNvPr id="7" name="图片 6" descr="图表, 折线图&#10;&#10;描述已自动生成">
            <a:extLst>
              <a:ext uri="{FF2B5EF4-FFF2-40B4-BE49-F238E27FC236}">
                <a16:creationId xmlns:a16="http://schemas.microsoft.com/office/drawing/2014/main" id="{7074C18A-68FB-BFFE-756D-CFC16CE78173}"/>
              </a:ext>
            </a:extLst>
          </p:cNvPr>
          <p:cNvPicPr>
            <a:picLocks noChangeAspect="1"/>
          </p:cNvPicPr>
          <p:nvPr/>
        </p:nvPicPr>
        <p:blipFill>
          <a:blip r:embed="rId4"/>
          <a:stretch>
            <a:fillRect/>
          </a:stretch>
        </p:blipFill>
        <p:spPr>
          <a:xfrm>
            <a:off x="3242863" y="545642"/>
            <a:ext cx="3074117" cy="2473704"/>
          </a:xfrm>
          <a:prstGeom prst="rect">
            <a:avLst/>
          </a:prstGeom>
        </p:spPr>
      </p:pic>
      <p:sp>
        <p:nvSpPr>
          <p:cNvPr id="8" name="文本框 7">
            <a:extLst>
              <a:ext uri="{FF2B5EF4-FFF2-40B4-BE49-F238E27FC236}">
                <a16:creationId xmlns:a16="http://schemas.microsoft.com/office/drawing/2014/main" id="{1B094877-C340-42D6-EE0C-D74F84EBD000}"/>
              </a:ext>
            </a:extLst>
          </p:cNvPr>
          <p:cNvSpPr txBox="1"/>
          <p:nvPr/>
        </p:nvSpPr>
        <p:spPr>
          <a:xfrm>
            <a:off x="869801" y="1544981"/>
            <a:ext cx="1893863" cy="715581"/>
          </a:xfrm>
          <a:prstGeom prst="rect">
            <a:avLst/>
          </a:prstGeom>
          <a:noFill/>
        </p:spPr>
        <p:txBody>
          <a:bodyPr wrap="square" rtlCol="0">
            <a:spAutoFit/>
          </a:bodyPr>
          <a:lstStyle/>
          <a:p>
            <a:r>
              <a:rPr lang="zh-CN" altLang="en-US" sz="1350" dirty="0"/>
              <a:t>改进后的两个维度读出权场分布以及对应的信号大小比对</a:t>
            </a:r>
          </a:p>
        </p:txBody>
      </p:sp>
      <p:sp>
        <p:nvSpPr>
          <p:cNvPr id="4" name="文本框 3">
            <a:extLst>
              <a:ext uri="{FF2B5EF4-FFF2-40B4-BE49-F238E27FC236}">
                <a16:creationId xmlns:a16="http://schemas.microsoft.com/office/drawing/2014/main" id="{AF3D84C6-00E3-4C80-8D7C-F2F1CD32E4C4}"/>
              </a:ext>
            </a:extLst>
          </p:cNvPr>
          <p:cNvSpPr txBox="1"/>
          <p:nvPr/>
        </p:nvSpPr>
        <p:spPr>
          <a:xfrm>
            <a:off x="3783371" y="4211212"/>
            <a:ext cx="1322885" cy="300082"/>
          </a:xfrm>
          <a:prstGeom prst="rect">
            <a:avLst/>
          </a:prstGeom>
          <a:noFill/>
        </p:spPr>
        <p:txBody>
          <a:bodyPr wrap="square" rtlCol="0">
            <a:spAutoFit/>
          </a:bodyPr>
          <a:lstStyle/>
          <a:p>
            <a:r>
              <a:rPr lang="en-US" altLang="zh-CN" sz="1350" b="1" dirty="0">
                <a:solidFill>
                  <a:srgbClr val="FF0000"/>
                </a:solidFill>
                <a:effectLst>
                  <a:outerShdw blurRad="38100" dist="38100" dir="2700000" algn="tl">
                    <a:srgbClr val="000000">
                      <a:alpha val="43137"/>
                    </a:srgbClr>
                  </a:outerShdw>
                </a:effectLst>
              </a:rPr>
              <a:t>GARFIELD++</a:t>
            </a:r>
            <a:endParaRPr lang="zh-CN" altLang="en-US" sz="135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058667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CB99F2B-C382-5691-573F-6C85BF7DC01D}"/>
              </a:ext>
            </a:extLst>
          </p:cNvPr>
          <p:cNvSpPr>
            <a:spLocks noGrp="1"/>
          </p:cNvSpPr>
          <p:nvPr>
            <p:ph type="title"/>
          </p:nvPr>
        </p:nvSpPr>
        <p:spPr>
          <a:xfrm>
            <a:off x="249652" y="58976"/>
            <a:ext cx="7564898" cy="556812"/>
          </a:xfrm>
        </p:spPr>
        <p:txBody>
          <a:bodyPr/>
          <a:lstStyle/>
          <a:p>
            <a:r>
              <a:rPr lang="en-US" altLang="zh-CN" dirty="0" err="1"/>
              <a:t>μRGroove</a:t>
            </a:r>
            <a:r>
              <a:rPr lang="zh-CN" altLang="en-US" dirty="0"/>
              <a:t>性能</a:t>
            </a:r>
          </a:p>
        </p:txBody>
      </p:sp>
      <p:pic>
        <p:nvPicPr>
          <p:cNvPr id="17" name="图片 16">
            <a:extLst>
              <a:ext uri="{FF2B5EF4-FFF2-40B4-BE49-F238E27FC236}">
                <a16:creationId xmlns:a16="http://schemas.microsoft.com/office/drawing/2014/main" id="{6F3C4B98-8FFD-4129-93CC-11D7791878D0}"/>
              </a:ext>
            </a:extLst>
          </p:cNvPr>
          <p:cNvPicPr>
            <a:picLocks noChangeAspect="1"/>
          </p:cNvPicPr>
          <p:nvPr/>
        </p:nvPicPr>
        <p:blipFill rotWithShape="1">
          <a:blip r:embed="rId3"/>
          <a:srcRect l="7922" t="5278" r="3594" b="5253"/>
          <a:stretch/>
        </p:blipFill>
        <p:spPr>
          <a:xfrm>
            <a:off x="3955887" y="769135"/>
            <a:ext cx="1625764" cy="1258216"/>
          </a:xfrm>
          <a:prstGeom prst="rect">
            <a:avLst/>
          </a:prstGeom>
        </p:spPr>
      </p:pic>
      <p:pic>
        <p:nvPicPr>
          <p:cNvPr id="27" name="图片 26">
            <a:extLst>
              <a:ext uri="{FF2B5EF4-FFF2-40B4-BE49-F238E27FC236}">
                <a16:creationId xmlns:a16="http://schemas.microsoft.com/office/drawing/2014/main" id="{F48D7542-E685-434A-87BF-7B1A6A33A2B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33" t="8537" r="8620" b="2806"/>
          <a:stretch/>
        </p:blipFill>
        <p:spPr bwMode="auto">
          <a:xfrm>
            <a:off x="2115382" y="784294"/>
            <a:ext cx="1533354" cy="1194960"/>
          </a:xfrm>
          <a:prstGeom prst="rect">
            <a:avLst/>
          </a:prstGeom>
          <a:noFill/>
          <a:ln>
            <a:noFill/>
          </a:ln>
          <a:extLst>
            <a:ext uri="{53640926-AAD7-44D8-BBD7-CCE9431645EC}">
              <a14:shadowObscured xmlns:a14="http://schemas.microsoft.com/office/drawing/2010/main"/>
            </a:ext>
          </a:extLst>
        </p:spPr>
      </p:pic>
      <p:pic>
        <p:nvPicPr>
          <p:cNvPr id="19" name="图片 18">
            <a:extLst>
              <a:ext uri="{FF2B5EF4-FFF2-40B4-BE49-F238E27FC236}">
                <a16:creationId xmlns:a16="http://schemas.microsoft.com/office/drawing/2014/main" id="{330F68EA-8E83-4BEA-857D-B86E4E262C8F}"/>
              </a:ext>
            </a:extLst>
          </p:cNvPr>
          <p:cNvPicPr>
            <a:picLocks noChangeAspect="1"/>
          </p:cNvPicPr>
          <p:nvPr/>
        </p:nvPicPr>
        <p:blipFill>
          <a:blip r:embed="rId5"/>
          <a:stretch>
            <a:fillRect/>
          </a:stretch>
        </p:blipFill>
        <p:spPr>
          <a:xfrm>
            <a:off x="5981261" y="784294"/>
            <a:ext cx="1557628" cy="1303238"/>
          </a:xfrm>
          <a:prstGeom prst="rect">
            <a:avLst/>
          </a:prstGeom>
        </p:spPr>
      </p:pic>
      <p:sp>
        <p:nvSpPr>
          <p:cNvPr id="16" name="灯片编号占位符 2">
            <a:extLst>
              <a:ext uri="{FF2B5EF4-FFF2-40B4-BE49-F238E27FC236}">
                <a16:creationId xmlns:a16="http://schemas.microsoft.com/office/drawing/2014/main" id="{2EC631C3-CC1B-41DC-AA75-5EFAD990DD90}"/>
              </a:ext>
            </a:extLst>
          </p:cNvPr>
          <p:cNvSpPr>
            <a:spLocks noGrp="1"/>
          </p:cNvSpPr>
          <p:nvPr>
            <p:ph type="sldNum" sz="quarter" idx="12"/>
          </p:nvPr>
        </p:nvSpPr>
        <p:spPr>
          <a:xfrm>
            <a:off x="8458200" y="4681243"/>
            <a:ext cx="685800" cy="445294"/>
          </a:xfrm>
        </p:spPr>
        <p:txBody>
          <a:bodyPr/>
          <a:lstStyle/>
          <a:p>
            <a:fld id="{4FAB73BC-B049-4115-A692-8D63A059BFB8}" type="slidenum">
              <a:rPr lang="en-US" smtClean="0"/>
              <a:t>25</a:t>
            </a:fld>
            <a:endParaRPr lang="en-US" dirty="0"/>
          </a:p>
        </p:txBody>
      </p:sp>
      <p:pic>
        <p:nvPicPr>
          <p:cNvPr id="21" name="图片 20">
            <a:extLst>
              <a:ext uri="{FF2B5EF4-FFF2-40B4-BE49-F238E27FC236}">
                <a16:creationId xmlns:a16="http://schemas.microsoft.com/office/drawing/2014/main" id="{99D23D6E-D9BF-4B89-A29C-A1BD23821C52}"/>
              </a:ext>
            </a:extLst>
          </p:cNvPr>
          <p:cNvPicPr>
            <a:picLocks noChangeAspect="1"/>
          </p:cNvPicPr>
          <p:nvPr/>
        </p:nvPicPr>
        <p:blipFill>
          <a:blip r:embed="rId6"/>
          <a:stretch>
            <a:fillRect/>
          </a:stretch>
        </p:blipFill>
        <p:spPr>
          <a:xfrm>
            <a:off x="2120077" y="2212779"/>
            <a:ext cx="1508060" cy="1228214"/>
          </a:xfrm>
          <a:prstGeom prst="rect">
            <a:avLst/>
          </a:prstGeom>
        </p:spPr>
      </p:pic>
      <p:pic>
        <p:nvPicPr>
          <p:cNvPr id="29" name="图片 28">
            <a:extLst>
              <a:ext uri="{FF2B5EF4-FFF2-40B4-BE49-F238E27FC236}">
                <a16:creationId xmlns:a16="http://schemas.microsoft.com/office/drawing/2014/main" id="{DA06796C-DCD5-4A36-8F75-7612DA2485C2}"/>
              </a:ext>
            </a:extLst>
          </p:cNvPr>
          <p:cNvPicPr>
            <a:picLocks noChangeAspect="1"/>
          </p:cNvPicPr>
          <p:nvPr/>
        </p:nvPicPr>
        <p:blipFill>
          <a:blip r:embed="rId7"/>
          <a:stretch>
            <a:fillRect/>
          </a:stretch>
        </p:blipFill>
        <p:spPr>
          <a:xfrm>
            <a:off x="5990528" y="2154136"/>
            <a:ext cx="1548361" cy="1303238"/>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5F677EBE-0556-4850-ADF0-2BC2768F2B88}"/>
                  </a:ext>
                </a:extLst>
              </p:cNvPr>
              <p:cNvSpPr txBox="1"/>
              <p:nvPr/>
            </p:nvSpPr>
            <p:spPr>
              <a:xfrm>
                <a:off x="84832" y="1023670"/>
                <a:ext cx="1844637" cy="646331"/>
              </a:xfrm>
              <a:prstGeom prst="rect">
                <a:avLst/>
              </a:prstGeom>
              <a:noFill/>
            </p:spPr>
            <p:txBody>
              <a:bodyPr wrap="square" rtlCol="0">
                <a:spAutoFit/>
              </a:bodyPr>
              <a:lstStyle/>
              <a:p>
                <a:r>
                  <a:rPr lang="en-US" altLang="zh-CN" sz="1800" dirty="0"/>
                  <a:t>(</a:t>
                </a:r>
                <a14:m>
                  <m:oMath xmlns:m="http://schemas.openxmlformats.org/officeDocument/2006/math">
                    <m:r>
                      <a:rPr lang="en-US" altLang="zh-CN" sz="1800" b="0" i="0" smtClean="0">
                        <a:latin typeface="Cambria Math" panose="02040503050406030204" pitchFamily="18" charset="0"/>
                        <a:ea typeface="Cambria Math" panose="02040503050406030204" pitchFamily="18" charset="0"/>
                      </a:rPr>
                      <m:t>10</m:t>
                    </m:r>
                    <m:r>
                      <m:rPr>
                        <m:sty m:val="p"/>
                      </m:rPr>
                      <a:rPr lang="en-US" altLang="zh-CN" sz="1800" b="0" i="0" smtClean="0">
                        <a:latin typeface="Cambria Math" panose="02040503050406030204" pitchFamily="18" charset="0"/>
                        <a:ea typeface="Cambria Math" panose="02040503050406030204" pitchFamily="18" charset="0"/>
                      </a:rPr>
                      <m:t>cm</m:t>
                    </m:r>
                    <m:r>
                      <a:rPr lang="en-US" altLang="zh-CN" sz="1800" i="1" smtClean="0">
                        <a:latin typeface="Cambria Math" panose="02040503050406030204" pitchFamily="18" charset="0"/>
                        <a:ea typeface="Cambria Math" panose="02040503050406030204" pitchFamily="18" charset="0"/>
                      </a:rPr>
                      <m:t>×</m:t>
                    </m:r>
                    <m:r>
                      <a:rPr lang="en-US" altLang="zh-CN" sz="1800" b="0" i="0" smtClean="0">
                        <a:latin typeface="Cambria Math" panose="02040503050406030204" pitchFamily="18" charset="0"/>
                        <a:ea typeface="Cambria Math" panose="02040503050406030204" pitchFamily="18" charset="0"/>
                      </a:rPr>
                      <m:t>10</m:t>
                    </m:r>
                    <m:r>
                      <m:rPr>
                        <m:sty m:val="p"/>
                      </m:rPr>
                      <a:rPr lang="en-US" altLang="zh-CN" sz="1800" b="0" i="0" smtClean="0">
                        <a:latin typeface="Cambria Math" panose="02040503050406030204" pitchFamily="18" charset="0"/>
                        <a:ea typeface="Cambria Math" panose="02040503050406030204" pitchFamily="18" charset="0"/>
                      </a:rPr>
                      <m:t>cm</m:t>
                    </m:r>
                    <m:r>
                      <a:rPr lang="en-US" altLang="zh-CN" sz="1800" b="0" i="1" smtClean="0">
                        <a:latin typeface="Cambria Math" panose="02040503050406030204" pitchFamily="18" charset="0"/>
                        <a:ea typeface="Cambria Math" panose="02040503050406030204" pitchFamily="18" charset="0"/>
                      </a:rPr>
                      <m:t>)</m:t>
                    </m:r>
                  </m:oMath>
                </a14:m>
                <a:r>
                  <a:rPr lang="zh-CN" altLang="en-US" dirty="0"/>
                  <a:t>小面积样机</a:t>
                </a:r>
              </a:p>
            </p:txBody>
          </p:sp>
        </mc:Choice>
        <mc:Fallback xmlns="">
          <p:sp>
            <p:nvSpPr>
              <p:cNvPr id="5" name="文本框 4">
                <a:extLst>
                  <a:ext uri="{FF2B5EF4-FFF2-40B4-BE49-F238E27FC236}">
                    <a16:creationId xmlns:a16="http://schemas.microsoft.com/office/drawing/2014/main" id="{5F677EBE-0556-4850-ADF0-2BC2768F2B88}"/>
                  </a:ext>
                </a:extLst>
              </p:cNvPr>
              <p:cNvSpPr txBox="1">
                <a:spLocks noRot="1" noChangeAspect="1" noMove="1" noResize="1" noEditPoints="1" noAdjustHandles="1" noChangeArrowheads="1" noChangeShapeType="1" noTextEdit="1"/>
              </p:cNvSpPr>
              <p:nvPr/>
            </p:nvSpPr>
            <p:spPr>
              <a:xfrm>
                <a:off x="84832" y="1023670"/>
                <a:ext cx="1844637" cy="646331"/>
              </a:xfrm>
              <a:prstGeom prst="rect">
                <a:avLst/>
              </a:prstGeom>
              <a:blipFill>
                <a:blip r:embed="rId8"/>
                <a:stretch>
                  <a:fillRect l="-2970" t="-5660" b="-1415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BDEC09A7-A23A-42E1-B186-ADDEDC74ABC4}"/>
                  </a:ext>
                </a:extLst>
              </p:cNvPr>
              <p:cNvSpPr txBox="1"/>
              <p:nvPr/>
            </p:nvSpPr>
            <p:spPr>
              <a:xfrm>
                <a:off x="132072" y="2445443"/>
                <a:ext cx="1844637" cy="646331"/>
              </a:xfrm>
              <a:prstGeom prst="rect">
                <a:avLst/>
              </a:prstGeom>
              <a:noFill/>
            </p:spPr>
            <p:txBody>
              <a:bodyPr wrap="square" rtlCol="0">
                <a:spAutoFit/>
              </a:bodyPr>
              <a:lstStyle/>
              <a:p>
                <a:r>
                  <a:rPr lang="en-US" altLang="zh-CN" sz="1800" dirty="0"/>
                  <a:t>(</a:t>
                </a:r>
                <a14:m>
                  <m:oMath xmlns:m="http://schemas.openxmlformats.org/officeDocument/2006/math">
                    <m:r>
                      <a:rPr lang="en-US" altLang="zh-CN" sz="1800" b="0" i="0" smtClean="0">
                        <a:latin typeface="Cambria Math" panose="02040503050406030204" pitchFamily="18" charset="0"/>
                      </a:rPr>
                      <m:t>50</m:t>
                    </m:r>
                    <m:r>
                      <m:rPr>
                        <m:sty m:val="p"/>
                      </m:rPr>
                      <a:rPr lang="en-US" altLang="zh-CN" sz="1800" b="0" i="0" smtClean="0">
                        <a:latin typeface="Cambria Math" panose="02040503050406030204" pitchFamily="18" charset="0"/>
                      </a:rPr>
                      <m:t>cm</m:t>
                    </m:r>
                    <m:r>
                      <a:rPr lang="en-US" altLang="zh-CN" sz="1800" b="0" i="0" smtClean="0">
                        <a:latin typeface="Cambria Math" panose="02040503050406030204" pitchFamily="18" charset="0"/>
                        <a:ea typeface="Cambria Math" panose="02040503050406030204" pitchFamily="18" charset="0"/>
                      </a:rPr>
                      <m:t>×50</m:t>
                    </m:r>
                    <m:r>
                      <m:rPr>
                        <m:sty m:val="p"/>
                      </m:rPr>
                      <a:rPr lang="en-US" altLang="zh-CN" sz="1800" b="0" i="0" smtClean="0">
                        <a:latin typeface="Cambria Math" panose="02040503050406030204" pitchFamily="18" charset="0"/>
                        <a:ea typeface="Cambria Math" panose="02040503050406030204" pitchFamily="18" charset="0"/>
                      </a:rPr>
                      <m:t>cm</m:t>
                    </m:r>
                    <m:r>
                      <a:rPr lang="en-US" altLang="zh-CN" sz="1800" b="0" i="1" smtClean="0">
                        <a:latin typeface="Cambria Math" panose="02040503050406030204" pitchFamily="18" charset="0"/>
                        <a:ea typeface="Cambria Math" panose="02040503050406030204" pitchFamily="18" charset="0"/>
                      </a:rPr>
                      <m:t>)</m:t>
                    </m:r>
                  </m:oMath>
                </a14:m>
                <a:r>
                  <a:rPr lang="zh-CN" altLang="en-US" dirty="0"/>
                  <a:t>大面积样机</a:t>
                </a:r>
              </a:p>
            </p:txBody>
          </p:sp>
        </mc:Choice>
        <mc:Fallback xmlns="">
          <p:sp>
            <p:nvSpPr>
              <p:cNvPr id="6" name="文本框 5">
                <a:extLst>
                  <a:ext uri="{FF2B5EF4-FFF2-40B4-BE49-F238E27FC236}">
                    <a16:creationId xmlns:a16="http://schemas.microsoft.com/office/drawing/2014/main" id="{BDEC09A7-A23A-42E1-B186-ADDEDC74ABC4}"/>
                  </a:ext>
                </a:extLst>
              </p:cNvPr>
              <p:cNvSpPr txBox="1">
                <a:spLocks noRot="1" noChangeAspect="1" noMove="1" noResize="1" noEditPoints="1" noAdjustHandles="1" noChangeArrowheads="1" noChangeShapeType="1" noTextEdit="1"/>
              </p:cNvSpPr>
              <p:nvPr/>
            </p:nvSpPr>
            <p:spPr>
              <a:xfrm>
                <a:off x="132072" y="2445443"/>
                <a:ext cx="1844637" cy="646331"/>
              </a:xfrm>
              <a:prstGeom prst="rect">
                <a:avLst/>
              </a:prstGeom>
              <a:blipFill>
                <a:blip r:embed="rId9"/>
                <a:stretch>
                  <a:fillRect l="-2980" t="-4717" b="-14151"/>
                </a:stretch>
              </a:blipFill>
            </p:spPr>
            <p:txBody>
              <a:bodyPr/>
              <a:lstStyle/>
              <a:p>
                <a:r>
                  <a:rPr lang="zh-CN" altLang="en-US">
                    <a:noFill/>
                  </a:rPr>
                  <a:t> </a:t>
                </a:r>
              </a:p>
            </p:txBody>
          </p:sp>
        </mc:Fallback>
      </mc:AlternateContent>
      <p:sp>
        <p:nvSpPr>
          <p:cNvPr id="7" name="文本框 6">
            <a:extLst>
              <a:ext uri="{FF2B5EF4-FFF2-40B4-BE49-F238E27FC236}">
                <a16:creationId xmlns:a16="http://schemas.microsoft.com/office/drawing/2014/main" id="{222D7697-F179-413A-B97A-CEAFB259D4DB}"/>
              </a:ext>
            </a:extLst>
          </p:cNvPr>
          <p:cNvSpPr txBox="1"/>
          <p:nvPr/>
        </p:nvSpPr>
        <p:spPr>
          <a:xfrm>
            <a:off x="4230769" y="4720809"/>
            <a:ext cx="1107996" cy="369332"/>
          </a:xfrm>
          <a:prstGeom prst="rect">
            <a:avLst/>
          </a:prstGeom>
          <a:noFill/>
        </p:spPr>
        <p:txBody>
          <a:bodyPr wrap="none" rtlCol="0">
            <a:spAutoFit/>
          </a:bodyPr>
          <a:lstStyle/>
          <a:p>
            <a:r>
              <a:rPr lang="zh-CN" altLang="en-US" dirty="0"/>
              <a:t>位置分辨</a:t>
            </a:r>
          </a:p>
        </p:txBody>
      </p:sp>
      <p:sp>
        <p:nvSpPr>
          <p:cNvPr id="30" name="文本框 29">
            <a:extLst>
              <a:ext uri="{FF2B5EF4-FFF2-40B4-BE49-F238E27FC236}">
                <a16:creationId xmlns:a16="http://schemas.microsoft.com/office/drawing/2014/main" id="{BB15B3FC-F16C-4890-927A-66083DA33CD9}"/>
              </a:ext>
            </a:extLst>
          </p:cNvPr>
          <p:cNvSpPr txBox="1"/>
          <p:nvPr/>
        </p:nvSpPr>
        <p:spPr>
          <a:xfrm>
            <a:off x="2486783" y="4715192"/>
            <a:ext cx="646331" cy="369332"/>
          </a:xfrm>
          <a:prstGeom prst="rect">
            <a:avLst/>
          </a:prstGeom>
          <a:noFill/>
        </p:spPr>
        <p:txBody>
          <a:bodyPr wrap="none" rtlCol="0">
            <a:spAutoFit/>
          </a:bodyPr>
          <a:lstStyle/>
          <a:p>
            <a:r>
              <a:rPr lang="zh-CN" altLang="en-US" dirty="0"/>
              <a:t>增益</a:t>
            </a:r>
          </a:p>
        </p:txBody>
      </p:sp>
      <p:sp>
        <p:nvSpPr>
          <p:cNvPr id="31" name="文本框 30">
            <a:extLst>
              <a:ext uri="{FF2B5EF4-FFF2-40B4-BE49-F238E27FC236}">
                <a16:creationId xmlns:a16="http://schemas.microsoft.com/office/drawing/2014/main" id="{70D608F5-E2DA-4957-B210-EF9E36EFB048}"/>
              </a:ext>
            </a:extLst>
          </p:cNvPr>
          <p:cNvSpPr txBox="1"/>
          <p:nvPr/>
        </p:nvSpPr>
        <p:spPr>
          <a:xfrm>
            <a:off x="6249712" y="4715192"/>
            <a:ext cx="1338828" cy="369332"/>
          </a:xfrm>
          <a:prstGeom prst="rect">
            <a:avLst/>
          </a:prstGeom>
          <a:noFill/>
        </p:spPr>
        <p:txBody>
          <a:bodyPr wrap="none" rtlCol="0">
            <a:spAutoFit/>
          </a:bodyPr>
          <a:lstStyle/>
          <a:p>
            <a:r>
              <a:rPr lang="zh-CN" altLang="en-US" dirty="0"/>
              <a:t>计数率能力</a:t>
            </a:r>
          </a:p>
        </p:txBody>
      </p:sp>
      <p:pic>
        <p:nvPicPr>
          <p:cNvPr id="32" name="图片 31">
            <a:extLst>
              <a:ext uri="{FF2B5EF4-FFF2-40B4-BE49-F238E27FC236}">
                <a16:creationId xmlns:a16="http://schemas.microsoft.com/office/drawing/2014/main" id="{16FC3BFD-56FE-45BA-AFB1-E14071604301}"/>
              </a:ext>
            </a:extLst>
          </p:cNvPr>
          <p:cNvPicPr>
            <a:picLocks noChangeAspect="1"/>
          </p:cNvPicPr>
          <p:nvPr/>
        </p:nvPicPr>
        <p:blipFill>
          <a:blip r:embed="rId10"/>
          <a:stretch>
            <a:fillRect/>
          </a:stretch>
        </p:blipFill>
        <p:spPr>
          <a:xfrm>
            <a:off x="4050588" y="2154136"/>
            <a:ext cx="1508060" cy="1212399"/>
          </a:xfrm>
          <a:prstGeom prst="rect">
            <a:avLst/>
          </a:prstGeom>
        </p:spPr>
      </p:pic>
      <p:pic>
        <p:nvPicPr>
          <p:cNvPr id="33" name="图片 32">
            <a:extLst>
              <a:ext uri="{FF2B5EF4-FFF2-40B4-BE49-F238E27FC236}">
                <a16:creationId xmlns:a16="http://schemas.microsoft.com/office/drawing/2014/main" id="{3336226B-C8A5-406E-B78F-04BB10421E82}"/>
              </a:ext>
            </a:extLst>
          </p:cNvPr>
          <p:cNvPicPr>
            <a:picLocks noChangeAspect="1"/>
          </p:cNvPicPr>
          <p:nvPr/>
        </p:nvPicPr>
        <p:blipFill>
          <a:blip r:embed="rId11"/>
          <a:stretch>
            <a:fillRect/>
          </a:stretch>
        </p:blipFill>
        <p:spPr>
          <a:xfrm>
            <a:off x="3929852" y="3440993"/>
            <a:ext cx="1784098" cy="1365811"/>
          </a:xfrm>
          <a:prstGeom prst="rect">
            <a:avLst/>
          </a:prstGeom>
        </p:spPr>
      </p:pic>
      <p:pic>
        <p:nvPicPr>
          <p:cNvPr id="34" name="图片 33">
            <a:extLst>
              <a:ext uri="{FF2B5EF4-FFF2-40B4-BE49-F238E27FC236}">
                <a16:creationId xmlns:a16="http://schemas.microsoft.com/office/drawing/2014/main" id="{309CB190-2BE8-4D5D-85C5-ECC5C345B8C9}"/>
              </a:ext>
            </a:extLst>
          </p:cNvPr>
          <p:cNvPicPr>
            <a:picLocks noChangeAspect="1"/>
          </p:cNvPicPr>
          <p:nvPr/>
        </p:nvPicPr>
        <p:blipFill>
          <a:blip r:embed="rId12"/>
          <a:stretch>
            <a:fillRect/>
          </a:stretch>
        </p:blipFill>
        <p:spPr>
          <a:xfrm>
            <a:off x="5940952" y="3419758"/>
            <a:ext cx="1741305" cy="1333050"/>
          </a:xfrm>
          <a:prstGeom prst="rect">
            <a:avLst/>
          </a:prstGeom>
        </p:spPr>
      </p:pic>
      <mc:AlternateContent xmlns:mc="http://schemas.openxmlformats.org/markup-compatibility/2006" xmlns:a14="http://schemas.microsoft.com/office/drawing/2010/main">
        <mc:Choice Requires="a14">
          <p:sp>
            <p:nvSpPr>
              <p:cNvPr id="35" name="文本框 34">
                <a:extLst>
                  <a:ext uri="{FF2B5EF4-FFF2-40B4-BE49-F238E27FC236}">
                    <a16:creationId xmlns:a16="http://schemas.microsoft.com/office/drawing/2014/main" id="{1CD6E641-AA88-4513-8A2B-F0A27BD3EB0A}"/>
                  </a:ext>
                </a:extLst>
              </p:cNvPr>
              <p:cNvSpPr txBox="1"/>
              <p:nvPr/>
            </p:nvSpPr>
            <p:spPr>
              <a:xfrm>
                <a:off x="84832" y="3867216"/>
                <a:ext cx="1844637" cy="646331"/>
              </a:xfrm>
              <a:prstGeom prst="rect">
                <a:avLst/>
              </a:prstGeom>
              <a:noFill/>
            </p:spPr>
            <p:txBody>
              <a:bodyPr wrap="square" rtlCol="0">
                <a:spAutoFit/>
              </a:bodyPr>
              <a:lstStyle/>
              <a:p>
                <a:r>
                  <a:rPr lang="en-US" altLang="zh-CN" sz="1800" dirty="0"/>
                  <a:t>(</a:t>
                </a:r>
                <a14:m>
                  <m:oMath xmlns:m="http://schemas.openxmlformats.org/officeDocument/2006/math">
                    <m:r>
                      <a:rPr lang="en-US" altLang="zh-CN">
                        <a:latin typeface="Cambria Math" panose="02040503050406030204" pitchFamily="18" charset="0"/>
                      </a:rPr>
                      <m:t>1</m:t>
                    </m:r>
                    <m:r>
                      <a:rPr lang="en-US" altLang="zh-CN" b="0" i="0" smtClean="0">
                        <a:latin typeface="Cambria Math" panose="02040503050406030204" pitchFamily="18" charset="0"/>
                      </a:rPr>
                      <m:t>0</m:t>
                    </m:r>
                    <m:r>
                      <a:rPr lang="en-US" altLang="zh-CN" sz="1800" b="0" i="0" smtClean="0">
                        <a:latin typeface="Cambria Math" panose="02040503050406030204" pitchFamily="18" charset="0"/>
                      </a:rPr>
                      <m:t>0</m:t>
                    </m:r>
                    <m:r>
                      <m:rPr>
                        <m:sty m:val="p"/>
                      </m:rPr>
                      <a:rPr lang="en-US" altLang="zh-CN" sz="1800" b="0" i="0" smtClean="0">
                        <a:latin typeface="Cambria Math" panose="02040503050406030204" pitchFamily="18" charset="0"/>
                      </a:rPr>
                      <m:t>cm</m:t>
                    </m:r>
                    <m:r>
                      <a:rPr lang="en-US" altLang="zh-CN" sz="1800" b="0" i="0" smtClean="0">
                        <a:latin typeface="Cambria Math" panose="02040503050406030204" pitchFamily="18" charset="0"/>
                        <a:ea typeface="Cambria Math" panose="02040503050406030204" pitchFamily="18" charset="0"/>
                      </a:rPr>
                      <m:t>×50</m:t>
                    </m:r>
                    <m:r>
                      <m:rPr>
                        <m:sty m:val="p"/>
                      </m:rPr>
                      <a:rPr lang="en-US" altLang="zh-CN" sz="1800" b="0" i="0" smtClean="0">
                        <a:latin typeface="Cambria Math" panose="02040503050406030204" pitchFamily="18" charset="0"/>
                        <a:ea typeface="Cambria Math" panose="02040503050406030204" pitchFamily="18" charset="0"/>
                      </a:rPr>
                      <m:t>cm</m:t>
                    </m:r>
                    <m:r>
                      <a:rPr lang="en-US" altLang="zh-CN" sz="1800" b="0" i="1" smtClean="0">
                        <a:latin typeface="Cambria Math" panose="02040503050406030204" pitchFamily="18" charset="0"/>
                        <a:ea typeface="Cambria Math" panose="02040503050406030204" pitchFamily="18" charset="0"/>
                      </a:rPr>
                      <m:t>)</m:t>
                    </m:r>
                  </m:oMath>
                </a14:m>
                <a:r>
                  <a:rPr lang="zh-CN" altLang="en-US" dirty="0"/>
                  <a:t>大面积样机</a:t>
                </a:r>
              </a:p>
            </p:txBody>
          </p:sp>
        </mc:Choice>
        <mc:Fallback xmlns="">
          <p:sp>
            <p:nvSpPr>
              <p:cNvPr id="35" name="文本框 34">
                <a:extLst>
                  <a:ext uri="{FF2B5EF4-FFF2-40B4-BE49-F238E27FC236}">
                    <a16:creationId xmlns:a16="http://schemas.microsoft.com/office/drawing/2014/main" id="{1CD6E641-AA88-4513-8A2B-F0A27BD3EB0A}"/>
                  </a:ext>
                </a:extLst>
              </p:cNvPr>
              <p:cNvSpPr txBox="1">
                <a:spLocks noRot="1" noChangeAspect="1" noMove="1" noResize="1" noEditPoints="1" noAdjustHandles="1" noChangeArrowheads="1" noChangeShapeType="1" noTextEdit="1"/>
              </p:cNvSpPr>
              <p:nvPr/>
            </p:nvSpPr>
            <p:spPr>
              <a:xfrm>
                <a:off x="84832" y="3867216"/>
                <a:ext cx="1844637" cy="646331"/>
              </a:xfrm>
              <a:prstGeom prst="rect">
                <a:avLst/>
              </a:prstGeom>
              <a:blipFill>
                <a:blip r:embed="rId13"/>
                <a:stretch>
                  <a:fillRect l="-2970" t="-4717" r="-660" b="-1415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5341480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0A8BFF-F990-B5BF-E71A-93090A738C19}"/>
              </a:ext>
            </a:extLst>
          </p:cNvPr>
          <p:cNvSpPr>
            <a:spLocks noGrp="1"/>
          </p:cNvSpPr>
          <p:nvPr>
            <p:ph type="title"/>
          </p:nvPr>
        </p:nvSpPr>
        <p:spPr/>
        <p:txBody>
          <a:bodyPr/>
          <a:lstStyle/>
          <a:p>
            <a:r>
              <a:rPr lang="zh-CN" altLang="en-US" dirty="0"/>
              <a:t>性能评估</a:t>
            </a:r>
            <a:r>
              <a:rPr lang="en-US" altLang="zh-CN" dirty="0"/>
              <a:t>-</a:t>
            </a:r>
            <a:r>
              <a:rPr lang="zh-CN" altLang="en-US" dirty="0"/>
              <a:t>一维似然分布</a:t>
            </a:r>
          </a:p>
        </p:txBody>
      </p:sp>
      <p:sp>
        <p:nvSpPr>
          <p:cNvPr id="3" name="灯片编号占位符 2">
            <a:extLst>
              <a:ext uri="{FF2B5EF4-FFF2-40B4-BE49-F238E27FC236}">
                <a16:creationId xmlns:a16="http://schemas.microsoft.com/office/drawing/2014/main" id="{90ED9234-FDFA-AB4B-59B1-430BBA2B6319}"/>
              </a:ext>
            </a:extLst>
          </p:cNvPr>
          <p:cNvSpPr>
            <a:spLocks noGrp="1"/>
          </p:cNvSpPr>
          <p:nvPr>
            <p:ph type="sldNum" sz="quarter" idx="12"/>
          </p:nvPr>
        </p:nvSpPr>
        <p:spPr/>
        <p:txBody>
          <a:bodyPr/>
          <a:lstStyle/>
          <a:p>
            <a:fld id="{4FAB73BC-B049-4115-A692-8D63A059BFB8}" type="slidenum">
              <a:rPr lang="en-US" smtClean="0"/>
              <a:t>26</a:t>
            </a:fld>
            <a:endParaRPr lang="en-US" dirty="0"/>
          </a:p>
        </p:txBody>
      </p:sp>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769404D2-5418-4306-AD25-509608E35A84}"/>
                  </a:ext>
                </a:extLst>
              </p:cNvPr>
              <p:cNvSpPr txBox="1"/>
              <p:nvPr/>
            </p:nvSpPr>
            <p:spPr>
              <a:xfrm>
                <a:off x="136720" y="2443767"/>
                <a:ext cx="8675810" cy="1703159"/>
              </a:xfrm>
              <a:prstGeom prst="rect">
                <a:avLst/>
              </a:prstGeom>
              <a:noFill/>
            </p:spPr>
            <p:txBody>
              <a:bodyPr wrap="square">
                <a:spAutoFit/>
              </a:bodyPr>
              <a:lstStyle/>
              <a:p>
                <a:pPr marL="214313" indent="-214313">
                  <a:buFont typeface="Wingdings" panose="05000000000000000000" pitchFamily="2" charset="2"/>
                  <a:buChar char="n"/>
                </a:pPr>
                <a:r>
                  <a:rPr lang="zh-CN" altLang="en-US" sz="1350" dirty="0">
                    <a:latin typeface="Times New Roman" panose="02020603050405020304" pitchFamily="18" charset="0"/>
                    <a:cs typeface="Times New Roman" panose="02020603050405020304" pitchFamily="18" charset="0"/>
                  </a:rPr>
                  <a:t>评估方法：</a:t>
                </a:r>
                <a:r>
                  <a:rPr lang="zh-CN" altLang="en-US" sz="1350" b="1" dirty="0">
                    <a:solidFill>
                      <a:srgbClr val="0070C0"/>
                    </a:solidFill>
                    <a:latin typeface="Times New Roman" panose="02020603050405020304" pitchFamily="18" charset="0"/>
                    <a:cs typeface="Times New Roman" panose="02020603050405020304" pitchFamily="18" charset="0"/>
                  </a:rPr>
                  <a:t>似然法</a:t>
                </a:r>
                <a:r>
                  <a:rPr lang="en-US" altLang="zh-CN" sz="1350" dirty="0">
                    <a:latin typeface="Times New Roman" panose="02020603050405020304" pitchFamily="18" charset="0"/>
                    <a:cs typeface="Times New Roman" panose="02020603050405020304" pitchFamily="18" charset="0"/>
                  </a:rPr>
                  <a:t>(Likelihood method)</a:t>
                </a:r>
                <a:r>
                  <a:rPr lang="zh-CN" altLang="en-US" sz="1350" dirty="0">
                    <a:latin typeface="Times New Roman" panose="02020603050405020304" pitchFamily="18" charset="0"/>
                    <a:cs typeface="Times New Roman" panose="02020603050405020304" pitchFamily="18" charset="0"/>
                  </a:rPr>
                  <a:t>，将单层</a:t>
                </a:r>
                <a:r>
                  <a:rPr lang="en-US" altLang="zh-CN" sz="1350" dirty="0">
                    <a:latin typeface="Times New Roman" panose="02020603050405020304" pitchFamily="18" charset="0"/>
                    <a:cs typeface="Times New Roman" panose="02020603050405020304" pitchFamily="18" charset="0"/>
                  </a:rPr>
                  <a:t>TRD</a:t>
                </a:r>
                <a:r>
                  <a:rPr lang="zh-CN" altLang="en-US" sz="1350" dirty="0">
                    <a:latin typeface="Times New Roman" panose="02020603050405020304" pitchFamily="18" charset="0"/>
                    <a:cs typeface="Times New Roman" panose="02020603050405020304" pitchFamily="18" charset="0"/>
                  </a:rPr>
                  <a:t>的</a:t>
                </a:r>
                <a:r>
                  <a:rPr lang="zh-CN" altLang="zh-CN" sz="1350" dirty="0">
                    <a:latin typeface="Times New Roman" panose="02020603050405020304" pitchFamily="18" charset="0"/>
                    <a:cs typeface="Times New Roman" panose="02020603050405020304" pitchFamily="18" charset="0"/>
                  </a:rPr>
                  <a:t>电子和</a:t>
                </a:r>
                <a:r>
                  <a:rPr lang="en-US" altLang="zh-CN" sz="1350" dirty="0">
                    <a:latin typeface="Times New Roman" panose="02020603050405020304" pitchFamily="18" charset="0"/>
                    <a:cs typeface="Times New Roman" panose="02020603050405020304" pitchFamily="18" charset="0"/>
                  </a:rPr>
                  <a:t>π</a:t>
                </a:r>
                <a:r>
                  <a:rPr lang="zh-CN" altLang="zh-CN" sz="1350" dirty="0">
                    <a:latin typeface="Times New Roman" panose="02020603050405020304" pitchFamily="18" charset="0"/>
                    <a:cs typeface="Times New Roman" panose="02020603050405020304" pitchFamily="18" charset="0"/>
                  </a:rPr>
                  <a:t>能谱作为概率分布来构造电子的</a:t>
                </a:r>
                <a:r>
                  <a:rPr lang="zh-CN" altLang="en-US" sz="1350" dirty="0">
                    <a:latin typeface="Times New Roman" panose="02020603050405020304" pitchFamily="18" charset="0"/>
                    <a:cs typeface="Times New Roman" panose="02020603050405020304" pitchFamily="18" charset="0"/>
                  </a:rPr>
                  <a:t>归一化</a:t>
                </a:r>
                <a:r>
                  <a:rPr lang="zh-CN" altLang="zh-CN" sz="1350" dirty="0">
                    <a:latin typeface="Times New Roman" panose="02020603050405020304" pitchFamily="18" charset="0"/>
                    <a:cs typeface="Times New Roman" panose="02020603050405020304" pitchFamily="18" charset="0"/>
                  </a:rPr>
                  <a:t>似然函数</a:t>
                </a:r>
                <a:r>
                  <a:rPr lang="zh-CN" altLang="en-US" sz="1350" dirty="0">
                    <a:latin typeface="Times New Roman" panose="02020603050405020304" pitchFamily="18" charset="0"/>
                    <a:cs typeface="Times New Roman" panose="02020603050405020304" pitchFamily="18" charset="0"/>
                  </a:rPr>
                  <a:t>；若用到多（</a:t>
                </a:r>
                <a:r>
                  <a:rPr lang="en-US" altLang="zh-CN" sz="1350" dirty="0">
                    <a:latin typeface="Times New Roman" panose="02020603050405020304" pitchFamily="18" charset="0"/>
                    <a:cs typeface="Times New Roman" panose="02020603050405020304" pitchFamily="18" charset="0"/>
                  </a:rPr>
                  <a:t>n</a:t>
                </a:r>
                <a:r>
                  <a:rPr lang="zh-CN" altLang="en-US" sz="1350" dirty="0">
                    <a:latin typeface="Times New Roman" panose="02020603050405020304" pitchFamily="18" charset="0"/>
                    <a:cs typeface="Times New Roman" panose="02020603050405020304" pitchFamily="18" charset="0"/>
                  </a:rPr>
                  <a:t>）层</a:t>
                </a:r>
                <a:r>
                  <a:rPr lang="en-US" altLang="zh-CN" sz="1350" dirty="0">
                    <a:latin typeface="Times New Roman" panose="02020603050405020304" pitchFamily="18" charset="0"/>
                    <a:cs typeface="Times New Roman" panose="02020603050405020304" pitchFamily="18" charset="0"/>
                  </a:rPr>
                  <a:t>TRD</a:t>
                </a:r>
                <a:r>
                  <a:rPr lang="zh-CN" altLang="en-US" sz="1350" dirty="0">
                    <a:latin typeface="Times New Roman" panose="02020603050405020304" pitchFamily="18" charset="0"/>
                    <a:cs typeface="Times New Roman" panose="02020603050405020304" pitchFamily="18" charset="0"/>
                  </a:rPr>
                  <a:t>，有</a:t>
                </a:r>
                <a:endParaRPr lang="en-US" altLang="zh-CN" sz="1350" dirty="0">
                  <a:latin typeface="Times New Roman" panose="02020603050405020304" pitchFamily="18" charset="0"/>
                  <a:cs typeface="Times New Roman" panose="02020603050405020304" pitchFamily="18" charset="0"/>
                </a:endParaRPr>
              </a:p>
              <a:p>
                <a:pPr algn="ctr"/>
                <a:r>
                  <a:rPr lang="en-US" altLang="zh-CN" sz="135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𝑙𝑖𝑘𝑒𝑙𝑖h𝑜𝑜𝑑</m:t>
                    </m:r>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350" i="1">
                            <a:solidFill>
                              <a:srgbClr val="000000"/>
                            </a:solidFill>
                            <a:latin typeface="Cambria Math" panose="02040503050406030204" pitchFamily="18" charset="0"/>
                            <a:ea typeface="Cambria Math" panose="02040503050406030204" pitchFamily="18" charset="0"/>
                          </a:rPr>
                        </m:ctrlPr>
                      </m:fPr>
                      <m:num>
                        <m:sSub>
                          <m:sSubPr>
                            <m:ctrlPr>
                              <a:rPr lang="zh-CN" altLang="zh-CN" sz="1350" i="1" smtClean="0">
                                <a:solidFill>
                                  <a:srgbClr val="000000"/>
                                </a:solidFill>
                                <a:latin typeface="Cambria Math" panose="02040503050406030204" pitchFamily="18" charset="0"/>
                                <a:ea typeface="Cambria Math" panose="02040503050406030204" pitchFamily="18" charset="0"/>
                              </a:rPr>
                            </m:ctrlPr>
                          </m:sSubPr>
                          <m:e>
                            <m:r>
                              <a:rPr lang="en-US" altLang="zh-CN" sz="1350" b="0" i="1" smtClean="0">
                                <a:solidFill>
                                  <a:srgbClr val="000000"/>
                                </a:solidFill>
                                <a:latin typeface="Cambria Math" panose="02040503050406030204" pitchFamily="18" charset="0"/>
                                <a:ea typeface="Cambria Math" panose="02040503050406030204" pitchFamily="18" charset="0"/>
                              </a:rPr>
                              <m:t>𝐿</m:t>
                            </m:r>
                          </m:e>
                          <m:sub>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𝑒</m:t>
                            </m:r>
                          </m:sub>
                        </m:sSub>
                      </m:num>
                      <m:den>
                        <m:sSub>
                          <m:sSubPr>
                            <m:ctrlPr>
                              <a:rPr lang="zh-CN" altLang="zh-CN" sz="1350" i="1">
                                <a:solidFill>
                                  <a:srgbClr val="000000"/>
                                </a:solidFill>
                                <a:latin typeface="Cambria Math" panose="02040503050406030204" pitchFamily="18" charset="0"/>
                                <a:ea typeface="Cambria Math" panose="02040503050406030204" pitchFamily="18" charset="0"/>
                              </a:rPr>
                            </m:ctrlPr>
                          </m:sSubPr>
                          <m:e>
                            <m:r>
                              <a:rPr lang="en-US" altLang="zh-CN" sz="1350" b="0" i="1" smtClean="0">
                                <a:solidFill>
                                  <a:srgbClr val="000000"/>
                                </a:solidFill>
                                <a:latin typeface="Cambria Math" panose="02040503050406030204" pitchFamily="18" charset="0"/>
                                <a:ea typeface="Cambria Math" panose="02040503050406030204" pitchFamily="18" charset="0"/>
                              </a:rPr>
                              <m:t>𝐿</m:t>
                            </m:r>
                          </m:e>
                          <m:sub>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𝑒</m:t>
                            </m:r>
                          </m:sub>
                        </m:sSub>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350" i="1">
                                <a:solidFill>
                                  <a:srgbClr val="000000"/>
                                </a:solidFill>
                                <a:latin typeface="Cambria Math" panose="02040503050406030204" pitchFamily="18" charset="0"/>
                                <a:ea typeface="Cambria Math" panose="02040503050406030204" pitchFamily="18" charset="0"/>
                              </a:rPr>
                            </m:ctrlPr>
                          </m:sSubPr>
                          <m:e>
                            <m:r>
                              <a:rPr lang="en-US" altLang="zh-CN" sz="1350" b="0" i="1" smtClean="0">
                                <a:solidFill>
                                  <a:srgbClr val="000000"/>
                                </a:solidFill>
                                <a:latin typeface="Cambria Math" panose="02040503050406030204" pitchFamily="18" charset="0"/>
                                <a:ea typeface="Cambria Math" panose="02040503050406030204" pitchFamily="18" charset="0"/>
                              </a:rPr>
                              <m:t>𝐿</m:t>
                            </m:r>
                          </m:e>
                          <m:sub>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𝜋</m:t>
                            </m:r>
                          </m:sub>
                        </m:sSub>
                      </m:den>
                    </m:f>
                    <m:r>
                      <a:rPr lang="zh-CN" altLang="en-US"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350" i="1">
                            <a:solidFill>
                              <a:srgbClr val="000000"/>
                            </a:solidFill>
                            <a:latin typeface="Cambria Math" panose="02040503050406030204" pitchFamily="18" charset="0"/>
                            <a:ea typeface="Cambria Math" panose="02040503050406030204" pitchFamily="18" charset="0"/>
                          </a:rPr>
                        </m:ctrlPr>
                      </m:sSubPr>
                      <m:e>
                        <m:r>
                          <m:rPr>
                            <m:sty m:val="p"/>
                          </m:rPr>
                          <a:rPr lang="en-US" altLang="zh-CN" sz="1350" i="1">
                            <a:solidFill>
                              <a:srgbClr val="000000"/>
                            </a:solidFill>
                            <a:latin typeface="Cambria Math" panose="02040503050406030204" pitchFamily="18" charset="0"/>
                            <a:ea typeface="Cambria Math" panose="02040503050406030204" pitchFamily="18" charset="0"/>
                          </a:rPr>
                          <m:t>L</m:t>
                        </m:r>
                      </m:e>
                      <m:sub>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𝑒</m:t>
                        </m:r>
                      </m:sub>
                    </m:sSub>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nary>
                      <m:naryPr>
                        <m:chr m:val="∏"/>
                        <m:limLoc m:val="undOvr"/>
                        <m:ctrlPr>
                          <a:rPr lang="zh-CN" altLang="zh-CN" sz="1350" i="1">
                            <a:solidFill>
                              <a:srgbClr val="000000"/>
                            </a:solidFill>
                            <a:latin typeface="Cambria Math" panose="02040503050406030204" pitchFamily="18" charset="0"/>
                            <a:ea typeface="Cambria Math" panose="02040503050406030204" pitchFamily="18" charset="0"/>
                          </a:rPr>
                        </m:ctrlPr>
                      </m:naryPr>
                      <m:sub>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𝑖</m:t>
                        </m:r>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=1</m:t>
                        </m:r>
                      </m:sub>
                      <m:sup>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𝑛</m:t>
                        </m:r>
                      </m:sup>
                      <m:e>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𝑃</m:t>
                        </m:r>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350" i="1">
                                <a:solidFill>
                                  <a:srgbClr val="000000"/>
                                </a:solidFill>
                                <a:latin typeface="Cambria Math" panose="02040503050406030204" pitchFamily="18" charset="0"/>
                                <a:ea typeface="Cambria Math" panose="02040503050406030204" pitchFamily="18" charset="0"/>
                              </a:rPr>
                            </m:ctrlPr>
                          </m:sSubPr>
                          <m:e>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𝑒</m:t>
                        </m:r>
                        <m:r>
                          <a:rPr lang="en-US" altLang="zh-CN" sz="135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e>
                    </m:nary>
                  </m:oMath>
                </a14:m>
                <a:r>
                  <a:rPr lang="en-US" altLang="zh-CN" sz="1350" i="1"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a:t>
                </a:r>
                <a:r>
                  <a:rPr lang="zh-CN" altLang="en-US" sz="135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sSub>
                      <m:sSubPr>
                        <m:ctrlPr>
                          <a:rPr lang="zh-CN" altLang="zh-CN" sz="1350" i="1">
                            <a:solidFill>
                              <a:srgbClr val="000000"/>
                            </a:solidFill>
                            <a:latin typeface="Cambria Math" panose="02040503050406030204" pitchFamily="18" charset="0"/>
                            <a:ea typeface="Cambria Math" panose="02040503050406030204" pitchFamily="18" charset="0"/>
                          </a:rPr>
                        </m:ctrlPr>
                      </m:sSubPr>
                      <m:e>
                        <m:r>
                          <a:rPr lang="en-US" altLang="zh-CN" sz="1350" b="0" i="1" smtClean="0">
                            <a:solidFill>
                              <a:srgbClr val="000000"/>
                            </a:solidFill>
                            <a:latin typeface="Cambria Math" panose="02040503050406030204" pitchFamily="18" charset="0"/>
                            <a:ea typeface="Cambria Math" panose="02040503050406030204" pitchFamily="18" charset="0"/>
                          </a:rPr>
                          <m:t>𝐿</m:t>
                        </m:r>
                      </m:e>
                      <m:sub>
                        <m:r>
                          <a:rPr lang="en-US" altLang="zh-CN" sz="1350" i="1">
                            <a:solidFill>
                              <a:srgbClr val="000000"/>
                            </a:solidFill>
                            <a:latin typeface="Cambria Math" panose="02040503050406030204" pitchFamily="18" charset="0"/>
                            <a:ea typeface="Cambria Math" panose="02040503050406030204" pitchFamily="18" charset="0"/>
                          </a:rPr>
                          <m:t>𝜋</m:t>
                        </m:r>
                      </m:sub>
                    </m:sSub>
                    <m:r>
                      <a:rPr lang="en-US" altLang="zh-CN" sz="1350" i="1">
                        <a:solidFill>
                          <a:srgbClr val="000000"/>
                        </a:solidFill>
                        <a:latin typeface="Cambria Math" panose="02040503050406030204" pitchFamily="18" charset="0"/>
                        <a:ea typeface="Cambria Math" panose="02040503050406030204" pitchFamily="18" charset="0"/>
                      </a:rPr>
                      <m:t>=</m:t>
                    </m:r>
                    <m:nary>
                      <m:naryPr>
                        <m:chr m:val="∏"/>
                        <m:limLoc m:val="undOvr"/>
                        <m:ctrlPr>
                          <a:rPr lang="zh-CN" altLang="zh-CN" sz="1350" i="1">
                            <a:solidFill>
                              <a:srgbClr val="000000"/>
                            </a:solidFill>
                            <a:latin typeface="Cambria Math" panose="02040503050406030204" pitchFamily="18" charset="0"/>
                            <a:ea typeface="Cambria Math" panose="02040503050406030204" pitchFamily="18" charset="0"/>
                          </a:rPr>
                        </m:ctrlPr>
                      </m:naryPr>
                      <m:sub>
                        <m:r>
                          <a:rPr lang="en-US" altLang="zh-CN" sz="1350" i="1">
                            <a:solidFill>
                              <a:srgbClr val="000000"/>
                            </a:solidFill>
                            <a:latin typeface="Cambria Math" panose="02040503050406030204" pitchFamily="18" charset="0"/>
                            <a:ea typeface="Cambria Math" panose="02040503050406030204" pitchFamily="18" charset="0"/>
                          </a:rPr>
                          <m:t>𝑖</m:t>
                        </m:r>
                        <m:r>
                          <a:rPr lang="en-US" altLang="zh-CN" sz="1350" i="1">
                            <a:solidFill>
                              <a:srgbClr val="000000"/>
                            </a:solidFill>
                            <a:latin typeface="Cambria Math" panose="02040503050406030204" pitchFamily="18" charset="0"/>
                            <a:ea typeface="Cambria Math" panose="02040503050406030204" pitchFamily="18" charset="0"/>
                          </a:rPr>
                          <m:t>=1</m:t>
                        </m:r>
                      </m:sub>
                      <m:sup>
                        <m:r>
                          <a:rPr lang="en-US" altLang="zh-CN" sz="1350" i="1">
                            <a:solidFill>
                              <a:srgbClr val="000000"/>
                            </a:solidFill>
                            <a:latin typeface="Cambria Math" panose="02040503050406030204" pitchFamily="18" charset="0"/>
                            <a:ea typeface="Cambria Math" panose="02040503050406030204" pitchFamily="18" charset="0"/>
                          </a:rPr>
                          <m:t>𝑛</m:t>
                        </m:r>
                      </m:sup>
                      <m:e>
                        <m:r>
                          <a:rPr lang="en-US" altLang="zh-CN" sz="1350" i="1">
                            <a:solidFill>
                              <a:srgbClr val="000000"/>
                            </a:solidFill>
                            <a:latin typeface="Cambria Math" panose="02040503050406030204" pitchFamily="18" charset="0"/>
                            <a:ea typeface="Cambria Math" panose="02040503050406030204" pitchFamily="18" charset="0"/>
                          </a:rPr>
                          <m:t>𝑃</m:t>
                        </m:r>
                        <m:r>
                          <a:rPr lang="en-US" altLang="zh-CN" sz="1350" i="1">
                            <a:solidFill>
                              <a:srgbClr val="000000"/>
                            </a:solidFill>
                            <a:latin typeface="Cambria Math" panose="02040503050406030204" pitchFamily="18" charset="0"/>
                            <a:ea typeface="Cambria Math" panose="02040503050406030204" pitchFamily="18" charset="0"/>
                          </a:rPr>
                          <m:t>(</m:t>
                        </m:r>
                        <m:sSub>
                          <m:sSubPr>
                            <m:ctrlPr>
                              <a:rPr lang="zh-CN" altLang="zh-CN" sz="1350" i="1">
                                <a:solidFill>
                                  <a:srgbClr val="000000"/>
                                </a:solidFill>
                                <a:latin typeface="Cambria Math" panose="02040503050406030204" pitchFamily="18" charset="0"/>
                                <a:ea typeface="Cambria Math" panose="02040503050406030204" pitchFamily="18" charset="0"/>
                              </a:rPr>
                            </m:ctrlPr>
                          </m:sSubPr>
                          <m:e>
                            <m:r>
                              <a:rPr lang="en-US" altLang="zh-CN" sz="1350" i="1">
                                <a:solidFill>
                                  <a:srgbClr val="000000"/>
                                </a:solidFill>
                                <a:latin typeface="Cambria Math" panose="02040503050406030204" pitchFamily="18" charset="0"/>
                                <a:ea typeface="Cambria Math" panose="02040503050406030204" pitchFamily="18" charset="0"/>
                              </a:rPr>
                              <m:t>𝐸</m:t>
                            </m:r>
                          </m:e>
                          <m:sub>
                            <m:r>
                              <a:rPr lang="en-US" altLang="zh-CN" sz="1350" i="1">
                                <a:solidFill>
                                  <a:srgbClr val="000000"/>
                                </a:solidFill>
                                <a:latin typeface="Cambria Math" panose="02040503050406030204" pitchFamily="18" charset="0"/>
                                <a:ea typeface="Cambria Math" panose="02040503050406030204" pitchFamily="18" charset="0"/>
                              </a:rPr>
                              <m:t>𝑖</m:t>
                            </m:r>
                          </m:sub>
                        </m:sSub>
                        <m:r>
                          <a:rPr lang="en-US" altLang="zh-CN" sz="1350" i="1">
                            <a:solidFill>
                              <a:srgbClr val="000000"/>
                            </a:solidFill>
                            <a:latin typeface="Cambria Math" panose="02040503050406030204" pitchFamily="18" charset="0"/>
                            <a:ea typeface="Cambria Math" panose="02040503050406030204" pitchFamily="18" charset="0"/>
                          </a:rPr>
                          <m:t>|</m:t>
                        </m:r>
                        <m:r>
                          <a:rPr lang="en-US" altLang="zh-CN" sz="1350" i="1">
                            <a:solidFill>
                              <a:srgbClr val="000000"/>
                            </a:solidFill>
                            <a:latin typeface="Cambria Math" panose="02040503050406030204" pitchFamily="18" charset="0"/>
                            <a:ea typeface="Cambria Math" panose="02040503050406030204" pitchFamily="18" charset="0"/>
                          </a:rPr>
                          <m:t>𝜋</m:t>
                        </m:r>
                        <m:r>
                          <a:rPr lang="en-US" altLang="zh-CN" sz="1350" i="1">
                            <a:solidFill>
                              <a:srgbClr val="000000"/>
                            </a:solidFill>
                            <a:latin typeface="Cambria Math" panose="02040503050406030204" pitchFamily="18" charset="0"/>
                            <a:ea typeface="Cambria Math" panose="02040503050406030204" pitchFamily="18" charset="0"/>
                          </a:rPr>
                          <m:t>)</m:t>
                        </m:r>
                      </m:e>
                    </m:nary>
                  </m:oMath>
                </a14:m>
                <a:endParaRPr lang="en-US" altLang="zh-CN" sz="1350" dirty="0">
                  <a:latin typeface="Times New Roman" panose="02020603050405020304" pitchFamily="18" charset="0"/>
                  <a:cs typeface="Times New Roman" panose="02020603050405020304" pitchFamily="18" charset="0"/>
                </a:endParaRPr>
              </a:p>
              <a:p>
                <a:pPr marL="214313" indent="-214313">
                  <a:buFont typeface="Wingdings" panose="05000000000000000000" pitchFamily="2" charset="2"/>
                  <a:buChar char="n"/>
                </a:pPr>
                <a:r>
                  <a:rPr lang="en-US" altLang="zh-CN" sz="1350" dirty="0">
                    <a:latin typeface="Times New Roman" panose="02020603050405020304" pitchFamily="18" charset="0"/>
                    <a:cs typeface="Times New Roman" panose="02020603050405020304" pitchFamily="18" charset="0"/>
                  </a:rPr>
                  <a:t>TRD</a:t>
                </a:r>
                <a:r>
                  <a:rPr lang="zh-CN" altLang="zh-CN" sz="1350" dirty="0">
                    <a:latin typeface="Times New Roman" panose="02020603050405020304" pitchFamily="18" charset="0"/>
                    <a:cs typeface="Times New Roman" panose="02020603050405020304" pitchFamily="18" charset="0"/>
                  </a:rPr>
                  <a:t>的</a:t>
                </a:r>
                <a:r>
                  <a:rPr lang="en-US" altLang="zh-CN" sz="1350" b="1" dirty="0">
                    <a:solidFill>
                      <a:srgbClr val="0070C0"/>
                    </a:solidFill>
                    <a:latin typeface="Times New Roman" panose="02020603050405020304" pitchFamily="18" charset="0"/>
                    <a:cs typeface="Times New Roman" panose="02020603050405020304" pitchFamily="18" charset="0"/>
                  </a:rPr>
                  <a:t>e/</a:t>
                </a:r>
                <a:r>
                  <a:rPr lang="el-GR" altLang="zh-CN" sz="1350" b="1" dirty="0">
                    <a:solidFill>
                      <a:srgbClr val="0070C0"/>
                    </a:solidFill>
                    <a:latin typeface="Times New Roman" panose="02020603050405020304" pitchFamily="18" charset="0"/>
                    <a:cs typeface="Times New Roman" panose="02020603050405020304" pitchFamily="18" charset="0"/>
                  </a:rPr>
                  <a:t>π</a:t>
                </a:r>
                <a:r>
                  <a:rPr lang="zh-CN" altLang="zh-CN" sz="1350" b="1" dirty="0">
                    <a:solidFill>
                      <a:srgbClr val="0070C0"/>
                    </a:solidFill>
                    <a:latin typeface="Times New Roman" panose="02020603050405020304" pitchFamily="18" charset="0"/>
                    <a:cs typeface="Times New Roman" panose="02020603050405020304" pitchFamily="18" charset="0"/>
                  </a:rPr>
                  <a:t>鉴别能</a:t>
                </a:r>
                <a:r>
                  <a:rPr lang="zh-CN" altLang="en-US" sz="1350" b="1" dirty="0">
                    <a:solidFill>
                      <a:srgbClr val="0070C0"/>
                    </a:solidFill>
                    <a:latin typeface="Times New Roman" panose="02020603050405020304" pitchFamily="18" charset="0"/>
                    <a:cs typeface="Times New Roman" panose="02020603050405020304" pitchFamily="18" charset="0"/>
                  </a:rPr>
                  <a:t>力</a:t>
                </a:r>
                <a:r>
                  <a:rPr lang="zh-CN" altLang="zh-CN" sz="1350" dirty="0">
                    <a:latin typeface="Times New Roman" panose="02020603050405020304" pitchFamily="18" charset="0"/>
                    <a:cs typeface="Times New Roman" panose="02020603050405020304" pitchFamily="18" charset="0"/>
                  </a:rPr>
                  <a:t>可量化为在给定电子</a:t>
                </a:r>
                <a:r>
                  <a:rPr lang="zh-CN" altLang="en-US" sz="1350" dirty="0">
                    <a:latin typeface="Times New Roman" panose="02020603050405020304" pitchFamily="18" charset="0"/>
                    <a:cs typeface="Times New Roman" panose="02020603050405020304" pitchFamily="18" charset="0"/>
                  </a:rPr>
                  <a:t>探测</a:t>
                </a:r>
                <a:r>
                  <a:rPr lang="zh-CN" altLang="zh-CN" sz="1350" dirty="0">
                    <a:latin typeface="Times New Roman" panose="02020603050405020304" pitchFamily="18" charset="0"/>
                    <a:cs typeface="Times New Roman" panose="02020603050405020304" pitchFamily="18" charset="0"/>
                  </a:rPr>
                  <a:t>效率的情况下</a:t>
                </a:r>
                <a:r>
                  <a:rPr lang="en-US" altLang="zh-CN" sz="1350" b="1" dirty="0">
                    <a:solidFill>
                      <a:srgbClr val="0070C0"/>
                    </a:solidFill>
                    <a:latin typeface="Times New Roman" panose="02020603050405020304" pitchFamily="18" charset="0"/>
                    <a:cs typeface="Times New Roman" panose="02020603050405020304" pitchFamily="18" charset="0"/>
                  </a:rPr>
                  <a:t>π</a:t>
                </a:r>
                <a:r>
                  <a:rPr lang="zh-CN" altLang="zh-CN" sz="1350" b="1" dirty="0">
                    <a:solidFill>
                      <a:srgbClr val="0070C0"/>
                    </a:solidFill>
                    <a:latin typeface="Times New Roman" panose="02020603050405020304" pitchFamily="18" charset="0"/>
                    <a:cs typeface="Times New Roman" panose="02020603050405020304" pitchFamily="18" charset="0"/>
                  </a:rPr>
                  <a:t>被误判为电子的比例</a:t>
                </a:r>
                <a:endParaRPr lang="zh-CN" altLang="en-US" sz="1350" b="1" dirty="0">
                  <a:solidFill>
                    <a:srgbClr val="0070C0"/>
                  </a:solidFill>
                  <a:latin typeface="Times New Roman" panose="02020603050405020304" pitchFamily="18" charset="0"/>
                  <a:cs typeface="Times New Roman" panose="02020603050405020304" pitchFamily="18" charset="0"/>
                </a:endParaRPr>
              </a:p>
              <a:p>
                <a:pPr marL="214313" indent="-214313">
                  <a:buFont typeface="Wingdings" panose="05000000000000000000" pitchFamily="2" charset="2"/>
                  <a:buChar char="n"/>
                </a:pPr>
                <a:r>
                  <a:rPr lang="zh-CN" altLang="en-US" sz="1350" dirty="0"/>
                  <a:t>粒子鉴别能力</a:t>
                </a:r>
                <a14:m>
                  <m:oMath xmlns:m="http://schemas.openxmlformats.org/officeDocument/2006/math">
                    <m:sSub>
                      <m:sSubPr>
                        <m:ctrlPr>
                          <a:rPr lang="en-US" altLang="zh-CN" sz="1500" b="1" i="1">
                            <a:solidFill>
                              <a:srgbClr val="0070C0"/>
                            </a:solidFill>
                            <a:latin typeface="Cambria Math" panose="02040503050406030204" pitchFamily="18" charset="0"/>
                          </a:rPr>
                        </m:ctrlPr>
                      </m:sSubPr>
                      <m:e>
                        <m:r>
                          <a:rPr lang="en-US" altLang="zh-CN" sz="1500" b="1" i="1">
                            <a:solidFill>
                              <a:srgbClr val="0070C0"/>
                            </a:solidFill>
                            <a:latin typeface="Cambria Math" panose="02040503050406030204" pitchFamily="18" charset="0"/>
                          </a:rPr>
                          <m:t>𝑵</m:t>
                        </m:r>
                      </m:e>
                      <m:sub>
                        <m:r>
                          <a:rPr lang="en-US" altLang="zh-CN" sz="1500" b="1" i="1">
                            <a:solidFill>
                              <a:srgbClr val="0070C0"/>
                            </a:solidFill>
                            <a:latin typeface="Cambria Math" panose="02040503050406030204" pitchFamily="18" charset="0"/>
                          </a:rPr>
                          <m:t>𝝈</m:t>
                        </m:r>
                      </m:sub>
                    </m:sSub>
                  </m:oMath>
                </a14:m>
                <a:r>
                  <a:rPr lang="en-US" altLang="zh-CN" sz="1350" dirty="0"/>
                  <a:t>(3 σ)</a:t>
                </a:r>
                <a:r>
                  <a:rPr lang="zh-CN" altLang="en-US" sz="1350" dirty="0"/>
                  <a:t>与电子探测效率</a:t>
                </a:r>
                <a:r>
                  <a:rPr lang="en-US" altLang="zh-CN" sz="1500" b="1" i="1" dirty="0">
                    <a:solidFill>
                      <a:srgbClr val="0070C0"/>
                    </a:solidFill>
                  </a:rPr>
                  <a:t>ε</a:t>
                </a:r>
                <a:r>
                  <a:rPr lang="en-US" altLang="zh-CN" sz="1350" dirty="0"/>
                  <a:t>(90%)</a:t>
                </a:r>
                <a:r>
                  <a:rPr lang="zh-CN" altLang="en-US" sz="1350" dirty="0"/>
                  <a:t>和</a:t>
                </a:r>
                <a:r>
                  <a:rPr lang="en-US" altLang="zh-CN" sz="1350" dirty="0"/>
                  <a:t>π</a:t>
                </a:r>
                <a:r>
                  <a:rPr lang="zh-CN" altLang="zh-CN" sz="1350" dirty="0"/>
                  <a:t>被误判为电子的比例</a:t>
                </a:r>
                <a:r>
                  <a:rPr lang="en-US" altLang="zh-CN" sz="1500" b="1" i="1" dirty="0">
                    <a:solidFill>
                      <a:srgbClr val="0070C0"/>
                    </a:solidFill>
                  </a:rPr>
                  <a:t>η</a:t>
                </a:r>
                <a:r>
                  <a:rPr lang="zh-CN" altLang="en-US" sz="1350" dirty="0"/>
                  <a:t>关系为：</a:t>
                </a:r>
                <a:endParaRPr lang="en-US" altLang="zh-CN" sz="1350" dirty="0"/>
              </a:p>
              <a:p>
                <a:pPr lvl="1" algn="ctr"/>
                <a14:m>
                  <m:oMath xmlns:m="http://schemas.openxmlformats.org/officeDocument/2006/math">
                    <m:sSub>
                      <m:sSubPr>
                        <m:ctrlPr>
                          <a:rPr lang="en-US" altLang="zh-CN" sz="1350" i="1">
                            <a:latin typeface="Cambria Math" panose="02040503050406030204" pitchFamily="18" charset="0"/>
                          </a:rPr>
                        </m:ctrlPr>
                      </m:sSubPr>
                      <m:e>
                        <m:r>
                          <a:rPr lang="en-US" altLang="zh-CN" sz="1350" i="1">
                            <a:latin typeface="Cambria Math" panose="02040503050406030204" pitchFamily="18" charset="0"/>
                          </a:rPr>
                          <m:t>𝑁</m:t>
                        </m:r>
                      </m:e>
                      <m:sub>
                        <m:r>
                          <a:rPr lang="zh-CN" altLang="en-US" sz="1350" i="1">
                            <a:latin typeface="Cambria Math" panose="02040503050406030204" pitchFamily="18" charset="0"/>
                          </a:rPr>
                          <m:t>𝜎</m:t>
                        </m:r>
                      </m:sub>
                    </m:sSub>
                    <m:r>
                      <a:rPr lang="en-US" altLang="zh-CN" sz="1350" i="1">
                        <a:latin typeface="Cambria Math" panose="02040503050406030204" pitchFamily="18" charset="0"/>
                      </a:rPr>
                      <m:t>=</m:t>
                    </m:r>
                    <m:rad>
                      <m:radPr>
                        <m:degHide m:val="on"/>
                        <m:ctrlPr>
                          <a:rPr lang="en-US" altLang="zh-CN" sz="1350" i="1">
                            <a:latin typeface="Cambria Math" panose="02040503050406030204" pitchFamily="18" charset="0"/>
                          </a:rPr>
                        </m:ctrlPr>
                      </m:radPr>
                      <m:deg/>
                      <m:e>
                        <m:r>
                          <a:rPr lang="en-US" altLang="zh-CN" sz="1350" i="1">
                            <a:latin typeface="Cambria Math" panose="02040503050406030204" pitchFamily="18" charset="0"/>
                          </a:rPr>
                          <m:t>2</m:t>
                        </m:r>
                      </m:e>
                    </m:rad>
                    <m:r>
                      <a:rPr lang="en-US" altLang="zh-CN" sz="1350" i="1">
                        <a:latin typeface="Cambria Math" panose="02040503050406030204" pitchFamily="18" charset="0"/>
                      </a:rPr>
                      <m:t>[</m:t>
                    </m:r>
                    <m:sSup>
                      <m:sSupPr>
                        <m:ctrlPr>
                          <a:rPr lang="en-US" altLang="zh-CN" sz="1350" i="1">
                            <a:latin typeface="Cambria Math" panose="02040503050406030204" pitchFamily="18" charset="0"/>
                          </a:rPr>
                        </m:ctrlPr>
                      </m:sSupPr>
                      <m:e>
                        <m:r>
                          <a:rPr lang="en-US" altLang="zh-CN" sz="1350" i="1">
                            <a:latin typeface="Cambria Math" panose="02040503050406030204" pitchFamily="18" charset="0"/>
                          </a:rPr>
                          <m:t>𝑒𝑟𝑓𝑐</m:t>
                        </m:r>
                      </m:e>
                      <m:sup>
                        <m:r>
                          <a:rPr lang="en-US" altLang="zh-CN" sz="1350" i="1">
                            <a:latin typeface="Cambria Math" panose="02040503050406030204" pitchFamily="18" charset="0"/>
                          </a:rPr>
                          <m:t>−1</m:t>
                        </m:r>
                      </m:sup>
                    </m:sSup>
                    <m:d>
                      <m:dPr>
                        <m:ctrlPr>
                          <a:rPr lang="en-US" altLang="zh-CN" sz="1350" i="1">
                            <a:latin typeface="Cambria Math" panose="02040503050406030204" pitchFamily="18" charset="0"/>
                          </a:rPr>
                        </m:ctrlPr>
                      </m:dPr>
                      <m:e>
                        <m:r>
                          <a:rPr lang="en-US" altLang="zh-CN" sz="1350" i="1">
                            <a:latin typeface="Cambria Math" panose="02040503050406030204" pitchFamily="18" charset="0"/>
                          </a:rPr>
                          <m:t>2</m:t>
                        </m:r>
                        <m:r>
                          <a:rPr lang="zh-CN" altLang="en-US" sz="1350" i="1">
                            <a:latin typeface="Cambria Math" panose="02040503050406030204" pitchFamily="18" charset="0"/>
                          </a:rPr>
                          <m:t>𝜂</m:t>
                        </m:r>
                      </m:e>
                    </m:d>
                    <m:r>
                      <a:rPr lang="en-US" altLang="zh-CN" sz="1350" i="1">
                        <a:latin typeface="Cambria Math" panose="02040503050406030204" pitchFamily="18" charset="0"/>
                      </a:rPr>
                      <m:t>−</m:t>
                    </m:r>
                    <m:sSup>
                      <m:sSupPr>
                        <m:ctrlPr>
                          <a:rPr lang="en-US" altLang="zh-CN" sz="1350" i="1">
                            <a:latin typeface="Cambria Math" panose="02040503050406030204" pitchFamily="18" charset="0"/>
                          </a:rPr>
                        </m:ctrlPr>
                      </m:sSupPr>
                      <m:e>
                        <m:r>
                          <a:rPr lang="en-US" altLang="zh-CN" sz="1350" i="1">
                            <a:latin typeface="Cambria Math" panose="02040503050406030204" pitchFamily="18" charset="0"/>
                          </a:rPr>
                          <m:t>𝑒𝑟𝑓𝑐</m:t>
                        </m:r>
                      </m:e>
                      <m:sup>
                        <m:r>
                          <a:rPr lang="en-US" altLang="zh-CN" sz="1350" i="1">
                            <a:latin typeface="Cambria Math" panose="02040503050406030204" pitchFamily="18" charset="0"/>
                          </a:rPr>
                          <m:t>−1</m:t>
                        </m:r>
                      </m:sup>
                    </m:sSup>
                    <m:d>
                      <m:dPr>
                        <m:ctrlPr>
                          <a:rPr lang="en-US" altLang="zh-CN" sz="1350" i="1">
                            <a:latin typeface="Cambria Math" panose="02040503050406030204" pitchFamily="18" charset="0"/>
                          </a:rPr>
                        </m:ctrlPr>
                      </m:dPr>
                      <m:e>
                        <m:r>
                          <a:rPr lang="en-US" altLang="zh-CN" sz="1350" i="1">
                            <a:latin typeface="Cambria Math" panose="02040503050406030204" pitchFamily="18" charset="0"/>
                          </a:rPr>
                          <m:t>2</m:t>
                        </m:r>
                        <m:r>
                          <a:rPr lang="zh-CN" altLang="en-US" sz="1350" i="1">
                            <a:latin typeface="Cambria Math" panose="02040503050406030204" pitchFamily="18" charset="0"/>
                          </a:rPr>
                          <m:t>𝜀</m:t>
                        </m:r>
                      </m:e>
                    </m:d>
                    <m:r>
                      <a:rPr lang="en-US" altLang="zh-CN" sz="1350" i="1">
                        <a:latin typeface="Cambria Math" panose="02040503050406030204" pitchFamily="18" charset="0"/>
                      </a:rPr>
                      <m:t>]</m:t>
                    </m:r>
                  </m:oMath>
                </a14:m>
                <a:r>
                  <a:rPr lang="zh-CN" altLang="en-US" sz="1350" dirty="0"/>
                  <a:t>    其中</a:t>
                </a:r>
                <a14:m>
                  <m:oMath xmlns:m="http://schemas.openxmlformats.org/officeDocument/2006/math">
                    <m:sSup>
                      <m:sSupPr>
                        <m:ctrlPr>
                          <a:rPr lang="en-US" altLang="zh-CN" sz="1350" i="1">
                            <a:latin typeface="Cambria Math" panose="02040503050406030204" pitchFamily="18" charset="0"/>
                          </a:rPr>
                        </m:ctrlPr>
                      </m:sSupPr>
                      <m:e>
                        <m:r>
                          <a:rPr lang="en-US" altLang="zh-CN" sz="1350" i="1">
                            <a:latin typeface="Cambria Math" panose="02040503050406030204" pitchFamily="18" charset="0"/>
                          </a:rPr>
                          <m:t>𝑒𝑟𝑓𝑐</m:t>
                        </m:r>
                      </m:e>
                      <m:sup>
                        <m:r>
                          <a:rPr lang="en-US" altLang="zh-CN" sz="1350" i="1">
                            <a:latin typeface="Cambria Math" panose="02040503050406030204" pitchFamily="18" charset="0"/>
                          </a:rPr>
                          <m:t>−1</m:t>
                        </m:r>
                      </m:sup>
                    </m:sSup>
                  </m:oMath>
                </a14:m>
                <a:r>
                  <a:rPr lang="zh-CN" altLang="en-US" sz="1350" dirty="0"/>
                  <a:t>为互补误差函数的逆函数</a:t>
                </a:r>
              </a:p>
              <a:p>
                <a:r>
                  <a:rPr lang="zh-CN" altLang="en-US" sz="1350" dirty="0"/>
                  <a:t>由此可以给出强子端</a:t>
                </a:r>
                <a:r>
                  <a:rPr lang="en-US" altLang="zh-CN" sz="1350" dirty="0"/>
                  <a:t>TRD</a:t>
                </a:r>
                <a:r>
                  <a:rPr lang="zh-CN" altLang="en-US" sz="1350" dirty="0"/>
                  <a:t>系统</a:t>
                </a:r>
                <a:r>
                  <a:rPr lang="en-US" altLang="zh-CN" sz="1350" dirty="0"/>
                  <a:t>e/</a:t>
                </a:r>
                <a:r>
                  <a:rPr lang="el-GR" altLang="zh-CN" sz="1350" dirty="0"/>
                  <a:t>π</a:t>
                </a:r>
                <a:r>
                  <a:rPr lang="zh-CN" altLang="en-US" sz="1350" dirty="0"/>
                  <a:t>鉴别需求为：在</a:t>
                </a:r>
                <a:r>
                  <a:rPr lang="en-US" altLang="zh-CN" sz="1350" dirty="0"/>
                  <a:t>90%</a:t>
                </a:r>
                <a:r>
                  <a:rPr lang="zh-CN" altLang="zh-CN" sz="1350" dirty="0"/>
                  <a:t>电子</a:t>
                </a:r>
                <a:r>
                  <a:rPr lang="zh-CN" altLang="en-US" sz="1350" dirty="0"/>
                  <a:t>探测效率下</a:t>
                </a:r>
                <a:r>
                  <a:rPr lang="en-US" altLang="zh-CN" sz="1350" dirty="0"/>
                  <a:t>π</a:t>
                </a:r>
                <a:r>
                  <a:rPr lang="zh-CN" altLang="zh-CN" sz="1350" dirty="0"/>
                  <a:t>被</a:t>
                </a:r>
                <a:r>
                  <a:rPr lang="zh-CN" altLang="en-US" sz="1350" dirty="0"/>
                  <a:t>误判率</a:t>
                </a:r>
                <a:r>
                  <a:rPr lang="en-US" altLang="zh-CN" sz="1350" b="1" dirty="0">
                    <a:solidFill>
                      <a:schemeClr val="accent6">
                        <a:lumMod val="50000"/>
                      </a:schemeClr>
                    </a:solidFill>
                    <a:effectLst>
                      <a:outerShdw blurRad="38100" dist="38100" dir="2700000" algn="tl">
                        <a:srgbClr val="000000">
                          <a:alpha val="43137"/>
                        </a:srgbClr>
                      </a:outerShdw>
                    </a:effectLst>
                  </a:rPr>
                  <a:t>4.28%</a:t>
                </a:r>
              </a:p>
            </p:txBody>
          </p:sp>
        </mc:Choice>
        <mc:Fallback xmlns="">
          <p:sp>
            <p:nvSpPr>
              <p:cNvPr id="9" name="文本框 8">
                <a:extLst>
                  <a:ext uri="{FF2B5EF4-FFF2-40B4-BE49-F238E27FC236}">
                    <a16:creationId xmlns:a16="http://schemas.microsoft.com/office/drawing/2014/main" id="{769404D2-5418-4306-AD25-509608E35A84}"/>
                  </a:ext>
                </a:extLst>
              </p:cNvPr>
              <p:cNvSpPr txBox="1">
                <a:spLocks noRot="1" noChangeAspect="1" noMove="1" noResize="1" noEditPoints="1" noAdjustHandles="1" noChangeArrowheads="1" noChangeShapeType="1" noTextEdit="1"/>
              </p:cNvSpPr>
              <p:nvPr/>
            </p:nvSpPr>
            <p:spPr>
              <a:xfrm>
                <a:off x="136720" y="2443767"/>
                <a:ext cx="8675810" cy="1703159"/>
              </a:xfrm>
              <a:prstGeom prst="rect">
                <a:avLst/>
              </a:prstGeom>
              <a:blipFill>
                <a:blip r:embed="rId3"/>
                <a:stretch>
                  <a:fillRect l="-140" t="-1075" r="-1194" b="-3943"/>
                </a:stretch>
              </a:blipFill>
            </p:spPr>
            <p:txBody>
              <a:bodyPr/>
              <a:lstStyle/>
              <a:p>
                <a:r>
                  <a:rPr lang="zh-CN" altLang="en-US">
                    <a:noFill/>
                  </a:rPr>
                  <a:t> </a:t>
                </a:r>
              </a:p>
            </p:txBody>
          </p:sp>
        </mc:Fallback>
      </mc:AlternateContent>
      <p:pic>
        <p:nvPicPr>
          <p:cNvPr id="16" name="图片 15" descr="图表, 直方图&#10;&#10;描述已自动生成">
            <a:extLst>
              <a:ext uri="{FF2B5EF4-FFF2-40B4-BE49-F238E27FC236}">
                <a16:creationId xmlns:a16="http://schemas.microsoft.com/office/drawing/2014/main" id="{9FC8CDD6-B48A-4C5B-871A-314AD405D7EA}"/>
              </a:ext>
            </a:extLst>
          </p:cNvPr>
          <p:cNvPicPr>
            <a:picLocks noChangeAspect="1"/>
          </p:cNvPicPr>
          <p:nvPr/>
        </p:nvPicPr>
        <p:blipFill>
          <a:blip r:embed="rId4"/>
          <a:stretch>
            <a:fillRect/>
          </a:stretch>
        </p:blipFill>
        <p:spPr>
          <a:xfrm>
            <a:off x="4683201" y="642145"/>
            <a:ext cx="2106706" cy="1801621"/>
          </a:xfrm>
          <a:prstGeom prst="rect">
            <a:avLst/>
          </a:prstGeom>
        </p:spPr>
      </p:pic>
      <p:sp>
        <p:nvSpPr>
          <p:cNvPr id="19" name="文本框 18">
            <a:extLst>
              <a:ext uri="{FF2B5EF4-FFF2-40B4-BE49-F238E27FC236}">
                <a16:creationId xmlns:a16="http://schemas.microsoft.com/office/drawing/2014/main" id="{EB7E4A5E-7212-4FA8-8255-EF35A09CEA8B}"/>
              </a:ext>
            </a:extLst>
          </p:cNvPr>
          <p:cNvSpPr txBox="1"/>
          <p:nvPr/>
        </p:nvSpPr>
        <p:spPr>
          <a:xfrm>
            <a:off x="6058526" y="1223911"/>
            <a:ext cx="1252010" cy="507831"/>
          </a:xfrm>
          <a:prstGeom prst="rect">
            <a:avLst/>
          </a:prstGeom>
          <a:noFill/>
        </p:spPr>
        <p:txBody>
          <a:bodyPr wrap="square" rtlCol="0">
            <a:spAutoFit/>
          </a:bodyPr>
          <a:lstStyle/>
          <a:p>
            <a:r>
              <a:rPr lang="en-US" altLang="zh-CN" sz="1350" dirty="0"/>
              <a:t>TRD</a:t>
            </a:r>
            <a:r>
              <a:rPr lang="zh-CN" altLang="en-US" sz="1350" dirty="0"/>
              <a:t>中沉积的能谱</a:t>
            </a:r>
          </a:p>
        </p:txBody>
      </p:sp>
      <p:pic>
        <p:nvPicPr>
          <p:cNvPr id="10" name="图片 9">
            <a:extLst>
              <a:ext uri="{FF2B5EF4-FFF2-40B4-BE49-F238E27FC236}">
                <a16:creationId xmlns:a16="http://schemas.microsoft.com/office/drawing/2014/main" id="{B2B55848-5681-4D66-B1C3-AA9FED1D2279}"/>
              </a:ext>
            </a:extLst>
          </p:cNvPr>
          <p:cNvPicPr>
            <a:picLocks noChangeAspect="1"/>
          </p:cNvPicPr>
          <p:nvPr/>
        </p:nvPicPr>
        <p:blipFill>
          <a:blip r:embed="rId5"/>
          <a:stretch>
            <a:fillRect/>
          </a:stretch>
        </p:blipFill>
        <p:spPr>
          <a:xfrm>
            <a:off x="1161971" y="570110"/>
            <a:ext cx="2327178" cy="1873656"/>
          </a:xfrm>
          <a:prstGeom prst="rect">
            <a:avLst/>
          </a:prstGeom>
        </p:spPr>
      </p:pic>
      <p:sp>
        <p:nvSpPr>
          <p:cNvPr id="11" name="文本框 10">
            <a:extLst>
              <a:ext uri="{FF2B5EF4-FFF2-40B4-BE49-F238E27FC236}">
                <a16:creationId xmlns:a16="http://schemas.microsoft.com/office/drawing/2014/main" id="{B3625B67-3CA7-4A53-971A-B330540F3F90}"/>
              </a:ext>
            </a:extLst>
          </p:cNvPr>
          <p:cNvSpPr txBox="1"/>
          <p:nvPr/>
        </p:nvSpPr>
        <p:spPr>
          <a:xfrm>
            <a:off x="2185555" y="1310500"/>
            <a:ext cx="658523" cy="507831"/>
          </a:xfrm>
          <a:prstGeom prst="rect">
            <a:avLst/>
          </a:prstGeom>
          <a:noFill/>
        </p:spPr>
        <p:txBody>
          <a:bodyPr wrap="square" rtlCol="0">
            <a:spAutoFit/>
          </a:bodyPr>
          <a:lstStyle/>
          <a:p>
            <a:r>
              <a:rPr lang="zh-CN" altLang="en-US" sz="1350" dirty="0"/>
              <a:t>刻度，拟合</a:t>
            </a:r>
          </a:p>
        </p:txBody>
      </p:sp>
      <p:sp>
        <p:nvSpPr>
          <p:cNvPr id="12" name="矩形 11">
            <a:extLst>
              <a:ext uri="{FF2B5EF4-FFF2-40B4-BE49-F238E27FC236}">
                <a16:creationId xmlns:a16="http://schemas.microsoft.com/office/drawing/2014/main" id="{B2365072-B4A9-4D35-884A-9678002CC1F0}"/>
              </a:ext>
            </a:extLst>
          </p:cNvPr>
          <p:cNvSpPr/>
          <p:nvPr/>
        </p:nvSpPr>
        <p:spPr>
          <a:xfrm flipH="1">
            <a:off x="2952750" y="732303"/>
            <a:ext cx="454024" cy="110413"/>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p>
        </p:txBody>
      </p:sp>
      <p:sp>
        <p:nvSpPr>
          <p:cNvPr id="13" name="矩形 12">
            <a:extLst>
              <a:ext uri="{FF2B5EF4-FFF2-40B4-BE49-F238E27FC236}">
                <a16:creationId xmlns:a16="http://schemas.microsoft.com/office/drawing/2014/main" id="{F9CA40CD-35BF-4D03-83F8-79E97432648E}"/>
              </a:ext>
            </a:extLst>
          </p:cNvPr>
          <p:cNvSpPr/>
          <p:nvPr/>
        </p:nvSpPr>
        <p:spPr>
          <a:xfrm flipH="1">
            <a:off x="2895600" y="842716"/>
            <a:ext cx="511174" cy="139524"/>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p>
        </p:txBody>
      </p:sp>
    </p:spTree>
    <p:extLst>
      <p:ext uri="{BB962C8B-B14F-4D97-AF65-F5344CB8AC3E}">
        <p14:creationId xmlns:p14="http://schemas.microsoft.com/office/powerpoint/2010/main" val="25983889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6BFB36-09C6-84D3-1436-D60C021C9C59}"/>
              </a:ext>
            </a:extLst>
          </p:cNvPr>
          <p:cNvSpPr>
            <a:spLocks noGrp="1"/>
          </p:cNvSpPr>
          <p:nvPr>
            <p:ph type="title"/>
          </p:nvPr>
        </p:nvSpPr>
        <p:spPr/>
        <p:txBody>
          <a:bodyPr/>
          <a:lstStyle/>
          <a:p>
            <a:r>
              <a:rPr lang="zh-CN" altLang="en-US" dirty="0"/>
              <a:t>结果</a:t>
            </a:r>
          </a:p>
        </p:txBody>
      </p:sp>
      <p:sp>
        <p:nvSpPr>
          <p:cNvPr id="3" name="灯片编号占位符 2">
            <a:extLst>
              <a:ext uri="{FF2B5EF4-FFF2-40B4-BE49-F238E27FC236}">
                <a16:creationId xmlns:a16="http://schemas.microsoft.com/office/drawing/2014/main" id="{37CAD892-3456-3F19-4E04-848A39D0441C}"/>
              </a:ext>
            </a:extLst>
          </p:cNvPr>
          <p:cNvSpPr>
            <a:spLocks noGrp="1"/>
          </p:cNvSpPr>
          <p:nvPr>
            <p:ph type="sldNum" sz="quarter" idx="12"/>
          </p:nvPr>
        </p:nvSpPr>
        <p:spPr/>
        <p:txBody>
          <a:bodyPr/>
          <a:lstStyle/>
          <a:p>
            <a:fld id="{4FAB73BC-B049-4115-A692-8D63A059BFB8}" type="slidenum">
              <a:rPr lang="en-US" smtClean="0"/>
              <a:t>27</a:t>
            </a:fld>
            <a:endParaRPr lang="en-US" dirty="0"/>
          </a:p>
        </p:txBody>
      </p:sp>
      <p:pic>
        <p:nvPicPr>
          <p:cNvPr id="5" name="图片 4" descr="图表&#10;&#10;描述已自动生成">
            <a:extLst>
              <a:ext uri="{FF2B5EF4-FFF2-40B4-BE49-F238E27FC236}">
                <a16:creationId xmlns:a16="http://schemas.microsoft.com/office/drawing/2014/main" id="{BBB49347-66FC-F619-6ADE-01F77B043065}"/>
              </a:ext>
            </a:extLst>
          </p:cNvPr>
          <p:cNvPicPr>
            <a:picLocks noChangeAspect="1"/>
          </p:cNvPicPr>
          <p:nvPr/>
        </p:nvPicPr>
        <p:blipFill>
          <a:blip r:embed="rId3"/>
          <a:stretch>
            <a:fillRect/>
          </a:stretch>
        </p:blipFill>
        <p:spPr>
          <a:xfrm>
            <a:off x="1243662" y="2440975"/>
            <a:ext cx="2529749" cy="2055422"/>
          </a:xfrm>
          <a:prstGeom prst="rect">
            <a:avLst/>
          </a:prstGeom>
        </p:spPr>
      </p:pic>
      <p:pic>
        <p:nvPicPr>
          <p:cNvPr id="7" name="图片 6" descr="图表&#10;&#10;描述已自动生成">
            <a:extLst>
              <a:ext uri="{FF2B5EF4-FFF2-40B4-BE49-F238E27FC236}">
                <a16:creationId xmlns:a16="http://schemas.microsoft.com/office/drawing/2014/main" id="{926C1C2C-AC75-555C-456B-3EF99A48979D}"/>
              </a:ext>
            </a:extLst>
          </p:cNvPr>
          <p:cNvPicPr>
            <a:picLocks noChangeAspect="1"/>
          </p:cNvPicPr>
          <p:nvPr/>
        </p:nvPicPr>
        <p:blipFill>
          <a:blip r:embed="rId4"/>
          <a:stretch>
            <a:fillRect/>
          </a:stretch>
        </p:blipFill>
        <p:spPr>
          <a:xfrm>
            <a:off x="4808070" y="2425103"/>
            <a:ext cx="2452479" cy="2071294"/>
          </a:xfrm>
          <a:prstGeom prst="rect">
            <a:avLst/>
          </a:prstGeom>
        </p:spPr>
      </p:pic>
      <p:sp>
        <p:nvSpPr>
          <p:cNvPr id="8" name="文本框 7">
            <a:extLst>
              <a:ext uri="{FF2B5EF4-FFF2-40B4-BE49-F238E27FC236}">
                <a16:creationId xmlns:a16="http://schemas.microsoft.com/office/drawing/2014/main" id="{B500334C-0778-71BE-6042-D56EFC18BFCC}"/>
              </a:ext>
            </a:extLst>
          </p:cNvPr>
          <p:cNvSpPr txBox="1"/>
          <p:nvPr/>
        </p:nvSpPr>
        <p:spPr>
          <a:xfrm>
            <a:off x="824513" y="4512269"/>
            <a:ext cx="3324103" cy="715581"/>
          </a:xfrm>
          <a:prstGeom prst="rect">
            <a:avLst/>
          </a:prstGeom>
          <a:noFill/>
        </p:spPr>
        <p:txBody>
          <a:bodyPr wrap="square" rtlCol="0">
            <a:spAutoFit/>
          </a:bodyPr>
          <a:lstStyle/>
          <a:p>
            <a:r>
              <a:rPr lang="zh-CN" altLang="en-US" sz="1350" dirty="0"/>
              <a:t>实验与模拟结果表明：</a:t>
            </a:r>
            <a:endParaRPr lang="en-US" altLang="zh-CN" sz="1350" dirty="0"/>
          </a:p>
          <a:p>
            <a:r>
              <a:rPr lang="en-US" altLang="zh-CN" sz="1350" dirty="0"/>
              <a:t>5GeV/c</a:t>
            </a:r>
            <a:r>
              <a:rPr lang="zh-CN" altLang="en-US" sz="1350" dirty="0"/>
              <a:t>，六层已不满足鉴别需求（实验结果显示误判率为</a:t>
            </a:r>
            <a:r>
              <a:rPr lang="en-US" altLang="zh-CN" sz="1350" b="1" dirty="0"/>
              <a:t>4.91%</a:t>
            </a:r>
            <a:r>
              <a:rPr lang="zh-CN" altLang="en-US" sz="1350" b="1" dirty="0"/>
              <a:t>）</a:t>
            </a:r>
            <a:endParaRPr lang="zh-CN" altLang="en-US" sz="1350" dirty="0"/>
          </a:p>
        </p:txBody>
      </p:sp>
      <p:sp>
        <p:nvSpPr>
          <p:cNvPr id="9" name="文本框 8">
            <a:extLst>
              <a:ext uri="{FF2B5EF4-FFF2-40B4-BE49-F238E27FC236}">
                <a16:creationId xmlns:a16="http://schemas.microsoft.com/office/drawing/2014/main" id="{C6BAB085-B901-3D26-D58D-B3625E509E14}"/>
              </a:ext>
            </a:extLst>
          </p:cNvPr>
          <p:cNvSpPr txBox="1"/>
          <p:nvPr/>
        </p:nvSpPr>
        <p:spPr>
          <a:xfrm>
            <a:off x="4648579" y="4655963"/>
            <a:ext cx="2659380" cy="300082"/>
          </a:xfrm>
          <a:prstGeom prst="rect">
            <a:avLst/>
          </a:prstGeom>
          <a:noFill/>
        </p:spPr>
        <p:txBody>
          <a:bodyPr wrap="square" rtlCol="0">
            <a:spAutoFit/>
          </a:bodyPr>
          <a:lstStyle/>
          <a:p>
            <a:r>
              <a:rPr lang="zh-CN" altLang="en-US" sz="1350" dirty="0"/>
              <a:t>模拟中更高动量区间，均不达标</a:t>
            </a:r>
          </a:p>
        </p:txBody>
      </p:sp>
      <p:sp>
        <p:nvSpPr>
          <p:cNvPr id="4" name="文本框 3">
            <a:extLst>
              <a:ext uri="{FF2B5EF4-FFF2-40B4-BE49-F238E27FC236}">
                <a16:creationId xmlns:a16="http://schemas.microsoft.com/office/drawing/2014/main" id="{668CFF3C-30AE-4E4F-ABA9-594740D3F368}"/>
              </a:ext>
            </a:extLst>
          </p:cNvPr>
          <p:cNvSpPr txBox="1"/>
          <p:nvPr/>
        </p:nvSpPr>
        <p:spPr>
          <a:xfrm>
            <a:off x="5642923" y="2651077"/>
            <a:ext cx="1379220" cy="323165"/>
          </a:xfrm>
          <a:prstGeom prst="rect">
            <a:avLst/>
          </a:prstGeom>
          <a:noFill/>
        </p:spPr>
        <p:txBody>
          <a:bodyPr wrap="square" rtlCol="0">
            <a:spAutoFit/>
          </a:bodyPr>
          <a:lstStyle/>
          <a:p>
            <a:r>
              <a:rPr lang="en-US" altLang="zh-CN" sz="1500" b="1" dirty="0">
                <a:effectLst>
                  <a:outerShdw blurRad="38100" dist="38100" dir="2700000" algn="tl">
                    <a:srgbClr val="000000">
                      <a:alpha val="43137"/>
                    </a:srgbClr>
                  </a:outerShdw>
                </a:effectLst>
              </a:rPr>
              <a:t>GEANT4</a:t>
            </a:r>
            <a:endParaRPr lang="zh-CN" altLang="en-US" sz="1500" b="1" dirty="0">
              <a:effectLst>
                <a:outerShdw blurRad="38100" dist="38100" dir="2700000" algn="tl">
                  <a:srgbClr val="000000">
                    <a:alpha val="43137"/>
                  </a:srgbClr>
                </a:outerShdw>
              </a:effectLst>
            </a:endParaRPr>
          </a:p>
        </p:txBody>
      </p:sp>
      <p:sp>
        <p:nvSpPr>
          <p:cNvPr id="6" name="文本框 5">
            <a:extLst>
              <a:ext uri="{FF2B5EF4-FFF2-40B4-BE49-F238E27FC236}">
                <a16:creationId xmlns:a16="http://schemas.microsoft.com/office/drawing/2014/main" id="{0A15FE9A-3971-298E-D6D3-6967F6D2C6E7}"/>
              </a:ext>
            </a:extLst>
          </p:cNvPr>
          <p:cNvSpPr txBox="1"/>
          <p:nvPr/>
        </p:nvSpPr>
        <p:spPr>
          <a:xfrm>
            <a:off x="3504561" y="3253935"/>
            <a:ext cx="1972991" cy="323165"/>
          </a:xfrm>
          <a:prstGeom prst="rect">
            <a:avLst/>
          </a:prstGeom>
          <a:noFill/>
        </p:spPr>
        <p:txBody>
          <a:bodyPr wrap="square" rtlCol="0">
            <a:spAutoFit/>
          </a:bodyPr>
          <a:lstStyle/>
          <a:p>
            <a:r>
              <a:rPr lang="en-US" altLang="zh-CN" sz="1500" b="1" dirty="0" err="1">
                <a:solidFill>
                  <a:srgbClr val="FF0000"/>
                </a:solidFill>
                <a:effectLst>
                  <a:outerShdw blurRad="38100" dist="38100" dir="2700000" algn="tl">
                    <a:srgbClr val="000000">
                      <a:alpha val="43137"/>
                    </a:srgbClr>
                  </a:outerShdw>
                </a:effectLst>
              </a:rPr>
              <a:t>Xe+ROHACELL</a:t>
            </a:r>
            <a:endParaRPr lang="zh-CN" altLang="en-US" sz="1500" b="1" dirty="0">
              <a:solidFill>
                <a:srgbClr val="FF0000"/>
              </a:solidFill>
              <a:effectLst>
                <a:outerShdw blurRad="38100" dist="38100" dir="2700000" algn="tl">
                  <a:srgbClr val="000000">
                    <a:alpha val="43137"/>
                  </a:srgbClr>
                </a:outerShdw>
              </a:effectLst>
            </a:endParaRPr>
          </a:p>
        </p:txBody>
      </p:sp>
      <p:pic>
        <p:nvPicPr>
          <p:cNvPr id="10" name="图片 9">
            <a:extLst>
              <a:ext uri="{FF2B5EF4-FFF2-40B4-BE49-F238E27FC236}">
                <a16:creationId xmlns:a16="http://schemas.microsoft.com/office/drawing/2014/main" id="{953A88EF-ABCE-4A5D-9B1A-27D4E0B42688}"/>
              </a:ext>
            </a:extLst>
          </p:cNvPr>
          <p:cNvPicPr>
            <a:picLocks noChangeAspect="1"/>
          </p:cNvPicPr>
          <p:nvPr/>
        </p:nvPicPr>
        <p:blipFill>
          <a:blip r:embed="rId5"/>
          <a:stretch>
            <a:fillRect/>
          </a:stretch>
        </p:blipFill>
        <p:spPr>
          <a:xfrm>
            <a:off x="4530851" y="585987"/>
            <a:ext cx="2243598" cy="1757933"/>
          </a:xfrm>
          <a:prstGeom prst="rect">
            <a:avLst/>
          </a:prstGeom>
        </p:spPr>
      </p:pic>
      <p:pic>
        <p:nvPicPr>
          <p:cNvPr id="11" name="图片 10">
            <a:extLst>
              <a:ext uri="{FF2B5EF4-FFF2-40B4-BE49-F238E27FC236}">
                <a16:creationId xmlns:a16="http://schemas.microsoft.com/office/drawing/2014/main" id="{6F350B7E-08FD-406F-9457-1AAA95236751}"/>
              </a:ext>
            </a:extLst>
          </p:cNvPr>
          <p:cNvPicPr>
            <a:picLocks noChangeAspect="1"/>
          </p:cNvPicPr>
          <p:nvPr/>
        </p:nvPicPr>
        <p:blipFill>
          <a:blip r:embed="rId6"/>
          <a:stretch>
            <a:fillRect/>
          </a:stretch>
        </p:blipFill>
        <p:spPr>
          <a:xfrm>
            <a:off x="6744622" y="531743"/>
            <a:ext cx="2340128" cy="1839116"/>
          </a:xfrm>
          <a:prstGeom prst="rect">
            <a:avLst/>
          </a:prstGeom>
        </p:spPr>
      </p:pic>
      <p:pic>
        <p:nvPicPr>
          <p:cNvPr id="12" name="图片 11">
            <a:extLst>
              <a:ext uri="{FF2B5EF4-FFF2-40B4-BE49-F238E27FC236}">
                <a16:creationId xmlns:a16="http://schemas.microsoft.com/office/drawing/2014/main" id="{03A929BA-7397-4FDA-8834-9ADFAA515648}"/>
              </a:ext>
            </a:extLst>
          </p:cNvPr>
          <p:cNvPicPr>
            <a:picLocks noChangeAspect="1"/>
          </p:cNvPicPr>
          <p:nvPr/>
        </p:nvPicPr>
        <p:blipFill>
          <a:blip r:embed="rId7"/>
          <a:stretch>
            <a:fillRect/>
          </a:stretch>
        </p:blipFill>
        <p:spPr>
          <a:xfrm>
            <a:off x="2382531" y="585987"/>
            <a:ext cx="2148320" cy="1686132"/>
          </a:xfrm>
          <a:prstGeom prst="rect">
            <a:avLst/>
          </a:prstGeom>
        </p:spPr>
      </p:pic>
      <p:pic>
        <p:nvPicPr>
          <p:cNvPr id="13" name="图片 12">
            <a:extLst>
              <a:ext uri="{FF2B5EF4-FFF2-40B4-BE49-F238E27FC236}">
                <a16:creationId xmlns:a16="http://schemas.microsoft.com/office/drawing/2014/main" id="{717F95D9-5B4C-4643-8A43-605432EFD80E}"/>
              </a:ext>
            </a:extLst>
          </p:cNvPr>
          <p:cNvPicPr>
            <a:picLocks noChangeAspect="1"/>
          </p:cNvPicPr>
          <p:nvPr/>
        </p:nvPicPr>
        <p:blipFill>
          <a:blip r:embed="rId8"/>
          <a:stretch>
            <a:fillRect/>
          </a:stretch>
        </p:blipFill>
        <p:spPr>
          <a:xfrm>
            <a:off x="107854" y="594996"/>
            <a:ext cx="2228700" cy="1757933"/>
          </a:xfrm>
          <a:prstGeom prst="rect">
            <a:avLst/>
          </a:prstGeom>
        </p:spPr>
      </p:pic>
      <p:sp>
        <p:nvSpPr>
          <p:cNvPr id="14" name="乘号 13">
            <a:extLst>
              <a:ext uri="{FF2B5EF4-FFF2-40B4-BE49-F238E27FC236}">
                <a16:creationId xmlns:a16="http://schemas.microsoft.com/office/drawing/2014/main" id="{B5AEA78D-9CE1-4294-8B53-E663C63CACF1}"/>
              </a:ext>
            </a:extLst>
          </p:cNvPr>
          <p:cNvSpPr/>
          <p:nvPr/>
        </p:nvSpPr>
        <p:spPr>
          <a:xfrm>
            <a:off x="3565644" y="1193422"/>
            <a:ext cx="373380" cy="361788"/>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5" name="乘号 14">
            <a:extLst>
              <a:ext uri="{FF2B5EF4-FFF2-40B4-BE49-F238E27FC236}">
                <a16:creationId xmlns:a16="http://schemas.microsoft.com/office/drawing/2014/main" id="{0E70DF0E-A660-4DEE-84E7-5EC3FF2076E0}"/>
              </a:ext>
            </a:extLst>
          </p:cNvPr>
          <p:cNvSpPr/>
          <p:nvPr/>
        </p:nvSpPr>
        <p:spPr>
          <a:xfrm>
            <a:off x="5733439" y="1270406"/>
            <a:ext cx="373380" cy="361788"/>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乘号 15">
            <a:extLst>
              <a:ext uri="{FF2B5EF4-FFF2-40B4-BE49-F238E27FC236}">
                <a16:creationId xmlns:a16="http://schemas.microsoft.com/office/drawing/2014/main" id="{AC8F9CB6-1BA5-4353-8BB0-777961C5D333}"/>
              </a:ext>
            </a:extLst>
          </p:cNvPr>
          <p:cNvSpPr/>
          <p:nvPr/>
        </p:nvSpPr>
        <p:spPr>
          <a:xfrm>
            <a:off x="7881759" y="1346286"/>
            <a:ext cx="373380" cy="361788"/>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7" name="圆: 空心 16">
            <a:extLst>
              <a:ext uri="{FF2B5EF4-FFF2-40B4-BE49-F238E27FC236}">
                <a16:creationId xmlns:a16="http://schemas.microsoft.com/office/drawing/2014/main" id="{633CAFEB-F8B5-4BB6-BA2B-24B58E384602}"/>
              </a:ext>
            </a:extLst>
          </p:cNvPr>
          <p:cNvSpPr/>
          <p:nvPr/>
        </p:nvSpPr>
        <p:spPr>
          <a:xfrm>
            <a:off x="901839" y="1231374"/>
            <a:ext cx="236220" cy="229826"/>
          </a:xfrm>
          <a:prstGeom prst="don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tx1"/>
              </a:solidFill>
            </a:endParaRPr>
          </a:p>
        </p:txBody>
      </p:sp>
    </p:spTree>
    <p:extLst>
      <p:ext uri="{BB962C8B-B14F-4D97-AF65-F5344CB8AC3E}">
        <p14:creationId xmlns:p14="http://schemas.microsoft.com/office/powerpoint/2010/main" val="327624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A04E76-41D8-C812-EA41-14C78E3DA031}"/>
              </a:ext>
            </a:extLst>
          </p:cNvPr>
          <p:cNvSpPr>
            <a:spLocks noGrp="1"/>
          </p:cNvSpPr>
          <p:nvPr>
            <p:ph type="title"/>
          </p:nvPr>
        </p:nvSpPr>
        <p:spPr/>
        <p:txBody>
          <a:bodyPr/>
          <a:lstStyle/>
          <a:p>
            <a:r>
              <a:rPr lang="zh-CN" altLang="en-US" dirty="0"/>
              <a:t>一维能谱似然法局限</a:t>
            </a:r>
          </a:p>
        </p:txBody>
      </p:sp>
      <p:sp>
        <p:nvSpPr>
          <p:cNvPr id="3" name="灯片编号占位符 2">
            <a:extLst>
              <a:ext uri="{FF2B5EF4-FFF2-40B4-BE49-F238E27FC236}">
                <a16:creationId xmlns:a16="http://schemas.microsoft.com/office/drawing/2014/main" id="{FD256A72-8842-A263-B56A-DB33403F7EF0}"/>
              </a:ext>
            </a:extLst>
          </p:cNvPr>
          <p:cNvSpPr>
            <a:spLocks noGrp="1"/>
          </p:cNvSpPr>
          <p:nvPr>
            <p:ph type="sldNum" sz="quarter" idx="12"/>
          </p:nvPr>
        </p:nvSpPr>
        <p:spPr/>
        <p:txBody>
          <a:bodyPr/>
          <a:lstStyle/>
          <a:p>
            <a:fld id="{4FAB73BC-B049-4115-A692-8D63A059BFB8}" type="slidenum">
              <a:rPr lang="en-US" smtClean="0"/>
              <a:t>28</a:t>
            </a:fld>
            <a:endParaRPr lang="en-US" dirty="0"/>
          </a:p>
        </p:txBody>
      </p:sp>
      <p:pic>
        <p:nvPicPr>
          <p:cNvPr id="5" name="图片 4" descr="图表&#10;&#10;描述已自动生成">
            <a:extLst>
              <a:ext uri="{FF2B5EF4-FFF2-40B4-BE49-F238E27FC236}">
                <a16:creationId xmlns:a16="http://schemas.microsoft.com/office/drawing/2014/main" id="{ABBB60C1-2D14-18BC-8767-1885AE0BEC07}"/>
              </a:ext>
            </a:extLst>
          </p:cNvPr>
          <p:cNvPicPr>
            <a:picLocks noChangeAspect="1"/>
          </p:cNvPicPr>
          <p:nvPr/>
        </p:nvPicPr>
        <p:blipFill>
          <a:blip r:embed="rId3"/>
          <a:stretch>
            <a:fillRect/>
          </a:stretch>
        </p:blipFill>
        <p:spPr>
          <a:xfrm>
            <a:off x="321576" y="705938"/>
            <a:ext cx="4101546" cy="2731526"/>
          </a:xfrm>
          <a:prstGeom prst="rect">
            <a:avLst/>
          </a:prstGeom>
        </p:spPr>
      </p:pic>
      <p:pic>
        <p:nvPicPr>
          <p:cNvPr id="7" name="图片 6" descr="图示&#10;&#10;中度可信度描述已自动生成">
            <a:extLst>
              <a:ext uri="{FF2B5EF4-FFF2-40B4-BE49-F238E27FC236}">
                <a16:creationId xmlns:a16="http://schemas.microsoft.com/office/drawing/2014/main" id="{E8C43819-85C7-8102-31E2-9AF390147651}"/>
              </a:ext>
            </a:extLst>
          </p:cNvPr>
          <p:cNvPicPr>
            <a:picLocks noChangeAspect="1"/>
          </p:cNvPicPr>
          <p:nvPr/>
        </p:nvPicPr>
        <p:blipFill>
          <a:blip r:embed="rId4"/>
          <a:stretch>
            <a:fillRect/>
          </a:stretch>
        </p:blipFill>
        <p:spPr>
          <a:xfrm>
            <a:off x="4423122" y="759046"/>
            <a:ext cx="3228256" cy="2649008"/>
          </a:xfrm>
          <a:prstGeom prst="rect">
            <a:avLst/>
          </a:prstGeom>
        </p:spPr>
      </p:pic>
      <p:sp>
        <p:nvSpPr>
          <p:cNvPr id="4" name="文本框 3">
            <a:extLst>
              <a:ext uri="{FF2B5EF4-FFF2-40B4-BE49-F238E27FC236}">
                <a16:creationId xmlns:a16="http://schemas.microsoft.com/office/drawing/2014/main" id="{AC8D5918-94F4-48CF-9996-9DBC612EE3BE}"/>
              </a:ext>
            </a:extLst>
          </p:cNvPr>
          <p:cNvSpPr txBox="1"/>
          <p:nvPr/>
        </p:nvSpPr>
        <p:spPr>
          <a:xfrm>
            <a:off x="4625480" y="3488059"/>
            <a:ext cx="3144498" cy="507831"/>
          </a:xfrm>
          <a:prstGeom prst="rect">
            <a:avLst/>
          </a:prstGeom>
          <a:noFill/>
        </p:spPr>
        <p:txBody>
          <a:bodyPr wrap="square" rtlCol="0">
            <a:spAutoFit/>
          </a:bodyPr>
          <a:lstStyle/>
          <a:p>
            <a:r>
              <a:rPr lang="zh-CN" altLang="en-US" sz="1350" dirty="0"/>
              <a:t>目标动量区间内的电子</a:t>
            </a:r>
            <a:r>
              <a:rPr lang="en-US" altLang="zh-CN" sz="1350" dirty="0"/>
              <a:t>e</a:t>
            </a:r>
            <a:r>
              <a:rPr lang="zh-CN" altLang="en-US" sz="1350" dirty="0"/>
              <a:t>在穿过辐射体后产生的</a:t>
            </a:r>
            <a:r>
              <a:rPr lang="en-US" altLang="zh-CN" sz="1350" dirty="0"/>
              <a:t>TR</a:t>
            </a:r>
            <a:r>
              <a:rPr lang="zh-CN" altLang="en-US" sz="1350" dirty="0"/>
              <a:t>光子能量已趋于饱和</a:t>
            </a:r>
          </a:p>
        </p:txBody>
      </p:sp>
      <p:sp>
        <p:nvSpPr>
          <p:cNvPr id="6" name="文本框 5">
            <a:extLst>
              <a:ext uri="{FF2B5EF4-FFF2-40B4-BE49-F238E27FC236}">
                <a16:creationId xmlns:a16="http://schemas.microsoft.com/office/drawing/2014/main" id="{C4CE0963-D8FA-4102-8B21-CB42C83A186C}"/>
              </a:ext>
            </a:extLst>
          </p:cNvPr>
          <p:cNvSpPr txBox="1"/>
          <p:nvPr/>
        </p:nvSpPr>
        <p:spPr>
          <a:xfrm>
            <a:off x="1092477" y="3529454"/>
            <a:ext cx="2811958" cy="507831"/>
          </a:xfrm>
          <a:prstGeom prst="rect">
            <a:avLst/>
          </a:prstGeom>
          <a:noFill/>
        </p:spPr>
        <p:txBody>
          <a:bodyPr wrap="square" rtlCol="0">
            <a:spAutoFit/>
          </a:bodyPr>
          <a:lstStyle/>
          <a:p>
            <a:r>
              <a:rPr lang="zh-CN" altLang="en-US" sz="1350" dirty="0"/>
              <a:t>随着动量增加，电子</a:t>
            </a:r>
            <a:r>
              <a:rPr lang="en-US" altLang="zh-CN" sz="1350" dirty="0"/>
              <a:t>e</a:t>
            </a:r>
            <a:r>
              <a:rPr lang="zh-CN" altLang="en-US" sz="1350" dirty="0"/>
              <a:t>与强子</a:t>
            </a:r>
            <a:r>
              <a:rPr lang="el-GR" altLang="zh-CN" sz="1350" dirty="0"/>
              <a:t>π</a:t>
            </a:r>
            <a:r>
              <a:rPr lang="zh-CN" altLang="en-US" sz="1350" dirty="0"/>
              <a:t>电离能损差异性变弱</a:t>
            </a:r>
          </a:p>
        </p:txBody>
      </p:sp>
      <p:sp>
        <p:nvSpPr>
          <p:cNvPr id="9" name="文本框 8">
            <a:extLst>
              <a:ext uri="{FF2B5EF4-FFF2-40B4-BE49-F238E27FC236}">
                <a16:creationId xmlns:a16="http://schemas.microsoft.com/office/drawing/2014/main" id="{6E12B6B2-D356-4692-9970-AB97DAD754BC}"/>
              </a:ext>
            </a:extLst>
          </p:cNvPr>
          <p:cNvSpPr txBox="1"/>
          <p:nvPr/>
        </p:nvSpPr>
        <p:spPr>
          <a:xfrm>
            <a:off x="1471474" y="4135603"/>
            <a:ext cx="5832641" cy="715581"/>
          </a:xfrm>
          <a:prstGeom prst="rect">
            <a:avLst/>
          </a:prstGeom>
          <a:noFill/>
        </p:spPr>
        <p:txBody>
          <a:bodyPr wrap="square">
            <a:spAutoFit/>
          </a:bodyPr>
          <a:lstStyle/>
          <a:p>
            <a:r>
              <a:rPr lang="zh-CN" altLang="en-US" sz="1350" b="1" dirty="0">
                <a:solidFill>
                  <a:srgbClr val="FF0000"/>
                </a:solidFill>
              </a:rPr>
              <a:t>一维能谱仅依赖总能量沉积（包含带电粒子自身电离能损与</a:t>
            </a:r>
            <a:r>
              <a:rPr lang="en-US" altLang="zh-CN" sz="1350" b="1" dirty="0">
                <a:solidFill>
                  <a:srgbClr val="FF0000"/>
                </a:solidFill>
              </a:rPr>
              <a:t>TR</a:t>
            </a:r>
            <a:r>
              <a:rPr lang="zh-CN" altLang="en-US" sz="1350" b="1" dirty="0">
                <a:solidFill>
                  <a:srgbClr val="FF0000"/>
                </a:solidFill>
              </a:rPr>
              <a:t>光子能损）的统计特征，无法区分电子穿越辐射光子与粒子自身电离的贡献，导致高动量下鉴别能力退化</a:t>
            </a:r>
          </a:p>
        </p:txBody>
      </p:sp>
      <p:sp>
        <p:nvSpPr>
          <p:cNvPr id="8" name="文本框 7">
            <a:extLst>
              <a:ext uri="{FF2B5EF4-FFF2-40B4-BE49-F238E27FC236}">
                <a16:creationId xmlns:a16="http://schemas.microsoft.com/office/drawing/2014/main" id="{A66CA5AE-1DDF-B053-54F5-0A6CE8D04ED7}"/>
              </a:ext>
            </a:extLst>
          </p:cNvPr>
          <p:cNvSpPr txBox="1"/>
          <p:nvPr/>
        </p:nvSpPr>
        <p:spPr>
          <a:xfrm>
            <a:off x="5641570" y="1458484"/>
            <a:ext cx="1405890" cy="300082"/>
          </a:xfrm>
          <a:prstGeom prst="rect">
            <a:avLst/>
          </a:prstGeom>
          <a:noFill/>
        </p:spPr>
        <p:txBody>
          <a:bodyPr wrap="square" rtlCol="0">
            <a:spAutoFit/>
          </a:bodyPr>
          <a:lstStyle/>
          <a:p>
            <a:r>
              <a:rPr lang="zh-CN" altLang="en-US" sz="1350" b="1" dirty="0">
                <a:effectLst>
                  <a:outerShdw blurRad="38100" dist="38100" dir="2700000" algn="tl">
                    <a:srgbClr val="000000">
                      <a:alpha val="43137"/>
                    </a:srgbClr>
                  </a:outerShdw>
                </a:effectLst>
              </a:rPr>
              <a:t>辐射光子能量</a:t>
            </a:r>
          </a:p>
        </p:txBody>
      </p:sp>
      <p:sp>
        <p:nvSpPr>
          <p:cNvPr id="10" name="文本框 9">
            <a:extLst>
              <a:ext uri="{FF2B5EF4-FFF2-40B4-BE49-F238E27FC236}">
                <a16:creationId xmlns:a16="http://schemas.microsoft.com/office/drawing/2014/main" id="{86C7CB6D-DF01-1292-1C7A-B25E9F440D0D}"/>
              </a:ext>
            </a:extLst>
          </p:cNvPr>
          <p:cNvSpPr txBox="1"/>
          <p:nvPr/>
        </p:nvSpPr>
        <p:spPr>
          <a:xfrm>
            <a:off x="1669404" y="1689194"/>
            <a:ext cx="1405890" cy="300082"/>
          </a:xfrm>
          <a:prstGeom prst="rect">
            <a:avLst/>
          </a:prstGeom>
          <a:noFill/>
        </p:spPr>
        <p:txBody>
          <a:bodyPr wrap="square" rtlCol="0">
            <a:spAutoFit/>
          </a:bodyPr>
          <a:lstStyle/>
          <a:p>
            <a:r>
              <a:rPr lang="zh-CN" altLang="en-US" sz="1350" b="1" dirty="0">
                <a:effectLst>
                  <a:outerShdw blurRad="38100" dist="38100" dir="2700000" algn="tl">
                    <a:srgbClr val="000000">
                      <a:alpha val="43137"/>
                    </a:srgbClr>
                  </a:outerShdw>
                </a:effectLst>
              </a:rPr>
              <a:t>带电粒子能损</a:t>
            </a:r>
          </a:p>
        </p:txBody>
      </p:sp>
      <p:sp>
        <p:nvSpPr>
          <p:cNvPr id="11" name="文本框 10">
            <a:extLst>
              <a:ext uri="{FF2B5EF4-FFF2-40B4-BE49-F238E27FC236}">
                <a16:creationId xmlns:a16="http://schemas.microsoft.com/office/drawing/2014/main" id="{7D5333CB-2E77-4FF4-ACEC-5986186A54FE}"/>
              </a:ext>
            </a:extLst>
          </p:cNvPr>
          <p:cNvSpPr txBox="1"/>
          <p:nvPr/>
        </p:nvSpPr>
        <p:spPr>
          <a:xfrm>
            <a:off x="7176840" y="1423859"/>
            <a:ext cx="1338828" cy="369332"/>
          </a:xfrm>
          <a:prstGeom prst="rect">
            <a:avLst/>
          </a:prstGeom>
          <a:noFill/>
        </p:spPr>
        <p:txBody>
          <a:bodyPr wrap="none" rtlCol="0">
            <a:spAutoFit/>
          </a:bodyPr>
          <a:lstStyle/>
          <a:p>
            <a:r>
              <a:rPr lang="zh-CN" altLang="en-US" dirty="0">
                <a:solidFill>
                  <a:srgbClr val="FF0000"/>
                </a:solidFill>
              </a:rPr>
              <a:t>改成总能谱</a:t>
            </a:r>
          </a:p>
        </p:txBody>
      </p:sp>
    </p:spTree>
    <p:extLst>
      <p:ext uri="{BB962C8B-B14F-4D97-AF65-F5344CB8AC3E}">
        <p14:creationId xmlns:p14="http://schemas.microsoft.com/office/powerpoint/2010/main" val="3443407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F0B5BA-D276-4E4F-AF87-6098871D219B}"/>
              </a:ext>
            </a:extLst>
          </p:cNvPr>
          <p:cNvSpPr>
            <a:spLocks noGrp="1"/>
          </p:cNvSpPr>
          <p:nvPr>
            <p:ph type="title"/>
          </p:nvPr>
        </p:nvSpPr>
        <p:spPr/>
        <p:txBody>
          <a:bodyPr/>
          <a:lstStyle/>
          <a:p>
            <a:r>
              <a:rPr lang="zh-CN" altLang="en-US" dirty="0"/>
              <a:t>模拟与</a:t>
            </a:r>
            <a:r>
              <a:rPr lang="en-US" altLang="zh-CN" dirty="0"/>
              <a:t>beam</a:t>
            </a:r>
            <a:r>
              <a:rPr lang="zh-CN" altLang="en-US" dirty="0"/>
              <a:t>误差分析</a:t>
            </a:r>
          </a:p>
        </p:txBody>
      </p:sp>
      <p:sp>
        <p:nvSpPr>
          <p:cNvPr id="3" name="灯片编号占位符 2">
            <a:extLst>
              <a:ext uri="{FF2B5EF4-FFF2-40B4-BE49-F238E27FC236}">
                <a16:creationId xmlns:a16="http://schemas.microsoft.com/office/drawing/2014/main" id="{3444D37C-9A33-4E33-9DF9-D0B5476907FE}"/>
              </a:ext>
            </a:extLst>
          </p:cNvPr>
          <p:cNvSpPr>
            <a:spLocks noGrp="1"/>
          </p:cNvSpPr>
          <p:nvPr>
            <p:ph type="sldNum" sz="quarter" idx="12"/>
          </p:nvPr>
        </p:nvSpPr>
        <p:spPr/>
        <p:txBody>
          <a:bodyPr/>
          <a:lstStyle/>
          <a:p>
            <a:fld id="{4FAB73BC-B049-4115-A692-8D63A059BFB8}" type="slidenum">
              <a:rPr lang="en-US" smtClean="0"/>
              <a:t>29</a:t>
            </a:fld>
            <a:endParaRPr lang="en-US" dirty="0"/>
          </a:p>
        </p:txBody>
      </p:sp>
      <p:sp>
        <p:nvSpPr>
          <p:cNvPr id="6" name="文本框 5">
            <a:extLst>
              <a:ext uri="{FF2B5EF4-FFF2-40B4-BE49-F238E27FC236}">
                <a16:creationId xmlns:a16="http://schemas.microsoft.com/office/drawing/2014/main" id="{5EFCCBBD-A357-47F1-A327-4841626A5EDD}"/>
              </a:ext>
            </a:extLst>
          </p:cNvPr>
          <p:cNvSpPr txBox="1"/>
          <p:nvPr/>
        </p:nvSpPr>
        <p:spPr>
          <a:xfrm>
            <a:off x="1250656" y="4216330"/>
            <a:ext cx="1919264" cy="300082"/>
          </a:xfrm>
          <a:prstGeom prst="rect">
            <a:avLst/>
          </a:prstGeom>
          <a:noFill/>
        </p:spPr>
        <p:txBody>
          <a:bodyPr wrap="square" rtlCol="0">
            <a:spAutoFit/>
          </a:bodyPr>
          <a:lstStyle/>
          <a:p>
            <a:r>
              <a:rPr lang="zh-CN" altLang="en-US" sz="1350" dirty="0"/>
              <a:t>一维结果误差分析</a:t>
            </a:r>
          </a:p>
        </p:txBody>
      </p:sp>
      <p:pic>
        <p:nvPicPr>
          <p:cNvPr id="8" name="图片 7">
            <a:extLst>
              <a:ext uri="{FF2B5EF4-FFF2-40B4-BE49-F238E27FC236}">
                <a16:creationId xmlns:a16="http://schemas.microsoft.com/office/drawing/2014/main" id="{828907D2-3A35-446F-8569-D70CB9FE0CA6}"/>
              </a:ext>
            </a:extLst>
          </p:cNvPr>
          <p:cNvPicPr>
            <a:picLocks noChangeAspect="1"/>
          </p:cNvPicPr>
          <p:nvPr/>
        </p:nvPicPr>
        <p:blipFill>
          <a:blip r:embed="rId2"/>
          <a:stretch>
            <a:fillRect/>
          </a:stretch>
        </p:blipFill>
        <p:spPr>
          <a:xfrm>
            <a:off x="4481653" y="1183080"/>
            <a:ext cx="3791717" cy="2777341"/>
          </a:xfrm>
          <a:prstGeom prst="rect">
            <a:avLst/>
          </a:prstGeom>
        </p:spPr>
      </p:pic>
      <p:pic>
        <p:nvPicPr>
          <p:cNvPr id="10" name="图片 9">
            <a:extLst>
              <a:ext uri="{FF2B5EF4-FFF2-40B4-BE49-F238E27FC236}">
                <a16:creationId xmlns:a16="http://schemas.microsoft.com/office/drawing/2014/main" id="{536A1635-B3A4-4F19-ACE3-1A7FAEB09A44}"/>
              </a:ext>
            </a:extLst>
          </p:cNvPr>
          <p:cNvPicPr>
            <a:picLocks noChangeAspect="1"/>
          </p:cNvPicPr>
          <p:nvPr/>
        </p:nvPicPr>
        <p:blipFill>
          <a:blip r:embed="rId3"/>
          <a:stretch>
            <a:fillRect/>
          </a:stretch>
        </p:blipFill>
        <p:spPr>
          <a:xfrm>
            <a:off x="385998" y="1183080"/>
            <a:ext cx="3806036" cy="2849780"/>
          </a:xfrm>
          <a:prstGeom prst="rect">
            <a:avLst/>
          </a:prstGeom>
        </p:spPr>
      </p:pic>
      <p:sp>
        <p:nvSpPr>
          <p:cNvPr id="11" name="文本框 10">
            <a:extLst>
              <a:ext uri="{FF2B5EF4-FFF2-40B4-BE49-F238E27FC236}">
                <a16:creationId xmlns:a16="http://schemas.microsoft.com/office/drawing/2014/main" id="{038C261D-5929-44B5-ADCE-C96C3CE4AC59}"/>
              </a:ext>
            </a:extLst>
          </p:cNvPr>
          <p:cNvSpPr txBox="1"/>
          <p:nvPr/>
        </p:nvSpPr>
        <p:spPr>
          <a:xfrm>
            <a:off x="5639954" y="4147750"/>
            <a:ext cx="1919264" cy="300082"/>
          </a:xfrm>
          <a:prstGeom prst="rect">
            <a:avLst/>
          </a:prstGeom>
          <a:noFill/>
        </p:spPr>
        <p:txBody>
          <a:bodyPr wrap="square" rtlCol="0">
            <a:spAutoFit/>
          </a:bodyPr>
          <a:lstStyle/>
          <a:p>
            <a:r>
              <a:rPr lang="zh-CN" altLang="en-US" sz="1350" dirty="0"/>
              <a:t>二维结果误差分析</a:t>
            </a:r>
          </a:p>
        </p:txBody>
      </p:sp>
    </p:spTree>
    <p:extLst>
      <p:ext uri="{BB962C8B-B14F-4D97-AF65-F5344CB8AC3E}">
        <p14:creationId xmlns:p14="http://schemas.microsoft.com/office/powerpoint/2010/main" val="33696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CB99F2B-C382-5691-573F-6C85BF7DC01D}"/>
              </a:ext>
            </a:extLst>
          </p:cNvPr>
          <p:cNvSpPr>
            <a:spLocks noGrp="1"/>
          </p:cNvSpPr>
          <p:nvPr>
            <p:ph type="title"/>
          </p:nvPr>
        </p:nvSpPr>
        <p:spPr>
          <a:xfrm>
            <a:off x="249652" y="58976"/>
            <a:ext cx="7564898" cy="556812"/>
          </a:xfrm>
        </p:spPr>
        <p:txBody>
          <a:bodyPr/>
          <a:lstStyle/>
          <a:p>
            <a:r>
              <a:rPr lang="en-US" altLang="zh-CN" dirty="0"/>
              <a:t>EIC</a:t>
            </a:r>
            <a:endParaRPr lang="zh-CN" altLang="en-US" dirty="0"/>
          </a:p>
        </p:txBody>
      </p:sp>
      <p:pic>
        <p:nvPicPr>
          <p:cNvPr id="18" name="图片 17" descr="图表, 图示, 雷达图&#10;&#10;描述已自动生成">
            <a:extLst>
              <a:ext uri="{FF2B5EF4-FFF2-40B4-BE49-F238E27FC236}">
                <a16:creationId xmlns:a16="http://schemas.microsoft.com/office/drawing/2014/main" id="{13A8DE5F-8E02-4E62-8060-F3BA25380615}"/>
              </a:ext>
            </a:extLst>
          </p:cNvPr>
          <p:cNvPicPr>
            <a:picLocks noChangeAspect="1"/>
          </p:cNvPicPr>
          <p:nvPr/>
        </p:nvPicPr>
        <p:blipFill>
          <a:blip r:embed="rId3"/>
          <a:stretch>
            <a:fillRect/>
          </a:stretch>
        </p:blipFill>
        <p:spPr>
          <a:xfrm>
            <a:off x="2303719" y="800046"/>
            <a:ext cx="2881125" cy="1777715"/>
          </a:xfrm>
          <a:prstGeom prst="rect">
            <a:avLst/>
          </a:prstGeom>
        </p:spPr>
      </p:pic>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BB763C45-0E64-4C95-9D77-E986132A557E}"/>
                  </a:ext>
                </a:extLst>
              </p:cNvPr>
              <p:cNvSpPr txBox="1"/>
              <p:nvPr/>
            </p:nvSpPr>
            <p:spPr>
              <a:xfrm>
                <a:off x="4982606" y="2231746"/>
                <a:ext cx="3601389" cy="2377574"/>
              </a:xfrm>
              <a:prstGeom prst="rect">
                <a:avLst/>
              </a:prstGeom>
              <a:noFill/>
            </p:spPr>
            <p:txBody>
              <a:bodyPr wrap="square" rtlCol="0">
                <a:spAutoFit/>
              </a:bodyPr>
              <a:lstStyle/>
              <a:p>
                <a:r>
                  <a:rPr lang="en-US" altLang="zh-CN" sz="1350" dirty="0"/>
                  <a:t>EIC</a:t>
                </a:r>
                <a:r>
                  <a:rPr lang="zh-CN" altLang="en-US" sz="1350" dirty="0"/>
                  <a:t>：电子离子对撞的质心能量</a:t>
                </a:r>
                <a:r>
                  <a:rPr lang="en-US" altLang="zh-CN" sz="1350" dirty="0"/>
                  <a:t>~20–140 GeV</a:t>
                </a:r>
                <a:r>
                  <a:rPr lang="zh-CN" altLang="en-US" sz="1350" dirty="0"/>
                  <a:t>，亮度高达</a:t>
                </a:r>
                <a14:m>
                  <m:oMath xmlns:m="http://schemas.openxmlformats.org/officeDocument/2006/math">
                    <m:sSup>
                      <m:sSupPr>
                        <m:ctrlPr>
                          <a:rPr lang="en-US" altLang="zh-CN" sz="1350" i="1" smtClean="0">
                            <a:solidFill>
                              <a:schemeClr val="tx1"/>
                            </a:solidFill>
                            <a:latin typeface="Cambria Math" panose="02040503050406030204" pitchFamily="18" charset="0"/>
                          </a:rPr>
                        </m:ctrlPr>
                      </m:sSupPr>
                      <m:e>
                        <m:r>
                          <a:rPr lang="en-US" altLang="zh-CN" sz="1350" b="0" i="0">
                            <a:solidFill>
                              <a:schemeClr val="tx1"/>
                            </a:solidFill>
                            <a:latin typeface="Cambria Math" panose="02040503050406030204" pitchFamily="18" charset="0"/>
                          </a:rPr>
                          <m:t>~10</m:t>
                        </m:r>
                      </m:e>
                      <m:sup>
                        <m:r>
                          <a:rPr lang="en-US" altLang="zh-CN" sz="1350" b="0" i="0">
                            <a:solidFill>
                              <a:schemeClr val="tx1"/>
                            </a:solidFill>
                            <a:latin typeface="Cambria Math" panose="02040503050406030204" pitchFamily="18" charset="0"/>
                          </a:rPr>
                          <m:t>34</m:t>
                        </m:r>
                      </m:sup>
                    </m:sSup>
                    <m:sSup>
                      <m:sSupPr>
                        <m:ctrlPr>
                          <a:rPr lang="en-US" altLang="zh-CN" sz="1350" i="1">
                            <a:solidFill>
                              <a:schemeClr val="tx1"/>
                            </a:solidFill>
                            <a:latin typeface="Cambria Math" panose="02040503050406030204" pitchFamily="18" charset="0"/>
                          </a:rPr>
                        </m:ctrlPr>
                      </m:sSupPr>
                      <m:e>
                        <m:r>
                          <m:rPr>
                            <m:sty m:val="p"/>
                          </m:rPr>
                          <a:rPr lang="en-US" altLang="zh-CN" sz="1350" b="0" i="0">
                            <a:solidFill>
                              <a:schemeClr val="tx1"/>
                            </a:solidFill>
                            <a:latin typeface="Cambria Math" panose="02040503050406030204" pitchFamily="18" charset="0"/>
                          </a:rPr>
                          <m:t>cm</m:t>
                        </m:r>
                      </m:e>
                      <m:sup>
                        <m:r>
                          <a:rPr lang="en-US" altLang="zh-CN" sz="1350" b="0" i="0">
                            <a:solidFill>
                              <a:schemeClr val="tx1"/>
                            </a:solidFill>
                            <a:latin typeface="Cambria Math" panose="02040503050406030204" pitchFamily="18" charset="0"/>
                          </a:rPr>
                          <m:t>−2</m:t>
                        </m:r>
                      </m:sup>
                    </m:sSup>
                    <m:sSup>
                      <m:sSupPr>
                        <m:ctrlPr>
                          <a:rPr lang="en-US" altLang="zh-CN" sz="1350" i="1">
                            <a:solidFill>
                              <a:schemeClr val="tx1"/>
                            </a:solidFill>
                            <a:latin typeface="Cambria Math" panose="02040503050406030204" pitchFamily="18" charset="0"/>
                          </a:rPr>
                        </m:ctrlPr>
                      </m:sSupPr>
                      <m:e>
                        <m:r>
                          <m:rPr>
                            <m:sty m:val="p"/>
                          </m:rPr>
                          <a:rPr lang="en-US" altLang="zh-CN" sz="1350" b="0" i="0">
                            <a:solidFill>
                              <a:schemeClr val="tx1"/>
                            </a:solidFill>
                            <a:latin typeface="Cambria Math" panose="02040503050406030204" pitchFamily="18" charset="0"/>
                          </a:rPr>
                          <m:t>s</m:t>
                        </m:r>
                      </m:e>
                      <m:sup>
                        <m:r>
                          <a:rPr lang="en-US" altLang="zh-CN" sz="1350" b="0" i="0">
                            <a:solidFill>
                              <a:schemeClr val="tx1"/>
                            </a:solidFill>
                            <a:latin typeface="Cambria Math" panose="02040503050406030204" pitchFamily="18" charset="0"/>
                          </a:rPr>
                          <m:t>−1</m:t>
                        </m:r>
                      </m:sup>
                    </m:sSup>
                  </m:oMath>
                </a14:m>
                <a:endParaRPr lang="en-US" altLang="zh-CN" sz="1350" dirty="0">
                  <a:solidFill>
                    <a:srgbClr val="FF0000"/>
                  </a:solidFill>
                </a:endParaRPr>
              </a:p>
              <a:p>
                <a:endParaRPr lang="en-US" altLang="zh-CN" sz="1350" b="1" dirty="0">
                  <a:solidFill>
                    <a:srgbClr val="FF0000"/>
                  </a:solidFill>
                </a:endParaRPr>
              </a:p>
              <a:p>
                <a:r>
                  <a:rPr lang="en-US" altLang="zh-CN" sz="1350" dirty="0"/>
                  <a:t>TRD</a:t>
                </a:r>
                <a:r>
                  <a:rPr lang="zh-CN" altLang="en-US" sz="1350" dirty="0"/>
                  <a:t>负责强子端的电子识别，为提升鉴别能力，</a:t>
                </a:r>
                <a:r>
                  <a:rPr lang="en-US" altLang="zh-CN" sz="1350" dirty="0"/>
                  <a:t>TRD</a:t>
                </a:r>
                <a:r>
                  <a:rPr lang="zh-CN" altLang="en-US" sz="1350" dirty="0"/>
                  <a:t>通常使用多层探测单元。</a:t>
                </a:r>
                <a:endParaRPr lang="en-US" altLang="zh-CN" sz="1350" dirty="0"/>
              </a:p>
              <a:p>
                <a:endParaRPr lang="en-US" altLang="zh-CN" sz="1350" dirty="0"/>
              </a:p>
              <a:p>
                <a:r>
                  <a:rPr lang="en-US" altLang="zh-CN" sz="1350" dirty="0"/>
                  <a:t>TRD</a:t>
                </a:r>
                <a:r>
                  <a:rPr lang="zh-CN" altLang="en-US" sz="1350" dirty="0"/>
                  <a:t>位于</a:t>
                </a:r>
                <a:r>
                  <a:rPr lang="en-US" altLang="zh-CN" sz="1350" dirty="0"/>
                  <a:t>RICH</a:t>
                </a:r>
                <a:r>
                  <a:rPr lang="zh-CN" altLang="en-US" sz="1350" dirty="0"/>
                  <a:t>和</a:t>
                </a:r>
                <a:r>
                  <a:rPr lang="en-US" altLang="zh-CN" sz="1350" dirty="0"/>
                  <a:t>ECAL</a:t>
                </a:r>
                <a:r>
                  <a:rPr lang="zh-CN" altLang="en-US" sz="1350" dirty="0"/>
                  <a:t>之间，覆盖角度（</a:t>
                </a:r>
                <a:r>
                  <a:rPr lang="en-US" altLang="zh-CN" sz="1350" dirty="0"/>
                  <a:t>η=1~4</a:t>
                </a:r>
                <a:r>
                  <a:rPr lang="zh-CN" altLang="en-US" sz="1350" dirty="0"/>
                  <a:t>），其空间</a:t>
                </a:r>
                <a:r>
                  <a:rPr lang="en-US" altLang="zh-CN" sz="1350" dirty="0"/>
                  <a:t>Z</a:t>
                </a:r>
                <a:r>
                  <a:rPr lang="zh-CN" altLang="en-US" sz="1350" dirty="0"/>
                  <a:t>向只有</a:t>
                </a:r>
                <a:r>
                  <a:rPr lang="en-US" altLang="zh-CN" sz="1350" dirty="0"/>
                  <a:t>50cm</a:t>
                </a:r>
                <a:r>
                  <a:rPr lang="zh-CN" altLang="en-US" sz="1350" dirty="0"/>
                  <a:t>整体空间。</a:t>
                </a:r>
                <a:endParaRPr lang="en-US" altLang="zh-CN" sz="1350" dirty="0"/>
              </a:p>
              <a:p>
                <a:endParaRPr lang="en-US" altLang="zh-CN" sz="1350" dirty="0"/>
              </a:p>
              <a:p>
                <a:r>
                  <a:rPr lang="zh-CN" altLang="en-US" sz="1350" dirty="0"/>
                  <a:t>为了满足大面积覆盖，以及高计数率，可选择</a:t>
                </a:r>
                <a:r>
                  <a:rPr lang="en-US" altLang="zh-CN" sz="1350" dirty="0"/>
                  <a:t>MPGD</a:t>
                </a:r>
                <a:r>
                  <a:rPr lang="zh-CN" altLang="en-US" sz="1350" dirty="0"/>
                  <a:t>作为灵敏探测器</a:t>
                </a:r>
                <a:endParaRPr lang="en-US" altLang="zh-CN" sz="1350" dirty="0"/>
              </a:p>
            </p:txBody>
          </p:sp>
        </mc:Choice>
        <mc:Fallback xmlns="">
          <p:sp>
            <p:nvSpPr>
              <p:cNvPr id="19" name="文本框 18">
                <a:extLst>
                  <a:ext uri="{FF2B5EF4-FFF2-40B4-BE49-F238E27FC236}">
                    <a16:creationId xmlns:a16="http://schemas.microsoft.com/office/drawing/2014/main" id="{BB763C45-0E64-4C95-9D77-E986132A557E}"/>
                  </a:ext>
                </a:extLst>
              </p:cNvPr>
              <p:cNvSpPr txBox="1">
                <a:spLocks noRot="1" noChangeAspect="1" noMove="1" noResize="1" noEditPoints="1" noAdjustHandles="1" noChangeArrowheads="1" noChangeShapeType="1" noTextEdit="1"/>
              </p:cNvSpPr>
              <p:nvPr/>
            </p:nvSpPr>
            <p:spPr>
              <a:xfrm>
                <a:off x="4982606" y="2231746"/>
                <a:ext cx="3601389" cy="2377574"/>
              </a:xfrm>
              <a:prstGeom prst="rect">
                <a:avLst/>
              </a:prstGeom>
              <a:blipFill>
                <a:blip r:embed="rId4"/>
                <a:stretch>
                  <a:fillRect l="-338" t="-513" r="-3215" b="-1538"/>
                </a:stretch>
              </a:blipFill>
            </p:spPr>
            <p:txBody>
              <a:bodyPr/>
              <a:lstStyle/>
              <a:p>
                <a:r>
                  <a:rPr lang="zh-CN" altLang="en-US">
                    <a:noFill/>
                  </a:rPr>
                  <a:t> </a:t>
                </a:r>
              </a:p>
            </p:txBody>
          </p:sp>
        </mc:Fallback>
      </mc:AlternateContent>
      <p:grpSp>
        <p:nvGrpSpPr>
          <p:cNvPr id="21" name="组合 20">
            <a:extLst>
              <a:ext uri="{FF2B5EF4-FFF2-40B4-BE49-F238E27FC236}">
                <a16:creationId xmlns:a16="http://schemas.microsoft.com/office/drawing/2014/main" id="{3BA23A5F-BF94-41E0-B54B-F29F3C5973ED}"/>
              </a:ext>
            </a:extLst>
          </p:cNvPr>
          <p:cNvGrpSpPr/>
          <p:nvPr/>
        </p:nvGrpSpPr>
        <p:grpSpPr>
          <a:xfrm>
            <a:off x="337790" y="660873"/>
            <a:ext cx="1805850" cy="1871695"/>
            <a:chOff x="6345474" y="1276851"/>
            <a:chExt cx="4922648" cy="5399369"/>
          </a:xfrm>
        </p:grpSpPr>
        <p:sp>
          <p:nvSpPr>
            <p:cNvPr id="23" name="矩形 22">
              <a:extLst>
                <a:ext uri="{FF2B5EF4-FFF2-40B4-BE49-F238E27FC236}">
                  <a16:creationId xmlns:a16="http://schemas.microsoft.com/office/drawing/2014/main" id="{235E186F-EC08-489B-953A-E23EA643C3E8}"/>
                </a:ext>
              </a:extLst>
            </p:cNvPr>
            <p:cNvSpPr/>
            <p:nvPr/>
          </p:nvSpPr>
          <p:spPr>
            <a:xfrm>
              <a:off x="6345474" y="1434594"/>
              <a:ext cx="4922648" cy="521313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24" name="图片 23">
              <a:extLst>
                <a:ext uri="{FF2B5EF4-FFF2-40B4-BE49-F238E27FC236}">
                  <a16:creationId xmlns:a16="http://schemas.microsoft.com/office/drawing/2014/main" id="{8020C5F5-3800-4B90-97C9-460172618D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67071" y="1276851"/>
              <a:ext cx="4679454" cy="5399369"/>
            </a:xfrm>
            <a:prstGeom prst="rect">
              <a:avLst/>
            </a:prstGeom>
          </p:spPr>
        </p:pic>
      </p:grpSp>
      <p:sp>
        <p:nvSpPr>
          <p:cNvPr id="25" name="文本框 24">
            <a:extLst>
              <a:ext uri="{FF2B5EF4-FFF2-40B4-BE49-F238E27FC236}">
                <a16:creationId xmlns:a16="http://schemas.microsoft.com/office/drawing/2014/main" id="{3AFA626A-4B09-483E-B2D4-B71AC97B9F0C}"/>
              </a:ext>
            </a:extLst>
          </p:cNvPr>
          <p:cNvSpPr txBox="1"/>
          <p:nvPr/>
        </p:nvSpPr>
        <p:spPr>
          <a:xfrm>
            <a:off x="890908" y="2679889"/>
            <a:ext cx="3972922" cy="323165"/>
          </a:xfrm>
          <a:prstGeom prst="rect">
            <a:avLst/>
          </a:prstGeom>
          <a:noFill/>
        </p:spPr>
        <p:txBody>
          <a:bodyPr wrap="square" rtlCol="0">
            <a:spAutoFit/>
          </a:bodyPr>
          <a:lstStyle/>
          <a:p>
            <a:r>
              <a:rPr lang="en-US" altLang="zh-CN" sz="1500" b="1" dirty="0">
                <a:solidFill>
                  <a:srgbClr val="FF0000"/>
                </a:solidFill>
                <a:effectLst>
                  <a:outerShdw blurRad="38100" dist="38100" dir="2700000" algn="tl">
                    <a:srgbClr val="000000">
                      <a:alpha val="43137"/>
                    </a:srgbClr>
                  </a:outerShdw>
                </a:effectLst>
              </a:rPr>
              <a:t>  EIC</a:t>
            </a:r>
            <a:r>
              <a:rPr lang="zh-CN" altLang="en-US" sz="1500" b="1" dirty="0">
                <a:solidFill>
                  <a:srgbClr val="FF0000"/>
                </a:solidFill>
                <a:effectLst>
                  <a:outerShdw blurRad="38100" dist="38100" dir="2700000" algn="tl">
                    <a:srgbClr val="000000">
                      <a:alpha val="43137"/>
                    </a:srgbClr>
                  </a:outerShdw>
                </a:effectLst>
              </a:rPr>
              <a:t>（美国）</a:t>
            </a:r>
            <a:r>
              <a:rPr lang="en-US" altLang="zh-CN" sz="1500" b="1" dirty="0">
                <a:solidFill>
                  <a:srgbClr val="FF0000"/>
                </a:solidFill>
                <a:effectLst>
                  <a:outerShdw blurRad="38100" dist="38100" dir="2700000" algn="tl">
                    <a:srgbClr val="000000">
                      <a:alpha val="43137"/>
                    </a:srgbClr>
                  </a:outerShdw>
                </a:effectLst>
              </a:rPr>
              <a:t>Electron Ion Collider</a:t>
            </a:r>
          </a:p>
        </p:txBody>
      </p:sp>
      <p:sp>
        <p:nvSpPr>
          <p:cNvPr id="14" name="灯片编号占位符 2">
            <a:extLst>
              <a:ext uri="{FF2B5EF4-FFF2-40B4-BE49-F238E27FC236}">
                <a16:creationId xmlns:a16="http://schemas.microsoft.com/office/drawing/2014/main" id="{B7C4CD2F-83F3-4E69-A71D-CE60F93C341E}"/>
              </a:ext>
            </a:extLst>
          </p:cNvPr>
          <p:cNvSpPr>
            <a:spLocks noGrp="1"/>
          </p:cNvSpPr>
          <p:nvPr>
            <p:ph type="sldNum" sz="quarter" idx="12"/>
          </p:nvPr>
        </p:nvSpPr>
        <p:spPr>
          <a:xfrm>
            <a:off x="8458200" y="4681243"/>
            <a:ext cx="685800" cy="445294"/>
          </a:xfrm>
        </p:spPr>
        <p:txBody>
          <a:bodyPr/>
          <a:lstStyle/>
          <a:p>
            <a:fld id="{4FAB73BC-B049-4115-A692-8D63A059BFB8}" type="slidenum">
              <a:rPr lang="en-US" smtClean="0"/>
              <a:t>3</a:t>
            </a:fld>
            <a:endParaRPr lang="en-US" dirty="0"/>
          </a:p>
        </p:txBody>
      </p:sp>
      <p:sp>
        <p:nvSpPr>
          <p:cNvPr id="16" name="矩形 15">
            <a:extLst>
              <a:ext uri="{FF2B5EF4-FFF2-40B4-BE49-F238E27FC236}">
                <a16:creationId xmlns:a16="http://schemas.microsoft.com/office/drawing/2014/main" id="{8C420BF1-FDC2-42F2-B845-DB2D551E4B03}"/>
              </a:ext>
            </a:extLst>
          </p:cNvPr>
          <p:cNvSpPr/>
          <p:nvPr/>
        </p:nvSpPr>
        <p:spPr>
          <a:xfrm>
            <a:off x="1856301" y="4071023"/>
            <a:ext cx="1042541" cy="28771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97FDCE67-3491-4086-819A-588B9FEC0A3A}"/>
              </a:ext>
            </a:extLst>
          </p:cNvPr>
          <p:cNvSpPr/>
          <p:nvPr/>
        </p:nvSpPr>
        <p:spPr>
          <a:xfrm>
            <a:off x="890908" y="4085615"/>
            <a:ext cx="869798" cy="2585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图片 19">
            <a:extLst>
              <a:ext uri="{FF2B5EF4-FFF2-40B4-BE49-F238E27FC236}">
                <a16:creationId xmlns:a16="http://schemas.microsoft.com/office/drawing/2014/main" id="{D992AB08-7F84-4EEB-BA85-F64B81813D54}"/>
              </a:ext>
            </a:extLst>
          </p:cNvPr>
          <p:cNvPicPr>
            <a:picLocks noChangeAspect="1"/>
          </p:cNvPicPr>
          <p:nvPr/>
        </p:nvPicPr>
        <p:blipFill>
          <a:blip r:embed="rId6"/>
          <a:stretch>
            <a:fillRect/>
          </a:stretch>
        </p:blipFill>
        <p:spPr>
          <a:xfrm>
            <a:off x="91880" y="3244597"/>
            <a:ext cx="4771950" cy="1183348"/>
          </a:xfrm>
          <a:prstGeom prst="rect">
            <a:avLst/>
          </a:prstGeom>
        </p:spPr>
      </p:pic>
      <p:pic>
        <p:nvPicPr>
          <p:cNvPr id="27" name="图片 26">
            <a:extLst>
              <a:ext uri="{FF2B5EF4-FFF2-40B4-BE49-F238E27FC236}">
                <a16:creationId xmlns:a16="http://schemas.microsoft.com/office/drawing/2014/main" id="{45FE8C1C-3716-407A-9BCB-11B909759217}"/>
              </a:ext>
            </a:extLst>
          </p:cNvPr>
          <p:cNvPicPr>
            <a:picLocks noChangeAspect="1"/>
          </p:cNvPicPr>
          <p:nvPr/>
        </p:nvPicPr>
        <p:blipFill rotWithShape="1">
          <a:blip r:embed="rId7">
            <a:extLst>
              <a:ext uri="{28A0092B-C50C-407E-A947-70E740481C1C}">
                <a14:useLocalDpi xmlns:a14="http://schemas.microsoft.com/office/drawing/2010/main" val="0"/>
              </a:ext>
            </a:extLst>
          </a:blip>
          <a:srcRect l="49356" t="3807" r="7560" b="34106"/>
          <a:stretch/>
        </p:blipFill>
        <p:spPr>
          <a:xfrm>
            <a:off x="5264883" y="497165"/>
            <a:ext cx="2709746" cy="1773797"/>
          </a:xfrm>
          <a:prstGeom prst="rect">
            <a:avLst/>
          </a:prstGeom>
        </p:spPr>
      </p:pic>
      <p:sp>
        <p:nvSpPr>
          <p:cNvPr id="28" name="矩形 27">
            <a:extLst>
              <a:ext uri="{FF2B5EF4-FFF2-40B4-BE49-F238E27FC236}">
                <a16:creationId xmlns:a16="http://schemas.microsoft.com/office/drawing/2014/main" id="{63F6C4A9-3F55-40BA-A42D-5CA9F5B7F422}"/>
              </a:ext>
            </a:extLst>
          </p:cNvPr>
          <p:cNvSpPr/>
          <p:nvPr/>
        </p:nvSpPr>
        <p:spPr>
          <a:xfrm>
            <a:off x="6649267" y="1174905"/>
            <a:ext cx="156768" cy="872583"/>
          </a:xfrm>
          <a:prstGeom prst="rect">
            <a:avLst/>
          </a:prstGeom>
          <a:noFill/>
          <a:ln w="28575">
            <a:solidFill>
              <a:srgbClr val="C000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58736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1C03D13-18AD-423F-8368-877EB2484F06}"/>
              </a:ext>
            </a:extLst>
          </p:cNvPr>
          <p:cNvSpPr>
            <a:spLocks noGrp="1"/>
          </p:cNvSpPr>
          <p:nvPr>
            <p:ph type="title"/>
          </p:nvPr>
        </p:nvSpPr>
        <p:spPr/>
        <p:txBody>
          <a:bodyPr/>
          <a:lstStyle/>
          <a:p>
            <a:r>
              <a:rPr lang="zh-CN" altLang="en-US" dirty="0"/>
              <a:t>展望</a:t>
            </a:r>
          </a:p>
        </p:txBody>
      </p:sp>
      <p:sp>
        <p:nvSpPr>
          <p:cNvPr id="3" name="灯片编号占位符 2">
            <a:extLst>
              <a:ext uri="{FF2B5EF4-FFF2-40B4-BE49-F238E27FC236}">
                <a16:creationId xmlns:a16="http://schemas.microsoft.com/office/drawing/2014/main" id="{4D601366-8AA3-43D9-8A3D-FCB66F4F22D4}"/>
              </a:ext>
            </a:extLst>
          </p:cNvPr>
          <p:cNvSpPr>
            <a:spLocks noGrp="1"/>
          </p:cNvSpPr>
          <p:nvPr>
            <p:ph type="sldNum" sz="quarter" idx="12"/>
          </p:nvPr>
        </p:nvSpPr>
        <p:spPr/>
        <p:txBody>
          <a:bodyPr/>
          <a:lstStyle/>
          <a:p>
            <a:fld id="{4FAB73BC-B049-4115-A692-8D63A059BFB8}" type="slidenum">
              <a:rPr lang="en-US" smtClean="0"/>
              <a:t>30</a:t>
            </a:fld>
            <a:endParaRPr lang="en-US" dirty="0"/>
          </a:p>
        </p:txBody>
      </p:sp>
      <p:sp>
        <p:nvSpPr>
          <p:cNvPr id="5" name="文本框 4">
            <a:extLst>
              <a:ext uri="{FF2B5EF4-FFF2-40B4-BE49-F238E27FC236}">
                <a16:creationId xmlns:a16="http://schemas.microsoft.com/office/drawing/2014/main" id="{0552C835-5F82-49EF-9F76-2AF7B31937D9}"/>
              </a:ext>
            </a:extLst>
          </p:cNvPr>
          <p:cNvSpPr txBox="1"/>
          <p:nvPr/>
        </p:nvSpPr>
        <p:spPr>
          <a:xfrm>
            <a:off x="415587" y="704851"/>
            <a:ext cx="7592271" cy="2237023"/>
          </a:xfrm>
          <a:prstGeom prst="rect">
            <a:avLst/>
          </a:prstGeom>
          <a:noFill/>
        </p:spPr>
        <p:txBody>
          <a:bodyPr wrap="square" rtlCol="0">
            <a:spAutoFit/>
          </a:bodyPr>
          <a:lstStyle/>
          <a:p>
            <a:pPr marL="214313" indent="-214313">
              <a:lnSpc>
                <a:spcPct val="150000"/>
              </a:lnSpc>
              <a:buFont typeface="Wingdings" panose="05000000000000000000" pitchFamily="2" charset="2"/>
              <a:buChar char="l"/>
            </a:pPr>
            <a:r>
              <a:rPr lang="zh-CN" altLang="en-US" sz="1350" b="1" dirty="0"/>
              <a:t>结合二维似然的分析方法来进一步的优化</a:t>
            </a:r>
            <a:r>
              <a:rPr lang="en-US" altLang="zh-CN" sz="1350" b="1" dirty="0"/>
              <a:t>TRD</a:t>
            </a:r>
            <a:r>
              <a:rPr lang="zh-CN" altLang="en-US" sz="1350" b="1" dirty="0"/>
              <a:t>原理样机参数，包括探测器结构参数，辐射体本征参数，气体比份（如模拟显示更高比份的</a:t>
            </a:r>
            <a:r>
              <a:rPr lang="en-US" altLang="zh-CN" sz="1350" b="1" dirty="0"/>
              <a:t>Xe</a:t>
            </a:r>
            <a:r>
              <a:rPr lang="zh-CN" altLang="en-US" sz="1350" b="1" dirty="0"/>
              <a:t>探测器鉴别能力更优）</a:t>
            </a:r>
          </a:p>
          <a:p>
            <a:pPr marL="214313" indent="-214313">
              <a:lnSpc>
                <a:spcPct val="150000"/>
              </a:lnSpc>
              <a:buFont typeface="Wingdings" panose="05000000000000000000" pitchFamily="2" charset="2"/>
              <a:buChar char="l"/>
            </a:pPr>
            <a:r>
              <a:rPr lang="zh-CN" altLang="en-US" sz="1350" b="1" dirty="0"/>
              <a:t> 二维似然的方法高度依赖于电子学参数（采样时间间隔，成型时间），优化电子学亦是提升探测器鉴别能力的方向之一</a:t>
            </a:r>
          </a:p>
          <a:p>
            <a:pPr marL="200025" indent="-200025">
              <a:lnSpc>
                <a:spcPct val="150000"/>
              </a:lnSpc>
              <a:buFont typeface="Wingdings" panose="05000000000000000000" pitchFamily="2" charset="2"/>
              <a:buChar char="l"/>
              <a:tabLst>
                <a:tab pos="676275" algn="l"/>
              </a:tabLst>
            </a:pPr>
            <a:r>
              <a:rPr lang="zh-CN" altLang="en-US" sz="1350" b="1" dirty="0"/>
              <a:t>在 </a:t>
            </a:r>
            <a:r>
              <a:rPr lang="en-US" altLang="zh-CN" sz="1350" b="1" dirty="0"/>
              <a:t>TRD</a:t>
            </a:r>
            <a:r>
              <a:rPr lang="zh-CN" altLang="en-US" sz="1350" b="1" dirty="0"/>
              <a:t>本身可作为径迹探测器，结合束流中 </a:t>
            </a:r>
            <a:r>
              <a:rPr lang="en-US" altLang="zh-CN" sz="1350" b="1" dirty="0"/>
              <a:t>Tracker </a:t>
            </a:r>
            <a:r>
              <a:rPr lang="zh-CN" altLang="en-US" sz="1350" b="1" dirty="0"/>
              <a:t>系统提供的径迹信息可以实现类似 </a:t>
            </a:r>
            <a:r>
              <a:rPr lang="en-US" altLang="zh-CN" sz="1350" b="1" dirty="0"/>
              <a:t>TPC </a:t>
            </a:r>
            <a:r>
              <a:rPr lang="zh-CN" altLang="en-US" sz="1350" b="1" dirty="0"/>
              <a:t>工作模式的研究；</a:t>
            </a:r>
            <a:endParaRPr lang="en-US" altLang="zh-CN" sz="1350" b="1" dirty="0"/>
          </a:p>
          <a:p>
            <a:pPr marL="200025" indent="-200025">
              <a:lnSpc>
                <a:spcPct val="150000"/>
              </a:lnSpc>
              <a:buFont typeface="Wingdings" panose="05000000000000000000" pitchFamily="2" charset="2"/>
              <a:buChar char="l"/>
              <a:tabLst>
                <a:tab pos="676275" algn="l"/>
              </a:tabLst>
            </a:pPr>
            <a:r>
              <a:rPr lang="zh-CN" altLang="en-US" sz="1350" b="1" dirty="0"/>
              <a:t>结合 </a:t>
            </a:r>
            <a:r>
              <a:rPr lang="en-US" altLang="zh-CN" sz="1350" b="1" dirty="0"/>
              <a:t>ECAL </a:t>
            </a:r>
            <a:r>
              <a:rPr lang="zh-CN" altLang="en-US" sz="1350" b="1" dirty="0"/>
              <a:t>探测器开发专门算法，实现径迹与粒子鉴别结合，进一步提升电子识别能力。 </a:t>
            </a:r>
          </a:p>
        </p:txBody>
      </p:sp>
    </p:spTree>
    <p:extLst>
      <p:ext uri="{BB962C8B-B14F-4D97-AF65-F5344CB8AC3E}">
        <p14:creationId xmlns:p14="http://schemas.microsoft.com/office/powerpoint/2010/main" val="279868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E1CA12-8608-4FB8-859F-DE1135598CC5}"/>
              </a:ext>
            </a:extLst>
          </p:cNvPr>
          <p:cNvSpPr>
            <a:spLocks noGrp="1"/>
          </p:cNvSpPr>
          <p:nvPr>
            <p:ph type="title"/>
          </p:nvPr>
        </p:nvSpPr>
        <p:spPr>
          <a:xfrm>
            <a:off x="249652" y="58976"/>
            <a:ext cx="7309566" cy="556812"/>
          </a:xfrm>
        </p:spPr>
        <p:txBody>
          <a:bodyPr/>
          <a:lstStyle/>
          <a:p>
            <a:r>
              <a:rPr lang="en-US" altLang="zh-CN" dirty="0" err="1"/>
              <a:t>μRGroove</a:t>
            </a:r>
            <a:endParaRPr lang="zh-CN" altLang="en-US" dirty="0"/>
          </a:p>
        </p:txBody>
      </p:sp>
      <p:sp>
        <p:nvSpPr>
          <p:cNvPr id="3" name="文本框 2">
            <a:extLst>
              <a:ext uri="{FF2B5EF4-FFF2-40B4-BE49-F238E27FC236}">
                <a16:creationId xmlns:a16="http://schemas.microsoft.com/office/drawing/2014/main" id="{6C09F313-1507-423C-9BB7-6B2AF5AB5FD8}"/>
              </a:ext>
            </a:extLst>
          </p:cNvPr>
          <p:cNvSpPr txBox="1"/>
          <p:nvPr/>
        </p:nvSpPr>
        <p:spPr>
          <a:xfrm>
            <a:off x="249652" y="3126367"/>
            <a:ext cx="4515677" cy="1599156"/>
          </a:xfrm>
          <a:prstGeom prst="rect">
            <a:avLst/>
          </a:prstGeom>
          <a:noFill/>
        </p:spPr>
        <p:txBody>
          <a:bodyPr wrap="square" rtlCol="0">
            <a:spAutoFit/>
          </a:bodyPr>
          <a:lstStyle/>
          <a:p>
            <a:pPr marL="285750" lvl="1" indent="-285750" defTabSz="685800">
              <a:lnSpc>
                <a:spcPts val="1500"/>
              </a:lnSpc>
              <a:spcAft>
                <a:spcPts val="450"/>
              </a:spcAft>
              <a:buFont typeface="Wingdings" panose="05000000000000000000" pitchFamily="2" charset="2"/>
              <a:buChar char="n"/>
              <a:defRPr/>
            </a:pPr>
            <a:r>
              <a:rPr lang="zh-CN" altLang="en-US" sz="1400" b="1" kern="0" dirty="0">
                <a:solidFill>
                  <a:prstClr val="black"/>
                </a:solidFill>
                <a:cs typeface="Times New Roman" panose="02020603050405020304" pitchFamily="18" charset="0"/>
              </a:rPr>
              <a:t>倍增结构呈长槽型，阴极自身可作为一维条读出</a:t>
            </a:r>
            <a:endParaRPr lang="en-US" altLang="zh-CN" sz="1400" b="1" kern="0" dirty="0"/>
          </a:p>
          <a:p>
            <a:pPr marL="600075" lvl="2" indent="-257175" defTabSz="685800">
              <a:lnSpc>
                <a:spcPts val="1950"/>
              </a:lnSpc>
              <a:buFont typeface="Wingdings" panose="05000000000000000000" pitchFamily="2" charset="2"/>
              <a:buChar char="l"/>
              <a:defRPr/>
            </a:pPr>
            <a:r>
              <a:rPr lang="zh-CN" altLang="en-US" sz="1050" b="1" kern="0" dirty="0"/>
              <a:t>颗粒度高，没有张力</a:t>
            </a:r>
            <a:endParaRPr lang="en-US" altLang="zh-CN" sz="1050" b="1" kern="0" dirty="0"/>
          </a:p>
          <a:p>
            <a:pPr marL="600075" lvl="2" indent="-257175" defTabSz="685800">
              <a:lnSpc>
                <a:spcPts val="1950"/>
              </a:lnSpc>
              <a:buFont typeface="Wingdings" panose="05000000000000000000" pitchFamily="2" charset="2"/>
              <a:buChar char="l"/>
              <a:defRPr/>
            </a:pPr>
            <a:r>
              <a:rPr lang="zh-CN" altLang="en-US" sz="1050" b="1" kern="0" dirty="0"/>
              <a:t>避免电荷分享效应，相同气体增益下可显著增大感应信号幅度</a:t>
            </a:r>
            <a:endParaRPr lang="en-US" altLang="zh-CN" sz="1050" b="1" kern="0" dirty="0"/>
          </a:p>
          <a:p>
            <a:pPr marL="600075" lvl="2" indent="-257175" defTabSz="685800">
              <a:lnSpc>
                <a:spcPts val="1950"/>
              </a:lnSpc>
              <a:buFont typeface="Wingdings" panose="05000000000000000000" pitchFamily="2" charset="2"/>
              <a:buChar char="l"/>
              <a:defRPr/>
            </a:pPr>
            <a:r>
              <a:rPr lang="zh-CN" altLang="en-US" sz="1050" b="1" kern="0" dirty="0"/>
              <a:t>机械结构简单、可拓展性强，利于大面积应用</a:t>
            </a:r>
            <a:endParaRPr lang="en-US" altLang="zh-CN" sz="1050" b="1" kern="0" dirty="0"/>
          </a:p>
          <a:p>
            <a:pPr marL="600075" lvl="2" indent="-257175" defTabSz="685800">
              <a:lnSpc>
                <a:spcPts val="1950"/>
              </a:lnSpc>
              <a:buFont typeface="Wingdings" panose="05000000000000000000" pitchFamily="2" charset="2"/>
              <a:buChar char="l"/>
              <a:defRPr/>
            </a:pPr>
            <a:r>
              <a:rPr lang="zh-CN" altLang="en-US" sz="1050" b="1" kern="0" dirty="0"/>
              <a:t>兼容现有刻蚀与</a:t>
            </a:r>
            <a:r>
              <a:rPr lang="en-US" altLang="zh-CN" sz="1050" b="1" kern="0" dirty="0"/>
              <a:t>PCB</a:t>
            </a:r>
            <a:r>
              <a:rPr lang="zh-CN" altLang="en-US" sz="1050" b="1" kern="0" dirty="0"/>
              <a:t>相关工艺，加工难度相对更低。</a:t>
            </a:r>
            <a:endParaRPr lang="en-US" altLang="zh-CN" sz="1050" b="1" kern="0" dirty="0"/>
          </a:p>
          <a:p>
            <a:pPr marL="600075" lvl="2" indent="-257175" defTabSz="685800">
              <a:lnSpc>
                <a:spcPts val="1950"/>
              </a:lnSpc>
              <a:buFont typeface="Wingdings" panose="05000000000000000000" pitchFamily="2" charset="2"/>
              <a:buChar char="l"/>
              <a:defRPr/>
            </a:pPr>
            <a:endParaRPr lang="en-US" altLang="zh-CN" sz="1050" b="1" kern="0" dirty="0"/>
          </a:p>
        </p:txBody>
      </p:sp>
      <p:pic>
        <p:nvPicPr>
          <p:cNvPr id="10" name="图片 9">
            <a:extLst>
              <a:ext uri="{FF2B5EF4-FFF2-40B4-BE49-F238E27FC236}">
                <a16:creationId xmlns:a16="http://schemas.microsoft.com/office/drawing/2014/main" id="{5D904D5A-9A24-4966-BA3E-C2813ADD82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248" y="1249961"/>
            <a:ext cx="2683553" cy="1556923"/>
          </a:xfrm>
          <a:prstGeom prst="rect">
            <a:avLst/>
          </a:prstGeom>
        </p:spPr>
      </p:pic>
      <p:sp>
        <p:nvSpPr>
          <p:cNvPr id="9" name="灯片编号占位符 2">
            <a:extLst>
              <a:ext uri="{FF2B5EF4-FFF2-40B4-BE49-F238E27FC236}">
                <a16:creationId xmlns:a16="http://schemas.microsoft.com/office/drawing/2014/main" id="{909FEC74-2088-4249-9F69-6ECBBB6531E3}"/>
              </a:ext>
            </a:extLst>
          </p:cNvPr>
          <p:cNvSpPr>
            <a:spLocks noGrp="1"/>
          </p:cNvSpPr>
          <p:nvPr>
            <p:ph type="sldNum" sz="quarter" idx="12"/>
          </p:nvPr>
        </p:nvSpPr>
        <p:spPr>
          <a:xfrm>
            <a:off x="8458200" y="4681243"/>
            <a:ext cx="685800" cy="445294"/>
          </a:xfrm>
        </p:spPr>
        <p:txBody>
          <a:bodyPr/>
          <a:lstStyle/>
          <a:p>
            <a:fld id="{4FAB73BC-B049-4115-A692-8D63A059BFB8}" type="slidenum">
              <a:rPr lang="en-US" smtClean="0"/>
              <a:t>4</a:t>
            </a:fld>
            <a:endParaRPr lang="en-US" dirty="0"/>
          </a:p>
        </p:txBody>
      </p:sp>
      <p:pic>
        <p:nvPicPr>
          <p:cNvPr id="11" name="图片 10">
            <a:extLst>
              <a:ext uri="{FF2B5EF4-FFF2-40B4-BE49-F238E27FC236}">
                <a16:creationId xmlns:a16="http://schemas.microsoft.com/office/drawing/2014/main" id="{BD8CC40E-9753-44E5-B9AF-7876ED57E459}"/>
              </a:ext>
            </a:extLst>
          </p:cNvPr>
          <p:cNvPicPr>
            <a:picLocks noChangeAspect="1"/>
          </p:cNvPicPr>
          <p:nvPr/>
        </p:nvPicPr>
        <p:blipFill>
          <a:blip r:embed="rId4"/>
          <a:stretch>
            <a:fillRect/>
          </a:stretch>
        </p:blipFill>
        <p:spPr>
          <a:xfrm>
            <a:off x="2968062" y="1265791"/>
            <a:ext cx="2176840" cy="1599156"/>
          </a:xfrm>
          <a:prstGeom prst="rect">
            <a:avLst/>
          </a:prstGeom>
        </p:spPr>
      </p:pic>
      <p:sp>
        <p:nvSpPr>
          <p:cNvPr id="6" name="文本框 5">
            <a:extLst>
              <a:ext uri="{FF2B5EF4-FFF2-40B4-BE49-F238E27FC236}">
                <a16:creationId xmlns:a16="http://schemas.microsoft.com/office/drawing/2014/main" id="{E470471A-A94D-4CD4-AB71-D70552115EC0}"/>
              </a:ext>
            </a:extLst>
          </p:cNvPr>
          <p:cNvSpPr txBox="1"/>
          <p:nvPr/>
        </p:nvSpPr>
        <p:spPr>
          <a:xfrm>
            <a:off x="487768" y="735007"/>
            <a:ext cx="4990366" cy="369332"/>
          </a:xfrm>
          <a:prstGeom prst="rect">
            <a:avLst/>
          </a:prstGeom>
          <a:noFill/>
        </p:spPr>
        <p:txBody>
          <a:bodyPr wrap="square" rtlCol="0">
            <a:spAutoFit/>
          </a:bodyPr>
          <a:lstStyle/>
          <a:p>
            <a:r>
              <a:rPr lang="en-US" altLang="zh-CN" dirty="0" err="1"/>
              <a:t>μRGroove</a:t>
            </a:r>
            <a:r>
              <a:rPr lang="zh-CN" altLang="en-US" dirty="0"/>
              <a:t>（</a:t>
            </a:r>
            <a:r>
              <a:rPr lang="en-US" altLang="zh-CN" dirty="0"/>
              <a:t>micro-Resistive-Groove)</a:t>
            </a:r>
            <a:r>
              <a:rPr lang="zh-CN" altLang="en-US" dirty="0"/>
              <a:t>探测器</a:t>
            </a:r>
            <a:endParaRPr lang="zh-CN" altLang="en-US" sz="1800" kern="1200" dirty="0">
              <a:solidFill>
                <a:schemeClr val="tx1"/>
              </a:solidFill>
              <a:latin typeface="+mn-lt"/>
              <a:ea typeface="+mn-ea"/>
              <a:cs typeface="+mn-cs"/>
            </a:endParaRPr>
          </a:p>
        </p:txBody>
      </p:sp>
      <p:sp>
        <p:nvSpPr>
          <p:cNvPr id="13" name="文本框 12">
            <a:extLst>
              <a:ext uri="{FF2B5EF4-FFF2-40B4-BE49-F238E27FC236}">
                <a16:creationId xmlns:a16="http://schemas.microsoft.com/office/drawing/2014/main" id="{D26F686D-DE98-44C9-9AEB-B691A0CE9B7D}"/>
              </a:ext>
            </a:extLst>
          </p:cNvPr>
          <p:cNvSpPr txBox="1"/>
          <p:nvPr/>
        </p:nvSpPr>
        <p:spPr>
          <a:xfrm>
            <a:off x="5365365" y="2831282"/>
            <a:ext cx="4572000" cy="215444"/>
          </a:xfrm>
          <a:prstGeom prst="rect">
            <a:avLst/>
          </a:prstGeom>
          <a:noFill/>
        </p:spPr>
        <p:txBody>
          <a:bodyPr wrap="square">
            <a:spAutoFit/>
          </a:bodyPr>
          <a:lstStyle/>
          <a:p>
            <a:r>
              <a:rPr lang="zh-CN" altLang="en-US" sz="800" dirty="0">
                <a:hlinkClick r:id="rId5"/>
              </a:rPr>
              <a:t>https://indico.cern.ch/event/1543925/contributions/6540875/</a:t>
            </a:r>
            <a:endParaRPr lang="zh-CN" altLang="en-US" sz="800" dirty="0"/>
          </a:p>
        </p:txBody>
      </p:sp>
      <p:pic>
        <p:nvPicPr>
          <p:cNvPr id="14" name="图片 13">
            <a:extLst>
              <a:ext uri="{FF2B5EF4-FFF2-40B4-BE49-F238E27FC236}">
                <a16:creationId xmlns:a16="http://schemas.microsoft.com/office/drawing/2014/main" id="{92D21820-688A-4C26-8BFE-5E0041E2E6B3}"/>
              </a:ext>
            </a:extLst>
          </p:cNvPr>
          <p:cNvPicPr>
            <a:picLocks noChangeAspect="1"/>
          </p:cNvPicPr>
          <p:nvPr/>
        </p:nvPicPr>
        <p:blipFill>
          <a:blip r:embed="rId6"/>
          <a:stretch>
            <a:fillRect/>
          </a:stretch>
        </p:blipFill>
        <p:spPr>
          <a:xfrm>
            <a:off x="5447740" y="1127742"/>
            <a:ext cx="1466763" cy="1764951"/>
          </a:xfrm>
          <a:prstGeom prst="rect">
            <a:avLst/>
          </a:prstGeom>
        </p:spPr>
      </p:pic>
      <p:pic>
        <p:nvPicPr>
          <p:cNvPr id="15" name="图片 14">
            <a:extLst>
              <a:ext uri="{FF2B5EF4-FFF2-40B4-BE49-F238E27FC236}">
                <a16:creationId xmlns:a16="http://schemas.microsoft.com/office/drawing/2014/main" id="{AA28802C-2819-445D-91CA-AA12AA63E40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41235" y="1117651"/>
            <a:ext cx="1416966" cy="1741711"/>
          </a:xfrm>
          <a:prstGeom prst="rect">
            <a:avLst/>
          </a:prstGeom>
        </p:spPr>
      </p:pic>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B39C9D8C-9AC2-42F0-8ADD-BEF0D25359F7}"/>
                  </a:ext>
                </a:extLst>
              </p:cNvPr>
              <p:cNvSpPr txBox="1"/>
              <p:nvPr/>
            </p:nvSpPr>
            <p:spPr>
              <a:xfrm>
                <a:off x="5365365" y="3139871"/>
                <a:ext cx="3351738" cy="1475660"/>
              </a:xfrm>
              <a:prstGeom prst="rect">
                <a:avLst/>
              </a:prstGeom>
              <a:noFill/>
            </p:spPr>
            <p:txBody>
              <a:bodyPr wrap="square" rtlCol="0">
                <a:spAutoFit/>
              </a:bodyPr>
              <a:lstStyle/>
              <a:p>
                <a:r>
                  <a:rPr lang="zh-CN" altLang="en-US" sz="1400" dirty="0"/>
                  <a:t>小面积原型样机</a:t>
                </a:r>
                <a:r>
                  <a:rPr lang="en-US" altLang="zh-CN" sz="1400" dirty="0"/>
                  <a:t>(</a:t>
                </a:r>
                <a14:m>
                  <m:oMath xmlns:m="http://schemas.openxmlformats.org/officeDocument/2006/math">
                    <m:r>
                      <a:rPr lang="en-US" altLang="zh-CN" sz="1400" b="0" i="0" smtClean="0">
                        <a:latin typeface="Cambria Math" panose="02040503050406030204" pitchFamily="18" charset="0"/>
                        <a:ea typeface="Cambria Math" panose="02040503050406030204" pitchFamily="18" charset="0"/>
                      </a:rPr>
                      <m:t>10</m:t>
                    </m:r>
                    <m:r>
                      <m:rPr>
                        <m:sty m:val="p"/>
                      </m:rPr>
                      <a:rPr lang="en-US" altLang="zh-CN" sz="1400" b="0" i="0" smtClean="0">
                        <a:latin typeface="Cambria Math" panose="02040503050406030204" pitchFamily="18" charset="0"/>
                        <a:ea typeface="Cambria Math" panose="02040503050406030204" pitchFamily="18" charset="0"/>
                      </a:rPr>
                      <m:t>cm</m:t>
                    </m:r>
                    <m:r>
                      <a:rPr lang="en-US" altLang="zh-CN" sz="1400" i="1" smtClean="0">
                        <a:latin typeface="Cambria Math" panose="02040503050406030204" pitchFamily="18" charset="0"/>
                        <a:ea typeface="Cambria Math" panose="02040503050406030204" pitchFamily="18" charset="0"/>
                      </a:rPr>
                      <m:t>×</m:t>
                    </m:r>
                    <m:r>
                      <a:rPr lang="en-US" altLang="zh-CN" sz="1400" b="0" i="0" smtClean="0">
                        <a:latin typeface="Cambria Math" panose="02040503050406030204" pitchFamily="18" charset="0"/>
                        <a:ea typeface="Cambria Math" panose="02040503050406030204" pitchFamily="18" charset="0"/>
                      </a:rPr>
                      <m:t>10</m:t>
                    </m:r>
                    <m:r>
                      <m:rPr>
                        <m:sty m:val="p"/>
                      </m:rPr>
                      <a:rPr lang="en-US" altLang="zh-CN" sz="1400" b="0" i="0" smtClean="0">
                        <a:latin typeface="Cambria Math" panose="02040503050406030204" pitchFamily="18" charset="0"/>
                        <a:ea typeface="Cambria Math" panose="02040503050406030204" pitchFamily="18" charset="0"/>
                      </a:rPr>
                      <m:t>cm</m:t>
                    </m:r>
                    <m:r>
                      <a:rPr lang="en-US" altLang="zh-CN" sz="1400" b="0" i="1" smtClean="0">
                        <a:latin typeface="Cambria Math" panose="02040503050406030204" pitchFamily="18" charset="0"/>
                        <a:ea typeface="Cambria Math" panose="02040503050406030204" pitchFamily="18" charset="0"/>
                      </a:rPr>
                      <m:t>)</m:t>
                    </m:r>
                  </m:oMath>
                </a14:m>
                <a:r>
                  <a:rPr lang="zh-CN" altLang="en-US" sz="1400" dirty="0"/>
                  <a:t>，和大面积样机</a:t>
                </a:r>
                <a:r>
                  <a:rPr lang="en-US" altLang="zh-CN" sz="1400" dirty="0"/>
                  <a:t>(</a:t>
                </a:r>
                <a14:m>
                  <m:oMath xmlns:m="http://schemas.openxmlformats.org/officeDocument/2006/math">
                    <m:r>
                      <a:rPr lang="en-US" altLang="zh-CN" sz="1400" b="0" i="0" smtClean="0">
                        <a:latin typeface="Cambria Math" panose="02040503050406030204" pitchFamily="18" charset="0"/>
                      </a:rPr>
                      <m:t>50</m:t>
                    </m:r>
                    <m:r>
                      <m:rPr>
                        <m:sty m:val="p"/>
                      </m:rPr>
                      <a:rPr lang="en-US" altLang="zh-CN" sz="1400" b="0" i="0" smtClean="0">
                        <a:latin typeface="Cambria Math" panose="02040503050406030204" pitchFamily="18" charset="0"/>
                      </a:rPr>
                      <m:t>cm</m:t>
                    </m:r>
                    <m:r>
                      <a:rPr lang="en-US" altLang="zh-CN" sz="1400" b="0" i="0" smtClean="0">
                        <a:latin typeface="Cambria Math" panose="02040503050406030204" pitchFamily="18" charset="0"/>
                        <a:ea typeface="Cambria Math" panose="02040503050406030204" pitchFamily="18" charset="0"/>
                      </a:rPr>
                      <m:t>×50</m:t>
                    </m:r>
                    <m:r>
                      <m:rPr>
                        <m:sty m:val="p"/>
                      </m:rPr>
                      <a:rPr lang="en-US" altLang="zh-CN" sz="1400" b="0" i="0" smtClean="0">
                        <a:latin typeface="Cambria Math" panose="02040503050406030204" pitchFamily="18" charset="0"/>
                        <a:ea typeface="Cambria Math" panose="02040503050406030204" pitchFamily="18" charset="0"/>
                      </a:rPr>
                      <m:t>cm</m:t>
                    </m:r>
                    <m:r>
                      <a:rPr lang="en-US" altLang="zh-CN" sz="1400">
                        <a:latin typeface="Cambria Math" panose="02040503050406030204" pitchFamily="18" charset="0"/>
                        <a:ea typeface="Cambria Math" panose="02040503050406030204" pitchFamily="18" charset="0"/>
                      </a:rPr>
                      <m:t>.100</m:t>
                    </m:r>
                    <m:r>
                      <m:rPr>
                        <m:sty m:val="p"/>
                      </m:rPr>
                      <a:rPr lang="en-US" altLang="zh-CN" sz="1400">
                        <a:latin typeface="Cambria Math" panose="02040503050406030204" pitchFamily="18" charset="0"/>
                        <a:ea typeface="Cambria Math" panose="02040503050406030204" pitchFamily="18" charset="0"/>
                      </a:rPr>
                      <m:t>cm</m:t>
                    </m:r>
                    <m:r>
                      <a:rPr lang="en-US" altLang="zh-CN" sz="1400">
                        <a:latin typeface="Cambria Math" panose="02040503050406030204" pitchFamily="18" charset="0"/>
                        <a:ea typeface="Cambria Math" panose="02040503050406030204" pitchFamily="18" charset="0"/>
                      </a:rPr>
                      <m:t>×50</m:t>
                    </m:r>
                    <m:r>
                      <m:rPr>
                        <m:sty m:val="p"/>
                      </m:rPr>
                      <a:rPr lang="en-US" altLang="zh-CN" sz="1400">
                        <a:latin typeface="Cambria Math" panose="02040503050406030204" pitchFamily="18" charset="0"/>
                        <a:ea typeface="Cambria Math" panose="02040503050406030204" pitchFamily="18" charset="0"/>
                      </a:rPr>
                      <m:t>cm</m:t>
                    </m:r>
                  </m:oMath>
                </a14:m>
                <a:r>
                  <a:rPr lang="en-US" altLang="zh-CN" sz="1400" dirty="0"/>
                  <a:t>)</a:t>
                </a:r>
                <a:r>
                  <a:rPr lang="zh-CN" altLang="en-US" sz="1400" dirty="0"/>
                  <a:t>都经过测试，其性能优异</a:t>
                </a:r>
                <a:endParaRPr lang="en-US" altLang="zh-CN" sz="1400" dirty="0"/>
              </a:p>
              <a:p>
                <a:pPr marL="285750" indent="-285750">
                  <a:lnSpc>
                    <a:spcPts val="1950"/>
                  </a:lnSpc>
                  <a:buFont typeface="Wingdings" panose="05000000000000000000" pitchFamily="2" charset="2"/>
                  <a:buChar char="l"/>
                </a:pPr>
                <a:r>
                  <a:rPr lang="zh-CN" altLang="en-US" sz="1050" b="1" dirty="0"/>
                  <a:t>增益高，</a:t>
                </a:r>
                <a:r>
                  <a:rPr lang="en-US" altLang="zh-CN" sz="1050" b="1" dirty="0"/>
                  <a:t>gai</a:t>
                </a:r>
                <a14:m>
                  <m:oMath xmlns:m="http://schemas.openxmlformats.org/officeDocument/2006/math">
                    <m:r>
                      <a:rPr lang="en-US" altLang="zh-CN" sz="1050" b="1" i="0" smtClean="0">
                        <a:latin typeface="Cambria Math" panose="02040503050406030204" pitchFamily="18" charset="0"/>
                      </a:rPr>
                      <m:t>𝐧</m:t>
                    </m:r>
                    <m:r>
                      <a:rPr lang="en-US" altLang="zh-CN" sz="1050" b="1" i="0" smtClean="0">
                        <a:latin typeface="Cambria Math" panose="02040503050406030204" pitchFamily="18" charset="0"/>
                      </a:rPr>
                      <m:t>&gt;</m:t>
                    </m:r>
                    <m:sSup>
                      <m:sSupPr>
                        <m:ctrlPr>
                          <a:rPr lang="en-US" altLang="zh-CN" sz="1050" b="1" i="1" smtClean="0">
                            <a:latin typeface="Cambria Math" panose="02040503050406030204" pitchFamily="18" charset="0"/>
                          </a:rPr>
                        </m:ctrlPr>
                      </m:sSupPr>
                      <m:e>
                        <m:r>
                          <a:rPr lang="en-US" altLang="zh-CN" sz="1050" b="1" i="1" smtClean="0">
                            <a:latin typeface="Cambria Math" panose="02040503050406030204" pitchFamily="18" charset="0"/>
                          </a:rPr>
                          <m:t>𝟏𝟎</m:t>
                        </m:r>
                      </m:e>
                      <m:sup>
                        <m:r>
                          <a:rPr lang="en-US" altLang="zh-CN" sz="1050" b="1" i="1" smtClean="0">
                            <a:latin typeface="Cambria Math" panose="02040503050406030204" pitchFamily="18" charset="0"/>
                          </a:rPr>
                          <m:t>𝟑</m:t>
                        </m:r>
                      </m:sup>
                    </m:sSup>
                  </m:oMath>
                </a14:m>
                <a:endParaRPr lang="zh-CN" altLang="en-US" sz="1050" b="1" dirty="0"/>
              </a:p>
              <a:p>
                <a:pPr marL="285750" indent="-285750">
                  <a:lnSpc>
                    <a:spcPts val="1950"/>
                  </a:lnSpc>
                  <a:buFont typeface="Wingdings" panose="05000000000000000000" pitchFamily="2" charset="2"/>
                  <a:buChar char="l"/>
                </a:pPr>
                <a:r>
                  <a:rPr lang="zh-CN" altLang="en-US" sz="1050" b="1" dirty="0"/>
                  <a:t>位置分辨好，好于百</a:t>
                </a:r>
                <a:r>
                  <a:rPr lang="en-US" altLang="zh-CN" sz="1050" b="1" dirty="0"/>
                  <a:t>um</a:t>
                </a:r>
              </a:p>
              <a:p>
                <a:pPr marL="285750" indent="-285750">
                  <a:lnSpc>
                    <a:spcPts val="1950"/>
                  </a:lnSpc>
                  <a:buFont typeface="Wingdings" panose="05000000000000000000" pitchFamily="2" charset="2"/>
                  <a:buChar char="l"/>
                </a:pPr>
                <a:r>
                  <a:rPr lang="zh-CN" altLang="en-US" sz="1050" b="1" dirty="0"/>
                  <a:t>计数率能力好，达</a:t>
                </a:r>
                <a:r>
                  <a:rPr lang="en-US" altLang="zh-CN" sz="1050" b="1" dirty="0"/>
                  <a:t>100kHz/</a:t>
                </a:r>
                <a14:m>
                  <m:oMath xmlns:m="http://schemas.openxmlformats.org/officeDocument/2006/math">
                    <m:sSup>
                      <m:sSupPr>
                        <m:ctrlPr>
                          <a:rPr lang="en-US" altLang="zh-CN" sz="1050" b="1" i="1" smtClean="0">
                            <a:latin typeface="Cambria Math" panose="02040503050406030204" pitchFamily="18" charset="0"/>
                          </a:rPr>
                        </m:ctrlPr>
                      </m:sSupPr>
                      <m:e>
                        <m:r>
                          <a:rPr lang="en-US" altLang="zh-CN" sz="1050" b="1" i="1" smtClean="0">
                            <a:latin typeface="Cambria Math" panose="02040503050406030204" pitchFamily="18" charset="0"/>
                          </a:rPr>
                          <m:t>𝒄𝒎</m:t>
                        </m:r>
                      </m:e>
                      <m:sup>
                        <m:r>
                          <a:rPr lang="en-US" altLang="zh-CN" sz="1050" b="1" i="1" smtClean="0">
                            <a:latin typeface="Cambria Math" panose="02040503050406030204" pitchFamily="18" charset="0"/>
                          </a:rPr>
                          <m:t>𝟐</m:t>
                        </m:r>
                      </m:sup>
                    </m:sSup>
                  </m:oMath>
                </a14:m>
                <a:endParaRPr lang="en-US" altLang="zh-CN" sz="1050" b="1" dirty="0"/>
              </a:p>
            </p:txBody>
          </p:sp>
        </mc:Choice>
        <mc:Fallback xmlns="">
          <p:sp>
            <p:nvSpPr>
              <p:cNvPr id="16" name="文本框 15">
                <a:extLst>
                  <a:ext uri="{FF2B5EF4-FFF2-40B4-BE49-F238E27FC236}">
                    <a16:creationId xmlns:a16="http://schemas.microsoft.com/office/drawing/2014/main" id="{B39C9D8C-9AC2-42F0-8ADD-BEF0D25359F7}"/>
                  </a:ext>
                </a:extLst>
              </p:cNvPr>
              <p:cNvSpPr txBox="1">
                <a:spLocks noRot="1" noChangeAspect="1" noMove="1" noResize="1" noEditPoints="1" noAdjustHandles="1" noChangeArrowheads="1" noChangeShapeType="1" noTextEdit="1"/>
              </p:cNvSpPr>
              <p:nvPr/>
            </p:nvSpPr>
            <p:spPr>
              <a:xfrm>
                <a:off x="5365365" y="3139871"/>
                <a:ext cx="3351738" cy="1475660"/>
              </a:xfrm>
              <a:prstGeom prst="rect">
                <a:avLst/>
              </a:prstGeom>
              <a:blipFill>
                <a:blip r:embed="rId8"/>
                <a:stretch>
                  <a:fillRect l="-545" t="-826" b="-1653"/>
                </a:stretch>
              </a:blipFill>
            </p:spPr>
            <p:txBody>
              <a:bodyPr/>
              <a:lstStyle/>
              <a:p>
                <a:r>
                  <a:rPr lang="zh-CN" altLang="en-US">
                    <a:noFill/>
                  </a:rPr>
                  <a:t> </a:t>
                </a:r>
              </a:p>
            </p:txBody>
          </p:sp>
        </mc:Fallback>
      </mc:AlternateContent>
      <p:sp>
        <p:nvSpPr>
          <p:cNvPr id="17" name="文本框 16">
            <a:extLst>
              <a:ext uri="{FF2B5EF4-FFF2-40B4-BE49-F238E27FC236}">
                <a16:creationId xmlns:a16="http://schemas.microsoft.com/office/drawing/2014/main" id="{930C57EB-2BA0-4EB5-98D6-8BF5BA9B4581}"/>
              </a:ext>
            </a:extLst>
          </p:cNvPr>
          <p:cNvSpPr txBox="1"/>
          <p:nvPr/>
        </p:nvSpPr>
        <p:spPr>
          <a:xfrm>
            <a:off x="5370090" y="2952507"/>
            <a:ext cx="5191124" cy="215444"/>
          </a:xfrm>
          <a:prstGeom prst="rect">
            <a:avLst/>
          </a:prstGeom>
          <a:noFill/>
        </p:spPr>
        <p:txBody>
          <a:bodyPr wrap="square">
            <a:spAutoFit/>
          </a:bodyPr>
          <a:lstStyle/>
          <a:p>
            <a:r>
              <a:rPr lang="en-US" altLang="zh-CN" sz="800" dirty="0">
                <a:hlinkClick r:id="rId9"/>
              </a:rPr>
              <a:t>https://indico.cern.ch/event/1662850/contributions/7137863/</a:t>
            </a:r>
            <a:endParaRPr lang="zh-CN" altLang="en-US" sz="800" dirty="0"/>
          </a:p>
        </p:txBody>
      </p:sp>
      <p:sp>
        <p:nvSpPr>
          <p:cNvPr id="4" name="文本框 3">
            <a:extLst>
              <a:ext uri="{FF2B5EF4-FFF2-40B4-BE49-F238E27FC236}">
                <a16:creationId xmlns:a16="http://schemas.microsoft.com/office/drawing/2014/main" id="{9D6777C6-EBA9-4FA6-A8FE-886F29A07654}"/>
              </a:ext>
            </a:extLst>
          </p:cNvPr>
          <p:cNvSpPr txBox="1"/>
          <p:nvPr/>
        </p:nvSpPr>
        <p:spPr>
          <a:xfrm>
            <a:off x="95956" y="1165155"/>
            <a:ext cx="426720" cy="246221"/>
          </a:xfrm>
          <a:prstGeom prst="rect">
            <a:avLst/>
          </a:prstGeom>
          <a:noFill/>
        </p:spPr>
        <p:txBody>
          <a:bodyPr wrap="none" rtlCol="0">
            <a:spAutoFit/>
          </a:bodyPr>
          <a:lstStyle/>
          <a:p>
            <a:r>
              <a:rPr lang="en-US" altLang="zh-CN" sz="1000" dirty="0"/>
              <a:t>-HV</a:t>
            </a:r>
            <a:endParaRPr lang="zh-CN" altLang="en-US" sz="1000" dirty="0"/>
          </a:p>
        </p:txBody>
      </p:sp>
      <p:sp>
        <p:nvSpPr>
          <p:cNvPr id="5" name="文本框 4">
            <a:extLst>
              <a:ext uri="{FF2B5EF4-FFF2-40B4-BE49-F238E27FC236}">
                <a16:creationId xmlns:a16="http://schemas.microsoft.com/office/drawing/2014/main" id="{5EF77581-D842-4644-ADE3-90A3268FF07A}"/>
              </a:ext>
            </a:extLst>
          </p:cNvPr>
          <p:cNvSpPr txBox="1"/>
          <p:nvPr/>
        </p:nvSpPr>
        <p:spPr>
          <a:xfrm>
            <a:off x="166510" y="2072203"/>
            <a:ext cx="260008" cy="246221"/>
          </a:xfrm>
          <a:prstGeom prst="rect">
            <a:avLst/>
          </a:prstGeom>
          <a:noFill/>
        </p:spPr>
        <p:txBody>
          <a:bodyPr wrap="none" rtlCol="0">
            <a:spAutoFit/>
          </a:bodyPr>
          <a:lstStyle/>
          <a:p>
            <a:r>
              <a:rPr lang="en-US" altLang="zh-CN" sz="1000" dirty="0"/>
              <a:t>0</a:t>
            </a:r>
            <a:endParaRPr lang="zh-CN" altLang="en-US" sz="1000" dirty="0"/>
          </a:p>
        </p:txBody>
      </p:sp>
      <p:sp>
        <p:nvSpPr>
          <p:cNvPr id="7" name="文本框 6">
            <a:extLst>
              <a:ext uri="{FF2B5EF4-FFF2-40B4-BE49-F238E27FC236}">
                <a16:creationId xmlns:a16="http://schemas.microsoft.com/office/drawing/2014/main" id="{B716A2FB-46C4-4036-A630-8AD6A44BFD23}"/>
              </a:ext>
            </a:extLst>
          </p:cNvPr>
          <p:cNvSpPr txBox="1"/>
          <p:nvPr/>
        </p:nvSpPr>
        <p:spPr>
          <a:xfrm>
            <a:off x="63918" y="2325394"/>
            <a:ext cx="465192" cy="246221"/>
          </a:xfrm>
          <a:prstGeom prst="rect">
            <a:avLst/>
          </a:prstGeom>
          <a:noFill/>
        </p:spPr>
        <p:txBody>
          <a:bodyPr wrap="none" rtlCol="0">
            <a:spAutoFit/>
          </a:bodyPr>
          <a:lstStyle/>
          <a:p>
            <a:r>
              <a:rPr lang="en-US" altLang="zh-CN" sz="1000" dirty="0"/>
              <a:t>+HV</a:t>
            </a:r>
            <a:endParaRPr lang="zh-CN" altLang="en-US" sz="1000" dirty="0"/>
          </a:p>
        </p:txBody>
      </p:sp>
    </p:spTree>
    <p:extLst>
      <p:ext uri="{BB962C8B-B14F-4D97-AF65-F5344CB8AC3E}">
        <p14:creationId xmlns:p14="http://schemas.microsoft.com/office/powerpoint/2010/main" val="4184813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BD26DF-2362-DDF4-DE5A-B2C66913032A}"/>
              </a:ext>
            </a:extLst>
          </p:cNvPr>
          <p:cNvSpPr>
            <a:spLocks noGrp="1"/>
          </p:cNvSpPr>
          <p:nvPr>
            <p:ph type="title"/>
          </p:nvPr>
        </p:nvSpPr>
        <p:spPr/>
        <p:txBody>
          <a:bodyPr/>
          <a:lstStyle/>
          <a:p>
            <a:r>
              <a:rPr lang="en-US" altLang="zh-CN" dirty="0"/>
              <a:t>TRD</a:t>
            </a:r>
            <a:r>
              <a:rPr lang="zh-CN" altLang="en-US" dirty="0"/>
              <a:t>原理样机</a:t>
            </a:r>
          </a:p>
        </p:txBody>
      </p:sp>
      <p:sp>
        <p:nvSpPr>
          <p:cNvPr id="3" name="灯片编号占位符 2">
            <a:extLst>
              <a:ext uri="{FF2B5EF4-FFF2-40B4-BE49-F238E27FC236}">
                <a16:creationId xmlns:a16="http://schemas.microsoft.com/office/drawing/2014/main" id="{6335785A-DACD-9F02-18A4-28B351BF0C30}"/>
              </a:ext>
            </a:extLst>
          </p:cNvPr>
          <p:cNvSpPr>
            <a:spLocks noGrp="1"/>
          </p:cNvSpPr>
          <p:nvPr>
            <p:ph type="sldNum" sz="quarter" idx="12"/>
          </p:nvPr>
        </p:nvSpPr>
        <p:spPr>
          <a:xfrm>
            <a:off x="8458200" y="4681243"/>
            <a:ext cx="685800" cy="445294"/>
          </a:xfrm>
        </p:spPr>
        <p:txBody>
          <a:bodyPr/>
          <a:lstStyle/>
          <a:p>
            <a:fld id="{4FAB73BC-B049-4115-A692-8D63A059BFB8}" type="slidenum">
              <a:rPr lang="en-US" smtClean="0"/>
              <a:t>5</a:t>
            </a:fld>
            <a:endParaRPr lang="en-US" dirty="0"/>
          </a:p>
        </p:txBody>
      </p:sp>
      <p:pic>
        <p:nvPicPr>
          <p:cNvPr id="4" name="图片 3">
            <a:extLst>
              <a:ext uri="{FF2B5EF4-FFF2-40B4-BE49-F238E27FC236}">
                <a16:creationId xmlns:a16="http://schemas.microsoft.com/office/drawing/2014/main" id="{21B6677B-2156-7F21-38C7-ABD6671C6125}"/>
              </a:ext>
            </a:extLst>
          </p:cNvPr>
          <p:cNvPicPr>
            <a:picLocks noChangeAspect="1"/>
          </p:cNvPicPr>
          <p:nvPr/>
        </p:nvPicPr>
        <p:blipFill>
          <a:blip r:embed="rId3"/>
          <a:stretch>
            <a:fillRect/>
          </a:stretch>
        </p:blipFill>
        <p:spPr>
          <a:xfrm>
            <a:off x="935695" y="643847"/>
            <a:ext cx="2358011" cy="2414651"/>
          </a:xfrm>
          <a:prstGeom prst="rect">
            <a:avLst/>
          </a:prstGeom>
        </p:spPr>
      </p:pic>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8F7393C7-39A6-1251-32E0-2D2B4F515ABF}"/>
                  </a:ext>
                </a:extLst>
              </p:cNvPr>
              <p:cNvSpPr txBox="1"/>
              <p:nvPr/>
            </p:nvSpPr>
            <p:spPr>
              <a:xfrm>
                <a:off x="5505378" y="1422947"/>
                <a:ext cx="3024075" cy="2425087"/>
              </a:xfrm>
              <a:prstGeom prst="rect">
                <a:avLst/>
              </a:prstGeom>
              <a:noFill/>
            </p:spPr>
            <p:txBody>
              <a:bodyPr wrap="square">
                <a:spAutoFit/>
              </a:bodyPr>
              <a:lstStyle/>
              <a:p>
                <a:pPr marL="214313" indent="-214313">
                  <a:spcAft>
                    <a:spcPts val="450"/>
                  </a:spcAft>
                  <a:buFont typeface="Wingdings" panose="05000000000000000000" pitchFamily="2" charset="2"/>
                  <a:buChar char="n"/>
                </a:pPr>
                <a:r>
                  <a:rPr lang="zh-CN" altLang="en-US" sz="1350" dirty="0">
                    <a:solidFill>
                      <a:schemeClr val="tx1">
                        <a:lumMod val="50000"/>
                      </a:schemeClr>
                    </a:solidFill>
                    <a:latin typeface="+mn-ea"/>
                    <a:cs typeface="Times New Roman" panose="02020603050405020304" pitchFamily="18" charset="0"/>
                  </a:rPr>
                  <a:t>穿越辐射探测器（</a:t>
                </a:r>
                <a:r>
                  <a:rPr lang="en-US" altLang="zh-CN" sz="1350" dirty="0">
                    <a:solidFill>
                      <a:schemeClr val="tx1">
                        <a:lumMod val="50000"/>
                      </a:schemeClr>
                    </a:solidFill>
                    <a:latin typeface="+mn-ea"/>
                    <a:cs typeface="Times New Roman" panose="02020603050405020304" pitchFamily="18" charset="0"/>
                  </a:rPr>
                  <a:t>TRD</a:t>
                </a:r>
                <a:r>
                  <a:rPr lang="zh-CN" altLang="en-US" sz="1350" dirty="0">
                    <a:solidFill>
                      <a:schemeClr val="tx1">
                        <a:lumMod val="50000"/>
                      </a:schemeClr>
                    </a:solidFill>
                    <a:latin typeface="+mn-ea"/>
                    <a:cs typeface="Times New Roman" panose="02020603050405020304" pitchFamily="18" charset="0"/>
                  </a:rPr>
                  <a:t>）核心构成：</a:t>
                </a:r>
                <a:endParaRPr lang="en-US" altLang="zh-CN" sz="1350" dirty="0">
                  <a:solidFill>
                    <a:srgbClr val="338DCD"/>
                  </a:solidFill>
                  <a:latin typeface="+mn-ea"/>
                  <a:cs typeface="Times New Roman" panose="02020603050405020304" pitchFamily="18" charset="0"/>
                </a:endParaRPr>
              </a:p>
              <a:p>
                <a:pPr marL="557213" lvl="1" indent="-214313">
                  <a:spcAft>
                    <a:spcPts val="450"/>
                  </a:spcAft>
                  <a:buFont typeface="Wingdings" panose="05000000000000000000" pitchFamily="2" charset="2"/>
                  <a:buChar char="l"/>
                </a:pPr>
                <a:r>
                  <a:rPr lang="zh-CN" altLang="en-US" sz="1350" dirty="0">
                    <a:solidFill>
                      <a:schemeClr val="tx1">
                        <a:lumMod val="50000"/>
                      </a:schemeClr>
                    </a:solidFill>
                    <a:latin typeface="+mn-ea"/>
                    <a:cs typeface="Times New Roman" panose="02020603050405020304" pitchFamily="18" charset="0"/>
                  </a:rPr>
                  <a:t>辐射体</a:t>
                </a:r>
                <a:r>
                  <a:rPr lang="en-US" altLang="zh-CN" sz="1350" dirty="0">
                    <a:solidFill>
                      <a:schemeClr val="tx1">
                        <a:lumMod val="50000"/>
                      </a:schemeClr>
                    </a:solidFill>
                    <a:latin typeface="+mn-ea"/>
                    <a:cs typeface="Times New Roman" panose="02020603050405020304" pitchFamily="18" charset="0"/>
                  </a:rPr>
                  <a:t>:</a:t>
                </a:r>
                <a:r>
                  <a:rPr lang="en-US" altLang="zh-CN" sz="1350" dirty="0"/>
                  <a:t> 4cm ROHACELL HF71</a:t>
                </a:r>
                <a:r>
                  <a:rPr lang="zh-CN" altLang="en-US" sz="1350" dirty="0"/>
                  <a:t>泡沫或国产泡沫</a:t>
                </a:r>
                <a:endParaRPr lang="en-US" altLang="zh-CN" sz="1350" dirty="0"/>
              </a:p>
              <a:p>
                <a:pPr marL="557213" lvl="1" indent="-214313">
                  <a:spcAft>
                    <a:spcPts val="450"/>
                  </a:spcAft>
                  <a:buFont typeface="Wingdings" panose="05000000000000000000" pitchFamily="2" charset="2"/>
                  <a:buChar char="l"/>
                </a:pPr>
                <a:r>
                  <a:rPr lang="zh-CN" altLang="en-US" sz="1350" dirty="0">
                    <a:solidFill>
                      <a:schemeClr val="tx1">
                        <a:lumMod val="50000"/>
                      </a:schemeClr>
                    </a:solidFill>
                    <a:latin typeface="+mn-ea"/>
                    <a:cs typeface="Times New Roman" panose="02020603050405020304" pitchFamily="18" charset="0"/>
                  </a:rPr>
                  <a:t>探测器：</a:t>
                </a:r>
                <a14:m>
                  <m:oMath xmlns:m="http://schemas.openxmlformats.org/officeDocument/2006/math">
                    <m:r>
                      <m:rPr>
                        <m:nor/>
                      </m:rPr>
                      <a:rPr lang="en-US" altLang="zh-CN" sz="1400" dirty="0"/>
                      <m:t>μRGroove</m:t>
                    </m:r>
                  </m:oMath>
                </a14:m>
                <a:r>
                  <a:rPr lang="zh-CN" altLang="en-US" sz="1350" dirty="0">
                    <a:solidFill>
                      <a:schemeClr val="tx1"/>
                    </a:solidFill>
                    <a:latin typeface="+mn-ea"/>
                    <a:cs typeface="Times New Roman" panose="02020603050405020304" pitchFamily="18" charset="0"/>
                  </a:rPr>
                  <a:t>，气隙大小为</a:t>
                </a:r>
                <a:r>
                  <a:rPr lang="en-US" altLang="zh-CN" sz="1350" dirty="0">
                    <a:solidFill>
                      <a:schemeClr val="tx1"/>
                    </a:solidFill>
                    <a:latin typeface="+mn-ea"/>
                    <a:cs typeface="Times New Roman" panose="02020603050405020304" pitchFamily="18" charset="0"/>
                  </a:rPr>
                  <a:t>4cm</a:t>
                </a:r>
                <a:r>
                  <a:rPr lang="zh-CN" altLang="en-US" sz="1350" dirty="0">
                    <a:solidFill>
                      <a:schemeClr val="tx1">
                        <a:lumMod val="50000"/>
                      </a:schemeClr>
                    </a:solidFill>
                    <a:latin typeface="+mn-ea"/>
                    <a:cs typeface="Times New Roman" panose="02020603050405020304" pitchFamily="18" charset="0"/>
                  </a:rPr>
                  <a:t>，气体为添加猝灭气体的</a:t>
                </a:r>
                <a:r>
                  <a:rPr lang="en-US" altLang="zh-CN" sz="1350" dirty="0" err="1">
                    <a:solidFill>
                      <a:schemeClr val="tx1">
                        <a:lumMod val="50000"/>
                      </a:schemeClr>
                    </a:solidFill>
                    <a:latin typeface="+mn-ea"/>
                    <a:cs typeface="Times New Roman" panose="02020603050405020304" pitchFamily="18" charset="0"/>
                  </a:rPr>
                  <a:t>Ar</a:t>
                </a:r>
                <a:r>
                  <a:rPr lang="zh-CN" altLang="en-US" sz="1350" dirty="0">
                    <a:solidFill>
                      <a:schemeClr val="tx1">
                        <a:lumMod val="50000"/>
                      </a:schemeClr>
                    </a:solidFill>
                    <a:latin typeface="+mn-ea"/>
                    <a:cs typeface="Times New Roman" panose="02020603050405020304" pitchFamily="18" charset="0"/>
                  </a:rPr>
                  <a:t>或</a:t>
                </a:r>
                <a:r>
                  <a:rPr lang="en-US" altLang="zh-CN" sz="1350" dirty="0">
                    <a:latin typeface="+mn-ea"/>
                    <a:cs typeface="Times New Roman" panose="02020603050405020304" pitchFamily="18" charset="0"/>
                  </a:rPr>
                  <a:t>Xe</a:t>
                </a:r>
                <a:r>
                  <a:rPr lang="zh-CN" altLang="en-US" sz="1350" dirty="0">
                    <a:latin typeface="+mn-ea"/>
                    <a:cs typeface="Times New Roman" panose="02020603050405020304" pitchFamily="18" charset="0"/>
                  </a:rPr>
                  <a:t>混合气</a:t>
                </a:r>
                <a:endParaRPr lang="en-US" altLang="zh-CN" sz="1350" dirty="0"/>
              </a:p>
              <a:p>
                <a:pPr marL="557213" lvl="1" indent="-214313">
                  <a:spcAft>
                    <a:spcPts val="450"/>
                  </a:spcAft>
                  <a:buFont typeface="Wingdings" panose="05000000000000000000" pitchFamily="2" charset="2"/>
                  <a:buChar char="l"/>
                </a:pPr>
                <a:r>
                  <a:rPr lang="zh-CN" altLang="en-US" sz="1350" dirty="0">
                    <a:solidFill>
                      <a:srgbClr val="000000"/>
                    </a:solidFill>
                    <a:latin typeface="Segoe UI" panose="020B0502040204020203" pitchFamily="34" charset="0"/>
                  </a:rPr>
                  <a:t>电子学：</a:t>
                </a:r>
                <a:r>
                  <a:rPr lang="en-US" altLang="zh-CN" sz="1350" dirty="0">
                    <a:solidFill>
                      <a:srgbClr val="000000"/>
                    </a:solidFill>
                    <a:latin typeface="Segoe UI" panose="020B0502040204020203" pitchFamily="34" charset="0"/>
                  </a:rPr>
                  <a:t>SAMPA</a:t>
                </a:r>
                <a:r>
                  <a:rPr lang="zh-CN" altLang="en-US" sz="1350" dirty="0">
                    <a:solidFill>
                      <a:srgbClr val="000000"/>
                    </a:solidFill>
                    <a:latin typeface="Segoe UI" panose="020B0502040204020203" pitchFamily="34" charset="0"/>
                  </a:rPr>
                  <a:t>，采样间隔为</a:t>
                </a:r>
                <a:r>
                  <a:rPr lang="en-US" altLang="zh-CN" sz="1350" dirty="0">
                    <a:solidFill>
                      <a:srgbClr val="000000"/>
                    </a:solidFill>
                    <a:latin typeface="Segoe UI" panose="020B0502040204020203" pitchFamily="34" charset="0"/>
                  </a:rPr>
                  <a:t>100ns</a:t>
                </a:r>
                <a:r>
                  <a:rPr lang="zh-CN" altLang="en-US" sz="1350" dirty="0">
                    <a:solidFill>
                      <a:srgbClr val="000000"/>
                    </a:solidFill>
                    <a:latin typeface="Segoe UI" panose="020B0502040204020203" pitchFamily="34" charset="0"/>
                  </a:rPr>
                  <a:t>，采样宽度最大</a:t>
                </a:r>
                <a:r>
                  <a:rPr lang="en-US" altLang="zh-CN" sz="1350" dirty="0">
                    <a:solidFill>
                      <a:srgbClr val="000000"/>
                    </a:solidFill>
                    <a:latin typeface="Segoe UI" panose="020B0502040204020203" pitchFamily="34" charset="0"/>
                  </a:rPr>
                  <a:t>100us</a:t>
                </a:r>
                <a:r>
                  <a:rPr lang="zh-CN" altLang="en-US" sz="1350" dirty="0">
                    <a:solidFill>
                      <a:srgbClr val="000000"/>
                    </a:solidFill>
                    <a:latin typeface="Segoe UI" panose="020B0502040204020203" pitchFamily="34" charset="0"/>
                  </a:rPr>
                  <a:t>，成形时间</a:t>
                </a:r>
                <a:r>
                  <a:rPr lang="en-US" altLang="zh-CN" sz="1350" dirty="0">
                    <a:solidFill>
                      <a:srgbClr val="000000"/>
                    </a:solidFill>
                    <a:latin typeface="Segoe UI" panose="020B0502040204020203" pitchFamily="34" charset="0"/>
                  </a:rPr>
                  <a:t>160ns</a:t>
                </a:r>
                <a:br>
                  <a:rPr lang="zh-CN" altLang="en-US" sz="1350" dirty="0">
                    <a:solidFill>
                      <a:srgbClr val="000000"/>
                    </a:solidFill>
                    <a:latin typeface="Segoe UI" panose="020B0502040204020203" pitchFamily="34" charset="0"/>
                  </a:rPr>
                </a:br>
                <a:endParaRPr lang="en-US" altLang="zh-CN" sz="1350" dirty="0">
                  <a:solidFill>
                    <a:srgbClr val="338DCD"/>
                  </a:solidFill>
                  <a:latin typeface="+mn-ea"/>
                  <a:cs typeface="Times New Roman" panose="02020603050405020304" pitchFamily="18" charset="0"/>
                </a:endParaRPr>
              </a:p>
            </p:txBody>
          </p:sp>
        </mc:Choice>
        <mc:Fallback xmlns="">
          <p:sp>
            <p:nvSpPr>
              <p:cNvPr id="6" name="文本框 5">
                <a:extLst>
                  <a:ext uri="{FF2B5EF4-FFF2-40B4-BE49-F238E27FC236}">
                    <a16:creationId xmlns:a16="http://schemas.microsoft.com/office/drawing/2014/main" id="{8F7393C7-39A6-1251-32E0-2D2B4F515ABF}"/>
                  </a:ext>
                </a:extLst>
              </p:cNvPr>
              <p:cNvSpPr txBox="1">
                <a:spLocks noRot="1" noChangeAspect="1" noMove="1" noResize="1" noEditPoints="1" noAdjustHandles="1" noChangeArrowheads="1" noChangeShapeType="1" noTextEdit="1"/>
              </p:cNvSpPr>
              <p:nvPr/>
            </p:nvSpPr>
            <p:spPr>
              <a:xfrm>
                <a:off x="5505378" y="1422947"/>
                <a:ext cx="3024075" cy="2425087"/>
              </a:xfrm>
              <a:prstGeom prst="rect">
                <a:avLst/>
              </a:prstGeom>
              <a:blipFill>
                <a:blip r:embed="rId4"/>
                <a:stretch>
                  <a:fillRect l="-202" t="-503" r="-4435"/>
                </a:stretch>
              </a:blipFill>
            </p:spPr>
            <p:txBody>
              <a:bodyPr/>
              <a:lstStyle/>
              <a:p>
                <a:r>
                  <a:rPr lang="zh-CN" altLang="en-US">
                    <a:noFill/>
                  </a:rPr>
                  <a:t> </a:t>
                </a:r>
              </a:p>
            </p:txBody>
          </p:sp>
        </mc:Fallback>
      </mc:AlternateContent>
      <p:pic>
        <p:nvPicPr>
          <p:cNvPr id="11" name="图片 10">
            <a:extLst>
              <a:ext uri="{FF2B5EF4-FFF2-40B4-BE49-F238E27FC236}">
                <a16:creationId xmlns:a16="http://schemas.microsoft.com/office/drawing/2014/main" id="{E58F533F-C191-4913-AE4C-04CC82EAC834}"/>
              </a:ext>
            </a:extLst>
          </p:cNvPr>
          <p:cNvPicPr>
            <a:picLocks noChangeAspect="1"/>
          </p:cNvPicPr>
          <p:nvPr/>
        </p:nvPicPr>
        <p:blipFill>
          <a:blip r:embed="rId5"/>
          <a:srcRect r="51555"/>
          <a:stretch/>
        </p:blipFill>
        <p:spPr>
          <a:xfrm>
            <a:off x="3371019" y="1165885"/>
            <a:ext cx="2134359" cy="1517526"/>
          </a:xfrm>
          <a:prstGeom prst="rect">
            <a:avLst/>
          </a:prstGeom>
        </p:spPr>
      </p:pic>
      <p:pic>
        <p:nvPicPr>
          <p:cNvPr id="13" name="图片 12">
            <a:extLst>
              <a:ext uri="{FF2B5EF4-FFF2-40B4-BE49-F238E27FC236}">
                <a16:creationId xmlns:a16="http://schemas.microsoft.com/office/drawing/2014/main" id="{F9752D1C-CA69-4032-8413-5142D609309F}"/>
              </a:ext>
            </a:extLst>
          </p:cNvPr>
          <p:cNvPicPr>
            <a:picLocks noChangeAspect="1"/>
          </p:cNvPicPr>
          <p:nvPr/>
        </p:nvPicPr>
        <p:blipFill>
          <a:blip r:embed="rId6"/>
          <a:stretch>
            <a:fillRect/>
          </a:stretch>
        </p:blipFill>
        <p:spPr>
          <a:xfrm>
            <a:off x="3371019" y="3297355"/>
            <a:ext cx="2057046" cy="1468382"/>
          </a:xfrm>
          <a:prstGeom prst="rect">
            <a:avLst/>
          </a:prstGeom>
        </p:spPr>
      </p:pic>
      <p:pic>
        <p:nvPicPr>
          <p:cNvPr id="14" name="图片 13">
            <a:extLst>
              <a:ext uri="{FF2B5EF4-FFF2-40B4-BE49-F238E27FC236}">
                <a16:creationId xmlns:a16="http://schemas.microsoft.com/office/drawing/2014/main" id="{F5A7085E-BA0B-468C-9A4F-4DED82889465}"/>
              </a:ext>
            </a:extLst>
          </p:cNvPr>
          <p:cNvPicPr>
            <a:picLocks noChangeAspect="1"/>
          </p:cNvPicPr>
          <p:nvPr/>
        </p:nvPicPr>
        <p:blipFill>
          <a:blip r:embed="rId7"/>
          <a:stretch>
            <a:fillRect/>
          </a:stretch>
        </p:blipFill>
        <p:spPr>
          <a:xfrm>
            <a:off x="524883" y="3067716"/>
            <a:ext cx="2768823" cy="1927661"/>
          </a:xfrm>
          <a:prstGeom prst="rect">
            <a:avLst/>
          </a:prstGeom>
        </p:spPr>
      </p:pic>
      <p:cxnSp>
        <p:nvCxnSpPr>
          <p:cNvPr id="7" name="直接箭头连接符 6">
            <a:extLst>
              <a:ext uri="{FF2B5EF4-FFF2-40B4-BE49-F238E27FC236}">
                <a16:creationId xmlns:a16="http://schemas.microsoft.com/office/drawing/2014/main" id="{8AEB8C74-D1BE-4938-9690-BE2D2BF7AB67}"/>
              </a:ext>
            </a:extLst>
          </p:cNvPr>
          <p:cNvCxnSpPr>
            <a:cxnSpLocks/>
          </p:cNvCxnSpPr>
          <p:nvPr/>
        </p:nvCxnSpPr>
        <p:spPr>
          <a:xfrm flipV="1">
            <a:off x="935308" y="887277"/>
            <a:ext cx="387" cy="1015256"/>
          </a:xfrm>
          <a:prstGeom prst="straightConnector1">
            <a:avLst/>
          </a:prstGeom>
          <a:ln>
            <a:headEnd type="triangle"/>
            <a:tailEnd type="triangle"/>
          </a:ln>
        </p:spPr>
        <p:style>
          <a:lnRef idx="1">
            <a:schemeClr val="accent2"/>
          </a:lnRef>
          <a:fillRef idx="0">
            <a:schemeClr val="accent2"/>
          </a:fillRef>
          <a:effectRef idx="0">
            <a:schemeClr val="accent2"/>
          </a:effectRef>
          <a:fontRef idx="minor">
            <a:schemeClr val="tx1"/>
          </a:fontRef>
        </p:style>
      </p:cxnSp>
      <p:sp>
        <p:nvSpPr>
          <p:cNvPr id="19" name="文本框 18">
            <a:extLst>
              <a:ext uri="{FF2B5EF4-FFF2-40B4-BE49-F238E27FC236}">
                <a16:creationId xmlns:a16="http://schemas.microsoft.com/office/drawing/2014/main" id="{B70812EB-A1F9-439A-996A-244E05503D87}"/>
              </a:ext>
            </a:extLst>
          </p:cNvPr>
          <p:cNvSpPr txBox="1"/>
          <p:nvPr/>
        </p:nvSpPr>
        <p:spPr>
          <a:xfrm rot="16200000">
            <a:off x="508682" y="1246557"/>
            <a:ext cx="534121" cy="300082"/>
          </a:xfrm>
          <a:prstGeom prst="rect">
            <a:avLst/>
          </a:prstGeom>
          <a:noFill/>
        </p:spPr>
        <p:txBody>
          <a:bodyPr wrap="none" rtlCol="0">
            <a:spAutoFit/>
          </a:bodyPr>
          <a:lstStyle/>
          <a:p>
            <a:r>
              <a:rPr lang="en-US" altLang="zh-CN" sz="1350" dirty="0"/>
              <a:t>4cm</a:t>
            </a:r>
            <a:endParaRPr lang="zh-CN" altLang="en-US" sz="1350" dirty="0"/>
          </a:p>
        </p:txBody>
      </p:sp>
      <p:cxnSp>
        <p:nvCxnSpPr>
          <p:cNvPr id="20" name="直接箭头连接符 19">
            <a:extLst>
              <a:ext uri="{FF2B5EF4-FFF2-40B4-BE49-F238E27FC236}">
                <a16:creationId xmlns:a16="http://schemas.microsoft.com/office/drawing/2014/main" id="{A54BD970-E164-4035-9716-7548DD1500D6}"/>
              </a:ext>
            </a:extLst>
          </p:cNvPr>
          <p:cNvCxnSpPr>
            <a:cxnSpLocks/>
          </p:cNvCxnSpPr>
          <p:nvPr/>
        </p:nvCxnSpPr>
        <p:spPr>
          <a:xfrm flipV="1">
            <a:off x="916645" y="1935148"/>
            <a:ext cx="0" cy="806166"/>
          </a:xfrm>
          <a:prstGeom prst="straightConnector1">
            <a:avLst/>
          </a:prstGeom>
          <a:ln>
            <a:headEnd type="triangle"/>
            <a:tailEnd type="triangle"/>
          </a:ln>
        </p:spPr>
        <p:style>
          <a:lnRef idx="1">
            <a:schemeClr val="accent2"/>
          </a:lnRef>
          <a:fillRef idx="0">
            <a:schemeClr val="accent2"/>
          </a:fillRef>
          <a:effectRef idx="0">
            <a:schemeClr val="accent2"/>
          </a:effectRef>
          <a:fontRef idx="minor">
            <a:schemeClr val="tx1"/>
          </a:fontRef>
        </p:style>
      </p:cxnSp>
      <p:sp>
        <p:nvSpPr>
          <p:cNvPr id="22" name="文本框 21">
            <a:extLst>
              <a:ext uri="{FF2B5EF4-FFF2-40B4-BE49-F238E27FC236}">
                <a16:creationId xmlns:a16="http://schemas.microsoft.com/office/drawing/2014/main" id="{BE259953-A42D-47FE-B91E-199010D92563}"/>
              </a:ext>
            </a:extLst>
          </p:cNvPr>
          <p:cNvSpPr txBox="1"/>
          <p:nvPr/>
        </p:nvSpPr>
        <p:spPr>
          <a:xfrm rot="16200000">
            <a:off x="446974" y="2070107"/>
            <a:ext cx="635230" cy="300082"/>
          </a:xfrm>
          <a:prstGeom prst="rect">
            <a:avLst/>
          </a:prstGeom>
          <a:noFill/>
        </p:spPr>
        <p:txBody>
          <a:bodyPr wrap="square" rtlCol="0">
            <a:spAutoFit/>
          </a:bodyPr>
          <a:lstStyle/>
          <a:p>
            <a:r>
              <a:rPr lang="en-US" altLang="zh-CN" sz="1350" dirty="0"/>
              <a:t>4cm</a:t>
            </a:r>
            <a:endParaRPr lang="zh-CN" altLang="en-US" sz="1350" dirty="0"/>
          </a:p>
        </p:txBody>
      </p:sp>
    </p:spTree>
    <p:extLst>
      <p:ext uri="{BB962C8B-B14F-4D97-AF65-F5344CB8AC3E}">
        <p14:creationId xmlns:p14="http://schemas.microsoft.com/office/powerpoint/2010/main" val="791122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805211-EA14-0421-EC29-E53BC289A8E5}"/>
              </a:ext>
            </a:extLst>
          </p:cNvPr>
          <p:cNvSpPr>
            <a:spLocks noGrp="1"/>
          </p:cNvSpPr>
          <p:nvPr>
            <p:ph type="title"/>
          </p:nvPr>
        </p:nvSpPr>
        <p:spPr/>
        <p:txBody>
          <a:bodyPr/>
          <a:lstStyle/>
          <a:p>
            <a:r>
              <a:rPr lang="en-US" altLang="zh-CN" dirty="0"/>
              <a:t>TRD</a:t>
            </a:r>
            <a:r>
              <a:rPr lang="zh-CN" altLang="en-US" dirty="0"/>
              <a:t>原理样机束流测试</a:t>
            </a:r>
          </a:p>
        </p:txBody>
      </p:sp>
      <p:sp>
        <p:nvSpPr>
          <p:cNvPr id="3" name="灯片编号占位符 2">
            <a:extLst>
              <a:ext uri="{FF2B5EF4-FFF2-40B4-BE49-F238E27FC236}">
                <a16:creationId xmlns:a16="http://schemas.microsoft.com/office/drawing/2014/main" id="{16FFD497-6BC8-2205-5D6D-B22F1DFC9B98}"/>
              </a:ext>
            </a:extLst>
          </p:cNvPr>
          <p:cNvSpPr>
            <a:spLocks noGrp="1"/>
          </p:cNvSpPr>
          <p:nvPr>
            <p:ph type="sldNum" sz="quarter" idx="12"/>
          </p:nvPr>
        </p:nvSpPr>
        <p:spPr/>
        <p:txBody>
          <a:bodyPr/>
          <a:lstStyle/>
          <a:p>
            <a:fld id="{4FAB73BC-B049-4115-A692-8D63A059BFB8}" type="slidenum">
              <a:rPr lang="en-US" smtClean="0"/>
              <a:t>6</a:t>
            </a:fld>
            <a:endParaRPr lang="en-US" dirty="0"/>
          </a:p>
        </p:txBody>
      </p:sp>
      <p:pic>
        <p:nvPicPr>
          <p:cNvPr id="9" name="图片 8">
            <a:extLst>
              <a:ext uri="{FF2B5EF4-FFF2-40B4-BE49-F238E27FC236}">
                <a16:creationId xmlns:a16="http://schemas.microsoft.com/office/drawing/2014/main" id="{13BDD8FC-E1D6-6117-D60D-D6010C864A72}"/>
              </a:ext>
            </a:extLst>
          </p:cNvPr>
          <p:cNvPicPr>
            <a:picLocks noChangeAspect="1"/>
          </p:cNvPicPr>
          <p:nvPr/>
        </p:nvPicPr>
        <p:blipFill>
          <a:blip r:embed="rId3"/>
          <a:stretch>
            <a:fillRect/>
          </a:stretch>
        </p:blipFill>
        <p:spPr>
          <a:xfrm>
            <a:off x="3137449" y="2826099"/>
            <a:ext cx="5675081" cy="1071689"/>
          </a:xfrm>
          <a:prstGeom prst="rect">
            <a:avLst/>
          </a:prstGeom>
        </p:spPr>
      </p:pic>
      <p:pic>
        <p:nvPicPr>
          <p:cNvPr id="11" name="图片 10" descr="图表, 折线图&#10;&#10;描述已自动生成">
            <a:extLst>
              <a:ext uri="{FF2B5EF4-FFF2-40B4-BE49-F238E27FC236}">
                <a16:creationId xmlns:a16="http://schemas.microsoft.com/office/drawing/2014/main" id="{CA6A50ED-D7EC-D3DC-9B52-E5A5961D213F}"/>
              </a:ext>
            </a:extLst>
          </p:cNvPr>
          <p:cNvPicPr>
            <a:picLocks noChangeAspect="1"/>
          </p:cNvPicPr>
          <p:nvPr/>
        </p:nvPicPr>
        <p:blipFill rotWithShape="1">
          <a:blip r:embed="rId4"/>
          <a:srcRect r="47292"/>
          <a:stretch/>
        </p:blipFill>
        <p:spPr>
          <a:xfrm>
            <a:off x="217308" y="2711130"/>
            <a:ext cx="2567664" cy="2432528"/>
          </a:xfrm>
          <a:prstGeom prst="rect">
            <a:avLst/>
          </a:prstGeom>
        </p:spPr>
      </p:pic>
      <p:sp>
        <p:nvSpPr>
          <p:cNvPr id="12" name="文本框 11">
            <a:extLst>
              <a:ext uri="{FF2B5EF4-FFF2-40B4-BE49-F238E27FC236}">
                <a16:creationId xmlns:a16="http://schemas.microsoft.com/office/drawing/2014/main" id="{CDC16049-9D3B-98D2-3A61-2A1145C6BEF8}"/>
              </a:ext>
            </a:extLst>
          </p:cNvPr>
          <p:cNvSpPr txBox="1"/>
          <p:nvPr/>
        </p:nvSpPr>
        <p:spPr>
          <a:xfrm>
            <a:off x="3440200" y="4072969"/>
            <a:ext cx="4183610" cy="507831"/>
          </a:xfrm>
          <a:prstGeom prst="rect">
            <a:avLst/>
          </a:prstGeom>
          <a:noFill/>
        </p:spPr>
        <p:txBody>
          <a:bodyPr wrap="square" rtlCol="0">
            <a:spAutoFit/>
          </a:bodyPr>
          <a:lstStyle/>
          <a:p>
            <a:r>
              <a:rPr lang="zh-CN" altLang="en-US" sz="1350" dirty="0"/>
              <a:t>束流中多粒子混合，需要借助</a:t>
            </a:r>
            <a:r>
              <a:rPr lang="en-US" altLang="zh-CN" sz="1350" dirty="0"/>
              <a:t>STCF</a:t>
            </a:r>
            <a:r>
              <a:rPr lang="zh-CN" altLang="en-US" sz="1350" dirty="0"/>
              <a:t>系统进行事例筛选</a:t>
            </a:r>
            <a:endParaRPr lang="en-US" altLang="zh-CN" sz="1350" dirty="0"/>
          </a:p>
          <a:p>
            <a:endParaRPr lang="en-US" altLang="zh-CN" sz="1350" dirty="0"/>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6B4A597C-707C-4E94-8C50-0BCBAB47FD40}"/>
                  </a:ext>
                </a:extLst>
              </p:cNvPr>
              <p:cNvSpPr txBox="1"/>
              <p:nvPr/>
            </p:nvSpPr>
            <p:spPr>
              <a:xfrm>
                <a:off x="217308" y="767324"/>
                <a:ext cx="4760498" cy="1754326"/>
              </a:xfrm>
              <a:prstGeom prst="rect">
                <a:avLst/>
              </a:prstGeom>
              <a:noFill/>
              <a:ln w="28575">
                <a:noFill/>
              </a:ln>
            </p:spPr>
            <p:txBody>
              <a:bodyPr wrap="square" rtlCol="0">
                <a:spAutoFit/>
              </a:bodyPr>
              <a:lstStyle/>
              <a:p>
                <a:r>
                  <a:rPr lang="en-US" altLang="zh-CN" sz="1350" dirty="0"/>
                  <a:t>CERN PS beam</a:t>
                </a:r>
                <a:r>
                  <a:rPr lang="zh-CN" altLang="en-US" sz="1350" dirty="0"/>
                  <a:t>：</a:t>
                </a:r>
                <a:endParaRPr lang="en-US" altLang="zh-CN" sz="1350" dirty="0"/>
              </a:p>
              <a:p>
                <a:r>
                  <a:rPr lang="en-US" altLang="zh-CN" sz="1350" dirty="0"/>
                  <a:t>beam: e/</a:t>
                </a:r>
                <a:r>
                  <a:rPr lang="el-GR" altLang="zh-CN" sz="1350" dirty="0"/>
                  <a:t>π</a:t>
                </a:r>
                <a:r>
                  <a:rPr lang="en-US" altLang="zh-CN" sz="1350" dirty="0"/>
                  <a:t>      ~5000event/spill/0.5s      3</a:t>
                </a:r>
                <a:r>
                  <a:rPr lang="zh-CN" altLang="en-US" sz="1350" dirty="0"/>
                  <a:t>，</a:t>
                </a:r>
                <a:r>
                  <a:rPr lang="en-US" altLang="zh-CN" sz="1350" dirty="0"/>
                  <a:t>4</a:t>
                </a:r>
                <a:r>
                  <a:rPr lang="zh-CN" altLang="en-US" sz="1350" dirty="0"/>
                  <a:t>，</a:t>
                </a:r>
                <a:r>
                  <a:rPr lang="en-US" altLang="zh-CN" sz="1350" dirty="0"/>
                  <a:t>5Gev/c</a:t>
                </a:r>
              </a:p>
              <a:p>
                <a:endParaRPr lang="en-US" altLang="zh-CN" sz="1350" dirty="0"/>
              </a:p>
              <a:p>
                <a:r>
                  <a:rPr lang="zh-CN" altLang="en-US" sz="1350" dirty="0"/>
                  <a:t>气体：</a:t>
                </a:r>
                <a:r>
                  <a:rPr lang="en-US" altLang="zh-CN" sz="1350" dirty="0"/>
                  <a:t>Xe(48.85%)+Ne(48.85%)+isobutane (2.3%)   or  </a:t>
                </a:r>
                <a:r>
                  <a:rPr lang="en-US" altLang="zh-CN" sz="1350" dirty="0" err="1"/>
                  <a:t>Ar</a:t>
                </a:r>
                <a:r>
                  <a:rPr lang="en-US" altLang="zh-CN" sz="1350" dirty="0"/>
                  <a:t>(45%)+</a:t>
                </a:r>
                <a14:m>
                  <m:oMath xmlns:m="http://schemas.openxmlformats.org/officeDocument/2006/math">
                    <m:sSub>
                      <m:sSubPr>
                        <m:ctrlPr>
                          <a:rPr lang="en-US" altLang="zh-CN" sz="1350" i="1" dirty="0">
                            <a:latin typeface="Cambria Math" panose="02040503050406030204" pitchFamily="18" charset="0"/>
                          </a:rPr>
                        </m:ctrlPr>
                      </m:sSubPr>
                      <m:e>
                        <m:r>
                          <m:rPr>
                            <m:sty m:val="p"/>
                          </m:rPr>
                          <a:rPr lang="en-US" altLang="zh-CN" sz="1350" i="1" dirty="0">
                            <a:latin typeface="Cambria Math" panose="02040503050406030204" pitchFamily="18" charset="0"/>
                          </a:rPr>
                          <m:t>CF</m:t>
                        </m:r>
                      </m:e>
                      <m:sub>
                        <m:r>
                          <a:rPr lang="en-US" altLang="zh-CN" sz="1350" i="1" dirty="0">
                            <a:latin typeface="Cambria Math" panose="02040503050406030204" pitchFamily="18" charset="0"/>
                          </a:rPr>
                          <m:t>4</m:t>
                        </m:r>
                      </m:sub>
                    </m:sSub>
                    <m:r>
                      <a:rPr lang="en-US" altLang="zh-CN" sz="1350" i="1" dirty="0">
                        <a:latin typeface="Cambria Math" panose="02040503050406030204" pitchFamily="18" charset="0"/>
                      </a:rPr>
                      <m:t>(</m:t>
                    </m:r>
                  </m:oMath>
                </a14:m>
                <a:r>
                  <a:rPr lang="en-US" altLang="zh-CN" sz="1350" dirty="0"/>
                  <a:t>40%)+</a:t>
                </a:r>
                <a14:m>
                  <m:oMath xmlns:m="http://schemas.openxmlformats.org/officeDocument/2006/math">
                    <m:sSub>
                      <m:sSubPr>
                        <m:ctrlPr>
                          <a:rPr lang="en-US" altLang="zh-CN" sz="1350" i="1" dirty="0">
                            <a:latin typeface="Cambria Math" panose="02040503050406030204" pitchFamily="18" charset="0"/>
                          </a:rPr>
                        </m:ctrlPr>
                      </m:sSubPr>
                      <m:e>
                        <m:r>
                          <m:rPr>
                            <m:sty m:val="p"/>
                          </m:rPr>
                          <a:rPr lang="en-US" altLang="zh-CN" sz="1350" i="1" dirty="0">
                            <a:latin typeface="Cambria Math" panose="02040503050406030204" pitchFamily="18" charset="0"/>
                          </a:rPr>
                          <m:t>CO</m:t>
                        </m:r>
                      </m:e>
                      <m:sub>
                        <m:r>
                          <a:rPr lang="en-US" altLang="zh-CN" sz="1350" i="1" dirty="0">
                            <a:latin typeface="Cambria Math" panose="02040503050406030204" pitchFamily="18" charset="0"/>
                          </a:rPr>
                          <m:t>2</m:t>
                        </m:r>
                      </m:sub>
                    </m:sSub>
                  </m:oMath>
                </a14:m>
                <a:r>
                  <a:rPr lang="en-US" altLang="zh-CN" sz="1350" dirty="0"/>
                  <a:t>(15%)</a:t>
                </a:r>
              </a:p>
              <a:p>
                <a:endParaRPr lang="en-US" altLang="zh-CN" sz="1350" dirty="0"/>
              </a:p>
              <a:p>
                <a:r>
                  <a:rPr lang="zh-CN" altLang="en-US" sz="1350" dirty="0"/>
                  <a:t>辐射体：国产泡沫，</a:t>
                </a:r>
                <a:r>
                  <a:rPr lang="en-US" altLang="zh-CN" sz="1350" dirty="0"/>
                  <a:t>ROHACELL</a:t>
                </a:r>
              </a:p>
              <a:p>
                <a:endParaRPr lang="en-US" altLang="zh-CN" sz="1350" dirty="0"/>
              </a:p>
            </p:txBody>
          </p:sp>
        </mc:Choice>
        <mc:Fallback xmlns="">
          <p:sp>
            <p:nvSpPr>
              <p:cNvPr id="8" name="文本框 7">
                <a:extLst>
                  <a:ext uri="{FF2B5EF4-FFF2-40B4-BE49-F238E27FC236}">
                    <a16:creationId xmlns:a16="http://schemas.microsoft.com/office/drawing/2014/main" id="{6B4A597C-707C-4E94-8C50-0BCBAB47FD40}"/>
                  </a:ext>
                </a:extLst>
              </p:cNvPr>
              <p:cNvSpPr txBox="1">
                <a:spLocks noRot="1" noChangeAspect="1" noMove="1" noResize="1" noEditPoints="1" noAdjustHandles="1" noChangeArrowheads="1" noChangeShapeType="1" noTextEdit="1"/>
              </p:cNvSpPr>
              <p:nvPr/>
            </p:nvSpPr>
            <p:spPr>
              <a:xfrm>
                <a:off x="217308" y="767324"/>
                <a:ext cx="4760498" cy="1754326"/>
              </a:xfrm>
              <a:prstGeom prst="rect">
                <a:avLst/>
              </a:prstGeom>
              <a:blipFill>
                <a:blip r:embed="rId6"/>
                <a:stretch>
                  <a:fillRect l="-384" t="-1042"/>
                </a:stretch>
              </a:blipFill>
              <a:ln w="28575">
                <a:noFill/>
              </a:ln>
            </p:spPr>
            <p:txBody>
              <a:bodyPr/>
              <a:lstStyle/>
              <a:p>
                <a:r>
                  <a:rPr lang="zh-CN" altLang="en-US">
                    <a:noFill/>
                  </a:rPr>
                  <a:t> </a:t>
                </a:r>
              </a:p>
            </p:txBody>
          </p:sp>
        </mc:Fallback>
      </mc:AlternateContent>
      <p:pic>
        <p:nvPicPr>
          <p:cNvPr id="10" name="图片 9">
            <a:extLst>
              <a:ext uri="{FF2B5EF4-FFF2-40B4-BE49-F238E27FC236}">
                <a16:creationId xmlns:a16="http://schemas.microsoft.com/office/drawing/2014/main" id="{836530D8-4F01-4F45-806B-46EB163F6D85}"/>
              </a:ext>
            </a:extLst>
          </p:cNvPr>
          <p:cNvPicPr/>
          <p:nvPr/>
        </p:nvPicPr>
        <p:blipFill rotWithShape="1">
          <a:blip r:embed="rId7" cstate="print">
            <a:extLst>
              <a:ext uri="{28A0092B-C50C-407E-A947-70E740481C1C}">
                <a14:useLocalDpi xmlns:a14="http://schemas.microsoft.com/office/drawing/2010/main" val="0"/>
              </a:ext>
            </a:extLst>
          </a:blip>
          <a:srcRect l="505" r="37251" b="33708"/>
          <a:stretch/>
        </p:blipFill>
        <p:spPr bwMode="auto">
          <a:xfrm>
            <a:off x="4795007" y="649175"/>
            <a:ext cx="4017523" cy="197267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50670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图表&#10;&#10;描述已自动生成">
            <a:extLst>
              <a:ext uri="{FF2B5EF4-FFF2-40B4-BE49-F238E27FC236}">
                <a16:creationId xmlns:a16="http://schemas.microsoft.com/office/drawing/2014/main" id="{3B405D5B-5442-4761-9D14-2DF12E1A2E0D}"/>
              </a:ext>
            </a:extLst>
          </p:cNvPr>
          <p:cNvPicPr>
            <a:picLocks noChangeAspect="1"/>
          </p:cNvPicPr>
          <p:nvPr/>
        </p:nvPicPr>
        <p:blipFill>
          <a:blip r:embed="rId3"/>
          <a:stretch>
            <a:fillRect/>
          </a:stretch>
        </p:blipFill>
        <p:spPr>
          <a:xfrm>
            <a:off x="6249948" y="810516"/>
            <a:ext cx="2310392" cy="1862700"/>
          </a:xfrm>
          <a:prstGeom prst="rect">
            <a:avLst/>
          </a:prstGeom>
        </p:spPr>
      </p:pic>
      <p:sp>
        <p:nvSpPr>
          <p:cNvPr id="2" name="标题 1">
            <a:extLst>
              <a:ext uri="{FF2B5EF4-FFF2-40B4-BE49-F238E27FC236}">
                <a16:creationId xmlns:a16="http://schemas.microsoft.com/office/drawing/2014/main" id="{4FB837E4-F7E3-F374-9884-20FA5DA75AF1}"/>
              </a:ext>
            </a:extLst>
          </p:cNvPr>
          <p:cNvSpPr>
            <a:spLocks noGrp="1"/>
          </p:cNvSpPr>
          <p:nvPr>
            <p:ph type="title"/>
          </p:nvPr>
        </p:nvSpPr>
        <p:spPr/>
        <p:txBody>
          <a:bodyPr/>
          <a:lstStyle/>
          <a:p>
            <a:r>
              <a:rPr lang="zh-CN" altLang="en-US" dirty="0"/>
              <a:t>数据筛选，能谱重建</a:t>
            </a:r>
          </a:p>
        </p:txBody>
      </p:sp>
      <p:sp>
        <p:nvSpPr>
          <p:cNvPr id="3" name="灯片编号占位符 2">
            <a:extLst>
              <a:ext uri="{FF2B5EF4-FFF2-40B4-BE49-F238E27FC236}">
                <a16:creationId xmlns:a16="http://schemas.microsoft.com/office/drawing/2014/main" id="{AC91559B-1516-8B75-DD90-1FF0998AFCF0}"/>
              </a:ext>
            </a:extLst>
          </p:cNvPr>
          <p:cNvSpPr>
            <a:spLocks noGrp="1"/>
          </p:cNvSpPr>
          <p:nvPr>
            <p:ph type="sldNum" sz="quarter" idx="12"/>
          </p:nvPr>
        </p:nvSpPr>
        <p:spPr>
          <a:xfrm>
            <a:off x="8747123" y="4903689"/>
            <a:ext cx="396877" cy="214839"/>
          </a:xfrm>
        </p:spPr>
        <p:txBody>
          <a:bodyPr>
            <a:normAutofit fontScale="62500" lnSpcReduction="20000"/>
          </a:bodyPr>
          <a:lstStyle/>
          <a:p>
            <a:fld id="{4FAB73BC-B049-4115-A692-8D63A059BFB8}" type="slidenum">
              <a:rPr lang="en-US" smtClean="0"/>
              <a:t>7</a:t>
            </a:fld>
            <a:endParaRPr lang="en-US" dirty="0"/>
          </a:p>
        </p:txBody>
      </p:sp>
      <p:pic>
        <p:nvPicPr>
          <p:cNvPr id="5" name="图片 4" descr="图表, 直方图&#10;&#10;描述已自动生成">
            <a:extLst>
              <a:ext uri="{FF2B5EF4-FFF2-40B4-BE49-F238E27FC236}">
                <a16:creationId xmlns:a16="http://schemas.microsoft.com/office/drawing/2014/main" id="{F756C038-3A68-FF77-CB4C-DA79B6D14CC6}"/>
              </a:ext>
            </a:extLst>
          </p:cNvPr>
          <p:cNvPicPr>
            <a:picLocks noChangeAspect="1"/>
          </p:cNvPicPr>
          <p:nvPr/>
        </p:nvPicPr>
        <p:blipFill>
          <a:blip r:embed="rId4"/>
          <a:stretch>
            <a:fillRect/>
          </a:stretch>
        </p:blipFill>
        <p:spPr>
          <a:xfrm>
            <a:off x="3519982" y="638947"/>
            <a:ext cx="2607187" cy="1954331"/>
          </a:xfrm>
          <a:prstGeom prst="rect">
            <a:avLst/>
          </a:prstGeom>
        </p:spPr>
      </p:pic>
      <p:pic>
        <p:nvPicPr>
          <p:cNvPr id="7" name="图片 6" descr="图表, 条形图&#10;&#10;描述已自动生成">
            <a:extLst>
              <a:ext uri="{FF2B5EF4-FFF2-40B4-BE49-F238E27FC236}">
                <a16:creationId xmlns:a16="http://schemas.microsoft.com/office/drawing/2014/main" id="{EFB271A3-87FB-2BBA-85BA-5C5CE1313AFF}"/>
              </a:ext>
            </a:extLst>
          </p:cNvPr>
          <p:cNvPicPr>
            <a:picLocks noChangeAspect="1"/>
          </p:cNvPicPr>
          <p:nvPr/>
        </p:nvPicPr>
        <p:blipFill>
          <a:blip r:embed="rId5"/>
          <a:stretch>
            <a:fillRect/>
          </a:stretch>
        </p:blipFill>
        <p:spPr>
          <a:xfrm>
            <a:off x="435681" y="615788"/>
            <a:ext cx="2607188" cy="1955391"/>
          </a:xfrm>
          <a:prstGeom prst="rect">
            <a:avLst/>
          </a:prstGeom>
        </p:spPr>
      </p:pic>
      <p:sp>
        <p:nvSpPr>
          <p:cNvPr id="24" name="文本框 23">
            <a:extLst>
              <a:ext uri="{FF2B5EF4-FFF2-40B4-BE49-F238E27FC236}">
                <a16:creationId xmlns:a16="http://schemas.microsoft.com/office/drawing/2014/main" id="{34189190-D95E-FC2F-0D32-66D5008FD814}"/>
              </a:ext>
            </a:extLst>
          </p:cNvPr>
          <p:cNvSpPr txBox="1"/>
          <p:nvPr/>
        </p:nvSpPr>
        <p:spPr>
          <a:xfrm>
            <a:off x="1879131" y="1106926"/>
            <a:ext cx="884473" cy="300082"/>
          </a:xfrm>
          <a:prstGeom prst="rect">
            <a:avLst/>
          </a:prstGeom>
          <a:noFill/>
        </p:spPr>
        <p:txBody>
          <a:bodyPr wrap="square" rtlCol="0">
            <a:spAutoFit/>
          </a:bodyPr>
          <a:lstStyle/>
          <a:p>
            <a:r>
              <a:rPr lang="zh-CN" altLang="en-US" sz="1350" dirty="0"/>
              <a:t>强子筛选</a:t>
            </a:r>
          </a:p>
        </p:txBody>
      </p:sp>
      <p:sp>
        <p:nvSpPr>
          <p:cNvPr id="25" name="文本框 24">
            <a:extLst>
              <a:ext uri="{FF2B5EF4-FFF2-40B4-BE49-F238E27FC236}">
                <a16:creationId xmlns:a16="http://schemas.microsoft.com/office/drawing/2014/main" id="{A31C6EB5-DACB-9AEC-A96F-B682AB591DA3}"/>
              </a:ext>
            </a:extLst>
          </p:cNvPr>
          <p:cNvSpPr txBox="1"/>
          <p:nvPr/>
        </p:nvSpPr>
        <p:spPr>
          <a:xfrm>
            <a:off x="4421481" y="987737"/>
            <a:ext cx="984739" cy="300082"/>
          </a:xfrm>
          <a:prstGeom prst="rect">
            <a:avLst/>
          </a:prstGeom>
          <a:noFill/>
        </p:spPr>
        <p:txBody>
          <a:bodyPr wrap="square" rtlCol="0">
            <a:spAutoFit/>
          </a:bodyPr>
          <a:lstStyle/>
          <a:p>
            <a:r>
              <a:rPr lang="zh-CN" altLang="en-US" sz="1350" dirty="0"/>
              <a:t>电子筛选</a:t>
            </a:r>
          </a:p>
        </p:txBody>
      </p:sp>
      <p:sp>
        <p:nvSpPr>
          <p:cNvPr id="26" name="文本框 25">
            <a:extLst>
              <a:ext uri="{FF2B5EF4-FFF2-40B4-BE49-F238E27FC236}">
                <a16:creationId xmlns:a16="http://schemas.microsoft.com/office/drawing/2014/main" id="{E138177F-6B10-7E2C-884B-993C2ADE8D6E}"/>
              </a:ext>
            </a:extLst>
          </p:cNvPr>
          <p:cNvSpPr txBox="1"/>
          <p:nvPr/>
        </p:nvSpPr>
        <p:spPr>
          <a:xfrm>
            <a:off x="7359789" y="1246656"/>
            <a:ext cx="1146732" cy="298941"/>
          </a:xfrm>
          <a:prstGeom prst="rect">
            <a:avLst/>
          </a:prstGeom>
          <a:noFill/>
        </p:spPr>
        <p:txBody>
          <a:bodyPr wrap="square" rtlCol="0">
            <a:spAutoFit/>
          </a:bodyPr>
          <a:lstStyle/>
          <a:p>
            <a:r>
              <a:rPr lang="zh-CN" altLang="en-US" sz="1350" dirty="0"/>
              <a:t>降噪处理</a:t>
            </a:r>
          </a:p>
        </p:txBody>
      </p:sp>
      <p:sp>
        <p:nvSpPr>
          <p:cNvPr id="9" name="文本框 8">
            <a:extLst>
              <a:ext uri="{FF2B5EF4-FFF2-40B4-BE49-F238E27FC236}">
                <a16:creationId xmlns:a16="http://schemas.microsoft.com/office/drawing/2014/main" id="{0DF77652-9813-4CD9-A4BF-3138FA28903D}"/>
              </a:ext>
            </a:extLst>
          </p:cNvPr>
          <p:cNvSpPr txBox="1"/>
          <p:nvPr/>
        </p:nvSpPr>
        <p:spPr>
          <a:xfrm>
            <a:off x="3635965" y="2528488"/>
            <a:ext cx="2607187" cy="507831"/>
          </a:xfrm>
          <a:prstGeom prst="rect">
            <a:avLst/>
          </a:prstGeom>
          <a:noFill/>
        </p:spPr>
        <p:txBody>
          <a:bodyPr wrap="square" rtlCol="0">
            <a:spAutoFit/>
          </a:bodyPr>
          <a:lstStyle/>
          <a:p>
            <a:r>
              <a:rPr lang="en-US" altLang="zh-CN" sz="1350" dirty="0"/>
              <a:t>ECAL</a:t>
            </a:r>
            <a:r>
              <a:rPr lang="zh-CN" altLang="en-US" sz="1350" dirty="0"/>
              <a:t>：纯碘化铯晶体，</a:t>
            </a:r>
            <a:endParaRPr lang="en-US" altLang="zh-CN" sz="1350" dirty="0"/>
          </a:p>
          <a:p>
            <a:r>
              <a:rPr lang="zh-CN" altLang="en-US" sz="1350" dirty="0"/>
              <a:t>能量分辨率为 ∼ </a:t>
            </a:r>
            <a:r>
              <a:rPr lang="en-US" altLang="zh-CN" sz="1350" dirty="0"/>
              <a:t>2.5%@1GeV/c</a:t>
            </a:r>
            <a:r>
              <a:rPr lang="zh-CN" altLang="en-US" sz="1350" dirty="0"/>
              <a:t> </a:t>
            </a:r>
          </a:p>
        </p:txBody>
      </p:sp>
      <p:sp>
        <p:nvSpPr>
          <p:cNvPr id="10" name="文本框 9">
            <a:extLst>
              <a:ext uri="{FF2B5EF4-FFF2-40B4-BE49-F238E27FC236}">
                <a16:creationId xmlns:a16="http://schemas.microsoft.com/office/drawing/2014/main" id="{5715D194-2B96-4F71-8A55-9D3C7B5A8F35}"/>
              </a:ext>
            </a:extLst>
          </p:cNvPr>
          <p:cNvSpPr txBox="1"/>
          <p:nvPr/>
        </p:nvSpPr>
        <p:spPr>
          <a:xfrm>
            <a:off x="674238" y="2519795"/>
            <a:ext cx="2607187" cy="507831"/>
          </a:xfrm>
          <a:prstGeom prst="rect">
            <a:avLst/>
          </a:prstGeom>
          <a:noFill/>
        </p:spPr>
        <p:txBody>
          <a:bodyPr wrap="square" rtlCol="0">
            <a:spAutoFit/>
          </a:bodyPr>
          <a:lstStyle/>
          <a:p>
            <a:r>
              <a:rPr lang="zh-CN" altLang="en-US" sz="1350" dirty="0"/>
              <a:t>两个</a:t>
            </a:r>
            <a:r>
              <a:rPr lang="en-US" altLang="zh-CN" sz="1350" dirty="0"/>
              <a:t>T0</a:t>
            </a:r>
            <a:r>
              <a:rPr lang="zh-CN" altLang="en-US" sz="1350" dirty="0"/>
              <a:t>探测器构成</a:t>
            </a:r>
            <a:r>
              <a:rPr lang="en-US" altLang="zh-CN" sz="1350" dirty="0"/>
              <a:t>TOF</a:t>
            </a:r>
            <a:r>
              <a:rPr lang="zh-CN" altLang="en-US" sz="1350" dirty="0"/>
              <a:t>系统</a:t>
            </a:r>
            <a:endParaRPr lang="en-US" altLang="zh-CN" sz="1350" dirty="0"/>
          </a:p>
          <a:p>
            <a:r>
              <a:rPr lang="zh-CN" altLang="en-US" sz="1350" dirty="0">
                <a:solidFill>
                  <a:srgbClr val="000000"/>
                </a:solidFill>
                <a:latin typeface="SimSun" panose="02010600030101010101" pitchFamily="2" charset="-122"/>
                <a:ea typeface="SimSun" panose="02010600030101010101" pitchFamily="2" charset="-122"/>
              </a:rPr>
              <a:t>  </a:t>
            </a:r>
            <a:r>
              <a:rPr lang="zh-CN" altLang="en-US" sz="1350" dirty="0"/>
              <a:t>时间分辨可达 </a:t>
            </a:r>
            <a:r>
              <a:rPr lang="en-US" altLang="zh-CN" sz="1350" dirty="0"/>
              <a:t>88ps</a:t>
            </a:r>
            <a:r>
              <a:rPr lang="zh-CN" altLang="en-US" sz="1350" dirty="0"/>
              <a:t> </a:t>
            </a:r>
          </a:p>
        </p:txBody>
      </p:sp>
      <p:pic>
        <p:nvPicPr>
          <p:cNvPr id="12" name="图片 11">
            <a:extLst>
              <a:ext uri="{FF2B5EF4-FFF2-40B4-BE49-F238E27FC236}">
                <a16:creationId xmlns:a16="http://schemas.microsoft.com/office/drawing/2014/main" id="{9BD02335-28E1-4BAF-A0F9-FA2849BB6688}"/>
              </a:ext>
            </a:extLst>
          </p:cNvPr>
          <p:cNvPicPr>
            <a:picLocks noChangeAspect="1"/>
          </p:cNvPicPr>
          <p:nvPr/>
        </p:nvPicPr>
        <p:blipFill>
          <a:blip r:embed="rId6"/>
          <a:stretch>
            <a:fillRect/>
          </a:stretch>
        </p:blipFill>
        <p:spPr>
          <a:xfrm>
            <a:off x="674238" y="3137453"/>
            <a:ext cx="2327178" cy="1873656"/>
          </a:xfrm>
          <a:prstGeom prst="rect">
            <a:avLst/>
          </a:prstGeom>
        </p:spPr>
      </p:pic>
      <p:sp>
        <p:nvSpPr>
          <p:cNvPr id="13" name="文本框 12">
            <a:extLst>
              <a:ext uri="{FF2B5EF4-FFF2-40B4-BE49-F238E27FC236}">
                <a16:creationId xmlns:a16="http://schemas.microsoft.com/office/drawing/2014/main" id="{854135EA-5572-404B-A7BC-7C6A0C151BEA}"/>
              </a:ext>
            </a:extLst>
          </p:cNvPr>
          <p:cNvSpPr txBox="1"/>
          <p:nvPr/>
        </p:nvSpPr>
        <p:spPr>
          <a:xfrm>
            <a:off x="1780809" y="3683966"/>
            <a:ext cx="1081115" cy="300082"/>
          </a:xfrm>
          <a:prstGeom prst="rect">
            <a:avLst/>
          </a:prstGeom>
          <a:noFill/>
        </p:spPr>
        <p:txBody>
          <a:bodyPr wrap="square" rtlCol="0">
            <a:spAutoFit/>
          </a:bodyPr>
          <a:lstStyle/>
          <a:p>
            <a:r>
              <a:rPr lang="zh-CN" altLang="en-US" sz="1350" dirty="0"/>
              <a:t>刻度，拟合</a:t>
            </a:r>
          </a:p>
        </p:txBody>
      </p:sp>
      <p:sp>
        <p:nvSpPr>
          <p:cNvPr id="17" name="矩形 16">
            <a:extLst>
              <a:ext uri="{FF2B5EF4-FFF2-40B4-BE49-F238E27FC236}">
                <a16:creationId xmlns:a16="http://schemas.microsoft.com/office/drawing/2014/main" id="{E6E21F80-5E1F-407F-A4D2-B5167E89783F}"/>
              </a:ext>
            </a:extLst>
          </p:cNvPr>
          <p:cNvSpPr/>
          <p:nvPr/>
        </p:nvSpPr>
        <p:spPr>
          <a:xfrm flipH="1">
            <a:off x="2410063" y="3424239"/>
            <a:ext cx="504586" cy="129994"/>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p>
        </p:txBody>
      </p:sp>
      <p:pic>
        <p:nvPicPr>
          <p:cNvPr id="11" name="图片 10">
            <a:extLst>
              <a:ext uri="{FF2B5EF4-FFF2-40B4-BE49-F238E27FC236}">
                <a16:creationId xmlns:a16="http://schemas.microsoft.com/office/drawing/2014/main" id="{37B65B6F-5627-4E59-A770-CD84E6F79652}"/>
              </a:ext>
            </a:extLst>
          </p:cNvPr>
          <p:cNvPicPr>
            <a:picLocks noChangeAspect="1"/>
          </p:cNvPicPr>
          <p:nvPr/>
        </p:nvPicPr>
        <p:blipFill>
          <a:blip r:embed="rId7"/>
          <a:stretch>
            <a:fillRect/>
          </a:stretch>
        </p:blipFill>
        <p:spPr>
          <a:xfrm>
            <a:off x="3489476" y="3027626"/>
            <a:ext cx="2607186" cy="2118752"/>
          </a:xfrm>
          <a:prstGeom prst="rect">
            <a:avLst/>
          </a:prstGeom>
        </p:spPr>
      </p:pic>
      <p:pic>
        <p:nvPicPr>
          <p:cNvPr id="15" name="图片 14">
            <a:extLst>
              <a:ext uri="{FF2B5EF4-FFF2-40B4-BE49-F238E27FC236}">
                <a16:creationId xmlns:a16="http://schemas.microsoft.com/office/drawing/2014/main" id="{97232D37-71B3-434D-953E-8E1FA93C994A}"/>
              </a:ext>
            </a:extLst>
          </p:cNvPr>
          <p:cNvPicPr>
            <a:picLocks noChangeAspect="1"/>
          </p:cNvPicPr>
          <p:nvPr/>
        </p:nvPicPr>
        <p:blipFill>
          <a:blip r:embed="rId8"/>
          <a:stretch>
            <a:fillRect/>
          </a:stretch>
        </p:blipFill>
        <p:spPr>
          <a:xfrm>
            <a:off x="6096662" y="3107564"/>
            <a:ext cx="2607186" cy="2033605"/>
          </a:xfrm>
          <a:prstGeom prst="rect">
            <a:avLst/>
          </a:prstGeom>
        </p:spPr>
      </p:pic>
      <p:sp>
        <p:nvSpPr>
          <p:cNvPr id="21" name="矩形 20">
            <a:extLst>
              <a:ext uri="{FF2B5EF4-FFF2-40B4-BE49-F238E27FC236}">
                <a16:creationId xmlns:a16="http://schemas.microsoft.com/office/drawing/2014/main" id="{D3E03ECB-CBCD-4FB5-81E0-29380C780D43}"/>
              </a:ext>
            </a:extLst>
          </p:cNvPr>
          <p:cNvSpPr/>
          <p:nvPr/>
        </p:nvSpPr>
        <p:spPr>
          <a:xfrm flipH="1">
            <a:off x="2483308" y="3304329"/>
            <a:ext cx="431341" cy="129994"/>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p>
        </p:txBody>
      </p:sp>
      <p:sp>
        <p:nvSpPr>
          <p:cNvPr id="22" name="矩形 21">
            <a:extLst>
              <a:ext uri="{FF2B5EF4-FFF2-40B4-BE49-F238E27FC236}">
                <a16:creationId xmlns:a16="http://schemas.microsoft.com/office/drawing/2014/main" id="{E4121D0E-520A-4153-9E2F-FCCEA613421C}"/>
              </a:ext>
            </a:extLst>
          </p:cNvPr>
          <p:cNvSpPr/>
          <p:nvPr/>
        </p:nvSpPr>
        <p:spPr>
          <a:xfrm flipH="1">
            <a:off x="5362265" y="3405670"/>
            <a:ext cx="547441" cy="148563"/>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p>
        </p:txBody>
      </p:sp>
      <p:sp>
        <p:nvSpPr>
          <p:cNvPr id="23" name="矩形 22">
            <a:extLst>
              <a:ext uri="{FF2B5EF4-FFF2-40B4-BE49-F238E27FC236}">
                <a16:creationId xmlns:a16="http://schemas.microsoft.com/office/drawing/2014/main" id="{D6B2B4C0-BA16-41D2-8D33-BAD6BC30F8BC}"/>
              </a:ext>
            </a:extLst>
          </p:cNvPr>
          <p:cNvSpPr/>
          <p:nvPr/>
        </p:nvSpPr>
        <p:spPr>
          <a:xfrm flipH="1">
            <a:off x="5435510" y="3285760"/>
            <a:ext cx="467975" cy="148563"/>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p>
        </p:txBody>
      </p:sp>
      <p:sp>
        <p:nvSpPr>
          <p:cNvPr id="27" name="矩形 26">
            <a:extLst>
              <a:ext uri="{FF2B5EF4-FFF2-40B4-BE49-F238E27FC236}">
                <a16:creationId xmlns:a16="http://schemas.microsoft.com/office/drawing/2014/main" id="{CF3C9D7C-8D2D-4EE3-B8C6-2EEBB124E5BD}"/>
              </a:ext>
            </a:extLst>
          </p:cNvPr>
          <p:cNvSpPr/>
          <p:nvPr/>
        </p:nvSpPr>
        <p:spPr>
          <a:xfrm flipH="1">
            <a:off x="7964646" y="3457279"/>
            <a:ext cx="552246" cy="146355"/>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p>
        </p:txBody>
      </p:sp>
      <p:sp>
        <p:nvSpPr>
          <p:cNvPr id="28" name="矩形 27">
            <a:extLst>
              <a:ext uri="{FF2B5EF4-FFF2-40B4-BE49-F238E27FC236}">
                <a16:creationId xmlns:a16="http://schemas.microsoft.com/office/drawing/2014/main" id="{74E7B00F-CACC-4F9E-8067-0B452AD154A0}"/>
              </a:ext>
            </a:extLst>
          </p:cNvPr>
          <p:cNvSpPr/>
          <p:nvPr/>
        </p:nvSpPr>
        <p:spPr>
          <a:xfrm flipH="1">
            <a:off x="8010172" y="3327285"/>
            <a:ext cx="500055" cy="129994"/>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p>
        </p:txBody>
      </p:sp>
    </p:spTree>
    <p:extLst>
      <p:ext uri="{BB962C8B-B14F-4D97-AF65-F5344CB8AC3E}">
        <p14:creationId xmlns:p14="http://schemas.microsoft.com/office/powerpoint/2010/main" val="587441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BE29769-515E-B994-991A-269646535030}"/>
              </a:ext>
            </a:extLst>
          </p:cNvPr>
          <p:cNvSpPr>
            <a:spLocks noGrp="1"/>
          </p:cNvSpPr>
          <p:nvPr>
            <p:ph type="title"/>
          </p:nvPr>
        </p:nvSpPr>
        <p:spPr/>
        <p:txBody>
          <a:bodyPr/>
          <a:lstStyle/>
          <a:p>
            <a:r>
              <a:rPr lang="zh-CN" altLang="en-US" dirty="0"/>
              <a:t>探测器信号特征</a:t>
            </a:r>
          </a:p>
        </p:txBody>
      </p:sp>
      <p:sp>
        <p:nvSpPr>
          <p:cNvPr id="3" name="灯片编号占位符 2">
            <a:extLst>
              <a:ext uri="{FF2B5EF4-FFF2-40B4-BE49-F238E27FC236}">
                <a16:creationId xmlns:a16="http://schemas.microsoft.com/office/drawing/2014/main" id="{30FCAFE1-2D95-84FF-4258-D25F3FF1F58F}"/>
              </a:ext>
            </a:extLst>
          </p:cNvPr>
          <p:cNvSpPr>
            <a:spLocks noGrp="1"/>
          </p:cNvSpPr>
          <p:nvPr>
            <p:ph type="sldNum" sz="quarter" idx="12"/>
          </p:nvPr>
        </p:nvSpPr>
        <p:spPr/>
        <p:txBody>
          <a:bodyPr/>
          <a:lstStyle/>
          <a:p>
            <a:fld id="{4FAB73BC-B049-4115-A692-8D63A059BFB8}" type="slidenum">
              <a:rPr lang="en-US" smtClean="0"/>
              <a:t>8</a:t>
            </a:fld>
            <a:endParaRPr lang="en-US" dirty="0"/>
          </a:p>
        </p:txBody>
      </p:sp>
      <p:pic>
        <p:nvPicPr>
          <p:cNvPr id="7" name="图片 6" descr="图表&#10;&#10;描述已自动生成">
            <a:extLst>
              <a:ext uri="{FF2B5EF4-FFF2-40B4-BE49-F238E27FC236}">
                <a16:creationId xmlns:a16="http://schemas.microsoft.com/office/drawing/2014/main" id="{0F0B62C4-C0B9-F209-ADEE-9CAB07F58412}"/>
              </a:ext>
            </a:extLst>
          </p:cNvPr>
          <p:cNvPicPr>
            <a:picLocks noChangeAspect="1"/>
          </p:cNvPicPr>
          <p:nvPr/>
        </p:nvPicPr>
        <p:blipFill>
          <a:blip r:embed="rId3"/>
          <a:stretch>
            <a:fillRect/>
          </a:stretch>
        </p:blipFill>
        <p:spPr>
          <a:xfrm>
            <a:off x="594907" y="736815"/>
            <a:ext cx="2706526" cy="1963300"/>
          </a:xfrm>
          <a:prstGeom prst="rect">
            <a:avLst/>
          </a:prstGeom>
        </p:spPr>
      </p:pic>
      <p:pic>
        <p:nvPicPr>
          <p:cNvPr id="9" name="图片 8" descr="图表&#10;&#10;描述已自动生成">
            <a:extLst>
              <a:ext uri="{FF2B5EF4-FFF2-40B4-BE49-F238E27FC236}">
                <a16:creationId xmlns:a16="http://schemas.microsoft.com/office/drawing/2014/main" id="{5F96700A-52FC-5C14-4A2B-54373C2BCE5E}"/>
              </a:ext>
            </a:extLst>
          </p:cNvPr>
          <p:cNvPicPr>
            <a:picLocks noChangeAspect="1"/>
          </p:cNvPicPr>
          <p:nvPr/>
        </p:nvPicPr>
        <p:blipFill>
          <a:blip r:embed="rId4"/>
          <a:stretch>
            <a:fillRect/>
          </a:stretch>
        </p:blipFill>
        <p:spPr>
          <a:xfrm>
            <a:off x="704451" y="2900031"/>
            <a:ext cx="2487437" cy="2005438"/>
          </a:xfrm>
          <a:prstGeom prst="rect">
            <a:avLst/>
          </a:prstGeom>
        </p:spPr>
      </p:pic>
      <p:pic>
        <p:nvPicPr>
          <p:cNvPr id="11" name="图片 10">
            <a:extLst>
              <a:ext uri="{FF2B5EF4-FFF2-40B4-BE49-F238E27FC236}">
                <a16:creationId xmlns:a16="http://schemas.microsoft.com/office/drawing/2014/main" id="{DE428041-A67E-4CBD-836A-4BAA5BBED447}"/>
              </a:ext>
            </a:extLst>
          </p:cNvPr>
          <p:cNvPicPr>
            <a:picLocks noChangeAspect="1"/>
          </p:cNvPicPr>
          <p:nvPr/>
        </p:nvPicPr>
        <p:blipFill>
          <a:blip r:embed="rId5"/>
          <a:stretch>
            <a:fillRect/>
          </a:stretch>
        </p:blipFill>
        <p:spPr>
          <a:xfrm>
            <a:off x="3616193" y="380723"/>
            <a:ext cx="4452752" cy="3339564"/>
          </a:xfrm>
          <a:prstGeom prst="rect">
            <a:avLst/>
          </a:prstGeom>
        </p:spPr>
      </p:pic>
      <p:sp>
        <p:nvSpPr>
          <p:cNvPr id="5" name="文本框 4">
            <a:extLst>
              <a:ext uri="{FF2B5EF4-FFF2-40B4-BE49-F238E27FC236}">
                <a16:creationId xmlns:a16="http://schemas.microsoft.com/office/drawing/2014/main" id="{DCBD58C1-E4E1-4CC5-956C-962757C4025D}"/>
              </a:ext>
            </a:extLst>
          </p:cNvPr>
          <p:cNvSpPr txBox="1"/>
          <p:nvPr/>
        </p:nvSpPr>
        <p:spPr>
          <a:xfrm>
            <a:off x="1115586" y="4810544"/>
            <a:ext cx="2040419" cy="300082"/>
          </a:xfrm>
          <a:prstGeom prst="rect">
            <a:avLst/>
          </a:prstGeom>
          <a:noFill/>
        </p:spPr>
        <p:txBody>
          <a:bodyPr wrap="square" rtlCol="0">
            <a:spAutoFit/>
          </a:bodyPr>
          <a:lstStyle/>
          <a:p>
            <a:r>
              <a:rPr lang="zh-CN" altLang="en-US" sz="1350" dirty="0"/>
              <a:t>全通道采样点</a:t>
            </a:r>
            <a:r>
              <a:rPr lang="en-US" altLang="zh-CN" sz="1350" dirty="0"/>
              <a:t>ADC</a:t>
            </a:r>
            <a:r>
              <a:rPr lang="zh-CN" altLang="en-US" sz="1350" dirty="0"/>
              <a:t>叠加</a:t>
            </a:r>
            <a:endParaRPr lang="en-US" altLang="zh-CN" sz="1350" dirty="0"/>
          </a:p>
        </p:txBody>
      </p:sp>
      <p:sp>
        <p:nvSpPr>
          <p:cNvPr id="6" name="文本框 5">
            <a:extLst>
              <a:ext uri="{FF2B5EF4-FFF2-40B4-BE49-F238E27FC236}">
                <a16:creationId xmlns:a16="http://schemas.microsoft.com/office/drawing/2014/main" id="{22F70D63-552F-4BE8-AD0D-AC3C40E63EBF}"/>
              </a:ext>
            </a:extLst>
          </p:cNvPr>
          <p:cNvSpPr txBox="1"/>
          <p:nvPr/>
        </p:nvSpPr>
        <p:spPr>
          <a:xfrm>
            <a:off x="1322727" y="2671101"/>
            <a:ext cx="1978706" cy="300082"/>
          </a:xfrm>
          <a:prstGeom prst="rect">
            <a:avLst/>
          </a:prstGeom>
          <a:noFill/>
        </p:spPr>
        <p:txBody>
          <a:bodyPr wrap="square" rtlCol="0">
            <a:spAutoFit/>
          </a:bodyPr>
          <a:lstStyle/>
          <a:p>
            <a:r>
              <a:rPr lang="zh-CN" altLang="en-US" sz="1350" dirty="0"/>
              <a:t>通道采样点频次统计</a:t>
            </a:r>
          </a:p>
        </p:txBody>
      </p:sp>
      <p:sp>
        <p:nvSpPr>
          <p:cNvPr id="8" name="文本框 7">
            <a:extLst>
              <a:ext uri="{FF2B5EF4-FFF2-40B4-BE49-F238E27FC236}">
                <a16:creationId xmlns:a16="http://schemas.microsoft.com/office/drawing/2014/main" id="{03D0394F-B6F0-40F9-9286-3840D5528EAF}"/>
              </a:ext>
            </a:extLst>
          </p:cNvPr>
          <p:cNvSpPr txBox="1"/>
          <p:nvPr/>
        </p:nvSpPr>
        <p:spPr>
          <a:xfrm>
            <a:off x="3885743" y="3720287"/>
            <a:ext cx="4183202" cy="715581"/>
          </a:xfrm>
          <a:prstGeom prst="rect">
            <a:avLst/>
          </a:prstGeom>
          <a:noFill/>
        </p:spPr>
        <p:txBody>
          <a:bodyPr wrap="square" rtlCol="0">
            <a:spAutoFit/>
          </a:bodyPr>
          <a:lstStyle/>
          <a:p>
            <a:r>
              <a:rPr lang="zh-CN" altLang="en-US" sz="1350" dirty="0"/>
              <a:t>对比不同情况的平均信号，电子束流打到有辐射体对应的探测器信号有明显的特征（灰色区域），时间靠后的地方有个峰，应是穿越辐射光子的贡献</a:t>
            </a:r>
          </a:p>
        </p:txBody>
      </p:sp>
      <p:cxnSp>
        <p:nvCxnSpPr>
          <p:cNvPr id="10" name="直接箭头连接符 9">
            <a:extLst>
              <a:ext uri="{FF2B5EF4-FFF2-40B4-BE49-F238E27FC236}">
                <a16:creationId xmlns:a16="http://schemas.microsoft.com/office/drawing/2014/main" id="{D3869988-DDC9-4ECE-96BE-9F85CA137651}"/>
              </a:ext>
            </a:extLst>
          </p:cNvPr>
          <p:cNvCxnSpPr>
            <a:cxnSpLocks/>
          </p:cNvCxnSpPr>
          <p:nvPr/>
        </p:nvCxnSpPr>
        <p:spPr>
          <a:xfrm flipH="1">
            <a:off x="5060272" y="546538"/>
            <a:ext cx="200413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98C6FFBF-C822-4E82-9E07-755E64C840E5}"/>
              </a:ext>
            </a:extLst>
          </p:cNvPr>
          <p:cNvSpPr txBox="1"/>
          <p:nvPr/>
        </p:nvSpPr>
        <p:spPr>
          <a:xfrm>
            <a:off x="5506375" y="571855"/>
            <a:ext cx="1558031" cy="300082"/>
          </a:xfrm>
          <a:prstGeom prst="rect">
            <a:avLst/>
          </a:prstGeom>
          <a:noFill/>
        </p:spPr>
        <p:txBody>
          <a:bodyPr wrap="square" rtlCol="0">
            <a:spAutoFit/>
          </a:bodyPr>
          <a:lstStyle/>
          <a:p>
            <a:r>
              <a:rPr lang="zh-CN" altLang="en-US" sz="1350" b="1" dirty="0"/>
              <a:t>电荷运动方向</a:t>
            </a:r>
          </a:p>
        </p:txBody>
      </p:sp>
    </p:spTree>
    <p:extLst>
      <p:ext uri="{BB962C8B-B14F-4D97-AF65-F5344CB8AC3E}">
        <p14:creationId xmlns:p14="http://schemas.microsoft.com/office/powerpoint/2010/main" val="763653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EA971A-C000-BB80-A79F-85F4BBC81D9F}"/>
              </a:ext>
            </a:extLst>
          </p:cNvPr>
          <p:cNvSpPr>
            <a:spLocks noGrp="1"/>
          </p:cNvSpPr>
          <p:nvPr>
            <p:ph type="title"/>
          </p:nvPr>
        </p:nvSpPr>
        <p:spPr/>
        <p:txBody>
          <a:bodyPr/>
          <a:lstStyle/>
          <a:p>
            <a:r>
              <a:rPr lang="zh-CN" altLang="en-US" dirty="0"/>
              <a:t>探测器感应信号</a:t>
            </a:r>
          </a:p>
        </p:txBody>
      </p:sp>
      <p:sp>
        <p:nvSpPr>
          <p:cNvPr id="3" name="灯片编号占位符 2">
            <a:extLst>
              <a:ext uri="{FF2B5EF4-FFF2-40B4-BE49-F238E27FC236}">
                <a16:creationId xmlns:a16="http://schemas.microsoft.com/office/drawing/2014/main" id="{A1F348A4-52B6-4815-F962-41953864FF1A}"/>
              </a:ext>
            </a:extLst>
          </p:cNvPr>
          <p:cNvSpPr>
            <a:spLocks noGrp="1"/>
          </p:cNvSpPr>
          <p:nvPr>
            <p:ph type="sldNum" sz="quarter" idx="12"/>
          </p:nvPr>
        </p:nvSpPr>
        <p:spPr/>
        <p:txBody>
          <a:bodyPr/>
          <a:lstStyle/>
          <a:p>
            <a:fld id="{4FAB73BC-B049-4115-A692-8D63A059BFB8}" type="slidenum">
              <a:rPr lang="en-US" smtClean="0"/>
              <a:t>9</a:t>
            </a:fld>
            <a:endParaRPr lang="en-US" dirty="0"/>
          </a:p>
        </p:txBody>
      </p:sp>
      <p:pic>
        <p:nvPicPr>
          <p:cNvPr id="7" name="图片 6">
            <a:extLst>
              <a:ext uri="{FF2B5EF4-FFF2-40B4-BE49-F238E27FC236}">
                <a16:creationId xmlns:a16="http://schemas.microsoft.com/office/drawing/2014/main" id="{C247DB3B-2FB5-723E-171F-EA3DD49029BD}"/>
              </a:ext>
            </a:extLst>
          </p:cNvPr>
          <p:cNvPicPr>
            <a:picLocks noChangeAspect="1"/>
          </p:cNvPicPr>
          <p:nvPr/>
        </p:nvPicPr>
        <p:blipFill>
          <a:blip r:embed="rId3"/>
          <a:stretch>
            <a:fillRect/>
          </a:stretch>
        </p:blipFill>
        <p:spPr>
          <a:xfrm>
            <a:off x="3421381" y="593834"/>
            <a:ext cx="5005740" cy="2112450"/>
          </a:xfrm>
          <a:prstGeom prst="rect">
            <a:avLst/>
          </a:prstGeom>
        </p:spPr>
      </p:pic>
      <p:pic>
        <p:nvPicPr>
          <p:cNvPr id="9" name="图片 8">
            <a:extLst>
              <a:ext uri="{FF2B5EF4-FFF2-40B4-BE49-F238E27FC236}">
                <a16:creationId xmlns:a16="http://schemas.microsoft.com/office/drawing/2014/main" id="{BEAE8B24-F250-ABE3-CBE0-79CAA41A5F61}"/>
              </a:ext>
            </a:extLst>
          </p:cNvPr>
          <p:cNvPicPr>
            <a:picLocks noChangeAspect="1"/>
          </p:cNvPicPr>
          <p:nvPr/>
        </p:nvPicPr>
        <p:blipFill>
          <a:blip r:embed="rId4"/>
          <a:stretch>
            <a:fillRect/>
          </a:stretch>
        </p:blipFill>
        <p:spPr>
          <a:xfrm>
            <a:off x="5439792" y="2880360"/>
            <a:ext cx="3157477" cy="2194084"/>
          </a:xfrm>
          <a:prstGeom prst="rect">
            <a:avLst/>
          </a:prstGeom>
        </p:spPr>
      </p:pic>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87A3DE34-2E4F-4235-95E3-94A64FB15A87}"/>
                  </a:ext>
                </a:extLst>
              </p:cNvPr>
              <p:cNvSpPr txBox="1"/>
              <p:nvPr/>
            </p:nvSpPr>
            <p:spPr>
              <a:xfrm>
                <a:off x="0" y="3203739"/>
                <a:ext cx="5005740" cy="1547796"/>
              </a:xfrm>
              <a:prstGeom prst="rect">
                <a:avLst/>
              </a:prstGeom>
              <a:noFill/>
            </p:spPr>
            <p:txBody>
              <a:bodyPr wrap="square">
                <a:spAutoFit/>
              </a:bodyPr>
              <a:lstStyle/>
              <a:p>
                <a:r>
                  <a:rPr lang="zh-CN" altLang="en-US" sz="1350" dirty="0">
                    <a:latin typeface="-apple-system"/>
                  </a:rPr>
                  <a:t>按电子学采样间隔划分，将探测器漂移区划分为</a:t>
                </a:r>
                <a:r>
                  <a:rPr lang="en-US" altLang="zh-CN" sz="1350" dirty="0">
                    <a:latin typeface="-apple-system"/>
                  </a:rPr>
                  <a:t>n</a:t>
                </a:r>
                <a:r>
                  <a:rPr lang="zh-CN" altLang="en-US" sz="1350" dirty="0">
                    <a:latin typeface="-apple-system"/>
                  </a:rPr>
                  <a:t>层：</a:t>
                </a:r>
                <a:endParaRPr lang="en-US" altLang="zh-CN" sz="1350" dirty="0">
                  <a:latin typeface="-apple-system"/>
                </a:endParaRPr>
              </a:p>
              <a:p>
                <a:endParaRPr lang="en-US" altLang="zh-CN" sz="1350" dirty="0">
                  <a:latin typeface="-apple-system"/>
                </a:endParaRPr>
              </a:p>
              <a:p>
                <a:r>
                  <a:rPr lang="zh-CN" altLang="en-US" sz="1350" dirty="0">
                    <a:latin typeface="-apple-system"/>
                  </a:rPr>
                  <a:t>总波形</a:t>
                </a:r>
                <a14:m>
                  <m:oMath xmlns:m="http://schemas.openxmlformats.org/officeDocument/2006/math">
                    <m:r>
                      <m:rPr>
                        <m:sty m:val="p"/>
                      </m:rPr>
                      <a:rPr lang="en-US" altLang="zh-CN" sz="1350" dirty="0">
                        <a:latin typeface="Cambria Math" panose="02040503050406030204" pitchFamily="18" charset="0"/>
                      </a:rPr>
                      <m:t>W</m:t>
                    </m:r>
                    <m:d>
                      <m:dPr>
                        <m:ctrlPr>
                          <a:rPr lang="en-US" altLang="zh-CN" sz="1350" i="1" dirty="0">
                            <a:latin typeface="Cambria Math" panose="02040503050406030204" pitchFamily="18" charset="0"/>
                          </a:rPr>
                        </m:ctrlPr>
                      </m:dPr>
                      <m:e>
                        <m:r>
                          <m:rPr>
                            <m:sty m:val="p"/>
                          </m:rPr>
                          <a:rPr lang="en-US" altLang="zh-CN" sz="1350" dirty="0">
                            <a:latin typeface="Cambria Math" panose="02040503050406030204" pitchFamily="18" charset="0"/>
                          </a:rPr>
                          <m:t>t</m:t>
                        </m:r>
                      </m:e>
                    </m:d>
                    <m:r>
                      <a:rPr lang="en-US" altLang="zh-CN" sz="1350" dirty="0">
                        <a:latin typeface="Cambria Math" panose="02040503050406030204" pitchFamily="18" charset="0"/>
                      </a:rPr>
                      <m:t>=</m:t>
                    </m:r>
                    <m:nary>
                      <m:naryPr>
                        <m:chr m:val="∑"/>
                        <m:ctrlPr>
                          <a:rPr lang="en-US" altLang="zh-CN" sz="1350" i="1" dirty="0">
                            <a:latin typeface="Cambria Math" panose="02040503050406030204" pitchFamily="18" charset="0"/>
                          </a:rPr>
                        </m:ctrlPr>
                      </m:naryPr>
                      <m:sub>
                        <m:r>
                          <m:rPr>
                            <m:brk m:alnAt="23"/>
                          </m:rPr>
                          <a:rPr lang="en-US" altLang="zh-CN" sz="1350" i="1" dirty="0">
                            <a:latin typeface="Cambria Math" panose="02040503050406030204" pitchFamily="18" charset="0"/>
                          </a:rPr>
                          <m:t>𝑖</m:t>
                        </m:r>
                        <m:r>
                          <a:rPr lang="en-US" altLang="zh-CN" sz="1350" i="1" dirty="0">
                            <a:latin typeface="Cambria Math" panose="02040503050406030204" pitchFamily="18" charset="0"/>
                          </a:rPr>
                          <m:t>=1</m:t>
                        </m:r>
                      </m:sub>
                      <m:sup>
                        <m:r>
                          <a:rPr lang="en-US" altLang="zh-CN" sz="1350" i="1" dirty="0">
                            <a:latin typeface="Cambria Math" panose="02040503050406030204" pitchFamily="18" charset="0"/>
                          </a:rPr>
                          <m:t>𝑛</m:t>
                        </m:r>
                      </m:sup>
                      <m:e>
                        <m:sSub>
                          <m:sSubPr>
                            <m:ctrlPr>
                              <a:rPr lang="en-US" altLang="zh-CN" sz="1350" i="1" dirty="0">
                                <a:latin typeface="Cambria Math" panose="02040503050406030204" pitchFamily="18" charset="0"/>
                              </a:rPr>
                            </m:ctrlPr>
                          </m:sSubPr>
                          <m:e>
                            <m:r>
                              <a:rPr lang="en-US" altLang="zh-CN" sz="1350" i="1" dirty="0">
                                <a:latin typeface="Cambria Math" panose="02040503050406030204" pitchFamily="18" charset="0"/>
                              </a:rPr>
                              <m:t>𝑄</m:t>
                            </m:r>
                          </m:e>
                          <m:sub>
                            <m:r>
                              <a:rPr lang="en-US" altLang="zh-CN" sz="1350" i="1" dirty="0">
                                <a:latin typeface="Cambria Math" panose="02040503050406030204" pitchFamily="18" charset="0"/>
                              </a:rPr>
                              <m:t>𝑖</m:t>
                            </m:r>
                          </m:sub>
                        </m:sSub>
                        <m:sSub>
                          <m:sSubPr>
                            <m:ctrlPr>
                              <a:rPr lang="en-US" altLang="zh-CN" sz="1350" i="1" dirty="0">
                                <a:latin typeface="Cambria Math" panose="02040503050406030204" pitchFamily="18" charset="0"/>
                              </a:rPr>
                            </m:ctrlPr>
                          </m:sSubPr>
                          <m:e>
                            <m:r>
                              <m:rPr>
                                <m:sty m:val="p"/>
                              </m:rPr>
                              <a:rPr lang="en-US" altLang="zh-CN" sz="1350" i="1" dirty="0">
                                <a:latin typeface="Cambria Math" panose="02040503050406030204" pitchFamily="18" charset="0"/>
                              </a:rPr>
                              <m:t>w</m:t>
                            </m:r>
                          </m:e>
                          <m:sub>
                            <m:r>
                              <a:rPr lang="en-US" altLang="zh-CN" sz="1350" i="1" dirty="0">
                                <a:latin typeface="Cambria Math" panose="02040503050406030204" pitchFamily="18" charset="0"/>
                              </a:rPr>
                              <m:t>𝑖</m:t>
                            </m:r>
                          </m:sub>
                        </m:sSub>
                        <m:r>
                          <a:rPr lang="en-US" altLang="zh-CN" sz="1350" i="1" dirty="0">
                            <a:latin typeface="Cambria Math" panose="02040503050406030204" pitchFamily="18" charset="0"/>
                          </a:rPr>
                          <m:t>(</m:t>
                        </m:r>
                        <m:r>
                          <a:rPr lang="en-US" altLang="zh-CN" sz="1350" i="1" dirty="0">
                            <a:latin typeface="Cambria Math" panose="02040503050406030204" pitchFamily="18" charset="0"/>
                          </a:rPr>
                          <m:t>𝑡</m:t>
                        </m:r>
                        <m:r>
                          <a:rPr lang="en-US" altLang="zh-CN" sz="1350" i="1" dirty="0">
                            <a:latin typeface="Cambria Math" panose="02040503050406030204" pitchFamily="18" charset="0"/>
                          </a:rPr>
                          <m:t>)</m:t>
                        </m:r>
                      </m:e>
                    </m:nary>
                  </m:oMath>
                </a14:m>
                <a:r>
                  <a:rPr lang="zh-CN" altLang="en-US" sz="1350" dirty="0">
                    <a:latin typeface="-apple-system"/>
                  </a:rPr>
                  <a:t>。</a:t>
                </a:r>
                <a:endParaRPr lang="en-US" altLang="zh-CN" sz="1350" dirty="0">
                  <a:latin typeface="-apple-system"/>
                </a:endParaRPr>
              </a:p>
              <a:p>
                <a:br>
                  <a:rPr lang="zh-CN" altLang="en-US" sz="1350" dirty="0"/>
                </a:br>
                <a:r>
                  <a:rPr lang="zh-CN" altLang="en-US" sz="1350" dirty="0"/>
                  <a:t>参考</a:t>
                </a:r>
                <a:r>
                  <a:rPr lang="zh-CN" altLang="en-US" sz="1350" dirty="0">
                    <a:latin typeface="-apple-system"/>
                  </a:rPr>
                  <a:t>波形</a:t>
                </a:r>
                <a14:m>
                  <m:oMath xmlns:m="http://schemas.openxmlformats.org/officeDocument/2006/math">
                    <m:sSub>
                      <m:sSubPr>
                        <m:ctrlPr>
                          <a:rPr lang="en-US" altLang="zh-CN" sz="1350" i="1">
                            <a:latin typeface="Cambria Math" panose="02040503050406030204" pitchFamily="18" charset="0"/>
                          </a:rPr>
                        </m:ctrlPr>
                      </m:sSubPr>
                      <m:e>
                        <m:r>
                          <m:rPr>
                            <m:sty m:val="p"/>
                          </m:rPr>
                          <a:rPr lang="en-US" altLang="zh-CN" sz="1350" i="1">
                            <a:latin typeface="Cambria Math" panose="02040503050406030204" pitchFamily="18" charset="0"/>
                          </a:rPr>
                          <m:t>w</m:t>
                        </m:r>
                      </m:e>
                      <m:sub>
                        <m:r>
                          <a:rPr lang="en-US" altLang="zh-CN" sz="1350" i="1">
                            <a:latin typeface="Cambria Math" panose="02040503050406030204" pitchFamily="18" charset="0"/>
                          </a:rPr>
                          <m:t>𝑖</m:t>
                        </m:r>
                      </m:sub>
                    </m:sSub>
                    <m:r>
                      <a:rPr lang="en-US" altLang="zh-CN" sz="1350" i="1">
                        <a:latin typeface="Cambria Math" panose="02040503050406030204" pitchFamily="18" charset="0"/>
                      </a:rPr>
                      <m:t>(</m:t>
                    </m:r>
                    <m:r>
                      <a:rPr lang="en-US" altLang="zh-CN" sz="1350" i="1">
                        <a:latin typeface="Cambria Math" panose="02040503050406030204" pitchFamily="18" charset="0"/>
                      </a:rPr>
                      <m:t>𝑡</m:t>
                    </m:r>
                    <m:r>
                      <a:rPr lang="en-US" altLang="zh-CN" sz="1350" i="1">
                        <a:latin typeface="Cambria Math" panose="02040503050406030204" pitchFamily="18" charset="0"/>
                      </a:rPr>
                      <m:t>)</m:t>
                    </m:r>
                  </m:oMath>
                </a14:m>
                <a:r>
                  <a:rPr lang="zh-CN" altLang="en-US" sz="1350" dirty="0">
                    <a:latin typeface="KaTeX_Main"/>
                  </a:rPr>
                  <a:t>是第</a:t>
                </a:r>
                <a:r>
                  <a:rPr lang="en-US" altLang="zh-CN" sz="1350" dirty="0" err="1">
                    <a:latin typeface="KaTeX_Main"/>
                  </a:rPr>
                  <a:t>i</a:t>
                </a:r>
                <a:r>
                  <a:rPr lang="zh-CN" altLang="en-US" sz="1350" dirty="0">
                    <a:latin typeface="KaTeX_Main"/>
                  </a:rPr>
                  <a:t>层</a:t>
                </a:r>
                <a:r>
                  <a:rPr lang="zh-CN" altLang="en-US" sz="1350" dirty="0">
                    <a:latin typeface="-apple-system"/>
                  </a:rPr>
                  <a:t>一定电荷量</a:t>
                </a:r>
                <a:r>
                  <a:rPr lang="en-US" altLang="zh-CN" sz="1350" b="1" dirty="0">
                    <a:latin typeface="inherit"/>
                  </a:rPr>
                  <a:t>​</a:t>
                </a:r>
                <a:r>
                  <a:rPr lang="zh-CN" altLang="en-US" sz="1350" dirty="0">
                    <a:latin typeface="-apple-system"/>
                  </a:rPr>
                  <a:t>的电荷团簇漂移结合探测器响应的平均波形，每层的波形只是起始时间不同，</a:t>
                </a:r>
                <a14:m>
                  <m:oMath xmlns:m="http://schemas.openxmlformats.org/officeDocument/2006/math">
                    <m:sSub>
                      <m:sSubPr>
                        <m:ctrlPr>
                          <a:rPr lang="en-US" altLang="zh-CN" sz="1350" i="1">
                            <a:latin typeface="Cambria Math" panose="02040503050406030204" pitchFamily="18" charset="0"/>
                          </a:rPr>
                        </m:ctrlPr>
                      </m:sSubPr>
                      <m:e>
                        <m:r>
                          <a:rPr lang="en-US" altLang="zh-CN" sz="1350" i="1">
                            <a:latin typeface="Cambria Math" panose="02040503050406030204" pitchFamily="18" charset="0"/>
                          </a:rPr>
                          <m:t>𝑄</m:t>
                        </m:r>
                      </m:e>
                      <m:sub>
                        <m:r>
                          <a:rPr lang="en-US" altLang="zh-CN" sz="1350" i="1">
                            <a:latin typeface="Cambria Math" panose="02040503050406030204" pitchFamily="18" charset="0"/>
                          </a:rPr>
                          <m:t>𝑖</m:t>
                        </m:r>
                      </m:sub>
                    </m:sSub>
                    <m:r>
                      <a:rPr lang="zh-CN" altLang="en-US" sz="1350" i="1">
                        <a:latin typeface="Cambria Math" panose="02040503050406030204" pitchFamily="18" charset="0"/>
                      </a:rPr>
                      <m:t>为</m:t>
                    </m:r>
                  </m:oMath>
                </a14:m>
                <a:r>
                  <a:rPr lang="zh-CN" altLang="en-US" sz="1350" dirty="0">
                    <a:latin typeface="-apple-system"/>
                  </a:rPr>
                  <a:t>第</a:t>
                </a:r>
                <a:r>
                  <a:rPr lang="en-US" altLang="zh-CN" sz="1350" dirty="0" err="1">
                    <a:latin typeface="-apple-system"/>
                  </a:rPr>
                  <a:t>i</a:t>
                </a:r>
                <a:r>
                  <a:rPr lang="zh-CN" altLang="en-US" sz="1350" dirty="0">
                    <a:latin typeface="-apple-system"/>
                  </a:rPr>
                  <a:t>层电荷在雪崩过程中相对电荷量的权重（之后为了方便，叫原初电荷）</a:t>
                </a:r>
                <a:endParaRPr lang="en-US" altLang="zh-CN" sz="1350" dirty="0">
                  <a:latin typeface="-apple-system"/>
                </a:endParaRPr>
              </a:p>
            </p:txBody>
          </p:sp>
        </mc:Choice>
        <mc:Fallback xmlns="">
          <p:sp>
            <p:nvSpPr>
              <p:cNvPr id="8" name="文本框 7">
                <a:extLst>
                  <a:ext uri="{FF2B5EF4-FFF2-40B4-BE49-F238E27FC236}">
                    <a16:creationId xmlns:a16="http://schemas.microsoft.com/office/drawing/2014/main" id="{87A3DE34-2E4F-4235-95E3-94A64FB15A87}"/>
                  </a:ext>
                </a:extLst>
              </p:cNvPr>
              <p:cNvSpPr txBox="1">
                <a:spLocks noRot="1" noChangeAspect="1" noMove="1" noResize="1" noEditPoints="1" noAdjustHandles="1" noChangeArrowheads="1" noChangeShapeType="1" noTextEdit="1"/>
              </p:cNvSpPr>
              <p:nvPr/>
            </p:nvSpPr>
            <p:spPr>
              <a:xfrm>
                <a:off x="0" y="3203739"/>
                <a:ext cx="5005740" cy="1547796"/>
              </a:xfrm>
              <a:prstGeom prst="rect">
                <a:avLst/>
              </a:prstGeom>
              <a:blipFill>
                <a:blip r:embed="rId5"/>
                <a:stretch>
                  <a:fillRect l="-244" t="-1581" b="-2767"/>
                </a:stretch>
              </a:blipFill>
            </p:spPr>
            <p:txBody>
              <a:bodyPr/>
              <a:lstStyle/>
              <a:p>
                <a:r>
                  <a:rPr lang="zh-CN" altLang="en-US">
                    <a:noFill/>
                  </a:rPr>
                  <a:t> </a:t>
                </a:r>
              </a:p>
            </p:txBody>
          </p:sp>
        </mc:Fallback>
      </mc:AlternateContent>
      <p:sp>
        <p:nvSpPr>
          <p:cNvPr id="4" name="文本框 3">
            <a:extLst>
              <a:ext uri="{FF2B5EF4-FFF2-40B4-BE49-F238E27FC236}">
                <a16:creationId xmlns:a16="http://schemas.microsoft.com/office/drawing/2014/main" id="{ED81A25C-03D3-4747-B72F-6FE350D973CA}"/>
              </a:ext>
            </a:extLst>
          </p:cNvPr>
          <p:cNvSpPr txBox="1"/>
          <p:nvPr/>
        </p:nvSpPr>
        <p:spPr>
          <a:xfrm>
            <a:off x="4427686" y="2654822"/>
            <a:ext cx="1012106" cy="507831"/>
          </a:xfrm>
          <a:prstGeom prst="rect">
            <a:avLst/>
          </a:prstGeom>
          <a:solidFill>
            <a:srgbClr val="338DCD"/>
          </a:solidFill>
        </p:spPr>
        <p:txBody>
          <a:bodyPr wrap="square" rtlCol="0">
            <a:spAutoFit/>
          </a:bodyPr>
          <a:lstStyle/>
          <a:p>
            <a:r>
              <a:rPr lang="zh-CN" altLang="en-US" sz="1350" dirty="0"/>
              <a:t>探测器响应</a:t>
            </a:r>
          </a:p>
        </p:txBody>
      </p:sp>
      <p:sp>
        <p:nvSpPr>
          <p:cNvPr id="6" name="文本框 5">
            <a:extLst>
              <a:ext uri="{FF2B5EF4-FFF2-40B4-BE49-F238E27FC236}">
                <a16:creationId xmlns:a16="http://schemas.microsoft.com/office/drawing/2014/main" id="{E6109009-8963-4409-9559-E4D4586CA746}"/>
              </a:ext>
            </a:extLst>
          </p:cNvPr>
          <p:cNvSpPr txBox="1"/>
          <p:nvPr/>
        </p:nvSpPr>
        <p:spPr>
          <a:xfrm>
            <a:off x="6663213" y="2648908"/>
            <a:ext cx="865573" cy="507831"/>
          </a:xfrm>
          <a:prstGeom prst="rect">
            <a:avLst/>
          </a:prstGeom>
          <a:solidFill>
            <a:schemeClr val="accent1"/>
          </a:solidFill>
        </p:spPr>
        <p:txBody>
          <a:bodyPr wrap="square" rtlCol="0">
            <a:spAutoFit/>
          </a:bodyPr>
          <a:lstStyle/>
          <a:p>
            <a:r>
              <a:rPr lang="zh-CN" altLang="en-US" sz="1350" dirty="0"/>
              <a:t>原初电荷</a:t>
            </a:r>
          </a:p>
        </p:txBody>
      </p:sp>
      <p:sp>
        <p:nvSpPr>
          <p:cNvPr id="10" name="文本框 9">
            <a:extLst>
              <a:ext uri="{FF2B5EF4-FFF2-40B4-BE49-F238E27FC236}">
                <a16:creationId xmlns:a16="http://schemas.microsoft.com/office/drawing/2014/main" id="{EBECD94A-6B52-44AC-B37A-FA8CAB269C6E}"/>
              </a:ext>
            </a:extLst>
          </p:cNvPr>
          <p:cNvSpPr txBox="1"/>
          <p:nvPr/>
        </p:nvSpPr>
        <p:spPr>
          <a:xfrm>
            <a:off x="7657528" y="2654822"/>
            <a:ext cx="699116" cy="300082"/>
          </a:xfrm>
          <a:prstGeom prst="rect">
            <a:avLst/>
          </a:prstGeom>
          <a:solidFill>
            <a:srgbClr val="338DCD"/>
          </a:solidFill>
        </p:spPr>
        <p:txBody>
          <a:bodyPr wrap="square" rtlCol="0">
            <a:spAutoFit/>
          </a:bodyPr>
          <a:lstStyle/>
          <a:p>
            <a:r>
              <a:rPr lang="zh-CN" altLang="en-US" sz="1350" dirty="0"/>
              <a:t>总波形</a:t>
            </a:r>
          </a:p>
        </p:txBody>
      </p:sp>
      <p:pic>
        <p:nvPicPr>
          <p:cNvPr id="11" name="图片 10">
            <a:extLst>
              <a:ext uri="{FF2B5EF4-FFF2-40B4-BE49-F238E27FC236}">
                <a16:creationId xmlns:a16="http://schemas.microsoft.com/office/drawing/2014/main" id="{94663B96-484F-4A1F-9078-438E40C9018E}"/>
              </a:ext>
            </a:extLst>
          </p:cNvPr>
          <p:cNvPicPr>
            <a:picLocks noChangeAspect="1"/>
          </p:cNvPicPr>
          <p:nvPr/>
        </p:nvPicPr>
        <p:blipFill>
          <a:blip r:embed="rId6"/>
          <a:stretch>
            <a:fillRect/>
          </a:stretch>
        </p:blipFill>
        <p:spPr>
          <a:xfrm>
            <a:off x="604718" y="641714"/>
            <a:ext cx="2687921" cy="2470223"/>
          </a:xfrm>
          <a:prstGeom prst="rect">
            <a:avLst/>
          </a:prstGeom>
        </p:spPr>
      </p:pic>
    </p:spTree>
    <p:extLst>
      <p:ext uri="{BB962C8B-B14F-4D97-AF65-F5344CB8AC3E}">
        <p14:creationId xmlns:p14="http://schemas.microsoft.com/office/powerpoint/2010/main" val="4121083778"/>
      </p:ext>
    </p:extLst>
  </p:cSld>
  <p:clrMapOvr>
    <a:masterClrMapping/>
  </p:clrMapOvr>
</p:sld>
</file>

<file path=ppt/theme/theme1.xml><?xml version="1.0" encoding="utf-8"?>
<a:theme xmlns:a="http://schemas.openxmlformats.org/drawingml/2006/main" name="View">
  <a:themeElements>
    <a:clrScheme name="自定义 1">
      <a:dk1>
        <a:srgbClr val="3F3F3F"/>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微软雅黑">
      <a:majorFont>
        <a:latin typeface="微软雅黑 bold"/>
        <a:ea typeface="微软雅黑 bold"/>
        <a:cs typeface=""/>
      </a:majorFont>
      <a:minorFont>
        <a:latin typeface="微软雅黑"/>
        <a:ea typeface="微软雅黑"/>
        <a:cs typeface=""/>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21290</TotalTime>
  <Words>4761</Words>
  <Application>Microsoft Office PowerPoint</Application>
  <PresentationFormat>全屏显示(16:9)</PresentationFormat>
  <Paragraphs>483</Paragraphs>
  <Slides>30</Slides>
  <Notes>29</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30</vt:i4>
      </vt:variant>
    </vt:vector>
  </HeadingPairs>
  <TitlesOfParts>
    <vt:vector size="47" baseType="lpstr">
      <vt:lpstr>-apple-system</vt:lpstr>
      <vt:lpstr>inherit</vt:lpstr>
      <vt:lpstr>KaTeX_Main</vt:lpstr>
      <vt:lpstr>TimesNewRomanPSMT</vt:lpstr>
      <vt:lpstr>XITSMath-Regular-Identity-H</vt:lpstr>
      <vt:lpstr>等线</vt:lpstr>
      <vt:lpstr>华文楷体</vt:lpstr>
      <vt:lpstr>SimSun</vt:lpstr>
      <vt:lpstr>微软雅黑</vt:lpstr>
      <vt:lpstr>微软雅黑 bold</vt:lpstr>
      <vt:lpstr>Arial</vt:lpstr>
      <vt:lpstr>Cambria Math</vt:lpstr>
      <vt:lpstr>Segoe UI</vt:lpstr>
      <vt:lpstr>Times New Roman</vt:lpstr>
      <vt:lpstr>Wingdings</vt:lpstr>
      <vt:lpstr>Wingdings 2</vt:lpstr>
      <vt:lpstr>View</vt:lpstr>
      <vt:lpstr>基于μRGroove的穿越辐射探测器研究</vt:lpstr>
      <vt:lpstr>报告提纲</vt:lpstr>
      <vt:lpstr>EIC</vt:lpstr>
      <vt:lpstr>μRGroove</vt:lpstr>
      <vt:lpstr>TRD原理样机</vt:lpstr>
      <vt:lpstr>TRD原理样机束流测试</vt:lpstr>
      <vt:lpstr>数据筛选，能谱重建</vt:lpstr>
      <vt:lpstr>探测器信号特征</vt:lpstr>
      <vt:lpstr>探测器感应信号</vt:lpstr>
      <vt:lpstr>响应函数及二维信息</vt:lpstr>
      <vt:lpstr>模拟验证</vt:lpstr>
      <vt:lpstr>二维能谱分布</vt:lpstr>
      <vt:lpstr>实验结果与修正</vt:lpstr>
      <vt:lpstr>二维似然及结果</vt:lpstr>
      <vt:lpstr>斜入射鉴别能力表现</vt:lpstr>
      <vt:lpstr>更换气体后鉴别能力表现</vt:lpstr>
      <vt:lpstr>总结</vt:lpstr>
      <vt:lpstr>谢谢 ！</vt:lpstr>
      <vt:lpstr>Backup</vt:lpstr>
      <vt:lpstr>带电粒子鉴别的主要方法</vt:lpstr>
      <vt:lpstr>TRD—辐射体</vt:lpstr>
      <vt:lpstr>TRD—气体及电子学适配</vt:lpstr>
      <vt:lpstr>二维条读出感应信号共享效应</vt:lpstr>
      <vt:lpstr>μRGroove权场分布</vt:lpstr>
      <vt:lpstr>μRGroove性能</vt:lpstr>
      <vt:lpstr>性能评估-一维似然分布</vt:lpstr>
      <vt:lpstr>结果</vt:lpstr>
      <vt:lpstr>一维能谱似然法局限</vt:lpstr>
      <vt:lpstr>模拟与beam误差分析</vt:lpstr>
      <vt:lpstr>展望</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教务处PPT模板002</dc:title>
  <dc:creator>现代教育技术中心</dc:creator>
  <cp:lastModifiedBy>1577936804@qq.com</cp:lastModifiedBy>
  <cp:revision>175</cp:revision>
  <dcterms:created xsi:type="dcterms:W3CDTF">2019-09-17T05:46:24Z</dcterms:created>
  <dcterms:modified xsi:type="dcterms:W3CDTF">2026-07-22T09:56:42Z</dcterms:modified>
</cp:coreProperties>
</file>