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509" r:id="rId2"/>
    <p:sldId id="452" r:id="rId3"/>
    <p:sldId id="497" r:id="rId4"/>
    <p:sldId id="474" r:id="rId5"/>
    <p:sldId id="475" r:id="rId6"/>
    <p:sldId id="505" r:id="rId7"/>
    <p:sldId id="476" r:id="rId8"/>
    <p:sldId id="498" r:id="rId9"/>
    <p:sldId id="479" r:id="rId10"/>
    <p:sldId id="478" r:id="rId11"/>
    <p:sldId id="507" r:id="rId12"/>
    <p:sldId id="508" r:id="rId13"/>
    <p:sldId id="499" r:id="rId14"/>
    <p:sldId id="477" r:id="rId15"/>
    <p:sldId id="481" r:id="rId16"/>
    <p:sldId id="501" r:id="rId17"/>
    <p:sldId id="503" r:id="rId18"/>
    <p:sldId id="506" r:id="rId19"/>
    <p:sldId id="484" r:id="rId20"/>
    <p:sldId id="502" r:id="rId21"/>
    <p:sldId id="486" r:id="rId22"/>
    <p:sldId id="491" r:id="rId23"/>
    <p:sldId id="483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80832" autoAdjust="0"/>
  </p:normalViewPr>
  <p:slideViewPr>
    <p:cSldViewPr snapToGrid="0">
      <p:cViewPr varScale="1">
        <p:scale>
          <a:sx n="52" d="100"/>
          <a:sy n="52" d="100"/>
        </p:scale>
        <p:origin x="9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04013-28BF-48B1-AF74-C7AF59A4C73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E0260-2ACD-4839-8F35-854F3B4A1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85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大家好！接下来要讲的是我的报告：</a:t>
            </a:r>
            <a:r>
              <a:rPr lang="zh-CN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基于双层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微网结构</a:t>
            </a:r>
            <a:r>
              <a:rPr lang="zh-CN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STCF-RICH</a:t>
            </a:r>
            <a:r>
              <a:rPr lang="zh-CN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光电探测器研究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5E0260-2ACD-4839-8F35-854F3B4A1C8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856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370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6206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346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356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617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033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9204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84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2866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181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5091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8453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954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637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5436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2744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594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6041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977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E0260-2ACD-4839-8F35-854F3B4A1C8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055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5E0260-2ACD-4839-8F35-854F3B4A1C8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601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D4E61-3121-46A8-A450-2B4BED629950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4AA2-096C-42B3-9796-228BF2FD7F8C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0700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72CFA-BAC5-434D-AAC0-7A771A32AFDB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43BD3-E450-430C-A362-6E2F42019C41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072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7CB6-7FA1-4B98-BB4E-D68575240EA3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4BDA7-1B02-4EBD-A9B8-F2DE601F0702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017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3AA8F-71E8-427A-93DE-5BAC49552E92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0282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849F-8240-49E3-924F-E3F5B8C16C36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3D531-EFFB-4132-8CCB-78526F630312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177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837F8-123F-4CA3-9872-26D6EFC42C45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C623-300E-4293-A809-4638BD16FE8E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476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63C56-4364-4988-A059-27AEDD67C676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A7B8-9500-457A-86E9-6273E096DE98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8333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29DC-EF61-4FBC-8713-8CDF1940DB0A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CDC61-A4FF-40F0-9C3E-5C20A7DEF06D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6076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02406-1550-4FBE-A630-84F9AF559C98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04B8-9FE5-48A4-9AA0-3235B1FBEDC1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228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4BE5D-F36E-4D4D-876B-C4A568280DD7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E6CD-9CE0-47FE-81D0-C4CCB5383BC8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865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5E7B5-E65E-4489-9ECF-9691AA3E95A7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6C526-515B-4D89-85BD-6D8F93FB361C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4978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F3B99-AAC0-4117-9FF9-31B0E4F0DF78}" type="datetime1">
              <a:rPr lang="zh-CN" altLang="en-US" smtClean="0"/>
              <a:t>2026/7/23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32D0A-C5C3-4159-8757-A23EBDF00E98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373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38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j.nima.2019.03.03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6C62F74-9D10-43AF-BAE3-2F747D10A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15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598712" y="2425701"/>
            <a:ext cx="8994576" cy="1470025"/>
          </a:xfrm>
        </p:spPr>
        <p:txBody>
          <a:bodyPr anchor="ctr"/>
          <a:lstStyle/>
          <a:p>
            <a:r>
              <a:rPr lang="zh-CN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基于双层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微网结构</a:t>
            </a:r>
            <a:r>
              <a:rPr lang="zh-CN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b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STCF-RICH</a:t>
            </a:r>
            <a:r>
              <a:rPr lang="zh-CN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光电探测器研究</a:t>
            </a:r>
            <a:endParaRPr lang="zh-CN" altLang="en-US" sz="4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895599" y="5116511"/>
            <a:ext cx="6645965" cy="1363801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报告人：汪安琪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RICH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工作组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755CDEE-D83E-4085-AB7A-171BEECF6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B3384-97B2-4175-8CAB-9A75C3AA129A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D990C3EF-B9B3-47CB-86BC-6485F7DD4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037885"/>
            <a:ext cx="6400800" cy="683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C674D72-2F6B-4138-85E5-D28E726E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04AA2-096C-42B3-9796-228BF2FD7F8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4214205-8AC8-02D4-8D56-25A201FEF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1319" y="217938"/>
            <a:ext cx="1215081" cy="121042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8B81D91-E678-DE3F-768C-8461E015BF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172329"/>
            <a:ext cx="1457818" cy="13508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C0DBB0D-ABE4-A369-53EA-E2D0200D4F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146" y="181366"/>
            <a:ext cx="1812928" cy="120917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9BC369C-A06E-73EC-0F4A-586EB4A730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326" y="197043"/>
            <a:ext cx="5456393" cy="12010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模拟结果</a:t>
            </a:r>
            <a:endParaRPr lang="zh-CN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71885E7-F867-4B8D-8B05-3CBBA0572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0110-09E4-4581-B221-509FC99AE29F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A590AC6-2086-44D0-9938-0D1BA2FD1060}"/>
              </a:ext>
            </a:extLst>
          </p:cNvPr>
          <p:cNvSpPr txBox="1"/>
          <p:nvPr/>
        </p:nvSpPr>
        <p:spPr>
          <a:xfrm>
            <a:off x="1482494" y="5812909"/>
            <a:ext cx="318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光电子收集效率随漂移电场的变化</a:t>
            </a:r>
            <a:endParaRPr lang="en-US" altLang="zh-CN" sz="12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内容占位符 6">
            <a:extLst>
              <a:ext uri="{FF2B5EF4-FFF2-40B4-BE49-F238E27FC236}">
                <a16:creationId xmlns:a16="http://schemas.microsoft.com/office/drawing/2014/main" id="{5EF27D2D-2CC7-4384-80E1-B4BAACA7F664}"/>
              </a:ext>
            </a:extLst>
          </p:cNvPr>
          <p:cNvSpPr txBox="1">
            <a:spLocks/>
          </p:cNvSpPr>
          <p:nvPr/>
        </p:nvSpPr>
        <p:spPr>
          <a:xfrm>
            <a:off x="275590" y="1366838"/>
            <a:ext cx="11344910" cy="42736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漂移电场大小会影响光电子的出射以及运动，</a:t>
            </a:r>
            <a:r>
              <a:rPr lang="en-US" altLang="zh-CN" sz="2400" baseline="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0V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的漂移电场最有利于光电子收集。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8619330-4A32-4231-BF4A-C92430F07203}"/>
              </a:ext>
            </a:extLst>
          </p:cNvPr>
          <p:cNvSpPr txBox="1"/>
          <p:nvPr/>
        </p:nvSpPr>
        <p:spPr>
          <a:xfrm>
            <a:off x="5559518" y="5876774"/>
            <a:ext cx="817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en-US" altLang="zh-CN" sz="1200" baseline="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200V</a:t>
            </a:r>
            <a:r>
              <a:rPr lang="en-US" altLang="zh-CN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/cm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2656E34-D0F9-4299-AEF6-97A9D4C590EB}"/>
              </a:ext>
            </a:extLst>
          </p:cNvPr>
          <p:cNvSpPr txBox="1"/>
          <p:nvPr/>
        </p:nvSpPr>
        <p:spPr>
          <a:xfrm>
            <a:off x="7925037" y="5876774"/>
            <a:ext cx="817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</a:t>
            </a:r>
            <a:r>
              <a:rPr lang="en-US" altLang="zh-CN" sz="1200" baseline="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V</a:t>
            </a:r>
            <a:r>
              <a:rPr lang="en-US" altLang="zh-CN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/cm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AFC2E40-50EA-4386-A063-3387DD0A2882}"/>
              </a:ext>
            </a:extLst>
          </p:cNvPr>
          <p:cNvSpPr txBox="1"/>
          <p:nvPr/>
        </p:nvSpPr>
        <p:spPr>
          <a:xfrm>
            <a:off x="10188956" y="5823467"/>
            <a:ext cx="980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1200</a:t>
            </a:r>
            <a:r>
              <a:rPr lang="en-US" altLang="zh-CN" sz="1200" baseline="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V</a:t>
            </a:r>
            <a:r>
              <a:rPr lang="en-US" altLang="zh-CN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/cm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454DD31-1B7A-4C64-BFCC-2CF0F4DC8A84}"/>
              </a:ext>
            </a:extLst>
          </p:cNvPr>
          <p:cNvSpPr txBox="1"/>
          <p:nvPr/>
        </p:nvSpPr>
        <p:spPr>
          <a:xfrm>
            <a:off x="7251035" y="6315296"/>
            <a:ext cx="318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不同漂移电场下电场线分布</a:t>
            </a:r>
            <a:endParaRPr lang="en-US" altLang="zh-CN" sz="12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32604025-E5DA-47FA-8A53-720303B007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19" y="2350109"/>
            <a:ext cx="4523300" cy="34628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F8D2714-625A-85A8-7C7A-07491AE13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9625" y="1855732"/>
            <a:ext cx="1970875" cy="3960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B9B55C5-1BE3-21BC-AB13-CFDD0CD1C6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9583" y="1855732"/>
            <a:ext cx="1980000" cy="396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573E625-F45E-694E-0DCB-BC844610C5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3629" y="1855732"/>
            <a:ext cx="2007628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42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模拟结果</a:t>
            </a:r>
            <a:endParaRPr lang="zh-CN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71885E7-F867-4B8D-8B05-3CBBA0572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0110-09E4-4581-B221-509FC99AE29F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13" name="内容占位符 6">
            <a:extLst>
              <a:ext uri="{FF2B5EF4-FFF2-40B4-BE49-F238E27FC236}">
                <a16:creationId xmlns:a16="http://schemas.microsoft.com/office/drawing/2014/main" id="{5EF27D2D-2CC7-4384-80E1-B4BAACA7F664}"/>
              </a:ext>
            </a:extLst>
          </p:cNvPr>
          <p:cNvSpPr txBox="1">
            <a:spLocks/>
          </p:cNvSpPr>
          <p:nvPr/>
        </p:nvSpPr>
        <p:spPr>
          <a:xfrm>
            <a:off x="574040" y="1262956"/>
            <a:ext cx="9641840" cy="91364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Ar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/CH</a:t>
            </a:r>
            <a:r>
              <a:rPr lang="en-US" altLang="zh-CN" sz="2400" baseline="-250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气体更适合作为光电探测器的工作气体。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685783"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低目数、合适开窗率的丝网构型具有更好的光电子收集效率。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D9AAC62-3B59-4760-A865-35CA58496F5A}"/>
              </a:ext>
            </a:extLst>
          </p:cNvPr>
          <p:cNvSpPr txBox="1"/>
          <p:nvPr/>
        </p:nvSpPr>
        <p:spPr>
          <a:xfrm>
            <a:off x="7511896" y="5492260"/>
            <a:ext cx="3515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不同丝网构型开窗率对光电子收集效率的影响</a:t>
            </a:r>
            <a:endParaRPr lang="en-US" altLang="zh-CN" sz="12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A610C04-95C3-42FA-B83C-BA2EC1D2B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25685"/>
            <a:ext cx="4467392" cy="3420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F230D9F-B27B-4472-B484-736F4DAE78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330" y="2155026"/>
            <a:ext cx="4467392" cy="342000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2B569D07-D038-41CE-ADD2-D8EAE2F6F74F}"/>
              </a:ext>
            </a:extLst>
          </p:cNvPr>
          <p:cNvSpPr txBox="1"/>
          <p:nvPr/>
        </p:nvSpPr>
        <p:spPr>
          <a:xfrm>
            <a:off x="1988512" y="5436526"/>
            <a:ext cx="24945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不同气体对光电子收集效率的影响</a:t>
            </a:r>
            <a:endParaRPr lang="en-US" altLang="zh-CN" sz="12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09708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模拟结果</a:t>
            </a:r>
            <a:endParaRPr lang="zh-CN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71885E7-F867-4B8D-8B05-3CBBA0572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0110-09E4-4581-B221-509FC99AE29F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13" name="内容占位符 6">
            <a:extLst>
              <a:ext uri="{FF2B5EF4-FFF2-40B4-BE49-F238E27FC236}">
                <a16:creationId xmlns:a16="http://schemas.microsoft.com/office/drawing/2014/main" id="{5EF27D2D-2CC7-4384-80E1-B4BAACA7F664}"/>
              </a:ext>
            </a:extLst>
          </p:cNvPr>
          <p:cNvSpPr txBox="1">
            <a:spLocks/>
          </p:cNvSpPr>
          <p:nvPr/>
        </p:nvSpPr>
        <p:spPr>
          <a:xfrm>
            <a:off x="462985" y="3158464"/>
            <a:ext cx="5633015" cy="109215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依据模拟结果，结合实验室现有条件，选择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325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24</a:t>
            </a:r>
            <a:r>
              <a:rPr lang="el-GR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μ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丝径丝网（开窗率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48%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）作为探测器丝网进行初步实验。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5452EAA-C49D-481B-8096-1D603BCAC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025" y="1793954"/>
            <a:ext cx="5495149" cy="420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8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目录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1A2DF33-E0FE-4F11-8FB5-71F6B6E086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6104" y="1610940"/>
            <a:ext cx="7886700" cy="435133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研究背景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探测器模拟优化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双层</a:t>
            </a: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Micromegas</a:t>
            </a: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探测器的研制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原理样机研制和测试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总结与展望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zh-CN" dirty="0">
              <a:ea typeface="楷体_GB2312" pitchFamily="49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FC6FC6-2B5A-4B1F-8C0C-E3009B8DF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0DD92-FBD5-49C8-ACB2-24994045EFCB}" type="datetime1">
              <a:rPr lang="zh-CN" altLang="en-US" smtClean="0"/>
              <a:t>2026/7/23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76416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大面积</a:t>
            </a:r>
            <a:r>
              <a:rPr lang="en-US" altLang="zh-CN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DMM</a:t>
            </a:r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探测器研制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ACD136C-A8CD-45A8-AC13-7367B9E81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AD54-59D2-48FF-A4B6-9320A08813C6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CA43224-5AEF-4AAA-A926-14BDE7FF81D8}"/>
              </a:ext>
            </a:extLst>
          </p:cNvPr>
          <p:cNvSpPr txBox="1"/>
          <p:nvPr/>
        </p:nvSpPr>
        <p:spPr>
          <a:xfrm>
            <a:off x="163812" y="1157130"/>
            <a:ext cx="1093090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大面积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DMM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研制难点：</a:t>
            </a:r>
            <a:r>
              <a: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需要严格控制双层级联微网的间隙</a:t>
            </a:r>
            <a:endParaRPr lang="en-US" altLang="zh-CN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热压接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方法改进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改进方法胶水与支撑介质分开放置，能严格控制胶量，使得探测器增益均匀性大大改善。</a:t>
            </a:r>
            <a:endParaRPr lang="zh-CN" altLang="en-US" sz="20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7" name="图片 26" descr="丝网印刷方法主要工序示意图">
            <a:extLst>
              <a:ext uri="{FF2B5EF4-FFF2-40B4-BE49-F238E27FC236}">
                <a16:creationId xmlns:a16="http://schemas.microsoft.com/office/drawing/2014/main" id="{734831F0-23A5-429B-ADE1-CF87B772C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8100" y="2296891"/>
            <a:ext cx="5065699" cy="125074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72D8DB1-9973-417C-AEB9-6E72E1F16BA1}"/>
              </a:ext>
            </a:extLst>
          </p:cNvPr>
          <p:cNvSpPr txBox="1"/>
          <p:nvPr/>
        </p:nvSpPr>
        <p:spPr>
          <a:xfrm>
            <a:off x="1998887" y="3712776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热压接方法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E298C61-C4B8-422E-AA3A-F265CDEE626C}"/>
              </a:ext>
            </a:extLst>
          </p:cNvPr>
          <p:cNvSpPr txBox="1"/>
          <p:nvPr/>
        </p:nvSpPr>
        <p:spPr>
          <a:xfrm>
            <a:off x="8139001" y="3699417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新型热压接方法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C6F1F33-6C31-424A-8480-25A02D07224E}"/>
              </a:ext>
            </a:extLst>
          </p:cNvPr>
          <p:cNvSpPr txBox="1"/>
          <p:nvPr/>
        </p:nvSpPr>
        <p:spPr>
          <a:xfrm>
            <a:off x="2071050" y="6311932"/>
            <a:ext cx="1510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增益均匀性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~58.1%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D5D6511-B060-4E82-AA38-A5A1959C4713}"/>
              </a:ext>
            </a:extLst>
          </p:cNvPr>
          <p:cNvSpPr txBox="1"/>
          <p:nvPr/>
        </p:nvSpPr>
        <p:spPr>
          <a:xfrm>
            <a:off x="8332101" y="6261913"/>
            <a:ext cx="1420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增益均匀性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~4.8%</a:t>
            </a:r>
            <a:endParaRPr lang="zh-CN" altLang="en-US" sz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2D22B25-015D-4BAE-ADF1-ED7322497A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631" y="2212294"/>
            <a:ext cx="4126727" cy="156178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C8A86D9-6BDC-4927-802F-60F546A8E6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31" y="3980854"/>
            <a:ext cx="3445820" cy="2340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3D201FC-9442-4AC4-BF6F-9E6F4641A8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881" y="3936223"/>
            <a:ext cx="3445823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09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基本性能测试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37C381A-37A3-48E2-9A90-EC9C6D1BF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07BD-8A07-4CF8-869D-6F92D5FBCB81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29" name="内容占位符 6">
            <a:extLst>
              <a:ext uri="{FF2B5EF4-FFF2-40B4-BE49-F238E27FC236}">
                <a16:creationId xmlns:a16="http://schemas.microsoft.com/office/drawing/2014/main" id="{ABB5EF9E-C742-48E2-8824-83ED08774A8D}"/>
              </a:ext>
            </a:extLst>
          </p:cNvPr>
          <p:cNvSpPr txBox="1">
            <a:spLocks/>
          </p:cNvSpPr>
          <p:nvPr/>
        </p:nvSpPr>
        <p:spPr>
          <a:xfrm>
            <a:off x="496617" y="1290709"/>
            <a:ext cx="6963006" cy="142455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探测器有效面积：</a:t>
            </a:r>
            <a:r>
              <a:rPr lang="en-US" altLang="zh-CN" sz="24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32×32cm</a:t>
            </a:r>
            <a:r>
              <a:rPr lang="en-US" altLang="zh-CN" sz="2400" baseline="300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endParaRPr lang="en-US" altLang="zh-CN" sz="2400" baseline="300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685783">
              <a:spcBef>
                <a:spcPts val="0"/>
              </a:spcBef>
              <a:defRPr/>
            </a:pPr>
            <a:r>
              <a:rPr lang="en-US" altLang="zh-CN" sz="2400" baseline="300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55</a:t>
            </a:r>
            <a:r>
              <a:rPr lang="en-US" altLang="zh-CN" sz="24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Fe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放射源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工作气体：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Ar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: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CO</a:t>
            </a:r>
            <a:r>
              <a:rPr lang="en-US" altLang="zh-CN" sz="2400" baseline="-250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/93:7</a:t>
            </a:r>
          </a:p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两级放大模式下，增益可达</a:t>
            </a:r>
            <a:r>
              <a:rPr lang="en-US" altLang="zh-CN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1.2</a:t>
            </a:r>
            <a:r>
              <a:rPr lang="en-US" altLang="zh-CN" sz="2400" baseline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×10</a:t>
            </a:r>
            <a:r>
              <a:rPr lang="en-US" altLang="zh-CN" sz="2400" baseline="300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EA9842FF-7A3C-45DC-B3A7-272B35CDC1C2}"/>
              </a:ext>
            </a:extLst>
          </p:cNvPr>
          <p:cNvSpPr txBox="1"/>
          <p:nvPr/>
        </p:nvSpPr>
        <p:spPr>
          <a:xfrm>
            <a:off x="8264822" y="6139793"/>
            <a:ext cx="22574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探测器增益随电压变化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A9FA1000-5D1C-48BE-95EC-678419E049D0}"/>
              </a:ext>
            </a:extLst>
          </p:cNvPr>
          <p:cNvSpPr txBox="1"/>
          <p:nvPr/>
        </p:nvSpPr>
        <p:spPr>
          <a:xfrm>
            <a:off x="8676275" y="3315252"/>
            <a:ext cx="746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200" baseline="300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55</a:t>
            </a:r>
            <a:r>
              <a:rPr lang="en-US" altLang="zh-CN" sz="12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Fe</a:t>
            </a:r>
            <a:r>
              <a:rPr lang="zh-CN" altLang="en-US" sz="12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能谱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6279D69-8669-4387-91F5-5D70DFA53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148" y="2878722"/>
            <a:ext cx="4062132" cy="3048626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51C63B8D-9D92-46C9-A692-A74229CA9420}"/>
              </a:ext>
            </a:extLst>
          </p:cNvPr>
          <p:cNvSpPr txBox="1"/>
          <p:nvPr/>
        </p:nvSpPr>
        <p:spPr>
          <a:xfrm>
            <a:off x="2811396" y="613979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探测器测试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1C2A054-234D-40E1-91BD-D4333E22C4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949" y="3615158"/>
            <a:ext cx="3279101" cy="251030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037D468-9310-4FC1-AAFA-0CCE6A93A5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175" y="1269294"/>
            <a:ext cx="2968901" cy="201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34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目录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1A2DF33-E0FE-4F11-8FB5-71F6B6E086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6104" y="1610940"/>
            <a:ext cx="7886700" cy="435133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研究背景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探测器模拟优化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双层</a:t>
            </a: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Micromegas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探测器的研制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原理样机研制和测试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总结与展望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zh-CN" dirty="0">
              <a:ea typeface="楷体_GB2312" pitchFamily="49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FC6FC6-2B5A-4B1F-8C0C-E3009B8DF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0DD92-FBD5-49C8-ACB2-24994045EFCB}" type="datetime1">
              <a:rPr lang="zh-CN" altLang="en-US" smtClean="0"/>
              <a:t>2026/7/23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30082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光阴极研究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47C247E-FBE9-47B5-919E-909569BFA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81346-B289-49D7-B734-DF8128C31773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13" name="内容占位符 6">
            <a:extLst>
              <a:ext uri="{FF2B5EF4-FFF2-40B4-BE49-F238E27FC236}">
                <a16:creationId xmlns:a16="http://schemas.microsoft.com/office/drawing/2014/main" id="{279E2DCE-660A-4F07-8774-584D72E18398}"/>
              </a:ext>
            </a:extLst>
          </p:cNvPr>
          <p:cNvSpPr txBox="1">
            <a:spLocks/>
          </p:cNvSpPr>
          <p:nvPr/>
        </p:nvSpPr>
        <p:spPr>
          <a:xfrm>
            <a:off x="636104" y="1367843"/>
            <a:ext cx="11123558" cy="2089355"/>
          </a:xfrm>
          <a:prstGeom prst="rect">
            <a:avLst/>
          </a:prstGeom>
          <a:noFill/>
        </p:spPr>
        <p:txBody>
          <a:bodyPr vert="horz" wrap="non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不锈钢丝网上蒸镀</a:t>
            </a:r>
            <a:r>
              <a:rPr lang="en-US" altLang="zh-CN" sz="2400" baseline="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CsI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光阴极与传统</a:t>
            </a:r>
            <a:r>
              <a:rPr lang="en-US" altLang="zh-CN" sz="2400" baseline="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PCB+</a:t>
            </a:r>
            <a:r>
              <a:rPr lang="en-US" altLang="zh-CN" sz="24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Cu+Au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基底上几乎一致，无性能衰减。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aseline="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CsI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薄膜会导致探测器耐压下降，窄气隙会更容易漏电，因此探测器气隙需要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0" indent="0" defTabSz="685783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具有一定的厚度。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镀膜真空度影响</a:t>
            </a:r>
            <a:r>
              <a:rPr lang="en-US" altLang="zh-CN" sz="24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CsI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光阴极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QE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目前各种途径制备的光阴极最好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~9%@</a:t>
            </a:r>
            <a:r>
              <a:rPr lang="en-US" altLang="zh-CN" sz="24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180nm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，与文献中仍有一倍左右差距。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0" indent="0" defTabSz="685783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7BE0EB7-6D63-4B4B-9583-48D14C7CE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368" y="3418764"/>
            <a:ext cx="2525464" cy="21674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3686C80-2938-44C4-A1C9-98062D107C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1451" y="3319190"/>
            <a:ext cx="2791459" cy="216748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0D9B360-719D-48BD-B138-85B59C5911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946" y="3357384"/>
            <a:ext cx="3077132" cy="221337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EA1A9DF-07AF-4BE8-8D66-273EDAC9B5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717" y="3380329"/>
            <a:ext cx="2951471" cy="216748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FEF6967-22D0-406E-85D4-2EAB40B7DE47}"/>
              </a:ext>
            </a:extLst>
          </p:cNvPr>
          <p:cNvSpPr txBox="1"/>
          <p:nvPr/>
        </p:nvSpPr>
        <p:spPr>
          <a:xfrm>
            <a:off x="4871865" y="5705016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QE</a:t>
            </a:r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测试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013F1CC-F921-4C99-A80C-C28B15EB3F13}"/>
              </a:ext>
            </a:extLst>
          </p:cNvPr>
          <p:cNvSpPr txBox="1"/>
          <p:nvPr/>
        </p:nvSpPr>
        <p:spPr>
          <a:xfrm>
            <a:off x="1473845" y="5675083"/>
            <a:ext cx="1561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丝网与</a:t>
            </a:r>
            <a:r>
              <a:rPr lang="en-US" altLang="zh-CN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PCB</a:t>
            </a:r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基底对比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7DE859A-8C42-40C7-9A37-F9273C833C3C}"/>
              </a:ext>
            </a:extLst>
          </p:cNvPr>
          <p:cNvSpPr txBox="1"/>
          <p:nvPr/>
        </p:nvSpPr>
        <p:spPr>
          <a:xfrm>
            <a:off x="7320136" y="5764244"/>
            <a:ext cx="1452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真空度对镀膜影响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53F90AE-8CD7-4496-A569-41B9FF510255}"/>
              </a:ext>
            </a:extLst>
          </p:cNvPr>
          <p:cNvSpPr txBox="1"/>
          <p:nvPr/>
        </p:nvSpPr>
        <p:spPr>
          <a:xfrm>
            <a:off x="10220290" y="5764243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不同来源光阴极</a:t>
            </a:r>
          </a:p>
        </p:txBody>
      </p:sp>
    </p:spTree>
    <p:extLst>
      <p:ext uri="{BB962C8B-B14F-4D97-AF65-F5344CB8AC3E}">
        <p14:creationId xmlns:p14="http://schemas.microsoft.com/office/powerpoint/2010/main" val="3881404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束流测试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E9EF7D4-22E6-4623-8391-CAF8AA512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CE185-3005-4556-9CF0-1CA7F87D9CC9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F25AE0C-9B8D-416B-B3EA-E2CFB554A46B}"/>
              </a:ext>
            </a:extLst>
          </p:cNvPr>
          <p:cNvSpPr txBox="1"/>
          <p:nvPr/>
        </p:nvSpPr>
        <p:spPr>
          <a:xfrm>
            <a:off x="448950" y="1206934"/>
            <a:ext cx="530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altLang="zh-CN" sz="2000" baseline="0" dirty="0">
              <a:solidFill>
                <a:prstClr val="black"/>
              </a:solidFill>
              <a:latin typeface="微软雅黑"/>
              <a:ea typeface="微软雅黑"/>
            </a:endParaRPr>
          </a:p>
          <a:p>
            <a:pPr marL="342891" indent="-342891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zh-CN" altLang="en-US" sz="2000" baseline="0" dirty="0">
              <a:solidFill>
                <a:prstClr val="black"/>
              </a:solidFill>
              <a:latin typeface="微软雅黑"/>
              <a:ea typeface="微软雅黑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DA472C0-25EB-4F9E-881C-1A72DFFAD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93" y="2735605"/>
            <a:ext cx="4660721" cy="349417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B009AC4-501B-45E6-B164-3E58AF1CBDCD}"/>
              </a:ext>
            </a:extLst>
          </p:cNvPr>
          <p:cNvSpPr txBox="1"/>
          <p:nvPr/>
        </p:nvSpPr>
        <p:spPr>
          <a:xfrm>
            <a:off x="1708903" y="6229779"/>
            <a:ext cx="13163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600" dirty="0">
                <a:latin typeface="华文楷体" panose="02010600040101010101" pitchFamily="2" charset="-122"/>
                <a:ea typeface="华文楷体" panose="02010600040101010101" pitchFamily="2" charset="-122"/>
              </a:rPr>
              <a:t>SPS</a:t>
            </a:r>
            <a:r>
              <a:rPr lang="zh-CN" altLang="en-US" sz="1600" dirty="0">
                <a:latin typeface="华文楷体" panose="02010600040101010101" pitchFamily="2" charset="-122"/>
                <a:ea typeface="华文楷体" panose="02010600040101010101" pitchFamily="2" charset="-122"/>
              </a:rPr>
              <a:t>束流实验</a:t>
            </a:r>
          </a:p>
        </p:txBody>
      </p:sp>
      <p:sp>
        <p:nvSpPr>
          <p:cNvPr id="23" name="文本框 8">
            <a:extLst>
              <a:ext uri="{FF2B5EF4-FFF2-40B4-BE49-F238E27FC236}">
                <a16:creationId xmlns:a16="http://schemas.microsoft.com/office/drawing/2014/main" id="{99F3521B-0DF3-4D23-B059-4B5E51608ACD}"/>
              </a:ext>
            </a:extLst>
          </p:cNvPr>
          <p:cNvSpPr txBox="1"/>
          <p:nvPr/>
        </p:nvSpPr>
        <p:spPr>
          <a:xfrm>
            <a:off x="5771966" y="4347655"/>
            <a:ext cx="2646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600" dirty="0">
                <a:latin typeface="华文楷体" panose="02010600040101010101" pitchFamily="2" charset="-122"/>
                <a:ea typeface="华文楷体" panose="02010600040101010101" pitchFamily="2" charset="-122"/>
              </a:rPr>
              <a:t>束流实验所用辐射体透过率</a:t>
            </a:r>
            <a:endParaRPr lang="en-US" altLang="zh-CN" sz="16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7" name="文本框 8">
            <a:extLst>
              <a:ext uri="{FF2B5EF4-FFF2-40B4-BE49-F238E27FC236}">
                <a16:creationId xmlns:a16="http://schemas.microsoft.com/office/drawing/2014/main" id="{BC8903C5-1AF2-41E4-BAD4-66B7C32459EF}"/>
              </a:ext>
            </a:extLst>
          </p:cNvPr>
          <p:cNvSpPr txBox="1"/>
          <p:nvPr/>
        </p:nvSpPr>
        <p:spPr>
          <a:xfrm>
            <a:off x="9550032" y="4347655"/>
            <a:ext cx="2324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600" dirty="0">
                <a:latin typeface="华文楷体" panose="02010600040101010101" pitchFamily="2" charset="-122"/>
                <a:ea typeface="华文楷体" panose="02010600040101010101" pitchFamily="2" charset="-122"/>
              </a:rPr>
              <a:t>束流实验所用光阴极</a:t>
            </a:r>
            <a:r>
              <a:rPr lang="en-US" altLang="zh-CN" sz="1600" dirty="0">
                <a:latin typeface="华文楷体" panose="02010600040101010101" pitchFamily="2" charset="-122"/>
                <a:ea typeface="华文楷体" panose="02010600040101010101" pitchFamily="2" charset="-122"/>
              </a:rPr>
              <a:t>QE</a:t>
            </a:r>
          </a:p>
        </p:txBody>
      </p:sp>
      <p:sp>
        <p:nvSpPr>
          <p:cNvPr id="28" name="文本框 8">
            <a:extLst>
              <a:ext uri="{FF2B5EF4-FFF2-40B4-BE49-F238E27FC236}">
                <a16:creationId xmlns:a16="http://schemas.microsoft.com/office/drawing/2014/main" id="{731EC7EF-2B8F-4CFC-8577-6870028D679D}"/>
              </a:ext>
            </a:extLst>
          </p:cNvPr>
          <p:cNvSpPr txBox="1"/>
          <p:nvPr/>
        </p:nvSpPr>
        <p:spPr>
          <a:xfrm>
            <a:off x="103251" y="1099212"/>
            <a:ext cx="50412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束流设置：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气体：</a:t>
            </a:r>
            <a:r>
              <a:rPr lang="en-US" altLang="zh-CN" sz="2000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Ar:CO</a:t>
            </a:r>
            <a:r>
              <a:rPr lang="en-US" altLang="zh-CN" sz="2000" baseline="-25000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/93:7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个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Micromegas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作为径迹探测器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AGET/ASIC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电子学读出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150GeV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l-GR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μ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C3B75FE-8B7A-4472-A6B2-D0FFEB7F54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814" y="2021698"/>
            <a:ext cx="3341786" cy="227662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E49DC62-F48A-4321-ACFE-106219CB59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400" y="1930366"/>
            <a:ext cx="3360621" cy="2417289"/>
          </a:xfrm>
          <a:prstGeom prst="rect">
            <a:avLst/>
          </a:prstGeom>
        </p:spPr>
      </p:pic>
      <p:sp>
        <p:nvSpPr>
          <p:cNvPr id="25" name="文本框 8">
            <a:extLst>
              <a:ext uri="{FF2B5EF4-FFF2-40B4-BE49-F238E27FC236}">
                <a16:creationId xmlns:a16="http://schemas.microsoft.com/office/drawing/2014/main" id="{0319AE88-E0CA-4FAE-93C9-36BF89BAD119}"/>
              </a:ext>
            </a:extLst>
          </p:cNvPr>
          <p:cNvSpPr txBox="1"/>
          <p:nvPr/>
        </p:nvSpPr>
        <p:spPr>
          <a:xfrm>
            <a:off x="5639403" y="5236586"/>
            <a:ext cx="5351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束流实验期间监测进气气体水含量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&lt; </a:t>
            </a:r>
            <a:r>
              <a:rPr lang="en-US" altLang="zh-CN" sz="2000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1ppm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8001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束流测试结果分析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E9EF7D4-22E6-4623-8391-CAF8AA512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CE185-3005-4556-9CF0-1CA7F87D9CC9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F25AE0C-9B8D-416B-B3EA-E2CFB554A46B}"/>
              </a:ext>
            </a:extLst>
          </p:cNvPr>
          <p:cNvSpPr txBox="1"/>
          <p:nvPr/>
        </p:nvSpPr>
        <p:spPr>
          <a:xfrm>
            <a:off x="448950" y="1206934"/>
            <a:ext cx="530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altLang="zh-CN" sz="2000" baseline="0" dirty="0">
              <a:solidFill>
                <a:prstClr val="black"/>
              </a:solidFill>
              <a:latin typeface="微软雅黑"/>
              <a:ea typeface="微软雅黑"/>
            </a:endParaRPr>
          </a:p>
          <a:p>
            <a:pPr marL="342891" indent="-342891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zh-CN" altLang="en-US" sz="2000" baseline="0" dirty="0">
              <a:solidFill>
                <a:prstClr val="black"/>
              </a:solidFill>
              <a:latin typeface="微软雅黑"/>
              <a:ea typeface="微软雅黑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24FEC93-FA4B-498E-A889-F623694A4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67" y="3134396"/>
            <a:ext cx="2949633" cy="265296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6AC1C12-757B-4F04-AA8D-A8908F57A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9480" y="1061382"/>
            <a:ext cx="3382145" cy="2430385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7F0D6F78-7E39-41C9-AC11-FCD5674FE804}"/>
              </a:ext>
            </a:extLst>
          </p:cNvPr>
          <p:cNvSpPr txBox="1"/>
          <p:nvPr/>
        </p:nvSpPr>
        <p:spPr>
          <a:xfrm>
            <a:off x="8630221" y="336598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600" dirty="0">
                <a:latin typeface="华文楷体" panose="02010600040101010101" pitchFamily="2" charset="-122"/>
                <a:ea typeface="华文楷体" panose="02010600040101010101" pitchFamily="2" charset="-122"/>
              </a:rPr>
              <a:t>重建切伦科夫角</a:t>
            </a:r>
          </a:p>
        </p:txBody>
      </p:sp>
      <p:sp>
        <p:nvSpPr>
          <p:cNvPr id="21" name="文本框 8">
            <a:extLst>
              <a:ext uri="{FF2B5EF4-FFF2-40B4-BE49-F238E27FC236}">
                <a16:creationId xmlns:a16="http://schemas.microsoft.com/office/drawing/2014/main" id="{1B009AC4-501B-45E6-B164-3E58AF1CBDCD}"/>
              </a:ext>
            </a:extLst>
          </p:cNvPr>
          <p:cNvSpPr txBox="1"/>
          <p:nvPr/>
        </p:nvSpPr>
        <p:spPr>
          <a:xfrm>
            <a:off x="1176249" y="5894093"/>
            <a:ext cx="1612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600" dirty="0">
                <a:latin typeface="华文楷体" panose="02010600040101010101" pitchFamily="2" charset="-122"/>
                <a:ea typeface="华文楷体" panose="02010600040101010101" pitchFamily="2" charset="-122"/>
              </a:rPr>
              <a:t>束流实验</a:t>
            </a:r>
            <a:r>
              <a:rPr lang="en-US" altLang="zh-CN" sz="1600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Hitmap</a:t>
            </a:r>
            <a:endParaRPr lang="en-US" altLang="zh-CN" sz="16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CA53C42C-C738-4341-2AEF-A204F2F651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1062" y="3679886"/>
            <a:ext cx="4022738" cy="2735800"/>
          </a:xfrm>
          <a:prstGeom prst="rect">
            <a:avLst/>
          </a:prstGeom>
        </p:spPr>
      </p:pic>
      <p:sp>
        <p:nvSpPr>
          <p:cNvPr id="23" name="文本框 8">
            <a:extLst>
              <a:ext uri="{FF2B5EF4-FFF2-40B4-BE49-F238E27FC236}">
                <a16:creationId xmlns:a16="http://schemas.microsoft.com/office/drawing/2014/main" id="{99F3521B-0DF3-4D23-B059-4B5E51608ACD}"/>
              </a:ext>
            </a:extLst>
          </p:cNvPr>
          <p:cNvSpPr txBox="1"/>
          <p:nvPr/>
        </p:nvSpPr>
        <p:spPr>
          <a:xfrm>
            <a:off x="8482246" y="6265251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600" dirty="0">
                <a:latin typeface="华文楷体" panose="02010600040101010101" pitchFamily="2" charset="-122"/>
                <a:ea typeface="华文楷体" panose="02010600040101010101" pitchFamily="2" charset="-122"/>
              </a:rPr>
              <a:t>角分辨随光子数变化</a:t>
            </a:r>
            <a:endParaRPr lang="en-US" altLang="zh-CN" sz="16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8" name="文本框 8">
            <a:extLst>
              <a:ext uri="{FF2B5EF4-FFF2-40B4-BE49-F238E27FC236}">
                <a16:creationId xmlns:a16="http://schemas.microsoft.com/office/drawing/2014/main" id="{731EC7EF-2B8F-4CFC-8577-6870028D679D}"/>
              </a:ext>
            </a:extLst>
          </p:cNvPr>
          <p:cNvSpPr txBox="1"/>
          <p:nvPr/>
        </p:nvSpPr>
        <p:spPr>
          <a:xfrm>
            <a:off x="636104" y="1349969"/>
            <a:ext cx="70471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束流实验平均光子数为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2.68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个，单光子角分辨</a:t>
            </a:r>
            <a:r>
              <a:rPr lang="en-US" altLang="zh-CN" sz="2000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10.2mrad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 algn="l"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要达到单径迹角分辨好于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4mrad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，平均光子数要大于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6.5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个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 algn="l"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光阴极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QE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较低，导致平均光子数未达预期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8D98720-C690-413D-9313-EDF4589232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3401" y="3102678"/>
            <a:ext cx="4045540" cy="2667711"/>
          </a:xfrm>
          <a:prstGeom prst="rect">
            <a:avLst/>
          </a:prstGeom>
        </p:spPr>
      </p:pic>
      <p:sp>
        <p:nvSpPr>
          <p:cNvPr id="32" name="文本框 8">
            <a:extLst>
              <a:ext uri="{FF2B5EF4-FFF2-40B4-BE49-F238E27FC236}">
                <a16:creationId xmlns:a16="http://schemas.microsoft.com/office/drawing/2014/main" id="{B3E7709B-A423-4648-AD62-1EA03019BA21}"/>
              </a:ext>
            </a:extLst>
          </p:cNvPr>
          <p:cNvSpPr txBox="1"/>
          <p:nvPr/>
        </p:nvSpPr>
        <p:spPr>
          <a:xfrm>
            <a:off x="4943489" y="5894092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600" dirty="0">
                <a:latin typeface="华文楷体" panose="02010600040101010101" pitchFamily="2" charset="-122"/>
                <a:ea typeface="华文楷体" panose="02010600040101010101" pitchFamily="2" charset="-122"/>
              </a:rPr>
              <a:t>单光电子幅度谱</a:t>
            </a:r>
            <a:endParaRPr lang="en-US" altLang="zh-CN" sz="16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3" name="文本框 8">
            <a:extLst>
              <a:ext uri="{FF2B5EF4-FFF2-40B4-BE49-F238E27FC236}">
                <a16:creationId xmlns:a16="http://schemas.microsoft.com/office/drawing/2014/main" id="{08068145-4A37-4E74-BD80-F19CE0817A02}"/>
              </a:ext>
            </a:extLst>
          </p:cNvPr>
          <p:cNvSpPr txBox="1"/>
          <p:nvPr/>
        </p:nvSpPr>
        <p:spPr>
          <a:xfrm>
            <a:off x="4337814" y="3704543"/>
            <a:ext cx="14446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1600" dirty="0" err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Gain~1.2×10</a:t>
            </a:r>
            <a:r>
              <a:rPr lang="en-US" altLang="zh-CN" sz="1600" baseline="30000" dirty="0" err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endParaRPr lang="en-US" altLang="zh-CN" sz="1600" baseline="300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0882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目录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1A2DF33-E0FE-4F11-8FB5-71F6B6E086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6104" y="1610940"/>
            <a:ext cx="7886700" cy="435133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研究背景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探测器模拟优化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双层</a:t>
            </a: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Micromegas</a:t>
            </a: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探测器的研制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原理样机研制和测试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总结与展望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zh-CN" dirty="0">
              <a:ea typeface="楷体_GB2312" pitchFamily="49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FC6FC6-2B5A-4B1F-8C0C-E3009B8DF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0DD92-FBD5-49C8-ACB2-24994045EFCB}" type="datetime1">
              <a:rPr lang="zh-CN" altLang="en-US" smtClean="0"/>
              <a:t>2026/7/23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29855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目录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1A2DF33-E0FE-4F11-8FB5-71F6B6E086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6104" y="1610940"/>
            <a:ext cx="7886700" cy="435133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研究背景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探测器模拟优化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双层</a:t>
            </a: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Micromegas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探测器的研制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原理样机研制和测试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总结与展望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zh-CN" dirty="0">
              <a:ea typeface="楷体_GB2312" pitchFamily="49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FC6FC6-2B5A-4B1F-8C0C-E3009B8DF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0DD92-FBD5-49C8-ACB2-24994045EFCB}" type="datetime1">
              <a:rPr lang="zh-CN" altLang="en-US" smtClean="0"/>
              <a:t>2026/7/23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95693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总结与展望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907CB70-479E-419C-AC83-65CE9AE13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ED036-0C0C-43E8-9B57-B1DA6865AE2C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2FC6A2D-E71E-47C1-B154-77A46444B2FD}"/>
              </a:ext>
            </a:extLst>
          </p:cNvPr>
          <p:cNvSpPr txBox="1">
            <a:spLocks noChangeArrowheads="1"/>
          </p:cNvSpPr>
          <p:nvPr/>
        </p:nvSpPr>
        <p:spPr>
          <a:xfrm>
            <a:off x="445272" y="1196757"/>
            <a:ext cx="11282901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为了满足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STCF-PID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的需求，提出基于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DMM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的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STCF-RICH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探测器方案，设计并制作了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样机进行测试。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对于基于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DMM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的气体光电探测器，模拟优化了漂移场、工作气体以及丝网构型等关键参数。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采用新型热压接工艺制作的大面积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DMM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可在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1×10</a:t>
            </a:r>
            <a:r>
              <a:rPr lang="zh-CN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⁵以上增益条件下稳定工作，且增益均匀性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可达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~5%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，具备单光电子探测能力。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针对</a:t>
            </a:r>
            <a:r>
              <a:rPr lang="en-US" altLang="zh-CN" sz="2400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CsI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光阴极开展了试制、量子效率性能标定与优化工作。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原理样机束流实验得到的平均光子数为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2.68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个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, 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单光电子角分辨为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10.2 </a:t>
            </a:r>
            <a:r>
              <a:rPr lang="en-US" altLang="zh-CN" sz="2400" dirty="0" err="1">
                <a:latin typeface="华文楷体" panose="02010600040101010101" pitchFamily="2" charset="-122"/>
                <a:ea typeface="华文楷体" panose="02010600040101010101" pitchFamily="2" charset="-122"/>
              </a:rPr>
              <a:t>mrad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原理样机的光阴极与工作气体仍需改进，提高光电子数目。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B35785A-9BA7-4206-9FE2-D556CCEB7E49}"/>
              </a:ext>
            </a:extLst>
          </p:cNvPr>
          <p:cNvSpPr txBox="1"/>
          <p:nvPr/>
        </p:nvSpPr>
        <p:spPr>
          <a:xfrm>
            <a:off x="9000052" y="5733428"/>
            <a:ext cx="23537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谢谢！</a:t>
            </a:r>
          </a:p>
        </p:txBody>
      </p:sp>
    </p:spTree>
    <p:extLst>
      <p:ext uri="{BB962C8B-B14F-4D97-AF65-F5344CB8AC3E}">
        <p14:creationId xmlns:p14="http://schemas.microsoft.com/office/powerpoint/2010/main" val="1845787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6C62F74-9D10-43AF-BAE3-2F747D10A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15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598712" y="2425701"/>
            <a:ext cx="8994576" cy="1470025"/>
          </a:xfrm>
        </p:spPr>
        <p:txBody>
          <a:bodyPr anchor="ctr"/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Backup</a:t>
            </a:r>
            <a:endParaRPr lang="zh-CN" altLang="en-US" sz="4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895599" y="5116511"/>
            <a:ext cx="6645965" cy="1363801"/>
          </a:xfrm>
        </p:spPr>
        <p:txBody>
          <a:bodyPr>
            <a:normAutofit/>
          </a:bodyPr>
          <a:lstStyle/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755CDEE-D83E-4085-AB7A-171BEECF6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B3384-97B2-4175-8CAB-9A75C3AA129A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2026/7/23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D990C3EF-B9B3-47CB-86BC-6485F7DD4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037885"/>
            <a:ext cx="6400800" cy="683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C674D72-2F6B-4138-85E5-D28E726E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4AA2-096C-42B3-9796-228BF2FD7F8C}" type="slidenum">
              <a:rPr lang="en-US" altLang="zh-CN" smtClean="0"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9821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辐射体研究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47C247E-FBE9-47B5-919E-909569BFA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81346-B289-49D7-B734-DF8128C31773}" type="datetime1">
              <a:rPr lang="zh-CN" altLang="en-US" smtClean="0"/>
              <a:t>2026/7/23</a:t>
            </a:fld>
            <a:endParaRPr lang="en-US" altLang="zh-CN" dirty="0"/>
          </a:p>
        </p:txBody>
      </p:sp>
      <p:pic>
        <p:nvPicPr>
          <p:cNvPr id="8" name="内容占位符 7" descr="图表, 折线图&#10;&#10;AI 生成的内容可能不正确。">
            <a:extLst>
              <a:ext uri="{FF2B5EF4-FFF2-40B4-BE49-F238E27FC236}">
                <a16:creationId xmlns:a16="http://schemas.microsoft.com/office/drawing/2014/main" id="{97CA9489-C1EC-31BF-0A75-9052DA8BB810}"/>
              </a:ext>
            </a:extLst>
          </p:cNvPr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04" y="3771915"/>
            <a:ext cx="3482025" cy="237900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C57F3D5-09B7-4A00-9E15-FA3AB8D6147C}"/>
              </a:ext>
            </a:extLst>
          </p:cNvPr>
          <p:cNvSpPr txBox="1"/>
          <p:nvPr/>
        </p:nvSpPr>
        <p:spPr>
          <a:xfrm>
            <a:off x="1578858" y="6150923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全氟己烷透过率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CD12C-01A7-41A9-AB3A-58A9BA2C095A}"/>
              </a:ext>
            </a:extLst>
          </p:cNvPr>
          <p:cNvSpPr txBox="1"/>
          <p:nvPr/>
        </p:nvSpPr>
        <p:spPr>
          <a:xfrm>
            <a:off x="245092" y="1258164"/>
            <a:ext cx="109309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全氟己烷（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</a:t>
            </a:r>
            <a:r>
              <a:rPr lang="en-US" altLang="zh-CN" sz="2400" baseline="-250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F</a:t>
            </a:r>
            <a:r>
              <a:rPr lang="en-US" altLang="zh-CN" sz="2400" baseline="-250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14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辐射体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透过率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与厂家合作解决生产流程稳定性，稳定获得优质原液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解决纯化工艺，辐射体透过率大幅提高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密闭辐射体方案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采用</a:t>
            </a:r>
            <a:r>
              <a:rPr lang="en-US" altLang="zh-CN" sz="2400" dirty="0" err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MgF2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作为透光窗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使用玻璃粉粘接，密封性长期有效，并成功用于束流实验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F2AC0E3-2949-4A51-86A9-59BBA2758E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2578" y="3779373"/>
            <a:ext cx="3481118" cy="237155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F431153-8D75-418F-9EC0-3D94B2A5FF23}"/>
              </a:ext>
            </a:extLst>
          </p:cNvPr>
          <p:cNvSpPr txBox="1"/>
          <p:nvPr/>
        </p:nvSpPr>
        <p:spPr>
          <a:xfrm>
            <a:off x="5516100" y="6217850"/>
            <a:ext cx="2244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密闭容器中辐射体透过率监测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76C53D1-0C5A-4635-9F6D-31F5A53A6C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8102" y="3842599"/>
            <a:ext cx="1782138" cy="203215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EAB97F5A-BE36-489F-B890-46F8973C321C}"/>
              </a:ext>
            </a:extLst>
          </p:cNvPr>
          <p:cNvSpPr txBox="1"/>
          <p:nvPr/>
        </p:nvSpPr>
        <p:spPr>
          <a:xfrm>
            <a:off x="9428480" y="6150923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7EA4779-114E-496F-A0E3-35755FA6C3FF}"/>
              </a:ext>
            </a:extLst>
          </p:cNvPr>
          <p:cNvSpPr txBox="1"/>
          <p:nvPr/>
        </p:nvSpPr>
        <p:spPr>
          <a:xfrm>
            <a:off x="9428480" y="6201590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密闭辐射体</a:t>
            </a:r>
          </a:p>
        </p:txBody>
      </p:sp>
    </p:spTree>
    <p:extLst>
      <p:ext uri="{BB962C8B-B14F-4D97-AF65-F5344CB8AC3E}">
        <p14:creationId xmlns:p14="http://schemas.microsoft.com/office/powerpoint/2010/main" val="3815894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目录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1A2DF33-E0FE-4F11-8FB5-71F6B6E086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6104" y="1610940"/>
            <a:ext cx="7886700" cy="435133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研究背景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探测器模拟优化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双层</a:t>
            </a: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Micromegas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探测器的研制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原理样机研制和测试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总结与展望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zh-CN" dirty="0">
              <a:ea typeface="楷体_GB2312" pitchFamily="49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FC6FC6-2B5A-4B1F-8C0C-E3009B8DF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0DD92-FBD5-49C8-ACB2-24994045EFCB}" type="datetime1">
              <a:rPr lang="zh-CN" altLang="en-US" smtClean="0"/>
              <a:t>2026/7/23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2727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超级陶粲装置（</a:t>
            </a:r>
            <a:r>
              <a:rPr lang="en-US" altLang="zh-CN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STCF</a:t>
            </a:r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29AAFEB-EA1F-4D4C-B1BA-FB6F8B70AE52}"/>
              </a:ext>
            </a:extLst>
          </p:cNvPr>
          <p:cNvSpPr txBox="1"/>
          <p:nvPr/>
        </p:nvSpPr>
        <p:spPr>
          <a:xfrm>
            <a:off x="562685" y="1416402"/>
            <a:ext cx="5866456" cy="861774"/>
          </a:xfrm>
          <a:prstGeom prst="rect">
            <a:avLst/>
          </a:prstGeom>
          <a:solidFill>
            <a:srgbClr val="E7E6E6"/>
          </a:solidFill>
        </p:spPr>
        <p:txBody>
          <a:bodyPr wrap="square">
            <a:spAutoFit/>
          </a:bodyPr>
          <a:lstStyle/>
          <a:p>
            <a:pPr marL="552437" indent="-342891" defTabSz="914377" fontAlgn="auto">
              <a:lnSpc>
                <a:spcPts val="268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Arial" panose="020B0604020202020204" pitchFamily="34" charset="0"/>
              <a:buChar char="•"/>
              <a:defRPr/>
            </a:pPr>
            <a:r>
              <a:rPr lang="zh-CN" altLang="en-US" sz="2400" b="1" kern="0" spc="12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质心能量 </a:t>
            </a:r>
            <a:r>
              <a:rPr lang="en-US" altLang="zh-CN" sz="2400" b="1" kern="0" spc="120" baseline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2-</a:t>
            </a:r>
            <a:r>
              <a:rPr lang="en-US" altLang="zh-CN" sz="2400" b="1" kern="0" spc="120" baseline="0" dirty="0" err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7GeV</a:t>
            </a:r>
            <a:endParaRPr lang="en-US" altLang="zh-CN" sz="2400" b="1" kern="0" spc="120" baseline="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Symbol" panose="05050102010706020507" pitchFamily="18" charset="2"/>
            </a:endParaRPr>
          </a:p>
          <a:p>
            <a:pPr marL="552437" indent="-342891" defTabSz="914377" fontAlgn="auto">
              <a:lnSpc>
                <a:spcPts val="268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Arial" panose="020B0604020202020204" pitchFamily="34" charset="0"/>
              <a:buChar char="•"/>
              <a:defRPr/>
            </a:pPr>
            <a:r>
              <a:rPr lang="zh-CN" altLang="en-US" sz="2400" b="1" kern="0" spc="12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峰值亮度 </a:t>
            </a:r>
            <a:r>
              <a:rPr lang="en-US" altLang="zh-CN" sz="2400" b="1" kern="0" spc="12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&gt;</a:t>
            </a:r>
            <a:r>
              <a:rPr lang="en-US" altLang="zh-CN" sz="2400" b="1" kern="0" spc="120" baseline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0.5</a:t>
            </a:r>
            <a:r>
              <a:rPr lang="en-US" altLang="zh-CN" sz="2400" b="1" kern="0" spc="120" baseline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</a:t>
            </a:r>
            <a:r>
              <a:rPr lang="en-US" altLang="zh-CN" sz="2400" b="1" kern="0" spc="120" baseline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</a:t>
            </a:r>
            <a:r>
              <a:rPr lang="en-US" altLang="zh-CN" sz="2400" b="1" kern="0" spc="120" baseline="300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35</a:t>
            </a:r>
            <a:r>
              <a:rPr lang="en-US" altLang="zh-CN" sz="2400" b="1" kern="0" spc="120" baseline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2400" b="1" kern="0" spc="120" baseline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B0604020202020204" pitchFamily="34" charset="0"/>
              </a:rPr>
              <a:t>cm</a:t>
            </a:r>
            <a:r>
              <a:rPr lang="en-US" altLang="zh-CN" sz="2400" b="1" kern="0" spc="120" baseline="300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B0604020202020204" pitchFamily="34" charset="0"/>
              </a:rPr>
              <a:t>-2</a:t>
            </a:r>
            <a:r>
              <a:rPr lang="en-US" altLang="zh-CN" sz="2400" b="1" kern="0" spc="12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2400" b="1" kern="0" spc="120" baseline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B0604020202020204" pitchFamily="34" charset="0"/>
              </a:rPr>
              <a:t>s</a:t>
            </a:r>
            <a:r>
              <a:rPr lang="en-US" altLang="zh-CN" sz="2400" b="1" kern="0" spc="120" baseline="300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B0604020202020204" pitchFamily="34" charset="0"/>
              </a:rPr>
              <a:t>-1</a:t>
            </a:r>
            <a:r>
              <a:rPr lang="en-US" altLang="zh-CN" sz="2400" b="1" kern="0" spc="120" baseline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B0604020202020204" pitchFamily="34" charset="0"/>
              </a:rPr>
              <a:t> </a:t>
            </a:r>
            <a:endParaRPr lang="en-US" altLang="zh-CN" sz="2400" b="1" kern="0" spc="120" baseline="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68036DA-6B07-4ACB-9A24-28AAB7B2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2D73-7D4C-4F41-A9E5-651B882EA9D3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3E7FB85E-66C9-4293-8DC0-39624013738E}"/>
              </a:ext>
            </a:extLst>
          </p:cNvPr>
          <p:cNvSpPr txBox="1"/>
          <p:nvPr/>
        </p:nvSpPr>
        <p:spPr>
          <a:xfrm>
            <a:off x="6766864" y="6110928"/>
            <a:ext cx="5389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STCF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实验重要物理过程末态带电粒子动量分布</a:t>
            </a: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24F6130B-AF0C-48F5-B5C1-EADE3B7E1533}"/>
              </a:ext>
            </a:extLst>
          </p:cNvPr>
          <p:cNvGrpSpPr/>
          <p:nvPr/>
        </p:nvGrpSpPr>
        <p:grpSpPr>
          <a:xfrm>
            <a:off x="562685" y="2783795"/>
            <a:ext cx="6037430" cy="3372666"/>
            <a:chOff x="1818459" y="1676400"/>
            <a:chExt cx="7577577" cy="4185177"/>
          </a:xfrm>
        </p:grpSpPr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A696FD21-FDC9-4510-9ED8-EE9CB336D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18459" y="1676400"/>
              <a:ext cx="7443089" cy="4185177"/>
            </a:xfrm>
            <a:prstGeom prst="rect">
              <a:avLst/>
            </a:prstGeom>
          </p:spPr>
        </p:pic>
        <p:sp>
          <p:nvSpPr>
            <p:cNvPr id="38" name="Rectangle 16">
              <a:extLst>
                <a:ext uri="{FF2B5EF4-FFF2-40B4-BE49-F238E27FC236}">
                  <a16:creationId xmlns:a16="http://schemas.microsoft.com/office/drawing/2014/main" id="{EAAFEF45-F4B6-4FB0-AD18-BB326C2D5460}"/>
                </a:ext>
              </a:extLst>
            </p:cNvPr>
            <p:cNvSpPr/>
            <p:nvPr/>
          </p:nvSpPr>
          <p:spPr>
            <a:xfrm>
              <a:off x="3231465" y="4773301"/>
              <a:ext cx="2480626" cy="725653"/>
            </a:xfrm>
            <a:prstGeom prst="rect">
              <a:avLst/>
            </a:prstGeom>
            <a:noFill/>
            <a:effectLst>
              <a:glow rad="1905000">
                <a:schemeClr val="accent3">
                  <a:satMod val="175000"/>
                </a:schemeClr>
              </a:glo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600" b="1" cap="none" spc="0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</a:rPr>
                <a:t>正电子阻尼环</a:t>
              </a:r>
            </a:p>
            <a:p>
              <a:pPr algn="ctr"/>
              <a:r>
                <a:rPr lang="en-US" altLang="zh-CN" sz="1600" b="1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Arial" panose="020B0604020202020204" pitchFamily="34" charset="0"/>
                  <a:ea typeface="华文中宋" panose="02010600040101010101" pitchFamily="2" charset="-122"/>
                  <a:cs typeface="Arial" panose="020B0604020202020204" pitchFamily="34" charset="0"/>
                </a:rPr>
                <a:t>150</a:t>
              </a:r>
              <a:r>
                <a:rPr lang="zh-CN" altLang="en-US" sz="1600" b="1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</a:rPr>
                <a:t> 米</a:t>
              </a:r>
              <a:endParaRPr lang="en-US" sz="1600" b="1" cap="none" spc="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39" name="Rectangle 18">
              <a:extLst>
                <a:ext uri="{FF2B5EF4-FFF2-40B4-BE49-F238E27FC236}">
                  <a16:creationId xmlns:a16="http://schemas.microsoft.com/office/drawing/2014/main" id="{A717D294-D29C-41DC-8052-A74FC21CE9A3}"/>
                </a:ext>
              </a:extLst>
            </p:cNvPr>
            <p:cNvSpPr/>
            <p:nvPr/>
          </p:nvSpPr>
          <p:spPr>
            <a:xfrm>
              <a:off x="6791258" y="4429668"/>
              <a:ext cx="2604778" cy="725653"/>
            </a:xfrm>
            <a:prstGeom prst="rect">
              <a:avLst/>
            </a:prstGeom>
            <a:noFill/>
            <a:effectLst>
              <a:glow rad="1905000">
                <a:schemeClr val="accent3">
                  <a:satMod val="175000"/>
                </a:schemeClr>
              </a:glo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zh-CN" altLang="en-US" sz="1600" b="1" cap="none" spc="0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</a:rPr>
                <a:t>正负电子双对撞环</a:t>
              </a:r>
              <a:endParaRPr lang="en-US" sz="1600" b="1" cap="none" spc="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pPr algn="ctr"/>
              <a:r>
                <a:rPr lang="en-US" altLang="zh-CN" sz="1600" b="1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Arial" panose="020B0604020202020204" pitchFamily="34" charset="0"/>
                  <a:ea typeface="华文中宋" panose="02010600040101010101" pitchFamily="2" charset="-122"/>
                  <a:cs typeface="Arial" panose="020B0604020202020204" pitchFamily="34" charset="0"/>
                </a:rPr>
                <a:t>860</a:t>
              </a:r>
              <a:r>
                <a:rPr lang="zh-CN" altLang="en-US" sz="1600" b="1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</a:rPr>
                <a:t> 米</a:t>
              </a:r>
              <a:endParaRPr lang="en-US" sz="1600" b="1" cap="none" spc="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pic>
          <p:nvPicPr>
            <p:cNvPr id="40" name="Picture 6">
              <a:extLst>
                <a:ext uri="{FF2B5EF4-FFF2-40B4-BE49-F238E27FC236}">
                  <a16:creationId xmlns:a16="http://schemas.microsoft.com/office/drawing/2014/main" id="{D8B4312A-B234-42A0-8DD6-B76E708D1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60000">
              <a:off x="2484182" y="2532396"/>
              <a:ext cx="5580099" cy="2059872"/>
            </a:xfrm>
            <a:prstGeom prst="rect">
              <a:avLst/>
            </a:prstGeom>
            <a:effectLst>
              <a:glow rad="38100">
                <a:schemeClr val="bg1">
                  <a:alpha val="33000"/>
                </a:schemeClr>
              </a:glow>
            </a:effectLst>
          </p:spPr>
        </p:pic>
        <p:cxnSp>
          <p:nvCxnSpPr>
            <p:cNvPr id="41" name="Straight Arrow Connector 15">
              <a:extLst>
                <a:ext uri="{FF2B5EF4-FFF2-40B4-BE49-F238E27FC236}">
                  <a16:creationId xmlns:a16="http://schemas.microsoft.com/office/drawing/2014/main" id="{0F6FD6B1-B028-42CB-B271-FB116E668256}"/>
                </a:ext>
              </a:extLst>
            </p:cNvPr>
            <p:cNvCxnSpPr/>
            <p:nvPr/>
          </p:nvCxnSpPr>
          <p:spPr>
            <a:xfrm flipH="1" flipV="1">
              <a:off x="2883191" y="4471956"/>
              <a:ext cx="696548" cy="41803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oval"/>
            </a:ln>
            <a:effectLst>
              <a:outerShdw blurRad="50800" dist="38100" dir="2700000" sx="98850" sy="98850" algn="tl" rotWithShape="0">
                <a:schemeClr val="bg1">
                  <a:alpha val="99893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19">
              <a:extLst>
                <a:ext uri="{FF2B5EF4-FFF2-40B4-BE49-F238E27FC236}">
                  <a16:creationId xmlns:a16="http://schemas.microsoft.com/office/drawing/2014/main" id="{3F532369-E78C-4CB6-B8CA-128C192C7CED}"/>
                </a:ext>
              </a:extLst>
            </p:cNvPr>
            <p:cNvCxnSpPr/>
            <p:nvPr/>
          </p:nvCxnSpPr>
          <p:spPr>
            <a:xfrm flipH="1" flipV="1">
              <a:off x="7007575" y="3543998"/>
              <a:ext cx="1086072" cy="775949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oval"/>
            </a:ln>
            <a:effectLst>
              <a:outerShdw blurRad="50800" dir="900000" sx="101000" sy="101000" algn="tl" rotWithShape="0">
                <a:schemeClr val="bg1">
                  <a:alpha val="99893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13">
              <a:extLst>
                <a:ext uri="{FF2B5EF4-FFF2-40B4-BE49-F238E27FC236}">
                  <a16:creationId xmlns:a16="http://schemas.microsoft.com/office/drawing/2014/main" id="{DB483C18-2337-4662-B38A-D6F4DE97F705}"/>
                </a:ext>
              </a:extLst>
            </p:cNvPr>
            <p:cNvCxnSpPr/>
            <p:nvPr/>
          </p:nvCxnSpPr>
          <p:spPr>
            <a:xfrm>
              <a:off x="3780571" y="3065306"/>
              <a:ext cx="841262" cy="63047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oval"/>
            </a:ln>
            <a:effectLst>
              <a:outerShdw blurRad="50800" dist="38100" dir="2700000" sx="91457" sy="91457" algn="tl" rotWithShape="0">
                <a:schemeClr val="bg1">
                  <a:alpha val="99893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14">
              <a:extLst>
                <a:ext uri="{FF2B5EF4-FFF2-40B4-BE49-F238E27FC236}">
                  <a16:creationId xmlns:a16="http://schemas.microsoft.com/office/drawing/2014/main" id="{AC2161CD-DA9A-4B5C-8372-A333CEA6A901}"/>
                </a:ext>
              </a:extLst>
            </p:cNvPr>
            <p:cNvSpPr/>
            <p:nvPr/>
          </p:nvSpPr>
          <p:spPr>
            <a:xfrm>
              <a:off x="2788826" y="2329589"/>
              <a:ext cx="2209737" cy="725653"/>
            </a:xfrm>
            <a:prstGeom prst="rect">
              <a:avLst/>
            </a:prstGeom>
            <a:noFill/>
            <a:effectLst>
              <a:glow rad="1905000">
                <a:schemeClr val="accent3">
                  <a:satMod val="175000"/>
                </a:schemeClr>
              </a:glo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zh-CN" altLang="en-US" sz="1600" b="1" cap="none" spc="0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</a:rPr>
                <a:t>多段</a:t>
              </a:r>
              <a:r>
                <a:rPr lang="en-US" sz="1600" b="1" cap="none" spc="0" dirty="0" err="1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</a:rPr>
                <a:t>直线加速器</a:t>
              </a:r>
              <a:endParaRPr lang="en-US" sz="1600" b="1" cap="none" spc="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pPr algn="ctr"/>
              <a:r>
                <a:rPr lang="zh-CN" altLang="en-US" sz="1600" b="1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Arial" panose="020B0604020202020204" pitchFamily="34" charset="0"/>
                  <a:ea typeface="华文中宋" panose="02010600040101010101" pitchFamily="2" charset="-122"/>
                  <a:cs typeface="Arial" panose="020B0604020202020204" pitchFamily="34" charset="0"/>
                </a:rPr>
                <a:t>总长度</a:t>
              </a:r>
              <a:r>
                <a:rPr lang="en-US" altLang="zh-CN" sz="1600" b="1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Arial" panose="020B0604020202020204" pitchFamily="34" charset="0"/>
                  <a:ea typeface="华文中宋" panose="02010600040101010101" pitchFamily="2" charset="-122"/>
                  <a:cs typeface="Arial" panose="020B0604020202020204" pitchFamily="34" charset="0"/>
                </a:rPr>
                <a:t>550</a:t>
              </a:r>
              <a:r>
                <a:rPr lang="zh-CN" altLang="en-US" sz="1600" b="1" dirty="0">
                  <a:ln w="25400" cap="sq" cmpd="sng">
                    <a:noFill/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glow rad="190500">
                      <a:schemeClr val="accent2">
                        <a:lumMod val="75000"/>
                      </a:scheme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</a:rPr>
                <a:t> 米</a:t>
              </a:r>
              <a:endParaRPr lang="en-US" sz="1600" b="1" cap="none" spc="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DB658EFF-5948-4301-8A5C-AD91616659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7020" y="3310174"/>
            <a:ext cx="3450741" cy="2813610"/>
          </a:xfrm>
          <a:prstGeom prst="rect">
            <a:avLst/>
          </a:prstGeom>
        </p:spPr>
      </p:pic>
      <p:sp>
        <p:nvSpPr>
          <p:cNvPr id="19" name="Rectangle 66">
            <a:extLst>
              <a:ext uri="{FF2B5EF4-FFF2-40B4-BE49-F238E27FC236}">
                <a16:creationId xmlns:a16="http://schemas.microsoft.com/office/drawing/2014/main" id="{06ACCF4E-54B4-4270-9C9E-5A1FDD2C3368}"/>
              </a:ext>
            </a:extLst>
          </p:cNvPr>
          <p:cNvSpPr/>
          <p:nvPr/>
        </p:nvSpPr>
        <p:spPr>
          <a:xfrm>
            <a:off x="8169540" y="2982491"/>
            <a:ext cx="1768080" cy="422801"/>
          </a:xfrm>
          <a:prstGeom prst="rect">
            <a:avLst/>
          </a:prstGeom>
          <a:noFill/>
          <a:effectLst>
            <a:glow rad="1905000">
              <a:srgbClr val="A5A5A5">
                <a:satMod val="175000"/>
              </a:srgbClr>
            </a:glow>
          </a:effectLst>
        </p:spPr>
        <p:txBody>
          <a:bodyPr wrap="non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N" sz="1600" b="1" baseline="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rgbClr val="ED7D31">
                      <a:lumMod val="75000"/>
                    </a:srgbClr>
                  </a:glow>
                </a:effectLst>
                <a:latin typeface="STZhongsong" panose="02010600040101010101" pitchFamily="2" charset="-122"/>
                <a:ea typeface="STZhongsong" panose="02010600040101010101" pitchFamily="2" charset="-122"/>
              </a:rPr>
              <a:t>粒子探测谱仪</a:t>
            </a:r>
            <a:endParaRPr lang="en-US" sz="1600" b="1" baseline="0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rgbClr val="ED7D31">
                    <a:lumMod val="75000"/>
                  </a:srgbClr>
                </a:glow>
              </a:effectLst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p:grpSp>
        <p:nvGrpSpPr>
          <p:cNvPr id="20" name="Group 23">
            <a:extLst>
              <a:ext uri="{FF2B5EF4-FFF2-40B4-BE49-F238E27FC236}">
                <a16:creationId xmlns:a16="http://schemas.microsoft.com/office/drawing/2014/main" id="{03245F1F-8FFD-4D2F-BDD7-40D05F52A47F}"/>
              </a:ext>
            </a:extLst>
          </p:cNvPr>
          <p:cNvGrpSpPr/>
          <p:nvPr/>
        </p:nvGrpSpPr>
        <p:grpSpPr>
          <a:xfrm>
            <a:off x="7779581" y="1290734"/>
            <a:ext cx="2484628" cy="1712503"/>
            <a:chOff x="8419881" y="1139978"/>
            <a:chExt cx="2542874" cy="1925240"/>
          </a:xfrm>
        </p:grpSpPr>
        <p:pic>
          <p:nvPicPr>
            <p:cNvPr id="21" name="Image" descr="Image">
              <a:extLst>
                <a:ext uri="{FF2B5EF4-FFF2-40B4-BE49-F238E27FC236}">
                  <a16:creationId xmlns:a16="http://schemas.microsoft.com/office/drawing/2014/main" id="{33DD4806-520C-4BE0-9CC2-24F1176B6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8588953" y="1139978"/>
              <a:ext cx="2373802" cy="19252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5" extrusionOk="0">
                  <a:moveTo>
                    <a:pt x="15423" y="5"/>
                  </a:moveTo>
                  <a:cubicBezTo>
                    <a:pt x="15189" y="15"/>
                    <a:pt x="14808" y="41"/>
                    <a:pt x="14210" y="88"/>
                  </a:cubicBezTo>
                  <a:cubicBezTo>
                    <a:pt x="13969" y="107"/>
                    <a:pt x="13396" y="150"/>
                    <a:pt x="12937" y="185"/>
                  </a:cubicBezTo>
                  <a:cubicBezTo>
                    <a:pt x="12478" y="220"/>
                    <a:pt x="11814" y="272"/>
                    <a:pt x="11460" y="299"/>
                  </a:cubicBezTo>
                  <a:cubicBezTo>
                    <a:pt x="11107" y="326"/>
                    <a:pt x="9209" y="460"/>
                    <a:pt x="7244" y="595"/>
                  </a:cubicBezTo>
                  <a:cubicBezTo>
                    <a:pt x="5279" y="731"/>
                    <a:pt x="3614" y="849"/>
                    <a:pt x="3543" y="858"/>
                  </a:cubicBezTo>
                  <a:cubicBezTo>
                    <a:pt x="3472" y="867"/>
                    <a:pt x="3257" y="882"/>
                    <a:pt x="3066" y="891"/>
                  </a:cubicBezTo>
                  <a:cubicBezTo>
                    <a:pt x="2876" y="901"/>
                    <a:pt x="2605" y="916"/>
                    <a:pt x="2463" y="927"/>
                  </a:cubicBezTo>
                  <a:cubicBezTo>
                    <a:pt x="2322" y="938"/>
                    <a:pt x="2131" y="951"/>
                    <a:pt x="2039" y="955"/>
                  </a:cubicBezTo>
                  <a:cubicBezTo>
                    <a:pt x="1947" y="960"/>
                    <a:pt x="1725" y="974"/>
                    <a:pt x="1545" y="989"/>
                  </a:cubicBezTo>
                  <a:lnTo>
                    <a:pt x="1221" y="1015"/>
                  </a:lnTo>
                  <a:lnTo>
                    <a:pt x="1117" y="1396"/>
                  </a:lnTo>
                  <a:cubicBezTo>
                    <a:pt x="1060" y="1606"/>
                    <a:pt x="785" y="2653"/>
                    <a:pt x="506" y="3724"/>
                  </a:cubicBezTo>
                  <a:lnTo>
                    <a:pt x="0" y="5673"/>
                  </a:lnTo>
                  <a:lnTo>
                    <a:pt x="72" y="7256"/>
                  </a:lnTo>
                  <a:cubicBezTo>
                    <a:pt x="112" y="8127"/>
                    <a:pt x="150" y="8920"/>
                    <a:pt x="154" y="9020"/>
                  </a:cubicBezTo>
                  <a:cubicBezTo>
                    <a:pt x="158" y="9119"/>
                    <a:pt x="194" y="9969"/>
                    <a:pt x="236" y="10909"/>
                  </a:cubicBezTo>
                  <a:lnTo>
                    <a:pt x="312" y="12618"/>
                  </a:lnTo>
                  <a:lnTo>
                    <a:pt x="430" y="13094"/>
                  </a:lnTo>
                  <a:cubicBezTo>
                    <a:pt x="496" y="13356"/>
                    <a:pt x="606" y="13783"/>
                    <a:pt x="675" y="14045"/>
                  </a:cubicBezTo>
                  <a:cubicBezTo>
                    <a:pt x="744" y="14307"/>
                    <a:pt x="912" y="14965"/>
                    <a:pt x="1048" y="15507"/>
                  </a:cubicBezTo>
                  <a:cubicBezTo>
                    <a:pt x="1750" y="18306"/>
                    <a:pt x="1912" y="18904"/>
                    <a:pt x="1983" y="18975"/>
                  </a:cubicBezTo>
                  <a:cubicBezTo>
                    <a:pt x="2058" y="19050"/>
                    <a:pt x="2084" y="19082"/>
                    <a:pt x="3350" y="20580"/>
                  </a:cubicBezTo>
                  <a:cubicBezTo>
                    <a:pt x="3997" y="21345"/>
                    <a:pt x="4224" y="21595"/>
                    <a:pt x="4263" y="21585"/>
                  </a:cubicBezTo>
                  <a:cubicBezTo>
                    <a:pt x="4291" y="21578"/>
                    <a:pt x="4360" y="21557"/>
                    <a:pt x="4417" y="21538"/>
                  </a:cubicBezTo>
                  <a:cubicBezTo>
                    <a:pt x="4473" y="21519"/>
                    <a:pt x="4594" y="21488"/>
                    <a:pt x="4686" y="21469"/>
                  </a:cubicBezTo>
                  <a:cubicBezTo>
                    <a:pt x="4777" y="21450"/>
                    <a:pt x="4867" y="21416"/>
                    <a:pt x="4884" y="21398"/>
                  </a:cubicBezTo>
                  <a:cubicBezTo>
                    <a:pt x="4902" y="21379"/>
                    <a:pt x="4925" y="21373"/>
                    <a:pt x="4938" y="21384"/>
                  </a:cubicBezTo>
                  <a:cubicBezTo>
                    <a:pt x="4951" y="21394"/>
                    <a:pt x="5001" y="21386"/>
                    <a:pt x="5049" y="21367"/>
                  </a:cubicBezTo>
                  <a:cubicBezTo>
                    <a:pt x="5150" y="21327"/>
                    <a:pt x="5378" y="21249"/>
                    <a:pt x="5509" y="21208"/>
                  </a:cubicBezTo>
                  <a:cubicBezTo>
                    <a:pt x="5614" y="21176"/>
                    <a:pt x="7431" y="20586"/>
                    <a:pt x="7489" y="20566"/>
                  </a:cubicBezTo>
                  <a:cubicBezTo>
                    <a:pt x="7510" y="20558"/>
                    <a:pt x="7856" y="20450"/>
                    <a:pt x="8259" y="20324"/>
                  </a:cubicBezTo>
                  <a:cubicBezTo>
                    <a:pt x="8662" y="20198"/>
                    <a:pt x="9270" y="20006"/>
                    <a:pt x="9609" y="19897"/>
                  </a:cubicBezTo>
                  <a:cubicBezTo>
                    <a:pt x="9948" y="19789"/>
                    <a:pt x="10770" y="19528"/>
                    <a:pt x="11434" y="19319"/>
                  </a:cubicBezTo>
                  <a:cubicBezTo>
                    <a:pt x="12099" y="19110"/>
                    <a:pt x="12759" y="18900"/>
                    <a:pt x="12900" y="18854"/>
                  </a:cubicBezTo>
                  <a:cubicBezTo>
                    <a:pt x="13041" y="18808"/>
                    <a:pt x="13579" y="18639"/>
                    <a:pt x="14095" y="18477"/>
                  </a:cubicBezTo>
                  <a:cubicBezTo>
                    <a:pt x="14611" y="18315"/>
                    <a:pt x="15049" y="18175"/>
                    <a:pt x="15070" y="18167"/>
                  </a:cubicBezTo>
                  <a:cubicBezTo>
                    <a:pt x="15091" y="18159"/>
                    <a:pt x="15492" y="18034"/>
                    <a:pt x="15959" y="17890"/>
                  </a:cubicBezTo>
                  <a:cubicBezTo>
                    <a:pt x="16425" y="17745"/>
                    <a:pt x="16921" y="17589"/>
                    <a:pt x="17063" y="17541"/>
                  </a:cubicBezTo>
                  <a:cubicBezTo>
                    <a:pt x="17204" y="17494"/>
                    <a:pt x="17350" y="17449"/>
                    <a:pt x="17385" y="17442"/>
                  </a:cubicBezTo>
                  <a:cubicBezTo>
                    <a:pt x="17421" y="17434"/>
                    <a:pt x="17508" y="17405"/>
                    <a:pt x="17578" y="17380"/>
                  </a:cubicBezTo>
                  <a:cubicBezTo>
                    <a:pt x="17649" y="17355"/>
                    <a:pt x="17782" y="17318"/>
                    <a:pt x="17873" y="17297"/>
                  </a:cubicBezTo>
                  <a:cubicBezTo>
                    <a:pt x="17965" y="17276"/>
                    <a:pt x="18051" y="17251"/>
                    <a:pt x="18064" y="17240"/>
                  </a:cubicBezTo>
                  <a:cubicBezTo>
                    <a:pt x="18078" y="17229"/>
                    <a:pt x="18123" y="17215"/>
                    <a:pt x="18164" y="17209"/>
                  </a:cubicBezTo>
                  <a:cubicBezTo>
                    <a:pt x="18206" y="17203"/>
                    <a:pt x="18255" y="17184"/>
                    <a:pt x="18272" y="17167"/>
                  </a:cubicBezTo>
                  <a:cubicBezTo>
                    <a:pt x="18289" y="17149"/>
                    <a:pt x="18357" y="17124"/>
                    <a:pt x="18424" y="17112"/>
                  </a:cubicBezTo>
                  <a:cubicBezTo>
                    <a:pt x="18520" y="17095"/>
                    <a:pt x="18574" y="17060"/>
                    <a:pt x="18667" y="16951"/>
                  </a:cubicBezTo>
                  <a:cubicBezTo>
                    <a:pt x="18733" y="16874"/>
                    <a:pt x="19379" y="16135"/>
                    <a:pt x="20105" y="15308"/>
                  </a:cubicBezTo>
                  <a:cubicBezTo>
                    <a:pt x="20831" y="14481"/>
                    <a:pt x="21429" y="13789"/>
                    <a:pt x="21435" y="13770"/>
                  </a:cubicBezTo>
                  <a:cubicBezTo>
                    <a:pt x="21445" y="13734"/>
                    <a:pt x="21600" y="10472"/>
                    <a:pt x="21600" y="10285"/>
                  </a:cubicBezTo>
                  <a:lnTo>
                    <a:pt x="21600" y="10183"/>
                  </a:lnTo>
                  <a:lnTo>
                    <a:pt x="21144" y="10010"/>
                  </a:lnTo>
                  <a:cubicBezTo>
                    <a:pt x="20893" y="9915"/>
                    <a:pt x="20600" y="9801"/>
                    <a:pt x="20494" y="9759"/>
                  </a:cubicBezTo>
                  <a:cubicBezTo>
                    <a:pt x="20388" y="9718"/>
                    <a:pt x="20082" y="9601"/>
                    <a:pt x="19814" y="9501"/>
                  </a:cubicBezTo>
                  <a:cubicBezTo>
                    <a:pt x="19545" y="9400"/>
                    <a:pt x="19236" y="9281"/>
                    <a:pt x="19127" y="9235"/>
                  </a:cubicBezTo>
                  <a:cubicBezTo>
                    <a:pt x="18915" y="9146"/>
                    <a:pt x="18904" y="9148"/>
                    <a:pt x="18105" y="9204"/>
                  </a:cubicBezTo>
                  <a:cubicBezTo>
                    <a:pt x="17943" y="9216"/>
                    <a:pt x="17791" y="9224"/>
                    <a:pt x="17769" y="9223"/>
                  </a:cubicBezTo>
                  <a:cubicBezTo>
                    <a:pt x="17733" y="9222"/>
                    <a:pt x="17148" y="9286"/>
                    <a:pt x="17090" y="9297"/>
                  </a:cubicBezTo>
                  <a:cubicBezTo>
                    <a:pt x="17076" y="9300"/>
                    <a:pt x="17050" y="9312"/>
                    <a:pt x="17033" y="9325"/>
                  </a:cubicBezTo>
                  <a:cubicBezTo>
                    <a:pt x="17016" y="9339"/>
                    <a:pt x="16995" y="9334"/>
                    <a:pt x="16987" y="9316"/>
                  </a:cubicBezTo>
                  <a:cubicBezTo>
                    <a:pt x="16978" y="9297"/>
                    <a:pt x="16946" y="9283"/>
                    <a:pt x="16916" y="9283"/>
                  </a:cubicBezTo>
                  <a:cubicBezTo>
                    <a:pt x="16865" y="9283"/>
                    <a:pt x="16872" y="9328"/>
                    <a:pt x="16923" y="9337"/>
                  </a:cubicBezTo>
                  <a:cubicBezTo>
                    <a:pt x="16972" y="9346"/>
                    <a:pt x="16976" y="9350"/>
                    <a:pt x="16961" y="9382"/>
                  </a:cubicBezTo>
                  <a:cubicBezTo>
                    <a:pt x="16952" y="9401"/>
                    <a:pt x="16931" y="9405"/>
                    <a:pt x="16914" y="9392"/>
                  </a:cubicBezTo>
                  <a:cubicBezTo>
                    <a:pt x="16897" y="9378"/>
                    <a:pt x="16873" y="9364"/>
                    <a:pt x="16859" y="9363"/>
                  </a:cubicBezTo>
                  <a:cubicBezTo>
                    <a:pt x="16844" y="9362"/>
                    <a:pt x="16835" y="9345"/>
                    <a:pt x="16838" y="9325"/>
                  </a:cubicBezTo>
                  <a:cubicBezTo>
                    <a:pt x="16841" y="9305"/>
                    <a:pt x="16823" y="9293"/>
                    <a:pt x="16799" y="9299"/>
                  </a:cubicBezTo>
                  <a:cubicBezTo>
                    <a:pt x="16775" y="9305"/>
                    <a:pt x="16672" y="9312"/>
                    <a:pt x="16571" y="9313"/>
                  </a:cubicBezTo>
                  <a:cubicBezTo>
                    <a:pt x="16434" y="9315"/>
                    <a:pt x="16383" y="9329"/>
                    <a:pt x="16373" y="9366"/>
                  </a:cubicBezTo>
                  <a:cubicBezTo>
                    <a:pt x="16365" y="9392"/>
                    <a:pt x="16356" y="9538"/>
                    <a:pt x="16354" y="9693"/>
                  </a:cubicBezTo>
                  <a:cubicBezTo>
                    <a:pt x="16350" y="9982"/>
                    <a:pt x="16335" y="10031"/>
                    <a:pt x="16259" y="9987"/>
                  </a:cubicBezTo>
                  <a:cubicBezTo>
                    <a:pt x="16235" y="9973"/>
                    <a:pt x="16163" y="9959"/>
                    <a:pt x="16100" y="9958"/>
                  </a:cubicBezTo>
                  <a:cubicBezTo>
                    <a:pt x="15991" y="9956"/>
                    <a:pt x="15984" y="9951"/>
                    <a:pt x="15985" y="9866"/>
                  </a:cubicBezTo>
                  <a:cubicBezTo>
                    <a:pt x="15985" y="9816"/>
                    <a:pt x="15977" y="9776"/>
                    <a:pt x="15966" y="9776"/>
                  </a:cubicBezTo>
                  <a:cubicBezTo>
                    <a:pt x="15956" y="9776"/>
                    <a:pt x="15915" y="9759"/>
                    <a:pt x="15875" y="9738"/>
                  </a:cubicBezTo>
                  <a:cubicBezTo>
                    <a:pt x="15836" y="9717"/>
                    <a:pt x="15797" y="9696"/>
                    <a:pt x="15790" y="9693"/>
                  </a:cubicBezTo>
                  <a:cubicBezTo>
                    <a:pt x="15783" y="9690"/>
                    <a:pt x="15749" y="9674"/>
                    <a:pt x="15714" y="9655"/>
                  </a:cubicBezTo>
                  <a:cubicBezTo>
                    <a:pt x="15679" y="9636"/>
                    <a:pt x="15627" y="9614"/>
                    <a:pt x="15599" y="9607"/>
                  </a:cubicBezTo>
                  <a:cubicBezTo>
                    <a:pt x="15565" y="9599"/>
                    <a:pt x="15512" y="9512"/>
                    <a:pt x="15447" y="9354"/>
                  </a:cubicBezTo>
                  <a:lnTo>
                    <a:pt x="15349" y="9110"/>
                  </a:lnTo>
                  <a:lnTo>
                    <a:pt x="15376" y="7766"/>
                  </a:lnTo>
                  <a:lnTo>
                    <a:pt x="15406" y="6422"/>
                  </a:lnTo>
                  <a:lnTo>
                    <a:pt x="15562" y="6163"/>
                  </a:lnTo>
                  <a:cubicBezTo>
                    <a:pt x="15705" y="5928"/>
                    <a:pt x="15737" y="5894"/>
                    <a:pt x="15961" y="5751"/>
                  </a:cubicBezTo>
                  <a:cubicBezTo>
                    <a:pt x="16095" y="5665"/>
                    <a:pt x="16216" y="5566"/>
                    <a:pt x="16230" y="5533"/>
                  </a:cubicBezTo>
                  <a:cubicBezTo>
                    <a:pt x="16244" y="5499"/>
                    <a:pt x="16282" y="5474"/>
                    <a:pt x="16313" y="5473"/>
                  </a:cubicBezTo>
                  <a:cubicBezTo>
                    <a:pt x="16344" y="5473"/>
                    <a:pt x="16398" y="5442"/>
                    <a:pt x="16434" y="5407"/>
                  </a:cubicBezTo>
                  <a:cubicBezTo>
                    <a:pt x="16469" y="5372"/>
                    <a:pt x="16520" y="5343"/>
                    <a:pt x="16549" y="5343"/>
                  </a:cubicBezTo>
                  <a:cubicBezTo>
                    <a:pt x="16577" y="5343"/>
                    <a:pt x="16616" y="5313"/>
                    <a:pt x="16634" y="5277"/>
                  </a:cubicBezTo>
                  <a:cubicBezTo>
                    <a:pt x="16652" y="5241"/>
                    <a:pt x="16692" y="5210"/>
                    <a:pt x="16725" y="5210"/>
                  </a:cubicBezTo>
                  <a:cubicBezTo>
                    <a:pt x="16758" y="5210"/>
                    <a:pt x="16812" y="5173"/>
                    <a:pt x="16846" y="5127"/>
                  </a:cubicBezTo>
                  <a:cubicBezTo>
                    <a:pt x="16882" y="5077"/>
                    <a:pt x="16933" y="5047"/>
                    <a:pt x="16977" y="5047"/>
                  </a:cubicBezTo>
                  <a:cubicBezTo>
                    <a:pt x="17024" y="5047"/>
                    <a:pt x="17050" y="5030"/>
                    <a:pt x="17050" y="4999"/>
                  </a:cubicBezTo>
                  <a:cubicBezTo>
                    <a:pt x="17050" y="4973"/>
                    <a:pt x="17071" y="4936"/>
                    <a:pt x="17096" y="4919"/>
                  </a:cubicBezTo>
                  <a:cubicBezTo>
                    <a:pt x="17137" y="4889"/>
                    <a:pt x="17145" y="4710"/>
                    <a:pt x="17196" y="2823"/>
                  </a:cubicBezTo>
                  <a:cubicBezTo>
                    <a:pt x="17267" y="202"/>
                    <a:pt x="17268" y="262"/>
                    <a:pt x="17213" y="235"/>
                  </a:cubicBezTo>
                  <a:cubicBezTo>
                    <a:pt x="17140" y="199"/>
                    <a:pt x="16100" y="54"/>
                    <a:pt x="16059" y="74"/>
                  </a:cubicBezTo>
                  <a:cubicBezTo>
                    <a:pt x="16038" y="84"/>
                    <a:pt x="16004" y="74"/>
                    <a:pt x="15983" y="52"/>
                  </a:cubicBezTo>
                  <a:cubicBezTo>
                    <a:pt x="15959" y="27"/>
                    <a:pt x="15912" y="20"/>
                    <a:pt x="15857" y="33"/>
                  </a:cubicBezTo>
                  <a:cubicBezTo>
                    <a:pt x="15807" y="45"/>
                    <a:pt x="15762" y="40"/>
                    <a:pt x="15753" y="22"/>
                  </a:cubicBezTo>
                  <a:cubicBezTo>
                    <a:pt x="15743" y="0"/>
                    <a:pt x="15656" y="-5"/>
                    <a:pt x="15423" y="5"/>
                  </a:cubicBezTo>
                  <a:close/>
                </a:path>
              </a:pathLst>
            </a:custGeom>
            <a:ln w="25400" cap="flat">
              <a:solidFill>
                <a:srgbClr val="FFFFFF"/>
              </a:solidFill>
              <a:prstDash val="solid"/>
              <a:miter lim="400000"/>
              <a:headEnd/>
              <a:tailEnd/>
            </a:ln>
            <a:effectLst>
              <a:glow rad="64053">
                <a:schemeClr val="accent3">
                  <a:satMod val="175000"/>
                  <a:alpha val="73000"/>
                </a:schemeClr>
              </a:glow>
            </a:effectLst>
          </p:spPr>
        </p:pic>
        <p:sp>
          <p:nvSpPr>
            <p:cNvPr id="22" name="Shape">
              <a:extLst>
                <a:ext uri="{FF2B5EF4-FFF2-40B4-BE49-F238E27FC236}">
                  <a16:creationId xmlns:a16="http://schemas.microsoft.com/office/drawing/2014/main" id="{BAB2571D-56F0-4202-9C58-E8BAE1957263}"/>
                </a:ext>
              </a:extLst>
            </p:cNvPr>
            <p:cNvSpPr/>
            <p:nvPr/>
          </p:nvSpPr>
          <p:spPr>
            <a:xfrm rot="10105591">
              <a:off x="9741991" y="1822535"/>
              <a:ext cx="930852" cy="2514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" y="2657"/>
                  </a:moveTo>
                  <a:lnTo>
                    <a:pt x="17547" y="6638"/>
                  </a:lnTo>
                  <a:lnTo>
                    <a:pt x="17078" y="0"/>
                  </a:lnTo>
                  <a:lnTo>
                    <a:pt x="21600" y="10429"/>
                  </a:lnTo>
                  <a:lnTo>
                    <a:pt x="16824" y="21600"/>
                  </a:lnTo>
                  <a:lnTo>
                    <a:pt x="17378" y="15309"/>
                  </a:lnTo>
                  <a:lnTo>
                    <a:pt x="0" y="19711"/>
                  </a:lnTo>
                  <a:lnTo>
                    <a:pt x="40" y="265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96FF"/>
                </a:gs>
                <a:gs pos="100000">
                  <a:srgbClr val="011993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139700" dist="25400" dir="10015175" rotWithShape="0">
                <a:srgbClr val="FFFFFF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23" name="Group">
              <a:extLst>
                <a:ext uri="{FF2B5EF4-FFF2-40B4-BE49-F238E27FC236}">
                  <a16:creationId xmlns:a16="http://schemas.microsoft.com/office/drawing/2014/main" id="{1D4392E8-CEAD-492B-B02B-E4C9557B1496}"/>
                </a:ext>
              </a:extLst>
            </p:cNvPr>
            <p:cNvSpPr/>
            <p:nvPr/>
          </p:nvSpPr>
          <p:spPr>
            <a:xfrm>
              <a:off x="10207417" y="1854537"/>
              <a:ext cx="144802" cy="150169"/>
            </a:xfrm>
            <a:prstGeom prst="ellipse">
              <a:avLst/>
            </a:prstGeom>
            <a:gradFill flip="none" rotWithShape="1">
              <a:gsLst>
                <a:gs pos="54513">
                  <a:srgbClr val="FFFFFF"/>
                </a:gs>
                <a:gs pos="74426">
                  <a:srgbClr val="FFC980"/>
                </a:gs>
                <a:gs pos="100000">
                  <a:schemeClr val="accent4">
                    <a:hueOff val="-858837"/>
                    <a:lumOff val="-9776"/>
                  </a:schemeClr>
                </a:gs>
              </a:gsLst>
              <a:path path="shape">
                <a:fillToRect l="27536" t="57492" r="72463" b="42507"/>
              </a:path>
            </a:gradFill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blurRad="25400" dist="43793" dir="6877683" rotWithShape="0">
                <a:srgbClr val="FFFFFF">
                  <a:alpha val="52467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25500">
                <a:defRPr sz="3000">
                  <a:solidFill>
                    <a:srgbClr val="D5D5D5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4" name="Shape">
              <a:extLst>
                <a:ext uri="{FF2B5EF4-FFF2-40B4-BE49-F238E27FC236}">
                  <a16:creationId xmlns:a16="http://schemas.microsoft.com/office/drawing/2014/main" id="{79C90042-F9FF-4A58-99FA-2D8BDB66D389}"/>
                </a:ext>
              </a:extLst>
            </p:cNvPr>
            <p:cNvSpPr/>
            <p:nvPr/>
          </p:nvSpPr>
          <p:spPr>
            <a:xfrm rot="21060000">
              <a:off x="8419881" y="2082689"/>
              <a:ext cx="1270059" cy="291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7" y="0"/>
                  </a:moveTo>
                  <a:lnTo>
                    <a:pt x="18630" y="5886"/>
                  </a:lnTo>
                  <a:lnTo>
                    <a:pt x="18286" y="164"/>
                  </a:lnTo>
                  <a:lnTo>
                    <a:pt x="21600" y="9154"/>
                  </a:lnTo>
                  <a:lnTo>
                    <a:pt x="18099" y="18784"/>
                  </a:lnTo>
                  <a:lnTo>
                    <a:pt x="18505" y="13360"/>
                  </a:lnTo>
                  <a:lnTo>
                    <a:pt x="0" y="21600"/>
                  </a:lnTo>
                  <a:lnTo>
                    <a:pt x="17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Off val="-29851"/>
                  </a:schemeClr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139700" dist="25400" dir="5400000" rotWithShape="0">
                <a:srgbClr val="FFFFFF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25" name="Group">
              <a:extLst>
                <a:ext uri="{FF2B5EF4-FFF2-40B4-BE49-F238E27FC236}">
                  <a16:creationId xmlns:a16="http://schemas.microsoft.com/office/drawing/2014/main" id="{85DD2FC5-F683-487E-9C6E-BB00532DB514}"/>
                </a:ext>
              </a:extLst>
            </p:cNvPr>
            <p:cNvSpPr/>
            <p:nvPr/>
          </p:nvSpPr>
          <p:spPr>
            <a:xfrm>
              <a:off x="9014122" y="2153447"/>
              <a:ext cx="144802" cy="150169"/>
            </a:xfrm>
            <a:prstGeom prst="ellipse">
              <a:avLst/>
            </a:prstGeom>
            <a:gradFill flip="none" rotWithShape="1">
              <a:gsLst>
                <a:gs pos="54513">
                  <a:srgbClr val="FFFFFF"/>
                </a:gs>
                <a:gs pos="74426">
                  <a:srgbClr val="FFC980"/>
                </a:gs>
                <a:gs pos="100000">
                  <a:schemeClr val="accent4">
                    <a:hueOff val="-858837"/>
                    <a:lumOff val="-9776"/>
                  </a:schemeClr>
                </a:gs>
              </a:gsLst>
              <a:path path="shape">
                <a:fillToRect l="141018" t="31811" r="-41018" b="68188"/>
              </a:path>
            </a:gradFill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blurRad="25400" dist="43793" dir="6877683" rotWithShape="0">
                <a:srgbClr val="FFFFFF">
                  <a:alpha val="52467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25500">
                <a:defRPr sz="3000">
                  <a:solidFill>
                    <a:srgbClr val="D5D5D5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cxnSp>
        <p:nvCxnSpPr>
          <p:cNvPr id="26" name="Straight Arrow Connector 13">
            <a:extLst>
              <a:ext uri="{FF2B5EF4-FFF2-40B4-BE49-F238E27FC236}">
                <a16:creationId xmlns:a16="http://schemas.microsoft.com/office/drawing/2014/main" id="{F7D96D71-3D12-4617-B1B5-9914BDA422DF}"/>
              </a:ext>
            </a:extLst>
          </p:cNvPr>
          <p:cNvCxnSpPr>
            <a:cxnSpLocks/>
          </p:cNvCxnSpPr>
          <p:nvPr/>
        </p:nvCxnSpPr>
        <p:spPr>
          <a:xfrm flipH="1">
            <a:off x="5089044" y="2620342"/>
            <a:ext cx="2690537" cy="1113360"/>
          </a:xfrm>
          <a:prstGeom prst="straightConnector1">
            <a:avLst/>
          </a:prstGeom>
          <a:ln w="38100">
            <a:solidFill>
              <a:srgbClr val="0F34A6"/>
            </a:solidFill>
            <a:tailEnd type="oval"/>
          </a:ln>
          <a:effectLst>
            <a:outerShdw blurRad="50800" dist="38100" dir="2700000" sx="91457" sy="91457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273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en-US" altLang="zh-CN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STCF-PID</a:t>
            </a:r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指标要求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1259746-84C5-480D-9306-E4F47DC68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48F5-32F9-4F9B-B487-337761B6DB58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3C0A17B-5D31-4B6F-B701-2048B8739C5F}"/>
              </a:ext>
            </a:extLst>
          </p:cNvPr>
          <p:cNvSpPr txBox="1"/>
          <p:nvPr/>
        </p:nvSpPr>
        <p:spPr>
          <a:xfrm>
            <a:off x="495049" y="2667310"/>
            <a:ext cx="3416285" cy="1895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000" baseline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性能要求：</a:t>
            </a:r>
            <a:endParaRPr lang="en-US" altLang="zh-CN" sz="2000" baseline="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891" indent="-342891" eaLnBrk="0" hangingPunct="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2000" baseline="0" dirty="0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2GeV</a:t>
            </a:r>
            <a:r>
              <a:rPr lang="en-US" altLang="zh-CN" sz="2000" baseline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/c</a:t>
            </a:r>
            <a:r>
              <a:rPr lang="zh-CN" altLang="en-US" sz="2000" baseline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动量下，𝜋</a:t>
            </a:r>
            <a:r>
              <a:rPr lang="en-US" altLang="zh-CN" sz="2000" baseline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/Κ &gt; 4</a:t>
            </a:r>
            <a:r>
              <a:rPr lang="el-GR" altLang="zh-CN" sz="2000" baseline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σ</a:t>
            </a:r>
            <a:endParaRPr lang="en-US" altLang="zh-CN" sz="2000" baseline="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891" indent="-342891" eaLnBrk="0" hangingPunct="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aseline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探测器结构紧凑：</a:t>
            </a:r>
            <a:r>
              <a:rPr lang="en-US" altLang="zh-CN" sz="2000" baseline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&lt; 20 cm </a:t>
            </a:r>
          </a:p>
          <a:p>
            <a:pPr marL="342891" indent="-342891" eaLnBrk="0" hangingPunct="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aseline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物质量低：</a:t>
            </a:r>
            <a:r>
              <a:rPr lang="en-US" altLang="zh-CN" sz="2000" baseline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&lt; </a:t>
            </a:r>
            <a:r>
              <a:rPr lang="en-US" altLang="zh-CN" sz="2000" baseline="0" dirty="0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0.3X</a:t>
            </a:r>
            <a:r>
              <a:rPr lang="en-US" altLang="zh-CN" sz="2000" baseline="-25000" dirty="0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</a:t>
            </a:r>
            <a:endParaRPr lang="en-US" altLang="zh-CN" sz="2000" baseline="-2500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06E3AB7-3021-57C5-E91D-9F86A44662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731" y="1224897"/>
            <a:ext cx="6237890" cy="478304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B802245E-0FAF-48CF-B931-EB5462B9EAF3}"/>
              </a:ext>
            </a:extLst>
          </p:cNvPr>
          <p:cNvSpPr txBox="1"/>
          <p:nvPr/>
        </p:nvSpPr>
        <p:spPr>
          <a:xfrm>
            <a:off x="7863502" y="6180105"/>
            <a:ext cx="2469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STCF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探测谱仪</a:t>
            </a:r>
          </a:p>
        </p:txBody>
      </p:sp>
    </p:spTree>
    <p:extLst>
      <p:ext uri="{BB962C8B-B14F-4D97-AF65-F5344CB8AC3E}">
        <p14:creationId xmlns:p14="http://schemas.microsoft.com/office/powerpoint/2010/main" val="366036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气体光电探测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1259746-84C5-480D-9306-E4F47DC68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B48F5-32F9-4F9B-B487-337761B6DB58}" type="datetime1">
              <a:rPr lang="zh-CN" altLang="en-US" smtClean="0"/>
              <a:t>2026/7/23</a:t>
            </a:fld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CCBE9E3-E39A-4942-BC30-EB17F27E9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630" y="3358572"/>
            <a:ext cx="4076441" cy="2821341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7BDCE6F0-13B9-4FB3-96E5-6114622F6A3E}"/>
              </a:ext>
            </a:extLst>
          </p:cNvPr>
          <p:cNvSpPr txBox="1"/>
          <p:nvPr/>
        </p:nvSpPr>
        <p:spPr>
          <a:xfrm>
            <a:off x="1623375" y="6138802"/>
            <a:ext cx="2469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ALICE RICH</a:t>
            </a:r>
            <a:endParaRPr lang="zh-CN" altLang="en-US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A6F250-73A1-4B9B-B1A8-39D2823934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620" y="3887961"/>
            <a:ext cx="4256411" cy="1844984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669185D6-893E-4AA9-9322-CA6BBA0EC360}"/>
              </a:ext>
            </a:extLst>
          </p:cNvPr>
          <p:cNvSpPr txBox="1"/>
          <p:nvPr/>
        </p:nvSpPr>
        <p:spPr>
          <a:xfrm>
            <a:off x="7513155" y="6108493"/>
            <a:ext cx="2469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COMPASS RICH</a:t>
            </a:r>
            <a:endParaRPr lang="zh-CN" altLang="en-US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FA1F1A1-6E5C-4532-9E0C-E7D04AC679D7}"/>
              </a:ext>
            </a:extLst>
          </p:cNvPr>
          <p:cNvSpPr txBox="1"/>
          <p:nvPr/>
        </p:nvSpPr>
        <p:spPr>
          <a:xfrm>
            <a:off x="145754" y="1082270"/>
            <a:ext cx="1228413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4" indent="-285744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气体光电探测器：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大面积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位置灵敏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造价便宜</a:t>
            </a:r>
            <a:endParaRPr lang="en-US" altLang="zh-CN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44" indent="-285744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基于气体光电探测器的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探测器，是满足大动态范围强子鉴别需求的重要研究路线。</a:t>
            </a:r>
            <a:endParaRPr lang="en-US" altLang="zh-CN" sz="2400" baseline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7117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STCF-RICH</a:t>
            </a:r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探测器方案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455C1FF-FC98-458A-9D23-37A3AAF1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E12B-3598-4E0C-84B6-25F6EEF8C834}" type="datetime1">
              <a:rPr lang="zh-CN" altLang="en-US" smtClean="0"/>
              <a:t>2026/7/23</a:t>
            </a:fld>
            <a:endParaRPr lang="en-US" altLang="zh-CN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C6805F0-5DAE-4100-8E43-D55400632A22}"/>
              </a:ext>
            </a:extLst>
          </p:cNvPr>
          <p:cNvSpPr txBox="1"/>
          <p:nvPr/>
        </p:nvSpPr>
        <p:spPr>
          <a:xfrm>
            <a:off x="1416940" y="5115337"/>
            <a:ext cx="34708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基于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DMM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的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探测器方案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754E6BB-6507-4424-B4AA-C4D615FF8AAE}"/>
              </a:ext>
            </a:extLst>
          </p:cNvPr>
          <p:cNvSpPr txBox="1"/>
          <p:nvPr/>
        </p:nvSpPr>
        <p:spPr>
          <a:xfrm>
            <a:off x="6096000" y="1272732"/>
            <a:ext cx="483978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4" indent="-285744" fontAlgn="auto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双层微网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气体结构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DMM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:</a:t>
            </a:r>
          </a:p>
          <a:p>
            <a:pPr marL="342891" indent="-342891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结构紧凑、一体化的放大区结构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891" indent="-342891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baseline="0" dirty="0">
                <a:latin typeface="华文楷体" panose="02010600040101010101" pitchFamily="2" charset="-122"/>
                <a:ea typeface="华文楷体" panose="02010600040101010101" pitchFamily="2" charset="-122"/>
              </a:rPr>
              <a:t>高增益</a:t>
            </a:r>
            <a:endParaRPr lang="en-US" altLang="zh-CN" sz="2400" baseline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891" indent="-342891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baseline="0" dirty="0">
                <a:latin typeface="华文楷体" panose="02010600040101010101" pitchFamily="2" charset="-122"/>
                <a:ea typeface="华文楷体" panose="02010600040101010101" pitchFamily="2" charset="-122"/>
              </a:rPr>
              <a:t>低离子反馈</a:t>
            </a:r>
            <a:endParaRPr lang="en-US" altLang="zh-CN" sz="2400" baseline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891" indent="-342891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高时间分辨</a:t>
            </a:r>
            <a:endParaRPr lang="en-US" altLang="zh-CN" sz="2400" baseline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C9E0026-692F-4438-A2D7-222A9305F3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21" y="1020923"/>
            <a:ext cx="5034529" cy="423052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A10D0F3-FBFF-4746-9FB9-DA93E19C80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361" y="3702644"/>
            <a:ext cx="2371550" cy="1585097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2B14E82F-3C91-4393-A361-AD819B8F08E4}"/>
              </a:ext>
            </a:extLst>
          </p:cNvPr>
          <p:cNvSpPr/>
          <p:nvPr/>
        </p:nvSpPr>
        <p:spPr>
          <a:xfrm>
            <a:off x="563573" y="5834216"/>
            <a:ext cx="118570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3630" indent="-243630" eaLnBrk="0" fontAlgn="ctr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1000" i="1" dirty="0">
                <a:solidFill>
                  <a:srgbClr val="000000"/>
                </a:solidFill>
                <a:latin typeface="Verdana"/>
                <a:ea typeface="华文楷体" panose="02010600040101010101" pitchFamily="2" charset="-122"/>
              </a:rPr>
              <a:t>A high-gain, low ion-backflow double micro-mesh gaseous structure for single electron detection</a:t>
            </a:r>
            <a:r>
              <a:rPr lang="zh-CN" altLang="zh-CN" sz="1000" i="1" dirty="0">
                <a:solidFill>
                  <a:srgbClr val="000000"/>
                </a:solidFill>
                <a:latin typeface="Verdana"/>
                <a:ea typeface="华文楷体" panose="02010600040101010101" pitchFamily="2" charset="-122"/>
              </a:rPr>
              <a:t>，</a:t>
            </a:r>
            <a:r>
              <a:rPr lang="en-US" altLang="zh-CN" sz="1000" i="1" dirty="0">
                <a:solidFill>
                  <a:srgbClr val="000000"/>
                </a:solidFill>
                <a:latin typeface="Verdana"/>
                <a:ea typeface="华文楷体" panose="02010600040101010101" pitchFamily="2" charset="-122"/>
              </a:rPr>
              <a:t> NIM-A , 889 (2018) 78–82.</a:t>
            </a:r>
          </a:p>
          <a:p>
            <a:pPr marL="243630" indent="-243630" eaLnBrk="0" fontAlgn="ctr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1000" i="1" dirty="0">
                <a:solidFill>
                  <a:srgbClr val="000000"/>
                </a:solidFill>
                <a:latin typeface="Verdana"/>
                <a:ea typeface="宋体" panose="02010600030101010101" pitchFamily="2" charset="-122"/>
              </a:rPr>
              <a:t>Study on the double micro-mesh gaseous structure (DMM) as a photon detector</a:t>
            </a:r>
            <a:r>
              <a:rPr lang="en-US" altLang="zh-CN" sz="1000" i="1" dirty="0">
                <a:solidFill>
                  <a:srgbClr val="000000"/>
                </a:solidFill>
                <a:latin typeface="Verdana"/>
                <a:ea typeface="华文楷体" panose="02010600040101010101" pitchFamily="2" charset="-122"/>
              </a:rPr>
              <a:t>, </a:t>
            </a:r>
            <a:r>
              <a:rPr lang="en-GB" altLang="zh-CN" sz="1000" i="1" u="sng" dirty="0">
                <a:solidFill>
                  <a:srgbClr val="000000"/>
                </a:solidFill>
                <a:latin typeface="Verdana"/>
                <a:ea typeface="宋体" panose="02010600030101010101" pitchFamily="2" charset="-122"/>
                <a:hlinkClick r:id="rId6"/>
              </a:rPr>
              <a:t>https://</a:t>
            </a:r>
            <a:r>
              <a:rPr lang="en-GB" altLang="zh-CN" sz="1000" i="1" u="sng" dirty="0" err="1">
                <a:solidFill>
                  <a:srgbClr val="000000"/>
                </a:solidFill>
                <a:latin typeface="Verdana"/>
                <a:ea typeface="宋体" panose="02010600030101010101" pitchFamily="2" charset="-122"/>
                <a:hlinkClick r:id="rId6"/>
              </a:rPr>
              <a:t>doi.org</a:t>
            </a:r>
            <a:r>
              <a:rPr lang="en-GB" altLang="zh-CN" sz="1000" i="1" u="sng" dirty="0">
                <a:solidFill>
                  <a:srgbClr val="000000"/>
                </a:solidFill>
                <a:latin typeface="Verdana"/>
                <a:ea typeface="宋体" panose="02010600030101010101" pitchFamily="2" charset="-122"/>
                <a:hlinkClick r:id="rId6"/>
              </a:rPr>
              <a:t>/10.1016/</a:t>
            </a:r>
            <a:r>
              <a:rPr lang="en-GB" altLang="zh-CN" sz="1000" i="1" u="sng" dirty="0" err="1">
                <a:solidFill>
                  <a:srgbClr val="000000"/>
                </a:solidFill>
                <a:latin typeface="Verdana"/>
                <a:ea typeface="宋体" panose="02010600030101010101" pitchFamily="2" charset="-122"/>
                <a:hlinkClick r:id="rId6"/>
              </a:rPr>
              <a:t>j.nima.2019.03.033</a:t>
            </a:r>
            <a:endParaRPr lang="en-GB" altLang="zh-CN" sz="1000" i="1" u="sng" dirty="0">
              <a:solidFill>
                <a:srgbClr val="000000"/>
              </a:solidFill>
              <a:latin typeface="Verdana"/>
              <a:ea typeface="宋体" panose="02010600030101010101" pitchFamily="2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ACCCE5A-53B0-4374-B318-8F2494031F0F}"/>
              </a:ext>
            </a:extLst>
          </p:cNvPr>
          <p:cNvSpPr txBox="1"/>
          <p:nvPr/>
        </p:nvSpPr>
        <p:spPr>
          <a:xfrm>
            <a:off x="6201161" y="5331470"/>
            <a:ext cx="2460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DMM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单光电子增益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A488848-CE41-44C8-9AB6-477B528F24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9227" y="3625446"/>
            <a:ext cx="1934619" cy="158400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BAA660A9-5702-4788-9322-438C7AF23180}"/>
              </a:ext>
            </a:extLst>
          </p:cNvPr>
          <p:cNvSpPr txBox="1"/>
          <p:nvPr/>
        </p:nvSpPr>
        <p:spPr>
          <a:xfrm>
            <a:off x="9109227" y="5259863"/>
            <a:ext cx="214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IBF ratio ~ 0.025%</a:t>
            </a:r>
            <a:endParaRPr lang="zh-CN" altLang="en-US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7428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目录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1A2DF33-E0FE-4F11-8FB5-71F6B6E086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6104" y="1610940"/>
            <a:ext cx="7886700" cy="435133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研究背景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探测器模拟优化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双层</a:t>
            </a: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Micromegas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探测器的研制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RICH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原理样机研制和测试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总结与展望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zh-CN" altLang="zh-CN" dirty="0">
              <a:ea typeface="楷体_GB2312" pitchFamily="49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FC6FC6-2B5A-4B1F-8C0C-E3009B8DF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0DD92-FBD5-49C8-ACB2-24994045EFCB}" type="datetime1">
              <a:rPr lang="zh-CN" altLang="en-US" smtClean="0"/>
              <a:t>2026/7/23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85221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636104" y="159026"/>
            <a:ext cx="6684032" cy="701624"/>
          </a:xfrm>
        </p:spPr>
        <p:txBody>
          <a:bodyPr>
            <a:noAutofit/>
          </a:bodyPr>
          <a:lstStyle/>
          <a:p>
            <a:pPr algn="l"/>
            <a:r>
              <a:rPr lang="zh-CN" altLang="en-US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模拟设置</a:t>
            </a:r>
            <a:endParaRPr lang="zh-CN" altLang="zh-CN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F04B-5877-41F0-9C64-7B26430A3A52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0EEC7D6-085F-4927-B6CF-5641C573A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B5A19-914B-4CD6-BB09-8B0D179211DC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2026/7/23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6D2B157-C00F-4660-B93B-1123DBED32CE}"/>
              </a:ext>
            </a:extLst>
          </p:cNvPr>
          <p:cNvSpPr txBox="1"/>
          <p:nvPr/>
        </p:nvSpPr>
        <p:spPr>
          <a:xfrm>
            <a:off x="9528408" y="5883296"/>
            <a:ext cx="2257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光电子出射示意图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5F28E63-ED33-482C-A4AC-813806AC5CE5}"/>
              </a:ext>
            </a:extLst>
          </p:cNvPr>
          <p:cNvSpPr txBox="1"/>
          <p:nvPr/>
        </p:nvSpPr>
        <p:spPr>
          <a:xfrm>
            <a:off x="263260" y="1171429"/>
            <a:ext cx="63970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影响光电子收集效率的因素：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marL="800080" marR="0" lvl="1" indent="-34289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漂移电场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marL="800080" marR="0" lvl="1" indent="-34289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工作气体成分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marL="800080" marR="0" lvl="1" indent="-34289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丝网构型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marL="457189"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marL="342891" marR="0" lvl="0" indent="-34289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光电子初始设置：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marL="800080" marR="0" lvl="1" indent="-34289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上层丝网的上半圆柱面出射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marL="800080" marR="0" lvl="1" indent="-34289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初始能量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0.1eV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marL="800080" marR="0" lvl="1" indent="-34289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出射角度为垂直出射点的上半均匀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2</a:t>
            </a:r>
            <a:r>
              <a:rPr kumimoji="0" lang="el-GR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角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2E3BC6E-948F-4CAD-9D7D-B7759012C14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278" y="2226966"/>
            <a:ext cx="2937892" cy="270841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2FE8F87-E198-46D7-A1FA-5D6A207F0957}"/>
              </a:ext>
            </a:extLst>
          </p:cNvPr>
          <p:cNvSpPr txBox="1"/>
          <p:nvPr/>
        </p:nvSpPr>
        <p:spPr>
          <a:xfrm>
            <a:off x="6937997" y="5936044"/>
            <a:ext cx="1533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COMSOL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模型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BC222B1-C8C4-4553-B329-2F90DBDC17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5899" y="1591931"/>
            <a:ext cx="1431507" cy="38049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4">
                <a:extLst>
                  <a:ext uri="{FF2B5EF4-FFF2-40B4-BE49-F238E27FC236}">
                    <a16:creationId xmlns:a16="http://schemas.microsoft.com/office/drawing/2014/main" id="{795894B0-C91D-4D21-A36E-D3B92D3355E4}"/>
                  </a:ext>
                </a:extLst>
              </p:cNvPr>
              <p:cNvSpPr txBox="1"/>
              <p:nvPr/>
            </p:nvSpPr>
            <p:spPr>
              <a:xfrm>
                <a:off x="708025" y="4659675"/>
                <a:ext cx="2025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14:m>
                  <m:oMath xmlns:m="http://schemas.openxmlformats.org/officeDocument/2006/math">
                    <m:r>
                      <a:rPr lang="el-GR" altLang="zh-CN" sz="2400" b="1" i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𝛆</m:t>
                    </m:r>
                    <m:r>
                      <a:rPr lang="en-US" altLang="zh-CN" sz="2400" b="1" i="0" baseline="-2500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𝐞𝐟𝐟</m:t>
                    </m:r>
                  </m:oMath>
                </a14:m>
                <a:r>
                  <a:rPr lang="zh-CN" altLang="en-US" sz="2400" b="1" baseline="-25000" dirty="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dirty="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= </a:t>
                </a:r>
                <a:r>
                  <a:rPr lang="el-GR" altLang="zh-CN" sz="2400" b="1" dirty="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ε</a:t>
                </a:r>
                <a:r>
                  <a:rPr lang="en-US" altLang="zh-CN" sz="2400" b="1" baseline="-25000" dirty="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400" b="1" dirty="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× S </a:t>
                </a:r>
                <a:endParaRPr lang="zh-CN" altLang="en-US" sz="2400" b="1" dirty="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文本框 4">
                <a:extLst>
                  <a:ext uri="{FF2B5EF4-FFF2-40B4-BE49-F238E27FC236}">
                    <a16:creationId xmlns:a16="http://schemas.microsoft.com/office/drawing/2014/main" id="{795894B0-C91D-4D21-A36E-D3B92D335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025" y="4659675"/>
                <a:ext cx="2025650" cy="461665"/>
              </a:xfrm>
              <a:prstGeom prst="rect">
                <a:avLst/>
              </a:prstGeom>
              <a:blipFill>
                <a:blip r:embed="rId6"/>
                <a:stretch>
                  <a:fillRect t="-11842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802376B8-3492-4F28-AB83-40A02841D664}"/>
              </a:ext>
            </a:extLst>
          </p:cNvPr>
          <p:cNvSpPr txBox="1"/>
          <p:nvPr/>
        </p:nvSpPr>
        <p:spPr>
          <a:xfrm>
            <a:off x="694764" y="5121340"/>
            <a:ext cx="5714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l-GR" altLang="zh-CN" sz="2400" b="1" baseline="0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ε</a:t>
            </a:r>
            <a:r>
              <a:rPr lang="en-US" altLang="zh-CN" sz="24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eff</a:t>
            </a:r>
            <a:r>
              <a:rPr lang="en-US" altLang="zh-CN" sz="2400" b="1" baseline="0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: 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总的光电子收集效率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ε</a:t>
            </a:r>
            <a:r>
              <a:rPr lang="en-US" altLang="zh-CN" sz="24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: 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光电子从丝网上出射到被收集的效率</a:t>
            </a:r>
            <a:endParaRPr lang="en-US" altLang="zh-CN" sz="24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400" b="1" baseline="0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  </a:t>
            </a:r>
            <a:r>
              <a:rPr lang="en-US" altLang="zh-CN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en-US" altLang="zh-CN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:</a:t>
            </a:r>
            <a:r>
              <a:rPr lang="zh-CN" altLang="en-US" sz="24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400" baseline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光阴极面积占比</a:t>
            </a:r>
            <a:endParaRPr lang="en-US" altLang="zh-CN" sz="2400" baseline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6374996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14178</TotalTime>
  <Words>1173</Words>
  <Application>Microsoft Office PowerPoint</Application>
  <PresentationFormat>宽屏</PresentationFormat>
  <Paragraphs>238</Paragraphs>
  <Slides>23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7" baseType="lpstr">
      <vt:lpstr>等线</vt:lpstr>
      <vt:lpstr>华文楷体</vt:lpstr>
      <vt:lpstr>华文中宋</vt:lpstr>
      <vt:lpstr>华文中宋</vt:lpstr>
      <vt:lpstr>楷体_GB2312</vt:lpstr>
      <vt:lpstr>微软雅黑</vt:lpstr>
      <vt:lpstr>Arial</vt:lpstr>
      <vt:lpstr>Calibri</vt:lpstr>
      <vt:lpstr>Calibri Light</vt:lpstr>
      <vt:lpstr>Cambria Math</vt:lpstr>
      <vt:lpstr>Times New Roman</vt:lpstr>
      <vt:lpstr>Verdana</vt:lpstr>
      <vt:lpstr>Wingdings</vt:lpstr>
      <vt:lpstr>默认设计模板</vt:lpstr>
      <vt:lpstr>基于双层微网结构的 STCF-RICH光电探测器研究</vt:lpstr>
      <vt:lpstr>目录</vt:lpstr>
      <vt:lpstr>目录</vt:lpstr>
      <vt:lpstr>超级陶粲装置（STCF）</vt:lpstr>
      <vt:lpstr>STCF-PID指标要求</vt:lpstr>
      <vt:lpstr>气体光电探测</vt:lpstr>
      <vt:lpstr>STCF-RICH探测器方案</vt:lpstr>
      <vt:lpstr>目录</vt:lpstr>
      <vt:lpstr>模拟设置</vt:lpstr>
      <vt:lpstr>模拟结果</vt:lpstr>
      <vt:lpstr>模拟结果</vt:lpstr>
      <vt:lpstr>模拟结果</vt:lpstr>
      <vt:lpstr>目录</vt:lpstr>
      <vt:lpstr>大面积DMM探测器研制</vt:lpstr>
      <vt:lpstr>基本性能测试</vt:lpstr>
      <vt:lpstr>目录</vt:lpstr>
      <vt:lpstr>光阴极研究</vt:lpstr>
      <vt:lpstr>束流测试</vt:lpstr>
      <vt:lpstr>束流测试结果分析</vt:lpstr>
      <vt:lpstr>目录</vt:lpstr>
      <vt:lpstr>总结与展望</vt:lpstr>
      <vt:lpstr>Backup</vt:lpstr>
      <vt:lpstr>辐射体研究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安琪 汪</cp:lastModifiedBy>
  <cp:revision>144</cp:revision>
  <dcterms:created xsi:type="dcterms:W3CDTF">2025-08-17T13:37:27Z</dcterms:created>
  <dcterms:modified xsi:type="dcterms:W3CDTF">2026-07-22T23:59:59Z</dcterms:modified>
</cp:coreProperties>
</file>