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9"/>
  </p:notesMasterIdLst>
  <p:handoutMasterIdLst>
    <p:handoutMasterId r:id="rId30"/>
  </p:handoutMasterIdLst>
  <p:sldIdLst>
    <p:sldId id="256" r:id="rId2"/>
    <p:sldId id="616" r:id="rId3"/>
    <p:sldId id="1679" r:id="rId4"/>
    <p:sldId id="1680" r:id="rId5"/>
    <p:sldId id="1659" r:id="rId6"/>
    <p:sldId id="1681" r:id="rId7"/>
    <p:sldId id="1674" r:id="rId8"/>
    <p:sldId id="1683" r:id="rId9"/>
    <p:sldId id="1678" r:id="rId10"/>
    <p:sldId id="1676" r:id="rId11"/>
    <p:sldId id="1677" r:id="rId12"/>
    <p:sldId id="1684" r:id="rId13"/>
    <p:sldId id="1660" r:id="rId14"/>
    <p:sldId id="1661" r:id="rId15"/>
    <p:sldId id="1662" r:id="rId16"/>
    <p:sldId id="1664" r:id="rId17"/>
    <p:sldId id="1663" r:id="rId18"/>
    <p:sldId id="1667" r:id="rId19"/>
    <p:sldId id="1668" r:id="rId20"/>
    <p:sldId id="1669" r:id="rId21"/>
    <p:sldId id="1670" r:id="rId22"/>
    <p:sldId id="1685" r:id="rId23"/>
    <p:sldId id="1671" r:id="rId24"/>
    <p:sldId id="1672" r:id="rId25"/>
    <p:sldId id="1673" r:id="rId26"/>
    <p:sldId id="1665" r:id="rId27"/>
    <p:sldId id="1682"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CB0AE556-EFCA-48E5-B7F4-784FED3FEA40}">
          <p14:sldIdLst>
            <p14:sldId id="256"/>
            <p14:sldId id="616"/>
            <p14:sldId id="1679"/>
            <p14:sldId id="1680"/>
            <p14:sldId id="1659"/>
            <p14:sldId id="1681"/>
            <p14:sldId id="1674"/>
            <p14:sldId id="1683"/>
            <p14:sldId id="1678"/>
            <p14:sldId id="1676"/>
            <p14:sldId id="1677"/>
            <p14:sldId id="1684"/>
            <p14:sldId id="1660"/>
            <p14:sldId id="1661"/>
            <p14:sldId id="1662"/>
            <p14:sldId id="1664"/>
            <p14:sldId id="1663"/>
            <p14:sldId id="1667"/>
            <p14:sldId id="1668"/>
            <p14:sldId id="1669"/>
            <p14:sldId id="1670"/>
            <p14:sldId id="1685"/>
            <p14:sldId id="1671"/>
            <p14:sldId id="1672"/>
            <p14:sldId id="1673"/>
            <p14:sldId id="1665"/>
            <p14:sldId id="168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p" initials="v" lastIdx="1" clrIdx="0">
    <p:extLst>
      <p:ext uri="{19B8F6BF-5375-455C-9EA6-DF929625EA0E}">
        <p15:presenceInfo xmlns:p15="http://schemas.microsoft.com/office/powerpoint/2012/main" userId="650d266781a6b63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FFFFFF"/>
    <a:srgbClr val="FAB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中度样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4158" autoAdjust="0"/>
  </p:normalViewPr>
  <p:slideViewPr>
    <p:cSldViewPr snapToGrid="0">
      <p:cViewPr varScale="1">
        <p:scale>
          <a:sx n="84" d="100"/>
          <a:sy n="84" d="100"/>
        </p:scale>
        <p:origin x="989"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F90749D5-ED6C-4152-8E96-3EE10AAEB31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a:extLst>
              <a:ext uri="{FF2B5EF4-FFF2-40B4-BE49-F238E27FC236}">
                <a16:creationId xmlns:a16="http://schemas.microsoft.com/office/drawing/2014/main" id="{A390BE6A-92EE-467D-B6FA-EB7184CCB55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BCB2800-1A25-430D-A2B5-A382513BC494}" type="datetimeFigureOut">
              <a:rPr lang="zh-CN" altLang="en-US" smtClean="0"/>
              <a:t>2026/7/22</a:t>
            </a:fld>
            <a:endParaRPr lang="zh-CN" altLang="en-US"/>
          </a:p>
        </p:txBody>
      </p:sp>
      <p:sp>
        <p:nvSpPr>
          <p:cNvPr id="4" name="页脚占位符 3">
            <a:extLst>
              <a:ext uri="{FF2B5EF4-FFF2-40B4-BE49-F238E27FC236}">
                <a16:creationId xmlns:a16="http://schemas.microsoft.com/office/drawing/2014/main" id="{F1114507-6F5F-4A37-A5C2-7687BB3D734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a:extLst>
              <a:ext uri="{FF2B5EF4-FFF2-40B4-BE49-F238E27FC236}">
                <a16:creationId xmlns:a16="http://schemas.microsoft.com/office/drawing/2014/main" id="{2A4F5242-183B-46D8-8AA8-C3C9CFCFACC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F532426-B8A0-4901-8C16-E0ABC043432B}" type="slidenum">
              <a:rPr lang="zh-CN" altLang="en-US" smtClean="0"/>
              <a:t>‹#›</a:t>
            </a:fld>
            <a:endParaRPr lang="zh-CN" altLang="en-US"/>
          </a:p>
        </p:txBody>
      </p:sp>
    </p:spTree>
    <p:extLst>
      <p:ext uri="{BB962C8B-B14F-4D97-AF65-F5344CB8AC3E}">
        <p14:creationId xmlns:p14="http://schemas.microsoft.com/office/powerpoint/2010/main" val="40255222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DCA74E-470A-4153-97C9-7294C75E0AC9}" type="datetimeFigureOut">
              <a:rPr lang="zh-CN" altLang="en-US" smtClean="0"/>
              <a:t>2026/7/22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98DED0-3038-4ED7-8948-A97733C76F40}" type="slidenum">
              <a:rPr lang="zh-CN" altLang="en-US" smtClean="0"/>
              <a:t>‹#›</a:t>
            </a:fld>
            <a:endParaRPr lang="zh-CN" altLang="en-US"/>
          </a:p>
        </p:txBody>
      </p:sp>
    </p:spTree>
    <p:extLst>
      <p:ext uri="{BB962C8B-B14F-4D97-AF65-F5344CB8AC3E}">
        <p14:creationId xmlns:p14="http://schemas.microsoft.com/office/powerpoint/2010/main" val="211364166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探测器部分包含工程机优化、样机设计与关键技术研究、样机的研制与测试</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2</a:t>
            </a:fld>
            <a:endParaRPr lang="zh-CN" altLang="en-US"/>
          </a:p>
        </p:txBody>
      </p:sp>
    </p:spTree>
    <p:extLst>
      <p:ext uri="{BB962C8B-B14F-4D97-AF65-F5344CB8AC3E}">
        <p14:creationId xmlns:p14="http://schemas.microsoft.com/office/powerpoint/2010/main" val="1700863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另外就是定位子，我们从开始到现在定位子参考</a:t>
            </a:r>
            <a:r>
              <a:rPr lang="en-US" altLang="zh-CN" dirty="0"/>
              <a:t>BES</a:t>
            </a:r>
            <a:r>
              <a:rPr lang="zh-CN" altLang="en-US" dirty="0"/>
              <a:t>和</a:t>
            </a:r>
            <a:r>
              <a:rPr lang="en-US" altLang="zh-CN" dirty="0"/>
              <a:t>BELL</a:t>
            </a:r>
            <a:r>
              <a:rPr lang="zh-CN" altLang="en-US" dirty="0"/>
              <a:t>的定位子，然后针对不同关键问题进行了</a:t>
            </a:r>
            <a:r>
              <a:rPr lang="en-US" altLang="zh-CN" dirty="0"/>
              <a:t>4</a:t>
            </a:r>
            <a:r>
              <a:rPr lang="zh-CN" altLang="en-US" dirty="0"/>
              <a:t>个版本阶段的设计验证。最终在样机中使用了</a:t>
            </a:r>
            <a:r>
              <a:rPr lang="en-US" altLang="zh-CN" dirty="0"/>
              <a:t>3</a:t>
            </a:r>
            <a:r>
              <a:rPr lang="zh-CN" altLang="en-US" dirty="0"/>
              <a:t>种定位子，超小单元样机因为空间限制使用绝缘＋金属定位子交叉的方式，全长样机使用纯绝缘定位子。</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11</a:t>
            </a:fld>
            <a:endParaRPr lang="zh-CN" altLang="en-US"/>
          </a:p>
        </p:txBody>
      </p:sp>
    </p:spTree>
    <p:extLst>
      <p:ext uri="{BB962C8B-B14F-4D97-AF65-F5344CB8AC3E}">
        <p14:creationId xmlns:p14="http://schemas.microsoft.com/office/powerpoint/2010/main" val="1813158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B0ECE-1DC3-7E39-7366-7FC9BBF504B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0823126-F54B-7087-C1FE-24373B0DCA62}"/>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5E310C30-AD42-0F29-E69B-F737E7670ECE}"/>
              </a:ext>
            </a:extLst>
          </p:cNvPr>
          <p:cNvSpPr>
            <a:spLocks noGrp="1"/>
          </p:cNvSpPr>
          <p:nvPr>
            <p:ph type="body" idx="1"/>
          </p:nvPr>
        </p:nvSpPr>
        <p:spPr/>
        <p:txBody>
          <a:bodyPr/>
          <a:lstStyle/>
          <a:p>
            <a:r>
              <a:rPr lang="zh-CN" altLang="en-US" dirty="0"/>
              <a:t>探测器部分包含工程机优化、样机设计与关键技术研究、样机的研制与测试</a:t>
            </a:r>
          </a:p>
        </p:txBody>
      </p:sp>
      <p:sp>
        <p:nvSpPr>
          <p:cNvPr id="4" name="灯片编号占位符 3">
            <a:extLst>
              <a:ext uri="{FF2B5EF4-FFF2-40B4-BE49-F238E27FC236}">
                <a16:creationId xmlns:a16="http://schemas.microsoft.com/office/drawing/2014/main" id="{7BB047C0-CD82-77FB-7B56-06BDA01D922E}"/>
              </a:ext>
            </a:extLst>
          </p:cNvPr>
          <p:cNvSpPr>
            <a:spLocks noGrp="1"/>
          </p:cNvSpPr>
          <p:nvPr>
            <p:ph type="sldNum" sz="quarter" idx="5"/>
          </p:nvPr>
        </p:nvSpPr>
        <p:spPr/>
        <p:txBody>
          <a:bodyPr/>
          <a:lstStyle/>
          <a:p>
            <a:fld id="{4398DED0-3038-4ED7-8948-A97733C76F40}" type="slidenum">
              <a:rPr lang="zh-CN" altLang="en-US" smtClean="0"/>
              <a:t>12</a:t>
            </a:fld>
            <a:endParaRPr lang="zh-CN" altLang="en-US"/>
          </a:p>
        </p:txBody>
      </p:sp>
    </p:spTree>
    <p:extLst>
      <p:ext uri="{BB962C8B-B14F-4D97-AF65-F5344CB8AC3E}">
        <p14:creationId xmlns:p14="http://schemas.microsoft.com/office/powerpoint/2010/main" val="3515622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之后是超小单元样机的研制，整个样机长</a:t>
            </a:r>
            <a:r>
              <a:rPr lang="en-US" altLang="zh-CN" dirty="0"/>
              <a:t>1366mm</a:t>
            </a:r>
            <a:r>
              <a:rPr lang="zh-CN" altLang="en-US" dirty="0"/>
              <a:t>，有</a:t>
            </a:r>
            <a:r>
              <a:rPr lang="en-US" altLang="zh-CN" dirty="0"/>
              <a:t>206</a:t>
            </a:r>
            <a:r>
              <a:rPr lang="zh-CN" altLang="en-US" dirty="0"/>
              <a:t>个漂移单元，单元大小在</a:t>
            </a:r>
            <a:r>
              <a:rPr lang="en-US" altLang="zh-CN" dirty="0"/>
              <a:t>6.83</a:t>
            </a:r>
            <a:r>
              <a:rPr lang="zh-CN" altLang="en-US" dirty="0"/>
              <a:t>到</a:t>
            </a:r>
            <a:r>
              <a:rPr lang="en-US" altLang="zh-CN" dirty="0"/>
              <a:t>8.06mm</a:t>
            </a:r>
            <a:r>
              <a:rPr lang="zh-CN" altLang="en-US" dirty="0"/>
              <a:t>。（张力这些可以考虑时间情况选择讲不讲，比较细）</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13</a:t>
            </a:fld>
            <a:endParaRPr lang="zh-CN" altLang="en-US"/>
          </a:p>
        </p:txBody>
      </p:sp>
    </p:spTree>
    <p:extLst>
      <p:ext uri="{BB962C8B-B14F-4D97-AF65-F5344CB8AC3E}">
        <p14:creationId xmlns:p14="http://schemas.microsoft.com/office/powerpoint/2010/main" val="9747195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完成制作之后首先进行了漂移室铁源测试，图是测试现场，右下角给出了铁源的典型能谱。</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14</a:t>
            </a:fld>
            <a:endParaRPr lang="zh-CN" altLang="en-US"/>
          </a:p>
        </p:txBody>
      </p:sp>
    </p:spTree>
    <p:extLst>
      <p:ext uri="{BB962C8B-B14F-4D97-AF65-F5344CB8AC3E}">
        <p14:creationId xmlns:p14="http://schemas.microsoft.com/office/powerpoint/2010/main" val="9653622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这里给出了铁源在</a:t>
            </a:r>
            <a:r>
              <a:rPr lang="en-US" altLang="zh-CN" dirty="0"/>
              <a:t>1400V</a:t>
            </a:r>
            <a:r>
              <a:rPr lang="zh-CN" altLang="en-US" dirty="0"/>
              <a:t>时个漂移层主峰峰位结果，各层除前后两个单元受边缘效应影响外整体的层增益均匀性好。</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15</a:t>
            </a:fld>
            <a:endParaRPr lang="zh-CN" altLang="en-US"/>
          </a:p>
        </p:txBody>
      </p:sp>
    </p:spTree>
    <p:extLst>
      <p:ext uri="{BB962C8B-B14F-4D97-AF65-F5344CB8AC3E}">
        <p14:creationId xmlns:p14="http://schemas.microsoft.com/office/powerpoint/2010/main" val="2890885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这里是在进行电子学一致性刻度后选取中间通道不同电压下的能量分辨与增益随着电压变化，能量分辨最好可达到</a:t>
            </a:r>
            <a:r>
              <a:rPr lang="en-US" altLang="zh-CN" dirty="0"/>
              <a:t>19%</a:t>
            </a:r>
            <a:r>
              <a:rPr lang="zh-CN" altLang="en-US" dirty="0"/>
              <a:t>。</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16</a:t>
            </a:fld>
            <a:endParaRPr lang="zh-CN" altLang="en-US"/>
          </a:p>
        </p:txBody>
      </p:sp>
    </p:spTree>
    <p:extLst>
      <p:ext uri="{BB962C8B-B14F-4D97-AF65-F5344CB8AC3E}">
        <p14:creationId xmlns:p14="http://schemas.microsoft.com/office/powerpoint/2010/main" val="7916041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随后使用商用电子学对超小单元样机进行了宇宙射线测试，这里给出了测试条件，测试以塑闪作为触发</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17</a:t>
            </a:fld>
            <a:endParaRPr lang="zh-CN" altLang="en-US"/>
          </a:p>
        </p:txBody>
      </p:sp>
    </p:spTree>
    <p:extLst>
      <p:ext uri="{BB962C8B-B14F-4D97-AF65-F5344CB8AC3E}">
        <p14:creationId xmlns:p14="http://schemas.microsoft.com/office/powerpoint/2010/main" val="175858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同时搭建了一个宇宙射线数据分析框架，实现从原始数据解包到时距转换、径迹重建、刻度迭代整个分析流程。</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18</a:t>
            </a:fld>
            <a:endParaRPr lang="zh-CN" altLang="en-US"/>
          </a:p>
        </p:txBody>
      </p:sp>
    </p:spTree>
    <p:extLst>
      <p:ext uri="{BB962C8B-B14F-4D97-AF65-F5344CB8AC3E}">
        <p14:creationId xmlns:p14="http://schemas.microsoft.com/office/powerpoint/2010/main" val="8597783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为了对比提供比较准确的</a:t>
            </a:r>
            <a:r>
              <a:rPr lang="en-US" altLang="zh-CN" dirty="0"/>
              <a:t>RT</a:t>
            </a:r>
            <a:r>
              <a:rPr lang="zh-CN" altLang="en-US" dirty="0"/>
              <a:t>关系，在实验室用激光测试了大漂移单元中的</a:t>
            </a:r>
            <a:r>
              <a:rPr lang="en-US" altLang="zh-CN" dirty="0"/>
              <a:t>RT</a:t>
            </a:r>
            <a:r>
              <a:rPr lang="zh-CN" altLang="en-US" dirty="0"/>
              <a:t>关系，测试</a:t>
            </a:r>
            <a:endParaRPr lang="en-US" altLang="zh-CN" dirty="0"/>
          </a:p>
          <a:p>
            <a:r>
              <a:rPr lang="zh-CN" altLang="en-US" dirty="0"/>
              <a:t>漂移单元结构如图所示，大小</a:t>
            </a:r>
            <a:r>
              <a:rPr lang="en-US" altLang="zh-CN" dirty="0"/>
              <a:t>10mm*10mm</a:t>
            </a:r>
            <a:r>
              <a:rPr lang="zh-CN" altLang="en-US" dirty="0"/>
              <a:t>，测试时使用激光改变步长入射到漂移单元的不同位置。</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19</a:t>
            </a:fld>
            <a:endParaRPr lang="zh-CN" altLang="en-US"/>
          </a:p>
        </p:txBody>
      </p:sp>
    </p:spTree>
    <p:extLst>
      <p:ext uri="{BB962C8B-B14F-4D97-AF65-F5344CB8AC3E}">
        <p14:creationId xmlns:p14="http://schemas.microsoft.com/office/powerpoint/2010/main" val="29619589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从结果上看，模拟相同条件下的</a:t>
            </a:r>
            <a:r>
              <a:rPr lang="en-US" altLang="zh-CN" dirty="0"/>
              <a:t>RT</a:t>
            </a:r>
            <a:r>
              <a:rPr lang="zh-CN" altLang="en-US" dirty="0"/>
              <a:t>关系与激光测试结果基本一致。</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20</a:t>
            </a:fld>
            <a:endParaRPr lang="zh-CN" altLang="en-US"/>
          </a:p>
        </p:txBody>
      </p:sp>
    </p:spTree>
    <p:extLst>
      <p:ext uri="{BB962C8B-B14F-4D97-AF65-F5344CB8AC3E}">
        <p14:creationId xmlns:p14="http://schemas.microsoft.com/office/powerpoint/2010/main" val="4246640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7657E-73D9-2D71-BB23-0457D8EDD16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CA84522-FA5E-639E-9473-E8ECEF2032E6}"/>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E8D525C-2321-F83E-B55A-ECF77865AAB0}"/>
              </a:ext>
            </a:extLst>
          </p:cNvPr>
          <p:cNvSpPr>
            <a:spLocks noGrp="1"/>
          </p:cNvSpPr>
          <p:nvPr>
            <p:ph type="body" idx="1"/>
          </p:nvPr>
        </p:nvSpPr>
        <p:spPr/>
        <p:txBody>
          <a:bodyPr/>
          <a:lstStyle/>
          <a:p>
            <a:r>
              <a:rPr lang="zh-CN" altLang="en-US" dirty="0"/>
              <a:t>探测器部分包含工程机优化、样机设计与关键技术研究、样机的研制与测试</a:t>
            </a:r>
          </a:p>
        </p:txBody>
      </p:sp>
      <p:sp>
        <p:nvSpPr>
          <p:cNvPr id="4" name="灯片编号占位符 3">
            <a:extLst>
              <a:ext uri="{FF2B5EF4-FFF2-40B4-BE49-F238E27FC236}">
                <a16:creationId xmlns:a16="http://schemas.microsoft.com/office/drawing/2014/main" id="{A68ACD20-8640-3399-1C33-2C60B1D0032C}"/>
              </a:ext>
            </a:extLst>
          </p:cNvPr>
          <p:cNvSpPr>
            <a:spLocks noGrp="1"/>
          </p:cNvSpPr>
          <p:nvPr>
            <p:ph type="sldNum" sz="quarter" idx="5"/>
          </p:nvPr>
        </p:nvSpPr>
        <p:spPr/>
        <p:txBody>
          <a:bodyPr/>
          <a:lstStyle/>
          <a:p>
            <a:fld id="{4398DED0-3038-4ED7-8948-A97733C76F40}" type="slidenum">
              <a:rPr lang="zh-CN" altLang="en-US" smtClean="0"/>
              <a:t>3</a:t>
            </a:fld>
            <a:endParaRPr lang="zh-CN" altLang="en-US"/>
          </a:p>
        </p:txBody>
      </p:sp>
    </p:spTree>
    <p:extLst>
      <p:ext uri="{BB962C8B-B14F-4D97-AF65-F5344CB8AC3E}">
        <p14:creationId xmlns:p14="http://schemas.microsoft.com/office/powerpoint/2010/main" val="18898196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随后是超小单元宇宙射线测试的初步分析结果，初步的位置残差在</a:t>
            </a:r>
            <a:r>
              <a:rPr lang="en-US" altLang="zh-CN" dirty="0"/>
              <a:t>150μm</a:t>
            </a:r>
            <a:r>
              <a:rPr lang="zh-CN" altLang="en-US" dirty="0"/>
              <a:t>左右。暂时还未达到指标原因分析是迭代刻度过程未考虑入射角影响和位置校准，目前正在做</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21</a:t>
            </a:fld>
            <a:endParaRPr lang="zh-CN" altLang="en-US"/>
          </a:p>
        </p:txBody>
      </p:sp>
    </p:spTree>
    <p:extLst>
      <p:ext uri="{BB962C8B-B14F-4D97-AF65-F5344CB8AC3E}">
        <p14:creationId xmlns:p14="http://schemas.microsoft.com/office/powerpoint/2010/main" val="8106901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72625-4D6B-FEFE-64D7-C0074B11601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9828EB3-47FC-5B2E-0462-40BB8C60BF0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719C0B5B-CBA0-B1F8-99C9-643BE43F6C86}"/>
              </a:ext>
            </a:extLst>
          </p:cNvPr>
          <p:cNvSpPr>
            <a:spLocks noGrp="1"/>
          </p:cNvSpPr>
          <p:nvPr>
            <p:ph type="body" idx="1"/>
          </p:nvPr>
        </p:nvSpPr>
        <p:spPr/>
        <p:txBody>
          <a:bodyPr/>
          <a:lstStyle/>
          <a:p>
            <a:r>
              <a:rPr lang="zh-CN" altLang="en-US" dirty="0"/>
              <a:t>探测器部分包含工程机优化、样机设计与关键技术研究、样机的研制与测试</a:t>
            </a:r>
          </a:p>
        </p:txBody>
      </p:sp>
      <p:sp>
        <p:nvSpPr>
          <p:cNvPr id="4" name="灯片编号占位符 3">
            <a:extLst>
              <a:ext uri="{FF2B5EF4-FFF2-40B4-BE49-F238E27FC236}">
                <a16:creationId xmlns:a16="http://schemas.microsoft.com/office/drawing/2014/main" id="{D5CB570C-0170-E067-DF10-4CDAA813260C}"/>
              </a:ext>
            </a:extLst>
          </p:cNvPr>
          <p:cNvSpPr>
            <a:spLocks noGrp="1"/>
          </p:cNvSpPr>
          <p:nvPr>
            <p:ph type="sldNum" sz="quarter" idx="5"/>
          </p:nvPr>
        </p:nvSpPr>
        <p:spPr/>
        <p:txBody>
          <a:bodyPr/>
          <a:lstStyle/>
          <a:p>
            <a:fld id="{4398DED0-3038-4ED7-8948-A97733C76F40}" type="slidenum">
              <a:rPr lang="zh-CN" altLang="en-US" smtClean="0"/>
              <a:t>22</a:t>
            </a:fld>
            <a:endParaRPr lang="zh-CN" altLang="en-US"/>
          </a:p>
        </p:txBody>
      </p:sp>
    </p:spTree>
    <p:extLst>
      <p:ext uri="{BB962C8B-B14F-4D97-AF65-F5344CB8AC3E}">
        <p14:creationId xmlns:p14="http://schemas.microsoft.com/office/powerpoint/2010/main" val="14209086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之后是全长样机的研制，整个样机长</a:t>
            </a:r>
            <a:r>
              <a:rPr lang="en-US" altLang="zh-CN" dirty="0"/>
              <a:t>2540mm</a:t>
            </a:r>
            <a:r>
              <a:rPr lang="zh-CN" altLang="en-US" dirty="0"/>
              <a:t>，有</a:t>
            </a:r>
            <a:r>
              <a:rPr lang="en-US" altLang="zh-CN" dirty="0"/>
              <a:t>179</a:t>
            </a:r>
            <a:r>
              <a:rPr lang="zh-CN" altLang="en-US" dirty="0"/>
              <a:t>个漂移单元，单元大小在</a:t>
            </a:r>
            <a:r>
              <a:rPr lang="en-US" altLang="zh-CN" dirty="0"/>
              <a:t>9.96</a:t>
            </a:r>
            <a:r>
              <a:rPr lang="zh-CN" altLang="en-US" dirty="0"/>
              <a:t>到</a:t>
            </a:r>
            <a:r>
              <a:rPr lang="en-US" altLang="zh-CN" dirty="0"/>
              <a:t>12.82mm</a:t>
            </a:r>
            <a:r>
              <a:rPr lang="zh-CN" altLang="en-US" dirty="0"/>
              <a:t>。（张力这些可以考虑时间情况选择讲不讲，比较细）</a:t>
            </a:r>
          </a:p>
          <a:p>
            <a:endParaRPr lang="zh-CN" altLang="en-US" dirty="0"/>
          </a:p>
        </p:txBody>
      </p:sp>
      <p:sp>
        <p:nvSpPr>
          <p:cNvPr id="4" name="灯片编号占位符 3"/>
          <p:cNvSpPr>
            <a:spLocks noGrp="1"/>
          </p:cNvSpPr>
          <p:nvPr>
            <p:ph type="sldNum" sz="quarter" idx="5"/>
          </p:nvPr>
        </p:nvSpPr>
        <p:spPr/>
        <p:txBody>
          <a:bodyPr/>
          <a:lstStyle/>
          <a:p>
            <a:fld id="{4398DED0-3038-4ED7-8948-A97733C76F40}" type="slidenum">
              <a:rPr lang="zh-CN" altLang="en-US" smtClean="0"/>
              <a:t>23</a:t>
            </a:fld>
            <a:endParaRPr lang="zh-CN" altLang="en-US"/>
          </a:p>
        </p:txBody>
      </p:sp>
    </p:spTree>
    <p:extLst>
      <p:ext uri="{BB962C8B-B14F-4D97-AF65-F5344CB8AC3E}">
        <p14:creationId xmlns:p14="http://schemas.microsoft.com/office/powerpoint/2010/main" val="40959175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然后已经做了全长样机的初步铁源信号测试，目前看所有单元铁源信号正常。</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24</a:t>
            </a:fld>
            <a:endParaRPr lang="zh-CN" altLang="en-US"/>
          </a:p>
        </p:txBody>
      </p:sp>
    </p:spTree>
    <p:extLst>
      <p:ext uri="{BB962C8B-B14F-4D97-AF65-F5344CB8AC3E}">
        <p14:creationId xmlns:p14="http://schemas.microsoft.com/office/powerpoint/2010/main" val="1308237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D4DEB-7282-0D5F-69B6-D2E1B862C71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9552E80-3ADA-05D2-78D6-F134C2754FF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3F92646-729B-C30E-786C-3C3BAE8086A6}"/>
              </a:ext>
            </a:extLst>
          </p:cNvPr>
          <p:cNvSpPr>
            <a:spLocks noGrp="1"/>
          </p:cNvSpPr>
          <p:nvPr>
            <p:ph type="body" idx="1"/>
          </p:nvPr>
        </p:nvSpPr>
        <p:spPr/>
        <p:txBody>
          <a:bodyPr/>
          <a:lstStyle/>
          <a:p>
            <a:r>
              <a:rPr lang="zh-CN" altLang="en-US" dirty="0"/>
              <a:t>主漂移室位于超级陶粲探测器谱仪内侧，主要参与探测器谱仪的触发、以及配合其他子系统完成整个谱仪的径迹重建与粒子鉴别任务。这里给出了谱仪系统对于主漂移室的性能要求，主要是位置分辨小于</a:t>
            </a:r>
            <a:r>
              <a:rPr lang="en-US" altLang="zh-CN" dirty="0"/>
              <a:t>130μm</a:t>
            </a:r>
            <a:r>
              <a:rPr lang="zh-CN" altLang="en-US" dirty="0"/>
              <a:t>，动量分辨在</a:t>
            </a:r>
            <a:r>
              <a:rPr lang="en-US" altLang="zh-CN" dirty="0"/>
              <a:t>1GeV</a:t>
            </a:r>
            <a:r>
              <a:rPr lang="zh-CN" altLang="en-US" dirty="0"/>
              <a:t>能量下可以达到</a:t>
            </a:r>
            <a:r>
              <a:rPr lang="en-US" altLang="zh-CN" dirty="0"/>
              <a:t>0.5%</a:t>
            </a:r>
            <a:r>
              <a:rPr lang="zh-CN" altLang="en-US" dirty="0"/>
              <a:t>。</a:t>
            </a:r>
          </a:p>
        </p:txBody>
      </p:sp>
      <p:sp>
        <p:nvSpPr>
          <p:cNvPr id="4" name="灯片编号占位符 3">
            <a:extLst>
              <a:ext uri="{FF2B5EF4-FFF2-40B4-BE49-F238E27FC236}">
                <a16:creationId xmlns:a16="http://schemas.microsoft.com/office/drawing/2014/main" id="{10DC2B91-7EC2-DD98-8ED5-D52DFEC81DD2}"/>
              </a:ext>
            </a:extLst>
          </p:cNvPr>
          <p:cNvSpPr>
            <a:spLocks noGrp="1"/>
          </p:cNvSpPr>
          <p:nvPr>
            <p:ph type="sldNum" sz="quarter" idx="5"/>
          </p:nvPr>
        </p:nvSpPr>
        <p:spPr/>
        <p:txBody>
          <a:bodyPr/>
          <a:lstStyle/>
          <a:p>
            <a:fld id="{4398DED0-3038-4ED7-8948-A97733C76F40}" type="slidenum">
              <a:rPr lang="zh-CN" altLang="en-US" smtClean="0"/>
              <a:t>4</a:t>
            </a:fld>
            <a:endParaRPr lang="zh-CN" altLang="en-US"/>
          </a:p>
        </p:txBody>
      </p:sp>
    </p:spTree>
    <p:extLst>
      <p:ext uri="{BB962C8B-B14F-4D97-AF65-F5344CB8AC3E}">
        <p14:creationId xmlns:p14="http://schemas.microsoft.com/office/powerpoint/2010/main" val="3859749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主漂移室位于超级陶粲探测器谱仪内侧，主要参与探测器谱仪的触发、以及配合其他子系统完成整个谱仪的径迹重建与粒子鉴别任务。这里给出了谱仪系统对于主漂移室的性能要求，主要是位置分辨小于</a:t>
            </a:r>
            <a:r>
              <a:rPr lang="en-US" altLang="zh-CN" dirty="0"/>
              <a:t>130μm</a:t>
            </a:r>
            <a:r>
              <a:rPr lang="zh-CN" altLang="en-US" dirty="0"/>
              <a:t>，动量分辨在</a:t>
            </a:r>
            <a:r>
              <a:rPr lang="en-US" altLang="zh-CN" dirty="0"/>
              <a:t>1GeV</a:t>
            </a:r>
            <a:r>
              <a:rPr lang="zh-CN" altLang="en-US" dirty="0"/>
              <a:t>能量下可以达到</a:t>
            </a:r>
            <a:r>
              <a:rPr lang="en-US" altLang="zh-CN" dirty="0"/>
              <a:t>0.5%</a:t>
            </a:r>
            <a:r>
              <a:rPr lang="zh-CN" altLang="en-US" dirty="0"/>
              <a:t>。</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5</a:t>
            </a:fld>
            <a:endParaRPr lang="zh-CN" altLang="en-US"/>
          </a:p>
        </p:txBody>
      </p:sp>
    </p:spTree>
    <p:extLst>
      <p:ext uri="{BB962C8B-B14F-4D97-AF65-F5344CB8AC3E}">
        <p14:creationId xmlns:p14="http://schemas.microsoft.com/office/powerpoint/2010/main" val="3017911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C75F9-9973-4E80-F8EA-42498344CD0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40EC386-01BB-0C95-A569-A93A89AD4DD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B3402EE-3B60-3394-7741-50911E2E0A6F}"/>
              </a:ext>
            </a:extLst>
          </p:cNvPr>
          <p:cNvSpPr>
            <a:spLocks noGrp="1"/>
          </p:cNvSpPr>
          <p:nvPr>
            <p:ph type="body" idx="1"/>
          </p:nvPr>
        </p:nvSpPr>
        <p:spPr/>
        <p:txBody>
          <a:bodyPr/>
          <a:lstStyle/>
          <a:p>
            <a:r>
              <a:rPr lang="zh-CN" altLang="en-US" dirty="0"/>
              <a:t>探测器部分包含工程机优化、样机设计与关键技术研究、样机的研制与测试</a:t>
            </a:r>
          </a:p>
        </p:txBody>
      </p:sp>
      <p:sp>
        <p:nvSpPr>
          <p:cNvPr id="4" name="灯片编号占位符 3">
            <a:extLst>
              <a:ext uri="{FF2B5EF4-FFF2-40B4-BE49-F238E27FC236}">
                <a16:creationId xmlns:a16="http://schemas.microsoft.com/office/drawing/2014/main" id="{536457B0-109C-2B3B-EC7C-22141F63D148}"/>
              </a:ext>
            </a:extLst>
          </p:cNvPr>
          <p:cNvSpPr>
            <a:spLocks noGrp="1"/>
          </p:cNvSpPr>
          <p:nvPr>
            <p:ph type="sldNum" sz="quarter" idx="5"/>
          </p:nvPr>
        </p:nvSpPr>
        <p:spPr/>
        <p:txBody>
          <a:bodyPr/>
          <a:lstStyle/>
          <a:p>
            <a:fld id="{4398DED0-3038-4ED7-8948-A97733C76F40}" type="slidenum">
              <a:rPr lang="zh-CN" altLang="en-US" smtClean="0"/>
              <a:t>6</a:t>
            </a:fld>
            <a:endParaRPr lang="zh-CN" altLang="en-US"/>
          </a:p>
        </p:txBody>
      </p:sp>
    </p:spTree>
    <p:extLst>
      <p:ext uri="{BB962C8B-B14F-4D97-AF65-F5344CB8AC3E}">
        <p14:creationId xmlns:p14="http://schemas.microsoft.com/office/powerpoint/2010/main" val="3279152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过去一年的工作，首先是结合物理模拟以及空间的要求，给出了最新的漂移室工程机丝层优化设计。这里主要有几个变化，一个是减去了漂移室最内部一个超层，然后增加了第一直丝层数量，减少了二三斜丝层的数量。右下的表格展示了最新的漂移单元与丝层参数，包含</a:t>
            </a:r>
            <a:r>
              <a:rPr lang="en-US" altLang="zh-CN" dirty="0"/>
              <a:t>7</a:t>
            </a:r>
            <a:r>
              <a:rPr lang="zh-CN" altLang="en-US" dirty="0"/>
              <a:t>个超层。</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7</a:t>
            </a:fld>
            <a:endParaRPr lang="zh-CN" altLang="en-US"/>
          </a:p>
        </p:txBody>
      </p:sp>
    </p:spTree>
    <p:extLst>
      <p:ext uri="{BB962C8B-B14F-4D97-AF65-F5344CB8AC3E}">
        <p14:creationId xmlns:p14="http://schemas.microsoft.com/office/powerpoint/2010/main" val="1361812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D9957-BA83-1209-0C80-42B2FFCCAEC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62BA229-AE3F-375A-7C80-7443783908E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9BF7A6A-3D6E-5EEE-9EBC-3355C0159B74}"/>
              </a:ext>
            </a:extLst>
          </p:cNvPr>
          <p:cNvSpPr>
            <a:spLocks noGrp="1"/>
          </p:cNvSpPr>
          <p:nvPr>
            <p:ph type="body" idx="1"/>
          </p:nvPr>
        </p:nvSpPr>
        <p:spPr/>
        <p:txBody>
          <a:bodyPr/>
          <a:lstStyle/>
          <a:p>
            <a:r>
              <a:rPr lang="zh-CN" altLang="en-US" dirty="0"/>
              <a:t>探测器部分包含工程机优化、样机设计与关键技术研究、样机的研制与测试</a:t>
            </a:r>
          </a:p>
        </p:txBody>
      </p:sp>
      <p:sp>
        <p:nvSpPr>
          <p:cNvPr id="4" name="灯片编号占位符 3">
            <a:extLst>
              <a:ext uri="{FF2B5EF4-FFF2-40B4-BE49-F238E27FC236}">
                <a16:creationId xmlns:a16="http://schemas.microsoft.com/office/drawing/2014/main" id="{46185156-BBDF-4C26-4F60-91DF8DA6DB59}"/>
              </a:ext>
            </a:extLst>
          </p:cNvPr>
          <p:cNvSpPr>
            <a:spLocks noGrp="1"/>
          </p:cNvSpPr>
          <p:nvPr>
            <p:ph type="sldNum" sz="quarter" idx="5"/>
          </p:nvPr>
        </p:nvSpPr>
        <p:spPr/>
        <p:txBody>
          <a:bodyPr/>
          <a:lstStyle/>
          <a:p>
            <a:fld id="{4398DED0-3038-4ED7-8948-A97733C76F40}" type="slidenum">
              <a:rPr lang="zh-CN" altLang="en-US" smtClean="0"/>
              <a:t>8</a:t>
            </a:fld>
            <a:endParaRPr lang="zh-CN" altLang="en-US"/>
          </a:p>
        </p:txBody>
      </p:sp>
    </p:spTree>
    <p:extLst>
      <p:ext uri="{BB962C8B-B14F-4D97-AF65-F5344CB8AC3E}">
        <p14:creationId xmlns:p14="http://schemas.microsoft.com/office/powerpoint/2010/main" val="1150953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后续就是关键技术攻坚阶段的样机设计，在这个阶段，主要考虑设计了两个样机，一个是超小单元样机，其为工程机内室全长</a:t>
            </a:r>
            <a:r>
              <a:rPr lang="en-US" altLang="zh-CN" dirty="0"/>
              <a:t>1/8</a:t>
            </a:r>
            <a:r>
              <a:rPr lang="zh-CN" altLang="en-US" dirty="0"/>
              <a:t>圆弧；另一个是全长样机，其为工程机外室全长</a:t>
            </a:r>
            <a:r>
              <a:rPr lang="en-US" altLang="zh-CN" dirty="0"/>
              <a:t>1/8</a:t>
            </a:r>
            <a:r>
              <a:rPr lang="zh-CN" altLang="en-US" dirty="0"/>
              <a:t>圆弧。主要目的和考虑的话是包含内室超高计数率下的探测器性能及关键技术研究以及外室端面板形变、丝的位置精度等关键技术攻关。两个样机总共包含</a:t>
            </a:r>
            <a:r>
              <a:rPr lang="en-US" altLang="zh-CN" dirty="0"/>
              <a:t>395</a:t>
            </a:r>
            <a:r>
              <a:rPr lang="zh-CN" altLang="en-US" dirty="0"/>
              <a:t>个漂移单元，总丝数达到</a:t>
            </a:r>
            <a:r>
              <a:rPr lang="en-US" altLang="zh-CN" dirty="0"/>
              <a:t>1800</a:t>
            </a:r>
            <a:r>
              <a:rPr lang="zh-CN" altLang="en-US" dirty="0"/>
              <a:t>根</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9</a:t>
            </a:fld>
            <a:endParaRPr lang="zh-CN" altLang="en-US"/>
          </a:p>
        </p:txBody>
      </p:sp>
    </p:spTree>
    <p:extLst>
      <p:ext uri="{BB962C8B-B14F-4D97-AF65-F5344CB8AC3E}">
        <p14:creationId xmlns:p14="http://schemas.microsoft.com/office/powerpoint/2010/main" val="1006369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对于漂移室来说，金属丝的特性是探测器性能的重要保证，在尽可能保证丝张力与静电力平衡的情况下需要确保金属丝本身处于弹性形变阶段。我们在实验室使用高精度拉力传感器测试了使用的镀金钨丝和铝丝的力学特性曲线，为后续丝张力选取提供参考。</a:t>
            </a:r>
          </a:p>
        </p:txBody>
      </p:sp>
      <p:sp>
        <p:nvSpPr>
          <p:cNvPr id="4" name="灯片编号占位符 3"/>
          <p:cNvSpPr>
            <a:spLocks noGrp="1"/>
          </p:cNvSpPr>
          <p:nvPr>
            <p:ph type="sldNum" sz="quarter" idx="5"/>
          </p:nvPr>
        </p:nvSpPr>
        <p:spPr/>
        <p:txBody>
          <a:bodyPr/>
          <a:lstStyle/>
          <a:p>
            <a:fld id="{4398DED0-3038-4ED7-8948-A97733C76F40}" type="slidenum">
              <a:rPr lang="zh-CN" altLang="en-US" smtClean="0"/>
              <a:t>10</a:t>
            </a:fld>
            <a:endParaRPr lang="zh-CN" altLang="en-US"/>
          </a:p>
        </p:txBody>
      </p:sp>
    </p:spTree>
    <p:extLst>
      <p:ext uri="{BB962C8B-B14F-4D97-AF65-F5344CB8AC3E}">
        <p14:creationId xmlns:p14="http://schemas.microsoft.com/office/powerpoint/2010/main" val="1817528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直角三角形 3"/>
          <p:cNvSpPr/>
          <p:nvPr/>
        </p:nvSpPr>
        <p:spPr>
          <a:xfrm>
            <a:off x="0" y="4664075"/>
            <a:ext cx="12200467"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dirty="0"/>
          </a:p>
        </p:txBody>
      </p:sp>
      <p:sp>
        <p:nvSpPr>
          <p:cNvPr id="5" name="矩形 4"/>
          <p:cNvSpPr/>
          <p:nvPr/>
        </p:nvSpPr>
        <p:spPr>
          <a:xfrm flipV="1">
            <a:off x="0" y="3571875"/>
            <a:ext cx="12192000" cy="46038"/>
          </a:xfrm>
          <a:prstGeom prst="rect">
            <a:avLst/>
          </a:prstGeom>
          <a:gradFill flip="none" rotWithShape="1">
            <a:gsLst>
              <a:gs pos="0">
                <a:srgbClr val="5E9EFF"/>
              </a:gs>
              <a:gs pos="39999">
                <a:srgbClr val="85C2FF"/>
              </a:gs>
              <a:gs pos="70000">
                <a:srgbClr val="C4D6EB"/>
              </a:gs>
              <a:gs pos="100000">
                <a:srgbClr val="FFEBFA"/>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800"/>
          </a:p>
        </p:txBody>
      </p:sp>
      <p:sp>
        <p:nvSpPr>
          <p:cNvPr id="9" name="标题 8"/>
          <p:cNvSpPr>
            <a:spLocks noGrp="1"/>
          </p:cNvSpPr>
          <p:nvPr>
            <p:ph type="ctrTitle"/>
          </p:nvPr>
        </p:nvSpPr>
        <p:spPr>
          <a:xfrm>
            <a:off x="914400" y="1752602"/>
            <a:ext cx="10363200" cy="1829761"/>
          </a:xfrm>
        </p:spPr>
        <p:txBody>
          <a:bodyPr anchor="b"/>
          <a:lstStyle>
            <a:lvl1pPr algn="l">
              <a:defRPr sz="4800" b="1">
                <a:solidFill>
                  <a:schemeClr val="tx1"/>
                </a:solidFill>
                <a:effectLst>
                  <a:outerShdw blurRad="31750" dist="25400" dir="5400000" algn="tl" rotWithShape="0">
                    <a:srgbClr val="000000">
                      <a:alpha val="25000"/>
                    </a:srgbClr>
                  </a:outerShdw>
                </a:effectLst>
                <a:latin typeface="Arial" pitchFamily="34" charset="0"/>
                <a:cs typeface="Arial" pitchFamily="34" charset="0"/>
              </a:defRPr>
            </a:lvl1pPr>
            <a:extLst/>
          </a:lstStyle>
          <a:p>
            <a:r>
              <a:rPr lang="zh-CN" altLang="en-US"/>
              <a:t>单击此处编辑母版标题样式</a:t>
            </a:r>
            <a:endParaRPr lang="en-US" dirty="0"/>
          </a:p>
        </p:txBody>
      </p:sp>
      <p:sp>
        <p:nvSpPr>
          <p:cNvPr id="17" name="副标题 16"/>
          <p:cNvSpPr>
            <a:spLocks noGrp="1"/>
          </p:cNvSpPr>
          <p:nvPr>
            <p:ph type="subTitle" idx="1"/>
          </p:nvPr>
        </p:nvSpPr>
        <p:spPr>
          <a:xfrm>
            <a:off x="914400" y="3611607"/>
            <a:ext cx="10363200" cy="1199704"/>
          </a:xfrm>
        </p:spPr>
        <p:txBody>
          <a:bodyPr lIns="45720" rIns="45720"/>
          <a:lstStyle>
            <a:lvl1pPr marL="0" marR="64008" indent="0" algn="l">
              <a:buNone/>
              <a:defRPr>
                <a:solidFill>
                  <a:schemeClr val="tx1"/>
                </a:solidFill>
                <a:latin typeface="Arial" pitchFamily="34" charset="0"/>
                <a:cs typeface="Arial"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CN" altLang="en-US"/>
              <a:t>单击此处编辑母版副标题样式</a:t>
            </a:r>
            <a:endParaRPr lang="en-US" dirty="0"/>
          </a:p>
        </p:txBody>
      </p:sp>
      <p:sp>
        <p:nvSpPr>
          <p:cNvPr id="12" name="灯片编号占位符 26"/>
          <p:cNvSpPr>
            <a:spLocks noGrp="1"/>
          </p:cNvSpPr>
          <p:nvPr>
            <p:ph type="sldNum" sz="quarter" idx="12"/>
          </p:nvPr>
        </p:nvSpPr>
        <p:spPr/>
        <p:txBody>
          <a:bodyPr/>
          <a:lstStyle>
            <a:lvl1pPr>
              <a:defRPr>
                <a:solidFill>
                  <a:srgbClr val="FFFFFF"/>
                </a:solidFill>
              </a:defRPr>
            </a:lvl1pPr>
          </a:lstStyle>
          <a:p>
            <a:fld id="{C40B4FF0-5E72-4B05-8317-861D4184A370}" type="slidenum">
              <a:rPr lang="zh-CN" altLang="en-US" smtClean="0"/>
              <a:t>‹#›</a:t>
            </a:fld>
            <a:endParaRPr lang="zh-CN" altLang="en-US"/>
          </a:p>
        </p:txBody>
      </p:sp>
    </p:spTree>
    <p:extLst>
      <p:ext uri="{BB962C8B-B14F-4D97-AF65-F5344CB8AC3E}">
        <p14:creationId xmlns:p14="http://schemas.microsoft.com/office/powerpoint/2010/main" val="2923083197"/>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US"/>
          </a:p>
        </p:txBody>
      </p:sp>
      <p:sp>
        <p:nvSpPr>
          <p:cNvPr id="3" name="竖排文字占位符 2"/>
          <p:cNvSpPr>
            <a:spLocks noGrp="1"/>
          </p:cNvSpPr>
          <p:nvPr>
            <p:ph type="body" orient="vert" idx="1"/>
          </p:nvPr>
        </p:nvSpPr>
        <p:spPr>
          <a:xfrm>
            <a:off x="609600" y="1481330"/>
            <a:ext cx="10972800" cy="438607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日期占位符 9"/>
          <p:cNvSpPr>
            <a:spLocks noGrp="1"/>
          </p:cNvSpPr>
          <p:nvPr>
            <p:ph type="dt" sz="half" idx="10"/>
          </p:nvPr>
        </p:nvSpPr>
        <p:spPr/>
        <p:txBody>
          <a:bodyPr/>
          <a:lstStyle>
            <a:lvl1pPr>
              <a:defRPr/>
            </a:lvl1pPr>
          </a:lstStyle>
          <a:p>
            <a:fld id="{EF815E9A-75EF-4EA1-88DD-81F769297DC6}" type="datetime1">
              <a:rPr lang="zh-CN" altLang="en-US" smtClean="0"/>
              <a:t>2026/7/22</a:t>
            </a:fld>
            <a:endParaRPr lang="zh-CN" altLang="en-US"/>
          </a:p>
        </p:txBody>
      </p:sp>
      <p:sp>
        <p:nvSpPr>
          <p:cNvPr id="5" name="页脚占位符 21"/>
          <p:cNvSpPr>
            <a:spLocks noGrp="1"/>
          </p:cNvSpPr>
          <p:nvPr>
            <p:ph type="ftr" sz="quarter" idx="11"/>
          </p:nvPr>
        </p:nvSpPr>
        <p:spPr>
          <a:xfrm>
            <a:off x="5217585" y="6408739"/>
            <a:ext cx="4212167" cy="365125"/>
          </a:xfrm>
          <a:prstGeom prst="rect">
            <a:avLst/>
          </a:prstGeom>
        </p:spPr>
        <p:txBody>
          <a:bodyPr/>
          <a:lstStyle>
            <a:lvl1pPr>
              <a:defRPr/>
            </a:lvl1pPr>
          </a:lstStyle>
          <a:p>
            <a:pPr>
              <a:defRPr/>
            </a:pPr>
            <a:r>
              <a:rPr lang="zh-CN" altLang="en-US"/>
              <a:t>中国科学技术大学   近代物理系</a:t>
            </a:r>
            <a:endParaRPr lang="en-US" altLang="zh-CN" dirty="0"/>
          </a:p>
        </p:txBody>
      </p:sp>
      <p:sp>
        <p:nvSpPr>
          <p:cNvPr id="6" name="灯片编号占位符 17"/>
          <p:cNvSpPr>
            <a:spLocks noGrp="1"/>
          </p:cNvSpPr>
          <p:nvPr>
            <p:ph type="sldNum" sz="quarter" idx="12"/>
          </p:nvPr>
        </p:nvSpPr>
        <p:spPr/>
        <p:txBody>
          <a:bodyPr/>
          <a:lstStyle>
            <a:lvl1pPr>
              <a:defRPr/>
            </a:lvl1pPr>
          </a:lstStyle>
          <a:p>
            <a:fld id="{C40B4FF0-5E72-4B05-8317-861D4184A370}" type="slidenum">
              <a:rPr lang="zh-CN" altLang="en-US" smtClean="0"/>
              <a:t>‹#›</a:t>
            </a:fld>
            <a:endParaRPr lang="zh-CN" altLang="en-US"/>
          </a:p>
        </p:txBody>
      </p:sp>
    </p:spTree>
    <p:extLst>
      <p:ext uri="{BB962C8B-B14F-4D97-AF65-F5344CB8AC3E}">
        <p14:creationId xmlns:p14="http://schemas.microsoft.com/office/powerpoint/2010/main" val="3571994229"/>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125351" y="274641"/>
            <a:ext cx="2369960" cy="5592761"/>
          </a:xfrm>
        </p:spPr>
        <p:txBody>
          <a:bodyPr vert="eaVert"/>
          <a:lstStyle/>
          <a:p>
            <a:r>
              <a:rPr lang="zh-CN" altLang="en-US"/>
              <a:t>单击此处编辑母版标题样式</a:t>
            </a:r>
            <a:endParaRPr lang="en-US"/>
          </a:p>
        </p:txBody>
      </p:sp>
      <p:sp>
        <p:nvSpPr>
          <p:cNvPr id="3" name="竖排文字占位符 2"/>
          <p:cNvSpPr>
            <a:spLocks noGrp="1"/>
          </p:cNvSpPr>
          <p:nvPr>
            <p:ph type="body" orient="vert" idx="1"/>
          </p:nvPr>
        </p:nvSpPr>
        <p:spPr>
          <a:xfrm>
            <a:off x="609600" y="274641"/>
            <a:ext cx="8432800" cy="559276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日期占位符 9"/>
          <p:cNvSpPr>
            <a:spLocks noGrp="1"/>
          </p:cNvSpPr>
          <p:nvPr>
            <p:ph type="dt" sz="half" idx="10"/>
          </p:nvPr>
        </p:nvSpPr>
        <p:spPr/>
        <p:txBody>
          <a:bodyPr/>
          <a:lstStyle>
            <a:lvl1pPr>
              <a:defRPr/>
            </a:lvl1pPr>
          </a:lstStyle>
          <a:p>
            <a:fld id="{9AD06B13-48FA-4B69-AD50-77FC3302437E}" type="datetime1">
              <a:rPr lang="zh-CN" altLang="en-US" smtClean="0"/>
              <a:t>2026/7/22</a:t>
            </a:fld>
            <a:endParaRPr lang="zh-CN" altLang="en-US"/>
          </a:p>
        </p:txBody>
      </p:sp>
      <p:sp>
        <p:nvSpPr>
          <p:cNvPr id="5" name="页脚占位符 21"/>
          <p:cNvSpPr>
            <a:spLocks noGrp="1"/>
          </p:cNvSpPr>
          <p:nvPr>
            <p:ph type="ftr" sz="quarter" idx="11"/>
          </p:nvPr>
        </p:nvSpPr>
        <p:spPr>
          <a:xfrm>
            <a:off x="5217585" y="6408739"/>
            <a:ext cx="4212167" cy="365125"/>
          </a:xfrm>
          <a:prstGeom prst="rect">
            <a:avLst/>
          </a:prstGeom>
        </p:spPr>
        <p:txBody>
          <a:bodyPr/>
          <a:lstStyle>
            <a:lvl1pPr>
              <a:defRPr/>
            </a:lvl1pPr>
          </a:lstStyle>
          <a:p>
            <a:pPr>
              <a:defRPr/>
            </a:pPr>
            <a:r>
              <a:rPr lang="zh-CN" altLang="en-US"/>
              <a:t>中国科学技术大学   近代物理系</a:t>
            </a:r>
            <a:endParaRPr lang="en-US" altLang="zh-CN" dirty="0"/>
          </a:p>
        </p:txBody>
      </p:sp>
      <p:sp>
        <p:nvSpPr>
          <p:cNvPr id="6" name="灯片编号占位符 17"/>
          <p:cNvSpPr>
            <a:spLocks noGrp="1"/>
          </p:cNvSpPr>
          <p:nvPr>
            <p:ph type="sldNum" sz="quarter" idx="12"/>
          </p:nvPr>
        </p:nvSpPr>
        <p:spPr/>
        <p:txBody>
          <a:bodyPr/>
          <a:lstStyle>
            <a:lvl1pPr>
              <a:defRPr/>
            </a:lvl1pPr>
          </a:lstStyle>
          <a:p>
            <a:fld id="{C40B4FF0-5E72-4B05-8317-861D4184A370}" type="slidenum">
              <a:rPr lang="zh-CN" altLang="en-US" smtClean="0"/>
              <a:t>‹#›</a:t>
            </a:fld>
            <a:endParaRPr lang="zh-CN" altLang="en-US"/>
          </a:p>
        </p:txBody>
      </p:sp>
    </p:spTree>
    <p:extLst>
      <p:ext uri="{BB962C8B-B14F-4D97-AF65-F5344CB8AC3E}">
        <p14:creationId xmlns:p14="http://schemas.microsoft.com/office/powerpoint/2010/main" val="1120584237"/>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lvl2pPr>
              <a:buSzPct val="70000"/>
              <a:buFont typeface="宋体" pitchFamily="2" charset="-122"/>
              <a:buChar char="◇"/>
              <a:defRPr/>
            </a:lvl2pPr>
            <a:extLs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标题 6"/>
          <p:cNvSpPr>
            <a:spLocks noGrp="1"/>
          </p:cNvSpPr>
          <p:nvPr>
            <p:ph type="title"/>
          </p:nvPr>
        </p:nvSpPr>
        <p:spPr/>
        <p:txBody>
          <a:bodyPr rtlCol="0"/>
          <a:lstStyle/>
          <a:p>
            <a:r>
              <a:rPr lang="zh-CN" altLang="en-US"/>
              <a:t>单击此处编辑母版标题样式</a:t>
            </a:r>
            <a:endParaRPr lang="en-US"/>
          </a:p>
        </p:txBody>
      </p:sp>
      <p:sp>
        <p:nvSpPr>
          <p:cNvPr id="6" name="灯片编号占位符 17"/>
          <p:cNvSpPr>
            <a:spLocks noGrp="1"/>
          </p:cNvSpPr>
          <p:nvPr>
            <p:ph type="sldNum" sz="quarter" idx="12"/>
          </p:nvPr>
        </p:nvSpPr>
        <p:spPr/>
        <p:txBody>
          <a:bodyPr/>
          <a:lstStyle>
            <a:lvl1pPr>
              <a:defRPr>
                <a:effectLst>
                  <a:outerShdw blurRad="50800" dist="38100" dir="5400000" algn="t" rotWithShape="0">
                    <a:prstClr val="black">
                      <a:alpha val="40000"/>
                    </a:prstClr>
                  </a:outerShdw>
                </a:effectLst>
              </a:defRPr>
            </a:lvl1pPr>
          </a:lstStyle>
          <a:p>
            <a:fld id="{C40B4FF0-5E72-4B05-8317-861D4184A370}" type="slidenum">
              <a:rPr lang="zh-CN" altLang="en-US" smtClean="0"/>
              <a:pPr/>
              <a:t>‹#›</a:t>
            </a:fld>
            <a:endParaRPr lang="zh-CN" altLang="en-US" dirty="0"/>
          </a:p>
        </p:txBody>
      </p:sp>
      <p:sp>
        <p:nvSpPr>
          <p:cNvPr id="4" name="日期占位符 9"/>
          <p:cNvSpPr>
            <a:spLocks noGrp="1"/>
          </p:cNvSpPr>
          <p:nvPr>
            <p:ph type="dt" sz="half" idx="10"/>
          </p:nvPr>
        </p:nvSpPr>
        <p:spPr>
          <a:xfrm>
            <a:off x="10096500" y="6408739"/>
            <a:ext cx="1432984" cy="365125"/>
          </a:xfrm>
        </p:spPr>
        <p:txBody>
          <a:bodyPr/>
          <a:lstStyle>
            <a:lvl1pPr>
              <a:defRPr sz="1000" baseline="0">
                <a:effectLst>
                  <a:outerShdw blurRad="50800" dist="38100" dir="5400000" algn="t" rotWithShape="0">
                    <a:prstClr val="black">
                      <a:alpha val="40000"/>
                    </a:prstClr>
                  </a:outerShdw>
                </a:effectLst>
              </a:defRPr>
            </a:lvl1pPr>
          </a:lstStyle>
          <a:p>
            <a:fld id="{F29CE806-FC95-4C2A-85EB-8CC67A97F66B}" type="datetime1">
              <a:rPr lang="zh-CN" altLang="en-US" smtClean="0"/>
              <a:t>2026/7/22</a:t>
            </a:fld>
            <a:endParaRPr lang="zh-CN" altLang="en-US" dirty="0"/>
          </a:p>
        </p:txBody>
      </p:sp>
    </p:spTree>
    <p:extLst>
      <p:ext uri="{BB962C8B-B14F-4D97-AF65-F5344CB8AC3E}">
        <p14:creationId xmlns:p14="http://schemas.microsoft.com/office/powerpoint/2010/main" val="2491699226"/>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燕尾形 3"/>
          <p:cNvSpPr/>
          <p:nvPr/>
        </p:nvSpPr>
        <p:spPr>
          <a:xfrm>
            <a:off x="4849284" y="3005138"/>
            <a:ext cx="243416"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sz="1800" dirty="0"/>
          </a:p>
        </p:txBody>
      </p:sp>
      <p:sp>
        <p:nvSpPr>
          <p:cNvPr id="5" name="燕尾形 4"/>
          <p:cNvSpPr/>
          <p:nvPr/>
        </p:nvSpPr>
        <p:spPr>
          <a:xfrm>
            <a:off x="4599518" y="3005138"/>
            <a:ext cx="24553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sz="1800" dirty="0"/>
          </a:p>
        </p:txBody>
      </p:sp>
      <p:sp>
        <p:nvSpPr>
          <p:cNvPr id="2" name="标题 1"/>
          <p:cNvSpPr>
            <a:spLocks noGrp="1"/>
          </p:cNvSpPr>
          <p:nvPr>
            <p:ph type="title"/>
          </p:nvPr>
        </p:nvSpPr>
        <p:spPr>
          <a:xfrm>
            <a:off x="963168" y="1059712"/>
            <a:ext cx="103632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zh-CN" altLang="en-US"/>
              <a:t>单击此处编辑母版标题样式</a:t>
            </a:r>
            <a:endParaRPr lang="en-US"/>
          </a:p>
        </p:txBody>
      </p:sp>
      <p:sp>
        <p:nvSpPr>
          <p:cNvPr id="3" name="文本占位符 2"/>
          <p:cNvSpPr>
            <a:spLocks noGrp="1"/>
          </p:cNvSpPr>
          <p:nvPr>
            <p:ph type="body" idx="1"/>
          </p:nvPr>
        </p:nvSpPr>
        <p:spPr>
          <a:xfrm>
            <a:off x="5230284" y="2931712"/>
            <a:ext cx="6096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zh-CN" altLang="en-US"/>
              <a:t>单击此处编辑母版文本样式</a:t>
            </a:r>
          </a:p>
        </p:txBody>
      </p:sp>
      <p:sp>
        <p:nvSpPr>
          <p:cNvPr id="6" name="日期占位符 3"/>
          <p:cNvSpPr>
            <a:spLocks noGrp="1"/>
          </p:cNvSpPr>
          <p:nvPr>
            <p:ph type="dt" sz="half" idx="10"/>
          </p:nvPr>
        </p:nvSpPr>
        <p:spPr/>
        <p:txBody>
          <a:bodyPr/>
          <a:lstStyle>
            <a:lvl1pPr>
              <a:defRPr/>
            </a:lvl1pPr>
            <a:extLst/>
          </a:lstStyle>
          <a:p>
            <a:fld id="{E2B27FB6-5EC2-4C5A-8017-A13DE0E9A311}" type="datetime1">
              <a:rPr lang="zh-CN" altLang="en-US" smtClean="0"/>
              <a:t>2026/7/22</a:t>
            </a:fld>
            <a:endParaRPr lang="zh-CN" altLang="en-US"/>
          </a:p>
        </p:txBody>
      </p:sp>
      <p:sp>
        <p:nvSpPr>
          <p:cNvPr id="7" name="页脚占位符 4"/>
          <p:cNvSpPr>
            <a:spLocks noGrp="1"/>
          </p:cNvSpPr>
          <p:nvPr>
            <p:ph type="ftr" sz="quarter" idx="11"/>
          </p:nvPr>
        </p:nvSpPr>
        <p:spPr>
          <a:xfrm>
            <a:off x="5217585" y="6408739"/>
            <a:ext cx="4212167" cy="365125"/>
          </a:xfrm>
          <a:prstGeom prst="rect">
            <a:avLst/>
          </a:prstGeom>
        </p:spPr>
        <p:txBody>
          <a:bodyPr/>
          <a:lstStyle>
            <a:lvl1pPr>
              <a:defRPr/>
            </a:lvl1pPr>
            <a:extLst/>
          </a:lstStyle>
          <a:p>
            <a:pPr>
              <a:defRPr/>
            </a:pPr>
            <a:r>
              <a:rPr lang="zh-CN" altLang="en-US"/>
              <a:t>中国科学技术大学   近代物理系</a:t>
            </a:r>
            <a:endParaRPr lang="en-US" altLang="zh-CN" dirty="0"/>
          </a:p>
        </p:txBody>
      </p:sp>
      <p:sp>
        <p:nvSpPr>
          <p:cNvPr id="8" name="灯片编号占位符 5"/>
          <p:cNvSpPr>
            <a:spLocks noGrp="1"/>
          </p:cNvSpPr>
          <p:nvPr>
            <p:ph type="sldNum" sz="quarter" idx="12"/>
          </p:nvPr>
        </p:nvSpPr>
        <p:spPr/>
        <p:txBody>
          <a:bodyPr/>
          <a:lstStyle>
            <a:lvl1pPr>
              <a:defRPr/>
            </a:lvl1pPr>
          </a:lstStyle>
          <a:p>
            <a:fld id="{C40B4FF0-5E72-4B05-8317-861D4184A370}" type="slidenum">
              <a:rPr lang="zh-CN" altLang="en-US" smtClean="0"/>
              <a:t>‹#›</a:t>
            </a:fld>
            <a:endParaRPr lang="zh-CN" altLang="en-US"/>
          </a:p>
        </p:txBody>
      </p:sp>
    </p:spTree>
    <p:extLst>
      <p:ext uri="{BB962C8B-B14F-4D97-AF65-F5344CB8AC3E}">
        <p14:creationId xmlns:p14="http://schemas.microsoft.com/office/powerpoint/2010/main" val="2811294095"/>
      </p:ext>
    </p:extLst>
  </p:cSld>
  <p:clrMapOvr>
    <a:overrideClrMapping bg1="dk1" tx1="lt1" bg2="dk2" tx2="lt2" accent1="accent1" accent2="accent2" accent3="accent3" accent4="accent4" accent5="accent5" accent6="accent6" hlink="hlink" folHlink="folHlink"/>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内容占位符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8" name="标题 7"/>
          <p:cNvSpPr>
            <a:spLocks noGrp="1"/>
          </p:cNvSpPr>
          <p:nvPr>
            <p:ph type="title"/>
          </p:nvPr>
        </p:nvSpPr>
        <p:spPr/>
        <p:txBody>
          <a:bodyPr rtlCol="0"/>
          <a:lstStyle/>
          <a:p>
            <a:r>
              <a:rPr lang="zh-CN" altLang="en-US"/>
              <a:t>单击此处编辑母版标题样式</a:t>
            </a:r>
            <a:endParaRPr lang="en-US"/>
          </a:p>
        </p:txBody>
      </p:sp>
      <p:sp>
        <p:nvSpPr>
          <p:cNvPr id="5" name="日期占位符 4"/>
          <p:cNvSpPr>
            <a:spLocks noGrp="1"/>
          </p:cNvSpPr>
          <p:nvPr>
            <p:ph type="dt" sz="half" idx="10"/>
          </p:nvPr>
        </p:nvSpPr>
        <p:spPr/>
        <p:txBody>
          <a:bodyPr/>
          <a:lstStyle>
            <a:lvl1pPr>
              <a:defRPr/>
            </a:lvl1pPr>
            <a:extLst/>
          </a:lstStyle>
          <a:p>
            <a:fld id="{A6A30076-B345-4620-98E9-4C6C39B3EB96}" type="datetime1">
              <a:rPr lang="zh-CN" altLang="en-US" smtClean="0"/>
              <a:t>2026/7/22</a:t>
            </a:fld>
            <a:endParaRPr lang="zh-CN" altLang="en-US"/>
          </a:p>
        </p:txBody>
      </p:sp>
      <p:sp>
        <p:nvSpPr>
          <p:cNvPr id="6" name="页脚占位符 5"/>
          <p:cNvSpPr>
            <a:spLocks noGrp="1"/>
          </p:cNvSpPr>
          <p:nvPr>
            <p:ph type="ftr" sz="quarter" idx="11"/>
          </p:nvPr>
        </p:nvSpPr>
        <p:spPr>
          <a:xfrm>
            <a:off x="5217585" y="6408739"/>
            <a:ext cx="4212167" cy="365125"/>
          </a:xfrm>
          <a:prstGeom prst="rect">
            <a:avLst/>
          </a:prstGeom>
        </p:spPr>
        <p:txBody>
          <a:bodyPr/>
          <a:lstStyle>
            <a:lvl1pPr>
              <a:defRPr/>
            </a:lvl1pPr>
            <a:extLst/>
          </a:lstStyle>
          <a:p>
            <a:pPr>
              <a:defRPr/>
            </a:pPr>
            <a:r>
              <a:rPr lang="zh-CN" altLang="en-US"/>
              <a:t>中国科学技术大学   近代物理系</a:t>
            </a:r>
            <a:endParaRPr lang="en-US" altLang="zh-CN" dirty="0"/>
          </a:p>
        </p:txBody>
      </p:sp>
      <p:sp>
        <p:nvSpPr>
          <p:cNvPr id="7" name="灯片编号占位符 6"/>
          <p:cNvSpPr>
            <a:spLocks noGrp="1"/>
          </p:cNvSpPr>
          <p:nvPr>
            <p:ph type="sldNum" sz="quarter" idx="12"/>
          </p:nvPr>
        </p:nvSpPr>
        <p:spPr/>
        <p:txBody>
          <a:bodyPr/>
          <a:lstStyle>
            <a:lvl1pPr>
              <a:defRPr/>
            </a:lvl1pPr>
          </a:lstStyle>
          <a:p>
            <a:fld id="{C40B4FF0-5E72-4B05-8317-861D4184A370}" type="slidenum">
              <a:rPr lang="zh-CN" altLang="en-US" smtClean="0"/>
              <a:t>‹#›</a:t>
            </a:fld>
            <a:endParaRPr lang="zh-CN" altLang="en-US"/>
          </a:p>
        </p:txBody>
      </p:sp>
    </p:spTree>
    <p:extLst>
      <p:ext uri="{BB962C8B-B14F-4D97-AF65-F5344CB8AC3E}">
        <p14:creationId xmlns:p14="http://schemas.microsoft.com/office/powerpoint/2010/main" val="1013333039"/>
      </p:ext>
    </p:extLst>
  </p:cSld>
  <p:clrMapOvr>
    <a:overrideClrMapping bg1="dk1" tx1="lt1" bg2="dk2" tx2="lt2" accent1="accent1" accent2="accent2" accent3="accent3" accent4="accent4" accent5="accent5" accent6="accent6" hlink="hlink" folHlink="folHlink"/>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较">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10972800" cy="1143000"/>
          </a:xfrm>
        </p:spPr>
        <p:txBody>
          <a:bodyPr/>
          <a:lstStyle>
            <a:lvl1pPr>
              <a:defRPr/>
            </a:lvl1pPr>
            <a:extLst/>
          </a:lstStyle>
          <a:p>
            <a:r>
              <a:rPr lang="zh-CN" altLang="en-US"/>
              <a:t>单击此处编辑母版标题样式</a:t>
            </a:r>
            <a:endParaRPr lang="en-US"/>
          </a:p>
        </p:txBody>
      </p:sp>
      <p:sp>
        <p:nvSpPr>
          <p:cNvPr id="3" name="文本占位符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zh-CN" altLang="en-US"/>
              <a:t>单击此处编辑母版文本样式</a:t>
            </a:r>
          </a:p>
        </p:txBody>
      </p:sp>
      <p:sp>
        <p:nvSpPr>
          <p:cNvPr id="4" name="文本占位符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zh-CN" altLang="en-US"/>
              <a:t>单击此处编辑母版文本样式</a:t>
            </a:r>
          </a:p>
        </p:txBody>
      </p:sp>
      <p:sp>
        <p:nvSpPr>
          <p:cNvPr id="5" name="内容占位符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6" name="内容占位符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7" name="日期占位符 6"/>
          <p:cNvSpPr>
            <a:spLocks noGrp="1"/>
          </p:cNvSpPr>
          <p:nvPr>
            <p:ph type="dt" sz="half" idx="10"/>
          </p:nvPr>
        </p:nvSpPr>
        <p:spPr/>
        <p:txBody>
          <a:bodyPr/>
          <a:lstStyle>
            <a:lvl1pPr>
              <a:defRPr/>
            </a:lvl1pPr>
            <a:extLst/>
          </a:lstStyle>
          <a:p>
            <a:fld id="{B463BFF6-91D3-4807-B141-B9B771A4670B}" type="datetime1">
              <a:rPr lang="zh-CN" altLang="en-US" smtClean="0"/>
              <a:t>2026/7/22</a:t>
            </a:fld>
            <a:endParaRPr lang="zh-CN" altLang="en-US"/>
          </a:p>
        </p:txBody>
      </p:sp>
      <p:sp>
        <p:nvSpPr>
          <p:cNvPr id="8" name="页脚占位符 7"/>
          <p:cNvSpPr>
            <a:spLocks noGrp="1"/>
          </p:cNvSpPr>
          <p:nvPr>
            <p:ph type="ftr" sz="quarter" idx="11"/>
          </p:nvPr>
        </p:nvSpPr>
        <p:spPr>
          <a:xfrm>
            <a:off x="5217585" y="6408739"/>
            <a:ext cx="4212167" cy="365125"/>
          </a:xfrm>
          <a:prstGeom prst="rect">
            <a:avLst/>
          </a:prstGeom>
        </p:spPr>
        <p:txBody>
          <a:bodyPr/>
          <a:lstStyle>
            <a:lvl1pPr>
              <a:defRPr/>
            </a:lvl1pPr>
            <a:extLst/>
          </a:lstStyle>
          <a:p>
            <a:pPr>
              <a:defRPr/>
            </a:pPr>
            <a:r>
              <a:rPr lang="zh-CN" altLang="en-US"/>
              <a:t>中国科学技术大学   近代物理系</a:t>
            </a:r>
            <a:endParaRPr lang="en-US" altLang="zh-CN" dirty="0"/>
          </a:p>
        </p:txBody>
      </p:sp>
      <p:sp>
        <p:nvSpPr>
          <p:cNvPr id="9" name="灯片编号占位符 8"/>
          <p:cNvSpPr>
            <a:spLocks noGrp="1"/>
          </p:cNvSpPr>
          <p:nvPr>
            <p:ph type="sldNum" sz="quarter" idx="12"/>
          </p:nvPr>
        </p:nvSpPr>
        <p:spPr/>
        <p:txBody>
          <a:bodyPr/>
          <a:lstStyle>
            <a:lvl1pPr>
              <a:defRPr/>
            </a:lvl1pPr>
          </a:lstStyle>
          <a:p>
            <a:fld id="{C40B4FF0-5E72-4B05-8317-861D4184A370}" type="slidenum">
              <a:rPr lang="zh-CN" altLang="en-US" smtClean="0"/>
              <a:t>‹#›</a:t>
            </a:fld>
            <a:endParaRPr lang="zh-CN" altLang="en-US"/>
          </a:p>
        </p:txBody>
      </p:sp>
    </p:spTree>
    <p:extLst>
      <p:ext uri="{BB962C8B-B14F-4D97-AF65-F5344CB8AC3E}">
        <p14:creationId xmlns:p14="http://schemas.microsoft.com/office/powerpoint/2010/main" val="1048534955"/>
      </p:ext>
    </p:extLst>
  </p:cSld>
  <p:clrMapOvr>
    <a:overrideClrMapping bg1="lt1" tx1="dk1" bg2="lt2" tx2="dk2" accent1="accent1" accent2="accent2" accent3="accent3" accent4="accent4" accent5="accent5" accent6="accent6" hlink="hlink" folHlink="folHlink"/>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标题 5"/>
          <p:cNvSpPr>
            <a:spLocks noGrp="1"/>
          </p:cNvSpPr>
          <p:nvPr>
            <p:ph type="title"/>
          </p:nvPr>
        </p:nvSpPr>
        <p:spPr/>
        <p:txBody>
          <a:bodyPr rtlCol="0"/>
          <a:lstStyle/>
          <a:p>
            <a:r>
              <a:rPr lang="zh-CN" altLang="en-US"/>
              <a:t>单击此处编辑母版标题样式</a:t>
            </a:r>
            <a:endParaRPr lang="en-US"/>
          </a:p>
        </p:txBody>
      </p:sp>
      <p:sp>
        <p:nvSpPr>
          <p:cNvPr id="3" name="日期占位符 2"/>
          <p:cNvSpPr>
            <a:spLocks noGrp="1"/>
          </p:cNvSpPr>
          <p:nvPr>
            <p:ph type="dt" sz="half" idx="10"/>
          </p:nvPr>
        </p:nvSpPr>
        <p:spPr/>
        <p:txBody>
          <a:bodyPr/>
          <a:lstStyle>
            <a:lvl1pPr>
              <a:defRPr/>
            </a:lvl1pPr>
            <a:extLst/>
          </a:lstStyle>
          <a:p>
            <a:fld id="{BE30626F-9EA6-47E1-98E7-7503DCD83D4B}" type="datetime1">
              <a:rPr lang="zh-CN" altLang="en-US" smtClean="0"/>
              <a:t>2026/7/22</a:t>
            </a:fld>
            <a:endParaRPr lang="zh-CN" altLang="en-US"/>
          </a:p>
        </p:txBody>
      </p:sp>
      <p:sp>
        <p:nvSpPr>
          <p:cNvPr id="4" name="页脚占位符 3"/>
          <p:cNvSpPr>
            <a:spLocks noGrp="1"/>
          </p:cNvSpPr>
          <p:nvPr>
            <p:ph type="ftr" sz="quarter" idx="11"/>
          </p:nvPr>
        </p:nvSpPr>
        <p:spPr>
          <a:xfrm>
            <a:off x="5217585" y="6408739"/>
            <a:ext cx="4212167" cy="365125"/>
          </a:xfrm>
          <a:prstGeom prst="rect">
            <a:avLst/>
          </a:prstGeom>
        </p:spPr>
        <p:txBody>
          <a:bodyPr/>
          <a:lstStyle>
            <a:lvl1pPr>
              <a:defRPr/>
            </a:lvl1pPr>
            <a:extLst/>
          </a:lstStyle>
          <a:p>
            <a:pPr>
              <a:defRPr/>
            </a:pPr>
            <a:r>
              <a:rPr lang="zh-CN" altLang="en-US"/>
              <a:t>中国科学技术大学   近代物理系</a:t>
            </a:r>
            <a:endParaRPr lang="en-US" altLang="zh-CN" dirty="0"/>
          </a:p>
        </p:txBody>
      </p:sp>
      <p:sp>
        <p:nvSpPr>
          <p:cNvPr id="5" name="灯片编号占位符 4"/>
          <p:cNvSpPr>
            <a:spLocks noGrp="1"/>
          </p:cNvSpPr>
          <p:nvPr>
            <p:ph type="sldNum" sz="quarter" idx="12"/>
          </p:nvPr>
        </p:nvSpPr>
        <p:spPr/>
        <p:txBody>
          <a:bodyPr/>
          <a:lstStyle>
            <a:lvl1pPr>
              <a:defRPr/>
            </a:lvl1pPr>
          </a:lstStyle>
          <a:p>
            <a:fld id="{C40B4FF0-5E72-4B05-8317-861D4184A370}" type="slidenum">
              <a:rPr lang="zh-CN" altLang="en-US" smtClean="0"/>
              <a:t>‹#›</a:t>
            </a:fld>
            <a:endParaRPr lang="zh-CN" altLang="en-US"/>
          </a:p>
        </p:txBody>
      </p:sp>
    </p:spTree>
    <p:extLst>
      <p:ext uri="{BB962C8B-B14F-4D97-AF65-F5344CB8AC3E}">
        <p14:creationId xmlns:p14="http://schemas.microsoft.com/office/powerpoint/2010/main" val="52597608"/>
      </p:ext>
    </p:extLst>
  </p:cSld>
  <p:clrMapOvr>
    <a:overrideClrMapping bg1="dk1" tx1="lt1" bg2="dk2" tx2="lt2" accent1="accent1" accent2="accent2" accent3="accent3" accent4="accent4" accent5="accent5" accent6="accent6" hlink="hlink" folHlink="folHlink"/>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9"/>
          <p:cNvSpPr>
            <a:spLocks noGrp="1"/>
          </p:cNvSpPr>
          <p:nvPr>
            <p:ph type="dt" sz="half" idx="10"/>
          </p:nvPr>
        </p:nvSpPr>
        <p:spPr/>
        <p:txBody>
          <a:bodyPr/>
          <a:lstStyle>
            <a:lvl1pPr>
              <a:defRPr/>
            </a:lvl1pPr>
          </a:lstStyle>
          <a:p>
            <a:fld id="{3E0E6827-6FB4-48B0-87A2-328428FD2C56}" type="datetime1">
              <a:rPr lang="zh-CN" altLang="en-US" smtClean="0"/>
              <a:t>2026/7/22</a:t>
            </a:fld>
            <a:endParaRPr lang="zh-CN" altLang="en-US"/>
          </a:p>
        </p:txBody>
      </p:sp>
      <p:sp>
        <p:nvSpPr>
          <p:cNvPr id="3" name="页脚占位符 21"/>
          <p:cNvSpPr>
            <a:spLocks noGrp="1"/>
          </p:cNvSpPr>
          <p:nvPr>
            <p:ph type="ftr" sz="quarter" idx="11"/>
          </p:nvPr>
        </p:nvSpPr>
        <p:spPr>
          <a:xfrm>
            <a:off x="5217585" y="6408739"/>
            <a:ext cx="4212167" cy="365125"/>
          </a:xfrm>
          <a:prstGeom prst="rect">
            <a:avLst/>
          </a:prstGeom>
        </p:spPr>
        <p:txBody>
          <a:bodyPr/>
          <a:lstStyle>
            <a:lvl1pPr>
              <a:defRPr/>
            </a:lvl1pPr>
          </a:lstStyle>
          <a:p>
            <a:pPr>
              <a:defRPr/>
            </a:pPr>
            <a:r>
              <a:rPr lang="zh-CN" altLang="en-US"/>
              <a:t>中国科学技术大学   近代物理系</a:t>
            </a:r>
            <a:endParaRPr lang="en-US" altLang="zh-CN" dirty="0"/>
          </a:p>
        </p:txBody>
      </p:sp>
      <p:sp>
        <p:nvSpPr>
          <p:cNvPr id="4" name="灯片编号占位符 17"/>
          <p:cNvSpPr>
            <a:spLocks noGrp="1"/>
          </p:cNvSpPr>
          <p:nvPr>
            <p:ph type="sldNum" sz="quarter" idx="12"/>
          </p:nvPr>
        </p:nvSpPr>
        <p:spPr/>
        <p:txBody>
          <a:bodyPr/>
          <a:lstStyle>
            <a:lvl1pPr>
              <a:defRPr/>
            </a:lvl1pPr>
          </a:lstStyle>
          <a:p>
            <a:fld id="{C40B4FF0-5E72-4B05-8317-861D4184A370}" type="slidenum">
              <a:rPr lang="zh-CN" altLang="en-US" smtClean="0"/>
              <a:t>‹#›</a:t>
            </a:fld>
            <a:endParaRPr lang="zh-CN" altLang="en-US"/>
          </a:p>
        </p:txBody>
      </p:sp>
    </p:spTree>
    <p:extLst>
      <p:ext uri="{BB962C8B-B14F-4D97-AF65-F5344CB8AC3E}">
        <p14:creationId xmlns:p14="http://schemas.microsoft.com/office/powerpoint/2010/main" val="3216191131"/>
      </p:ext>
    </p:extLst>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a:xfrm>
            <a:off x="1219200" y="4876800"/>
            <a:ext cx="9975701" cy="457200"/>
          </a:xfrm>
        </p:spPr>
        <p:txBody>
          <a:bodyPr anchor="t">
            <a:sp3d prstMaterial="softEdge">
              <a:bevelT w="0" h="0"/>
            </a:sp3d>
          </a:bodyPr>
          <a:lstStyle>
            <a:lvl1pPr algn="r">
              <a:buNone/>
              <a:defRPr sz="2500" b="0">
                <a:solidFill>
                  <a:schemeClr val="accent1"/>
                </a:solidFill>
                <a:effectLst/>
              </a:defRPr>
            </a:lvl1pPr>
            <a:extLst/>
          </a:lstStyle>
          <a:p>
            <a:r>
              <a:rPr lang="zh-CN" altLang="en-US"/>
              <a:t>单击此处编辑母版标题样式</a:t>
            </a:r>
            <a:endParaRPr lang="en-US"/>
          </a:p>
        </p:txBody>
      </p:sp>
      <p:sp>
        <p:nvSpPr>
          <p:cNvPr id="3" name="文本占位符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zh-CN" altLang="en-US"/>
              <a:t>单击此处编辑母版文本样式</a:t>
            </a:r>
          </a:p>
        </p:txBody>
      </p:sp>
      <p:sp>
        <p:nvSpPr>
          <p:cNvPr id="4" name="内容占位符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5" name="日期占位符 4"/>
          <p:cNvSpPr>
            <a:spLocks noGrp="1"/>
          </p:cNvSpPr>
          <p:nvPr>
            <p:ph type="dt" sz="half" idx="10"/>
          </p:nvPr>
        </p:nvSpPr>
        <p:spPr/>
        <p:txBody>
          <a:bodyPr/>
          <a:lstStyle>
            <a:lvl1pPr>
              <a:defRPr/>
            </a:lvl1pPr>
            <a:extLst/>
          </a:lstStyle>
          <a:p>
            <a:fld id="{69FA500D-B930-4794-986E-021AC89E11D7}" type="datetime1">
              <a:rPr lang="zh-CN" altLang="en-US" smtClean="0"/>
              <a:t>2026/7/22</a:t>
            </a:fld>
            <a:endParaRPr lang="zh-CN" altLang="en-US"/>
          </a:p>
        </p:txBody>
      </p:sp>
      <p:sp>
        <p:nvSpPr>
          <p:cNvPr id="6" name="页脚占位符 5"/>
          <p:cNvSpPr>
            <a:spLocks noGrp="1"/>
          </p:cNvSpPr>
          <p:nvPr>
            <p:ph type="ftr" sz="quarter" idx="11"/>
          </p:nvPr>
        </p:nvSpPr>
        <p:spPr>
          <a:xfrm>
            <a:off x="5217585" y="6408739"/>
            <a:ext cx="4212167" cy="365125"/>
          </a:xfrm>
          <a:prstGeom prst="rect">
            <a:avLst/>
          </a:prstGeom>
        </p:spPr>
        <p:txBody>
          <a:bodyPr/>
          <a:lstStyle>
            <a:lvl1pPr>
              <a:defRPr/>
            </a:lvl1pPr>
            <a:extLst/>
          </a:lstStyle>
          <a:p>
            <a:pPr>
              <a:defRPr/>
            </a:pPr>
            <a:r>
              <a:rPr lang="zh-CN" altLang="en-US"/>
              <a:t>中国科学技术大学   近代物理系</a:t>
            </a:r>
            <a:endParaRPr lang="en-US" altLang="zh-CN" dirty="0"/>
          </a:p>
        </p:txBody>
      </p:sp>
      <p:sp>
        <p:nvSpPr>
          <p:cNvPr id="7" name="灯片编号占位符 6"/>
          <p:cNvSpPr>
            <a:spLocks noGrp="1"/>
          </p:cNvSpPr>
          <p:nvPr>
            <p:ph type="sldNum" sz="quarter" idx="12"/>
          </p:nvPr>
        </p:nvSpPr>
        <p:spPr/>
        <p:txBody>
          <a:bodyPr/>
          <a:lstStyle>
            <a:lvl1pPr>
              <a:defRPr/>
            </a:lvl1pPr>
          </a:lstStyle>
          <a:p>
            <a:fld id="{C40B4FF0-5E72-4B05-8317-861D4184A370}" type="slidenum">
              <a:rPr lang="zh-CN" altLang="en-US" smtClean="0"/>
              <a:t>‹#›</a:t>
            </a:fld>
            <a:endParaRPr lang="zh-CN" altLang="en-US"/>
          </a:p>
        </p:txBody>
      </p:sp>
    </p:spTree>
    <p:extLst>
      <p:ext uri="{BB962C8B-B14F-4D97-AF65-F5344CB8AC3E}">
        <p14:creationId xmlns:p14="http://schemas.microsoft.com/office/powerpoint/2010/main" val="3931451157"/>
      </p:ext>
    </p:extLst>
  </p:cSld>
  <p:clrMapOvr>
    <a:overrideClrMapping bg1="lt1" tx1="dk1" bg2="lt2" tx2="dk2" accent1="accent1" accent2="accent2" accent3="accent3" accent4="accent4" accent5="accent5" accent6="accent6" hlink="hlink" folHlink="folHlink"/>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任意多边形 4"/>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hangingPunct="1">
              <a:defRPr/>
            </a:pPr>
            <a:endParaRPr lang="en-US" sz="1800" dirty="0">
              <a:latin typeface="Arial" charset="0"/>
              <a:ea typeface="宋体" charset="-122"/>
            </a:endParaRPr>
          </a:p>
        </p:txBody>
      </p:sp>
      <p:sp>
        <p:nvSpPr>
          <p:cNvPr id="6" name="任意多边形 5"/>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w="9525" cap="flat" cmpd="sng" algn="ctr">
            <a:noFill/>
            <a:prstDash val="solid"/>
            <a:round/>
            <a:headEnd type="none" w="med" len="med"/>
            <a:tailEnd type="none" w="med" len="med"/>
          </a:ln>
        </p:spPr>
        <p:txBody>
          <a:bodyPr/>
          <a:lstStyle/>
          <a:p>
            <a:pPr>
              <a:defRPr/>
            </a:pPr>
            <a:endParaRPr lang="zh-CN" altLang="en-US" sz="1800">
              <a:latin typeface="Arial" charset="0"/>
            </a:endParaRPr>
          </a:p>
        </p:txBody>
      </p:sp>
      <p:sp>
        <p:nvSpPr>
          <p:cNvPr id="7" name="直角三角形 6"/>
          <p:cNvSpPr>
            <a:spLocks/>
          </p:cNvSpPr>
          <p:nvPr/>
        </p:nvSpPr>
        <p:spPr bwMode="auto">
          <a:xfrm>
            <a:off x="-8056" y="5791253"/>
            <a:ext cx="4536419"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1800" dirty="0"/>
          </a:p>
        </p:txBody>
      </p:sp>
      <p:cxnSp>
        <p:nvCxnSpPr>
          <p:cNvPr id="8" name="直接连接符 7"/>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燕尾形 8"/>
          <p:cNvSpPr/>
          <p:nvPr/>
        </p:nvSpPr>
        <p:spPr>
          <a:xfrm>
            <a:off x="11552768" y="4987925"/>
            <a:ext cx="24341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sz="1800" dirty="0"/>
          </a:p>
        </p:txBody>
      </p:sp>
      <p:sp>
        <p:nvSpPr>
          <p:cNvPr id="10" name="燕尾形 9"/>
          <p:cNvSpPr/>
          <p:nvPr/>
        </p:nvSpPr>
        <p:spPr>
          <a:xfrm>
            <a:off x="11303001" y="4987925"/>
            <a:ext cx="24341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sz="1800" dirty="0"/>
          </a:p>
        </p:txBody>
      </p:sp>
      <p:sp>
        <p:nvSpPr>
          <p:cNvPr id="4" name="文本占位符 3"/>
          <p:cNvSpPr>
            <a:spLocks noGrp="1"/>
          </p:cNvSpPr>
          <p:nvPr>
            <p:ph type="body" sz="half" idx="2"/>
          </p:nvPr>
        </p:nvSpPr>
        <p:spPr>
          <a:xfrm>
            <a:off x="1521643" y="5443402"/>
            <a:ext cx="95504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zh-CN" altLang="en-US"/>
              <a:t>单击此处编辑母版文本样式</a:t>
            </a:r>
          </a:p>
        </p:txBody>
      </p:sp>
      <p:sp>
        <p:nvSpPr>
          <p:cNvPr id="3" name="图片占位符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zh-CN" altLang="en-US" noProof="0"/>
              <a:t>单击图标添加图片</a:t>
            </a:r>
            <a:endParaRPr lang="en-US" noProof="0" dirty="0"/>
          </a:p>
        </p:txBody>
      </p:sp>
      <p:sp>
        <p:nvSpPr>
          <p:cNvPr id="2" name="标题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zh-CN" altLang="en-US"/>
              <a:t>单击此处编辑母版标题样式</a:t>
            </a:r>
            <a:endParaRPr lang="en-US"/>
          </a:p>
        </p:txBody>
      </p:sp>
      <p:sp>
        <p:nvSpPr>
          <p:cNvPr id="11" name="日期占位符 4"/>
          <p:cNvSpPr>
            <a:spLocks noGrp="1"/>
          </p:cNvSpPr>
          <p:nvPr>
            <p:ph type="dt" sz="half" idx="10"/>
          </p:nvPr>
        </p:nvSpPr>
        <p:spPr/>
        <p:txBody>
          <a:bodyPr/>
          <a:lstStyle>
            <a:lvl1pPr>
              <a:defRPr>
                <a:solidFill>
                  <a:schemeClr val="tx1"/>
                </a:solidFill>
              </a:defRPr>
            </a:lvl1pPr>
            <a:extLst/>
          </a:lstStyle>
          <a:p>
            <a:fld id="{BA96E828-2568-46BE-A60C-3F81D6C0DCB5}" type="datetime1">
              <a:rPr lang="zh-CN" altLang="en-US" smtClean="0"/>
              <a:t>2026/7/22</a:t>
            </a:fld>
            <a:endParaRPr lang="zh-CN" altLang="en-US"/>
          </a:p>
        </p:txBody>
      </p:sp>
      <p:sp>
        <p:nvSpPr>
          <p:cNvPr id="12" name="页脚占位符 5"/>
          <p:cNvSpPr>
            <a:spLocks noGrp="1"/>
          </p:cNvSpPr>
          <p:nvPr>
            <p:ph type="ftr" sz="quarter" idx="11"/>
          </p:nvPr>
        </p:nvSpPr>
        <p:spPr>
          <a:xfrm>
            <a:off x="5839884" y="6408739"/>
            <a:ext cx="3134783" cy="365125"/>
          </a:xfrm>
          <a:prstGeom prst="rect">
            <a:avLst/>
          </a:prstGeom>
        </p:spPr>
        <p:txBody>
          <a:bodyPr/>
          <a:lstStyle>
            <a:lvl1pPr>
              <a:defRPr>
                <a:solidFill>
                  <a:schemeClr val="tx1"/>
                </a:solidFill>
              </a:defRPr>
            </a:lvl1pPr>
            <a:extLst/>
          </a:lstStyle>
          <a:p>
            <a:pPr>
              <a:defRPr/>
            </a:pPr>
            <a:r>
              <a:rPr lang="zh-CN" altLang="en-US"/>
              <a:t>中国科学技术大学   近代物理系</a:t>
            </a:r>
            <a:endParaRPr lang="en-US" altLang="zh-CN" dirty="0"/>
          </a:p>
        </p:txBody>
      </p:sp>
      <p:sp>
        <p:nvSpPr>
          <p:cNvPr id="13" name="灯片编号占位符 6"/>
          <p:cNvSpPr>
            <a:spLocks noGrp="1"/>
          </p:cNvSpPr>
          <p:nvPr>
            <p:ph type="sldNum" sz="quarter" idx="12"/>
          </p:nvPr>
        </p:nvSpPr>
        <p:spPr/>
        <p:txBody>
          <a:bodyPr/>
          <a:lstStyle>
            <a:lvl1pPr>
              <a:defRPr/>
            </a:lvl1pPr>
          </a:lstStyle>
          <a:p>
            <a:fld id="{C40B4FF0-5E72-4B05-8317-861D4184A370}" type="slidenum">
              <a:rPr lang="zh-CN" altLang="en-US" smtClean="0"/>
              <a:t>‹#›</a:t>
            </a:fld>
            <a:endParaRPr lang="zh-CN" altLang="en-US"/>
          </a:p>
        </p:txBody>
      </p:sp>
    </p:spTree>
    <p:extLst>
      <p:ext uri="{BB962C8B-B14F-4D97-AF65-F5344CB8AC3E}">
        <p14:creationId xmlns:p14="http://schemas.microsoft.com/office/powerpoint/2010/main" val="1098582313"/>
      </p:ext>
    </p:extLst>
  </p:cSld>
  <p:clrMapOvr>
    <a:overrideClrMapping bg1="dk1" tx1="lt1" bg2="dk2" tx2="lt2" accent1="accent1" accent2="accent2" accent3="accent3" accent4="accent4" accent5="accent5" accent6="accent6" hlink="hlink" folHlink="folHlink"/>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标题占位符 8"/>
          <p:cNvSpPr>
            <a:spLocks noGrp="1"/>
          </p:cNvSpPr>
          <p:nvPr>
            <p:ph type="title"/>
          </p:nvPr>
        </p:nvSpPr>
        <p:spPr>
          <a:xfrm>
            <a:off x="476251" y="203201"/>
            <a:ext cx="10972800" cy="796925"/>
          </a:xfrm>
          <a:prstGeom prst="rect">
            <a:avLst/>
          </a:prstGeom>
          <a:noFill/>
        </p:spPr>
        <p:txBody>
          <a:bodyPr vert="horz" anchor="ctr">
            <a:noAutofit/>
            <a:scene3d>
              <a:camera prst="orthographicFront"/>
              <a:lightRig rig="soft" dir="t"/>
            </a:scene3d>
            <a:sp3d prstMaterial="softEdge">
              <a:bevelT w="25400" h="25400"/>
            </a:sp3d>
          </a:bodyPr>
          <a:lstStyle/>
          <a:p>
            <a:r>
              <a:rPr lang="zh-CN" altLang="en-US" dirty="0"/>
              <a:t>单击此处编辑母版标题样式</a:t>
            </a:r>
            <a:endParaRPr lang="en-US" dirty="0"/>
          </a:p>
        </p:txBody>
      </p:sp>
      <p:sp>
        <p:nvSpPr>
          <p:cNvPr id="1027" name="文本占位符 29"/>
          <p:cNvSpPr>
            <a:spLocks noGrp="1"/>
          </p:cNvSpPr>
          <p:nvPr>
            <p:ph type="body" idx="1"/>
          </p:nvPr>
        </p:nvSpPr>
        <p:spPr bwMode="auto">
          <a:xfrm>
            <a:off x="609600" y="1481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ltLang="zh-CN"/>
          </a:p>
        </p:txBody>
      </p:sp>
      <p:sp>
        <p:nvSpPr>
          <p:cNvPr id="10" name="日期占位符 9"/>
          <p:cNvSpPr>
            <a:spLocks noGrp="1"/>
          </p:cNvSpPr>
          <p:nvPr>
            <p:ph type="dt" sz="half" idx="2"/>
          </p:nvPr>
        </p:nvSpPr>
        <p:spPr>
          <a:xfrm>
            <a:off x="9429751" y="6408739"/>
            <a:ext cx="2099733" cy="365125"/>
          </a:xfrm>
          <a:prstGeom prst="rect">
            <a:avLst/>
          </a:prstGeom>
        </p:spPr>
        <p:txBody>
          <a:bodyPr vert="horz" anchor="b"/>
          <a:lstStyle>
            <a:lvl1pPr algn="l" eaLnBrk="1" latinLnBrk="0" hangingPunct="1">
              <a:defRPr kumimoji="0" sz="1000">
                <a:solidFill>
                  <a:schemeClr val="tx1"/>
                </a:solidFill>
                <a:latin typeface="Arial" charset="0"/>
                <a:ea typeface="宋体" charset="-122"/>
              </a:defRPr>
            </a:lvl1pPr>
            <a:extLst/>
          </a:lstStyle>
          <a:p>
            <a:fld id="{8DC8EF11-2BAD-4562-9D63-4B4BDC5E6081}" type="datetime1">
              <a:rPr lang="zh-CN" altLang="en-US" smtClean="0"/>
              <a:t>2026/7/22</a:t>
            </a:fld>
            <a:endParaRPr lang="zh-CN" altLang="en-US"/>
          </a:p>
        </p:txBody>
      </p:sp>
      <p:sp>
        <p:nvSpPr>
          <p:cNvPr id="18" name="灯片编号占位符 17"/>
          <p:cNvSpPr>
            <a:spLocks noGrp="1"/>
          </p:cNvSpPr>
          <p:nvPr>
            <p:ph type="sldNum" sz="quarter" idx="4"/>
          </p:nvPr>
        </p:nvSpPr>
        <p:spPr>
          <a:xfrm>
            <a:off x="11529484" y="6408739"/>
            <a:ext cx="488949"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vl1pPr>
          </a:lstStyle>
          <a:p>
            <a:fld id="{C40B4FF0-5E72-4B05-8317-861D4184A370}" type="slidenum">
              <a:rPr lang="zh-CN" altLang="en-US" smtClean="0"/>
              <a:t>‹#›</a:t>
            </a:fld>
            <a:endParaRPr lang="zh-CN" altLang="en-US"/>
          </a:p>
        </p:txBody>
      </p:sp>
      <p:sp>
        <p:nvSpPr>
          <p:cNvPr id="11" name="矩形 10"/>
          <p:cNvSpPr/>
          <p:nvPr/>
        </p:nvSpPr>
        <p:spPr>
          <a:xfrm>
            <a:off x="190501" y="0"/>
            <a:ext cx="48684" cy="6858000"/>
          </a:xfrm>
          <a:prstGeom prst="rect">
            <a:avLst/>
          </a:prstGeom>
          <a:gradFill flip="none" rotWithShape="1">
            <a:gsLst>
              <a:gs pos="0">
                <a:srgbClr val="5E9EFF"/>
              </a:gs>
              <a:gs pos="39999">
                <a:srgbClr val="85C2FF"/>
              </a:gs>
              <a:gs pos="70000">
                <a:srgbClr val="C4D6EB"/>
              </a:gs>
              <a:gs pos="100000">
                <a:srgbClr val="FFEBFA"/>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800"/>
          </a:p>
        </p:txBody>
      </p:sp>
      <p:sp>
        <p:nvSpPr>
          <p:cNvPr id="16" name="矩形 15"/>
          <p:cNvSpPr/>
          <p:nvPr/>
        </p:nvSpPr>
        <p:spPr>
          <a:xfrm>
            <a:off x="0" y="1071564"/>
            <a:ext cx="12192000" cy="46037"/>
          </a:xfrm>
          <a:prstGeom prst="rect">
            <a:avLst/>
          </a:prstGeom>
          <a:gradFill flip="none" rotWithShape="1">
            <a:gsLst>
              <a:gs pos="0">
                <a:srgbClr val="5E9EFF"/>
              </a:gs>
              <a:gs pos="39999">
                <a:srgbClr val="85C2FF"/>
              </a:gs>
              <a:gs pos="70000">
                <a:srgbClr val="C4D6EB"/>
              </a:gs>
              <a:gs pos="100000">
                <a:srgbClr val="FFEBFA"/>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sz="1800"/>
          </a:p>
        </p:txBody>
      </p:sp>
    </p:spTree>
    <p:extLst>
      <p:ext uri="{BB962C8B-B14F-4D97-AF65-F5344CB8AC3E}">
        <p14:creationId xmlns:p14="http://schemas.microsoft.com/office/powerpoint/2010/main" val="257215487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random/>
  </p:transition>
  <p:hf hdr="0" ftr="0" dt="0"/>
  <p:txStyles>
    <p:titleStyle>
      <a:lvl1pPr algn="l" rtl="0" eaLnBrk="1" fontAlgn="base" hangingPunct="1">
        <a:spcBef>
          <a:spcPct val="0"/>
        </a:spcBef>
        <a:spcAft>
          <a:spcPct val="0"/>
        </a:spcAft>
        <a:defRPr lang="en-US" altLang="en-US" sz="4400" b="1" kern="1200" dirty="0">
          <a:solidFill>
            <a:srgbClr val="000066"/>
          </a:solidFill>
          <a:effectLst>
            <a:outerShdw blurRad="31750" dist="25400" dir="5400000" algn="tl" rotWithShape="0">
              <a:srgbClr val="000000">
                <a:alpha val="25000"/>
              </a:srgbClr>
            </a:outerShdw>
          </a:effectLst>
          <a:latin typeface="Arial" pitchFamily="34" charset="0"/>
          <a:ea typeface="+mn-ea"/>
          <a:cs typeface="Arial" pitchFamily="34" charset="0"/>
        </a:defRPr>
      </a:lvl1pPr>
      <a:lvl2pPr algn="l" rtl="0" eaLnBrk="1" fontAlgn="base" hangingPunct="1">
        <a:spcBef>
          <a:spcPct val="0"/>
        </a:spcBef>
        <a:spcAft>
          <a:spcPct val="0"/>
        </a:spcAft>
        <a:defRPr sz="4400" b="1">
          <a:solidFill>
            <a:srgbClr val="000066"/>
          </a:solidFill>
          <a:latin typeface="Arial" charset="0"/>
          <a:ea typeface="黑体" pitchFamily="49" charset="-122"/>
          <a:cs typeface="Arial" charset="0"/>
        </a:defRPr>
      </a:lvl2pPr>
      <a:lvl3pPr algn="l" rtl="0" eaLnBrk="1" fontAlgn="base" hangingPunct="1">
        <a:spcBef>
          <a:spcPct val="0"/>
        </a:spcBef>
        <a:spcAft>
          <a:spcPct val="0"/>
        </a:spcAft>
        <a:defRPr sz="4400" b="1">
          <a:solidFill>
            <a:srgbClr val="000066"/>
          </a:solidFill>
          <a:latin typeface="Arial" charset="0"/>
          <a:ea typeface="黑体" pitchFamily="49" charset="-122"/>
          <a:cs typeface="Arial" charset="0"/>
        </a:defRPr>
      </a:lvl3pPr>
      <a:lvl4pPr algn="l" rtl="0" eaLnBrk="1" fontAlgn="base" hangingPunct="1">
        <a:spcBef>
          <a:spcPct val="0"/>
        </a:spcBef>
        <a:spcAft>
          <a:spcPct val="0"/>
        </a:spcAft>
        <a:defRPr sz="4400" b="1">
          <a:solidFill>
            <a:srgbClr val="000066"/>
          </a:solidFill>
          <a:latin typeface="Arial" charset="0"/>
          <a:ea typeface="黑体" pitchFamily="49" charset="-122"/>
          <a:cs typeface="Arial" charset="0"/>
        </a:defRPr>
      </a:lvl4pPr>
      <a:lvl5pPr algn="l" rtl="0" eaLnBrk="1" fontAlgn="base" hangingPunct="1">
        <a:spcBef>
          <a:spcPct val="0"/>
        </a:spcBef>
        <a:spcAft>
          <a:spcPct val="0"/>
        </a:spcAft>
        <a:defRPr sz="4400" b="1">
          <a:solidFill>
            <a:srgbClr val="000066"/>
          </a:solidFill>
          <a:latin typeface="Arial" charset="0"/>
          <a:ea typeface="黑体" pitchFamily="49" charset="-122"/>
          <a:cs typeface="Arial" charset="0"/>
        </a:defRPr>
      </a:lvl5pPr>
      <a:lvl6pPr marL="457200" algn="l" rtl="0" eaLnBrk="1" fontAlgn="base" hangingPunct="1">
        <a:spcBef>
          <a:spcPct val="0"/>
        </a:spcBef>
        <a:spcAft>
          <a:spcPct val="0"/>
        </a:spcAft>
        <a:defRPr sz="4400" b="1">
          <a:solidFill>
            <a:schemeClr val="tx1"/>
          </a:solidFill>
          <a:latin typeface="Lucida Sans Unicode" pitchFamily="34" charset="0"/>
          <a:ea typeface="黑体" pitchFamily="49" charset="-122"/>
        </a:defRPr>
      </a:lvl6pPr>
      <a:lvl7pPr marL="914400" algn="l" rtl="0" eaLnBrk="1" fontAlgn="base" hangingPunct="1">
        <a:spcBef>
          <a:spcPct val="0"/>
        </a:spcBef>
        <a:spcAft>
          <a:spcPct val="0"/>
        </a:spcAft>
        <a:defRPr sz="4400" b="1">
          <a:solidFill>
            <a:schemeClr val="tx1"/>
          </a:solidFill>
          <a:latin typeface="Lucida Sans Unicode" pitchFamily="34" charset="0"/>
          <a:ea typeface="黑体" pitchFamily="49" charset="-122"/>
        </a:defRPr>
      </a:lvl7pPr>
      <a:lvl8pPr marL="1371600" algn="l" rtl="0" eaLnBrk="1" fontAlgn="base" hangingPunct="1">
        <a:spcBef>
          <a:spcPct val="0"/>
        </a:spcBef>
        <a:spcAft>
          <a:spcPct val="0"/>
        </a:spcAft>
        <a:defRPr sz="4400" b="1">
          <a:solidFill>
            <a:schemeClr val="tx1"/>
          </a:solidFill>
          <a:latin typeface="Lucida Sans Unicode" pitchFamily="34" charset="0"/>
          <a:ea typeface="黑体" pitchFamily="49" charset="-122"/>
        </a:defRPr>
      </a:lvl8pPr>
      <a:lvl9pPr marL="1828800" algn="l" rtl="0" eaLnBrk="1" fontAlgn="base" hangingPunct="1">
        <a:spcBef>
          <a:spcPct val="0"/>
        </a:spcBef>
        <a:spcAft>
          <a:spcPct val="0"/>
        </a:spcAft>
        <a:defRPr sz="4400" b="1">
          <a:solidFill>
            <a:schemeClr val="tx1"/>
          </a:solidFill>
          <a:latin typeface="Lucida Sans Unicode" pitchFamily="34" charset="0"/>
          <a:ea typeface="黑体" pitchFamily="49" charset="-122"/>
        </a:defRPr>
      </a:lvl9pPr>
      <a:extLst/>
    </p:titleStyle>
    <p:bodyStyle>
      <a:lvl1pPr marL="365125" indent="-255588" algn="l" rtl="0" eaLnBrk="1" fontAlgn="base" hangingPunct="1">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Arial" pitchFamily="34" charset="0"/>
          <a:ea typeface="+mn-ea"/>
          <a:cs typeface="Arial" pitchFamily="34" charset="0"/>
        </a:defRPr>
      </a:lvl1pPr>
      <a:lvl2pPr marL="620713" indent="-228600" algn="l" rtl="0" eaLnBrk="1" fontAlgn="base" hangingPunct="1">
        <a:spcBef>
          <a:spcPts val="325"/>
        </a:spcBef>
        <a:spcAft>
          <a:spcPct val="0"/>
        </a:spcAft>
        <a:buClr>
          <a:schemeClr val="accent1"/>
        </a:buClr>
        <a:buFont typeface="Verdana" panose="020B0604030504040204" pitchFamily="34" charset="0"/>
        <a:buChar char="◦"/>
        <a:defRPr lang="zh-CN" altLang="en-US" sz="2300" kern="1200" dirty="0">
          <a:solidFill>
            <a:schemeClr val="tx1"/>
          </a:solidFill>
          <a:latin typeface="Arial" pitchFamily="34" charset="0"/>
          <a:ea typeface="+mn-ea"/>
          <a:cs typeface="Arial" pitchFamily="34" charset="0"/>
        </a:defRPr>
      </a:lvl2pPr>
      <a:lvl3pPr marL="858838" indent="-228600" algn="l" rtl="0" eaLnBrk="1" fontAlgn="base" hangingPunct="1">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Arial" pitchFamily="34" charset="0"/>
          <a:ea typeface="+mn-ea"/>
          <a:cs typeface="Arial" pitchFamily="34" charset="0"/>
        </a:defRPr>
      </a:lvl3pPr>
      <a:lvl4pPr marL="1143000" indent="-228600" algn="l" rtl="0" eaLnBrk="1" fontAlgn="base" hangingPunct="1">
        <a:spcBef>
          <a:spcPts val="350"/>
        </a:spcBef>
        <a:spcAft>
          <a:spcPct val="0"/>
        </a:spcAft>
        <a:buClr>
          <a:schemeClr val="accent2"/>
        </a:buClr>
        <a:buFont typeface="Wingdings 2" panose="05020102010507070707" pitchFamily="18" charset="2"/>
        <a:buChar char=""/>
        <a:defRPr sz="1900" kern="1200">
          <a:solidFill>
            <a:schemeClr val="tx1"/>
          </a:solidFill>
          <a:latin typeface="Arial" pitchFamily="34" charset="0"/>
          <a:ea typeface="+mn-ea"/>
          <a:cs typeface="Arial" pitchFamily="34" charset="0"/>
        </a:defRPr>
      </a:lvl4pPr>
      <a:lvl5pPr marL="1371600" indent="-228600" algn="l" rtl="0" eaLnBrk="1" fontAlgn="base" hangingPunct="1">
        <a:spcBef>
          <a:spcPts val="350"/>
        </a:spcBef>
        <a:spcAft>
          <a:spcPct val="0"/>
        </a:spcAft>
        <a:buClr>
          <a:schemeClr val="accent2"/>
        </a:buClr>
        <a:buFont typeface="Wingdings 2" panose="05020102010507070707" pitchFamily="18" charset="2"/>
        <a:buChar char=""/>
        <a:defRPr sz="2000" kern="1200">
          <a:solidFill>
            <a:schemeClr val="tx1"/>
          </a:solidFill>
          <a:latin typeface="Arial" pitchFamily="34" charset="0"/>
          <a:ea typeface="+mn-ea"/>
          <a:cs typeface="Arial"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9.jp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ctrTitle"/>
          </p:nvPr>
        </p:nvSpPr>
        <p:spPr>
          <a:xfrm>
            <a:off x="914400" y="1839558"/>
            <a:ext cx="10363200" cy="1021976"/>
          </a:xfrm>
        </p:spPr>
        <p:txBody>
          <a:bodyPr/>
          <a:lstStyle/>
          <a:p>
            <a:pPr algn="ctr"/>
            <a:br>
              <a:rPr lang="en-US" altLang="zh-CN" sz="3600" dirty="0">
                <a:latin typeface="+mn-lt"/>
                <a:cs typeface="+mn-ea"/>
                <a:sym typeface="+mn-lt"/>
              </a:rPr>
            </a:br>
            <a:r>
              <a:rPr lang="zh-CN" altLang="en-US" sz="3600" dirty="0">
                <a:latin typeface="+mn-lt"/>
                <a:cs typeface="+mn-ea"/>
                <a:sym typeface="+mn-lt"/>
              </a:rPr>
              <a:t>超级陶粲主漂移室（</a:t>
            </a:r>
            <a:r>
              <a:rPr lang="en-US" altLang="zh-CN" sz="3600" dirty="0">
                <a:latin typeface="+mn-lt"/>
                <a:cs typeface="+mn-ea"/>
                <a:sym typeface="+mn-lt"/>
              </a:rPr>
              <a:t>MDCH</a:t>
            </a:r>
            <a:r>
              <a:rPr lang="zh-CN" altLang="en-US" sz="3600" dirty="0">
                <a:latin typeface="+mn-lt"/>
                <a:cs typeface="+mn-ea"/>
                <a:sym typeface="+mn-lt"/>
              </a:rPr>
              <a:t>）研究进展</a:t>
            </a:r>
          </a:p>
        </p:txBody>
      </p:sp>
      <p:sp>
        <p:nvSpPr>
          <p:cNvPr id="2" name="灯片编号占位符 1">
            <a:extLst>
              <a:ext uri="{FF2B5EF4-FFF2-40B4-BE49-F238E27FC236}">
                <a16:creationId xmlns:a16="http://schemas.microsoft.com/office/drawing/2014/main" id="{A36C34C8-D8FE-4CC7-8A9D-81C0DF274A03}"/>
              </a:ext>
            </a:extLst>
          </p:cNvPr>
          <p:cNvSpPr>
            <a:spLocks noGrp="1"/>
          </p:cNvSpPr>
          <p:nvPr>
            <p:ph type="sldNum" sz="quarter" idx="12"/>
          </p:nvPr>
        </p:nvSpPr>
        <p:spPr/>
        <p:txBody>
          <a:bodyPr/>
          <a:lstStyle/>
          <a:p>
            <a:fld id="{C40B4FF0-5E72-4B05-8317-861D4184A370}" type="slidenum">
              <a:rPr lang="zh-CN" altLang="en-US" smtClean="0">
                <a:cs typeface="+mn-ea"/>
                <a:sym typeface="+mn-lt"/>
              </a:rPr>
              <a:t>1</a:t>
            </a:fld>
            <a:endParaRPr lang="zh-CN" altLang="en-US">
              <a:cs typeface="+mn-ea"/>
              <a:sym typeface="+mn-lt"/>
            </a:endParaRPr>
          </a:p>
        </p:txBody>
      </p:sp>
      <p:sp>
        <p:nvSpPr>
          <p:cNvPr id="7" name="副标题 6">
            <a:extLst>
              <a:ext uri="{FF2B5EF4-FFF2-40B4-BE49-F238E27FC236}">
                <a16:creationId xmlns:a16="http://schemas.microsoft.com/office/drawing/2014/main" id="{CBD8BB08-FE43-4A5A-BBB8-F553B1F4C038}"/>
              </a:ext>
            </a:extLst>
          </p:cNvPr>
          <p:cNvSpPr>
            <a:spLocks noGrp="1"/>
          </p:cNvSpPr>
          <p:nvPr>
            <p:ph type="subTitle" idx="1"/>
          </p:nvPr>
        </p:nvSpPr>
        <p:spPr>
          <a:xfrm>
            <a:off x="914400" y="4272603"/>
            <a:ext cx="10363200" cy="1751678"/>
          </a:xfrm>
        </p:spPr>
        <p:txBody>
          <a:bodyPr/>
          <a:lstStyle/>
          <a:p>
            <a:pPr algn="ctr"/>
            <a:r>
              <a:rPr lang="zh-CN" altLang="en-US" sz="2400" dirty="0"/>
              <a:t>李志杰</a:t>
            </a:r>
            <a:endParaRPr lang="en-US" altLang="zh-CN" sz="2400" dirty="0"/>
          </a:p>
          <a:p>
            <a:pPr algn="ctr"/>
            <a:r>
              <a:rPr lang="zh-CN" altLang="en-US" sz="2400" dirty="0">
                <a:solidFill>
                  <a:srgbClr val="00B0F0"/>
                </a:solidFill>
              </a:rPr>
              <a:t>（</a:t>
            </a:r>
            <a:r>
              <a:rPr lang="en-US" altLang="zh-CN" sz="2400" dirty="0">
                <a:solidFill>
                  <a:srgbClr val="00B0F0"/>
                </a:solidFill>
              </a:rPr>
              <a:t>STCF MDCH</a:t>
            </a:r>
            <a:r>
              <a:rPr lang="zh-CN" altLang="en-US" sz="2400" dirty="0">
                <a:solidFill>
                  <a:srgbClr val="00B0F0"/>
                </a:solidFill>
              </a:rPr>
              <a:t>工作组）</a:t>
            </a:r>
            <a:endParaRPr lang="en-US" altLang="zh-CN" sz="2400" dirty="0">
              <a:solidFill>
                <a:srgbClr val="00B0F0"/>
              </a:solidFill>
            </a:endParaRPr>
          </a:p>
          <a:p>
            <a:pPr algn="ctr"/>
            <a:r>
              <a:rPr lang="zh-CN" altLang="en-US" sz="2400" dirty="0"/>
              <a:t>第十四届全国先进气体探测器研讨会</a:t>
            </a:r>
            <a:endParaRPr lang="en-US" altLang="zh-CN" sz="2400" dirty="0"/>
          </a:p>
          <a:p>
            <a:pPr algn="ctr"/>
            <a:r>
              <a:rPr lang="en-US" altLang="zh-CN" sz="2400" dirty="0"/>
              <a:t>2026</a:t>
            </a:r>
            <a:r>
              <a:rPr lang="zh-CN" altLang="en-US" sz="2400" dirty="0"/>
              <a:t>年</a:t>
            </a:r>
            <a:r>
              <a:rPr lang="en-US" altLang="zh-CN" sz="2400" dirty="0"/>
              <a:t>7</a:t>
            </a:r>
            <a:r>
              <a:rPr lang="zh-CN" altLang="en-US" sz="2400" dirty="0"/>
              <a:t>月 广东惠州</a:t>
            </a:r>
            <a:endParaRPr lang="en-US" altLang="zh-CN" sz="2400" dirty="0"/>
          </a:p>
        </p:txBody>
      </p:sp>
    </p:spTree>
    <p:extLst>
      <p:ext uri="{BB962C8B-B14F-4D97-AF65-F5344CB8AC3E}">
        <p14:creationId xmlns:p14="http://schemas.microsoft.com/office/powerpoint/2010/main" val="2016987509"/>
      </p:ext>
    </p:extLst>
  </p:cSld>
  <p:clrMapOvr>
    <a:masterClrMapping/>
  </p:clrMapOvr>
  <p:transition>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51C771A2-9DA6-6B49-2228-D1EC0CA0013C}"/>
              </a:ext>
            </a:extLst>
          </p:cNvPr>
          <p:cNvSpPr>
            <a:spLocks noGrp="1"/>
          </p:cNvSpPr>
          <p:nvPr>
            <p:ph type="title"/>
          </p:nvPr>
        </p:nvSpPr>
        <p:spPr/>
        <p:txBody>
          <a:bodyPr/>
          <a:lstStyle/>
          <a:p>
            <a:r>
              <a:rPr lang="en-US" altLang="zh-CN" dirty="0"/>
              <a:t>MDCH</a:t>
            </a:r>
            <a:r>
              <a:rPr lang="zh-CN" altLang="en-US" dirty="0"/>
              <a:t>关键技术研究</a:t>
            </a:r>
            <a:r>
              <a:rPr lang="en-US" altLang="zh-CN" dirty="0"/>
              <a:t>—</a:t>
            </a:r>
            <a:r>
              <a:rPr lang="zh-CN" altLang="en-US" dirty="0"/>
              <a:t>丝参数测试</a:t>
            </a:r>
          </a:p>
        </p:txBody>
      </p:sp>
      <p:sp>
        <p:nvSpPr>
          <p:cNvPr id="4" name="灯片编号占位符 3">
            <a:extLst>
              <a:ext uri="{FF2B5EF4-FFF2-40B4-BE49-F238E27FC236}">
                <a16:creationId xmlns:a16="http://schemas.microsoft.com/office/drawing/2014/main" id="{8E1F8BC4-6138-1B6F-AC6C-BDF3E21C52BB}"/>
              </a:ext>
            </a:extLst>
          </p:cNvPr>
          <p:cNvSpPr>
            <a:spLocks noGrp="1"/>
          </p:cNvSpPr>
          <p:nvPr>
            <p:ph type="sldNum" sz="quarter" idx="12"/>
          </p:nvPr>
        </p:nvSpPr>
        <p:spPr/>
        <p:txBody>
          <a:bodyPr/>
          <a:lstStyle/>
          <a:p>
            <a:fld id="{C40B4FF0-5E72-4B05-8317-861D4184A370}" type="slidenum">
              <a:rPr lang="zh-CN" altLang="en-US" smtClean="0"/>
              <a:pPr/>
              <a:t>10</a:t>
            </a:fld>
            <a:endParaRPr lang="zh-CN" altLang="en-US" dirty="0"/>
          </a:p>
        </p:txBody>
      </p:sp>
      <p:pic>
        <p:nvPicPr>
          <p:cNvPr id="5" name="图片 4">
            <a:extLst>
              <a:ext uri="{FF2B5EF4-FFF2-40B4-BE49-F238E27FC236}">
                <a16:creationId xmlns:a16="http://schemas.microsoft.com/office/drawing/2014/main" id="{EC4B552E-1F74-5929-C055-3C4E469D8C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161" y="1199076"/>
            <a:ext cx="4492301" cy="2582789"/>
          </a:xfrm>
          <a:prstGeom prst="rect">
            <a:avLst/>
          </a:prstGeom>
        </p:spPr>
      </p:pic>
      <p:pic>
        <p:nvPicPr>
          <p:cNvPr id="6" name="图片 5">
            <a:extLst>
              <a:ext uri="{FF2B5EF4-FFF2-40B4-BE49-F238E27FC236}">
                <a16:creationId xmlns:a16="http://schemas.microsoft.com/office/drawing/2014/main" id="{F79E45AB-911D-7583-C0EE-3E19499C10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161" y="3715356"/>
            <a:ext cx="4492301" cy="2331531"/>
          </a:xfrm>
          <a:prstGeom prst="rect">
            <a:avLst/>
          </a:prstGeom>
        </p:spPr>
      </p:pic>
      <p:pic>
        <p:nvPicPr>
          <p:cNvPr id="7" name="图片 6">
            <a:extLst>
              <a:ext uri="{FF2B5EF4-FFF2-40B4-BE49-F238E27FC236}">
                <a16:creationId xmlns:a16="http://schemas.microsoft.com/office/drawing/2014/main" id="{2A835589-A09B-B9D6-EFB3-8234DDA27C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05592" y="1199076"/>
            <a:ext cx="4482705" cy="2415696"/>
          </a:xfrm>
          <a:prstGeom prst="rect">
            <a:avLst/>
          </a:prstGeom>
        </p:spPr>
      </p:pic>
      <p:pic>
        <p:nvPicPr>
          <p:cNvPr id="8" name="图片 7">
            <a:extLst>
              <a:ext uri="{FF2B5EF4-FFF2-40B4-BE49-F238E27FC236}">
                <a16:creationId xmlns:a16="http://schemas.microsoft.com/office/drawing/2014/main" id="{1F1B98C2-384F-BF19-2B0C-300B9AFED2A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05592" y="3625087"/>
            <a:ext cx="4419863" cy="2415696"/>
          </a:xfrm>
          <a:prstGeom prst="rect">
            <a:avLst/>
          </a:prstGeom>
        </p:spPr>
      </p:pic>
      <p:sp>
        <p:nvSpPr>
          <p:cNvPr id="9" name="文本框 8">
            <a:extLst>
              <a:ext uri="{FF2B5EF4-FFF2-40B4-BE49-F238E27FC236}">
                <a16:creationId xmlns:a16="http://schemas.microsoft.com/office/drawing/2014/main" id="{10BC07A0-106D-554A-E463-14A792345DC1}"/>
              </a:ext>
            </a:extLst>
          </p:cNvPr>
          <p:cNvSpPr txBox="1"/>
          <p:nvPr/>
        </p:nvSpPr>
        <p:spPr>
          <a:xfrm>
            <a:off x="559049" y="5980377"/>
            <a:ext cx="5290389" cy="793487"/>
          </a:xfrm>
          <a:prstGeom prst="rect">
            <a:avLst/>
          </a:prstGeom>
          <a:noFill/>
        </p:spPr>
        <p:txBody>
          <a:bodyPr wrap="square" rtlCol="0">
            <a:spAutoFit/>
          </a:bodyPr>
          <a:lstStyle/>
          <a:p>
            <a:pPr>
              <a:lnSpc>
                <a:spcPct val="150000"/>
              </a:lnSpc>
            </a:pPr>
            <a:r>
              <a:rPr lang="zh-CN" altLang="en-US" sz="1600" dirty="0"/>
              <a:t>对于</a:t>
            </a:r>
            <a:r>
              <a:rPr lang="en-US" altLang="zh-CN" sz="1600" dirty="0"/>
              <a:t>1.5m</a:t>
            </a:r>
            <a:r>
              <a:rPr lang="zh-CN" altLang="en-US" sz="1600" dirty="0"/>
              <a:t>镀金钨丝，在</a:t>
            </a:r>
            <a:r>
              <a:rPr lang="en-US" altLang="zh-CN" sz="1600" dirty="0"/>
              <a:t>7mm</a:t>
            </a:r>
            <a:r>
              <a:rPr lang="zh-CN" altLang="en-US" sz="1600" dirty="0"/>
              <a:t>以内处于弹性形变阶段。结果显示：</a:t>
            </a:r>
            <a:r>
              <a:rPr lang="zh-CN" altLang="en-US" sz="1600" dirty="0">
                <a:solidFill>
                  <a:srgbClr val="FF0000"/>
                </a:solidFill>
              </a:rPr>
              <a:t>这个长度下，每拉伸</a:t>
            </a:r>
            <a:r>
              <a:rPr lang="en-US" altLang="zh-CN" sz="1600" dirty="0">
                <a:solidFill>
                  <a:srgbClr val="FF0000"/>
                </a:solidFill>
              </a:rPr>
              <a:t>1mm</a:t>
            </a:r>
            <a:r>
              <a:rPr lang="zh-CN" altLang="en-US" sz="1600" dirty="0">
                <a:solidFill>
                  <a:srgbClr val="FF0000"/>
                </a:solidFill>
              </a:rPr>
              <a:t>，张力变化</a:t>
            </a:r>
            <a:r>
              <a:rPr lang="en-US" altLang="zh-CN" sz="1600" dirty="0">
                <a:solidFill>
                  <a:srgbClr val="FF0000"/>
                </a:solidFill>
              </a:rPr>
              <a:t>7.7g</a:t>
            </a:r>
            <a:r>
              <a:rPr lang="zh-CN" altLang="en-US" sz="1600" dirty="0">
                <a:solidFill>
                  <a:srgbClr val="FF0000"/>
                </a:solidFill>
              </a:rPr>
              <a:t>左右。</a:t>
            </a:r>
          </a:p>
        </p:txBody>
      </p:sp>
      <p:sp>
        <p:nvSpPr>
          <p:cNvPr id="10" name="文本框 9">
            <a:extLst>
              <a:ext uri="{FF2B5EF4-FFF2-40B4-BE49-F238E27FC236}">
                <a16:creationId xmlns:a16="http://schemas.microsoft.com/office/drawing/2014/main" id="{909E59E9-07FA-CE64-04D9-402D4C81CCA9}"/>
              </a:ext>
            </a:extLst>
          </p:cNvPr>
          <p:cNvSpPr txBox="1"/>
          <p:nvPr/>
        </p:nvSpPr>
        <p:spPr>
          <a:xfrm>
            <a:off x="6481628" y="5959074"/>
            <a:ext cx="5047856" cy="793487"/>
          </a:xfrm>
          <a:prstGeom prst="rect">
            <a:avLst/>
          </a:prstGeom>
          <a:noFill/>
        </p:spPr>
        <p:txBody>
          <a:bodyPr wrap="square" rtlCol="0">
            <a:spAutoFit/>
          </a:bodyPr>
          <a:lstStyle/>
          <a:p>
            <a:pPr>
              <a:lnSpc>
                <a:spcPct val="150000"/>
              </a:lnSpc>
            </a:pPr>
            <a:r>
              <a:rPr lang="zh-CN" altLang="en-US" sz="1600" dirty="0"/>
              <a:t>对于</a:t>
            </a:r>
            <a:r>
              <a:rPr lang="en-US" altLang="zh-CN" sz="1600" dirty="0"/>
              <a:t>1.5m</a:t>
            </a:r>
            <a:r>
              <a:rPr lang="zh-CN" altLang="en-US" sz="1600" dirty="0"/>
              <a:t>铝丝，在</a:t>
            </a:r>
            <a:r>
              <a:rPr lang="en-US" altLang="zh-CN" sz="1600" dirty="0"/>
              <a:t>3.5mm</a:t>
            </a:r>
            <a:r>
              <a:rPr lang="zh-CN" altLang="en-US" sz="1600" dirty="0"/>
              <a:t>以内处于弹性形变阶段。结果显示：</a:t>
            </a:r>
            <a:r>
              <a:rPr lang="zh-CN" altLang="en-US" sz="1600" dirty="0">
                <a:solidFill>
                  <a:srgbClr val="FF0000"/>
                </a:solidFill>
              </a:rPr>
              <a:t>这个长度下，每拉伸</a:t>
            </a:r>
            <a:r>
              <a:rPr lang="en-US" altLang="zh-CN" sz="1600" dirty="0">
                <a:solidFill>
                  <a:srgbClr val="FF0000"/>
                </a:solidFill>
              </a:rPr>
              <a:t>1mm</a:t>
            </a:r>
            <a:r>
              <a:rPr lang="zh-CN" altLang="en-US" sz="1600" dirty="0">
                <a:solidFill>
                  <a:srgbClr val="FF0000"/>
                </a:solidFill>
              </a:rPr>
              <a:t>，张力变化</a:t>
            </a:r>
            <a:r>
              <a:rPr lang="en-US" altLang="zh-CN" sz="1600" dirty="0">
                <a:solidFill>
                  <a:srgbClr val="FF0000"/>
                </a:solidFill>
              </a:rPr>
              <a:t>15g</a:t>
            </a:r>
            <a:r>
              <a:rPr lang="zh-CN" altLang="en-US" sz="1600" dirty="0">
                <a:solidFill>
                  <a:srgbClr val="FF0000"/>
                </a:solidFill>
              </a:rPr>
              <a:t>左右。</a:t>
            </a:r>
          </a:p>
        </p:txBody>
      </p:sp>
    </p:spTree>
    <p:extLst>
      <p:ext uri="{BB962C8B-B14F-4D97-AF65-F5344CB8AC3E}">
        <p14:creationId xmlns:p14="http://schemas.microsoft.com/office/powerpoint/2010/main" val="730941352"/>
      </p:ext>
    </p:extLst>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CA68ACC9-A03B-12EA-1662-21F3898B7AE1}"/>
              </a:ext>
            </a:extLst>
          </p:cNvPr>
          <p:cNvSpPr>
            <a:spLocks noGrp="1"/>
          </p:cNvSpPr>
          <p:nvPr>
            <p:ph type="title"/>
          </p:nvPr>
        </p:nvSpPr>
        <p:spPr/>
        <p:txBody>
          <a:bodyPr/>
          <a:lstStyle/>
          <a:p>
            <a:r>
              <a:rPr lang="en-US" altLang="zh-CN" dirty="0"/>
              <a:t>MDCH</a:t>
            </a:r>
            <a:r>
              <a:rPr lang="zh-CN" altLang="en-US" dirty="0"/>
              <a:t>关键技术研究</a:t>
            </a:r>
            <a:r>
              <a:rPr lang="en-US" altLang="zh-CN" dirty="0"/>
              <a:t>—</a:t>
            </a:r>
            <a:r>
              <a:rPr lang="zh-CN" altLang="en-US" dirty="0"/>
              <a:t>定位子</a:t>
            </a:r>
          </a:p>
        </p:txBody>
      </p:sp>
      <p:sp>
        <p:nvSpPr>
          <p:cNvPr id="4" name="灯片编号占位符 3">
            <a:extLst>
              <a:ext uri="{FF2B5EF4-FFF2-40B4-BE49-F238E27FC236}">
                <a16:creationId xmlns:a16="http://schemas.microsoft.com/office/drawing/2014/main" id="{4B9D80B0-3675-8ADC-7863-E78F3D078E8E}"/>
              </a:ext>
            </a:extLst>
          </p:cNvPr>
          <p:cNvSpPr>
            <a:spLocks noGrp="1"/>
          </p:cNvSpPr>
          <p:nvPr>
            <p:ph type="sldNum" sz="quarter" idx="12"/>
          </p:nvPr>
        </p:nvSpPr>
        <p:spPr/>
        <p:txBody>
          <a:bodyPr/>
          <a:lstStyle/>
          <a:p>
            <a:fld id="{C40B4FF0-5E72-4B05-8317-861D4184A370}" type="slidenum">
              <a:rPr lang="zh-CN" altLang="en-US" smtClean="0"/>
              <a:pPr/>
              <a:t>11</a:t>
            </a:fld>
            <a:endParaRPr lang="zh-CN" altLang="en-US" dirty="0"/>
          </a:p>
        </p:txBody>
      </p:sp>
      <p:pic>
        <p:nvPicPr>
          <p:cNvPr id="5" name="图片 4">
            <a:extLst>
              <a:ext uri="{FF2B5EF4-FFF2-40B4-BE49-F238E27FC236}">
                <a16:creationId xmlns:a16="http://schemas.microsoft.com/office/drawing/2014/main" id="{889BBEFB-1296-FED7-C4C4-94F4C65537C1}"/>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332441" y="3404935"/>
            <a:ext cx="1426297" cy="818991"/>
          </a:xfrm>
          <a:prstGeom prst="rect">
            <a:avLst/>
          </a:prstGeom>
        </p:spPr>
      </p:pic>
      <p:pic>
        <p:nvPicPr>
          <p:cNvPr id="6" name="图片 5">
            <a:extLst>
              <a:ext uri="{FF2B5EF4-FFF2-40B4-BE49-F238E27FC236}">
                <a16:creationId xmlns:a16="http://schemas.microsoft.com/office/drawing/2014/main" id="{88806651-D5FE-68AD-D5A4-95B821C78B6A}"/>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871494" y="2413394"/>
            <a:ext cx="1955976" cy="483399"/>
          </a:xfrm>
          <a:prstGeom prst="rect">
            <a:avLst/>
          </a:prstGeom>
        </p:spPr>
      </p:pic>
      <p:pic>
        <p:nvPicPr>
          <p:cNvPr id="7" name="图片 6">
            <a:extLst>
              <a:ext uri="{FF2B5EF4-FFF2-40B4-BE49-F238E27FC236}">
                <a16:creationId xmlns:a16="http://schemas.microsoft.com/office/drawing/2014/main" id="{07A2E3A4-B3C3-58A2-2049-5374766B6BFC}"/>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737329" y="4191891"/>
            <a:ext cx="1991101" cy="700873"/>
          </a:xfrm>
          <a:prstGeom prst="rect">
            <a:avLst/>
          </a:prstGeom>
        </p:spPr>
      </p:pic>
      <p:sp>
        <p:nvSpPr>
          <p:cNvPr id="8" name="文本框 7">
            <a:extLst>
              <a:ext uri="{FF2B5EF4-FFF2-40B4-BE49-F238E27FC236}">
                <a16:creationId xmlns:a16="http://schemas.microsoft.com/office/drawing/2014/main" id="{AAF5EB50-3DE9-A36F-5BD6-0FCF05F54B87}"/>
              </a:ext>
            </a:extLst>
          </p:cNvPr>
          <p:cNvSpPr txBox="1"/>
          <p:nvPr/>
        </p:nvSpPr>
        <p:spPr>
          <a:xfrm>
            <a:off x="1212732" y="3057881"/>
            <a:ext cx="1005840" cy="507831"/>
          </a:xfrm>
          <a:prstGeom prst="rect">
            <a:avLst/>
          </a:prstGeom>
          <a:noFill/>
        </p:spPr>
        <p:txBody>
          <a:bodyPr wrap="square" rtlCol="0">
            <a:spAutoFit/>
          </a:bodyPr>
          <a:lstStyle/>
          <a:p>
            <a:pPr algn="ctr" defTabSz="685800">
              <a:defRPr/>
            </a:pPr>
            <a:r>
              <a:rPr lang="en-US" altLang="zh-CN" sz="1350" dirty="0" err="1">
                <a:solidFill>
                  <a:prstClr val="black"/>
                </a:solidFill>
                <a:latin typeface="Arial"/>
                <a:ea typeface="微软雅黑"/>
              </a:rPr>
              <a:t>BESⅢ</a:t>
            </a:r>
            <a:r>
              <a:rPr lang="en-US" altLang="zh-CN" sz="1350" dirty="0">
                <a:solidFill>
                  <a:prstClr val="black"/>
                </a:solidFill>
                <a:latin typeface="Arial"/>
                <a:ea typeface="微软雅黑"/>
              </a:rPr>
              <a:t> </a:t>
            </a:r>
          </a:p>
          <a:p>
            <a:pPr algn="ctr" defTabSz="685800">
              <a:defRPr/>
            </a:pPr>
            <a:r>
              <a:rPr lang="zh-CN" altLang="en-US" sz="1350" dirty="0">
                <a:solidFill>
                  <a:prstClr val="black"/>
                </a:solidFill>
                <a:latin typeface="Arial"/>
                <a:ea typeface="微软雅黑"/>
              </a:rPr>
              <a:t>定位子</a:t>
            </a:r>
          </a:p>
        </p:txBody>
      </p:sp>
      <p:sp>
        <p:nvSpPr>
          <p:cNvPr id="9" name="文本框 8">
            <a:extLst>
              <a:ext uri="{FF2B5EF4-FFF2-40B4-BE49-F238E27FC236}">
                <a16:creationId xmlns:a16="http://schemas.microsoft.com/office/drawing/2014/main" id="{9FD690F6-D424-8BF4-2F8D-E334CA9C9693}"/>
              </a:ext>
            </a:extLst>
          </p:cNvPr>
          <p:cNvSpPr txBox="1"/>
          <p:nvPr/>
        </p:nvSpPr>
        <p:spPr>
          <a:xfrm>
            <a:off x="1212732" y="5082353"/>
            <a:ext cx="1005840" cy="507831"/>
          </a:xfrm>
          <a:prstGeom prst="rect">
            <a:avLst/>
          </a:prstGeom>
          <a:noFill/>
        </p:spPr>
        <p:txBody>
          <a:bodyPr wrap="square" rtlCol="0">
            <a:spAutoFit/>
          </a:bodyPr>
          <a:lstStyle/>
          <a:p>
            <a:pPr algn="ctr" defTabSz="685800">
              <a:defRPr/>
            </a:pPr>
            <a:r>
              <a:rPr lang="en-US" altLang="zh-CN" sz="1350" dirty="0" err="1">
                <a:solidFill>
                  <a:prstClr val="black"/>
                </a:solidFill>
                <a:latin typeface="Arial"/>
                <a:ea typeface="微软雅黑"/>
              </a:rPr>
              <a:t>BELLEⅡ</a:t>
            </a:r>
            <a:r>
              <a:rPr lang="en-US" altLang="zh-CN" sz="1350" dirty="0">
                <a:solidFill>
                  <a:prstClr val="black"/>
                </a:solidFill>
                <a:latin typeface="Arial"/>
                <a:ea typeface="微软雅黑"/>
              </a:rPr>
              <a:t> </a:t>
            </a:r>
          </a:p>
          <a:p>
            <a:pPr algn="ctr" defTabSz="685800">
              <a:defRPr/>
            </a:pPr>
            <a:r>
              <a:rPr lang="zh-CN" altLang="en-US" sz="1350" dirty="0">
                <a:solidFill>
                  <a:prstClr val="black"/>
                </a:solidFill>
                <a:latin typeface="Arial"/>
                <a:ea typeface="微软雅黑"/>
              </a:rPr>
              <a:t>定位子</a:t>
            </a:r>
          </a:p>
        </p:txBody>
      </p:sp>
      <p:pic>
        <p:nvPicPr>
          <p:cNvPr id="10" name="图片 9">
            <a:extLst>
              <a:ext uri="{FF2B5EF4-FFF2-40B4-BE49-F238E27FC236}">
                <a16:creationId xmlns:a16="http://schemas.microsoft.com/office/drawing/2014/main" id="{9D0EA53C-3F5D-762E-C83C-8AB28627D6F4}"/>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rot="16200000">
            <a:off x="3822643" y="1396336"/>
            <a:ext cx="405924" cy="1718041"/>
          </a:xfrm>
          <a:prstGeom prst="rect">
            <a:avLst/>
          </a:prstGeom>
        </p:spPr>
      </p:pic>
      <p:sp>
        <p:nvSpPr>
          <p:cNvPr id="11" name="文本框 10">
            <a:extLst>
              <a:ext uri="{FF2B5EF4-FFF2-40B4-BE49-F238E27FC236}">
                <a16:creationId xmlns:a16="http://schemas.microsoft.com/office/drawing/2014/main" id="{E3EDFFE1-EA9F-E71A-A9D7-2AD9AE0D7960}"/>
              </a:ext>
            </a:extLst>
          </p:cNvPr>
          <p:cNvSpPr txBox="1"/>
          <p:nvPr/>
        </p:nvSpPr>
        <p:spPr>
          <a:xfrm>
            <a:off x="3234881" y="2537197"/>
            <a:ext cx="1536068" cy="507831"/>
          </a:xfrm>
          <a:prstGeom prst="rect">
            <a:avLst/>
          </a:prstGeom>
          <a:noFill/>
        </p:spPr>
        <p:txBody>
          <a:bodyPr wrap="square" rtlCol="0">
            <a:spAutoFit/>
          </a:bodyPr>
          <a:lstStyle/>
          <a:p>
            <a:pPr algn="ctr" defTabSz="685800">
              <a:defRPr/>
            </a:pPr>
            <a:r>
              <a:rPr lang="en-US" altLang="zh-CN" sz="1350" dirty="0">
                <a:solidFill>
                  <a:prstClr val="black"/>
                </a:solidFill>
                <a:latin typeface="Arial"/>
                <a:ea typeface="微软雅黑"/>
              </a:rPr>
              <a:t>STCF  </a:t>
            </a:r>
            <a:r>
              <a:rPr lang="zh-CN" altLang="en-US" sz="1350" dirty="0">
                <a:solidFill>
                  <a:prstClr val="black"/>
                </a:solidFill>
                <a:latin typeface="Arial"/>
                <a:ea typeface="微软雅黑"/>
              </a:rPr>
              <a:t>定位子</a:t>
            </a:r>
            <a:r>
              <a:rPr lang="en-US" altLang="zh-CN" sz="1350" dirty="0">
                <a:solidFill>
                  <a:prstClr val="black"/>
                </a:solidFill>
                <a:latin typeface="Arial"/>
                <a:ea typeface="微软雅黑"/>
              </a:rPr>
              <a:t>V1</a:t>
            </a:r>
          </a:p>
          <a:p>
            <a:pPr algn="ctr" defTabSz="685800">
              <a:defRPr/>
            </a:pPr>
            <a:r>
              <a:rPr lang="zh-CN" altLang="en-US" sz="1350" dirty="0">
                <a:solidFill>
                  <a:prstClr val="black"/>
                </a:solidFill>
                <a:latin typeface="Arial"/>
                <a:ea typeface="微软雅黑"/>
              </a:rPr>
              <a:t>铜管，放电工艺</a:t>
            </a:r>
          </a:p>
        </p:txBody>
      </p:sp>
      <p:sp>
        <p:nvSpPr>
          <p:cNvPr id="12" name="文本框 11">
            <a:extLst>
              <a:ext uri="{FF2B5EF4-FFF2-40B4-BE49-F238E27FC236}">
                <a16:creationId xmlns:a16="http://schemas.microsoft.com/office/drawing/2014/main" id="{97D09BB5-F682-2C40-0F4D-38015702860E}"/>
              </a:ext>
            </a:extLst>
          </p:cNvPr>
          <p:cNvSpPr txBox="1"/>
          <p:nvPr/>
        </p:nvSpPr>
        <p:spPr>
          <a:xfrm>
            <a:off x="3198168" y="4204092"/>
            <a:ext cx="1609493" cy="507831"/>
          </a:xfrm>
          <a:prstGeom prst="rect">
            <a:avLst/>
          </a:prstGeom>
          <a:noFill/>
        </p:spPr>
        <p:txBody>
          <a:bodyPr wrap="square" rtlCol="0">
            <a:spAutoFit/>
          </a:bodyPr>
          <a:lstStyle/>
          <a:p>
            <a:pPr algn="ctr" defTabSz="685800">
              <a:defRPr/>
            </a:pPr>
            <a:r>
              <a:rPr lang="en-US" altLang="zh-CN" sz="1350" dirty="0">
                <a:solidFill>
                  <a:prstClr val="black"/>
                </a:solidFill>
                <a:latin typeface="Arial"/>
                <a:ea typeface="微软雅黑"/>
              </a:rPr>
              <a:t>STCF </a:t>
            </a:r>
            <a:r>
              <a:rPr lang="zh-CN" altLang="en-US" sz="1350" dirty="0">
                <a:solidFill>
                  <a:prstClr val="black"/>
                </a:solidFill>
                <a:latin typeface="Arial"/>
                <a:ea typeface="微软雅黑"/>
              </a:rPr>
              <a:t>定位子</a:t>
            </a:r>
            <a:r>
              <a:rPr lang="en-US" altLang="zh-CN" sz="1350" dirty="0">
                <a:solidFill>
                  <a:prstClr val="black"/>
                </a:solidFill>
                <a:latin typeface="Arial"/>
                <a:ea typeface="微软雅黑"/>
              </a:rPr>
              <a:t>V2</a:t>
            </a:r>
          </a:p>
          <a:p>
            <a:pPr algn="ctr" defTabSz="685800">
              <a:defRPr/>
            </a:pPr>
            <a:r>
              <a:rPr lang="zh-CN" altLang="en-US" sz="1350" dirty="0">
                <a:solidFill>
                  <a:prstClr val="black"/>
                </a:solidFill>
                <a:latin typeface="Arial"/>
                <a:ea typeface="微软雅黑"/>
              </a:rPr>
              <a:t>铝管，拉丝工艺</a:t>
            </a:r>
          </a:p>
        </p:txBody>
      </p:sp>
      <p:pic>
        <p:nvPicPr>
          <p:cNvPr id="13" name="图片 12">
            <a:extLst>
              <a:ext uri="{FF2B5EF4-FFF2-40B4-BE49-F238E27FC236}">
                <a16:creationId xmlns:a16="http://schemas.microsoft.com/office/drawing/2014/main" id="{18A46A53-D944-1B8D-B92B-DD8183B73F56}"/>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3374518" y="3404935"/>
            <a:ext cx="1279197" cy="763392"/>
          </a:xfrm>
          <a:prstGeom prst="rect">
            <a:avLst/>
          </a:prstGeom>
        </p:spPr>
      </p:pic>
      <p:sp>
        <p:nvSpPr>
          <p:cNvPr id="14" name="文本框 13">
            <a:extLst>
              <a:ext uri="{FF2B5EF4-FFF2-40B4-BE49-F238E27FC236}">
                <a16:creationId xmlns:a16="http://schemas.microsoft.com/office/drawing/2014/main" id="{ADCF142C-9499-957A-4948-5882B34A5086}"/>
              </a:ext>
            </a:extLst>
          </p:cNvPr>
          <p:cNvSpPr txBox="1"/>
          <p:nvPr/>
        </p:nvSpPr>
        <p:spPr>
          <a:xfrm>
            <a:off x="5303141" y="4223926"/>
            <a:ext cx="1534727" cy="507831"/>
          </a:xfrm>
          <a:prstGeom prst="rect">
            <a:avLst/>
          </a:prstGeom>
          <a:noFill/>
        </p:spPr>
        <p:txBody>
          <a:bodyPr wrap="square" rtlCol="0">
            <a:spAutoFit/>
          </a:bodyPr>
          <a:lstStyle/>
          <a:p>
            <a:pPr algn="ctr" defTabSz="685800">
              <a:defRPr/>
            </a:pPr>
            <a:r>
              <a:rPr lang="en-US" altLang="zh-CN" sz="1350" dirty="0">
                <a:solidFill>
                  <a:prstClr val="black"/>
                </a:solidFill>
                <a:latin typeface="Arial"/>
                <a:ea typeface="微软雅黑"/>
              </a:rPr>
              <a:t>STCF </a:t>
            </a:r>
            <a:r>
              <a:rPr lang="zh-CN" altLang="en-US" sz="1350" dirty="0">
                <a:solidFill>
                  <a:prstClr val="black"/>
                </a:solidFill>
                <a:latin typeface="Arial"/>
                <a:ea typeface="微软雅黑"/>
              </a:rPr>
              <a:t>定位子</a:t>
            </a:r>
            <a:r>
              <a:rPr lang="en-US" altLang="zh-CN" sz="1350" dirty="0">
                <a:solidFill>
                  <a:prstClr val="black"/>
                </a:solidFill>
                <a:latin typeface="Arial"/>
                <a:ea typeface="微软雅黑"/>
              </a:rPr>
              <a:t>V3</a:t>
            </a:r>
          </a:p>
          <a:p>
            <a:pPr algn="ctr" defTabSz="685800">
              <a:defRPr/>
            </a:pPr>
            <a:r>
              <a:rPr lang="zh-CN" altLang="en-US" sz="1350" dirty="0">
                <a:solidFill>
                  <a:prstClr val="black"/>
                </a:solidFill>
                <a:latin typeface="Arial"/>
                <a:ea typeface="微软雅黑"/>
              </a:rPr>
              <a:t>小尺寸</a:t>
            </a:r>
            <a:endParaRPr lang="en-US" altLang="zh-CN" sz="1350" dirty="0">
              <a:solidFill>
                <a:prstClr val="black"/>
              </a:solidFill>
              <a:latin typeface="Arial"/>
              <a:ea typeface="微软雅黑"/>
            </a:endParaRPr>
          </a:p>
        </p:txBody>
      </p:sp>
      <p:sp>
        <p:nvSpPr>
          <p:cNvPr id="15" name="矩形 14">
            <a:extLst>
              <a:ext uri="{FF2B5EF4-FFF2-40B4-BE49-F238E27FC236}">
                <a16:creationId xmlns:a16="http://schemas.microsoft.com/office/drawing/2014/main" id="{4307D387-65E3-84A8-FC5A-1790E8E979D4}"/>
              </a:ext>
            </a:extLst>
          </p:cNvPr>
          <p:cNvSpPr/>
          <p:nvPr/>
        </p:nvSpPr>
        <p:spPr>
          <a:xfrm>
            <a:off x="570647" y="1865304"/>
            <a:ext cx="2256823" cy="3898251"/>
          </a:xfrm>
          <a:prstGeom prst="rect">
            <a:avLst/>
          </a:prstGeom>
          <a:noFill/>
          <a:ln w="28575">
            <a:solidFill>
              <a:srgbClr val="0070C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350">
              <a:solidFill>
                <a:prstClr val="white"/>
              </a:solidFill>
              <a:latin typeface="Arial"/>
              <a:ea typeface="微软雅黑"/>
            </a:endParaRPr>
          </a:p>
        </p:txBody>
      </p:sp>
      <p:sp>
        <p:nvSpPr>
          <p:cNvPr id="16" name="箭头: 右 15">
            <a:extLst>
              <a:ext uri="{FF2B5EF4-FFF2-40B4-BE49-F238E27FC236}">
                <a16:creationId xmlns:a16="http://schemas.microsoft.com/office/drawing/2014/main" id="{31E92964-219D-A225-8067-DC57C5B43F9C}"/>
              </a:ext>
            </a:extLst>
          </p:cNvPr>
          <p:cNvSpPr/>
          <p:nvPr/>
        </p:nvSpPr>
        <p:spPr>
          <a:xfrm rot="5400000">
            <a:off x="3924742" y="3121293"/>
            <a:ext cx="190207" cy="191496"/>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350">
              <a:solidFill>
                <a:prstClr val="white"/>
              </a:solidFill>
              <a:latin typeface="Arial"/>
              <a:ea typeface="微软雅黑"/>
            </a:endParaRPr>
          </a:p>
        </p:txBody>
      </p:sp>
      <p:sp>
        <p:nvSpPr>
          <p:cNvPr id="17" name="箭头: 右 16">
            <a:extLst>
              <a:ext uri="{FF2B5EF4-FFF2-40B4-BE49-F238E27FC236}">
                <a16:creationId xmlns:a16="http://schemas.microsoft.com/office/drawing/2014/main" id="{2A70F3D5-E920-C434-DCED-228F0DC9950C}"/>
              </a:ext>
            </a:extLst>
          </p:cNvPr>
          <p:cNvSpPr/>
          <p:nvPr/>
        </p:nvSpPr>
        <p:spPr>
          <a:xfrm>
            <a:off x="4933124" y="3915084"/>
            <a:ext cx="201631" cy="244305"/>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350">
              <a:solidFill>
                <a:prstClr val="white"/>
              </a:solidFill>
              <a:latin typeface="Arial"/>
              <a:ea typeface="微软雅黑"/>
            </a:endParaRPr>
          </a:p>
        </p:txBody>
      </p:sp>
      <p:sp>
        <p:nvSpPr>
          <p:cNvPr id="18" name="矩形 17">
            <a:extLst>
              <a:ext uri="{FF2B5EF4-FFF2-40B4-BE49-F238E27FC236}">
                <a16:creationId xmlns:a16="http://schemas.microsoft.com/office/drawing/2014/main" id="{8F0F0172-228B-3CF2-1EC9-AA456BCC6454}"/>
              </a:ext>
            </a:extLst>
          </p:cNvPr>
          <p:cNvSpPr/>
          <p:nvPr/>
        </p:nvSpPr>
        <p:spPr>
          <a:xfrm>
            <a:off x="5156106" y="3322766"/>
            <a:ext cx="1828799" cy="1376824"/>
          </a:xfrm>
          <a:prstGeom prst="rect">
            <a:avLst/>
          </a:prstGeom>
          <a:noFill/>
          <a:ln w="28575">
            <a:solidFill>
              <a:schemeClr val="accent2">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350">
              <a:solidFill>
                <a:prstClr val="white"/>
              </a:solidFill>
              <a:latin typeface="Arial"/>
              <a:ea typeface="微软雅黑"/>
            </a:endParaRPr>
          </a:p>
        </p:txBody>
      </p:sp>
      <p:sp>
        <p:nvSpPr>
          <p:cNvPr id="19" name="矩形 18">
            <a:extLst>
              <a:ext uri="{FF2B5EF4-FFF2-40B4-BE49-F238E27FC236}">
                <a16:creationId xmlns:a16="http://schemas.microsoft.com/office/drawing/2014/main" id="{6E18E87B-37AF-8168-A560-30EA73D6151C}"/>
              </a:ext>
            </a:extLst>
          </p:cNvPr>
          <p:cNvSpPr/>
          <p:nvPr/>
        </p:nvSpPr>
        <p:spPr>
          <a:xfrm>
            <a:off x="3078399" y="3323622"/>
            <a:ext cx="1828799" cy="1376824"/>
          </a:xfrm>
          <a:prstGeom prst="rect">
            <a:avLst/>
          </a:prstGeom>
          <a:noFill/>
          <a:ln w="28575">
            <a:solidFill>
              <a:srgbClr val="7030A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350">
              <a:solidFill>
                <a:prstClr val="white"/>
              </a:solidFill>
              <a:latin typeface="Arial"/>
              <a:ea typeface="微软雅黑"/>
            </a:endParaRPr>
          </a:p>
        </p:txBody>
      </p:sp>
      <p:sp>
        <p:nvSpPr>
          <p:cNvPr id="20" name="矩形 19">
            <a:extLst>
              <a:ext uri="{FF2B5EF4-FFF2-40B4-BE49-F238E27FC236}">
                <a16:creationId xmlns:a16="http://schemas.microsoft.com/office/drawing/2014/main" id="{97B3B024-B98B-DF23-E08C-509C5CE02FCE}"/>
              </a:ext>
            </a:extLst>
          </p:cNvPr>
          <p:cNvSpPr/>
          <p:nvPr/>
        </p:nvSpPr>
        <p:spPr>
          <a:xfrm>
            <a:off x="3075210" y="1851741"/>
            <a:ext cx="1831988" cy="1245908"/>
          </a:xfrm>
          <a:prstGeom prst="rect">
            <a:avLst/>
          </a:prstGeom>
          <a:noFill/>
          <a:ln w="28575">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350">
              <a:solidFill>
                <a:prstClr val="white"/>
              </a:solidFill>
              <a:latin typeface="Arial"/>
              <a:ea typeface="微软雅黑"/>
            </a:endParaRPr>
          </a:p>
        </p:txBody>
      </p:sp>
      <p:sp>
        <p:nvSpPr>
          <p:cNvPr id="21" name="箭头: 右 20">
            <a:extLst>
              <a:ext uri="{FF2B5EF4-FFF2-40B4-BE49-F238E27FC236}">
                <a16:creationId xmlns:a16="http://schemas.microsoft.com/office/drawing/2014/main" id="{C81459FE-F5F8-3C89-C6A1-B1BCD12B5A04}"/>
              </a:ext>
            </a:extLst>
          </p:cNvPr>
          <p:cNvSpPr/>
          <p:nvPr/>
        </p:nvSpPr>
        <p:spPr>
          <a:xfrm rot="16200000">
            <a:off x="6001502" y="3107583"/>
            <a:ext cx="183664" cy="19149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350">
              <a:solidFill>
                <a:prstClr val="white"/>
              </a:solidFill>
              <a:latin typeface="Arial"/>
              <a:ea typeface="微软雅黑"/>
            </a:endParaRPr>
          </a:p>
        </p:txBody>
      </p:sp>
      <p:sp>
        <p:nvSpPr>
          <p:cNvPr id="22" name="矩形 21">
            <a:extLst>
              <a:ext uri="{FF2B5EF4-FFF2-40B4-BE49-F238E27FC236}">
                <a16:creationId xmlns:a16="http://schemas.microsoft.com/office/drawing/2014/main" id="{C2734C1B-6157-3692-23C5-7D24702D1904}"/>
              </a:ext>
            </a:extLst>
          </p:cNvPr>
          <p:cNvSpPr/>
          <p:nvPr/>
        </p:nvSpPr>
        <p:spPr>
          <a:xfrm>
            <a:off x="5156106" y="1866361"/>
            <a:ext cx="1874456" cy="1245908"/>
          </a:xfrm>
          <a:prstGeom prst="rect">
            <a:avLst/>
          </a:prstGeom>
          <a:noFill/>
          <a:ln w="28575">
            <a:solidFill>
              <a:srgbClr val="FF0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zh-CN" altLang="en-US" sz="1350">
              <a:solidFill>
                <a:prstClr val="white"/>
              </a:solidFill>
              <a:latin typeface="Arial"/>
              <a:ea typeface="微软雅黑"/>
            </a:endParaRPr>
          </a:p>
        </p:txBody>
      </p:sp>
      <p:sp>
        <p:nvSpPr>
          <p:cNvPr id="23" name="文本框 22">
            <a:extLst>
              <a:ext uri="{FF2B5EF4-FFF2-40B4-BE49-F238E27FC236}">
                <a16:creationId xmlns:a16="http://schemas.microsoft.com/office/drawing/2014/main" id="{A3F5798F-4245-FBEC-2C65-F1EA36862D07}"/>
              </a:ext>
            </a:extLst>
          </p:cNvPr>
          <p:cNvSpPr txBox="1"/>
          <p:nvPr/>
        </p:nvSpPr>
        <p:spPr>
          <a:xfrm>
            <a:off x="5348841" y="2590797"/>
            <a:ext cx="1489027" cy="507831"/>
          </a:xfrm>
          <a:prstGeom prst="rect">
            <a:avLst/>
          </a:prstGeom>
          <a:noFill/>
        </p:spPr>
        <p:txBody>
          <a:bodyPr wrap="square" rtlCol="0">
            <a:spAutoFit/>
          </a:bodyPr>
          <a:lstStyle/>
          <a:p>
            <a:pPr algn="ctr" defTabSz="685800">
              <a:defRPr/>
            </a:pPr>
            <a:r>
              <a:rPr lang="en-US" altLang="zh-CN" sz="1350" dirty="0">
                <a:solidFill>
                  <a:prstClr val="black"/>
                </a:solidFill>
                <a:latin typeface="Arial"/>
                <a:ea typeface="微软雅黑"/>
              </a:rPr>
              <a:t>STCF </a:t>
            </a:r>
            <a:r>
              <a:rPr lang="zh-CN" altLang="en-US" sz="1350" dirty="0">
                <a:solidFill>
                  <a:prstClr val="black"/>
                </a:solidFill>
                <a:latin typeface="Arial"/>
                <a:ea typeface="微软雅黑"/>
              </a:rPr>
              <a:t>定位子</a:t>
            </a:r>
            <a:r>
              <a:rPr lang="en-US" altLang="zh-CN" sz="1350" dirty="0">
                <a:solidFill>
                  <a:prstClr val="black"/>
                </a:solidFill>
                <a:latin typeface="Arial"/>
                <a:ea typeface="微软雅黑"/>
              </a:rPr>
              <a:t>V4</a:t>
            </a:r>
          </a:p>
          <a:p>
            <a:pPr algn="ctr" defTabSz="685800">
              <a:defRPr/>
            </a:pPr>
            <a:r>
              <a:rPr lang="zh-CN" altLang="en-US" sz="1350" dirty="0">
                <a:solidFill>
                  <a:prstClr val="black"/>
                </a:solidFill>
                <a:latin typeface="Arial"/>
                <a:ea typeface="微软雅黑"/>
              </a:rPr>
              <a:t>绝缘定位子设计</a:t>
            </a:r>
            <a:endParaRPr lang="en-US" altLang="zh-CN" sz="1350" dirty="0">
              <a:solidFill>
                <a:prstClr val="black"/>
              </a:solidFill>
              <a:latin typeface="Arial"/>
              <a:ea typeface="微软雅黑"/>
            </a:endParaRPr>
          </a:p>
        </p:txBody>
      </p:sp>
      <p:pic>
        <p:nvPicPr>
          <p:cNvPr id="24" name="图片 23">
            <a:extLst>
              <a:ext uri="{FF2B5EF4-FFF2-40B4-BE49-F238E27FC236}">
                <a16:creationId xmlns:a16="http://schemas.microsoft.com/office/drawing/2014/main" id="{65687808-8C8D-3708-3421-D767C073E954}"/>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a:xfrm>
            <a:off x="5220413" y="1921162"/>
            <a:ext cx="1745841" cy="682310"/>
          </a:xfrm>
          <a:prstGeom prst="rect">
            <a:avLst/>
          </a:prstGeom>
        </p:spPr>
      </p:pic>
      <p:cxnSp>
        <p:nvCxnSpPr>
          <p:cNvPr id="25" name="直接连接符 24">
            <a:extLst>
              <a:ext uri="{FF2B5EF4-FFF2-40B4-BE49-F238E27FC236}">
                <a16:creationId xmlns:a16="http://schemas.microsoft.com/office/drawing/2014/main" id="{7A10CFB5-F735-D24B-5B15-B74044F53CBB}"/>
              </a:ext>
            </a:extLst>
          </p:cNvPr>
          <p:cNvCxnSpPr>
            <a:cxnSpLocks/>
            <a:stCxn id="15" idx="1"/>
            <a:endCxn id="15" idx="3"/>
          </p:cNvCxnSpPr>
          <p:nvPr/>
        </p:nvCxnSpPr>
        <p:spPr>
          <a:xfrm>
            <a:off x="570647" y="3814430"/>
            <a:ext cx="2256823"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pic>
        <p:nvPicPr>
          <p:cNvPr id="26" name="图片 25">
            <a:extLst>
              <a:ext uri="{FF2B5EF4-FFF2-40B4-BE49-F238E27FC236}">
                <a16:creationId xmlns:a16="http://schemas.microsoft.com/office/drawing/2014/main" id="{69902AD9-EB40-F41D-8FC7-FE0EBD279D9A}"/>
              </a:ext>
            </a:extLst>
          </p:cNvPr>
          <p:cNvPicPr>
            <a:picLocks noChangeAspect="1"/>
          </p:cNvPicPr>
          <p:nvPr/>
        </p:nvPicPr>
        <p:blipFill>
          <a:blip r:embed="rId9"/>
          <a:stretch>
            <a:fillRect/>
          </a:stretch>
        </p:blipFill>
        <p:spPr>
          <a:xfrm>
            <a:off x="4201560" y="4807064"/>
            <a:ext cx="1609494" cy="1135160"/>
          </a:xfrm>
          <a:prstGeom prst="rect">
            <a:avLst/>
          </a:prstGeom>
        </p:spPr>
      </p:pic>
      <p:sp>
        <p:nvSpPr>
          <p:cNvPr id="27" name="文本框 26">
            <a:extLst>
              <a:ext uri="{FF2B5EF4-FFF2-40B4-BE49-F238E27FC236}">
                <a16:creationId xmlns:a16="http://schemas.microsoft.com/office/drawing/2014/main" id="{89296F69-CAE6-5CAC-C0B5-0B4FDE78CACB}"/>
              </a:ext>
            </a:extLst>
          </p:cNvPr>
          <p:cNvSpPr txBox="1"/>
          <p:nvPr/>
        </p:nvSpPr>
        <p:spPr>
          <a:xfrm>
            <a:off x="7480385" y="1851741"/>
            <a:ext cx="4492391" cy="3780522"/>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zh-CN" altLang="en-US" dirty="0"/>
              <a:t>最终使用</a:t>
            </a:r>
            <a:r>
              <a:rPr lang="en-US" altLang="zh-CN" dirty="0"/>
              <a:t>3</a:t>
            </a:r>
            <a:r>
              <a:rPr lang="zh-CN" altLang="en-US" dirty="0"/>
              <a:t>种定位子</a:t>
            </a:r>
            <a:endParaRPr lang="en-US" altLang="zh-CN" dirty="0"/>
          </a:p>
          <a:p>
            <a:pPr marL="285750" indent="-285750">
              <a:lnSpc>
                <a:spcPct val="150000"/>
              </a:lnSpc>
              <a:buFont typeface="Wingdings" panose="05000000000000000000" pitchFamily="2" charset="2"/>
              <a:buChar char="Ø"/>
            </a:pPr>
            <a:r>
              <a:rPr lang="zh-CN" altLang="en-US" dirty="0"/>
              <a:t>超小单元样机（</a:t>
            </a:r>
            <a:r>
              <a:rPr lang="en-US" altLang="zh-CN" dirty="0"/>
              <a:t>2</a:t>
            </a:r>
            <a:r>
              <a:rPr lang="zh-CN" altLang="en-US" dirty="0"/>
              <a:t>种）：因为超小单元空间限制，使用</a:t>
            </a:r>
            <a:r>
              <a:rPr lang="zh-CN" altLang="en-US" b="1" dirty="0">
                <a:solidFill>
                  <a:srgbClr val="FF0000"/>
                </a:solidFill>
              </a:rPr>
              <a:t>绝缘定位子</a:t>
            </a:r>
            <a:r>
              <a:rPr lang="en-US" altLang="zh-CN" b="1" dirty="0">
                <a:solidFill>
                  <a:srgbClr val="FF0000"/>
                </a:solidFill>
              </a:rPr>
              <a:t>+</a:t>
            </a:r>
            <a:r>
              <a:rPr lang="zh-CN" altLang="en-US" b="1" dirty="0">
                <a:solidFill>
                  <a:srgbClr val="FF0000"/>
                </a:solidFill>
              </a:rPr>
              <a:t>金属定位子</a:t>
            </a:r>
            <a:r>
              <a:rPr lang="zh-CN" altLang="en-US" dirty="0"/>
              <a:t>（绝缘定位子</a:t>
            </a:r>
            <a:r>
              <a:rPr lang="en-US" altLang="zh-CN" dirty="0"/>
              <a:t>: 1.8mm+2.2mm+1.8mm</a:t>
            </a:r>
          </a:p>
          <a:p>
            <a:pPr>
              <a:lnSpc>
                <a:spcPct val="150000"/>
              </a:lnSpc>
            </a:pPr>
            <a:r>
              <a:rPr lang="en-US" altLang="zh-CN" dirty="0"/>
              <a:t>        </a:t>
            </a:r>
            <a:r>
              <a:rPr lang="zh-CN" altLang="en-US" dirty="0"/>
              <a:t>金属定位子</a:t>
            </a:r>
            <a:r>
              <a:rPr lang="en-US" altLang="zh-CN" dirty="0"/>
              <a:t>: 1.2mm+1.8mm+1.4mm</a:t>
            </a:r>
            <a:r>
              <a:rPr lang="zh-CN" altLang="en-US" dirty="0"/>
              <a:t>）</a:t>
            </a:r>
            <a:endParaRPr lang="en-US" altLang="zh-CN" dirty="0"/>
          </a:p>
          <a:p>
            <a:pPr marL="285750" indent="-285750">
              <a:lnSpc>
                <a:spcPct val="150000"/>
              </a:lnSpc>
              <a:buFont typeface="Wingdings" panose="05000000000000000000" pitchFamily="2" charset="2"/>
              <a:buChar char="Ø"/>
            </a:pPr>
            <a:r>
              <a:rPr lang="zh-CN" altLang="en-US" dirty="0"/>
              <a:t>全长样机（</a:t>
            </a:r>
            <a:r>
              <a:rPr lang="en-US" altLang="zh-CN" dirty="0"/>
              <a:t>1</a:t>
            </a:r>
            <a:r>
              <a:rPr lang="zh-CN" altLang="en-US" dirty="0"/>
              <a:t>种）：</a:t>
            </a:r>
            <a:r>
              <a:rPr lang="zh-CN" altLang="en-US" dirty="0">
                <a:solidFill>
                  <a:srgbClr val="FF0000"/>
                </a:solidFill>
              </a:rPr>
              <a:t>绝缘定位子（</a:t>
            </a:r>
            <a:r>
              <a:rPr lang="en-US" altLang="zh-CN" dirty="0">
                <a:solidFill>
                  <a:srgbClr val="FF0000"/>
                </a:solidFill>
              </a:rPr>
              <a:t>2.8mm+3.2mm</a:t>
            </a:r>
            <a:r>
              <a:rPr lang="zh-CN" altLang="en-US" dirty="0">
                <a:solidFill>
                  <a:srgbClr val="FF0000"/>
                </a:solidFill>
              </a:rPr>
              <a:t>）</a:t>
            </a:r>
            <a:endParaRPr lang="en-US" altLang="zh-CN" dirty="0">
              <a:solidFill>
                <a:srgbClr val="FF0000"/>
              </a:solidFill>
            </a:endParaRPr>
          </a:p>
          <a:p>
            <a:pPr marL="285750" indent="-285750">
              <a:lnSpc>
                <a:spcPct val="150000"/>
              </a:lnSpc>
              <a:buFont typeface="Wingdings" panose="05000000000000000000" pitchFamily="2" charset="2"/>
              <a:buChar char="Ø"/>
            </a:pPr>
            <a:r>
              <a:rPr lang="zh-CN" altLang="en-US" dirty="0"/>
              <a:t>所有绝缘定位子漏电流在</a:t>
            </a:r>
            <a:r>
              <a:rPr lang="en-US" altLang="zh-CN" b="1" dirty="0"/>
              <a:t>3000V</a:t>
            </a:r>
            <a:r>
              <a:rPr lang="zh-CN" altLang="en-US" b="1" dirty="0"/>
              <a:t>下均小于</a:t>
            </a:r>
            <a:r>
              <a:rPr lang="en-US" altLang="zh-CN" b="1" dirty="0"/>
              <a:t>0.5nA</a:t>
            </a:r>
            <a:r>
              <a:rPr lang="zh-CN" altLang="en-US" b="1" dirty="0"/>
              <a:t>（</a:t>
            </a:r>
            <a:r>
              <a:rPr lang="en-US" altLang="zh-CN" b="1" dirty="0"/>
              <a:t>24h</a:t>
            </a:r>
            <a:r>
              <a:rPr lang="zh-CN" altLang="en-US" b="1" dirty="0"/>
              <a:t>）</a:t>
            </a:r>
            <a:endParaRPr lang="en-US" altLang="zh-CN" b="1" dirty="0"/>
          </a:p>
        </p:txBody>
      </p:sp>
    </p:spTree>
    <p:extLst>
      <p:ext uri="{BB962C8B-B14F-4D97-AF65-F5344CB8AC3E}">
        <p14:creationId xmlns:p14="http://schemas.microsoft.com/office/powerpoint/2010/main" val="3702137273"/>
      </p:ext>
    </p:extLst>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D53B9-E4E1-710E-B912-2EA2E0DBDB44}"/>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CA9A790D-13AE-17A5-AAB2-93DADC955EE7}"/>
              </a:ext>
            </a:extLst>
          </p:cNvPr>
          <p:cNvSpPr>
            <a:spLocks noGrp="1"/>
          </p:cNvSpPr>
          <p:nvPr>
            <p:ph type="title"/>
          </p:nvPr>
        </p:nvSpPr>
        <p:spPr/>
        <p:txBody>
          <a:bodyPr/>
          <a:lstStyle/>
          <a:p>
            <a:r>
              <a:rPr lang="zh-CN" altLang="en-US" dirty="0"/>
              <a:t>目录</a:t>
            </a:r>
          </a:p>
        </p:txBody>
      </p:sp>
      <p:sp>
        <p:nvSpPr>
          <p:cNvPr id="4" name="灯片编号占位符 3">
            <a:extLst>
              <a:ext uri="{FF2B5EF4-FFF2-40B4-BE49-F238E27FC236}">
                <a16:creationId xmlns:a16="http://schemas.microsoft.com/office/drawing/2014/main" id="{AB8A955F-2E07-ACE3-04D8-45D4187B6415}"/>
              </a:ext>
            </a:extLst>
          </p:cNvPr>
          <p:cNvSpPr>
            <a:spLocks noGrp="1"/>
          </p:cNvSpPr>
          <p:nvPr>
            <p:ph type="sldNum" sz="quarter" idx="12"/>
          </p:nvPr>
        </p:nvSpPr>
        <p:spPr/>
        <p:txBody>
          <a:bodyPr/>
          <a:lstStyle/>
          <a:p>
            <a:fld id="{C40B4FF0-5E72-4B05-8317-861D4184A370}" type="slidenum">
              <a:rPr lang="zh-CN" altLang="en-US" smtClean="0"/>
              <a:pPr/>
              <a:t>12</a:t>
            </a:fld>
            <a:endParaRPr lang="zh-CN" altLang="en-US" dirty="0"/>
          </a:p>
        </p:txBody>
      </p:sp>
      <p:sp>
        <p:nvSpPr>
          <p:cNvPr id="6" name="内容占位符 1">
            <a:extLst>
              <a:ext uri="{FF2B5EF4-FFF2-40B4-BE49-F238E27FC236}">
                <a16:creationId xmlns:a16="http://schemas.microsoft.com/office/drawing/2014/main" id="{6D9E0DEA-DD4B-7C93-F9B5-A2A65733C7C5}"/>
              </a:ext>
            </a:extLst>
          </p:cNvPr>
          <p:cNvSpPr>
            <a:spLocks noGrp="1"/>
          </p:cNvSpPr>
          <p:nvPr>
            <p:ph idx="1"/>
          </p:nvPr>
        </p:nvSpPr>
        <p:spPr>
          <a:xfrm>
            <a:off x="2674780" y="1946740"/>
            <a:ext cx="6119973" cy="3451526"/>
          </a:xfrm>
        </p:spPr>
        <p:txBody>
          <a:bodyPr/>
          <a:lstStyle/>
          <a:p>
            <a:pPr>
              <a:lnSpc>
                <a:spcPct val="150000"/>
              </a:lnSpc>
            </a:pPr>
            <a:r>
              <a:rPr lang="zh-CN" altLang="en-US" dirty="0">
                <a:solidFill>
                  <a:schemeClr val="tx2">
                    <a:lumMod val="40000"/>
                    <a:lumOff val="60000"/>
                  </a:schemeClr>
                </a:solidFill>
              </a:rPr>
              <a:t>主漂移室概述</a:t>
            </a:r>
            <a:endParaRPr lang="en-US" altLang="zh-CN" dirty="0">
              <a:solidFill>
                <a:schemeClr val="tx2">
                  <a:lumMod val="40000"/>
                  <a:lumOff val="60000"/>
                </a:schemeClr>
              </a:solidFill>
            </a:endParaRPr>
          </a:p>
          <a:p>
            <a:pPr>
              <a:lnSpc>
                <a:spcPct val="150000"/>
              </a:lnSpc>
            </a:pPr>
            <a:r>
              <a:rPr lang="zh-CN" altLang="en-US" dirty="0">
                <a:solidFill>
                  <a:schemeClr val="tx2">
                    <a:lumMod val="40000"/>
                    <a:lumOff val="60000"/>
                  </a:schemeClr>
                </a:solidFill>
              </a:rPr>
              <a:t>工程机优化设计</a:t>
            </a:r>
            <a:endParaRPr lang="en-US" altLang="zh-CN" dirty="0">
              <a:solidFill>
                <a:schemeClr val="tx2">
                  <a:lumMod val="40000"/>
                  <a:lumOff val="60000"/>
                </a:schemeClr>
              </a:solidFill>
            </a:endParaRPr>
          </a:p>
          <a:p>
            <a:pPr>
              <a:lnSpc>
                <a:spcPct val="150000"/>
              </a:lnSpc>
            </a:pPr>
            <a:r>
              <a:rPr lang="zh-CN" altLang="en-US" dirty="0">
                <a:solidFill>
                  <a:schemeClr val="tx2">
                    <a:lumMod val="40000"/>
                    <a:lumOff val="60000"/>
                  </a:schemeClr>
                </a:solidFill>
              </a:rPr>
              <a:t>样机设计与关键技术研究</a:t>
            </a:r>
            <a:endParaRPr lang="en-US" altLang="zh-CN" dirty="0">
              <a:solidFill>
                <a:schemeClr val="tx2">
                  <a:lumMod val="40000"/>
                  <a:lumOff val="60000"/>
                </a:schemeClr>
              </a:solidFill>
            </a:endParaRPr>
          </a:p>
          <a:p>
            <a:pPr>
              <a:lnSpc>
                <a:spcPct val="150000"/>
              </a:lnSpc>
            </a:pPr>
            <a:r>
              <a:rPr lang="zh-CN" altLang="en-US" dirty="0"/>
              <a:t>超小单元样机的研制与测试</a:t>
            </a:r>
            <a:endParaRPr lang="en-US" altLang="zh-CN" dirty="0"/>
          </a:p>
          <a:p>
            <a:pPr>
              <a:lnSpc>
                <a:spcPct val="150000"/>
              </a:lnSpc>
            </a:pPr>
            <a:r>
              <a:rPr lang="zh-CN" altLang="en-US" dirty="0">
                <a:solidFill>
                  <a:schemeClr val="tx2">
                    <a:lumMod val="40000"/>
                    <a:lumOff val="60000"/>
                  </a:schemeClr>
                </a:solidFill>
              </a:rPr>
              <a:t>全长样机的研制与测试</a:t>
            </a:r>
          </a:p>
        </p:txBody>
      </p:sp>
    </p:spTree>
    <p:extLst>
      <p:ext uri="{BB962C8B-B14F-4D97-AF65-F5344CB8AC3E}">
        <p14:creationId xmlns:p14="http://schemas.microsoft.com/office/powerpoint/2010/main" val="2190323442"/>
      </p:ext>
    </p:extLst>
  </p:cSld>
  <p:clrMapOvr>
    <a:masterClrMapping/>
  </p:clrMapOvr>
  <p:transition>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257B8F5A-E4A6-20F8-773C-80121C8B4EAA}"/>
              </a:ext>
            </a:extLst>
          </p:cNvPr>
          <p:cNvSpPr>
            <a:spLocks noGrp="1"/>
          </p:cNvSpPr>
          <p:nvPr>
            <p:ph type="title"/>
          </p:nvPr>
        </p:nvSpPr>
        <p:spPr/>
        <p:txBody>
          <a:bodyPr/>
          <a:lstStyle/>
          <a:p>
            <a:r>
              <a:rPr lang="zh-CN" altLang="en-US" dirty="0"/>
              <a:t>超小单元样机</a:t>
            </a:r>
            <a:r>
              <a:rPr lang="en-US" altLang="zh-CN" dirty="0"/>
              <a:t>—</a:t>
            </a:r>
            <a:r>
              <a:rPr lang="zh-CN" altLang="en-US" dirty="0"/>
              <a:t>研制</a:t>
            </a:r>
          </a:p>
        </p:txBody>
      </p:sp>
      <p:sp>
        <p:nvSpPr>
          <p:cNvPr id="4" name="灯片编号占位符 3">
            <a:extLst>
              <a:ext uri="{FF2B5EF4-FFF2-40B4-BE49-F238E27FC236}">
                <a16:creationId xmlns:a16="http://schemas.microsoft.com/office/drawing/2014/main" id="{3A929A9D-79F7-7E9F-9217-DB83A5310701}"/>
              </a:ext>
            </a:extLst>
          </p:cNvPr>
          <p:cNvSpPr>
            <a:spLocks noGrp="1"/>
          </p:cNvSpPr>
          <p:nvPr>
            <p:ph type="sldNum" sz="quarter" idx="12"/>
          </p:nvPr>
        </p:nvSpPr>
        <p:spPr/>
        <p:txBody>
          <a:bodyPr/>
          <a:lstStyle/>
          <a:p>
            <a:fld id="{C40B4FF0-5E72-4B05-8317-861D4184A370}" type="slidenum">
              <a:rPr lang="zh-CN" altLang="en-US" smtClean="0"/>
              <a:pPr/>
              <a:t>13</a:t>
            </a:fld>
            <a:endParaRPr lang="zh-CN" altLang="en-US" dirty="0"/>
          </a:p>
        </p:txBody>
      </p:sp>
      <p:pic>
        <p:nvPicPr>
          <p:cNvPr id="6" name="图片 5">
            <a:extLst>
              <a:ext uri="{FF2B5EF4-FFF2-40B4-BE49-F238E27FC236}">
                <a16:creationId xmlns:a16="http://schemas.microsoft.com/office/drawing/2014/main" id="{3A716E3B-1D64-7C53-DE08-A5ADF4B956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807" y="1405046"/>
            <a:ext cx="3810685" cy="5080913"/>
          </a:xfrm>
          <a:prstGeom prst="rect">
            <a:avLst/>
          </a:prstGeom>
        </p:spPr>
      </p:pic>
      <p:sp>
        <p:nvSpPr>
          <p:cNvPr id="7" name="文本框 6">
            <a:extLst>
              <a:ext uri="{FF2B5EF4-FFF2-40B4-BE49-F238E27FC236}">
                <a16:creationId xmlns:a16="http://schemas.microsoft.com/office/drawing/2014/main" id="{056C109C-CB8A-92BA-0C5F-F348263F3F1E}"/>
              </a:ext>
            </a:extLst>
          </p:cNvPr>
          <p:cNvSpPr txBox="1"/>
          <p:nvPr/>
        </p:nvSpPr>
        <p:spPr>
          <a:xfrm rot="17348026">
            <a:off x="375626" y="3760836"/>
            <a:ext cx="1124847" cy="369332"/>
          </a:xfrm>
          <a:prstGeom prst="rect">
            <a:avLst/>
          </a:prstGeom>
          <a:solidFill>
            <a:schemeClr val="bg1"/>
          </a:solidFill>
        </p:spPr>
        <p:txBody>
          <a:bodyPr wrap="square" rtlCol="0">
            <a:spAutoFit/>
          </a:bodyPr>
          <a:lstStyle/>
          <a:p>
            <a:r>
              <a:rPr lang="en-US" altLang="zh-CN" b="1" dirty="0">
                <a:solidFill>
                  <a:srgbClr val="FF0000"/>
                </a:solidFill>
              </a:rPr>
              <a:t>1366mm</a:t>
            </a:r>
            <a:endParaRPr lang="zh-CN" altLang="en-US" b="1" dirty="0">
              <a:solidFill>
                <a:srgbClr val="FF0000"/>
              </a:solidFill>
            </a:endParaRPr>
          </a:p>
        </p:txBody>
      </p:sp>
      <p:pic>
        <p:nvPicPr>
          <p:cNvPr id="8" name="图片 7">
            <a:extLst>
              <a:ext uri="{FF2B5EF4-FFF2-40B4-BE49-F238E27FC236}">
                <a16:creationId xmlns:a16="http://schemas.microsoft.com/office/drawing/2014/main" id="{16868E60-7C42-8D8F-E8C6-2085176534E5}"/>
              </a:ext>
            </a:extLst>
          </p:cNvPr>
          <p:cNvPicPr>
            <a:picLocks noChangeAspect="1"/>
          </p:cNvPicPr>
          <p:nvPr/>
        </p:nvPicPr>
        <p:blipFill>
          <a:blip r:embed="rId4" cstate="print">
            <a:extLst>
              <a:ext uri="{28A0092B-C50C-407E-A947-70E740481C1C}">
                <a14:useLocalDpi xmlns:a14="http://schemas.microsoft.com/office/drawing/2010/main" val="0"/>
              </a:ext>
            </a:extLst>
          </a:blip>
          <a:srcRect t="10228" r="2933" b="38744"/>
          <a:stretch>
            <a:fillRect/>
          </a:stretch>
        </p:blipFill>
        <p:spPr>
          <a:xfrm>
            <a:off x="4292810" y="1446477"/>
            <a:ext cx="3451733" cy="2419434"/>
          </a:xfrm>
          <a:prstGeom prst="rect">
            <a:avLst/>
          </a:prstGeom>
          <a:ln w="28575">
            <a:solidFill>
              <a:srgbClr val="0070C0"/>
            </a:solidFill>
          </a:ln>
        </p:spPr>
      </p:pic>
      <p:sp>
        <p:nvSpPr>
          <p:cNvPr id="9" name="文本框 8">
            <a:extLst>
              <a:ext uri="{FF2B5EF4-FFF2-40B4-BE49-F238E27FC236}">
                <a16:creationId xmlns:a16="http://schemas.microsoft.com/office/drawing/2014/main" id="{BE2C72FB-D93A-0629-A887-7214B5B202A6}"/>
              </a:ext>
            </a:extLst>
          </p:cNvPr>
          <p:cNvSpPr txBox="1"/>
          <p:nvPr/>
        </p:nvSpPr>
        <p:spPr>
          <a:xfrm>
            <a:off x="7865861" y="1235125"/>
            <a:ext cx="4326139" cy="3618298"/>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Cell size</a:t>
            </a:r>
            <a:r>
              <a:rPr lang="zh-CN" altLang="en-US" sz="1600" dirty="0">
                <a:latin typeface="Times New Roman" panose="02020603050405020304" pitchFamily="18" charset="0"/>
                <a:cs typeface="Times New Roman" panose="02020603050405020304" pitchFamily="18" charset="0"/>
              </a:rPr>
              <a:t>：</a:t>
            </a:r>
            <a:r>
              <a:rPr lang="en-US" altLang="zh-CN" sz="1600" dirty="0">
                <a:latin typeface="Times New Roman" panose="02020603050405020304" pitchFamily="18" charset="0"/>
                <a:cs typeface="Times New Roman" panose="02020603050405020304" pitchFamily="18" charset="0"/>
              </a:rPr>
              <a:t>6.83mm to 8.06mm</a:t>
            </a:r>
          </a:p>
          <a:p>
            <a:pPr>
              <a:lnSpc>
                <a:spcPct val="150000"/>
              </a:lnSpc>
            </a:pPr>
            <a:r>
              <a:rPr lang="en-US" altLang="zh-CN" sz="1600" dirty="0">
                <a:latin typeface="Times New Roman" panose="02020603050405020304" pitchFamily="18" charset="0"/>
                <a:cs typeface="Times New Roman" panose="02020603050405020304" pitchFamily="18" charset="0"/>
              </a:rPr>
              <a:t>Cell Num. : 206 </a:t>
            </a:r>
          </a:p>
          <a:p>
            <a:pPr marL="285750" indent="-285750">
              <a:lnSpc>
                <a:spcPct val="150000"/>
              </a:lnSpc>
              <a:buFont typeface="Wingdings" panose="05000000000000000000" pitchFamily="2" charset="2"/>
              <a:buChar char="Ø"/>
            </a:pPr>
            <a:r>
              <a:rPr lang="zh-CN" altLang="en-US" sz="1600" b="1" dirty="0"/>
              <a:t>张力：</a:t>
            </a:r>
            <a:r>
              <a:rPr lang="zh-CN" altLang="en-US" sz="1600" dirty="0"/>
              <a:t>阳极：</a:t>
            </a:r>
            <a:r>
              <a:rPr lang="en-US" altLang="zh-CN" sz="1600" dirty="0"/>
              <a:t>42.8g</a:t>
            </a:r>
            <a:r>
              <a:rPr lang="zh-CN" altLang="en-US" sz="1600" dirty="0"/>
              <a:t>；                                                                       阴极</a:t>
            </a:r>
            <a:r>
              <a:rPr lang="en-US" altLang="zh-CN" sz="1600" dirty="0"/>
              <a:t>+</a:t>
            </a:r>
            <a:r>
              <a:rPr lang="zh-CN" altLang="en-US" sz="1600" dirty="0"/>
              <a:t>场丝：</a:t>
            </a:r>
            <a:r>
              <a:rPr lang="en-US" altLang="zh-CN" sz="1600" dirty="0"/>
              <a:t>81.73g</a:t>
            </a:r>
          </a:p>
          <a:p>
            <a:pPr marL="285750" indent="-285750">
              <a:lnSpc>
                <a:spcPct val="150000"/>
              </a:lnSpc>
              <a:buFont typeface="Wingdings" panose="05000000000000000000" pitchFamily="2" charset="2"/>
              <a:buChar char="Ø"/>
            </a:pPr>
            <a:r>
              <a:rPr lang="zh-CN" altLang="en-US" sz="1600" b="1" dirty="0">
                <a:latin typeface="Times New Roman" panose="02020603050405020304" pitchFamily="18" charset="0"/>
                <a:cs typeface="Times New Roman" panose="02020603050405020304" pitchFamily="18" charset="0"/>
              </a:rPr>
              <a:t>张力保持：</a:t>
            </a:r>
            <a:r>
              <a:rPr lang="zh-CN" altLang="en-US" sz="1600" dirty="0">
                <a:latin typeface="Times New Roman" panose="02020603050405020304" pitchFamily="18" charset="0"/>
                <a:cs typeface="Times New Roman" panose="02020603050405020304" pitchFamily="18" charset="0"/>
              </a:rPr>
              <a:t>漏电流间接表征，该张力情况下的单元在电压为</a:t>
            </a:r>
            <a:r>
              <a:rPr lang="en-US" altLang="zh-CN" sz="1600" dirty="0">
                <a:latin typeface="Times New Roman" panose="02020603050405020304" pitchFamily="18" charset="0"/>
                <a:cs typeface="Times New Roman" panose="02020603050405020304" pitchFamily="18" charset="0"/>
              </a:rPr>
              <a:t>1930V</a:t>
            </a:r>
            <a:r>
              <a:rPr lang="zh-CN" altLang="en-US" sz="1600" dirty="0">
                <a:latin typeface="Times New Roman" panose="02020603050405020304" pitchFamily="18" charset="0"/>
                <a:cs typeface="Times New Roman" panose="02020603050405020304" pitchFamily="18" charset="0"/>
              </a:rPr>
              <a:t>出现破坏静电力平衡打火振荡情况，</a:t>
            </a:r>
            <a:r>
              <a:rPr lang="en-US" altLang="zh-CN" sz="1600" dirty="0">
                <a:latin typeface="Times New Roman" panose="02020603050405020304" pitchFamily="18" charset="0"/>
                <a:cs typeface="Times New Roman" panose="02020603050405020304" pitchFamily="18" charset="0"/>
              </a:rPr>
              <a:t>1920V</a:t>
            </a:r>
            <a:r>
              <a:rPr lang="zh-CN" altLang="en-US" sz="1600" dirty="0">
                <a:latin typeface="Times New Roman" panose="02020603050405020304" pitchFamily="18" charset="0"/>
                <a:cs typeface="Times New Roman" panose="02020603050405020304" pitchFamily="18" charset="0"/>
              </a:rPr>
              <a:t>漏电流较大有振荡现象，测试</a:t>
            </a:r>
            <a:r>
              <a:rPr lang="en-US" altLang="zh-CN" sz="1600" dirty="0">
                <a:latin typeface="Times New Roman" panose="02020603050405020304" pitchFamily="18" charset="0"/>
                <a:cs typeface="Times New Roman" panose="02020603050405020304" pitchFamily="18" charset="0"/>
              </a:rPr>
              <a:t>1910V</a:t>
            </a:r>
            <a:r>
              <a:rPr lang="zh-CN" altLang="en-US" sz="1600" dirty="0">
                <a:latin typeface="Times New Roman" panose="02020603050405020304" pitchFamily="18" charset="0"/>
                <a:cs typeface="Times New Roman" panose="02020603050405020304" pitchFamily="18" charset="0"/>
              </a:rPr>
              <a:t>电压下的漏电流反映张力保持结果。加电</a:t>
            </a:r>
            <a:r>
              <a:rPr lang="en-US" altLang="zh-CN" sz="1600" dirty="0">
                <a:latin typeface="Times New Roman" panose="02020603050405020304" pitchFamily="18" charset="0"/>
                <a:cs typeface="Times New Roman" panose="02020603050405020304" pitchFamily="18" charset="0"/>
              </a:rPr>
              <a:t>5min</a:t>
            </a:r>
            <a:r>
              <a:rPr lang="zh-CN" altLang="en-US" sz="1600" dirty="0">
                <a:latin typeface="Times New Roman" panose="02020603050405020304" pitchFamily="18" charset="0"/>
                <a:cs typeface="Times New Roman" panose="02020603050405020304" pitchFamily="18" charset="0"/>
              </a:rPr>
              <a:t>漏电流均小于</a:t>
            </a:r>
            <a:r>
              <a:rPr lang="en-US" altLang="zh-CN" sz="1600" dirty="0">
                <a:latin typeface="Times New Roman" panose="02020603050405020304" pitchFamily="18" charset="0"/>
                <a:cs typeface="Times New Roman" panose="02020603050405020304" pitchFamily="18" charset="0"/>
              </a:rPr>
              <a:t>10nA</a:t>
            </a:r>
            <a:r>
              <a:rPr lang="zh-CN" altLang="en-US" sz="1600" dirty="0">
                <a:latin typeface="Times New Roman" panose="02020603050405020304" pitchFamily="18" charset="0"/>
                <a:cs typeface="Times New Roman" panose="02020603050405020304" pitchFamily="18" charset="0"/>
              </a:rPr>
              <a:t>，经过锻炼，漏电流均在</a:t>
            </a:r>
            <a:r>
              <a:rPr lang="en-US" altLang="zh-CN" sz="1600" dirty="0">
                <a:latin typeface="Times New Roman" panose="02020603050405020304" pitchFamily="18" charset="0"/>
                <a:cs typeface="Times New Roman" panose="02020603050405020304" pitchFamily="18" charset="0"/>
              </a:rPr>
              <a:t>2nA</a:t>
            </a:r>
            <a:r>
              <a:rPr lang="zh-CN" altLang="en-US" sz="1600" dirty="0">
                <a:latin typeface="Times New Roman" panose="02020603050405020304" pitchFamily="18" charset="0"/>
                <a:cs typeface="Times New Roman" panose="02020603050405020304" pitchFamily="18" charset="0"/>
              </a:rPr>
              <a:t>以下。</a:t>
            </a:r>
            <a:endParaRPr lang="en-US" altLang="zh-CN" sz="1600" dirty="0">
              <a:latin typeface="Times New Roman" panose="02020603050405020304" pitchFamily="18" charset="0"/>
              <a:cs typeface="Times New Roman" panose="02020603050405020304" pitchFamily="18" charset="0"/>
            </a:endParaRPr>
          </a:p>
        </p:txBody>
      </p:sp>
      <p:cxnSp>
        <p:nvCxnSpPr>
          <p:cNvPr id="10" name="直接连接符 9">
            <a:extLst>
              <a:ext uri="{FF2B5EF4-FFF2-40B4-BE49-F238E27FC236}">
                <a16:creationId xmlns:a16="http://schemas.microsoft.com/office/drawing/2014/main" id="{7E100738-6110-0B19-40E3-3674CBF65834}"/>
              </a:ext>
            </a:extLst>
          </p:cNvPr>
          <p:cNvCxnSpPr>
            <a:cxnSpLocks/>
          </p:cNvCxnSpPr>
          <p:nvPr/>
        </p:nvCxnSpPr>
        <p:spPr>
          <a:xfrm flipH="1">
            <a:off x="603635" y="2289955"/>
            <a:ext cx="1204626" cy="4118784"/>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5" name="图片 4">
            <a:extLst>
              <a:ext uri="{FF2B5EF4-FFF2-40B4-BE49-F238E27FC236}">
                <a16:creationId xmlns:a16="http://schemas.microsoft.com/office/drawing/2014/main" id="{3331EEFB-D2A2-BC51-3AFB-D3190C284B39}"/>
              </a:ext>
            </a:extLst>
          </p:cNvPr>
          <p:cNvPicPr>
            <a:picLocks noChangeAspect="1"/>
          </p:cNvPicPr>
          <p:nvPr/>
        </p:nvPicPr>
        <p:blipFill>
          <a:blip r:embed="rId5" cstate="print">
            <a:extLst>
              <a:ext uri="{28A0092B-C50C-407E-A947-70E740481C1C}">
                <a14:useLocalDpi xmlns:a14="http://schemas.microsoft.com/office/drawing/2010/main" val="0"/>
              </a:ext>
            </a:extLst>
          </a:blip>
          <a:srcRect l="-1" t="13608" r="77" b="2555"/>
          <a:stretch>
            <a:fillRect/>
          </a:stretch>
        </p:blipFill>
        <p:spPr>
          <a:xfrm>
            <a:off x="4292811" y="4282690"/>
            <a:ext cx="3451733" cy="2172003"/>
          </a:xfrm>
          <a:prstGeom prst="rect">
            <a:avLst/>
          </a:prstGeom>
          <a:ln w="38100">
            <a:solidFill>
              <a:srgbClr val="0070C0"/>
            </a:solidFill>
          </a:ln>
        </p:spPr>
      </p:pic>
      <p:pic>
        <p:nvPicPr>
          <p:cNvPr id="13" name="图片 12">
            <a:extLst>
              <a:ext uri="{FF2B5EF4-FFF2-40B4-BE49-F238E27FC236}">
                <a16:creationId xmlns:a16="http://schemas.microsoft.com/office/drawing/2014/main" id="{380DF53B-7DB8-B57D-1F9D-0DFE3F16783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16455" y="4801663"/>
            <a:ext cx="3313029" cy="1972201"/>
          </a:xfrm>
          <a:prstGeom prst="rect">
            <a:avLst/>
          </a:prstGeom>
        </p:spPr>
      </p:pic>
    </p:spTree>
    <p:extLst>
      <p:ext uri="{BB962C8B-B14F-4D97-AF65-F5344CB8AC3E}">
        <p14:creationId xmlns:p14="http://schemas.microsoft.com/office/powerpoint/2010/main" val="3069495125"/>
      </p:ext>
    </p:extLst>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051ABEFE-5C33-B3D9-D3D2-37660DF76DC9}"/>
              </a:ext>
            </a:extLst>
          </p:cNvPr>
          <p:cNvSpPr>
            <a:spLocks noGrp="1"/>
          </p:cNvSpPr>
          <p:nvPr>
            <p:ph type="title"/>
          </p:nvPr>
        </p:nvSpPr>
        <p:spPr/>
        <p:txBody>
          <a:bodyPr/>
          <a:lstStyle/>
          <a:p>
            <a:r>
              <a:rPr lang="zh-CN" altLang="en-US" dirty="0"/>
              <a:t>超小单元样机</a:t>
            </a:r>
            <a:r>
              <a:rPr lang="en-US" altLang="zh-CN" dirty="0"/>
              <a:t>—</a:t>
            </a:r>
            <a:r>
              <a:rPr lang="zh-CN" altLang="en-US" dirty="0"/>
              <a:t>铁源测试</a:t>
            </a:r>
          </a:p>
        </p:txBody>
      </p:sp>
      <p:sp>
        <p:nvSpPr>
          <p:cNvPr id="4" name="灯片编号占位符 3">
            <a:extLst>
              <a:ext uri="{FF2B5EF4-FFF2-40B4-BE49-F238E27FC236}">
                <a16:creationId xmlns:a16="http://schemas.microsoft.com/office/drawing/2014/main" id="{A360A3DE-15C6-31F2-7A42-2B73D1E32F8B}"/>
              </a:ext>
            </a:extLst>
          </p:cNvPr>
          <p:cNvSpPr>
            <a:spLocks noGrp="1"/>
          </p:cNvSpPr>
          <p:nvPr>
            <p:ph type="sldNum" sz="quarter" idx="12"/>
          </p:nvPr>
        </p:nvSpPr>
        <p:spPr/>
        <p:txBody>
          <a:bodyPr/>
          <a:lstStyle/>
          <a:p>
            <a:fld id="{C40B4FF0-5E72-4B05-8317-861D4184A370}" type="slidenum">
              <a:rPr lang="zh-CN" altLang="en-US" smtClean="0"/>
              <a:pPr/>
              <a:t>14</a:t>
            </a:fld>
            <a:endParaRPr lang="zh-CN" altLang="en-US" dirty="0"/>
          </a:p>
        </p:txBody>
      </p:sp>
      <p:pic>
        <p:nvPicPr>
          <p:cNvPr id="6" name="图片 5">
            <a:extLst>
              <a:ext uri="{FF2B5EF4-FFF2-40B4-BE49-F238E27FC236}">
                <a16:creationId xmlns:a16="http://schemas.microsoft.com/office/drawing/2014/main" id="{FAB37328-FBDA-7840-2095-08D668C4D0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34063" y="1518619"/>
            <a:ext cx="3852135" cy="5136180"/>
          </a:xfrm>
          <a:prstGeom prst="rect">
            <a:avLst/>
          </a:prstGeom>
        </p:spPr>
      </p:pic>
      <p:pic>
        <p:nvPicPr>
          <p:cNvPr id="5" name="图片 4">
            <a:extLst>
              <a:ext uri="{FF2B5EF4-FFF2-40B4-BE49-F238E27FC236}">
                <a16:creationId xmlns:a16="http://schemas.microsoft.com/office/drawing/2014/main" id="{58A8A363-1187-7235-7E5E-8CF5C1FC03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9810" y="4718726"/>
            <a:ext cx="3765994" cy="1872575"/>
          </a:xfrm>
          <a:prstGeom prst="rect">
            <a:avLst/>
          </a:prstGeom>
          <a:ln w="28575">
            <a:solidFill>
              <a:srgbClr val="0070C0"/>
            </a:solidFill>
          </a:ln>
        </p:spPr>
      </p:pic>
      <p:sp>
        <p:nvSpPr>
          <p:cNvPr id="7" name="星形: 七角 6">
            <a:extLst>
              <a:ext uri="{FF2B5EF4-FFF2-40B4-BE49-F238E27FC236}">
                <a16:creationId xmlns:a16="http://schemas.microsoft.com/office/drawing/2014/main" id="{521A1BF8-DF24-CB1C-4F1D-C03E16FC0F26}"/>
              </a:ext>
            </a:extLst>
          </p:cNvPr>
          <p:cNvSpPr/>
          <p:nvPr/>
        </p:nvSpPr>
        <p:spPr>
          <a:xfrm>
            <a:off x="5695523" y="3689771"/>
            <a:ext cx="267128" cy="223463"/>
          </a:xfrm>
          <a:prstGeom prst="star7">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a:extLst>
              <a:ext uri="{FF2B5EF4-FFF2-40B4-BE49-F238E27FC236}">
                <a16:creationId xmlns:a16="http://schemas.microsoft.com/office/drawing/2014/main" id="{7A8037D2-B2F2-B2EE-5C5A-03D9670141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9810" y="1637684"/>
            <a:ext cx="3704379" cy="2778285"/>
          </a:xfrm>
          <a:prstGeom prst="rect">
            <a:avLst/>
          </a:prstGeom>
        </p:spPr>
      </p:pic>
      <p:sp>
        <p:nvSpPr>
          <p:cNvPr id="9" name="文本框 8">
            <a:extLst>
              <a:ext uri="{FF2B5EF4-FFF2-40B4-BE49-F238E27FC236}">
                <a16:creationId xmlns:a16="http://schemas.microsoft.com/office/drawing/2014/main" id="{B12DE7D8-4E44-92EF-3AA4-967F056C96C7}"/>
              </a:ext>
            </a:extLst>
          </p:cNvPr>
          <p:cNvSpPr txBox="1"/>
          <p:nvPr/>
        </p:nvSpPr>
        <p:spPr>
          <a:xfrm>
            <a:off x="8616466" y="1592986"/>
            <a:ext cx="3235724" cy="1754326"/>
          </a:xfrm>
          <a:prstGeom prst="rect">
            <a:avLst/>
          </a:prstGeom>
          <a:noFill/>
        </p:spPr>
        <p:txBody>
          <a:bodyPr wrap="square">
            <a:spAutoFit/>
          </a:bodyPr>
          <a:lstStyle/>
          <a:p>
            <a:r>
              <a:rPr lang="zh-CN" altLang="en-US" dirty="0">
                <a:latin typeface="Times New Roman" panose="02020603050405020304" pitchFamily="18" charset="0"/>
                <a:cs typeface="Times New Roman" panose="02020603050405020304" pitchFamily="18" charset="0"/>
              </a:rPr>
              <a:t>工作气体：</a:t>
            </a:r>
            <a:r>
              <a:rPr lang="en-US" altLang="zh-CN" dirty="0">
                <a:latin typeface="Times New Roman" panose="02020603050405020304" pitchFamily="18" charset="0"/>
                <a:cs typeface="Times New Roman" panose="02020603050405020304" pitchFamily="18" charset="0"/>
              </a:rPr>
              <a:t>He(60)</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C3H8(40)</a:t>
            </a:r>
          </a:p>
          <a:p>
            <a:endParaRPr lang="en-US" altLang="zh-CN" dirty="0">
              <a:latin typeface="Times New Roman" panose="02020603050405020304" pitchFamily="18" charset="0"/>
              <a:cs typeface="Times New Roman" panose="02020603050405020304" pitchFamily="18" charset="0"/>
            </a:endParaRPr>
          </a:p>
          <a:p>
            <a:r>
              <a:rPr lang="zh-CN" altLang="en-US" sz="1800" dirty="0">
                <a:latin typeface="Times New Roman" panose="02020603050405020304" pitchFamily="18" charset="0"/>
                <a:cs typeface="Times New Roman" panose="02020603050405020304" pitchFamily="18" charset="0"/>
              </a:rPr>
              <a:t>电子学：</a:t>
            </a:r>
            <a:r>
              <a:rPr lang="en-US" altLang="zh-CN" sz="1800" dirty="0">
                <a:latin typeface="Times New Roman" panose="02020603050405020304" pitchFamily="18" charset="0"/>
                <a:cs typeface="Times New Roman" panose="02020603050405020304" pitchFamily="18" charset="0"/>
              </a:rPr>
              <a:t>142PC+572A</a:t>
            </a:r>
          </a:p>
          <a:p>
            <a:endParaRPr lang="en-US" altLang="zh-CN" dirty="0">
              <a:latin typeface="Times New Roman" panose="02020603050405020304" pitchFamily="18" charset="0"/>
              <a:cs typeface="Times New Roman" panose="02020603050405020304" pitchFamily="18" charset="0"/>
            </a:endParaRPr>
          </a:p>
          <a:p>
            <a:r>
              <a:rPr lang="zh-CN" altLang="en-US" dirty="0">
                <a:latin typeface="Times New Roman" panose="02020603050405020304" pitchFamily="18" charset="0"/>
                <a:cs typeface="Times New Roman" panose="02020603050405020304" pitchFamily="18" charset="0"/>
              </a:rPr>
              <a:t>多道：</a:t>
            </a:r>
            <a:r>
              <a:rPr lang="en-US" altLang="zh-CN" dirty="0">
                <a:latin typeface="Times New Roman" panose="02020603050405020304" pitchFamily="18" charset="0"/>
                <a:cs typeface="Times New Roman" panose="02020603050405020304" pitchFamily="18" charset="0"/>
              </a:rPr>
              <a:t>927</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gain</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0.5*20</a:t>
            </a:r>
          </a:p>
          <a:p>
            <a:r>
              <a:rPr lang="en-US" altLang="zh-CN" dirty="0">
                <a:latin typeface="Times New Roman" panose="02020603050405020304" pitchFamily="18" charset="0"/>
                <a:cs typeface="Times New Roman" panose="02020603050405020304" pitchFamily="18" charset="0"/>
              </a:rPr>
              <a:t>                      shape time</a:t>
            </a:r>
            <a:r>
              <a:rPr lang="zh-CN" altLang="en-US" dirty="0">
                <a:latin typeface="Times New Roman" panose="02020603050405020304" pitchFamily="18" charset="0"/>
                <a:cs typeface="Times New Roman" panose="02020603050405020304" pitchFamily="18" charset="0"/>
              </a:rPr>
              <a:t>：</a:t>
            </a:r>
            <a:r>
              <a:rPr lang="en-US" altLang="zh-CN" dirty="0">
                <a:latin typeface="Times New Roman" panose="02020603050405020304" pitchFamily="18" charset="0"/>
                <a:cs typeface="Times New Roman" panose="02020603050405020304" pitchFamily="18" charset="0"/>
              </a:rPr>
              <a:t>2us</a:t>
            </a:r>
            <a:r>
              <a:rPr lang="zh-CN" altLang="en-US" dirty="0">
                <a:latin typeface="Times New Roman" panose="02020603050405020304" pitchFamily="18" charset="0"/>
                <a:cs typeface="Times New Roman" panose="02020603050405020304" pitchFamily="18" charset="0"/>
              </a:rPr>
              <a:t>）</a:t>
            </a:r>
            <a:endParaRPr lang="en-US" altLang="zh-CN" sz="1800" dirty="0">
              <a:latin typeface="Times New Roman" panose="02020603050405020304" pitchFamily="18" charset="0"/>
              <a:cs typeface="Times New Roman" panose="02020603050405020304" pitchFamily="18" charset="0"/>
            </a:endParaRPr>
          </a:p>
        </p:txBody>
      </p:sp>
      <p:pic>
        <p:nvPicPr>
          <p:cNvPr id="10" name="图片 9" descr="图表, 图示, 直方图&#10;&#10;AI 生成的内容可能不正确。">
            <a:extLst>
              <a:ext uri="{FF2B5EF4-FFF2-40B4-BE49-F238E27FC236}">
                <a16:creationId xmlns:a16="http://schemas.microsoft.com/office/drawing/2014/main" id="{3EF45EFF-762F-51C3-5C4C-A7B3DFB9DF89}"/>
              </a:ext>
            </a:extLst>
          </p:cNvPr>
          <p:cNvPicPr>
            <a:picLocks noChangeAspect="1"/>
          </p:cNvPicPr>
          <p:nvPr/>
        </p:nvPicPr>
        <p:blipFill>
          <a:blip r:embed="rId6"/>
          <a:stretch>
            <a:fillRect/>
          </a:stretch>
        </p:blipFill>
        <p:spPr>
          <a:xfrm>
            <a:off x="8616466" y="3689771"/>
            <a:ext cx="3111194" cy="3084093"/>
          </a:xfrm>
          <a:prstGeom prst="rect">
            <a:avLst/>
          </a:prstGeom>
        </p:spPr>
      </p:pic>
    </p:spTree>
    <p:extLst>
      <p:ext uri="{BB962C8B-B14F-4D97-AF65-F5344CB8AC3E}">
        <p14:creationId xmlns:p14="http://schemas.microsoft.com/office/powerpoint/2010/main" val="2756222728"/>
      </p:ext>
    </p:extLst>
  </p:cSld>
  <p:clrMapOvr>
    <a:masterClrMapping/>
  </p:clrMapOvr>
  <p:transition>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CA04FCAD-BF75-CEA9-0410-720AACD3537F}"/>
              </a:ext>
            </a:extLst>
          </p:cNvPr>
          <p:cNvSpPr>
            <a:spLocks noGrp="1"/>
          </p:cNvSpPr>
          <p:nvPr>
            <p:ph type="title"/>
          </p:nvPr>
        </p:nvSpPr>
        <p:spPr/>
        <p:txBody>
          <a:bodyPr/>
          <a:lstStyle/>
          <a:p>
            <a:r>
              <a:rPr lang="zh-CN" altLang="en-US" dirty="0"/>
              <a:t>超小单元样机</a:t>
            </a:r>
            <a:r>
              <a:rPr lang="en-US" altLang="zh-CN" dirty="0"/>
              <a:t>—</a:t>
            </a:r>
            <a:r>
              <a:rPr lang="zh-CN" altLang="en-US" dirty="0"/>
              <a:t>铁源测试</a:t>
            </a:r>
          </a:p>
        </p:txBody>
      </p:sp>
      <p:sp>
        <p:nvSpPr>
          <p:cNvPr id="4" name="灯片编号占位符 3">
            <a:extLst>
              <a:ext uri="{FF2B5EF4-FFF2-40B4-BE49-F238E27FC236}">
                <a16:creationId xmlns:a16="http://schemas.microsoft.com/office/drawing/2014/main" id="{C4164B8E-F409-74AE-6769-C8F5A1204AA1}"/>
              </a:ext>
            </a:extLst>
          </p:cNvPr>
          <p:cNvSpPr>
            <a:spLocks noGrp="1"/>
          </p:cNvSpPr>
          <p:nvPr>
            <p:ph type="sldNum" sz="quarter" idx="12"/>
          </p:nvPr>
        </p:nvSpPr>
        <p:spPr/>
        <p:txBody>
          <a:bodyPr/>
          <a:lstStyle/>
          <a:p>
            <a:fld id="{C40B4FF0-5E72-4B05-8317-861D4184A370}" type="slidenum">
              <a:rPr lang="zh-CN" altLang="en-US" smtClean="0"/>
              <a:pPr/>
              <a:t>15</a:t>
            </a:fld>
            <a:endParaRPr lang="zh-CN" altLang="en-US" dirty="0"/>
          </a:p>
        </p:txBody>
      </p:sp>
      <p:sp>
        <p:nvSpPr>
          <p:cNvPr id="11" name="内容占位符 10">
            <a:extLst>
              <a:ext uri="{FF2B5EF4-FFF2-40B4-BE49-F238E27FC236}">
                <a16:creationId xmlns:a16="http://schemas.microsoft.com/office/drawing/2014/main" id="{8D68ED2C-1A90-FD16-21F9-A6AA82130FA7}"/>
              </a:ext>
            </a:extLst>
          </p:cNvPr>
          <p:cNvSpPr>
            <a:spLocks noGrp="1"/>
          </p:cNvSpPr>
          <p:nvPr>
            <p:ph idx="1"/>
          </p:nvPr>
        </p:nvSpPr>
        <p:spPr>
          <a:xfrm>
            <a:off x="556684" y="1337300"/>
            <a:ext cx="10972800" cy="4525962"/>
          </a:xfrm>
        </p:spPr>
        <p:txBody>
          <a:bodyPr/>
          <a:lstStyle/>
          <a:p>
            <a:r>
              <a:rPr lang="en-US" altLang="zh-CN" dirty="0"/>
              <a:t>1400V</a:t>
            </a:r>
            <a:r>
              <a:rPr lang="zh-CN" altLang="en-US" dirty="0"/>
              <a:t>电压下各漂移层主峰峰位：各层除前后两个单元受边缘效应影响外增益均匀性好</a:t>
            </a:r>
          </a:p>
        </p:txBody>
      </p:sp>
      <p:graphicFrame>
        <p:nvGraphicFramePr>
          <p:cNvPr id="14" name="表格 13">
            <a:extLst>
              <a:ext uri="{FF2B5EF4-FFF2-40B4-BE49-F238E27FC236}">
                <a16:creationId xmlns:a16="http://schemas.microsoft.com/office/drawing/2014/main" id="{7E161F24-EBA2-2729-6281-92F19467C740}"/>
              </a:ext>
            </a:extLst>
          </p:cNvPr>
          <p:cNvGraphicFramePr>
            <a:graphicFrameLocks noGrp="1"/>
          </p:cNvGraphicFramePr>
          <p:nvPr>
            <p:extLst>
              <p:ext uri="{D42A27DB-BD31-4B8C-83A1-F6EECF244321}">
                <p14:modId xmlns:p14="http://schemas.microsoft.com/office/powerpoint/2010/main" val="3448259928"/>
              </p:ext>
            </p:extLst>
          </p:nvPr>
        </p:nvGraphicFramePr>
        <p:xfrm>
          <a:off x="476251" y="2476071"/>
          <a:ext cx="11472808" cy="3857512"/>
        </p:xfrm>
        <a:graphic>
          <a:graphicData uri="http://schemas.openxmlformats.org/drawingml/2006/table">
            <a:tbl>
              <a:tblPr firstRow="1" bandRow="1">
                <a:tableStyleId>{5C22544A-7EE6-4342-B048-85BDC9FD1C3A}</a:tableStyleId>
              </a:tblPr>
              <a:tblGrid>
                <a:gridCol w="603832">
                  <a:extLst>
                    <a:ext uri="{9D8B030D-6E8A-4147-A177-3AD203B41FA5}">
                      <a16:colId xmlns:a16="http://schemas.microsoft.com/office/drawing/2014/main" val="3921061002"/>
                    </a:ext>
                  </a:extLst>
                </a:gridCol>
                <a:gridCol w="603832">
                  <a:extLst>
                    <a:ext uri="{9D8B030D-6E8A-4147-A177-3AD203B41FA5}">
                      <a16:colId xmlns:a16="http://schemas.microsoft.com/office/drawing/2014/main" val="428162911"/>
                    </a:ext>
                  </a:extLst>
                </a:gridCol>
                <a:gridCol w="603832">
                  <a:extLst>
                    <a:ext uri="{9D8B030D-6E8A-4147-A177-3AD203B41FA5}">
                      <a16:colId xmlns:a16="http://schemas.microsoft.com/office/drawing/2014/main" val="1896187364"/>
                    </a:ext>
                  </a:extLst>
                </a:gridCol>
                <a:gridCol w="603832">
                  <a:extLst>
                    <a:ext uri="{9D8B030D-6E8A-4147-A177-3AD203B41FA5}">
                      <a16:colId xmlns:a16="http://schemas.microsoft.com/office/drawing/2014/main" val="2495294161"/>
                    </a:ext>
                  </a:extLst>
                </a:gridCol>
                <a:gridCol w="603832">
                  <a:extLst>
                    <a:ext uri="{9D8B030D-6E8A-4147-A177-3AD203B41FA5}">
                      <a16:colId xmlns:a16="http://schemas.microsoft.com/office/drawing/2014/main" val="1940060387"/>
                    </a:ext>
                  </a:extLst>
                </a:gridCol>
                <a:gridCol w="603832">
                  <a:extLst>
                    <a:ext uri="{9D8B030D-6E8A-4147-A177-3AD203B41FA5}">
                      <a16:colId xmlns:a16="http://schemas.microsoft.com/office/drawing/2014/main" val="1858156483"/>
                    </a:ext>
                  </a:extLst>
                </a:gridCol>
                <a:gridCol w="603832">
                  <a:extLst>
                    <a:ext uri="{9D8B030D-6E8A-4147-A177-3AD203B41FA5}">
                      <a16:colId xmlns:a16="http://schemas.microsoft.com/office/drawing/2014/main" val="2389665224"/>
                    </a:ext>
                  </a:extLst>
                </a:gridCol>
                <a:gridCol w="603832">
                  <a:extLst>
                    <a:ext uri="{9D8B030D-6E8A-4147-A177-3AD203B41FA5}">
                      <a16:colId xmlns:a16="http://schemas.microsoft.com/office/drawing/2014/main" val="4278621418"/>
                    </a:ext>
                  </a:extLst>
                </a:gridCol>
                <a:gridCol w="603832">
                  <a:extLst>
                    <a:ext uri="{9D8B030D-6E8A-4147-A177-3AD203B41FA5}">
                      <a16:colId xmlns:a16="http://schemas.microsoft.com/office/drawing/2014/main" val="4078489222"/>
                    </a:ext>
                  </a:extLst>
                </a:gridCol>
                <a:gridCol w="603832">
                  <a:extLst>
                    <a:ext uri="{9D8B030D-6E8A-4147-A177-3AD203B41FA5}">
                      <a16:colId xmlns:a16="http://schemas.microsoft.com/office/drawing/2014/main" val="354270052"/>
                    </a:ext>
                  </a:extLst>
                </a:gridCol>
                <a:gridCol w="603832">
                  <a:extLst>
                    <a:ext uri="{9D8B030D-6E8A-4147-A177-3AD203B41FA5}">
                      <a16:colId xmlns:a16="http://schemas.microsoft.com/office/drawing/2014/main" val="1035208999"/>
                    </a:ext>
                  </a:extLst>
                </a:gridCol>
                <a:gridCol w="603832">
                  <a:extLst>
                    <a:ext uri="{9D8B030D-6E8A-4147-A177-3AD203B41FA5}">
                      <a16:colId xmlns:a16="http://schemas.microsoft.com/office/drawing/2014/main" val="14334269"/>
                    </a:ext>
                  </a:extLst>
                </a:gridCol>
                <a:gridCol w="603832">
                  <a:extLst>
                    <a:ext uri="{9D8B030D-6E8A-4147-A177-3AD203B41FA5}">
                      <a16:colId xmlns:a16="http://schemas.microsoft.com/office/drawing/2014/main" val="2655360353"/>
                    </a:ext>
                  </a:extLst>
                </a:gridCol>
                <a:gridCol w="603832">
                  <a:extLst>
                    <a:ext uri="{9D8B030D-6E8A-4147-A177-3AD203B41FA5}">
                      <a16:colId xmlns:a16="http://schemas.microsoft.com/office/drawing/2014/main" val="213420533"/>
                    </a:ext>
                  </a:extLst>
                </a:gridCol>
                <a:gridCol w="603832">
                  <a:extLst>
                    <a:ext uri="{9D8B030D-6E8A-4147-A177-3AD203B41FA5}">
                      <a16:colId xmlns:a16="http://schemas.microsoft.com/office/drawing/2014/main" val="2398188308"/>
                    </a:ext>
                  </a:extLst>
                </a:gridCol>
                <a:gridCol w="603832">
                  <a:extLst>
                    <a:ext uri="{9D8B030D-6E8A-4147-A177-3AD203B41FA5}">
                      <a16:colId xmlns:a16="http://schemas.microsoft.com/office/drawing/2014/main" val="1377394247"/>
                    </a:ext>
                  </a:extLst>
                </a:gridCol>
                <a:gridCol w="603832">
                  <a:extLst>
                    <a:ext uri="{9D8B030D-6E8A-4147-A177-3AD203B41FA5}">
                      <a16:colId xmlns:a16="http://schemas.microsoft.com/office/drawing/2014/main" val="1549071618"/>
                    </a:ext>
                  </a:extLst>
                </a:gridCol>
                <a:gridCol w="603832">
                  <a:extLst>
                    <a:ext uri="{9D8B030D-6E8A-4147-A177-3AD203B41FA5}">
                      <a16:colId xmlns:a16="http://schemas.microsoft.com/office/drawing/2014/main" val="1187655157"/>
                    </a:ext>
                  </a:extLst>
                </a:gridCol>
                <a:gridCol w="603832">
                  <a:extLst>
                    <a:ext uri="{9D8B030D-6E8A-4147-A177-3AD203B41FA5}">
                      <a16:colId xmlns:a16="http://schemas.microsoft.com/office/drawing/2014/main" val="1503628210"/>
                    </a:ext>
                  </a:extLst>
                </a:gridCol>
              </a:tblGrid>
              <a:tr h="482189">
                <a:tc>
                  <a:txBody>
                    <a:bodyPr/>
                    <a:lstStyle/>
                    <a:p>
                      <a:pPr algn="ctr"/>
                      <a:endParaRPr lang="zh-CN" altLang="en-US" sz="1200"/>
                    </a:p>
                  </a:txBody>
                  <a:tcPr anchor="ctr"/>
                </a:tc>
                <a:tc>
                  <a:txBody>
                    <a:bodyPr/>
                    <a:lstStyle/>
                    <a:p>
                      <a:pPr algn="ctr"/>
                      <a:r>
                        <a:rPr lang="en-US" altLang="zh-CN" sz="1200" dirty="0"/>
                        <a:t>ch1</a:t>
                      </a:r>
                      <a:endParaRPr lang="zh-CN" altLang="en-US" sz="1200" dirty="0"/>
                    </a:p>
                  </a:txBody>
                  <a:tcPr anchor="ctr"/>
                </a:tc>
                <a:tc>
                  <a:txBody>
                    <a:bodyPr/>
                    <a:lstStyle/>
                    <a:p>
                      <a:pPr algn="ctr"/>
                      <a:r>
                        <a:rPr lang="en-US" altLang="zh-CN" sz="1200" dirty="0"/>
                        <a:t>ch2</a:t>
                      </a:r>
                      <a:endParaRPr lang="zh-CN" altLang="en-US" sz="1200" dirty="0"/>
                    </a:p>
                  </a:txBody>
                  <a:tcPr anchor="ctr"/>
                </a:tc>
                <a:tc>
                  <a:txBody>
                    <a:bodyPr/>
                    <a:lstStyle/>
                    <a:p>
                      <a:pPr algn="ctr"/>
                      <a:r>
                        <a:rPr lang="en-US" altLang="zh-CN" sz="1200" dirty="0"/>
                        <a:t>ch3</a:t>
                      </a:r>
                      <a:endParaRPr lang="zh-CN" altLang="en-US" sz="1200" dirty="0"/>
                    </a:p>
                  </a:txBody>
                  <a:tcPr anchor="ctr"/>
                </a:tc>
                <a:tc>
                  <a:txBody>
                    <a:bodyPr/>
                    <a:lstStyle/>
                    <a:p>
                      <a:pPr algn="ctr"/>
                      <a:r>
                        <a:rPr lang="en-US" altLang="zh-CN" sz="1200" dirty="0"/>
                        <a:t>ch4</a:t>
                      </a:r>
                      <a:endParaRPr lang="zh-CN" altLang="en-US" sz="1200" dirty="0"/>
                    </a:p>
                  </a:txBody>
                  <a:tcPr anchor="ctr"/>
                </a:tc>
                <a:tc>
                  <a:txBody>
                    <a:bodyPr/>
                    <a:lstStyle/>
                    <a:p>
                      <a:pPr algn="ctr"/>
                      <a:r>
                        <a:rPr lang="en-US" altLang="zh-CN" sz="1200" dirty="0"/>
                        <a:t>ch5</a:t>
                      </a:r>
                      <a:endParaRPr lang="zh-CN" altLang="en-US" sz="1200" dirty="0"/>
                    </a:p>
                  </a:txBody>
                  <a:tcPr anchor="ctr"/>
                </a:tc>
                <a:tc>
                  <a:txBody>
                    <a:bodyPr/>
                    <a:lstStyle/>
                    <a:p>
                      <a:pPr algn="ctr"/>
                      <a:r>
                        <a:rPr lang="en-US" altLang="zh-CN" sz="1200" dirty="0"/>
                        <a:t>ch6</a:t>
                      </a:r>
                      <a:endParaRPr lang="zh-CN" altLang="en-US" sz="1200" dirty="0"/>
                    </a:p>
                  </a:txBody>
                  <a:tcPr anchor="ctr"/>
                </a:tc>
                <a:tc>
                  <a:txBody>
                    <a:bodyPr/>
                    <a:lstStyle/>
                    <a:p>
                      <a:pPr algn="ctr"/>
                      <a:r>
                        <a:rPr lang="en-US" altLang="zh-CN" sz="1200" dirty="0"/>
                        <a:t>ch7</a:t>
                      </a:r>
                      <a:endParaRPr lang="zh-CN" altLang="en-US" sz="1200" dirty="0"/>
                    </a:p>
                  </a:txBody>
                  <a:tcPr anchor="ctr"/>
                </a:tc>
                <a:tc>
                  <a:txBody>
                    <a:bodyPr/>
                    <a:lstStyle/>
                    <a:p>
                      <a:pPr algn="ctr"/>
                      <a:r>
                        <a:rPr lang="en-US" altLang="zh-CN" sz="1200" dirty="0"/>
                        <a:t>ch8</a:t>
                      </a:r>
                      <a:endParaRPr lang="zh-CN" altLang="en-US" sz="1200" dirty="0"/>
                    </a:p>
                  </a:txBody>
                  <a:tcPr anchor="ctr"/>
                </a:tc>
                <a:tc>
                  <a:txBody>
                    <a:bodyPr/>
                    <a:lstStyle/>
                    <a:p>
                      <a:pPr algn="ctr"/>
                      <a:r>
                        <a:rPr lang="en-US" altLang="zh-CN" sz="1200" dirty="0"/>
                        <a:t>ch9</a:t>
                      </a:r>
                      <a:endParaRPr lang="zh-CN" altLang="en-US" sz="1200" dirty="0"/>
                    </a:p>
                  </a:txBody>
                  <a:tcPr anchor="ctr"/>
                </a:tc>
                <a:tc>
                  <a:txBody>
                    <a:bodyPr/>
                    <a:lstStyle/>
                    <a:p>
                      <a:pPr algn="ctr"/>
                      <a:r>
                        <a:rPr lang="en-US" altLang="zh-CN" sz="1200" dirty="0"/>
                        <a:t>ch10</a:t>
                      </a:r>
                      <a:endParaRPr lang="zh-CN" altLang="en-US" sz="1200" dirty="0"/>
                    </a:p>
                  </a:txBody>
                  <a:tcPr anchor="ctr"/>
                </a:tc>
                <a:tc>
                  <a:txBody>
                    <a:bodyPr/>
                    <a:lstStyle/>
                    <a:p>
                      <a:pPr algn="ctr"/>
                      <a:r>
                        <a:rPr lang="en-US" altLang="zh-CN" sz="1200" dirty="0"/>
                        <a:t>ch11</a:t>
                      </a:r>
                      <a:endParaRPr lang="zh-CN" altLang="en-US" sz="1200" dirty="0"/>
                    </a:p>
                  </a:txBody>
                  <a:tcPr anchor="ctr"/>
                </a:tc>
                <a:tc>
                  <a:txBody>
                    <a:bodyPr/>
                    <a:lstStyle/>
                    <a:p>
                      <a:pPr algn="ctr"/>
                      <a:r>
                        <a:rPr lang="en-US" altLang="zh-CN" sz="1200" dirty="0"/>
                        <a:t>ch12</a:t>
                      </a:r>
                      <a:endParaRPr lang="zh-CN" altLang="en-US" sz="1200" dirty="0"/>
                    </a:p>
                  </a:txBody>
                  <a:tcPr anchor="ctr"/>
                </a:tc>
                <a:tc>
                  <a:txBody>
                    <a:bodyPr/>
                    <a:lstStyle/>
                    <a:p>
                      <a:pPr algn="ctr"/>
                      <a:r>
                        <a:rPr lang="en-US" altLang="zh-CN" sz="1200" dirty="0"/>
                        <a:t>ch13</a:t>
                      </a:r>
                      <a:endParaRPr lang="zh-CN" altLang="en-US" sz="1200" dirty="0"/>
                    </a:p>
                  </a:txBody>
                  <a:tcPr anchor="ctr"/>
                </a:tc>
                <a:tc>
                  <a:txBody>
                    <a:bodyPr/>
                    <a:lstStyle/>
                    <a:p>
                      <a:pPr algn="ctr"/>
                      <a:r>
                        <a:rPr lang="en-US" altLang="zh-CN" sz="1200" dirty="0"/>
                        <a:t>ch14</a:t>
                      </a:r>
                      <a:endParaRPr lang="zh-CN" altLang="en-US" sz="1200" dirty="0"/>
                    </a:p>
                  </a:txBody>
                  <a:tcPr anchor="ctr"/>
                </a:tc>
                <a:tc>
                  <a:txBody>
                    <a:bodyPr/>
                    <a:lstStyle/>
                    <a:p>
                      <a:pPr algn="ctr"/>
                      <a:r>
                        <a:rPr lang="en-US" altLang="zh-CN" sz="1200" dirty="0"/>
                        <a:t>ch15</a:t>
                      </a:r>
                      <a:endParaRPr lang="zh-CN" altLang="en-US" sz="1200" dirty="0"/>
                    </a:p>
                  </a:txBody>
                  <a:tcPr anchor="ctr"/>
                </a:tc>
                <a:tc>
                  <a:txBody>
                    <a:bodyPr/>
                    <a:lstStyle/>
                    <a:p>
                      <a:pPr algn="ctr"/>
                      <a:r>
                        <a:rPr lang="en-US" altLang="zh-CN" sz="1200" dirty="0"/>
                        <a:t>ch16</a:t>
                      </a:r>
                      <a:endParaRPr lang="zh-CN" altLang="en-US" sz="1200" dirty="0"/>
                    </a:p>
                  </a:txBody>
                  <a:tcPr anchor="ctr"/>
                </a:tc>
                <a:tc>
                  <a:txBody>
                    <a:bodyPr/>
                    <a:lstStyle/>
                    <a:p>
                      <a:pPr algn="ctr"/>
                      <a:r>
                        <a:rPr lang="en-US" altLang="zh-CN" sz="1200" dirty="0"/>
                        <a:t>ch17</a:t>
                      </a:r>
                      <a:endParaRPr lang="zh-CN" altLang="en-US" sz="1200" dirty="0"/>
                    </a:p>
                  </a:txBody>
                  <a:tcPr anchor="ctr"/>
                </a:tc>
                <a:tc>
                  <a:txBody>
                    <a:bodyPr/>
                    <a:lstStyle/>
                    <a:p>
                      <a:pPr algn="ctr"/>
                      <a:r>
                        <a:rPr lang="en-US" altLang="zh-CN" sz="1200" dirty="0"/>
                        <a:t>ch18</a:t>
                      </a:r>
                      <a:endParaRPr lang="zh-CN" altLang="en-US" sz="1200" dirty="0"/>
                    </a:p>
                  </a:txBody>
                  <a:tcPr anchor="ctr"/>
                </a:tc>
                <a:extLst>
                  <a:ext uri="{0D108BD9-81ED-4DB2-BD59-A6C34878D82A}">
                    <a16:rowId xmlns:a16="http://schemas.microsoft.com/office/drawing/2014/main" val="1606077785"/>
                  </a:ext>
                </a:extLst>
              </a:tr>
              <a:tr h="482189">
                <a:tc>
                  <a:txBody>
                    <a:bodyPr/>
                    <a:lstStyle/>
                    <a:p>
                      <a:pPr algn="ctr"/>
                      <a:r>
                        <a:rPr lang="en-US" altLang="zh-CN" sz="1200" dirty="0"/>
                        <a:t>L1</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highlight>
                            <a:srgbClr val="FFFF00"/>
                          </a:highlight>
                        </a:rPr>
                        <a:t>-</a:t>
                      </a:r>
                      <a:endParaRPr lang="zh-CN" altLang="en-US" sz="1200" dirty="0">
                        <a:highlight>
                          <a:srgbClr val="FFFF00"/>
                        </a:highlight>
                      </a:endParaRPr>
                    </a:p>
                  </a:txBody>
                  <a:tcPr anchor="ctr"/>
                </a:tc>
                <a:extLst>
                  <a:ext uri="{0D108BD9-81ED-4DB2-BD59-A6C34878D82A}">
                    <a16:rowId xmlns:a16="http://schemas.microsoft.com/office/drawing/2014/main" val="2083192634"/>
                  </a:ext>
                </a:extLst>
              </a:tr>
              <a:tr h="482189">
                <a:tc>
                  <a:txBody>
                    <a:bodyPr/>
                    <a:lstStyle/>
                    <a:p>
                      <a:pPr algn="ctr"/>
                      <a:r>
                        <a:rPr lang="en-US" altLang="zh-CN" sz="1200" dirty="0"/>
                        <a:t>L2</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highlight>
                            <a:srgbClr val="FFFF00"/>
                          </a:highlight>
                        </a:rPr>
                        <a:t>1805</a:t>
                      </a:r>
                      <a:endParaRPr lang="zh-CN" altLang="en-US" sz="1200" dirty="0">
                        <a:highlight>
                          <a:srgbClr val="FFFF00"/>
                        </a:highlight>
                      </a:endParaRPr>
                    </a:p>
                  </a:txBody>
                  <a:tcPr anchor="ctr"/>
                </a:tc>
                <a:tc>
                  <a:txBody>
                    <a:bodyPr/>
                    <a:lstStyle/>
                    <a:p>
                      <a:pPr algn="ctr"/>
                      <a:r>
                        <a:rPr lang="en-US" altLang="zh-CN" sz="1200" dirty="0"/>
                        <a:t>1031</a:t>
                      </a:r>
                      <a:endParaRPr lang="zh-CN" altLang="en-US" sz="1200" dirty="0"/>
                    </a:p>
                  </a:txBody>
                  <a:tcPr anchor="ctr"/>
                </a:tc>
                <a:tc>
                  <a:txBody>
                    <a:bodyPr/>
                    <a:lstStyle/>
                    <a:p>
                      <a:pPr algn="ctr"/>
                      <a:r>
                        <a:rPr lang="en-US" altLang="zh-CN" sz="1200" dirty="0"/>
                        <a:t>960</a:t>
                      </a:r>
                      <a:endParaRPr lang="zh-CN" altLang="en-US" sz="1200" dirty="0"/>
                    </a:p>
                  </a:txBody>
                  <a:tcPr anchor="ctr"/>
                </a:tc>
                <a:tc>
                  <a:txBody>
                    <a:bodyPr/>
                    <a:lstStyle/>
                    <a:p>
                      <a:pPr algn="ctr"/>
                      <a:r>
                        <a:rPr lang="en-US" altLang="zh-CN" sz="1200" dirty="0"/>
                        <a:t>966</a:t>
                      </a:r>
                      <a:endParaRPr lang="zh-CN" altLang="en-US" sz="1200" dirty="0"/>
                    </a:p>
                  </a:txBody>
                  <a:tcPr anchor="ctr"/>
                </a:tc>
                <a:tc>
                  <a:txBody>
                    <a:bodyPr/>
                    <a:lstStyle/>
                    <a:p>
                      <a:pPr algn="ctr"/>
                      <a:r>
                        <a:rPr lang="en-US" altLang="zh-CN" sz="1200" dirty="0"/>
                        <a:t>943</a:t>
                      </a:r>
                      <a:endParaRPr lang="zh-CN" altLang="en-US" sz="1200" dirty="0"/>
                    </a:p>
                  </a:txBody>
                  <a:tcPr anchor="ctr"/>
                </a:tc>
                <a:tc>
                  <a:txBody>
                    <a:bodyPr/>
                    <a:lstStyle/>
                    <a:p>
                      <a:pPr algn="ctr"/>
                      <a:r>
                        <a:rPr lang="en-US" altLang="zh-CN" sz="1200" dirty="0"/>
                        <a:t>927</a:t>
                      </a:r>
                      <a:endParaRPr lang="zh-CN" altLang="en-US" sz="1200" dirty="0"/>
                    </a:p>
                  </a:txBody>
                  <a:tcPr anchor="ctr"/>
                </a:tc>
                <a:tc>
                  <a:txBody>
                    <a:bodyPr/>
                    <a:lstStyle/>
                    <a:p>
                      <a:pPr algn="ctr"/>
                      <a:r>
                        <a:rPr lang="en-US" altLang="zh-CN" sz="1200" dirty="0"/>
                        <a:t>926</a:t>
                      </a:r>
                      <a:endParaRPr lang="zh-CN" altLang="en-US" sz="1200" dirty="0"/>
                    </a:p>
                  </a:txBody>
                  <a:tcPr anchor="ctr"/>
                </a:tc>
                <a:tc>
                  <a:txBody>
                    <a:bodyPr/>
                    <a:lstStyle/>
                    <a:p>
                      <a:pPr algn="ctr"/>
                      <a:r>
                        <a:rPr lang="en-US" altLang="zh-CN" sz="1200" dirty="0"/>
                        <a:t>937</a:t>
                      </a:r>
                      <a:endParaRPr lang="zh-CN" altLang="en-US" sz="1200" dirty="0"/>
                    </a:p>
                  </a:txBody>
                  <a:tcPr anchor="ctr"/>
                </a:tc>
                <a:tc>
                  <a:txBody>
                    <a:bodyPr/>
                    <a:lstStyle/>
                    <a:p>
                      <a:pPr algn="ctr"/>
                      <a:r>
                        <a:rPr lang="en-US" altLang="zh-CN" sz="1200" dirty="0"/>
                        <a:t>923</a:t>
                      </a:r>
                      <a:endParaRPr lang="zh-CN" altLang="en-US" sz="1200" dirty="0"/>
                    </a:p>
                  </a:txBody>
                  <a:tcPr anchor="ctr"/>
                </a:tc>
                <a:tc>
                  <a:txBody>
                    <a:bodyPr/>
                    <a:lstStyle/>
                    <a:p>
                      <a:pPr algn="ctr"/>
                      <a:r>
                        <a:rPr lang="en-US" altLang="zh-CN" sz="1200" dirty="0"/>
                        <a:t>950</a:t>
                      </a:r>
                      <a:endParaRPr lang="zh-CN" altLang="en-US" sz="1200" dirty="0"/>
                    </a:p>
                  </a:txBody>
                  <a:tcPr anchor="ctr"/>
                </a:tc>
                <a:tc>
                  <a:txBody>
                    <a:bodyPr/>
                    <a:lstStyle/>
                    <a:p>
                      <a:pPr algn="ctr"/>
                      <a:r>
                        <a:rPr lang="en-US" altLang="zh-CN" sz="1200" dirty="0"/>
                        <a:t>933</a:t>
                      </a:r>
                      <a:endParaRPr lang="zh-CN" altLang="en-US" sz="1200" dirty="0"/>
                    </a:p>
                  </a:txBody>
                  <a:tcPr anchor="ctr"/>
                </a:tc>
                <a:tc>
                  <a:txBody>
                    <a:bodyPr/>
                    <a:lstStyle/>
                    <a:p>
                      <a:pPr algn="ctr"/>
                      <a:r>
                        <a:rPr lang="en-US" altLang="zh-CN" sz="1200" dirty="0"/>
                        <a:t>952</a:t>
                      </a:r>
                      <a:endParaRPr lang="zh-CN" altLang="en-US" sz="1200" dirty="0"/>
                    </a:p>
                  </a:txBody>
                  <a:tcPr anchor="ctr"/>
                </a:tc>
                <a:tc>
                  <a:txBody>
                    <a:bodyPr/>
                    <a:lstStyle/>
                    <a:p>
                      <a:pPr algn="ctr"/>
                      <a:r>
                        <a:rPr lang="en-US" altLang="zh-CN" sz="1200" dirty="0"/>
                        <a:t>914</a:t>
                      </a:r>
                      <a:endParaRPr lang="zh-CN" altLang="en-US" sz="1200" dirty="0"/>
                    </a:p>
                  </a:txBody>
                  <a:tcPr anchor="ctr"/>
                </a:tc>
                <a:tc>
                  <a:txBody>
                    <a:bodyPr/>
                    <a:lstStyle/>
                    <a:p>
                      <a:pPr algn="ctr"/>
                      <a:r>
                        <a:rPr lang="en-US" altLang="zh-CN" sz="1200" dirty="0"/>
                        <a:t>941</a:t>
                      </a:r>
                      <a:endParaRPr lang="zh-CN" altLang="en-US" sz="1200" dirty="0"/>
                    </a:p>
                  </a:txBody>
                  <a:tcPr anchor="ctr"/>
                </a:tc>
                <a:tc>
                  <a:txBody>
                    <a:bodyPr/>
                    <a:lstStyle/>
                    <a:p>
                      <a:pPr algn="ctr"/>
                      <a:r>
                        <a:rPr lang="en-US" altLang="zh-CN" sz="1200" dirty="0"/>
                        <a:t>969</a:t>
                      </a:r>
                      <a:endParaRPr lang="zh-CN" altLang="en-US" sz="1200" dirty="0"/>
                    </a:p>
                  </a:txBody>
                  <a:tcPr anchor="ctr"/>
                </a:tc>
                <a:tc>
                  <a:txBody>
                    <a:bodyPr/>
                    <a:lstStyle/>
                    <a:p>
                      <a:pPr algn="ctr"/>
                      <a:r>
                        <a:rPr lang="en-US" altLang="zh-CN" sz="1200" dirty="0"/>
                        <a:t>1041</a:t>
                      </a:r>
                      <a:endParaRPr lang="zh-CN" altLang="en-US" sz="1200" dirty="0"/>
                    </a:p>
                  </a:txBody>
                  <a:tcPr anchor="ctr"/>
                </a:tc>
                <a:tc>
                  <a:txBody>
                    <a:bodyPr/>
                    <a:lstStyle/>
                    <a:p>
                      <a:pPr algn="ctr"/>
                      <a:r>
                        <a:rPr lang="en-US" altLang="zh-CN" sz="1200" dirty="0">
                          <a:highlight>
                            <a:srgbClr val="FFFF00"/>
                          </a:highlight>
                        </a:rPr>
                        <a:t>1100</a:t>
                      </a:r>
                      <a:endParaRPr lang="zh-CN" altLang="en-US" sz="1200" dirty="0">
                        <a:highlight>
                          <a:srgbClr val="FFFF00"/>
                        </a:highlight>
                      </a:endParaRPr>
                    </a:p>
                  </a:txBody>
                  <a:tcPr anchor="ctr"/>
                </a:tc>
                <a:extLst>
                  <a:ext uri="{0D108BD9-81ED-4DB2-BD59-A6C34878D82A}">
                    <a16:rowId xmlns:a16="http://schemas.microsoft.com/office/drawing/2014/main" val="2997696160"/>
                  </a:ext>
                </a:extLst>
              </a:tr>
              <a:tr h="482189">
                <a:tc>
                  <a:txBody>
                    <a:bodyPr/>
                    <a:lstStyle/>
                    <a:p>
                      <a:pPr algn="ctr"/>
                      <a:r>
                        <a:rPr lang="en-US" altLang="zh-CN" sz="1200" dirty="0"/>
                        <a:t>L3</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highlight>
                            <a:srgbClr val="FFFF00"/>
                          </a:highlight>
                        </a:rPr>
                        <a:t>1576</a:t>
                      </a:r>
                      <a:endParaRPr lang="zh-CN" altLang="en-US" sz="1200" dirty="0">
                        <a:highlight>
                          <a:srgbClr val="FFFF00"/>
                        </a:highlight>
                      </a:endParaRPr>
                    </a:p>
                  </a:txBody>
                  <a:tcPr anchor="ctr"/>
                </a:tc>
                <a:tc>
                  <a:txBody>
                    <a:bodyPr/>
                    <a:lstStyle/>
                    <a:p>
                      <a:pPr algn="ctr"/>
                      <a:r>
                        <a:rPr lang="en-US" altLang="zh-CN" sz="1200" dirty="0"/>
                        <a:t>1147</a:t>
                      </a:r>
                      <a:endParaRPr lang="zh-CN" altLang="en-US" sz="1200" dirty="0"/>
                    </a:p>
                  </a:txBody>
                  <a:tcPr anchor="ctr"/>
                </a:tc>
                <a:tc>
                  <a:txBody>
                    <a:bodyPr/>
                    <a:lstStyle/>
                    <a:p>
                      <a:pPr algn="ctr"/>
                      <a:r>
                        <a:rPr lang="en-US" altLang="zh-CN" sz="1200" dirty="0"/>
                        <a:t>1100</a:t>
                      </a:r>
                      <a:endParaRPr lang="zh-CN" altLang="en-US" sz="1200" dirty="0"/>
                    </a:p>
                  </a:txBody>
                  <a:tcPr anchor="ctr"/>
                </a:tc>
                <a:tc>
                  <a:txBody>
                    <a:bodyPr/>
                    <a:lstStyle/>
                    <a:p>
                      <a:pPr algn="ctr"/>
                      <a:r>
                        <a:rPr lang="en-US" altLang="zh-CN" sz="1200" dirty="0"/>
                        <a:t>1067</a:t>
                      </a:r>
                      <a:endParaRPr lang="zh-CN" altLang="en-US" sz="1200" dirty="0"/>
                    </a:p>
                  </a:txBody>
                  <a:tcPr anchor="ctr"/>
                </a:tc>
                <a:tc>
                  <a:txBody>
                    <a:bodyPr/>
                    <a:lstStyle/>
                    <a:p>
                      <a:pPr algn="ctr"/>
                      <a:r>
                        <a:rPr lang="en-US" altLang="zh-CN" sz="1200" dirty="0"/>
                        <a:t>1116</a:t>
                      </a:r>
                      <a:endParaRPr lang="zh-CN" altLang="en-US" sz="1200" dirty="0"/>
                    </a:p>
                  </a:txBody>
                  <a:tcPr anchor="ctr"/>
                </a:tc>
                <a:tc>
                  <a:txBody>
                    <a:bodyPr/>
                    <a:lstStyle/>
                    <a:p>
                      <a:pPr algn="ctr"/>
                      <a:r>
                        <a:rPr lang="en-US" altLang="zh-CN" sz="1200" dirty="0"/>
                        <a:t>1074</a:t>
                      </a:r>
                      <a:endParaRPr lang="zh-CN" altLang="en-US" sz="1200" dirty="0"/>
                    </a:p>
                  </a:txBody>
                  <a:tcPr anchor="ctr"/>
                </a:tc>
                <a:tc>
                  <a:txBody>
                    <a:bodyPr/>
                    <a:lstStyle/>
                    <a:p>
                      <a:pPr algn="ctr"/>
                      <a:r>
                        <a:rPr lang="en-US" altLang="zh-CN" sz="1200" dirty="0"/>
                        <a:t>1050</a:t>
                      </a:r>
                      <a:endParaRPr lang="zh-CN" altLang="en-US" sz="1200" dirty="0"/>
                    </a:p>
                  </a:txBody>
                  <a:tcPr anchor="ctr"/>
                </a:tc>
                <a:tc>
                  <a:txBody>
                    <a:bodyPr/>
                    <a:lstStyle/>
                    <a:p>
                      <a:pPr algn="ctr"/>
                      <a:r>
                        <a:rPr lang="en-US" altLang="zh-CN" sz="1200" dirty="0"/>
                        <a:t>1106</a:t>
                      </a:r>
                      <a:endParaRPr lang="zh-CN" altLang="en-US" sz="1200" dirty="0"/>
                    </a:p>
                  </a:txBody>
                  <a:tcPr anchor="ctr"/>
                </a:tc>
                <a:tc>
                  <a:txBody>
                    <a:bodyPr/>
                    <a:lstStyle/>
                    <a:p>
                      <a:pPr algn="ctr"/>
                      <a:r>
                        <a:rPr lang="en-US" altLang="zh-CN" sz="1200" dirty="0"/>
                        <a:t>1078</a:t>
                      </a:r>
                      <a:endParaRPr lang="zh-CN" altLang="en-US" sz="1200" dirty="0"/>
                    </a:p>
                  </a:txBody>
                  <a:tcPr anchor="ctr"/>
                </a:tc>
                <a:tc>
                  <a:txBody>
                    <a:bodyPr/>
                    <a:lstStyle/>
                    <a:p>
                      <a:pPr algn="ctr"/>
                      <a:r>
                        <a:rPr lang="en-US" altLang="zh-CN" sz="1200" dirty="0"/>
                        <a:t>1107</a:t>
                      </a:r>
                      <a:endParaRPr lang="zh-CN" altLang="en-US" sz="1200" dirty="0"/>
                    </a:p>
                  </a:txBody>
                  <a:tcPr anchor="ctr"/>
                </a:tc>
                <a:tc>
                  <a:txBody>
                    <a:bodyPr/>
                    <a:lstStyle/>
                    <a:p>
                      <a:pPr algn="ctr"/>
                      <a:r>
                        <a:rPr lang="en-US" altLang="zh-CN" sz="1200" dirty="0"/>
                        <a:t>1113</a:t>
                      </a:r>
                      <a:endParaRPr lang="zh-CN" altLang="en-US" sz="1200" dirty="0"/>
                    </a:p>
                  </a:txBody>
                  <a:tcPr anchor="ctr"/>
                </a:tc>
                <a:tc>
                  <a:txBody>
                    <a:bodyPr/>
                    <a:lstStyle/>
                    <a:p>
                      <a:pPr algn="ctr"/>
                      <a:r>
                        <a:rPr lang="en-US" altLang="zh-CN" sz="1200" dirty="0"/>
                        <a:t>1120</a:t>
                      </a:r>
                      <a:endParaRPr lang="zh-CN" altLang="en-US" sz="1200" dirty="0"/>
                    </a:p>
                  </a:txBody>
                  <a:tcPr anchor="ctr"/>
                </a:tc>
                <a:tc>
                  <a:txBody>
                    <a:bodyPr/>
                    <a:lstStyle/>
                    <a:p>
                      <a:pPr algn="ctr"/>
                      <a:r>
                        <a:rPr lang="en-US" altLang="zh-CN" sz="1200" dirty="0"/>
                        <a:t>1137</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highlight>
                            <a:srgbClr val="FFFF00"/>
                          </a:highlight>
                        </a:rPr>
                        <a:t>-</a:t>
                      </a:r>
                      <a:endParaRPr lang="zh-CN" altLang="en-US" sz="1200" dirty="0">
                        <a:highlight>
                          <a:srgbClr val="FFFF00"/>
                        </a:highlight>
                      </a:endParaRPr>
                    </a:p>
                  </a:txBody>
                  <a:tcPr anchor="ctr"/>
                </a:tc>
                <a:extLst>
                  <a:ext uri="{0D108BD9-81ED-4DB2-BD59-A6C34878D82A}">
                    <a16:rowId xmlns:a16="http://schemas.microsoft.com/office/drawing/2014/main" val="2281351755"/>
                  </a:ext>
                </a:extLst>
              </a:tr>
              <a:tr h="482189">
                <a:tc>
                  <a:txBody>
                    <a:bodyPr/>
                    <a:lstStyle/>
                    <a:p>
                      <a:pPr algn="ctr"/>
                      <a:r>
                        <a:rPr lang="en-US" altLang="zh-CN" sz="1200" dirty="0"/>
                        <a:t>L4</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highlight>
                            <a:srgbClr val="FFFF00"/>
                          </a:highlight>
                        </a:rPr>
                        <a:t>1425</a:t>
                      </a:r>
                      <a:endParaRPr lang="zh-CN" altLang="en-US" sz="1200" dirty="0">
                        <a:highlight>
                          <a:srgbClr val="FFFF00"/>
                        </a:highlight>
                      </a:endParaRPr>
                    </a:p>
                  </a:txBody>
                  <a:tcPr anchor="ctr"/>
                </a:tc>
                <a:tc>
                  <a:txBody>
                    <a:bodyPr/>
                    <a:lstStyle/>
                    <a:p>
                      <a:pPr algn="ctr"/>
                      <a:r>
                        <a:rPr lang="en-US" altLang="zh-CN" sz="1200" dirty="0"/>
                        <a:t>1365</a:t>
                      </a:r>
                      <a:endParaRPr lang="zh-CN" altLang="en-US" sz="1200" dirty="0"/>
                    </a:p>
                  </a:txBody>
                  <a:tcPr anchor="ctr"/>
                </a:tc>
                <a:tc>
                  <a:txBody>
                    <a:bodyPr/>
                    <a:lstStyle/>
                    <a:p>
                      <a:pPr algn="ctr"/>
                      <a:r>
                        <a:rPr lang="en-US" altLang="zh-CN" sz="1200" dirty="0"/>
                        <a:t>1180</a:t>
                      </a:r>
                      <a:endParaRPr lang="zh-CN" altLang="en-US" sz="1200" dirty="0"/>
                    </a:p>
                  </a:txBody>
                  <a:tcPr anchor="ctr"/>
                </a:tc>
                <a:tc>
                  <a:txBody>
                    <a:bodyPr/>
                    <a:lstStyle/>
                    <a:p>
                      <a:pPr algn="ctr"/>
                      <a:r>
                        <a:rPr lang="en-US" altLang="zh-CN" sz="1200" dirty="0"/>
                        <a:t>1256</a:t>
                      </a:r>
                      <a:endParaRPr lang="zh-CN" altLang="en-US" sz="1200" dirty="0"/>
                    </a:p>
                  </a:txBody>
                  <a:tcPr anchor="ctr"/>
                </a:tc>
                <a:tc>
                  <a:txBody>
                    <a:bodyPr/>
                    <a:lstStyle/>
                    <a:p>
                      <a:pPr algn="ctr"/>
                      <a:r>
                        <a:rPr lang="en-US" altLang="zh-CN" sz="1200" dirty="0"/>
                        <a:t>1220</a:t>
                      </a:r>
                      <a:endParaRPr lang="zh-CN" altLang="en-US" sz="1200" dirty="0"/>
                    </a:p>
                  </a:txBody>
                  <a:tcPr anchor="ctr"/>
                </a:tc>
                <a:tc>
                  <a:txBody>
                    <a:bodyPr/>
                    <a:lstStyle/>
                    <a:p>
                      <a:pPr algn="ctr"/>
                      <a:r>
                        <a:rPr lang="en-US" altLang="zh-CN" sz="1200" dirty="0"/>
                        <a:t>1277</a:t>
                      </a:r>
                      <a:endParaRPr lang="zh-CN" altLang="en-US" sz="1200" dirty="0"/>
                    </a:p>
                  </a:txBody>
                  <a:tcPr anchor="ctr"/>
                </a:tc>
                <a:tc>
                  <a:txBody>
                    <a:bodyPr/>
                    <a:lstStyle/>
                    <a:p>
                      <a:pPr algn="ctr"/>
                      <a:r>
                        <a:rPr lang="en-US" altLang="zh-CN" sz="1200" dirty="0"/>
                        <a:t>1224</a:t>
                      </a:r>
                      <a:endParaRPr lang="zh-CN" altLang="en-US" sz="1200" dirty="0"/>
                    </a:p>
                  </a:txBody>
                  <a:tcPr anchor="ctr"/>
                </a:tc>
                <a:tc>
                  <a:txBody>
                    <a:bodyPr/>
                    <a:lstStyle/>
                    <a:p>
                      <a:pPr algn="ctr"/>
                      <a:r>
                        <a:rPr lang="en-US" altLang="zh-CN" sz="1200" dirty="0"/>
                        <a:t>960</a:t>
                      </a:r>
                      <a:endParaRPr lang="zh-CN" altLang="en-US" sz="1200" dirty="0"/>
                    </a:p>
                  </a:txBody>
                  <a:tcPr anchor="ctr"/>
                </a:tc>
                <a:tc>
                  <a:txBody>
                    <a:bodyPr/>
                    <a:lstStyle/>
                    <a:p>
                      <a:pPr algn="ctr"/>
                      <a:r>
                        <a:rPr lang="en-US" altLang="zh-CN" sz="1200" dirty="0"/>
                        <a:t>1240</a:t>
                      </a:r>
                      <a:endParaRPr lang="zh-CN" altLang="en-US" sz="1200" dirty="0"/>
                    </a:p>
                  </a:txBody>
                  <a:tcPr anchor="ctr"/>
                </a:tc>
                <a:tc>
                  <a:txBody>
                    <a:bodyPr/>
                    <a:lstStyle/>
                    <a:p>
                      <a:pPr algn="ctr"/>
                      <a:r>
                        <a:rPr lang="en-US" altLang="zh-CN" sz="1200" dirty="0"/>
                        <a:t>1225</a:t>
                      </a:r>
                      <a:endParaRPr lang="zh-CN" altLang="en-US" sz="1200" dirty="0"/>
                    </a:p>
                  </a:txBody>
                  <a:tcPr anchor="ctr"/>
                </a:tc>
                <a:tc>
                  <a:txBody>
                    <a:bodyPr/>
                    <a:lstStyle/>
                    <a:p>
                      <a:pPr algn="ctr"/>
                      <a:r>
                        <a:rPr lang="en-US" altLang="zh-CN" sz="1200" dirty="0"/>
                        <a:t>1221</a:t>
                      </a:r>
                      <a:endParaRPr lang="zh-CN" altLang="en-US" sz="1200" dirty="0"/>
                    </a:p>
                  </a:txBody>
                  <a:tcPr anchor="ctr"/>
                </a:tc>
                <a:tc>
                  <a:txBody>
                    <a:bodyPr/>
                    <a:lstStyle/>
                    <a:p>
                      <a:pPr algn="ctr"/>
                      <a:r>
                        <a:rPr lang="en-US" altLang="zh-CN" sz="1200" dirty="0"/>
                        <a:t>1246</a:t>
                      </a:r>
                      <a:endParaRPr lang="zh-CN" altLang="en-US" sz="1200" dirty="0"/>
                    </a:p>
                  </a:txBody>
                  <a:tcPr anchor="ctr"/>
                </a:tc>
                <a:tc>
                  <a:txBody>
                    <a:bodyPr/>
                    <a:lstStyle/>
                    <a:p>
                      <a:pPr algn="ctr"/>
                      <a:r>
                        <a:rPr lang="en-US" altLang="zh-CN" sz="1200" dirty="0"/>
                        <a:t>1210</a:t>
                      </a:r>
                      <a:endParaRPr lang="zh-CN" altLang="en-US" sz="1200" dirty="0"/>
                    </a:p>
                  </a:txBody>
                  <a:tcPr anchor="ctr"/>
                </a:tc>
                <a:tc>
                  <a:txBody>
                    <a:bodyPr/>
                    <a:lstStyle/>
                    <a:p>
                      <a:pPr algn="ctr"/>
                      <a:r>
                        <a:rPr lang="en-US" altLang="zh-CN" sz="1200" dirty="0"/>
                        <a:t>1281</a:t>
                      </a:r>
                      <a:endParaRPr lang="zh-CN" altLang="en-US" sz="1200" dirty="0"/>
                    </a:p>
                  </a:txBody>
                  <a:tcPr anchor="ctr"/>
                </a:tc>
                <a:tc>
                  <a:txBody>
                    <a:bodyPr/>
                    <a:lstStyle/>
                    <a:p>
                      <a:pPr algn="ctr"/>
                      <a:r>
                        <a:rPr lang="en-US" altLang="zh-CN" sz="1200" dirty="0"/>
                        <a:t>1250</a:t>
                      </a:r>
                      <a:endParaRPr lang="zh-CN" altLang="en-US" sz="1200" dirty="0"/>
                    </a:p>
                  </a:txBody>
                  <a:tcPr anchor="ctr"/>
                </a:tc>
                <a:tc>
                  <a:txBody>
                    <a:bodyPr/>
                    <a:lstStyle/>
                    <a:p>
                      <a:pPr algn="ctr"/>
                      <a:r>
                        <a:rPr lang="en-US" altLang="zh-CN" sz="1200" dirty="0"/>
                        <a:t>1353</a:t>
                      </a:r>
                      <a:endParaRPr lang="zh-CN" altLang="en-US" sz="1200" dirty="0"/>
                    </a:p>
                  </a:txBody>
                  <a:tcPr anchor="ctr"/>
                </a:tc>
                <a:tc>
                  <a:txBody>
                    <a:bodyPr/>
                    <a:lstStyle/>
                    <a:p>
                      <a:pPr algn="ctr"/>
                      <a:r>
                        <a:rPr lang="en-US" altLang="zh-CN" sz="1200" dirty="0">
                          <a:highlight>
                            <a:srgbClr val="FFFF00"/>
                          </a:highlight>
                        </a:rPr>
                        <a:t>1300</a:t>
                      </a:r>
                      <a:endParaRPr lang="zh-CN" altLang="en-US" sz="1200" dirty="0">
                        <a:highlight>
                          <a:srgbClr val="FFFF00"/>
                        </a:highlight>
                      </a:endParaRPr>
                    </a:p>
                  </a:txBody>
                  <a:tcPr anchor="ctr"/>
                </a:tc>
                <a:extLst>
                  <a:ext uri="{0D108BD9-81ED-4DB2-BD59-A6C34878D82A}">
                    <a16:rowId xmlns:a16="http://schemas.microsoft.com/office/drawing/2014/main" val="2162929140"/>
                  </a:ext>
                </a:extLst>
              </a:tr>
              <a:tr h="482189">
                <a:tc>
                  <a:txBody>
                    <a:bodyPr/>
                    <a:lstStyle/>
                    <a:p>
                      <a:pPr algn="ctr"/>
                      <a:r>
                        <a:rPr lang="en-US" altLang="zh-CN" sz="1200" dirty="0"/>
                        <a:t>L5</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highlight>
                            <a:srgbClr val="FFFF00"/>
                          </a:highlight>
                        </a:rPr>
                        <a:t>2213</a:t>
                      </a:r>
                      <a:endParaRPr lang="zh-CN" altLang="en-US" sz="1200" dirty="0">
                        <a:highlight>
                          <a:srgbClr val="FFFF00"/>
                        </a:highlight>
                      </a:endParaRPr>
                    </a:p>
                  </a:txBody>
                  <a:tcPr anchor="ctr"/>
                </a:tc>
                <a:tc>
                  <a:txBody>
                    <a:bodyPr/>
                    <a:lstStyle/>
                    <a:p>
                      <a:pPr algn="ctr"/>
                      <a:r>
                        <a:rPr lang="en-US" altLang="zh-CN" sz="1200" dirty="0"/>
                        <a:t>1567</a:t>
                      </a:r>
                      <a:endParaRPr lang="zh-CN" altLang="en-US" sz="1200" dirty="0"/>
                    </a:p>
                  </a:txBody>
                  <a:tcPr anchor="ctr"/>
                </a:tc>
                <a:tc>
                  <a:txBody>
                    <a:bodyPr/>
                    <a:lstStyle/>
                    <a:p>
                      <a:pPr algn="ctr"/>
                      <a:r>
                        <a:rPr lang="en-US" altLang="zh-CN" sz="1200" dirty="0"/>
                        <a:t>1468</a:t>
                      </a:r>
                      <a:endParaRPr lang="zh-CN" altLang="en-US" sz="1200" dirty="0"/>
                    </a:p>
                  </a:txBody>
                  <a:tcPr anchor="ctr"/>
                </a:tc>
                <a:tc>
                  <a:txBody>
                    <a:bodyPr/>
                    <a:lstStyle/>
                    <a:p>
                      <a:pPr algn="ctr"/>
                      <a:r>
                        <a:rPr lang="en-US" altLang="zh-CN" sz="1200" dirty="0"/>
                        <a:t>1484</a:t>
                      </a:r>
                      <a:endParaRPr lang="zh-CN" altLang="en-US" sz="1200" dirty="0"/>
                    </a:p>
                  </a:txBody>
                  <a:tcPr anchor="ctr"/>
                </a:tc>
                <a:tc>
                  <a:txBody>
                    <a:bodyPr/>
                    <a:lstStyle/>
                    <a:p>
                      <a:pPr algn="ctr"/>
                      <a:r>
                        <a:rPr lang="en-US" altLang="zh-CN" sz="1200" dirty="0"/>
                        <a:t>1519</a:t>
                      </a:r>
                      <a:endParaRPr lang="zh-CN" altLang="en-US" sz="1200" dirty="0"/>
                    </a:p>
                  </a:txBody>
                  <a:tcPr anchor="ctr"/>
                </a:tc>
                <a:tc>
                  <a:txBody>
                    <a:bodyPr/>
                    <a:lstStyle/>
                    <a:p>
                      <a:pPr algn="ctr"/>
                      <a:r>
                        <a:rPr lang="en-US" altLang="zh-CN" sz="1200" dirty="0"/>
                        <a:t>1432</a:t>
                      </a:r>
                      <a:endParaRPr lang="zh-CN" altLang="en-US" sz="1200" dirty="0"/>
                    </a:p>
                  </a:txBody>
                  <a:tcPr anchor="ctr"/>
                </a:tc>
                <a:tc>
                  <a:txBody>
                    <a:bodyPr/>
                    <a:lstStyle/>
                    <a:p>
                      <a:pPr algn="ctr"/>
                      <a:r>
                        <a:rPr lang="en-US" altLang="zh-CN" sz="1200" dirty="0"/>
                        <a:t>1484</a:t>
                      </a:r>
                      <a:endParaRPr lang="zh-CN" altLang="en-US" sz="1200" dirty="0"/>
                    </a:p>
                  </a:txBody>
                  <a:tcPr anchor="ctr"/>
                </a:tc>
                <a:tc>
                  <a:txBody>
                    <a:bodyPr/>
                    <a:lstStyle/>
                    <a:p>
                      <a:pPr algn="ctr"/>
                      <a:r>
                        <a:rPr lang="en-US" altLang="zh-CN" sz="1200" dirty="0"/>
                        <a:t>1444</a:t>
                      </a:r>
                      <a:endParaRPr lang="zh-CN" altLang="en-US" sz="1200" dirty="0"/>
                    </a:p>
                  </a:txBody>
                  <a:tcPr anchor="ctr"/>
                </a:tc>
                <a:tc>
                  <a:txBody>
                    <a:bodyPr/>
                    <a:lstStyle/>
                    <a:p>
                      <a:pPr algn="ctr"/>
                      <a:r>
                        <a:rPr lang="en-US" altLang="zh-CN" sz="1200" dirty="0"/>
                        <a:t>1461</a:t>
                      </a:r>
                      <a:endParaRPr lang="zh-CN" altLang="en-US" sz="1200" dirty="0"/>
                    </a:p>
                  </a:txBody>
                  <a:tcPr anchor="ctr"/>
                </a:tc>
                <a:tc>
                  <a:txBody>
                    <a:bodyPr/>
                    <a:lstStyle/>
                    <a:p>
                      <a:pPr algn="ctr"/>
                      <a:r>
                        <a:rPr lang="en-US" altLang="zh-CN" sz="1200" dirty="0"/>
                        <a:t>1473</a:t>
                      </a:r>
                      <a:endParaRPr lang="zh-CN" altLang="en-US" sz="1200" dirty="0"/>
                    </a:p>
                  </a:txBody>
                  <a:tcPr anchor="ctr"/>
                </a:tc>
                <a:tc>
                  <a:txBody>
                    <a:bodyPr/>
                    <a:lstStyle/>
                    <a:p>
                      <a:pPr algn="ctr"/>
                      <a:r>
                        <a:rPr lang="en-US" altLang="zh-CN" sz="1200" dirty="0"/>
                        <a:t>1465</a:t>
                      </a:r>
                      <a:endParaRPr lang="zh-CN" altLang="en-US" sz="1200" dirty="0"/>
                    </a:p>
                  </a:txBody>
                  <a:tcPr anchor="ctr"/>
                </a:tc>
                <a:tc>
                  <a:txBody>
                    <a:bodyPr/>
                    <a:lstStyle/>
                    <a:p>
                      <a:pPr algn="ctr"/>
                      <a:r>
                        <a:rPr lang="en-US" altLang="zh-CN" sz="1200" dirty="0"/>
                        <a:t>1481</a:t>
                      </a:r>
                      <a:endParaRPr lang="zh-CN" altLang="en-US" sz="1200" dirty="0"/>
                    </a:p>
                  </a:txBody>
                  <a:tcPr anchor="ctr"/>
                </a:tc>
                <a:tc>
                  <a:txBody>
                    <a:bodyPr/>
                    <a:lstStyle/>
                    <a:p>
                      <a:pPr algn="ctr"/>
                      <a:r>
                        <a:rPr lang="en-US" altLang="zh-CN" sz="1200" dirty="0"/>
                        <a:t>1492</a:t>
                      </a:r>
                      <a:endParaRPr lang="zh-CN" altLang="en-US" sz="1200" dirty="0"/>
                    </a:p>
                  </a:txBody>
                  <a:tcPr anchor="ctr"/>
                </a:tc>
                <a:tc>
                  <a:txBody>
                    <a:bodyPr/>
                    <a:lstStyle/>
                    <a:p>
                      <a:pPr algn="ctr"/>
                      <a:r>
                        <a:rPr lang="en-US" altLang="zh-CN" sz="1200" dirty="0"/>
                        <a:t>1474</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highlight>
                            <a:srgbClr val="FFFF00"/>
                          </a:highlight>
                        </a:rPr>
                        <a:t>-</a:t>
                      </a:r>
                      <a:endParaRPr lang="zh-CN" altLang="en-US" sz="1200" dirty="0">
                        <a:highlight>
                          <a:srgbClr val="FFFF00"/>
                        </a:highlight>
                      </a:endParaRPr>
                    </a:p>
                  </a:txBody>
                  <a:tcPr anchor="ctr"/>
                </a:tc>
                <a:extLst>
                  <a:ext uri="{0D108BD9-81ED-4DB2-BD59-A6C34878D82A}">
                    <a16:rowId xmlns:a16="http://schemas.microsoft.com/office/drawing/2014/main" val="2954590967"/>
                  </a:ext>
                </a:extLst>
              </a:tr>
              <a:tr h="482189">
                <a:tc>
                  <a:txBody>
                    <a:bodyPr/>
                    <a:lstStyle/>
                    <a:p>
                      <a:pPr algn="ctr"/>
                      <a:r>
                        <a:rPr lang="en-US" altLang="zh-CN" sz="1200" dirty="0"/>
                        <a:t>L6</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highlight>
                            <a:srgbClr val="FFFF00"/>
                          </a:highlight>
                        </a:rPr>
                        <a:t>3321</a:t>
                      </a:r>
                      <a:endParaRPr lang="zh-CN" altLang="en-US" sz="1200" dirty="0">
                        <a:highlight>
                          <a:srgbClr val="FFFF00"/>
                        </a:highlight>
                      </a:endParaRPr>
                    </a:p>
                  </a:txBody>
                  <a:tcPr anchor="ctr"/>
                </a:tc>
                <a:tc>
                  <a:txBody>
                    <a:bodyPr/>
                    <a:lstStyle/>
                    <a:p>
                      <a:pPr algn="ctr"/>
                      <a:r>
                        <a:rPr lang="en-US" altLang="zh-CN" sz="1200" dirty="0"/>
                        <a:t>1715</a:t>
                      </a:r>
                      <a:endParaRPr lang="zh-CN" altLang="en-US" sz="1200" dirty="0"/>
                    </a:p>
                  </a:txBody>
                  <a:tcPr anchor="ctr"/>
                </a:tc>
                <a:tc>
                  <a:txBody>
                    <a:bodyPr/>
                    <a:lstStyle/>
                    <a:p>
                      <a:pPr algn="ctr"/>
                      <a:r>
                        <a:rPr lang="en-US" altLang="zh-CN" sz="1200" dirty="0"/>
                        <a:t>1727</a:t>
                      </a:r>
                      <a:endParaRPr lang="zh-CN" altLang="en-US" sz="1200" dirty="0"/>
                    </a:p>
                  </a:txBody>
                  <a:tcPr anchor="ctr"/>
                </a:tc>
                <a:tc>
                  <a:txBody>
                    <a:bodyPr/>
                    <a:lstStyle/>
                    <a:p>
                      <a:pPr algn="ctr"/>
                      <a:r>
                        <a:rPr lang="en-US" altLang="zh-CN" sz="1200" dirty="0"/>
                        <a:t>1644</a:t>
                      </a:r>
                      <a:endParaRPr lang="zh-CN" altLang="en-US" sz="1200" dirty="0"/>
                    </a:p>
                  </a:txBody>
                  <a:tcPr anchor="ctr"/>
                </a:tc>
                <a:tc>
                  <a:txBody>
                    <a:bodyPr/>
                    <a:lstStyle/>
                    <a:p>
                      <a:pPr algn="ctr"/>
                      <a:r>
                        <a:rPr lang="en-US" altLang="zh-CN" sz="1200" dirty="0"/>
                        <a:t>1685</a:t>
                      </a:r>
                      <a:endParaRPr lang="zh-CN" altLang="en-US" sz="1200" dirty="0"/>
                    </a:p>
                  </a:txBody>
                  <a:tcPr anchor="ctr"/>
                </a:tc>
                <a:tc>
                  <a:txBody>
                    <a:bodyPr/>
                    <a:lstStyle/>
                    <a:p>
                      <a:pPr algn="ctr"/>
                      <a:r>
                        <a:rPr lang="en-US" altLang="zh-CN" sz="1200" dirty="0"/>
                        <a:t>1704</a:t>
                      </a:r>
                      <a:endParaRPr lang="zh-CN" altLang="en-US" sz="1200" dirty="0"/>
                    </a:p>
                  </a:txBody>
                  <a:tcPr anchor="ctr"/>
                </a:tc>
                <a:tc>
                  <a:txBody>
                    <a:bodyPr/>
                    <a:lstStyle/>
                    <a:p>
                      <a:pPr algn="ctr"/>
                      <a:r>
                        <a:rPr lang="en-US" altLang="zh-CN" sz="1200" dirty="0"/>
                        <a:t>1618</a:t>
                      </a:r>
                      <a:endParaRPr lang="zh-CN" altLang="en-US" sz="1200" dirty="0"/>
                    </a:p>
                  </a:txBody>
                  <a:tcPr anchor="ctr"/>
                </a:tc>
                <a:tc>
                  <a:txBody>
                    <a:bodyPr/>
                    <a:lstStyle/>
                    <a:p>
                      <a:pPr algn="ctr"/>
                      <a:r>
                        <a:rPr lang="en-US" altLang="zh-CN" sz="1200" dirty="0"/>
                        <a:t>1633</a:t>
                      </a:r>
                      <a:endParaRPr lang="zh-CN" altLang="en-US" sz="1200" dirty="0"/>
                    </a:p>
                  </a:txBody>
                  <a:tcPr anchor="ctr"/>
                </a:tc>
                <a:tc>
                  <a:txBody>
                    <a:bodyPr/>
                    <a:lstStyle/>
                    <a:p>
                      <a:pPr algn="ctr"/>
                      <a:r>
                        <a:rPr lang="en-US" altLang="zh-CN" sz="1200" dirty="0"/>
                        <a:t>1710</a:t>
                      </a:r>
                      <a:endParaRPr lang="zh-CN" altLang="en-US" sz="1200" dirty="0"/>
                    </a:p>
                  </a:txBody>
                  <a:tcPr anchor="ctr"/>
                </a:tc>
                <a:tc>
                  <a:txBody>
                    <a:bodyPr/>
                    <a:lstStyle/>
                    <a:p>
                      <a:pPr algn="ctr"/>
                      <a:r>
                        <a:rPr lang="en-US" altLang="zh-CN" sz="1200" dirty="0"/>
                        <a:t>1672</a:t>
                      </a:r>
                      <a:endParaRPr lang="zh-CN" altLang="en-US" sz="1200" dirty="0"/>
                    </a:p>
                  </a:txBody>
                  <a:tcPr anchor="ctr"/>
                </a:tc>
                <a:tc>
                  <a:txBody>
                    <a:bodyPr/>
                    <a:lstStyle/>
                    <a:p>
                      <a:pPr algn="ctr"/>
                      <a:r>
                        <a:rPr lang="en-US" altLang="zh-CN" sz="1200" dirty="0"/>
                        <a:t>1615</a:t>
                      </a:r>
                      <a:endParaRPr lang="zh-CN" altLang="en-US" sz="1200" dirty="0"/>
                    </a:p>
                  </a:txBody>
                  <a:tcPr anchor="ctr"/>
                </a:tc>
                <a:tc>
                  <a:txBody>
                    <a:bodyPr/>
                    <a:lstStyle/>
                    <a:p>
                      <a:pPr algn="ctr"/>
                      <a:r>
                        <a:rPr lang="en-US" altLang="zh-CN" sz="1200" dirty="0"/>
                        <a:t>1701</a:t>
                      </a:r>
                      <a:endParaRPr lang="zh-CN" altLang="en-US" sz="1200" dirty="0"/>
                    </a:p>
                  </a:txBody>
                  <a:tcPr anchor="ctr"/>
                </a:tc>
                <a:tc>
                  <a:txBody>
                    <a:bodyPr/>
                    <a:lstStyle/>
                    <a:p>
                      <a:pPr algn="ctr"/>
                      <a:r>
                        <a:rPr lang="en-US" altLang="zh-CN" sz="1200" dirty="0"/>
                        <a:t>1660</a:t>
                      </a:r>
                      <a:endParaRPr lang="zh-CN" altLang="en-US" sz="1200" dirty="0"/>
                    </a:p>
                  </a:txBody>
                  <a:tcPr anchor="ctr"/>
                </a:tc>
                <a:tc>
                  <a:txBody>
                    <a:bodyPr/>
                    <a:lstStyle/>
                    <a:p>
                      <a:pPr algn="ctr"/>
                      <a:r>
                        <a:rPr lang="en-US" altLang="zh-CN" sz="1200" dirty="0"/>
                        <a:t>1681</a:t>
                      </a:r>
                      <a:endParaRPr lang="zh-CN" altLang="en-US" sz="1200" dirty="0"/>
                    </a:p>
                  </a:txBody>
                  <a:tcPr anchor="ctr"/>
                </a:tc>
                <a:tc>
                  <a:txBody>
                    <a:bodyPr/>
                    <a:lstStyle/>
                    <a:p>
                      <a:pPr algn="ctr"/>
                      <a:r>
                        <a:rPr lang="en-US" altLang="zh-CN" sz="1200" dirty="0"/>
                        <a:t>1722</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highlight>
                            <a:srgbClr val="FFFF00"/>
                          </a:highlight>
                        </a:rPr>
                        <a:t>-</a:t>
                      </a:r>
                      <a:endParaRPr lang="zh-CN" altLang="en-US" sz="1200" dirty="0">
                        <a:highlight>
                          <a:srgbClr val="FFFF00"/>
                        </a:highlight>
                      </a:endParaRPr>
                    </a:p>
                  </a:txBody>
                  <a:tcPr anchor="ctr"/>
                </a:tc>
                <a:extLst>
                  <a:ext uri="{0D108BD9-81ED-4DB2-BD59-A6C34878D82A}">
                    <a16:rowId xmlns:a16="http://schemas.microsoft.com/office/drawing/2014/main" val="659359098"/>
                  </a:ext>
                </a:extLst>
              </a:tr>
              <a:tr h="482189">
                <a:tc>
                  <a:txBody>
                    <a:bodyPr/>
                    <a:lstStyle/>
                    <a:p>
                      <a:pPr algn="ctr"/>
                      <a:r>
                        <a:rPr lang="en-US" altLang="zh-CN" sz="1200" dirty="0"/>
                        <a:t>L7</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highlight>
                            <a:srgbClr val="FFFF00"/>
                          </a:highlight>
                        </a:rPr>
                        <a:t>-</a:t>
                      </a:r>
                      <a:endParaRPr lang="zh-CN" altLang="en-US" sz="1200" dirty="0">
                        <a:highlight>
                          <a:srgbClr val="FFFF00"/>
                        </a:highlight>
                      </a:endParaRPr>
                    </a:p>
                  </a:txBody>
                  <a:tcPr anchor="ctr"/>
                </a:tc>
                <a:tc>
                  <a:txBody>
                    <a:bodyPr/>
                    <a:lstStyle/>
                    <a:p>
                      <a:pPr algn="ctr"/>
                      <a:r>
                        <a:rPr lang="en-US" altLang="zh-CN" sz="1200" dirty="0"/>
                        <a:t>2740</a:t>
                      </a:r>
                      <a:endParaRPr lang="zh-CN" altLang="en-US" sz="1200" dirty="0"/>
                    </a:p>
                  </a:txBody>
                  <a:tcPr anchor="ctr"/>
                </a:tc>
                <a:tc>
                  <a:txBody>
                    <a:bodyPr/>
                    <a:lstStyle/>
                    <a:p>
                      <a:pPr algn="ctr"/>
                      <a:r>
                        <a:rPr lang="en-US" altLang="zh-CN" sz="1200" dirty="0"/>
                        <a:t>2690</a:t>
                      </a:r>
                      <a:endParaRPr lang="zh-CN" altLang="en-US" sz="1200" dirty="0"/>
                    </a:p>
                  </a:txBody>
                  <a:tcPr anchor="ctr"/>
                </a:tc>
                <a:tc>
                  <a:txBody>
                    <a:bodyPr/>
                    <a:lstStyle/>
                    <a:p>
                      <a:pPr algn="ctr"/>
                      <a:r>
                        <a:rPr lang="en-US" altLang="zh-CN" sz="1200" dirty="0"/>
                        <a:t>2471</a:t>
                      </a:r>
                      <a:endParaRPr lang="zh-CN" altLang="en-US" sz="1200" dirty="0"/>
                    </a:p>
                  </a:txBody>
                  <a:tcPr anchor="ctr"/>
                </a:tc>
                <a:tc>
                  <a:txBody>
                    <a:bodyPr/>
                    <a:lstStyle/>
                    <a:p>
                      <a:pPr algn="ctr"/>
                      <a:r>
                        <a:rPr lang="en-US" altLang="zh-CN" sz="1200" dirty="0"/>
                        <a:t>2682</a:t>
                      </a:r>
                      <a:endParaRPr lang="zh-CN" altLang="en-US" sz="1200" dirty="0"/>
                    </a:p>
                  </a:txBody>
                  <a:tcPr anchor="ctr"/>
                </a:tc>
                <a:tc>
                  <a:txBody>
                    <a:bodyPr/>
                    <a:lstStyle/>
                    <a:p>
                      <a:pPr algn="ctr"/>
                      <a:r>
                        <a:rPr lang="en-US" altLang="zh-CN" sz="1200" dirty="0"/>
                        <a:t>2653</a:t>
                      </a:r>
                      <a:endParaRPr lang="zh-CN" altLang="en-US" sz="1200" dirty="0"/>
                    </a:p>
                  </a:txBody>
                  <a:tcPr anchor="ctr"/>
                </a:tc>
                <a:tc>
                  <a:txBody>
                    <a:bodyPr/>
                    <a:lstStyle/>
                    <a:p>
                      <a:pPr algn="ctr"/>
                      <a:r>
                        <a:rPr lang="en-US" altLang="zh-CN" sz="1200" dirty="0"/>
                        <a:t>2651</a:t>
                      </a:r>
                      <a:endParaRPr lang="zh-CN" altLang="en-US" sz="1200" dirty="0"/>
                    </a:p>
                  </a:txBody>
                  <a:tcPr anchor="ctr"/>
                </a:tc>
                <a:tc>
                  <a:txBody>
                    <a:bodyPr/>
                    <a:lstStyle/>
                    <a:p>
                      <a:pPr algn="ctr"/>
                      <a:r>
                        <a:rPr lang="en-US" altLang="zh-CN" sz="1200" dirty="0"/>
                        <a:t>2578</a:t>
                      </a:r>
                      <a:endParaRPr lang="zh-CN" altLang="en-US" sz="1200" dirty="0"/>
                    </a:p>
                  </a:txBody>
                  <a:tcPr anchor="ctr"/>
                </a:tc>
                <a:tc>
                  <a:txBody>
                    <a:bodyPr/>
                    <a:lstStyle/>
                    <a:p>
                      <a:pPr algn="ctr"/>
                      <a:r>
                        <a:rPr lang="en-US" altLang="zh-CN" sz="1200" dirty="0"/>
                        <a:t>2718</a:t>
                      </a:r>
                      <a:endParaRPr lang="zh-CN" altLang="en-US" sz="1200" dirty="0"/>
                    </a:p>
                  </a:txBody>
                  <a:tcPr anchor="ctr"/>
                </a:tc>
                <a:tc>
                  <a:txBody>
                    <a:bodyPr/>
                    <a:lstStyle/>
                    <a:p>
                      <a:pPr algn="ctr"/>
                      <a:r>
                        <a:rPr lang="en-US" altLang="zh-CN" sz="1200" dirty="0"/>
                        <a:t>2712</a:t>
                      </a:r>
                      <a:endParaRPr lang="zh-CN" altLang="en-US" sz="1200" dirty="0"/>
                    </a:p>
                  </a:txBody>
                  <a:tcPr anchor="ctr"/>
                </a:tc>
                <a:tc>
                  <a:txBody>
                    <a:bodyPr/>
                    <a:lstStyle/>
                    <a:p>
                      <a:pPr algn="ctr"/>
                      <a:r>
                        <a:rPr lang="en-US" altLang="zh-CN" sz="1200" dirty="0"/>
                        <a:t>2649</a:t>
                      </a:r>
                      <a:endParaRPr lang="zh-CN" altLang="en-US" sz="1200" dirty="0"/>
                    </a:p>
                  </a:txBody>
                  <a:tcPr anchor="ctr"/>
                </a:tc>
                <a:tc>
                  <a:txBody>
                    <a:bodyPr/>
                    <a:lstStyle/>
                    <a:p>
                      <a:pPr algn="ctr"/>
                      <a:r>
                        <a:rPr lang="en-US" altLang="zh-CN" sz="1200" dirty="0"/>
                        <a:t>2699</a:t>
                      </a:r>
                      <a:endParaRPr lang="zh-CN" altLang="en-US" sz="1200" dirty="0"/>
                    </a:p>
                  </a:txBody>
                  <a:tcPr anchor="ctr"/>
                </a:tc>
                <a:tc>
                  <a:txBody>
                    <a:bodyPr/>
                    <a:lstStyle/>
                    <a:p>
                      <a:pPr algn="ctr"/>
                      <a:r>
                        <a:rPr lang="en-US" altLang="zh-CN" sz="1200" dirty="0"/>
                        <a:t>2587</a:t>
                      </a:r>
                      <a:endParaRPr lang="zh-CN" altLang="en-US" sz="1200" dirty="0"/>
                    </a:p>
                  </a:txBody>
                  <a:tcPr anchor="ctr"/>
                </a:tc>
                <a:tc>
                  <a:txBody>
                    <a:bodyPr/>
                    <a:lstStyle/>
                    <a:p>
                      <a:pPr algn="ctr"/>
                      <a:r>
                        <a:rPr lang="en-US" altLang="zh-CN" sz="1200" dirty="0"/>
                        <a:t>2728</a:t>
                      </a:r>
                      <a:endParaRPr lang="zh-CN" altLang="en-US" sz="1200" dirty="0"/>
                    </a:p>
                  </a:txBody>
                  <a:tcPr anchor="ctr"/>
                </a:tc>
                <a:tc>
                  <a:txBody>
                    <a:bodyPr/>
                    <a:lstStyle/>
                    <a:p>
                      <a:pPr algn="ctr"/>
                      <a:r>
                        <a:rPr lang="en-US" altLang="zh-CN" sz="1200" dirty="0"/>
                        <a:t>2700</a:t>
                      </a:r>
                      <a:endParaRPr lang="zh-CN" altLang="en-US" sz="1200" dirty="0"/>
                    </a:p>
                  </a:txBody>
                  <a:tcPr anchor="ctr"/>
                </a:tc>
                <a:tc>
                  <a:txBody>
                    <a:bodyPr/>
                    <a:lstStyle/>
                    <a:p>
                      <a:pPr algn="ctr"/>
                      <a:r>
                        <a:rPr lang="en-US" altLang="zh-CN" sz="1200" dirty="0"/>
                        <a:t>-</a:t>
                      </a:r>
                      <a:endParaRPr lang="zh-CN" altLang="en-US" sz="1200" dirty="0"/>
                    </a:p>
                  </a:txBody>
                  <a:tcPr anchor="ctr"/>
                </a:tc>
                <a:tc>
                  <a:txBody>
                    <a:bodyPr/>
                    <a:lstStyle/>
                    <a:p>
                      <a:pPr algn="ctr"/>
                      <a:r>
                        <a:rPr lang="en-US" altLang="zh-CN" sz="1200" dirty="0">
                          <a:highlight>
                            <a:srgbClr val="FFFF00"/>
                          </a:highlight>
                        </a:rPr>
                        <a:t>-</a:t>
                      </a:r>
                      <a:endParaRPr lang="zh-CN" altLang="en-US" sz="1200" dirty="0">
                        <a:highlight>
                          <a:srgbClr val="FFFF00"/>
                        </a:highlight>
                      </a:endParaRPr>
                    </a:p>
                  </a:txBody>
                  <a:tcPr anchor="ctr"/>
                </a:tc>
                <a:extLst>
                  <a:ext uri="{0D108BD9-81ED-4DB2-BD59-A6C34878D82A}">
                    <a16:rowId xmlns:a16="http://schemas.microsoft.com/office/drawing/2014/main" val="1576636797"/>
                  </a:ext>
                </a:extLst>
              </a:tr>
            </a:tbl>
          </a:graphicData>
        </a:graphic>
      </p:graphicFrame>
    </p:spTree>
    <p:extLst>
      <p:ext uri="{BB962C8B-B14F-4D97-AF65-F5344CB8AC3E}">
        <p14:creationId xmlns:p14="http://schemas.microsoft.com/office/powerpoint/2010/main" val="2554442518"/>
      </p:ext>
    </p:extLst>
  </p:cSld>
  <p:clrMapOvr>
    <a:masterClrMapping/>
  </p:clrMapOvr>
  <p:transition>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B1624E25-A302-13D0-A580-72F93D9440AD}"/>
              </a:ext>
            </a:extLst>
          </p:cNvPr>
          <p:cNvSpPr>
            <a:spLocks noGrp="1"/>
          </p:cNvSpPr>
          <p:nvPr>
            <p:ph idx="1"/>
          </p:nvPr>
        </p:nvSpPr>
        <p:spPr>
          <a:xfrm>
            <a:off x="258734" y="1166019"/>
            <a:ext cx="10972800" cy="4525962"/>
          </a:xfrm>
        </p:spPr>
        <p:txBody>
          <a:bodyPr/>
          <a:lstStyle/>
          <a:p>
            <a:r>
              <a:rPr lang="zh-CN" altLang="en-US" dirty="0"/>
              <a:t>完成电子学一致性刻度后选取中间</a:t>
            </a:r>
            <a:r>
              <a:rPr lang="en-US" altLang="zh-CN" dirty="0"/>
              <a:t>L3</a:t>
            </a:r>
            <a:r>
              <a:rPr lang="zh-CN" altLang="en-US" dirty="0"/>
              <a:t>两通道测试不同电压下的能量分辨与增益，能量分辨可达</a:t>
            </a:r>
            <a:r>
              <a:rPr lang="en-US" altLang="zh-CN" dirty="0"/>
              <a:t>19%</a:t>
            </a:r>
            <a:endParaRPr lang="zh-CN" altLang="en-US" dirty="0"/>
          </a:p>
        </p:txBody>
      </p:sp>
      <p:sp>
        <p:nvSpPr>
          <p:cNvPr id="4" name="灯片编号占位符 3">
            <a:extLst>
              <a:ext uri="{FF2B5EF4-FFF2-40B4-BE49-F238E27FC236}">
                <a16:creationId xmlns:a16="http://schemas.microsoft.com/office/drawing/2014/main" id="{786DDBD7-8C91-3567-71C4-502AC0B76AC3}"/>
              </a:ext>
            </a:extLst>
          </p:cNvPr>
          <p:cNvSpPr>
            <a:spLocks noGrp="1"/>
          </p:cNvSpPr>
          <p:nvPr>
            <p:ph type="sldNum" sz="quarter" idx="12"/>
          </p:nvPr>
        </p:nvSpPr>
        <p:spPr/>
        <p:txBody>
          <a:bodyPr/>
          <a:lstStyle/>
          <a:p>
            <a:fld id="{C40B4FF0-5E72-4B05-8317-861D4184A370}" type="slidenum">
              <a:rPr lang="zh-CN" altLang="en-US" smtClean="0"/>
              <a:pPr/>
              <a:t>16</a:t>
            </a:fld>
            <a:endParaRPr lang="zh-CN" altLang="en-US" dirty="0"/>
          </a:p>
        </p:txBody>
      </p:sp>
      <p:sp>
        <p:nvSpPr>
          <p:cNvPr id="5" name="标题 2">
            <a:extLst>
              <a:ext uri="{FF2B5EF4-FFF2-40B4-BE49-F238E27FC236}">
                <a16:creationId xmlns:a16="http://schemas.microsoft.com/office/drawing/2014/main" id="{65F208F0-09AD-1D32-28F4-F3AC72906C06}"/>
              </a:ext>
            </a:extLst>
          </p:cNvPr>
          <p:cNvSpPr txBox="1">
            <a:spLocks/>
          </p:cNvSpPr>
          <p:nvPr/>
        </p:nvSpPr>
        <p:spPr>
          <a:xfrm>
            <a:off x="474539" y="139843"/>
            <a:ext cx="10972800" cy="796925"/>
          </a:xfrm>
          <a:prstGeom prst="rect">
            <a:avLst/>
          </a:prstGeom>
          <a:noFill/>
        </p:spPr>
        <p:txBody>
          <a:bodyPr vert="horz" rtlCol="0" anchor="ctr">
            <a:noAutofit/>
            <a:scene3d>
              <a:camera prst="orthographicFront"/>
              <a:lightRig rig="soft" dir="t"/>
            </a:scene3d>
            <a:sp3d prstMaterial="softEdge">
              <a:bevelT w="25400" h="25400"/>
            </a:sp3d>
          </a:bodyPr>
          <a:lstStyle>
            <a:lvl1pPr algn="l" rtl="0" eaLnBrk="1" fontAlgn="base" hangingPunct="1">
              <a:spcBef>
                <a:spcPct val="0"/>
              </a:spcBef>
              <a:spcAft>
                <a:spcPct val="0"/>
              </a:spcAft>
              <a:defRPr lang="en-US" altLang="en-US" sz="4400" b="1" kern="1200" dirty="0">
                <a:solidFill>
                  <a:srgbClr val="000066"/>
                </a:solidFill>
                <a:effectLst>
                  <a:outerShdw blurRad="31750" dist="25400" dir="5400000" algn="tl" rotWithShape="0">
                    <a:srgbClr val="000000">
                      <a:alpha val="25000"/>
                    </a:srgbClr>
                  </a:outerShdw>
                </a:effectLst>
                <a:latin typeface="Arial" pitchFamily="34" charset="0"/>
                <a:ea typeface="+mn-ea"/>
                <a:cs typeface="Arial" pitchFamily="34" charset="0"/>
              </a:defRPr>
            </a:lvl1pPr>
            <a:lvl2pPr algn="l" rtl="0" eaLnBrk="1" fontAlgn="base" hangingPunct="1">
              <a:spcBef>
                <a:spcPct val="0"/>
              </a:spcBef>
              <a:spcAft>
                <a:spcPct val="0"/>
              </a:spcAft>
              <a:defRPr sz="4400" b="1">
                <a:solidFill>
                  <a:srgbClr val="000066"/>
                </a:solidFill>
                <a:latin typeface="Arial" charset="0"/>
                <a:ea typeface="黑体" pitchFamily="49" charset="-122"/>
                <a:cs typeface="Arial" charset="0"/>
              </a:defRPr>
            </a:lvl2pPr>
            <a:lvl3pPr algn="l" rtl="0" eaLnBrk="1" fontAlgn="base" hangingPunct="1">
              <a:spcBef>
                <a:spcPct val="0"/>
              </a:spcBef>
              <a:spcAft>
                <a:spcPct val="0"/>
              </a:spcAft>
              <a:defRPr sz="4400" b="1">
                <a:solidFill>
                  <a:srgbClr val="000066"/>
                </a:solidFill>
                <a:latin typeface="Arial" charset="0"/>
                <a:ea typeface="黑体" pitchFamily="49" charset="-122"/>
                <a:cs typeface="Arial" charset="0"/>
              </a:defRPr>
            </a:lvl3pPr>
            <a:lvl4pPr algn="l" rtl="0" eaLnBrk="1" fontAlgn="base" hangingPunct="1">
              <a:spcBef>
                <a:spcPct val="0"/>
              </a:spcBef>
              <a:spcAft>
                <a:spcPct val="0"/>
              </a:spcAft>
              <a:defRPr sz="4400" b="1">
                <a:solidFill>
                  <a:srgbClr val="000066"/>
                </a:solidFill>
                <a:latin typeface="Arial" charset="0"/>
                <a:ea typeface="黑体" pitchFamily="49" charset="-122"/>
                <a:cs typeface="Arial" charset="0"/>
              </a:defRPr>
            </a:lvl4pPr>
            <a:lvl5pPr algn="l" rtl="0" eaLnBrk="1" fontAlgn="base" hangingPunct="1">
              <a:spcBef>
                <a:spcPct val="0"/>
              </a:spcBef>
              <a:spcAft>
                <a:spcPct val="0"/>
              </a:spcAft>
              <a:defRPr sz="4400" b="1">
                <a:solidFill>
                  <a:srgbClr val="000066"/>
                </a:solidFill>
                <a:latin typeface="Arial" charset="0"/>
                <a:ea typeface="黑体" pitchFamily="49" charset="-122"/>
                <a:cs typeface="Arial" charset="0"/>
              </a:defRPr>
            </a:lvl5pPr>
            <a:lvl6pPr marL="457200" algn="l" rtl="0" eaLnBrk="1" fontAlgn="base" hangingPunct="1">
              <a:spcBef>
                <a:spcPct val="0"/>
              </a:spcBef>
              <a:spcAft>
                <a:spcPct val="0"/>
              </a:spcAft>
              <a:defRPr sz="4400" b="1">
                <a:solidFill>
                  <a:schemeClr val="tx1"/>
                </a:solidFill>
                <a:latin typeface="Lucida Sans Unicode" pitchFamily="34" charset="0"/>
                <a:ea typeface="黑体" pitchFamily="49" charset="-122"/>
              </a:defRPr>
            </a:lvl6pPr>
            <a:lvl7pPr marL="914400" algn="l" rtl="0" eaLnBrk="1" fontAlgn="base" hangingPunct="1">
              <a:spcBef>
                <a:spcPct val="0"/>
              </a:spcBef>
              <a:spcAft>
                <a:spcPct val="0"/>
              </a:spcAft>
              <a:defRPr sz="4400" b="1">
                <a:solidFill>
                  <a:schemeClr val="tx1"/>
                </a:solidFill>
                <a:latin typeface="Lucida Sans Unicode" pitchFamily="34" charset="0"/>
                <a:ea typeface="黑体" pitchFamily="49" charset="-122"/>
              </a:defRPr>
            </a:lvl7pPr>
            <a:lvl8pPr marL="1371600" algn="l" rtl="0" eaLnBrk="1" fontAlgn="base" hangingPunct="1">
              <a:spcBef>
                <a:spcPct val="0"/>
              </a:spcBef>
              <a:spcAft>
                <a:spcPct val="0"/>
              </a:spcAft>
              <a:defRPr sz="4400" b="1">
                <a:solidFill>
                  <a:schemeClr val="tx1"/>
                </a:solidFill>
                <a:latin typeface="Lucida Sans Unicode" pitchFamily="34" charset="0"/>
                <a:ea typeface="黑体" pitchFamily="49" charset="-122"/>
              </a:defRPr>
            </a:lvl8pPr>
            <a:lvl9pPr marL="1828800" algn="l" rtl="0" eaLnBrk="1" fontAlgn="base" hangingPunct="1">
              <a:spcBef>
                <a:spcPct val="0"/>
              </a:spcBef>
              <a:spcAft>
                <a:spcPct val="0"/>
              </a:spcAft>
              <a:defRPr sz="4400" b="1">
                <a:solidFill>
                  <a:schemeClr val="tx1"/>
                </a:solidFill>
                <a:latin typeface="Lucida Sans Unicode" pitchFamily="34" charset="0"/>
                <a:ea typeface="黑体" pitchFamily="49" charset="-122"/>
              </a:defRPr>
            </a:lvl9pPr>
            <a:extLst/>
          </a:lstStyle>
          <a:p>
            <a:r>
              <a:rPr lang="zh-CN" altLang="en-US"/>
              <a:t>超小单元样机</a:t>
            </a:r>
            <a:r>
              <a:rPr lang="en-US" altLang="zh-CN"/>
              <a:t>—</a:t>
            </a:r>
            <a:r>
              <a:rPr lang="zh-CN" altLang="en-US"/>
              <a:t>铁源测试</a:t>
            </a:r>
          </a:p>
        </p:txBody>
      </p:sp>
      <p:pic>
        <p:nvPicPr>
          <p:cNvPr id="7" name="图片 6" descr="图表, 折线图&#10;&#10;描述已自动生成">
            <a:extLst>
              <a:ext uri="{FF2B5EF4-FFF2-40B4-BE49-F238E27FC236}">
                <a16:creationId xmlns:a16="http://schemas.microsoft.com/office/drawing/2014/main" id="{1D3D0F03-E9C2-CCBA-D104-D04AA3068C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0084" y="2348388"/>
            <a:ext cx="4322243" cy="4203082"/>
          </a:xfrm>
          <a:prstGeom prst="rect">
            <a:avLst/>
          </a:prstGeom>
        </p:spPr>
      </p:pic>
      <p:pic>
        <p:nvPicPr>
          <p:cNvPr id="8" name="图片 7">
            <a:extLst>
              <a:ext uri="{FF2B5EF4-FFF2-40B4-BE49-F238E27FC236}">
                <a16:creationId xmlns:a16="http://schemas.microsoft.com/office/drawing/2014/main" id="{EF14917D-0EEE-7766-A4AA-9413CC552A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6731" y="2547991"/>
            <a:ext cx="6467298" cy="3860748"/>
          </a:xfrm>
          <a:prstGeom prst="rect">
            <a:avLst/>
          </a:prstGeom>
        </p:spPr>
      </p:pic>
      <p:sp>
        <p:nvSpPr>
          <p:cNvPr id="9" name="文本框 8">
            <a:extLst>
              <a:ext uri="{FF2B5EF4-FFF2-40B4-BE49-F238E27FC236}">
                <a16:creationId xmlns:a16="http://schemas.microsoft.com/office/drawing/2014/main" id="{492C800B-CDF4-3581-8E5D-45EEDEEC5288}"/>
              </a:ext>
            </a:extLst>
          </p:cNvPr>
          <p:cNvSpPr txBox="1"/>
          <p:nvPr/>
        </p:nvSpPr>
        <p:spPr>
          <a:xfrm>
            <a:off x="2003459" y="6404532"/>
            <a:ext cx="1869897" cy="369332"/>
          </a:xfrm>
          <a:prstGeom prst="rect">
            <a:avLst/>
          </a:prstGeom>
          <a:noFill/>
        </p:spPr>
        <p:txBody>
          <a:bodyPr wrap="square" rtlCol="0">
            <a:spAutoFit/>
          </a:bodyPr>
          <a:lstStyle/>
          <a:p>
            <a:r>
              <a:rPr lang="zh-CN" altLang="en-US" dirty="0"/>
              <a:t>电子学刻度结果</a:t>
            </a:r>
          </a:p>
        </p:txBody>
      </p:sp>
      <p:sp>
        <p:nvSpPr>
          <p:cNvPr id="10" name="文本框 9">
            <a:extLst>
              <a:ext uri="{FF2B5EF4-FFF2-40B4-BE49-F238E27FC236}">
                <a16:creationId xmlns:a16="http://schemas.microsoft.com/office/drawing/2014/main" id="{910D538F-943B-D71A-AB7B-B8CBCBA1756E}"/>
              </a:ext>
            </a:extLst>
          </p:cNvPr>
          <p:cNvSpPr txBox="1"/>
          <p:nvPr/>
        </p:nvSpPr>
        <p:spPr>
          <a:xfrm>
            <a:off x="6850566" y="6404532"/>
            <a:ext cx="3679649" cy="369332"/>
          </a:xfrm>
          <a:prstGeom prst="rect">
            <a:avLst/>
          </a:prstGeom>
          <a:noFill/>
        </p:spPr>
        <p:txBody>
          <a:bodyPr wrap="square" rtlCol="0">
            <a:spAutoFit/>
          </a:bodyPr>
          <a:lstStyle/>
          <a:p>
            <a:r>
              <a:rPr lang="zh-CN" altLang="en-US" dirty="0"/>
              <a:t>不同电压下的能量分辨与增益</a:t>
            </a:r>
          </a:p>
        </p:txBody>
      </p:sp>
    </p:spTree>
    <p:extLst>
      <p:ext uri="{BB962C8B-B14F-4D97-AF65-F5344CB8AC3E}">
        <p14:creationId xmlns:p14="http://schemas.microsoft.com/office/powerpoint/2010/main" val="1877192378"/>
      </p:ext>
    </p:extLst>
  </p:cSld>
  <p:clrMapOvr>
    <a:masterClrMapping/>
  </p:clrMapOvr>
  <p:transition>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F06F41CC-0D58-8AD8-D052-888CFE889F1A}"/>
              </a:ext>
            </a:extLst>
          </p:cNvPr>
          <p:cNvSpPr>
            <a:spLocks noGrp="1"/>
          </p:cNvSpPr>
          <p:nvPr>
            <p:ph idx="1"/>
          </p:nvPr>
        </p:nvSpPr>
        <p:spPr>
          <a:xfrm>
            <a:off x="553980" y="1378671"/>
            <a:ext cx="10972800" cy="4525962"/>
          </a:xfrm>
        </p:spPr>
        <p:txBody>
          <a:bodyPr/>
          <a:lstStyle/>
          <a:p>
            <a:r>
              <a:rPr lang="zh-CN" altLang="en-US" dirty="0"/>
              <a:t>测试条件</a:t>
            </a:r>
          </a:p>
        </p:txBody>
      </p:sp>
      <p:sp>
        <p:nvSpPr>
          <p:cNvPr id="3" name="标题 2">
            <a:extLst>
              <a:ext uri="{FF2B5EF4-FFF2-40B4-BE49-F238E27FC236}">
                <a16:creationId xmlns:a16="http://schemas.microsoft.com/office/drawing/2014/main" id="{07A6EAE0-EB83-7671-EC01-8E6E0025C5BB}"/>
              </a:ext>
            </a:extLst>
          </p:cNvPr>
          <p:cNvSpPr>
            <a:spLocks noGrp="1"/>
          </p:cNvSpPr>
          <p:nvPr>
            <p:ph type="title"/>
          </p:nvPr>
        </p:nvSpPr>
        <p:spPr/>
        <p:txBody>
          <a:bodyPr/>
          <a:lstStyle/>
          <a:p>
            <a:r>
              <a:rPr lang="zh-CN" altLang="en-US" dirty="0"/>
              <a:t>超小单元样机</a:t>
            </a:r>
            <a:r>
              <a:rPr lang="en-US" altLang="zh-CN" dirty="0"/>
              <a:t>—</a:t>
            </a:r>
            <a:r>
              <a:rPr lang="zh-CN" altLang="en-US" dirty="0"/>
              <a:t>宇宙射线测试</a:t>
            </a:r>
          </a:p>
        </p:txBody>
      </p:sp>
      <p:sp>
        <p:nvSpPr>
          <p:cNvPr id="4" name="灯片编号占位符 3">
            <a:extLst>
              <a:ext uri="{FF2B5EF4-FFF2-40B4-BE49-F238E27FC236}">
                <a16:creationId xmlns:a16="http://schemas.microsoft.com/office/drawing/2014/main" id="{D2154CB0-82A5-0B16-A377-23C46E5C6BE4}"/>
              </a:ext>
            </a:extLst>
          </p:cNvPr>
          <p:cNvSpPr>
            <a:spLocks noGrp="1"/>
          </p:cNvSpPr>
          <p:nvPr>
            <p:ph type="sldNum" sz="quarter" idx="12"/>
          </p:nvPr>
        </p:nvSpPr>
        <p:spPr>
          <a:xfrm>
            <a:off x="11529484" y="6398465"/>
            <a:ext cx="488949" cy="365125"/>
          </a:xfrm>
        </p:spPr>
        <p:txBody>
          <a:bodyPr/>
          <a:lstStyle/>
          <a:p>
            <a:fld id="{C40B4FF0-5E72-4B05-8317-861D4184A370}" type="slidenum">
              <a:rPr lang="zh-CN" altLang="en-US" smtClean="0"/>
              <a:pPr/>
              <a:t>17</a:t>
            </a:fld>
            <a:endParaRPr lang="zh-CN" altLang="en-US" dirty="0"/>
          </a:p>
        </p:txBody>
      </p:sp>
      <p:sp>
        <p:nvSpPr>
          <p:cNvPr id="5" name="平行四边形 4">
            <a:extLst>
              <a:ext uri="{FF2B5EF4-FFF2-40B4-BE49-F238E27FC236}">
                <a16:creationId xmlns:a16="http://schemas.microsoft.com/office/drawing/2014/main" id="{5FC76E00-8DA6-7920-79B5-DE07ABC8B8B8}"/>
              </a:ext>
            </a:extLst>
          </p:cNvPr>
          <p:cNvSpPr/>
          <p:nvPr/>
        </p:nvSpPr>
        <p:spPr>
          <a:xfrm rot="12275175">
            <a:off x="8457596" y="3446550"/>
            <a:ext cx="637687" cy="253902"/>
          </a:xfrm>
          <a:prstGeom prst="parallelogram">
            <a:avLst>
              <a:gd name="adj" fmla="val 108897"/>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164FA456-C64A-7A70-E590-4EE4759EF3AA}"/>
              </a:ext>
            </a:extLst>
          </p:cNvPr>
          <p:cNvSpPr txBox="1"/>
          <p:nvPr/>
        </p:nvSpPr>
        <p:spPr>
          <a:xfrm>
            <a:off x="9668607" y="4172097"/>
            <a:ext cx="956310" cy="368300"/>
          </a:xfrm>
          <a:prstGeom prst="rect">
            <a:avLst/>
          </a:prstGeom>
          <a:noFill/>
        </p:spPr>
        <p:txBody>
          <a:bodyPr wrap="square" rtlCol="0">
            <a:spAutoFit/>
          </a:bodyPr>
          <a:lstStyle/>
          <a:p>
            <a:r>
              <a:rPr lang="zh-CN" altLang="en-US" b="1" dirty="0">
                <a:solidFill>
                  <a:schemeClr val="bg1"/>
                </a:solidFill>
              </a:rPr>
              <a:t>正比室</a:t>
            </a:r>
          </a:p>
        </p:txBody>
      </p:sp>
      <p:sp>
        <p:nvSpPr>
          <p:cNvPr id="7" name="文本框 6">
            <a:extLst>
              <a:ext uri="{FF2B5EF4-FFF2-40B4-BE49-F238E27FC236}">
                <a16:creationId xmlns:a16="http://schemas.microsoft.com/office/drawing/2014/main" id="{5E63B654-231E-48CD-6F6C-2964CB862F34}"/>
              </a:ext>
            </a:extLst>
          </p:cNvPr>
          <p:cNvSpPr txBox="1"/>
          <p:nvPr/>
        </p:nvSpPr>
        <p:spPr>
          <a:xfrm>
            <a:off x="6614989" y="4651522"/>
            <a:ext cx="956310" cy="368300"/>
          </a:xfrm>
          <a:prstGeom prst="rect">
            <a:avLst/>
          </a:prstGeom>
          <a:noFill/>
        </p:spPr>
        <p:txBody>
          <a:bodyPr wrap="square" rtlCol="0">
            <a:spAutoFit/>
          </a:bodyPr>
          <a:lstStyle/>
          <a:p>
            <a:r>
              <a:rPr lang="zh-CN" altLang="en-US" b="1" dirty="0">
                <a:solidFill>
                  <a:schemeClr val="bg1"/>
                </a:solidFill>
              </a:rPr>
              <a:t>激光器</a:t>
            </a:r>
          </a:p>
        </p:txBody>
      </p:sp>
      <p:sp>
        <p:nvSpPr>
          <p:cNvPr id="8" name="圆柱体 7">
            <a:extLst>
              <a:ext uri="{FF2B5EF4-FFF2-40B4-BE49-F238E27FC236}">
                <a16:creationId xmlns:a16="http://schemas.microsoft.com/office/drawing/2014/main" id="{126E459D-F727-5499-05D6-9962D7A39133}"/>
              </a:ext>
            </a:extLst>
          </p:cNvPr>
          <p:cNvSpPr/>
          <p:nvPr/>
        </p:nvSpPr>
        <p:spPr>
          <a:xfrm rot="16200000">
            <a:off x="7829602" y="3001344"/>
            <a:ext cx="1827440" cy="3300355"/>
          </a:xfrm>
          <a:prstGeom prst="can">
            <a:avLst>
              <a:gd name="adj" fmla="val 903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a:extLst>
              <a:ext uri="{FF2B5EF4-FFF2-40B4-BE49-F238E27FC236}">
                <a16:creationId xmlns:a16="http://schemas.microsoft.com/office/drawing/2014/main" id="{2F3E9015-6819-0F71-F2EE-99F2262A086A}"/>
              </a:ext>
            </a:extLst>
          </p:cNvPr>
          <p:cNvSpPr/>
          <p:nvPr/>
        </p:nvSpPr>
        <p:spPr>
          <a:xfrm rot="12275175">
            <a:off x="8338384" y="5584405"/>
            <a:ext cx="637687" cy="253902"/>
          </a:xfrm>
          <a:prstGeom prst="parallelogram">
            <a:avLst>
              <a:gd name="adj" fmla="val 108897"/>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直接连接符 9">
            <a:extLst>
              <a:ext uri="{FF2B5EF4-FFF2-40B4-BE49-F238E27FC236}">
                <a16:creationId xmlns:a16="http://schemas.microsoft.com/office/drawing/2014/main" id="{2732F77C-B82C-3DC1-FF02-FD95BD748221}"/>
              </a:ext>
            </a:extLst>
          </p:cNvPr>
          <p:cNvCxnSpPr/>
          <p:nvPr/>
        </p:nvCxnSpPr>
        <p:spPr>
          <a:xfrm>
            <a:off x="8821035" y="3737801"/>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5794159A-FB80-BCB5-2800-A35FF15C2D46}"/>
              </a:ext>
            </a:extLst>
          </p:cNvPr>
          <p:cNvCxnSpPr>
            <a:cxnSpLocks/>
          </p:cNvCxnSpPr>
          <p:nvPr/>
        </p:nvCxnSpPr>
        <p:spPr>
          <a:xfrm>
            <a:off x="8835759" y="3547959"/>
            <a:ext cx="1789158" cy="353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a:extLst>
              <a:ext uri="{FF2B5EF4-FFF2-40B4-BE49-F238E27FC236}">
                <a16:creationId xmlns:a16="http://schemas.microsoft.com/office/drawing/2014/main" id="{5933861D-BCDD-4E57-CC8D-FBCF098B71DE}"/>
              </a:ext>
            </a:extLst>
          </p:cNvPr>
          <p:cNvCxnSpPr>
            <a:cxnSpLocks/>
            <a:stCxn id="9" idx="5"/>
          </p:cNvCxnSpPr>
          <p:nvPr/>
        </p:nvCxnSpPr>
        <p:spPr>
          <a:xfrm>
            <a:off x="8821451" y="5786496"/>
            <a:ext cx="180346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EDF1FD59-1258-69D4-0D51-8643D3908B87}"/>
              </a:ext>
            </a:extLst>
          </p:cNvPr>
          <p:cNvCxnSpPr>
            <a:cxnSpLocks/>
          </p:cNvCxnSpPr>
          <p:nvPr/>
        </p:nvCxnSpPr>
        <p:spPr>
          <a:xfrm>
            <a:off x="10624917" y="3583315"/>
            <a:ext cx="0" cy="22031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E64EBBB2-D332-EAC7-8E4D-D1B3B2C00720}"/>
              </a:ext>
            </a:extLst>
          </p:cNvPr>
          <p:cNvCxnSpPr>
            <a:cxnSpLocks/>
          </p:cNvCxnSpPr>
          <p:nvPr/>
        </p:nvCxnSpPr>
        <p:spPr>
          <a:xfrm>
            <a:off x="10624917" y="4684905"/>
            <a:ext cx="456995"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文本框 14">
            <a:extLst>
              <a:ext uri="{FF2B5EF4-FFF2-40B4-BE49-F238E27FC236}">
                <a16:creationId xmlns:a16="http://schemas.microsoft.com/office/drawing/2014/main" id="{93F98D96-EDA4-19A4-E239-DF99131C4F26}"/>
              </a:ext>
            </a:extLst>
          </p:cNvPr>
          <p:cNvSpPr txBox="1"/>
          <p:nvPr/>
        </p:nvSpPr>
        <p:spPr>
          <a:xfrm>
            <a:off x="11101708" y="4482619"/>
            <a:ext cx="916726" cy="369332"/>
          </a:xfrm>
          <a:prstGeom prst="rect">
            <a:avLst/>
          </a:prstGeom>
          <a:noFill/>
        </p:spPr>
        <p:txBody>
          <a:bodyPr wrap="square" rtlCol="0">
            <a:spAutoFit/>
          </a:bodyPr>
          <a:lstStyle/>
          <a:p>
            <a:r>
              <a:rPr lang="en-US" altLang="zh-CN" dirty="0"/>
              <a:t>Trigger</a:t>
            </a:r>
            <a:endParaRPr lang="zh-CN" altLang="en-US" dirty="0"/>
          </a:p>
        </p:txBody>
      </p:sp>
      <p:cxnSp>
        <p:nvCxnSpPr>
          <p:cNvPr id="16" name="连接符: 肘形 15">
            <a:extLst>
              <a:ext uri="{FF2B5EF4-FFF2-40B4-BE49-F238E27FC236}">
                <a16:creationId xmlns:a16="http://schemas.microsoft.com/office/drawing/2014/main" id="{B91D4081-1169-22CA-4B33-7EC3C61825D3}"/>
              </a:ext>
            </a:extLst>
          </p:cNvPr>
          <p:cNvCxnSpPr>
            <a:cxnSpLocks/>
          </p:cNvCxnSpPr>
          <p:nvPr/>
        </p:nvCxnSpPr>
        <p:spPr>
          <a:xfrm rot="10800000" flipV="1">
            <a:off x="6742523" y="4609652"/>
            <a:ext cx="1095159" cy="955590"/>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17" name="文本框 16">
            <a:extLst>
              <a:ext uri="{FF2B5EF4-FFF2-40B4-BE49-F238E27FC236}">
                <a16:creationId xmlns:a16="http://schemas.microsoft.com/office/drawing/2014/main" id="{04A48E0E-7D8E-D729-36AE-3A1FED68211C}"/>
              </a:ext>
            </a:extLst>
          </p:cNvPr>
          <p:cNvSpPr txBox="1"/>
          <p:nvPr/>
        </p:nvSpPr>
        <p:spPr>
          <a:xfrm>
            <a:off x="8169538" y="3174021"/>
            <a:ext cx="916726" cy="369332"/>
          </a:xfrm>
          <a:prstGeom prst="rect">
            <a:avLst/>
          </a:prstGeom>
          <a:noFill/>
        </p:spPr>
        <p:txBody>
          <a:bodyPr wrap="square" rtlCol="0">
            <a:spAutoFit/>
          </a:bodyPr>
          <a:lstStyle/>
          <a:p>
            <a:r>
              <a:rPr lang="zh-CN" altLang="en-US" dirty="0"/>
              <a:t>塑闪</a:t>
            </a:r>
          </a:p>
        </p:txBody>
      </p:sp>
      <p:cxnSp>
        <p:nvCxnSpPr>
          <p:cNvPr id="18" name="直接连接符 17">
            <a:extLst>
              <a:ext uri="{FF2B5EF4-FFF2-40B4-BE49-F238E27FC236}">
                <a16:creationId xmlns:a16="http://schemas.microsoft.com/office/drawing/2014/main" id="{0608FCD5-F433-9D7B-279D-A848C7D3BA1D}"/>
              </a:ext>
            </a:extLst>
          </p:cNvPr>
          <p:cNvCxnSpPr>
            <a:cxnSpLocks/>
          </p:cNvCxnSpPr>
          <p:nvPr/>
        </p:nvCxnSpPr>
        <p:spPr>
          <a:xfrm>
            <a:off x="8073556" y="3600546"/>
            <a:ext cx="593036"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5E0E8C9E-AA21-9AB9-CACC-205DDA00967A}"/>
              </a:ext>
            </a:extLst>
          </p:cNvPr>
          <p:cNvSpPr txBox="1"/>
          <p:nvPr/>
        </p:nvSpPr>
        <p:spPr>
          <a:xfrm>
            <a:off x="8666592" y="3174020"/>
            <a:ext cx="1391483" cy="369332"/>
          </a:xfrm>
          <a:prstGeom prst="rect">
            <a:avLst/>
          </a:prstGeom>
          <a:noFill/>
        </p:spPr>
        <p:txBody>
          <a:bodyPr wrap="square" rtlCol="0">
            <a:spAutoFit/>
          </a:bodyPr>
          <a:lstStyle/>
          <a:p>
            <a:r>
              <a:rPr lang="en-US" altLang="zh-CN" dirty="0"/>
              <a:t>~15*15cm</a:t>
            </a:r>
          </a:p>
        </p:txBody>
      </p:sp>
      <p:cxnSp>
        <p:nvCxnSpPr>
          <p:cNvPr id="20" name="直接连接符 19">
            <a:extLst>
              <a:ext uri="{FF2B5EF4-FFF2-40B4-BE49-F238E27FC236}">
                <a16:creationId xmlns:a16="http://schemas.microsoft.com/office/drawing/2014/main" id="{6DA99DDC-5A8A-4A28-106B-8E779B15EEE0}"/>
              </a:ext>
            </a:extLst>
          </p:cNvPr>
          <p:cNvCxnSpPr>
            <a:cxnSpLocks/>
          </p:cNvCxnSpPr>
          <p:nvPr/>
        </p:nvCxnSpPr>
        <p:spPr>
          <a:xfrm>
            <a:off x="8073556" y="5740243"/>
            <a:ext cx="593036"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F89D5CB0-8EF1-3F6D-8689-79422DB32E8F}"/>
              </a:ext>
            </a:extLst>
          </p:cNvPr>
          <p:cNvCxnSpPr>
            <a:cxnSpLocks/>
          </p:cNvCxnSpPr>
          <p:nvPr/>
        </p:nvCxnSpPr>
        <p:spPr>
          <a:xfrm flipH="1">
            <a:off x="8073556" y="3600546"/>
            <a:ext cx="10071" cy="2139697"/>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文本框 21">
            <a:extLst>
              <a:ext uri="{FF2B5EF4-FFF2-40B4-BE49-F238E27FC236}">
                <a16:creationId xmlns:a16="http://schemas.microsoft.com/office/drawing/2014/main" id="{4190B7FC-02B2-7EDB-D7FE-E5E2ECBAAA93}"/>
              </a:ext>
            </a:extLst>
          </p:cNvPr>
          <p:cNvSpPr txBox="1"/>
          <p:nvPr/>
        </p:nvSpPr>
        <p:spPr>
          <a:xfrm rot="10800000">
            <a:off x="7965215" y="4272898"/>
            <a:ext cx="461665" cy="673507"/>
          </a:xfrm>
          <a:prstGeom prst="rect">
            <a:avLst/>
          </a:prstGeom>
          <a:noFill/>
        </p:spPr>
        <p:txBody>
          <a:bodyPr vert="eaVert" wrap="square" rtlCol="0">
            <a:spAutoFit/>
          </a:bodyPr>
          <a:lstStyle/>
          <a:p>
            <a:r>
              <a:rPr lang="en-US" altLang="zh-CN" dirty="0"/>
              <a:t>55cm</a:t>
            </a:r>
          </a:p>
        </p:txBody>
      </p:sp>
      <p:sp>
        <p:nvSpPr>
          <p:cNvPr id="23" name="文本框 22">
            <a:extLst>
              <a:ext uri="{FF2B5EF4-FFF2-40B4-BE49-F238E27FC236}">
                <a16:creationId xmlns:a16="http://schemas.microsoft.com/office/drawing/2014/main" id="{E4169824-0937-C3F2-08BA-162E06CB452C}"/>
              </a:ext>
            </a:extLst>
          </p:cNvPr>
          <p:cNvSpPr txBox="1"/>
          <p:nvPr/>
        </p:nvSpPr>
        <p:spPr>
          <a:xfrm>
            <a:off x="5935759" y="5342024"/>
            <a:ext cx="916726" cy="369332"/>
          </a:xfrm>
          <a:prstGeom prst="rect">
            <a:avLst/>
          </a:prstGeom>
          <a:noFill/>
        </p:spPr>
        <p:txBody>
          <a:bodyPr wrap="square" rtlCol="0">
            <a:spAutoFit/>
          </a:bodyPr>
          <a:lstStyle/>
          <a:p>
            <a:r>
              <a:rPr lang="en-US" altLang="zh-CN" dirty="0"/>
              <a:t>Signal</a:t>
            </a:r>
            <a:endParaRPr lang="zh-CN" altLang="en-US" dirty="0"/>
          </a:p>
        </p:txBody>
      </p:sp>
      <p:sp>
        <p:nvSpPr>
          <p:cNvPr id="24" name="文本框 23">
            <a:extLst>
              <a:ext uri="{FF2B5EF4-FFF2-40B4-BE49-F238E27FC236}">
                <a16:creationId xmlns:a16="http://schemas.microsoft.com/office/drawing/2014/main" id="{BF6FB07F-8EAD-9981-82F2-B7A7181B6E99}"/>
              </a:ext>
            </a:extLst>
          </p:cNvPr>
          <p:cNvSpPr txBox="1"/>
          <p:nvPr/>
        </p:nvSpPr>
        <p:spPr>
          <a:xfrm>
            <a:off x="10560224" y="4371884"/>
            <a:ext cx="705347" cy="369332"/>
          </a:xfrm>
          <a:prstGeom prst="rect">
            <a:avLst/>
          </a:prstGeom>
          <a:noFill/>
        </p:spPr>
        <p:txBody>
          <a:bodyPr wrap="square" rtlCol="0">
            <a:spAutoFit/>
          </a:bodyPr>
          <a:lstStyle/>
          <a:p>
            <a:r>
              <a:rPr lang="en-US" altLang="zh-CN" dirty="0"/>
              <a:t>and</a:t>
            </a:r>
            <a:endParaRPr lang="zh-CN" altLang="en-US" dirty="0"/>
          </a:p>
        </p:txBody>
      </p:sp>
      <p:pic>
        <p:nvPicPr>
          <p:cNvPr id="47" name="图片 46">
            <a:extLst>
              <a:ext uri="{FF2B5EF4-FFF2-40B4-BE49-F238E27FC236}">
                <a16:creationId xmlns:a16="http://schemas.microsoft.com/office/drawing/2014/main" id="{7CFCB505-B6FE-D13D-9B1A-A8334CC500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3063" y="2498381"/>
            <a:ext cx="4832279" cy="3624209"/>
          </a:xfrm>
          <a:prstGeom prst="rect">
            <a:avLst/>
          </a:prstGeom>
        </p:spPr>
      </p:pic>
      <p:sp>
        <p:nvSpPr>
          <p:cNvPr id="48" name="文本框 47">
            <a:extLst>
              <a:ext uri="{FF2B5EF4-FFF2-40B4-BE49-F238E27FC236}">
                <a16:creationId xmlns:a16="http://schemas.microsoft.com/office/drawing/2014/main" id="{CEA44B93-8110-73D6-813D-136CE16BBB0A}"/>
              </a:ext>
            </a:extLst>
          </p:cNvPr>
          <p:cNvSpPr txBox="1"/>
          <p:nvPr/>
        </p:nvSpPr>
        <p:spPr>
          <a:xfrm>
            <a:off x="6230575" y="1564941"/>
            <a:ext cx="6151405" cy="1287532"/>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zh-CN" altLang="en-US" dirty="0"/>
              <a:t>电子学：</a:t>
            </a:r>
            <a:r>
              <a:rPr lang="en-US" altLang="zh-CN" dirty="0"/>
              <a:t>RPA220+HPTDC</a:t>
            </a:r>
          </a:p>
          <a:p>
            <a:pPr marL="285750" indent="-285750">
              <a:lnSpc>
                <a:spcPct val="150000"/>
              </a:lnSpc>
              <a:buFont typeface="Wingdings" panose="05000000000000000000" pitchFamily="2" charset="2"/>
              <a:buChar char="Ø"/>
            </a:pPr>
            <a:r>
              <a:rPr lang="zh-CN" altLang="en-US" dirty="0"/>
              <a:t>工作气体：</a:t>
            </a:r>
            <a:r>
              <a:rPr lang="en-US" altLang="zh-CN" dirty="0"/>
              <a:t>He</a:t>
            </a:r>
            <a:r>
              <a:rPr lang="zh-CN" altLang="en-US" dirty="0"/>
              <a:t>（</a:t>
            </a:r>
            <a:r>
              <a:rPr lang="en-US" altLang="zh-CN" dirty="0"/>
              <a:t>60%</a:t>
            </a:r>
            <a:r>
              <a:rPr lang="zh-CN" altLang="en-US" dirty="0"/>
              <a:t>）</a:t>
            </a:r>
            <a:r>
              <a:rPr lang="en-US" altLang="zh-CN" dirty="0"/>
              <a:t>+C3H8</a:t>
            </a:r>
            <a:r>
              <a:rPr lang="zh-CN" altLang="en-US" dirty="0"/>
              <a:t>（</a:t>
            </a:r>
            <a:r>
              <a:rPr lang="en-US" altLang="zh-CN" dirty="0"/>
              <a:t>40%</a:t>
            </a:r>
            <a:r>
              <a:rPr lang="zh-CN" altLang="en-US" dirty="0"/>
              <a:t>）</a:t>
            </a:r>
            <a:endParaRPr lang="en-US" altLang="zh-CN" dirty="0"/>
          </a:p>
          <a:p>
            <a:pPr marL="285750" indent="-285750">
              <a:lnSpc>
                <a:spcPct val="150000"/>
              </a:lnSpc>
              <a:buFont typeface="Wingdings" panose="05000000000000000000" pitchFamily="2" charset="2"/>
              <a:buChar char="Ø"/>
            </a:pPr>
            <a:r>
              <a:rPr lang="zh-CN" altLang="en-US" dirty="0"/>
              <a:t>工作方式：流气式</a:t>
            </a:r>
            <a:endParaRPr lang="en-US" altLang="zh-CN" dirty="0"/>
          </a:p>
        </p:txBody>
      </p:sp>
    </p:spTree>
    <p:extLst>
      <p:ext uri="{BB962C8B-B14F-4D97-AF65-F5344CB8AC3E}">
        <p14:creationId xmlns:p14="http://schemas.microsoft.com/office/powerpoint/2010/main" val="949781160"/>
      </p:ext>
    </p:extLst>
  </p:cSld>
  <p:clrMapOvr>
    <a:masterClrMapping/>
  </p:clrMapOvr>
  <p:transition>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EB6EFC25-35EA-00F9-7345-19B2510B5B4E}"/>
              </a:ext>
            </a:extLst>
          </p:cNvPr>
          <p:cNvSpPr>
            <a:spLocks noGrp="1"/>
          </p:cNvSpPr>
          <p:nvPr>
            <p:ph idx="1"/>
          </p:nvPr>
        </p:nvSpPr>
        <p:spPr>
          <a:xfrm>
            <a:off x="260279" y="1166019"/>
            <a:ext cx="10972800" cy="4525962"/>
          </a:xfrm>
        </p:spPr>
        <p:txBody>
          <a:bodyPr/>
          <a:lstStyle/>
          <a:p>
            <a:r>
              <a:rPr lang="zh-CN" altLang="en-US" dirty="0"/>
              <a:t>数据分析框架</a:t>
            </a:r>
          </a:p>
        </p:txBody>
      </p:sp>
      <p:sp>
        <p:nvSpPr>
          <p:cNvPr id="3" name="标题 2">
            <a:extLst>
              <a:ext uri="{FF2B5EF4-FFF2-40B4-BE49-F238E27FC236}">
                <a16:creationId xmlns:a16="http://schemas.microsoft.com/office/drawing/2014/main" id="{8A4F7749-753D-414E-469F-97ACE658E18A}"/>
              </a:ext>
            </a:extLst>
          </p:cNvPr>
          <p:cNvSpPr>
            <a:spLocks noGrp="1"/>
          </p:cNvSpPr>
          <p:nvPr>
            <p:ph type="title"/>
          </p:nvPr>
        </p:nvSpPr>
        <p:spPr/>
        <p:txBody>
          <a:bodyPr/>
          <a:lstStyle/>
          <a:p>
            <a:r>
              <a:rPr lang="zh-CN" altLang="en-US" dirty="0"/>
              <a:t>超小单元样机</a:t>
            </a:r>
            <a:r>
              <a:rPr lang="en-US" altLang="zh-CN" dirty="0"/>
              <a:t>—</a:t>
            </a:r>
            <a:r>
              <a:rPr lang="zh-CN" altLang="en-US" dirty="0"/>
              <a:t>宇宙射线测试</a:t>
            </a:r>
          </a:p>
        </p:txBody>
      </p:sp>
      <p:sp>
        <p:nvSpPr>
          <p:cNvPr id="4" name="灯片编号占位符 3">
            <a:extLst>
              <a:ext uri="{FF2B5EF4-FFF2-40B4-BE49-F238E27FC236}">
                <a16:creationId xmlns:a16="http://schemas.microsoft.com/office/drawing/2014/main" id="{4C8A8CB3-CAF8-089C-DCAF-A2811616FEA1}"/>
              </a:ext>
            </a:extLst>
          </p:cNvPr>
          <p:cNvSpPr>
            <a:spLocks noGrp="1"/>
          </p:cNvSpPr>
          <p:nvPr>
            <p:ph type="sldNum" sz="quarter" idx="12"/>
          </p:nvPr>
        </p:nvSpPr>
        <p:spPr/>
        <p:txBody>
          <a:bodyPr/>
          <a:lstStyle/>
          <a:p>
            <a:fld id="{C40B4FF0-5E72-4B05-8317-861D4184A370}" type="slidenum">
              <a:rPr lang="zh-CN" altLang="en-US" smtClean="0"/>
              <a:pPr/>
              <a:t>18</a:t>
            </a:fld>
            <a:endParaRPr lang="zh-CN" altLang="en-US" dirty="0"/>
          </a:p>
        </p:txBody>
      </p:sp>
      <p:sp>
        <p:nvSpPr>
          <p:cNvPr id="6" name="矩形: 圆角 5">
            <a:extLst>
              <a:ext uri="{FF2B5EF4-FFF2-40B4-BE49-F238E27FC236}">
                <a16:creationId xmlns:a16="http://schemas.microsoft.com/office/drawing/2014/main" id="{846646F8-0D32-236E-C5EF-983DA826BA1B}"/>
              </a:ext>
            </a:extLst>
          </p:cNvPr>
          <p:cNvSpPr/>
          <p:nvPr/>
        </p:nvSpPr>
        <p:spPr>
          <a:xfrm>
            <a:off x="2267151" y="1837072"/>
            <a:ext cx="1235947" cy="914400"/>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主程序</a:t>
            </a:r>
            <a:endParaRPr lang="en-US" altLang="zh-CN" b="1" dirty="0">
              <a:solidFill>
                <a:schemeClr val="tx1"/>
              </a:solidFill>
            </a:endParaRPr>
          </a:p>
          <a:p>
            <a:pPr algn="ctr"/>
            <a:r>
              <a:rPr lang="zh-CN" altLang="en-US" b="1" dirty="0">
                <a:solidFill>
                  <a:schemeClr val="tx1"/>
                </a:solidFill>
              </a:rPr>
              <a:t>（</a:t>
            </a:r>
            <a:r>
              <a:rPr lang="en-US" altLang="zh-CN" b="1" dirty="0">
                <a:solidFill>
                  <a:schemeClr val="tx1"/>
                </a:solidFill>
              </a:rPr>
              <a:t>main</a:t>
            </a:r>
            <a:r>
              <a:rPr lang="zh-CN" altLang="en-US" b="1" dirty="0">
                <a:solidFill>
                  <a:schemeClr val="tx1"/>
                </a:solidFill>
              </a:rPr>
              <a:t>）</a:t>
            </a:r>
          </a:p>
        </p:txBody>
      </p:sp>
      <p:sp>
        <p:nvSpPr>
          <p:cNvPr id="7" name="矩形: 圆角 6">
            <a:extLst>
              <a:ext uri="{FF2B5EF4-FFF2-40B4-BE49-F238E27FC236}">
                <a16:creationId xmlns:a16="http://schemas.microsoft.com/office/drawing/2014/main" id="{186E8DB5-ACAB-9E8B-8E6B-5A092C787E64}"/>
              </a:ext>
            </a:extLst>
          </p:cNvPr>
          <p:cNvSpPr/>
          <p:nvPr/>
        </p:nvSpPr>
        <p:spPr>
          <a:xfrm>
            <a:off x="3922618" y="1837072"/>
            <a:ext cx="2278464" cy="914400"/>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主处理器</a:t>
            </a:r>
            <a:endParaRPr lang="en-US" altLang="zh-CN" b="1" dirty="0">
              <a:solidFill>
                <a:schemeClr val="tx1"/>
              </a:solidFill>
            </a:endParaRPr>
          </a:p>
          <a:p>
            <a:pPr algn="ctr"/>
            <a:r>
              <a:rPr lang="zh-CN" altLang="en-US" b="1" dirty="0">
                <a:solidFill>
                  <a:schemeClr val="tx1"/>
                </a:solidFill>
              </a:rPr>
              <a:t>（</a:t>
            </a:r>
            <a:r>
              <a:rPr lang="en-US" altLang="zh-CN" b="1" dirty="0" err="1">
                <a:solidFill>
                  <a:schemeClr val="tx1"/>
                </a:solidFill>
              </a:rPr>
              <a:t>STCFProcessor</a:t>
            </a:r>
            <a:r>
              <a:rPr lang="zh-CN" altLang="en-US" b="1" dirty="0">
                <a:solidFill>
                  <a:schemeClr val="tx1"/>
                </a:solidFill>
              </a:rPr>
              <a:t>）</a:t>
            </a:r>
          </a:p>
        </p:txBody>
      </p:sp>
      <p:sp>
        <p:nvSpPr>
          <p:cNvPr id="8" name="矩形: 圆角 7">
            <a:extLst>
              <a:ext uri="{FF2B5EF4-FFF2-40B4-BE49-F238E27FC236}">
                <a16:creationId xmlns:a16="http://schemas.microsoft.com/office/drawing/2014/main" id="{DF8B2ACC-207D-AF7C-75F8-8ECEA5318154}"/>
              </a:ext>
            </a:extLst>
          </p:cNvPr>
          <p:cNvSpPr/>
          <p:nvPr/>
        </p:nvSpPr>
        <p:spPr>
          <a:xfrm>
            <a:off x="6599997" y="1838085"/>
            <a:ext cx="1235947" cy="914400"/>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配置文件</a:t>
            </a:r>
            <a:endParaRPr lang="en-US" altLang="zh-CN" b="1" dirty="0">
              <a:solidFill>
                <a:schemeClr val="tx1"/>
              </a:solidFill>
            </a:endParaRPr>
          </a:p>
          <a:p>
            <a:pPr algn="ctr"/>
            <a:r>
              <a:rPr lang="zh-CN" altLang="en-US" b="1" dirty="0">
                <a:solidFill>
                  <a:schemeClr val="tx1"/>
                </a:solidFill>
              </a:rPr>
              <a:t>（</a:t>
            </a:r>
            <a:r>
              <a:rPr lang="en-US" altLang="zh-CN" b="1" dirty="0">
                <a:solidFill>
                  <a:schemeClr val="tx1"/>
                </a:solidFill>
              </a:rPr>
              <a:t>config</a:t>
            </a:r>
            <a:r>
              <a:rPr lang="zh-CN" altLang="en-US" b="1" dirty="0">
                <a:solidFill>
                  <a:schemeClr val="tx1"/>
                </a:solidFill>
              </a:rPr>
              <a:t>）</a:t>
            </a:r>
          </a:p>
        </p:txBody>
      </p:sp>
      <p:sp>
        <p:nvSpPr>
          <p:cNvPr id="9" name="矩形: 圆角 8">
            <a:extLst>
              <a:ext uri="{FF2B5EF4-FFF2-40B4-BE49-F238E27FC236}">
                <a16:creationId xmlns:a16="http://schemas.microsoft.com/office/drawing/2014/main" id="{9D53691D-797E-5510-950F-DF8F45BFB2FC}"/>
              </a:ext>
            </a:extLst>
          </p:cNvPr>
          <p:cNvSpPr/>
          <p:nvPr/>
        </p:nvSpPr>
        <p:spPr>
          <a:xfrm>
            <a:off x="5084148" y="3005031"/>
            <a:ext cx="2074986" cy="91440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核心模块组</a:t>
            </a:r>
            <a:endParaRPr lang="en-US" altLang="zh-CN" b="1" dirty="0">
              <a:solidFill>
                <a:schemeClr val="tx1"/>
              </a:solidFill>
            </a:endParaRPr>
          </a:p>
          <a:p>
            <a:pPr algn="ctr"/>
            <a:r>
              <a:rPr lang="zh-CN" altLang="en-US" b="1" dirty="0">
                <a:solidFill>
                  <a:schemeClr val="tx1"/>
                </a:solidFill>
              </a:rPr>
              <a:t>（</a:t>
            </a:r>
            <a:r>
              <a:rPr lang="en-US" altLang="zh-CN" b="1" dirty="0">
                <a:solidFill>
                  <a:schemeClr val="tx1"/>
                </a:solidFill>
              </a:rPr>
              <a:t>Core</a:t>
            </a:r>
            <a:r>
              <a:rPr lang="zh-CN" altLang="en-US" b="1" dirty="0">
                <a:solidFill>
                  <a:schemeClr val="tx1"/>
                </a:solidFill>
              </a:rPr>
              <a:t>）</a:t>
            </a:r>
          </a:p>
        </p:txBody>
      </p:sp>
      <p:cxnSp>
        <p:nvCxnSpPr>
          <p:cNvPr id="10" name="直接箭头连接符 9">
            <a:extLst>
              <a:ext uri="{FF2B5EF4-FFF2-40B4-BE49-F238E27FC236}">
                <a16:creationId xmlns:a16="http://schemas.microsoft.com/office/drawing/2014/main" id="{9AF4D45E-D943-556E-7C93-454DF1F618E4}"/>
              </a:ext>
            </a:extLst>
          </p:cNvPr>
          <p:cNvCxnSpPr>
            <a:cxnSpLocks/>
            <a:stCxn id="7" idx="1"/>
            <a:endCxn id="6" idx="3"/>
          </p:cNvCxnSpPr>
          <p:nvPr/>
        </p:nvCxnSpPr>
        <p:spPr>
          <a:xfrm flipH="1">
            <a:off x="3503098" y="2294272"/>
            <a:ext cx="41952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a:extLst>
              <a:ext uri="{FF2B5EF4-FFF2-40B4-BE49-F238E27FC236}">
                <a16:creationId xmlns:a16="http://schemas.microsoft.com/office/drawing/2014/main" id="{F11431E4-6DB0-6F42-8B31-90FEE19D331F}"/>
              </a:ext>
            </a:extLst>
          </p:cNvPr>
          <p:cNvCxnSpPr>
            <a:cxnSpLocks/>
            <a:endCxn id="7" idx="2"/>
          </p:cNvCxnSpPr>
          <p:nvPr/>
        </p:nvCxnSpPr>
        <p:spPr>
          <a:xfrm flipH="1" flipV="1">
            <a:off x="5061850" y="2751472"/>
            <a:ext cx="1139232" cy="253559"/>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2" name="直接箭头连接符 11">
            <a:extLst>
              <a:ext uri="{FF2B5EF4-FFF2-40B4-BE49-F238E27FC236}">
                <a16:creationId xmlns:a16="http://schemas.microsoft.com/office/drawing/2014/main" id="{8F089600-B248-0077-F61B-0B8EA2D332CE}"/>
              </a:ext>
            </a:extLst>
          </p:cNvPr>
          <p:cNvCxnSpPr>
            <a:cxnSpLocks/>
            <a:stCxn id="8" idx="2"/>
            <a:endCxn id="9" idx="0"/>
          </p:cNvCxnSpPr>
          <p:nvPr/>
        </p:nvCxnSpPr>
        <p:spPr>
          <a:xfrm flipH="1">
            <a:off x="6121641" y="2752485"/>
            <a:ext cx="1096330" cy="252546"/>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3" name="矩形: 圆角 12">
            <a:extLst>
              <a:ext uri="{FF2B5EF4-FFF2-40B4-BE49-F238E27FC236}">
                <a16:creationId xmlns:a16="http://schemas.microsoft.com/office/drawing/2014/main" id="{691266ED-29A3-41BA-2684-1FB061936D51}"/>
              </a:ext>
            </a:extLst>
          </p:cNvPr>
          <p:cNvSpPr/>
          <p:nvPr/>
        </p:nvSpPr>
        <p:spPr>
          <a:xfrm>
            <a:off x="557265" y="4231424"/>
            <a:ext cx="2102664" cy="91440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几何映射</a:t>
            </a:r>
            <a:endParaRPr lang="en-US" altLang="zh-CN" b="1" dirty="0">
              <a:solidFill>
                <a:schemeClr val="tx1"/>
              </a:solidFill>
            </a:endParaRPr>
          </a:p>
          <a:p>
            <a:pPr algn="ctr"/>
            <a:r>
              <a:rPr lang="zh-CN" altLang="en-US" b="1" dirty="0">
                <a:solidFill>
                  <a:schemeClr val="tx1"/>
                </a:solidFill>
              </a:rPr>
              <a:t>（</a:t>
            </a:r>
            <a:r>
              <a:rPr lang="en-US" altLang="zh-CN" b="1" dirty="0" err="1">
                <a:solidFill>
                  <a:schemeClr val="tx1"/>
                </a:solidFill>
              </a:rPr>
              <a:t>GeometryMap</a:t>
            </a:r>
            <a:r>
              <a:rPr lang="zh-CN" altLang="en-US" b="1" dirty="0">
                <a:solidFill>
                  <a:schemeClr val="tx1"/>
                </a:solidFill>
              </a:rPr>
              <a:t>）</a:t>
            </a:r>
          </a:p>
        </p:txBody>
      </p:sp>
      <p:sp>
        <p:nvSpPr>
          <p:cNvPr id="14" name="矩形: 圆角 13">
            <a:extLst>
              <a:ext uri="{FF2B5EF4-FFF2-40B4-BE49-F238E27FC236}">
                <a16:creationId xmlns:a16="http://schemas.microsoft.com/office/drawing/2014/main" id="{B46FD004-1D15-FD14-C43E-542CF4205674}"/>
              </a:ext>
            </a:extLst>
          </p:cNvPr>
          <p:cNvSpPr/>
          <p:nvPr/>
        </p:nvSpPr>
        <p:spPr>
          <a:xfrm>
            <a:off x="2839917" y="4231424"/>
            <a:ext cx="2064468" cy="91440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时距转换</a:t>
            </a:r>
            <a:endParaRPr lang="en-US" altLang="zh-CN" b="1" dirty="0">
              <a:solidFill>
                <a:schemeClr val="tx1"/>
              </a:solidFill>
            </a:endParaRPr>
          </a:p>
          <a:p>
            <a:pPr algn="ctr"/>
            <a:r>
              <a:rPr lang="zh-CN" altLang="en-US" b="1" dirty="0">
                <a:solidFill>
                  <a:schemeClr val="tx1"/>
                </a:solidFill>
              </a:rPr>
              <a:t>（</a:t>
            </a:r>
            <a:r>
              <a:rPr lang="en-US" altLang="zh-CN" b="1" dirty="0" err="1">
                <a:solidFill>
                  <a:schemeClr val="tx1"/>
                </a:solidFill>
              </a:rPr>
              <a:t>RTConverter</a:t>
            </a:r>
            <a:r>
              <a:rPr lang="zh-CN" altLang="en-US" b="1" dirty="0">
                <a:solidFill>
                  <a:schemeClr val="tx1"/>
                </a:solidFill>
              </a:rPr>
              <a:t>）</a:t>
            </a:r>
          </a:p>
        </p:txBody>
      </p:sp>
      <p:sp>
        <p:nvSpPr>
          <p:cNvPr id="15" name="矩形: 圆角 14">
            <a:extLst>
              <a:ext uri="{FF2B5EF4-FFF2-40B4-BE49-F238E27FC236}">
                <a16:creationId xmlns:a16="http://schemas.microsoft.com/office/drawing/2014/main" id="{60421D5E-C479-D3C2-7850-619A3BFD2529}"/>
              </a:ext>
            </a:extLst>
          </p:cNvPr>
          <p:cNvSpPr/>
          <p:nvPr/>
        </p:nvSpPr>
        <p:spPr>
          <a:xfrm>
            <a:off x="5075344" y="4231424"/>
            <a:ext cx="2092595" cy="91440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事件、</a:t>
            </a:r>
            <a:r>
              <a:rPr lang="en-US" altLang="zh-CN" b="1" dirty="0">
                <a:solidFill>
                  <a:schemeClr val="tx1"/>
                </a:solidFill>
              </a:rPr>
              <a:t>Hit</a:t>
            </a:r>
            <a:r>
              <a:rPr lang="zh-CN" altLang="en-US" b="1" dirty="0">
                <a:solidFill>
                  <a:schemeClr val="tx1"/>
                </a:solidFill>
              </a:rPr>
              <a:t>打包</a:t>
            </a:r>
            <a:endParaRPr lang="en-US" altLang="zh-CN" b="1" dirty="0">
              <a:solidFill>
                <a:schemeClr val="tx1"/>
              </a:solidFill>
            </a:endParaRPr>
          </a:p>
          <a:p>
            <a:pPr algn="ctr"/>
            <a:r>
              <a:rPr lang="zh-CN" altLang="en-US" b="1" dirty="0">
                <a:solidFill>
                  <a:schemeClr val="tx1"/>
                </a:solidFill>
              </a:rPr>
              <a:t>（</a:t>
            </a:r>
            <a:r>
              <a:rPr lang="en-US" altLang="zh-CN" b="1" dirty="0">
                <a:solidFill>
                  <a:schemeClr val="tx1"/>
                </a:solidFill>
              </a:rPr>
              <a:t>Event</a:t>
            </a:r>
            <a:r>
              <a:rPr lang="zh-CN" altLang="en-US" b="1" dirty="0">
                <a:solidFill>
                  <a:schemeClr val="tx1"/>
                </a:solidFill>
              </a:rPr>
              <a:t>、</a:t>
            </a:r>
            <a:r>
              <a:rPr lang="en-US" altLang="zh-CN" b="1" dirty="0">
                <a:solidFill>
                  <a:schemeClr val="tx1"/>
                </a:solidFill>
              </a:rPr>
              <a:t>Hit</a:t>
            </a:r>
            <a:r>
              <a:rPr lang="zh-CN" altLang="en-US" b="1" dirty="0">
                <a:solidFill>
                  <a:schemeClr val="tx1"/>
                </a:solidFill>
              </a:rPr>
              <a:t>）</a:t>
            </a:r>
          </a:p>
        </p:txBody>
      </p:sp>
      <p:sp>
        <p:nvSpPr>
          <p:cNvPr id="16" name="矩形: 圆角 15">
            <a:extLst>
              <a:ext uri="{FF2B5EF4-FFF2-40B4-BE49-F238E27FC236}">
                <a16:creationId xmlns:a16="http://schemas.microsoft.com/office/drawing/2014/main" id="{8DD39579-FF56-C59E-9008-58DEE61C2DBE}"/>
              </a:ext>
            </a:extLst>
          </p:cNvPr>
          <p:cNvSpPr/>
          <p:nvPr/>
        </p:nvSpPr>
        <p:spPr>
          <a:xfrm>
            <a:off x="7453785" y="4231424"/>
            <a:ext cx="2174116" cy="91440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径迹重建</a:t>
            </a:r>
            <a:endParaRPr lang="en-US" altLang="zh-CN" b="1" dirty="0">
              <a:solidFill>
                <a:schemeClr val="tx1"/>
              </a:solidFill>
            </a:endParaRPr>
          </a:p>
          <a:p>
            <a:pPr algn="ctr"/>
            <a:r>
              <a:rPr lang="zh-CN" altLang="en-US" b="1" dirty="0">
                <a:solidFill>
                  <a:schemeClr val="tx1"/>
                </a:solidFill>
              </a:rPr>
              <a:t>（</a:t>
            </a:r>
            <a:r>
              <a:rPr lang="en-US" altLang="zh-CN" b="1" dirty="0" err="1">
                <a:solidFill>
                  <a:schemeClr val="tx1"/>
                </a:solidFill>
              </a:rPr>
              <a:t>HoughTransfer</a:t>
            </a:r>
            <a:r>
              <a:rPr lang="zh-CN" altLang="en-US" b="1" dirty="0">
                <a:solidFill>
                  <a:schemeClr val="tx1"/>
                </a:solidFill>
              </a:rPr>
              <a:t>）</a:t>
            </a:r>
          </a:p>
        </p:txBody>
      </p:sp>
      <p:sp>
        <p:nvSpPr>
          <p:cNvPr id="17" name="矩形: 圆角 16">
            <a:extLst>
              <a:ext uri="{FF2B5EF4-FFF2-40B4-BE49-F238E27FC236}">
                <a16:creationId xmlns:a16="http://schemas.microsoft.com/office/drawing/2014/main" id="{B05FE6A8-8CA7-CC30-7217-8C6D1C050E37}"/>
              </a:ext>
            </a:extLst>
          </p:cNvPr>
          <p:cNvSpPr/>
          <p:nvPr/>
        </p:nvSpPr>
        <p:spPr>
          <a:xfrm>
            <a:off x="9869199" y="4231424"/>
            <a:ext cx="1868855" cy="91440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卡尔曼滤波</a:t>
            </a:r>
            <a:endParaRPr lang="en-US" altLang="zh-CN" b="1" dirty="0">
              <a:solidFill>
                <a:schemeClr val="tx1"/>
              </a:solidFill>
            </a:endParaRPr>
          </a:p>
          <a:p>
            <a:pPr algn="ctr"/>
            <a:r>
              <a:rPr lang="zh-CN" altLang="en-US" b="1" dirty="0">
                <a:solidFill>
                  <a:schemeClr val="tx1"/>
                </a:solidFill>
              </a:rPr>
              <a:t>（</a:t>
            </a:r>
            <a:r>
              <a:rPr lang="en-US" altLang="zh-CN" b="1" dirty="0" err="1">
                <a:solidFill>
                  <a:schemeClr val="tx1"/>
                </a:solidFill>
              </a:rPr>
              <a:t>GenfitFitter</a:t>
            </a:r>
            <a:r>
              <a:rPr lang="zh-CN" altLang="en-US" b="1" dirty="0">
                <a:solidFill>
                  <a:schemeClr val="tx1"/>
                </a:solidFill>
              </a:rPr>
              <a:t>）</a:t>
            </a:r>
          </a:p>
        </p:txBody>
      </p:sp>
      <p:cxnSp>
        <p:nvCxnSpPr>
          <p:cNvPr id="18" name="直接箭头连接符 17">
            <a:extLst>
              <a:ext uri="{FF2B5EF4-FFF2-40B4-BE49-F238E27FC236}">
                <a16:creationId xmlns:a16="http://schemas.microsoft.com/office/drawing/2014/main" id="{7CEB6111-0B46-842A-A9D7-8CB15276BE6C}"/>
              </a:ext>
            </a:extLst>
          </p:cNvPr>
          <p:cNvCxnSpPr>
            <a:cxnSpLocks/>
            <a:stCxn id="13" idx="0"/>
            <a:endCxn id="9" idx="2"/>
          </p:cNvCxnSpPr>
          <p:nvPr/>
        </p:nvCxnSpPr>
        <p:spPr>
          <a:xfrm flipV="1">
            <a:off x="1608597" y="3919431"/>
            <a:ext cx="4513044" cy="31199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5E4FF959-2877-A4F3-36C9-4297956EDACC}"/>
              </a:ext>
            </a:extLst>
          </p:cNvPr>
          <p:cNvCxnSpPr>
            <a:cxnSpLocks/>
            <a:stCxn id="14" idx="0"/>
            <a:endCxn id="9" idx="2"/>
          </p:cNvCxnSpPr>
          <p:nvPr/>
        </p:nvCxnSpPr>
        <p:spPr>
          <a:xfrm flipV="1">
            <a:off x="3872151" y="3919431"/>
            <a:ext cx="2249490" cy="31199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0" name="直接箭头连接符 19">
            <a:extLst>
              <a:ext uri="{FF2B5EF4-FFF2-40B4-BE49-F238E27FC236}">
                <a16:creationId xmlns:a16="http://schemas.microsoft.com/office/drawing/2014/main" id="{595C6CCF-6680-123E-0564-BE2505459A21}"/>
              </a:ext>
            </a:extLst>
          </p:cNvPr>
          <p:cNvCxnSpPr>
            <a:cxnSpLocks/>
            <a:stCxn id="15" idx="0"/>
            <a:endCxn id="9" idx="2"/>
          </p:cNvCxnSpPr>
          <p:nvPr/>
        </p:nvCxnSpPr>
        <p:spPr>
          <a:xfrm flipH="1" flipV="1">
            <a:off x="6121641" y="3919431"/>
            <a:ext cx="1" cy="31199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a:extLst>
              <a:ext uri="{FF2B5EF4-FFF2-40B4-BE49-F238E27FC236}">
                <a16:creationId xmlns:a16="http://schemas.microsoft.com/office/drawing/2014/main" id="{7BA788C2-1920-2F90-1CF9-B2744F93E5DA}"/>
              </a:ext>
            </a:extLst>
          </p:cNvPr>
          <p:cNvCxnSpPr>
            <a:cxnSpLocks/>
            <a:stCxn id="16" idx="0"/>
            <a:endCxn id="9" idx="2"/>
          </p:cNvCxnSpPr>
          <p:nvPr/>
        </p:nvCxnSpPr>
        <p:spPr>
          <a:xfrm flipH="1" flipV="1">
            <a:off x="6121641" y="3919431"/>
            <a:ext cx="2419202" cy="31199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2" name="直接箭头连接符 21">
            <a:extLst>
              <a:ext uri="{FF2B5EF4-FFF2-40B4-BE49-F238E27FC236}">
                <a16:creationId xmlns:a16="http://schemas.microsoft.com/office/drawing/2014/main" id="{70704E7D-15FB-88D9-7B92-7E04D6D08919}"/>
              </a:ext>
            </a:extLst>
          </p:cNvPr>
          <p:cNvCxnSpPr>
            <a:cxnSpLocks/>
            <a:stCxn id="17" idx="0"/>
            <a:endCxn id="9" idx="2"/>
          </p:cNvCxnSpPr>
          <p:nvPr/>
        </p:nvCxnSpPr>
        <p:spPr>
          <a:xfrm flipH="1" flipV="1">
            <a:off x="6121641" y="3919431"/>
            <a:ext cx="4681986" cy="311993"/>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3" name="文本框 22">
            <a:extLst>
              <a:ext uri="{FF2B5EF4-FFF2-40B4-BE49-F238E27FC236}">
                <a16:creationId xmlns:a16="http://schemas.microsoft.com/office/drawing/2014/main" id="{5CB4CD27-065C-8580-0265-369C14C585A4}"/>
              </a:ext>
            </a:extLst>
          </p:cNvPr>
          <p:cNvSpPr txBox="1"/>
          <p:nvPr/>
        </p:nvSpPr>
        <p:spPr>
          <a:xfrm>
            <a:off x="485347" y="5393490"/>
            <a:ext cx="9435472" cy="1289456"/>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lang="zh-CN" altLang="en-US" dirty="0"/>
              <a:t>参考</a:t>
            </a:r>
            <a:r>
              <a:rPr lang="en-US" altLang="zh-CN" dirty="0"/>
              <a:t>BELLEII</a:t>
            </a:r>
            <a:r>
              <a:rPr lang="zh-CN" altLang="en-US" dirty="0"/>
              <a:t>、</a:t>
            </a:r>
            <a:r>
              <a:rPr lang="en-US" altLang="zh-CN" dirty="0"/>
              <a:t>BESIII</a:t>
            </a:r>
            <a:r>
              <a:rPr lang="zh-CN" altLang="en-US" dirty="0"/>
              <a:t>相关文献</a:t>
            </a:r>
            <a:endParaRPr lang="en-US" altLang="zh-CN" dirty="0"/>
          </a:p>
          <a:p>
            <a:pPr marL="285750" indent="-285750">
              <a:lnSpc>
                <a:spcPct val="150000"/>
              </a:lnSpc>
              <a:buFont typeface="Wingdings" panose="05000000000000000000" pitchFamily="2" charset="2"/>
              <a:buChar char="ü"/>
            </a:pPr>
            <a:r>
              <a:rPr lang="zh-CN" altLang="en-US" dirty="0"/>
              <a:t>实现数据解包、几何映射、</a:t>
            </a:r>
            <a:r>
              <a:rPr lang="en-US" altLang="zh-CN" dirty="0"/>
              <a:t>T0</a:t>
            </a:r>
            <a:r>
              <a:rPr lang="zh-CN" altLang="en-US" dirty="0"/>
              <a:t>刻度、时距转化、径迹重建、</a:t>
            </a:r>
            <a:r>
              <a:rPr lang="en-US" altLang="zh-CN" dirty="0"/>
              <a:t>RT</a:t>
            </a:r>
            <a:r>
              <a:rPr lang="zh-CN" altLang="en-US" dirty="0"/>
              <a:t>迭代刻度多个独立模块</a:t>
            </a:r>
            <a:endParaRPr lang="en-US" altLang="zh-CN" dirty="0"/>
          </a:p>
          <a:p>
            <a:pPr marL="285750" indent="-285750">
              <a:lnSpc>
                <a:spcPct val="150000"/>
              </a:lnSpc>
              <a:buFont typeface="Wingdings" panose="05000000000000000000" pitchFamily="2" charset="2"/>
              <a:buChar char="ü"/>
            </a:pPr>
            <a:r>
              <a:rPr lang="zh-CN" altLang="en-US" dirty="0"/>
              <a:t>径迹拟合重建方法：</a:t>
            </a:r>
            <a:r>
              <a:rPr lang="zh-CN" altLang="en-US" dirty="0">
                <a:solidFill>
                  <a:srgbClr val="FF0000"/>
                </a:solidFill>
              </a:rPr>
              <a:t>霍夫变换</a:t>
            </a:r>
            <a:r>
              <a:rPr lang="zh-CN" altLang="en-US" dirty="0"/>
              <a:t>、</a:t>
            </a:r>
            <a:r>
              <a:rPr lang="zh-CN" altLang="en-US" dirty="0">
                <a:solidFill>
                  <a:srgbClr val="FF0000"/>
                </a:solidFill>
              </a:rPr>
              <a:t>卡尔曼滤波</a:t>
            </a:r>
            <a:endParaRPr lang="en-US" altLang="zh-CN" dirty="0"/>
          </a:p>
        </p:txBody>
      </p:sp>
      <p:pic>
        <p:nvPicPr>
          <p:cNvPr id="24" name="图片 23">
            <a:extLst>
              <a:ext uri="{FF2B5EF4-FFF2-40B4-BE49-F238E27FC236}">
                <a16:creationId xmlns:a16="http://schemas.microsoft.com/office/drawing/2014/main" id="{785C2F80-61F3-4BE1-5DFB-6179184D6D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3759" y="1202078"/>
            <a:ext cx="1449669" cy="2324364"/>
          </a:xfrm>
          <a:prstGeom prst="rect">
            <a:avLst/>
          </a:prstGeom>
        </p:spPr>
      </p:pic>
      <p:pic>
        <p:nvPicPr>
          <p:cNvPr id="25" name="图片 24">
            <a:extLst>
              <a:ext uri="{FF2B5EF4-FFF2-40B4-BE49-F238E27FC236}">
                <a16:creationId xmlns:a16="http://schemas.microsoft.com/office/drawing/2014/main" id="{6EF6D02B-E4EB-8689-4CE0-6938EED33A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5204" y="1202078"/>
            <a:ext cx="1376268" cy="2324364"/>
          </a:xfrm>
          <a:prstGeom prst="rect">
            <a:avLst/>
          </a:prstGeom>
        </p:spPr>
      </p:pic>
    </p:spTree>
    <p:extLst>
      <p:ext uri="{BB962C8B-B14F-4D97-AF65-F5344CB8AC3E}">
        <p14:creationId xmlns:p14="http://schemas.microsoft.com/office/powerpoint/2010/main" val="3617455290"/>
      </p:ext>
    </p:extLst>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5CFAEAFF-DF2E-E8AF-EC84-CB26F0DC1DEC}"/>
              </a:ext>
            </a:extLst>
          </p:cNvPr>
          <p:cNvSpPr>
            <a:spLocks noGrp="1"/>
          </p:cNvSpPr>
          <p:nvPr>
            <p:ph idx="1"/>
          </p:nvPr>
        </p:nvSpPr>
        <p:spPr>
          <a:xfrm>
            <a:off x="195718" y="1166019"/>
            <a:ext cx="10972800" cy="4525962"/>
          </a:xfrm>
        </p:spPr>
        <p:txBody>
          <a:bodyPr/>
          <a:lstStyle/>
          <a:p>
            <a:r>
              <a:rPr lang="zh-CN" altLang="en-US" dirty="0"/>
              <a:t>激光测试</a:t>
            </a:r>
            <a:r>
              <a:rPr lang="en-US" altLang="zh-CN" dirty="0"/>
              <a:t>RT</a:t>
            </a:r>
            <a:r>
              <a:rPr lang="zh-CN" altLang="en-US" dirty="0"/>
              <a:t>曲线</a:t>
            </a:r>
          </a:p>
        </p:txBody>
      </p:sp>
      <p:sp>
        <p:nvSpPr>
          <p:cNvPr id="3" name="标题 2">
            <a:extLst>
              <a:ext uri="{FF2B5EF4-FFF2-40B4-BE49-F238E27FC236}">
                <a16:creationId xmlns:a16="http://schemas.microsoft.com/office/drawing/2014/main" id="{BAB83E11-181C-B0B6-5DCD-C0C96250495D}"/>
              </a:ext>
            </a:extLst>
          </p:cNvPr>
          <p:cNvSpPr>
            <a:spLocks noGrp="1"/>
          </p:cNvSpPr>
          <p:nvPr>
            <p:ph type="title"/>
          </p:nvPr>
        </p:nvSpPr>
        <p:spPr/>
        <p:txBody>
          <a:bodyPr/>
          <a:lstStyle/>
          <a:p>
            <a:r>
              <a:rPr lang="zh-CN" altLang="en-US" dirty="0"/>
              <a:t>超小单元样机</a:t>
            </a:r>
            <a:r>
              <a:rPr lang="en-US" altLang="zh-CN" dirty="0"/>
              <a:t>—</a:t>
            </a:r>
            <a:r>
              <a:rPr lang="zh-CN" altLang="en-US" dirty="0"/>
              <a:t>宇宙射线测试</a:t>
            </a:r>
          </a:p>
        </p:txBody>
      </p:sp>
      <p:sp>
        <p:nvSpPr>
          <p:cNvPr id="4" name="灯片编号占位符 3">
            <a:extLst>
              <a:ext uri="{FF2B5EF4-FFF2-40B4-BE49-F238E27FC236}">
                <a16:creationId xmlns:a16="http://schemas.microsoft.com/office/drawing/2014/main" id="{E80C9E48-43E2-89E0-40EC-7ED97FFCF021}"/>
              </a:ext>
            </a:extLst>
          </p:cNvPr>
          <p:cNvSpPr>
            <a:spLocks noGrp="1"/>
          </p:cNvSpPr>
          <p:nvPr>
            <p:ph type="sldNum" sz="quarter" idx="12"/>
          </p:nvPr>
        </p:nvSpPr>
        <p:spPr/>
        <p:txBody>
          <a:bodyPr/>
          <a:lstStyle/>
          <a:p>
            <a:fld id="{C40B4FF0-5E72-4B05-8317-861D4184A370}" type="slidenum">
              <a:rPr lang="zh-CN" altLang="en-US" smtClean="0"/>
              <a:pPr/>
              <a:t>19</a:t>
            </a:fld>
            <a:endParaRPr lang="zh-CN" altLang="en-US" dirty="0"/>
          </a:p>
        </p:txBody>
      </p:sp>
      <p:pic>
        <p:nvPicPr>
          <p:cNvPr id="5" name="图片 4" descr="8ad652cf736cd82cc12eaf576efde95b">
            <a:extLst>
              <a:ext uri="{FF2B5EF4-FFF2-40B4-BE49-F238E27FC236}">
                <a16:creationId xmlns:a16="http://schemas.microsoft.com/office/drawing/2014/main" id="{8B5BE703-B219-C4F9-1270-4D94D059316C}"/>
              </a:ext>
            </a:extLst>
          </p:cNvPr>
          <p:cNvPicPr>
            <a:picLocks noChangeAspect="1"/>
          </p:cNvPicPr>
          <p:nvPr/>
        </p:nvPicPr>
        <p:blipFill>
          <a:blip r:embed="rId3"/>
          <a:stretch>
            <a:fillRect/>
          </a:stretch>
        </p:blipFill>
        <p:spPr>
          <a:xfrm>
            <a:off x="613517" y="1990955"/>
            <a:ext cx="4125949" cy="3094827"/>
          </a:xfrm>
          <a:prstGeom prst="rect">
            <a:avLst/>
          </a:prstGeom>
        </p:spPr>
      </p:pic>
      <p:cxnSp>
        <p:nvCxnSpPr>
          <p:cNvPr id="58" name="直接连接符 57">
            <a:extLst>
              <a:ext uri="{FF2B5EF4-FFF2-40B4-BE49-F238E27FC236}">
                <a16:creationId xmlns:a16="http://schemas.microsoft.com/office/drawing/2014/main" id="{03B985F7-9748-97C6-8F8C-432416CF67CD}"/>
              </a:ext>
            </a:extLst>
          </p:cNvPr>
          <p:cNvCxnSpPr>
            <a:cxnSpLocks/>
          </p:cNvCxnSpPr>
          <p:nvPr/>
        </p:nvCxnSpPr>
        <p:spPr>
          <a:xfrm>
            <a:off x="5804896" y="1956149"/>
            <a:ext cx="2989780" cy="0"/>
          </a:xfrm>
          <a:prstGeom prst="line">
            <a:avLst/>
          </a:prstGeom>
          <a:ln w="25400">
            <a:solidFill>
              <a:schemeClr val="tx1"/>
            </a:solidFill>
          </a:ln>
        </p:spPr>
        <p:style>
          <a:lnRef idx="2">
            <a:schemeClr val="accent1"/>
          </a:lnRef>
          <a:fillRef idx="0">
            <a:srgbClr val="FFFFFF"/>
          </a:fillRef>
          <a:effectRef idx="0">
            <a:srgbClr val="FFFFFF"/>
          </a:effectRef>
          <a:fontRef idx="minor">
            <a:schemeClr val="tx1"/>
          </a:fontRef>
        </p:style>
      </p:cxnSp>
      <p:cxnSp>
        <p:nvCxnSpPr>
          <p:cNvPr id="59" name="直接连接符 58">
            <a:extLst>
              <a:ext uri="{FF2B5EF4-FFF2-40B4-BE49-F238E27FC236}">
                <a16:creationId xmlns:a16="http://schemas.microsoft.com/office/drawing/2014/main" id="{3309D8A4-80F1-97E5-3D44-0CF6CFC86DCB}"/>
              </a:ext>
            </a:extLst>
          </p:cNvPr>
          <p:cNvCxnSpPr>
            <a:cxnSpLocks/>
          </p:cNvCxnSpPr>
          <p:nvPr/>
        </p:nvCxnSpPr>
        <p:spPr>
          <a:xfrm>
            <a:off x="5804896" y="4486461"/>
            <a:ext cx="2989780" cy="0"/>
          </a:xfrm>
          <a:prstGeom prst="line">
            <a:avLst/>
          </a:prstGeom>
          <a:ln w="25400">
            <a:solidFill>
              <a:schemeClr val="tx1"/>
            </a:solidFill>
          </a:ln>
        </p:spPr>
        <p:style>
          <a:lnRef idx="2">
            <a:schemeClr val="accent1"/>
          </a:lnRef>
          <a:fillRef idx="0">
            <a:srgbClr val="FFFFFF"/>
          </a:fillRef>
          <a:effectRef idx="0">
            <a:srgbClr val="FFFFFF"/>
          </a:effectRef>
          <a:fontRef idx="minor">
            <a:schemeClr val="tx1"/>
          </a:fontRef>
        </p:style>
      </p:cxnSp>
      <p:sp>
        <p:nvSpPr>
          <p:cNvPr id="66" name="椭圆 65">
            <a:extLst>
              <a:ext uri="{FF2B5EF4-FFF2-40B4-BE49-F238E27FC236}">
                <a16:creationId xmlns:a16="http://schemas.microsoft.com/office/drawing/2014/main" id="{54BF69D4-2ABF-F913-8360-6494785FBE80}"/>
              </a:ext>
            </a:extLst>
          </p:cNvPr>
          <p:cNvSpPr/>
          <p:nvPr/>
        </p:nvSpPr>
        <p:spPr>
          <a:xfrm>
            <a:off x="7182684" y="3125812"/>
            <a:ext cx="182880" cy="182880"/>
          </a:xfrm>
          <a:prstGeom prst="ellipse">
            <a:avLst/>
          </a:prstGeom>
          <a:solidFill>
            <a:schemeClr val="tx1"/>
          </a:solidFill>
          <a:ln>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7" name="矩形 66">
            <a:extLst>
              <a:ext uri="{FF2B5EF4-FFF2-40B4-BE49-F238E27FC236}">
                <a16:creationId xmlns:a16="http://schemas.microsoft.com/office/drawing/2014/main" id="{DD260486-9B3C-A169-C7F6-71C0CECECAC2}"/>
              </a:ext>
            </a:extLst>
          </p:cNvPr>
          <p:cNvSpPr/>
          <p:nvPr/>
        </p:nvSpPr>
        <p:spPr>
          <a:xfrm>
            <a:off x="5779663" y="3126209"/>
            <a:ext cx="182880" cy="182880"/>
          </a:xfrm>
          <a:prstGeom prst="rect">
            <a:avLst/>
          </a:prstGeom>
          <a:solidFill>
            <a:schemeClr val="tx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8" name="矩形 67">
            <a:extLst>
              <a:ext uri="{FF2B5EF4-FFF2-40B4-BE49-F238E27FC236}">
                <a16:creationId xmlns:a16="http://schemas.microsoft.com/office/drawing/2014/main" id="{323A6298-EBE5-9FBA-3866-82104EFB4C9C}"/>
              </a:ext>
            </a:extLst>
          </p:cNvPr>
          <p:cNvSpPr/>
          <p:nvPr/>
        </p:nvSpPr>
        <p:spPr>
          <a:xfrm>
            <a:off x="8593838" y="3094990"/>
            <a:ext cx="182880" cy="182880"/>
          </a:xfrm>
          <a:prstGeom prst="rect">
            <a:avLst/>
          </a:prstGeom>
          <a:solidFill>
            <a:schemeClr val="tx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9" name="文本框 68">
            <a:extLst>
              <a:ext uri="{FF2B5EF4-FFF2-40B4-BE49-F238E27FC236}">
                <a16:creationId xmlns:a16="http://schemas.microsoft.com/office/drawing/2014/main" id="{DF1A9889-2519-4C0B-2E8D-F32394F1E6D5}"/>
              </a:ext>
            </a:extLst>
          </p:cNvPr>
          <p:cNvSpPr txBox="1"/>
          <p:nvPr/>
        </p:nvSpPr>
        <p:spPr>
          <a:xfrm>
            <a:off x="4911133" y="3066635"/>
            <a:ext cx="1048385" cy="368300"/>
          </a:xfrm>
          <a:prstGeom prst="rect">
            <a:avLst/>
          </a:prstGeom>
          <a:noFill/>
        </p:spPr>
        <p:txBody>
          <a:bodyPr wrap="square" rtlCol="0">
            <a:spAutoFit/>
          </a:bodyPr>
          <a:lstStyle/>
          <a:p>
            <a:r>
              <a:rPr lang="zh-CN" altLang="en-US" dirty="0"/>
              <a:t>阴极膜</a:t>
            </a:r>
          </a:p>
        </p:txBody>
      </p:sp>
      <p:cxnSp>
        <p:nvCxnSpPr>
          <p:cNvPr id="70" name="直接箭头连接符 69">
            <a:extLst>
              <a:ext uri="{FF2B5EF4-FFF2-40B4-BE49-F238E27FC236}">
                <a16:creationId xmlns:a16="http://schemas.microsoft.com/office/drawing/2014/main" id="{6C621954-1A7D-1B13-8AFA-BFDA134B1012}"/>
              </a:ext>
            </a:extLst>
          </p:cNvPr>
          <p:cNvCxnSpPr>
            <a:cxnSpLocks/>
          </p:cNvCxnSpPr>
          <p:nvPr/>
        </p:nvCxnSpPr>
        <p:spPr>
          <a:xfrm flipH="1">
            <a:off x="5372004" y="1931035"/>
            <a:ext cx="835979" cy="1068114"/>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cxnSp>
        <p:nvCxnSpPr>
          <p:cNvPr id="71" name="直接箭头连接符 70">
            <a:extLst>
              <a:ext uri="{FF2B5EF4-FFF2-40B4-BE49-F238E27FC236}">
                <a16:creationId xmlns:a16="http://schemas.microsoft.com/office/drawing/2014/main" id="{90731B00-91E4-FA6B-E0B6-66A55CCE4A21}"/>
              </a:ext>
            </a:extLst>
          </p:cNvPr>
          <p:cNvCxnSpPr>
            <a:cxnSpLocks/>
          </p:cNvCxnSpPr>
          <p:nvPr/>
        </p:nvCxnSpPr>
        <p:spPr>
          <a:xfrm flipH="1" flipV="1">
            <a:off x="5407211" y="3515563"/>
            <a:ext cx="706930" cy="970898"/>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72" name="文本框 71">
            <a:extLst>
              <a:ext uri="{FF2B5EF4-FFF2-40B4-BE49-F238E27FC236}">
                <a16:creationId xmlns:a16="http://schemas.microsoft.com/office/drawing/2014/main" id="{533E4E16-1F1A-7E5B-5A7E-94067E6BBA57}"/>
              </a:ext>
            </a:extLst>
          </p:cNvPr>
          <p:cNvSpPr txBox="1"/>
          <p:nvPr/>
        </p:nvSpPr>
        <p:spPr>
          <a:xfrm>
            <a:off x="6759533" y="1320819"/>
            <a:ext cx="1048385" cy="368300"/>
          </a:xfrm>
          <a:prstGeom prst="rect">
            <a:avLst/>
          </a:prstGeom>
          <a:noFill/>
        </p:spPr>
        <p:txBody>
          <a:bodyPr wrap="square" rtlCol="0">
            <a:spAutoFit/>
          </a:bodyPr>
          <a:lstStyle/>
          <a:p>
            <a:pPr algn="ctr"/>
            <a:r>
              <a:rPr lang="zh-CN" altLang="en-US" dirty="0"/>
              <a:t>阳极丝</a:t>
            </a:r>
          </a:p>
        </p:txBody>
      </p:sp>
      <p:cxnSp>
        <p:nvCxnSpPr>
          <p:cNvPr id="73" name="直接箭头连接符 72">
            <a:extLst>
              <a:ext uri="{FF2B5EF4-FFF2-40B4-BE49-F238E27FC236}">
                <a16:creationId xmlns:a16="http://schemas.microsoft.com/office/drawing/2014/main" id="{E805BE5B-54A7-269B-2B6C-CE3F18FFF48D}"/>
              </a:ext>
            </a:extLst>
          </p:cNvPr>
          <p:cNvCxnSpPr>
            <a:cxnSpLocks/>
          </p:cNvCxnSpPr>
          <p:nvPr/>
        </p:nvCxnSpPr>
        <p:spPr>
          <a:xfrm flipH="1" flipV="1">
            <a:off x="7254267" y="1789029"/>
            <a:ext cx="19204" cy="1301104"/>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74" name="文本框 73">
            <a:extLst>
              <a:ext uri="{FF2B5EF4-FFF2-40B4-BE49-F238E27FC236}">
                <a16:creationId xmlns:a16="http://schemas.microsoft.com/office/drawing/2014/main" id="{7B3BC72C-2AC1-1E86-4B80-F1DB992CA13E}"/>
              </a:ext>
            </a:extLst>
          </p:cNvPr>
          <p:cNvSpPr txBox="1"/>
          <p:nvPr/>
        </p:nvSpPr>
        <p:spPr>
          <a:xfrm>
            <a:off x="6841371" y="4808442"/>
            <a:ext cx="1048385" cy="368300"/>
          </a:xfrm>
          <a:prstGeom prst="rect">
            <a:avLst/>
          </a:prstGeom>
          <a:noFill/>
        </p:spPr>
        <p:txBody>
          <a:bodyPr wrap="square" rtlCol="0">
            <a:spAutoFit/>
          </a:bodyPr>
          <a:lstStyle/>
          <a:p>
            <a:pPr algn="ctr"/>
            <a:r>
              <a:rPr lang="zh-CN" altLang="en-US" dirty="0"/>
              <a:t>场丝</a:t>
            </a:r>
          </a:p>
        </p:txBody>
      </p:sp>
      <p:cxnSp>
        <p:nvCxnSpPr>
          <p:cNvPr id="75" name="直接箭头连接符 74">
            <a:extLst>
              <a:ext uri="{FF2B5EF4-FFF2-40B4-BE49-F238E27FC236}">
                <a16:creationId xmlns:a16="http://schemas.microsoft.com/office/drawing/2014/main" id="{B5F3E3D2-E41A-0EC0-BDB6-39D6955FB11C}"/>
              </a:ext>
            </a:extLst>
          </p:cNvPr>
          <p:cNvCxnSpPr>
            <a:cxnSpLocks/>
            <a:stCxn id="67" idx="2"/>
          </p:cNvCxnSpPr>
          <p:nvPr/>
        </p:nvCxnSpPr>
        <p:spPr>
          <a:xfrm>
            <a:off x="5871103" y="3309089"/>
            <a:ext cx="1403021" cy="1468134"/>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cxnSp>
        <p:nvCxnSpPr>
          <p:cNvPr id="76" name="直接箭头连接符 75">
            <a:extLst>
              <a:ext uri="{FF2B5EF4-FFF2-40B4-BE49-F238E27FC236}">
                <a16:creationId xmlns:a16="http://schemas.microsoft.com/office/drawing/2014/main" id="{608A1B9F-435E-E23C-5378-9F82D6099B2E}"/>
              </a:ext>
            </a:extLst>
          </p:cNvPr>
          <p:cNvCxnSpPr>
            <a:cxnSpLocks/>
            <a:stCxn id="68" idx="2"/>
          </p:cNvCxnSpPr>
          <p:nvPr/>
        </p:nvCxnSpPr>
        <p:spPr>
          <a:xfrm flipH="1">
            <a:off x="7465922" y="3277870"/>
            <a:ext cx="1219356" cy="1499353"/>
          </a:xfrm>
          <a:prstGeom prst="straightConnector1">
            <a:avLst/>
          </a:prstGeom>
          <a:ln>
            <a:tailEnd type="arrow"/>
          </a:ln>
        </p:spPr>
        <p:style>
          <a:lnRef idx="2">
            <a:schemeClr val="accent1"/>
          </a:lnRef>
          <a:fillRef idx="0">
            <a:srgbClr val="FFFFFF"/>
          </a:fillRef>
          <a:effectRef idx="0">
            <a:srgbClr val="FFFFFF"/>
          </a:effectRef>
          <a:fontRef idx="minor">
            <a:schemeClr val="tx1"/>
          </a:fontRef>
        </p:style>
      </p:cxnSp>
      <p:sp>
        <p:nvSpPr>
          <p:cNvPr id="89" name="文本框 88">
            <a:extLst>
              <a:ext uri="{FF2B5EF4-FFF2-40B4-BE49-F238E27FC236}">
                <a16:creationId xmlns:a16="http://schemas.microsoft.com/office/drawing/2014/main" id="{92DB0C50-0D96-4B4E-AC67-C3CA28BDFF4D}"/>
              </a:ext>
            </a:extLst>
          </p:cNvPr>
          <p:cNvSpPr txBox="1"/>
          <p:nvPr/>
        </p:nvSpPr>
        <p:spPr>
          <a:xfrm>
            <a:off x="9510011" y="1945915"/>
            <a:ext cx="2726739" cy="369332"/>
          </a:xfrm>
          <a:prstGeom prst="rect">
            <a:avLst/>
          </a:prstGeom>
          <a:noFill/>
        </p:spPr>
        <p:txBody>
          <a:bodyPr wrap="square" rtlCol="0">
            <a:spAutoFit/>
          </a:bodyPr>
          <a:lstStyle/>
          <a:p>
            <a:r>
              <a:rPr lang="zh-CN" altLang="en-US" dirty="0"/>
              <a:t>：测试点（步长</a:t>
            </a:r>
            <a:r>
              <a:rPr lang="en-US" altLang="zh-CN" dirty="0"/>
              <a:t>1mm</a:t>
            </a:r>
            <a:r>
              <a:rPr lang="zh-CN" altLang="en-US" dirty="0"/>
              <a:t>）</a:t>
            </a:r>
          </a:p>
        </p:txBody>
      </p:sp>
      <p:sp>
        <p:nvSpPr>
          <p:cNvPr id="90" name="等腰三角形 89">
            <a:extLst>
              <a:ext uri="{FF2B5EF4-FFF2-40B4-BE49-F238E27FC236}">
                <a16:creationId xmlns:a16="http://schemas.microsoft.com/office/drawing/2014/main" id="{1F874A38-236B-B26E-2190-246FADB73795}"/>
              </a:ext>
            </a:extLst>
          </p:cNvPr>
          <p:cNvSpPr/>
          <p:nvPr/>
        </p:nvSpPr>
        <p:spPr>
          <a:xfrm>
            <a:off x="8272346" y="3140710"/>
            <a:ext cx="91440" cy="91440"/>
          </a:xfrm>
          <a:prstGeom prst="triangl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91" name="文本框 90">
            <a:extLst>
              <a:ext uri="{FF2B5EF4-FFF2-40B4-BE49-F238E27FC236}">
                <a16:creationId xmlns:a16="http://schemas.microsoft.com/office/drawing/2014/main" id="{15E9D01E-99CB-6EFD-6FD2-4C4145AF6B4B}"/>
              </a:ext>
            </a:extLst>
          </p:cNvPr>
          <p:cNvSpPr txBox="1"/>
          <p:nvPr/>
        </p:nvSpPr>
        <p:spPr>
          <a:xfrm>
            <a:off x="9184410" y="2999149"/>
            <a:ext cx="2912477" cy="1524007"/>
          </a:xfrm>
          <a:prstGeom prst="rect">
            <a:avLst/>
          </a:prstGeom>
          <a:noFill/>
        </p:spPr>
        <p:txBody>
          <a:bodyPr wrap="square" rtlCol="0">
            <a:spAutoFit/>
          </a:bodyPr>
          <a:lstStyle/>
          <a:p>
            <a:pPr marL="285750" indent="-285750" fontAlgn="auto">
              <a:lnSpc>
                <a:spcPct val="150000"/>
              </a:lnSpc>
              <a:buFont typeface="Wingdings" panose="05000000000000000000" charset="0"/>
              <a:buChar char="Ø"/>
            </a:pPr>
            <a:r>
              <a:rPr lang="zh-CN" altLang="en-US" sz="1600" dirty="0"/>
              <a:t>漂移单元：</a:t>
            </a:r>
            <a:r>
              <a:rPr lang="en-US" altLang="zh-CN" sz="1600" dirty="0"/>
              <a:t>10mm*10mm</a:t>
            </a:r>
            <a:endParaRPr lang="zh-CN" altLang="en-US" sz="1600" dirty="0"/>
          </a:p>
          <a:p>
            <a:pPr marL="285750" indent="-285750" fontAlgn="auto">
              <a:lnSpc>
                <a:spcPct val="150000"/>
              </a:lnSpc>
              <a:buFont typeface="Wingdings" panose="05000000000000000000" charset="0"/>
              <a:buChar char="Ø"/>
            </a:pPr>
            <a:r>
              <a:rPr lang="zh-CN" altLang="en-US" sz="1600" dirty="0"/>
              <a:t>膜与场丝接地，阳极加电</a:t>
            </a:r>
            <a:endParaRPr lang="en-US" altLang="zh-CN" sz="1600" dirty="0"/>
          </a:p>
          <a:p>
            <a:pPr marL="285750" indent="-285750" fontAlgn="auto">
              <a:lnSpc>
                <a:spcPct val="150000"/>
              </a:lnSpc>
              <a:buFont typeface="Wingdings" panose="05000000000000000000" charset="0"/>
              <a:buChar char="Ø"/>
            </a:pPr>
            <a:r>
              <a:rPr lang="zh-CN" altLang="en-US" sz="1600" dirty="0"/>
              <a:t>测试工作气体：</a:t>
            </a:r>
            <a:endParaRPr lang="en-US" altLang="zh-CN" sz="1600" dirty="0"/>
          </a:p>
          <a:p>
            <a:pPr fontAlgn="auto">
              <a:lnSpc>
                <a:spcPct val="150000"/>
              </a:lnSpc>
            </a:pPr>
            <a:r>
              <a:rPr lang="en-US" altLang="zh-CN" sz="1600" dirty="0"/>
              <a:t>            </a:t>
            </a:r>
            <a:r>
              <a:rPr lang="en-US" altLang="zh-CN" sz="1600" dirty="0">
                <a:solidFill>
                  <a:srgbClr val="FF0000"/>
                </a:solidFill>
              </a:rPr>
              <a:t>He+C3H8(60%+40%)</a:t>
            </a:r>
          </a:p>
        </p:txBody>
      </p:sp>
      <p:cxnSp>
        <p:nvCxnSpPr>
          <p:cNvPr id="92" name="直接箭头连接符 91">
            <a:extLst>
              <a:ext uri="{FF2B5EF4-FFF2-40B4-BE49-F238E27FC236}">
                <a16:creationId xmlns:a16="http://schemas.microsoft.com/office/drawing/2014/main" id="{AEF5F40F-AF12-1BAC-9D73-DEE53E61AD07}"/>
              </a:ext>
            </a:extLst>
          </p:cNvPr>
          <p:cNvCxnSpPr>
            <a:cxnSpLocks/>
          </p:cNvCxnSpPr>
          <p:nvPr/>
        </p:nvCxnSpPr>
        <p:spPr>
          <a:xfrm>
            <a:off x="9371691" y="2429325"/>
            <a:ext cx="0" cy="182880"/>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93" name="文本框 92">
            <a:extLst>
              <a:ext uri="{FF2B5EF4-FFF2-40B4-BE49-F238E27FC236}">
                <a16:creationId xmlns:a16="http://schemas.microsoft.com/office/drawing/2014/main" id="{D6E2843F-5420-1D3D-B711-614FE202E1B8}"/>
              </a:ext>
            </a:extLst>
          </p:cNvPr>
          <p:cNvSpPr txBox="1"/>
          <p:nvPr/>
        </p:nvSpPr>
        <p:spPr>
          <a:xfrm>
            <a:off x="9510010" y="2336099"/>
            <a:ext cx="2726739" cy="369332"/>
          </a:xfrm>
          <a:prstGeom prst="rect">
            <a:avLst/>
          </a:prstGeom>
          <a:noFill/>
        </p:spPr>
        <p:txBody>
          <a:bodyPr wrap="square" rtlCol="0">
            <a:spAutoFit/>
          </a:bodyPr>
          <a:lstStyle/>
          <a:p>
            <a:r>
              <a:rPr lang="zh-CN" altLang="en-US" dirty="0"/>
              <a:t>：激光入射方向</a:t>
            </a:r>
          </a:p>
        </p:txBody>
      </p:sp>
      <p:sp>
        <p:nvSpPr>
          <p:cNvPr id="94" name="等腰三角形 93">
            <a:extLst>
              <a:ext uri="{FF2B5EF4-FFF2-40B4-BE49-F238E27FC236}">
                <a16:creationId xmlns:a16="http://schemas.microsoft.com/office/drawing/2014/main" id="{EF3549D8-CC53-3457-992B-DFD9998B35D8}"/>
              </a:ext>
            </a:extLst>
          </p:cNvPr>
          <p:cNvSpPr/>
          <p:nvPr/>
        </p:nvSpPr>
        <p:spPr>
          <a:xfrm>
            <a:off x="9341959" y="2084861"/>
            <a:ext cx="91440" cy="91440"/>
          </a:xfrm>
          <a:prstGeom prst="triangl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95" name="直接箭头连接符 94">
            <a:extLst>
              <a:ext uri="{FF2B5EF4-FFF2-40B4-BE49-F238E27FC236}">
                <a16:creationId xmlns:a16="http://schemas.microsoft.com/office/drawing/2014/main" id="{F0622B38-1E84-E801-F4DF-AE0A42E9EB60}"/>
              </a:ext>
            </a:extLst>
          </p:cNvPr>
          <p:cNvCxnSpPr>
            <a:cxnSpLocks/>
          </p:cNvCxnSpPr>
          <p:nvPr/>
        </p:nvCxnSpPr>
        <p:spPr>
          <a:xfrm>
            <a:off x="8318066" y="1725763"/>
            <a:ext cx="0" cy="1273386"/>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99" name="等腰三角形 98">
            <a:extLst>
              <a:ext uri="{FF2B5EF4-FFF2-40B4-BE49-F238E27FC236}">
                <a16:creationId xmlns:a16="http://schemas.microsoft.com/office/drawing/2014/main" id="{0F5645CF-DFBF-DE2A-A3AB-92297D43A1DB}"/>
              </a:ext>
            </a:extLst>
          </p:cNvPr>
          <p:cNvSpPr/>
          <p:nvPr/>
        </p:nvSpPr>
        <p:spPr>
          <a:xfrm>
            <a:off x="8001528" y="3149204"/>
            <a:ext cx="91440" cy="91440"/>
          </a:xfrm>
          <a:prstGeom prst="triangl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00" name="等腰三角形 99">
            <a:extLst>
              <a:ext uri="{FF2B5EF4-FFF2-40B4-BE49-F238E27FC236}">
                <a16:creationId xmlns:a16="http://schemas.microsoft.com/office/drawing/2014/main" id="{07CCEAA5-7551-8C88-96B0-891CA2AF3E8F}"/>
              </a:ext>
            </a:extLst>
          </p:cNvPr>
          <p:cNvSpPr/>
          <p:nvPr/>
        </p:nvSpPr>
        <p:spPr>
          <a:xfrm>
            <a:off x="6439520" y="3171559"/>
            <a:ext cx="91440" cy="91440"/>
          </a:xfrm>
          <a:prstGeom prst="triangl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01" name="等腰三角形 100">
            <a:extLst>
              <a:ext uri="{FF2B5EF4-FFF2-40B4-BE49-F238E27FC236}">
                <a16:creationId xmlns:a16="http://schemas.microsoft.com/office/drawing/2014/main" id="{0E8E43B8-F633-93A1-2128-293FA3CAFAFA}"/>
              </a:ext>
            </a:extLst>
          </p:cNvPr>
          <p:cNvSpPr/>
          <p:nvPr/>
        </p:nvSpPr>
        <p:spPr>
          <a:xfrm>
            <a:off x="6176885" y="3171559"/>
            <a:ext cx="91440" cy="91440"/>
          </a:xfrm>
          <a:prstGeom prst="triangl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102" name="直接箭头连接符 101">
            <a:extLst>
              <a:ext uri="{FF2B5EF4-FFF2-40B4-BE49-F238E27FC236}">
                <a16:creationId xmlns:a16="http://schemas.microsoft.com/office/drawing/2014/main" id="{CAFEE035-3C26-DA2B-F30C-968253D229D6}"/>
              </a:ext>
            </a:extLst>
          </p:cNvPr>
          <p:cNvCxnSpPr>
            <a:cxnSpLocks/>
          </p:cNvCxnSpPr>
          <p:nvPr/>
        </p:nvCxnSpPr>
        <p:spPr>
          <a:xfrm>
            <a:off x="6222605" y="1816747"/>
            <a:ext cx="0" cy="1273386"/>
          </a:xfrm>
          <a:prstGeom prst="straightConnector1">
            <a:avLst/>
          </a:prstGeom>
          <a:ln w="28575">
            <a:solidFill>
              <a:srgbClr val="FF0000"/>
            </a:solidFill>
            <a:tailEnd type="arrow"/>
          </a:ln>
        </p:spPr>
        <p:style>
          <a:lnRef idx="2">
            <a:schemeClr val="accent1"/>
          </a:lnRef>
          <a:fillRef idx="0">
            <a:srgbClr val="FFFFFF"/>
          </a:fillRef>
          <a:effectRef idx="0">
            <a:srgbClr val="FFFFFF"/>
          </a:effectRef>
          <a:fontRef idx="minor">
            <a:schemeClr val="tx1"/>
          </a:fontRef>
        </p:style>
      </p:cxnSp>
      <p:sp>
        <p:nvSpPr>
          <p:cNvPr id="103" name="椭圆 102">
            <a:extLst>
              <a:ext uri="{FF2B5EF4-FFF2-40B4-BE49-F238E27FC236}">
                <a16:creationId xmlns:a16="http://schemas.microsoft.com/office/drawing/2014/main" id="{723122F8-1089-DC66-1CF3-89C9C2D49280}"/>
              </a:ext>
            </a:extLst>
          </p:cNvPr>
          <p:cNvSpPr/>
          <p:nvPr/>
        </p:nvSpPr>
        <p:spPr>
          <a:xfrm>
            <a:off x="7765728" y="3194924"/>
            <a:ext cx="0" cy="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4" name="椭圆 103">
            <a:extLst>
              <a:ext uri="{FF2B5EF4-FFF2-40B4-BE49-F238E27FC236}">
                <a16:creationId xmlns:a16="http://schemas.microsoft.com/office/drawing/2014/main" id="{5B1356B4-5577-2C3C-0DB3-23D770C5883A}"/>
              </a:ext>
            </a:extLst>
          </p:cNvPr>
          <p:cNvSpPr/>
          <p:nvPr/>
        </p:nvSpPr>
        <p:spPr>
          <a:xfrm>
            <a:off x="7665127" y="3194924"/>
            <a:ext cx="0" cy="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5" name="椭圆 104">
            <a:extLst>
              <a:ext uri="{FF2B5EF4-FFF2-40B4-BE49-F238E27FC236}">
                <a16:creationId xmlns:a16="http://schemas.microsoft.com/office/drawing/2014/main" id="{40A26774-7729-FC83-3031-60231C6E4CB6}"/>
              </a:ext>
            </a:extLst>
          </p:cNvPr>
          <p:cNvSpPr/>
          <p:nvPr/>
        </p:nvSpPr>
        <p:spPr>
          <a:xfrm>
            <a:off x="7548259" y="3194924"/>
            <a:ext cx="0" cy="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6" name="椭圆 105">
            <a:extLst>
              <a:ext uri="{FF2B5EF4-FFF2-40B4-BE49-F238E27FC236}">
                <a16:creationId xmlns:a16="http://schemas.microsoft.com/office/drawing/2014/main" id="{3E3F574D-E221-9372-78D2-29DB6A7A6DFC}"/>
              </a:ext>
            </a:extLst>
          </p:cNvPr>
          <p:cNvSpPr/>
          <p:nvPr/>
        </p:nvSpPr>
        <p:spPr>
          <a:xfrm>
            <a:off x="7022565" y="3217252"/>
            <a:ext cx="0" cy="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椭圆 106">
            <a:extLst>
              <a:ext uri="{FF2B5EF4-FFF2-40B4-BE49-F238E27FC236}">
                <a16:creationId xmlns:a16="http://schemas.microsoft.com/office/drawing/2014/main" id="{686FF321-234B-7669-94EF-13BA1E75C58E}"/>
              </a:ext>
            </a:extLst>
          </p:cNvPr>
          <p:cNvSpPr/>
          <p:nvPr/>
        </p:nvSpPr>
        <p:spPr>
          <a:xfrm>
            <a:off x="6919823" y="3217252"/>
            <a:ext cx="0" cy="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8" name="椭圆 107">
            <a:extLst>
              <a:ext uri="{FF2B5EF4-FFF2-40B4-BE49-F238E27FC236}">
                <a16:creationId xmlns:a16="http://schemas.microsoft.com/office/drawing/2014/main" id="{6AF50CC3-7C58-069B-C811-6FD880CCCAA6}"/>
              </a:ext>
            </a:extLst>
          </p:cNvPr>
          <p:cNvSpPr/>
          <p:nvPr/>
        </p:nvSpPr>
        <p:spPr>
          <a:xfrm>
            <a:off x="6821177" y="3217252"/>
            <a:ext cx="0" cy="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9" name="文本框 108">
            <a:extLst>
              <a:ext uri="{FF2B5EF4-FFF2-40B4-BE49-F238E27FC236}">
                <a16:creationId xmlns:a16="http://schemas.microsoft.com/office/drawing/2014/main" id="{3E3AAF34-544C-F848-63C3-3FBA431A6125}"/>
              </a:ext>
            </a:extLst>
          </p:cNvPr>
          <p:cNvSpPr txBox="1"/>
          <p:nvPr/>
        </p:nvSpPr>
        <p:spPr>
          <a:xfrm>
            <a:off x="8164578" y="3217252"/>
            <a:ext cx="429260" cy="368300"/>
          </a:xfrm>
          <a:prstGeom prst="rect">
            <a:avLst/>
          </a:prstGeom>
          <a:noFill/>
        </p:spPr>
        <p:txBody>
          <a:bodyPr wrap="square" rtlCol="0">
            <a:spAutoFit/>
          </a:bodyPr>
          <a:lstStyle/>
          <a:p>
            <a:r>
              <a:rPr lang="en-US" altLang="zh-CN" dirty="0"/>
              <a:t>1</a:t>
            </a:r>
          </a:p>
        </p:txBody>
      </p:sp>
      <p:sp>
        <p:nvSpPr>
          <p:cNvPr id="110" name="文本框 109">
            <a:extLst>
              <a:ext uri="{FF2B5EF4-FFF2-40B4-BE49-F238E27FC236}">
                <a16:creationId xmlns:a16="http://schemas.microsoft.com/office/drawing/2014/main" id="{45EB17CA-8940-00D8-8FF5-07FD5AF67557}"/>
              </a:ext>
            </a:extLst>
          </p:cNvPr>
          <p:cNvSpPr txBox="1"/>
          <p:nvPr/>
        </p:nvSpPr>
        <p:spPr>
          <a:xfrm>
            <a:off x="7899769" y="3208779"/>
            <a:ext cx="429260" cy="368300"/>
          </a:xfrm>
          <a:prstGeom prst="rect">
            <a:avLst/>
          </a:prstGeom>
          <a:noFill/>
        </p:spPr>
        <p:txBody>
          <a:bodyPr wrap="square" rtlCol="0">
            <a:spAutoFit/>
          </a:bodyPr>
          <a:lstStyle/>
          <a:p>
            <a:r>
              <a:rPr lang="en-US" altLang="zh-CN" dirty="0"/>
              <a:t>2</a:t>
            </a:r>
          </a:p>
        </p:txBody>
      </p:sp>
      <p:sp>
        <p:nvSpPr>
          <p:cNvPr id="111" name="文本框 110">
            <a:extLst>
              <a:ext uri="{FF2B5EF4-FFF2-40B4-BE49-F238E27FC236}">
                <a16:creationId xmlns:a16="http://schemas.microsoft.com/office/drawing/2014/main" id="{5D6ECF14-CE78-745F-2DCC-B37C93A03158}"/>
              </a:ext>
            </a:extLst>
          </p:cNvPr>
          <p:cNvSpPr txBox="1"/>
          <p:nvPr/>
        </p:nvSpPr>
        <p:spPr>
          <a:xfrm>
            <a:off x="6332090" y="3239839"/>
            <a:ext cx="429260" cy="368300"/>
          </a:xfrm>
          <a:prstGeom prst="rect">
            <a:avLst/>
          </a:prstGeom>
          <a:noFill/>
        </p:spPr>
        <p:txBody>
          <a:bodyPr wrap="square" rtlCol="0">
            <a:spAutoFit/>
          </a:bodyPr>
          <a:lstStyle/>
          <a:p>
            <a:r>
              <a:rPr lang="en-US" altLang="zh-CN" dirty="0"/>
              <a:t>9</a:t>
            </a:r>
          </a:p>
        </p:txBody>
      </p:sp>
      <p:sp>
        <p:nvSpPr>
          <p:cNvPr id="112" name="文本框 111">
            <a:extLst>
              <a:ext uri="{FF2B5EF4-FFF2-40B4-BE49-F238E27FC236}">
                <a16:creationId xmlns:a16="http://schemas.microsoft.com/office/drawing/2014/main" id="{51190DE2-54C4-A75F-8620-77A1E616603B}"/>
              </a:ext>
            </a:extLst>
          </p:cNvPr>
          <p:cNvSpPr txBox="1"/>
          <p:nvPr/>
        </p:nvSpPr>
        <p:spPr>
          <a:xfrm>
            <a:off x="5981534" y="3250269"/>
            <a:ext cx="446410" cy="369332"/>
          </a:xfrm>
          <a:prstGeom prst="rect">
            <a:avLst/>
          </a:prstGeom>
          <a:noFill/>
        </p:spPr>
        <p:txBody>
          <a:bodyPr wrap="square" rtlCol="0">
            <a:spAutoFit/>
          </a:bodyPr>
          <a:lstStyle/>
          <a:p>
            <a:r>
              <a:rPr lang="en-US" altLang="zh-CN" dirty="0"/>
              <a:t>10</a:t>
            </a:r>
          </a:p>
        </p:txBody>
      </p:sp>
      <p:sp>
        <p:nvSpPr>
          <p:cNvPr id="113" name="文本框 112">
            <a:extLst>
              <a:ext uri="{FF2B5EF4-FFF2-40B4-BE49-F238E27FC236}">
                <a16:creationId xmlns:a16="http://schemas.microsoft.com/office/drawing/2014/main" id="{95A88A95-2E9D-735D-66A4-C377B3E76B8E}"/>
              </a:ext>
            </a:extLst>
          </p:cNvPr>
          <p:cNvSpPr txBox="1"/>
          <p:nvPr/>
        </p:nvSpPr>
        <p:spPr>
          <a:xfrm>
            <a:off x="834500" y="5648409"/>
            <a:ext cx="10614551" cy="646331"/>
          </a:xfrm>
          <a:prstGeom prst="rect">
            <a:avLst/>
          </a:prstGeom>
          <a:noFill/>
        </p:spPr>
        <p:txBody>
          <a:bodyPr wrap="square" rtlCol="0">
            <a:spAutoFit/>
          </a:bodyPr>
          <a:lstStyle/>
          <a:p>
            <a:r>
              <a:rPr lang="zh-CN" altLang="en-US" dirty="0"/>
              <a:t>测试使用激光入射到漂移单元不同位置，使用激光做触发信号，用</a:t>
            </a:r>
            <a:r>
              <a:rPr lang="en-US" altLang="zh-CN" dirty="0"/>
              <a:t>TDC</a:t>
            </a:r>
            <a:r>
              <a:rPr lang="zh-CN" altLang="en-US" dirty="0"/>
              <a:t>采集信号产生时间，最终与模拟结果对比，为宇宙射线数据处理提供比较准确的</a:t>
            </a:r>
            <a:r>
              <a:rPr lang="en-US" altLang="zh-CN" dirty="0"/>
              <a:t>RT</a:t>
            </a:r>
            <a:r>
              <a:rPr lang="zh-CN" altLang="en-US" dirty="0"/>
              <a:t>关系</a:t>
            </a:r>
          </a:p>
        </p:txBody>
      </p:sp>
    </p:spTree>
    <p:extLst>
      <p:ext uri="{BB962C8B-B14F-4D97-AF65-F5344CB8AC3E}">
        <p14:creationId xmlns:p14="http://schemas.microsoft.com/office/powerpoint/2010/main" val="3996389361"/>
      </p:ext>
    </p:extLst>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00E99A60-7A2A-4627-8F70-5BC52B17904F}"/>
              </a:ext>
            </a:extLst>
          </p:cNvPr>
          <p:cNvSpPr>
            <a:spLocks noGrp="1"/>
          </p:cNvSpPr>
          <p:nvPr>
            <p:ph type="title"/>
          </p:nvPr>
        </p:nvSpPr>
        <p:spPr/>
        <p:txBody>
          <a:bodyPr/>
          <a:lstStyle/>
          <a:p>
            <a:r>
              <a:rPr lang="zh-CN" altLang="en-US" dirty="0"/>
              <a:t>目录</a:t>
            </a:r>
          </a:p>
        </p:txBody>
      </p:sp>
      <p:sp>
        <p:nvSpPr>
          <p:cNvPr id="4" name="灯片编号占位符 3">
            <a:extLst>
              <a:ext uri="{FF2B5EF4-FFF2-40B4-BE49-F238E27FC236}">
                <a16:creationId xmlns:a16="http://schemas.microsoft.com/office/drawing/2014/main" id="{B62E8EB1-CB41-4A73-919D-95771F1D4DB0}"/>
              </a:ext>
            </a:extLst>
          </p:cNvPr>
          <p:cNvSpPr>
            <a:spLocks noGrp="1"/>
          </p:cNvSpPr>
          <p:nvPr>
            <p:ph type="sldNum" sz="quarter" idx="12"/>
          </p:nvPr>
        </p:nvSpPr>
        <p:spPr/>
        <p:txBody>
          <a:bodyPr/>
          <a:lstStyle/>
          <a:p>
            <a:fld id="{C40B4FF0-5E72-4B05-8317-861D4184A370}" type="slidenum">
              <a:rPr lang="zh-CN" altLang="en-US" smtClean="0"/>
              <a:pPr/>
              <a:t>2</a:t>
            </a:fld>
            <a:endParaRPr lang="zh-CN" altLang="en-US" dirty="0"/>
          </a:p>
        </p:txBody>
      </p:sp>
      <p:sp>
        <p:nvSpPr>
          <p:cNvPr id="2" name="内容占位符 1">
            <a:extLst>
              <a:ext uri="{FF2B5EF4-FFF2-40B4-BE49-F238E27FC236}">
                <a16:creationId xmlns:a16="http://schemas.microsoft.com/office/drawing/2014/main" id="{014EFD92-791A-E681-554C-622616382497}"/>
              </a:ext>
            </a:extLst>
          </p:cNvPr>
          <p:cNvSpPr>
            <a:spLocks noGrp="1"/>
          </p:cNvSpPr>
          <p:nvPr>
            <p:ph idx="1"/>
          </p:nvPr>
        </p:nvSpPr>
        <p:spPr>
          <a:xfrm>
            <a:off x="2674780" y="1946740"/>
            <a:ext cx="6119973" cy="3451526"/>
          </a:xfrm>
        </p:spPr>
        <p:txBody>
          <a:bodyPr/>
          <a:lstStyle/>
          <a:p>
            <a:pPr>
              <a:lnSpc>
                <a:spcPct val="150000"/>
              </a:lnSpc>
            </a:pPr>
            <a:r>
              <a:rPr lang="zh-CN" altLang="en-US" dirty="0"/>
              <a:t>主漂移室概述</a:t>
            </a:r>
            <a:endParaRPr lang="en-US" altLang="zh-CN" dirty="0"/>
          </a:p>
          <a:p>
            <a:pPr>
              <a:lnSpc>
                <a:spcPct val="150000"/>
              </a:lnSpc>
            </a:pPr>
            <a:r>
              <a:rPr lang="zh-CN" altLang="en-US" dirty="0"/>
              <a:t>工程机优化设计</a:t>
            </a:r>
            <a:endParaRPr lang="en-US" altLang="zh-CN" dirty="0"/>
          </a:p>
          <a:p>
            <a:pPr>
              <a:lnSpc>
                <a:spcPct val="150000"/>
              </a:lnSpc>
            </a:pPr>
            <a:r>
              <a:rPr lang="zh-CN" altLang="en-US" dirty="0"/>
              <a:t>样机设计与关键技术研究</a:t>
            </a:r>
            <a:endParaRPr lang="en-US" altLang="zh-CN" dirty="0"/>
          </a:p>
          <a:p>
            <a:pPr>
              <a:lnSpc>
                <a:spcPct val="150000"/>
              </a:lnSpc>
            </a:pPr>
            <a:r>
              <a:rPr lang="zh-CN" altLang="en-US" dirty="0"/>
              <a:t>超小单元样机的研制与测试</a:t>
            </a:r>
            <a:endParaRPr lang="en-US" altLang="zh-CN" dirty="0"/>
          </a:p>
          <a:p>
            <a:pPr>
              <a:lnSpc>
                <a:spcPct val="150000"/>
              </a:lnSpc>
            </a:pPr>
            <a:r>
              <a:rPr lang="zh-CN" altLang="en-US" dirty="0"/>
              <a:t>全长样机的研制与测试</a:t>
            </a:r>
          </a:p>
        </p:txBody>
      </p:sp>
    </p:spTree>
    <p:extLst>
      <p:ext uri="{BB962C8B-B14F-4D97-AF65-F5344CB8AC3E}">
        <p14:creationId xmlns:p14="http://schemas.microsoft.com/office/powerpoint/2010/main" val="1116930559"/>
      </p:ext>
    </p:extLst>
  </p:cSld>
  <p:clrMapOvr>
    <a:masterClrMapping/>
  </p:clrMapOvr>
  <p:transition>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D516F639-C133-D4BB-6D64-71F33152EA46}"/>
              </a:ext>
            </a:extLst>
          </p:cNvPr>
          <p:cNvSpPr>
            <a:spLocks noGrp="1"/>
          </p:cNvSpPr>
          <p:nvPr>
            <p:ph idx="1"/>
          </p:nvPr>
        </p:nvSpPr>
        <p:spPr>
          <a:xfrm>
            <a:off x="208908" y="1166019"/>
            <a:ext cx="10972800" cy="4525962"/>
          </a:xfrm>
        </p:spPr>
        <p:txBody>
          <a:bodyPr/>
          <a:lstStyle/>
          <a:p>
            <a:r>
              <a:rPr lang="zh-CN" altLang="en-US" dirty="0"/>
              <a:t>激光测试</a:t>
            </a:r>
            <a:r>
              <a:rPr lang="en-US" altLang="zh-CN" dirty="0"/>
              <a:t>RT</a:t>
            </a:r>
            <a:r>
              <a:rPr lang="zh-CN" altLang="en-US" dirty="0"/>
              <a:t>曲线</a:t>
            </a:r>
          </a:p>
        </p:txBody>
      </p:sp>
      <p:sp>
        <p:nvSpPr>
          <p:cNvPr id="3" name="标题 2">
            <a:extLst>
              <a:ext uri="{FF2B5EF4-FFF2-40B4-BE49-F238E27FC236}">
                <a16:creationId xmlns:a16="http://schemas.microsoft.com/office/drawing/2014/main" id="{6FC6A8B6-F35A-DC49-FDA7-9610E0993B48}"/>
              </a:ext>
            </a:extLst>
          </p:cNvPr>
          <p:cNvSpPr>
            <a:spLocks noGrp="1"/>
          </p:cNvSpPr>
          <p:nvPr>
            <p:ph type="title"/>
          </p:nvPr>
        </p:nvSpPr>
        <p:spPr/>
        <p:txBody>
          <a:bodyPr/>
          <a:lstStyle/>
          <a:p>
            <a:r>
              <a:rPr lang="zh-CN" altLang="en-US" dirty="0"/>
              <a:t>超小单元样机</a:t>
            </a:r>
            <a:r>
              <a:rPr lang="en-US" altLang="zh-CN" dirty="0"/>
              <a:t>—</a:t>
            </a:r>
            <a:r>
              <a:rPr lang="zh-CN" altLang="en-US" dirty="0"/>
              <a:t>宇宙射线测试</a:t>
            </a:r>
          </a:p>
        </p:txBody>
      </p:sp>
      <p:sp>
        <p:nvSpPr>
          <p:cNvPr id="4" name="灯片编号占位符 3">
            <a:extLst>
              <a:ext uri="{FF2B5EF4-FFF2-40B4-BE49-F238E27FC236}">
                <a16:creationId xmlns:a16="http://schemas.microsoft.com/office/drawing/2014/main" id="{1BDA545A-AEE1-F300-CF14-D8F919564E06}"/>
              </a:ext>
            </a:extLst>
          </p:cNvPr>
          <p:cNvSpPr>
            <a:spLocks noGrp="1"/>
          </p:cNvSpPr>
          <p:nvPr>
            <p:ph type="sldNum" sz="quarter" idx="12"/>
          </p:nvPr>
        </p:nvSpPr>
        <p:spPr/>
        <p:txBody>
          <a:bodyPr/>
          <a:lstStyle/>
          <a:p>
            <a:fld id="{C40B4FF0-5E72-4B05-8317-861D4184A370}" type="slidenum">
              <a:rPr lang="zh-CN" altLang="en-US" smtClean="0"/>
              <a:pPr/>
              <a:t>20</a:t>
            </a:fld>
            <a:endParaRPr lang="zh-CN" altLang="en-US" dirty="0"/>
          </a:p>
        </p:txBody>
      </p:sp>
      <p:pic>
        <p:nvPicPr>
          <p:cNvPr id="5" name="图片 4" descr="图表&#10;&#10;AI 生成的内容可能不正确。">
            <a:extLst>
              <a:ext uri="{FF2B5EF4-FFF2-40B4-BE49-F238E27FC236}">
                <a16:creationId xmlns:a16="http://schemas.microsoft.com/office/drawing/2014/main" id="{C0CE0EB6-77C3-81B5-0E9E-0EF72A9C12FD}"/>
              </a:ext>
            </a:extLst>
          </p:cNvPr>
          <p:cNvPicPr>
            <a:picLocks noChangeAspect="1"/>
          </p:cNvPicPr>
          <p:nvPr/>
        </p:nvPicPr>
        <p:blipFill>
          <a:blip r:embed="rId3"/>
          <a:stretch>
            <a:fillRect/>
          </a:stretch>
        </p:blipFill>
        <p:spPr>
          <a:xfrm>
            <a:off x="4543022" y="1166019"/>
            <a:ext cx="7560288" cy="5073092"/>
          </a:xfrm>
          <a:prstGeom prst="rect">
            <a:avLst/>
          </a:prstGeom>
        </p:spPr>
      </p:pic>
      <p:pic>
        <p:nvPicPr>
          <p:cNvPr id="6" name="图片 5">
            <a:extLst>
              <a:ext uri="{FF2B5EF4-FFF2-40B4-BE49-F238E27FC236}">
                <a16:creationId xmlns:a16="http://schemas.microsoft.com/office/drawing/2014/main" id="{D2343335-BA69-396E-A12F-2FF7BB251D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018658"/>
            <a:ext cx="4546963" cy="2718369"/>
          </a:xfrm>
          <a:prstGeom prst="rect">
            <a:avLst/>
          </a:prstGeom>
        </p:spPr>
      </p:pic>
      <p:sp>
        <p:nvSpPr>
          <p:cNvPr id="7" name="文本框 6">
            <a:extLst>
              <a:ext uri="{FF2B5EF4-FFF2-40B4-BE49-F238E27FC236}">
                <a16:creationId xmlns:a16="http://schemas.microsoft.com/office/drawing/2014/main" id="{28AB70B7-F750-5AB5-CF35-2B018939C606}"/>
              </a:ext>
            </a:extLst>
          </p:cNvPr>
          <p:cNvSpPr txBox="1"/>
          <p:nvPr/>
        </p:nvSpPr>
        <p:spPr>
          <a:xfrm>
            <a:off x="910111" y="4934071"/>
            <a:ext cx="2726739" cy="369332"/>
          </a:xfrm>
          <a:prstGeom prst="rect">
            <a:avLst/>
          </a:prstGeom>
          <a:noFill/>
        </p:spPr>
        <p:txBody>
          <a:bodyPr wrap="square" rtlCol="0">
            <a:spAutoFit/>
          </a:bodyPr>
          <a:lstStyle/>
          <a:p>
            <a:r>
              <a:rPr lang="zh-CN" altLang="en-US" dirty="0"/>
              <a:t>不同电压下的模拟</a:t>
            </a:r>
            <a:r>
              <a:rPr lang="en-US" altLang="zh-CN" dirty="0"/>
              <a:t>rt</a:t>
            </a:r>
            <a:r>
              <a:rPr lang="zh-CN" altLang="en-US" dirty="0"/>
              <a:t>曲线</a:t>
            </a:r>
          </a:p>
        </p:txBody>
      </p:sp>
      <p:sp>
        <p:nvSpPr>
          <p:cNvPr id="8" name="文本框 7">
            <a:extLst>
              <a:ext uri="{FF2B5EF4-FFF2-40B4-BE49-F238E27FC236}">
                <a16:creationId xmlns:a16="http://schemas.microsoft.com/office/drawing/2014/main" id="{B97BDEC9-EE7B-C0FB-17BC-F44851BC0AD9}"/>
              </a:ext>
            </a:extLst>
          </p:cNvPr>
          <p:cNvSpPr txBox="1"/>
          <p:nvPr/>
        </p:nvSpPr>
        <p:spPr>
          <a:xfrm>
            <a:off x="6261398" y="6292684"/>
            <a:ext cx="4123536" cy="369332"/>
          </a:xfrm>
          <a:prstGeom prst="rect">
            <a:avLst/>
          </a:prstGeom>
          <a:noFill/>
        </p:spPr>
        <p:txBody>
          <a:bodyPr wrap="square" rtlCol="0">
            <a:spAutoFit/>
          </a:bodyPr>
          <a:lstStyle/>
          <a:p>
            <a:r>
              <a:rPr lang="zh-CN" altLang="en-US" dirty="0"/>
              <a:t>不同电压下的</a:t>
            </a:r>
            <a:r>
              <a:rPr lang="en-US" altLang="zh-CN" dirty="0"/>
              <a:t>rt</a:t>
            </a:r>
            <a:r>
              <a:rPr lang="zh-CN" altLang="en-US" dirty="0"/>
              <a:t>曲线（测试与模拟对比）</a:t>
            </a:r>
          </a:p>
        </p:txBody>
      </p:sp>
    </p:spTree>
    <p:extLst>
      <p:ext uri="{BB962C8B-B14F-4D97-AF65-F5344CB8AC3E}">
        <p14:creationId xmlns:p14="http://schemas.microsoft.com/office/powerpoint/2010/main" val="2921594412"/>
      </p:ext>
    </p:extLst>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1420C870-829C-4196-BEC2-173F7B97FF28}"/>
              </a:ext>
            </a:extLst>
          </p:cNvPr>
          <p:cNvSpPr>
            <a:spLocks noGrp="1"/>
          </p:cNvSpPr>
          <p:nvPr>
            <p:ph idx="1"/>
          </p:nvPr>
        </p:nvSpPr>
        <p:spPr>
          <a:xfrm>
            <a:off x="208908" y="1166019"/>
            <a:ext cx="10972800" cy="4525962"/>
          </a:xfrm>
        </p:spPr>
        <p:txBody>
          <a:bodyPr/>
          <a:lstStyle/>
          <a:p>
            <a:r>
              <a:rPr lang="zh-CN" altLang="en-US"/>
              <a:t>初步分析结果</a:t>
            </a:r>
            <a:endParaRPr lang="zh-CN" altLang="en-US" dirty="0"/>
          </a:p>
        </p:txBody>
      </p:sp>
      <p:sp>
        <p:nvSpPr>
          <p:cNvPr id="3" name="标题 2">
            <a:extLst>
              <a:ext uri="{FF2B5EF4-FFF2-40B4-BE49-F238E27FC236}">
                <a16:creationId xmlns:a16="http://schemas.microsoft.com/office/drawing/2014/main" id="{F5D0CC66-AAEA-03E6-9B56-F2048172D197}"/>
              </a:ext>
            </a:extLst>
          </p:cNvPr>
          <p:cNvSpPr>
            <a:spLocks noGrp="1"/>
          </p:cNvSpPr>
          <p:nvPr>
            <p:ph type="title"/>
          </p:nvPr>
        </p:nvSpPr>
        <p:spPr/>
        <p:txBody>
          <a:bodyPr/>
          <a:lstStyle/>
          <a:p>
            <a:r>
              <a:rPr lang="zh-CN" altLang="en-US" dirty="0"/>
              <a:t>超小单元样机</a:t>
            </a:r>
            <a:r>
              <a:rPr lang="en-US" altLang="zh-CN" dirty="0"/>
              <a:t>—</a:t>
            </a:r>
            <a:r>
              <a:rPr lang="zh-CN" altLang="en-US" dirty="0"/>
              <a:t>宇宙射线测试</a:t>
            </a:r>
          </a:p>
        </p:txBody>
      </p:sp>
      <p:sp>
        <p:nvSpPr>
          <p:cNvPr id="4" name="灯片编号占位符 3">
            <a:extLst>
              <a:ext uri="{FF2B5EF4-FFF2-40B4-BE49-F238E27FC236}">
                <a16:creationId xmlns:a16="http://schemas.microsoft.com/office/drawing/2014/main" id="{D2272CE8-9845-9E59-7244-72C490756FA0}"/>
              </a:ext>
            </a:extLst>
          </p:cNvPr>
          <p:cNvSpPr>
            <a:spLocks noGrp="1"/>
          </p:cNvSpPr>
          <p:nvPr>
            <p:ph type="sldNum" sz="quarter" idx="12"/>
          </p:nvPr>
        </p:nvSpPr>
        <p:spPr/>
        <p:txBody>
          <a:bodyPr/>
          <a:lstStyle/>
          <a:p>
            <a:fld id="{C40B4FF0-5E72-4B05-8317-861D4184A370}" type="slidenum">
              <a:rPr lang="zh-CN" altLang="en-US" smtClean="0"/>
              <a:pPr/>
              <a:t>21</a:t>
            </a:fld>
            <a:endParaRPr lang="zh-CN" altLang="en-US" dirty="0"/>
          </a:p>
        </p:txBody>
      </p:sp>
      <p:pic>
        <p:nvPicPr>
          <p:cNvPr id="6" name="图片 5">
            <a:extLst>
              <a:ext uri="{FF2B5EF4-FFF2-40B4-BE49-F238E27FC236}">
                <a16:creationId xmlns:a16="http://schemas.microsoft.com/office/drawing/2014/main" id="{C2B58484-B350-A680-2823-49F4FFA864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76701" y="4225689"/>
            <a:ext cx="3361529" cy="2530505"/>
          </a:xfrm>
          <a:prstGeom prst="rect">
            <a:avLst/>
          </a:prstGeom>
        </p:spPr>
      </p:pic>
      <p:pic>
        <p:nvPicPr>
          <p:cNvPr id="8" name="图片 7">
            <a:extLst>
              <a:ext uri="{FF2B5EF4-FFF2-40B4-BE49-F238E27FC236}">
                <a16:creationId xmlns:a16="http://schemas.microsoft.com/office/drawing/2014/main" id="{14C75188-9ECD-599D-9EEC-710D79F9BA78}"/>
              </a:ext>
            </a:extLst>
          </p:cNvPr>
          <p:cNvPicPr>
            <a:picLocks noChangeAspect="1"/>
          </p:cNvPicPr>
          <p:nvPr/>
        </p:nvPicPr>
        <p:blipFill>
          <a:blip r:embed="rId4"/>
          <a:stretch>
            <a:fillRect/>
          </a:stretch>
        </p:blipFill>
        <p:spPr>
          <a:xfrm>
            <a:off x="4954327" y="1220561"/>
            <a:ext cx="6546444" cy="3166576"/>
          </a:xfrm>
          <a:prstGeom prst="rect">
            <a:avLst/>
          </a:prstGeom>
        </p:spPr>
      </p:pic>
      <p:sp>
        <p:nvSpPr>
          <p:cNvPr id="9" name="矩形: 圆角 8">
            <a:extLst>
              <a:ext uri="{FF2B5EF4-FFF2-40B4-BE49-F238E27FC236}">
                <a16:creationId xmlns:a16="http://schemas.microsoft.com/office/drawing/2014/main" id="{9EE1A804-D6A3-9C1D-388C-6455A98B9306}"/>
              </a:ext>
            </a:extLst>
          </p:cNvPr>
          <p:cNvSpPr/>
          <p:nvPr/>
        </p:nvSpPr>
        <p:spPr>
          <a:xfrm>
            <a:off x="1010292" y="2710672"/>
            <a:ext cx="2341266" cy="5526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T0 calibrate</a:t>
            </a:r>
            <a:endParaRPr lang="zh-CN" altLang="en-US" dirty="0"/>
          </a:p>
        </p:txBody>
      </p:sp>
      <p:cxnSp>
        <p:nvCxnSpPr>
          <p:cNvPr id="10" name="直接箭头连接符 9">
            <a:extLst>
              <a:ext uri="{FF2B5EF4-FFF2-40B4-BE49-F238E27FC236}">
                <a16:creationId xmlns:a16="http://schemas.microsoft.com/office/drawing/2014/main" id="{C77A574D-F261-14F9-FB33-09CF2C6BD570}"/>
              </a:ext>
            </a:extLst>
          </p:cNvPr>
          <p:cNvCxnSpPr>
            <a:cxnSpLocks/>
            <a:stCxn id="9" idx="2"/>
            <a:endCxn id="11" idx="0"/>
          </p:cNvCxnSpPr>
          <p:nvPr/>
        </p:nvCxnSpPr>
        <p:spPr>
          <a:xfrm>
            <a:off x="2180925" y="3263331"/>
            <a:ext cx="0" cy="5346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矩形: 圆角 10">
            <a:extLst>
              <a:ext uri="{FF2B5EF4-FFF2-40B4-BE49-F238E27FC236}">
                <a16:creationId xmlns:a16="http://schemas.microsoft.com/office/drawing/2014/main" id="{2996FB20-251B-61A5-C1D2-EC260514B8EE}"/>
              </a:ext>
            </a:extLst>
          </p:cNvPr>
          <p:cNvSpPr/>
          <p:nvPr/>
        </p:nvSpPr>
        <p:spPr>
          <a:xfrm>
            <a:off x="527971" y="3797961"/>
            <a:ext cx="3305908" cy="5526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X</a:t>
            </a:r>
            <a:r>
              <a:rPr lang="zh-CN" altLang="en-US" dirty="0"/>
              <a:t>（</a:t>
            </a:r>
            <a:r>
              <a:rPr lang="en-US" altLang="zh-CN" dirty="0"/>
              <a:t>t</a:t>
            </a:r>
            <a:r>
              <a:rPr lang="zh-CN" altLang="en-US" dirty="0"/>
              <a:t>）</a:t>
            </a:r>
            <a:r>
              <a:rPr lang="en-US" altLang="zh-CN" dirty="0"/>
              <a:t>calibrate</a:t>
            </a:r>
            <a:endParaRPr lang="zh-CN" altLang="en-US" dirty="0"/>
          </a:p>
        </p:txBody>
      </p:sp>
      <p:cxnSp>
        <p:nvCxnSpPr>
          <p:cNvPr id="12" name="直接箭头连接符 11">
            <a:extLst>
              <a:ext uri="{FF2B5EF4-FFF2-40B4-BE49-F238E27FC236}">
                <a16:creationId xmlns:a16="http://schemas.microsoft.com/office/drawing/2014/main" id="{B7996CD7-2EE3-0A72-7C7E-4691374624BE}"/>
              </a:ext>
            </a:extLst>
          </p:cNvPr>
          <p:cNvCxnSpPr>
            <a:cxnSpLocks/>
            <a:stCxn id="11" idx="2"/>
          </p:cNvCxnSpPr>
          <p:nvPr/>
        </p:nvCxnSpPr>
        <p:spPr>
          <a:xfrm>
            <a:off x="2180925" y="4350620"/>
            <a:ext cx="0" cy="5346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矩形: 圆角 12">
            <a:extLst>
              <a:ext uri="{FF2B5EF4-FFF2-40B4-BE49-F238E27FC236}">
                <a16:creationId xmlns:a16="http://schemas.microsoft.com/office/drawing/2014/main" id="{BFA983E7-6191-DCC1-961A-C2265912A99E}"/>
              </a:ext>
            </a:extLst>
          </p:cNvPr>
          <p:cNvSpPr/>
          <p:nvPr/>
        </p:nvSpPr>
        <p:spPr>
          <a:xfrm>
            <a:off x="527971" y="4885250"/>
            <a:ext cx="3305908" cy="5526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Hit</a:t>
            </a:r>
            <a:r>
              <a:rPr lang="zh-CN" altLang="en-US" dirty="0"/>
              <a:t>数字化、重建拟合</a:t>
            </a:r>
          </a:p>
        </p:txBody>
      </p:sp>
      <p:sp>
        <p:nvSpPr>
          <p:cNvPr id="14" name="矩形: 圆角 13">
            <a:extLst>
              <a:ext uri="{FF2B5EF4-FFF2-40B4-BE49-F238E27FC236}">
                <a16:creationId xmlns:a16="http://schemas.microsoft.com/office/drawing/2014/main" id="{00BAC2A7-4BBD-3E0F-5D8B-A15646503450}"/>
              </a:ext>
            </a:extLst>
          </p:cNvPr>
          <p:cNvSpPr/>
          <p:nvPr/>
        </p:nvSpPr>
        <p:spPr>
          <a:xfrm>
            <a:off x="527971" y="5972539"/>
            <a:ext cx="3305908" cy="5526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t>残差判断（</a:t>
            </a:r>
            <a:r>
              <a:rPr lang="en-US" altLang="zh-CN" dirty="0"/>
              <a:t>yes or no</a:t>
            </a:r>
            <a:r>
              <a:rPr lang="zh-CN" altLang="en-US" dirty="0"/>
              <a:t>）</a:t>
            </a:r>
          </a:p>
        </p:txBody>
      </p:sp>
      <p:cxnSp>
        <p:nvCxnSpPr>
          <p:cNvPr id="15" name="直接箭头连接符 14">
            <a:extLst>
              <a:ext uri="{FF2B5EF4-FFF2-40B4-BE49-F238E27FC236}">
                <a16:creationId xmlns:a16="http://schemas.microsoft.com/office/drawing/2014/main" id="{0C6F04DE-1EFD-DE77-DF9C-52373AB4F97A}"/>
              </a:ext>
            </a:extLst>
          </p:cNvPr>
          <p:cNvCxnSpPr>
            <a:cxnSpLocks/>
            <a:stCxn id="13" idx="2"/>
            <a:endCxn id="14" idx="0"/>
          </p:cNvCxnSpPr>
          <p:nvPr/>
        </p:nvCxnSpPr>
        <p:spPr>
          <a:xfrm>
            <a:off x="2180925" y="5437909"/>
            <a:ext cx="0" cy="5346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连接符: 肘形 15">
            <a:extLst>
              <a:ext uri="{FF2B5EF4-FFF2-40B4-BE49-F238E27FC236}">
                <a16:creationId xmlns:a16="http://schemas.microsoft.com/office/drawing/2014/main" id="{F252F3A1-50EB-E417-A7B2-187C2E5F490E}"/>
              </a:ext>
            </a:extLst>
          </p:cNvPr>
          <p:cNvCxnSpPr>
            <a:cxnSpLocks/>
          </p:cNvCxnSpPr>
          <p:nvPr/>
        </p:nvCxnSpPr>
        <p:spPr>
          <a:xfrm flipH="1" flipV="1">
            <a:off x="3351558" y="2987001"/>
            <a:ext cx="482321" cy="3261867"/>
          </a:xfrm>
          <a:prstGeom prst="bentConnector3">
            <a:avLst>
              <a:gd name="adj1" fmla="val -47396"/>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矩形: 圆角 16">
            <a:extLst>
              <a:ext uri="{FF2B5EF4-FFF2-40B4-BE49-F238E27FC236}">
                <a16:creationId xmlns:a16="http://schemas.microsoft.com/office/drawing/2014/main" id="{8194514E-51C8-E06F-F4B4-B0738BD75D3F}"/>
              </a:ext>
            </a:extLst>
          </p:cNvPr>
          <p:cNvSpPr/>
          <p:nvPr/>
        </p:nvSpPr>
        <p:spPr>
          <a:xfrm>
            <a:off x="527971" y="1743519"/>
            <a:ext cx="3305908" cy="55265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t>初始参数</a:t>
            </a:r>
            <a:r>
              <a:rPr lang="en-US" altLang="zh-CN" dirty="0"/>
              <a:t>T0</a:t>
            </a:r>
            <a:r>
              <a:rPr lang="zh-CN" altLang="en-US" dirty="0"/>
              <a:t>、</a:t>
            </a:r>
            <a:r>
              <a:rPr lang="en-US" altLang="zh-CN" dirty="0"/>
              <a:t>RT</a:t>
            </a:r>
            <a:r>
              <a:rPr lang="zh-CN" altLang="en-US" dirty="0"/>
              <a:t>关系</a:t>
            </a:r>
          </a:p>
        </p:txBody>
      </p:sp>
      <p:cxnSp>
        <p:nvCxnSpPr>
          <p:cNvPr id="18" name="直接箭头连接符 17">
            <a:extLst>
              <a:ext uri="{FF2B5EF4-FFF2-40B4-BE49-F238E27FC236}">
                <a16:creationId xmlns:a16="http://schemas.microsoft.com/office/drawing/2014/main" id="{DFCBD6C4-D51F-9812-849F-09009FA71F09}"/>
              </a:ext>
            </a:extLst>
          </p:cNvPr>
          <p:cNvCxnSpPr>
            <a:cxnSpLocks/>
            <a:stCxn id="17" idx="2"/>
            <a:endCxn id="9" idx="0"/>
          </p:cNvCxnSpPr>
          <p:nvPr/>
        </p:nvCxnSpPr>
        <p:spPr>
          <a:xfrm>
            <a:off x="2180925" y="2296178"/>
            <a:ext cx="0" cy="4144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98651A9C-24C3-8850-3BFE-768A36CE6570}"/>
              </a:ext>
            </a:extLst>
          </p:cNvPr>
          <p:cNvSpPr txBox="1"/>
          <p:nvPr/>
        </p:nvSpPr>
        <p:spPr>
          <a:xfrm>
            <a:off x="8321227" y="5433991"/>
            <a:ext cx="3273222" cy="646331"/>
          </a:xfrm>
          <a:prstGeom prst="rect">
            <a:avLst/>
          </a:prstGeom>
          <a:noFill/>
        </p:spPr>
        <p:txBody>
          <a:bodyPr wrap="square" rtlCol="0">
            <a:spAutoFit/>
          </a:bodyPr>
          <a:lstStyle/>
          <a:p>
            <a:r>
              <a:rPr lang="zh-CN" altLang="en-US" dirty="0"/>
              <a:t>初步位置残差现在</a:t>
            </a:r>
            <a:r>
              <a:rPr lang="en-US" altLang="zh-CN" dirty="0"/>
              <a:t>150μm</a:t>
            </a:r>
            <a:r>
              <a:rPr lang="zh-CN" altLang="en-US" dirty="0"/>
              <a:t>左右；</a:t>
            </a:r>
            <a:endParaRPr lang="en-US" altLang="zh-CN" dirty="0"/>
          </a:p>
          <a:p>
            <a:endParaRPr lang="en-US" altLang="zh-CN" dirty="0"/>
          </a:p>
        </p:txBody>
      </p:sp>
    </p:spTree>
    <p:extLst>
      <p:ext uri="{BB962C8B-B14F-4D97-AF65-F5344CB8AC3E}">
        <p14:creationId xmlns:p14="http://schemas.microsoft.com/office/powerpoint/2010/main" val="2871534073"/>
      </p:ext>
    </p:extLst>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89FE9-CBA1-5268-4E8F-D00123489840}"/>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08B0849F-952A-95BF-CCD7-80CC5F993C6D}"/>
              </a:ext>
            </a:extLst>
          </p:cNvPr>
          <p:cNvSpPr>
            <a:spLocks noGrp="1"/>
          </p:cNvSpPr>
          <p:nvPr>
            <p:ph type="title"/>
          </p:nvPr>
        </p:nvSpPr>
        <p:spPr/>
        <p:txBody>
          <a:bodyPr/>
          <a:lstStyle/>
          <a:p>
            <a:r>
              <a:rPr lang="zh-CN" altLang="en-US" dirty="0"/>
              <a:t>目录</a:t>
            </a:r>
          </a:p>
        </p:txBody>
      </p:sp>
      <p:sp>
        <p:nvSpPr>
          <p:cNvPr id="4" name="灯片编号占位符 3">
            <a:extLst>
              <a:ext uri="{FF2B5EF4-FFF2-40B4-BE49-F238E27FC236}">
                <a16:creationId xmlns:a16="http://schemas.microsoft.com/office/drawing/2014/main" id="{D54603B3-4336-E86F-4F99-F1FC1538C4DA}"/>
              </a:ext>
            </a:extLst>
          </p:cNvPr>
          <p:cNvSpPr>
            <a:spLocks noGrp="1"/>
          </p:cNvSpPr>
          <p:nvPr>
            <p:ph type="sldNum" sz="quarter" idx="12"/>
          </p:nvPr>
        </p:nvSpPr>
        <p:spPr/>
        <p:txBody>
          <a:bodyPr/>
          <a:lstStyle/>
          <a:p>
            <a:fld id="{C40B4FF0-5E72-4B05-8317-861D4184A370}" type="slidenum">
              <a:rPr lang="zh-CN" altLang="en-US" smtClean="0"/>
              <a:pPr/>
              <a:t>22</a:t>
            </a:fld>
            <a:endParaRPr lang="zh-CN" altLang="en-US" dirty="0"/>
          </a:p>
        </p:txBody>
      </p:sp>
      <p:sp>
        <p:nvSpPr>
          <p:cNvPr id="6" name="内容占位符 1">
            <a:extLst>
              <a:ext uri="{FF2B5EF4-FFF2-40B4-BE49-F238E27FC236}">
                <a16:creationId xmlns:a16="http://schemas.microsoft.com/office/drawing/2014/main" id="{FBAEFE66-E7AF-4DC1-D746-AD14F4CAB968}"/>
              </a:ext>
            </a:extLst>
          </p:cNvPr>
          <p:cNvSpPr>
            <a:spLocks noGrp="1"/>
          </p:cNvSpPr>
          <p:nvPr>
            <p:ph idx="1"/>
          </p:nvPr>
        </p:nvSpPr>
        <p:spPr>
          <a:xfrm>
            <a:off x="2674780" y="1946740"/>
            <a:ext cx="6119973" cy="3451526"/>
          </a:xfrm>
        </p:spPr>
        <p:txBody>
          <a:bodyPr/>
          <a:lstStyle/>
          <a:p>
            <a:pPr>
              <a:lnSpc>
                <a:spcPct val="150000"/>
              </a:lnSpc>
            </a:pPr>
            <a:r>
              <a:rPr lang="zh-CN" altLang="en-US" dirty="0">
                <a:solidFill>
                  <a:schemeClr val="tx2">
                    <a:lumMod val="40000"/>
                    <a:lumOff val="60000"/>
                  </a:schemeClr>
                </a:solidFill>
              </a:rPr>
              <a:t>主漂移室概述</a:t>
            </a:r>
            <a:endParaRPr lang="en-US" altLang="zh-CN" dirty="0">
              <a:solidFill>
                <a:schemeClr val="tx2">
                  <a:lumMod val="40000"/>
                  <a:lumOff val="60000"/>
                </a:schemeClr>
              </a:solidFill>
            </a:endParaRPr>
          </a:p>
          <a:p>
            <a:pPr>
              <a:lnSpc>
                <a:spcPct val="150000"/>
              </a:lnSpc>
            </a:pPr>
            <a:r>
              <a:rPr lang="zh-CN" altLang="en-US" dirty="0">
                <a:solidFill>
                  <a:schemeClr val="tx2">
                    <a:lumMod val="40000"/>
                    <a:lumOff val="60000"/>
                  </a:schemeClr>
                </a:solidFill>
              </a:rPr>
              <a:t>工程机优化设计</a:t>
            </a:r>
            <a:endParaRPr lang="en-US" altLang="zh-CN" dirty="0">
              <a:solidFill>
                <a:schemeClr val="tx2">
                  <a:lumMod val="40000"/>
                  <a:lumOff val="60000"/>
                </a:schemeClr>
              </a:solidFill>
            </a:endParaRPr>
          </a:p>
          <a:p>
            <a:pPr>
              <a:lnSpc>
                <a:spcPct val="150000"/>
              </a:lnSpc>
            </a:pPr>
            <a:r>
              <a:rPr lang="zh-CN" altLang="en-US" dirty="0">
                <a:solidFill>
                  <a:schemeClr val="tx2">
                    <a:lumMod val="40000"/>
                    <a:lumOff val="60000"/>
                  </a:schemeClr>
                </a:solidFill>
              </a:rPr>
              <a:t>样机设计与关键技术研究</a:t>
            </a:r>
            <a:endParaRPr lang="en-US" altLang="zh-CN" dirty="0">
              <a:solidFill>
                <a:schemeClr val="tx2">
                  <a:lumMod val="40000"/>
                  <a:lumOff val="60000"/>
                </a:schemeClr>
              </a:solidFill>
            </a:endParaRPr>
          </a:p>
          <a:p>
            <a:pPr>
              <a:lnSpc>
                <a:spcPct val="150000"/>
              </a:lnSpc>
            </a:pPr>
            <a:r>
              <a:rPr lang="zh-CN" altLang="en-US" dirty="0">
                <a:solidFill>
                  <a:schemeClr val="tx2">
                    <a:lumMod val="40000"/>
                    <a:lumOff val="60000"/>
                  </a:schemeClr>
                </a:solidFill>
              </a:rPr>
              <a:t>超小单元样机的研制与测试</a:t>
            </a:r>
            <a:endParaRPr lang="en-US" altLang="zh-CN" dirty="0">
              <a:solidFill>
                <a:schemeClr val="tx2">
                  <a:lumMod val="40000"/>
                  <a:lumOff val="60000"/>
                </a:schemeClr>
              </a:solidFill>
            </a:endParaRPr>
          </a:p>
          <a:p>
            <a:pPr>
              <a:lnSpc>
                <a:spcPct val="150000"/>
              </a:lnSpc>
            </a:pPr>
            <a:r>
              <a:rPr lang="zh-CN" altLang="en-US" dirty="0"/>
              <a:t>全长样机的研制与测试</a:t>
            </a:r>
          </a:p>
        </p:txBody>
      </p:sp>
    </p:spTree>
    <p:extLst>
      <p:ext uri="{BB962C8B-B14F-4D97-AF65-F5344CB8AC3E}">
        <p14:creationId xmlns:p14="http://schemas.microsoft.com/office/powerpoint/2010/main" val="3454320013"/>
      </p:ext>
    </p:extLst>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70BCF124-5291-9DC9-A95B-113448FD6D41}"/>
              </a:ext>
            </a:extLst>
          </p:cNvPr>
          <p:cNvSpPr>
            <a:spLocks noGrp="1"/>
          </p:cNvSpPr>
          <p:nvPr>
            <p:ph type="title"/>
          </p:nvPr>
        </p:nvSpPr>
        <p:spPr/>
        <p:txBody>
          <a:bodyPr/>
          <a:lstStyle/>
          <a:p>
            <a:r>
              <a:rPr lang="zh-CN" altLang="en-US" dirty="0"/>
              <a:t>全长样机研制</a:t>
            </a:r>
          </a:p>
        </p:txBody>
      </p:sp>
      <p:sp>
        <p:nvSpPr>
          <p:cNvPr id="4" name="灯片编号占位符 3">
            <a:extLst>
              <a:ext uri="{FF2B5EF4-FFF2-40B4-BE49-F238E27FC236}">
                <a16:creationId xmlns:a16="http://schemas.microsoft.com/office/drawing/2014/main" id="{302BBD3B-ECFA-C735-7936-5CF05386217E}"/>
              </a:ext>
            </a:extLst>
          </p:cNvPr>
          <p:cNvSpPr>
            <a:spLocks noGrp="1"/>
          </p:cNvSpPr>
          <p:nvPr>
            <p:ph type="sldNum" sz="quarter" idx="12"/>
          </p:nvPr>
        </p:nvSpPr>
        <p:spPr/>
        <p:txBody>
          <a:bodyPr/>
          <a:lstStyle/>
          <a:p>
            <a:fld id="{C40B4FF0-5E72-4B05-8317-861D4184A370}" type="slidenum">
              <a:rPr lang="zh-CN" altLang="en-US" smtClean="0"/>
              <a:pPr/>
              <a:t>23</a:t>
            </a:fld>
            <a:endParaRPr lang="zh-CN" altLang="en-US" dirty="0"/>
          </a:p>
        </p:txBody>
      </p:sp>
      <p:pic>
        <p:nvPicPr>
          <p:cNvPr id="5" name="图片 4">
            <a:extLst>
              <a:ext uri="{FF2B5EF4-FFF2-40B4-BE49-F238E27FC236}">
                <a16:creationId xmlns:a16="http://schemas.microsoft.com/office/drawing/2014/main" id="{14B567E9-61B5-DF27-43CA-E00C43C66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813" y="1376052"/>
            <a:ext cx="3232720" cy="5111955"/>
          </a:xfrm>
          <a:prstGeom prst="rect">
            <a:avLst/>
          </a:prstGeom>
          <a:ln w="28575">
            <a:solidFill>
              <a:srgbClr val="0070C0"/>
            </a:solidFill>
          </a:ln>
        </p:spPr>
      </p:pic>
      <p:pic>
        <p:nvPicPr>
          <p:cNvPr id="6" name="图片 5">
            <a:extLst>
              <a:ext uri="{FF2B5EF4-FFF2-40B4-BE49-F238E27FC236}">
                <a16:creationId xmlns:a16="http://schemas.microsoft.com/office/drawing/2014/main" id="{190E4864-95AE-9FCC-95EA-DF9B67B5A91A}"/>
              </a:ext>
            </a:extLst>
          </p:cNvPr>
          <p:cNvPicPr>
            <a:picLocks noChangeAspect="1"/>
          </p:cNvPicPr>
          <p:nvPr/>
        </p:nvPicPr>
        <p:blipFill>
          <a:blip r:embed="rId4" cstate="print">
            <a:extLst>
              <a:ext uri="{28A0092B-C50C-407E-A947-70E740481C1C}">
                <a14:useLocalDpi xmlns:a14="http://schemas.microsoft.com/office/drawing/2010/main" val="0"/>
              </a:ext>
            </a:extLst>
          </a:blip>
          <a:srcRect l="1" t="14254" r="653" b="7458"/>
          <a:stretch>
            <a:fillRect/>
          </a:stretch>
        </p:blipFill>
        <p:spPr>
          <a:xfrm>
            <a:off x="4147118" y="1376051"/>
            <a:ext cx="2613275" cy="2745725"/>
          </a:xfrm>
          <a:prstGeom prst="rect">
            <a:avLst/>
          </a:prstGeom>
          <a:ln w="38100">
            <a:solidFill>
              <a:srgbClr val="000098"/>
            </a:solidFill>
          </a:ln>
        </p:spPr>
      </p:pic>
      <p:cxnSp>
        <p:nvCxnSpPr>
          <p:cNvPr id="7" name="直接连接符 6">
            <a:extLst>
              <a:ext uri="{FF2B5EF4-FFF2-40B4-BE49-F238E27FC236}">
                <a16:creationId xmlns:a16="http://schemas.microsoft.com/office/drawing/2014/main" id="{17731FB7-05AF-D4CD-8EFF-5320C6A47A3C}"/>
              </a:ext>
            </a:extLst>
          </p:cNvPr>
          <p:cNvCxnSpPr>
            <a:cxnSpLocks/>
          </p:cNvCxnSpPr>
          <p:nvPr/>
        </p:nvCxnSpPr>
        <p:spPr>
          <a:xfrm flipH="1">
            <a:off x="914398" y="1851449"/>
            <a:ext cx="1101402" cy="320343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文本框 7">
            <a:extLst>
              <a:ext uri="{FF2B5EF4-FFF2-40B4-BE49-F238E27FC236}">
                <a16:creationId xmlns:a16="http://schemas.microsoft.com/office/drawing/2014/main" id="{E050A9D7-E914-99B4-BDD9-02CCA29D568F}"/>
              </a:ext>
            </a:extLst>
          </p:cNvPr>
          <p:cNvSpPr txBox="1"/>
          <p:nvPr/>
        </p:nvSpPr>
        <p:spPr>
          <a:xfrm rot="17478218">
            <a:off x="908456" y="2790269"/>
            <a:ext cx="920786" cy="307777"/>
          </a:xfrm>
          <a:prstGeom prst="rect">
            <a:avLst/>
          </a:prstGeom>
          <a:solidFill>
            <a:schemeClr val="bg1"/>
          </a:solidFill>
        </p:spPr>
        <p:txBody>
          <a:bodyPr wrap="square" rtlCol="0">
            <a:spAutoFit/>
          </a:bodyPr>
          <a:lstStyle/>
          <a:p>
            <a:r>
              <a:rPr lang="en-US" altLang="zh-CN" sz="1400" b="1" dirty="0">
                <a:solidFill>
                  <a:srgbClr val="FF0000"/>
                </a:solidFill>
              </a:rPr>
              <a:t>2540mm</a:t>
            </a:r>
            <a:endParaRPr lang="zh-CN" altLang="en-US" sz="1400" b="1" dirty="0">
              <a:solidFill>
                <a:srgbClr val="FF0000"/>
              </a:solidFill>
            </a:endParaRPr>
          </a:p>
        </p:txBody>
      </p:sp>
      <p:pic>
        <p:nvPicPr>
          <p:cNvPr id="10" name="图片 9">
            <a:extLst>
              <a:ext uri="{FF2B5EF4-FFF2-40B4-BE49-F238E27FC236}">
                <a16:creationId xmlns:a16="http://schemas.microsoft.com/office/drawing/2014/main" id="{A805A452-7610-E676-F775-FE4860A6905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8515" y="4478611"/>
            <a:ext cx="2676614" cy="2006676"/>
          </a:xfrm>
          <a:prstGeom prst="rect">
            <a:avLst/>
          </a:prstGeom>
        </p:spPr>
      </p:pic>
      <p:sp>
        <p:nvSpPr>
          <p:cNvPr id="11" name="文本框 10">
            <a:extLst>
              <a:ext uri="{FF2B5EF4-FFF2-40B4-BE49-F238E27FC236}">
                <a16:creationId xmlns:a16="http://schemas.microsoft.com/office/drawing/2014/main" id="{B9768640-0BF9-6FA3-79B5-95FBBC9265A8}"/>
              </a:ext>
            </a:extLst>
          </p:cNvPr>
          <p:cNvSpPr txBox="1"/>
          <p:nvPr/>
        </p:nvSpPr>
        <p:spPr>
          <a:xfrm>
            <a:off x="6974510" y="1434864"/>
            <a:ext cx="4698814" cy="3988271"/>
          </a:xfrm>
          <a:prstGeom prst="rect">
            <a:avLst/>
          </a:prstGeom>
          <a:noFill/>
        </p:spPr>
        <p:txBody>
          <a:bodyPr wrap="square">
            <a:spAutoFit/>
          </a:bodyPr>
          <a:lstStyle/>
          <a:p>
            <a:r>
              <a:rPr lang="en-US" altLang="zh-CN" sz="1600" dirty="0">
                <a:latin typeface="Times New Roman" panose="02020603050405020304" pitchFamily="18" charset="0"/>
                <a:cs typeface="Times New Roman" panose="02020603050405020304" pitchFamily="18" charset="0"/>
              </a:rPr>
              <a:t>Cell size</a:t>
            </a:r>
            <a:r>
              <a:rPr lang="zh-CN" altLang="en-US" sz="1600" dirty="0">
                <a:latin typeface="Times New Roman" panose="02020603050405020304" pitchFamily="18" charset="0"/>
                <a:cs typeface="Times New Roman" panose="02020603050405020304" pitchFamily="18" charset="0"/>
              </a:rPr>
              <a:t>：</a:t>
            </a:r>
            <a:r>
              <a:rPr lang="en-US" altLang="zh-CN" sz="1600" dirty="0">
                <a:latin typeface="Times New Roman" panose="02020603050405020304" pitchFamily="18" charset="0"/>
                <a:cs typeface="Times New Roman" panose="02020603050405020304" pitchFamily="18" charset="0"/>
              </a:rPr>
              <a:t>9.96mm to 12.82mm</a:t>
            </a:r>
          </a:p>
          <a:p>
            <a:pPr>
              <a:lnSpc>
                <a:spcPct val="150000"/>
              </a:lnSpc>
            </a:pPr>
            <a:r>
              <a:rPr lang="en-US" altLang="zh-CN" sz="1600" dirty="0">
                <a:latin typeface="Times New Roman" panose="02020603050405020304" pitchFamily="18" charset="0"/>
                <a:cs typeface="Times New Roman" panose="02020603050405020304" pitchFamily="18" charset="0"/>
              </a:rPr>
              <a:t>Cell Num. : 179</a:t>
            </a:r>
            <a:r>
              <a:rPr lang="zh-CN" altLang="en-US" sz="1600" dirty="0">
                <a:latin typeface="Times New Roman" panose="02020603050405020304" pitchFamily="18" charset="0"/>
                <a:cs typeface="Times New Roman" panose="02020603050405020304" pitchFamily="18" charset="0"/>
              </a:rPr>
              <a:t>（</a:t>
            </a:r>
            <a:r>
              <a:rPr lang="en-US" altLang="zh-CN" sz="1600" dirty="0">
                <a:latin typeface="Times New Roman" panose="02020603050405020304" pitchFamily="18" charset="0"/>
                <a:cs typeface="Times New Roman" panose="02020603050405020304" pitchFamily="18" charset="0"/>
              </a:rPr>
              <a:t>152</a:t>
            </a:r>
            <a:r>
              <a:rPr lang="zh-CN" altLang="en-US" sz="1600" dirty="0">
                <a:latin typeface="Times New Roman" panose="02020603050405020304" pitchFamily="18" charset="0"/>
                <a:cs typeface="Times New Roman" panose="02020603050405020304" pitchFamily="18" charset="0"/>
              </a:rPr>
              <a:t>直丝单元</a:t>
            </a:r>
            <a:r>
              <a:rPr lang="en-US" altLang="zh-CN" sz="1600" dirty="0">
                <a:latin typeface="Times New Roman" panose="02020603050405020304" pitchFamily="18" charset="0"/>
                <a:cs typeface="Times New Roman" panose="02020603050405020304" pitchFamily="18" charset="0"/>
              </a:rPr>
              <a:t>+27</a:t>
            </a:r>
            <a:r>
              <a:rPr lang="zh-CN" altLang="en-US" sz="1600" dirty="0">
                <a:latin typeface="Times New Roman" panose="02020603050405020304" pitchFamily="18" charset="0"/>
                <a:cs typeface="Times New Roman" panose="02020603050405020304" pitchFamily="18" charset="0"/>
              </a:rPr>
              <a:t>斜丝单元）</a:t>
            </a:r>
            <a:endParaRPr lang="en-US" altLang="zh-CN" sz="1600" dirty="0">
              <a:latin typeface="Times New Roman" panose="02020603050405020304" pitchFamily="18" charset="0"/>
              <a:cs typeface="Times New Roman" panose="02020603050405020304" pitchFamily="18" charset="0"/>
            </a:endParaRPr>
          </a:p>
          <a:p>
            <a:pPr>
              <a:lnSpc>
                <a:spcPct val="150000"/>
              </a:lnSpc>
            </a:pPr>
            <a:r>
              <a:rPr lang="en-US" altLang="zh-CN" sz="1600" dirty="0">
                <a:latin typeface="Times New Roman" panose="02020603050405020304" pitchFamily="18" charset="0"/>
                <a:cs typeface="Times New Roman" panose="02020603050405020304" pitchFamily="18" charset="0"/>
              </a:rPr>
              <a:t>Wire Num.</a:t>
            </a:r>
            <a:r>
              <a:rPr lang="zh-CN" altLang="en-US" sz="1600" dirty="0">
                <a:latin typeface="Times New Roman" panose="02020603050405020304" pitchFamily="18" charset="0"/>
                <a:cs typeface="Times New Roman" panose="02020603050405020304" pitchFamily="18" charset="0"/>
              </a:rPr>
              <a:t>：</a:t>
            </a:r>
            <a:r>
              <a:rPr lang="en-US" altLang="zh-CN" sz="1600" dirty="0">
                <a:latin typeface="Times New Roman" panose="02020603050405020304" pitchFamily="18" charset="0"/>
                <a:cs typeface="Times New Roman" panose="02020603050405020304" pitchFamily="18" charset="0"/>
              </a:rPr>
              <a:t>920</a:t>
            </a:r>
            <a:r>
              <a:rPr lang="zh-CN" altLang="en-US" sz="1600" dirty="0">
                <a:latin typeface="Times New Roman" panose="02020603050405020304" pitchFamily="18" charset="0"/>
                <a:cs typeface="Times New Roman" panose="02020603050405020304" pitchFamily="18" charset="0"/>
              </a:rPr>
              <a:t>（</a:t>
            </a:r>
            <a:r>
              <a:rPr lang="en-US" altLang="zh-CN" sz="1600" dirty="0">
                <a:latin typeface="Times New Roman" panose="02020603050405020304" pitchFamily="18" charset="0"/>
                <a:cs typeface="Times New Roman" panose="02020603050405020304" pitchFamily="18" charset="0"/>
              </a:rPr>
              <a:t>775</a:t>
            </a:r>
            <a:r>
              <a:rPr lang="zh-CN" altLang="en-US" sz="1600" dirty="0">
                <a:latin typeface="Times New Roman" panose="02020603050405020304" pitchFamily="18" charset="0"/>
                <a:cs typeface="Times New Roman" panose="02020603050405020304" pitchFamily="18" charset="0"/>
              </a:rPr>
              <a:t>直</a:t>
            </a:r>
            <a:r>
              <a:rPr lang="en-US" altLang="zh-CN" sz="1600" dirty="0">
                <a:latin typeface="Times New Roman" panose="02020603050405020304" pitchFamily="18" charset="0"/>
                <a:cs typeface="Times New Roman" panose="02020603050405020304" pitchFamily="18" charset="0"/>
              </a:rPr>
              <a:t>+145</a:t>
            </a:r>
            <a:r>
              <a:rPr lang="zh-CN" altLang="en-US" sz="1600" dirty="0">
                <a:latin typeface="Times New Roman" panose="02020603050405020304" pitchFamily="18" charset="0"/>
                <a:cs typeface="Times New Roman" panose="02020603050405020304" pitchFamily="18" charset="0"/>
              </a:rPr>
              <a:t>斜）</a:t>
            </a:r>
            <a:endParaRPr lang="en-US" altLang="zh-CN" sz="1600"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Ø"/>
            </a:pPr>
            <a:r>
              <a:rPr lang="zh-CN" altLang="en-US" sz="1600" b="1" dirty="0"/>
              <a:t>张力：</a:t>
            </a:r>
            <a:r>
              <a:rPr lang="zh-CN" altLang="en-US" sz="1600" dirty="0"/>
              <a:t>阳极：</a:t>
            </a:r>
            <a:r>
              <a:rPr lang="en-US" altLang="zh-CN" sz="1600" dirty="0"/>
              <a:t>51g</a:t>
            </a:r>
            <a:r>
              <a:rPr lang="zh-CN" altLang="en-US" sz="1600" dirty="0"/>
              <a:t>；                                                                       阴极</a:t>
            </a:r>
            <a:r>
              <a:rPr lang="en-US" altLang="zh-CN" sz="1600" dirty="0"/>
              <a:t>+</a:t>
            </a:r>
            <a:r>
              <a:rPr lang="zh-CN" altLang="en-US" sz="1600" dirty="0"/>
              <a:t>场丝：</a:t>
            </a:r>
            <a:r>
              <a:rPr lang="en-US" altLang="zh-CN" sz="1600" dirty="0"/>
              <a:t>81.73g</a:t>
            </a:r>
          </a:p>
          <a:p>
            <a:pPr marL="285750" indent="-285750">
              <a:lnSpc>
                <a:spcPct val="150000"/>
              </a:lnSpc>
              <a:buFont typeface="Wingdings" panose="05000000000000000000" pitchFamily="2" charset="2"/>
              <a:buChar char="Ø"/>
            </a:pPr>
            <a:r>
              <a:rPr lang="zh-CN" altLang="en-US" sz="1600" b="1" dirty="0">
                <a:latin typeface="Times New Roman" panose="02020603050405020304" pitchFamily="18" charset="0"/>
                <a:cs typeface="Times New Roman" panose="02020603050405020304" pitchFamily="18" charset="0"/>
              </a:rPr>
              <a:t>张力保持：</a:t>
            </a:r>
            <a:r>
              <a:rPr lang="zh-CN" altLang="en-US" sz="1600" dirty="0">
                <a:latin typeface="Times New Roman" panose="02020603050405020304" pitchFamily="18" charset="0"/>
                <a:cs typeface="Times New Roman" panose="02020603050405020304" pitchFamily="18" charset="0"/>
              </a:rPr>
              <a:t>漏电流间接表征，该张力情况下的单元在电压为</a:t>
            </a:r>
            <a:r>
              <a:rPr lang="en-US" altLang="zh-CN" sz="1600" dirty="0">
                <a:latin typeface="Times New Roman" panose="02020603050405020304" pitchFamily="18" charset="0"/>
                <a:cs typeface="Times New Roman" panose="02020603050405020304" pitchFamily="18" charset="0"/>
              </a:rPr>
              <a:t>2230V</a:t>
            </a:r>
            <a:r>
              <a:rPr lang="zh-CN" altLang="en-US" sz="1600" dirty="0">
                <a:latin typeface="Times New Roman" panose="02020603050405020304" pitchFamily="18" charset="0"/>
                <a:cs typeface="Times New Roman" panose="02020603050405020304" pitchFamily="18" charset="0"/>
              </a:rPr>
              <a:t>出现破坏静电力平衡打火振荡情况，</a:t>
            </a:r>
            <a:r>
              <a:rPr lang="en-US" altLang="zh-CN" sz="1600" dirty="0">
                <a:latin typeface="Times New Roman" panose="02020603050405020304" pitchFamily="18" charset="0"/>
                <a:cs typeface="Times New Roman" panose="02020603050405020304" pitchFamily="18" charset="0"/>
              </a:rPr>
              <a:t>2200V</a:t>
            </a:r>
            <a:r>
              <a:rPr lang="zh-CN" altLang="en-US" sz="1600" dirty="0">
                <a:latin typeface="Times New Roman" panose="02020603050405020304" pitchFamily="18" charset="0"/>
                <a:cs typeface="Times New Roman" panose="02020603050405020304" pitchFamily="18" charset="0"/>
              </a:rPr>
              <a:t>漏电流较大有振荡现象，测试</a:t>
            </a:r>
            <a:r>
              <a:rPr lang="en-US" altLang="zh-CN" sz="1600" dirty="0">
                <a:latin typeface="Times New Roman" panose="02020603050405020304" pitchFamily="18" charset="0"/>
                <a:cs typeface="Times New Roman" panose="02020603050405020304" pitchFamily="18" charset="0"/>
              </a:rPr>
              <a:t>2100~2150V</a:t>
            </a:r>
            <a:r>
              <a:rPr lang="zh-CN" altLang="en-US" sz="1600" dirty="0">
                <a:latin typeface="Times New Roman" panose="02020603050405020304" pitchFamily="18" charset="0"/>
                <a:cs typeface="Times New Roman" panose="02020603050405020304" pitchFamily="18" charset="0"/>
              </a:rPr>
              <a:t>电压下的漏电流反映张力保持结果。加电</a:t>
            </a:r>
            <a:r>
              <a:rPr lang="en-US" altLang="zh-CN" sz="1600" dirty="0">
                <a:latin typeface="Times New Roman" panose="02020603050405020304" pitchFamily="18" charset="0"/>
                <a:cs typeface="Times New Roman" panose="02020603050405020304" pitchFamily="18" charset="0"/>
              </a:rPr>
              <a:t>5min</a:t>
            </a:r>
            <a:r>
              <a:rPr lang="zh-CN" altLang="en-US" sz="1600" dirty="0">
                <a:latin typeface="Times New Roman" panose="02020603050405020304" pitchFamily="18" charset="0"/>
                <a:cs typeface="Times New Roman" panose="02020603050405020304" pitchFamily="18" charset="0"/>
              </a:rPr>
              <a:t>漏电流均小于</a:t>
            </a:r>
            <a:r>
              <a:rPr lang="en-US" altLang="zh-CN" sz="1600" dirty="0">
                <a:latin typeface="Times New Roman" panose="02020603050405020304" pitchFamily="18" charset="0"/>
                <a:cs typeface="Times New Roman" panose="02020603050405020304" pitchFamily="18" charset="0"/>
              </a:rPr>
              <a:t>10nA</a:t>
            </a:r>
            <a:r>
              <a:rPr lang="zh-CN" altLang="en-US" sz="1600" dirty="0">
                <a:latin typeface="Times New Roman" panose="02020603050405020304" pitchFamily="18" charset="0"/>
                <a:cs typeface="Times New Roman" panose="02020603050405020304" pitchFamily="18" charset="0"/>
              </a:rPr>
              <a:t>，经过锻炼，漏电流均在</a:t>
            </a:r>
            <a:r>
              <a:rPr lang="en-US" altLang="zh-CN" sz="1600" dirty="0">
                <a:latin typeface="Times New Roman" panose="02020603050405020304" pitchFamily="18" charset="0"/>
                <a:cs typeface="Times New Roman" panose="02020603050405020304" pitchFamily="18" charset="0"/>
              </a:rPr>
              <a:t>2nA</a:t>
            </a:r>
            <a:r>
              <a:rPr lang="zh-CN" altLang="en-US" sz="1600" dirty="0">
                <a:latin typeface="Times New Roman" panose="02020603050405020304" pitchFamily="18" charset="0"/>
                <a:cs typeface="Times New Roman" panose="02020603050405020304" pitchFamily="18" charset="0"/>
              </a:rPr>
              <a:t>以下。</a:t>
            </a:r>
            <a:endParaRPr lang="en-US" altLang="zh-C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8265412"/>
      </p:ext>
    </p:extLst>
  </p:cSld>
  <p:clrMapOvr>
    <a:masterClrMapping/>
  </p:clrMapOvr>
  <p:transition>
    <p:random/>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49964DD4-5BD8-1106-1D39-B5481E8B921A}"/>
              </a:ext>
            </a:extLst>
          </p:cNvPr>
          <p:cNvSpPr>
            <a:spLocks noGrp="1"/>
          </p:cNvSpPr>
          <p:nvPr>
            <p:ph type="title"/>
          </p:nvPr>
        </p:nvSpPr>
        <p:spPr/>
        <p:txBody>
          <a:bodyPr/>
          <a:lstStyle/>
          <a:p>
            <a:r>
              <a:rPr lang="zh-CN" altLang="en-US" dirty="0"/>
              <a:t>全长样机测试</a:t>
            </a:r>
          </a:p>
        </p:txBody>
      </p:sp>
      <p:sp>
        <p:nvSpPr>
          <p:cNvPr id="4" name="灯片编号占位符 3">
            <a:extLst>
              <a:ext uri="{FF2B5EF4-FFF2-40B4-BE49-F238E27FC236}">
                <a16:creationId xmlns:a16="http://schemas.microsoft.com/office/drawing/2014/main" id="{FBD9C33C-5D7E-482F-D2DB-BEF83D41FCD8}"/>
              </a:ext>
            </a:extLst>
          </p:cNvPr>
          <p:cNvSpPr>
            <a:spLocks noGrp="1"/>
          </p:cNvSpPr>
          <p:nvPr>
            <p:ph type="sldNum" sz="quarter" idx="12"/>
          </p:nvPr>
        </p:nvSpPr>
        <p:spPr/>
        <p:txBody>
          <a:bodyPr/>
          <a:lstStyle/>
          <a:p>
            <a:fld id="{C40B4FF0-5E72-4B05-8317-861D4184A370}" type="slidenum">
              <a:rPr lang="zh-CN" altLang="en-US" smtClean="0"/>
              <a:pPr/>
              <a:t>24</a:t>
            </a:fld>
            <a:endParaRPr lang="zh-CN" altLang="en-US" dirty="0"/>
          </a:p>
        </p:txBody>
      </p:sp>
      <p:pic>
        <p:nvPicPr>
          <p:cNvPr id="9" name="图片 8">
            <a:extLst>
              <a:ext uri="{FF2B5EF4-FFF2-40B4-BE49-F238E27FC236}">
                <a16:creationId xmlns:a16="http://schemas.microsoft.com/office/drawing/2014/main" id="{DBC69482-75CC-D484-CE9A-EFB9E079BC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125" y="1330503"/>
            <a:ext cx="3376954" cy="5340035"/>
          </a:xfrm>
          <a:prstGeom prst="rect">
            <a:avLst/>
          </a:prstGeom>
          <a:ln w="28575">
            <a:solidFill>
              <a:srgbClr val="0070C0"/>
            </a:solidFill>
          </a:ln>
        </p:spPr>
      </p:pic>
      <p:sp>
        <p:nvSpPr>
          <p:cNvPr id="10" name="爆炸形: 8 pt  9">
            <a:extLst>
              <a:ext uri="{FF2B5EF4-FFF2-40B4-BE49-F238E27FC236}">
                <a16:creationId xmlns:a16="http://schemas.microsoft.com/office/drawing/2014/main" id="{306B0138-F0F1-6F64-29AA-01432A2AFCA5}"/>
              </a:ext>
            </a:extLst>
          </p:cNvPr>
          <p:cNvSpPr/>
          <p:nvPr/>
        </p:nvSpPr>
        <p:spPr>
          <a:xfrm>
            <a:off x="1654140" y="4089114"/>
            <a:ext cx="174660" cy="308225"/>
          </a:xfrm>
          <a:prstGeom prst="irregularSeal1">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箭头连接符 11">
            <a:extLst>
              <a:ext uri="{FF2B5EF4-FFF2-40B4-BE49-F238E27FC236}">
                <a16:creationId xmlns:a16="http://schemas.microsoft.com/office/drawing/2014/main" id="{FE24CEAD-2674-A17A-5C01-4B3E19083550}"/>
              </a:ext>
            </a:extLst>
          </p:cNvPr>
          <p:cNvCxnSpPr/>
          <p:nvPr/>
        </p:nvCxnSpPr>
        <p:spPr>
          <a:xfrm flipV="1">
            <a:off x="1315092" y="4993240"/>
            <a:ext cx="914400" cy="53425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3" name="直接箭头连接符 12">
            <a:extLst>
              <a:ext uri="{FF2B5EF4-FFF2-40B4-BE49-F238E27FC236}">
                <a16:creationId xmlns:a16="http://schemas.microsoft.com/office/drawing/2014/main" id="{B63D157F-0E5F-DB46-490F-59BF85C33047}"/>
              </a:ext>
            </a:extLst>
          </p:cNvPr>
          <p:cNvCxnSpPr>
            <a:cxnSpLocks/>
          </p:cNvCxnSpPr>
          <p:nvPr/>
        </p:nvCxnSpPr>
        <p:spPr>
          <a:xfrm>
            <a:off x="1315092" y="5543236"/>
            <a:ext cx="1024295" cy="220566"/>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18" name="图片 17">
            <a:extLst>
              <a:ext uri="{FF2B5EF4-FFF2-40B4-BE49-F238E27FC236}">
                <a16:creationId xmlns:a16="http://schemas.microsoft.com/office/drawing/2014/main" id="{C9929936-30A3-6F38-833A-9FA06D12826A}"/>
              </a:ext>
            </a:extLst>
          </p:cNvPr>
          <p:cNvPicPr>
            <a:picLocks noChangeAspect="1"/>
          </p:cNvPicPr>
          <p:nvPr/>
        </p:nvPicPr>
        <p:blipFill>
          <a:blip r:embed="rId4"/>
          <a:stretch>
            <a:fillRect/>
          </a:stretch>
        </p:blipFill>
        <p:spPr>
          <a:xfrm>
            <a:off x="3936059" y="1610651"/>
            <a:ext cx="2906705" cy="2786011"/>
          </a:xfrm>
          <a:prstGeom prst="rect">
            <a:avLst/>
          </a:prstGeom>
        </p:spPr>
      </p:pic>
      <p:sp>
        <p:nvSpPr>
          <p:cNvPr id="20" name="文本框 19">
            <a:extLst>
              <a:ext uri="{FF2B5EF4-FFF2-40B4-BE49-F238E27FC236}">
                <a16:creationId xmlns:a16="http://schemas.microsoft.com/office/drawing/2014/main" id="{A7918D26-1685-EFDD-9A17-333FA6195208}"/>
              </a:ext>
            </a:extLst>
          </p:cNvPr>
          <p:cNvSpPr txBox="1"/>
          <p:nvPr/>
        </p:nvSpPr>
        <p:spPr>
          <a:xfrm>
            <a:off x="4303312" y="5007188"/>
            <a:ext cx="2174697" cy="646331"/>
          </a:xfrm>
          <a:prstGeom prst="rect">
            <a:avLst/>
          </a:prstGeom>
          <a:noFill/>
        </p:spPr>
        <p:txBody>
          <a:bodyPr wrap="square" rtlCol="0">
            <a:spAutoFit/>
          </a:bodyPr>
          <a:lstStyle/>
          <a:p>
            <a:r>
              <a:rPr lang="zh-CN" altLang="en-US" dirty="0"/>
              <a:t>典型铁源能谱，能量分辨在</a:t>
            </a:r>
            <a:r>
              <a:rPr lang="en-US" altLang="zh-CN" dirty="0"/>
              <a:t>20%</a:t>
            </a:r>
            <a:r>
              <a:rPr lang="zh-CN" altLang="en-US" dirty="0"/>
              <a:t>左右。</a:t>
            </a:r>
          </a:p>
        </p:txBody>
      </p:sp>
      <p:pic>
        <p:nvPicPr>
          <p:cNvPr id="8" name="图片 7">
            <a:extLst>
              <a:ext uri="{FF2B5EF4-FFF2-40B4-BE49-F238E27FC236}">
                <a16:creationId xmlns:a16="http://schemas.microsoft.com/office/drawing/2014/main" id="{C88C814E-68FA-C4AC-F2E4-C8916108FC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40138" y="1977077"/>
            <a:ext cx="4756737" cy="3566159"/>
          </a:xfrm>
          <a:prstGeom prst="rect">
            <a:avLst/>
          </a:prstGeom>
        </p:spPr>
      </p:pic>
    </p:spTree>
    <p:extLst>
      <p:ext uri="{BB962C8B-B14F-4D97-AF65-F5344CB8AC3E}">
        <p14:creationId xmlns:p14="http://schemas.microsoft.com/office/powerpoint/2010/main" val="2051163054"/>
      </p:ext>
    </p:extLst>
  </p:cSld>
  <p:clrMapOvr>
    <a:masterClrMapping/>
  </p:clrMapOvr>
  <p:transition>
    <p:rand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C5A36329-F096-05BE-1969-92F056034D04}"/>
              </a:ext>
            </a:extLst>
          </p:cNvPr>
          <p:cNvSpPr>
            <a:spLocks noGrp="1"/>
          </p:cNvSpPr>
          <p:nvPr>
            <p:ph idx="1"/>
          </p:nvPr>
        </p:nvSpPr>
        <p:spPr>
          <a:xfrm>
            <a:off x="4468349" y="3117122"/>
            <a:ext cx="3255301" cy="623755"/>
          </a:xfrm>
        </p:spPr>
        <p:txBody>
          <a:bodyPr/>
          <a:lstStyle/>
          <a:p>
            <a:pPr marL="109537" indent="0">
              <a:buNone/>
            </a:pPr>
            <a:r>
              <a:rPr lang="zh-CN" altLang="en-US" dirty="0"/>
              <a:t>敬请大家批评指正！</a:t>
            </a:r>
          </a:p>
        </p:txBody>
      </p:sp>
      <p:sp>
        <p:nvSpPr>
          <p:cNvPr id="3" name="标题 2">
            <a:extLst>
              <a:ext uri="{FF2B5EF4-FFF2-40B4-BE49-F238E27FC236}">
                <a16:creationId xmlns:a16="http://schemas.microsoft.com/office/drawing/2014/main" id="{48DA8C92-A7AE-2FDE-B7F8-FA4530F20448}"/>
              </a:ext>
            </a:extLst>
          </p:cNvPr>
          <p:cNvSpPr>
            <a:spLocks noGrp="1"/>
          </p:cNvSpPr>
          <p:nvPr>
            <p:ph type="title"/>
          </p:nvPr>
        </p:nvSpPr>
        <p:spPr/>
        <p:txBody>
          <a:bodyPr/>
          <a:lstStyle/>
          <a:p>
            <a:endParaRPr lang="zh-CN" altLang="en-US" dirty="0"/>
          </a:p>
        </p:txBody>
      </p:sp>
      <p:sp>
        <p:nvSpPr>
          <p:cNvPr id="4" name="灯片编号占位符 3">
            <a:extLst>
              <a:ext uri="{FF2B5EF4-FFF2-40B4-BE49-F238E27FC236}">
                <a16:creationId xmlns:a16="http://schemas.microsoft.com/office/drawing/2014/main" id="{F91B4E88-C72E-B8FC-6565-78B52622812A}"/>
              </a:ext>
            </a:extLst>
          </p:cNvPr>
          <p:cNvSpPr>
            <a:spLocks noGrp="1"/>
          </p:cNvSpPr>
          <p:nvPr>
            <p:ph type="sldNum" sz="quarter" idx="12"/>
          </p:nvPr>
        </p:nvSpPr>
        <p:spPr/>
        <p:txBody>
          <a:bodyPr/>
          <a:lstStyle/>
          <a:p>
            <a:fld id="{C40B4FF0-5E72-4B05-8317-861D4184A370}" type="slidenum">
              <a:rPr lang="zh-CN" altLang="en-US" smtClean="0"/>
              <a:pPr/>
              <a:t>25</a:t>
            </a:fld>
            <a:endParaRPr lang="zh-CN" altLang="en-US" dirty="0"/>
          </a:p>
        </p:txBody>
      </p:sp>
    </p:spTree>
    <p:extLst>
      <p:ext uri="{BB962C8B-B14F-4D97-AF65-F5344CB8AC3E}">
        <p14:creationId xmlns:p14="http://schemas.microsoft.com/office/powerpoint/2010/main" val="1928060335"/>
      </p:ext>
    </p:extLst>
  </p:cSld>
  <p:clrMapOvr>
    <a:masterClrMapping/>
  </p:clrMapOvr>
  <p:transition>
    <p:random/>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67515CC3-1C49-BA41-A975-0CFB4635C35F}"/>
              </a:ext>
            </a:extLst>
          </p:cNvPr>
          <p:cNvSpPr>
            <a:spLocks noGrp="1"/>
          </p:cNvSpPr>
          <p:nvPr>
            <p:ph idx="1"/>
          </p:nvPr>
        </p:nvSpPr>
        <p:spPr/>
        <p:txBody>
          <a:bodyPr/>
          <a:lstStyle/>
          <a:p>
            <a:r>
              <a:rPr lang="en-US" altLang="zh-CN" dirty="0"/>
              <a:t>RPA220</a:t>
            </a:r>
            <a:r>
              <a:rPr lang="zh-CN" altLang="en-US" dirty="0"/>
              <a:t>参数</a:t>
            </a:r>
          </a:p>
        </p:txBody>
      </p:sp>
      <p:sp>
        <p:nvSpPr>
          <p:cNvPr id="3" name="标题 2">
            <a:extLst>
              <a:ext uri="{FF2B5EF4-FFF2-40B4-BE49-F238E27FC236}">
                <a16:creationId xmlns:a16="http://schemas.microsoft.com/office/drawing/2014/main" id="{03092191-6ADF-ACA3-BD39-A97EC03D09AD}"/>
              </a:ext>
            </a:extLst>
          </p:cNvPr>
          <p:cNvSpPr>
            <a:spLocks noGrp="1"/>
          </p:cNvSpPr>
          <p:nvPr>
            <p:ph type="title"/>
          </p:nvPr>
        </p:nvSpPr>
        <p:spPr/>
        <p:txBody>
          <a:bodyPr/>
          <a:lstStyle/>
          <a:p>
            <a:r>
              <a:rPr lang="en-US" altLang="zh-CN" dirty="0"/>
              <a:t>Backup</a:t>
            </a:r>
            <a:endParaRPr lang="zh-CN" altLang="en-US" dirty="0"/>
          </a:p>
        </p:txBody>
      </p:sp>
      <p:sp>
        <p:nvSpPr>
          <p:cNvPr id="4" name="灯片编号占位符 3">
            <a:extLst>
              <a:ext uri="{FF2B5EF4-FFF2-40B4-BE49-F238E27FC236}">
                <a16:creationId xmlns:a16="http://schemas.microsoft.com/office/drawing/2014/main" id="{7F3B136E-690E-7705-E94E-C5E2923E1AF0}"/>
              </a:ext>
            </a:extLst>
          </p:cNvPr>
          <p:cNvSpPr>
            <a:spLocks noGrp="1"/>
          </p:cNvSpPr>
          <p:nvPr>
            <p:ph type="sldNum" sz="quarter" idx="12"/>
          </p:nvPr>
        </p:nvSpPr>
        <p:spPr/>
        <p:txBody>
          <a:bodyPr/>
          <a:lstStyle/>
          <a:p>
            <a:fld id="{C40B4FF0-5E72-4B05-8317-861D4184A370}" type="slidenum">
              <a:rPr lang="zh-CN" altLang="en-US" smtClean="0"/>
              <a:pPr/>
              <a:t>26</a:t>
            </a:fld>
            <a:endParaRPr lang="zh-CN" altLang="en-US" dirty="0"/>
          </a:p>
        </p:txBody>
      </p:sp>
      <p:pic>
        <p:nvPicPr>
          <p:cNvPr id="6" name="图片 5">
            <a:extLst>
              <a:ext uri="{FF2B5EF4-FFF2-40B4-BE49-F238E27FC236}">
                <a16:creationId xmlns:a16="http://schemas.microsoft.com/office/drawing/2014/main" id="{5B15AA38-3996-AF8C-03A0-CE8362DE37E1}"/>
              </a:ext>
            </a:extLst>
          </p:cNvPr>
          <p:cNvPicPr>
            <a:picLocks noChangeAspect="1"/>
          </p:cNvPicPr>
          <p:nvPr/>
        </p:nvPicPr>
        <p:blipFill>
          <a:blip r:embed="rId2">
            <a:extLst>
              <a:ext uri="{28A0092B-C50C-407E-A947-70E740481C1C}">
                <a14:useLocalDpi xmlns:a14="http://schemas.microsoft.com/office/drawing/2010/main" val="0"/>
              </a:ext>
            </a:extLst>
          </a:blip>
          <a:srcRect t="19847" b="15927"/>
          <a:stretch>
            <a:fillRect/>
          </a:stretch>
        </p:blipFill>
        <p:spPr>
          <a:xfrm>
            <a:off x="609600" y="2166887"/>
            <a:ext cx="11284346" cy="3840213"/>
          </a:xfrm>
          <a:prstGeom prst="rect">
            <a:avLst/>
          </a:prstGeom>
        </p:spPr>
      </p:pic>
    </p:spTree>
    <p:extLst>
      <p:ext uri="{BB962C8B-B14F-4D97-AF65-F5344CB8AC3E}">
        <p14:creationId xmlns:p14="http://schemas.microsoft.com/office/powerpoint/2010/main" val="1345076607"/>
      </p:ext>
    </p:extLst>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4ECA0-17FB-9B5F-26F5-D5E94FCC51FB}"/>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9F9FDA7F-CDC4-20B3-CBBC-33364F1CFFE9}"/>
              </a:ext>
            </a:extLst>
          </p:cNvPr>
          <p:cNvSpPr>
            <a:spLocks noGrp="1"/>
          </p:cNvSpPr>
          <p:nvPr>
            <p:ph type="title"/>
          </p:nvPr>
        </p:nvSpPr>
        <p:spPr/>
        <p:txBody>
          <a:bodyPr/>
          <a:lstStyle/>
          <a:p>
            <a:r>
              <a:rPr lang="en-US" altLang="zh-CN" dirty="0"/>
              <a:t>Backup</a:t>
            </a:r>
            <a:endParaRPr lang="zh-CN" altLang="en-US" dirty="0"/>
          </a:p>
        </p:txBody>
      </p:sp>
      <p:sp>
        <p:nvSpPr>
          <p:cNvPr id="4" name="灯片编号占位符 3">
            <a:extLst>
              <a:ext uri="{FF2B5EF4-FFF2-40B4-BE49-F238E27FC236}">
                <a16:creationId xmlns:a16="http://schemas.microsoft.com/office/drawing/2014/main" id="{084C87D4-2AD9-A5EB-DD7D-E6C3E3DF2C76}"/>
              </a:ext>
            </a:extLst>
          </p:cNvPr>
          <p:cNvSpPr>
            <a:spLocks noGrp="1"/>
          </p:cNvSpPr>
          <p:nvPr>
            <p:ph type="sldNum" sz="quarter" idx="12"/>
          </p:nvPr>
        </p:nvSpPr>
        <p:spPr/>
        <p:txBody>
          <a:bodyPr/>
          <a:lstStyle/>
          <a:p>
            <a:fld id="{C40B4FF0-5E72-4B05-8317-861D4184A370}" type="slidenum">
              <a:rPr lang="zh-CN" altLang="en-US" smtClean="0"/>
              <a:pPr/>
              <a:t>27</a:t>
            </a:fld>
            <a:endParaRPr lang="zh-CN" altLang="en-US" dirty="0"/>
          </a:p>
        </p:txBody>
      </p:sp>
      <p:sp>
        <p:nvSpPr>
          <p:cNvPr id="8" name="文本框 7">
            <a:extLst>
              <a:ext uri="{FF2B5EF4-FFF2-40B4-BE49-F238E27FC236}">
                <a16:creationId xmlns:a16="http://schemas.microsoft.com/office/drawing/2014/main" id="{EBF6699D-7016-FDA2-A9C6-546C71ABFB78}"/>
              </a:ext>
            </a:extLst>
          </p:cNvPr>
          <p:cNvSpPr txBox="1"/>
          <p:nvPr/>
        </p:nvSpPr>
        <p:spPr>
          <a:xfrm>
            <a:off x="1316604" y="2337703"/>
            <a:ext cx="5570756" cy="495585"/>
          </a:xfrm>
          <a:prstGeom prst="rect">
            <a:avLst/>
          </a:prstGeom>
          <a:noFill/>
        </p:spPr>
        <p:txBody>
          <a:bodyPr wrap="none" rtlCol="0">
            <a:spAutoFit/>
          </a:bodyPr>
          <a:lstStyle/>
          <a:p>
            <a:pPr>
              <a:lnSpc>
                <a:spcPct val="150000"/>
              </a:lnSpc>
            </a:pPr>
            <a:r>
              <a:rPr lang="zh-CN" altLang="en-US" sz="2000" dirty="0"/>
              <a:t>选择以下物理道检查，正在做物理、本底数据：</a:t>
            </a:r>
          </a:p>
        </p:txBody>
      </p:sp>
      <mc:AlternateContent xmlns:mc="http://schemas.openxmlformats.org/markup-compatibility/2006" xmlns:a14="http://schemas.microsoft.com/office/drawing/2010/main">
        <mc:Choice Requires="a14">
          <p:sp>
            <p:nvSpPr>
              <p:cNvPr id="10" name="内容占位符 2">
                <a:extLst>
                  <a:ext uri="{FF2B5EF4-FFF2-40B4-BE49-F238E27FC236}">
                    <a16:creationId xmlns:a16="http://schemas.microsoft.com/office/drawing/2014/main" id="{F8008CF2-478B-AF79-D586-9F1C1206DCCE}"/>
                  </a:ext>
                </a:extLst>
              </p:cNvPr>
              <p:cNvSpPr txBox="1">
                <a:spLocks/>
              </p:cNvSpPr>
              <p:nvPr/>
            </p:nvSpPr>
            <p:spPr>
              <a:xfrm>
                <a:off x="1316604" y="2833288"/>
                <a:ext cx="6253065" cy="1570718"/>
              </a:xfrm>
              <a:prstGeom prst="rect">
                <a:avLst/>
              </a:prstGeom>
            </p:spPr>
            <p:txBody>
              <a:bodyPr/>
              <a:lstStyle>
                <a:lvl1pPr marL="342900" indent="-342900" algn="l" rtl="0" eaLnBrk="1" fontAlgn="base" hangingPunct="1">
                  <a:spcBef>
                    <a:spcPct val="20000"/>
                  </a:spcBef>
                  <a:spcAft>
                    <a:spcPct val="0"/>
                  </a:spcAft>
                  <a:buFont typeface="Wingdings" pitchFamily="2" charset="2"/>
                  <a:buChar char="Ø"/>
                  <a:defRPr sz="2800" b="1">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Char char="–"/>
                  <a:defRPr sz="2400" b="1">
                    <a:solidFill>
                      <a:schemeClr val="tx1"/>
                    </a:solidFill>
                    <a:latin typeface="Arial" pitchFamily="34" charset="0"/>
                    <a:cs typeface="Arial" pitchFamily="34" charset="0"/>
                  </a:defRPr>
                </a:lvl2pPr>
                <a:lvl3pPr marL="1143000" indent="-228600" algn="l" rtl="0" eaLnBrk="1" fontAlgn="base" hangingPunct="1">
                  <a:spcBef>
                    <a:spcPct val="20000"/>
                  </a:spcBef>
                  <a:spcAft>
                    <a:spcPct val="0"/>
                  </a:spcAft>
                  <a:buChar char="•"/>
                  <a:defRPr sz="2000" b="1">
                    <a:solidFill>
                      <a:schemeClr val="tx1"/>
                    </a:solidFill>
                    <a:latin typeface="Arial" pitchFamily="34" charset="0"/>
                    <a:cs typeface="Arial" pitchFamily="34" charset="0"/>
                  </a:defRPr>
                </a:lvl3pPr>
                <a:lvl4pPr marL="1600200" indent="-228600" algn="l" rtl="0" eaLnBrk="1" fontAlgn="base" hangingPunct="1">
                  <a:spcBef>
                    <a:spcPct val="20000"/>
                  </a:spcBef>
                  <a:spcAft>
                    <a:spcPct val="0"/>
                  </a:spcAft>
                  <a:buChar char="–"/>
                  <a:defRPr sz="1600" b="1">
                    <a:solidFill>
                      <a:schemeClr val="tx1"/>
                    </a:solidFill>
                    <a:latin typeface="Arial" pitchFamily="34" charset="0"/>
                    <a:cs typeface="Arial" pitchFamily="34" charset="0"/>
                  </a:defRPr>
                </a:lvl4pPr>
                <a:lvl5pPr marL="2057400" indent="-228600" algn="l" rtl="0" eaLnBrk="1" fontAlgn="base" hangingPunct="1">
                  <a:spcBef>
                    <a:spcPct val="20000"/>
                  </a:spcBef>
                  <a:spcAft>
                    <a:spcPct val="0"/>
                  </a:spcAft>
                  <a:buChar char="»"/>
                  <a:defRPr sz="1200" b="1">
                    <a:solidFill>
                      <a:schemeClr val="tx1"/>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buNone/>
                </a:pPr>
                <a14:m>
                  <m:oMath xmlns:m="http://schemas.openxmlformats.org/officeDocument/2006/math">
                    <m:r>
                      <m:rPr>
                        <m:nor/>
                      </m:rPr>
                      <a:rPr lang="el-GR" altLang="zh-CN" sz="2400" i="0" kern="0" dirty="0" smtClean="0"/>
                      <m:t>Ψ</m:t>
                    </m:r>
                    <m:d>
                      <m:dPr>
                        <m:ctrlPr>
                          <a:rPr lang="en-US" altLang="zh-CN" sz="2400" b="0" i="1" kern="0" dirty="0" smtClean="0">
                            <a:latin typeface="Cambria Math" panose="02040503050406030204" pitchFamily="18" charset="0"/>
                          </a:rPr>
                        </m:ctrlPr>
                      </m:dPr>
                      <m:e>
                        <m:r>
                          <a:rPr lang="en-US" altLang="zh-CN" sz="2400" b="0" i="1" kern="0" dirty="0" smtClean="0">
                            <a:latin typeface="Cambria Math" panose="02040503050406030204" pitchFamily="18" charset="0"/>
                          </a:rPr>
                          <m:t>2</m:t>
                        </m:r>
                        <m:r>
                          <a:rPr lang="en-US" altLang="zh-CN" sz="2400" b="0" i="1" kern="0" dirty="0" smtClean="0">
                            <a:latin typeface="Cambria Math" panose="02040503050406030204" pitchFamily="18" charset="0"/>
                          </a:rPr>
                          <m:t>𝑆</m:t>
                        </m:r>
                      </m:e>
                    </m:d>
                    <m:r>
                      <a:rPr lang="en-US" altLang="zh-CN" sz="2400" b="0" i="1" kern="0" dirty="0" smtClean="0">
                        <a:latin typeface="Cambria Math" panose="02040503050406030204" pitchFamily="18" charset="0"/>
                      </a:rPr>
                      <m:t>→</m:t>
                    </m:r>
                    <m:f>
                      <m:fPr>
                        <m:type m:val="lin"/>
                        <m:ctrlPr>
                          <a:rPr lang="en-US" altLang="zh-CN" sz="2400" b="0" i="1" kern="0" dirty="0" smtClean="0">
                            <a:latin typeface="Cambria Math" panose="02040503050406030204" pitchFamily="18" charset="0"/>
                          </a:rPr>
                        </m:ctrlPr>
                      </m:fPr>
                      <m:num>
                        <m:r>
                          <a:rPr lang="en-US" altLang="zh-CN" sz="2400" b="0" i="1" kern="0" dirty="0" smtClean="0">
                            <a:latin typeface="Cambria Math" panose="02040503050406030204" pitchFamily="18" charset="0"/>
                          </a:rPr>
                          <m:t>𝐽</m:t>
                        </m:r>
                      </m:num>
                      <m:den>
                        <m:r>
                          <m:rPr>
                            <m:sty m:val="p"/>
                          </m:rPr>
                          <a:rPr lang="el-GR" altLang="zh-CN" sz="2400" b="0" i="1" kern="0" dirty="0" smtClean="0">
                            <a:latin typeface="Cambria Math" panose="02040503050406030204" pitchFamily="18" charset="0"/>
                          </a:rPr>
                          <m:t>ψ</m:t>
                        </m:r>
                      </m:den>
                    </m:f>
                    <m:r>
                      <a:rPr lang="en-US" altLang="zh-CN" sz="2400" b="0" i="1" kern="0" dirty="0" smtClean="0">
                        <a:latin typeface="Cambria Math" panose="02040503050406030204" pitchFamily="18" charset="0"/>
                      </a:rPr>
                      <m:t>+</m:t>
                    </m:r>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π</m:t>
                        </m:r>
                      </m:e>
                      <m:sup>
                        <m:r>
                          <a:rPr lang="en-US" altLang="zh-CN" sz="2400" i="1" kern="0" dirty="0">
                            <a:latin typeface="Cambria Math" panose="02040503050406030204" pitchFamily="18" charset="0"/>
                          </a:rPr>
                          <m:t>+</m:t>
                        </m:r>
                      </m:sup>
                    </m:sSup>
                  </m:oMath>
                </a14:m>
                <a:r>
                  <a:rPr lang="el-GR" altLang="zh-CN" sz="2400" kern="0" dirty="0"/>
                  <a:t> </a:t>
                </a:r>
                <a14:m>
                  <m:oMath xmlns:m="http://schemas.openxmlformats.org/officeDocument/2006/math">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π</m:t>
                        </m:r>
                      </m:e>
                      <m:sup>
                        <m:r>
                          <a:rPr lang="en-US" altLang="zh-CN" sz="2400" b="0" i="1" kern="0" dirty="0" smtClean="0">
                            <a:latin typeface="Cambria Math" panose="02040503050406030204" pitchFamily="18" charset="0"/>
                          </a:rPr>
                          <m:t>−</m:t>
                        </m:r>
                      </m:sup>
                    </m:sSup>
                  </m:oMath>
                </a14:m>
                <a:r>
                  <a:rPr lang="en-US" altLang="zh-CN" sz="2400" kern="0" dirty="0"/>
                  <a:t>, </a:t>
                </a:r>
                <a14:m>
                  <m:oMath xmlns:m="http://schemas.openxmlformats.org/officeDocument/2006/math">
                    <m:f>
                      <m:fPr>
                        <m:type m:val="lin"/>
                        <m:ctrlPr>
                          <a:rPr lang="en-US" altLang="zh-CN" sz="2400" i="1" kern="0" dirty="0">
                            <a:latin typeface="Cambria Math" panose="02040503050406030204" pitchFamily="18" charset="0"/>
                          </a:rPr>
                        </m:ctrlPr>
                      </m:fPr>
                      <m:num>
                        <m:r>
                          <a:rPr lang="en-US" altLang="zh-CN" sz="2400" i="1" kern="0" dirty="0">
                            <a:latin typeface="Cambria Math" panose="02040503050406030204" pitchFamily="18" charset="0"/>
                          </a:rPr>
                          <m:t>𝐽</m:t>
                        </m:r>
                      </m:num>
                      <m:den>
                        <m:r>
                          <m:rPr>
                            <m:sty m:val="p"/>
                          </m:rPr>
                          <a:rPr lang="el-GR" altLang="zh-CN" sz="2400" i="1" kern="0" dirty="0">
                            <a:latin typeface="Cambria Math" panose="02040503050406030204" pitchFamily="18" charset="0"/>
                          </a:rPr>
                          <m:t>ψ</m:t>
                        </m:r>
                      </m:den>
                    </m:f>
                    <m:r>
                      <a:rPr lang="en-US" altLang="zh-CN" sz="2400" b="0" kern="0" dirty="0" smtClean="0">
                        <a:latin typeface="Cambria Math" panose="02040503050406030204" pitchFamily="18" charset="0"/>
                      </a:rPr>
                      <m:t>→</m:t>
                    </m:r>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μ</m:t>
                        </m:r>
                      </m:e>
                      <m:sup>
                        <m:r>
                          <a:rPr lang="en-US" altLang="zh-CN" sz="2400" i="1" kern="0" dirty="0">
                            <a:latin typeface="Cambria Math" panose="02040503050406030204" pitchFamily="18" charset="0"/>
                          </a:rPr>
                          <m:t>+</m:t>
                        </m:r>
                      </m:sup>
                    </m:sSup>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μ</m:t>
                        </m:r>
                      </m:e>
                      <m:sup>
                        <m:r>
                          <a:rPr lang="en-US" altLang="zh-CN" sz="2400" b="0" i="1" kern="0" dirty="0" smtClean="0">
                            <a:latin typeface="Cambria Math" panose="02040503050406030204" pitchFamily="18" charset="0"/>
                          </a:rPr>
                          <m:t>−</m:t>
                        </m:r>
                      </m:sup>
                    </m:sSup>
                  </m:oMath>
                </a14:m>
                <a:endParaRPr lang="en-US" altLang="zh-CN" sz="2400" kern="0" dirty="0"/>
              </a:p>
              <a:p>
                <a:pPr marL="0" indent="0">
                  <a:buNone/>
                </a:pPr>
                <a14:m>
                  <m:oMath xmlns:m="http://schemas.openxmlformats.org/officeDocument/2006/math">
                    <m:f>
                      <m:fPr>
                        <m:type m:val="lin"/>
                        <m:ctrlPr>
                          <a:rPr lang="en-US" altLang="zh-CN" sz="2400" b="0" i="1" kern="0" dirty="0" smtClean="0">
                            <a:latin typeface="Cambria Math" panose="02040503050406030204" pitchFamily="18" charset="0"/>
                          </a:rPr>
                        </m:ctrlPr>
                      </m:fPr>
                      <m:num>
                        <m:r>
                          <a:rPr lang="en-US" altLang="zh-CN" sz="2400" b="0" i="1" kern="0" dirty="0" smtClean="0">
                            <a:latin typeface="Cambria Math" panose="02040503050406030204" pitchFamily="18" charset="0"/>
                          </a:rPr>
                          <m:t>𝐽</m:t>
                        </m:r>
                      </m:num>
                      <m:den>
                        <m:r>
                          <m:rPr>
                            <m:sty m:val="p"/>
                          </m:rPr>
                          <a:rPr lang="el-GR" altLang="zh-CN" sz="2400" b="0" i="1" kern="0" dirty="0" smtClean="0">
                            <a:latin typeface="Cambria Math" panose="02040503050406030204" pitchFamily="18" charset="0"/>
                          </a:rPr>
                          <m:t>ψ</m:t>
                        </m:r>
                      </m:den>
                    </m:f>
                    <m:r>
                      <a:rPr lang="en-US" altLang="zh-CN" sz="2400" b="0" i="1" kern="0" dirty="0" smtClean="0">
                        <a:latin typeface="Cambria Math" panose="02040503050406030204" pitchFamily="18" charset="0"/>
                      </a:rPr>
                      <m:t>→</m:t>
                    </m:r>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χ</m:t>
                        </m:r>
                      </m:e>
                      <m:sup>
                        <m:r>
                          <a:rPr lang="en-US" altLang="zh-CN" sz="2400" b="0" i="1" kern="0" dirty="0" smtClean="0">
                            <a:latin typeface="Cambria Math" panose="02040503050406030204" pitchFamily="18" charset="0"/>
                          </a:rPr>
                          <m:t>+</m:t>
                        </m:r>
                      </m:sup>
                    </m:sSup>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χ</m:t>
                        </m:r>
                      </m:e>
                      <m:sup>
                        <m:r>
                          <a:rPr lang="en-US" altLang="zh-CN" sz="2400" i="1" kern="0" dirty="0">
                            <a:latin typeface="Cambria Math" panose="02040503050406030204" pitchFamily="18" charset="0"/>
                          </a:rPr>
                          <m:t>−</m:t>
                        </m:r>
                      </m:sup>
                    </m:sSup>
                  </m:oMath>
                </a14:m>
                <a:r>
                  <a:rPr lang="en-US" altLang="zh-CN" sz="2400" kern="0" dirty="0"/>
                  <a:t>, </a:t>
                </a:r>
                <a14:m>
                  <m:oMath xmlns:m="http://schemas.openxmlformats.org/officeDocument/2006/math">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χ</m:t>
                        </m:r>
                      </m:e>
                      <m:sup>
                        <m:r>
                          <a:rPr lang="en-US" altLang="zh-CN" sz="2400" b="0" i="1" kern="0" dirty="0" smtClean="0">
                            <a:latin typeface="Cambria Math" panose="02040503050406030204" pitchFamily="18" charset="0"/>
                          </a:rPr>
                          <m:t>+</m:t>
                        </m:r>
                      </m:sup>
                    </m:sSup>
                    <m:r>
                      <a:rPr lang="en-US" altLang="zh-CN" sz="2400" b="0" i="1" kern="0" dirty="0" smtClean="0">
                        <a:latin typeface="Cambria Math" panose="02040503050406030204" pitchFamily="18" charset="0"/>
                      </a:rPr>
                      <m:t>→</m:t>
                    </m:r>
                    <m:sSup>
                      <m:sSupPr>
                        <m:ctrlPr>
                          <a:rPr lang="el-GR" altLang="zh-CN" sz="2400" b="0" i="1" kern="0" dirty="0" smtClean="0">
                            <a:latin typeface="Cambria Math" panose="02040503050406030204" pitchFamily="18" charset="0"/>
                          </a:rPr>
                        </m:ctrlPr>
                      </m:sSupPr>
                      <m:e>
                        <m:r>
                          <m:rPr>
                            <m:sty m:val="p"/>
                          </m:rPr>
                          <a:rPr lang="el-GR" altLang="zh-CN" sz="2400" i="1" kern="0" dirty="0">
                            <a:latin typeface="Cambria Math" panose="02040503050406030204" pitchFamily="18" charset="0"/>
                          </a:rPr>
                          <m:t>λ</m:t>
                        </m:r>
                      </m:e>
                      <m:sup>
                        <m:r>
                          <a:rPr lang="en-US" altLang="zh-CN" sz="2400" b="0" i="1" kern="0" dirty="0" smtClean="0">
                            <a:latin typeface="Cambria Math" panose="02040503050406030204" pitchFamily="18" charset="0"/>
                          </a:rPr>
                          <m:t>0</m:t>
                        </m:r>
                      </m:sup>
                    </m:sSup>
                    <m:r>
                      <a:rPr lang="en-US" altLang="zh-CN" sz="2400" b="0" i="1" kern="0" dirty="0" smtClean="0">
                        <a:latin typeface="Cambria Math" panose="02040503050406030204" pitchFamily="18" charset="0"/>
                      </a:rPr>
                      <m:t>+</m:t>
                    </m:r>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π</m:t>
                        </m:r>
                      </m:e>
                      <m:sup>
                        <m:r>
                          <a:rPr lang="en-US" altLang="zh-CN" sz="2400" i="1" kern="0" dirty="0">
                            <a:latin typeface="Cambria Math" panose="02040503050406030204" pitchFamily="18" charset="0"/>
                          </a:rPr>
                          <m:t>+</m:t>
                        </m:r>
                      </m:sup>
                    </m:sSup>
                  </m:oMath>
                </a14:m>
                <a:r>
                  <a:rPr lang="en-US" altLang="zh-CN" sz="2400" kern="0" dirty="0"/>
                  <a:t>, </a:t>
                </a:r>
                <a14:m>
                  <m:oMath xmlns:m="http://schemas.openxmlformats.org/officeDocument/2006/math">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λ</m:t>
                        </m:r>
                      </m:e>
                      <m:sup>
                        <m:r>
                          <a:rPr lang="en-US" altLang="zh-CN" sz="2400" i="1" kern="0" dirty="0">
                            <a:latin typeface="Cambria Math" panose="02040503050406030204" pitchFamily="18" charset="0"/>
                          </a:rPr>
                          <m:t>0</m:t>
                        </m:r>
                      </m:sup>
                    </m:sSup>
                    <m:r>
                      <a:rPr lang="en-US" altLang="zh-CN" sz="2400" b="0" i="1" kern="0" dirty="0" smtClean="0">
                        <a:latin typeface="Cambria Math" panose="02040503050406030204" pitchFamily="18" charset="0"/>
                      </a:rPr>
                      <m:t>→</m:t>
                    </m:r>
                    <m:sSup>
                      <m:sSupPr>
                        <m:ctrlPr>
                          <a:rPr lang="el-GR" altLang="zh-CN" sz="2400" i="1" kern="0" dirty="0">
                            <a:latin typeface="Cambria Math" panose="02040503050406030204" pitchFamily="18" charset="0"/>
                          </a:rPr>
                        </m:ctrlPr>
                      </m:sSupPr>
                      <m:e>
                        <m:r>
                          <a:rPr lang="en-US" altLang="zh-CN" sz="2400" b="0" i="1" kern="0" dirty="0" smtClean="0">
                            <a:latin typeface="Cambria Math" panose="02040503050406030204" pitchFamily="18" charset="0"/>
                          </a:rPr>
                          <m:t>𝑝</m:t>
                        </m:r>
                      </m:e>
                      <m:sup>
                        <m:r>
                          <a:rPr lang="en-US" altLang="zh-CN" sz="2400" i="1" kern="0" dirty="0">
                            <a:latin typeface="Cambria Math" panose="02040503050406030204" pitchFamily="18" charset="0"/>
                          </a:rPr>
                          <m:t>+</m:t>
                        </m:r>
                      </m:sup>
                    </m:sSup>
                  </m:oMath>
                </a14:m>
                <a:r>
                  <a:rPr lang="el-GR" altLang="zh-CN" sz="2400" kern="0" dirty="0"/>
                  <a:t> </a:t>
                </a:r>
                <a14:m>
                  <m:oMath xmlns:m="http://schemas.openxmlformats.org/officeDocument/2006/math">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π</m:t>
                        </m:r>
                      </m:e>
                      <m:sup>
                        <m:r>
                          <a:rPr lang="en-US" altLang="zh-CN" sz="2400" b="0" i="1" kern="0" dirty="0" smtClean="0">
                            <a:latin typeface="Cambria Math" panose="02040503050406030204" pitchFamily="18" charset="0"/>
                          </a:rPr>
                          <m:t>−</m:t>
                        </m:r>
                      </m:sup>
                    </m:sSup>
                  </m:oMath>
                </a14:m>
                <a:r>
                  <a:rPr lang="el-GR" altLang="zh-CN" sz="2400" kern="0" dirty="0"/>
                  <a:t> </a:t>
                </a:r>
                <a:endParaRPr lang="en-US" altLang="zh-CN" sz="2400" kern="0" dirty="0"/>
              </a:p>
              <a:p>
                <a:pPr marL="0" indent="0">
                  <a:buNone/>
                </a:pPr>
                <a14:m>
                  <m:oMath xmlns:m="http://schemas.openxmlformats.org/officeDocument/2006/math">
                    <m:f>
                      <m:fPr>
                        <m:type m:val="lin"/>
                        <m:ctrlPr>
                          <a:rPr lang="en-US" altLang="zh-CN" sz="2400" b="0" i="1" kern="0" dirty="0" smtClean="0">
                            <a:latin typeface="Cambria Math" panose="02040503050406030204" pitchFamily="18" charset="0"/>
                          </a:rPr>
                        </m:ctrlPr>
                      </m:fPr>
                      <m:num>
                        <m:r>
                          <a:rPr lang="en-US" altLang="zh-CN" sz="2400" b="0" i="1" kern="0" dirty="0" smtClean="0">
                            <a:latin typeface="Cambria Math" panose="02040503050406030204" pitchFamily="18" charset="0"/>
                          </a:rPr>
                          <m:t>𝐽</m:t>
                        </m:r>
                      </m:num>
                      <m:den>
                        <m:r>
                          <m:rPr>
                            <m:sty m:val="p"/>
                          </m:rPr>
                          <a:rPr lang="el-GR" altLang="zh-CN" sz="2400" b="0" i="1" kern="0" dirty="0" smtClean="0">
                            <a:latin typeface="Cambria Math" panose="02040503050406030204" pitchFamily="18" charset="0"/>
                          </a:rPr>
                          <m:t>ψ</m:t>
                        </m:r>
                      </m:den>
                    </m:f>
                    <m:r>
                      <a:rPr lang="en-US" altLang="zh-CN" sz="2400" b="0" i="1" kern="0" dirty="0" smtClean="0">
                        <a:latin typeface="Cambria Math" panose="02040503050406030204" pitchFamily="18" charset="0"/>
                      </a:rPr>
                      <m:t>→</m:t>
                    </m:r>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λ</m:t>
                        </m:r>
                      </m:e>
                      <m:sup>
                        <m:r>
                          <a:rPr lang="en-US" altLang="zh-CN" sz="2400" i="1" kern="0" dirty="0">
                            <a:latin typeface="Cambria Math" panose="02040503050406030204" pitchFamily="18" charset="0"/>
                          </a:rPr>
                          <m:t>0</m:t>
                        </m:r>
                      </m:sup>
                    </m:sSup>
                  </m:oMath>
                </a14:m>
                <a:r>
                  <a:rPr lang="el-GR" altLang="zh-CN" sz="2400" kern="0" dirty="0"/>
                  <a:t> </a:t>
                </a:r>
                <a14:m>
                  <m:oMath xmlns:m="http://schemas.openxmlformats.org/officeDocument/2006/math">
                    <m:sSup>
                      <m:sSupPr>
                        <m:ctrlPr>
                          <a:rPr lang="el-GR" altLang="zh-CN" sz="2400" i="1" kern="0" dirty="0">
                            <a:latin typeface="Cambria Math" panose="02040503050406030204" pitchFamily="18" charset="0"/>
                          </a:rPr>
                        </m:ctrlPr>
                      </m:sSupPr>
                      <m:e>
                        <m:acc>
                          <m:accPr>
                            <m:chr m:val="̅"/>
                            <m:ctrlPr>
                              <a:rPr lang="el-GR" altLang="zh-CN" sz="2400" i="1" kern="0" dirty="0" smtClean="0">
                                <a:latin typeface="Cambria Math" panose="02040503050406030204" pitchFamily="18" charset="0"/>
                              </a:rPr>
                            </m:ctrlPr>
                          </m:accPr>
                          <m:e>
                            <m:r>
                              <m:rPr>
                                <m:sty m:val="p"/>
                              </m:rPr>
                              <a:rPr lang="el-GR" altLang="zh-CN" sz="2400" i="1" kern="0" dirty="0">
                                <a:latin typeface="Cambria Math" panose="02040503050406030204" pitchFamily="18" charset="0"/>
                              </a:rPr>
                              <m:t>λ</m:t>
                            </m:r>
                          </m:e>
                        </m:acc>
                      </m:e>
                      <m:sup>
                        <m:r>
                          <a:rPr lang="en-US" altLang="zh-CN" sz="2400" i="1" kern="0" dirty="0">
                            <a:latin typeface="Cambria Math" panose="02040503050406030204" pitchFamily="18" charset="0"/>
                          </a:rPr>
                          <m:t>0</m:t>
                        </m:r>
                      </m:sup>
                    </m:sSup>
                  </m:oMath>
                </a14:m>
                <a:r>
                  <a:rPr lang="en-US" altLang="zh-CN" sz="2400" kern="0" dirty="0"/>
                  <a:t>, </a:t>
                </a:r>
                <a14:m>
                  <m:oMath xmlns:m="http://schemas.openxmlformats.org/officeDocument/2006/math">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λ</m:t>
                        </m:r>
                      </m:e>
                      <m:sup>
                        <m:r>
                          <a:rPr lang="en-US" altLang="zh-CN" sz="2400" i="1" kern="0" dirty="0">
                            <a:latin typeface="Cambria Math" panose="02040503050406030204" pitchFamily="18" charset="0"/>
                          </a:rPr>
                          <m:t>0</m:t>
                        </m:r>
                      </m:sup>
                    </m:sSup>
                    <m:r>
                      <a:rPr lang="en-US" altLang="zh-CN" sz="2400" i="1" kern="0" dirty="0">
                        <a:latin typeface="Cambria Math" panose="02040503050406030204" pitchFamily="18" charset="0"/>
                      </a:rPr>
                      <m:t>→</m:t>
                    </m:r>
                    <m:sSup>
                      <m:sSupPr>
                        <m:ctrlPr>
                          <a:rPr lang="el-GR" altLang="zh-CN" sz="2400" i="1" kern="0" dirty="0">
                            <a:latin typeface="Cambria Math" panose="02040503050406030204" pitchFamily="18" charset="0"/>
                          </a:rPr>
                        </m:ctrlPr>
                      </m:sSupPr>
                      <m:e>
                        <m:r>
                          <a:rPr lang="en-US" altLang="zh-CN" sz="2400" i="1" kern="0" dirty="0">
                            <a:latin typeface="Cambria Math" panose="02040503050406030204" pitchFamily="18" charset="0"/>
                          </a:rPr>
                          <m:t>𝑝</m:t>
                        </m:r>
                      </m:e>
                      <m:sup>
                        <m:r>
                          <a:rPr lang="en-US" altLang="zh-CN" sz="2400" i="1" kern="0" dirty="0">
                            <a:latin typeface="Cambria Math" panose="02040503050406030204" pitchFamily="18" charset="0"/>
                          </a:rPr>
                          <m:t>+</m:t>
                        </m:r>
                      </m:sup>
                    </m:sSup>
                  </m:oMath>
                </a14:m>
                <a:r>
                  <a:rPr lang="el-GR" altLang="zh-CN" sz="2400" kern="0" dirty="0"/>
                  <a:t> </a:t>
                </a:r>
                <a14:m>
                  <m:oMath xmlns:m="http://schemas.openxmlformats.org/officeDocument/2006/math">
                    <m:sSup>
                      <m:sSupPr>
                        <m:ctrlPr>
                          <a:rPr lang="el-GR" altLang="zh-CN" sz="2400" i="1" kern="0" dirty="0">
                            <a:latin typeface="Cambria Math" panose="02040503050406030204" pitchFamily="18" charset="0"/>
                          </a:rPr>
                        </m:ctrlPr>
                      </m:sSupPr>
                      <m:e>
                        <m:r>
                          <m:rPr>
                            <m:sty m:val="p"/>
                          </m:rPr>
                          <a:rPr lang="el-GR" altLang="zh-CN" sz="2400" i="1" kern="0" dirty="0">
                            <a:latin typeface="Cambria Math" panose="02040503050406030204" pitchFamily="18" charset="0"/>
                          </a:rPr>
                          <m:t>π</m:t>
                        </m:r>
                      </m:e>
                      <m:sup>
                        <m:r>
                          <a:rPr lang="en-US" altLang="zh-CN" sz="2400" i="1" kern="0" dirty="0">
                            <a:latin typeface="Cambria Math" panose="02040503050406030204" pitchFamily="18" charset="0"/>
                          </a:rPr>
                          <m:t>−</m:t>
                        </m:r>
                      </m:sup>
                    </m:sSup>
                  </m:oMath>
                </a14:m>
                <a:r>
                  <a:rPr lang="el-GR" altLang="zh-CN" sz="2400" kern="0" dirty="0"/>
                  <a:t> </a:t>
                </a:r>
                <a:endParaRPr lang="en-US" altLang="zh-CN" sz="2400" kern="0" dirty="0"/>
              </a:p>
            </p:txBody>
          </p:sp>
        </mc:Choice>
        <mc:Fallback xmlns="">
          <p:sp>
            <p:nvSpPr>
              <p:cNvPr id="10" name="内容占位符 2">
                <a:extLst>
                  <a:ext uri="{FF2B5EF4-FFF2-40B4-BE49-F238E27FC236}">
                    <a16:creationId xmlns:a16="http://schemas.microsoft.com/office/drawing/2014/main" id="{F8008CF2-478B-AF79-D586-9F1C1206DCCE}"/>
                  </a:ext>
                </a:extLst>
              </p:cNvPr>
              <p:cNvSpPr txBox="1">
                <a:spLocks noRot="1" noChangeAspect="1" noMove="1" noResize="1" noEditPoints="1" noAdjustHandles="1" noChangeArrowheads="1" noChangeShapeType="1" noTextEdit="1"/>
              </p:cNvSpPr>
              <p:nvPr/>
            </p:nvSpPr>
            <p:spPr>
              <a:xfrm>
                <a:off x="1316604" y="2833288"/>
                <a:ext cx="6253065" cy="1570718"/>
              </a:xfrm>
              <a:prstGeom prst="rect">
                <a:avLst/>
              </a:prstGeom>
              <a:blipFill>
                <a:blip r:embed="rId2"/>
                <a:stretch>
                  <a:fillRect l="-5458" t="-36187" b="-43191"/>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34434102"/>
      </p:ext>
    </p:extLst>
  </p:cSld>
  <p:clrMapOvr>
    <a:masterClrMapping/>
  </p:clrMapOvr>
  <p:transition>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BD4E3-90B2-584F-28A3-E58968BB216F}"/>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73CE514B-6B20-8383-1C31-89AAB654DF70}"/>
              </a:ext>
            </a:extLst>
          </p:cNvPr>
          <p:cNvSpPr>
            <a:spLocks noGrp="1"/>
          </p:cNvSpPr>
          <p:nvPr>
            <p:ph type="title"/>
          </p:nvPr>
        </p:nvSpPr>
        <p:spPr/>
        <p:txBody>
          <a:bodyPr/>
          <a:lstStyle/>
          <a:p>
            <a:r>
              <a:rPr lang="zh-CN" altLang="en-US" dirty="0"/>
              <a:t>目录</a:t>
            </a:r>
          </a:p>
        </p:txBody>
      </p:sp>
      <p:sp>
        <p:nvSpPr>
          <p:cNvPr id="4" name="灯片编号占位符 3">
            <a:extLst>
              <a:ext uri="{FF2B5EF4-FFF2-40B4-BE49-F238E27FC236}">
                <a16:creationId xmlns:a16="http://schemas.microsoft.com/office/drawing/2014/main" id="{8D9211EA-F7E7-F4CF-B20A-AEF28C3EDA31}"/>
              </a:ext>
            </a:extLst>
          </p:cNvPr>
          <p:cNvSpPr>
            <a:spLocks noGrp="1"/>
          </p:cNvSpPr>
          <p:nvPr>
            <p:ph type="sldNum" sz="quarter" idx="12"/>
          </p:nvPr>
        </p:nvSpPr>
        <p:spPr/>
        <p:txBody>
          <a:bodyPr/>
          <a:lstStyle/>
          <a:p>
            <a:fld id="{C40B4FF0-5E72-4B05-8317-861D4184A370}" type="slidenum">
              <a:rPr lang="zh-CN" altLang="en-US" smtClean="0"/>
              <a:pPr/>
              <a:t>3</a:t>
            </a:fld>
            <a:endParaRPr lang="zh-CN" altLang="en-US" dirty="0"/>
          </a:p>
        </p:txBody>
      </p:sp>
      <p:sp>
        <p:nvSpPr>
          <p:cNvPr id="6" name="内容占位符 1">
            <a:extLst>
              <a:ext uri="{FF2B5EF4-FFF2-40B4-BE49-F238E27FC236}">
                <a16:creationId xmlns:a16="http://schemas.microsoft.com/office/drawing/2014/main" id="{0CCB0F9F-7400-7FC4-0CA2-E430990815F5}"/>
              </a:ext>
            </a:extLst>
          </p:cNvPr>
          <p:cNvSpPr>
            <a:spLocks noGrp="1"/>
          </p:cNvSpPr>
          <p:nvPr>
            <p:ph idx="1"/>
          </p:nvPr>
        </p:nvSpPr>
        <p:spPr>
          <a:xfrm>
            <a:off x="2674780" y="1946740"/>
            <a:ext cx="6119973" cy="3451526"/>
          </a:xfrm>
        </p:spPr>
        <p:txBody>
          <a:bodyPr/>
          <a:lstStyle/>
          <a:p>
            <a:pPr>
              <a:lnSpc>
                <a:spcPct val="150000"/>
              </a:lnSpc>
            </a:pPr>
            <a:r>
              <a:rPr lang="zh-CN" altLang="en-US" dirty="0"/>
              <a:t>主漂移室概述</a:t>
            </a:r>
            <a:endParaRPr lang="en-US" altLang="zh-CN" dirty="0"/>
          </a:p>
          <a:p>
            <a:pPr>
              <a:lnSpc>
                <a:spcPct val="150000"/>
              </a:lnSpc>
            </a:pPr>
            <a:r>
              <a:rPr lang="zh-CN" altLang="en-US" dirty="0">
                <a:solidFill>
                  <a:schemeClr val="tx2">
                    <a:lumMod val="40000"/>
                    <a:lumOff val="60000"/>
                  </a:schemeClr>
                </a:solidFill>
              </a:rPr>
              <a:t>工程机优化设计</a:t>
            </a:r>
            <a:endParaRPr lang="en-US" altLang="zh-CN" dirty="0">
              <a:solidFill>
                <a:schemeClr val="tx2">
                  <a:lumMod val="40000"/>
                  <a:lumOff val="60000"/>
                </a:schemeClr>
              </a:solidFill>
            </a:endParaRPr>
          </a:p>
          <a:p>
            <a:pPr>
              <a:lnSpc>
                <a:spcPct val="150000"/>
              </a:lnSpc>
            </a:pPr>
            <a:r>
              <a:rPr lang="zh-CN" altLang="en-US" dirty="0">
                <a:solidFill>
                  <a:schemeClr val="tx2">
                    <a:lumMod val="40000"/>
                    <a:lumOff val="60000"/>
                  </a:schemeClr>
                </a:solidFill>
              </a:rPr>
              <a:t>样机设计与关键技术研究</a:t>
            </a:r>
            <a:endParaRPr lang="en-US" altLang="zh-CN" dirty="0">
              <a:solidFill>
                <a:schemeClr val="tx2">
                  <a:lumMod val="40000"/>
                  <a:lumOff val="60000"/>
                </a:schemeClr>
              </a:solidFill>
            </a:endParaRPr>
          </a:p>
          <a:p>
            <a:pPr>
              <a:lnSpc>
                <a:spcPct val="150000"/>
              </a:lnSpc>
            </a:pPr>
            <a:r>
              <a:rPr lang="zh-CN" altLang="en-US" dirty="0">
                <a:solidFill>
                  <a:schemeClr val="tx2">
                    <a:lumMod val="40000"/>
                    <a:lumOff val="60000"/>
                  </a:schemeClr>
                </a:solidFill>
              </a:rPr>
              <a:t>超小单元样机的研制与测试</a:t>
            </a:r>
            <a:endParaRPr lang="en-US" altLang="zh-CN" dirty="0">
              <a:solidFill>
                <a:schemeClr val="tx2">
                  <a:lumMod val="40000"/>
                  <a:lumOff val="60000"/>
                </a:schemeClr>
              </a:solidFill>
            </a:endParaRPr>
          </a:p>
          <a:p>
            <a:pPr>
              <a:lnSpc>
                <a:spcPct val="150000"/>
              </a:lnSpc>
            </a:pPr>
            <a:r>
              <a:rPr lang="zh-CN" altLang="en-US" dirty="0">
                <a:solidFill>
                  <a:schemeClr val="tx2">
                    <a:lumMod val="40000"/>
                    <a:lumOff val="60000"/>
                  </a:schemeClr>
                </a:solidFill>
              </a:rPr>
              <a:t>全长样机的研制与测试</a:t>
            </a:r>
          </a:p>
        </p:txBody>
      </p:sp>
    </p:spTree>
    <p:extLst>
      <p:ext uri="{BB962C8B-B14F-4D97-AF65-F5344CB8AC3E}">
        <p14:creationId xmlns:p14="http://schemas.microsoft.com/office/powerpoint/2010/main" val="163876376"/>
      </p:ext>
    </p:extLst>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A6279-BD4A-F2F2-468A-B6300CCD7BDB}"/>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A1CB8E44-C397-3C97-1C30-F878C0EDAA65}"/>
              </a:ext>
            </a:extLst>
          </p:cNvPr>
          <p:cNvSpPr>
            <a:spLocks noGrp="1"/>
          </p:cNvSpPr>
          <p:nvPr>
            <p:ph type="title"/>
          </p:nvPr>
        </p:nvSpPr>
        <p:spPr/>
        <p:txBody>
          <a:bodyPr/>
          <a:lstStyle/>
          <a:p>
            <a:r>
              <a:rPr lang="zh-CN" altLang="en-US" dirty="0"/>
              <a:t>超级陶粲装置（</a:t>
            </a:r>
            <a:r>
              <a:rPr lang="en-US" altLang="zh-CN" dirty="0"/>
              <a:t>STCF</a:t>
            </a:r>
            <a:r>
              <a:rPr lang="zh-CN" altLang="en-US" dirty="0"/>
              <a:t>）</a:t>
            </a:r>
          </a:p>
        </p:txBody>
      </p:sp>
      <p:sp>
        <p:nvSpPr>
          <p:cNvPr id="4" name="灯片编号占位符 3">
            <a:extLst>
              <a:ext uri="{FF2B5EF4-FFF2-40B4-BE49-F238E27FC236}">
                <a16:creationId xmlns:a16="http://schemas.microsoft.com/office/drawing/2014/main" id="{91DF4035-CC37-E2E2-7150-F4F7FEA8C525}"/>
              </a:ext>
            </a:extLst>
          </p:cNvPr>
          <p:cNvSpPr>
            <a:spLocks noGrp="1"/>
          </p:cNvSpPr>
          <p:nvPr>
            <p:ph type="sldNum" sz="quarter" idx="12"/>
          </p:nvPr>
        </p:nvSpPr>
        <p:spPr/>
        <p:txBody>
          <a:bodyPr/>
          <a:lstStyle/>
          <a:p>
            <a:fld id="{C40B4FF0-5E72-4B05-8317-861D4184A370}" type="slidenum">
              <a:rPr lang="zh-CN" altLang="en-US" smtClean="0"/>
              <a:pPr/>
              <a:t>4</a:t>
            </a:fld>
            <a:endParaRPr lang="zh-CN" altLang="en-US" dirty="0"/>
          </a:p>
        </p:txBody>
      </p:sp>
      <p:sp>
        <p:nvSpPr>
          <p:cNvPr id="2" name="标题 1">
            <a:extLst>
              <a:ext uri="{FF2B5EF4-FFF2-40B4-BE49-F238E27FC236}">
                <a16:creationId xmlns:a16="http://schemas.microsoft.com/office/drawing/2014/main" id="{EEB58162-E84E-B177-CF9F-4DA202492233}"/>
              </a:ext>
            </a:extLst>
          </p:cNvPr>
          <p:cNvSpPr txBox="1">
            <a:spLocks/>
          </p:cNvSpPr>
          <p:nvPr/>
        </p:nvSpPr>
        <p:spPr>
          <a:xfrm>
            <a:off x="353136" y="6125793"/>
            <a:ext cx="11485728" cy="648072"/>
          </a:xfrm>
          <a:prstGeom prst="rect">
            <a:avLst/>
          </a:prstGeom>
          <a:solidFill>
            <a:srgbClr val="122185"/>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b="1" dirty="0">
                <a:solidFill>
                  <a:srgbClr val="FF0000"/>
                </a:solidFill>
                <a:latin typeface="Times New Roman" panose="02020603050405020304" pitchFamily="18" charset="0"/>
                <a:ea typeface="STZhongsong" panose="02010600040101010101" pitchFamily="2" charset="-122"/>
                <a:cs typeface="Times New Roman" panose="02020603050405020304" pitchFamily="18" charset="0"/>
              </a:rPr>
              <a:t>S</a:t>
            </a:r>
            <a:r>
              <a:rPr lang="en-US" altLang="zh-CN" b="1" dirty="0">
                <a:solidFill>
                  <a:schemeClr val="bg1"/>
                </a:solidFill>
                <a:latin typeface="Times New Roman" panose="02020603050405020304" pitchFamily="18" charset="0"/>
                <a:ea typeface="STZhongsong" panose="02010600040101010101" pitchFamily="2" charset="-122"/>
                <a:cs typeface="Times New Roman" panose="02020603050405020304" pitchFamily="18" charset="0"/>
              </a:rPr>
              <a:t>uper </a:t>
            </a:r>
            <a:r>
              <a:rPr lang="en-US" altLang="zh-CN" b="1" dirty="0">
                <a:solidFill>
                  <a:srgbClr val="FF0000"/>
                </a:solidFill>
                <a:latin typeface="Times New Roman" panose="02020603050405020304" pitchFamily="18" charset="0"/>
                <a:ea typeface="STZhongsong" panose="02010600040101010101" pitchFamily="2" charset="-122"/>
                <a:cs typeface="Times New Roman" panose="02020603050405020304" pitchFamily="18" charset="0"/>
              </a:rPr>
              <a:t>T</a:t>
            </a:r>
            <a:r>
              <a:rPr lang="en-US" altLang="zh-CN" b="1" dirty="0">
                <a:solidFill>
                  <a:schemeClr val="bg1"/>
                </a:solidFill>
                <a:latin typeface="Times New Roman" panose="02020603050405020304" pitchFamily="18" charset="0"/>
                <a:ea typeface="STZhongsong" panose="02010600040101010101" pitchFamily="2" charset="-122"/>
                <a:cs typeface="Times New Roman" panose="02020603050405020304" pitchFamily="18" charset="0"/>
              </a:rPr>
              <a:t>au </a:t>
            </a:r>
            <a:r>
              <a:rPr lang="en-US" altLang="zh-CN" b="1" dirty="0">
                <a:solidFill>
                  <a:srgbClr val="FF0000"/>
                </a:solidFill>
                <a:latin typeface="Times New Roman" panose="02020603050405020304" pitchFamily="18" charset="0"/>
                <a:ea typeface="STZhongsong" panose="02010600040101010101" pitchFamily="2" charset="-122"/>
                <a:cs typeface="Times New Roman" panose="02020603050405020304" pitchFamily="18" charset="0"/>
              </a:rPr>
              <a:t>C</a:t>
            </a:r>
            <a:r>
              <a:rPr lang="en-US" altLang="zh-CN" b="1" dirty="0">
                <a:solidFill>
                  <a:schemeClr val="bg1"/>
                </a:solidFill>
                <a:latin typeface="Times New Roman" panose="02020603050405020304" pitchFamily="18" charset="0"/>
                <a:ea typeface="STZhongsong" panose="02010600040101010101" pitchFamily="2" charset="-122"/>
                <a:cs typeface="Times New Roman" panose="02020603050405020304" pitchFamily="18" charset="0"/>
              </a:rPr>
              <a:t>harm </a:t>
            </a:r>
            <a:r>
              <a:rPr lang="en-US" altLang="zh-CN" dirty="0">
                <a:solidFill>
                  <a:srgbClr val="FF0000"/>
                </a:solidFill>
                <a:latin typeface="Times New Roman" panose="02020603050405020304" pitchFamily="18" charset="0"/>
                <a:ea typeface="STZhongsong" panose="02010600040101010101" pitchFamily="2" charset="-122"/>
                <a:cs typeface="Times New Roman" panose="02020603050405020304" pitchFamily="18" charset="0"/>
              </a:rPr>
              <a:t>F</a:t>
            </a:r>
            <a:r>
              <a:rPr lang="en-US" altLang="zh-CN" dirty="0">
                <a:solidFill>
                  <a:schemeClr val="bg1"/>
                </a:solidFill>
                <a:latin typeface="Times New Roman" panose="02020603050405020304" pitchFamily="18" charset="0"/>
                <a:ea typeface="STZhongsong" panose="02010600040101010101" pitchFamily="2" charset="-122"/>
                <a:cs typeface="Times New Roman" panose="02020603050405020304" pitchFamily="18" charset="0"/>
              </a:rPr>
              <a:t>acility (</a:t>
            </a:r>
            <a:r>
              <a:rPr lang="en-US" altLang="zh-CN" dirty="0">
                <a:solidFill>
                  <a:srgbClr val="FF0000"/>
                </a:solidFill>
                <a:latin typeface="Times New Roman" panose="02020603050405020304" pitchFamily="18" charset="0"/>
                <a:ea typeface="STZhongsong" panose="02010600040101010101" pitchFamily="2" charset="-122"/>
                <a:cs typeface="Times New Roman" panose="02020603050405020304" pitchFamily="18" charset="0"/>
              </a:rPr>
              <a:t>STCF</a:t>
            </a:r>
            <a:r>
              <a:rPr lang="en-US" altLang="zh-CN" dirty="0">
                <a:solidFill>
                  <a:schemeClr val="bg1"/>
                </a:solidFill>
                <a:latin typeface="Times New Roman" panose="02020603050405020304" pitchFamily="18" charset="0"/>
                <a:ea typeface="STZhongsong" panose="02010600040101010101" pitchFamily="2" charset="-122"/>
                <a:cs typeface="Times New Roman" panose="02020603050405020304" pitchFamily="18" charset="0"/>
              </a:rPr>
              <a:t>)</a:t>
            </a:r>
            <a:endParaRPr lang="zh-CN" altLang="en-US" dirty="0">
              <a:solidFill>
                <a:schemeClr val="bg1"/>
              </a:solidFill>
              <a:latin typeface="Times New Roman" panose="02020603050405020304" pitchFamily="18" charset="0"/>
              <a:ea typeface="STZhongsong" panose="02010600040101010101" pitchFamily="2" charset="-122"/>
              <a:cs typeface="Times New Roman" panose="02020603050405020304" pitchFamily="18" charset="0"/>
            </a:endParaRPr>
          </a:p>
        </p:txBody>
      </p:sp>
      <p:pic>
        <p:nvPicPr>
          <p:cNvPr id="5" name="图片 4">
            <a:extLst>
              <a:ext uri="{FF2B5EF4-FFF2-40B4-BE49-F238E27FC236}">
                <a16:creationId xmlns:a16="http://schemas.microsoft.com/office/drawing/2014/main" id="{4503C5E2-E9EE-120D-255B-9AE7D0941EA9}"/>
              </a:ext>
            </a:extLst>
          </p:cNvPr>
          <p:cNvPicPr>
            <a:picLocks noChangeAspect="1"/>
          </p:cNvPicPr>
          <p:nvPr/>
        </p:nvPicPr>
        <p:blipFill>
          <a:blip r:embed="rId3"/>
          <a:srcRect l="14458" t="1950" r="6868" b="7189"/>
          <a:stretch>
            <a:fillRect/>
          </a:stretch>
        </p:blipFill>
        <p:spPr>
          <a:xfrm>
            <a:off x="9068275" y="3766806"/>
            <a:ext cx="2433049" cy="2171301"/>
          </a:xfrm>
          <a:prstGeom prst="rect">
            <a:avLst/>
          </a:prstGeom>
        </p:spPr>
      </p:pic>
      <p:sp>
        <p:nvSpPr>
          <p:cNvPr id="6" name="文本框 5">
            <a:extLst>
              <a:ext uri="{FF2B5EF4-FFF2-40B4-BE49-F238E27FC236}">
                <a16:creationId xmlns:a16="http://schemas.microsoft.com/office/drawing/2014/main" id="{ADAC2553-F5C5-B39D-B9A5-4F83876BBA2A}"/>
              </a:ext>
            </a:extLst>
          </p:cNvPr>
          <p:cNvSpPr txBox="1"/>
          <p:nvPr/>
        </p:nvSpPr>
        <p:spPr>
          <a:xfrm>
            <a:off x="579167" y="5496564"/>
            <a:ext cx="6972338" cy="646331"/>
          </a:xfrm>
          <a:prstGeom prst="rect">
            <a:avLst/>
          </a:prstGeom>
          <a:noFill/>
        </p:spPr>
        <p:txBody>
          <a:bodyPr wrap="square">
            <a:spAutoFit/>
          </a:bodyPr>
          <a:lstStyle/>
          <a:p>
            <a:pPr lvl="0" defTabSz="914400">
              <a:defRPr/>
            </a:pPr>
            <a:r>
              <a:rPr lang="en-US" altLang="zh-CN" b="1" dirty="0">
                <a:solidFill>
                  <a:srgbClr val="122185"/>
                </a:solidFill>
                <a:latin typeface="Times New Roman" panose="02020603050405020304" pitchFamily="18" charset="0"/>
                <a:cs typeface="Times New Roman" panose="02020603050405020304" pitchFamily="18" charset="0"/>
              </a:rPr>
              <a:t>A new generation of electron-positron collider: STCF</a:t>
            </a:r>
          </a:p>
          <a:p>
            <a:pPr lvl="0" defTabSz="914400">
              <a:defRPr/>
            </a:pPr>
            <a:r>
              <a:rPr lang="en-US" altLang="zh-CN" b="1" dirty="0">
                <a:solidFill>
                  <a:srgbClr val="122185"/>
                </a:solidFill>
                <a:latin typeface="Times New Roman" panose="02020603050405020304" pitchFamily="18" charset="0"/>
                <a:cs typeface="Times New Roman" panose="02020603050405020304" pitchFamily="18" charset="0"/>
              </a:rPr>
              <a:t>Centroid energy: </a:t>
            </a:r>
            <a:r>
              <a:rPr lang="en-US" altLang="zh-CN" b="1" dirty="0">
                <a:solidFill>
                  <a:srgbClr val="FF0000"/>
                </a:solidFill>
                <a:latin typeface="Times New Roman" panose="02020603050405020304" pitchFamily="18" charset="0"/>
                <a:cs typeface="Times New Roman" panose="02020603050405020304" pitchFamily="18" charset="0"/>
              </a:rPr>
              <a:t>2-7</a:t>
            </a:r>
            <a:r>
              <a:rPr lang="en-US" altLang="zh-CN" b="1" dirty="0">
                <a:solidFill>
                  <a:srgbClr val="122185"/>
                </a:solidFill>
                <a:latin typeface="Times New Roman" panose="02020603050405020304" pitchFamily="18" charset="0"/>
                <a:cs typeface="Times New Roman" panose="02020603050405020304" pitchFamily="18" charset="0"/>
              </a:rPr>
              <a:t>GeV</a:t>
            </a:r>
            <a:r>
              <a:rPr lang="zh-CN" altLang="en-US" b="1" dirty="0">
                <a:solidFill>
                  <a:srgbClr val="122185"/>
                </a:solidFill>
                <a:latin typeface="Times New Roman" panose="02020603050405020304" pitchFamily="18" charset="0"/>
                <a:cs typeface="Times New Roman" panose="02020603050405020304" pitchFamily="18" charset="0"/>
              </a:rPr>
              <a:t>，</a:t>
            </a:r>
            <a:r>
              <a:rPr lang="en-US" altLang="zh-CN" b="1" dirty="0">
                <a:solidFill>
                  <a:srgbClr val="122185"/>
                </a:solidFill>
                <a:latin typeface="Times New Roman" panose="02020603050405020304" pitchFamily="18" charset="0"/>
                <a:cs typeface="Times New Roman" panose="02020603050405020304" pitchFamily="18" charset="0"/>
              </a:rPr>
              <a:t>Luminosity&gt;</a:t>
            </a:r>
            <a:r>
              <a:rPr lang="en-US" altLang="zh-CN" b="1" dirty="0">
                <a:solidFill>
                  <a:srgbClr val="FF0000"/>
                </a:solidFill>
                <a:latin typeface="Times New Roman" panose="02020603050405020304" pitchFamily="18" charset="0"/>
                <a:cs typeface="Times New Roman" panose="02020603050405020304" pitchFamily="18" charset="0"/>
              </a:rPr>
              <a:t>0.5~1x10</a:t>
            </a:r>
            <a:r>
              <a:rPr lang="en-US" altLang="zh-CN" b="1" baseline="30000" dirty="0">
                <a:solidFill>
                  <a:srgbClr val="FF0000"/>
                </a:solidFill>
                <a:latin typeface="Times New Roman" panose="02020603050405020304" pitchFamily="18" charset="0"/>
                <a:cs typeface="Times New Roman" panose="02020603050405020304" pitchFamily="18" charset="0"/>
              </a:rPr>
              <a:t>35</a:t>
            </a:r>
            <a:r>
              <a:rPr lang="en-US" altLang="zh-CN" b="1" baseline="30000" dirty="0">
                <a:solidFill>
                  <a:srgbClr val="122185"/>
                </a:solidFill>
                <a:latin typeface="Times New Roman" panose="02020603050405020304" pitchFamily="18" charset="0"/>
                <a:cs typeface="Times New Roman" panose="02020603050405020304" pitchFamily="18" charset="0"/>
              </a:rPr>
              <a:t> </a:t>
            </a:r>
            <a:r>
              <a:rPr lang="en-US" altLang="zh-CN" b="1" dirty="0">
                <a:solidFill>
                  <a:srgbClr val="122185"/>
                </a:solidFill>
                <a:latin typeface="Times New Roman" panose="02020603050405020304" pitchFamily="18" charset="0"/>
                <a:cs typeface="Times New Roman" panose="02020603050405020304" pitchFamily="18" charset="0"/>
              </a:rPr>
              <a:t>cm</a:t>
            </a:r>
            <a:r>
              <a:rPr lang="en-US" altLang="zh-CN" b="1" baseline="30000" dirty="0">
                <a:solidFill>
                  <a:srgbClr val="122185"/>
                </a:solidFill>
                <a:latin typeface="Times New Roman" panose="02020603050405020304" pitchFamily="18" charset="0"/>
                <a:cs typeface="Times New Roman" panose="02020603050405020304" pitchFamily="18" charset="0"/>
              </a:rPr>
              <a:t>-2</a:t>
            </a:r>
            <a:r>
              <a:rPr lang="en-US" altLang="zh-CN" b="1" dirty="0">
                <a:solidFill>
                  <a:srgbClr val="122185"/>
                </a:solidFill>
                <a:latin typeface="Times New Roman" panose="02020603050405020304" pitchFamily="18" charset="0"/>
                <a:cs typeface="Times New Roman" panose="02020603050405020304" pitchFamily="18" charset="0"/>
              </a:rPr>
              <a:t> s</a:t>
            </a:r>
            <a:r>
              <a:rPr lang="en-US" altLang="zh-CN" b="1" baseline="30000" dirty="0">
                <a:solidFill>
                  <a:srgbClr val="122185"/>
                </a:solidFill>
                <a:latin typeface="Times New Roman" panose="02020603050405020304" pitchFamily="18" charset="0"/>
                <a:cs typeface="Times New Roman" panose="02020603050405020304" pitchFamily="18" charset="0"/>
              </a:rPr>
              <a:t>-1</a:t>
            </a:r>
          </a:p>
        </p:txBody>
      </p:sp>
      <p:pic>
        <p:nvPicPr>
          <p:cNvPr id="7" name="图片 6">
            <a:extLst>
              <a:ext uri="{FF2B5EF4-FFF2-40B4-BE49-F238E27FC236}">
                <a16:creationId xmlns:a16="http://schemas.microsoft.com/office/drawing/2014/main" id="{7C1F87DE-1ED2-299D-6310-029E3CE07173}"/>
              </a:ext>
            </a:extLst>
          </p:cNvPr>
          <p:cNvPicPr>
            <a:picLocks noChangeAspect="1"/>
          </p:cNvPicPr>
          <p:nvPr/>
        </p:nvPicPr>
        <p:blipFill>
          <a:blip r:embed="rId4"/>
          <a:stretch>
            <a:fillRect/>
          </a:stretch>
        </p:blipFill>
        <p:spPr>
          <a:xfrm>
            <a:off x="833553" y="1339387"/>
            <a:ext cx="7443089" cy="4185177"/>
          </a:xfrm>
          <a:prstGeom prst="rect">
            <a:avLst/>
          </a:prstGeom>
        </p:spPr>
      </p:pic>
      <p:grpSp>
        <p:nvGrpSpPr>
          <p:cNvPr id="10" name="Group 23">
            <a:extLst>
              <a:ext uri="{FF2B5EF4-FFF2-40B4-BE49-F238E27FC236}">
                <a16:creationId xmlns:a16="http://schemas.microsoft.com/office/drawing/2014/main" id="{312F7F77-4D24-D482-C69F-F539B70242C7}"/>
              </a:ext>
            </a:extLst>
          </p:cNvPr>
          <p:cNvGrpSpPr/>
          <p:nvPr/>
        </p:nvGrpSpPr>
        <p:grpSpPr>
          <a:xfrm>
            <a:off x="9029923" y="1347567"/>
            <a:ext cx="2484628" cy="1712503"/>
            <a:chOff x="8419881" y="1139978"/>
            <a:chExt cx="2542874" cy="1925240"/>
          </a:xfrm>
        </p:grpSpPr>
        <p:pic>
          <p:nvPicPr>
            <p:cNvPr id="11" name="Image" descr="Image">
              <a:extLst>
                <a:ext uri="{FF2B5EF4-FFF2-40B4-BE49-F238E27FC236}">
                  <a16:creationId xmlns:a16="http://schemas.microsoft.com/office/drawing/2014/main" id="{9EDD7DEC-FCFA-E4E4-4449-A2DF96D4581C}"/>
                </a:ext>
              </a:extLst>
            </p:cNvPr>
            <p:cNvPicPr>
              <a:picLocks noChangeAspect="1"/>
            </p:cNvPicPr>
            <p:nvPr/>
          </p:nvPicPr>
          <p:blipFill>
            <a:blip r:embed="rId5" cstate="print"/>
            <a:srcRect/>
            <a:stretch>
              <a:fillRect/>
            </a:stretch>
          </p:blipFill>
          <p:spPr>
            <a:xfrm>
              <a:off x="8588953" y="1139978"/>
              <a:ext cx="2373802" cy="1925240"/>
            </a:xfrm>
            <a:custGeom>
              <a:avLst/>
              <a:gdLst/>
              <a:ahLst/>
              <a:cxnLst>
                <a:cxn ang="0">
                  <a:pos x="wd2" y="hd2"/>
                </a:cxn>
                <a:cxn ang="5400000">
                  <a:pos x="wd2" y="hd2"/>
                </a:cxn>
                <a:cxn ang="10800000">
                  <a:pos x="wd2" y="hd2"/>
                </a:cxn>
                <a:cxn ang="16200000">
                  <a:pos x="wd2" y="hd2"/>
                </a:cxn>
              </a:cxnLst>
              <a:rect l="0" t="0" r="r" b="b"/>
              <a:pathLst>
                <a:path w="21600" h="21585" extrusionOk="0">
                  <a:moveTo>
                    <a:pt x="15423" y="5"/>
                  </a:moveTo>
                  <a:cubicBezTo>
                    <a:pt x="15189" y="15"/>
                    <a:pt x="14808" y="41"/>
                    <a:pt x="14210" y="88"/>
                  </a:cubicBezTo>
                  <a:cubicBezTo>
                    <a:pt x="13969" y="107"/>
                    <a:pt x="13396" y="150"/>
                    <a:pt x="12937" y="185"/>
                  </a:cubicBezTo>
                  <a:cubicBezTo>
                    <a:pt x="12478" y="220"/>
                    <a:pt x="11814" y="272"/>
                    <a:pt x="11460" y="299"/>
                  </a:cubicBezTo>
                  <a:cubicBezTo>
                    <a:pt x="11107" y="326"/>
                    <a:pt x="9209" y="460"/>
                    <a:pt x="7244" y="595"/>
                  </a:cubicBezTo>
                  <a:cubicBezTo>
                    <a:pt x="5279" y="731"/>
                    <a:pt x="3614" y="849"/>
                    <a:pt x="3543" y="858"/>
                  </a:cubicBezTo>
                  <a:cubicBezTo>
                    <a:pt x="3472" y="867"/>
                    <a:pt x="3257" y="882"/>
                    <a:pt x="3066" y="891"/>
                  </a:cubicBezTo>
                  <a:cubicBezTo>
                    <a:pt x="2876" y="901"/>
                    <a:pt x="2605" y="916"/>
                    <a:pt x="2463" y="927"/>
                  </a:cubicBezTo>
                  <a:cubicBezTo>
                    <a:pt x="2322" y="938"/>
                    <a:pt x="2131" y="951"/>
                    <a:pt x="2039" y="955"/>
                  </a:cubicBezTo>
                  <a:cubicBezTo>
                    <a:pt x="1947" y="960"/>
                    <a:pt x="1725" y="974"/>
                    <a:pt x="1545" y="989"/>
                  </a:cubicBezTo>
                  <a:lnTo>
                    <a:pt x="1221" y="1015"/>
                  </a:lnTo>
                  <a:lnTo>
                    <a:pt x="1117" y="1396"/>
                  </a:lnTo>
                  <a:cubicBezTo>
                    <a:pt x="1060" y="1606"/>
                    <a:pt x="785" y="2653"/>
                    <a:pt x="506" y="3724"/>
                  </a:cubicBezTo>
                  <a:lnTo>
                    <a:pt x="0" y="5673"/>
                  </a:lnTo>
                  <a:lnTo>
                    <a:pt x="72" y="7256"/>
                  </a:lnTo>
                  <a:cubicBezTo>
                    <a:pt x="112" y="8127"/>
                    <a:pt x="150" y="8920"/>
                    <a:pt x="154" y="9020"/>
                  </a:cubicBezTo>
                  <a:cubicBezTo>
                    <a:pt x="158" y="9119"/>
                    <a:pt x="194" y="9969"/>
                    <a:pt x="236" y="10909"/>
                  </a:cubicBezTo>
                  <a:lnTo>
                    <a:pt x="312" y="12618"/>
                  </a:lnTo>
                  <a:lnTo>
                    <a:pt x="430" y="13094"/>
                  </a:lnTo>
                  <a:cubicBezTo>
                    <a:pt x="496" y="13356"/>
                    <a:pt x="606" y="13783"/>
                    <a:pt x="675" y="14045"/>
                  </a:cubicBezTo>
                  <a:cubicBezTo>
                    <a:pt x="744" y="14307"/>
                    <a:pt x="912" y="14965"/>
                    <a:pt x="1048" y="15507"/>
                  </a:cubicBezTo>
                  <a:cubicBezTo>
                    <a:pt x="1750" y="18306"/>
                    <a:pt x="1912" y="18904"/>
                    <a:pt x="1983" y="18975"/>
                  </a:cubicBezTo>
                  <a:cubicBezTo>
                    <a:pt x="2058" y="19050"/>
                    <a:pt x="2084" y="19082"/>
                    <a:pt x="3350" y="20580"/>
                  </a:cubicBezTo>
                  <a:cubicBezTo>
                    <a:pt x="3997" y="21345"/>
                    <a:pt x="4224" y="21595"/>
                    <a:pt x="4263" y="21585"/>
                  </a:cubicBezTo>
                  <a:cubicBezTo>
                    <a:pt x="4291" y="21578"/>
                    <a:pt x="4360" y="21557"/>
                    <a:pt x="4417" y="21538"/>
                  </a:cubicBezTo>
                  <a:cubicBezTo>
                    <a:pt x="4473" y="21519"/>
                    <a:pt x="4594" y="21488"/>
                    <a:pt x="4686" y="21469"/>
                  </a:cubicBezTo>
                  <a:cubicBezTo>
                    <a:pt x="4777" y="21450"/>
                    <a:pt x="4867" y="21416"/>
                    <a:pt x="4884" y="21398"/>
                  </a:cubicBezTo>
                  <a:cubicBezTo>
                    <a:pt x="4902" y="21379"/>
                    <a:pt x="4925" y="21373"/>
                    <a:pt x="4938" y="21384"/>
                  </a:cubicBezTo>
                  <a:cubicBezTo>
                    <a:pt x="4951" y="21394"/>
                    <a:pt x="5001" y="21386"/>
                    <a:pt x="5049" y="21367"/>
                  </a:cubicBezTo>
                  <a:cubicBezTo>
                    <a:pt x="5150" y="21327"/>
                    <a:pt x="5378" y="21249"/>
                    <a:pt x="5509" y="21208"/>
                  </a:cubicBezTo>
                  <a:cubicBezTo>
                    <a:pt x="5614" y="21176"/>
                    <a:pt x="7431" y="20586"/>
                    <a:pt x="7489" y="20566"/>
                  </a:cubicBezTo>
                  <a:cubicBezTo>
                    <a:pt x="7510" y="20558"/>
                    <a:pt x="7856" y="20450"/>
                    <a:pt x="8259" y="20324"/>
                  </a:cubicBezTo>
                  <a:cubicBezTo>
                    <a:pt x="8662" y="20198"/>
                    <a:pt x="9270" y="20006"/>
                    <a:pt x="9609" y="19897"/>
                  </a:cubicBezTo>
                  <a:cubicBezTo>
                    <a:pt x="9948" y="19789"/>
                    <a:pt x="10770" y="19528"/>
                    <a:pt x="11434" y="19319"/>
                  </a:cubicBezTo>
                  <a:cubicBezTo>
                    <a:pt x="12099" y="19110"/>
                    <a:pt x="12759" y="18900"/>
                    <a:pt x="12900" y="18854"/>
                  </a:cubicBezTo>
                  <a:cubicBezTo>
                    <a:pt x="13041" y="18808"/>
                    <a:pt x="13579" y="18639"/>
                    <a:pt x="14095" y="18477"/>
                  </a:cubicBezTo>
                  <a:cubicBezTo>
                    <a:pt x="14611" y="18315"/>
                    <a:pt x="15049" y="18175"/>
                    <a:pt x="15070" y="18167"/>
                  </a:cubicBezTo>
                  <a:cubicBezTo>
                    <a:pt x="15091" y="18159"/>
                    <a:pt x="15492" y="18034"/>
                    <a:pt x="15959" y="17890"/>
                  </a:cubicBezTo>
                  <a:cubicBezTo>
                    <a:pt x="16425" y="17745"/>
                    <a:pt x="16921" y="17589"/>
                    <a:pt x="17063" y="17541"/>
                  </a:cubicBezTo>
                  <a:cubicBezTo>
                    <a:pt x="17204" y="17494"/>
                    <a:pt x="17350" y="17449"/>
                    <a:pt x="17385" y="17442"/>
                  </a:cubicBezTo>
                  <a:cubicBezTo>
                    <a:pt x="17421" y="17434"/>
                    <a:pt x="17508" y="17405"/>
                    <a:pt x="17578" y="17380"/>
                  </a:cubicBezTo>
                  <a:cubicBezTo>
                    <a:pt x="17649" y="17355"/>
                    <a:pt x="17782" y="17318"/>
                    <a:pt x="17873" y="17297"/>
                  </a:cubicBezTo>
                  <a:cubicBezTo>
                    <a:pt x="17965" y="17276"/>
                    <a:pt x="18051" y="17251"/>
                    <a:pt x="18064" y="17240"/>
                  </a:cubicBezTo>
                  <a:cubicBezTo>
                    <a:pt x="18078" y="17229"/>
                    <a:pt x="18123" y="17215"/>
                    <a:pt x="18164" y="17209"/>
                  </a:cubicBezTo>
                  <a:cubicBezTo>
                    <a:pt x="18206" y="17203"/>
                    <a:pt x="18255" y="17184"/>
                    <a:pt x="18272" y="17167"/>
                  </a:cubicBezTo>
                  <a:cubicBezTo>
                    <a:pt x="18289" y="17149"/>
                    <a:pt x="18357" y="17124"/>
                    <a:pt x="18424" y="17112"/>
                  </a:cubicBezTo>
                  <a:cubicBezTo>
                    <a:pt x="18520" y="17095"/>
                    <a:pt x="18574" y="17060"/>
                    <a:pt x="18667" y="16951"/>
                  </a:cubicBezTo>
                  <a:cubicBezTo>
                    <a:pt x="18733" y="16874"/>
                    <a:pt x="19379" y="16135"/>
                    <a:pt x="20105" y="15308"/>
                  </a:cubicBezTo>
                  <a:cubicBezTo>
                    <a:pt x="20831" y="14481"/>
                    <a:pt x="21429" y="13789"/>
                    <a:pt x="21435" y="13770"/>
                  </a:cubicBezTo>
                  <a:cubicBezTo>
                    <a:pt x="21445" y="13734"/>
                    <a:pt x="21600" y="10472"/>
                    <a:pt x="21600" y="10285"/>
                  </a:cubicBezTo>
                  <a:lnTo>
                    <a:pt x="21600" y="10183"/>
                  </a:lnTo>
                  <a:lnTo>
                    <a:pt x="21144" y="10010"/>
                  </a:lnTo>
                  <a:cubicBezTo>
                    <a:pt x="20893" y="9915"/>
                    <a:pt x="20600" y="9801"/>
                    <a:pt x="20494" y="9759"/>
                  </a:cubicBezTo>
                  <a:cubicBezTo>
                    <a:pt x="20388" y="9718"/>
                    <a:pt x="20082" y="9601"/>
                    <a:pt x="19814" y="9501"/>
                  </a:cubicBezTo>
                  <a:cubicBezTo>
                    <a:pt x="19545" y="9400"/>
                    <a:pt x="19236" y="9281"/>
                    <a:pt x="19127" y="9235"/>
                  </a:cubicBezTo>
                  <a:cubicBezTo>
                    <a:pt x="18915" y="9146"/>
                    <a:pt x="18904" y="9148"/>
                    <a:pt x="18105" y="9204"/>
                  </a:cubicBezTo>
                  <a:cubicBezTo>
                    <a:pt x="17943" y="9216"/>
                    <a:pt x="17791" y="9224"/>
                    <a:pt x="17769" y="9223"/>
                  </a:cubicBezTo>
                  <a:cubicBezTo>
                    <a:pt x="17733" y="9222"/>
                    <a:pt x="17148" y="9286"/>
                    <a:pt x="17090" y="9297"/>
                  </a:cubicBezTo>
                  <a:cubicBezTo>
                    <a:pt x="17076" y="9300"/>
                    <a:pt x="17050" y="9312"/>
                    <a:pt x="17033" y="9325"/>
                  </a:cubicBezTo>
                  <a:cubicBezTo>
                    <a:pt x="17016" y="9339"/>
                    <a:pt x="16995" y="9334"/>
                    <a:pt x="16987" y="9316"/>
                  </a:cubicBezTo>
                  <a:cubicBezTo>
                    <a:pt x="16978" y="9297"/>
                    <a:pt x="16946" y="9283"/>
                    <a:pt x="16916" y="9283"/>
                  </a:cubicBezTo>
                  <a:cubicBezTo>
                    <a:pt x="16865" y="9283"/>
                    <a:pt x="16872" y="9328"/>
                    <a:pt x="16923" y="9337"/>
                  </a:cubicBezTo>
                  <a:cubicBezTo>
                    <a:pt x="16972" y="9346"/>
                    <a:pt x="16976" y="9350"/>
                    <a:pt x="16961" y="9382"/>
                  </a:cubicBezTo>
                  <a:cubicBezTo>
                    <a:pt x="16952" y="9401"/>
                    <a:pt x="16931" y="9405"/>
                    <a:pt x="16914" y="9392"/>
                  </a:cubicBezTo>
                  <a:cubicBezTo>
                    <a:pt x="16897" y="9378"/>
                    <a:pt x="16873" y="9364"/>
                    <a:pt x="16859" y="9363"/>
                  </a:cubicBezTo>
                  <a:cubicBezTo>
                    <a:pt x="16844" y="9362"/>
                    <a:pt x="16835" y="9345"/>
                    <a:pt x="16838" y="9325"/>
                  </a:cubicBezTo>
                  <a:cubicBezTo>
                    <a:pt x="16841" y="9305"/>
                    <a:pt x="16823" y="9293"/>
                    <a:pt x="16799" y="9299"/>
                  </a:cubicBezTo>
                  <a:cubicBezTo>
                    <a:pt x="16775" y="9305"/>
                    <a:pt x="16672" y="9312"/>
                    <a:pt x="16571" y="9313"/>
                  </a:cubicBezTo>
                  <a:cubicBezTo>
                    <a:pt x="16434" y="9315"/>
                    <a:pt x="16383" y="9329"/>
                    <a:pt x="16373" y="9366"/>
                  </a:cubicBezTo>
                  <a:cubicBezTo>
                    <a:pt x="16365" y="9392"/>
                    <a:pt x="16356" y="9538"/>
                    <a:pt x="16354" y="9693"/>
                  </a:cubicBezTo>
                  <a:cubicBezTo>
                    <a:pt x="16350" y="9982"/>
                    <a:pt x="16335" y="10031"/>
                    <a:pt x="16259" y="9987"/>
                  </a:cubicBezTo>
                  <a:cubicBezTo>
                    <a:pt x="16235" y="9973"/>
                    <a:pt x="16163" y="9959"/>
                    <a:pt x="16100" y="9958"/>
                  </a:cubicBezTo>
                  <a:cubicBezTo>
                    <a:pt x="15991" y="9956"/>
                    <a:pt x="15984" y="9951"/>
                    <a:pt x="15985" y="9866"/>
                  </a:cubicBezTo>
                  <a:cubicBezTo>
                    <a:pt x="15985" y="9816"/>
                    <a:pt x="15977" y="9776"/>
                    <a:pt x="15966" y="9776"/>
                  </a:cubicBezTo>
                  <a:cubicBezTo>
                    <a:pt x="15956" y="9776"/>
                    <a:pt x="15915" y="9759"/>
                    <a:pt x="15875" y="9738"/>
                  </a:cubicBezTo>
                  <a:cubicBezTo>
                    <a:pt x="15836" y="9717"/>
                    <a:pt x="15797" y="9696"/>
                    <a:pt x="15790" y="9693"/>
                  </a:cubicBezTo>
                  <a:cubicBezTo>
                    <a:pt x="15783" y="9690"/>
                    <a:pt x="15749" y="9674"/>
                    <a:pt x="15714" y="9655"/>
                  </a:cubicBezTo>
                  <a:cubicBezTo>
                    <a:pt x="15679" y="9636"/>
                    <a:pt x="15627" y="9614"/>
                    <a:pt x="15599" y="9607"/>
                  </a:cubicBezTo>
                  <a:cubicBezTo>
                    <a:pt x="15565" y="9599"/>
                    <a:pt x="15512" y="9512"/>
                    <a:pt x="15447" y="9354"/>
                  </a:cubicBezTo>
                  <a:lnTo>
                    <a:pt x="15349" y="9110"/>
                  </a:lnTo>
                  <a:lnTo>
                    <a:pt x="15376" y="7766"/>
                  </a:lnTo>
                  <a:lnTo>
                    <a:pt x="15406" y="6422"/>
                  </a:lnTo>
                  <a:lnTo>
                    <a:pt x="15562" y="6163"/>
                  </a:lnTo>
                  <a:cubicBezTo>
                    <a:pt x="15705" y="5928"/>
                    <a:pt x="15737" y="5894"/>
                    <a:pt x="15961" y="5751"/>
                  </a:cubicBezTo>
                  <a:cubicBezTo>
                    <a:pt x="16095" y="5665"/>
                    <a:pt x="16216" y="5566"/>
                    <a:pt x="16230" y="5533"/>
                  </a:cubicBezTo>
                  <a:cubicBezTo>
                    <a:pt x="16244" y="5499"/>
                    <a:pt x="16282" y="5474"/>
                    <a:pt x="16313" y="5473"/>
                  </a:cubicBezTo>
                  <a:cubicBezTo>
                    <a:pt x="16344" y="5473"/>
                    <a:pt x="16398" y="5442"/>
                    <a:pt x="16434" y="5407"/>
                  </a:cubicBezTo>
                  <a:cubicBezTo>
                    <a:pt x="16469" y="5372"/>
                    <a:pt x="16520" y="5343"/>
                    <a:pt x="16549" y="5343"/>
                  </a:cubicBezTo>
                  <a:cubicBezTo>
                    <a:pt x="16577" y="5343"/>
                    <a:pt x="16616" y="5313"/>
                    <a:pt x="16634" y="5277"/>
                  </a:cubicBezTo>
                  <a:cubicBezTo>
                    <a:pt x="16652" y="5241"/>
                    <a:pt x="16692" y="5210"/>
                    <a:pt x="16725" y="5210"/>
                  </a:cubicBezTo>
                  <a:cubicBezTo>
                    <a:pt x="16758" y="5210"/>
                    <a:pt x="16812" y="5173"/>
                    <a:pt x="16846" y="5127"/>
                  </a:cubicBezTo>
                  <a:cubicBezTo>
                    <a:pt x="16882" y="5077"/>
                    <a:pt x="16933" y="5047"/>
                    <a:pt x="16977" y="5047"/>
                  </a:cubicBezTo>
                  <a:cubicBezTo>
                    <a:pt x="17024" y="5047"/>
                    <a:pt x="17050" y="5030"/>
                    <a:pt x="17050" y="4999"/>
                  </a:cubicBezTo>
                  <a:cubicBezTo>
                    <a:pt x="17050" y="4973"/>
                    <a:pt x="17071" y="4936"/>
                    <a:pt x="17096" y="4919"/>
                  </a:cubicBezTo>
                  <a:cubicBezTo>
                    <a:pt x="17137" y="4889"/>
                    <a:pt x="17145" y="4710"/>
                    <a:pt x="17196" y="2823"/>
                  </a:cubicBezTo>
                  <a:cubicBezTo>
                    <a:pt x="17267" y="202"/>
                    <a:pt x="17268" y="262"/>
                    <a:pt x="17213" y="235"/>
                  </a:cubicBezTo>
                  <a:cubicBezTo>
                    <a:pt x="17140" y="199"/>
                    <a:pt x="16100" y="54"/>
                    <a:pt x="16059" y="74"/>
                  </a:cubicBezTo>
                  <a:cubicBezTo>
                    <a:pt x="16038" y="84"/>
                    <a:pt x="16004" y="74"/>
                    <a:pt x="15983" y="52"/>
                  </a:cubicBezTo>
                  <a:cubicBezTo>
                    <a:pt x="15959" y="27"/>
                    <a:pt x="15912" y="20"/>
                    <a:pt x="15857" y="33"/>
                  </a:cubicBezTo>
                  <a:cubicBezTo>
                    <a:pt x="15807" y="45"/>
                    <a:pt x="15762" y="40"/>
                    <a:pt x="15753" y="22"/>
                  </a:cubicBezTo>
                  <a:cubicBezTo>
                    <a:pt x="15743" y="0"/>
                    <a:pt x="15656" y="-5"/>
                    <a:pt x="15423" y="5"/>
                  </a:cubicBezTo>
                  <a:close/>
                </a:path>
              </a:pathLst>
            </a:custGeom>
            <a:ln w="25400" cap="flat">
              <a:solidFill>
                <a:srgbClr val="FFFFFF"/>
              </a:solidFill>
              <a:prstDash val="solid"/>
              <a:miter lim="400000"/>
              <a:headEnd/>
              <a:tailEnd/>
            </a:ln>
            <a:effectLst>
              <a:glow rad="64053">
                <a:schemeClr val="accent3">
                  <a:satMod val="175000"/>
                  <a:alpha val="73000"/>
                </a:schemeClr>
              </a:glow>
            </a:effectLst>
          </p:spPr>
        </p:pic>
        <p:sp>
          <p:nvSpPr>
            <p:cNvPr id="12" name="Shape">
              <a:extLst>
                <a:ext uri="{FF2B5EF4-FFF2-40B4-BE49-F238E27FC236}">
                  <a16:creationId xmlns:a16="http://schemas.microsoft.com/office/drawing/2014/main" id="{57069AEA-C33A-234E-EADA-647B4088AA93}"/>
                </a:ext>
              </a:extLst>
            </p:cNvPr>
            <p:cNvSpPr/>
            <p:nvPr/>
          </p:nvSpPr>
          <p:spPr>
            <a:xfrm rot="10105591">
              <a:off x="9741991" y="1822535"/>
              <a:ext cx="930852" cy="251430"/>
            </a:xfrm>
            <a:custGeom>
              <a:avLst/>
              <a:gdLst/>
              <a:ahLst/>
              <a:cxnLst>
                <a:cxn ang="0">
                  <a:pos x="wd2" y="hd2"/>
                </a:cxn>
                <a:cxn ang="5400000">
                  <a:pos x="wd2" y="hd2"/>
                </a:cxn>
                <a:cxn ang="10800000">
                  <a:pos x="wd2" y="hd2"/>
                </a:cxn>
                <a:cxn ang="16200000">
                  <a:pos x="wd2" y="hd2"/>
                </a:cxn>
              </a:cxnLst>
              <a:rect l="0" t="0" r="r" b="b"/>
              <a:pathLst>
                <a:path w="21600" h="21600" extrusionOk="0">
                  <a:moveTo>
                    <a:pt x="40" y="2657"/>
                  </a:moveTo>
                  <a:lnTo>
                    <a:pt x="17547" y="6638"/>
                  </a:lnTo>
                  <a:lnTo>
                    <a:pt x="17078" y="0"/>
                  </a:lnTo>
                  <a:lnTo>
                    <a:pt x="21600" y="10429"/>
                  </a:lnTo>
                  <a:lnTo>
                    <a:pt x="16824" y="21600"/>
                  </a:lnTo>
                  <a:lnTo>
                    <a:pt x="17378" y="15309"/>
                  </a:lnTo>
                  <a:lnTo>
                    <a:pt x="0" y="19711"/>
                  </a:lnTo>
                  <a:lnTo>
                    <a:pt x="40" y="2657"/>
                  </a:lnTo>
                  <a:close/>
                </a:path>
              </a:pathLst>
            </a:custGeom>
            <a:gradFill flip="none" rotWithShape="1">
              <a:gsLst>
                <a:gs pos="0">
                  <a:srgbClr val="0096FF"/>
                </a:gs>
                <a:gs pos="100000">
                  <a:srgbClr val="011993"/>
                </a:gs>
              </a:gsLst>
              <a:lin ang="0" scaled="0"/>
            </a:gradFill>
            <a:ln w="12700" cap="flat">
              <a:noFill/>
              <a:miter lim="400000"/>
            </a:ln>
            <a:effectLst>
              <a:outerShdw blurRad="139700" dist="25400" dir="10015175" rotWithShape="0">
                <a:srgbClr val="FFFFFF"/>
              </a:outerShdw>
            </a:effectLst>
          </p:spPr>
          <p:txBody>
            <a:bodyPr wrap="square" lIns="50800" tIns="50800" rIns="50800" bIns="50800" numCol="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dirty="0"/>
            </a:p>
          </p:txBody>
        </p:sp>
        <p:sp>
          <p:nvSpPr>
            <p:cNvPr id="13" name="Group">
              <a:extLst>
                <a:ext uri="{FF2B5EF4-FFF2-40B4-BE49-F238E27FC236}">
                  <a16:creationId xmlns:a16="http://schemas.microsoft.com/office/drawing/2014/main" id="{1B155531-4EEA-36E4-4838-C87CEC35A369}"/>
                </a:ext>
              </a:extLst>
            </p:cNvPr>
            <p:cNvSpPr/>
            <p:nvPr/>
          </p:nvSpPr>
          <p:spPr>
            <a:xfrm>
              <a:off x="10207417" y="1854537"/>
              <a:ext cx="144802" cy="150169"/>
            </a:xfrm>
            <a:prstGeom prst="ellipse">
              <a:avLst/>
            </a:prstGeom>
            <a:gradFill flip="none" rotWithShape="1">
              <a:gsLst>
                <a:gs pos="54513">
                  <a:srgbClr val="FFFFFF"/>
                </a:gs>
                <a:gs pos="74426">
                  <a:srgbClr val="FFC980"/>
                </a:gs>
                <a:gs pos="100000">
                  <a:schemeClr val="accent4">
                    <a:hueOff val="-858837"/>
                    <a:lumOff val="-9776"/>
                  </a:schemeClr>
                </a:gs>
              </a:gsLst>
              <a:path path="shape">
                <a:fillToRect l="27536" t="57492" r="72463" b="42507"/>
              </a:path>
            </a:gradFill>
            <a:ln w="12700" cap="flat">
              <a:solidFill>
                <a:srgbClr val="000000"/>
              </a:solidFill>
              <a:prstDash val="solid"/>
              <a:miter lim="400000"/>
            </a:ln>
            <a:effectLst>
              <a:outerShdw blurRad="25400" dist="43793" dir="6877683" rotWithShape="0">
                <a:srgbClr val="FFFFFF">
                  <a:alpha val="52467"/>
                </a:srgbClr>
              </a:outerShdw>
            </a:effectLst>
          </p:spPr>
          <p:txBody>
            <a:bodyPr wrap="square" lIns="50800" tIns="50800" rIns="50800" bIns="50800" numCol="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25500">
                <a:defRPr sz="3000">
                  <a:solidFill>
                    <a:srgbClr val="D5D5D5"/>
                  </a:solidFill>
                  <a:latin typeface="Helvetica Neue Medium"/>
                  <a:ea typeface="Helvetica Neue Medium"/>
                  <a:cs typeface="Helvetica Neue Medium"/>
                  <a:sym typeface="Helvetica Neue Medium"/>
                </a:defRPr>
              </a:pPr>
              <a:endParaRPr/>
            </a:p>
          </p:txBody>
        </p:sp>
        <p:sp>
          <p:nvSpPr>
            <p:cNvPr id="14" name="Shape">
              <a:extLst>
                <a:ext uri="{FF2B5EF4-FFF2-40B4-BE49-F238E27FC236}">
                  <a16:creationId xmlns:a16="http://schemas.microsoft.com/office/drawing/2014/main" id="{1C79E4BF-64B5-59DA-400E-531BCF3AB341}"/>
                </a:ext>
              </a:extLst>
            </p:cNvPr>
            <p:cNvSpPr/>
            <p:nvPr/>
          </p:nvSpPr>
          <p:spPr>
            <a:xfrm rot="21060000">
              <a:off x="8419881" y="2082689"/>
              <a:ext cx="1270059" cy="291671"/>
            </a:xfrm>
            <a:custGeom>
              <a:avLst/>
              <a:gdLst/>
              <a:ahLst/>
              <a:cxnLst>
                <a:cxn ang="0">
                  <a:pos x="wd2" y="hd2"/>
                </a:cxn>
                <a:cxn ang="5400000">
                  <a:pos x="wd2" y="hd2"/>
                </a:cxn>
                <a:cxn ang="10800000">
                  <a:pos x="wd2" y="hd2"/>
                </a:cxn>
                <a:cxn ang="16200000">
                  <a:pos x="wd2" y="hd2"/>
                </a:cxn>
              </a:cxnLst>
              <a:rect l="0" t="0" r="r" b="b"/>
              <a:pathLst>
                <a:path w="21600" h="21600" extrusionOk="0">
                  <a:moveTo>
                    <a:pt x="177" y="0"/>
                  </a:moveTo>
                  <a:lnTo>
                    <a:pt x="18630" y="5886"/>
                  </a:lnTo>
                  <a:lnTo>
                    <a:pt x="18286" y="164"/>
                  </a:lnTo>
                  <a:lnTo>
                    <a:pt x="21600" y="9154"/>
                  </a:lnTo>
                  <a:lnTo>
                    <a:pt x="18099" y="18784"/>
                  </a:lnTo>
                  <a:lnTo>
                    <a:pt x="18505" y="13360"/>
                  </a:lnTo>
                  <a:lnTo>
                    <a:pt x="0" y="21600"/>
                  </a:lnTo>
                  <a:lnTo>
                    <a:pt x="177" y="0"/>
                  </a:lnTo>
                  <a:close/>
                </a:path>
              </a:pathLst>
            </a:custGeom>
            <a:gradFill flip="none" rotWithShape="1">
              <a:gsLst>
                <a:gs pos="0">
                  <a:schemeClr val="accent5"/>
                </a:gs>
                <a:gs pos="100000">
                  <a:schemeClr val="accent5">
                    <a:lumOff val="-29851"/>
                  </a:schemeClr>
                </a:gs>
              </a:gsLst>
              <a:lin ang="0" scaled="0"/>
            </a:gradFill>
            <a:ln w="12700" cap="flat">
              <a:noFill/>
              <a:miter lim="400000"/>
            </a:ln>
            <a:effectLst>
              <a:outerShdw blurRad="139700" dist="25400" dir="5400000" rotWithShape="0">
                <a:srgbClr val="FFFFFF"/>
              </a:outerShdw>
            </a:effectLst>
          </p:spPr>
          <p:txBody>
            <a:bodyPr wrap="square" lIns="50800" tIns="50800" rIns="50800" bIns="50800" numCol="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15" name="Group">
              <a:extLst>
                <a:ext uri="{FF2B5EF4-FFF2-40B4-BE49-F238E27FC236}">
                  <a16:creationId xmlns:a16="http://schemas.microsoft.com/office/drawing/2014/main" id="{E79C4A52-B197-FBBC-64B3-8E3B054D1286}"/>
                </a:ext>
              </a:extLst>
            </p:cNvPr>
            <p:cNvSpPr/>
            <p:nvPr/>
          </p:nvSpPr>
          <p:spPr>
            <a:xfrm>
              <a:off x="9014122" y="2153447"/>
              <a:ext cx="144802" cy="150169"/>
            </a:xfrm>
            <a:prstGeom prst="ellipse">
              <a:avLst/>
            </a:prstGeom>
            <a:gradFill flip="none" rotWithShape="1">
              <a:gsLst>
                <a:gs pos="54513">
                  <a:srgbClr val="FFFFFF"/>
                </a:gs>
                <a:gs pos="74426">
                  <a:srgbClr val="FFC980"/>
                </a:gs>
                <a:gs pos="100000">
                  <a:schemeClr val="accent4">
                    <a:hueOff val="-858837"/>
                    <a:lumOff val="-9776"/>
                  </a:schemeClr>
                </a:gs>
              </a:gsLst>
              <a:path path="shape">
                <a:fillToRect l="141018" t="31811" r="-41018" b="68188"/>
              </a:path>
            </a:gradFill>
            <a:ln w="12700" cap="flat">
              <a:solidFill>
                <a:srgbClr val="000000"/>
              </a:solidFill>
              <a:prstDash val="solid"/>
              <a:miter lim="400000"/>
            </a:ln>
            <a:effectLst>
              <a:outerShdw blurRad="25400" dist="43793" dir="6877683" rotWithShape="0">
                <a:srgbClr val="FFFFFF">
                  <a:alpha val="52467"/>
                </a:srgbClr>
              </a:outerShdw>
            </a:effectLst>
          </p:spPr>
          <p:txBody>
            <a:bodyPr wrap="square" lIns="50800" tIns="50800" rIns="50800" bIns="50800" numCol="1"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825500">
                <a:defRPr sz="3000">
                  <a:solidFill>
                    <a:srgbClr val="D5D5D5"/>
                  </a:solidFill>
                  <a:latin typeface="Helvetica Neue Medium"/>
                  <a:ea typeface="Helvetica Neue Medium"/>
                  <a:cs typeface="Helvetica Neue Medium"/>
                  <a:sym typeface="Helvetica Neue Medium"/>
                </a:defRPr>
              </a:pPr>
              <a:endParaRPr/>
            </a:p>
          </p:txBody>
        </p:sp>
      </p:grpSp>
      <p:sp>
        <p:nvSpPr>
          <p:cNvPr id="16" name="Rectangle 32">
            <a:extLst>
              <a:ext uri="{FF2B5EF4-FFF2-40B4-BE49-F238E27FC236}">
                <a16:creationId xmlns:a16="http://schemas.microsoft.com/office/drawing/2014/main" id="{A72550D6-0E54-FEE3-68DD-ECA3BF12A2A4}"/>
              </a:ext>
            </a:extLst>
          </p:cNvPr>
          <p:cNvSpPr/>
          <p:nvPr/>
        </p:nvSpPr>
        <p:spPr>
          <a:xfrm>
            <a:off x="9265527" y="3112932"/>
            <a:ext cx="2109318" cy="430887"/>
          </a:xfrm>
          <a:prstGeom prst="rect">
            <a:avLst/>
          </a:prstGeom>
          <a:noFill/>
          <a:effectLst>
            <a:glow rad="1905000">
              <a:schemeClr val="accent3">
                <a:satMod val="175000"/>
              </a:schemeClr>
            </a:glow>
          </a:effectLst>
        </p:spPr>
        <p:txBody>
          <a:bodyPr wrap="square" lIns="91440" tIns="45720" rIns="91440" bIns="4572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200" b="1" cap="none" spc="0" dirty="0">
                <a:ln w="25400" cap="sq" cmpd="sng">
                  <a:noFill/>
                  <a:prstDash val="solid"/>
                  <a:miter lim="800000"/>
                </a:ln>
                <a:solidFill>
                  <a:srgbClr val="FFFF00"/>
                </a:solidFill>
                <a:effectLst>
                  <a:glow rad="190500">
                    <a:schemeClr val="accent2">
                      <a:lumMod val="75000"/>
                    </a:schemeClr>
                  </a:glow>
                </a:effectLst>
                <a:latin typeface="华文中宋" panose="02010600040101010101" pitchFamily="2" charset="-122"/>
                <a:ea typeface="华文中宋" panose="02010600040101010101" pitchFamily="2" charset="-122"/>
              </a:rPr>
              <a:t>粒子探测谱仪</a:t>
            </a:r>
          </a:p>
        </p:txBody>
      </p:sp>
      <p:pic>
        <p:nvPicPr>
          <p:cNvPr id="17" name="Picture 6">
            <a:extLst>
              <a:ext uri="{FF2B5EF4-FFF2-40B4-BE49-F238E27FC236}">
                <a16:creationId xmlns:a16="http://schemas.microsoft.com/office/drawing/2014/main" id="{540C6A2D-C196-2C73-785C-98641C39D666}"/>
              </a:ext>
            </a:extLst>
          </p:cNvPr>
          <p:cNvPicPr>
            <a:picLocks noChangeAspect="1"/>
          </p:cNvPicPr>
          <p:nvPr/>
        </p:nvPicPr>
        <p:blipFill>
          <a:blip r:embed="rId6"/>
          <a:stretch>
            <a:fillRect/>
          </a:stretch>
        </p:blipFill>
        <p:spPr>
          <a:xfrm rot="60000">
            <a:off x="1499276" y="2195383"/>
            <a:ext cx="5580099" cy="2059872"/>
          </a:xfrm>
          <a:prstGeom prst="rect">
            <a:avLst/>
          </a:prstGeom>
          <a:effectLst>
            <a:glow rad="38100">
              <a:schemeClr val="bg1">
                <a:alpha val="33000"/>
              </a:schemeClr>
            </a:glow>
          </a:effectLst>
        </p:spPr>
      </p:pic>
      <p:cxnSp>
        <p:nvCxnSpPr>
          <p:cNvPr id="18" name="Straight Arrow Connector 13">
            <a:extLst>
              <a:ext uri="{FF2B5EF4-FFF2-40B4-BE49-F238E27FC236}">
                <a16:creationId xmlns:a16="http://schemas.microsoft.com/office/drawing/2014/main" id="{D39B7DCC-A1FA-D549-A67E-DFC70FDD93AD}"/>
              </a:ext>
            </a:extLst>
          </p:cNvPr>
          <p:cNvCxnSpPr/>
          <p:nvPr/>
        </p:nvCxnSpPr>
        <p:spPr>
          <a:xfrm flipH="1">
            <a:off x="6627808" y="2441434"/>
            <a:ext cx="2352005" cy="51255"/>
          </a:xfrm>
          <a:prstGeom prst="straightConnector1">
            <a:avLst/>
          </a:prstGeom>
          <a:ln w="38100">
            <a:solidFill>
              <a:srgbClr val="0F34A6"/>
            </a:solidFill>
            <a:tailEnd type="oval"/>
          </a:ln>
          <a:effectLst>
            <a:outerShdw blurRad="50800" dist="38100" dir="2700000" sx="91457" sy="91457" algn="tl" rotWithShape="0">
              <a:schemeClr val="bg1">
                <a:alpha val="99893"/>
              </a:scheme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2599912"/>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FDB09379-FEA2-4FC7-968B-43C2C68852E6}"/>
              </a:ext>
            </a:extLst>
          </p:cNvPr>
          <p:cNvSpPr/>
          <p:nvPr/>
        </p:nvSpPr>
        <p:spPr>
          <a:xfrm>
            <a:off x="310998" y="4572000"/>
            <a:ext cx="4470322" cy="1836739"/>
          </a:xfrm>
          <a:prstGeom prst="round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标题 2">
            <a:extLst>
              <a:ext uri="{FF2B5EF4-FFF2-40B4-BE49-F238E27FC236}">
                <a16:creationId xmlns:a16="http://schemas.microsoft.com/office/drawing/2014/main" id="{70F02D28-83B9-2F8F-9B41-8A4B21FA4BDA}"/>
              </a:ext>
            </a:extLst>
          </p:cNvPr>
          <p:cNvSpPr>
            <a:spLocks noGrp="1"/>
          </p:cNvSpPr>
          <p:nvPr>
            <p:ph type="title"/>
          </p:nvPr>
        </p:nvSpPr>
        <p:spPr/>
        <p:txBody>
          <a:bodyPr/>
          <a:lstStyle/>
          <a:p>
            <a:r>
              <a:rPr lang="zh-CN" altLang="en-US" dirty="0"/>
              <a:t>主漂移室</a:t>
            </a:r>
            <a:r>
              <a:rPr lang="en-US" altLang="zh-CN" dirty="0"/>
              <a:t>(MDCH)—</a:t>
            </a:r>
            <a:r>
              <a:rPr lang="zh-CN" altLang="en-US" dirty="0"/>
              <a:t>外径迹探测器</a:t>
            </a:r>
          </a:p>
        </p:txBody>
      </p:sp>
      <p:sp>
        <p:nvSpPr>
          <p:cNvPr id="4" name="灯片编号占位符 3">
            <a:extLst>
              <a:ext uri="{FF2B5EF4-FFF2-40B4-BE49-F238E27FC236}">
                <a16:creationId xmlns:a16="http://schemas.microsoft.com/office/drawing/2014/main" id="{8E37F1AD-E07D-F948-FD09-5B506A417D11}"/>
              </a:ext>
            </a:extLst>
          </p:cNvPr>
          <p:cNvSpPr>
            <a:spLocks noGrp="1"/>
          </p:cNvSpPr>
          <p:nvPr>
            <p:ph type="sldNum" sz="quarter" idx="12"/>
          </p:nvPr>
        </p:nvSpPr>
        <p:spPr/>
        <p:txBody>
          <a:bodyPr/>
          <a:lstStyle/>
          <a:p>
            <a:fld id="{C40B4FF0-5E72-4B05-8317-861D4184A370}" type="slidenum">
              <a:rPr lang="zh-CN" altLang="en-US" smtClean="0"/>
              <a:pPr/>
              <a:t>5</a:t>
            </a:fld>
            <a:endParaRPr lang="zh-CN" altLang="en-US" dirty="0"/>
          </a:p>
        </p:txBody>
      </p:sp>
      <p:pic>
        <p:nvPicPr>
          <p:cNvPr id="43" name="图片 42">
            <a:extLst>
              <a:ext uri="{FF2B5EF4-FFF2-40B4-BE49-F238E27FC236}">
                <a16:creationId xmlns:a16="http://schemas.microsoft.com/office/drawing/2014/main" id="{1C441B8C-BB15-D30C-11FF-5D83AB9D131C}"/>
              </a:ext>
            </a:extLst>
          </p:cNvPr>
          <p:cNvPicPr>
            <a:picLocks noChangeAspect="1"/>
          </p:cNvPicPr>
          <p:nvPr/>
        </p:nvPicPr>
        <p:blipFill>
          <a:blip r:embed="rId3"/>
          <a:stretch>
            <a:fillRect/>
          </a:stretch>
        </p:blipFill>
        <p:spPr>
          <a:xfrm>
            <a:off x="477514" y="1305372"/>
            <a:ext cx="3838095" cy="3135360"/>
          </a:xfrm>
          <a:prstGeom prst="rect">
            <a:avLst/>
          </a:prstGeom>
        </p:spPr>
      </p:pic>
      <p:pic>
        <p:nvPicPr>
          <p:cNvPr id="44" name="图片 43">
            <a:extLst>
              <a:ext uri="{FF2B5EF4-FFF2-40B4-BE49-F238E27FC236}">
                <a16:creationId xmlns:a16="http://schemas.microsoft.com/office/drawing/2014/main" id="{2B6ED122-CF7D-589E-ED3B-30D23D1D2C1E}"/>
              </a:ext>
            </a:extLst>
          </p:cNvPr>
          <p:cNvPicPr>
            <a:picLocks noChangeAspect="1"/>
          </p:cNvPicPr>
          <p:nvPr/>
        </p:nvPicPr>
        <p:blipFill>
          <a:blip r:embed="rId4"/>
          <a:stretch>
            <a:fillRect/>
          </a:stretch>
        </p:blipFill>
        <p:spPr>
          <a:xfrm>
            <a:off x="4592450" y="1293694"/>
            <a:ext cx="4175628" cy="3123683"/>
          </a:xfrm>
          <a:prstGeom prst="rect">
            <a:avLst/>
          </a:prstGeom>
        </p:spPr>
      </p:pic>
      <mc:AlternateContent xmlns:mc="http://schemas.openxmlformats.org/markup-compatibility/2006" xmlns:a14="http://schemas.microsoft.com/office/drawing/2010/main">
        <mc:Choice Requires="a14">
          <p:sp>
            <p:nvSpPr>
              <p:cNvPr id="45" name="Rectangle 14">
                <a:extLst>
                  <a:ext uri="{FF2B5EF4-FFF2-40B4-BE49-F238E27FC236}">
                    <a16:creationId xmlns:a16="http://schemas.microsoft.com/office/drawing/2014/main" id="{E569C21E-474F-3192-D6AA-6469668B826E}"/>
                  </a:ext>
                </a:extLst>
              </p:cNvPr>
              <p:cNvSpPr>
                <a:spLocks noChangeArrowheads="1"/>
              </p:cNvSpPr>
              <p:nvPr/>
            </p:nvSpPr>
            <p:spPr bwMode="auto">
              <a:xfrm>
                <a:off x="9445955" y="2178321"/>
                <a:ext cx="2557570" cy="938593"/>
              </a:xfrm>
              <a:prstGeom prst="rect">
                <a:avLst/>
              </a:prstGeom>
              <a:solidFill>
                <a:srgbClr val="0E6475"/>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600"/>
                  </a:spcBef>
                  <a:spcAft>
                    <a:spcPts val="0"/>
                  </a:spcAft>
                  <a:buClrTx/>
                  <a:buSzTx/>
                  <a:buFontTx/>
                  <a:buNone/>
                  <a:tabLst/>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MDC</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l-GR" altLang="zh-CN" sz="1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σ</a:t>
                </a:r>
                <a:r>
                  <a:rPr kumimoji="0" lang="en-US" altLang="zh-CN" sz="1400" b="0" i="0" u="none" strike="noStrike" kern="1200" cap="none" spc="0" normalizeH="0" baseline="-25000" noProof="0" dirty="0" err="1">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xy</a:t>
                </a:r>
                <a:r>
                  <a:rPr kumimoji="0" lang="en-US" altLang="zh-CN" sz="1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&lt; 130 </a:t>
                </a:r>
                <a14:m>
                  <m:oMath xmlns:m="http://schemas.openxmlformats.org/officeDocument/2006/math">
                    <m:r>
                      <a:rPr kumimoji="0" lang="zh-CN" altLang="en-US" sz="1400" b="0" i="1" u="none" strike="noStrike" kern="1200" cap="none" spc="0" normalizeH="0" baseline="0" noProof="0" smtClean="0">
                        <a:ln>
                          <a:noFill/>
                        </a:ln>
                        <a:solidFill>
                          <a:srgbClr val="FFFFFF"/>
                        </a:solidFill>
                        <a:effectLst/>
                        <a:uLnTx/>
                        <a:uFillTx/>
                        <a:latin typeface="Cambria Math" panose="02040503050406030204" pitchFamily="18" charset="0"/>
                        <a:ea typeface="ＭＳ Ｐゴシック" charset="-128"/>
                        <a:cs typeface="Times New Roman" panose="02020603050405020304" pitchFamily="18" charset="0"/>
                        <a:sym typeface="Symbol" pitchFamily="18" charset="2"/>
                      </a:rPr>
                      <m:t>𝜇</m:t>
                    </m:r>
                  </m:oMath>
                </a14:m>
                <a:r>
                  <a:rPr kumimoji="0" lang="en-US" altLang="zh-CN" sz="1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m</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l-GR" altLang="zh-CN" sz="1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σ</a:t>
                </a:r>
                <a:r>
                  <a:rPr kumimoji="0" lang="en-US" altLang="zh-CN" sz="1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p/p ~ 0.5% @ 1 GeV</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altLang="zh-CN" sz="1400" b="0" i="0" u="none" strike="noStrike" kern="1200" cap="none" spc="0" normalizeH="0" baseline="0" noProof="0" dirty="0" err="1">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dE</a:t>
                </a:r>
                <a:r>
                  <a:rPr kumimoji="0" lang="en-US" altLang="zh-CN" sz="1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/dx~6%</a:t>
                </a:r>
              </a:p>
            </p:txBody>
          </p:sp>
        </mc:Choice>
        <mc:Fallback xmlns="">
          <p:sp>
            <p:nvSpPr>
              <p:cNvPr id="45" name="Rectangle 14">
                <a:extLst>
                  <a:ext uri="{FF2B5EF4-FFF2-40B4-BE49-F238E27FC236}">
                    <a16:creationId xmlns:a16="http://schemas.microsoft.com/office/drawing/2014/main" id="{E569C21E-474F-3192-D6AA-6469668B826E}"/>
                  </a:ext>
                </a:extLst>
              </p:cNvPr>
              <p:cNvSpPr>
                <a:spLocks noRot="1" noChangeAspect="1" noMove="1" noResize="1" noEditPoints="1" noAdjustHandles="1" noChangeArrowheads="1" noChangeShapeType="1" noTextEdit="1"/>
              </p:cNvSpPr>
              <p:nvPr/>
            </p:nvSpPr>
            <p:spPr bwMode="auto">
              <a:xfrm>
                <a:off x="9445955" y="2178321"/>
                <a:ext cx="2557570" cy="938593"/>
              </a:xfrm>
              <a:prstGeom prst="rect">
                <a:avLst/>
              </a:prstGeom>
              <a:blipFill>
                <a:blip r:embed="rId5"/>
                <a:stretch>
                  <a:fillRect l="-1432" t="-1948" b="-35714"/>
                </a:stretch>
              </a:blipFill>
              <a:ln>
                <a:noFill/>
              </a:ln>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46" name="Rectangle 14">
                <a:extLst>
                  <a:ext uri="{FF2B5EF4-FFF2-40B4-BE49-F238E27FC236}">
                    <a16:creationId xmlns:a16="http://schemas.microsoft.com/office/drawing/2014/main" id="{17D733AD-1DE6-1213-1C67-90AE8F2AEE02}"/>
                  </a:ext>
                </a:extLst>
              </p:cNvPr>
              <p:cNvSpPr>
                <a:spLocks noChangeArrowheads="1"/>
              </p:cNvSpPr>
              <p:nvPr/>
            </p:nvSpPr>
            <p:spPr bwMode="auto">
              <a:xfrm>
                <a:off x="9453410" y="1252310"/>
                <a:ext cx="2557569" cy="919693"/>
              </a:xfrm>
              <a:prstGeom prst="rect">
                <a:avLst/>
              </a:prstGeom>
              <a:solidFill>
                <a:srgbClr val="00B05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600"/>
                  </a:spcBef>
                  <a:spcAft>
                    <a:spcPts val="0"/>
                  </a:spcAft>
                  <a:buClrTx/>
                  <a:buSzTx/>
                  <a:buFontTx/>
                  <a:buNone/>
                  <a:tabLst/>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ITK</a:t>
                </a:r>
                <a:endParaRPr kumimoji="0" lang="en-US" altLang="zh-CN" sz="16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altLang="zh-CN" sz="1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 &lt;0.25%X0 / layer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l-GR" altLang="zh-CN" sz="14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σ</a:t>
                </a:r>
                <a:r>
                  <a:rPr kumimoji="0" lang="en-US" altLang="zh-CN" sz="1400" b="0" i="0" u="none" strike="noStrike" kern="1200" cap="none" spc="0" normalizeH="0" baseline="-25000" noProof="0" dirty="0" err="1">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xy</a:t>
                </a:r>
                <a:r>
                  <a:rPr kumimoji="0" lang="en-US" altLang="zh-CN" sz="1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&lt; 100 </a:t>
                </a:r>
                <a14:m>
                  <m:oMath xmlns:m="http://schemas.openxmlformats.org/officeDocument/2006/math">
                    <m:r>
                      <a:rPr kumimoji="0" lang="zh-CN" altLang="en-US" sz="1400" b="0" i="1" u="none" strike="noStrike" kern="1200" cap="none" spc="0" normalizeH="0" baseline="0" noProof="0">
                        <a:ln>
                          <a:noFill/>
                        </a:ln>
                        <a:solidFill>
                          <a:srgbClr val="FFFFFF"/>
                        </a:solidFill>
                        <a:effectLst/>
                        <a:uLnTx/>
                        <a:uFillTx/>
                        <a:latin typeface="Cambria Math" panose="02040503050406030204" pitchFamily="18" charset="0"/>
                        <a:ea typeface="ＭＳ Ｐゴシック" charset="-128"/>
                        <a:cs typeface="Times New Roman" panose="02020603050405020304" pitchFamily="18" charset="0"/>
                        <a:sym typeface="Symbol" pitchFamily="18" charset="2"/>
                      </a:rPr>
                      <m:t>𝜇</m:t>
                    </m:r>
                  </m:oMath>
                </a14:m>
                <a:r>
                  <a:rPr kumimoji="0" lang="en-US" altLang="zh-CN" sz="14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m</a:t>
                </a:r>
                <a:endPar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endParaRPr>
              </a:p>
            </p:txBody>
          </p:sp>
        </mc:Choice>
        <mc:Fallback xmlns="">
          <p:sp>
            <p:nvSpPr>
              <p:cNvPr id="46" name="Rectangle 14">
                <a:extLst>
                  <a:ext uri="{FF2B5EF4-FFF2-40B4-BE49-F238E27FC236}">
                    <a16:creationId xmlns:a16="http://schemas.microsoft.com/office/drawing/2014/main" id="{17D733AD-1DE6-1213-1C67-90AE8F2AEE02}"/>
                  </a:ext>
                </a:extLst>
              </p:cNvPr>
              <p:cNvSpPr>
                <a:spLocks noRot="1" noChangeAspect="1" noMove="1" noResize="1" noEditPoints="1" noAdjustHandles="1" noChangeArrowheads="1" noChangeShapeType="1" noTextEdit="1"/>
              </p:cNvSpPr>
              <p:nvPr/>
            </p:nvSpPr>
            <p:spPr bwMode="auto">
              <a:xfrm>
                <a:off x="9453410" y="1252310"/>
                <a:ext cx="2557569" cy="919693"/>
              </a:xfrm>
              <a:prstGeom prst="rect">
                <a:avLst/>
              </a:prstGeom>
              <a:blipFill>
                <a:blip r:embed="rId6"/>
                <a:stretch>
                  <a:fillRect l="-1432" t="-1987" b="-6623"/>
                </a:stretch>
              </a:blipFill>
              <a:ln>
                <a:noFill/>
              </a:ln>
            </p:spPr>
            <p:txBody>
              <a:bodyPr/>
              <a:lstStyle/>
              <a:p>
                <a:r>
                  <a:rPr lang="zh-CN" altLang="en-US">
                    <a:noFill/>
                  </a:rPr>
                  <a:t> </a:t>
                </a:r>
              </a:p>
            </p:txBody>
          </p:sp>
        </mc:Fallback>
      </mc:AlternateContent>
      <p:sp>
        <p:nvSpPr>
          <p:cNvPr id="47" name="Rectangle 14">
            <a:extLst>
              <a:ext uri="{FF2B5EF4-FFF2-40B4-BE49-F238E27FC236}">
                <a16:creationId xmlns:a16="http://schemas.microsoft.com/office/drawing/2014/main" id="{B1BB0BD4-9302-7B90-D318-2C8447B9FE23}"/>
              </a:ext>
            </a:extLst>
          </p:cNvPr>
          <p:cNvSpPr>
            <a:spLocks noChangeArrowheads="1"/>
          </p:cNvSpPr>
          <p:nvPr/>
        </p:nvSpPr>
        <p:spPr bwMode="auto">
          <a:xfrm>
            <a:off x="9438501" y="3123232"/>
            <a:ext cx="2557569" cy="861009"/>
          </a:xfrm>
          <a:prstGeom prst="rect">
            <a:avLst/>
          </a:prstGeom>
          <a:solidFill>
            <a:srgbClr val="FFC000"/>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600"/>
              </a:spcBef>
              <a:spcAft>
                <a:spcPts val="0"/>
              </a:spcAft>
              <a:buClrTx/>
              <a:buSzTx/>
              <a:buFontTx/>
              <a:buNone/>
              <a:tabLst/>
              <a:defRPr/>
            </a:pPr>
            <a:r>
              <a:rPr kumimoji="0" lang="en-US"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PID</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a:rPr>
              <a:t>/K (and K/p) 3-4 separation up to 3.5 GeV/c</a:t>
            </a:r>
            <a:endParaRPr kumimoji="0" lang="en-US" altLang="zh-CN" sz="1400" b="0"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endParaRPr>
          </a:p>
          <a:p>
            <a:pPr marL="342900" marR="0" lvl="0" indent="-342900" algn="l" defTabSz="914400" rtl="0" eaLnBrk="1" fontAlgn="auto" latinLnBrk="0" hangingPunct="1">
              <a:lnSpc>
                <a:spcPct val="100000"/>
              </a:lnSpc>
              <a:spcBef>
                <a:spcPts val="600"/>
              </a:spcBef>
              <a:spcAft>
                <a:spcPts val="0"/>
              </a:spcAft>
              <a:buClrTx/>
              <a:buSzTx/>
              <a:buFontTx/>
              <a:buNone/>
              <a:tabLst/>
              <a:defRPr/>
            </a:pPr>
            <a:endParaRPr kumimoji="0" lang="en-US" altLang="zh-CN" sz="1200" b="0" i="0" u="none" strike="noStrike" kern="1200" cap="none" spc="0" normalizeH="0" baseline="0" noProof="0" dirty="0">
              <a:ln>
                <a:noFill/>
              </a:ln>
              <a:solidFill>
                <a:srgbClr val="1818FF"/>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endParaRPr>
          </a:p>
        </p:txBody>
      </p:sp>
      <p:sp>
        <p:nvSpPr>
          <p:cNvPr id="48" name="Rectangle 15">
            <a:extLst>
              <a:ext uri="{FF2B5EF4-FFF2-40B4-BE49-F238E27FC236}">
                <a16:creationId xmlns:a16="http://schemas.microsoft.com/office/drawing/2014/main" id="{02A430C2-98A6-D76E-6DC2-2CA95C320E41}"/>
              </a:ext>
            </a:extLst>
          </p:cNvPr>
          <p:cNvSpPr>
            <a:spLocks noChangeArrowheads="1"/>
          </p:cNvSpPr>
          <p:nvPr/>
        </p:nvSpPr>
        <p:spPr bwMode="auto">
          <a:xfrm>
            <a:off x="9438502" y="3971957"/>
            <a:ext cx="2572478" cy="1445425"/>
          </a:xfrm>
          <a:prstGeom prst="rect">
            <a:avLst/>
          </a:prstGeom>
          <a:solidFill>
            <a:srgbClr val="19BCD5"/>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600"/>
              </a:spcBef>
              <a:spcAft>
                <a:spcPts val="0"/>
              </a:spcAft>
              <a:buClrTx/>
              <a:buSzTx/>
              <a:buFontTx/>
              <a:buNone/>
              <a:tabLst/>
              <a:defRPr/>
            </a:pPr>
            <a:r>
              <a:rPr kumimoji="0" lang="en-GB"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EMC </a:t>
            </a:r>
            <a:endParaRPr kumimoji="0" lang="en-GB" altLang="zh-CN" sz="16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Wingdings"/>
            </a:endParaRPr>
          </a:p>
          <a:p>
            <a:pPr marL="342900" marR="0" lvl="0" indent="-342900" algn="l" defTabSz="914400" rtl="0" eaLnBrk="1" fontAlgn="auto" latinLnBrk="0" hangingPunct="1">
              <a:lnSpc>
                <a:spcPct val="100000"/>
              </a:lnSpc>
              <a:spcBef>
                <a:spcPts val="600"/>
              </a:spcBef>
              <a:spcAft>
                <a:spcPts val="0"/>
              </a:spcAft>
              <a:buClrTx/>
              <a:buSzTx/>
              <a:buFontTx/>
              <a:buNone/>
              <a:tabLst/>
              <a:defRPr/>
            </a:pPr>
            <a:r>
              <a:rPr kumimoji="0" lang="en-GB"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Wingdings"/>
              </a:rPr>
              <a:t>E range: 0.025-</a:t>
            </a: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Wingdings"/>
              </a:rPr>
              <a:t>3.5 </a:t>
            </a:r>
            <a:r>
              <a:rPr kumimoji="0" lang="en-GB"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Wingdings"/>
              </a:rPr>
              <a:t>GeV</a:t>
            </a:r>
          </a:p>
          <a:p>
            <a:pPr marL="342900" marR="0" lvl="0" indent="-342900" algn="l" defTabSz="914400" rtl="0" eaLnBrk="1" fontAlgn="auto" latinLnBrk="0" hangingPunct="1">
              <a:lnSpc>
                <a:spcPct val="100000"/>
              </a:lnSpc>
              <a:spcBef>
                <a:spcPts val="600"/>
              </a:spcBef>
              <a:spcAft>
                <a:spcPts val="0"/>
              </a:spcAft>
              <a:buClrTx/>
              <a:buSzTx/>
              <a:buFontTx/>
              <a:buNone/>
              <a:tabLst/>
              <a:defRPr/>
            </a:pPr>
            <a:r>
              <a:rPr kumimoji="0" lang="el-GR"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σ</a:t>
            </a:r>
            <a:r>
              <a:rPr kumimoji="0" lang="en-US" altLang="zh-CN" sz="1400" b="0" i="0" u="none" strike="noStrike" kern="1200" cap="none" spc="0" normalizeH="0" baseline="-2500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E</a:t>
            </a: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 </a:t>
            </a:r>
            <a:r>
              <a:rPr kumimoji="0" lang="en-GB"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Wingdings"/>
              </a:rPr>
              <a:t>@ 1 GeV</a:t>
            </a:r>
            <a:r>
              <a:rPr kumimoji="0" lang="en-GB"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 2 </a:t>
            </a:r>
            <a:r>
              <a:rPr kumimoji="0" lang="en-US"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.5% in barrel, 4% at endcaps</a:t>
            </a:r>
            <a:endParaRPr kumimoji="0" lang="en-GB"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endParaRPr>
          </a:p>
          <a:p>
            <a:pPr marL="342900" marR="0" lvl="0" indent="-342900" algn="l" defTabSz="914400" rtl="0" eaLnBrk="1" fontAlgn="auto" latinLnBrk="0" hangingPunct="1">
              <a:lnSpc>
                <a:spcPct val="100000"/>
              </a:lnSpc>
              <a:spcBef>
                <a:spcPts val="600"/>
              </a:spcBef>
              <a:spcAft>
                <a:spcPts val="0"/>
              </a:spcAft>
              <a:buClrTx/>
              <a:buSzTx/>
              <a:buFontTx/>
              <a:buNone/>
              <a:tabLst/>
              <a:defRPr/>
            </a:pPr>
            <a:r>
              <a:rPr kumimoji="0" lang="en-GB" altLang="zh-CN" sz="14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Pos. Res. : ~ 4 mm</a:t>
            </a:r>
          </a:p>
        </p:txBody>
      </p:sp>
      <p:sp>
        <p:nvSpPr>
          <p:cNvPr id="49" name="Rectangle 14">
            <a:extLst>
              <a:ext uri="{FF2B5EF4-FFF2-40B4-BE49-F238E27FC236}">
                <a16:creationId xmlns:a16="http://schemas.microsoft.com/office/drawing/2014/main" id="{95A41934-8877-48B5-97DB-FA57F274F5D0}"/>
              </a:ext>
            </a:extLst>
          </p:cNvPr>
          <p:cNvSpPr>
            <a:spLocks noChangeArrowheads="1"/>
          </p:cNvSpPr>
          <p:nvPr/>
        </p:nvSpPr>
        <p:spPr bwMode="auto">
          <a:xfrm>
            <a:off x="9445954" y="5417382"/>
            <a:ext cx="2572479" cy="991357"/>
          </a:xfrm>
          <a:prstGeom prst="rect">
            <a:avLst/>
          </a:prstGeom>
          <a:solidFill>
            <a:srgbClr val="42186F"/>
          </a:solidFill>
          <a:ln>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altLang="zh-CN" sz="1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rPr>
              <a:t>MUD</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a:rPr>
              <a:t>0.4 -</a:t>
            </a:r>
            <a:r>
              <a:rPr kumimoji="0" lang="zh-CN" altLang="en-US"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a:rPr>
              <a:t> </a:t>
            </a: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a:rPr>
              <a:t>1.8 GeV</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a:rPr>
              <a:t> suppression &gt;30</a:t>
            </a:r>
            <a:endParaRPr kumimoji="0" lang="en-US" altLang="zh-CN" sz="1600" b="0"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Symbol" pitchFamily="18" charset="2"/>
            </a:endParaRPr>
          </a:p>
        </p:txBody>
      </p:sp>
      <p:sp>
        <p:nvSpPr>
          <p:cNvPr id="50" name="矩形 49">
            <a:extLst>
              <a:ext uri="{FF2B5EF4-FFF2-40B4-BE49-F238E27FC236}">
                <a16:creationId xmlns:a16="http://schemas.microsoft.com/office/drawing/2014/main" id="{6E28D468-1D35-E043-CB2B-560BA52D6E05}"/>
              </a:ext>
            </a:extLst>
          </p:cNvPr>
          <p:cNvSpPr/>
          <p:nvPr/>
        </p:nvSpPr>
        <p:spPr>
          <a:xfrm>
            <a:off x="476251" y="5028900"/>
            <a:ext cx="5314757" cy="1289456"/>
          </a:xfrm>
          <a:prstGeom prst="rect">
            <a:avLst/>
          </a:prstGeom>
        </p:spPr>
        <p:txBody>
          <a:bodyPr wrap="square">
            <a:spAutoFit/>
          </a:bodyPr>
          <a:lstStyle/>
          <a:p>
            <a:pPr marL="342900" lvl="0" indent="-342900" defTabSz="914400">
              <a:lnSpc>
                <a:spcPct val="150000"/>
              </a:lnSpc>
              <a:buFont typeface="Wingdings" panose="05000000000000000000" pitchFamily="2" charset="2"/>
              <a:buChar char="Ø"/>
              <a:defRPr/>
            </a:pPr>
            <a:r>
              <a:rPr lang="en-US" altLang="zh-CN" b="1" dirty="0">
                <a:latin typeface="Times New Roman" panose="02020603050405020304" pitchFamily="18" charset="0"/>
                <a:cs typeface="Times New Roman" panose="02020603050405020304" pitchFamily="18" charset="0"/>
              </a:rPr>
              <a:t>MDC </a:t>
            </a:r>
            <a:r>
              <a:rPr lang="zh-CN" altLang="en-US" b="1" dirty="0"/>
              <a:t>位于谱仪内侧，参与</a:t>
            </a:r>
            <a:r>
              <a:rPr lang="zh-CN" altLang="en-US" b="1" dirty="0">
                <a:solidFill>
                  <a:srgbClr val="FF0000"/>
                </a:solidFill>
              </a:rPr>
              <a:t>谱仪触发</a:t>
            </a:r>
            <a:endParaRPr lang="en-US" altLang="zh-CN" b="1" dirty="0">
              <a:solidFill>
                <a:srgbClr val="FF0000"/>
              </a:solidFill>
            </a:endParaRPr>
          </a:p>
          <a:p>
            <a:pPr marL="342900" lvl="0" indent="-342900" defTabSz="914400">
              <a:lnSpc>
                <a:spcPct val="150000"/>
              </a:lnSpc>
              <a:buFont typeface="Wingdings" panose="05000000000000000000" pitchFamily="2" charset="2"/>
              <a:buChar char="Ø"/>
              <a:defRPr/>
            </a:pPr>
            <a:r>
              <a:rPr lang="zh-CN" altLang="en-US" b="1" dirty="0"/>
              <a:t>结合</a:t>
            </a:r>
            <a:r>
              <a:rPr lang="en-US" altLang="zh-CN" b="1" dirty="0"/>
              <a:t>ITK</a:t>
            </a:r>
            <a:r>
              <a:rPr lang="zh-CN" altLang="en-US" b="1" dirty="0"/>
              <a:t>完成系统</a:t>
            </a:r>
            <a:r>
              <a:rPr lang="zh-CN" altLang="en-US" b="1" dirty="0">
                <a:solidFill>
                  <a:srgbClr val="FF0000"/>
                </a:solidFill>
              </a:rPr>
              <a:t>径迹重建</a:t>
            </a:r>
            <a:endParaRPr lang="en-US" altLang="zh-CN" b="1" dirty="0">
              <a:solidFill>
                <a:srgbClr val="FF0000"/>
              </a:solidFill>
            </a:endParaRPr>
          </a:p>
          <a:p>
            <a:pPr marL="342900" lvl="0" indent="-342900" defTabSz="914400">
              <a:lnSpc>
                <a:spcPct val="150000"/>
              </a:lnSpc>
              <a:buFont typeface="Wingdings" panose="05000000000000000000" pitchFamily="2" charset="2"/>
              <a:buChar char="Ø"/>
              <a:defRPr/>
            </a:pPr>
            <a:r>
              <a:rPr lang="zh-CN" altLang="en-US" b="1" dirty="0"/>
              <a:t>结合</a:t>
            </a:r>
            <a:r>
              <a:rPr lang="en-US" altLang="zh-CN" b="1" dirty="0"/>
              <a:t>PID</a:t>
            </a:r>
            <a:r>
              <a:rPr lang="zh-CN" altLang="en-US" b="1" dirty="0"/>
              <a:t>完成</a:t>
            </a:r>
            <a:r>
              <a:rPr lang="zh-CN" altLang="en-US" b="1" dirty="0">
                <a:solidFill>
                  <a:srgbClr val="FF0000"/>
                </a:solidFill>
              </a:rPr>
              <a:t>粒子鉴别</a:t>
            </a:r>
            <a:endParaRPr lang="en-US" altLang="zh-CN" b="1" dirty="0"/>
          </a:p>
        </p:txBody>
      </p:sp>
      <p:sp>
        <p:nvSpPr>
          <p:cNvPr id="51" name="矩形 50">
            <a:extLst>
              <a:ext uri="{FF2B5EF4-FFF2-40B4-BE49-F238E27FC236}">
                <a16:creationId xmlns:a16="http://schemas.microsoft.com/office/drawing/2014/main" id="{4F31F961-3DAE-804B-468A-345A4DD22FCA}"/>
              </a:ext>
            </a:extLst>
          </p:cNvPr>
          <p:cNvSpPr/>
          <p:nvPr/>
        </p:nvSpPr>
        <p:spPr>
          <a:xfrm>
            <a:off x="9437791" y="2172003"/>
            <a:ext cx="2557569" cy="951229"/>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a:extLst>
              <a:ext uri="{FF2B5EF4-FFF2-40B4-BE49-F238E27FC236}">
                <a16:creationId xmlns:a16="http://schemas.microsoft.com/office/drawing/2014/main" id="{3DB75459-3167-726D-7021-325AC89BA817}"/>
              </a:ext>
            </a:extLst>
          </p:cNvPr>
          <p:cNvSpPr/>
          <p:nvPr/>
        </p:nvSpPr>
        <p:spPr>
          <a:xfrm>
            <a:off x="4851516" y="4572000"/>
            <a:ext cx="4470322" cy="1836739"/>
          </a:xfrm>
          <a:prstGeom prst="round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ACBCCCC4-8DAD-5EC3-9111-7EF96FE235CE}"/>
              </a:ext>
            </a:extLst>
          </p:cNvPr>
          <p:cNvSpPr txBox="1"/>
          <p:nvPr/>
        </p:nvSpPr>
        <p:spPr>
          <a:xfrm>
            <a:off x="468798" y="4665488"/>
            <a:ext cx="1696598" cy="400110"/>
          </a:xfrm>
          <a:prstGeom prst="rect">
            <a:avLst/>
          </a:prstGeom>
          <a:noFill/>
        </p:spPr>
        <p:txBody>
          <a:bodyPr wrap="square" rtlCol="0">
            <a:spAutoFit/>
          </a:bodyPr>
          <a:lstStyle/>
          <a:p>
            <a:r>
              <a:rPr lang="zh-CN" altLang="en-US" sz="2000" b="1" dirty="0">
                <a:solidFill>
                  <a:srgbClr val="0070C0"/>
                </a:solidFill>
              </a:rPr>
              <a:t>任务：</a:t>
            </a:r>
          </a:p>
        </p:txBody>
      </p:sp>
      <p:sp>
        <p:nvSpPr>
          <p:cNvPr id="12" name="文本框 11">
            <a:extLst>
              <a:ext uri="{FF2B5EF4-FFF2-40B4-BE49-F238E27FC236}">
                <a16:creationId xmlns:a16="http://schemas.microsoft.com/office/drawing/2014/main" id="{52E41161-2902-F761-55D5-4583EC646234}"/>
              </a:ext>
            </a:extLst>
          </p:cNvPr>
          <p:cNvSpPr txBox="1"/>
          <p:nvPr/>
        </p:nvSpPr>
        <p:spPr>
          <a:xfrm>
            <a:off x="5012905" y="4661978"/>
            <a:ext cx="1696598" cy="400110"/>
          </a:xfrm>
          <a:prstGeom prst="rect">
            <a:avLst/>
          </a:prstGeom>
          <a:noFill/>
        </p:spPr>
        <p:txBody>
          <a:bodyPr wrap="square" rtlCol="0">
            <a:spAutoFit/>
          </a:bodyPr>
          <a:lstStyle/>
          <a:p>
            <a:r>
              <a:rPr lang="zh-CN" altLang="en-US" sz="2000" b="1" dirty="0">
                <a:solidFill>
                  <a:srgbClr val="0070C0"/>
                </a:solidFill>
              </a:rPr>
              <a:t>难点：</a:t>
            </a:r>
          </a:p>
        </p:txBody>
      </p:sp>
      <p:sp>
        <p:nvSpPr>
          <p:cNvPr id="14" name="矩形 13">
            <a:extLst>
              <a:ext uri="{FF2B5EF4-FFF2-40B4-BE49-F238E27FC236}">
                <a16:creationId xmlns:a16="http://schemas.microsoft.com/office/drawing/2014/main" id="{4F97587A-61A6-048E-259D-74C152F91D87}"/>
              </a:ext>
            </a:extLst>
          </p:cNvPr>
          <p:cNvSpPr/>
          <p:nvPr/>
        </p:nvSpPr>
        <p:spPr>
          <a:xfrm>
            <a:off x="5012905" y="5028883"/>
            <a:ext cx="5314757" cy="1287532"/>
          </a:xfrm>
          <a:prstGeom prst="rect">
            <a:avLst/>
          </a:prstGeom>
        </p:spPr>
        <p:txBody>
          <a:bodyPr wrap="square">
            <a:spAutoFit/>
          </a:bodyPr>
          <a:lstStyle/>
          <a:p>
            <a:pPr marL="342900" lvl="0" indent="-342900" defTabSz="914400">
              <a:lnSpc>
                <a:spcPct val="150000"/>
              </a:lnSpc>
              <a:buFont typeface="Wingdings" panose="05000000000000000000" pitchFamily="2" charset="2"/>
              <a:buChar char="Ø"/>
              <a:defRPr/>
            </a:pPr>
            <a:r>
              <a:rPr lang="zh-CN" altLang="en-US" b="1" dirty="0">
                <a:latin typeface="Times New Roman" panose="02020603050405020304" pitchFamily="18" charset="0"/>
                <a:cs typeface="Times New Roman" panose="02020603050405020304" pitchFamily="18" charset="0"/>
              </a:rPr>
              <a:t>高计数率（</a:t>
            </a:r>
            <a:r>
              <a:rPr lang="en-US" altLang="zh-CN" b="1" dirty="0">
                <a:latin typeface="Times New Roman" panose="02020603050405020304" pitchFamily="18" charset="0"/>
                <a:cs typeface="Times New Roman" panose="02020603050405020304" pitchFamily="18" charset="0"/>
              </a:rPr>
              <a:t>~400kHz/channel</a:t>
            </a:r>
            <a:r>
              <a:rPr lang="zh-CN" altLang="en-US" b="1" dirty="0">
                <a:latin typeface="Times New Roman" panose="02020603050405020304" pitchFamily="18" charset="0"/>
                <a:cs typeface="Times New Roman" panose="02020603050405020304" pitchFamily="18" charset="0"/>
              </a:rPr>
              <a:t>）</a:t>
            </a:r>
            <a:endParaRPr lang="en-US" altLang="zh-CN" b="1" dirty="0">
              <a:latin typeface="Times New Roman" panose="02020603050405020304" pitchFamily="18" charset="0"/>
              <a:cs typeface="Times New Roman" panose="02020603050405020304" pitchFamily="18" charset="0"/>
            </a:endParaRPr>
          </a:p>
          <a:p>
            <a:pPr marL="342900" lvl="0" indent="-342900" defTabSz="914400">
              <a:lnSpc>
                <a:spcPct val="150000"/>
              </a:lnSpc>
              <a:buFont typeface="Wingdings" panose="05000000000000000000" pitchFamily="2" charset="2"/>
              <a:buChar char="Ø"/>
              <a:defRPr/>
            </a:pPr>
            <a:r>
              <a:rPr lang="zh-CN" altLang="en-US" b="1" dirty="0">
                <a:latin typeface="Times New Roman" panose="02020603050405020304" pitchFamily="18" charset="0"/>
                <a:cs typeface="Times New Roman" panose="02020603050405020304" pitchFamily="18" charset="0"/>
              </a:rPr>
              <a:t>低物质量</a:t>
            </a:r>
            <a:endParaRPr lang="en-US" altLang="zh-CN" b="1" dirty="0">
              <a:latin typeface="Times New Roman" panose="02020603050405020304" pitchFamily="18" charset="0"/>
              <a:cs typeface="Times New Roman" panose="02020603050405020304" pitchFamily="18" charset="0"/>
            </a:endParaRPr>
          </a:p>
          <a:p>
            <a:pPr marL="342900" lvl="0" indent="-342900" defTabSz="914400">
              <a:lnSpc>
                <a:spcPct val="150000"/>
              </a:lnSpc>
              <a:buFont typeface="Wingdings" panose="05000000000000000000" pitchFamily="2" charset="2"/>
              <a:buChar char="Ø"/>
              <a:defRPr/>
            </a:pPr>
            <a:r>
              <a:rPr lang="zh-CN" altLang="en-US" b="1" dirty="0">
                <a:latin typeface="Times New Roman" panose="02020603050405020304" pitchFamily="18" charset="0"/>
                <a:cs typeface="Times New Roman" panose="02020603050405020304" pitchFamily="18" charset="0"/>
              </a:rPr>
              <a:t>高性能</a:t>
            </a:r>
            <a:endParaRPr lang="zh-CN" altLang="en-US" b="1" dirty="0"/>
          </a:p>
        </p:txBody>
      </p:sp>
    </p:spTree>
    <p:extLst>
      <p:ext uri="{BB962C8B-B14F-4D97-AF65-F5344CB8AC3E}">
        <p14:creationId xmlns:p14="http://schemas.microsoft.com/office/powerpoint/2010/main" val="2044834987"/>
      </p:ext>
    </p:extLst>
  </p:cSld>
  <p:clrMapOvr>
    <a:masterClrMapping/>
  </p:clrMapOvr>
  <p:transition>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13AC9-8B20-C2B9-269F-9708E565D694}"/>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A2859FB8-D09B-48F3-F20F-BCC8657677F7}"/>
              </a:ext>
            </a:extLst>
          </p:cNvPr>
          <p:cNvSpPr>
            <a:spLocks noGrp="1"/>
          </p:cNvSpPr>
          <p:nvPr>
            <p:ph type="title"/>
          </p:nvPr>
        </p:nvSpPr>
        <p:spPr/>
        <p:txBody>
          <a:bodyPr/>
          <a:lstStyle/>
          <a:p>
            <a:r>
              <a:rPr lang="zh-CN" altLang="en-US" dirty="0"/>
              <a:t>目录</a:t>
            </a:r>
          </a:p>
        </p:txBody>
      </p:sp>
      <p:sp>
        <p:nvSpPr>
          <p:cNvPr id="4" name="灯片编号占位符 3">
            <a:extLst>
              <a:ext uri="{FF2B5EF4-FFF2-40B4-BE49-F238E27FC236}">
                <a16:creationId xmlns:a16="http://schemas.microsoft.com/office/drawing/2014/main" id="{CFFFE6E7-49AE-2F04-5BD2-72598E589D97}"/>
              </a:ext>
            </a:extLst>
          </p:cNvPr>
          <p:cNvSpPr>
            <a:spLocks noGrp="1"/>
          </p:cNvSpPr>
          <p:nvPr>
            <p:ph type="sldNum" sz="quarter" idx="12"/>
          </p:nvPr>
        </p:nvSpPr>
        <p:spPr/>
        <p:txBody>
          <a:bodyPr/>
          <a:lstStyle/>
          <a:p>
            <a:fld id="{C40B4FF0-5E72-4B05-8317-861D4184A370}" type="slidenum">
              <a:rPr lang="zh-CN" altLang="en-US" smtClean="0"/>
              <a:pPr/>
              <a:t>6</a:t>
            </a:fld>
            <a:endParaRPr lang="zh-CN" altLang="en-US" dirty="0"/>
          </a:p>
        </p:txBody>
      </p:sp>
      <p:sp>
        <p:nvSpPr>
          <p:cNvPr id="6" name="内容占位符 1">
            <a:extLst>
              <a:ext uri="{FF2B5EF4-FFF2-40B4-BE49-F238E27FC236}">
                <a16:creationId xmlns:a16="http://schemas.microsoft.com/office/drawing/2014/main" id="{EA9A9B1C-34E0-E8A3-0A64-AB4DAF15950F}"/>
              </a:ext>
            </a:extLst>
          </p:cNvPr>
          <p:cNvSpPr>
            <a:spLocks noGrp="1"/>
          </p:cNvSpPr>
          <p:nvPr>
            <p:ph idx="1"/>
          </p:nvPr>
        </p:nvSpPr>
        <p:spPr>
          <a:xfrm>
            <a:off x="2674780" y="1946740"/>
            <a:ext cx="6119973" cy="3451526"/>
          </a:xfrm>
        </p:spPr>
        <p:txBody>
          <a:bodyPr/>
          <a:lstStyle/>
          <a:p>
            <a:pPr>
              <a:lnSpc>
                <a:spcPct val="150000"/>
              </a:lnSpc>
            </a:pPr>
            <a:r>
              <a:rPr lang="zh-CN" altLang="en-US" dirty="0">
                <a:solidFill>
                  <a:schemeClr val="tx2">
                    <a:lumMod val="40000"/>
                    <a:lumOff val="60000"/>
                  </a:schemeClr>
                </a:solidFill>
              </a:rPr>
              <a:t>主漂移室概述</a:t>
            </a:r>
            <a:endParaRPr lang="en-US" altLang="zh-CN" dirty="0">
              <a:solidFill>
                <a:schemeClr val="tx2">
                  <a:lumMod val="40000"/>
                  <a:lumOff val="60000"/>
                </a:schemeClr>
              </a:solidFill>
            </a:endParaRPr>
          </a:p>
          <a:p>
            <a:pPr>
              <a:lnSpc>
                <a:spcPct val="150000"/>
              </a:lnSpc>
            </a:pPr>
            <a:r>
              <a:rPr lang="zh-CN" altLang="en-US" dirty="0"/>
              <a:t>工程机优化设计</a:t>
            </a:r>
            <a:endParaRPr lang="en-US" altLang="zh-CN" dirty="0"/>
          </a:p>
          <a:p>
            <a:pPr>
              <a:lnSpc>
                <a:spcPct val="150000"/>
              </a:lnSpc>
            </a:pPr>
            <a:r>
              <a:rPr lang="zh-CN" altLang="en-US" dirty="0">
                <a:solidFill>
                  <a:schemeClr val="tx2">
                    <a:lumMod val="40000"/>
                    <a:lumOff val="60000"/>
                  </a:schemeClr>
                </a:solidFill>
              </a:rPr>
              <a:t>样机设计与关键技术研究</a:t>
            </a:r>
            <a:endParaRPr lang="en-US" altLang="zh-CN" dirty="0">
              <a:solidFill>
                <a:schemeClr val="tx2">
                  <a:lumMod val="40000"/>
                  <a:lumOff val="60000"/>
                </a:schemeClr>
              </a:solidFill>
            </a:endParaRPr>
          </a:p>
          <a:p>
            <a:pPr>
              <a:lnSpc>
                <a:spcPct val="150000"/>
              </a:lnSpc>
            </a:pPr>
            <a:r>
              <a:rPr lang="zh-CN" altLang="en-US" dirty="0">
                <a:solidFill>
                  <a:schemeClr val="tx2">
                    <a:lumMod val="40000"/>
                    <a:lumOff val="60000"/>
                  </a:schemeClr>
                </a:solidFill>
              </a:rPr>
              <a:t>超小单元样机的研制与测试</a:t>
            </a:r>
            <a:endParaRPr lang="en-US" altLang="zh-CN" dirty="0">
              <a:solidFill>
                <a:schemeClr val="tx2">
                  <a:lumMod val="40000"/>
                  <a:lumOff val="60000"/>
                </a:schemeClr>
              </a:solidFill>
            </a:endParaRPr>
          </a:p>
          <a:p>
            <a:pPr>
              <a:lnSpc>
                <a:spcPct val="150000"/>
              </a:lnSpc>
            </a:pPr>
            <a:r>
              <a:rPr lang="zh-CN" altLang="en-US" dirty="0">
                <a:solidFill>
                  <a:schemeClr val="tx2">
                    <a:lumMod val="40000"/>
                    <a:lumOff val="60000"/>
                  </a:schemeClr>
                </a:solidFill>
              </a:rPr>
              <a:t>全长样机的研制与测试</a:t>
            </a:r>
          </a:p>
        </p:txBody>
      </p:sp>
    </p:spTree>
    <p:extLst>
      <p:ext uri="{BB962C8B-B14F-4D97-AF65-F5344CB8AC3E}">
        <p14:creationId xmlns:p14="http://schemas.microsoft.com/office/powerpoint/2010/main" val="98578533"/>
      </p:ext>
    </p:extLst>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48B23D6B-8210-C00D-5D61-6D4A2B3D2244}"/>
              </a:ext>
            </a:extLst>
          </p:cNvPr>
          <p:cNvSpPr>
            <a:spLocks noGrp="1"/>
          </p:cNvSpPr>
          <p:nvPr>
            <p:ph idx="1"/>
          </p:nvPr>
        </p:nvSpPr>
        <p:spPr>
          <a:xfrm>
            <a:off x="219182" y="1166019"/>
            <a:ext cx="10972800" cy="4525962"/>
          </a:xfrm>
        </p:spPr>
        <p:txBody>
          <a:bodyPr/>
          <a:lstStyle/>
          <a:p>
            <a:r>
              <a:rPr lang="zh-CN" altLang="en-US" dirty="0"/>
              <a:t>工程机的丝层优化</a:t>
            </a:r>
          </a:p>
        </p:txBody>
      </p:sp>
      <p:sp>
        <p:nvSpPr>
          <p:cNvPr id="3" name="标题 2">
            <a:extLst>
              <a:ext uri="{FF2B5EF4-FFF2-40B4-BE49-F238E27FC236}">
                <a16:creationId xmlns:a16="http://schemas.microsoft.com/office/drawing/2014/main" id="{DE1C1A43-4C96-3685-BEEB-BAE8DB5125EB}"/>
              </a:ext>
            </a:extLst>
          </p:cNvPr>
          <p:cNvSpPr>
            <a:spLocks noGrp="1"/>
          </p:cNvSpPr>
          <p:nvPr>
            <p:ph type="title"/>
          </p:nvPr>
        </p:nvSpPr>
        <p:spPr/>
        <p:txBody>
          <a:bodyPr/>
          <a:lstStyle/>
          <a:p>
            <a:r>
              <a:rPr lang="zh-CN" altLang="en-US" dirty="0"/>
              <a:t>丝层优化与工程机设计</a:t>
            </a:r>
          </a:p>
        </p:txBody>
      </p:sp>
      <p:sp>
        <p:nvSpPr>
          <p:cNvPr id="4" name="灯片编号占位符 3">
            <a:extLst>
              <a:ext uri="{FF2B5EF4-FFF2-40B4-BE49-F238E27FC236}">
                <a16:creationId xmlns:a16="http://schemas.microsoft.com/office/drawing/2014/main" id="{9946D87F-AC01-B742-4D2B-AD10373A690E}"/>
              </a:ext>
            </a:extLst>
          </p:cNvPr>
          <p:cNvSpPr>
            <a:spLocks noGrp="1"/>
          </p:cNvSpPr>
          <p:nvPr>
            <p:ph type="sldNum" sz="quarter" idx="12"/>
          </p:nvPr>
        </p:nvSpPr>
        <p:spPr/>
        <p:txBody>
          <a:bodyPr/>
          <a:lstStyle/>
          <a:p>
            <a:fld id="{C40B4FF0-5E72-4B05-8317-861D4184A370}" type="slidenum">
              <a:rPr lang="zh-CN" altLang="en-US" smtClean="0"/>
              <a:pPr/>
              <a:t>7</a:t>
            </a:fld>
            <a:endParaRPr lang="zh-CN" altLang="en-US" dirty="0"/>
          </a:p>
        </p:txBody>
      </p:sp>
      <p:pic>
        <p:nvPicPr>
          <p:cNvPr id="8" name="图片 7">
            <a:extLst>
              <a:ext uri="{FF2B5EF4-FFF2-40B4-BE49-F238E27FC236}">
                <a16:creationId xmlns:a16="http://schemas.microsoft.com/office/drawing/2014/main" id="{121A5C88-C7F3-1A61-E580-985B6F154CDE}"/>
              </a:ext>
            </a:extLst>
          </p:cNvPr>
          <p:cNvPicPr>
            <a:picLocks noChangeAspect="1"/>
          </p:cNvPicPr>
          <p:nvPr/>
        </p:nvPicPr>
        <p:blipFill>
          <a:blip r:embed="rId3"/>
          <a:stretch>
            <a:fillRect/>
          </a:stretch>
        </p:blipFill>
        <p:spPr>
          <a:xfrm>
            <a:off x="219182" y="4345950"/>
            <a:ext cx="6624066" cy="2299417"/>
          </a:xfrm>
          <a:prstGeom prst="rect">
            <a:avLst/>
          </a:prstGeom>
        </p:spPr>
      </p:pic>
      <p:pic>
        <p:nvPicPr>
          <p:cNvPr id="9" name="图片 8">
            <a:extLst>
              <a:ext uri="{FF2B5EF4-FFF2-40B4-BE49-F238E27FC236}">
                <a16:creationId xmlns:a16="http://schemas.microsoft.com/office/drawing/2014/main" id="{C7C273C5-F537-E526-99B1-05F541A96797}"/>
              </a:ext>
            </a:extLst>
          </p:cNvPr>
          <p:cNvPicPr>
            <a:picLocks noChangeAspect="1"/>
          </p:cNvPicPr>
          <p:nvPr/>
        </p:nvPicPr>
        <p:blipFill>
          <a:blip r:embed="rId4"/>
          <a:stretch>
            <a:fillRect/>
          </a:stretch>
        </p:blipFill>
        <p:spPr>
          <a:xfrm>
            <a:off x="289771" y="1999488"/>
            <a:ext cx="3724547" cy="2106053"/>
          </a:xfrm>
          <a:prstGeom prst="rect">
            <a:avLst/>
          </a:prstGeom>
        </p:spPr>
      </p:pic>
      <p:graphicFrame>
        <p:nvGraphicFramePr>
          <p:cNvPr id="12" name="表格 11">
            <a:extLst>
              <a:ext uri="{FF2B5EF4-FFF2-40B4-BE49-F238E27FC236}">
                <a16:creationId xmlns:a16="http://schemas.microsoft.com/office/drawing/2014/main" id="{6A31E43F-6C1C-84AD-8B8D-0BA63609E6B5}"/>
              </a:ext>
            </a:extLst>
          </p:cNvPr>
          <p:cNvGraphicFramePr>
            <a:graphicFrameLocks noGrp="1"/>
          </p:cNvGraphicFramePr>
          <p:nvPr>
            <p:extLst>
              <p:ext uri="{D42A27DB-BD31-4B8C-83A1-F6EECF244321}">
                <p14:modId xmlns:p14="http://schemas.microsoft.com/office/powerpoint/2010/main" val="2689810053"/>
              </p:ext>
            </p:extLst>
          </p:nvPr>
        </p:nvGraphicFramePr>
        <p:xfrm>
          <a:off x="3930529" y="1392770"/>
          <a:ext cx="8042289" cy="2743200"/>
        </p:xfrm>
        <a:graphic>
          <a:graphicData uri="http://schemas.openxmlformats.org/drawingml/2006/table">
            <a:tbl>
              <a:tblPr firstRow="1" bandRow="1">
                <a:tableStyleId>{B301B821-A1FF-4177-AEE7-76D212191A09}</a:tableStyleId>
              </a:tblPr>
              <a:tblGrid>
                <a:gridCol w="1074292">
                  <a:extLst>
                    <a:ext uri="{9D8B030D-6E8A-4147-A177-3AD203B41FA5}">
                      <a16:colId xmlns:a16="http://schemas.microsoft.com/office/drawing/2014/main" val="4070655859"/>
                    </a:ext>
                  </a:extLst>
                </a:gridCol>
                <a:gridCol w="1134959">
                  <a:extLst>
                    <a:ext uri="{9D8B030D-6E8A-4147-A177-3AD203B41FA5}">
                      <a16:colId xmlns:a16="http://schemas.microsoft.com/office/drawing/2014/main" val="3239054505"/>
                    </a:ext>
                  </a:extLst>
                </a:gridCol>
                <a:gridCol w="1428613">
                  <a:extLst>
                    <a:ext uri="{9D8B030D-6E8A-4147-A177-3AD203B41FA5}">
                      <a16:colId xmlns:a16="http://schemas.microsoft.com/office/drawing/2014/main" val="2933433426"/>
                    </a:ext>
                  </a:extLst>
                </a:gridCol>
                <a:gridCol w="1531783">
                  <a:extLst>
                    <a:ext uri="{9D8B030D-6E8A-4147-A177-3AD203B41FA5}">
                      <a16:colId xmlns:a16="http://schemas.microsoft.com/office/drawing/2014/main" val="624840158"/>
                    </a:ext>
                  </a:extLst>
                </a:gridCol>
                <a:gridCol w="1297909">
                  <a:extLst>
                    <a:ext uri="{9D8B030D-6E8A-4147-A177-3AD203B41FA5}">
                      <a16:colId xmlns:a16="http://schemas.microsoft.com/office/drawing/2014/main" val="3751767631"/>
                    </a:ext>
                  </a:extLst>
                </a:gridCol>
                <a:gridCol w="1574733">
                  <a:extLst>
                    <a:ext uri="{9D8B030D-6E8A-4147-A177-3AD203B41FA5}">
                      <a16:colId xmlns:a16="http://schemas.microsoft.com/office/drawing/2014/main" val="3922087895"/>
                    </a:ext>
                  </a:extLst>
                </a:gridCol>
              </a:tblGrid>
              <a:tr h="151115">
                <a:tc>
                  <a:txBody>
                    <a:bodyPr/>
                    <a:lstStyle/>
                    <a:p>
                      <a:pPr algn="ctr"/>
                      <a:r>
                        <a:rPr lang="en-US" altLang="zh-CN" sz="1200" dirty="0">
                          <a:latin typeface="Times New Roman" panose="02020603050405020304" pitchFamily="18" charset="0"/>
                          <a:cs typeface="Times New Roman" panose="02020603050405020304" pitchFamily="18" charset="0"/>
                        </a:rPr>
                        <a:t>Superlayer</a:t>
                      </a:r>
                      <a:endParaRPr lang="zh-CN" altLang="en-US" sz="1200" dirty="0">
                        <a:latin typeface="Times New Roman" panose="02020603050405020304" pitchFamily="18" charset="0"/>
                        <a:cs typeface="Times New Roman" panose="02020603050405020304" pitchFamily="18" charset="0"/>
                      </a:endParaRPr>
                    </a:p>
                  </a:txBody>
                  <a:tcPr>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tx2">
                        <a:lumMod val="60000"/>
                        <a:lumOff val="4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Radius(mm)</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tx2">
                        <a:lumMod val="60000"/>
                        <a:lumOff val="4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Num. of Layers</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tx2">
                        <a:lumMod val="60000"/>
                        <a:lumOff val="4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Inclination(</a:t>
                      </a:r>
                      <a:r>
                        <a:rPr lang="en-US" altLang="zh-CN" sz="1200" dirty="0" err="1">
                          <a:latin typeface="Times New Roman" panose="02020603050405020304" pitchFamily="18" charset="0"/>
                          <a:cs typeface="Times New Roman" panose="02020603050405020304" pitchFamily="18" charset="0"/>
                        </a:rPr>
                        <a:t>mrad</a:t>
                      </a:r>
                      <a:r>
                        <a:rPr lang="en-US" altLang="zh-CN" sz="1200" dirty="0">
                          <a:latin typeface="Times New Roman" panose="02020603050405020304" pitchFamily="18" charset="0"/>
                          <a:cs typeface="Times New Roman" panose="02020603050405020304" pitchFamily="18" charset="0"/>
                        </a:rPr>
                        <a:t>)</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tx2">
                        <a:lumMod val="60000"/>
                        <a:lumOff val="4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Num. of Cells</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solidFill>
                      <a:schemeClr val="tx2">
                        <a:lumMod val="60000"/>
                        <a:lumOff val="4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Cell size(mm)</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B w="12700" cap="flat" cmpd="sng" algn="ctr">
                      <a:no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4091976266"/>
                  </a:ext>
                </a:extLst>
              </a:tr>
              <a:tr h="269851">
                <a:tc>
                  <a:txBody>
                    <a:bodyPr/>
                    <a:lstStyle/>
                    <a:p>
                      <a:pPr algn="ctr"/>
                      <a:r>
                        <a:rPr lang="en-US" altLang="zh-CN" sz="1200" dirty="0">
                          <a:latin typeface="Times New Roman" panose="02020603050405020304" pitchFamily="18" charset="0"/>
                          <a:cs typeface="Times New Roman" panose="02020603050405020304" pitchFamily="18" charset="0"/>
                        </a:rPr>
                        <a:t>A</a:t>
                      </a:r>
                      <a:endParaRPr lang="zh-CN" altLang="en-US" sz="1200" dirty="0">
                        <a:latin typeface="Times New Roman" panose="02020603050405020304" pitchFamily="18" charset="0"/>
                        <a:cs typeface="Times New Roman" panose="02020603050405020304" pitchFamily="18"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203.02</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0</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224</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ctr"/>
                      <a:r>
                        <a:rPr lang="en-US" altLang="zh-CN" sz="1200" dirty="0">
                          <a:latin typeface="Times New Roman" panose="02020603050405020304" pitchFamily="18" charset="0"/>
                          <a:cs typeface="Times New Roman" panose="02020603050405020304" pitchFamily="18" charset="0"/>
                        </a:rPr>
                        <a:t>6.83 to 8.06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305253338"/>
                  </a:ext>
                </a:extLst>
              </a:tr>
              <a:tr h="269851">
                <a:tc>
                  <a:txBody>
                    <a:bodyPr/>
                    <a:lstStyle/>
                    <a:p>
                      <a:pPr algn="ctr"/>
                      <a:r>
                        <a:rPr lang="en-US" altLang="zh-CN" sz="1200" dirty="0">
                          <a:latin typeface="Times New Roman" panose="02020603050405020304" pitchFamily="18" charset="0"/>
                          <a:cs typeface="Times New Roman" panose="02020603050405020304" pitchFamily="18" charset="0"/>
                        </a:rPr>
                        <a:t>U</a:t>
                      </a:r>
                      <a:endParaRPr lang="zh-CN" altLang="en-US" sz="1200" dirty="0">
                        <a:latin typeface="Times New Roman" panose="02020603050405020304" pitchFamily="18" charset="0"/>
                        <a:cs typeface="Times New Roman" panose="02020603050405020304" pitchFamily="18"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261.25</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37.4 to 46.4</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160</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10.39 to 12.65</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715135846"/>
                  </a:ext>
                </a:extLst>
              </a:tr>
              <a:tr h="269851">
                <a:tc>
                  <a:txBody>
                    <a:bodyPr/>
                    <a:lstStyle/>
                    <a:p>
                      <a:pPr algn="ctr"/>
                      <a:r>
                        <a:rPr lang="en-US" altLang="zh-CN" sz="1200" dirty="0">
                          <a:latin typeface="Times New Roman" panose="02020603050405020304" pitchFamily="18" charset="0"/>
                          <a:cs typeface="Times New Roman" panose="02020603050405020304" pitchFamily="18" charset="0"/>
                        </a:rPr>
                        <a:t>V</a:t>
                      </a:r>
                      <a:endParaRPr lang="zh-CN" altLang="en-US" sz="1200" dirty="0">
                        <a:latin typeface="Times New Roman" panose="02020603050405020304" pitchFamily="18" charset="0"/>
                        <a:cs typeface="Times New Roman" panose="02020603050405020304" pitchFamily="18"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331.52</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-47.3 to -57.5</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192</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10.93 to 12.87</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949887739"/>
                  </a:ext>
                </a:extLst>
              </a:tr>
              <a:tr h="269851">
                <a:tc>
                  <a:txBody>
                    <a:bodyPr/>
                    <a:lstStyle/>
                    <a:p>
                      <a:pPr algn="ctr"/>
                      <a:r>
                        <a:rPr lang="en-US" altLang="zh-CN" sz="1200" dirty="0">
                          <a:latin typeface="Times New Roman" panose="02020603050405020304" pitchFamily="18" charset="0"/>
                          <a:cs typeface="Times New Roman" panose="02020603050405020304" pitchFamily="18" charset="0"/>
                        </a:rPr>
                        <a:t>A</a:t>
                      </a:r>
                      <a:endParaRPr lang="zh-CN" altLang="en-US" sz="1200" dirty="0">
                        <a:latin typeface="Times New Roman" panose="02020603050405020304" pitchFamily="18" charset="0"/>
                        <a:cs typeface="Times New Roman" panose="02020603050405020304" pitchFamily="18"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417.58</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0</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224</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11.88 to 13.67</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50695879"/>
                  </a:ext>
                </a:extLst>
              </a:tr>
              <a:tr h="269851">
                <a:tc>
                  <a:txBody>
                    <a:bodyPr/>
                    <a:lstStyle/>
                    <a:p>
                      <a:pPr algn="ctr"/>
                      <a:r>
                        <a:rPr lang="en-US" altLang="zh-CN" sz="1200" dirty="0">
                          <a:latin typeface="Times New Roman" panose="02020603050405020304" pitchFamily="18" charset="0"/>
                          <a:cs typeface="Times New Roman" panose="02020603050405020304" pitchFamily="18" charset="0"/>
                        </a:rPr>
                        <a:t>U</a:t>
                      </a:r>
                      <a:endParaRPr lang="zh-CN" altLang="en-US" sz="1200" dirty="0">
                        <a:latin typeface="Times New Roman" panose="02020603050405020304" pitchFamily="18" charset="0"/>
                        <a:cs typeface="Times New Roman" panose="02020603050405020304" pitchFamily="18"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499.95</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44.4 to 50.8</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256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12.35 to 13.96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488546594"/>
                  </a:ext>
                </a:extLst>
              </a:tr>
              <a:tr h="269851">
                <a:tc>
                  <a:txBody>
                    <a:bodyPr/>
                    <a:lstStyle/>
                    <a:p>
                      <a:pPr algn="ctr"/>
                      <a:r>
                        <a:rPr lang="en-US" altLang="zh-CN" sz="1200" dirty="0">
                          <a:latin typeface="Times New Roman" panose="02020603050405020304" pitchFamily="18" charset="0"/>
                          <a:cs typeface="Times New Roman" panose="02020603050405020304" pitchFamily="18" charset="0"/>
                        </a:rPr>
                        <a:t>V</a:t>
                      </a:r>
                      <a:endParaRPr lang="zh-CN" altLang="en-US" sz="1200" dirty="0">
                        <a:latin typeface="Times New Roman" panose="02020603050405020304" pitchFamily="18" charset="0"/>
                        <a:cs typeface="Times New Roman" panose="02020603050405020304" pitchFamily="18"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579.38</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-51.5 to -58.6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288</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12.71 to 14.17</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878285059"/>
                  </a:ext>
                </a:extLst>
              </a:tr>
              <a:tr h="269851">
                <a:tc>
                  <a:txBody>
                    <a:bodyPr/>
                    <a:lstStyle/>
                    <a:p>
                      <a:pPr algn="ctr"/>
                      <a:r>
                        <a:rPr lang="en-US" altLang="zh-CN" sz="1200" dirty="0">
                          <a:latin typeface="Times New Roman" panose="02020603050405020304" pitchFamily="18" charset="0"/>
                          <a:cs typeface="Times New Roman" panose="02020603050405020304" pitchFamily="18" charset="0"/>
                        </a:rPr>
                        <a:t>A</a:t>
                      </a:r>
                      <a:endParaRPr lang="zh-CN" altLang="en-US" sz="1200" dirty="0">
                        <a:latin typeface="Times New Roman" panose="02020603050405020304" pitchFamily="18" charset="0"/>
                        <a:cs typeface="Times New Roman" panose="02020603050405020304" pitchFamily="18"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665.52</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0</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320</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13.19 to 14.56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352576979"/>
                  </a:ext>
                </a:extLst>
              </a:tr>
              <a:tr h="269851">
                <a:tc>
                  <a:txBody>
                    <a:bodyPr/>
                    <a:lstStyle/>
                    <a:p>
                      <a:pPr algn="ctr"/>
                      <a:r>
                        <a:rPr lang="en-US" altLang="zh-CN" sz="1200" dirty="0">
                          <a:latin typeface="Times New Roman" panose="02020603050405020304" pitchFamily="18" charset="0"/>
                          <a:cs typeface="Times New Roman" panose="02020603050405020304" pitchFamily="18" charset="0"/>
                        </a:rPr>
                        <a:t>A</a:t>
                      </a:r>
                      <a:endParaRPr lang="zh-CN" altLang="en-US" sz="1200" dirty="0">
                        <a:latin typeface="Times New Roman" panose="02020603050405020304" pitchFamily="18" charset="0"/>
                        <a:cs typeface="Times New Roman" panose="02020603050405020304" pitchFamily="18"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748.73</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0</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352</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13.48 to 14.74</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848835866"/>
                  </a:ext>
                </a:extLst>
              </a:tr>
              <a:tr h="269851">
                <a:tc>
                  <a:txBody>
                    <a:bodyPr/>
                    <a:lstStyle/>
                    <a:p>
                      <a:pPr algn="ctr"/>
                      <a:r>
                        <a:rPr lang="en-US" altLang="zh-CN" sz="1200" dirty="0">
                          <a:latin typeface="Times New Roman" panose="02020603050405020304" pitchFamily="18" charset="0"/>
                          <a:cs typeface="Times New Roman" panose="02020603050405020304" pitchFamily="18" charset="0"/>
                        </a:rPr>
                        <a:t>total</a:t>
                      </a:r>
                      <a:endParaRPr lang="zh-CN" altLang="en-US" sz="1200" dirty="0">
                        <a:latin typeface="Times New Roman" panose="02020603050405020304" pitchFamily="18" charset="0"/>
                        <a:cs typeface="Times New Roman" panose="02020603050405020304" pitchFamily="18" charset="0"/>
                      </a:endParaRPr>
                    </a:p>
                  </a:txBody>
                  <a:tcPr>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200 to 834</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48</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bg1"/>
                    </a:solidFill>
                  </a:tcPr>
                </a:tc>
                <a:tc>
                  <a:txBody>
                    <a:bodyPr/>
                    <a:lstStyle/>
                    <a:p>
                      <a:pPr algn="ct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bg1"/>
                    </a:solidFill>
                  </a:tcPr>
                </a:tc>
                <a:tc>
                  <a:txBody>
                    <a:bodyPr/>
                    <a:lstStyle/>
                    <a:p>
                      <a:pPr algn="ctr"/>
                      <a:r>
                        <a:rPr lang="en-US" altLang="zh-CN" sz="1200" dirty="0">
                          <a:latin typeface="Times New Roman" panose="02020603050405020304" pitchFamily="18" charset="0"/>
                          <a:cs typeface="Times New Roman" panose="02020603050405020304" pitchFamily="18" charset="0"/>
                        </a:rPr>
                        <a:t>12096</a:t>
                      </a: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solidFill>
                      <a:schemeClr val="bg1"/>
                    </a:solidFill>
                  </a:tcPr>
                </a:tc>
                <a:tc>
                  <a:txBody>
                    <a:bodyPr/>
                    <a:lstStyle/>
                    <a:p>
                      <a:pPr algn="ctr"/>
                      <a:endParaRPr lang="zh-CN" altLang="en-US" sz="1200" dirty="0">
                        <a:latin typeface="Times New Roman" panose="02020603050405020304" pitchFamily="18" charset="0"/>
                        <a:cs typeface="Times New Roman" panose="02020603050405020304" pitchFamily="18"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solidFill>
                      <a:schemeClr val="bg1"/>
                    </a:solidFill>
                  </a:tcPr>
                </a:tc>
                <a:extLst>
                  <a:ext uri="{0D108BD9-81ED-4DB2-BD59-A6C34878D82A}">
                    <a16:rowId xmlns:a16="http://schemas.microsoft.com/office/drawing/2014/main" val="3747104937"/>
                  </a:ext>
                </a:extLst>
              </a:tr>
            </a:tbl>
          </a:graphicData>
        </a:graphic>
      </p:graphicFrame>
      <p:graphicFrame>
        <p:nvGraphicFramePr>
          <p:cNvPr id="14" name="表格 6">
            <a:extLst>
              <a:ext uri="{FF2B5EF4-FFF2-40B4-BE49-F238E27FC236}">
                <a16:creationId xmlns:a16="http://schemas.microsoft.com/office/drawing/2014/main" id="{8A462196-9384-0441-E1FF-B58B9F1CD8A5}"/>
              </a:ext>
            </a:extLst>
          </p:cNvPr>
          <p:cNvGraphicFramePr>
            <a:graphicFrameLocks noGrp="1"/>
          </p:cNvGraphicFramePr>
          <p:nvPr>
            <p:extLst>
              <p:ext uri="{D42A27DB-BD31-4B8C-83A1-F6EECF244321}">
                <p14:modId xmlns:p14="http://schemas.microsoft.com/office/powerpoint/2010/main" val="4060217104"/>
              </p:ext>
            </p:extLst>
          </p:nvPr>
        </p:nvGraphicFramePr>
        <p:xfrm>
          <a:off x="6576442" y="4301863"/>
          <a:ext cx="5396376" cy="2194560"/>
        </p:xfrm>
        <a:graphic>
          <a:graphicData uri="http://schemas.openxmlformats.org/drawingml/2006/table">
            <a:tbl>
              <a:tblPr firstRow="1" bandRow="1">
                <a:tableStyleId>{5940675A-B579-460E-94D1-54222C63F5DA}</a:tableStyleId>
              </a:tblPr>
              <a:tblGrid>
                <a:gridCol w="553224">
                  <a:extLst>
                    <a:ext uri="{9D8B030D-6E8A-4147-A177-3AD203B41FA5}">
                      <a16:colId xmlns:a16="http://schemas.microsoft.com/office/drawing/2014/main" val="2208940107"/>
                    </a:ext>
                  </a:extLst>
                </a:gridCol>
                <a:gridCol w="1228995">
                  <a:extLst>
                    <a:ext uri="{9D8B030D-6E8A-4147-A177-3AD203B41FA5}">
                      <a16:colId xmlns:a16="http://schemas.microsoft.com/office/drawing/2014/main" val="89457231"/>
                    </a:ext>
                  </a:extLst>
                </a:gridCol>
                <a:gridCol w="2265062">
                  <a:extLst>
                    <a:ext uri="{9D8B030D-6E8A-4147-A177-3AD203B41FA5}">
                      <a16:colId xmlns:a16="http://schemas.microsoft.com/office/drawing/2014/main" val="1818902890"/>
                    </a:ext>
                  </a:extLst>
                </a:gridCol>
                <a:gridCol w="1349095">
                  <a:extLst>
                    <a:ext uri="{9D8B030D-6E8A-4147-A177-3AD203B41FA5}">
                      <a16:colId xmlns:a16="http://schemas.microsoft.com/office/drawing/2014/main" val="4088898041"/>
                    </a:ext>
                  </a:extLst>
                </a:gridCol>
              </a:tblGrid>
              <a:tr h="289494">
                <a:tc>
                  <a:txBody>
                    <a:bodyPr/>
                    <a:lstStyle/>
                    <a:p>
                      <a:pPr algn="ctr"/>
                      <a:endParaRPr lang="zh-CN" altLang="en-US" dirty="0"/>
                    </a:p>
                  </a:txBody>
                  <a:tcPr anchor="ctr"/>
                </a:tc>
                <a:tc>
                  <a:txBody>
                    <a:bodyPr/>
                    <a:lstStyle/>
                    <a:p>
                      <a:pPr algn="ctr"/>
                      <a:r>
                        <a:rPr lang="en-US" altLang="zh-CN" dirty="0"/>
                        <a:t>MDI</a:t>
                      </a:r>
                      <a:endParaRPr lang="zh-CN" altLang="en-US" dirty="0"/>
                    </a:p>
                  </a:txBody>
                  <a:tcPr anchor="ctr"/>
                </a:tc>
                <a:tc>
                  <a:txBody>
                    <a:bodyPr/>
                    <a:lstStyle/>
                    <a:p>
                      <a:pPr algn="ctr"/>
                      <a:r>
                        <a:rPr lang="en-US" altLang="zh-CN" dirty="0"/>
                        <a:t>ITK</a:t>
                      </a:r>
                      <a:endParaRPr lang="zh-CN" altLang="en-US" dirty="0"/>
                    </a:p>
                  </a:txBody>
                  <a:tcPr anchor="ctr"/>
                </a:tc>
                <a:tc>
                  <a:txBody>
                    <a:bodyPr/>
                    <a:lstStyle/>
                    <a:p>
                      <a:pPr algn="ctr"/>
                      <a:r>
                        <a:rPr lang="en-US" altLang="zh-CN" dirty="0"/>
                        <a:t>MDC</a:t>
                      </a:r>
                      <a:endParaRPr lang="zh-CN" altLang="en-US" dirty="0"/>
                    </a:p>
                  </a:txBody>
                  <a:tcPr anchor="ctr"/>
                </a:tc>
                <a:extLst>
                  <a:ext uri="{0D108BD9-81ED-4DB2-BD59-A6C34878D82A}">
                    <a16:rowId xmlns:a16="http://schemas.microsoft.com/office/drawing/2014/main" val="2396147859"/>
                  </a:ext>
                </a:extLst>
              </a:tr>
              <a:tr h="289494">
                <a:tc>
                  <a:txBody>
                    <a:bodyPr/>
                    <a:lstStyle/>
                    <a:p>
                      <a:pPr algn="ctr"/>
                      <a:r>
                        <a:rPr lang="en-US" altLang="zh-CN" dirty="0"/>
                        <a:t>1</a:t>
                      </a:r>
                      <a:endParaRPr lang="zh-CN" altLang="en-US" dirty="0"/>
                    </a:p>
                  </a:txBody>
                  <a:tcPr anchor="ctr"/>
                </a:tc>
                <a:tc>
                  <a:txBody>
                    <a:bodyPr/>
                    <a:lstStyle/>
                    <a:p>
                      <a:pPr algn="ctr"/>
                      <a:r>
                        <a:rPr lang="zh-CN" altLang="en-US" dirty="0"/>
                        <a:t>高物质量</a:t>
                      </a:r>
                    </a:p>
                  </a:txBody>
                  <a:tcPr anchor="ctr"/>
                </a:tc>
                <a:tc>
                  <a:txBody>
                    <a:bodyPr/>
                    <a:lstStyle/>
                    <a:p>
                      <a:pPr algn="ctr"/>
                      <a:r>
                        <a:rPr lang="en-US" altLang="zh-CN" dirty="0"/>
                        <a:t>3</a:t>
                      </a:r>
                      <a:r>
                        <a:rPr lang="zh-CN" altLang="en-US" dirty="0"/>
                        <a:t>层</a:t>
                      </a:r>
                    </a:p>
                  </a:txBody>
                  <a:tcPr anchor="ctr"/>
                </a:tc>
                <a:tc>
                  <a:txBody>
                    <a:bodyPr/>
                    <a:lstStyle/>
                    <a:p>
                      <a:pPr algn="ctr"/>
                      <a:r>
                        <a:rPr lang="zh-CN" altLang="en-US" dirty="0"/>
                        <a:t>常规设计</a:t>
                      </a:r>
                    </a:p>
                  </a:txBody>
                  <a:tcPr anchor="ctr"/>
                </a:tc>
                <a:extLst>
                  <a:ext uri="{0D108BD9-81ED-4DB2-BD59-A6C34878D82A}">
                    <a16:rowId xmlns:a16="http://schemas.microsoft.com/office/drawing/2014/main" val="4041874217"/>
                  </a:ext>
                </a:extLst>
              </a:tr>
              <a:tr h="289494">
                <a:tc>
                  <a:txBody>
                    <a:bodyPr/>
                    <a:lstStyle/>
                    <a:p>
                      <a:pPr algn="ctr"/>
                      <a:r>
                        <a:rPr lang="en-US" altLang="zh-CN" dirty="0"/>
                        <a:t>2</a:t>
                      </a:r>
                      <a:endParaRPr lang="zh-CN" altLang="en-US" dirty="0"/>
                    </a:p>
                  </a:txBody>
                  <a:tcPr anchor="ctr"/>
                </a:tc>
                <a:tc rowSpan="4">
                  <a:txBody>
                    <a:bodyPr/>
                    <a:lstStyle/>
                    <a:p>
                      <a:pPr algn="ctr"/>
                      <a:r>
                        <a:rPr lang="zh-CN" altLang="en-US" dirty="0"/>
                        <a:t>低物质量</a:t>
                      </a:r>
                    </a:p>
                  </a:txBody>
                  <a:tcPr anchor="ctr"/>
                </a:tc>
                <a:tc>
                  <a:txBody>
                    <a:bodyPr/>
                    <a:lstStyle/>
                    <a:p>
                      <a:pPr algn="ctr"/>
                      <a:r>
                        <a:rPr lang="en-US" altLang="zh-CN" dirty="0"/>
                        <a:t>3</a:t>
                      </a:r>
                      <a:r>
                        <a:rPr lang="zh-CN" altLang="en-US" dirty="0"/>
                        <a:t>层</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t>常规设计</a:t>
                      </a:r>
                    </a:p>
                  </a:txBody>
                  <a:tcPr anchor="ctr"/>
                </a:tc>
                <a:extLst>
                  <a:ext uri="{0D108BD9-81ED-4DB2-BD59-A6C34878D82A}">
                    <a16:rowId xmlns:a16="http://schemas.microsoft.com/office/drawing/2014/main" val="3507155609"/>
                  </a:ext>
                </a:extLst>
              </a:tr>
              <a:tr h="289494">
                <a:tc>
                  <a:txBody>
                    <a:bodyPr/>
                    <a:lstStyle/>
                    <a:p>
                      <a:pPr algn="ctr"/>
                      <a:r>
                        <a:rPr lang="en-US" altLang="zh-CN" dirty="0"/>
                        <a:t>3</a:t>
                      </a:r>
                      <a:endParaRPr lang="zh-CN" altLang="en-US" dirty="0"/>
                    </a:p>
                  </a:txBody>
                  <a:tcPr anchor="ctr"/>
                </a:tc>
                <a:tc vMerge="1">
                  <a:txBody>
                    <a:bodyPr/>
                    <a:lstStyle/>
                    <a:p>
                      <a:endParaRPr lang="zh-CN" altLang="en-US" dirty="0"/>
                    </a:p>
                  </a:txBody>
                  <a:tcPr/>
                </a:tc>
                <a:tc>
                  <a:txBody>
                    <a:bodyPr/>
                    <a:lstStyle/>
                    <a:p>
                      <a:pPr algn="ctr"/>
                      <a:r>
                        <a:rPr lang="en-US" altLang="zh-CN" dirty="0"/>
                        <a:t>4</a:t>
                      </a:r>
                      <a:r>
                        <a:rPr lang="zh-CN" altLang="en-US" dirty="0"/>
                        <a:t>层，半径不变</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t>常规设计</a:t>
                      </a:r>
                    </a:p>
                  </a:txBody>
                  <a:tcPr anchor="ctr"/>
                </a:tc>
                <a:extLst>
                  <a:ext uri="{0D108BD9-81ED-4DB2-BD59-A6C34878D82A}">
                    <a16:rowId xmlns:a16="http://schemas.microsoft.com/office/drawing/2014/main" val="4072589477"/>
                  </a:ext>
                </a:extLst>
              </a:tr>
              <a:tr h="289494">
                <a:tc>
                  <a:txBody>
                    <a:bodyPr/>
                    <a:lstStyle/>
                    <a:p>
                      <a:pPr algn="ctr"/>
                      <a:r>
                        <a:rPr lang="en-US" altLang="zh-CN" dirty="0"/>
                        <a:t>4</a:t>
                      </a:r>
                      <a:endParaRPr lang="zh-CN" altLang="en-US" dirty="0"/>
                    </a:p>
                  </a:txBody>
                  <a:tcPr anchor="ctr"/>
                </a:tc>
                <a:tc vMerge="1">
                  <a:txBody>
                    <a:bodyPr/>
                    <a:lstStyle/>
                    <a:p>
                      <a:endParaRPr lang="zh-CN" altLang="en-US" dirty="0"/>
                    </a:p>
                  </a:txBody>
                  <a:tcPr/>
                </a:tc>
                <a:tc>
                  <a:txBody>
                    <a:bodyPr/>
                    <a:lstStyle/>
                    <a:p>
                      <a:pPr algn="ctr"/>
                      <a:r>
                        <a:rPr lang="en-US" altLang="zh-CN" dirty="0"/>
                        <a:t>4</a:t>
                      </a:r>
                      <a:r>
                        <a:rPr lang="zh-CN" altLang="en-US" dirty="0"/>
                        <a:t>层，半径外扩</a:t>
                      </a:r>
                    </a:p>
                  </a:txBody>
                  <a:tcPr anchor="ctr"/>
                </a:tc>
                <a:tc>
                  <a:txBody>
                    <a:bodyPr/>
                    <a:lstStyle/>
                    <a:p>
                      <a:pPr algn="ctr"/>
                      <a:r>
                        <a:rPr lang="zh-CN" altLang="en-US" dirty="0"/>
                        <a:t>无内筒设计</a:t>
                      </a:r>
                    </a:p>
                  </a:txBody>
                  <a:tcPr anchor="ctr"/>
                </a:tc>
                <a:extLst>
                  <a:ext uri="{0D108BD9-81ED-4DB2-BD59-A6C34878D82A}">
                    <a16:rowId xmlns:a16="http://schemas.microsoft.com/office/drawing/2014/main" val="844664839"/>
                  </a:ext>
                </a:extLst>
              </a:tr>
              <a:tr h="289494">
                <a:tc>
                  <a:txBody>
                    <a:bodyPr/>
                    <a:lstStyle/>
                    <a:p>
                      <a:pPr algn="ctr"/>
                      <a:r>
                        <a:rPr lang="en-US" altLang="zh-CN" dirty="0"/>
                        <a:t>5</a:t>
                      </a:r>
                      <a:endParaRPr lang="zh-CN" altLang="en-US" dirty="0"/>
                    </a:p>
                  </a:txBody>
                  <a:tcPr anchor="ctr"/>
                </a:tc>
                <a:tc vMerge="1">
                  <a:txBody>
                    <a:bodyPr/>
                    <a:lstStyle/>
                    <a:p>
                      <a:endParaRPr lang="zh-CN" altLang="en-US" dirty="0"/>
                    </a:p>
                  </a:txBody>
                  <a:tcPr/>
                </a:tc>
                <a:tc>
                  <a:txBody>
                    <a:bodyPr/>
                    <a:lstStyle/>
                    <a:p>
                      <a:pPr algn="ctr"/>
                      <a:r>
                        <a:rPr lang="en-US" altLang="zh-CN" dirty="0"/>
                        <a:t>3</a:t>
                      </a:r>
                      <a:r>
                        <a:rPr lang="zh-CN" altLang="en-US" dirty="0"/>
                        <a:t>层，半径内推</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dirty="0"/>
                        <a:t>常规设计</a:t>
                      </a:r>
                    </a:p>
                  </a:txBody>
                  <a:tcPr anchor="ctr"/>
                </a:tc>
                <a:extLst>
                  <a:ext uri="{0D108BD9-81ED-4DB2-BD59-A6C34878D82A}">
                    <a16:rowId xmlns:a16="http://schemas.microsoft.com/office/drawing/2014/main" val="3038151024"/>
                  </a:ext>
                </a:extLst>
              </a:tr>
            </a:tbl>
          </a:graphicData>
        </a:graphic>
      </p:graphicFrame>
    </p:spTree>
    <p:extLst>
      <p:ext uri="{BB962C8B-B14F-4D97-AF65-F5344CB8AC3E}">
        <p14:creationId xmlns:p14="http://schemas.microsoft.com/office/powerpoint/2010/main" val="2509791934"/>
      </p:ext>
    </p:extLst>
  </p:cSld>
  <p:clrMapOvr>
    <a:masterClrMapping/>
  </p:clrMapOvr>
  <p:transition>
    <p:rand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77D60-D792-1D2B-AB2D-2F7721A969AA}"/>
            </a:ext>
          </a:extLst>
        </p:cNvPr>
        <p:cNvGrpSpPr/>
        <p:nvPr/>
      </p:nvGrpSpPr>
      <p:grpSpPr>
        <a:xfrm>
          <a:off x="0" y="0"/>
          <a:ext cx="0" cy="0"/>
          <a:chOff x="0" y="0"/>
          <a:chExt cx="0" cy="0"/>
        </a:xfrm>
      </p:grpSpPr>
      <p:sp>
        <p:nvSpPr>
          <p:cNvPr id="3" name="标题 2">
            <a:extLst>
              <a:ext uri="{FF2B5EF4-FFF2-40B4-BE49-F238E27FC236}">
                <a16:creationId xmlns:a16="http://schemas.microsoft.com/office/drawing/2014/main" id="{AA6AC33C-638D-9E9B-DA4B-A192533785CA}"/>
              </a:ext>
            </a:extLst>
          </p:cNvPr>
          <p:cNvSpPr>
            <a:spLocks noGrp="1"/>
          </p:cNvSpPr>
          <p:nvPr>
            <p:ph type="title"/>
          </p:nvPr>
        </p:nvSpPr>
        <p:spPr/>
        <p:txBody>
          <a:bodyPr/>
          <a:lstStyle/>
          <a:p>
            <a:r>
              <a:rPr lang="zh-CN" altLang="en-US" dirty="0"/>
              <a:t>目录</a:t>
            </a:r>
          </a:p>
        </p:txBody>
      </p:sp>
      <p:sp>
        <p:nvSpPr>
          <p:cNvPr id="4" name="灯片编号占位符 3">
            <a:extLst>
              <a:ext uri="{FF2B5EF4-FFF2-40B4-BE49-F238E27FC236}">
                <a16:creationId xmlns:a16="http://schemas.microsoft.com/office/drawing/2014/main" id="{F93C957F-5621-3EF4-8B2F-86532C5EBB0D}"/>
              </a:ext>
            </a:extLst>
          </p:cNvPr>
          <p:cNvSpPr>
            <a:spLocks noGrp="1"/>
          </p:cNvSpPr>
          <p:nvPr>
            <p:ph type="sldNum" sz="quarter" idx="12"/>
          </p:nvPr>
        </p:nvSpPr>
        <p:spPr/>
        <p:txBody>
          <a:bodyPr/>
          <a:lstStyle/>
          <a:p>
            <a:fld id="{C40B4FF0-5E72-4B05-8317-861D4184A370}" type="slidenum">
              <a:rPr lang="zh-CN" altLang="en-US" smtClean="0"/>
              <a:pPr/>
              <a:t>8</a:t>
            </a:fld>
            <a:endParaRPr lang="zh-CN" altLang="en-US" dirty="0"/>
          </a:p>
        </p:txBody>
      </p:sp>
      <p:sp>
        <p:nvSpPr>
          <p:cNvPr id="6" name="内容占位符 1">
            <a:extLst>
              <a:ext uri="{FF2B5EF4-FFF2-40B4-BE49-F238E27FC236}">
                <a16:creationId xmlns:a16="http://schemas.microsoft.com/office/drawing/2014/main" id="{0C437112-9E85-7326-DC87-1641DE21C75C}"/>
              </a:ext>
            </a:extLst>
          </p:cNvPr>
          <p:cNvSpPr>
            <a:spLocks noGrp="1"/>
          </p:cNvSpPr>
          <p:nvPr>
            <p:ph idx="1"/>
          </p:nvPr>
        </p:nvSpPr>
        <p:spPr>
          <a:xfrm>
            <a:off x="2674780" y="1946740"/>
            <a:ext cx="6119973" cy="3451526"/>
          </a:xfrm>
        </p:spPr>
        <p:txBody>
          <a:bodyPr/>
          <a:lstStyle/>
          <a:p>
            <a:pPr>
              <a:lnSpc>
                <a:spcPct val="150000"/>
              </a:lnSpc>
            </a:pPr>
            <a:r>
              <a:rPr lang="zh-CN" altLang="en-US" dirty="0">
                <a:solidFill>
                  <a:schemeClr val="tx2">
                    <a:lumMod val="40000"/>
                    <a:lumOff val="60000"/>
                  </a:schemeClr>
                </a:solidFill>
              </a:rPr>
              <a:t>主漂移室概述</a:t>
            </a:r>
            <a:endParaRPr lang="en-US" altLang="zh-CN" dirty="0">
              <a:solidFill>
                <a:schemeClr val="tx2">
                  <a:lumMod val="40000"/>
                  <a:lumOff val="60000"/>
                </a:schemeClr>
              </a:solidFill>
            </a:endParaRPr>
          </a:p>
          <a:p>
            <a:pPr>
              <a:lnSpc>
                <a:spcPct val="150000"/>
              </a:lnSpc>
            </a:pPr>
            <a:r>
              <a:rPr lang="zh-CN" altLang="en-US" dirty="0">
                <a:solidFill>
                  <a:schemeClr val="tx2">
                    <a:lumMod val="40000"/>
                    <a:lumOff val="60000"/>
                  </a:schemeClr>
                </a:solidFill>
              </a:rPr>
              <a:t>工程机优化设计</a:t>
            </a:r>
            <a:endParaRPr lang="en-US" altLang="zh-CN" dirty="0">
              <a:solidFill>
                <a:schemeClr val="tx2">
                  <a:lumMod val="40000"/>
                  <a:lumOff val="60000"/>
                </a:schemeClr>
              </a:solidFill>
            </a:endParaRPr>
          </a:p>
          <a:p>
            <a:pPr>
              <a:lnSpc>
                <a:spcPct val="150000"/>
              </a:lnSpc>
            </a:pPr>
            <a:r>
              <a:rPr lang="zh-CN" altLang="en-US" dirty="0"/>
              <a:t>样机设计与关键技术研究</a:t>
            </a:r>
            <a:endParaRPr lang="en-US" altLang="zh-CN" dirty="0"/>
          </a:p>
          <a:p>
            <a:pPr>
              <a:lnSpc>
                <a:spcPct val="150000"/>
              </a:lnSpc>
            </a:pPr>
            <a:r>
              <a:rPr lang="zh-CN" altLang="en-US" dirty="0">
                <a:solidFill>
                  <a:schemeClr val="tx2">
                    <a:lumMod val="40000"/>
                    <a:lumOff val="60000"/>
                  </a:schemeClr>
                </a:solidFill>
              </a:rPr>
              <a:t>超小单元样机的研制与测试</a:t>
            </a:r>
            <a:endParaRPr lang="en-US" altLang="zh-CN" dirty="0">
              <a:solidFill>
                <a:schemeClr val="tx2">
                  <a:lumMod val="40000"/>
                  <a:lumOff val="60000"/>
                </a:schemeClr>
              </a:solidFill>
            </a:endParaRPr>
          </a:p>
          <a:p>
            <a:pPr>
              <a:lnSpc>
                <a:spcPct val="150000"/>
              </a:lnSpc>
            </a:pPr>
            <a:r>
              <a:rPr lang="zh-CN" altLang="en-US" dirty="0">
                <a:solidFill>
                  <a:schemeClr val="tx2">
                    <a:lumMod val="40000"/>
                    <a:lumOff val="60000"/>
                  </a:schemeClr>
                </a:solidFill>
              </a:rPr>
              <a:t>全长样机的研制与测试</a:t>
            </a:r>
          </a:p>
        </p:txBody>
      </p:sp>
    </p:spTree>
    <p:extLst>
      <p:ext uri="{BB962C8B-B14F-4D97-AF65-F5344CB8AC3E}">
        <p14:creationId xmlns:p14="http://schemas.microsoft.com/office/powerpoint/2010/main" val="2082776192"/>
      </p:ext>
    </p:extLst>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87EB32FD-44EE-F34D-CC57-B0A601E8934F}"/>
              </a:ext>
            </a:extLst>
          </p:cNvPr>
          <p:cNvSpPr>
            <a:spLocks noGrp="1"/>
          </p:cNvSpPr>
          <p:nvPr>
            <p:ph type="title"/>
          </p:nvPr>
        </p:nvSpPr>
        <p:spPr/>
        <p:txBody>
          <a:bodyPr/>
          <a:lstStyle/>
          <a:p>
            <a:r>
              <a:rPr lang="en-US" altLang="zh-CN" dirty="0"/>
              <a:t>MDCH</a:t>
            </a:r>
            <a:r>
              <a:rPr lang="zh-CN" altLang="en-US" dirty="0"/>
              <a:t>样机设计</a:t>
            </a:r>
          </a:p>
        </p:txBody>
      </p:sp>
      <p:sp>
        <p:nvSpPr>
          <p:cNvPr id="4" name="灯片编号占位符 3">
            <a:extLst>
              <a:ext uri="{FF2B5EF4-FFF2-40B4-BE49-F238E27FC236}">
                <a16:creationId xmlns:a16="http://schemas.microsoft.com/office/drawing/2014/main" id="{FA2E78E5-13A9-EEEE-113B-030FF2C811CA}"/>
              </a:ext>
            </a:extLst>
          </p:cNvPr>
          <p:cNvSpPr>
            <a:spLocks noGrp="1"/>
          </p:cNvSpPr>
          <p:nvPr>
            <p:ph type="sldNum" sz="quarter" idx="12"/>
          </p:nvPr>
        </p:nvSpPr>
        <p:spPr/>
        <p:txBody>
          <a:bodyPr/>
          <a:lstStyle/>
          <a:p>
            <a:fld id="{C40B4FF0-5E72-4B05-8317-861D4184A370}" type="slidenum">
              <a:rPr lang="zh-CN" altLang="en-US" smtClean="0"/>
              <a:pPr/>
              <a:t>9</a:t>
            </a:fld>
            <a:endParaRPr lang="zh-CN" altLang="en-US" dirty="0"/>
          </a:p>
        </p:txBody>
      </p:sp>
      <p:pic>
        <p:nvPicPr>
          <p:cNvPr id="5" name="图片 4">
            <a:extLst>
              <a:ext uri="{FF2B5EF4-FFF2-40B4-BE49-F238E27FC236}">
                <a16:creationId xmlns:a16="http://schemas.microsoft.com/office/drawing/2014/main" id="{02AFB89D-EDF3-7FEF-D316-7B28D62F89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5275" y="2307813"/>
            <a:ext cx="6360758" cy="3558829"/>
          </a:xfrm>
          <a:prstGeom prst="rect">
            <a:avLst/>
          </a:prstGeom>
          <a:ln>
            <a:solidFill>
              <a:srgbClr val="0070C0"/>
            </a:solidFill>
          </a:ln>
        </p:spPr>
      </p:pic>
      <p:pic>
        <p:nvPicPr>
          <p:cNvPr id="6" name="图片 5">
            <a:extLst>
              <a:ext uri="{FF2B5EF4-FFF2-40B4-BE49-F238E27FC236}">
                <a16:creationId xmlns:a16="http://schemas.microsoft.com/office/drawing/2014/main" id="{A6551428-52F8-8286-F829-8D43B725466E}"/>
              </a:ext>
            </a:extLst>
          </p:cNvPr>
          <p:cNvPicPr>
            <a:picLocks noChangeAspect="1"/>
          </p:cNvPicPr>
          <p:nvPr/>
        </p:nvPicPr>
        <p:blipFill>
          <a:blip r:embed="rId4" cstate="print">
            <a:extLst>
              <a:ext uri="{28A0092B-C50C-407E-A947-70E740481C1C}">
                <a14:useLocalDpi xmlns:a14="http://schemas.microsoft.com/office/drawing/2010/main" val="0"/>
              </a:ext>
            </a:extLst>
          </a:blip>
          <a:srcRect l="4438"/>
          <a:stretch>
            <a:fillRect/>
          </a:stretch>
        </p:blipFill>
        <p:spPr>
          <a:xfrm>
            <a:off x="578993" y="4051957"/>
            <a:ext cx="1693566" cy="1790396"/>
          </a:xfrm>
          <a:prstGeom prst="rect">
            <a:avLst/>
          </a:prstGeom>
          <a:ln>
            <a:solidFill>
              <a:srgbClr val="FF0000"/>
            </a:solidFill>
          </a:ln>
        </p:spPr>
      </p:pic>
      <p:sp>
        <p:nvSpPr>
          <p:cNvPr id="8" name="内容占位符 1">
            <a:extLst>
              <a:ext uri="{FF2B5EF4-FFF2-40B4-BE49-F238E27FC236}">
                <a16:creationId xmlns:a16="http://schemas.microsoft.com/office/drawing/2014/main" id="{3C74F518-0703-FCDB-2C30-3D6A3648264C}"/>
              </a:ext>
            </a:extLst>
          </p:cNvPr>
          <p:cNvSpPr>
            <a:spLocks noGrp="1"/>
          </p:cNvSpPr>
          <p:nvPr>
            <p:ph idx="1"/>
          </p:nvPr>
        </p:nvSpPr>
        <p:spPr>
          <a:xfrm>
            <a:off x="311865" y="1340680"/>
            <a:ext cx="10972800" cy="4525962"/>
          </a:xfrm>
        </p:spPr>
        <p:txBody>
          <a:bodyPr/>
          <a:lstStyle/>
          <a:p>
            <a:r>
              <a:rPr lang="zh-CN" altLang="en-US" dirty="0"/>
              <a:t>关键技术攻坚阶段共设计两个样机</a:t>
            </a:r>
          </a:p>
        </p:txBody>
      </p:sp>
      <p:sp>
        <p:nvSpPr>
          <p:cNvPr id="9" name="文本框 8">
            <a:extLst>
              <a:ext uri="{FF2B5EF4-FFF2-40B4-BE49-F238E27FC236}">
                <a16:creationId xmlns:a16="http://schemas.microsoft.com/office/drawing/2014/main" id="{8AEBCAB4-6CD3-3C15-805E-C0B6104E495A}"/>
              </a:ext>
            </a:extLst>
          </p:cNvPr>
          <p:cNvSpPr txBox="1"/>
          <p:nvPr/>
        </p:nvSpPr>
        <p:spPr>
          <a:xfrm>
            <a:off x="7099443" y="2014103"/>
            <a:ext cx="4513564" cy="3780522"/>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zh-CN" altLang="en-US" dirty="0"/>
              <a:t>超小单元样机（工程机内室全长</a:t>
            </a:r>
            <a:r>
              <a:rPr lang="en-US" altLang="zh-CN" dirty="0"/>
              <a:t>1/8</a:t>
            </a:r>
            <a:r>
              <a:rPr lang="zh-CN" altLang="en-US" dirty="0"/>
              <a:t>圆弧）</a:t>
            </a:r>
            <a:endParaRPr lang="en-US" altLang="zh-CN" dirty="0"/>
          </a:p>
          <a:p>
            <a:pPr marL="285750" indent="-285750">
              <a:lnSpc>
                <a:spcPct val="150000"/>
              </a:lnSpc>
              <a:buFont typeface="Wingdings" panose="05000000000000000000" pitchFamily="2" charset="2"/>
              <a:buChar char="Ø"/>
            </a:pPr>
            <a:r>
              <a:rPr lang="zh-CN" altLang="en-US" dirty="0"/>
              <a:t>全长样机（工程机外室全长</a:t>
            </a:r>
            <a:r>
              <a:rPr lang="en-US" altLang="zh-CN" dirty="0"/>
              <a:t>1/8</a:t>
            </a:r>
            <a:r>
              <a:rPr lang="zh-CN" altLang="en-US" dirty="0"/>
              <a:t>圆弧）</a:t>
            </a:r>
            <a:endParaRPr lang="en-US" altLang="zh-CN" dirty="0"/>
          </a:p>
          <a:p>
            <a:pPr marL="285750" indent="-285750">
              <a:lnSpc>
                <a:spcPct val="150000"/>
              </a:lnSpc>
              <a:buFont typeface="Wingdings" panose="05000000000000000000" pitchFamily="2" charset="2"/>
              <a:buChar char="Ø"/>
            </a:pPr>
            <a:r>
              <a:rPr lang="zh-CN" altLang="en-US" dirty="0"/>
              <a:t>设计目的：</a:t>
            </a:r>
            <a:r>
              <a:rPr lang="zh-CN" altLang="en-US" b="1" dirty="0"/>
              <a:t>超小单元样机</a:t>
            </a:r>
            <a:r>
              <a:rPr lang="zh-CN" altLang="en-US" dirty="0"/>
              <a:t>研究</a:t>
            </a:r>
            <a:r>
              <a:rPr lang="zh-CN" altLang="en-US" b="1" dirty="0">
                <a:solidFill>
                  <a:srgbClr val="FF0000"/>
                </a:solidFill>
              </a:rPr>
              <a:t>高计数率下的漂移室性能及关键技术</a:t>
            </a:r>
            <a:r>
              <a:rPr lang="zh-CN" altLang="en-US" dirty="0"/>
              <a:t>；</a:t>
            </a:r>
            <a:r>
              <a:rPr lang="zh-CN" altLang="en-US" b="1" dirty="0"/>
              <a:t>全长样机</a:t>
            </a:r>
            <a:r>
              <a:rPr lang="zh-CN" altLang="en-US" dirty="0"/>
              <a:t>研究工程机全长长度时</a:t>
            </a:r>
            <a:r>
              <a:rPr lang="zh-CN" altLang="en-US" b="1" dirty="0">
                <a:solidFill>
                  <a:srgbClr val="FF0000"/>
                </a:solidFill>
              </a:rPr>
              <a:t>端面板形变</a:t>
            </a:r>
            <a:r>
              <a:rPr lang="zh-CN" altLang="en-US" dirty="0"/>
              <a:t>，</a:t>
            </a:r>
            <a:r>
              <a:rPr lang="zh-CN" altLang="en-US" b="1" dirty="0">
                <a:solidFill>
                  <a:srgbClr val="FF0000"/>
                </a:solidFill>
              </a:rPr>
              <a:t>丝位置精度</a:t>
            </a:r>
            <a:r>
              <a:rPr lang="zh-CN" altLang="en-US" dirty="0"/>
              <a:t>等关键技术以及工程机外室大单元状态下的工作性能。</a:t>
            </a:r>
            <a:endParaRPr lang="en-US" altLang="zh-CN" dirty="0"/>
          </a:p>
          <a:p>
            <a:pPr marL="285750" indent="-285750">
              <a:lnSpc>
                <a:spcPct val="150000"/>
              </a:lnSpc>
              <a:buFont typeface="Wingdings" panose="05000000000000000000" pitchFamily="2" charset="2"/>
              <a:buChar char="Ø"/>
            </a:pPr>
            <a:r>
              <a:rPr lang="zh-CN" altLang="en-US" dirty="0"/>
              <a:t>设计单元数：</a:t>
            </a:r>
            <a:r>
              <a:rPr lang="en-US" altLang="zh-CN" b="1" dirty="0"/>
              <a:t>~395</a:t>
            </a:r>
            <a:r>
              <a:rPr lang="zh-CN" altLang="en-US" b="1" dirty="0"/>
              <a:t>个</a:t>
            </a:r>
            <a:endParaRPr lang="en-US" altLang="zh-CN" b="1" dirty="0"/>
          </a:p>
          <a:p>
            <a:pPr marL="285750" indent="-285750">
              <a:lnSpc>
                <a:spcPct val="150000"/>
              </a:lnSpc>
              <a:buFont typeface="Wingdings" panose="05000000000000000000" pitchFamily="2" charset="2"/>
              <a:buChar char="Ø"/>
            </a:pPr>
            <a:r>
              <a:rPr lang="zh-CN" altLang="en-US" dirty="0"/>
              <a:t>丝数：</a:t>
            </a:r>
            <a:r>
              <a:rPr lang="en-US" altLang="zh-CN" b="1" dirty="0"/>
              <a:t>~1800</a:t>
            </a:r>
          </a:p>
        </p:txBody>
      </p:sp>
    </p:spTree>
    <p:extLst>
      <p:ext uri="{BB962C8B-B14F-4D97-AF65-F5344CB8AC3E}">
        <p14:creationId xmlns:p14="http://schemas.microsoft.com/office/powerpoint/2010/main" val="3826766390"/>
      </p:ext>
    </p:extLst>
  </p:cSld>
  <p:clrMapOvr>
    <a:masterClrMapping/>
  </p:clrMapOvr>
  <p:transition>
    <p:random/>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主题4">
  <a:themeElements>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qc2gwx3x">
      <a:majorFont>
        <a:latin typeface="Arial"/>
        <a:ea typeface="微软雅黑"/>
        <a:cs typeface=""/>
      </a:majorFont>
      <a:minorFont>
        <a:latin typeface="Arial"/>
        <a:ea typeface="微软雅黑"/>
        <a:cs typeface=""/>
      </a:minorFont>
    </a:fontScheme>
    <a:fmtScheme name="聚合">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extLst>
    <a:ext uri="{05A4C25C-085E-4340-85A3-A5531E510DB2}">
      <thm15:themeFamily xmlns:thm15="http://schemas.microsoft.com/office/thememl/2012/main" name="主题4" id="{5752A5BE-8854-4E8C-A100-ADC60D3A0BEF}" vid="{CFF60CD6-FBB4-40B4-AFE2-C97100B6E7EE}"/>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聚合">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主题4</Template>
  <TotalTime>191456</TotalTime>
  <Words>2652</Words>
  <Application>Microsoft Office PowerPoint</Application>
  <PresentationFormat>宽屏</PresentationFormat>
  <Paragraphs>504</Paragraphs>
  <Slides>27</Slides>
  <Notes>23</Notes>
  <HiddenSlides>0</HiddenSlides>
  <MMClips>0</MMClips>
  <ScaleCrop>false</ScaleCrop>
  <HeadingPairs>
    <vt:vector size="6" baseType="variant">
      <vt:variant>
        <vt:lpstr>已用的字体</vt:lpstr>
      </vt:variant>
      <vt:variant>
        <vt:i4>12</vt:i4>
      </vt:variant>
      <vt:variant>
        <vt:lpstr>主题</vt:lpstr>
      </vt:variant>
      <vt:variant>
        <vt:i4>1</vt:i4>
      </vt:variant>
      <vt:variant>
        <vt:lpstr>幻灯片标题</vt:lpstr>
      </vt:variant>
      <vt:variant>
        <vt:i4>27</vt:i4>
      </vt:variant>
    </vt:vector>
  </HeadingPairs>
  <TitlesOfParts>
    <vt:vector size="40" baseType="lpstr">
      <vt:lpstr>华文中宋</vt:lpstr>
      <vt:lpstr>宋体</vt:lpstr>
      <vt:lpstr>微软雅黑</vt:lpstr>
      <vt:lpstr>等线</vt:lpstr>
      <vt:lpstr>Arial</vt:lpstr>
      <vt:lpstr>Cambria Math</vt:lpstr>
      <vt:lpstr>Lucida Sans Unicode</vt:lpstr>
      <vt:lpstr>Times New Roman</vt:lpstr>
      <vt:lpstr>Verdana</vt:lpstr>
      <vt:lpstr>Wingdings</vt:lpstr>
      <vt:lpstr>Wingdings 2</vt:lpstr>
      <vt:lpstr>Wingdings 3</vt:lpstr>
      <vt:lpstr>主题4</vt:lpstr>
      <vt:lpstr> 超级陶粲主漂移室（MDCH）研究进展</vt:lpstr>
      <vt:lpstr>目录</vt:lpstr>
      <vt:lpstr>目录</vt:lpstr>
      <vt:lpstr>超级陶粲装置（STCF）</vt:lpstr>
      <vt:lpstr>主漂移室(MDCH)—外径迹探测器</vt:lpstr>
      <vt:lpstr>目录</vt:lpstr>
      <vt:lpstr>丝层优化与工程机设计</vt:lpstr>
      <vt:lpstr>目录</vt:lpstr>
      <vt:lpstr>MDCH样机设计</vt:lpstr>
      <vt:lpstr>MDCH关键技术研究—丝参数测试</vt:lpstr>
      <vt:lpstr>MDCH关键技术研究—定位子</vt:lpstr>
      <vt:lpstr>目录</vt:lpstr>
      <vt:lpstr>超小单元样机—研制</vt:lpstr>
      <vt:lpstr>超小单元样机—铁源测试</vt:lpstr>
      <vt:lpstr>超小单元样机—铁源测试</vt:lpstr>
      <vt:lpstr>PowerPoint 演示文稿</vt:lpstr>
      <vt:lpstr>超小单元样机—宇宙射线测试</vt:lpstr>
      <vt:lpstr>超小单元样机—宇宙射线测试</vt:lpstr>
      <vt:lpstr>超小单元样机—宇宙射线测试</vt:lpstr>
      <vt:lpstr>超小单元样机—宇宙射线测试</vt:lpstr>
      <vt:lpstr>超小单元样机—宇宙射线测试</vt:lpstr>
      <vt:lpstr>目录</vt:lpstr>
      <vt:lpstr>全长样机研制</vt:lpstr>
      <vt:lpstr>全长样机测试</vt:lpstr>
      <vt:lpstr>PowerPoint 演示文稿</vt:lpstr>
      <vt:lpstr>Backup</vt:lpstr>
      <vt:lpstr>Backup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LHAASO WCDA 与PMT联合调试准备工作进展</dc:title>
  <dc:creator>YJ</dc:creator>
  <cp:lastModifiedBy>zhijie li</cp:lastModifiedBy>
  <cp:revision>2542</cp:revision>
  <dcterms:created xsi:type="dcterms:W3CDTF">2017-05-03T14:33:08Z</dcterms:created>
  <dcterms:modified xsi:type="dcterms:W3CDTF">2026-07-22T15:15:28Z</dcterms:modified>
</cp:coreProperties>
</file>