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58" r:id="rId1"/>
    <p:sldMasterId id="2147483664" r:id="rId2"/>
  </p:sldMasterIdLst>
  <p:notesMasterIdLst>
    <p:notesMasterId r:id="rId22"/>
  </p:notesMasterIdLst>
  <p:sldIdLst>
    <p:sldId id="270" r:id="rId3"/>
    <p:sldId id="11090842" r:id="rId4"/>
    <p:sldId id="11090862" r:id="rId5"/>
    <p:sldId id="11090904" r:id="rId6"/>
    <p:sldId id="11090910" r:id="rId7"/>
    <p:sldId id="11090911" r:id="rId8"/>
    <p:sldId id="11090908" r:id="rId9"/>
    <p:sldId id="11090903" r:id="rId10"/>
    <p:sldId id="11090901" r:id="rId11"/>
    <p:sldId id="11090902" r:id="rId12"/>
    <p:sldId id="11090912" r:id="rId13"/>
    <p:sldId id="11090861" r:id="rId14"/>
    <p:sldId id="11090880" r:id="rId15"/>
    <p:sldId id="11090909" r:id="rId16"/>
    <p:sldId id="11090913" r:id="rId17"/>
    <p:sldId id="11090874" r:id="rId18"/>
    <p:sldId id="11090872" r:id="rId19"/>
    <p:sldId id="11090914" r:id="rId20"/>
    <p:sldId id="1109091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CEF748-A7EF-CBFD-7D02-38B5A35A925C}" name="简杰 彭" initials="简彭" userId="a497cc72c4ec018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6"/>
    <a:srgbClr val="FF9900"/>
    <a:srgbClr val="A4B0BB"/>
    <a:srgbClr val="A5B1BB"/>
    <a:srgbClr val="FFFFFF"/>
    <a:srgbClr val="005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66" autoAdjust="0"/>
    <p:restoredTop sz="95337" autoAdjust="0"/>
  </p:normalViewPr>
  <p:slideViewPr>
    <p:cSldViewPr snapToGrid="0">
      <p:cViewPr varScale="1">
        <p:scale>
          <a:sx n="110" d="100"/>
          <a:sy n="110" d="100"/>
        </p:scale>
        <p:origin x="62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3723F-4BA3-41FB-8294-5DB799377383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AE21A-88C6-47B7-8048-C2E3D3744B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43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AE21A-88C6-47B7-8048-C2E3D3744B1B}" type="slidenum">
              <a:rPr lang="zh-CN" altLang="en-US" smtClean="0"/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64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AE21A-88C6-47B7-8048-C2E3D3744B1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19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067800" y="6356349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147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C66A53-C90D-F523-A3E5-4E876B40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4A63B7-ED94-0768-274F-B41E5126F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4065CC-121B-E7B2-39D4-C79F34EFD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5E34-7AB0-4A6F-9FA1-D30C940B09A2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5D87C1-BDA5-5B68-5363-5F36A874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6DA236-F051-094B-B673-BC404794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04D-FE6E-44E9-9D86-19C4DE4A3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59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19DF33-848C-1E5B-ACFB-45FCFD71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08C8FD-9215-ACED-B7AA-1EB011C58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CD6832-0381-0C5E-96DE-B8C1FE2BC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5E34-7AB0-4A6F-9FA1-D30C940B09A2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D80846-B646-B722-E44D-33C2176F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E0985A-90CE-D41D-6ADE-D18C415E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04D-FE6E-44E9-9D86-19C4DE4A3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407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E9C2EF-CAB5-8D1D-D539-8CD74CCF5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3D3434-9F6C-F2A1-FD4B-85D8257F1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77B09-976A-559E-81C2-A7BD4CBE0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766EFF-1FD2-F976-0795-FB83A161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5E34-7AB0-4A6F-9FA1-D30C940B09A2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CB1A8A-BDED-F56A-267B-268289AD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5985EC-7727-B92E-000A-527D5B51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04D-FE6E-44E9-9D86-19C4DE4A3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389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15A661-BD7E-FAFF-B9F6-8F2FF1C5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CDB411-A2C7-DCFD-8C52-4E630D419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5AE59C-2CEA-5CC9-D5D1-B6DB64101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2BEA9B-5361-2480-23E3-65972AB435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388DB08-DF30-8C81-A43B-7CD8B64B8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0BFD30C-89A5-38EE-703E-6A460C25E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5E34-7AB0-4A6F-9FA1-D30C940B09A2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8628ECF-F7C2-A4B5-DC04-F6F2327BB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AD7EDAF-0CF2-E605-1787-CEB0DFB6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04D-FE6E-44E9-9D86-19C4DE4A3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141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F2DB5F-000C-B8E6-CCCC-C260D297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17C7DFF-E7CE-1C6D-21ED-CE78602F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5E34-7AB0-4A6F-9FA1-D30C940B09A2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C903D61-5D73-5DD8-1B66-AA99ECB98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F88F974-613F-3300-AA2B-D1DD9CBF2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04D-FE6E-44E9-9D86-19C4DE4A3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619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CC42E2B-010B-8761-0685-A27845CF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5E34-7AB0-4A6F-9FA1-D30C940B09A2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2144BDF-3AF4-C406-38AD-A2C69DC4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F160E2-5AD6-CF94-5CB2-D91E76C11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04D-FE6E-44E9-9D86-19C4DE4A3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84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F8C754-66F8-7AF0-9ECC-24D8BCE9F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F5E8A5-60AA-8DDF-EE86-1F3B540B4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6081F22-3857-43FB-3936-9C6ECCA24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C693BD-E0D2-A257-E81C-787A4A8DB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5E34-7AB0-4A6F-9FA1-D30C940B09A2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C4B65A-354D-6DA2-7FAF-29D56AD29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D46B1D-F79E-F998-74CD-2BCA3E08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04D-FE6E-44E9-9D86-19C4DE4A3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482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BABD67-A30B-C89E-81A1-717765624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5BA9DC8-F1A6-D75D-3A6D-A6BC497FD3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7EC644-5FA4-6299-6311-FCD16F40E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AF0886-DD73-AEF5-E3F7-C56C8C399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5E34-7AB0-4A6F-9FA1-D30C940B09A2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07CC85-75D5-9072-A94C-D2F31CD55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EAC579-A182-F7A5-1A30-A138F75FF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04D-FE6E-44E9-9D86-19C4DE4A3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507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1AF089-1D6C-299A-BA93-AAE63B296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3DB42E-BF58-E487-B6C4-8600BDD08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D702CA-5A61-D7E4-5B92-99709E85A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5E34-7AB0-4A6F-9FA1-D30C940B09A2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6B8298-10AF-5B63-08FA-26305C4F9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83EA55-8F42-F6B6-2805-F34D3FC8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04D-FE6E-44E9-9D86-19C4DE4A3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28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5D7D886-7DCE-6586-9717-E86C5B8ED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77779F-CE9D-0AD4-0F4F-E76A9961F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EFB051-078E-6369-9877-43E54FC2A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5E34-7AB0-4A6F-9FA1-D30C940B09A2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A86152-556B-4014-44EF-448FD935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1C8BE9-74B2-3DF9-129B-3F70E198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04D-FE6E-44E9-9D86-19C4DE4A3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99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125640" y="6318078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5685AF-4EFD-D851-A206-C7C7956C06DF}"/>
              </a:ext>
            </a:extLst>
          </p:cNvPr>
          <p:cNvSpPr/>
          <p:nvPr/>
        </p:nvSpPr>
        <p:spPr>
          <a:xfrm>
            <a:off x="394863" y="884133"/>
            <a:ext cx="5284968" cy="4571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60F067F-3939-1DC0-2FCA-C3C0A1DF1586}"/>
              </a:ext>
            </a:extLst>
          </p:cNvPr>
          <p:cNvCxnSpPr/>
          <p:nvPr/>
        </p:nvCxnSpPr>
        <p:spPr>
          <a:xfrm>
            <a:off x="394863" y="921294"/>
            <a:ext cx="11350397" cy="0"/>
          </a:xfrm>
          <a:prstGeom prst="line">
            <a:avLst/>
          </a:prstGeom>
          <a:ln w="127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AA83C18-04F1-BF68-7FCC-4B57E740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52" y="220517"/>
            <a:ext cx="10515600" cy="644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000" b="1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470270F-740E-F8D2-F6F1-8740AF0DDB53}"/>
              </a:ext>
            </a:extLst>
          </p:cNvPr>
          <p:cNvSpPr/>
          <p:nvPr userDrawn="1"/>
        </p:nvSpPr>
        <p:spPr>
          <a:xfrm>
            <a:off x="394863" y="884133"/>
            <a:ext cx="5284968" cy="4571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C6A839D-A576-5B8E-A66A-CC03FCC6F17A}"/>
              </a:ext>
            </a:extLst>
          </p:cNvPr>
          <p:cNvCxnSpPr/>
          <p:nvPr userDrawn="1"/>
        </p:nvCxnSpPr>
        <p:spPr>
          <a:xfrm>
            <a:off x="394863" y="921294"/>
            <a:ext cx="11350397" cy="0"/>
          </a:xfrm>
          <a:prstGeom prst="line">
            <a:avLst/>
          </a:prstGeom>
          <a:ln w="127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89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196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59D38C4B-FFDB-0973-017C-D0B1BCB4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2097" y="6274534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70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067800" y="6356349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125640" y="6318078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5685AF-4EFD-D851-A206-C7C7956C06DF}"/>
              </a:ext>
            </a:extLst>
          </p:cNvPr>
          <p:cNvSpPr/>
          <p:nvPr userDrawn="1"/>
        </p:nvSpPr>
        <p:spPr>
          <a:xfrm>
            <a:off x="394863" y="884133"/>
            <a:ext cx="5284968" cy="4571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60F067F-3939-1DC0-2FCA-C3C0A1DF1586}"/>
              </a:ext>
            </a:extLst>
          </p:cNvPr>
          <p:cNvCxnSpPr/>
          <p:nvPr userDrawn="1"/>
        </p:nvCxnSpPr>
        <p:spPr>
          <a:xfrm>
            <a:off x="394863" y="921294"/>
            <a:ext cx="11350397" cy="0"/>
          </a:xfrm>
          <a:prstGeom prst="line">
            <a:avLst/>
          </a:prstGeom>
          <a:ln w="127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4A362D94-5B3D-D4FA-F8C5-3684DD292D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r="283"/>
          <a:stretch/>
        </p:blipFill>
        <p:spPr>
          <a:xfrm>
            <a:off x="10044992" y="38201"/>
            <a:ext cx="858900" cy="86378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6C9FE8F-0B19-AD49-6EDE-96BE787FD8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08093" y="38201"/>
            <a:ext cx="857705" cy="8637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AA83C18-04F1-BF68-7FCC-4B57E740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52" y="220517"/>
            <a:ext cx="10515600" cy="644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000" b="1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96CC875-BD8F-F411-6AC4-58EFD0E9C4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66015" y="75362"/>
            <a:ext cx="786360" cy="7894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59D38C4B-FFDB-0973-017C-D0B1BCB4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2097" y="6274534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C151D-8BED-2583-12E8-95B54974A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AA257E-28E1-F87D-66D4-B1366748B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D535806-3013-0798-6114-ACF33691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7A9D288-55CB-82FE-EBBA-4611222B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34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EC592-0E5D-B294-41C4-0C3EE522C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574C4D-1B1F-4C08-B812-382C9B7C7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437AB3-4B4C-F404-64DA-19DB0EED7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5E34-7AB0-4A6F-9FA1-D30C940B09A2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E403CC-FF72-3A92-DE9A-3D1EB1142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A0A3BC-20D3-3FFC-EC9F-3BFF0F2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04D-FE6E-44E9-9D86-19C4DE4A3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35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30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57" r:id="rId5"/>
    <p:sldLayoutId id="2147483649" r:id="rId6"/>
    <p:sldLayoutId id="2147483650" r:id="rId7"/>
    <p:sldLayoutId id="2147483663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053512C-EE7F-EA7E-0375-BE5A3656D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F3C05D-6F42-C783-3C16-E6C4238E4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ED72E5-B26D-D0F9-DF23-3F3326EEA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5E34-7AB0-4A6F-9FA1-D30C940B09A2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92F1C6-02D6-3C99-2B4B-D0C2987F4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76E2E6-487C-6C3B-7F92-F92CA75DB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D204D-FE6E-44E9-9D86-19C4DE4A3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58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0.png"/><Relationship Id="rId4" Type="http://schemas.openxmlformats.org/officeDocument/2006/relationships/image" Target="../media/image2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56.png"/><Relationship Id="rId10" Type="http://schemas.openxmlformats.org/officeDocument/2006/relationships/image" Target="../media/image40.png"/><Relationship Id="rId4" Type="http://schemas.openxmlformats.org/officeDocument/2006/relationships/image" Target="../media/image48.png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560.png"/><Relationship Id="rId10" Type="http://schemas.openxmlformats.org/officeDocument/2006/relationships/image" Target="../media/image40.png"/><Relationship Id="rId4" Type="http://schemas.openxmlformats.org/officeDocument/2006/relationships/image" Target="../media/image480.png"/><Relationship Id="rId9" Type="http://schemas.openxmlformats.org/officeDocument/2006/relationships/image" Target="../media/image6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7FC20BA-BE8D-2743-A906-CE466A2BBCFD}"/>
              </a:ext>
            </a:extLst>
          </p:cNvPr>
          <p:cNvSpPr/>
          <p:nvPr/>
        </p:nvSpPr>
        <p:spPr>
          <a:xfrm>
            <a:off x="1261031" y="3769902"/>
            <a:ext cx="9371024" cy="114755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2400" b="1" dirty="0" err="1">
                <a:solidFill>
                  <a:srgbClr val="071F65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Calibri" panose="020F0502020204030204" pitchFamily="34" charset="0"/>
              </a:rPr>
              <a:t>Jianjie</a:t>
            </a:r>
            <a:r>
              <a:rPr kumimoji="1" lang="en-US" altLang="zh-CN" sz="2400" b="1" dirty="0">
                <a:solidFill>
                  <a:srgbClr val="071F65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Calibri" panose="020F0502020204030204" pitchFamily="34" charset="0"/>
              </a:rPr>
              <a:t> Peng</a:t>
            </a:r>
            <a:endParaRPr kumimoji="1"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2400" b="1" dirty="0">
                <a:solidFill>
                  <a:srgbClr val="071F65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Calibri" panose="020F0502020204030204" pitchFamily="34" charset="0"/>
              </a:rPr>
              <a:t>2026/4/21</a:t>
            </a:r>
            <a:endParaRPr kumimoji="1" lang="zh-CN" altLang="en-US" sz="2400" b="1" dirty="0">
              <a:solidFill>
                <a:srgbClr val="071F65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5F945B3-B18D-F902-EE77-9FAAE53C32B2}"/>
              </a:ext>
            </a:extLst>
          </p:cNvPr>
          <p:cNvSpPr/>
          <p:nvPr/>
        </p:nvSpPr>
        <p:spPr>
          <a:xfrm>
            <a:off x="1931502" y="2066481"/>
            <a:ext cx="8030082" cy="6463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dirty="0"/>
              <a:t>Group Meeting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  <a:cs typeface="Calibri" panose="020F0502020204030204" pitchFamily="34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D082910-93B4-0DDD-A764-6CC577381FBB}"/>
              </a:ext>
            </a:extLst>
          </p:cNvPr>
          <p:cNvCxnSpPr>
            <a:cxnSpLocks/>
          </p:cNvCxnSpPr>
          <p:nvPr/>
        </p:nvCxnSpPr>
        <p:spPr>
          <a:xfrm flipH="1">
            <a:off x="474630" y="3267126"/>
            <a:ext cx="11242739" cy="0"/>
          </a:xfrm>
          <a:prstGeom prst="line">
            <a:avLst/>
          </a:prstGeom>
          <a:ln w="76200">
            <a:solidFill>
              <a:srgbClr val="005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787D4E7C-464F-BB3E-6887-F4323D3C2EF7}"/>
              </a:ext>
            </a:extLst>
          </p:cNvPr>
          <p:cNvSpPr/>
          <p:nvPr/>
        </p:nvSpPr>
        <p:spPr>
          <a:xfrm>
            <a:off x="0" y="0"/>
            <a:ext cx="12192000" cy="151216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526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D36E38D-B416-A69F-D6A5-0371A6E3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6454749-EB67-F7AF-6D17-155C36577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0.2&lt;</a:t>
            </a:r>
            <a:r>
              <a:rPr lang="en-US" altLang="zh-CN" sz="4000" dirty="0" err="1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7633E23-F322-81C4-D150-070E56786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429" y="1823940"/>
            <a:ext cx="5791200" cy="43433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D85FC14-52F7-CA31-BE64-8E7351F3C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2" y="1893185"/>
            <a:ext cx="5606548" cy="4204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5D20CD1-E710-F8E9-DD71-18205ACC29FA}"/>
                  </a:ext>
                </a:extLst>
              </p:cNvPr>
              <p:cNvSpPr txBox="1"/>
              <p:nvPr/>
            </p:nvSpPr>
            <p:spPr>
              <a:xfrm>
                <a:off x="1345592" y="1696112"/>
                <a:ext cx="3963485" cy="394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rgbClr val="363636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  <a:cs typeface="Times New Roman" panose="02020603050405020304" pitchFamily="18" charset="0"/>
                  </a:rPr>
                  <a:t>Closest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0" smtClean="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zh-CN" altLang="en-US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1800" i="0" smtClean="0">
                            <a:solidFill>
                              <a:srgbClr val="363636"/>
                            </a:solidFill>
                            <a:latin typeface="HP Simplified Hans" panose="020B0500000000000000" pitchFamily="34" charset="-122"/>
                            <a:ea typeface="HP Simplified Hans" panose="020B0500000000000000" pitchFamily="34" charset="-122"/>
                            <a:cs typeface="Times New Roman" panose="02020603050405020304" pitchFamily="18" charset="0"/>
                          </a:rPr>
                          <m:t>pair</m:t>
                        </m:r>
                        <m: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to</m:t>
                        </m:r>
                        <m: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ρ</m:t>
                            </m:r>
                          </m:e>
                          <m:sub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r>
                      <a:rPr lang="en-US" altLang="zh-CN" sz="1800">
                        <a:solidFill>
                          <a:srgbClr val="36363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=0.77</m:t>
                    </m:r>
                    <m:r>
                      <a:rPr lang="en-US" altLang="zh-CN" sz="1800" b="1" i="1">
                        <a:solidFill>
                          <a:srgbClr val="36363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𝑮𝒆𝑽</m:t>
                    </m:r>
                  </m:oMath>
                </a14:m>
                <a:endParaRPr lang="zh-CN" altLang="en-US" dirty="0">
                  <a:solidFill>
                    <a:srgbClr val="363636"/>
                  </a:solidFill>
                  <a:latin typeface="HP Simplified Hans" panose="020B0500000000000000" pitchFamily="34" charset="-122"/>
                  <a:ea typeface="HP Simplified Hans" panose="020B0500000000000000" pitchFamily="34" charset="-122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5D20CD1-E710-F8E9-DD71-18205ACC2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592" y="1696112"/>
                <a:ext cx="3963485" cy="394147"/>
              </a:xfrm>
              <a:prstGeom prst="rect">
                <a:avLst/>
              </a:prstGeom>
              <a:blipFill>
                <a:blip r:embed="rId4"/>
                <a:stretch>
                  <a:fillRect l="-1385" t="-10769" b="-1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6C196CFD-E851-78F9-1827-353554940A9D}"/>
              </a:ext>
            </a:extLst>
          </p:cNvPr>
          <p:cNvSpPr txBox="1"/>
          <p:nvPr/>
        </p:nvSpPr>
        <p:spPr>
          <a:xfrm>
            <a:off x="8456873" y="1718020"/>
            <a:ext cx="1736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363636"/>
                </a:solidFill>
                <a:latin typeface="HP Simplified Hans" panose="020B0500000000000000" pitchFamily="34" charset="-122"/>
                <a:ea typeface="HP Simplified Hans" panose="020B0500000000000000" pitchFamily="34" charset="-122"/>
                <a:cs typeface="Times New Roman" panose="02020603050405020304" pitchFamily="18" charset="0"/>
              </a:rPr>
              <a:t>The other pair</a:t>
            </a:r>
            <a:endParaRPr lang="zh-CN" altLang="en-US" dirty="0">
              <a:solidFill>
                <a:srgbClr val="363636"/>
              </a:solidFill>
              <a:latin typeface="HP Simplified Hans" panose="020B0500000000000000" pitchFamily="34" charset="-122"/>
              <a:ea typeface="HP Simplified Hans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DA2C335-E691-A074-20AC-D9DDC4C03F45}"/>
                  </a:ext>
                </a:extLst>
              </p:cNvPr>
              <p:cNvSpPr txBox="1"/>
              <p:nvPr/>
            </p:nvSpPr>
            <p:spPr>
              <a:xfrm>
                <a:off x="768662" y="1099100"/>
                <a:ext cx="543602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363636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  <a:cs typeface="Times New Roman" panose="02020603050405020304" pitchFamily="18" charset="0"/>
                  </a:rPr>
                  <a:t>Angle</a:t>
                </a:r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 between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pair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1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measured in</a:t>
                </a:r>
                <a14:m>
                  <m:oMath xmlns:m="http://schemas.openxmlformats.org/officeDocument/2006/math">
                    <m:r>
                      <a:rPr lang="en-US" altLang="zh-CN" b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rest frame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DA2C335-E691-A074-20AC-D9DDC4C03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2" y="1099100"/>
                <a:ext cx="5436023" cy="646331"/>
              </a:xfrm>
              <a:prstGeom prst="rect">
                <a:avLst/>
              </a:prstGeom>
              <a:blipFill>
                <a:blip r:embed="rId5"/>
                <a:stretch>
                  <a:fillRect l="-897" t="-5660" b="-13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283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97D8237-9194-A0CC-80C7-A8D097F1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05BCC61-850E-1126-ABB0-DB30A0EAE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4pi generation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DCBB27-2015-8868-B4FE-72012E7B0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188" y="1342590"/>
            <a:ext cx="10057637" cy="481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7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E411E-5A7F-6CF4-9E4C-678E224DA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DA19F9B-E684-E7B7-3955-2FF0A4C7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C89520B-0B13-2ECE-7D15-9F8568CF828C}"/>
              </a:ext>
            </a:extLst>
          </p:cNvPr>
          <p:cNvSpPr txBox="1"/>
          <p:nvPr/>
        </p:nvSpPr>
        <p:spPr>
          <a:xfrm>
            <a:off x="1337911" y="2828835"/>
            <a:ext cx="9516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Thanks for Listening</a:t>
            </a:r>
            <a:r>
              <a:rPr lang="en-US" sz="7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!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C0C1C099-221A-B572-D552-60337BD4C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52" y="220517"/>
            <a:ext cx="10515600" cy="644311"/>
          </a:xfrm>
        </p:spPr>
        <p:txBody>
          <a:bodyPr>
            <a:normAutofit/>
          </a:bodyPr>
          <a:lstStyle/>
          <a:p>
            <a:pPr marL="0" marR="0" lvl="0" indent="0" fontAlgn="auto">
              <a:spcAft>
                <a:spcPts val="0"/>
              </a:spcAft>
              <a:tabLst/>
              <a:defRPr/>
            </a:pPr>
            <a:r>
              <a:rPr lang="en-US" altLang="zh-CN" sz="36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Listening!</a:t>
            </a:r>
            <a:endParaRPr lang="zh-CN" altLang="en-US" sz="3600" dirty="0">
              <a:solidFill>
                <a:srgbClr val="2B4D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23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1DD6258-E3E6-CAB1-C237-43CD5A619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274C808-1292-BCAB-9DBA-4CB2467D2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152" y="3106844"/>
            <a:ext cx="10515600" cy="644311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HP Simplified Hans" panose="020B0500000000000000" pitchFamily="34" charset="-122"/>
                <a:ea typeface="HP Simplified Hans" panose="020B0500000000000000" pitchFamily="34" charset="-122"/>
              </a:rPr>
              <a:t>Backup</a:t>
            </a:r>
            <a:endParaRPr lang="zh-CN" altLang="en-US" dirty="0">
              <a:latin typeface="HP Simplified Hans" panose="020B0500000000000000" pitchFamily="34" charset="-122"/>
              <a:ea typeface="HP Simplified Hans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8330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17F9783-207A-3737-BD24-8A7F6FEB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99F1C62-F103-27B1-AD07-44FD66E3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E559836-1460-987E-3794-644018DB6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52" y="1008885"/>
            <a:ext cx="4346062" cy="17012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11F9DB0-F725-CC2F-3156-9ACCAEA91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52" y="2854181"/>
            <a:ext cx="5136285" cy="18095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0D96216-DCC0-47F3-31DF-AB1B19C7C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52" y="4699477"/>
            <a:ext cx="8611802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61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F102E4F-C12A-82FC-B50E-5DC91FCE7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CE0F8D7-DC91-F66E-4363-2866B0977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8CE13DF-DE73-D2ED-8773-0F551DA85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239" y="697544"/>
            <a:ext cx="3410426" cy="56205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579720-9C24-0DDE-BE60-6120AF100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948" y="864527"/>
            <a:ext cx="3705742" cy="577295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45B7398-63F5-8637-6C86-EA9980B70B67}"/>
              </a:ext>
            </a:extLst>
          </p:cNvPr>
          <p:cNvSpPr txBox="1"/>
          <p:nvPr/>
        </p:nvSpPr>
        <p:spPr>
          <a:xfrm>
            <a:off x="2037806" y="19087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PDG Initials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1E64855-9D94-F764-A78B-601B31D6B1AC}"/>
              </a:ext>
            </a:extLst>
          </p:cNvPr>
          <p:cNvSpPr txBox="1"/>
          <p:nvPr/>
        </p:nvSpPr>
        <p:spPr>
          <a:xfrm>
            <a:off x="7186239" y="2595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ALICE 2024 Initials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836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833195-F89C-176B-7433-A38FBF091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86CC65E2-08D0-179A-03B9-8A80FBFA56E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sz="3600" dirty="0">
                    <a:solidFill>
                      <a:srgbClr val="2B4D8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Closest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i="1">
                            <a:solidFill>
                              <a:srgbClr val="2B4D8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3600" i="1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600" b="1" i="0" smtClean="0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zh-CN" altLang="en-US" sz="3600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3600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3600" i="1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3600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3600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3600" b="1" i="0" smtClean="0">
                            <a:solidFill>
                              <a:srgbClr val="2B4D89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pair</m:t>
                        </m:r>
                        <m:r>
                          <a:rPr lang="en-US" altLang="zh-CN" sz="3600" b="1" i="0" smtClean="0">
                            <a:solidFill>
                              <a:srgbClr val="2B4D8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3600" b="1" i="0" smtClean="0">
                            <a:solidFill>
                              <a:srgbClr val="2B4D8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𝐭𝐨</m:t>
                        </m:r>
                        <m:r>
                          <a:rPr lang="en-US" altLang="zh-CN" sz="3600" b="1" i="0" smtClean="0">
                            <a:solidFill>
                              <a:srgbClr val="2B4D8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3600">
                            <a:solidFill>
                              <a:srgbClr val="2B4D8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altLang="zh-CN" sz="3600" i="1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600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ρ</m:t>
                            </m:r>
                          </m:e>
                          <m:sub>
                            <m:r>
                              <a:rPr lang="en-US" altLang="zh-CN" sz="3600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r>
                      <a:rPr lang="en-US" altLang="zh-CN" sz="3600">
                        <a:solidFill>
                          <a:srgbClr val="2B4D8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=0.77</m:t>
                    </m:r>
                    <m:r>
                      <a:rPr lang="en-US" altLang="zh-CN" sz="3600" b="1" i="1">
                        <a:solidFill>
                          <a:srgbClr val="2B4D8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𝑮𝒆𝑽</m:t>
                    </m:r>
                  </m:oMath>
                </a14:m>
                <a:endParaRPr lang="zh-CN" altLang="en-US" sz="3600" dirty="0">
                  <a:solidFill>
                    <a:srgbClr val="2B4D8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86CC65E2-08D0-179A-03B9-8A80FBFA56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39" t="-18868" b="-301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785EF43-E1C1-FE98-12BC-315FE13494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2" y="2078588"/>
            <a:ext cx="5515108" cy="4120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题 2">
                <a:extLst>
                  <a:ext uri="{FF2B5EF4-FFF2-40B4-BE49-F238E27FC236}">
                    <a16:creationId xmlns:a16="http://schemas.microsoft.com/office/drawing/2014/main" id="{9989347C-D8B9-98B3-CDDE-B300425A73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3561" y="3510004"/>
                <a:ext cx="4279392" cy="64431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25000" lnSpcReduction="20000"/>
              </a:bodyPr>
              <a:lstStyle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4000" b="1" kern="1200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+mj-cs"/>
                  </a:defRPr>
                </a:lvl1pPr>
              </a:lstStyle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7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𝐅𝐢𝐭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sz="7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CN" sz="7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7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</m:d>
                      <m:r>
                        <a:rPr lang="en-US" altLang="zh-CN" sz="7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zh-CN" sz="72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altLang="zh-CN" sz="7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7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altLang="zh-CN" sz="7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zh-CN" sz="7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7200" i="0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sz="7200" i="1" dirty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7200" i="1" dirty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zh-CN" altLang="en-US" sz="7200" i="1" dirty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US" altLang="zh-CN" sz="7200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𝟎𝟐𝟗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𝟎𝟏𝟕</m:t>
                      </m:r>
                    </m:oMath>
                  </m:oMathPara>
                </a14:m>
                <a:endParaRPr lang="en-US" altLang="zh-CN" sz="7200" b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𝟎𝟐𝟔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𝟎𝟏𝟕</m:t>
                      </m:r>
                    </m:oMath>
                  </m:oMathPara>
                </a14:m>
                <a:endParaRPr lang="en-US" altLang="zh-CN" sz="7200" b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𝟎𝟎𝟔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𝟎𝟏𝟕</m:t>
                      </m:r>
                    </m:oMath>
                  </m:oMathPara>
                </a14:m>
                <a:endParaRPr lang="en-US" altLang="zh-CN" sz="720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𝟎𝟑𝟖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𝟎𝟏𝟔</m:t>
                      </m:r>
                    </m:oMath>
                  </m:oMathPara>
                </a14:m>
                <a:endParaRPr lang="en-US" altLang="zh-CN" sz="7200" b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72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72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𝝌</m:t>
                              </m:r>
                            </m:e>
                            <m:sup>
                              <m:r>
                                <a:rPr lang="en-US" altLang="zh-CN" sz="72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𝑵𝑫𝑭</m:t>
                          </m:r>
                        </m:den>
                      </m:f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altLang="zh-CN" sz="7200" dirty="0">
                  <a:solidFill>
                    <a:srgbClr val="002060"/>
                  </a:solidFill>
                </a:endParaRPr>
              </a:p>
              <a:p>
                <a:endParaRPr lang="zh-CN" alt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标题 2">
                <a:extLst>
                  <a:ext uri="{FF2B5EF4-FFF2-40B4-BE49-F238E27FC236}">
                    <a16:creationId xmlns:a16="http://schemas.microsoft.com/office/drawing/2014/main" id="{9989347C-D8B9-98B3-CDDE-B300425A7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561" y="3510004"/>
                <a:ext cx="4279392" cy="644311"/>
              </a:xfrm>
              <a:prstGeom prst="rect">
                <a:avLst/>
              </a:prstGeom>
              <a:blipFill>
                <a:blip r:embed="rId4"/>
                <a:stretch>
                  <a:fillRect t="-230476" b="-227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C548BB2-A7FA-12D6-EB22-97B3D1561016}"/>
                  </a:ext>
                </a:extLst>
              </p:cNvPr>
              <p:cNvSpPr txBox="1"/>
              <p:nvPr/>
            </p:nvSpPr>
            <p:spPr>
              <a:xfrm>
                <a:off x="601591" y="1250122"/>
                <a:ext cx="73596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363636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  <a:cs typeface="Times New Roman" panose="02020603050405020304" pitchFamily="18" charset="0"/>
                  </a:rPr>
                  <a:t>Angle</a:t>
                </a:r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 </a:t>
                </a:r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measured in</a:t>
                </a:r>
                <a14:m>
                  <m:oMath xmlns:m="http://schemas.openxmlformats.org/officeDocument/2006/math">
                    <m:r>
                      <a:rPr lang="en-US" altLang="zh-CN" b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rest frame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C548BB2-A7FA-12D6-EB22-97B3D1561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91" y="1250122"/>
                <a:ext cx="7359651" cy="369332"/>
              </a:xfrm>
              <a:prstGeom prst="rect">
                <a:avLst/>
              </a:prstGeom>
              <a:blipFill>
                <a:blip r:embed="rId5"/>
                <a:stretch>
                  <a:fillRect l="-746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8166F0BE-8937-92CE-92CD-707113480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12" y="2027290"/>
            <a:ext cx="5863570" cy="44009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761A7F8-A79C-D8F0-D723-490DDB82E3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2" y="2027290"/>
            <a:ext cx="5515108" cy="41394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A4A6DB7-CF54-16CD-0206-84B002C947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0472" y="2627524"/>
            <a:ext cx="806962" cy="2554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70CC27-BED2-621A-7325-622B7F8AE6F7}"/>
                  </a:ext>
                </a:extLst>
              </p:cNvPr>
              <p:cNvSpPr txBox="1"/>
              <p:nvPr/>
            </p:nvSpPr>
            <p:spPr>
              <a:xfrm>
                <a:off x="1327354" y="1947739"/>
                <a:ext cx="3963485" cy="394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rgbClr val="363636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  <a:cs typeface="Times New Roman" panose="02020603050405020304" pitchFamily="18" charset="0"/>
                  </a:rPr>
                  <a:t>Closest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0" smtClean="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zh-CN" altLang="en-US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1800" i="0" smtClean="0">
                            <a:solidFill>
                              <a:srgbClr val="363636"/>
                            </a:solidFill>
                            <a:latin typeface="HP Simplified Hans" panose="020B0500000000000000" pitchFamily="34" charset="-122"/>
                            <a:ea typeface="HP Simplified Hans" panose="020B0500000000000000" pitchFamily="34" charset="-122"/>
                            <a:cs typeface="Times New Roman" panose="02020603050405020304" pitchFamily="18" charset="0"/>
                          </a:rPr>
                          <m:t>pair</m:t>
                        </m:r>
                        <m: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to</m:t>
                        </m:r>
                        <m: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ρ</m:t>
                            </m:r>
                          </m:e>
                          <m:sub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r>
                      <a:rPr lang="en-US" altLang="zh-CN" sz="1800">
                        <a:solidFill>
                          <a:srgbClr val="36363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=0.77</m:t>
                    </m:r>
                    <m:r>
                      <a:rPr lang="en-US" altLang="zh-CN" sz="1800" b="1" i="1">
                        <a:solidFill>
                          <a:srgbClr val="36363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𝑮𝒆𝑽</m:t>
                    </m:r>
                  </m:oMath>
                </a14:m>
                <a:endParaRPr lang="zh-CN" altLang="en-US" dirty="0">
                  <a:solidFill>
                    <a:srgbClr val="363636"/>
                  </a:solidFill>
                  <a:latin typeface="HP Simplified Hans" panose="020B0500000000000000" pitchFamily="34" charset="-122"/>
                  <a:ea typeface="HP Simplified Hans" panose="020B0500000000000000" pitchFamily="34" charset="-122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70CC27-BED2-621A-7325-622B7F8AE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354" y="1947739"/>
                <a:ext cx="3963485" cy="394147"/>
              </a:xfrm>
              <a:prstGeom prst="rect">
                <a:avLst/>
              </a:prstGeom>
              <a:blipFill>
                <a:blip r:embed="rId9"/>
                <a:stretch>
                  <a:fillRect l="-1385" t="-9375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ADCBBAD8-45AD-7776-6F0A-619B3901FA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03" y="1977829"/>
            <a:ext cx="5515108" cy="413633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6AF7537-5FD8-AE45-0C84-E2D32F938BEF}"/>
              </a:ext>
            </a:extLst>
          </p:cNvPr>
          <p:cNvSpPr txBox="1"/>
          <p:nvPr/>
        </p:nvSpPr>
        <p:spPr>
          <a:xfrm>
            <a:off x="4838832" y="1691498"/>
            <a:ext cx="96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DB8B431-6ECA-FBEB-2A8E-A176A3176432}"/>
              </a:ext>
            </a:extLst>
          </p:cNvPr>
          <p:cNvSpPr txBox="1"/>
          <p:nvPr/>
        </p:nvSpPr>
        <p:spPr>
          <a:xfrm>
            <a:off x="6727063" y="1681177"/>
            <a:ext cx="96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9556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8AC346C-4074-85E9-C583-C327955B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5E3A6EF-F968-7C25-E5C1-6C949EAD7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other pair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6E30F9-132E-1341-8287-FCA845A04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757039"/>
            <a:ext cx="6175986" cy="46354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92042B-F7AF-93FE-7CDF-DF221CAE2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" y="1757039"/>
            <a:ext cx="6175985" cy="463542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8D7FDC0-DEB6-72D5-6430-A9E53C45FE92}"/>
              </a:ext>
            </a:extLst>
          </p:cNvPr>
          <p:cNvSpPr txBox="1"/>
          <p:nvPr/>
        </p:nvSpPr>
        <p:spPr>
          <a:xfrm>
            <a:off x="2204119" y="1712592"/>
            <a:ext cx="1736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363636"/>
                </a:solidFill>
                <a:latin typeface="HP Simplified Hans" panose="020B0500000000000000" pitchFamily="34" charset="-122"/>
                <a:ea typeface="HP Simplified Hans" panose="020B0500000000000000" pitchFamily="34" charset="-122"/>
                <a:cs typeface="Times New Roman" panose="02020603050405020304" pitchFamily="18" charset="0"/>
              </a:rPr>
              <a:t>The other pair</a:t>
            </a:r>
            <a:endParaRPr lang="zh-CN" altLang="en-US" dirty="0">
              <a:solidFill>
                <a:srgbClr val="363636"/>
              </a:solidFill>
              <a:latin typeface="HP Simplified Hans" panose="020B0500000000000000" pitchFamily="34" charset="-122"/>
              <a:ea typeface="HP Simplified Hans" panose="020B0500000000000000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2B78C47-8F07-698D-A11C-A9BE73925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030" y="2406809"/>
            <a:ext cx="806962" cy="2554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023E4D2-002C-E643-0186-1BD7DD991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2977" y="2372083"/>
            <a:ext cx="806962" cy="255441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063CC81D-717D-9405-35E6-FFB8D034D854}"/>
              </a:ext>
            </a:extLst>
          </p:cNvPr>
          <p:cNvSpPr/>
          <p:nvPr/>
        </p:nvSpPr>
        <p:spPr>
          <a:xfrm>
            <a:off x="10113065" y="2335696"/>
            <a:ext cx="1073426" cy="3645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题 2">
                <a:extLst>
                  <a:ext uri="{FF2B5EF4-FFF2-40B4-BE49-F238E27FC236}">
                    <a16:creationId xmlns:a16="http://schemas.microsoft.com/office/drawing/2014/main" id="{A75B5DC0-51F9-1699-EE31-483390F091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3561" y="3510004"/>
                <a:ext cx="4279392" cy="64431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25000" lnSpcReduction="20000"/>
              </a:bodyPr>
              <a:lstStyle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4000" b="1" kern="1200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+mj-cs"/>
                  </a:defRPr>
                </a:lvl1pPr>
              </a:lstStyle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7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𝐅𝐢𝐭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sz="7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CN" sz="7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7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</m:d>
                      <m:r>
                        <a:rPr lang="en-US" altLang="zh-CN" sz="7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72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altLang="zh-CN" sz="72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zh-CN" sz="72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altLang="zh-CN" sz="72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72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altLang="zh-CN" sz="7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zh-CN" sz="7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7200" i="0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sz="7200" i="1" dirty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7200" i="1" dirty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zh-CN" altLang="en-US" sz="7200" i="1" dirty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US" altLang="zh-CN" sz="7200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𝟎𝟕𝟐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𝟎𝟏𝟔</m:t>
                      </m:r>
                    </m:oMath>
                  </m:oMathPara>
                </a14:m>
                <a:endParaRPr lang="en-US" altLang="zh-CN" sz="7200" b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𝟎𝟐𝟑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𝟎𝟏𝟔</m:t>
                      </m:r>
                    </m:oMath>
                  </m:oMathPara>
                </a14:m>
                <a:endParaRPr lang="en-US" altLang="zh-CN" sz="7200" b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𝟎𝟎𝟓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𝟎𝟏𝟕</m:t>
                      </m:r>
                    </m:oMath>
                  </m:oMathPara>
                </a14:m>
                <a:endParaRPr lang="en-US" altLang="zh-CN" sz="720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𝟎𝟏𝟒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𝟎𝟏𝟕</m:t>
                      </m:r>
                    </m:oMath>
                  </m:oMathPara>
                </a14:m>
                <a:endParaRPr lang="en-US" altLang="zh-CN" sz="7200" b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72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72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𝝌</m:t>
                              </m:r>
                            </m:e>
                            <m:sup>
                              <m:r>
                                <a:rPr lang="en-US" altLang="zh-CN" sz="72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𝑵𝑫𝑭</m:t>
                          </m:r>
                        </m:den>
                      </m:f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altLang="zh-CN" sz="7200" dirty="0">
                  <a:solidFill>
                    <a:srgbClr val="002060"/>
                  </a:solidFill>
                </a:endParaRPr>
              </a:p>
              <a:p>
                <a:endParaRPr lang="zh-CN" alt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标题 2">
                <a:extLst>
                  <a:ext uri="{FF2B5EF4-FFF2-40B4-BE49-F238E27FC236}">
                    <a16:creationId xmlns:a16="http://schemas.microsoft.com/office/drawing/2014/main" id="{A75B5DC0-51F9-1699-EE31-483390F09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561" y="3510004"/>
                <a:ext cx="4279392" cy="644311"/>
              </a:xfrm>
              <a:prstGeom prst="rect">
                <a:avLst/>
              </a:prstGeom>
              <a:blipFill>
                <a:blip r:embed="rId5"/>
                <a:stretch>
                  <a:fillRect t="-230476" b="-227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5B5E763-6F07-90A3-97B2-582D18BC40D8}"/>
                  </a:ext>
                </a:extLst>
              </p:cNvPr>
              <p:cNvSpPr txBox="1"/>
              <p:nvPr/>
            </p:nvSpPr>
            <p:spPr>
              <a:xfrm>
                <a:off x="601591" y="1250122"/>
                <a:ext cx="73596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363636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  <a:cs typeface="Times New Roman" panose="02020603050405020304" pitchFamily="18" charset="0"/>
                  </a:rPr>
                  <a:t>Angle</a:t>
                </a:r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 </a:t>
                </a:r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measured in</a:t>
                </a:r>
                <a14:m>
                  <m:oMath xmlns:m="http://schemas.openxmlformats.org/officeDocument/2006/math">
                    <m:r>
                      <a:rPr lang="en-US" altLang="zh-CN" b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rest frame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5B5E763-6F07-90A3-97B2-582D18BC4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91" y="1250122"/>
                <a:ext cx="7359651" cy="369332"/>
              </a:xfrm>
              <a:prstGeom prst="rect">
                <a:avLst/>
              </a:prstGeom>
              <a:blipFill>
                <a:blip r:embed="rId6"/>
                <a:stretch>
                  <a:fillRect l="-746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4A2BFFFC-CCEE-10A8-D0D0-ABFFDF6C1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30" y="1619454"/>
            <a:ext cx="6175985" cy="46319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BEABDDB-E4E5-D642-C776-7B9A055CAF40}"/>
              </a:ext>
            </a:extLst>
          </p:cNvPr>
          <p:cNvSpPr txBox="1"/>
          <p:nvPr/>
        </p:nvSpPr>
        <p:spPr>
          <a:xfrm>
            <a:off x="4838832" y="1691498"/>
            <a:ext cx="96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C85C19A-520E-F7B8-0052-6561D55C8C03}"/>
              </a:ext>
            </a:extLst>
          </p:cNvPr>
          <p:cNvSpPr txBox="1"/>
          <p:nvPr/>
        </p:nvSpPr>
        <p:spPr>
          <a:xfrm>
            <a:off x="6727063" y="1681177"/>
            <a:ext cx="96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8244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833195-F89C-176B-7433-A38FBF091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86CC65E2-08D0-179A-03B9-8A80FBFA56E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sz="3600" dirty="0">
                    <a:solidFill>
                      <a:srgbClr val="2B4D8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Closest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i="1">
                            <a:solidFill>
                              <a:srgbClr val="2B4D8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3600" i="1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600" b="1" i="0" smtClean="0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zh-CN" altLang="en-US" sz="3600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3600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3600" i="1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3600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3600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3600" b="1" i="0" smtClean="0">
                            <a:solidFill>
                              <a:srgbClr val="2B4D89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pair</m:t>
                        </m:r>
                        <m:r>
                          <a:rPr lang="en-US" altLang="zh-CN" sz="3600" b="1" i="0" smtClean="0">
                            <a:solidFill>
                              <a:srgbClr val="2B4D8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3600" b="1" i="0" smtClean="0">
                            <a:solidFill>
                              <a:srgbClr val="2B4D8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𝐭𝐨</m:t>
                        </m:r>
                        <m:r>
                          <a:rPr lang="en-US" altLang="zh-CN" sz="3600" b="1" i="0" smtClean="0">
                            <a:solidFill>
                              <a:srgbClr val="2B4D8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3600">
                            <a:solidFill>
                              <a:srgbClr val="2B4D8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altLang="zh-CN" sz="3600" i="1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600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ρ</m:t>
                            </m:r>
                          </m:e>
                          <m:sub>
                            <m:r>
                              <a:rPr lang="en-US" altLang="zh-CN" sz="3600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r>
                      <a:rPr lang="en-US" altLang="zh-CN" sz="3600">
                        <a:solidFill>
                          <a:srgbClr val="2B4D8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=0.77</m:t>
                    </m:r>
                    <m:r>
                      <a:rPr lang="en-US" altLang="zh-CN" sz="3600" b="1" i="1">
                        <a:solidFill>
                          <a:srgbClr val="2B4D8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𝑮𝒆𝑽</m:t>
                    </m:r>
                  </m:oMath>
                </a14:m>
                <a:endParaRPr lang="zh-CN" altLang="en-US" sz="3600" dirty="0">
                  <a:solidFill>
                    <a:srgbClr val="2B4D8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86CC65E2-08D0-179A-03B9-8A80FBFA56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39" t="-18868" b="-301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785EF43-E1C1-FE98-12BC-315FE13494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2" y="2078588"/>
            <a:ext cx="5515108" cy="4120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题 2">
                <a:extLst>
                  <a:ext uri="{FF2B5EF4-FFF2-40B4-BE49-F238E27FC236}">
                    <a16:creationId xmlns:a16="http://schemas.microsoft.com/office/drawing/2014/main" id="{9989347C-D8B9-98B3-CDDE-B300425A73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3561" y="3510004"/>
                <a:ext cx="4279392" cy="64431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25000" lnSpcReduction="20000"/>
              </a:bodyPr>
              <a:lstStyle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4000" b="1" kern="1200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+mj-cs"/>
                  </a:defRPr>
                </a:lvl1pPr>
              </a:lstStyle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7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𝐅𝐢𝐭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sz="7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CN" sz="7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7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</m:d>
                      <m:r>
                        <a:rPr lang="en-US" altLang="zh-CN" sz="7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zh-CN" sz="72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altLang="zh-CN" sz="7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7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altLang="zh-CN" sz="7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zh-CN" sz="7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7200" i="0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sz="7200" i="1" dirty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7200" i="1" dirty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zh-CN" altLang="en-US" sz="7200" i="1" dirty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US" altLang="zh-CN" sz="7200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𝟎𝟐𝟗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𝟎𝟏𝟕</m:t>
                      </m:r>
                    </m:oMath>
                  </m:oMathPara>
                </a14:m>
                <a:endParaRPr lang="en-US" altLang="zh-CN" sz="7200" b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𝟎𝟐𝟔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𝟎𝟏𝟕</m:t>
                      </m:r>
                    </m:oMath>
                  </m:oMathPara>
                </a14:m>
                <a:endParaRPr lang="en-US" altLang="zh-CN" sz="7200" b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𝟎𝟎𝟔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𝟎𝟏𝟕</m:t>
                      </m:r>
                    </m:oMath>
                  </m:oMathPara>
                </a14:m>
                <a:endParaRPr lang="en-US" altLang="zh-CN" sz="720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𝟎𝟑𝟖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𝟎𝟏𝟔</m:t>
                      </m:r>
                    </m:oMath>
                  </m:oMathPara>
                </a14:m>
                <a:endParaRPr lang="en-US" altLang="zh-CN" sz="7200" b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72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72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𝝌</m:t>
                              </m:r>
                            </m:e>
                            <m:sup>
                              <m:r>
                                <a:rPr lang="en-US" altLang="zh-CN" sz="72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𝑵𝑫𝑭</m:t>
                          </m:r>
                        </m:den>
                      </m:f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altLang="zh-CN" sz="7200" dirty="0">
                  <a:solidFill>
                    <a:srgbClr val="002060"/>
                  </a:solidFill>
                </a:endParaRPr>
              </a:p>
              <a:p>
                <a:endParaRPr lang="zh-CN" alt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标题 2">
                <a:extLst>
                  <a:ext uri="{FF2B5EF4-FFF2-40B4-BE49-F238E27FC236}">
                    <a16:creationId xmlns:a16="http://schemas.microsoft.com/office/drawing/2014/main" id="{9989347C-D8B9-98B3-CDDE-B300425A7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561" y="3510004"/>
                <a:ext cx="4279392" cy="644311"/>
              </a:xfrm>
              <a:prstGeom prst="rect">
                <a:avLst/>
              </a:prstGeom>
              <a:blipFill>
                <a:blip r:embed="rId4"/>
                <a:stretch>
                  <a:fillRect t="-230476" b="-227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C548BB2-A7FA-12D6-EB22-97B3D1561016}"/>
                  </a:ext>
                </a:extLst>
              </p:cNvPr>
              <p:cNvSpPr txBox="1"/>
              <p:nvPr/>
            </p:nvSpPr>
            <p:spPr>
              <a:xfrm>
                <a:off x="601591" y="1250122"/>
                <a:ext cx="73596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363636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  <a:cs typeface="Times New Roman" panose="02020603050405020304" pitchFamily="18" charset="0"/>
                  </a:rPr>
                  <a:t>Angle</a:t>
                </a:r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 </a:t>
                </a:r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measured in</a:t>
                </a:r>
                <a14:m>
                  <m:oMath xmlns:m="http://schemas.openxmlformats.org/officeDocument/2006/math">
                    <m:r>
                      <a:rPr lang="en-US" altLang="zh-CN" b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rest frame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C548BB2-A7FA-12D6-EB22-97B3D1561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91" y="1250122"/>
                <a:ext cx="7359651" cy="369332"/>
              </a:xfrm>
              <a:prstGeom prst="rect">
                <a:avLst/>
              </a:prstGeom>
              <a:blipFill>
                <a:blip r:embed="rId5"/>
                <a:stretch>
                  <a:fillRect l="-746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8166F0BE-8937-92CE-92CD-707113480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12" y="2027290"/>
            <a:ext cx="5863570" cy="44009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761A7F8-A79C-D8F0-D723-490DDB82E3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2" y="2027290"/>
            <a:ext cx="5515108" cy="41394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A4A6DB7-CF54-16CD-0206-84B002C947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0472" y="2627524"/>
            <a:ext cx="806962" cy="2554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70CC27-BED2-621A-7325-622B7F8AE6F7}"/>
                  </a:ext>
                </a:extLst>
              </p:cNvPr>
              <p:cNvSpPr txBox="1"/>
              <p:nvPr/>
            </p:nvSpPr>
            <p:spPr>
              <a:xfrm>
                <a:off x="1327354" y="1947739"/>
                <a:ext cx="3963485" cy="394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rgbClr val="363636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  <a:cs typeface="Times New Roman" panose="02020603050405020304" pitchFamily="18" charset="0"/>
                  </a:rPr>
                  <a:t>Closest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0" smtClean="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zh-CN" altLang="en-US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1800" i="0" smtClean="0">
                            <a:solidFill>
                              <a:srgbClr val="363636"/>
                            </a:solidFill>
                            <a:latin typeface="HP Simplified Hans" panose="020B0500000000000000" pitchFamily="34" charset="-122"/>
                            <a:ea typeface="HP Simplified Hans" panose="020B0500000000000000" pitchFamily="34" charset="-122"/>
                            <a:cs typeface="Times New Roman" panose="02020603050405020304" pitchFamily="18" charset="0"/>
                          </a:rPr>
                          <m:t>pair</m:t>
                        </m:r>
                        <m: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to</m:t>
                        </m:r>
                        <m: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ρ</m:t>
                            </m:r>
                          </m:e>
                          <m:sub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r>
                      <a:rPr lang="en-US" altLang="zh-CN" sz="1800">
                        <a:solidFill>
                          <a:srgbClr val="36363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=0.77</m:t>
                    </m:r>
                    <m:r>
                      <a:rPr lang="en-US" altLang="zh-CN" sz="1800" b="1" i="1">
                        <a:solidFill>
                          <a:srgbClr val="36363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𝑮𝒆𝑽</m:t>
                    </m:r>
                  </m:oMath>
                </a14:m>
                <a:endParaRPr lang="zh-CN" altLang="en-US" dirty="0">
                  <a:solidFill>
                    <a:srgbClr val="363636"/>
                  </a:solidFill>
                  <a:latin typeface="HP Simplified Hans" panose="020B0500000000000000" pitchFamily="34" charset="-122"/>
                  <a:ea typeface="HP Simplified Hans" panose="020B0500000000000000" pitchFamily="34" charset="-122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70CC27-BED2-621A-7325-622B7F8AE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354" y="1947739"/>
                <a:ext cx="3963485" cy="394147"/>
              </a:xfrm>
              <a:prstGeom prst="rect">
                <a:avLst/>
              </a:prstGeom>
              <a:blipFill>
                <a:blip r:embed="rId9"/>
                <a:stretch>
                  <a:fillRect l="-1385" t="-9375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ADCBBAD8-45AD-7776-6F0A-619B3901FA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03" y="1977829"/>
            <a:ext cx="5515108" cy="413633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6AF7537-5FD8-AE45-0C84-E2D32F938BEF}"/>
              </a:ext>
            </a:extLst>
          </p:cNvPr>
          <p:cNvSpPr txBox="1"/>
          <p:nvPr/>
        </p:nvSpPr>
        <p:spPr>
          <a:xfrm>
            <a:off x="4838832" y="1691498"/>
            <a:ext cx="96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DB8B431-6ECA-FBEB-2A8E-A176A3176432}"/>
              </a:ext>
            </a:extLst>
          </p:cNvPr>
          <p:cNvSpPr txBox="1"/>
          <p:nvPr/>
        </p:nvSpPr>
        <p:spPr>
          <a:xfrm>
            <a:off x="6727063" y="1681177"/>
            <a:ext cx="96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8149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8AC346C-4074-85E9-C583-C327955B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5E3A6EF-F968-7C25-E5C1-6C949EAD7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other pair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6E30F9-132E-1341-8287-FCA845A04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757039"/>
            <a:ext cx="6175986" cy="46354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92042B-F7AF-93FE-7CDF-DF221CAE2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" y="1757039"/>
            <a:ext cx="6175985" cy="463542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8D7FDC0-DEB6-72D5-6430-A9E53C45FE92}"/>
              </a:ext>
            </a:extLst>
          </p:cNvPr>
          <p:cNvSpPr txBox="1"/>
          <p:nvPr/>
        </p:nvSpPr>
        <p:spPr>
          <a:xfrm>
            <a:off x="2204119" y="1712592"/>
            <a:ext cx="1736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363636"/>
                </a:solidFill>
                <a:latin typeface="HP Simplified Hans" panose="020B0500000000000000" pitchFamily="34" charset="-122"/>
                <a:ea typeface="HP Simplified Hans" panose="020B0500000000000000" pitchFamily="34" charset="-122"/>
                <a:cs typeface="Times New Roman" panose="02020603050405020304" pitchFamily="18" charset="0"/>
              </a:rPr>
              <a:t>The other pair</a:t>
            </a:r>
            <a:endParaRPr lang="zh-CN" altLang="en-US" dirty="0">
              <a:solidFill>
                <a:srgbClr val="363636"/>
              </a:solidFill>
              <a:latin typeface="HP Simplified Hans" panose="020B0500000000000000" pitchFamily="34" charset="-122"/>
              <a:ea typeface="HP Simplified Hans" panose="020B0500000000000000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2B78C47-8F07-698D-A11C-A9BE73925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030" y="2406809"/>
            <a:ext cx="806962" cy="2554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023E4D2-002C-E643-0186-1BD7DD991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2977" y="2372083"/>
            <a:ext cx="806962" cy="255441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063CC81D-717D-9405-35E6-FFB8D034D854}"/>
              </a:ext>
            </a:extLst>
          </p:cNvPr>
          <p:cNvSpPr/>
          <p:nvPr/>
        </p:nvSpPr>
        <p:spPr>
          <a:xfrm>
            <a:off x="10113065" y="2335696"/>
            <a:ext cx="1073426" cy="3645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题 2">
                <a:extLst>
                  <a:ext uri="{FF2B5EF4-FFF2-40B4-BE49-F238E27FC236}">
                    <a16:creationId xmlns:a16="http://schemas.microsoft.com/office/drawing/2014/main" id="{A75B5DC0-51F9-1699-EE31-483390F091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3561" y="3510004"/>
                <a:ext cx="4279392" cy="64431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25000" lnSpcReduction="20000"/>
              </a:bodyPr>
              <a:lstStyle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4000" b="1" kern="1200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+mj-cs"/>
                  </a:defRPr>
                </a:lvl1pPr>
              </a:lstStyle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7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𝐅𝐢𝐭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sz="7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CN" sz="7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7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</m:d>
                      <m:r>
                        <a:rPr lang="en-US" altLang="zh-CN" sz="7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72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altLang="zh-CN" sz="72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zh-CN" sz="72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altLang="zh-CN" sz="72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72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altLang="zh-CN" sz="7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zh-CN" sz="7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7200" i="0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sz="7200" i="1" dirty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7200" i="1" dirty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zh-CN" altLang="en-US" sz="7200" i="1" dirty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US" altLang="zh-CN" sz="7200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𝟎𝟕𝟐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𝟎𝟏𝟔</m:t>
                      </m:r>
                    </m:oMath>
                  </m:oMathPara>
                </a14:m>
                <a:endParaRPr lang="en-US" altLang="zh-CN" sz="7200" b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𝟎𝟐𝟑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𝟎𝟏𝟔</m:t>
                      </m:r>
                    </m:oMath>
                  </m:oMathPara>
                </a14:m>
                <a:endParaRPr lang="en-US" altLang="zh-CN" sz="7200" b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𝟎𝟎𝟓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𝟎𝟏𝟕</m:t>
                      </m:r>
                    </m:oMath>
                  </m:oMathPara>
                </a14:m>
                <a:endParaRPr lang="en-US" altLang="zh-CN" sz="720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𝟎𝟏𝟒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𝟎𝟏𝟕</m:t>
                      </m:r>
                    </m:oMath>
                  </m:oMathPara>
                </a14:m>
                <a:endParaRPr lang="en-US" altLang="zh-CN" sz="7200" b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72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72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𝝌</m:t>
                              </m:r>
                            </m:e>
                            <m:sup>
                              <m:r>
                                <a:rPr lang="en-US" altLang="zh-CN" sz="72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𝑵𝑫𝑭</m:t>
                          </m:r>
                        </m:den>
                      </m:f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altLang="zh-CN" sz="7200" dirty="0">
                  <a:solidFill>
                    <a:srgbClr val="002060"/>
                  </a:solidFill>
                </a:endParaRPr>
              </a:p>
              <a:p>
                <a:endParaRPr lang="zh-CN" alt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标题 2">
                <a:extLst>
                  <a:ext uri="{FF2B5EF4-FFF2-40B4-BE49-F238E27FC236}">
                    <a16:creationId xmlns:a16="http://schemas.microsoft.com/office/drawing/2014/main" id="{A75B5DC0-51F9-1699-EE31-483390F09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561" y="3510004"/>
                <a:ext cx="4279392" cy="644311"/>
              </a:xfrm>
              <a:prstGeom prst="rect">
                <a:avLst/>
              </a:prstGeom>
              <a:blipFill>
                <a:blip r:embed="rId5"/>
                <a:stretch>
                  <a:fillRect t="-230476" b="-227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5B5E763-6F07-90A3-97B2-582D18BC40D8}"/>
                  </a:ext>
                </a:extLst>
              </p:cNvPr>
              <p:cNvSpPr txBox="1"/>
              <p:nvPr/>
            </p:nvSpPr>
            <p:spPr>
              <a:xfrm>
                <a:off x="601591" y="1250122"/>
                <a:ext cx="73596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363636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  <a:cs typeface="Times New Roman" panose="02020603050405020304" pitchFamily="18" charset="0"/>
                  </a:rPr>
                  <a:t>Angle</a:t>
                </a:r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 </a:t>
                </a:r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measured in</a:t>
                </a:r>
                <a14:m>
                  <m:oMath xmlns:m="http://schemas.openxmlformats.org/officeDocument/2006/math">
                    <m:r>
                      <a:rPr lang="en-US" altLang="zh-CN" b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rest frame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5B5E763-6F07-90A3-97B2-582D18BC4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91" y="1250122"/>
                <a:ext cx="7359651" cy="369332"/>
              </a:xfrm>
              <a:prstGeom prst="rect">
                <a:avLst/>
              </a:prstGeom>
              <a:blipFill>
                <a:blip r:embed="rId6"/>
                <a:stretch>
                  <a:fillRect l="-746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4A2BFFFC-CCEE-10A8-D0D0-ABFFDF6C1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30" y="1619454"/>
            <a:ext cx="6175985" cy="46319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BEABDDB-E4E5-D642-C776-7B9A055CAF40}"/>
              </a:ext>
            </a:extLst>
          </p:cNvPr>
          <p:cNvSpPr txBox="1"/>
          <p:nvPr/>
        </p:nvSpPr>
        <p:spPr>
          <a:xfrm>
            <a:off x="4838832" y="1691498"/>
            <a:ext cx="96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C85C19A-520E-F7B8-0052-6561D55C8C03}"/>
              </a:ext>
            </a:extLst>
          </p:cNvPr>
          <p:cNvSpPr txBox="1"/>
          <p:nvPr/>
        </p:nvSpPr>
        <p:spPr>
          <a:xfrm>
            <a:off x="6727063" y="1681177"/>
            <a:ext cx="96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29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EDD37-056F-E2F2-2989-3D10122BF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内容占位符 6">
            <a:extLst>
              <a:ext uri="{FF2B5EF4-FFF2-40B4-BE49-F238E27FC236}">
                <a16:creationId xmlns:a16="http://schemas.microsoft.com/office/drawing/2014/main" id="{AB43EBDC-9F8C-2C02-CF03-E161B455EE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348"/>
          <a:stretch/>
        </p:blipFill>
        <p:spPr>
          <a:xfrm>
            <a:off x="7229269" y="3473881"/>
            <a:ext cx="4495299" cy="2697715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A71C031-88EE-C089-67FC-CF04E581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3570" y="5972034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4C2AF64-4DD4-C456-8AA0-4D2FDD46B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fontAlgn="auto">
              <a:spcAft>
                <a:spcPts val="0"/>
              </a:spcAft>
              <a:tabLst/>
              <a:defRPr/>
            </a:pPr>
            <a:r>
              <a:rPr lang="en-US" altLang="zh-CN" sz="36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Dataset and Event Selection</a:t>
            </a:r>
            <a:endParaRPr lang="zh-CN" altLang="en-US" sz="3600" dirty="0">
              <a:solidFill>
                <a:srgbClr val="2B4D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193DBCB-ACAB-A261-CCF3-91D598DAF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432" y="1217862"/>
            <a:ext cx="6702357" cy="184492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D6FBDA1-D522-4B2D-AB9C-683D5626129E}"/>
              </a:ext>
            </a:extLst>
          </p:cNvPr>
          <p:cNvSpPr txBox="1"/>
          <p:nvPr/>
        </p:nvSpPr>
        <p:spPr>
          <a:xfrm>
            <a:off x="1001354" y="1413957"/>
            <a:ext cx="6736001" cy="205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/>
              <a:t>@2025 Pb-Pb 5.36 TeV</a:t>
            </a:r>
          </a:p>
          <a:p>
            <a:pPr>
              <a:lnSpc>
                <a:spcPct val="130000"/>
              </a:lnSpc>
            </a:pPr>
            <a:r>
              <a:rPr lang="en-US" altLang="zh-CN" sz="2000" b="1" u="sng" dirty="0">
                <a:solidFill>
                  <a:srgbClr val="005CAA"/>
                </a:solidFill>
              </a:rPr>
              <a:t>Era (OMS):</a:t>
            </a:r>
            <a:r>
              <a:rPr lang="en-US" altLang="zh-CN" sz="2000" b="1" dirty="0"/>
              <a:t> HIRun2025A</a:t>
            </a:r>
          </a:p>
          <a:p>
            <a:pPr>
              <a:lnSpc>
                <a:spcPct val="130000"/>
              </a:lnSpc>
            </a:pPr>
            <a:r>
              <a:rPr lang="en-US" altLang="zh-CN" sz="2000" b="1" u="sng" dirty="0">
                <a:solidFill>
                  <a:srgbClr val="005CAA"/>
                </a:solidFill>
              </a:rPr>
              <a:t>DAS:</a:t>
            </a:r>
            <a:r>
              <a:rPr lang="zh-CN" altLang="en-US" sz="2000" b="1" dirty="0">
                <a:solidFill>
                  <a:srgbClr val="005CAA"/>
                </a:solidFill>
              </a:rPr>
              <a:t> </a:t>
            </a:r>
            <a:r>
              <a:rPr lang="en-US" altLang="zh-CN" sz="2000" b="1" dirty="0"/>
              <a:t>/HI*/HIRun2025A-PromptReco-v1/AOD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/>
              <a:t>	</a:t>
            </a:r>
          </a:p>
          <a:p>
            <a:pPr>
              <a:lnSpc>
                <a:spcPct val="130000"/>
              </a:lnSpc>
            </a:pPr>
            <a:endParaRPr lang="en-US" altLang="zh-CN" sz="2000" b="1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56074C69-54DC-9821-AEB1-4D67AC100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33" y="579133"/>
            <a:ext cx="65064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F1309CE-893E-83D1-B1E2-D5D32CB146A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297" b="74951"/>
          <a:stretch>
            <a:fillRect/>
          </a:stretch>
        </p:blipFill>
        <p:spPr>
          <a:xfrm>
            <a:off x="604809" y="3537309"/>
            <a:ext cx="6164517" cy="520497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5B3B151-8B56-A610-680A-9A54AC2E4E05}"/>
              </a:ext>
            </a:extLst>
          </p:cNvPr>
          <p:cNvCxnSpPr>
            <a:cxnSpLocks/>
          </p:cNvCxnSpPr>
          <p:nvPr/>
        </p:nvCxnSpPr>
        <p:spPr>
          <a:xfrm>
            <a:off x="803519" y="6288740"/>
            <a:ext cx="57454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D59F47A2-D8D9-07D0-3D02-EF4F7EDACB15}"/>
              </a:ext>
            </a:extLst>
          </p:cNvPr>
          <p:cNvSpPr txBox="1"/>
          <p:nvPr/>
        </p:nvSpPr>
        <p:spPr>
          <a:xfrm>
            <a:off x="467432" y="5297256"/>
            <a:ext cx="6573640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0" dirty="0"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HLT_HIUPC_ZeroBias_SinglePixelTrack_MaxPixelTrack_v*</a:t>
            </a:r>
          </a:p>
          <a:p>
            <a:pPr algn="ctr"/>
            <a:r>
              <a:rPr lang="en-US" altLang="zh-CN" sz="2400" b="0" dirty="0"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HLT_HIUPC_ZeroBias_SinglePixelTrackLowPt_MaxPixelCluster400_v</a:t>
            </a:r>
            <a:r>
              <a:rPr lang="en-US" altLang="zh-CN" sz="24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*</a:t>
            </a:r>
            <a:endParaRPr lang="en-US" altLang="zh-CN" sz="2400" b="0" dirty="0"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56E1EDF-85AA-AECB-3F90-010B858050B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4250" b="10715"/>
          <a:stretch>
            <a:fillRect/>
          </a:stretch>
        </p:blipFill>
        <p:spPr>
          <a:xfrm>
            <a:off x="604809" y="4158294"/>
            <a:ext cx="6164522" cy="125000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83BE12EF-02DE-CE32-DC9F-D68FD5FAEF9F}"/>
              </a:ext>
            </a:extLst>
          </p:cNvPr>
          <p:cNvSpPr/>
          <p:nvPr/>
        </p:nvSpPr>
        <p:spPr>
          <a:xfrm>
            <a:off x="10252212" y="4201108"/>
            <a:ext cx="119269" cy="2335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E8FED494-1CAB-6233-84EB-A8AE4EC81B44}"/>
              </a:ext>
            </a:extLst>
          </p:cNvPr>
          <p:cNvSpPr/>
          <p:nvPr/>
        </p:nvSpPr>
        <p:spPr>
          <a:xfrm>
            <a:off x="9828146" y="4705953"/>
            <a:ext cx="119269" cy="2335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D474473-4961-DC2E-1DEF-20B474540C9D}"/>
              </a:ext>
            </a:extLst>
          </p:cNvPr>
          <p:cNvSpPr txBox="1"/>
          <p:nvPr/>
        </p:nvSpPr>
        <p:spPr>
          <a:xfrm>
            <a:off x="8438606" y="1225464"/>
            <a:ext cx="25664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Counts After Selection</a:t>
            </a:r>
          </a:p>
          <a:p>
            <a:r>
              <a:rPr lang="en-US" altLang="zh-CN" sz="1800" b="1" dirty="0"/>
              <a:t>HIRun2023A</a:t>
            </a:r>
            <a:r>
              <a:rPr lang="zh-CN" altLang="en-US" sz="1800" b="1" dirty="0"/>
              <a:t>：</a:t>
            </a:r>
            <a:r>
              <a:rPr lang="en-US" altLang="zh-CN" b="1" dirty="0">
                <a:solidFill>
                  <a:srgbClr val="FF0000"/>
                </a:solidFill>
              </a:rPr>
              <a:t>24494</a:t>
            </a:r>
          </a:p>
          <a:p>
            <a:r>
              <a:rPr lang="en-US" altLang="zh-CN" sz="1800" b="1" dirty="0"/>
              <a:t>HIRun2025A</a:t>
            </a:r>
            <a:r>
              <a:rPr lang="zh-CN" altLang="en-US" sz="1800" b="1" dirty="0"/>
              <a:t>：</a:t>
            </a:r>
            <a:r>
              <a:rPr lang="en-US" altLang="zh-CN" sz="1800" b="1" dirty="0">
                <a:solidFill>
                  <a:srgbClr val="FF0000"/>
                </a:solidFill>
              </a:rPr>
              <a:t>178223</a:t>
            </a:r>
          </a:p>
          <a:p>
            <a:endParaRPr lang="en-US" altLang="zh-CN" dirty="0"/>
          </a:p>
          <a:p>
            <a:r>
              <a:rPr lang="en-US" altLang="zh-CN" sz="2800" dirty="0">
                <a:solidFill>
                  <a:srgbClr val="FF0000"/>
                </a:solidFill>
              </a:rPr>
              <a:t>7.24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92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C5E3BA5-4C55-78BF-6149-8AD09FF68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B0ACF03-F9A5-1667-1E26-952A8BE7D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sz="40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Spectrum</a:t>
            </a:r>
            <a:endParaRPr lang="zh-CN" altLang="en-US" sz="4000" dirty="0">
              <a:solidFill>
                <a:srgbClr val="2B4D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23A918E-C712-9168-453F-A4FC378B871C}"/>
              </a:ext>
            </a:extLst>
          </p:cNvPr>
          <p:cNvSpPr txBox="1"/>
          <p:nvPr/>
        </p:nvSpPr>
        <p:spPr>
          <a:xfrm>
            <a:off x="1567495" y="5423422"/>
            <a:ext cx="31380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zh-CN" sz="2000" b="1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ρ(1450)</a:t>
            </a:r>
            <a:r>
              <a:rPr lang="en-US" altLang="zh-CN" sz="2000" b="1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2</a:t>
            </a:r>
            <a:r>
              <a:rPr lang="en-US" altLang="zh-CN" sz="2000" b="1" baseline="30000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000" b="1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0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  </a:t>
            </a:r>
            <a:r>
              <a:rPr lang="el-GR" altLang="zh-CN" sz="2000" b="1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ρ(1</a:t>
            </a:r>
            <a:r>
              <a:rPr lang="en-US" altLang="zh-CN" sz="2000" b="1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70</a:t>
            </a:r>
            <a:r>
              <a:rPr lang="el-GR" altLang="zh-CN" sz="2000" b="1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0)</a:t>
            </a:r>
            <a:r>
              <a:rPr lang="en-US" altLang="zh-CN" sz="2000" b="1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1</a:t>
            </a:r>
            <a:r>
              <a:rPr lang="en-US" altLang="zh-CN" sz="2000" b="1" baseline="30000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000" b="1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0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</a:p>
          <a:p>
            <a:endParaRPr lang="en-US" altLang="zh-CN" sz="2000" b="1" dirty="0">
              <a:solidFill>
                <a:srgbClr val="002060"/>
              </a:solidFill>
              <a:latin typeface="Cambria Math" panose="020405030504060302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l-GR" altLang="zh-CN" sz="2000" b="1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ρ(</a:t>
            </a:r>
            <a:r>
              <a:rPr lang="en-US" altLang="zh-CN" sz="2000" b="1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21</a:t>
            </a:r>
            <a:r>
              <a:rPr lang="el-GR" altLang="zh-CN" sz="2000" b="1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50)</a:t>
            </a:r>
            <a:r>
              <a:rPr lang="en-US" altLang="zh-CN" sz="2000" b="1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2</a:t>
            </a:r>
            <a:r>
              <a:rPr lang="en-US" altLang="zh-CN" sz="2000" b="1" baseline="30000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000" b="1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0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?</a:t>
            </a:r>
            <a:endParaRPr lang="zh-CN" altLang="en-US" sz="2000" b="1" dirty="0">
              <a:solidFill>
                <a:srgbClr val="002060"/>
              </a:solidFill>
              <a:latin typeface="Cambria Math" panose="020405030504060302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9D3E864-07DA-F84F-36AB-2B5786CA0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6" y="1246057"/>
            <a:ext cx="5389666" cy="38729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3CACA5C-1940-C380-7D6A-A48DA5412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07" y="1241668"/>
            <a:ext cx="5289759" cy="380491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8D16B89-7342-1134-2ED9-C4D81C7D9DE5}"/>
              </a:ext>
            </a:extLst>
          </p:cNvPr>
          <p:cNvSpPr txBox="1"/>
          <p:nvPr/>
        </p:nvSpPr>
        <p:spPr>
          <a:xfrm>
            <a:off x="4431905" y="4900202"/>
            <a:ext cx="96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6D75F64-D9BC-8140-025B-33EE731AF22B}"/>
              </a:ext>
            </a:extLst>
          </p:cNvPr>
          <p:cNvSpPr txBox="1"/>
          <p:nvPr/>
        </p:nvSpPr>
        <p:spPr>
          <a:xfrm>
            <a:off x="6320136" y="4889881"/>
            <a:ext cx="96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7918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60ADAD-9C94-0E6D-0194-3B1756987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E01F3AD-11E4-AC25-8238-A6F2B264F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</a:t>
            </a:r>
            <a:endParaRPr lang="zh-CN" altLang="en-US" dirty="0">
              <a:solidFill>
                <a:srgbClr val="2B4D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D0886CF-A8E7-5B59-628C-801CD7610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6" y="3429000"/>
            <a:ext cx="4909052" cy="35276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5C535-899F-A5FB-A66C-C79A3C928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398" y="37366"/>
            <a:ext cx="4909052" cy="35276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49D004C-CD06-0F41-73ED-B1EF66AFD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98" y="1098245"/>
            <a:ext cx="4577654" cy="10214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1DDD1AF-3F3B-BBDC-77CF-F1AB4C58AD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05" y="3374582"/>
            <a:ext cx="4821645" cy="36162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797C3F7-493A-5175-0200-E9F904436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830" y="2353122"/>
            <a:ext cx="3358839" cy="90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6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17F9783-207A-3737-BD24-8A7F6FEB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99F1C62-F103-27B1-AD07-44FD66E3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PDG Initials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E559836-1460-987E-3794-644018DB61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174"/>
          <a:stretch/>
        </p:blipFill>
        <p:spPr>
          <a:xfrm>
            <a:off x="323989" y="936856"/>
            <a:ext cx="5700020" cy="12009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11F9DB0-F725-CC2F-3156-9ACCAEA918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6590"/>
          <a:stretch/>
        </p:blipFill>
        <p:spPr>
          <a:xfrm>
            <a:off x="323989" y="2137842"/>
            <a:ext cx="5651038" cy="8642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0D96216-DCC0-47F3-31DF-AB1B19C7C6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8582"/>
          <a:stretch/>
        </p:blipFill>
        <p:spPr>
          <a:xfrm>
            <a:off x="6024009" y="1127839"/>
            <a:ext cx="1844445" cy="181952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0C6475-7069-35E4-7680-E9B722AFA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47" y="517113"/>
            <a:ext cx="4052207" cy="29118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07B3593-6B58-0E31-63F5-00B352308C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" y="3164298"/>
            <a:ext cx="4972595" cy="357327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9FB48EF-2FCC-8C50-74BC-C98C73F3B7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10" y="3280329"/>
            <a:ext cx="4591739" cy="34438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3AAD9D0-E519-336B-B531-DD587F537E25}"/>
                  </a:ext>
                </a:extLst>
              </p:cNvPr>
              <p:cNvSpPr txBox="1"/>
              <p:nvPr/>
            </p:nvSpPr>
            <p:spPr>
              <a:xfrm>
                <a:off x="4305211" y="6762"/>
                <a:ext cx="31960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Fit range: 0.8 ~ 4.0</a:t>
                </a:r>
              </a:p>
              <a:p>
                <a:r>
                  <a:rPr lang="en-US" altLang="zh-CN" dirty="0"/>
                  <a:t>Mass range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ini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</m:t>
                    </m:r>
                  </m:oMath>
                </a14:m>
                <a:r>
                  <a:rPr lang="en-US" altLang="zh-CN" dirty="0"/>
                  <a:t>GeV</a:t>
                </a:r>
              </a:p>
              <a:p>
                <a:r>
                  <a:rPr lang="en-US" altLang="zh-CN" dirty="0"/>
                  <a:t>Width range 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0 ~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3AAD9D0-E519-336B-B531-DD587F537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211" y="6762"/>
                <a:ext cx="3196046" cy="923330"/>
              </a:xfrm>
              <a:prstGeom prst="rect">
                <a:avLst/>
              </a:prstGeom>
              <a:blipFill>
                <a:blip r:embed="rId8"/>
                <a:stretch>
                  <a:fillRect l="-1524" t="-328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40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B6899E2-23E4-68AB-AF39-F3A309D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F7F5339-EF18-86A3-3F17-7D35973E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ALICE 2024 Initials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38B562E-F355-97EE-2E38-F5F2C4293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26" y="1088120"/>
            <a:ext cx="8309251" cy="15006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A5D7C7-950D-0719-FE20-AB65A0311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77" y="220517"/>
            <a:ext cx="3914101" cy="28126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2AB6C2B-CDA4-2DC9-E20D-C24B3B667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1" y="2812080"/>
            <a:ext cx="5066806" cy="364097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05DB01-78B3-2FD1-1D0A-E16F2245F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1" y="2895711"/>
            <a:ext cx="4789713" cy="35922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CE27329-8127-6CCD-24FC-AD42FE6CC51F}"/>
                  </a:ext>
                </a:extLst>
              </p:cNvPr>
              <p:cNvSpPr txBox="1"/>
              <p:nvPr/>
            </p:nvSpPr>
            <p:spPr>
              <a:xfrm>
                <a:off x="4305211" y="6762"/>
                <a:ext cx="31960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Fit range: 0.8 ~ 4.0</a:t>
                </a:r>
              </a:p>
              <a:p>
                <a:r>
                  <a:rPr lang="en-US" altLang="zh-CN" dirty="0"/>
                  <a:t>Mass range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ini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</m:t>
                    </m:r>
                  </m:oMath>
                </a14:m>
                <a:r>
                  <a:rPr lang="en-US" altLang="zh-CN" dirty="0"/>
                  <a:t>GeV</a:t>
                </a:r>
              </a:p>
              <a:p>
                <a:r>
                  <a:rPr lang="en-US" altLang="zh-CN" dirty="0"/>
                  <a:t>Width range 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0 ~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CE27329-8127-6CCD-24FC-AD42FE6CC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211" y="6762"/>
                <a:ext cx="3196046" cy="923330"/>
              </a:xfrm>
              <a:prstGeom prst="rect">
                <a:avLst/>
              </a:prstGeom>
              <a:blipFill>
                <a:blip r:embed="rId6"/>
                <a:stretch>
                  <a:fillRect l="-1524" t="-328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350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9FCBD83-D128-A601-2DB3-E7063A609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0" y="1062478"/>
            <a:ext cx="5389672" cy="404225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7BEFE38-51C3-FF23-D81D-C8AF34D3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168D91B-4D31-29BE-556E-B786B7D2B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pT</a:t>
            </a:r>
            <a:r>
              <a:rPr lang="en-US" altLang="zh-CN" dirty="0"/>
              <a:t> spectrum</a:t>
            </a:r>
            <a:endParaRPr lang="zh-CN" altLang="en-US" dirty="0"/>
          </a:p>
        </p:txBody>
      </p:sp>
      <p:pic>
        <p:nvPicPr>
          <p:cNvPr id="4" name="图片 3" descr="图表&#10;&#10;AI 生成的内容可能不正确。">
            <a:extLst>
              <a:ext uri="{FF2B5EF4-FFF2-40B4-BE49-F238E27FC236}">
                <a16:creationId xmlns:a16="http://schemas.microsoft.com/office/drawing/2014/main" id="{1C039FDE-250E-D663-45EC-9C7DCA17FB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28" y="1147116"/>
            <a:ext cx="5389672" cy="387297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ED6DA8A-9DC8-6148-246A-AA5290B77EAD}"/>
              </a:ext>
            </a:extLst>
          </p:cNvPr>
          <p:cNvSpPr txBox="1"/>
          <p:nvPr/>
        </p:nvSpPr>
        <p:spPr>
          <a:xfrm>
            <a:off x="4431905" y="4900202"/>
            <a:ext cx="96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48BE778-7495-47FF-EB86-F692EBA9C98B}"/>
              </a:ext>
            </a:extLst>
          </p:cNvPr>
          <p:cNvSpPr txBox="1"/>
          <p:nvPr/>
        </p:nvSpPr>
        <p:spPr>
          <a:xfrm>
            <a:off x="6320136" y="4889881"/>
            <a:ext cx="96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4350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E0AE91-5160-AD8E-4213-BC8F04490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07" y="1809679"/>
            <a:ext cx="5921828" cy="444137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833195-F89C-176B-7433-A38FBF091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3B51C93-DADA-016E-27C9-40A0394D81AC}"/>
                  </a:ext>
                </a:extLst>
              </p:cNvPr>
              <p:cNvSpPr txBox="1"/>
              <p:nvPr/>
            </p:nvSpPr>
            <p:spPr>
              <a:xfrm>
                <a:off x="768662" y="1099100"/>
                <a:ext cx="543602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363636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  <a:cs typeface="Times New Roman" panose="02020603050405020304" pitchFamily="18" charset="0"/>
                  </a:rPr>
                  <a:t>Angle</a:t>
                </a:r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 between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pair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1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measured in</a:t>
                </a:r>
                <a14:m>
                  <m:oMath xmlns:m="http://schemas.openxmlformats.org/officeDocument/2006/math">
                    <m:r>
                      <a:rPr lang="en-US" altLang="zh-CN" b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rest frame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3B51C93-DADA-016E-27C9-40A0394D8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2" y="1099100"/>
                <a:ext cx="5436023" cy="646331"/>
              </a:xfrm>
              <a:prstGeom prst="rect">
                <a:avLst/>
              </a:prstGeom>
              <a:blipFill>
                <a:blip r:embed="rId3"/>
                <a:stretch>
                  <a:fillRect l="-897" t="-5660" b="-13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标题 2">
            <a:extLst>
              <a:ext uri="{FF2B5EF4-FFF2-40B4-BE49-F238E27FC236}">
                <a16:creationId xmlns:a16="http://schemas.microsoft.com/office/drawing/2014/main" id="{643E7173-CA58-4654-84C5-A85BEA75A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20663"/>
            <a:ext cx="10515600" cy="644525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Scattering Modulation </a:t>
            </a:r>
            <a:r>
              <a:rPr lang="en-US" altLang="zh-CN" sz="3600" dirty="0" err="1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altLang="zh-CN" sz="36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&lt;0.1</a:t>
            </a:r>
            <a:endParaRPr lang="zh-CN" altLang="en-US" sz="3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6A7C208-99A5-E7C9-0FCC-7CA909162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7" y="1809680"/>
            <a:ext cx="5921828" cy="4441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4474E6B-DD23-D820-3934-2C14010A9BE7}"/>
                  </a:ext>
                </a:extLst>
              </p:cNvPr>
              <p:cNvSpPr txBox="1"/>
              <p:nvPr/>
            </p:nvSpPr>
            <p:spPr>
              <a:xfrm>
                <a:off x="1345592" y="1696112"/>
                <a:ext cx="3963485" cy="394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rgbClr val="363636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  <a:cs typeface="Times New Roman" panose="02020603050405020304" pitchFamily="18" charset="0"/>
                  </a:rPr>
                  <a:t>Closest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0" smtClean="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zh-CN" altLang="en-US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1800" i="0" smtClean="0">
                            <a:solidFill>
                              <a:srgbClr val="363636"/>
                            </a:solidFill>
                            <a:latin typeface="HP Simplified Hans" panose="020B0500000000000000" pitchFamily="34" charset="-122"/>
                            <a:ea typeface="HP Simplified Hans" panose="020B0500000000000000" pitchFamily="34" charset="-122"/>
                            <a:cs typeface="Times New Roman" panose="02020603050405020304" pitchFamily="18" charset="0"/>
                          </a:rPr>
                          <m:t>pair</m:t>
                        </m:r>
                        <m: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to</m:t>
                        </m:r>
                        <m: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ρ</m:t>
                            </m:r>
                          </m:e>
                          <m:sub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r>
                      <a:rPr lang="en-US" altLang="zh-CN" sz="1800">
                        <a:solidFill>
                          <a:srgbClr val="36363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=0.77</m:t>
                    </m:r>
                    <m:r>
                      <a:rPr lang="en-US" altLang="zh-CN" sz="1800" b="1" i="1">
                        <a:solidFill>
                          <a:srgbClr val="36363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𝑮𝒆𝑽</m:t>
                    </m:r>
                  </m:oMath>
                </a14:m>
                <a:endParaRPr lang="zh-CN" altLang="en-US" dirty="0">
                  <a:solidFill>
                    <a:srgbClr val="363636"/>
                  </a:solidFill>
                  <a:latin typeface="HP Simplified Hans" panose="020B0500000000000000" pitchFamily="34" charset="-122"/>
                  <a:ea typeface="HP Simplified Hans" panose="020B0500000000000000" pitchFamily="34" charset="-122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4474E6B-DD23-D820-3934-2C14010A9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592" y="1696112"/>
                <a:ext cx="3963485" cy="394147"/>
              </a:xfrm>
              <a:prstGeom prst="rect">
                <a:avLst/>
              </a:prstGeom>
              <a:blipFill>
                <a:blip r:embed="rId5"/>
                <a:stretch>
                  <a:fillRect l="-1385" t="-10769" b="-1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D981917C-AAAD-01BB-653E-F545F17DABA3}"/>
              </a:ext>
            </a:extLst>
          </p:cNvPr>
          <p:cNvSpPr txBox="1"/>
          <p:nvPr/>
        </p:nvSpPr>
        <p:spPr>
          <a:xfrm>
            <a:off x="8456873" y="1718020"/>
            <a:ext cx="1736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363636"/>
                </a:solidFill>
                <a:latin typeface="HP Simplified Hans" panose="020B0500000000000000" pitchFamily="34" charset="-122"/>
                <a:ea typeface="HP Simplified Hans" panose="020B0500000000000000" pitchFamily="34" charset="-122"/>
                <a:cs typeface="Times New Roman" panose="02020603050405020304" pitchFamily="18" charset="0"/>
              </a:rPr>
              <a:t>The other pair</a:t>
            </a:r>
            <a:endParaRPr lang="zh-CN" altLang="en-US" dirty="0">
              <a:solidFill>
                <a:srgbClr val="363636"/>
              </a:solidFill>
              <a:latin typeface="HP Simplified Hans" panose="020B0500000000000000" pitchFamily="34" charset="-122"/>
              <a:ea typeface="HP Simplified Hans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3022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833195-F89C-176B-7433-A38FBF091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3B51C93-DADA-016E-27C9-40A0394D81AC}"/>
                  </a:ext>
                </a:extLst>
              </p:cNvPr>
              <p:cNvSpPr txBox="1"/>
              <p:nvPr/>
            </p:nvSpPr>
            <p:spPr>
              <a:xfrm>
                <a:off x="768662" y="1099100"/>
                <a:ext cx="543602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363636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  <a:cs typeface="Times New Roman" panose="02020603050405020304" pitchFamily="18" charset="0"/>
                  </a:rPr>
                  <a:t>Angle</a:t>
                </a:r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 between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pair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1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measured in</a:t>
                </a:r>
                <a14:m>
                  <m:oMath xmlns:m="http://schemas.openxmlformats.org/officeDocument/2006/math">
                    <m:r>
                      <a:rPr lang="en-US" altLang="zh-CN" b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rest frame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3B51C93-DADA-016E-27C9-40A0394D8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2" y="1099100"/>
                <a:ext cx="5436023" cy="646331"/>
              </a:xfrm>
              <a:prstGeom prst="rect">
                <a:avLst/>
              </a:prstGeom>
              <a:blipFill>
                <a:blip r:embed="rId3"/>
                <a:stretch>
                  <a:fillRect l="-897" t="-5660" b="-13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标题 2">
            <a:extLst>
              <a:ext uri="{FF2B5EF4-FFF2-40B4-BE49-F238E27FC236}">
                <a16:creationId xmlns:a16="http://schemas.microsoft.com/office/drawing/2014/main" id="{643E7173-CA58-4654-84C5-A85BEA75A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20663"/>
            <a:ext cx="10515600" cy="644525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0.1&lt;</a:t>
            </a:r>
            <a:r>
              <a:rPr lang="en-US" altLang="zh-CN" sz="3600" dirty="0" err="1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altLang="zh-CN" sz="36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&lt;0.2</a:t>
            </a:r>
            <a:endParaRPr lang="zh-CN" altLang="en-US" sz="3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107601-F573-C27C-F321-73372E782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4" y="1826979"/>
            <a:ext cx="5654289" cy="424071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9807B88-32B2-FE38-8510-3BBA9EE02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474" y="1826979"/>
            <a:ext cx="5654289" cy="42407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9C0065D-1A18-F4C3-CB7B-A497E0B32148}"/>
                  </a:ext>
                </a:extLst>
              </p:cNvPr>
              <p:cNvSpPr txBox="1"/>
              <p:nvPr/>
            </p:nvSpPr>
            <p:spPr>
              <a:xfrm>
                <a:off x="1345592" y="1696112"/>
                <a:ext cx="3963485" cy="394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rgbClr val="363636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  <a:cs typeface="Times New Roman" panose="02020603050405020304" pitchFamily="18" charset="0"/>
                  </a:rPr>
                  <a:t>Closest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0" smtClean="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zh-CN" altLang="en-US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1800" i="0" smtClean="0">
                            <a:solidFill>
                              <a:srgbClr val="363636"/>
                            </a:solidFill>
                            <a:latin typeface="HP Simplified Hans" panose="020B0500000000000000" pitchFamily="34" charset="-122"/>
                            <a:ea typeface="HP Simplified Hans" panose="020B0500000000000000" pitchFamily="34" charset="-122"/>
                            <a:cs typeface="Times New Roman" panose="02020603050405020304" pitchFamily="18" charset="0"/>
                          </a:rPr>
                          <m:t>pair</m:t>
                        </m:r>
                        <m: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to</m:t>
                        </m:r>
                        <m: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ρ</m:t>
                            </m:r>
                          </m:e>
                          <m:sub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r>
                      <a:rPr lang="en-US" altLang="zh-CN" sz="1800">
                        <a:solidFill>
                          <a:srgbClr val="36363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=0.77</m:t>
                    </m:r>
                    <m:r>
                      <a:rPr lang="en-US" altLang="zh-CN" sz="1800" b="1" i="1">
                        <a:solidFill>
                          <a:srgbClr val="36363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𝑮𝒆𝑽</m:t>
                    </m:r>
                  </m:oMath>
                </a14:m>
                <a:endParaRPr lang="zh-CN" altLang="en-US" dirty="0">
                  <a:solidFill>
                    <a:srgbClr val="363636"/>
                  </a:solidFill>
                  <a:latin typeface="HP Simplified Hans" panose="020B0500000000000000" pitchFamily="34" charset="-122"/>
                  <a:ea typeface="HP Simplified Hans" panose="020B0500000000000000" pitchFamily="34" charset="-122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9C0065D-1A18-F4C3-CB7B-A497E0B32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592" y="1696112"/>
                <a:ext cx="3963485" cy="394147"/>
              </a:xfrm>
              <a:prstGeom prst="rect">
                <a:avLst/>
              </a:prstGeom>
              <a:blipFill>
                <a:blip r:embed="rId6"/>
                <a:stretch>
                  <a:fillRect l="-1385" t="-10769" b="-1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AE43D8AD-A035-B631-76E3-E7605954B2E0}"/>
              </a:ext>
            </a:extLst>
          </p:cNvPr>
          <p:cNvSpPr txBox="1"/>
          <p:nvPr/>
        </p:nvSpPr>
        <p:spPr>
          <a:xfrm>
            <a:off x="8456873" y="1718020"/>
            <a:ext cx="1736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363636"/>
                </a:solidFill>
                <a:latin typeface="HP Simplified Hans" panose="020B0500000000000000" pitchFamily="34" charset="-122"/>
                <a:ea typeface="HP Simplified Hans" panose="020B0500000000000000" pitchFamily="34" charset="-122"/>
                <a:cs typeface="Times New Roman" panose="02020603050405020304" pitchFamily="18" charset="0"/>
              </a:rPr>
              <a:t>The other pair</a:t>
            </a:r>
            <a:endParaRPr lang="zh-CN" altLang="en-US" dirty="0">
              <a:solidFill>
                <a:srgbClr val="363636"/>
              </a:solidFill>
              <a:latin typeface="HP Simplified Hans" panose="020B0500000000000000" pitchFamily="34" charset="-122"/>
              <a:ea typeface="HP Simplified Hans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9229579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自定义 3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  <a:effectLst>
          <a:softEdge rad="12700"/>
        </a:effectLst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1" id="{9671A5C0-2F71-4064-8DBC-F1E42728FB02}" vid="{649FC990-2B7F-459B-957D-006E33060697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26412</TotalTime>
  <Words>553</Words>
  <Application>Microsoft Office PowerPoint</Application>
  <PresentationFormat>宽屏</PresentationFormat>
  <Paragraphs>126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HP Simplified Hans</vt:lpstr>
      <vt:lpstr>等线</vt:lpstr>
      <vt:lpstr>等线 Light</vt:lpstr>
      <vt:lpstr>华文彩云</vt:lpstr>
      <vt:lpstr>华文楷体</vt:lpstr>
      <vt:lpstr>Arial</vt:lpstr>
      <vt:lpstr>Cambria Math</vt:lpstr>
      <vt:lpstr>Microsoft Himalaya</vt:lpstr>
      <vt:lpstr>Times New Roman</vt:lpstr>
      <vt:lpstr>主题1</vt:lpstr>
      <vt:lpstr>自定义设计方案</vt:lpstr>
      <vt:lpstr>PowerPoint 演示文稿</vt:lpstr>
      <vt:lpstr>Dataset and Event Selection</vt:lpstr>
      <vt:lpstr>Mass Spectrum</vt:lpstr>
      <vt:lpstr>Mass Fit</vt:lpstr>
      <vt:lpstr>PDG Initials</vt:lpstr>
      <vt:lpstr>ALICE 2024 Initials</vt:lpstr>
      <vt:lpstr>pT spectrum</vt:lpstr>
      <vt:lpstr>Double Scattering Modulation pT&lt;0.1</vt:lpstr>
      <vt:lpstr>0.1&lt;pT&lt;0.2</vt:lpstr>
      <vt:lpstr>0.2&lt;pT</vt:lpstr>
      <vt:lpstr>4pi generation</vt:lpstr>
      <vt:lpstr>Thanks for Listening!</vt:lpstr>
      <vt:lpstr>Backup</vt:lpstr>
      <vt:lpstr>PowerPoint 演示文稿</vt:lpstr>
      <vt:lpstr>PowerPoint 演示文稿</vt:lpstr>
      <vt:lpstr>Closest〖〖 π〗^+ π^- "pair"  to m〗_(ρ_0 )=0.77GeV</vt:lpstr>
      <vt:lpstr>The other pair</vt:lpstr>
      <vt:lpstr>Closest〖〖 π〗^+ π^- "pair"  to m〗_(ρ_0 )=0.77GeV</vt:lpstr>
      <vt:lpstr>The other pair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xinbai li</dc:creator>
  <cp:lastModifiedBy>简杰 彭</cp:lastModifiedBy>
  <cp:revision>158</cp:revision>
  <dcterms:created xsi:type="dcterms:W3CDTF">2023-08-09T12:44:55Z</dcterms:created>
  <dcterms:modified xsi:type="dcterms:W3CDTF">2026-04-21T11:42:54Z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2052-12.1.0.15259</vt:lpwstr>
  </property>
</Properties>
</file>