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1666" r:id="rId2"/>
    <p:sldId id="1784" r:id="rId3"/>
    <p:sldId id="1783" r:id="rId4"/>
    <p:sldId id="1785" r:id="rId5"/>
    <p:sldId id="1787" r:id="rId6"/>
    <p:sldId id="1786" r:id="rId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10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347" autoAdjust="0"/>
  </p:normalViewPr>
  <p:slideViewPr>
    <p:cSldViewPr>
      <p:cViewPr varScale="1">
        <p:scale>
          <a:sx n="99" d="100"/>
          <a:sy n="99" d="100"/>
        </p:scale>
        <p:origin x="8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2026/4/21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96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30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90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686B31-556B-4EF3-A139-4AF84A9D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8DABB-F298-468B-886C-7981382B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测试用磁芯设计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4621CE6E-267C-4C1E-A6A3-F5B6322A4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38851"/>
              </p:ext>
            </p:extLst>
          </p:nvPr>
        </p:nvGraphicFramePr>
        <p:xfrm>
          <a:off x="285863" y="4913193"/>
          <a:ext cx="8563920" cy="17786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40980">
                  <a:extLst>
                    <a:ext uri="{9D8B030D-6E8A-4147-A177-3AD203B41FA5}">
                      <a16:colId xmlns:a16="http://schemas.microsoft.com/office/drawing/2014/main" val="356561949"/>
                    </a:ext>
                  </a:extLst>
                </a:gridCol>
                <a:gridCol w="2140980">
                  <a:extLst>
                    <a:ext uri="{9D8B030D-6E8A-4147-A177-3AD203B41FA5}">
                      <a16:colId xmlns:a16="http://schemas.microsoft.com/office/drawing/2014/main" val="2372261058"/>
                    </a:ext>
                  </a:extLst>
                </a:gridCol>
                <a:gridCol w="2140980">
                  <a:extLst>
                    <a:ext uri="{9D8B030D-6E8A-4147-A177-3AD203B41FA5}">
                      <a16:colId xmlns:a16="http://schemas.microsoft.com/office/drawing/2014/main" val="1997354665"/>
                    </a:ext>
                  </a:extLst>
                </a:gridCol>
                <a:gridCol w="2140980">
                  <a:extLst>
                    <a:ext uri="{9D8B030D-6E8A-4147-A177-3AD203B41FA5}">
                      <a16:colId xmlns:a16="http://schemas.microsoft.com/office/drawing/2014/main" val="2951660669"/>
                    </a:ext>
                  </a:extLst>
                </a:gridCol>
              </a:tblGrid>
              <a:tr h="4446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规格（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需要数目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定制数目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单价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7652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83*22*70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257042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57*26*70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30390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26*206*26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145397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311A0F48-7115-4984-A9D1-D9B63EDA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23" y="1100381"/>
            <a:ext cx="4343400" cy="268792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07D2814-C574-4AD7-8D68-837624AA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95379"/>
            <a:ext cx="2296583" cy="249792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235E4E-BED4-45A3-BEE7-73790F3D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05137"/>
            <a:ext cx="923925" cy="8477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184712-C685-44C4-8336-3CC1462B9F86}"/>
              </a:ext>
            </a:extLst>
          </p:cNvPr>
          <p:cNvSpPr txBox="1"/>
          <p:nvPr/>
        </p:nvSpPr>
        <p:spPr>
          <a:xfrm>
            <a:off x="247763" y="3899536"/>
            <a:ext cx="853534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X</a:t>
            </a:r>
            <a:r>
              <a:rPr lang="zh-CN" altLang="en-US" dirty="0"/>
              <a:t>方向：磁通方向，需尽可能贴合，考虑工艺偏差，设为 </a:t>
            </a:r>
            <a:r>
              <a:rPr lang="en-US" altLang="zh-CN" dirty="0"/>
              <a:t>0.5 mm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Y</a:t>
            </a:r>
            <a:r>
              <a:rPr lang="zh-CN" altLang="en-US" dirty="0"/>
              <a:t>方向：用于降低涡流损耗，需要人工绝缘，设为 </a:t>
            </a:r>
            <a:r>
              <a:rPr lang="en-US" altLang="zh-CN" dirty="0"/>
              <a:t>2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594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404C39-AC11-4776-991D-1FEFB914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3A0CBD-C2D2-4010-9DE4-D21B8DFE5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SNR </a:t>
            </a:r>
            <a:r>
              <a:rPr lang="zh-CN" altLang="en-US" dirty="0"/>
              <a:t>变化</a:t>
            </a:r>
          </a:p>
        </p:txBody>
      </p:sp>
      <p:graphicFrame>
        <p:nvGraphicFramePr>
          <p:cNvPr id="7" name="表格 9">
            <a:extLst>
              <a:ext uri="{FF2B5EF4-FFF2-40B4-BE49-F238E27FC236}">
                <a16:creationId xmlns:a16="http://schemas.microsoft.com/office/drawing/2014/main" id="{AE8D75BB-CE07-404E-9B60-DFB2E073A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10187"/>
              </p:ext>
            </p:extLst>
          </p:nvPr>
        </p:nvGraphicFramePr>
        <p:xfrm>
          <a:off x="228600" y="4279901"/>
          <a:ext cx="8686800" cy="12826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5656194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9232964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372261058"/>
                    </a:ext>
                  </a:extLst>
                </a:gridCol>
              </a:tblGrid>
              <a:tr h="43523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SNR_thermal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SNR_total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7652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完整磁芯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8.464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5.153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257042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切割磁芯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4.728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2.879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30390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DC21B7A3-CEE2-4570-8C26-9F9DDE2E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31596"/>
            <a:ext cx="1905000" cy="21213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0D3EA5-F03C-4CEA-9E04-CFFA34C05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41"/>
          <a:stretch/>
        </p:blipFill>
        <p:spPr>
          <a:xfrm>
            <a:off x="4221712" y="1154514"/>
            <a:ext cx="4472476" cy="26755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34622F0-AE04-4FC8-973A-D1E6BF362ED4}"/>
              </a:ext>
            </a:extLst>
          </p:cNvPr>
          <p:cNvSpPr txBox="1"/>
          <p:nvPr/>
        </p:nvSpPr>
        <p:spPr>
          <a:xfrm>
            <a:off x="152400" y="5920232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原先装配方案：</a:t>
            </a:r>
            <a:r>
              <a:rPr lang="en-US" altLang="zh-CN" dirty="0"/>
              <a:t>SNR </a:t>
            </a:r>
            <a:r>
              <a:rPr lang="zh-CN" altLang="en-US" dirty="0"/>
              <a:t>下降</a:t>
            </a:r>
            <a:r>
              <a:rPr lang="en-US" altLang="zh-CN" dirty="0"/>
              <a:t>~10</a:t>
            </a:r>
            <a:r>
              <a:rPr lang="zh-CN" altLang="en-US" dirty="0"/>
              <a:t>倍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763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EE219F-8FE1-427A-8259-6A6D706B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8AA7BA-9A19-4CC1-8366-12A1A7754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接收度变化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51A90D-80C0-4543-B23E-29218627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353" y="188991"/>
            <a:ext cx="3964470" cy="32420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375783-FCFA-4D78-9921-5F151A6D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372" y="2605166"/>
            <a:ext cx="3923228" cy="27724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ED8B13-08FB-4574-94B5-61C23462F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448" y="4775279"/>
            <a:ext cx="3762375" cy="2428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4EDD1B1-0AA7-4D01-BEAA-3882D5F44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5944" y="-138493"/>
            <a:ext cx="4941245" cy="40408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E68368-D939-454D-8F3D-F8C563F9E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4292" y="2744679"/>
            <a:ext cx="3725804" cy="26329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072A1E-D949-4CFF-B3A9-96A6BC3EA9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59" t="6938" r="8469" b="10564"/>
          <a:stretch/>
        </p:blipFill>
        <p:spPr>
          <a:xfrm>
            <a:off x="5257800" y="1398524"/>
            <a:ext cx="3485102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25E4B9C-6C76-4715-8E65-FF24249BC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8950" y="5352728"/>
            <a:ext cx="3771429" cy="21333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F48000B-169C-448D-A135-F81ABBCBD2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133" t="6643" r="8809" b="10903"/>
          <a:stretch/>
        </p:blipFill>
        <p:spPr>
          <a:xfrm>
            <a:off x="712403" y="1398524"/>
            <a:ext cx="3173798" cy="288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D33B4A4-3EA8-48EE-9398-6D73B11B7F28}"/>
              </a:ext>
            </a:extLst>
          </p:cNvPr>
          <p:cNvSpPr txBox="1"/>
          <p:nvPr/>
        </p:nvSpPr>
        <p:spPr>
          <a:xfrm>
            <a:off x="197438" y="4334709"/>
            <a:ext cx="8749123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C00000"/>
                </a:solidFill>
              </a:rPr>
              <a:t>接收度：</a:t>
            </a:r>
            <a:r>
              <a:rPr lang="zh-CN" altLang="en-US" dirty="0"/>
              <a:t>在接收面内对入射位置和空间立体角进行均匀采样时，满足 </a:t>
            </a:r>
            <a:r>
              <a:rPr lang="en-US" altLang="zh-CN" dirty="0"/>
              <a:t>SNR &gt; 4 </a:t>
            </a:r>
            <a:r>
              <a:rPr lang="zh-CN" altLang="en-US" dirty="0"/>
              <a:t>的事件所占比例</a:t>
            </a:r>
            <a:endParaRPr lang="en-US" altLang="zh-CN" dirty="0"/>
          </a:p>
          <a:p>
            <a:pPr>
              <a:lnSpc>
                <a:spcPct val="150000"/>
              </a:lnSpc>
              <a:defRPr/>
            </a:pPr>
            <a:r>
              <a:rPr lang="zh-CN" altLang="en-US" b="1" dirty="0"/>
              <a:t>只考虑气隙中间 </a:t>
            </a:r>
            <a:r>
              <a:rPr lang="en-US" altLang="zh-CN" b="1" dirty="0" err="1"/>
              <a:t>xy</a:t>
            </a:r>
            <a:r>
              <a:rPr lang="en-US" altLang="zh-CN" b="1" dirty="0"/>
              <a:t> </a:t>
            </a:r>
            <a:r>
              <a:rPr lang="zh-CN" altLang="en-US" b="1" dirty="0"/>
              <a:t>方向的中心接收面</a:t>
            </a:r>
            <a:endParaRPr lang="en-US" altLang="zh-CN" b="1" dirty="0"/>
          </a:p>
        </p:txBody>
      </p:sp>
      <p:graphicFrame>
        <p:nvGraphicFramePr>
          <p:cNvPr id="22" name="表格 9">
            <a:extLst>
              <a:ext uri="{FF2B5EF4-FFF2-40B4-BE49-F238E27FC236}">
                <a16:creationId xmlns:a16="http://schemas.microsoft.com/office/drawing/2014/main" id="{099ED81A-D042-4C65-BD4B-507930A89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59235"/>
              </p:ext>
            </p:extLst>
          </p:nvPr>
        </p:nvGraphicFramePr>
        <p:xfrm>
          <a:off x="314848" y="5706581"/>
          <a:ext cx="8514302" cy="1091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57151">
                  <a:extLst>
                    <a:ext uri="{9D8B030D-6E8A-4147-A177-3AD203B41FA5}">
                      <a16:colId xmlns:a16="http://schemas.microsoft.com/office/drawing/2014/main" val="356561949"/>
                    </a:ext>
                  </a:extLst>
                </a:gridCol>
                <a:gridCol w="4257151">
                  <a:extLst>
                    <a:ext uri="{9D8B030D-6E8A-4147-A177-3AD203B41FA5}">
                      <a16:colId xmlns:a16="http://schemas.microsoft.com/office/drawing/2014/main" val="592329641"/>
                    </a:ext>
                  </a:extLst>
                </a:gridCol>
              </a:tblGrid>
              <a:tr h="363884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接收度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7652"/>
                  </a:ext>
                </a:extLst>
              </a:tr>
              <a:tr h="3638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完整磁芯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47.9%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257042"/>
                  </a:ext>
                </a:extLst>
              </a:tr>
              <a:tr h="3638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切割磁芯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19.5%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30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0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9F0D529-2A4F-483F-9796-9F83DCCB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E43E1B-C2DE-462A-BB87-56F1C5920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是否有额外接收平面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C100FF-E757-4F85-A49E-6DB9CD93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3" y="1371600"/>
            <a:ext cx="2828925" cy="27114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95AE41-F9AA-46D0-B546-CB3E343D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34634"/>
            <a:ext cx="5105400" cy="23853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EC1430-5A2A-455C-ABFD-36CFFBCB97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304800" y="4250418"/>
            <a:ext cx="3459480" cy="24710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C8104DD-44BC-4789-86BB-F01780929D00}"/>
              </a:ext>
            </a:extLst>
          </p:cNvPr>
          <p:cNvSpPr txBox="1"/>
          <p:nvPr/>
        </p:nvSpPr>
        <p:spPr>
          <a:xfrm>
            <a:off x="4800600" y="4953000"/>
            <a:ext cx="40386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时域的尖峰面积太小，主要的信号提升表现在高频区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在低频区的表现反略微差</a:t>
            </a:r>
          </a:p>
        </p:txBody>
      </p:sp>
    </p:spTree>
    <p:extLst>
      <p:ext uri="{BB962C8B-B14F-4D97-AF65-F5344CB8AC3E}">
        <p14:creationId xmlns:p14="http://schemas.microsoft.com/office/powerpoint/2010/main" val="251986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EE219F-8FE1-427A-8259-6A6D706B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8AA7BA-9A19-4CC1-8366-12A1A7754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总接收度变化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D33B4A4-3EA8-48EE-9398-6D73B11B7F28}"/>
              </a:ext>
            </a:extLst>
          </p:cNvPr>
          <p:cNvSpPr txBox="1"/>
          <p:nvPr/>
        </p:nvSpPr>
        <p:spPr>
          <a:xfrm>
            <a:off x="197437" y="1121671"/>
            <a:ext cx="8749123" cy="337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/>
              <a:t>模拟方法：构造完全包围探测器的闭合面 </a:t>
            </a:r>
            <a:r>
              <a:rPr lang="en-US" altLang="zh-CN" dirty="0"/>
              <a:t>S</a:t>
            </a:r>
            <a:r>
              <a:rPr lang="zh-CN" altLang="en-US" dirty="0"/>
              <a:t>，入射点在表面上均匀采样；入射方向在局部内半球上采样。对每条直线轨迹计算感应信号，满足 </a:t>
            </a:r>
            <a:r>
              <a:rPr lang="en-US" altLang="zh-CN" dirty="0"/>
              <a:t>SNR &gt; 4 </a:t>
            </a:r>
            <a:r>
              <a:rPr lang="zh-CN" altLang="en-US" dirty="0"/>
              <a:t>记为有效事件</a:t>
            </a:r>
            <a:endParaRPr lang="en-US" altLang="zh-CN" dirty="0"/>
          </a:p>
          <a:p>
            <a:pPr>
              <a:lnSpc>
                <a:spcPct val="150000"/>
              </a:lnSpc>
              <a:defRPr/>
            </a:pPr>
            <a:r>
              <a:rPr lang="zh-CN" altLang="en-US" dirty="0"/>
              <a:t>入射方向采样方式：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均匀采样：</a:t>
            </a:r>
            <a:r>
              <a:rPr lang="en-US" altLang="zh-CN" dirty="0"/>
              <a:t>p(</a:t>
            </a:r>
            <a:r>
              <a:rPr lang="el-GR" altLang="zh-CN" dirty="0"/>
              <a:t>Ω)=1/(2π)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cos</a:t>
            </a:r>
            <a:r>
              <a:rPr lang="el-GR" altLang="zh-CN" dirty="0"/>
              <a:t>θ </a:t>
            </a:r>
            <a:r>
              <a:rPr lang="zh-CN" altLang="en-US" dirty="0"/>
              <a:t>采样：</a:t>
            </a:r>
            <a:r>
              <a:rPr lang="en-US" altLang="zh-CN" dirty="0"/>
              <a:t>p(</a:t>
            </a:r>
            <a:r>
              <a:rPr lang="el-GR" altLang="zh-CN" dirty="0"/>
              <a:t>Ω)=</a:t>
            </a:r>
            <a:r>
              <a:rPr lang="en-US" altLang="zh-CN" dirty="0"/>
              <a:t>cos(γ)</a:t>
            </a:r>
            <a:r>
              <a:rPr lang="el-GR" altLang="zh-CN" dirty="0"/>
              <a:t>/π</a:t>
            </a:r>
            <a:endParaRPr lang="en-US" altLang="zh-CN" dirty="0"/>
          </a:p>
          <a:p>
            <a:pPr>
              <a:lnSpc>
                <a:spcPct val="150000"/>
              </a:lnSpc>
              <a:defRPr/>
            </a:pPr>
            <a:r>
              <a:rPr lang="zh-CN" altLang="en-US" dirty="0"/>
              <a:t>接受度定义为：</a:t>
            </a:r>
            <a:endParaRPr lang="en-US" altLang="zh-CN" dirty="0"/>
          </a:p>
          <a:p>
            <a:pPr>
              <a:lnSpc>
                <a:spcPct val="150000"/>
              </a:lnSpc>
              <a:defRPr/>
            </a:pPr>
            <a:r>
              <a:rPr lang="en-US" altLang="zh-CN" dirty="0"/>
              <a:t> G = S * η = S * </a:t>
            </a:r>
            <a:r>
              <a:rPr lang="en-US" altLang="zh-CN" dirty="0" err="1"/>
              <a:t>N_pass</a:t>
            </a:r>
            <a:r>
              <a:rPr lang="en-US" altLang="zh-CN" dirty="0"/>
              <a:t>/</a:t>
            </a:r>
            <a:r>
              <a:rPr lang="en-US" altLang="zh-CN" dirty="0" err="1"/>
              <a:t>N_total</a:t>
            </a:r>
            <a:endParaRPr lang="en-US" altLang="zh-CN" dirty="0"/>
          </a:p>
          <a:p>
            <a:pPr>
              <a:lnSpc>
                <a:spcPct val="150000"/>
              </a:lnSpc>
              <a:defRPr/>
            </a:pPr>
            <a:r>
              <a:rPr lang="zh-CN" altLang="en-US" dirty="0"/>
              <a:t>总测试样本：</a:t>
            </a:r>
            <a:r>
              <a:rPr lang="en-US" altLang="zh-CN" dirty="0"/>
              <a:t>1e4</a:t>
            </a:r>
            <a:r>
              <a:rPr lang="zh-CN" altLang="en-US" dirty="0"/>
              <a:t>；</a:t>
            </a:r>
            <a:r>
              <a:rPr lang="en-US" altLang="zh-CN" dirty="0"/>
              <a:t>~1h</a:t>
            </a:r>
          </a:p>
        </p:txBody>
      </p:sp>
      <p:graphicFrame>
        <p:nvGraphicFramePr>
          <p:cNvPr id="22" name="表格 9">
            <a:extLst>
              <a:ext uri="{FF2B5EF4-FFF2-40B4-BE49-F238E27FC236}">
                <a16:creationId xmlns:a16="http://schemas.microsoft.com/office/drawing/2014/main" id="{099ED81A-D042-4C65-BD4B-507930A89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08811"/>
              </p:ext>
            </p:extLst>
          </p:nvPr>
        </p:nvGraphicFramePr>
        <p:xfrm>
          <a:off x="314845" y="4495800"/>
          <a:ext cx="8514305" cy="20685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2861">
                  <a:extLst>
                    <a:ext uri="{9D8B030D-6E8A-4147-A177-3AD203B41FA5}">
                      <a16:colId xmlns:a16="http://schemas.microsoft.com/office/drawing/2014/main" val="356561949"/>
                    </a:ext>
                  </a:extLst>
                </a:gridCol>
                <a:gridCol w="1702861">
                  <a:extLst>
                    <a:ext uri="{9D8B030D-6E8A-4147-A177-3AD203B41FA5}">
                      <a16:colId xmlns:a16="http://schemas.microsoft.com/office/drawing/2014/main" val="592329641"/>
                    </a:ext>
                  </a:extLst>
                </a:gridCol>
                <a:gridCol w="1702861">
                  <a:extLst>
                    <a:ext uri="{9D8B030D-6E8A-4147-A177-3AD203B41FA5}">
                      <a16:colId xmlns:a16="http://schemas.microsoft.com/office/drawing/2014/main" val="1358780653"/>
                    </a:ext>
                  </a:extLst>
                </a:gridCol>
                <a:gridCol w="1702861">
                  <a:extLst>
                    <a:ext uri="{9D8B030D-6E8A-4147-A177-3AD203B41FA5}">
                      <a16:colId xmlns:a16="http://schemas.microsoft.com/office/drawing/2014/main" val="3337229600"/>
                    </a:ext>
                  </a:extLst>
                </a:gridCol>
                <a:gridCol w="1702861">
                  <a:extLst>
                    <a:ext uri="{9D8B030D-6E8A-4147-A177-3AD203B41FA5}">
                      <a16:colId xmlns:a16="http://schemas.microsoft.com/office/drawing/2014/main" val="2684411898"/>
                    </a:ext>
                  </a:extLst>
                </a:gridCol>
              </a:tblGrid>
              <a:tr h="41370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G(m^2·sr)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729047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400" dirty="0"/>
                        <a:t>长方体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球面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769560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400" dirty="0"/>
                        <a:t>均匀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cos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均匀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cos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7652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完整磁芯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0.021341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0.018035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0.008917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0.017617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57042"/>
                  </a:ext>
                </a:extLst>
              </a:tr>
              <a:tr h="4137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切割磁芯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0.005725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0.005322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0.002610</a:t>
                      </a:r>
                      <a:endParaRPr lang="zh-CN" alt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0.006017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30390"/>
                  </a:ext>
                </a:extLst>
              </a:tr>
            </a:tbl>
          </a:graphicData>
        </a:graphic>
      </p:graphicFrame>
      <p:pic>
        <p:nvPicPr>
          <p:cNvPr id="27" name="图片 26">
            <a:extLst>
              <a:ext uri="{FF2B5EF4-FFF2-40B4-BE49-F238E27FC236}">
                <a16:creationId xmlns:a16="http://schemas.microsoft.com/office/drawing/2014/main" id="{3A773089-F130-4DA2-AB40-B523E407EF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246419"/>
            <a:ext cx="4578754" cy="428363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9631E7F-FCCA-4428-A4A9-D2A2C43A6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38" y="2357697"/>
            <a:ext cx="2443162" cy="198094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BF484EF-6E20-4D35-A7A6-9C97A9A7C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170" y="2821269"/>
            <a:ext cx="2241247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88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73.641"/>
  <p:tag name="ORIGINALWIDTH" val=" 3071.616"/>
  <p:tag name="OUTPUTTYPE" val="PNG"/>
  <p:tag name="IGUANATEXVERSION" val="162"/>
  <p:tag name="LATEXADDIN" val="\documentclass{article}&#10;\usepackage{amsmath}&#10;\usepackage{amssymb}&#10;\pagestyle{empty}&#10;&#10;\begin{document}&#10;&#10;\[&#10;\begin{aligned}&#10;\text{Step 1: Physical weight} &amp;\\&#10;dN &amp;\propto \cos\gamma\, dA\, d\Omega, \\&#10;p(\Omega) &amp;= \frac{\cos\gamma}{\pi}. \\[6pt]&#10;\text{Step 2: Angular variables} &amp;\\&#10;d\Omega &amp;= \sin\gamma\, d\gamma\, d\phi, \\&#10;p(\gamma,\phi) &amp;= \frac{\cos\gamma}{\pi}\sin\gamma. \\[6pt]&#10;\text{Step 3: Integrate over }\phi &amp;\\&#10;p(\gamma) &amp;= 2\sin\gamma\cos\gamma. \\[6pt]&#10;\text{Step 4: Let }\mu=\cos\gamma &amp;\\&#10;p(\mu) &amp;= 2\mu,\qquad 0\le \mu \le 1. \\[6pt]&#10;\text{Step 5: Inverse transform sampling} &amp;\\&#10;F(\mu) &amp;= \mu^2 \Rightarrow \mu=\sqrt{u_1}, \\&#10;\cos\gamma &amp;= \sqrt{u_1}.&#10;\end{aligned}&#10;\]&#10;&#10;\end{document}"/>
  <p:tag name="IGUANATEXSIZE" val="16"/>
  <p:tag name="IGUANATEXCURSOR" val="20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822634</TotalTime>
  <Words>313</Words>
  <Application>Microsoft Office PowerPoint</Application>
  <PresentationFormat>全屏显示(4:3)</PresentationFormat>
  <Paragraphs>76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-apple-system</vt:lpstr>
      <vt:lpstr>等线</vt:lpstr>
      <vt:lpstr>等线 Light</vt:lpstr>
      <vt:lpstr>Arial</vt:lpstr>
      <vt:lpstr>Office 主题​​</vt:lpstr>
      <vt:lpstr>磁芯线圈设计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9306</cp:revision>
  <cp:lastPrinted>2023-09-04T07:35:07Z</cp:lastPrinted>
  <dcterms:created xsi:type="dcterms:W3CDTF">1601-01-01T00:00:00Z</dcterms:created>
  <dcterms:modified xsi:type="dcterms:W3CDTF">2026-04-23T05:27:39Z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