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33"/>
  </p:notesMasterIdLst>
  <p:handoutMasterIdLst>
    <p:handoutMasterId r:id="rId34"/>
  </p:handoutMasterIdLst>
  <p:sldIdLst>
    <p:sldId id="1231" r:id="rId3"/>
    <p:sldId id="1225" r:id="rId4"/>
    <p:sldId id="1227" r:id="rId5"/>
    <p:sldId id="1228" r:id="rId6"/>
    <p:sldId id="1232" r:id="rId7"/>
    <p:sldId id="1229" r:id="rId8"/>
    <p:sldId id="1230" r:id="rId9"/>
    <p:sldId id="586" r:id="rId10"/>
    <p:sldId id="1107" r:id="rId11"/>
    <p:sldId id="1108" r:id="rId12"/>
    <p:sldId id="1176" r:id="rId13"/>
    <p:sldId id="1109" r:id="rId14"/>
    <p:sldId id="1181" r:id="rId15"/>
    <p:sldId id="1191" r:id="rId16"/>
    <p:sldId id="1195" r:id="rId17"/>
    <p:sldId id="1211" r:id="rId18"/>
    <p:sldId id="1220" r:id="rId19"/>
    <p:sldId id="1177" r:id="rId20"/>
    <p:sldId id="1205" r:id="rId21"/>
    <p:sldId id="1180" r:id="rId22"/>
    <p:sldId id="1183" r:id="rId23"/>
    <p:sldId id="1226" r:id="rId24"/>
    <p:sldId id="1207" r:id="rId25"/>
    <p:sldId id="1221" r:id="rId26"/>
    <p:sldId id="1209" r:id="rId27"/>
    <p:sldId id="1222" r:id="rId28"/>
    <p:sldId id="1224" r:id="rId29"/>
    <p:sldId id="461" r:id="rId30"/>
    <p:sldId id="1213" r:id="rId31"/>
    <p:sldId id="1219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4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72BD"/>
    <a:srgbClr val="D8D8D8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2866" autoAdjust="0"/>
  </p:normalViewPr>
  <p:slideViewPr>
    <p:cSldViewPr showGuides="1">
      <p:cViewPr varScale="1">
        <p:scale>
          <a:sx n="104" d="100"/>
          <a:sy n="104" d="100"/>
        </p:scale>
        <p:origin x="81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825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949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10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C6DE2AC3-9D33-4E73-B48E-25E4813DC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068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418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84251E16-6A46-4585-96A6-718001281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7139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84251E16-6A46-4585-96A6-718001281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24139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EB7A2382-A44A-4BF1-8D90-9C1A98839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126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5203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3D528A81-A589-40F8-8695-0563010D2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0783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FBCBE973-D24F-4863-A8D7-D01EAA003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Gain = 2.1 ; SNR = 2.4</a:t>
            </a:r>
          </a:p>
          <a:p>
            <a:r>
              <a:rPr lang="en-US" altLang="zh-CN" dirty="0"/>
              <a:t>sigmoid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075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EB7A2382-A44A-4BF1-8D90-9C1A98839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5754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FBCBE973-D24F-4863-A8D7-D01EAA003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Gain = 2.1 ; SNR = 2.4</a:t>
            </a:r>
          </a:p>
          <a:p>
            <a:r>
              <a:rPr lang="en-US" altLang="zh-CN" dirty="0"/>
              <a:t>sigmoid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0586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220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9B79A3C1-80CC-444C-A669-574C9A53F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005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0778B-CB6A-4671-9799-05F1C17A2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8017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299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136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511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34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445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3D528A81-A589-40F8-8695-0563010D2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005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FBCBE973-D24F-4863-A8D7-D01EAA003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Gain = 2.1 ; SNR = 2.4</a:t>
            </a:r>
          </a:p>
          <a:p>
            <a:r>
              <a:rPr lang="en-US" altLang="zh-CN" dirty="0"/>
              <a:t>sigmoid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074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76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60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5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2026/4/21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2026/4/21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2026/4/21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2026/4/21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2026/4/21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2026/4/21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2026/4/21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2026/4/21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2026/4/21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2026/4/21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2026/4/21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2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6.png"/><Relationship Id="rId5" Type="http://schemas.openxmlformats.org/officeDocument/2006/relationships/tags" Target="../tags/tag10.xml"/><Relationship Id="rId15" Type="http://schemas.openxmlformats.org/officeDocument/2006/relationships/image" Target="../media/image30.png"/><Relationship Id="rId10" Type="http://schemas.openxmlformats.org/officeDocument/2006/relationships/image" Target="../media/image130.png"/><Relationship Id="rId4" Type="http://schemas.openxmlformats.org/officeDocument/2006/relationships/tags" Target="../tags/tag9.xml"/><Relationship Id="rId9" Type="http://schemas.openxmlformats.org/officeDocument/2006/relationships/image" Target="../media/image48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32.emf"/><Relationship Id="rId5" Type="http://schemas.openxmlformats.org/officeDocument/2006/relationships/image" Target="../media/image201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200.png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4.xml"/><Relationship Id="rId7" Type="http://schemas.openxmlformats.org/officeDocument/2006/relationships/image" Target="../media/image3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5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53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52.png"/><Relationship Id="rId2" Type="http://schemas.openxmlformats.org/officeDocument/2006/relationships/tags" Target="../tags/tag21.xml"/><Relationship Id="rId16" Type="http://schemas.openxmlformats.org/officeDocument/2006/relationships/image" Target="../media/image56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51.png"/><Relationship Id="rId5" Type="http://schemas.openxmlformats.org/officeDocument/2006/relationships/tags" Target="../tags/tag24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tags" Target="../tags/tag23.xml"/><Relationship Id="rId9" Type="http://schemas.openxmlformats.org/officeDocument/2006/relationships/notesSlide" Target="../notesSlides/notesSlide26.xml"/><Relationship Id="rId1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F2B978B-D4A4-4640-859E-23DE4F1B7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B28F440-D1AA-4C3D-8DA3-276267F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2DF2-BCA6-42AD-9EC2-91507C44706D}" type="datetime1">
              <a:rPr lang="zh-CN" altLang="en-US" smtClean="0"/>
              <a:t>2026/4/23</a:t>
            </a:fld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055025-0229-49F2-83DA-2E683BE9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32AFD90-E8EA-4DB7-8CB5-C08D018E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5A8F24-27EA-40EF-B667-CBB78805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121970"/>
            <a:ext cx="3809405" cy="54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D8FCA6-9DA5-440D-8D47-0DA714D8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05" y="1011437"/>
            <a:ext cx="4308567" cy="5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D2E68AF-6242-4F3E-9AA5-5F2DD64CAB68}"/>
              </a:ext>
            </a:extLst>
          </p:cNvPr>
          <p:cNvSpPr/>
          <p:nvPr/>
        </p:nvSpPr>
        <p:spPr>
          <a:xfrm>
            <a:off x="8616280" y="5048220"/>
            <a:ext cx="1800200" cy="146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12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信号甄别与二元假设检验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99AF0B-E546-499B-A66F-3E8B68A3534D}"/>
                  </a:ext>
                </a:extLst>
              </p:cNvPr>
              <p:cNvSpPr txBox="1"/>
              <p:nvPr/>
            </p:nvSpPr>
            <p:spPr>
              <a:xfrm>
                <a:off x="95250" y="1089023"/>
                <a:ext cx="11185326" cy="5659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对于磁单极子的甄别可以归结为如下假设检验问题：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m:rPr>
                                  <m:nor/>
                                </m:rPr>
                                <a:rPr lang="en-US" altLang="zh-CN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为观测到的数据，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zh-CN" altLang="en-US" dirty="0"/>
                  <a:t>为磁单极子信号，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为噪声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决策：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0</a:t>
                </a:r>
                <a:r>
                  <a:rPr lang="zh-CN" altLang="en-US" dirty="0"/>
                  <a:t>代表决策为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，即观测到的信号为纯噪声</a:t>
                </a:r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1</a:t>
                </a:r>
                <a:r>
                  <a:rPr lang="zh-CN" altLang="en-US" dirty="0"/>
                  <a:t>代表决策为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，即观测到的信号为信号叠加噪声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由于磁单极子的速度和入射方向不同，其产生的信号形状也各不相同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磁单极子信号集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zh-CN" altLang="en-US" dirty="0"/>
                  <a:t>为磁单极子信号</a:t>
                </a:r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dirty="0"/>
                  <a:t>分别为信号相关参数与参数空间，包括磁单极子速度，入射方位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99AF0B-E546-499B-A66F-3E8B68A35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089023"/>
                <a:ext cx="11185326" cy="5659819"/>
              </a:xfrm>
              <a:prstGeom prst="rect">
                <a:avLst/>
              </a:prstGeom>
              <a:blipFill>
                <a:blip r:embed="rId3"/>
                <a:stretch>
                  <a:fillRect l="-491"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2A63AE5-BCE3-47CF-A4F1-9C256137902B}"/>
              </a:ext>
            </a:extLst>
          </p:cNvPr>
          <p:cNvCxnSpPr/>
          <p:nvPr/>
        </p:nvCxnSpPr>
        <p:spPr>
          <a:xfrm>
            <a:off x="0" y="4221088"/>
            <a:ext cx="12192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F944DE67-DA80-4B45-BF19-3B5068A50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672" y="4584493"/>
            <a:ext cx="2448000" cy="1836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F2D0C3C-1AB2-4AD8-898B-74B64BFB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400" y="4584493"/>
            <a:ext cx="2448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47952"/>
      </p:ext>
    </p:extLst>
  </p:cSld>
  <p:clrMapOvr>
    <a:masterClrMapping/>
  </p:clrMapOvr>
  <p:transition advTm="639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3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zh-CN" altLang="en-US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9"/>
                <a:stretch>
                  <a:fillRect l="-2333" t="-14655" b="-2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对于线圈参数固定的情况下：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𝑣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是磁单极子的速度，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是磁单极子轨迹与线圈平面交点相对于线圈中心的偏移，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为球坐标入射方向的极角与方位角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的边界为：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在</m:t>
                    </m:r>
                    <m:r>
                      <m:rPr>
                        <m:sty m:val="p"/>
                      </m:rPr>
                      <a:rPr lang="el-GR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中不是均匀分布的，具体可以可以整理为：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物理参数分布记为：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blipFill>
                <a:blip r:embed="rId10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DB5142D-B963-49A4-A24C-44D59ACD61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09" y="1556792"/>
            <a:ext cx="1329981" cy="225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A95AB-C027-4C65-BE34-B8904C2B32C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32" y="2636912"/>
            <a:ext cx="5102933" cy="2035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AECE84-C07C-4A76-BD03-99840CBE547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17" y="3212976"/>
            <a:ext cx="2834286" cy="113127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A47E283-88AC-45B9-B89F-7E2D0549CE7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6" y="4935206"/>
            <a:ext cx="11716264" cy="2486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9473C97-8A8C-4CD3-B6D9-CFB0A476042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36" y="6020492"/>
            <a:ext cx="686324" cy="2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921"/>
      </p:ext>
    </p:extLst>
  </p:cSld>
  <p:clrMapOvr>
    <a:masterClrMapping/>
  </p:clrMapOvr>
  <p:transition advTm="639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875E060-0999-4F0D-821E-1E5AD6B5D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742" y="1340768"/>
            <a:ext cx="2907538" cy="474478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最优滤波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476C22-3B59-479C-9DAD-2E19F8E1771A}"/>
                  </a:ext>
                </a:extLst>
              </p:cNvPr>
              <p:cNvSpPr txBox="1"/>
              <p:nvPr/>
            </p:nvSpPr>
            <p:spPr>
              <a:xfrm>
                <a:off x="335360" y="2593570"/>
                <a:ext cx="8653206" cy="4238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最优滤波</a:t>
                </a:r>
                <a:r>
                  <a:rPr lang="zh-CN" altLang="en-US" sz="1600" dirty="0"/>
                  <a:t>：在数学上可以证明能够实现最优信噪比，并已广泛应用于 </a:t>
                </a:r>
                <a:r>
                  <a:rPr lang="en-US" altLang="zh-CN" sz="1600" dirty="0"/>
                  <a:t>LIGO</a:t>
                </a:r>
                <a:r>
                  <a:rPr lang="zh-CN" altLang="en-US" sz="1600" dirty="0"/>
                  <a:t>、</a:t>
                </a:r>
                <a:r>
                  <a:rPr lang="en-US" altLang="zh-CN" sz="1600" dirty="0"/>
                  <a:t>Virgo </a:t>
                </a:r>
                <a:r>
                  <a:rPr lang="zh-CN" altLang="en-US" sz="1600" dirty="0"/>
                  <a:t>和 </a:t>
                </a:r>
                <a:r>
                  <a:rPr lang="en-US" altLang="zh-CN" sz="1600" dirty="0"/>
                  <a:t>KAGRA </a:t>
                </a:r>
                <a:r>
                  <a:rPr lang="zh-CN" altLang="en-US" sz="1600" dirty="0"/>
                  <a:t>等实验中，用于探测微弱信号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信噪比定义</a:t>
                </a:r>
                <a:r>
                  <a:rPr lang="zh-CN" altLang="en-US" sz="1600" dirty="0"/>
                  <a:t>：信号时域最大幅值的平方与噪声均方根值平方之比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最优滤波传递函数：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zh-CN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滤波之后的信号形式：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注意：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不损失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SNR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最优性的前提下，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通过将滤波后的噪声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RMS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归一化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为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1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，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使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输出信号的幅度直接对应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SNR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476C22-3B59-479C-9DAD-2E19F8E17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593570"/>
                <a:ext cx="8653206" cy="4238468"/>
              </a:xfrm>
              <a:prstGeom prst="rect">
                <a:avLst/>
              </a:prstGeom>
              <a:blipFill>
                <a:blip r:embed="rId5"/>
                <a:stretch>
                  <a:fillRect l="-423"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51AD1AB-A3A5-46A3-802D-5171A404707F}"/>
              </a:ext>
            </a:extLst>
          </p:cNvPr>
          <p:cNvSpPr txBox="1"/>
          <p:nvPr/>
        </p:nvSpPr>
        <p:spPr>
          <a:xfrm>
            <a:off x="6284264" y="4422236"/>
            <a:ext cx="262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省略归一化与时间对齐因子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DEB629C-4B38-41C1-9FEA-113494403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560" y="1040813"/>
            <a:ext cx="6286773" cy="17796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379C52-B882-4D05-8E48-C231C39E93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73" y="3248185"/>
            <a:ext cx="1527467" cy="5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4929"/>
      </p:ext>
    </p:extLst>
  </p:cSld>
  <p:clrMapOvr>
    <a:masterClrMapping/>
  </p:clrMapOvr>
  <p:transition advTm="639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最优滤波器的时域实现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/>
              <p:nvPr/>
            </p:nvSpPr>
            <p:spPr>
              <a:xfrm>
                <a:off x="335360" y="1340768"/>
                <a:ext cx="11521280" cy="3917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最优滤波器的时域冲激响应：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根据卷积定理，滤波器输出可表示为</a:t>
                </a:r>
                <a:r>
                  <a:rPr lang="zh-CN" altLang="en-US" sz="1800" dirty="0"/>
                  <a:t>：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18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在离散时间域下，最优滤波器的输出可以写为</a:t>
                </a:r>
                <a:r>
                  <a:rPr lang="zh-CN" altLang="en-US" sz="1800" dirty="0"/>
                  <a:t>：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340768"/>
                <a:ext cx="11521280" cy="3917547"/>
              </a:xfrm>
              <a:prstGeom prst="rect">
                <a:avLst/>
              </a:prstGeom>
              <a:blipFill>
                <a:blip r:embed="rId3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772090"/>
      </p:ext>
    </p:extLst>
  </p:cSld>
  <p:clrMapOvr>
    <a:masterClrMapping/>
  </p:clrMapOvr>
  <p:transition advTm="639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896E8D1-396E-4960-BA1C-D72E3B4BA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0" b="33850"/>
          <a:stretch/>
        </p:blipFill>
        <p:spPr>
          <a:xfrm>
            <a:off x="207263" y="4149080"/>
            <a:ext cx="11777472" cy="25942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基于滑动卷积的信号检测实现方法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CC1374-D937-478E-8361-F6AB798B8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133810"/>
            <a:ext cx="5044622" cy="283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8DFF8E-4855-4BC2-96CC-206224E0CC82}"/>
                  </a:ext>
                </a:extLst>
              </p:cNvPr>
              <p:cNvSpPr txBox="1"/>
              <p:nvPr/>
            </p:nvSpPr>
            <p:spPr>
              <a:xfrm>
                <a:off x="109846" y="1124744"/>
                <a:ext cx="6562218" cy="293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针对连续数据流，采用滑动卷积实现逐时刻信号检测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卷积核：最优滤波模板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逐点卷积结果：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卷积输出：最优滤波结果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+mn-cs"/>
                  </a:rPr>
                  <a:t>过阈甄别：判断是否存在信号</a:t>
                </a:r>
                <a:endParaRPr lang="zh-CN" altLang="zh-CN" sz="1800" dirty="0">
                  <a:effectLst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8DFF8E-4855-4BC2-96CC-206224E0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6" y="1124744"/>
                <a:ext cx="6562218" cy="2930674"/>
              </a:xfrm>
              <a:prstGeom prst="rect">
                <a:avLst/>
              </a:prstGeom>
              <a:blipFill>
                <a:blip r:embed="rId5"/>
                <a:stretch>
                  <a:fillRect l="-743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ECE56494-26BF-4277-95DD-4382A6D8F3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222" y="-114655"/>
            <a:ext cx="9480177" cy="6858000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DF52D19-8FE7-499F-B0D8-5E2434BC4EC5}"/>
              </a:ext>
            </a:extLst>
          </p:cNvPr>
          <p:cNvCxnSpPr/>
          <p:nvPr/>
        </p:nvCxnSpPr>
        <p:spPr>
          <a:xfrm>
            <a:off x="1703512" y="4509120"/>
            <a:ext cx="648072" cy="5760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CF0A2ED-6565-4133-8B2F-8E7FDE4C752D}"/>
              </a:ext>
            </a:extLst>
          </p:cNvPr>
          <p:cNvCxnSpPr>
            <a:cxnSpLocks/>
          </p:cNvCxnSpPr>
          <p:nvPr/>
        </p:nvCxnSpPr>
        <p:spPr>
          <a:xfrm flipV="1">
            <a:off x="7536160" y="4509120"/>
            <a:ext cx="757157" cy="3363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02062"/>
      </p:ext>
    </p:extLst>
  </p:cSld>
  <p:clrMapOvr>
    <a:masterClrMapping/>
  </p:clrMapOvr>
  <p:transition advTm="639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/>
              <p:nvPr/>
            </p:nvSpPr>
            <p:spPr>
              <a:xfrm>
                <a:off x="335360" y="1005757"/>
                <a:ext cx="11521280" cy="5866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曝光量：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20000 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year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ADC </a:t>
                </a:r>
                <a:r>
                  <a:rPr lang="zh-CN" altLang="en-US" dirty="0"/>
                  <a:t>分辨率：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𝑏𝑖𝑡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ADC </a:t>
                </a:r>
                <a:r>
                  <a:rPr lang="zh-CN" altLang="en-US" dirty="0"/>
                  <a:t>采样率：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𝑀𝑆𝑝𝑠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感应线圈半径：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层数：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达到目标曝光量，需要完成得数据存储为：</a:t>
                </a:r>
                <a:br>
                  <a:rPr lang="en-US" altLang="zh-CN" dirty="0"/>
                </a:br>
                <a:endParaRPr lang="en-US" altLang="zh-CN" i="1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探测时间为</a:t>
                </a:r>
                <a:r>
                  <a:rPr lang="en-US" altLang="zh-CN" dirty="0"/>
                  <a:t>1 year</a:t>
                </a:r>
                <a:r>
                  <a:rPr lang="zh-CN" altLang="en-US" dirty="0"/>
                  <a:t>，总数据率：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单通道数据率：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</a:rPr>
                  <a:t>在现有工程资源约束下，该方案不具可行性，因此必须采用触发筛选，仅对候选事件进行选择性存储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005757"/>
                <a:ext cx="11521280" cy="5866927"/>
              </a:xfrm>
              <a:prstGeom prst="rect">
                <a:avLst/>
              </a:prstGeom>
              <a:blipFill>
                <a:blip r:embed="rId6"/>
                <a:stretch>
                  <a:fillRect l="-423" b="-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原始波形存储量估算与实时甄别必要性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AFE2020-22CF-4604-A12D-8DC15637F1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717032"/>
            <a:ext cx="10299426" cy="5568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E1FC269-3410-4B5B-8EC0-16852A5527C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18" y="4902816"/>
            <a:ext cx="7618285" cy="470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9D700B-1B16-4620-8026-D29160D254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43" y="5904733"/>
            <a:ext cx="6992913" cy="2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77757"/>
      </p:ext>
    </p:extLst>
  </p:cSld>
  <p:clrMapOvr>
    <a:masterClrMapping/>
  </p:clrMapOvr>
  <p:transition advTm="639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总触发策略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81263C-6D0A-4E4D-AFF4-A4713040A716}"/>
              </a:ext>
            </a:extLst>
          </p:cNvPr>
          <p:cNvSpPr txBox="1"/>
          <p:nvPr/>
        </p:nvSpPr>
        <p:spPr>
          <a:xfrm>
            <a:off x="338940" y="2936803"/>
            <a:ext cx="11514120" cy="21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在线触发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面向对象：连续输入波形的实时数据流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工程约束：</a:t>
            </a:r>
            <a:r>
              <a:rPr lang="en-US" altLang="zh-CN" dirty="0"/>
              <a:t>FPR </a:t>
            </a:r>
            <a:r>
              <a:rPr lang="zh-CN" altLang="en-US" dirty="0"/>
              <a:t>受存储和带宽限制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核心目标：在工程约束下尽量降低 </a:t>
            </a:r>
            <a:r>
              <a:rPr lang="en-US" altLang="zh-CN" dirty="0"/>
              <a:t>FNR</a:t>
            </a:r>
            <a:r>
              <a:rPr lang="zh-CN" altLang="en-US" dirty="0"/>
              <a:t>，避免真实物理事件漏检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功能定位：只完成候选事件筛选，不追求最优灵敏度</a:t>
            </a:r>
            <a:endParaRPr lang="en-US" altLang="zh-C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AF151-748F-4D7C-94C1-CEC74753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1025824"/>
            <a:ext cx="88868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45047"/>
      </p:ext>
    </p:extLst>
  </p:cSld>
  <p:clrMapOvr>
    <a:masterClrMapping/>
  </p:clrMapOvr>
  <p:transition advTm="639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在线触发策略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43871A8-7BBE-4038-A713-E80EBD002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92045"/>
              </p:ext>
            </p:extLst>
          </p:nvPr>
        </p:nvGraphicFramePr>
        <p:xfrm>
          <a:off x="374942" y="1240160"/>
          <a:ext cx="11442110" cy="1828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51702">
                  <a:extLst>
                    <a:ext uri="{9D8B030D-6E8A-4147-A177-3AD203B41FA5}">
                      <a16:colId xmlns:a16="http://schemas.microsoft.com/office/drawing/2014/main" val="3384050318"/>
                    </a:ext>
                  </a:extLst>
                </a:gridCol>
                <a:gridCol w="2569353">
                  <a:extLst>
                    <a:ext uri="{9D8B030D-6E8A-4147-A177-3AD203B41FA5}">
                      <a16:colId xmlns:a16="http://schemas.microsoft.com/office/drawing/2014/main" val="3208348154"/>
                    </a:ext>
                  </a:extLst>
                </a:gridCol>
                <a:gridCol w="2569353">
                  <a:extLst>
                    <a:ext uri="{9D8B030D-6E8A-4147-A177-3AD203B41FA5}">
                      <a16:colId xmlns:a16="http://schemas.microsoft.com/office/drawing/2014/main" val="4243296620"/>
                    </a:ext>
                  </a:extLst>
                </a:gridCol>
                <a:gridCol w="3151702">
                  <a:extLst>
                    <a:ext uri="{9D8B030D-6E8A-4147-A177-3AD203B41FA5}">
                      <a16:colId xmlns:a16="http://schemas.microsoft.com/office/drawing/2014/main" val="1045965286"/>
                    </a:ext>
                  </a:extLst>
                </a:gridCol>
              </a:tblGrid>
              <a:tr h="20355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方案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FNR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总存储量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单通道输出数据率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430088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无触发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 EB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年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 MB/s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741736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FPR = 1e-3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 PB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年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 kB/s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084325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FPR = </a:t>
                      </a:r>
                      <a:r>
                        <a:rPr lang="en-US" altLang="zh-CN" dirty="0"/>
                        <a:t>1e-4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 PB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年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 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335848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FPR = </a:t>
                      </a:r>
                      <a:r>
                        <a:rPr lang="en-US" altLang="zh-CN" dirty="0"/>
                        <a:t>1e-5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1.51 PB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年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196875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C6050E5-BDB4-4507-9064-2985A749F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19167"/>
              </p:ext>
            </p:extLst>
          </p:nvPr>
        </p:nvGraphicFramePr>
        <p:xfrm>
          <a:off x="374943" y="3569667"/>
          <a:ext cx="11442110" cy="18288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721055">
                  <a:extLst>
                    <a:ext uri="{9D8B030D-6E8A-4147-A177-3AD203B41FA5}">
                      <a16:colId xmlns:a16="http://schemas.microsoft.com/office/drawing/2014/main" val="258824015"/>
                    </a:ext>
                  </a:extLst>
                </a:gridCol>
                <a:gridCol w="5721055">
                  <a:extLst>
                    <a:ext uri="{9D8B030D-6E8A-4147-A177-3AD203B41FA5}">
                      <a16:colId xmlns:a16="http://schemas.microsoft.com/office/drawing/2014/main" val="2366278041"/>
                    </a:ext>
                  </a:extLst>
                </a:gridCol>
              </a:tblGrid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实验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公开数据量级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086295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PandaX-4T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~1 PB/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768977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PandaX-xT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&gt;1.8 PB/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231737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JUNO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~2 PB/</a:t>
                      </a:r>
                      <a:r>
                        <a:rPr lang="zh-CN" altLang="en-US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0022517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~30–60 PB/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025787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C4C4A3A-AD9D-4773-A2EB-D0A16B08A88C}"/>
              </a:ext>
            </a:extLst>
          </p:cNvPr>
          <p:cNvSpPr txBox="1"/>
          <p:nvPr/>
        </p:nvSpPr>
        <p:spPr>
          <a:xfrm>
            <a:off x="374943" y="5794491"/>
            <a:ext cx="10833625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FPR = 1e-4 </a:t>
            </a:r>
            <a:r>
              <a:rPr lang="zh-CN" altLang="en-US" dirty="0"/>
              <a:t>时，总存储量可压缩至 </a:t>
            </a:r>
            <a:r>
              <a:rPr lang="en-US" altLang="zh-CN" dirty="0"/>
              <a:t>15.1 PB/</a:t>
            </a:r>
            <a:r>
              <a:rPr lang="zh-CN" altLang="en-US" dirty="0"/>
              <a:t>年，已进入大型实验可接受区间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将在线触发的基线工作点设为 </a:t>
            </a:r>
            <a:r>
              <a:rPr lang="en-US" altLang="zh-CN" dirty="0"/>
              <a:t>FPR = 1e-4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1876840"/>
      </p:ext>
    </p:extLst>
  </p:cSld>
  <p:clrMapOvr>
    <a:masterClrMapping/>
  </p:clrMapOvr>
  <p:transition advTm="639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EFC7F2B3-37E4-4C29-A4F5-A30EDD4AD7C9}"/>
              </a:ext>
            </a:extLst>
          </p:cNvPr>
          <p:cNvSpPr txBox="1"/>
          <p:nvPr/>
        </p:nvSpPr>
        <p:spPr>
          <a:xfrm>
            <a:off x="187591" y="991073"/>
            <a:ext cx="11816818" cy="586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模板库作用：</a:t>
            </a:r>
            <a:r>
              <a:rPr lang="zh-CN" altLang="en-US" sz="1800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模板库用于近似覆盖信号波形族，提高目标信号的检出概率</a:t>
            </a:r>
            <a:endParaRPr lang="en-US" altLang="zh-CN" sz="18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检测统计量：</a:t>
            </a:r>
            <a:endParaRPr lang="en-US" altLang="zh-CN" sz="1800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数据集生成：</a:t>
            </a: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候选集生成：在目标参数空间内采样候选参数点，构成候选模板信号集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测试集生成：构造包含纯噪声与信号</a:t>
            </a:r>
            <a:r>
              <a:rPr lang="en-US" altLang="zh-CN" dirty="0"/>
              <a:t>+</a:t>
            </a:r>
            <a:r>
              <a:rPr lang="zh-CN" altLang="en-US" dirty="0"/>
              <a:t>噪声样本的数据集，用于计算 </a:t>
            </a:r>
            <a:r>
              <a:rPr lang="en-US" altLang="zh-CN" dirty="0"/>
              <a:t>DET </a:t>
            </a:r>
            <a:r>
              <a:rPr lang="zh-CN" altLang="en-US" dirty="0"/>
              <a:t>曲线及 </a:t>
            </a:r>
            <a:r>
              <a:rPr lang="en-US" altLang="zh-CN" dirty="0"/>
              <a:t>fixed-FPR </a:t>
            </a:r>
            <a:r>
              <a:rPr lang="zh-CN" altLang="en-US" dirty="0"/>
              <a:t>检测指标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具体流程：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初始模板选择：将每个候选模板单独用于检测，在目标工作点 </a:t>
            </a:r>
            <a:r>
              <a:rPr lang="en-US" altLang="zh-CN" dirty="0"/>
              <a:t>FNR @ fixed FPR </a:t>
            </a:r>
            <a:r>
              <a:rPr lang="zh-CN" altLang="en-US" dirty="0"/>
              <a:t>下进行评估，选取性能最优者作为初始模板，此时𝑁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贪心补点：对每个候选模板，构造“当前模板库 </a:t>
            </a:r>
            <a:r>
              <a:rPr lang="en-US" altLang="zh-CN" dirty="0"/>
              <a:t>+ </a:t>
            </a:r>
            <a:r>
              <a:rPr lang="zh-CN" altLang="en-US" dirty="0"/>
              <a:t>新候选”的临时模板库，并在目标工作点重新计算检测性能；选择使 </a:t>
            </a:r>
            <a:r>
              <a:rPr lang="en-US" altLang="zh-CN" dirty="0"/>
              <a:t>FNR @ fixed FPR </a:t>
            </a:r>
            <a:r>
              <a:rPr lang="zh-CN" altLang="en-US" dirty="0"/>
              <a:t>最低的候选模板加入模板库，此时𝑁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迭代扩展：重复上述过程，直至新增模板不带来性能提升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性能评估：对得到的不同规模模板库统计失配分布，评估模板库对参数空间的失配控制效果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本工作中，模板选择准则不再基于 </a:t>
            </a:r>
            <a:r>
              <a:rPr lang="en-US" altLang="zh-CN" b="1" dirty="0">
                <a:solidFill>
                  <a:srgbClr val="C00000"/>
                </a:solidFill>
              </a:rPr>
              <a:t>mismatch</a:t>
            </a:r>
            <a:r>
              <a:rPr lang="zh-CN" altLang="en-US" b="1" dirty="0">
                <a:solidFill>
                  <a:srgbClr val="C00000"/>
                </a:solidFill>
              </a:rPr>
              <a:t>，而是直接以</a:t>
            </a:r>
            <a:r>
              <a:rPr lang="en-US" altLang="zh-CN" b="1" dirty="0">
                <a:solidFill>
                  <a:srgbClr val="C00000"/>
                </a:solidFill>
              </a:rPr>
              <a:t>FNR @ fixed-FPR </a:t>
            </a:r>
            <a:r>
              <a:rPr lang="zh-CN" altLang="en-US" b="1" dirty="0">
                <a:solidFill>
                  <a:srgbClr val="C00000"/>
                </a:solidFill>
              </a:rPr>
              <a:t>检测性能为优化目标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模板库构建策略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AE4F12-6A40-4328-A210-E76E7815D4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33" y="2060848"/>
            <a:ext cx="1749333" cy="3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0148"/>
      </p:ext>
    </p:extLst>
  </p:cSld>
  <p:clrMapOvr>
    <a:masterClrMapping/>
  </p:clrMapOvr>
  <p:transition advTm="639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27DE773-B002-4651-AC49-C435A4A7D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42" y="3810558"/>
            <a:ext cx="5040000" cy="304744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57E1EF-C27B-49C6-8BF2-4310780C6AEA}"/>
                  </a:ext>
                </a:extLst>
              </p:cNvPr>
              <p:cNvSpPr txBox="1"/>
              <p:nvPr/>
            </p:nvSpPr>
            <p:spPr>
              <a:xfrm>
                <a:off x="159396" y="999734"/>
                <a:ext cx="6284216" cy="5876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实验设置：</a:t>
                </a:r>
                <a:r>
                  <a:rPr lang="en-US" altLang="zh-CN" dirty="0"/>
                  <a:t>SNR0 = 4.5</a:t>
                </a:r>
                <a:r>
                  <a:rPr lang="zh-CN" altLang="en-US" dirty="0"/>
                  <a:t>，评价指标为 </a:t>
                </a:r>
                <a:r>
                  <a:rPr lang="en-US" altLang="zh-CN" dirty="0"/>
                  <a:t>FNR @ FPR = 1e-4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单模板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0, 0, 0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的结果为：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=0.635</m:t>
                      </m:r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模板库：</a:t>
                </a:r>
                <a:r>
                  <a:rPr lang="pt-BR" altLang="zh-CN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首个模板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4.69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0.055, 0.36,2.94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对应的结果为：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=0.231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相较单模板下降 </a:t>
                </a:r>
                <a:r>
                  <a:rPr lang="en-US" altLang="zh-CN" dirty="0"/>
                  <a:t>63.6%</a:t>
                </a:r>
                <a:endParaRPr lang="pt-BR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随后继续扩展模板库，</a:t>
                </a:r>
                <a:r>
                  <a:rPr lang="en-US" altLang="zh-CN" dirty="0"/>
                  <a:t>N=8</a:t>
                </a:r>
                <a:r>
                  <a:rPr lang="zh-CN" altLang="en-US" dirty="0"/>
                  <a:t>时：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=0.228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相较首个模板，后续增加模板进一步改善 </a:t>
                </a:r>
                <a:r>
                  <a:rPr lang="en-US" altLang="zh-CN" dirty="0"/>
                  <a:t>1.7%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/>
                  <a:t>模板库的结果优于速度扫描的结果，因为速度扫描没有专门针对</a:t>
                </a:r>
                <a:r>
                  <a:rPr lang="en-US" altLang="zh-CN" b="1" dirty="0"/>
                  <a:t>FNR</a:t>
                </a:r>
                <a:r>
                  <a:rPr lang="zh-CN" altLang="en-US" b="1" dirty="0"/>
                  <a:t>进行控制，后续增大速度扫描的模板数，</a:t>
                </a:r>
                <a:r>
                  <a:rPr lang="en-US" altLang="zh-CN" b="1" dirty="0"/>
                  <a:t>FNR </a:t>
                </a:r>
                <a:r>
                  <a:rPr lang="zh-CN" altLang="en-US" b="1" dirty="0"/>
                  <a:t>还会出现上升的趋势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57E1EF-C27B-49C6-8BF2-4310780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96" y="999734"/>
                <a:ext cx="6284216" cy="5876160"/>
              </a:xfrm>
              <a:prstGeom prst="rect">
                <a:avLst/>
              </a:prstGeom>
              <a:blipFill>
                <a:blip r:embed="rId4"/>
                <a:stretch>
                  <a:fillRect l="-776" r="-679" b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505BEE2-0C2F-4457-BFDB-BD4C377A5D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42" y="890372"/>
            <a:ext cx="5040000" cy="30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75615"/>
      </p:ext>
    </p:extLst>
  </p:cSld>
  <p:clrMapOvr>
    <a:masterClrMapping/>
  </p:clrMapOvr>
  <p:transition advTm="639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上板验证</a:t>
            </a:r>
          </a:p>
        </p:txBody>
      </p:sp>
      <p:pic>
        <p:nvPicPr>
          <p:cNvPr id="1026" name="Picture 2" descr="用户附件">
            <a:extLst>
              <a:ext uri="{FF2B5EF4-FFF2-40B4-BE49-F238E27FC236}">
                <a16:creationId xmlns:a16="http://schemas.microsoft.com/office/drawing/2014/main" id="{D3B2FDE2-6210-4652-B78B-A627DA422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725"/>
            <a:ext cx="12192000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B667582-5CE7-4E85-9462-8C828CDD86A7}"/>
              </a:ext>
            </a:extLst>
          </p:cNvPr>
          <p:cNvSpPr txBox="1"/>
          <p:nvPr/>
        </p:nvSpPr>
        <p:spPr>
          <a:xfrm>
            <a:off x="551384" y="5949280"/>
            <a:ext cx="6169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0" dirty="0" err="1">
                <a:effectLst/>
                <a:latin typeface="ui-monospace"/>
              </a:rPr>
              <a:t>idx</a:t>
            </a:r>
            <a:r>
              <a:rPr lang="en-US" altLang="zh-CN" b="0" i="0" dirty="0">
                <a:effectLst/>
                <a:latin typeface="ui-monospace"/>
              </a:rPr>
              <a:t> 0~4</a:t>
            </a:r>
            <a:r>
              <a:rPr lang="zh-CN" altLang="en-US" b="0" i="0" dirty="0">
                <a:effectLst/>
                <a:latin typeface="-apple-system"/>
              </a:rPr>
              <a:t>：</a:t>
            </a:r>
            <a:r>
              <a:rPr lang="en-US" altLang="zh-CN" b="0" i="0" dirty="0">
                <a:effectLst/>
                <a:latin typeface="ui-monospace"/>
              </a:rPr>
              <a:t>delta = 0x1DD</a:t>
            </a:r>
            <a:endParaRPr lang="en-US" altLang="zh-CN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0" dirty="0" err="1">
                <a:effectLst/>
                <a:latin typeface="ui-monospace"/>
              </a:rPr>
              <a:t>idx</a:t>
            </a:r>
            <a:r>
              <a:rPr lang="en-US" altLang="zh-CN" b="0" i="0" dirty="0">
                <a:effectLst/>
                <a:latin typeface="ui-monospace"/>
              </a:rPr>
              <a:t> 5~7</a:t>
            </a:r>
            <a:r>
              <a:rPr lang="zh-CN" altLang="en-US" b="0" i="0" dirty="0">
                <a:effectLst/>
                <a:latin typeface="-apple-system"/>
              </a:rPr>
              <a:t>：</a:t>
            </a:r>
            <a:r>
              <a:rPr lang="en-US" altLang="zh-CN" b="0" i="0" dirty="0">
                <a:effectLst/>
                <a:latin typeface="ui-monospace"/>
              </a:rPr>
              <a:t>delta = 0x1DE</a:t>
            </a:r>
            <a:endParaRPr lang="en-US" altLang="zh-CN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0573450"/>
      </p:ext>
    </p:extLst>
  </p:cSld>
  <p:clrMapOvr>
    <a:masterClrMapping/>
  </p:clrMapOvr>
  <p:transition advTm="639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07DFC59-8ABA-4311-A1DA-D4CE027A5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4308402"/>
            <a:ext cx="3475744" cy="244631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神经网络在粒子信号甄别中的应用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72D79D-6FA4-4080-BDBD-B1C068292C7E}"/>
              </a:ext>
            </a:extLst>
          </p:cNvPr>
          <p:cNvSpPr txBox="1"/>
          <p:nvPr/>
        </p:nvSpPr>
        <p:spPr>
          <a:xfrm>
            <a:off x="111825" y="1047455"/>
            <a:ext cx="11968350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21D465-8CF6-4CA1-BE46-6E38C1137F8F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3370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问题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甄别算法不是最优的；</a:t>
                </a:r>
                <a:r>
                  <a:rPr lang="zh-CN" altLang="en-US" sz="1600" dirty="0"/>
                  <a:t>只会使用最大响应模板的结果而忽略了其他模板的结果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目的：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实现更优的甄别算法，具体表现在更优的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FNR @ Fixed FPR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方法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可以等效为一个全连接神经网络，基于此起点，</a:t>
                </a:r>
                <a:r>
                  <a:rPr lang="zh-CN" altLang="en-US" sz="1600" b="1" dirty="0">
                    <a:solidFill>
                      <a:srgbClr val="C00000"/>
                    </a:solidFill>
                  </a:rPr>
                  <a:t>通过数据驱动训练优化判决，可以提升甄别性能</a:t>
                </a:r>
                <a:endParaRPr lang="en-US" altLang="zh-CN" sz="1600" b="1" dirty="0">
                  <a:solidFill>
                    <a:srgbClr val="C00000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采用模板库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+mn-cs"/>
                      </a:rPr>
                      <m:t>𝐵</m:t>
                    </m:r>
                  </m:oMath>
                </a14:m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之后，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形式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: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𝑖𝑓𝑓</m:t>
                      </m:r>
                      <m:func>
                        <m:func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dirty="0"/>
                                <m:t> 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≷</m:t>
                      </m:r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令：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，第一层全连接神经网络的权重设置如下，并使用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max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做激活函数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21D465-8CF6-4CA1-BE46-6E38C1137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3370538"/>
              </a:xfrm>
              <a:prstGeom prst="rect">
                <a:avLst/>
              </a:prstGeom>
              <a:blipFill>
                <a:blip r:embed="rId5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46A8C321-BEF4-4830-99A2-ED1CB29810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5061662"/>
            <a:ext cx="2518552" cy="11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57651"/>
      </p:ext>
    </p:extLst>
  </p:cSld>
  <p:clrMapOvr>
    <a:masterClrMapping/>
  </p:clrMapOvr>
  <p:transition advTm="6393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21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训练设置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F860C4-3E48-45B8-B154-D80A5CE9835F}"/>
              </a:ext>
            </a:extLst>
          </p:cNvPr>
          <p:cNvSpPr txBox="1"/>
          <p:nvPr/>
        </p:nvSpPr>
        <p:spPr>
          <a:xfrm>
            <a:off x="99874" y="1020442"/>
            <a:ext cx="10098474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训练数据集：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训练集样本数为 </a:t>
            </a:r>
            <a:r>
              <a:rPr lang="en-US" altLang="zh-CN" dirty="0"/>
              <a:t>1E6</a:t>
            </a:r>
            <a:r>
              <a:rPr lang="zh-CN" altLang="en-US" dirty="0"/>
              <a:t>，正负样本各占 </a:t>
            </a:r>
            <a:r>
              <a:rPr lang="en-US" altLang="zh-CN" dirty="0"/>
              <a:t>50%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验证集样本数为 </a:t>
            </a:r>
            <a:r>
              <a:rPr lang="en-US" altLang="zh-CN" dirty="0"/>
              <a:t>5E5</a:t>
            </a:r>
            <a:r>
              <a:rPr lang="zh-CN" altLang="en-US" dirty="0"/>
              <a:t>，正样本占 </a:t>
            </a:r>
            <a:r>
              <a:rPr lang="en-US" altLang="zh-CN" dirty="0"/>
              <a:t>1%</a:t>
            </a:r>
            <a:r>
              <a:rPr lang="zh-CN" altLang="en-US" dirty="0"/>
              <a:t>，负样本占</a:t>
            </a:r>
            <a:r>
              <a:rPr lang="en-US" altLang="zh-CN" dirty="0"/>
              <a:t>99%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测试集样本数为 </a:t>
            </a:r>
            <a:r>
              <a:rPr lang="en-US" altLang="zh-CN" dirty="0"/>
              <a:t>1E6</a:t>
            </a:r>
            <a:r>
              <a:rPr lang="zh-CN" altLang="en-US" dirty="0"/>
              <a:t>，正样本占 </a:t>
            </a:r>
            <a:r>
              <a:rPr lang="en-US" altLang="zh-CN" dirty="0"/>
              <a:t>1%</a:t>
            </a:r>
            <a:r>
              <a:rPr lang="zh-CN" altLang="en-US" dirty="0"/>
              <a:t>，负样本占</a:t>
            </a:r>
            <a:r>
              <a:rPr lang="en-US" altLang="zh-CN" dirty="0"/>
              <a:t>99%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数据生成特点：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信号侧：主要做了 </a:t>
            </a:r>
            <a:r>
              <a:rPr lang="en-US" altLang="zh-CN" dirty="0" err="1"/>
              <a:t>Rdc</a:t>
            </a:r>
            <a:r>
              <a:rPr lang="en-US" altLang="zh-CN" dirty="0"/>
              <a:t>/Lin/C </a:t>
            </a:r>
            <a:r>
              <a:rPr lang="zh-CN" altLang="en-US" dirty="0"/>
              <a:t>的 </a:t>
            </a:r>
            <a:r>
              <a:rPr lang="en-US" altLang="zh-CN" dirty="0"/>
              <a:t>±5% </a:t>
            </a:r>
            <a:r>
              <a:rPr lang="zh-CN" altLang="en-US" dirty="0"/>
              <a:t>扰动，以及温度 </a:t>
            </a:r>
            <a:r>
              <a:rPr lang="en-US" altLang="zh-CN" dirty="0"/>
              <a:t>±1.67% </a:t>
            </a:r>
            <a:r>
              <a:rPr lang="zh-CN" altLang="en-US" dirty="0"/>
              <a:t>扰动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噪声侧：主要做了热噪声温度 </a:t>
            </a:r>
            <a:r>
              <a:rPr lang="en-US" altLang="zh-CN" dirty="0"/>
              <a:t>±1.67% </a:t>
            </a:r>
            <a:r>
              <a:rPr lang="zh-CN" altLang="en-US" dirty="0"/>
              <a:t>扰动，以及电子学电压</a:t>
            </a:r>
            <a:r>
              <a:rPr lang="en-US" altLang="zh-CN" dirty="0"/>
              <a:t>/</a:t>
            </a:r>
            <a:r>
              <a:rPr lang="zh-CN" altLang="en-US" dirty="0"/>
              <a:t>电流噪声 </a:t>
            </a:r>
            <a:r>
              <a:rPr lang="en-US" altLang="zh-CN" dirty="0"/>
              <a:t>±10% </a:t>
            </a:r>
            <a:r>
              <a:rPr lang="zh-CN" altLang="en-US" dirty="0"/>
              <a:t>扰动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优化目标：优化固定工作点 </a:t>
            </a:r>
            <a:r>
              <a:rPr lang="en-US" altLang="zh-CN" b="1" dirty="0"/>
              <a:t>FPR = 1e-4</a:t>
            </a:r>
            <a:r>
              <a:rPr lang="zh-CN" altLang="en-US" b="1" dirty="0"/>
              <a:t>下的漏检率 </a:t>
            </a:r>
            <a:r>
              <a:rPr lang="en-US" altLang="zh-CN" b="1" dirty="0"/>
              <a:t>FNR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损失函数：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36916E-CDCB-48FF-B82C-985DB6E1ED63}"/>
              </a:ext>
            </a:extLst>
          </p:cNvPr>
          <p:cNvSpPr txBox="1"/>
          <p:nvPr/>
        </p:nvSpPr>
        <p:spPr>
          <a:xfrm>
            <a:off x="7411606" y="1020442"/>
            <a:ext cx="4680520" cy="2542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正样本：</a:t>
            </a:r>
            <a:r>
              <a:rPr lang="en-US" altLang="zh-CN" dirty="0"/>
              <a:t>label=1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Center signal + noise: 50%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Shift signal + noise: 50% ; 0&lt;|Shift|&lt;5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负样本：</a:t>
            </a:r>
            <a:r>
              <a:rPr lang="en-US" altLang="zh-CN" dirty="0"/>
              <a:t>label=0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Noise: 50%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Shift signal + noise: 50% ; |Shift|&gt;20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F5EF9F-FA6E-4630-8A13-3611753E27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4621321"/>
            <a:ext cx="4007225" cy="21016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666D318-9FC5-43B5-B0E4-B6B0374317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96" y="5149217"/>
            <a:ext cx="6197639" cy="101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F5606FB-E041-4D09-8A0A-AB9535CD8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641304" y="3253742"/>
            <a:ext cx="55149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22576"/>
      </p:ext>
    </p:extLst>
  </p:cSld>
  <p:clrMapOvr>
    <a:masterClrMapping/>
  </p:clrMapOvr>
  <p:transition advTm="6393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结果</a:t>
            </a:r>
          </a:p>
        </p:txBody>
      </p:sp>
    </p:spTree>
    <p:extLst>
      <p:ext uri="{BB962C8B-B14F-4D97-AF65-F5344CB8AC3E}">
        <p14:creationId xmlns:p14="http://schemas.microsoft.com/office/powerpoint/2010/main" val="2499427743"/>
      </p:ext>
    </p:extLst>
  </p:cSld>
  <p:clrMapOvr>
    <a:masterClrMapping/>
  </p:clrMapOvr>
  <p:transition advTm="6393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硬件部署目标与总体架构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E76282-F12D-4E23-BE67-75737C28F9CB}"/>
              </a:ext>
            </a:extLst>
          </p:cNvPr>
          <p:cNvSpPr txBox="1"/>
          <p:nvPr/>
        </p:nvSpPr>
        <p:spPr>
          <a:xfrm>
            <a:off x="335360" y="1268760"/>
            <a:ext cx="11521280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面向流式 </a:t>
            </a:r>
            <a:r>
              <a:rPr lang="en-US" altLang="zh-CN" dirty="0"/>
              <a:t>ADC </a:t>
            </a:r>
            <a:r>
              <a:rPr lang="zh-CN" altLang="en-US" dirty="0"/>
              <a:t>采样场景，构建基于 </a:t>
            </a:r>
            <a:r>
              <a:rPr lang="en-US" altLang="zh-CN" dirty="0"/>
              <a:t>FPGA </a:t>
            </a:r>
            <a:r>
              <a:rPr lang="zh-CN" altLang="en-US" dirty="0"/>
              <a:t>的全连接神经网络甄别系统，在保证硬件输出与软件参考结果一致的前提下，实现窗口级稳态吞吐小于 </a:t>
            </a:r>
            <a:r>
              <a:rPr lang="en-US" altLang="zh-CN" dirty="0"/>
              <a:t>1 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评价指标包括：功能正确性、时序满足要求、资源占用以及工程可实现性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3B586A-5915-4DE8-9EB1-67DD8CF94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9053"/>
            <a:ext cx="12192000" cy="26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4618"/>
      </p:ext>
    </p:extLst>
  </p:cSld>
  <p:clrMapOvr>
    <a:masterClrMapping/>
  </p:clrMapOvr>
  <p:transition advTm="6393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流水化实现架构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52BC434-2848-4E9A-9DC8-D4598E72E0AB}"/>
              </a:ext>
            </a:extLst>
          </p:cNvPr>
          <p:cNvSpPr txBox="1"/>
          <p:nvPr/>
        </p:nvSpPr>
        <p:spPr>
          <a:xfrm>
            <a:off x="0" y="1155780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当前设计的时序瓶颈主要集中在第一层长向量点积运算，其本质为大规模乘加与累加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714A516-BE48-4B33-8DFD-ACEE55296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33091"/>
              </p:ext>
            </p:extLst>
          </p:nvPr>
        </p:nvGraphicFramePr>
        <p:xfrm>
          <a:off x="29223" y="1765152"/>
          <a:ext cx="12192000" cy="196512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631504">
                  <a:extLst>
                    <a:ext uri="{9D8B030D-6E8A-4147-A177-3AD203B41FA5}">
                      <a16:colId xmlns:a16="http://schemas.microsoft.com/office/drawing/2014/main" val="542841582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269855110"/>
                    </a:ext>
                  </a:extLst>
                </a:gridCol>
                <a:gridCol w="5663952">
                  <a:extLst>
                    <a:ext uri="{9D8B030D-6E8A-4147-A177-3AD203B41FA5}">
                      <a16:colId xmlns:a16="http://schemas.microsoft.com/office/drawing/2014/main" val="569079522"/>
                    </a:ext>
                  </a:extLst>
                </a:gridCol>
              </a:tblGrid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对比项</a:t>
                      </a:r>
                    </a:p>
                  </a:txBody>
                  <a:tcPr marL="83680" marR="83680" marT="41840" marB="418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朴素实现</a:t>
                      </a:r>
                    </a:p>
                  </a:txBody>
                  <a:tcPr marL="83680" marR="83680" marT="41840" marB="418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当前并行化实现</a:t>
                      </a:r>
                    </a:p>
                  </a:txBody>
                  <a:tcPr marL="83680" marR="83680" marT="41840" marB="418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35845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输入组织方式</a:t>
                      </a:r>
                    </a:p>
                  </a:txBody>
                  <a:tcPr marL="83680" marR="83680" marT="41840" marB="418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将长度为 </a:t>
                      </a:r>
                      <a:r>
                        <a:rPr lang="en-US" altLang="zh-CN" sz="1600" dirty="0"/>
                        <a:t>20001 </a:t>
                      </a:r>
                      <a:r>
                        <a:rPr lang="zh-CN" altLang="en-US" sz="1600" dirty="0"/>
                        <a:t>的输入窗口视为单一向量并顺序读取</a:t>
                      </a:r>
                    </a:p>
                  </a:txBody>
                  <a:tcPr marL="83680" marR="83680" marT="41840" marB="418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将窗口数据分散到 </a:t>
                      </a:r>
                      <a:r>
                        <a:rPr lang="en-US" altLang="zh-CN" sz="1600" dirty="0"/>
                        <a:t>96 </a:t>
                      </a:r>
                      <a:r>
                        <a:rPr lang="zh-CN" altLang="en-US" sz="1600" dirty="0"/>
                        <a:t>个独立存储 </a:t>
                      </a:r>
                      <a:r>
                        <a:rPr lang="en-US" altLang="zh-CN" sz="1600" dirty="0"/>
                        <a:t>RAM </a:t>
                      </a:r>
                      <a:r>
                        <a:rPr lang="zh-CN" altLang="en-US" sz="1600" dirty="0"/>
                        <a:t>中，支持并行读出</a:t>
                      </a:r>
                      <a:endParaRPr lang="en-US" altLang="zh-CN" sz="1600" dirty="0"/>
                    </a:p>
                  </a:txBody>
                  <a:tcPr marL="83680" marR="83680" marT="41840" marB="418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4273690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/>
                        <a:t>第一层计算方式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单神经元顺序执行 </a:t>
                      </a:r>
                      <a:r>
                        <a:rPr lang="en-US" altLang="zh-CN" sz="1600" dirty="0"/>
                        <a:t>20001 </a:t>
                      </a:r>
                      <a:r>
                        <a:rPr lang="zh-CN" altLang="en-US" sz="1600" dirty="0"/>
                        <a:t>次乘积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单神经元每拍并行处理 </a:t>
                      </a:r>
                      <a:r>
                        <a:rPr lang="en-US" altLang="zh-CN" sz="1600" dirty="0"/>
                        <a:t>96 </a:t>
                      </a:r>
                      <a:r>
                        <a:rPr lang="zh-CN" altLang="en-US" sz="1600" dirty="0"/>
                        <a:t>个乘积，共 </a:t>
                      </a:r>
                      <a:r>
                        <a:rPr lang="en-US" altLang="zh-CN" sz="1600" dirty="0"/>
                        <a:t>209 </a:t>
                      </a:r>
                      <a:r>
                        <a:rPr lang="zh-CN" altLang="en-US" sz="1600" dirty="0"/>
                        <a:t>拍完成第一层乘积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1911615962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/>
                        <a:t>求和方式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/>
                        <a:t>20001 </a:t>
                      </a:r>
                      <a:r>
                        <a:rPr lang="zh-CN" altLang="en-US" sz="1600" dirty="0"/>
                        <a:t>项串行累加，组合加法链较长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/>
                        <a:t>7</a:t>
                      </a:r>
                      <a:r>
                        <a:rPr lang="zh-CN" altLang="en-US" sz="1600" dirty="0"/>
                        <a:t>级加法树完成 </a:t>
                      </a:r>
                      <a:r>
                        <a:rPr lang="en-US" altLang="zh-CN" sz="1600" dirty="0"/>
                        <a:t>96</a:t>
                      </a:r>
                      <a:r>
                        <a:rPr lang="zh-CN" altLang="en-US" sz="1600" dirty="0"/>
                        <a:t>个数据累加，之后再完成 </a:t>
                      </a:r>
                      <a:r>
                        <a:rPr lang="en-US" altLang="zh-CN" sz="1600" dirty="0"/>
                        <a:t>209</a:t>
                      </a:r>
                      <a:r>
                        <a:rPr lang="zh-CN" altLang="en-US" sz="1600" dirty="0"/>
                        <a:t>个数据累加</a:t>
                      </a:r>
                      <a:endParaRPr lang="en-US" sz="1600" dirty="0"/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852637676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尾部网络实现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乘法、累加、激活集中在同一阶段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拆分为 </a:t>
                      </a:r>
                      <a:r>
                        <a:rPr lang="en-US" sz="1600" dirty="0"/>
                        <a:t>MUL → ACC → ACT </a:t>
                      </a:r>
                      <a:r>
                        <a:rPr lang="zh-CN" altLang="en-US" sz="1600" dirty="0"/>
                        <a:t>三段流水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3322669861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时序特性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关键路径长，难以满足高频时钟约束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长组合路径被拆分为寄存器间路径，可实现时序收敛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216825500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D8B45971-BD9D-4A49-A395-9F5762603B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73" y="1093354"/>
            <a:ext cx="1826133" cy="5875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AD4962-42E7-4033-A1C7-86B87C04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04" y="3961531"/>
            <a:ext cx="4706129" cy="28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59879"/>
      </p:ext>
    </p:extLst>
  </p:cSld>
  <p:clrMapOvr>
    <a:masterClrMapping/>
  </p:clrMapOvr>
  <p:transition advTm="6393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功能验证与吞吐分析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FA12F0-05EC-4A52-AEF9-72FB1FEFDD54}"/>
              </a:ext>
            </a:extLst>
          </p:cNvPr>
          <p:cNvSpPr txBox="1"/>
          <p:nvPr/>
        </p:nvSpPr>
        <p:spPr>
          <a:xfrm>
            <a:off x="104524" y="1266811"/>
            <a:ext cx="7647659" cy="2542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在行为级 </a:t>
            </a:r>
            <a:r>
              <a:rPr lang="en-US" altLang="zh-CN" dirty="0"/>
              <a:t>RTL </a:t>
            </a:r>
            <a:r>
              <a:rPr lang="zh-CN" altLang="en-US" dirty="0"/>
              <a:t>仿真中，硬件输出与软件参考结果逐窗口一致，验证了量化权重、窗口组织方式以及流水化调度的正确性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RTL </a:t>
            </a:r>
            <a:r>
              <a:rPr lang="zh-CN" altLang="en-US" dirty="0"/>
              <a:t>仿真测得窗口级稳态输出间隔为 </a:t>
            </a:r>
            <a:r>
              <a:rPr lang="en-US" altLang="zh-CN" dirty="0"/>
              <a:t>236 cycles</a:t>
            </a:r>
            <a:r>
              <a:rPr lang="zh-CN" altLang="en-US" dirty="0"/>
              <a:t>；在 </a:t>
            </a:r>
            <a:r>
              <a:rPr lang="en-US" altLang="zh-CN" dirty="0"/>
              <a:t>250 MHz </a:t>
            </a:r>
            <a:r>
              <a:rPr lang="zh-CN" altLang="en-US" dirty="0"/>
              <a:t>时钟下，对应吞吐为 </a:t>
            </a:r>
            <a:r>
              <a:rPr lang="en-US" altLang="zh-CN" dirty="0"/>
              <a:t>236 × 4 ns = 944 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上述结果表明，该设计在架构与 </a:t>
            </a:r>
            <a:r>
              <a:rPr lang="en-US" altLang="zh-CN" dirty="0"/>
              <a:t>RTL </a:t>
            </a:r>
            <a:r>
              <a:rPr lang="zh-CN" altLang="en-US" dirty="0"/>
              <a:t>层面具备实现 </a:t>
            </a:r>
            <a:r>
              <a:rPr lang="en-US" altLang="zh-CN" dirty="0" err="1"/>
              <a:t>μs</a:t>
            </a:r>
            <a:r>
              <a:rPr lang="en-US" altLang="zh-CN" dirty="0"/>
              <a:t> </a:t>
            </a:r>
            <a:r>
              <a:rPr lang="zh-CN" altLang="en-US" dirty="0"/>
              <a:t>级稳态吞吐的能力；其工程可实现性将在后续布局布线与时序收敛结果中进一步验证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44291DE-80F8-4C0D-9AD5-57ED69E26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4086"/>
            <a:ext cx="12192000" cy="11850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F0BA8B7-CAE0-41F0-8A99-107B77E24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781" y="2420888"/>
            <a:ext cx="4105275" cy="1638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8C9A8A-7218-407D-A78F-666895DE6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5820241"/>
            <a:ext cx="118491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7462"/>
      </p:ext>
    </p:extLst>
  </p:cSld>
  <p:clrMapOvr>
    <a:masterClrMapping/>
  </p:clrMapOvr>
  <p:transition advTm="6393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时序收敛与资源评估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E76282-F12D-4E23-BE67-75737C28F9CB}"/>
              </a:ext>
            </a:extLst>
          </p:cNvPr>
          <p:cNvSpPr txBox="1"/>
          <p:nvPr/>
        </p:nvSpPr>
        <p:spPr>
          <a:xfrm>
            <a:off x="335360" y="1196752"/>
            <a:ext cx="11521280" cy="254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后布局布线时序报告表明，设计已在 </a:t>
            </a:r>
            <a:r>
              <a:rPr lang="en-US" altLang="zh-CN" dirty="0"/>
              <a:t>250 MHz </a:t>
            </a:r>
            <a:r>
              <a:rPr lang="zh-CN" altLang="en-US" dirty="0"/>
              <a:t>时钟约束下完成时序收敛，</a:t>
            </a:r>
            <a:r>
              <a:rPr lang="en-US" altLang="zh-CN" dirty="0"/>
              <a:t>WNS = 0.024 ns</a:t>
            </a:r>
            <a:r>
              <a:rPr lang="zh-CN" altLang="en-US" dirty="0"/>
              <a:t>、</a:t>
            </a:r>
            <a:r>
              <a:rPr lang="en-US" altLang="zh-CN" dirty="0"/>
              <a:t>TNS = 0</a:t>
            </a:r>
            <a:r>
              <a:rPr lang="zh-CN" altLang="en-US" dirty="0"/>
              <a:t>，且 </a:t>
            </a:r>
            <a:r>
              <a:rPr lang="en-US" altLang="zh-CN" dirty="0"/>
              <a:t>failing endpoints = 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结合 </a:t>
            </a:r>
            <a:r>
              <a:rPr lang="en-US" altLang="zh-CN" dirty="0"/>
              <a:t>RTL </a:t>
            </a:r>
            <a:r>
              <a:rPr lang="zh-CN" altLang="en-US" dirty="0"/>
              <a:t>仿真得到的 </a:t>
            </a:r>
            <a:r>
              <a:rPr lang="en-US" altLang="zh-CN" dirty="0"/>
              <a:t>236-cycle </a:t>
            </a:r>
            <a:r>
              <a:rPr lang="zh-CN" altLang="en-US" dirty="0"/>
              <a:t>窗口级稳态输出间隔，可得当前实现的稳态吞吐约为 </a:t>
            </a:r>
            <a:r>
              <a:rPr lang="en-US" altLang="zh-CN" dirty="0"/>
              <a:t>236 × 4 ns = 944 ns</a:t>
            </a:r>
            <a:r>
              <a:rPr lang="zh-CN" altLang="en-US" dirty="0"/>
              <a:t>，满足窗口级稳态吞吐小于 </a:t>
            </a:r>
            <a:r>
              <a:rPr lang="en-US" altLang="zh-CN" dirty="0"/>
              <a:t>1 us </a:t>
            </a:r>
            <a:r>
              <a:rPr lang="zh-CN" altLang="en-US" dirty="0"/>
              <a:t>的设计目标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在满足 </a:t>
            </a:r>
            <a:r>
              <a:rPr lang="en-US" altLang="zh-CN" dirty="0"/>
              <a:t>250 MHz </a:t>
            </a:r>
            <a:r>
              <a:rPr lang="zh-CN" altLang="en-US" dirty="0"/>
              <a:t>时序约束的前提下，当前实现资源占用较低，</a:t>
            </a:r>
            <a:r>
              <a:rPr lang="en-US" altLang="zh-CN" dirty="0"/>
              <a:t>LUT = 2.76%</a:t>
            </a:r>
            <a:r>
              <a:rPr lang="zh-CN" altLang="en-US" dirty="0"/>
              <a:t>、</a:t>
            </a:r>
            <a:r>
              <a:rPr lang="en-US" altLang="zh-CN" dirty="0"/>
              <a:t>FF = 0.55%</a:t>
            </a:r>
            <a:r>
              <a:rPr lang="zh-CN" altLang="en-US" dirty="0"/>
              <a:t>、</a:t>
            </a:r>
            <a:r>
              <a:rPr lang="en-US" altLang="zh-CN" dirty="0"/>
              <a:t>BRAM Tile = 4.29%</a:t>
            </a:r>
            <a:r>
              <a:rPr lang="zh-CN" altLang="en-US" dirty="0"/>
              <a:t>、</a:t>
            </a:r>
            <a:r>
              <a:rPr lang="en-US" altLang="zh-CN" dirty="0"/>
              <a:t>DSP = 14.58%</a:t>
            </a:r>
            <a:r>
              <a:rPr lang="zh-CN" altLang="en-US" dirty="0"/>
              <a:t>，表明该设计具有较好的工程可扩展性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FDA393-9B97-4AAB-A305-C863ADA2E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9" y="4314985"/>
            <a:ext cx="6181725" cy="15811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2B31F3-9B7E-4D09-B885-57F8BEFCC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3676810"/>
            <a:ext cx="5476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644"/>
      </p:ext>
    </p:extLst>
  </p:cSld>
  <p:clrMapOvr>
    <a:masterClrMapping/>
  </p:clrMapOvr>
  <p:transition advTm="6393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深流水</a:t>
            </a:r>
          </a:p>
        </p:txBody>
      </p:sp>
    </p:spTree>
    <p:extLst>
      <p:ext uri="{BB962C8B-B14F-4D97-AF65-F5344CB8AC3E}">
        <p14:creationId xmlns:p14="http://schemas.microsoft.com/office/powerpoint/2010/main" val="759565297"/>
      </p:ext>
    </p:extLst>
  </p:cSld>
  <p:clrMapOvr>
    <a:masterClrMapping/>
  </p:clrMapOvr>
  <p:transition advTm="6393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阵列灵敏度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C433F1-02AF-4760-B1DC-6C670B6F6B25}"/>
              </a:ext>
            </a:extLst>
          </p:cNvPr>
          <p:cNvSpPr txBox="1"/>
          <p:nvPr/>
        </p:nvSpPr>
        <p:spPr>
          <a:xfrm>
            <a:off x="191344" y="990600"/>
            <a:ext cx="11809312" cy="4024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多层线圈误触发频率和接收率</a:t>
            </a:r>
            <a:endParaRPr lang="en-US" altLang="zh-CN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lnSpc>
                <a:spcPct val="130000"/>
              </a:lnSpc>
            </a:pPr>
            <a:endParaRPr lang="en-US" altLang="zh-CN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单位面积误触发率（目前考虑纯线圈阵列）</a:t>
            </a:r>
            <a:endParaRPr lang="en-US" altLang="zh-CN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lnSpc>
                <a:spcPct val="130000"/>
              </a:lnSpc>
            </a:pPr>
            <a:endParaRPr lang="en-US" altLang="zh-CN" dirty="0"/>
          </a:p>
          <a:p>
            <a:pPr>
              <a:lnSpc>
                <a:spcPct val="130000"/>
              </a:lnSpc>
            </a:pPr>
            <a:endParaRPr lang="en-US" altLang="zh-CN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灵敏度</a:t>
            </a:r>
            <a:endParaRPr lang="en-US" altLang="zh-CN" dirty="0"/>
          </a:p>
          <a:p>
            <a:pPr>
              <a:lnSpc>
                <a:spcPct val="130000"/>
              </a:lnSpc>
            </a:pPr>
            <a:endParaRPr lang="en-US" altLang="zh-CN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用 </a:t>
            </a:r>
            <a:r>
              <a:rPr lang="en-US" altLang="zh-CN" dirty="0"/>
              <a:t>FNR </a:t>
            </a:r>
            <a:r>
              <a:rPr lang="zh-CN" altLang="en-US" dirty="0"/>
              <a:t>和 </a:t>
            </a:r>
            <a:r>
              <a:rPr lang="en-US" altLang="zh-CN" dirty="0"/>
              <a:t>FPR </a:t>
            </a:r>
            <a:r>
              <a:rPr lang="zh-CN" altLang="en-US" dirty="0"/>
              <a:t>进行表示</a:t>
            </a:r>
            <a:endParaRPr lang="en-US" altLang="zh-CN" dirty="0"/>
          </a:p>
          <a:p>
            <a:pPr>
              <a:lnSpc>
                <a:spcPct val="130000"/>
              </a:lnSpc>
            </a:pP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4185C4D-7FA4-4368-B68B-43B815B59F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33" y="1124744"/>
            <a:ext cx="3285333" cy="8521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6688E6-D4EB-4092-ABD3-804F63E0F8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17" y="2578105"/>
            <a:ext cx="4733562" cy="85089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F40993A-451E-4FA0-B8E7-C23B215AD7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46" y="3772563"/>
            <a:ext cx="6475583" cy="520533"/>
          </a:xfrm>
          <a:prstGeom prst="rect">
            <a:avLst/>
          </a:prstGeom>
        </p:spPr>
      </p:pic>
      <p:sp>
        <p:nvSpPr>
          <p:cNvPr id="43" name="箭头: 右 42">
            <a:extLst>
              <a:ext uri="{FF2B5EF4-FFF2-40B4-BE49-F238E27FC236}">
                <a16:creationId xmlns:a16="http://schemas.microsoft.com/office/drawing/2014/main" id="{300DC405-DD66-4A87-A3C7-0954C3A84F25}"/>
              </a:ext>
            </a:extLst>
          </p:cNvPr>
          <p:cNvSpPr/>
          <p:nvPr/>
        </p:nvSpPr>
        <p:spPr>
          <a:xfrm>
            <a:off x="6312024" y="4893137"/>
            <a:ext cx="1426642" cy="46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7FF1C139-8F36-4AF2-A4BA-93790B9869B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7" y="4858692"/>
            <a:ext cx="5480838" cy="547352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94BC61D9-7620-4BF4-A524-FC07AEB9808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36" y="4770684"/>
            <a:ext cx="2709943" cy="714362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D6CEB17C-9A3C-47D4-843B-2FFD53597CA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44" y="6022737"/>
            <a:ext cx="4436114" cy="27428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6C373B4-3793-4770-B77F-B2D8922C647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25" y="5804527"/>
            <a:ext cx="4639694" cy="7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357"/>
      </p:ext>
    </p:extLst>
  </p:cSld>
  <p:clrMapOvr>
    <a:masterClrMapping/>
  </p:clrMapOvr>
  <p:transition advTm="639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EFC7F2B3-37E4-4C29-A4F5-A30EDD4AD7C9}"/>
              </a:ext>
            </a:extLst>
          </p:cNvPr>
          <p:cNvSpPr txBox="1"/>
          <p:nvPr/>
        </p:nvSpPr>
        <p:spPr>
          <a:xfrm>
            <a:off x="187591" y="991073"/>
            <a:ext cx="11816818" cy="586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模板库作用：</a:t>
            </a:r>
            <a:r>
              <a:rPr lang="zh-CN" altLang="en-US" sz="1800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模板库用于近似覆盖信号波形族，提高目标信号的检出概率</a:t>
            </a:r>
            <a:endParaRPr lang="en-US" altLang="zh-CN" sz="18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检测统计量：</a:t>
            </a:r>
            <a:endParaRPr lang="en-US" altLang="zh-CN" sz="1800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数据集生成：</a:t>
            </a: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候选集生成：在目标参数空间内采样候选参数点，构成候选模板信号集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测试集生成：构造包含纯噪声与信号</a:t>
            </a:r>
            <a:r>
              <a:rPr lang="en-US" altLang="zh-CN" dirty="0"/>
              <a:t>+</a:t>
            </a:r>
            <a:r>
              <a:rPr lang="zh-CN" altLang="en-US" dirty="0"/>
              <a:t>噪声样本的数据集，用于计算 </a:t>
            </a:r>
            <a:r>
              <a:rPr lang="en-US" altLang="zh-CN" dirty="0"/>
              <a:t>DET </a:t>
            </a:r>
            <a:r>
              <a:rPr lang="zh-CN" altLang="en-US" dirty="0"/>
              <a:t>曲线及 </a:t>
            </a:r>
            <a:r>
              <a:rPr lang="en-US" altLang="zh-CN" dirty="0"/>
              <a:t>fixed-FPR </a:t>
            </a:r>
            <a:r>
              <a:rPr lang="zh-CN" altLang="en-US" dirty="0"/>
              <a:t>检测指标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具体流程：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初始模板选择：将每个候选模板单独用于检测，在目标工作点 </a:t>
            </a:r>
            <a:r>
              <a:rPr lang="en-US" altLang="zh-CN" dirty="0"/>
              <a:t>FNR @ fixed FPR </a:t>
            </a:r>
            <a:r>
              <a:rPr lang="zh-CN" altLang="en-US" dirty="0"/>
              <a:t>下进行评估，选取性能最优者作为初始模板，此时𝑁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贪心补点：对每个候选模板，构造“当前模板库 </a:t>
            </a:r>
            <a:r>
              <a:rPr lang="en-US" altLang="zh-CN" dirty="0"/>
              <a:t>+ </a:t>
            </a:r>
            <a:r>
              <a:rPr lang="zh-CN" altLang="en-US" dirty="0"/>
              <a:t>新候选”的临时模板库，并在目标工作点重新计算检测性能；选择使 </a:t>
            </a:r>
            <a:r>
              <a:rPr lang="en-US" altLang="zh-CN" dirty="0"/>
              <a:t>FNR @ fixed FPR </a:t>
            </a:r>
            <a:r>
              <a:rPr lang="zh-CN" altLang="en-US" dirty="0"/>
              <a:t>最低的候选模板加入模板库，此时𝑁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迭代扩展：重复上述过程，直至新增模板不带来性能提升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性能评估：对得到的不同规模模板库统计失配分布，评估模板库对参数空间的失配控制效果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本工作中，模板选择准则不再基于 </a:t>
            </a:r>
            <a:r>
              <a:rPr lang="en-US" altLang="zh-CN" b="1" dirty="0">
                <a:solidFill>
                  <a:srgbClr val="C00000"/>
                </a:solidFill>
              </a:rPr>
              <a:t>mismatch</a:t>
            </a:r>
            <a:r>
              <a:rPr lang="zh-CN" altLang="en-US" b="1" dirty="0">
                <a:solidFill>
                  <a:srgbClr val="C00000"/>
                </a:solidFill>
              </a:rPr>
              <a:t>，而是直接以</a:t>
            </a:r>
            <a:r>
              <a:rPr lang="en-US" altLang="zh-CN" b="1" dirty="0">
                <a:solidFill>
                  <a:srgbClr val="C00000"/>
                </a:solidFill>
              </a:rPr>
              <a:t>FNR @ fixed-FPR </a:t>
            </a:r>
            <a:r>
              <a:rPr lang="zh-CN" altLang="en-US" b="1" dirty="0">
                <a:solidFill>
                  <a:srgbClr val="C00000"/>
                </a:solidFill>
              </a:rPr>
              <a:t>检测性能为优化目标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模板库构建策略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AE4F12-6A40-4328-A210-E76E7815D4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33" y="2060848"/>
            <a:ext cx="1749333" cy="3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08842"/>
      </p:ext>
    </p:extLst>
  </p:cSld>
  <p:clrMapOvr>
    <a:masterClrMapping/>
  </p:clrMapOvr>
  <p:transition advTm="6393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单模块灵敏度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F54E52B-C317-410D-B940-AB9B40BA3A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52" y="1405447"/>
            <a:ext cx="4639694" cy="71070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813972F-C03A-4B95-814C-10C5EBCA9F8D}"/>
              </a:ext>
            </a:extLst>
          </p:cNvPr>
          <p:cNvSpPr txBox="1"/>
          <p:nvPr/>
        </p:nvSpPr>
        <p:spPr>
          <a:xfrm>
            <a:off x="133399" y="2231223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对于单模块在高本底，低</a:t>
            </a:r>
            <a:r>
              <a:rPr lang="en-US" altLang="zh-CN" dirty="0"/>
              <a:t>FPR </a:t>
            </a:r>
            <a:r>
              <a:rPr lang="zh-CN" altLang="en-US" dirty="0"/>
              <a:t>的情况下：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A088A6C-A041-4110-B735-201D560209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04" y="2931965"/>
            <a:ext cx="7948190" cy="7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12022"/>
      </p:ext>
    </p:extLst>
  </p:cSld>
  <p:clrMapOvr>
    <a:masterClrMapping/>
  </p:clrMapOvr>
  <p:transition advTm="639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27DE773-B002-4651-AC49-C435A4A7D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42" y="3810558"/>
            <a:ext cx="5040000" cy="304744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57E1EF-C27B-49C6-8BF2-4310780C6AEA}"/>
                  </a:ext>
                </a:extLst>
              </p:cNvPr>
              <p:cNvSpPr txBox="1"/>
              <p:nvPr/>
            </p:nvSpPr>
            <p:spPr>
              <a:xfrm>
                <a:off x="159396" y="999734"/>
                <a:ext cx="6284216" cy="5876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实验设置：</a:t>
                </a:r>
                <a:r>
                  <a:rPr lang="en-US" altLang="zh-CN" dirty="0"/>
                  <a:t>SNR0 = 4.5</a:t>
                </a:r>
                <a:r>
                  <a:rPr lang="zh-CN" altLang="en-US" dirty="0"/>
                  <a:t>，评价指标为 </a:t>
                </a:r>
                <a:r>
                  <a:rPr lang="en-US" altLang="zh-CN" dirty="0"/>
                  <a:t>FNR @ FPR = 1e-4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单模板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0, 0, 0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的结果为：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=0.635</m:t>
                      </m:r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模板库：</a:t>
                </a:r>
                <a:r>
                  <a:rPr lang="pt-BR" altLang="zh-CN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首个模板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4.69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0.055, 0.36,2.94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对应的结果为：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=0.231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相较单模板下降 </a:t>
                </a:r>
                <a:r>
                  <a:rPr lang="en-US" altLang="zh-CN" dirty="0"/>
                  <a:t>63.6%</a:t>
                </a:r>
                <a:endParaRPr lang="pt-BR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随后继续扩展模板库，</a:t>
                </a:r>
                <a:r>
                  <a:rPr lang="en-US" altLang="zh-CN" dirty="0"/>
                  <a:t>N=8</a:t>
                </a:r>
                <a:r>
                  <a:rPr lang="zh-CN" altLang="en-US" dirty="0"/>
                  <a:t>时：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=0.228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相较首个模板，后续增加模板进一步改善 </a:t>
                </a:r>
                <a:r>
                  <a:rPr lang="en-US" altLang="zh-CN" dirty="0"/>
                  <a:t>1.7%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/>
                  <a:t>模板库的结果优于速度扫描的结果，因为速度扫描没有专门针对</a:t>
                </a:r>
                <a:r>
                  <a:rPr lang="en-US" altLang="zh-CN" b="1" dirty="0"/>
                  <a:t>FNR</a:t>
                </a:r>
                <a:r>
                  <a:rPr lang="zh-CN" altLang="en-US" b="1" dirty="0"/>
                  <a:t>进行控制，后续增大速度扫描的模板数，</a:t>
                </a:r>
                <a:r>
                  <a:rPr lang="en-US" altLang="zh-CN" b="1" dirty="0"/>
                  <a:t>FNR </a:t>
                </a:r>
                <a:r>
                  <a:rPr lang="zh-CN" altLang="en-US" b="1" dirty="0"/>
                  <a:t>还会出现上升的趋势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57E1EF-C27B-49C6-8BF2-4310780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96" y="999734"/>
                <a:ext cx="6284216" cy="5876160"/>
              </a:xfrm>
              <a:prstGeom prst="rect">
                <a:avLst/>
              </a:prstGeom>
              <a:blipFill>
                <a:blip r:embed="rId4"/>
                <a:stretch>
                  <a:fillRect l="-776" r="-679" b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505BEE2-0C2F-4457-BFDB-BD4C377A5D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42" y="890372"/>
            <a:ext cx="5040000" cy="30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34820"/>
      </p:ext>
    </p:extLst>
  </p:cSld>
  <p:clrMapOvr>
    <a:masterClrMapping/>
  </p:clrMapOvr>
  <p:transition advTm="639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1F265D5-1A82-4E56-95F9-2CCA4B6B8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02161"/>
            <a:ext cx="4663589" cy="2861748"/>
          </a:xfr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3FC1B7-A762-4973-947D-AF835A5A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2DF2-BCA6-42AD-9EC2-91507C44706D}" type="datetime1">
              <a:rPr lang="zh-CN" altLang="en-US" smtClean="0"/>
              <a:t>2026/4/23</a:t>
            </a:fld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648360-74C9-41C3-AA75-12BEE5B9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0A34B79-E0C8-468B-A31B-4C8DC797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42851B3-F1AC-4F49-B5E0-AE0C135A1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70" y="1089146"/>
            <a:ext cx="4258247" cy="26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9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07DFC59-8ABA-4311-A1DA-D4CE027A5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4308402"/>
            <a:ext cx="3475744" cy="244631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神经网络在粒子信号甄别中的应用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72D79D-6FA4-4080-BDBD-B1C068292C7E}"/>
              </a:ext>
            </a:extLst>
          </p:cNvPr>
          <p:cNvSpPr txBox="1"/>
          <p:nvPr/>
        </p:nvSpPr>
        <p:spPr>
          <a:xfrm>
            <a:off x="111825" y="1047455"/>
            <a:ext cx="11968350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21D465-8CF6-4CA1-BE46-6E38C1137F8F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3370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问题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甄别算法不是最优的；</a:t>
                </a:r>
                <a:r>
                  <a:rPr lang="zh-CN" altLang="en-US" sz="1600" dirty="0"/>
                  <a:t>只会使用最大响应模板的结果而忽略了其他模板的结果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目的：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实现更优的甄别算法，具体表现在更优的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FNR @ Fixed FPR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方法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可以等效为一个全连接神经网络，基于此起点，</a:t>
                </a:r>
                <a:r>
                  <a:rPr lang="zh-CN" altLang="en-US" sz="1600" b="1" dirty="0">
                    <a:solidFill>
                      <a:srgbClr val="C00000"/>
                    </a:solidFill>
                  </a:rPr>
                  <a:t>通过数据驱动训练优化判决，可以提升甄别性能</a:t>
                </a:r>
                <a:endParaRPr lang="en-US" altLang="zh-CN" sz="1600" b="1" dirty="0">
                  <a:solidFill>
                    <a:srgbClr val="C00000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采用模板库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+mn-cs"/>
                      </a:rPr>
                      <m:t>𝐵</m:t>
                    </m:r>
                  </m:oMath>
                </a14:m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之后，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形式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: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𝑖𝑓𝑓</m:t>
                      </m:r>
                      <m:func>
                        <m:func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dirty="0"/>
                                <m:t> 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≷</m:t>
                      </m:r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令：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，第一层全连接神经网络的权重设置如下，并使用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max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做激活函数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21D465-8CF6-4CA1-BE46-6E38C1137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3370538"/>
              </a:xfrm>
              <a:prstGeom prst="rect">
                <a:avLst/>
              </a:prstGeom>
              <a:blipFill>
                <a:blip r:embed="rId5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46A8C321-BEF4-4830-99A2-ED1CB29810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5061662"/>
            <a:ext cx="2518552" cy="11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68062"/>
      </p:ext>
    </p:extLst>
  </p:cSld>
  <p:clrMapOvr>
    <a:masterClrMapping/>
  </p:clrMapOvr>
  <p:transition advTm="639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训练设置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F860C4-3E48-45B8-B154-D80A5CE9835F}"/>
              </a:ext>
            </a:extLst>
          </p:cNvPr>
          <p:cNvSpPr txBox="1"/>
          <p:nvPr/>
        </p:nvSpPr>
        <p:spPr>
          <a:xfrm>
            <a:off x="99874" y="1020442"/>
            <a:ext cx="10098474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训练数据集：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训练集样本数为 </a:t>
            </a:r>
            <a:r>
              <a:rPr lang="en-US" altLang="zh-CN" dirty="0"/>
              <a:t>1E6</a:t>
            </a:r>
            <a:r>
              <a:rPr lang="zh-CN" altLang="en-US" dirty="0"/>
              <a:t>，正负样本各占 </a:t>
            </a:r>
            <a:r>
              <a:rPr lang="en-US" altLang="zh-CN" dirty="0"/>
              <a:t>50%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验证集样本数为 </a:t>
            </a:r>
            <a:r>
              <a:rPr lang="en-US" altLang="zh-CN" dirty="0"/>
              <a:t>5E5</a:t>
            </a:r>
            <a:r>
              <a:rPr lang="zh-CN" altLang="en-US" dirty="0"/>
              <a:t>，正样本占 </a:t>
            </a:r>
            <a:r>
              <a:rPr lang="en-US" altLang="zh-CN" dirty="0"/>
              <a:t>1%</a:t>
            </a:r>
            <a:r>
              <a:rPr lang="zh-CN" altLang="en-US" dirty="0"/>
              <a:t>，负样本占</a:t>
            </a:r>
            <a:r>
              <a:rPr lang="en-US" altLang="zh-CN" dirty="0"/>
              <a:t>99%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测试集样本数为 </a:t>
            </a:r>
            <a:r>
              <a:rPr lang="en-US" altLang="zh-CN" dirty="0"/>
              <a:t>1E6</a:t>
            </a:r>
            <a:r>
              <a:rPr lang="zh-CN" altLang="en-US" dirty="0"/>
              <a:t>，正样本占 </a:t>
            </a:r>
            <a:r>
              <a:rPr lang="en-US" altLang="zh-CN" dirty="0"/>
              <a:t>1%</a:t>
            </a:r>
            <a:r>
              <a:rPr lang="zh-CN" altLang="en-US" dirty="0"/>
              <a:t>，负样本占</a:t>
            </a:r>
            <a:r>
              <a:rPr lang="en-US" altLang="zh-CN" dirty="0"/>
              <a:t>99%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数据生成特点：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信号侧：主要做了 </a:t>
            </a:r>
            <a:r>
              <a:rPr lang="en-US" altLang="zh-CN" dirty="0" err="1"/>
              <a:t>Rdc</a:t>
            </a:r>
            <a:r>
              <a:rPr lang="en-US" altLang="zh-CN" dirty="0"/>
              <a:t>/Lin/C </a:t>
            </a:r>
            <a:r>
              <a:rPr lang="zh-CN" altLang="en-US" dirty="0"/>
              <a:t>的 </a:t>
            </a:r>
            <a:r>
              <a:rPr lang="en-US" altLang="zh-CN" dirty="0"/>
              <a:t>±5% </a:t>
            </a:r>
            <a:r>
              <a:rPr lang="zh-CN" altLang="en-US" dirty="0"/>
              <a:t>扰动，以及温度 </a:t>
            </a:r>
            <a:r>
              <a:rPr lang="en-US" altLang="zh-CN" dirty="0"/>
              <a:t>±1.67% </a:t>
            </a:r>
            <a:r>
              <a:rPr lang="zh-CN" altLang="en-US" dirty="0"/>
              <a:t>扰动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噪声侧：主要做了热噪声温度 </a:t>
            </a:r>
            <a:r>
              <a:rPr lang="en-US" altLang="zh-CN" dirty="0"/>
              <a:t>±1.67% </a:t>
            </a:r>
            <a:r>
              <a:rPr lang="zh-CN" altLang="en-US" dirty="0"/>
              <a:t>扰动，以及电子学电压</a:t>
            </a:r>
            <a:r>
              <a:rPr lang="en-US" altLang="zh-CN" dirty="0"/>
              <a:t>/</a:t>
            </a:r>
            <a:r>
              <a:rPr lang="zh-CN" altLang="en-US" dirty="0"/>
              <a:t>电流噪声 </a:t>
            </a:r>
            <a:r>
              <a:rPr lang="en-US" altLang="zh-CN" dirty="0"/>
              <a:t>±10% </a:t>
            </a:r>
            <a:r>
              <a:rPr lang="zh-CN" altLang="en-US" dirty="0"/>
              <a:t>扰动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优化目标：优化固定工作点 </a:t>
            </a:r>
            <a:r>
              <a:rPr lang="en-US" altLang="zh-CN" b="1" dirty="0"/>
              <a:t>FPR = 1e-4</a:t>
            </a:r>
            <a:r>
              <a:rPr lang="zh-CN" altLang="en-US" b="1" dirty="0"/>
              <a:t>下的漏检率 </a:t>
            </a:r>
            <a:r>
              <a:rPr lang="en-US" altLang="zh-CN" b="1" dirty="0"/>
              <a:t>FNR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损失函数：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36916E-CDCB-48FF-B82C-985DB6E1ED63}"/>
              </a:ext>
            </a:extLst>
          </p:cNvPr>
          <p:cNvSpPr txBox="1"/>
          <p:nvPr/>
        </p:nvSpPr>
        <p:spPr>
          <a:xfrm>
            <a:off x="7411606" y="1020442"/>
            <a:ext cx="4680520" cy="2542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正样本：</a:t>
            </a:r>
            <a:r>
              <a:rPr lang="en-US" altLang="zh-CN" dirty="0"/>
              <a:t>label=1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Center signal + noise: 50%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Shift signal + noise: 50% ; 0&lt;|Shift|&lt;5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负样本：</a:t>
            </a:r>
            <a:r>
              <a:rPr lang="en-US" altLang="zh-CN" dirty="0"/>
              <a:t>label=0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Noise: 50%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Shift signal + noise: 50% ; |Shift|&gt;20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F5EF9F-FA6E-4630-8A13-3611753E27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4621321"/>
            <a:ext cx="4007225" cy="21016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666D318-9FC5-43B5-B0E4-B6B0374317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96" y="5149217"/>
            <a:ext cx="6197639" cy="101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F5606FB-E041-4D09-8A0A-AB9535CD8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641304" y="3253742"/>
            <a:ext cx="55149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7406"/>
      </p:ext>
    </p:extLst>
  </p:cSld>
  <p:clrMapOvr>
    <a:masterClrMapping/>
  </p:clrMapOvr>
  <p:transition advTm="63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40" y="2267114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磁单极子超灵敏感应探测</a:t>
            </a:r>
            <a:b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</a:b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原型系统研究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2026-04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8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物理问题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BA8FBB3-8C6A-478A-83B5-F16DD93E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5216"/>
            <a:ext cx="9144000" cy="243955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92A31C39-94C6-4B29-B5E5-438EA29AE083}"/>
              </a:ext>
            </a:extLst>
          </p:cNvPr>
          <p:cNvSpPr txBox="1"/>
          <p:nvPr/>
        </p:nvSpPr>
        <p:spPr>
          <a:xfrm>
            <a:off x="291410" y="3958692"/>
            <a:ext cx="11609180" cy="254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直接电压读出方案，经过采集之后的信号和噪声如图所示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信号：携带单磁荷的磁单极子以</a:t>
            </a:r>
            <a:r>
              <a:rPr lang="en-US" altLang="zh-CN" dirty="0"/>
              <a:t>1E-5 C</a:t>
            </a:r>
            <a:r>
              <a:rPr lang="zh-CN" altLang="en-US" dirty="0"/>
              <a:t>速度，正入射感应线圈，由于线圈的</a:t>
            </a:r>
            <a:r>
              <a:rPr lang="en-US" altLang="zh-CN" dirty="0"/>
              <a:t>LCR</a:t>
            </a:r>
            <a:r>
              <a:rPr lang="zh-CN" altLang="en-US" dirty="0"/>
              <a:t>效应，最终输出信号为震荡衰减的电压信号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噪声：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感应线圈热噪声，前放输入电压噪声</a:t>
            </a:r>
            <a:r>
              <a:rPr lang="zh-CN" altLang="en-US" dirty="0"/>
              <a:t>，前放输入电流噪声，采集卡噪声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物理问题：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甄别所采集数据是否含有磁单极子信号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178621"/>
      </p:ext>
    </p:extLst>
  </p:cSld>
  <p:clrMapOvr>
    <a:masterClrMapping/>
  </p:clrMapOvr>
  <p:transition advTm="639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0.4837"/>
  <p:tag name="ORIGINALWIDTH" val=" 422.1972"/>
  <p:tag name="OUTPUTTYPE" val="PNG"/>
  <p:tag name="IGUANATEXVERSION" val="162"/>
  <p:tag name="LATEXADDIN" val="\documentclass{article}&#10;\usepackage{amsmath}&#10;\usepackage{amssymb}&#10;\pagestyle{empty}&#10;\begin{document}&#10;&#10;\begin{equation*}&#10;q_{\mathrm{phys}}(\boldsymbol{\gamma})&#10;\end{equation*}&#10;&#10;\end{document}"/>
  <p:tag name="IGUANATEXSIZE" val="16"/>
  <p:tag name="IGUANATEXCURSOR" val="158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0.21"/>
  <p:tag name="ORIGINALWIDTH" val=" 939.6325"/>
  <p:tag name="OUTPUTTYPE" val="PNG"/>
  <p:tag name="IGUANATEXVERSION" val="162"/>
  <p:tag name="LATEXADDIN" val="\documentclass{article}&#10;\usepackage{amsmath}&#10;\usepackage{amssymb}&#10;\pagestyle{empty}&#10;\begin{document}&#10;&#10;\begin{equation*}&#10;\mathrm{SNR} = \frac{\max\!\left(A_S^2\right)}{\left\langle A_N^2 \right\rangle}&#10;\end{equation*}&#10;&#10;\end{document}"/>
  <p:tag name="IGUANATEXSIZE" val="16"/>
  <p:tag name="IGUANATEXCURSOR" val="12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4.462"/>
  <p:tag name="ORIGINALWIDTH" val=" 5631.796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S&#10;&amp;= \frac{\Lambda}{\pi r^2}\,N_L\,b\,f_s &#10;&amp;= \frac{20000~\mathrm{year\cdot m^2}}{\pi (10~\mathrm{cm})^2}&#10;      \cdot 3 \cdot 20~\mathrm{bit} \cdot 1~\mathrm{MSps} &#10;&amp;\approx 1.21\times10^{21}~\mathrm{bit}&#10; \approx 1.51\times10^{20}~\mathrm{Byte}&#10; \approx 151~\mathrm{EB}&#10;\end{aligned}&#10;\end{equation*}&#10;&#10;&#10;\end{document}"/>
  <p:tag name="IGUANATEXSIZE" val="18"/>
  <p:tag name="IGUANATEXCURSOR" val="40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7.2179"/>
  <p:tag name="ORIGINALWIDTH" val=" 4165.729"/>
  <p:tag name="OUTPUTTYPE" val="PNG"/>
  <p:tag name="IGUANATEXVERSION" val="162"/>
  <p:tag name="LATEXADDIN" val="\documentclass{article}&#10;\usepackage{amsmath}&#10;\usepackage{amssymb}&#10;\pagestyle{empty}&#10;\begin{document}&#10;&#10;\begin{equation*}&#10;R=\frac{151~\mathrm{EB}}{365\times24\times3600~\mathrm{s}}&#10;\approx 4.79\times10^{-6}~\mathrm{EB/s}&#10;\approx 4.79\times10^3~\mathrm{GB/s}&#10;\approx 4.79~\mathrm{TB/s}.&#10;\end{equation*}&#10;&#10;\end{document}"/>
  <p:tag name="IGUANATEXSIZE" val="18"/>
  <p:tag name="IGUANATEXCURSOR" val="283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2.4822"/>
  <p:tag name="ORIGINALWIDTH" val=" 3823.772"/>
  <p:tag name="OUTPUTTYPE" val="PNG"/>
  <p:tag name="IGUANATEXVERSION" val="162"/>
  <p:tag name="LATEXADDIN" val="\documentclass{article}&#10;\usepackage{amsmath}&#10;\usepackage{amssymb}&#10;\pagestyle{empty}&#10;\begin{document}&#10;&#10;\begin{equation*}&#10;R_{\mathrm{ch}} = 20~\mathrm{bit} \times 1\times10^{6}~\mathrm{s}^{-1}&#10;= 2.0\times10^{7}~\mathrm{bit/s}&#10;= 20~\mathrm{Mbit/s}&#10;\approx 2.5~\mathrm{MB/s}.&#10;\end{equation*}&#10;&#10;&#10;\end{document}"/>
  <p:tag name="IGUANATEXSIZE" val="18"/>
  <p:tag name="IGUANATEXCURSOR" val="28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97.5"/>
  <p:tag name="LATEXFORMWIDTH" val=" 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0.225"/>
  <p:tag name="ORIGINALWIDTH" val=" 1076.115"/>
  <p:tag name="OUTPUTTYPE" val="PNG"/>
  <p:tag name="IGUANATEXVERSION" val="162"/>
  <p:tag name="LATEXADDIN" val="\documentclass{article}&#10;\usepackage{amsmath}&#10;\usepackage{amssymb}&#10;\pagestyle{empty}&#10;\begin{document}&#10;&#10;\begin{equation*}&#10;T_B(x)=\max_{g_\gamma\in B}\langle x,g_\gamma\rangle&#10;\end{equation*}&#10;&#10;\end{document}"/>
  <p:tag name="IGUANATEXSIZE" val="16"/>
  <p:tag name="IGUANATEXCURSOR" val="14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11.661"/>
  <p:tag name="ORIGINALWIDTH" val=" 1549.306"/>
  <p:tag name="OUTPUTTYPE" val="PNG"/>
  <p:tag name="IGUANATEXVERSION" val="162"/>
  <p:tag name="LATEXADDIN" val="\documentclass{article}&#10;\usepackage{amsmath}&#10;\usepackage{amssymb}&#10;\pagestyle{empty}&#10;\begin{document}&#10;&#10;\begin{equation*}&#10;\mathbf{z}&#10;=&#10;\mathbf{W}_1\,\mathbf{x},&#10;\qquad&#10;\mathbf{W}_1&#10;=&#10;\begin{bmatrix}&#10;\mathbf{g}_{\boldsymbol{\gamma}_1}^{\mathsf{T}}\\&#10;\mathbf{g}_{\boldsymbol{\gamma}_2}^{\mathsf{T}}\\&#10;\vdots\\&#10;\mathbf{g}_{\boldsymbol{\gamma}_K}^{\mathsf{T}}&#10;\end{bmatrix}&#10;\label{eq:first_layer}&#10;\end{equation*}&#10;&#10;\end{document}"/>
  <p:tag name="IGUANATEXSIZE" val="16"/>
  <p:tag name="IGUANATEXCURSOR" val="36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02.587"/>
  <p:tag name="ORIGINALWIDTH" val=" 2483.689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&amp;\text{sigmoid:}\qquad&#10;\sigma(\hat{y})=\frac{1}{1+\exp(-\hat{y})},\\[4pt]&#10;&amp;\mathcal{L}&#10;=&#10;\lambda_{\mathrm{BCE}}\mathcal{L}_{\mathrm{BCE}}&#10;+&#10;\lambda_{\mathrm{pos}}\mathcal{L}_{\mathrm{pos}},\\[4pt]&#10;&amp;\mathcal{L}_{\mathrm{BCE}}&#10;=&#10;-\Bigl[&#10;y\log \sigma(\hat{y})&#10;+&#10;(1-y)\log\bigl(1-\sigma(\hat{y})\bigr)&#10;\Bigr],\\[4pt]&#10;&amp;\mathcal{L}_{\mathrm{pos}}&#10;=&#10;\frac{1}{|P|}&#10;\sum_{i\in P}&#10;\operatorname{softplus}&#10;\!\left(&#10;\frac{t_0(10^{-4})-s_i^+}{\tau}&#10;\right).&#10;\end{aligned}&#10;\end{equation*}&#10;&#10;\end{document}"/>
  <p:tag name="IGUANATEXSIZE" val="18"/>
  <p:tag name="IGUANATEXCURSOR" val="61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23.1721"/>
  <p:tag name="ORIGINALWIDTH" val=" 3812.523"/>
  <p:tag name="OUTPUTTYPE" val="PNG"/>
  <p:tag name="IGUANATEXVERSION" val="162"/>
  <p:tag name="LATEXADDIN" val="\documentclass{article}&#10;\usepackage{amsmath}&#10;\usepackage{amssymb}&#10;\pagestyle{empty}&#10;\begin{document}&#10;&#10;\[&#10;\text{softplus}(x)=\log(1+e^x),&#10;\]&#10;which is a smooth approximation to \(\mathrm{ReLU}(x)=\max(0,x)\). It satisfies&#10;\[&#10;\text{softplus}(x)\approx x \quad (x\gg 0), &#10;\qquad&#10;\text{softplus}(x)\approx 0 \quad (x\ll 0).&#10;\]&#10;&#10;\end{document}"/>
  <p:tag name="IGUANATEXSIZE" val="16"/>
  <p:tag name="IGUANATEXCURSOR" val="32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61.4548"/>
  <p:tag name="ORIGINALWIDTH" val=" 1123.36"/>
  <p:tag name="OUTPUTTYPE" val="PNG"/>
  <p:tag name="IGUANATEXVERSION" val="162"/>
  <p:tag name="LATEXADDIN" val="\documentclass{article}&#10;\usepackage{amsmath}&#10;\usepackage{amssymb}&#10;\pagestyle{empty}&#10;\begin{document}&#10;&#10;\begin{equation*}&#10;y_j=\sum_{i=0}^{20000} x_i\,w_{j,i}+b_j&#10;\end{equation*}&#10;&#10;\end{document}"/>
  <p:tag name="IGUANATEXSIZE" val="16"/>
  <p:tag name="IGUANATEXCURSOR" val="15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0.225"/>
  <p:tag name="ORIGINALWIDTH" val=" 1076.115"/>
  <p:tag name="OUTPUTTYPE" val="PNG"/>
  <p:tag name="IGUANATEXVERSION" val="162"/>
  <p:tag name="LATEXADDIN" val="\documentclass{article}&#10;\usepackage{amsmath}&#10;\usepackage{amssymb}&#10;\pagestyle{empty}&#10;\begin{document}&#10;&#10;\begin{equation*}&#10;T_B(x)=\max_{g_\gamma\in B}\langle x,g_\gamma\rangle&#10;\end{equation*}&#10;&#10;\end{document}"/>
  <p:tag name="IGUANATEXSIZE" val="16"/>
  <p:tag name="IGUANATEXCURSOR" val="14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24.1845"/>
  <p:tag name="ORIGINALWIDTH" val=" 2020.997"/>
  <p:tag name="OUTPUTTYPE" val="PNG"/>
  <p:tag name="IGUANATEXVERSION" val="162"/>
  <p:tag name="LATEXADDIN" val="\documentclass{article}&#10;\usepackage{amsmath}&#10;\usepackage{amssymb}&#10;\pagestyle{empty}&#10;\begin{document}&#10;&#10;\begin{equation*}&#10;\left\{&#10;\begin{aligned}&#10;R_{\mathrm{ind}}(\alpha) &amp;= \frac{\left(R_n(\alpha)\,\Delta t\right)^{N_c-1}}{N_c!}\cdot R_n(\alpha),\\&#10;A_{\mathrm{ind}}(\alpha) &amp;= \left(A_n(\alpha)\right)^{N_c}.&#10;\end{aligned}&#10;\right.&#10;\end{equation*}&#10;&#10;\end{document}"/>
  <p:tag name="IGUANATEXSIZE" val="16"/>
  <p:tag name="IGUANATEXCURSOR" val="11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23.4346"/>
  <p:tag name="ORIGINALWIDTH" val=" 2911.886"/>
  <p:tag name="OUTPUTTYPE" val="PNG"/>
  <p:tag name="IGUANATEXVERSION" val="162"/>
  <p:tag name="LATEXADDIN" val="\documentclass{article}&#10;\usepackage{amsmath}&#10;\usepackage{amssymb}&#10;\pagestyle{empty}&#10;\begin{document}&#10;&#10;\begin{equation*}&#10;R(\alpha,\beta)=&#10;\left\{&#10;\begin{aligned}&#10;R_{\mathrm{ind}}(\alpha)\cdot R_{\mathrm{ps}}(\beta)\cdot \Delta t, &#10;&amp;\qquad \beta &gt; 2.5\times 10^{-4},\\&#10;\frac{R_{\mathrm{ind}}(\alpha)}{\pi r_{\mathrm{coil}}^2},&#10;&amp;\qquad \beta &lt; 2.5\times 10^{-4}.&#10;\end{aligned}&#10;\right.&#10;\end{equation*}&#10;&#10;\end{document}"/>
  <p:tag name="IGUANATEXSIZE" val="16"/>
  <p:tag name="IGUANATEXCURSOR" val="11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0.21"/>
  <p:tag name="ORIGINALWIDTH" val=" 3983.502"/>
  <p:tag name="OUTPUTTYPE" val="PNG"/>
  <p:tag name="IGUANATEXVERSION" val="162"/>
  <p:tag name="LATEXADDIN" val="\documentclass{article}&#10;\usepackage{amsmath}&#10;\usepackage{amssymb}&#10;\pagestyle{empty}&#10;\begin{document}&#10;&#10;\begin{equation*}&#10;Q=&#10;\frac{&#10;\sum_i \mathcal{P}\bigl(i,\Lambda R(\alpha,\beta)\bigr)\cdot \mathcal{F}\bigl(i,\Lambda R(\alpha,\beta)\bigr)&#10;}{&#10;4\pi A_{\mathrm{ps}}(\beta)\,A_{\mathrm{ind}}(\alpha)\,A_{\mathrm{geo}}\,\Lambda&#10;}=&#10;\frac{&#10;\sum_i \mathcal{P}\bigl(i,\Lambda R(\alpha)\bigr)\cdot \mathcal{F}\bigl(i,\Lambda R(\alpha)\bigr)&#10;}{&#10;4\pi\,A_{\mathrm{ind}}(\alpha)\,A_{\mathrm{geo}}\,\Lambda&#10;}&#10;\end{equation*}&#10;&#10;\end{document}"/>
  <p:tag name="IGUANATEXSIZE" val="16"/>
  <p:tag name="IGUANATEXCURSOR" val="424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36.7079"/>
  <p:tag name="ORIGINALWIDTH" val=" 3371.579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\mathrm{FNR}(\alpha) &amp;= 1 - A_n(\alpha), \\&#10;\mathrm{FPR}(\alpha) &amp;= P\!\left(N_{\mathrm{false}} \ge 1\right)&#10;= 1 - P\!\left(N_{\mathrm{false}} = 0\right)&#10;= 1 - e^{-R_n(\alpha)\Delta t}.&#10;\end{aligned}&#10;\end{equation*}&#10;&#10;\end{document}"/>
  <p:tag name="IGUANATEXSIZE" val="16"/>
  <p:tag name="IGUANATEXCURSOR" val="11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39.445"/>
  <p:tag name="ORIGINALWIDTH" val=" 1667.042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A_n(\alpha) &amp;= 1 - \mathrm{FNR}(\alpha), \\&#10;R_n(\alpha) &amp;= -\frac{1}{\Delta t}\ln\!\bigl(1-\mathrm{FPR}(\alpha)\bigr).&#10;\end{aligned}&#10;\end{equation*}&#10;&#10;\end{document}"/>
  <p:tag name="IGUANATEXSIZE" val="16"/>
  <p:tag name="IGUANATEXCURSOR" val="268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8.7289"/>
  <p:tag name="ORIGINALWIDTH" val=" 2728.909"/>
  <p:tag name="OUTPUTTYPE" val="PNG"/>
  <p:tag name="IGUANATEXVERSION" val="162"/>
  <p:tag name="LATEXADDIN" val="\documentclass{article}&#10;\usepackage{amsmath}&#10;\usepackage{amssymb}&#10;\pagestyle{empty}&#10;\begin{document}&#10;&#10;$\overline{U}_{\mathrm{FC}}^{\,90}(b)$ is the mean Feldman--Cousins upper limit.&#10;&#10;\end{document}"/>
  <p:tag name="IGUANATEXSIZE" val="16"/>
  <p:tag name="IGUANATEXCURSOR" val="198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37.1953"/>
  <p:tag name="ORIGINALWIDTH" val=" 2854.143"/>
  <p:tag name="OUTPUTTYPE" val="PNG"/>
  <p:tag name="IGUANATEXVERSION" val="162"/>
  <p:tag name="LATEXADDIN" val="\documentclass{article}&#10;\usepackage{amsmath}&#10;\usepackage{amssymb}&#10;\pagestyle{empty}&#10;\begin{document}&#10;&#10;\begin{equation*}&#10;Q_{\rm array}(\alpha)=&#10;\frac{&#10;\overline{U}_{\mathrm{FC}}^{\,90}\!\left(&#10;\frac{\Lambda}{\pi r_{\mathrm{coil}}^{2}\,N_c!\,\Delta t}&#10;\bigl[-\ln(1-\mathrm{FPR}(\alpha))\bigr]^{N_c}&#10;\right)&#10;}{&#10;4\pi\,A_{\mathrm{geo}}\,\Lambda\,&#10;\bigl(1-\mathrm{FNR}(\alpha)\bigr)^{N_c}&#10;}&#10;\end{equation*}&#10;&#10;\end{document}"/>
  <p:tag name="IGUANATEXSIZE" val="16"/>
  <p:tag name="IGUANATEXCURSOR" val="12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37.1953"/>
  <p:tag name="ORIGINALWIDTH" val=" 2854.143"/>
  <p:tag name="OUTPUTTYPE" val="PNG"/>
  <p:tag name="IGUANATEXVERSION" val="162"/>
  <p:tag name="LATEXADDIN" val="\documentclass{article}&#10;\usepackage{amsmath}&#10;\usepackage{amssymb}&#10;\pagestyle{empty}&#10;\begin{document}&#10;&#10;\begin{equation*}&#10;Q_{\rm array}(\alpha)=&#10;\frac{&#10;\overline{U}_{\mathrm{FC}}^{\,90}\!\left(&#10;\frac{\Lambda}{\pi r_{\mathrm{coil}}^{2}\,N_c!\,\Delta t}&#10;\bigl[-\ln(1-\mathrm{FPR}(\alpha))\bigr]^{N_c}&#10;\right)&#10;}{&#10;4\pi\,A_{\mathrm{geo}}\,\Lambda\,&#10;\bigl(1-\mathrm{FNR}(\alpha)\bigr)^{N_c}&#10;}&#10;\end{equation*}&#10;&#10;\end{document}"/>
  <p:tag name="IGUANATEXSIZE" val="16"/>
  <p:tag name="IGUANATEXCURSOR" val="12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82.9396"/>
  <p:tag name="ORIGINALWIDTH" val=" 4889.389"/>
  <p:tag name="OUTPUTTYPE" val="PNG"/>
  <p:tag name="IGUANATEXVERSION" val="162"/>
  <p:tag name="LATEXADDIN" val="\documentclass{article}&#10;\usepackage{amsmath}&#10;\usepackage{amssymb}&#10;\pagestyle{empty}&#10;\begin{document}&#10;&#10;\begin{equation*}&#10;Q_{\rm mod}(\alpha)&#10;=&#10;\frac{&#10;\overline U_{\rm FC}^{\,90}\!\left(&#10;-\dfrac{T}{\Delta t}\ln\!\bigl(1-\mathrm{FPR}(\alpha)\bigr)&#10;\right)&#10;}{&#10;4\pi\,A_{\rm geo}\,S_{\rm mod}\,T\,\bigl(1-\mathrm{FNR}(\alpha)\bigr)&#10;}&#10;\approx&#10;\frac{&#10;C_{90}\sqrt{&#10;-\dfrac{T}{\Delta t}\mathrm{FPR}(\alpha)&#10;}&#10;}{&#10;4\pi\,A_{\rm geo}\,S_{\rm mod}\,T\,\bigl(1-\mathrm{FNR}(\alpha)\bigr)&#10;}&#10;\propto&#10;\frac{\sqrt{\mathrm{FPR}(\alpha)}}{1-\mathrm{FNR}(\alpha)}&#10;\end{equation*}&#10;&#10;\end{document}"/>
  <p:tag name="IGUANATEXSIZE" val="16"/>
  <p:tag name="IGUANATEXCURSOR" val="39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11.661"/>
  <p:tag name="ORIGINALWIDTH" val=" 1549.306"/>
  <p:tag name="OUTPUTTYPE" val="PNG"/>
  <p:tag name="IGUANATEXVERSION" val="162"/>
  <p:tag name="LATEXADDIN" val="\documentclass{article}&#10;\usepackage{amsmath}&#10;\usepackage{amssymb}&#10;\pagestyle{empty}&#10;\begin{document}&#10;&#10;\begin{equation*}&#10;\mathbf{z}&#10;=&#10;\mathbf{W}_1\,\mathbf{x},&#10;\qquad&#10;\mathbf{W}_1&#10;=&#10;\begin{bmatrix}&#10;\mathbf{g}_{\boldsymbol{\gamma}_1}^{\mathsf{T}}\\&#10;\mathbf{g}_{\boldsymbol{\gamma}_2}^{\mathsf{T}}\\&#10;\vdots\\&#10;\mathbf{g}_{\boldsymbol{\gamma}_K}^{\mathsf{T}}&#10;\end{bmatrix}&#10;\label{eq:first_layer}&#10;\end{equation*}&#10;&#10;\end{document}"/>
  <p:tag name="IGUANATEXSIZE" val="16"/>
  <p:tag name="IGUANATEXCURSOR" val="36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02.587"/>
  <p:tag name="ORIGINALWIDTH" val=" 2483.689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&amp;\text{sigmoid:}\qquad&#10;\sigma(\hat{y})=\frac{1}{1+\exp(-\hat{y})},\\[4pt]&#10;&amp;\mathcal{L}&#10;=&#10;\lambda_{\mathrm{BCE}}\mathcal{L}_{\mathrm{BCE}}&#10;+&#10;\lambda_{\mathrm{pos}}\mathcal{L}_{\mathrm{pos}},\\[4pt]&#10;&amp;\mathcal{L}_{\mathrm{BCE}}&#10;=&#10;-\Bigl[&#10;y\log \sigma(\hat{y})&#10;+&#10;(1-y)\log\bigl(1-\sigma(\hat{y})\bigr)&#10;\Bigr],\\[4pt]&#10;&amp;\mathcal{L}_{\mathrm{pos}}&#10;=&#10;\frac{1}{|P|}&#10;\sum_{i\in P}&#10;\operatorname{softplus}&#10;\!\left(&#10;\frac{t_0(10^{-4})-s_i^+}{\tau}&#10;\right).&#10;\end{aligned}&#10;\end{equation*}&#10;&#10;\end{document}"/>
  <p:tag name="IGUANATEXSIZE" val="18"/>
  <p:tag name="IGUANATEXCURSOR" val="61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23.1721"/>
  <p:tag name="ORIGINALWIDTH" val=" 3812.523"/>
  <p:tag name="OUTPUTTYPE" val="PNG"/>
  <p:tag name="IGUANATEXVERSION" val="162"/>
  <p:tag name="LATEXADDIN" val="\documentclass{article}&#10;\usepackage{amsmath}&#10;\usepackage{amssymb}&#10;\pagestyle{empty}&#10;\begin{document}&#10;&#10;\[&#10;\text{softplus}(x)=\log(1+e^x),&#10;\]&#10;which is a smooth approximation to \(\mathrm{ReLU}(x)=\max(0,x)\). It satisfies&#10;\[&#10;\text{softplus}(x)\approx x \quad (x\gg 0), &#10;\qquad&#10;\text{softplus}(x)\approx 0 \quad (x\ll 0).&#10;\]&#10;&#10;\end{document}"/>
  <p:tag name="IGUANATEXSIZE" val="16"/>
  <p:tag name="IGUANATEXCURSOR" val="32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8.7327"/>
  <p:tag name="ORIGINALWIDTH" val=" 818.1477"/>
  <p:tag name="OUTPUTTYPE" val="PNG"/>
  <p:tag name="IGUANATEXVERSION" val="162"/>
  <p:tag name="LATEXADDIN" val="\documentclass{article}&#10;\usepackage{amsmath}&#10;\usepackage{amssymb}&#10;\pagestyle{empty}&#10;\begin{document}&#10;&#10;\begin{equation*}&#10;\boldsymbol{\gamma}\triangleq (v,\rho_0,\theta,\phi)&#10;\end{equation*}&#10;&#10;\end{document}"/>
  <p:tag name="IGUANATEXSIZE" val="16"/>
  <p:tag name="IGUANATEXCURSOR" val="17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3139.107"/>
  <p:tag name="OUTPUTTYPE" val="PNG"/>
  <p:tag name="IGUANATEXVERSION" val="162"/>
  <p:tag name="LATEXADDIN" val="\documentclass{article}&#10;\usepackage{amsmath}&#10;\usepackage{amssymb}&#10;\pagestyle{empty}&#10;\begin{document}&#10;&#10;\begin{equation*}&#10;\Gamma&#10;=&#10;\left[v_{\min},v_{\max}\right]\times&#10;\left[\rho_{\min},\rho_{\max}\right]\times&#10;\left[\theta_{\min},\theta_{\max}\right]\times&#10;\left[\phi_{\min},\phi_{\max}\right]&#10;\end{equation*}&#10;&#10;\end{document}"/>
  <p:tag name="IGUANATEXSIZE" val="16"/>
  <p:tag name="IGUANATEXCURSOR" val="29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95.913"/>
  <p:tag name="ORIGINALWIDTH" val=" 1743.532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  v_{\min} &amp;= 10^{-5}c, \quad &amp;v_{\max} &amp;= 10^{-1}c \\&#10;  \rho_{\min} &amp;= 0, \quad &amp;\rho_{\max} &amp;= R_{\mathrm{inner}} \\&#10;  \theta_{\min} &amp;= 0, \quad &amp;\theta_{\max} &amp;= \pi/2 \\&#10;  \phi_{\min} &amp;= 0, \quad &amp;\phi_{\max} &amp;= 2\pi&#10;\end{aligned}&#10;\end{equation*}&#10;&#10;\end{document}"/>
  <p:tag name="IGUANATEXSIZE" val="16"/>
  <p:tag name="IGUANATEXCURSOR" val="30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2.9809"/>
  <p:tag name="ORIGINALWIDTH" val=" 7207.349"/>
  <p:tag name="OUTPUTTYPE" val="PNG"/>
  <p:tag name="IGUANATEXVERSION" val="162"/>
  <p:tag name="LATEXADDIN" val="\documentclass{article}&#10;\usepackage{amsmath}&#10;\usepackage{amssymb}&#10;\pagestyle{empty}&#10;\begin{document}&#10;&#10;\begin{equation*}&#10;\log v \sim \mathrm{Uniform}\!\left(\log v_{\min},\, \log v_{\max}\right);&#10;\rho_0^2 \sim \mathrm{Uniform}\!\left(0,\,R_{\mathrm{inner}}^2\right);&#10;\cos\theta \sim \mathrm{Uniform}\!\left(\cos\theta_{\max},\,\cos\theta_{\min}\right)&#10;=&#10;\mathrm{Uniform}(0,1);&#10;\phi \sim \mathrm{Uniform}(0,2\pi)&#10;\end{equation*}&#10;&#10;\end{document}"/>
  <p:tag name="IGUANATEXSIZE" val="16"/>
  <p:tag name="IGUANATEXCURSOR" val="265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207365</TotalTime>
  <Words>2586</Words>
  <Application>Microsoft Office PowerPoint</Application>
  <PresentationFormat>宽屏</PresentationFormat>
  <Paragraphs>310</Paragraphs>
  <Slides>30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-apple-system</vt:lpstr>
      <vt:lpstr>ui-monospace</vt:lpstr>
      <vt:lpstr>黑体</vt:lpstr>
      <vt:lpstr>华文行楷</vt:lpstr>
      <vt:lpstr>微软雅黑</vt:lpstr>
      <vt:lpstr>Arial</vt:lpstr>
      <vt:lpstr>Calibri</vt:lpstr>
      <vt:lpstr>Calibri Light</vt:lpstr>
      <vt:lpstr>Cambria Math</vt:lpstr>
      <vt:lpstr>Wingdings</vt:lpstr>
      <vt:lpstr>ppt模板</vt:lpstr>
      <vt:lpstr>Office 主题</vt:lpstr>
      <vt:lpstr>PowerPoint 演示文稿</vt:lpstr>
      <vt:lpstr>上板验证</vt:lpstr>
      <vt:lpstr>模板库构建策略</vt:lpstr>
      <vt:lpstr>模板库构建结果</vt:lpstr>
      <vt:lpstr>PowerPoint 演示文稿</vt:lpstr>
      <vt:lpstr>神经网络在粒子信号甄别中的应用</vt:lpstr>
      <vt:lpstr>训练设置</vt:lpstr>
      <vt:lpstr>磁单极子超灵敏感应探测 原型系统研究</vt:lpstr>
      <vt:lpstr>物理问题</vt:lpstr>
      <vt:lpstr>信号甄别与二元假设检验</vt:lpstr>
      <vt:lpstr>参数空间Γ</vt:lpstr>
      <vt:lpstr>最优滤波</vt:lpstr>
      <vt:lpstr>最优滤波器的时域实现</vt:lpstr>
      <vt:lpstr>基于滑动卷积的信号检测实现方法</vt:lpstr>
      <vt:lpstr>原始波形存储量估算与实时甄别必要性</vt:lpstr>
      <vt:lpstr>总触发策略</vt:lpstr>
      <vt:lpstr>在线触发策略</vt:lpstr>
      <vt:lpstr>模板库构建策略</vt:lpstr>
      <vt:lpstr>模板库构建结果</vt:lpstr>
      <vt:lpstr>神经网络在粒子信号甄别中的应用</vt:lpstr>
      <vt:lpstr>训练设置</vt:lpstr>
      <vt:lpstr>结果</vt:lpstr>
      <vt:lpstr>硬件部署目标与总体架构</vt:lpstr>
      <vt:lpstr>流水化实现架构</vt:lpstr>
      <vt:lpstr>功能验证与吞吐分析</vt:lpstr>
      <vt:lpstr>时序收敛与资源评估</vt:lpstr>
      <vt:lpstr>深流水</vt:lpstr>
      <vt:lpstr>PowerPoint 演示文稿</vt:lpstr>
      <vt:lpstr>阵列灵敏度</vt:lpstr>
      <vt:lpstr>单模块灵敏度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yechangqing</cp:lastModifiedBy>
  <cp:revision>3059</cp:revision>
  <dcterms:created xsi:type="dcterms:W3CDTF">2013-02-25T11:17:00Z</dcterms:created>
  <dcterms:modified xsi:type="dcterms:W3CDTF">2026-04-23T05:54:46Z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