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sldIdLst>
    <p:sldId id="260" r:id="rId3"/>
    <p:sldId id="410" r:id="rId5"/>
    <p:sldId id="393" r:id="rId6"/>
    <p:sldId id="351" r:id="rId7"/>
    <p:sldId id="425" r:id="rId8"/>
    <p:sldId id="423" r:id="rId9"/>
    <p:sldId id="424" r:id="rId10"/>
    <p:sldId id="426" r:id="rId11"/>
    <p:sldId id="427" r:id="rId12"/>
    <p:sldId id="434" r:id="rId13"/>
    <p:sldId id="435" r:id="rId14"/>
    <p:sldId id="394" r:id="rId15"/>
    <p:sldId id="429" r:id="rId16"/>
    <p:sldId id="430" r:id="rId17"/>
    <p:sldId id="431" r:id="rId18"/>
    <p:sldId id="401" r:id="rId19"/>
    <p:sldId id="402" r:id="rId20"/>
    <p:sldId id="415" r:id="rId21"/>
    <p:sldId id="416" r:id="rId22"/>
    <p:sldId id="417" r:id="rId23"/>
    <p:sldId id="387" r:id="rId24"/>
    <p:sldId id="396" r:id="rId25"/>
    <p:sldId id="395" r:id="rId26"/>
    <p:sldId id="398" r:id="rId27"/>
    <p:sldId id="399" r:id="rId28"/>
    <p:sldId id="397" r:id="rId29"/>
    <p:sldId id="418" r:id="rId30"/>
    <p:sldId id="413" r:id="rId31"/>
    <p:sldId id="419" r:id="rId32"/>
  </p:sldIdLst>
  <p:sldSz cx="12192000" cy="6858000"/>
  <p:notesSz cx="6858000" cy="9144000"/>
  <p:custDataLst>
    <p:tags r:id="rId37"/>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39"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047034615" name="Eris" initials="E"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243152"/>
    <a:srgbClr val="253355"/>
    <a:srgbClr val="1C2640"/>
    <a:srgbClr val="E7EDF1"/>
    <a:srgbClr val="ECF1F4"/>
    <a:srgbClr val="D3D3D3"/>
    <a:srgbClr val="2E406B"/>
    <a:srgbClr val="EEF2F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471" autoAdjust="0"/>
    <p:restoredTop sz="94660"/>
  </p:normalViewPr>
  <p:slideViewPr>
    <p:cSldViewPr snapToGrid="0" showGuides="1">
      <p:cViewPr varScale="1">
        <p:scale>
          <a:sx n="115" d="100"/>
          <a:sy n="115" d="100"/>
        </p:scale>
        <p:origin x="462" y="96"/>
      </p:cViewPr>
      <p:guideLst>
        <p:guide orient="horz" pos="2160"/>
        <p:guide pos="3839"/>
      </p:guideLst>
    </p:cSldViewPr>
  </p:slideViewPr>
  <p:notesTextViewPr>
    <p:cViewPr>
      <p:scale>
        <a:sx n="1" d="1"/>
        <a:sy n="1" d="1"/>
      </p:scale>
      <p:origin x="0" y="0"/>
    </p:cViewPr>
  </p:notesTextViewPr>
  <p:sorterViewPr>
    <p:cViewPr>
      <p:scale>
        <a:sx n="75" d="100"/>
        <a:sy n="75" d="100"/>
      </p:scale>
      <p:origin x="0" y="0"/>
    </p:cViewPr>
  </p:sorterViewPr>
  <p:gridSpacing cx="72000" cy="72000"/>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7" Type="http://schemas.openxmlformats.org/officeDocument/2006/relationships/tags" Target="tags/tag32.xml"/><Relationship Id="rId36" Type="http://schemas.openxmlformats.org/officeDocument/2006/relationships/commentAuthors" Target="commentAuthors.xml"/><Relationship Id="rId35" Type="http://schemas.openxmlformats.org/officeDocument/2006/relationships/tableStyles" Target="tableStyles.xml"/><Relationship Id="rId34" Type="http://schemas.openxmlformats.org/officeDocument/2006/relationships/viewProps" Target="viewProps.xml"/><Relationship Id="rId33" Type="http://schemas.openxmlformats.org/officeDocument/2006/relationships/presProps" Target="presProps.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en-US" altLang="zh-CN"/>
              <a:t>Today, I will present my work on improving the ECAL energy resolution using machine learning.</a:t>
            </a:r>
            <a:endParaRPr lang="en-US" altLang="zh-CN"/>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en-US" altLang="zh-CN">
                <a:sym typeface="+mn-ea"/>
              </a:rPr>
              <a:t>When comparing both models trained on the same restricted 12,000-sample dataset, the CNN+LSTM architecture demonstrates a clear advantage over the standard MLP. Despite the limitations of data starvation, the CNN+LSTM model achieves better energy resolution and more stable linearity. This suggests a potentially superior capability in extracting complex spatial and longitudinal shower features directly from the raw hit data.</a:t>
            </a:r>
            <a:endParaRPr lang="en-US" altLang="zh-CN"/>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en-US" altLang="zh-CN"/>
              <a:t>Turning to the linearity evaluation on the same 12,000-sample dataset, the CNN+LSTM model once again outperforms the standard MLP. While both models exhibit some residual fluctuations due to the limited data volume, the CNN+LSTM maintains a noticeably more stable and accurate linear response across the energy spectrum. This further confirms its superior capability to capture complex physical correlations directly from the raw hit-level data</a:t>
            </a:r>
            <a:endParaRPr lang="en-US" altLang="zh-CN"/>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en-US" altLang="zh-CN"/>
              <a:t>In conclusion, while the hit-level CNN+LSTM architecture demonstrates significant theoretical potential, sample size remains the absolute decisive factor for performance. Moving forward, we plan to scale our CNN+LSTM training to 1.2 million samples and explore Transformer-based architectures</a:t>
            </a:r>
            <a:endParaRPr lang="en-US" altLang="zh-CN"/>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en-US" altLang="zh-CN"/>
              <a:t>For the layer-wise MLP model, the inputs consist of 97 features: energy, hit counts, and energy-to-hit ratios for each of the 32 layers, plus the total deposited energy. To ensure robust learning, the model is trained on a comprehensive dataset of 12 million continuous Monte Carlo samples ranging from 1 to 120 GeV.</a:t>
            </a:r>
            <a:endParaRPr lang="en-US" altLang="zh-CN"/>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en-US" altLang="zh-CN"/>
              <a:t>We also explored a deep learning approach using a CNN+LSTM network to directly process hit energy images. The goal is to learn the spatial and longitudinal development of the clusters. However, due to computational constraints, this initial test was limited to a dataset of 12,000 samples.</a:t>
            </a:r>
            <a:endParaRPr lang="en-US" altLang="zh-CN"/>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en-US" altLang="zh-CN"/>
              <a:t>. Compared to the true total deposited energy, the MLP achieves a 7% resolution improvement at discrete energy points and a 6% overall resolution boost. Additionally, the model maintains a highly accurate linear response with minimal residuals.</a:t>
            </a:r>
            <a:endParaRPr lang="en-US" altLang="zh-CN"/>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en-US" altLang="zh-CN"/>
              <a:t>In contrast to the resolution, no comparable enhancement was observed in the energy linearity.</a:t>
            </a:r>
            <a:endParaRPr lang="en-US" altLang="zh-CN"/>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en-US" altLang="zh-CN"/>
              <a:t>In contrast to the resolution, no comparable enhancement was observed in the energy linearity.</a:t>
            </a:r>
            <a:endParaRPr lang="en-US" altLang="zh-CN"/>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en-US" altLang="zh-CN"/>
              <a:t>As you can see here, the MLP model gives much better energy resolution than the baseline, which I labeled as 'truth'. If you look at the bottom panel,we see a consistent improvement of about 5% across discrete energy points. Overall, this gives us a total resolution boost of 9%.</a:t>
            </a:r>
            <a:endParaRPr lang="en-US" altLang="zh-CN"/>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en-US" altLang="zh-CN"/>
              <a:t>In contrast to the resolution, no comparable enhancement was observed in the energy linearity.</a:t>
            </a:r>
            <a:endParaRPr lang="en-US" altLang="zh-CN"/>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pPr algn="l"/>
            <a:r>
              <a:rPr lang="en-US" altLang="zh-CN"/>
              <a:t>Our primary objective is to enhance the ECAL energy resolution using machine learning techniques. We evaluate two parallel strategies: a layer-level Multi-Layer Perceptron (MLP) and a hit-level CNN+LSTM architecture. We then compare their performance against the standard energy-sum method</a:t>
            </a:r>
            <a:endParaRPr lang="en-US" altLang="zh-CN"/>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en-US" altLang="zh-CN"/>
              <a:t>In contrast to the resolution, no comparable enhancement was observed in the energy linearity.</a:t>
            </a:r>
            <a:endParaRPr lang="en-US" altLang="zh-CN"/>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en-US" altLang="zh-CN"/>
              <a:t>Since several layers have no data, the total number of channels is over 4000. After applying the Hough transform, more than 3000 channels have data entries exceeding 2200. However, after the fitting procedure, the number of good channels drops to fewer than 200.</a:t>
            </a:r>
            <a:endParaRPr lang="en-US" altLang="zh-CN"/>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en-US" altLang="zh-CN"/>
              <a:t>Since several layers have no data, the total number of channels is over 4000. After applying the Hough transform, more than 3000 channels have data entries exceeding 2200. However, after the fitting procedure, the number of good channels drops to fewer than 200.</a:t>
            </a:r>
            <a:endParaRPr lang="en-US" altLang="zh-CN"/>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en-US" altLang="zh-CN"/>
              <a:t>In contrast to the resolution, no comparable enhancement was observed in the energy linearity.</a:t>
            </a:r>
            <a:endParaRPr lang="en-US" altLang="zh-CN"/>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en-US" altLang="zh-CN"/>
              <a:t>In contrast to the resolution, no comparable enhancement was observed in the energy linearity.</a:t>
            </a:r>
            <a:endParaRPr lang="en-US" altLang="zh-CN"/>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en-US" altLang="zh-CN"/>
              <a:t>In contrast to the resolution, no comparable enhancement was observed in the energy linearity.</a:t>
            </a:r>
            <a:endParaRPr lang="en-US" altLang="zh-CN"/>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en-US" altLang="zh-CN"/>
              <a:t>Since several layers have no data, the total number of channels is over 4000. After applying the Hough transform, more than 3000 channels have data entries exceeding 2200. However, after the fitting procedure, the number of good channels drops to fewer than 200.</a:t>
            </a:r>
            <a:endParaRPr lang="en-US" altLang="zh-CN"/>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en-US" altLang="zh-CN"/>
              <a:t>Since several layers have no data, the total number of channels is over 4000. After applying the Hough transform, more than 3000 channels have data entries exceeding 2200. However, after the fitting procedure, the number of good channels drops to fewer than 200.</a:t>
            </a:r>
            <a:endParaRPr lang="en-US" altLang="zh-CN"/>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en-US" altLang="zh-CN"/>
              <a:t>Since several layers have no data, the total number of channels is over 4000. After applying the Hough transform, more than 3000 channels have data entries exceeding 2200. However, after the fitting procedure, the number of good channels drops to fewer than 200.</a:t>
            </a:r>
            <a:endParaRPr lang="en-US" altLang="zh-CN"/>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en-US" altLang="zh-CN"/>
              <a:t>Since several layers have no data, the total number of channels is over 4000. After applying the Hough transform, more than 3000 channels have data entries exceeding 2200. However, after the fitting procedure, the number of good channels drops to fewer than 200.</a:t>
            </a:r>
            <a:endParaRPr lang="en-US" altLang="zh-CN"/>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en-US" altLang="zh-CN"/>
              <a:t>The study focuses on the ScW-ECAL prototype, which consists of 32 super-layers .Each single layer consists of scintillators, aTungsten-Copper (W-Cu) absorber, EBU and DIF boards, and an aluminum frame."</a:t>
            </a:r>
            <a:endParaRPr lang="en-US" altLang="zh-CN"/>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en-US" altLang="zh-CN"/>
              <a:t>We also explored a deep learning approach using a CNN+LSTM network to directly process hit energy images. The goal is to learn the spatial and longitudinal development of the clusters. However, due to computational constraints, this initial test was limited to a dataset of 12,000 samples.</a:t>
            </a:r>
            <a:endParaRPr lang="en-US" altLang="zh-CN"/>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en-US" altLang="zh-CN"/>
              <a:t>We also explored a deep learning approach using a CNN+LSTM network to directly process hit energy images. The goal is to learn the spatial and longitudinal development of the clusters. However, due to computational constraints, this initial test was limited to a dataset of 12,000 samples.</a:t>
            </a:r>
            <a:endParaRPr lang="en-US" altLang="zh-CN"/>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en-US" altLang="zh-CN">
                <a:sym typeface="+mn-ea"/>
              </a:rPr>
              <a:t>When comparing both models trained on the same restricted 12,000-sample dataset, the CNN+LSTM architecture demonstrates a clear advantage over the standard MLP. Despite the limitations of data starvation, the CNN+LSTM model achieves better energy resolution and more stable linearity. This suggests a potentially superior capability in extracting complex spatial and longitudinal shower features directly from the raw hit data.</a:t>
            </a:r>
            <a:endParaRPr lang="en-US" altLang="zh-CN"/>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en-US" altLang="zh-CN"/>
              <a:t>Turning to the linearity evaluation on the same 12,000-sample dataset, the CNN+LSTM model once again outperforms the standard MLP. While both models exhibit some residual fluctuations due to the limited data volume, the CNN+LSTM maintains a noticeably more stable and accurate linear response across the energy spectrum. This further confirms its superior capability to capture complex physical correlations directly from the raw hit-level data</a:t>
            </a:r>
            <a:endParaRPr lang="en-US" altLang="zh-CN"/>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en-US" altLang="zh-CN"/>
              <a:t>We also explored a deep learning approach using a CNN+LSTM network to directly process hit energy images. The goal is to learn the spatial and longitudinal development of the clusters. However, due to computational constraints, this initial test was limited to a dataset of 12,000 samples.</a:t>
            </a:r>
            <a:endParaRPr lang="en-US" altLang="zh-CN"/>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en-US" altLang="zh-CN"/>
              <a:t>We also explored a deep learning approach using a CNN+LSTM network to directly process hit energy images. The goal is to learn the spatial and longitudinal development of the clusters. However, due to computational constraints, this initial test was limited to a dataset of 12,000 samples.</a:t>
            </a:r>
            <a:endParaRPr lang="en-US" altLang="zh-CN"/>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66401A7D-0318-488A-AEF4-61BDD6D15036}"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ECEAADD-04E7-4E9A-9769-230A8A5E70EE}" type="slidenum">
              <a:rPr lang="zh-CN" altLang="en-US" smtClean="0"/>
            </a:fld>
            <a:endParaRPr lang="zh-CN" altLang="en-US"/>
          </a:p>
        </p:txBody>
      </p:sp>
    </p:spTree>
  </p:cSld>
  <p:clrMapOvr>
    <a:masterClrMapping/>
  </p:clrMapOvr>
  <p:hf hd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66401A7D-0318-488A-AEF4-61BDD6D15036}"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ECEAADD-04E7-4E9A-9769-230A8A5E70EE}" type="slidenum">
              <a:rPr lang="zh-CN" altLang="en-US" smtClean="0"/>
            </a:fld>
            <a:endParaRPr lang="zh-CN" altLang="en-US"/>
          </a:p>
        </p:txBody>
      </p:sp>
    </p:spTree>
  </p:cSld>
  <p:clrMapOvr>
    <a:masterClrMapping/>
  </p:clrMapOvr>
  <p:hf hd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66401A7D-0318-488A-AEF4-61BDD6D15036}"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ECEAADD-04E7-4E9A-9769-230A8A5E70EE}" type="slidenum">
              <a:rPr lang="zh-CN" altLang="en-US" smtClean="0"/>
            </a:fld>
            <a:endParaRPr lang="zh-CN" altLang="en-US"/>
          </a:p>
        </p:txBody>
      </p:sp>
    </p:spTree>
  </p:cSld>
  <p:clrMapOvr>
    <a:masterClrMapping/>
  </p:clrMapOvr>
  <p:hf hd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66401A7D-0318-488A-AEF4-61BDD6D15036}"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ECEAADD-04E7-4E9A-9769-230A8A5E70EE}" type="slidenum">
              <a:rPr lang="zh-CN" altLang="en-US" smtClean="0"/>
            </a:fld>
            <a:endParaRPr lang="zh-CN" altLang="en-US"/>
          </a:p>
        </p:txBody>
      </p:sp>
    </p:spTree>
  </p:cSld>
  <p:clrMapOvr>
    <a:masterClrMapping/>
  </p:clrMapOvr>
  <p:hf hd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p>
            <a:fld id="{66401A7D-0318-488A-AEF4-61BDD6D15036}"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ECEAADD-04E7-4E9A-9769-230A8A5E70EE}" type="slidenum">
              <a:rPr lang="zh-CN" altLang="en-US" smtClean="0"/>
            </a:fld>
            <a:endParaRPr lang="zh-CN" altLang="en-US"/>
          </a:p>
        </p:txBody>
      </p:sp>
    </p:spTree>
  </p:cSld>
  <p:clrMapOvr>
    <a:masterClrMapping/>
  </p:clrMapOvr>
  <p:hf hd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66401A7D-0318-488A-AEF4-61BDD6D15036}"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ECEAADD-04E7-4E9A-9769-230A8A5E70EE}" type="slidenum">
              <a:rPr lang="zh-CN" altLang="en-US" smtClean="0"/>
            </a:fld>
            <a:endParaRPr lang="zh-CN" altLang="en-US"/>
          </a:p>
        </p:txBody>
      </p:sp>
    </p:spTree>
  </p:cSld>
  <p:clrMapOvr>
    <a:masterClrMapping/>
  </p:clrMapOvr>
  <p:hf hd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66401A7D-0318-488A-AEF4-61BDD6D15036}"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DECEAADD-04E7-4E9A-9769-230A8A5E70EE}" type="slidenum">
              <a:rPr lang="zh-CN" altLang="en-US" smtClean="0"/>
            </a:fld>
            <a:endParaRPr lang="zh-CN" altLang="en-US"/>
          </a:p>
        </p:txBody>
      </p:sp>
    </p:spTree>
  </p:cSld>
  <p:clrMapOvr>
    <a:masterClrMapping/>
  </p:clrMapOvr>
  <p:hf hd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66401A7D-0318-488A-AEF4-61BDD6D15036}"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DECEAADD-04E7-4E9A-9769-230A8A5E70EE}" type="slidenum">
              <a:rPr lang="zh-CN" altLang="en-US" smtClean="0"/>
            </a:fld>
            <a:endParaRPr lang="zh-CN" altLang="en-US"/>
          </a:p>
        </p:txBody>
      </p:sp>
    </p:spTree>
  </p:cSld>
  <p:clrMapOvr>
    <a:masterClrMapping/>
  </p:clrMapOvr>
  <p:hf hd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66401A7D-0318-488A-AEF4-61BDD6D15036}"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DECEAADD-04E7-4E9A-9769-230A8A5E70EE}" type="slidenum">
              <a:rPr lang="zh-CN" altLang="en-US" smtClean="0"/>
            </a:fld>
            <a:endParaRPr lang="zh-CN" altLang="en-US"/>
          </a:p>
        </p:txBody>
      </p:sp>
    </p:spTree>
  </p:cSld>
  <p:clrMapOvr>
    <a:masterClrMapping/>
  </p:clrMapOvr>
  <p:hf hd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66401A7D-0318-488A-AEF4-61BDD6D15036}"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ECEAADD-04E7-4E9A-9769-230A8A5E70EE}" type="slidenum">
              <a:rPr lang="zh-CN" altLang="en-US" smtClean="0"/>
            </a:fld>
            <a:endParaRPr lang="zh-CN" altLang="en-US"/>
          </a:p>
        </p:txBody>
      </p:sp>
    </p:spTree>
  </p:cSld>
  <p:clrMapOvr>
    <a:masterClrMapping/>
  </p:clrMapOvr>
  <p:hf hd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66401A7D-0318-488A-AEF4-61BDD6D15036}"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ECEAADD-04E7-4E9A-9769-230A8A5E70EE}" type="slidenum">
              <a:rPr lang="zh-CN" altLang="en-US" smtClean="0"/>
            </a:fld>
            <a:endParaRPr lang="zh-CN" altLang="en-US"/>
          </a:p>
        </p:txBody>
      </p:sp>
    </p:spTree>
  </p:cSld>
  <p:clrMapOvr>
    <a:masterClrMapping/>
  </p:clrMapOvr>
  <p:hf hdr="0" dt="0"/>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6401A7D-0318-488A-AEF4-61BDD6D15036}"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CEAADD-04E7-4E9A-9769-230A8A5E70EE}"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1.xml"/><Relationship Id="rId2" Type="http://schemas.openxmlformats.org/officeDocument/2006/relationships/image" Target="../media/image1.png"/><Relationship Id="rId1" Type="http://schemas.openxmlformats.org/officeDocument/2006/relationships/tags" Target="../tags/tag1.xml"/></Relationships>
</file>

<file path=ppt/slides/_rels/slide10.xml.rels><?xml version="1.0" encoding="UTF-8" standalone="yes"?>
<Relationships xmlns="http://schemas.openxmlformats.org/package/2006/relationships"><Relationship Id="rId6" Type="http://schemas.openxmlformats.org/officeDocument/2006/relationships/notesSlide" Target="../notesSlides/notesSlide10.xml"/><Relationship Id="rId5" Type="http://schemas.openxmlformats.org/officeDocument/2006/relationships/slideLayout" Target="../slideLayouts/slideLayout1.xml"/><Relationship Id="rId4" Type="http://schemas.openxmlformats.org/officeDocument/2006/relationships/image" Target="../media/image15.png"/><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tags" Target="../tags/tag10.xml"/></Relationships>
</file>

<file path=ppt/slides/_rels/slide11.xml.rels><?xml version="1.0" encoding="UTF-8" standalone="yes"?>
<Relationships xmlns="http://schemas.openxmlformats.org/package/2006/relationships"><Relationship Id="rId6" Type="http://schemas.openxmlformats.org/officeDocument/2006/relationships/notesSlide" Target="../notesSlides/notesSlide11.xml"/><Relationship Id="rId5" Type="http://schemas.openxmlformats.org/officeDocument/2006/relationships/slideLayout" Target="../slideLayouts/slideLayout1.xml"/><Relationship Id="rId4" Type="http://schemas.openxmlformats.org/officeDocument/2006/relationships/image" Target="../media/image16.png"/><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tags" Target="../tags/tag11.xml"/></Relationships>
</file>

<file path=ppt/slides/_rels/slide12.xml.rels><?xml version="1.0" encoding="UTF-8" standalone="yes"?>
<Relationships xmlns="http://schemas.openxmlformats.org/package/2006/relationships"><Relationship Id="rId4" Type="http://schemas.openxmlformats.org/officeDocument/2006/relationships/notesSlide" Target="../notesSlides/notesSlide12.xml"/><Relationship Id="rId3" Type="http://schemas.openxmlformats.org/officeDocument/2006/relationships/slideLayout" Target="../slideLayouts/slideLayout1.xml"/><Relationship Id="rId2" Type="http://schemas.openxmlformats.org/officeDocument/2006/relationships/image" Target="../media/image1.png"/><Relationship Id="rId1" Type="http://schemas.openxmlformats.org/officeDocument/2006/relationships/tags" Target="../tags/tag12.xml"/></Relationships>
</file>

<file path=ppt/slides/_rels/slide13.xml.rels><?xml version="1.0" encoding="UTF-8" standalone="yes"?>
<Relationships xmlns="http://schemas.openxmlformats.org/package/2006/relationships"><Relationship Id="rId6" Type="http://schemas.openxmlformats.org/officeDocument/2006/relationships/notesSlide" Target="../notesSlides/notesSlide13.xml"/><Relationship Id="rId5" Type="http://schemas.openxmlformats.org/officeDocument/2006/relationships/slideLayout" Target="../slideLayouts/slideLayout1.xml"/><Relationship Id="rId4" Type="http://schemas.openxmlformats.org/officeDocument/2006/relationships/image" Target="../media/image18.png"/><Relationship Id="rId3"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tags" Target="../tags/tag13.xml"/></Relationships>
</file>

<file path=ppt/slides/_rels/slide14.xml.rels><?xml version="1.0" encoding="UTF-8" standalone="yes"?>
<Relationships xmlns="http://schemas.openxmlformats.org/package/2006/relationships"><Relationship Id="rId5" Type="http://schemas.openxmlformats.org/officeDocument/2006/relationships/notesSlide" Target="../notesSlides/notesSlide14.xml"/><Relationship Id="rId4" Type="http://schemas.openxmlformats.org/officeDocument/2006/relationships/slideLayout" Target="../slideLayouts/slideLayout1.xml"/><Relationship Id="rId3" Type="http://schemas.openxmlformats.org/officeDocument/2006/relationships/image" Target="../media/image19.png"/><Relationship Id="rId2" Type="http://schemas.openxmlformats.org/officeDocument/2006/relationships/image" Target="../media/image1.png"/><Relationship Id="rId1" Type="http://schemas.openxmlformats.org/officeDocument/2006/relationships/tags" Target="../tags/tag14.xml"/></Relationships>
</file>

<file path=ppt/slides/_rels/slide15.xml.rels><?xml version="1.0" encoding="UTF-8" standalone="yes"?>
<Relationships xmlns="http://schemas.openxmlformats.org/package/2006/relationships"><Relationship Id="rId6" Type="http://schemas.openxmlformats.org/officeDocument/2006/relationships/notesSlide" Target="../notesSlides/notesSlide15.xml"/><Relationship Id="rId5" Type="http://schemas.openxmlformats.org/officeDocument/2006/relationships/slideLayout" Target="../slideLayouts/slideLayout1.xml"/><Relationship Id="rId4" Type="http://schemas.openxmlformats.org/officeDocument/2006/relationships/image" Target="../media/image10.png"/><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tags" Target="../tags/tag15.xml"/></Relationships>
</file>

<file path=ppt/slides/_rels/slide16.xml.rels><?xml version="1.0" encoding="UTF-8" standalone="yes"?>
<Relationships xmlns="http://schemas.openxmlformats.org/package/2006/relationships"><Relationship Id="rId5" Type="http://schemas.openxmlformats.org/officeDocument/2006/relationships/notesSlide" Target="../notesSlides/notesSlide16.xml"/><Relationship Id="rId4" Type="http://schemas.openxmlformats.org/officeDocument/2006/relationships/slideLayout" Target="../slideLayouts/slideLayout1.xml"/><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tags" Target="../tags/tag16.xml"/></Relationships>
</file>

<file path=ppt/slides/_rels/slide17.xml.rels><?xml version="1.0" encoding="UTF-8" standalone="yes"?>
<Relationships xmlns="http://schemas.openxmlformats.org/package/2006/relationships"><Relationship Id="rId5" Type="http://schemas.openxmlformats.org/officeDocument/2006/relationships/notesSlide" Target="../notesSlides/notesSlide17.xml"/><Relationship Id="rId4" Type="http://schemas.openxmlformats.org/officeDocument/2006/relationships/slideLayout" Target="../slideLayouts/slideLayout1.xml"/><Relationship Id="rId3" Type="http://schemas.openxmlformats.org/officeDocument/2006/relationships/image" Target="../media/image20.png"/><Relationship Id="rId2" Type="http://schemas.openxmlformats.org/officeDocument/2006/relationships/image" Target="../media/image1.png"/><Relationship Id="rId1" Type="http://schemas.openxmlformats.org/officeDocument/2006/relationships/tags" Target="../tags/tag17.xml"/></Relationships>
</file>

<file path=ppt/slides/_rels/slide18.xml.rels><?xml version="1.0" encoding="UTF-8" standalone="yes"?>
<Relationships xmlns="http://schemas.openxmlformats.org/package/2006/relationships"><Relationship Id="rId5" Type="http://schemas.openxmlformats.org/officeDocument/2006/relationships/notesSlide" Target="../notesSlides/notesSlide18.xml"/><Relationship Id="rId4" Type="http://schemas.openxmlformats.org/officeDocument/2006/relationships/slideLayout" Target="../slideLayouts/slideLayout1.xml"/><Relationship Id="rId3" Type="http://schemas.openxmlformats.org/officeDocument/2006/relationships/image" Target="../media/image21.png"/><Relationship Id="rId2" Type="http://schemas.openxmlformats.org/officeDocument/2006/relationships/image" Target="../media/image1.png"/><Relationship Id="rId1" Type="http://schemas.openxmlformats.org/officeDocument/2006/relationships/tags" Target="../tags/tag18.xml"/></Relationships>
</file>

<file path=ppt/slides/_rels/slide19.xml.rels><?xml version="1.0" encoding="UTF-8" standalone="yes"?>
<Relationships xmlns="http://schemas.openxmlformats.org/package/2006/relationships"><Relationship Id="rId5" Type="http://schemas.openxmlformats.org/officeDocument/2006/relationships/notesSlide" Target="../notesSlides/notesSlide19.xml"/><Relationship Id="rId4" Type="http://schemas.openxmlformats.org/officeDocument/2006/relationships/slideLayout" Target="../slideLayouts/slideLayout1.xml"/><Relationship Id="rId3" Type="http://schemas.openxmlformats.org/officeDocument/2006/relationships/image" Target="../media/image22.png"/><Relationship Id="rId2" Type="http://schemas.openxmlformats.org/officeDocument/2006/relationships/image" Target="../media/image1.png"/><Relationship Id="rId1" Type="http://schemas.openxmlformats.org/officeDocument/2006/relationships/tags" Target="../tags/tag19.xml"/></Relationships>
</file>

<file path=ppt/slides/_rels/slide2.xml.rels><?xml version="1.0" encoding="UTF-8" standalone="yes"?>
<Relationships xmlns="http://schemas.openxmlformats.org/package/2006/relationships"><Relationship Id="rId4" Type="http://schemas.openxmlformats.org/officeDocument/2006/relationships/notesSlide" Target="../notesSlides/notesSlide2.xml"/><Relationship Id="rId3" Type="http://schemas.openxmlformats.org/officeDocument/2006/relationships/slideLayout" Target="../slideLayouts/slideLayout1.xml"/><Relationship Id="rId2" Type="http://schemas.openxmlformats.org/officeDocument/2006/relationships/image" Target="../media/image1.png"/><Relationship Id="rId1" Type="http://schemas.openxmlformats.org/officeDocument/2006/relationships/tags" Target="../tags/tag2.xml"/></Relationships>
</file>

<file path=ppt/slides/_rels/slide20.xml.rels><?xml version="1.0" encoding="UTF-8" standalone="yes"?>
<Relationships xmlns="http://schemas.openxmlformats.org/package/2006/relationships"><Relationship Id="rId5" Type="http://schemas.openxmlformats.org/officeDocument/2006/relationships/notesSlide" Target="../notesSlides/notesSlide20.xml"/><Relationship Id="rId4" Type="http://schemas.openxmlformats.org/officeDocument/2006/relationships/slideLayout" Target="../slideLayouts/slideLayout1.xml"/><Relationship Id="rId3" Type="http://schemas.openxmlformats.org/officeDocument/2006/relationships/image" Target="../media/image23.png"/><Relationship Id="rId2" Type="http://schemas.openxmlformats.org/officeDocument/2006/relationships/image" Target="../media/image1.png"/><Relationship Id="rId1" Type="http://schemas.openxmlformats.org/officeDocument/2006/relationships/tags" Target="../tags/tag20.xml"/></Relationships>
</file>

<file path=ppt/slides/_rels/slide21.xml.rels><?xml version="1.0" encoding="UTF-8" standalone="yes"?>
<Relationships xmlns="http://schemas.openxmlformats.org/package/2006/relationships"><Relationship Id="rId5" Type="http://schemas.openxmlformats.org/officeDocument/2006/relationships/notesSlide" Target="../notesSlides/notesSlide21.xml"/><Relationship Id="rId4" Type="http://schemas.openxmlformats.org/officeDocument/2006/relationships/slideLayout" Target="../slideLayouts/slideLayout1.xml"/><Relationship Id="rId3" Type="http://schemas.openxmlformats.org/officeDocument/2006/relationships/image" Target="../media/image24.png"/><Relationship Id="rId2" Type="http://schemas.openxmlformats.org/officeDocument/2006/relationships/image" Target="../media/image1.png"/><Relationship Id="rId1" Type="http://schemas.openxmlformats.org/officeDocument/2006/relationships/tags" Target="../tags/tag21.xml"/></Relationships>
</file>

<file path=ppt/slides/_rels/slide22.xml.rels><?xml version="1.0" encoding="UTF-8" standalone="yes"?>
<Relationships xmlns="http://schemas.openxmlformats.org/package/2006/relationships"><Relationship Id="rId6" Type="http://schemas.openxmlformats.org/officeDocument/2006/relationships/notesSlide" Target="../notesSlides/notesSlide22.xml"/><Relationship Id="rId5" Type="http://schemas.openxmlformats.org/officeDocument/2006/relationships/slideLayout" Target="../slideLayouts/slideLayout1.xml"/><Relationship Id="rId4" Type="http://schemas.openxmlformats.org/officeDocument/2006/relationships/image" Target="../media/image26.png"/><Relationship Id="rId3" Type="http://schemas.openxmlformats.org/officeDocument/2006/relationships/image" Target="../media/image25.png"/><Relationship Id="rId2" Type="http://schemas.openxmlformats.org/officeDocument/2006/relationships/image" Target="../media/image1.png"/><Relationship Id="rId1" Type="http://schemas.openxmlformats.org/officeDocument/2006/relationships/tags" Target="../tags/tag22.xml"/></Relationships>
</file>

<file path=ppt/slides/_rels/slide23.xml.rels><?xml version="1.0" encoding="UTF-8" standalone="yes"?>
<Relationships xmlns="http://schemas.openxmlformats.org/package/2006/relationships"><Relationship Id="rId6" Type="http://schemas.openxmlformats.org/officeDocument/2006/relationships/notesSlide" Target="../notesSlides/notesSlide23.xml"/><Relationship Id="rId5" Type="http://schemas.openxmlformats.org/officeDocument/2006/relationships/slideLayout" Target="../slideLayouts/slideLayout1.xml"/><Relationship Id="rId4" Type="http://schemas.openxmlformats.org/officeDocument/2006/relationships/tags" Target="../tags/tag24.xml"/><Relationship Id="rId3" Type="http://schemas.openxmlformats.org/officeDocument/2006/relationships/image" Target="../media/image27.png"/><Relationship Id="rId2" Type="http://schemas.openxmlformats.org/officeDocument/2006/relationships/image" Target="../media/image1.png"/><Relationship Id="rId1" Type="http://schemas.openxmlformats.org/officeDocument/2006/relationships/tags" Target="../tags/tag23.xml"/></Relationships>
</file>

<file path=ppt/slides/_rels/slide24.xml.rels><?xml version="1.0" encoding="UTF-8" standalone="yes"?>
<Relationships xmlns="http://schemas.openxmlformats.org/package/2006/relationships"><Relationship Id="rId6" Type="http://schemas.openxmlformats.org/officeDocument/2006/relationships/notesSlide" Target="../notesSlides/notesSlide24.xml"/><Relationship Id="rId5" Type="http://schemas.openxmlformats.org/officeDocument/2006/relationships/slideLayout" Target="../slideLayouts/slideLayout1.xml"/><Relationship Id="rId4" Type="http://schemas.openxmlformats.org/officeDocument/2006/relationships/tags" Target="../tags/tag26.xml"/><Relationship Id="rId3" Type="http://schemas.openxmlformats.org/officeDocument/2006/relationships/image" Target="../media/image28.png"/><Relationship Id="rId2" Type="http://schemas.openxmlformats.org/officeDocument/2006/relationships/image" Target="../media/image1.png"/><Relationship Id="rId1" Type="http://schemas.openxmlformats.org/officeDocument/2006/relationships/tags" Target="../tags/tag25.xml"/></Relationships>
</file>

<file path=ppt/slides/_rels/slide25.xml.rels><?xml version="1.0" encoding="UTF-8" standalone="yes"?>
<Relationships xmlns="http://schemas.openxmlformats.org/package/2006/relationships"><Relationship Id="rId5" Type="http://schemas.openxmlformats.org/officeDocument/2006/relationships/notesSlide" Target="../notesSlides/notesSlide25.xml"/><Relationship Id="rId4" Type="http://schemas.openxmlformats.org/officeDocument/2006/relationships/slideLayout" Target="../slideLayouts/slideLayout1.xml"/><Relationship Id="rId3" Type="http://schemas.openxmlformats.org/officeDocument/2006/relationships/image" Target="../media/image29.png"/><Relationship Id="rId2" Type="http://schemas.openxmlformats.org/officeDocument/2006/relationships/image" Target="../media/image1.png"/><Relationship Id="rId1" Type="http://schemas.openxmlformats.org/officeDocument/2006/relationships/tags" Target="../tags/tag27.xml"/></Relationships>
</file>

<file path=ppt/slides/_rels/slide26.xml.rels><?xml version="1.0" encoding="UTF-8" standalone="yes"?>
<Relationships xmlns="http://schemas.openxmlformats.org/package/2006/relationships"><Relationship Id="rId5" Type="http://schemas.openxmlformats.org/officeDocument/2006/relationships/notesSlide" Target="../notesSlides/notesSlide26.xml"/><Relationship Id="rId4" Type="http://schemas.openxmlformats.org/officeDocument/2006/relationships/slideLayout" Target="../slideLayouts/slideLayout1.xml"/><Relationship Id="rId3" Type="http://schemas.openxmlformats.org/officeDocument/2006/relationships/image" Target="../media/image30.png"/><Relationship Id="rId2" Type="http://schemas.openxmlformats.org/officeDocument/2006/relationships/image" Target="../media/image1.png"/><Relationship Id="rId1" Type="http://schemas.openxmlformats.org/officeDocument/2006/relationships/tags" Target="../tags/tag28.xml"/></Relationships>
</file>

<file path=ppt/slides/_rels/slide27.xml.rels><?xml version="1.0" encoding="UTF-8" standalone="yes"?>
<Relationships xmlns="http://schemas.openxmlformats.org/package/2006/relationships"><Relationship Id="rId5" Type="http://schemas.openxmlformats.org/officeDocument/2006/relationships/notesSlide" Target="../notesSlides/notesSlide27.xml"/><Relationship Id="rId4" Type="http://schemas.openxmlformats.org/officeDocument/2006/relationships/slideLayout" Target="../slideLayouts/slideLayout1.xml"/><Relationship Id="rId3" Type="http://schemas.openxmlformats.org/officeDocument/2006/relationships/image" Target="../media/image31.png"/><Relationship Id="rId2" Type="http://schemas.openxmlformats.org/officeDocument/2006/relationships/image" Target="../media/image1.png"/><Relationship Id="rId1" Type="http://schemas.openxmlformats.org/officeDocument/2006/relationships/tags" Target="../tags/tag29.xml"/></Relationships>
</file>

<file path=ppt/slides/_rels/slide28.xml.rels><?xml version="1.0" encoding="UTF-8" standalone="yes"?>
<Relationships xmlns="http://schemas.openxmlformats.org/package/2006/relationships"><Relationship Id="rId6" Type="http://schemas.openxmlformats.org/officeDocument/2006/relationships/notesSlide" Target="../notesSlides/notesSlide28.xml"/><Relationship Id="rId5" Type="http://schemas.openxmlformats.org/officeDocument/2006/relationships/slideLayout" Target="../slideLayouts/slideLayout1.xml"/><Relationship Id="rId4" Type="http://schemas.openxmlformats.org/officeDocument/2006/relationships/image" Target="../media/image33.png"/><Relationship Id="rId3" Type="http://schemas.openxmlformats.org/officeDocument/2006/relationships/image" Target="../media/image32.png"/><Relationship Id="rId2" Type="http://schemas.openxmlformats.org/officeDocument/2006/relationships/image" Target="../media/image1.png"/><Relationship Id="rId1" Type="http://schemas.openxmlformats.org/officeDocument/2006/relationships/tags" Target="../tags/tag30.xml"/></Relationships>
</file>

<file path=ppt/slides/_rels/slide29.xml.rels><?xml version="1.0" encoding="UTF-8" standalone="yes"?>
<Relationships xmlns="http://schemas.openxmlformats.org/package/2006/relationships"><Relationship Id="rId5" Type="http://schemas.openxmlformats.org/officeDocument/2006/relationships/notesSlide" Target="../notesSlides/notesSlide29.xml"/><Relationship Id="rId4" Type="http://schemas.openxmlformats.org/officeDocument/2006/relationships/slideLayout" Target="../slideLayouts/slideLayout1.xml"/><Relationship Id="rId3" Type="http://schemas.openxmlformats.org/officeDocument/2006/relationships/image" Target="../media/image34.png"/><Relationship Id="rId2" Type="http://schemas.openxmlformats.org/officeDocument/2006/relationships/image" Target="../media/image1.png"/><Relationship Id="rId1" Type="http://schemas.openxmlformats.org/officeDocument/2006/relationships/tags" Target="../tags/tag31.xml"/></Relationships>
</file>

<file path=ppt/slides/_rels/slide3.xml.rels><?xml version="1.0" encoding="UTF-8" standalone="yes"?>
<Relationships xmlns="http://schemas.openxmlformats.org/package/2006/relationships"><Relationship Id="rId6" Type="http://schemas.openxmlformats.org/officeDocument/2006/relationships/notesSlide" Target="../notesSlides/notesSlide3.xml"/><Relationship Id="rId5" Type="http://schemas.openxmlformats.org/officeDocument/2006/relationships/slideLayout" Target="../slideLayouts/slideLayout1.xml"/><Relationship Id="rId4" Type="http://schemas.openxmlformats.org/officeDocument/2006/relationships/image" Target="../media/image3.png"/><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tags" Target="../tags/tag3.xml"/></Relationships>
</file>

<file path=ppt/slides/_rels/slide4.xml.rels><?xml version="1.0" encoding="UTF-8" standalone="yes"?>
<Relationships xmlns="http://schemas.openxmlformats.org/package/2006/relationships"><Relationship Id="rId7" Type="http://schemas.openxmlformats.org/officeDocument/2006/relationships/notesSlide" Target="../notesSlides/notesSlide4.xml"/><Relationship Id="rId6"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tags" Target="../tags/tag4.xml"/></Relationships>
</file>

<file path=ppt/slides/_rels/slide5.xml.rels><?xml version="1.0" encoding="UTF-8" standalone="yes"?>
<Relationships xmlns="http://schemas.openxmlformats.org/package/2006/relationships"><Relationship Id="rId5" Type="http://schemas.openxmlformats.org/officeDocument/2006/relationships/notesSlide" Target="../notesSlides/notesSlide5.xml"/><Relationship Id="rId4" Type="http://schemas.openxmlformats.org/officeDocument/2006/relationships/slideLayout" Target="../slideLayouts/slideLayout1.xml"/><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tags" Target="../tags/tag5.xml"/></Relationships>
</file>

<file path=ppt/slides/_rels/slide6.xml.rels><?xml version="1.0" encoding="UTF-8" standalone="yes"?>
<Relationships xmlns="http://schemas.openxmlformats.org/package/2006/relationships"><Relationship Id="rId6" Type="http://schemas.openxmlformats.org/officeDocument/2006/relationships/notesSlide" Target="../notesSlides/notesSlide6.xml"/><Relationship Id="rId5" Type="http://schemas.openxmlformats.org/officeDocument/2006/relationships/slideLayout" Target="../slideLayouts/slideLayout1.xml"/><Relationship Id="rId4" Type="http://schemas.openxmlformats.org/officeDocument/2006/relationships/image" Target="../media/image9.png"/><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tags" Target="../tags/tag6.xml"/></Relationships>
</file>

<file path=ppt/slides/_rels/slide7.xml.rels><?xml version="1.0" encoding="UTF-8" standalone="yes"?>
<Relationships xmlns="http://schemas.openxmlformats.org/package/2006/relationships"><Relationship Id="rId6" Type="http://schemas.openxmlformats.org/officeDocument/2006/relationships/notesSlide" Target="../notesSlides/notesSlide7.xml"/><Relationship Id="rId5" Type="http://schemas.openxmlformats.org/officeDocument/2006/relationships/slideLayout" Target="../slideLayouts/slideLayout1.xml"/><Relationship Id="rId4" Type="http://schemas.openxmlformats.org/officeDocument/2006/relationships/image" Target="../media/image11.png"/><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tags" Target="../tags/tag7.xml"/></Relationships>
</file>

<file path=ppt/slides/_rels/slide8.xml.rels><?xml version="1.0" encoding="UTF-8" standalone="yes"?>
<Relationships xmlns="http://schemas.openxmlformats.org/package/2006/relationships"><Relationship Id="rId7" Type="http://schemas.openxmlformats.org/officeDocument/2006/relationships/notesSlide" Target="../notesSlides/notesSlide8.xml"/><Relationship Id="rId6"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image" Target="../media/image12.png"/><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tags" Target="../tags/tag8.xml"/></Relationships>
</file>

<file path=ppt/slides/_rels/slide9.xml.rels><?xml version="1.0" encoding="UTF-8" standalone="yes"?>
<Relationships xmlns="http://schemas.openxmlformats.org/package/2006/relationships"><Relationship Id="rId5" Type="http://schemas.openxmlformats.org/officeDocument/2006/relationships/notesSlide" Target="../notesSlides/notesSlide9.xml"/><Relationship Id="rId4" Type="http://schemas.openxmlformats.org/officeDocument/2006/relationships/slideLayout" Target="../slideLayouts/slideLayout1.xml"/><Relationship Id="rId3"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tags" Target="../tags/tag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243152"/>
        </a:solidFill>
        <a:effectLst/>
      </p:bgPr>
    </p:bg>
    <p:spTree>
      <p:nvGrpSpPr>
        <p:cNvPr id="1" name=""/>
        <p:cNvGrpSpPr/>
        <p:nvPr/>
      </p:nvGrpSpPr>
      <p:grpSpPr>
        <a:xfrm>
          <a:off x="0" y="0"/>
          <a:ext cx="0" cy="0"/>
          <a:chOff x="0" y="0"/>
          <a:chExt cx="0" cy="0"/>
        </a:xfrm>
      </p:grpSpPr>
      <p:grpSp>
        <p:nvGrpSpPr>
          <p:cNvPr id="21" name="组合 20"/>
          <p:cNvGrpSpPr/>
          <p:nvPr/>
        </p:nvGrpSpPr>
        <p:grpSpPr>
          <a:xfrm>
            <a:off x="-214590" y="2749592"/>
            <a:ext cx="3000475" cy="1404242"/>
            <a:chOff x="0" y="880508"/>
            <a:chExt cx="3000475" cy="1404242"/>
          </a:xfrm>
        </p:grpSpPr>
        <p:sp>
          <p:nvSpPr>
            <p:cNvPr id="3" name="矩形 2"/>
            <p:cNvSpPr/>
            <p:nvPr/>
          </p:nvSpPr>
          <p:spPr>
            <a:xfrm>
              <a:off x="0" y="880508"/>
              <a:ext cx="2324100" cy="1404242"/>
            </a:xfrm>
            <a:prstGeom prst="rect">
              <a:avLst/>
            </a:prstGeom>
            <a:solidFill>
              <a:srgbClr val="D3D3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椭圆 19"/>
            <p:cNvSpPr/>
            <p:nvPr/>
          </p:nvSpPr>
          <p:spPr>
            <a:xfrm>
              <a:off x="1596475" y="880750"/>
              <a:ext cx="1404000" cy="1404000"/>
            </a:xfrm>
            <a:prstGeom prst="ellipse">
              <a:avLst/>
            </a:prstGeom>
            <a:solidFill>
              <a:srgbClr val="D3D3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 name="文本框 4"/>
          <p:cNvSpPr txBox="1"/>
          <p:nvPr/>
        </p:nvSpPr>
        <p:spPr>
          <a:xfrm>
            <a:off x="2928152" y="2414084"/>
            <a:ext cx="7206770" cy="175323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5400" dirty="0">
                <a:solidFill>
                  <a:schemeClr val="bg1"/>
                </a:solidFill>
                <a:latin typeface="微软雅黑" panose="020B0503020204020204" pitchFamily="34" charset="-122"/>
                <a:ea typeface="微软雅黑" panose="020B0503020204020204" pitchFamily="34" charset="-122"/>
              </a:rPr>
              <a:t>CEPC </a:t>
            </a:r>
            <a:r>
              <a:rPr lang="en-US" altLang="zh-CN" sz="5400">
                <a:solidFill>
                  <a:schemeClr val="bg1"/>
                </a:solidFill>
                <a:sym typeface="+mn-ea"/>
              </a:rPr>
              <a:t>ScW-</a:t>
            </a:r>
            <a:r>
              <a:rPr lang="en-US" altLang="zh-CN" sz="5400" dirty="0">
                <a:solidFill>
                  <a:schemeClr val="bg1"/>
                </a:solidFill>
                <a:latin typeface="微软雅黑" panose="020B0503020204020204" pitchFamily="34" charset="-122"/>
                <a:ea typeface="微软雅黑" panose="020B0503020204020204" pitchFamily="34" charset="-122"/>
              </a:rPr>
              <a:t>ECAL Energy </a:t>
            </a:r>
            <a:r>
              <a:rPr lang="en-US" altLang="zh-CN" sz="5400" dirty="0">
                <a:solidFill>
                  <a:schemeClr val="bg1"/>
                </a:solidFill>
                <a:latin typeface="微软雅黑" panose="020B0503020204020204" pitchFamily="34" charset="-122"/>
                <a:ea typeface="微软雅黑" panose="020B0503020204020204" pitchFamily="34" charset="-122"/>
              </a:rPr>
              <a:t>Resolution </a:t>
            </a:r>
            <a:endParaRPr lang="en-US" altLang="zh-CN" sz="5400" dirty="0">
              <a:solidFill>
                <a:schemeClr val="bg1"/>
              </a:solidFill>
              <a:latin typeface="微软雅黑" panose="020B0503020204020204" pitchFamily="34" charset="-122"/>
              <a:ea typeface="微软雅黑" panose="020B0503020204020204" pitchFamily="34" charset="-122"/>
            </a:endParaRPr>
          </a:p>
        </p:txBody>
      </p:sp>
      <p:sp>
        <p:nvSpPr>
          <p:cNvPr id="7" name="文本框 7"/>
          <p:cNvSpPr txBox="1"/>
          <p:nvPr/>
        </p:nvSpPr>
        <p:spPr>
          <a:xfrm>
            <a:off x="7428230" y="4366895"/>
            <a:ext cx="1896745" cy="337185"/>
          </a:xfrm>
          <a:prstGeom prst="rect">
            <a:avLst/>
          </a:prstGeom>
          <a:solidFill>
            <a:schemeClr val="bg1"/>
          </a:solid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1600" dirty="0">
                <a:solidFill>
                  <a:srgbClr val="243152"/>
                </a:solidFill>
                <a:latin typeface="微软雅黑" panose="020B0503020204020204" pitchFamily="34" charset="-122"/>
                <a:ea typeface="微软雅黑" panose="020B0503020204020204" pitchFamily="34" charset="-122"/>
              </a:rPr>
              <a:t>2025.4.17</a:t>
            </a:r>
            <a:endParaRPr lang="en-US" altLang="zh-CN" sz="1600" dirty="0">
              <a:solidFill>
                <a:srgbClr val="243152"/>
              </a:solidFill>
              <a:latin typeface="微软雅黑" panose="020B0503020204020204" pitchFamily="34" charset="-122"/>
              <a:ea typeface="微软雅黑" panose="020B0503020204020204" pitchFamily="34" charset="-122"/>
            </a:endParaRPr>
          </a:p>
        </p:txBody>
      </p:sp>
      <p:grpSp>
        <p:nvGrpSpPr>
          <p:cNvPr id="9" name="组合 8"/>
          <p:cNvGrpSpPr/>
          <p:nvPr/>
        </p:nvGrpSpPr>
        <p:grpSpPr>
          <a:xfrm>
            <a:off x="1406855" y="2773316"/>
            <a:ext cx="1354060" cy="1356796"/>
            <a:chOff x="10265088" y="255018"/>
            <a:chExt cx="1570606" cy="1573782"/>
          </a:xfrm>
        </p:grpSpPr>
        <p:grpSp>
          <p:nvGrpSpPr>
            <p:cNvPr id="10" name="Group 32"/>
            <p:cNvGrpSpPr/>
            <p:nvPr/>
          </p:nvGrpSpPr>
          <p:grpSpPr>
            <a:xfrm>
              <a:off x="10265088" y="255018"/>
              <a:ext cx="1570606" cy="1573782"/>
              <a:chOff x="3692576" y="1742634"/>
              <a:chExt cx="2790379" cy="2796023"/>
            </a:xfrm>
          </p:grpSpPr>
          <p:grpSp>
            <p:nvGrpSpPr>
              <p:cNvPr id="16" name="组合 79"/>
              <p:cNvGrpSpPr/>
              <p:nvPr/>
            </p:nvGrpSpPr>
            <p:grpSpPr bwMode="auto">
              <a:xfrm>
                <a:off x="3692576" y="1742634"/>
                <a:ext cx="2790379" cy="2796023"/>
                <a:chOff x="6379729" y="2488774"/>
                <a:chExt cx="2513016" cy="2513016"/>
              </a:xfrm>
            </p:grpSpPr>
            <p:sp>
              <p:nvSpPr>
                <p:cNvPr id="18" name="任意多边形 82"/>
                <p:cNvSpPr/>
                <p:nvPr/>
              </p:nvSpPr>
              <p:spPr>
                <a:xfrm rot="3738964">
                  <a:off x="6379729" y="2488774"/>
                  <a:ext cx="2513016" cy="2513016"/>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gradFill flip="none" rotWithShape="1">
                  <a:gsLst>
                    <a:gs pos="17000">
                      <a:srgbClr val="FFFFFF"/>
                    </a:gs>
                    <a:gs pos="88000">
                      <a:srgbClr val="FFFFFF">
                        <a:lumMod val="72000"/>
                      </a:srgbClr>
                    </a:gs>
                  </a:gsLst>
                  <a:lin ang="2700000" scaled="1"/>
                  <a:tileRect/>
                </a:gradFill>
                <a:ln w="25400" cap="flat" cmpd="sng" algn="ctr">
                  <a:noFill/>
                  <a:prstDash val="solid"/>
                </a:ln>
                <a:effectLst>
                  <a:outerShdw blurRad="127000" dist="63500" dir="7380000" sx="102000" sy="102000" algn="tr" rotWithShape="0">
                    <a:prstClr val="black">
                      <a:alpha val="39000"/>
                    </a:prstClr>
                  </a:outerShdw>
                </a:effectLst>
              </p:spPr>
              <p:txBody>
                <a:bodyPr anchor="ctr"/>
                <a:lstStyle/>
                <a:p>
                  <a:pPr marL="0" marR="0" lvl="0" indent="0" algn="ctr" defTabSz="914400" eaLnBrk="1" fontAlgn="base"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Arial" panose="020B0604020202020204"/>
                    <a:ea typeface="宋体" panose="02010600030101010101" pitchFamily="2" charset="-122"/>
                  </a:endParaRPr>
                </a:p>
              </p:txBody>
            </p:sp>
            <p:sp>
              <p:nvSpPr>
                <p:cNvPr id="19" name="任意多边形 83"/>
                <p:cNvSpPr/>
                <p:nvPr/>
              </p:nvSpPr>
              <p:spPr>
                <a:xfrm rot="16377237">
                  <a:off x="6409518" y="2506881"/>
                  <a:ext cx="2476803" cy="2476800"/>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gradFill flip="none" rotWithShape="1">
                  <a:gsLst>
                    <a:gs pos="29000">
                      <a:srgbClr val="FFFFFF"/>
                    </a:gs>
                    <a:gs pos="98000">
                      <a:srgbClr val="FFFFFF">
                        <a:lumMod val="75000"/>
                      </a:srgbClr>
                    </a:gs>
                  </a:gsLst>
                  <a:lin ang="2700000" scaled="1"/>
                  <a:tileRect/>
                </a:gradFill>
                <a:ln w="25400" cap="flat" cmpd="sng" algn="ctr">
                  <a:noFill/>
                  <a:prstDash val="solid"/>
                </a:ln>
                <a:effectLst>
                  <a:softEdge rad="0"/>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eaLnBrk="1" fontAlgn="base"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smtClean="0">
                    <a:ln>
                      <a:noFill/>
                    </a:ln>
                    <a:solidFill>
                      <a:srgbClr val="FFFFFF"/>
                    </a:solidFill>
                    <a:effectLst/>
                    <a:uLnTx/>
                    <a:uFillTx/>
                    <a:latin typeface="Arial" panose="020B0604020202020204" pitchFamily="34" charset="0"/>
                    <a:ea typeface="宋体" panose="02010600030101010101" pitchFamily="2" charset="-122"/>
                  </a:endParaRPr>
                </a:p>
              </p:txBody>
            </p:sp>
          </p:grpSp>
          <p:sp>
            <p:nvSpPr>
              <p:cNvPr id="17" name="椭圆 80"/>
              <p:cNvSpPr/>
              <p:nvPr/>
            </p:nvSpPr>
            <p:spPr bwMode="auto">
              <a:xfrm>
                <a:off x="4101618" y="2137562"/>
                <a:ext cx="2016471" cy="2020558"/>
              </a:xfrm>
              <a:prstGeom prst="ellipse">
                <a:avLst/>
              </a:prstGeom>
              <a:solidFill>
                <a:srgbClr val="243152"/>
              </a:solidFill>
              <a:ln w="25400" cap="flat" cmpd="sng" algn="ctr">
                <a:noFill/>
                <a:prstDash val="solid"/>
              </a:ln>
              <a:effectLst>
                <a:innerShdw blurRad="63500" dist="25400" dir="18660000">
                  <a:prstClr val="black">
                    <a:alpha val="35000"/>
                  </a:prstClr>
                </a:innerShdw>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eaLnBrk="1" fontAlgn="base"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smtClean="0">
                  <a:ln>
                    <a:noFill/>
                  </a:ln>
                  <a:solidFill>
                    <a:srgbClr val="FFFFFF"/>
                  </a:solidFill>
                  <a:effectLst/>
                  <a:uLnTx/>
                  <a:uFillTx/>
                  <a:latin typeface="Arial" panose="020B0604020202020204" pitchFamily="34" charset="0"/>
                  <a:ea typeface="宋体" panose="02010600030101010101" pitchFamily="2" charset="-122"/>
                </a:endParaRPr>
              </a:p>
            </p:txBody>
          </p:sp>
        </p:grpSp>
        <p:grpSp>
          <p:nvGrpSpPr>
            <p:cNvPr id="11" name="组合 10"/>
            <p:cNvGrpSpPr/>
            <p:nvPr/>
          </p:nvGrpSpPr>
          <p:grpSpPr>
            <a:xfrm>
              <a:off x="10638670" y="749095"/>
              <a:ext cx="823442" cy="585626"/>
              <a:chOff x="1743075" y="720725"/>
              <a:chExt cx="5573713" cy="3963988"/>
            </a:xfrm>
            <a:solidFill>
              <a:schemeClr val="bg1"/>
            </a:solidFill>
          </p:grpSpPr>
          <p:sp>
            <p:nvSpPr>
              <p:cNvPr id="12" name="Freeform 27"/>
              <p:cNvSpPr/>
              <p:nvPr/>
            </p:nvSpPr>
            <p:spPr bwMode="auto">
              <a:xfrm>
                <a:off x="1743075" y="720725"/>
                <a:ext cx="5573713" cy="2676525"/>
              </a:xfrm>
              <a:custGeom>
                <a:avLst/>
                <a:gdLst>
                  <a:gd name="T0" fmla="*/ 944 w 2050"/>
                  <a:gd name="T1" fmla="*/ 28 h 988"/>
                  <a:gd name="T2" fmla="*/ 1101 w 2050"/>
                  <a:gd name="T3" fmla="*/ 25 h 988"/>
                  <a:gd name="T4" fmla="*/ 2021 w 2050"/>
                  <a:gd name="T5" fmla="*/ 464 h 988"/>
                  <a:gd name="T6" fmla="*/ 2049 w 2050"/>
                  <a:gd name="T7" fmla="*/ 497 h 988"/>
                  <a:gd name="T8" fmla="*/ 2022 w 2050"/>
                  <a:gd name="T9" fmla="*/ 526 h 988"/>
                  <a:gd name="T10" fmla="*/ 1090 w 2050"/>
                  <a:gd name="T11" fmla="*/ 970 h 988"/>
                  <a:gd name="T12" fmla="*/ 966 w 2050"/>
                  <a:gd name="T13" fmla="*/ 973 h 988"/>
                  <a:gd name="T14" fmla="*/ 637 w 2050"/>
                  <a:gd name="T15" fmla="*/ 817 h 988"/>
                  <a:gd name="T16" fmla="*/ 573 w 2050"/>
                  <a:gd name="T17" fmla="*/ 784 h 988"/>
                  <a:gd name="T18" fmla="*/ 579 w 2050"/>
                  <a:gd name="T19" fmla="*/ 763 h 988"/>
                  <a:gd name="T20" fmla="*/ 972 w 2050"/>
                  <a:gd name="T21" fmla="*/ 559 h 988"/>
                  <a:gd name="T22" fmla="*/ 1099 w 2050"/>
                  <a:gd name="T23" fmla="*/ 550 h 988"/>
                  <a:gd name="T24" fmla="*/ 1138 w 2050"/>
                  <a:gd name="T25" fmla="*/ 500 h 988"/>
                  <a:gd name="T26" fmla="*/ 1110 w 2050"/>
                  <a:gd name="T27" fmla="*/ 448 h 988"/>
                  <a:gd name="T28" fmla="*/ 996 w 2050"/>
                  <a:gd name="T29" fmla="*/ 427 h 988"/>
                  <a:gd name="T30" fmla="*/ 922 w 2050"/>
                  <a:gd name="T31" fmla="*/ 466 h 988"/>
                  <a:gd name="T32" fmla="*/ 916 w 2050"/>
                  <a:gd name="T33" fmla="*/ 516 h 988"/>
                  <a:gd name="T34" fmla="*/ 521 w 2050"/>
                  <a:gd name="T35" fmla="*/ 721 h 988"/>
                  <a:gd name="T36" fmla="*/ 500 w 2050"/>
                  <a:gd name="T37" fmla="*/ 749 h 988"/>
                  <a:gd name="T38" fmla="*/ 269 w 2050"/>
                  <a:gd name="T39" fmla="*/ 641 h 988"/>
                  <a:gd name="T40" fmla="*/ 28 w 2050"/>
                  <a:gd name="T41" fmla="*/ 526 h 988"/>
                  <a:gd name="T42" fmla="*/ 1 w 2050"/>
                  <a:gd name="T43" fmla="*/ 493 h 988"/>
                  <a:gd name="T44" fmla="*/ 31 w 2050"/>
                  <a:gd name="T45" fmla="*/ 463 h 988"/>
                  <a:gd name="T46" fmla="*/ 944 w 2050"/>
                  <a:gd name="T47" fmla="*/ 28 h 9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050" h="988">
                    <a:moveTo>
                      <a:pt x="944" y="28"/>
                    </a:moveTo>
                    <a:cubicBezTo>
                      <a:pt x="992" y="1"/>
                      <a:pt x="1053" y="0"/>
                      <a:pt x="1101" y="25"/>
                    </a:cubicBezTo>
                    <a:cubicBezTo>
                      <a:pt x="1408" y="172"/>
                      <a:pt x="1715" y="318"/>
                      <a:pt x="2021" y="464"/>
                    </a:cubicBezTo>
                    <a:cubicBezTo>
                      <a:pt x="2035" y="470"/>
                      <a:pt x="2050" y="481"/>
                      <a:pt x="2049" y="497"/>
                    </a:cubicBezTo>
                    <a:cubicBezTo>
                      <a:pt x="2047" y="512"/>
                      <a:pt x="2034" y="521"/>
                      <a:pt x="2022" y="526"/>
                    </a:cubicBezTo>
                    <a:cubicBezTo>
                      <a:pt x="1711" y="674"/>
                      <a:pt x="1400" y="822"/>
                      <a:pt x="1090" y="970"/>
                    </a:cubicBezTo>
                    <a:cubicBezTo>
                      <a:pt x="1051" y="988"/>
                      <a:pt x="1005" y="988"/>
                      <a:pt x="966" y="973"/>
                    </a:cubicBezTo>
                    <a:cubicBezTo>
                      <a:pt x="856" y="921"/>
                      <a:pt x="747" y="869"/>
                      <a:pt x="637" y="817"/>
                    </a:cubicBezTo>
                    <a:cubicBezTo>
                      <a:pt x="616" y="806"/>
                      <a:pt x="594" y="797"/>
                      <a:pt x="573" y="784"/>
                    </a:cubicBezTo>
                    <a:cubicBezTo>
                      <a:pt x="567" y="777"/>
                      <a:pt x="570" y="766"/>
                      <a:pt x="579" y="763"/>
                    </a:cubicBezTo>
                    <a:cubicBezTo>
                      <a:pt x="710" y="695"/>
                      <a:pt x="841" y="627"/>
                      <a:pt x="972" y="559"/>
                    </a:cubicBezTo>
                    <a:cubicBezTo>
                      <a:pt x="1013" y="572"/>
                      <a:pt x="1060" y="570"/>
                      <a:pt x="1099" y="550"/>
                    </a:cubicBezTo>
                    <a:cubicBezTo>
                      <a:pt x="1118" y="540"/>
                      <a:pt x="1136" y="523"/>
                      <a:pt x="1138" y="500"/>
                    </a:cubicBezTo>
                    <a:cubicBezTo>
                      <a:pt x="1141" y="479"/>
                      <a:pt x="1126" y="460"/>
                      <a:pt x="1110" y="448"/>
                    </a:cubicBezTo>
                    <a:cubicBezTo>
                      <a:pt x="1077" y="426"/>
                      <a:pt x="1035" y="421"/>
                      <a:pt x="996" y="427"/>
                    </a:cubicBezTo>
                    <a:cubicBezTo>
                      <a:pt x="968" y="432"/>
                      <a:pt x="940" y="443"/>
                      <a:pt x="922" y="466"/>
                    </a:cubicBezTo>
                    <a:cubicBezTo>
                      <a:pt x="911" y="480"/>
                      <a:pt x="908" y="499"/>
                      <a:pt x="916" y="516"/>
                    </a:cubicBezTo>
                    <a:cubicBezTo>
                      <a:pt x="784" y="584"/>
                      <a:pt x="652" y="652"/>
                      <a:pt x="521" y="721"/>
                    </a:cubicBezTo>
                    <a:cubicBezTo>
                      <a:pt x="509" y="725"/>
                      <a:pt x="500" y="736"/>
                      <a:pt x="500" y="749"/>
                    </a:cubicBezTo>
                    <a:cubicBezTo>
                      <a:pt x="422" y="715"/>
                      <a:pt x="346" y="677"/>
                      <a:pt x="269" y="641"/>
                    </a:cubicBezTo>
                    <a:cubicBezTo>
                      <a:pt x="189" y="602"/>
                      <a:pt x="108" y="564"/>
                      <a:pt x="28" y="526"/>
                    </a:cubicBezTo>
                    <a:cubicBezTo>
                      <a:pt x="15" y="520"/>
                      <a:pt x="0" y="509"/>
                      <a:pt x="1" y="493"/>
                    </a:cubicBezTo>
                    <a:cubicBezTo>
                      <a:pt x="3" y="478"/>
                      <a:pt x="18" y="469"/>
                      <a:pt x="31" y="463"/>
                    </a:cubicBezTo>
                    <a:cubicBezTo>
                      <a:pt x="335" y="318"/>
                      <a:pt x="640" y="173"/>
                      <a:pt x="944" y="28"/>
                    </a:cubicBezTo>
                    <a:close/>
                  </a:path>
                </a:pathLst>
              </a:custGeom>
              <a:grpFill/>
              <a:ln>
                <a:noFill/>
              </a:ln>
            </p:spPr>
            <p:txBody>
              <a:bodyPr vert="horz" wrap="square" lIns="91440" tIns="45720" rIns="91440" bIns="45720" numCol="1" anchor="t" anchorCtr="0" compatLnSpc="1"/>
              <a:lstStyle/>
              <a:p>
                <a:endParaRPr lang="zh-CN" altLang="en-US"/>
              </a:p>
            </p:txBody>
          </p:sp>
          <p:sp>
            <p:nvSpPr>
              <p:cNvPr id="13" name="Freeform 28"/>
              <p:cNvSpPr/>
              <p:nvPr/>
            </p:nvSpPr>
            <p:spPr bwMode="auto">
              <a:xfrm>
                <a:off x="2773363" y="2760663"/>
                <a:ext cx="236538" cy="971550"/>
              </a:xfrm>
              <a:custGeom>
                <a:avLst/>
                <a:gdLst>
                  <a:gd name="T0" fmla="*/ 0 w 87"/>
                  <a:gd name="T1" fmla="*/ 0 h 359"/>
                  <a:gd name="T2" fmla="*/ 87 w 87"/>
                  <a:gd name="T3" fmla="*/ 42 h 359"/>
                  <a:gd name="T4" fmla="*/ 48 w 87"/>
                  <a:gd name="T5" fmla="*/ 359 h 359"/>
                  <a:gd name="T6" fmla="*/ 0 w 87"/>
                  <a:gd name="T7" fmla="*/ 252 h 359"/>
                  <a:gd name="T8" fmla="*/ 0 w 87"/>
                  <a:gd name="T9" fmla="*/ 0 h 359"/>
                </a:gdLst>
                <a:ahLst/>
                <a:cxnLst>
                  <a:cxn ang="0">
                    <a:pos x="T0" y="T1"/>
                  </a:cxn>
                  <a:cxn ang="0">
                    <a:pos x="T2" y="T3"/>
                  </a:cxn>
                  <a:cxn ang="0">
                    <a:pos x="T4" y="T5"/>
                  </a:cxn>
                  <a:cxn ang="0">
                    <a:pos x="T6" y="T7"/>
                  </a:cxn>
                  <a:cxn ang="0">
                    <a:pos x="T8" y="T9"/>
                  </a:cxn>
                </a:cxnLst>
                <a:rect l="0" t="0" r="r" b="b"/>
                <a:pathLst>
                  <a:path w="87" h="359">
                    <a:moveTo>
                      <a:pt x="0" y="0"/>
                    </a:moveTo>
                    <a:cubicBezTo>
                      <a:pt x="29" y="14"/>
                      <a:pt x="58" y="28"/>
                      <a:pt x="87" y="42"/>
                    </a:cubicBezTo>
                    <a:cubicBezTo>
                      <a:pt x="74" y="148"/>
                      <a:pt x="61" y="253"/>
                      <a:pt x="48" y="359"/>
                    </a:cubicBezTo>
                    <a:cubicBezTo>
                      <a:pt x="23" y="328"/>
                      <a:pt x="0" y="293"/>
                      <a:pt x="0" y="252"/>
                    </a:cubicBezTo>
                    <a:cubicBezTo>
                      <a:pt x="1" y="168"/>
                      <a:pt x="0" y="84"/>
                      <a:pt x="0" y="0"/>
                    </a:cubicBezTo>
                    <a:close/>
                  </a:path>
                </a:pathLst>
              </a:custGeom>
              <a:grpFill/>
              <a:ln>
                <a:noFill/>
              </a:ln>
            </p:spPr>
            <p:txBody>
              <a:bodyPr vert="horz" wrap="square" lIns="91440" tIns="45720" rIns="91440" bIns="45720" numCol="1" anchor="t" anchorCtr="0" compatLnSpc="1"/>
              <a:lstStyle/>
              <a:p>
                <a:endParaRPr lang="zh-CN" altLang="en-US"/>
              </a:p>
            </p:txBody>
          </p:sp>
          <p:sp>
            <p:nvSpPr>
              <p:cNvPr id="14" name="Freeform 29"/>
              <p:cNvSpPr/>
              <p:nvPr/>
            </p:nvSpPr>
            <p:spPr bwMode="auto">
              <a:xfrm>
                <a:off x="3363913" y="2768600"/>
                <a:ext cx="2900363" cy="1693863"/>
              </a:xfrm>
              <a:custGeom>
                <a:avLst/>
                <a:gdLst>
                  <a:gd name="T0" fmla="*/ 496 w 1067"/>
                  <a:gd name="T1" fmla="*/ 275 h 625"/>
                  <a:gd name="T2" fmla="*/ 1067 w 1067"/>
                  <a:gd name="T3" fmla="*/ 0 h 625"/>
                  <a:gd name="T4" fmla="*/ 1067 w 1067"/>
                  <a:gd name="T5" fmla="*/ 253 h 625"/>
                  <a:gd name="T6" fmla="*/ 1022 w 1067"/>
                  <a:gd name="T7" fmla="*/ 353 h 625"/>
                  <a:gd name="T8" fmla="*/ 871 w 1067"/>
                  <a:gd name="T9" fmla="*/ 479 h 625"/>
                  <a:gd name="T10" fmla="*/ 285 w 1067"/>
                  <a:gd name="T11" fmla="*/ 591 h 625"/>
                  <a:gd name="T12" fmla="*/ 52 w 1067"/>
                  <a:gd name="T13" fmla="*/ 518 h 625"/>
                  <a:gd name="T14" fmla="*/ 0 w 1067"/>
                  <a:gd name="T15" fmla="*/ 101 h 625"/>
                  <a:gd name="T16" fmla="*/ 356 w 1067"/>
                  <a:gd name="T17" fmla="*/ 273 h 625"/>
                  <a:gd name="T18" fmla="*/ 496 w 1067"/>
                  <a:gd name="T19" fmla="*/ 275 h 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67" h="625">
                    <a:moveTo>
                      <a:pt x="496" y="275"/>
                    </a:moveTo>
                    <a:cubicBezTo>
                      <a:pt x="686" y="184"/>
                      <a:pt x="876" y="92"/>
                      <a:pt x="1067" y="0"/>
                    </a:cubicBezTo>
                    <a:cubicBezTo>
                      <a:pt x="1066" y="85"/>
                      <a:pt x="1067" y="169"/>
                      <a:pt x="1067" y="253"/>
                    </a:cubicBezTo>
                    <a:cubicBezTo>
                      <a:pt x="1065" y="291"/>
                      <a:pt x="1044" y="324"/>
                      <a:pt x="1022" y="353"/>
                    </a:cubicBezTo>
                    <a:cubicBezTo>
                      <a:pt x="980" y="404"/>
                      <a:pt x="927" y="445"/>
                      <a:pt x="871" y="479"/>
                    </a:cubicBezTo>
                    <a:cubicBezTo>
                      <a:pt x="697" y="583"/>
                      <a:pt x="486" y="625"/>
                      <a:pt x="285" y="591"/>
                    </a:cubicBezTo>
                    <a:cubicBezTo>
                      <a:pt x="204" y="578"/>
                      <a:pt x="126" y="552"/>
                      <a:pt x="52" y="518"/>
                    </a:cubicBezTo>
                    <a:cubicBezTo>
                      <a:pt x="34" y="379"/>
                      <a:pt x="17" y="240"/>
                      <a:pt x="0" y="101"/>
                    </a:cubicBezTo>
                    <a:cubicBezTo>
                      <a:pt x="118" y="159"/>
                      <a:pt x="238" y="216"/>
                      <a:pt x="356" y="273"/>
                    </a:cubicBezTo>
                    <a:cubicBezTo>
                      <a:pt x="400" y="295"/>
                      <a:pt x="452" y="297"/>
                      <a:pt x="496" y="275"/>
                    </a:cubicBezTo>
                    <a:close/>
                  </a:path>
                </a:pathLst>
              </a:custGeom>
              <a:grpFill/>
              <a:ln>
                <a:noFill/>
              </a:ln>
            </p:spPr>
            <p:txBody>
              <a:bodyPr vert="horz" wrap="square" lIns="91440" tIns="45720" rIns="91440" bIns="45720" numCol="1" anchor="t" anchorCtr="0" compatLnSpc="1"/>
              <a:lstStyle/>
              <a:p>
                <a:endParaRPr lang="zh-CN" altLang="en-US"/>
              </a:p>
            </p:txBody>
          </p:sp>
          <p:sp>
            <p:nvSpPr>
              <p:cNvPr id="15" name="Freeform 30"/>
              <p:cNvSpPr/>
              <p:nvPr/>
            </p:nvSpPr>
            <p:spPr bwMode="auto">
              <a:xfrm>
                <a:off x="2974975" y="2955925"/>
                <a:ext cx="404813" cy="1728788"/>
              </a:xfrm>
              <a:custGeom>
                <a:avLst/>
                <a:gdLst>
                  <a:gd name="T0" fmla="*/ 0 w 149"/>
                  <a:gd name="T1" fmla="*/ 568 h 638"/>
                  <a:gd name="T2" fmla="*/ 74 w 149"/>
                  <a:gd name="T3" fmla="*/ 0 h 638"/>
                  <a:gd name="T4" fmla="*/ 145 w 149"/>
                  <a:gd name="T5" fmla="*/ 538 h 638"/>
                  <a:gd name="T6" fmla="*/ 149 w 149"/>
                  <a:gd name="T7" fmla="*/ 572 h 638"/>
                  <a:gd name="T8" fmla="*/ 101 w 149"/>
                  <a:gd name="T9" fmla="*/ 629 h 638"/>
                  <a:gd name="T10" fmla="*/ 27 w 149"/>
                  <a:gd name="T11" fmla="*/ 617 h 638"/>
                  <a:gd name="T12" fmla="*/ 0 w 149"/>
                  <a:gd name="T13" fmla="*/ 568 h 638"/>
                </a:gdLst>
                <a:ahLst/>
                <a:cxnLst>
                  <a:cxn ang="0">
                    <a:pos x="T0" y="T1"/>
                  </a:cxn>
                  <a:cxn ang="0">
                    <a:pos x="T2" y="T3"/>
                  </a:cxn>
                  <a:cxn ang="0">
                    <a:pos x="T4" y="T5"/>
                  </a:cxn>
                  <a:cxn ang="0">
                    <a:pos x="T6" y="T7"/>
                  </a:cxn>
                  <a:cxn ang="0">
                    <a:pos x="T8" y="T9"/>
                  </a:cxn>
                  <a:cxn ang="0">
                    <a:pos x="T10" y="T11"/>
                  </a:cxn>
                  <a:cxn ang="0">
                    <a:pos x="T12" y="T13"/>
                  </a:cxn>
                </a:cxnLst>
                <a:rect l="0" t="0" r="r" b="b"/>
                <a:pathLst>
                  <a:path w="149" h="638">
                    <a:moveTo>
                      <a:pt x="0" y="568"/>
                    </a:moveTo>
                    <a:cubicBezTo>
                      <a:pt x="24" y="379"/>
                      <a:pt x="49" y="190"/>
                      <a:pt x="74" y="0"/>
                    </a:cubicBezTo>
                    <a:cubicBezTo>
                      <a:pt x="98" y="180"/>
                      <a:pt x="121" y="359"/>
                      <a:pt x="145" y="538"/>
                    </a:cubicBezTo>
                    <a:cubicBezTo>
                      <a:pt x="146" y="549"/>
                      <a:pt x="148" y="560"/>
                      <a:pt x="149" y="572"/>
                    </a:cubicBezTo>
                    <a:cubicBezTo>
                      <a:pt x="142" y="596"/>
                      <a:pt x="126" y="620"/>
                      <a:pt x="101" y="629"/>
                    </a:cubicBezTo>
                    <a:cubicBezTo>
                      <a:pt x="77" y="638"/>
                      <a:pt x="47" y="635"/>
                      <a:pt x="27" y="617"/>
                    </a:cubicBezTo>
                    <a:cubicBezTo>
                      <a:pt x="13" y="605"/>
                      <a:pt x="2" y="587"/>
                      <a:pt x="0" y="568"/>
                    </a:cubicBezTo>
                    <a:close/>
                  </a:path>
                </a:pathLst>
              </a:custGeom>
              <a:grpFill/>
              <a:ln>
                <a:noFill/>
              </a:ln>
            </p:spPr>
            <p:txBody>
              <a:bodyPr vert="horz" wrap="square" lIns="91440" tIns="45720" rIns="91440" bIns="45720" numCol="1" anchor="t" anchorCtr="0" compatLnSpc="1"/>
              <a:lstStyle/>
              <a:p>
                <a:endParaRPr lang="zh-CN" altLang="en-US"/>
              </a:p>
            </p:txBody>
          </p:sp>
        </p:grpSp>
      </p:grpSp>
      <p:sp>
        <p:nvSpPr>
          <p:cNvPr id="2" name="矩形 1"/>
          <p:cNvSpPr/>
          <p:nvPr/>
        </p:nvSpPr>
        <p:spPr>
          <a:xfrm>
            <a:off x="1104900" y="1114019"/>
            <a:ext cx="9982200" cy="4629962"/>
          </a:xfrm>
          <a:prstGeom prst="rect">
            <a:avLst/>
          </a:prstGeom>
          <a:noFill/>
          <a:ln w="381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PA-图片 16"/>
          <p:cNvPicPr>
            <a:picLocks noChangeAspect="1"/>
          </p:cNvPicPr>
          <p:nvPr>
            <p:custDataLst>
              <p:tags r:id="rId1"/>
            </p:custDataLst>
          </p:nvPr>
        </p:nvPicPr>
        <p:blipFill>
          <a:blip r:embed="rId2" cstate="print">
            <a:extLst>
              <a:ext uri="{28A0092B-C50C-407E-A947-70E740481C1C}">
                <a14:useLocalDpi xmlns:a14="http://schemas.microsoft.com/office/drawing/2010/main" val="0"/>
              </a:ext>
            </a:extLst>
          </a:blip>
          <a:stretch>
            <a:fillRect/>
          </a:stretch>
        </p:blipFill>
        <p:spPr>
          <a:xfrm>
            <a:off x="8527134" y="111338"/>
            <a:ext cx="2559535" cy="1002485"/>
          </a:xfrm>
          <a:prstGeom prst="rect">
            <a:avLst/>
          </a:prstGeom>
        </p:spPr>
      </p:pic>
      <p:sp>
        <p:nvSpPr>
          <p:cNvPr id="5" name="文本框 7"/>
          <p:cNvSpPr txBox="1"/>
          <p:nvPr/>
        </p:nvSpPr>
        <p:spPr>
          <a:xfrm>
            <a:off x="3843020" y="4366895"/>
            <a:ext cx="1896745" cy="337185"/>
          </a:xfrm>
          <a:prstGeom prst="rect">
            <a:avLst/>
          </a:prstGeom>
          <a:solidFill>
            <a:schemeClr val="bg1"/>
          </a:solid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1600" dirty="0">
                <a:solidFill>
                  <a:srgbClr val="243152"/>
                </a:solidFill>
                <a:latin typeface="微软雅黑" panose="020B0503020204020204" pitchFamily="34" charset="-122"/>
                <a:ea typeface="微软雅黑" panose="020B0503020204020204" pitchFamily="34" charset="-122"/>
              </a:rPr>
              <a:t>李想</a:t>
            </a:r>
            <a:r>
              <a:rPr lang="en-US" altLang="zh-CN" sz="1600" dirty="0">
                <a:solidFill>
                  <a:srgbClr val="243152"/>
                </a:solidFill>
                <a:latin typeface="微软雅黑" panose="020B0503020204020204" pitchFamily="34" charset="-122"/>
                <a:ea typeface="微软雅黑" panose="020B0503020204020204" pitchFamily="34" charset="-122"/>
              </a:rPr>
              <a:t> </a:t>
            </a:r>
            <a:endParaRPr lang="zh-CN" altLang="en-US" sz="1600" dirty="0">
              <a:solidFill>
                <a:srgbClr val="243152"/>
              </a:solidFill>
              <a:latin typeface="微软雅黑" panose="020B0503020204020204" pitchFamily="34" charset="-122"/>
              <a:ea typeface="微软雅黑" panose="020B0503020204020204" pitchFamily="34" charset="-122"/>
            </a:endParaRPr>
          </a:p>
        </p:txBody>
      </p:sp>
      <p:sp>
        <p:nvSpPr>
          <p:cNvPr id="6" name="灯片编号占位符 5"/>
          <p:cNvSpPr>
            <a:spLocks noGrp="1"/>
          </p:cNvSpPr>
          <p:nvPr>
            <p:ph type="sldNum" sz="quarter" idx="12"/>
          </p:nvPr>
        </p:nvSpPr>
        <p:spPr/>
        <p:txBody>
          <a:bodyPr/>
          <a:p>
            <a:fld id="{DECEAADD-04E7-4E9A-9769-230A8A5E70EE}" type="slidenum">
              <a:rPr lang="zh-CN" altLang="en-US" smtClean="0"/>
            </a:fld>
            <a:endParaRPr lang="zh-CN" altLang="en-US"/>
          </a:p>
        </p:txBody>
      </p:sp>
      <p:sp>
        <p:nvSpPr>
          <p:cNvPr id="22" name="页脚占位符 21"/>
          <p:cNvSpPr>
            <a:spLocks noGrp="1"/>
          </p:cNvSpPr>
          <p:nvPr>
            <p:ph type="ftr" sz="quarter" idx="11"/>
          </p:nvPr>
        </p:nvSpPr>
        <p:spPr/>
        <p:txBody>
          <a:bodyPr/>
          <a:p>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243152"/>
        </a:solidFill>
        <a:effectLst/>
      </p:bgPr>
    </p:bg>
    <p:spTree>
      <p:nvGrpSpPr>
        <p:cNvPr id="1" name=""/>
        <p:cNvGrpSpPr/>
        <p:nvPr/>
      </p:nvGrpSpPr>
      <p:grpSpPr>
        <a:xfrm>
          <a:off x="0" y="0"/>
          <a:ext cx="0" cy="0"/>
          <a:chOff x="0" y="0"/>
          <a:chExt cx="0" cy="0"/>
        </a:xfrm>
      </p:grpSpPr>
      <p:pic>
        <p:nvPicPr>
          <p:cNvPr id="8" name="PA-图片 16"/>
          <p:cNvPicPr>
            <a:picLocks noChangeAspect="1"/>
          </p:cNvPicPr>
          <p:nvPr>
            <p:custDataLst>
              <p:tags r:id="rId1"/>
            </p:custDataLst>
          </p:nvPr>
        </p:nvPicPr>
        <p:blipFill>
          <a:blip r:embed="rId2" cstate="print">
            <a:extLst>
              <a:ext uri="{28A0092B-C50C-407E-A947-70E740481C1C}">
                <a14:useLocalDpi xmlns:a14="http://schemas.microsoft.com/office/drawing/2010/main" val="0"/>
              </a:ext>
            </a:extLst>
          </a:blip>
          <a:stretch>
            <a:fillRect/>
          </a:stretch>
        </p:blipFill>
        <p:spPr>
          <a:xfrm>
            <a:off x="8906864" y="216748"/>
            <a:ext cx="2559535" cy="1002485"/>
          </a:xfrm>
          <a:prstGeom prst="rect">
            <a:avLst/>
          </a:prstGeom>
        </p:spPr>
      </p:pic>
      <p:sp>
        <p:nvSpPr>
          <p:cNvPr id="3" name="灯片编号占位符 2"/>
          <p:cNvSpPr>
            <a:spLocks noGrp="1"/>
          </p:cNvSpPr>
          <p:nvPr>
            <p:ph type="sldNum" sz="quarter" idx="12"/>
          </p:nvPr>
        </p:nvSpPr>
        <p:spPr/>
        <p:txBody>
          <a:bodyPr/>
          <a:p>
            <a:fld id="{DECEAADD-04E7-4E9A-9769-230A8A5E70EE}" type="slidenum">
              <a:rPr lang="zh-CN" altLang="en-US" smtClean="0"/>
            </a:fld>
            <a:endParaRPr lang="zh-CN" altLang="en-US"/>
          </a:p>
        </p:txBody>
      </p:sp>
      <p:sp>
        <p:nvSpPr>
          <p:cNvPr id="9" name="文本框 8"/>
          <p:cNvSpPr txBox="1"/>
          <p:nvPr/>
        </p:nvSpPr>
        <p:spPr>
          <a:xfrm>
            <a:off x="751205" y="426085"/>
            <a:ext cx="10010775" cy="583565"/>
          </a:xfrm>
          <a:prstGeom prst="rect">
            <a:avLst/>
          </a:prstGeom>
          <a:noFill/>
        </p:spPr>
        <p:txBody>
          <a:bodyPr wrap="square" rtlCol="0" anchor="t">
            <a:spAutoFit/>
          </a:bodyPr>
          <a:p>
            <a:pPr marL="0" indent="0">
              <a:spcBef>
                <a:spcPct val="0"/>
              </a:spcBef>
              <a:spcAft>
                <a:spcPct val="0"/>
              </a:spcAft>
            </a:pPr>
            <a:r>
              <a:rPr lang="en-US" altLang="zh-CN" sz="3200">
                <a:solidFill>
                  <a:schemeClr val="bg1"/>
                </a:solidFill>
                <a:ea typeface="微软雅黑" panose="020B0503020204020204" pitchFamily="34" charset="-122"/>
                <a:cs typeface="+mn-lt"/>
                <a:sym typeface="+mn-ea"/>
              </a:rPr>
              <a:t> </a:t>
            </a:r>
            <a:r>
              <a:rPr lang="en-US" altLang="zh-CN" sz="3200">
                <a:solidFill>
                  <a:schemeClr val="bg1"/>
                </a:solidFill>
                <a:sym typeface="+mn-ea"/>
              </a:rPr>
              <a:t>CNN+</a:t>
            </a:r>
            <a:r>
              <a:rPr lang="en-US" altLang="zh-CN" sz="3200">
                <a:solidFill>
                  <a:schemeClr val="bg1"/>
                </a:solidFill>
                <a:sym typeface="+mn-ea"/>
              </a:rPr>
              <a:t>Transformer</a:t>
            </a:r>
            <a:r>
              <a:rPr lang="en-US" altLang="zh-CN" sz="3200">
                <a:solidFill>
                  <a:schemeClr val="bg1"/>
                </a:solidFill>
                <a:ea typeface="微软雅黑" panose="020B0503020204020204" pitchFamily="34" charset="-122"/>
                <a:cs typeface="+mn-lt"/>
                <a:sym typeface="+mn-ea"/>
              </a:rPr>
              <a:t> </a:t>
            </a:r>
            <a:r>
              <a:rPr lang="en-US" altLang="zh-CN" sz="3200">
                <a:solidFill>
                  <a:schemeClr val="accent2"/>
                </a:solidFill>
                <a:ea typeface="微软雅黑" panose="020B0503020204020204" pitchFamily="34" charset="-122"/>
                <a:cs typeface="+mn-lt"/>
                <a:sym typeface="+mn-ea"/>
              </a:rPr>
              <a:t>Result VS MLP </a:t>
            </a:r>
            <a:r>
              <a:rPr lang="en-US" altLang="zh-CN" sz="3200">
                <a:solidFill>
                  <a:schemeClr val="bg1"/>
                </a:solidFill>
                <a:sym typeface="+mn-ea"/>
              </a:rPr>
              <a:t>ECAL</a:t>
            </a:r>
            <a:r>
              <a:rPr lang="en-US" altLang="zh-CN" sz="3200">
                <a:solidFill>
                  <a:schemeClr val="accent2"/>
                </a:solidFill>
                <a:ea typeface="微软雅黑" panose="020B0503020204020204" pitchFamily="34" charset="-122"/>
                <a:cs typeface="+mn-lt"/>
                <a:sym typeface="+mn-ea"/>
              </a:rPr>
              <a:t> (12000)</a:t>
            </a:r>
            <a:endParaRPr lang="en-US" altLang="zh-CN" sz="3200">
              <a:solidFill>
                <a:schemeClr val="bg1"/>
              </a:solidFill>
              <a:ea typeface="微软雅黑" panose="020B0503020204020204" pitchFamily="34" charset="-122"/>
              <a:cs typeface="+mn-lt"/>
              <a:sym typeface="+mn-ea"/>
            </a:endParaRPr>
          </a:p>
        </p:txBody>
      </p:sp>
      <p:sp>
        <p:nvSpPr>
          <p:cNvPr id="11" name="文本框 10"/>
          <p:cNvSpPr txBox="1"/>
          <p:nvPr/>
        </p:nvSpPr>
        <p:spPr>
          <a:xfrm>
            <a:off x="1801495" y="1177290"/>
            <a:ext cx="4108450" cy="368300"/>
          </a:xfrm>
          <a:prstGeom prst="rect">
            <a:avLst/>
          </a:prstGeom>
          <a:noFill/>
        </p:spPr>
        <p:txBody>
          <a:bodyPr wrap="square" rtlCol="0">
            <a:spAutoFit/>
          </a:bodyPr>
          <a:p>
            <a:r>
              <a:rPr lang="en-US" altLang="zh-CN">
                <a:solidFill>
                  <a:schemeClr val="bg1"/>
                </a:solidFill>
              </a:rPr>
              <a:t>Energy Resolution </a:t>
            </a:r>
            <a:r>
              <a:rPr lang="en-US" altLang="zh-CN">
                <a:solidFill>
                  <a:schemeClr val="accent2"/>
                </a:solidFill>
                <a:sym typeface="+mn-ea"/>
              </a:rPr>
              <a:t>CNN+</a:t>
            </a:r>
            <a:r>
              <a:rPr lang="en-US" altLang="zh-CN">
                <a:solidFill>
                  <a:schemeClr val="bg1"/>
                </a:solidFill>
                <a:sym typeface="+mn-ea"/>
              </a:rPr>
              <a:t>Transformer</a:t>
            </a:r>
            <a:r>
              <a:rPr lang="en-US" altLang="zh-CN">
                <a:solidFill>
                  <a:schemeClr val="bg1"/>
                </a:solidFill>
              </a:rPr>
              <a:t> </a:t>
            </a:r>
            <a:endParaRPr lang="en-US" altLang="zh-CN">
              <a:solidFill>
                <a:schemeClr val="bg1"/>
              </a:solidFill>
            </a:endParaRPr>
          </a:p>
        </p:txBody>
      </p:sp>
      <p:sp>
        <p:nvSpPr>
          <p:cNvPr id="5" name="文本框 4"/>
          <p:cNvSpPr txBox="1"/>
          <p:nvPr/>
        </p:nvSpPr>
        <p:spPr>
          <a:xfrm>
            <a:off x="862330" y="5906135"/>
            <a:ext cx="8881110" cy="755650"/>
          </a:xfrm>
          <a:prstGeom prst="rect">
            <a:avLst/>
          </a:prstGeom>
        </p:spPr>
        <p:txBody>
          <a:bodyPr wrap="square">
            <a:noAutofit/>
          </a:bodyPr>
          <a:p>
            <a:pPr>
              <a:lnSpc>
                <a:spcPct val="70000"/>
              </a:lnSpc>
            </a:pPr>
            <a:r>
              <a:rPr lang="en-US" altLang="zh-CN" sz="1400">
                <a:solidFill>
                  <a:schemeClr val="bg1"/>
                </a:solidFill>
              </a:rPr>
              <a:t>Discrete energy points</a:t>
            </a:r>
            <a:r>
              <a:rPr lang="zh-CN" altLang="en-US" sz="1400">
                <a:solidFill>
                  <a:schemeClr val="bg1"/>
                </a:solidFill>
              </a:rPr>
              <a:t>：</a:t>
            </a:r>
            <a:endParaRPr lang="zh-CN" altLang="en-US" sz="1400">
              <a:solidFill>
                <a:schemeClr val="bg1"/>
              </a:solidFill>
            </a:endParaRPr>
          </a:p>
          <a:p>
            <a:pPr>
              <a:lnSpc>
                <a:spcPct val="70000"/>
              </a:lnSpc>
            </a:pPr>
            <a:endParaRPr lang="zh-CN" altLang="en-US" sz="1400">
              <a:solidFill>
                <a:schemeClr val="bg1"/>
              </a:solidFill>
            </a:endParaRPr>
          </a:p>
          <a:p>
            <a:pPr>
              <a:lnSpc>
                <a:spcPct val="70000"/>
              </a:lnSpc>
            </a:pPr>
            <a:r>
              <a:rPr lang="en-US" altLang="zh-CN" sz="1400">
                <a:solidFill>
                  <a:schemeClr val="bg1"/>
                </a:solidFill>
              </a:rPr>
              <a:t>[2.0, 3.0, 4.0, 5.0, 6.0, 7.0, 8.0, 9.0, 10.0, 15.0, 20.0, 25.0, 30.0, 40.0, 50.0, 60.0, 70.0, 80.0, 90.0, 100.0, 110.0]GeV</a:t>
            </a:r>
            <a:endParaRPr lang="en-US" altLang="zh-CN" sz="1400">
              <a:solidFill>
                <a:schemeClr val="bg1"/>
              </a:solidFill>
            </a:endParaRPr>
          </a:p>
          <a:p>
            <a:pPr>
              <a:lnSpc>
                <a:spcPct val="70000"/>
              </a:lnSpc>
            </a:pPr>
            <a:endParaRPr lang="en-US" altLang="zh-CN" sz="1400">
              <a:solidFill>
                <a:schemeClr val="bg1"/>
              </a:solidFill>
            </a:endParaRPr>
          </a:p>
          <a:p>
            <a:pPr>
              <a:lnSpc>
                <a:spcPct val="70000"/>
              </a:lnSpc>
            </a:pPr>
            <a:r>
              <a:rPr lang="en-US" altLang="zh-CN" sz="1400">
                <a:solidFill>
                  <a:schemeClr val="bg1"/>
                </a:solidFill>
              </a:rPr>
              <a:t>Truth = Total deposited energy (</a:t>
            </a:r>
            <a:r>
              <a:rPr lang="en-US" altLang="zh-CN" sz="1400">
                <a:solidFill>
                  <a:schemeClr val="accent2"/>
                </a:solidFill>
              </a:rPr>
              <a:t>MC</a:t>
            </a:r>
            <a:r>
              <a:rPr lang="en-US" altLang="zh-CN" sz="1400">
                <a:solidFill>
                  <a:schemeClr val="bg1"/>
                </a:solidFill>
              </a:rPr>
              <a:t>)</a:t>
            </a:r>
            <a:endParaRPr lang="en-US" altLang="zh-CN" sz="1400">
              <a:solidFill>
                <a:schemeClr val="bg1"/>
              </a:solidFill>
            </a:endParaRPr>
          </a:p>
          <a:p>
            <a:endParaRPr lang="en-US" altLang="zh-CN" sz="1400">
              <a:solidFill>
                <a:schemeClr val="bg1"/>
              </a:solidFill>
            </a:endParaRPr>
          </a:p>
        </p:txBody>
      </p:sp>
      <p:sp>
        <p:nvSpPr>
          <p:cNvPr id="10" name="文本框 9"/>
          <p:cNvSpPr txBox="1"/>
          <p:nvPr/>
        </p:nvSpPr>
        <p:spPr>
          <a:xfrm>
            <a:off x="7799070" y="1177290"/>
            <a:ext cx="2524760" cy="368300"/>
          </a:xfrm>
          <a:prstGeom prst="rect">
            <a:avLst/>
          </a:prstGeom>
          <a:noFill/>
        </p:spPr>
        <p:txBody>
          <a:bodyPr wrap="square" rtlCol="0">
            <a:spAutoFit/>
          </a:bodyPr>
          <a:p>
            <a:r>
              <a:rPr lang="en-US" altLang="zh-CN">
                <a:solidFill>
                  <a:schemeClr val="bg1"/>
                </a:solidFill>
              </a:rPr>
              <a:t>Energy Resolution </a:t>
            </a:r>
            <a:r>
              <a:rPr lang="en-US" altLang="zh-CN">
                <a:solidFill>
                  <a:schemeClr val="accent2"/>
                </a:solidFill>
                <a:ea typeface="微软雅黑" panose="020B0503020204020204" pitchFamily="34" charset="-122"/>
                <a:cs typeface="+mn-lt"/>
                <a:sym typeface="+mn-ea"/>
              </a:rPr>
              <a:t>MLP</a:t>
            </a:r>
            <a:endParaRPr lang="en-US" altLang="zh-CN">
              <a:solidFill>
                <a:schemeClr val="bg1"/>
              </a:solidFill>
            </a:endParaRPr>
          </a:p>
        </p:txBody>
      </p:sp>
      <p:pic>
        <p:nvPicPr>
          <p:cNvPr id="4" name="图片 3"/>
          <p:cNvPicPr>
            <a:picLocks noChangeAspect="1"/>
          </p:cNvPicPr>
          <p:nvPr/>
        </p:nvPicPr>
        <p:blipFill>
          <a:blip r:embed="rId3"/>
          <a:stretch>
            <a:fillRect/>
          </a:stretch>
        </p:blipFill>
        <p:spPr>
          <a:xfrm>
            <a:off x="7087870" y="1610995"/>
            <a:ext cx="4138295" cy="4144645"/>
          </a:xfrm>
          <a:prstGeom prst="rect">
            <a:avLst/>
          </a:prstGeom>
        </p:spPr>
      </p:pic>
      <p:pic>
        <p:nvPicPr>
          <p:cNvPr id="6" name="图片 5"/>
          <p:cNvPicPr>
            <a:picLocks noChangeAspect="1"/>
          </p:cNvPicPr>
          <p:nvPr/>
        </p:nvPicPr>
        <p:blipFill>
          <a:blip r:embed="rId4"/>
          <a:stretch>
            <a:fillRect/>
          </a:stretch>
        </p:blipFill>
        <p:spPr>
          <a:xfrm>
            <a:off x="1551940" y="1630045"/>
            <a:ext cx="4091305" cy="408686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243152"/>
        </a:solidFill>
        <a:effectLst/>
      </p:bgPr>
    </p:bg>
    <p:spTree>
      <p:nvGrpSpPr>
        <p:cNvPr id="1" name=""/>
        <p:cNvGrpSpPr/>
        <p:nvPr/>
      </p:nvGrpSpPr>
      <p:grpSpPr>
        <a:xfrm>
          <a:off x="0" y="0"/>
          <a:ext cx="0" cy="0"/>
          <a:chOff x="0" y="0"/>
          <a:chExt cx="0" cy="0"/>
        </a:xfrm>
      </p:grpSpPr>
      <p:pic>
        <p:nvPicPr>
          <p:cNvPr id="8" name="PA-图片 16"/>
          <p:cNvPicPr>
            <a:picLocks noChangeAspect="1"/>
          </p:cNvPicPr>
          <p:nvPr>
            <p:custDataLst>
              <p:tags r:id="rId1"/>
            </p:custDataLst>
          </p:nvPr>
        </p:nvPicPr>
        <p:blipFill>
          <a:blip r:embed="rId2" cstate="print">
            <a:extLst>
              <a:ext uri="{28A0092B-C50C-407E-A947-70E740481C1C}">
                <a14:useLocalDpi xmlns:a14="http://schemas.microsoft.com/office/drawing/2010/main" val="0"/>
              </a:ext>
            </a:extLst>
          </a:blip>
          <a:stretch>
            <a:fillRect/>
          </a:stretch>
        </p:blipFill>
        <p:spPr>
          <a:xfrm>
            <a:off x="8906864" y="216748"/>
            <a:ext cx="2559535" cy="1002485"/>
          </a:xfrm>
          <a:prstGeom prst="rect">
            <a:avLst/>
          </a:prstGeom>
        </p:spPr>
      </p:pic>
      <p:sp>
        <p:nvSpPr>
          <p:cNvPr id="3" name="灯片编号占位符 2"/>
          <p:cNvSpPr>
            <a:spLocks noGrp="1"/>
          </p:cNvSpPr>
          <p:nvPr>
            <p:ph type="sldNum" sz="quarter" idx="12"/>
          </p:nvPr>
        </p:nvSpPr>
        <p:spPr/>
        <p:txBody>
          <a:bodyPr/>
          <a:p>
            <a:fld id="{DECEAADD-04E7-4E9A-9769-230A8A5E70EE}" type="slidenum">
              <a:rPr lang="zh-CN" altLang="en-US" smtClean="0"/>
            </a:fld>
            <a:endParaRPr lang="zh-CN" altLang="en-US"/>
          </a:p>
        </p:txBody>
      </p:sp>
      <p:sp>
        <p:nvSpPr>
          <p:cNvPr id="9" name="文本框 8"/>
          <p:cNvSpPr txBox="1"/>
          <p:nvPr/>
        </p:nvSpPr>
        <p:spPr>
          <a:xfrm>
            <a:off x="751205" y="426085"/>
            <a:ext cx="10010775" cy="583565"/>
          </a:xfrm>
          <a:prstGeom prst="rect">
            <a:avLst/>
          </a:prstGeom>
          <a:noFill/>
        </p:spPr>
        <p:txBody>
          <a:bodyPr wrap="square" rtlCol="0" anchor="t">
            <a:spAutoFit/>
          </a:bodyPr>
          <a:p>
            <a:pPr marL="0" indent="0">
              <a:spcBef>
                <a:spcPct val="0"/>
              </a:spcBef>
              <a:spcAft>
                <a:spcPct val="0"/>
              </a:spcAft>
            </a:pPr>
            <a:r>
              <a:rPr lang="en-US" altLang="zh-CN" sz="3200">
                <a:solidFill>
                  <a:schemeClr val="bg1"/>
                </a:solidFill>
                <a:ea typeface="微软雅黑" panose="020B0503020204020204" pitchFamily="34" charset="-122"/>
                <a:cs typeface="+mn-lt"/>
                <a:sym typeface="+mn-ea"/>
              </a:rPr>
              <a:t> </a:t>
            </a:r>
            <a:r>
              <a:rPr lang="en-US" altLang="zh-CN" sz="3200">
                <a:solidFill>
                  <a:schemeClr val="bg1"/>
                </a:solidFill>
                <a:sym typeface="+mn-ea"/>
              </a:rPr>
              <a:t>CNN+</a:t>
            </a:r>
            <a:r>
              <a:rPr lang="en-US" altLang="zh-CN" sz="3200">
                <a:solidFill>
                  <a:schemeClr val="bg1"/>
                </a:solidFill>
                <a:sym typeface="+mn-ea"/>
              </a:rPr>
              <a:t>Transformer</a:t>
            </a:r>
            <a:r>
              <a:rPr lang="en-US" altLang="zh-CN" sz="3200">
                <a:solidFill>
                  <a:schemeClr val="bg1"/>
                </a:solidFill>
                <a:ea typeface="微软雅黑" panose="020B0503020204020204" pitchFamily="34" charset="-122"/>
                <a:cs typeface="+mn-lt"/>
                <a:sym typeface="+mn-ea"/>
              </a:rPr>
              <a:t> </a:t>
            </a:r>
            <a:r>
              <a:rPr lang="en-US" altLang="zh-CN" sz="3200">
                <a:solidFill>
                  <a:schemeClr val="accent2"/>
                </a:solidFill>
                <a:ea typeface="微软雅黑" panose="020B0503020204020204" pitchFamily="34" charset="-122"/>
                <a:cs typeface="+mn-lt"/>
                <a:sym typeface="+mn-ea"/>
              </a:rPr>
              <a:t>Result VS MLP </a:t>
            </a:r>
            <a:r>
              <a:rPr lang="en-US" altLang="zh-CN" sz="3200">
                <a:solidFill>
                  <a:schemeClr val="bg1"/>
                </a:solidFill>
                <a:sym typeface="+mn-ea"/>
              </a:rPr>
              <a:t>ECAL</a:t>
            </a:r>
            <a:r>
              <a:rPr lang="en-US" altLang="zh-CN" sz="3200">
                <a:solidFill>
                  <a:schemeClr val="accent2"/>
                </a:solidFill>
                <a:ea typeface="微软雅黑" panose="020B0503020204020204" pitchFamily="34" charset="-122"/>
                <a:cs typeface="+mn-lt"/>
                <a:sym typeface="+mn-ea"/>
              </a:rPr>
              <a:t> (12000)</a:t>
            </a:r>
            <a:endParaRPr lang="en-US" altLang="zh-CN" sz="3200">
              <a:solidFill>
                <a:schemeClr val="bg1"/>
              </a:solidFill>
              <a:ea typeface="微软雅黑" panose="020B0503020204020204" pitchFamily="34" charset="-122"/>
              <a:cs typeface="+mn-lt"/>
              <a:sym typeface="+mn-ea"/>
            </a:endParaRPr>
          </a:p>
        </p:txBody>
      </p:sp>
      <p:sp>
        <p:nvSpPr>
          <p:cNvPr id="11" name="文本框 10"/>
          <p:cNvSpPr txBox="1"/>
          <p:nvPr/>
        </p:nvSpPr>
        <p:spPr>
          <a:xfrm>
            <a:off x="1801495" y="1177290"/>
            <a:ext cx="4108450" cy="368300"/>
          </a:xfrm>
          <a:prstGeom prst="rect">
            <a:avLst/>
          </a:prstGeom>
          <a:noFill/>
        </p:spPr>
        <p:txBody>
          <a:bodyPr wrap="square" rtlCol="0">
            <a:spAutoFit/>
          </a:bodyPr>
          <a:p>
            <a:r>
              <a:rPr lang="en-US" altLang="zh-CN">
                <a:solidFill>
                  <a:schemeClr val="bg1"/>
                </a:solidFill>
                <a:sym typeface="+mn-ea"/>
              </a:rPr>
              <a:t>Linearity</a:t>
            </a:r>
            <a:r>
              <a:rPr lang="en-US" altLang="zh-CN">
                <a:solidFill>
                  <a:schemeClr val="bg1"/>
                </a:solidFill>
              </a:rPr>
              <a:t> </a:t>
            </a:r>
            <a:r>
              <a:rPr lang="en-US" altLang="zh-CN">
                <a:solidFill>
                  <a:schemeClr val="accent2"/>
                </a:solidFill>
                <a:sym typeface="+mn-ea"/>
              </a:rPr>
              <a:t>CNN+</a:t>
            </a:r>
            <a:r>
              <a:rPr lang="en-US" altLang="zh-CN">
                <a:solidFill>
                  <a:schemeClr val="bg1"/>
                </a:solidFill>
                <a:sym typeface="+mn-ea"/>
              </a:rPr>
              <a:t>Transformer</a:t>
            </a:r>
            <a:r>
              <a:rPr lang="en-US" altLang="zh-CN">
                <a:solidFill>
                  <a:schemeClr val="bg1"/>
                </a:solidFill>
              </a:rPr>
              <a:t> </a:t>
            </a:r>
            <a:endParaRPr lang="en-US" altLang="zh-CN">
              <a:solidFill>
                <a:schemeClr val="bg1"/>
              </a:solidFill>
            </a:endParaRPr>
          </a:p>
        </p:txBody>
      </p:sp>
      <p:sp>
        <p:nvSpPr>
          <p:cNvPr id="5" name="文本框 4"/>
          <p:cNvSpPr txBox="1"/>
          <p:nvPr/>
        </p:nvSpPr>
        <p:spPr>
          <a:xfrm>
            <a:off x="862330" y="5906135"/>
            <a:ext cx="8881110" cy="755650"/>
          </a:xfrm>
          <a:prstGeom prst="rect">
            <a:avLst/>
          </a:prstGeom>
        </p:spPr>
        <p:txBody>
          <a:bodyPr wrap="square">
            <a:noAutofit/>
          </a:bodyPr>
          <a:p>
            <a:pPr>
              <a:lnSpc>
                <a:spcPct val="70000"/>
              </a:lnSpc>
            </a:pPr>
            <a:r>
              <a:rPr lang="en-US" altLang="zh-CN" sz="1400">
                <a:solidFill>
                  <a:schemeClr val="bg1"/>
                </a:solidFill>
              </a:rPr>
              <a:t>Discrete energy points</a:t>
            </a:r>
            <a:r>
              <a:rPr lang="zh-CN" altLang="en-US" sz="1400">
                <a:solidFill>
                  <a:schemeClr val="bg1"/>
                </a:solidFill>
              </a:rPr>
              <a:t>：</a:t>
            </a:r>
            <a:endParaRPr lang="zh-CN" altLang="en-US" sz="1400">
              <a:solidFill>
                <a:schemeClr val="bg1"/>
              </a:solidFill>
            </a:endParaRPr>
          </a:p>
          <a:p>
            <a:pPr>
              <a:lnSpc>
                <a:spcPct val="70000"/>
              </a:lnSpc>
            </a:pPr>
            <a:endParaRPr lang="zh-CN" altLang="en-US" sz="1400">
              <a:solidFill>
                <a:schemeClr val="bg1"/>
              </a:solidFill>
            </a:endParaRPr>
          </a:p>
          <a:p>
            <a:pPr>
              <a:lnSpc>
                <a:spcPct val="70000"/>
              </a:lnSpc>
            </a:pPr>
            <a:r>
              <a:rPr lang="en-US" altLang="zh-CN" sz="1400">
                <a:solidFill>
                  <a:schemeClr val="bg1"/>
                </a:solidFill>
              </a:rPr>
              <a:t>[2.0, 3.0, 4.0, 5.0, 6.0, 7.0, 8.0, 9.0, 10.0, 15.0, 20.0, 25.0, 30.0, 40.0, 50.0, 60.0, 70.0, 80.0, 90.0, 100.0, 110.0]GeV</a:t>
            </a:r>
            <a:endParaRPr lang="en-US" altLang="zh-CN" sz="1400">
              <a:solidFill>
                <a:schemeClr val="bg1"/>
              </a:solidFill>
            </a:endParaRPr>
          </a:p>
          <a:p>
            <a:pPr>
              <a:lnSpc>
                <a:spcPct val="70000"/>
              </a:lnSpc>
            </a:pPr>
            <a:endParaRPr lang="en-US" altLang="zh-CN" sz="1400">
              <a:solidFill>
                <a:schemeClr val="bg1"/>
              </a:solidFill>
            </a:endParaRPr>
          </a:p>
          <a:p>
            <a:pPr>
              <a:lnSpc>
                <a:spcPct val="70000"/>
              </a:lnSpc>
            </a:pPr>
            <a:r>
              <a:rPr lang="en-US" altLang="zh-CN" sz="1400">
                <a:solidFill>
                  <a:schemeClr val="bg1"/>
                </a:solidFill>
              </a:rPr>
              <a:t>Truth = Total deposited energy (</a:t>
            </a:r>
            <a:r>
              <a:rPr lang="en-US" altLang="zh-CN" sz="1400">
                <a:solidFill>
                  <a:schemeClr val="accent2"/>
                </a:solidFill>
              </a:rPr>
              <a:t>MC</a:t>
            </a:r>
            <a:r>
              <a:rPr lang="en-US" altLang="zh-CN" sz="1400">
                <a:solidFill>
                  <a:schemeClr val="bg1"/>
                </a:solidFill>
              </a:rPr>
              <a:t>)</a:t>
            </a:r>
            <a:endParaRPr lang="en-US" altLang="zh-CN" sz="1400">
              <a:solidFill>
                <a:schemeClr val="bg1"/>
              </a:solidFill>
            </a:endParaRPr>
          </a:p>
          <a:p>
            <a:endParaRPr lang="en-US" altLang="zh-CN" sz="1400">
              <a:solidFill>
                <a:schemeClr val="bg1"/>
              </a:solidFill>
            </a:endParaRPr>
          </a:p>
        </p:txBody>
      </p:sp>
      <p:sp>
        <p:nvSpPr>
          <p:cNvPr id="10" name="文本框 9"/>
          <p:cNvSpPr txBox="1"/>
          <p:nvPr/>
        </p:nvSpPr>
        <p:spPr>
          <a:xfrm>
            <a:off x="7799070" y="1177290"/>
            <a:ext cx="2524760" cy="368300"/>
          </a:xfrm>
          <a:prstGeom prst="rect">
            <a:avLst/>
          </a:prstGeom>
          <a:noFill/>
        </p:spPr>
        <p:txBody>
          <a:bodyPr wrap="square" rtlCol="0">
            <a:spAutoFit/>
          </a:bodyPr>
          <a:p>
            <a:r>
              <a:rPr lang="en-US" altLang="zh-CN">
                <a:solidFill>
                  <a:schemeClr val="bg1"/>
                </a:solidFill>
                <a:sym typeface="+mn-ea"/>
              </a:rPr>
              <a:t>Linearity</a:t>
            </a:r>
            <a:r>
              <a:rPr lang="en-US" altLang="zh-CN">
                <a:solidFill>
                  <a:schemeClr val="bg1"/>
                </a:solidFill>
              </a:rPr>
              <a:t> </a:t>
            </a:r>
            <a:r>
              <a:rPr lang="en-US" altLang="zh-CN">
                <a:solidFill>
                  <a:schemeClr val="accent2"/>
                </a:solidFill>
                <a:ea typeface="微软雅黑" panose="020B0503020204020204" pitchFamily="34" charset="-122"/>
                <a:cs typeface="+mn-lt"/>
                <a:sym typeface="+mn-ea"/>
              </a:rPr>
              <a:t>MLP</a:t>
            </a:r>
            <a:endParaRPr lang="en-US" altLang="zh-CN">
              <a:solidFill>
                <a:schemeClr val="bg1"/>
              </a:solidFill>
            </a:endParaRPr>
          </a:p>
        </p:txBody>
      </p:sp>
      <p:pic>
        <p:nvPicPr>
          <p:cNvPr id="13" name="图片 12"/>
          <p:cNvPicPr>
            <a:picLocks noChangeAspect="1"/>
          </p:cNvPicPr>
          <p:nvPr/>
        </p:nvPicPr>
        <p:blipFill>
          <a:blip r:embed="rId3"/>
          <a:stretch>
            <a:fillRect/>
          </a:stretch>
        </p:blipFill>
        <p:spPr>
          <a:xfrm>
            <a:off x="6610350" y="1694180"/>
            <a:ext cx="4251325" cy="4213225"/>
          </a:xfrm>
          <a:prstGeom prst="rect">
            <a:avLst/>
          </a:prstGeom>
        </p:spPr>
      </p:pic>
      <p:pic>
        <p:nvPicPr>
          <p:cNvPr id="2" name="图片 1"/>
          <p:cNvPicPr>
            <a:picLocks noChangeAspect="1"/>
          </p:cNvPicPr>
          <p:nvPr/>
        </p:nvPicPr>
        <p:blipFill>
          <a:blip r:embed="rId4"/>
          <a:stretch>
            <a:fillRect/>
          </a:stretch>
        </p:blipFill>
        <p:spPr>
          <a:xfrm>
            <a:off x="1518285" y="1698625"/>
            <a:ext cx="4180205" cy="419163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243152"/>
        </a:solidFill>
        <a:effectLst/>
      </p:bgPr>
    </p:bg>
    <p:spTree>
      <p:nvGrpSpPr>
        <p:cNvPr id="1" name=""/>
        <p:cNvGrpSpPr/>
        <p:nvPr/>
      </p:nvGrpSpPr>
      <p:grpSpPr>
        <a:xfrm>
          <a:off x="0" y="0"/>
          <a:ext cx="0" cy="0"/>
          <a:chOff x="0" y="0"/>
          <a:chExt cx="0" cy="0"/>
        </a:xfrm>
      </p:grpSpPr>
      <p:pic>
        <p:nvPicPr>
          <p:cNvPr id="4" name="PA-图片 16"/>
          <p:cNvPicPr>
            <a:picLocks noChangeAspect="1"/>
          </p:cNvPicPr>
          <p:nvPr>
            <p:custDataLst>
              <p:tags r:id="rId1"/>
            </p:custDataLst>
          </p:nvPr>
        </p:nvPicPr>
        <p:blipFill>
          <a:blip r:embed="rId2" cstate="print">
            <a:extLst>
              <a:ext uri="{28A0092B-C50C-407E-A947-70E740481C1C}">
                <a14:useLocalDpi xmlns:a14="http://schemas.microsoft.com/office/drawing/2010/main" val="0"/>
              </a:ext>
            </a:extLst>
          </a:blip>
          <a:stretch>
            <a:fillRect/>
          </a:stretch>
        </p:blipFill>
        <p:spPr>
          <a:xfrm>
            <a:off x="8906864" y="216748"/>
            <a:ext cx="2559535" cy="1002485"/>
          </a:xfrm>
          <a:prstGeom prst="rect">
            <a:avLst/>
          </a:prstGeom>
        </p:spPr>
      </p:pic>
      <p:sp>
        <p:nvSpPr>
          <p:cNvPr id="6" name="文本框 5"/>
          <p:cNvSpPr txBox="1"/>
          <p:nvPr/>
        </p:nvSpPr>
        <p:spPr>
          <a:xfrm>
            <a:off x="725805" y="876300"/>
            <a:ext cx="8303895" cy="953135"/>
          </a:xfrm>
          <a:prstGeom prst="rect">
            <a:avLst/>
          </a:prstGeom>
          <a:noFill/>
        </p:spPr>
        <p:txBody>
          <a:bodyPr wrap="square" rtlCol="0">
            <a:spAutoFit/>
          </a:bodyPr>
          <a:p>
            <a:r>
              <a:rPr lang="en-US" altLang="zh-CN" sz="3200">
                <a:solidFill>
                  <a:schemeClr val="bg1"/>
                </a:solidFill>
              </a:rPr>
              <a:t> Summ</a:t>
            </a:r>
            <a:r>
              <a:rPr lang="en-US" altLang="zh-CN" sz="3200">
                <a:solidFill>
                  <a:schemeClr val="bg1"/>
                </a:solidFill>
              </a:rPr>
              <a:t>ary</a:t>
            </a:r>
            <a:endParaRPr lang="en-US" altLang="zh-CN" sz="3200">
              <a:solidFill>
                <a:schemeClr val="bg1"/>
              </a:solidFill>
            </a:endParaRPr>
          </a:p>
          <a:p>
            <a:pPr indent="0">
              <a:buFont typeface="Wingdings" panose="05000000000000000000" charset="0"/>
              <a:buNone/>
            </a:pPr>
            <a:r>
              <a:rPr lang="en-US" altLang="zh-CN" sz="2400">
                <a:solidFill>
                  <a:schemeClr val="bg1"/>
                </a:solidFill>
              </a:rPr>
              <a:t> </a:t>
            </a:r>
            <a:endParaRPr lang="en-US" altLang="zh-CN" sz="2400">
              <a:solidFill>
                <a:schemeClr val="bg1"/>
              </a:solidFill>
            </a:endParaRPr>
          </a:p>
        </p:txBody>
      </p:sp>
      <p:sp>
        <p:nvSpPr>
          <p:cNvPr id="7" name="灯片编号占位符 6"/>
          <p:cNvSpPr>
            <a:spLocks noGrp="1"/>
          </p:cNvSpPr>
          <p:nvPr>
            <p:ph type="sldNum" sz="quarter" idx="12"/>
          </p:nvPr>
        </p:nvSpPr>
        <p:spPr/>
        <p:txBody>
          <a:bodyPr/>
          <a:p>
            <a:fld id="{DECEAADD-04E7-4E9A-9769-230A8A5E70EE}" type="slidenum">
              <a:rPr lang="zh-CN" altLang="en-US" smtClean="0"/>
            </a:fld>
            <a:endParaRPr lang="zh-CN" altLang="en-US"/>
          </a:p>
        </p:txBody>
      </p:sp>
      <p:sp>
        <p:nvSpPr>
          <p:cNvPr id="10" name="页脚占位符 9"/>
          <p:cNvSpPr>
            <a:spLocks noGrp="1"/>
          </p:cNvSpPr>
          <p:nvPr>
            <p:ph type="ftr" sz="quarter" idx="11"/>
          </p:nvPr>
        </p:nvSpPr>
        <p:spPr/>
        <p:txBody>
          <a:bodyPr/>
          <a:p>
            <a:endParaRPr lang="zh-CN" altLang="en-US"/>
          </a:p>
        </p:txBody>
      </p:sp>
      <p:sp>
        <p:nvSpPr>
          <p:cNvPr id="11" name="文本框 10"/>
          <p:cNvSpPr txBox="1"/>
          <p:nvPr/>
        </p:nvSpPr>
        <p:spPr>
          <a:xfrm>
            <a:off x="725805" y="1492885"/>
            <a:ext cx="10175240" cy="1419860"/>
          </a:xfrm>
          <a:prstGeom prst="rect">
            <a:avLst/>
          </a:prstGeom>
          <a:noFill/>
        </p:spPr>
        <p:txBody>
          <a:bodyPr wrap="square" rtlCol="0" anchor="t">
            <a:spAutoFit/>
          </a:bodyPr>
          <a:p>
            <a:pPr marL="285750" indent="-285750">
              <a:lnSpc>
                <a:spcPct val="240000"/>
              </a:lnSpc>
              <a:buFont typeface="Arial" panose="020B0604020202020204" pitchFamily="34" charset="0"/>
              <a:buChar char="•"/>
            </a:pPr>
            <a:r>
              <a:rPr lang="en-US" altLang="zh-CN">
                <a:solidFill>
                  <a:schemeClr val="bg1"/>
                </a:solidFill>
                <a:sym typeface="+mn-ea"/>
              </a:rPr>
              <a:t>The hit-level CNN+LSTM architecture demonstrates significant potential; </a:t>
            </a:r>
            <a:endParaRPr lang="en-US" altLang="zh-CN">
              <a:solidFill>
                <a:schemeClr val="bg1"/>
              </a:solidFill>
              <a:sym typeface="+mn-ea"/>
            </a:endParaRPr>
          </a:p>
          <a:p>
            <a:pPr marL="285750" indent="-285750">
              <a:lnSpc>
                <a:spcPct val="240000"/>
              </a:lnSpc>
              <a:buFont typeface="Arial" panose="020B0604020202020204" pitchFamily="34" charset="0"/>
              <a:buChar char="•"/>
            </a:pPr>
            <a:r>
              <a:rPr lang="en-US" altLang="zh-CN">
                <a:solidFill>
                  <a:schemeClr val="bg1"/>
                </a:solidFill>
                <a:sym typeface="+mn-ea"/>
              </a:rPr>
              <a:t>The sample size remains a decisive factor for the performance of such machine learning models.</a:t>
            </a:r>
            <a:endParaRPr lang="en-US" altLang="zh-CN">
              <a:solidFill>
                <a:srgbClr val="FFC000"/>
              </a:solidFill>
            </a:endParaRPr>
          </a:p>
        </p:txBody>
      </p:sp>
      <p:sp>
        <p:nvSpPr>
          <p:cNvPr id="13" name="文本框 12"/>
          <p:cNvSpPr txBox="1"/>
          <p:nvPr/>
        </p:nvSpPr>
        <p:spPr>
          <a:xfrm>
            <a:off x="603250" y="3721735"/>
            <a:ext cx="8303895" cy="1445260"/>
          </a:xfrm>
          <a:prstGeom prst="rect">
            <a:avLst/>
          </a:prstGeom>
          <a:noFill/>
        </p:spPr>
        <p:txBody>
          <a:bodyPr wrap="square" rtlCol="0">
            <a:spAutoFit/>
          </a:bodyPr>
          <a:p>
            <a:r>
              <a:rPr lang="en-US" altLang="zh-CN" sz="3200">
                <a:solidFill>
                  <a:schemeClr val="bg1"/>
                </a:solidFill>
              </a:rPr>
              <a:t>Next step</a:t>
            </a:r>
            <a:endParaRPr lang="en-US" altLang="zh-CN" sz="3200">
              <a:solidFill>
                <a:schemeClr val="bg1"/>
              </a:solidFill>
            </a:endParaRPr>
          </a:p>
          <a:p>
            <a:endParaRPr lang="en-US" altLang="zh-CN" sz="3200">
              <a:solidFill>
                <a:schemeClr val="bg1"/>
              </a:solidFill>
            </a:endParaRPr>
          </a:p>
          <a:p>
            <a:pPr indent="0">
              <a:buFont typeface="Wingdings" panose="05000000000000000000" charset="0"/>
              <a:buNone/>
            </a:pPr>
            <a:r>
              <a:rPr lang="en-US" altLang="zh-CN" sz="2400">
                <a:solidFill>
                  <a:schemeClr val="bg1"/>
                </a:solidFill>
              </a:rPr>
              <a:t> </a:t>
            </a:r>
            <a:endParaRPr lang="en-US" altLang="zh-CN" sz="2400">
              <a:solidFill>
                <a:schemeClr val="bg1"/>
              </a:solidFill>
            </a:endParaRPr>
          </a:p>
        </p:txBody>
      </p:sp>
      <p:sp>
        <p:nvSpPr>
          <p:cNvPr id="14" name="文本框 13"/>
          <p:cNvSpPr txBox="1"/>
          <p:nvPr/>
        </p:nvSpPr>
        <p:spPr>
          <a:xfrm>
            <a:off x="603250" y="4288790"/>
            <a:ext cx="10175240" cy="1419860"/>
          </a:xfrm>
          <a:prstGeom prst="rect">
            <a:avLst/>
          </a:prstGeom>
          <a:noFill/>
        </p:spPr>
        <p:txBody>
          <a:bodyPr wrap="square" rtlCol="0" anchor="t">
            <a:spAutoFit/>
          </a:bodyPr>
          <a:p>
            <a:pPr marL="285750" indent="-285750">
              <a:lnSpc>
                <a:spcPct val="240000"/>
              </a:lnSpc>
              <a:buFont typeface="Arial" panose="020B0604020202020204" pitchFamily="34" charset="0"/>
              <a:buChar char="•"/>
            </a:pPr>
            <a:r>
              <a:rPr lang="en-US" altLang="zh-CN">
                <a:solidFill>
                  <a:schemeClr val="bg1"/>
                </a:solidFill>
                <a:sym typeface="+mn-ea"/>
              </a:rPr>
              <a:t>CNN+LSTM  run HCAL</a:t>
            </a:r>
            <a:endParaRPr lang="en-US" altLang="zh-CN">
              <a:solidFill>
                <a:schemeClr val="bg1"/>
              </a:solidFill>
            </a:endParaRPr>
          </a:p>
          <a:p>
            <a:pPr marL="285750" indent="-285750">
              <a:lnSpc>
                <a:spcPct val="240000"/>
              </a:lnSpc>
              <a:buFont typeface="Arial" panose="020B0604020202020204" pitchFamily="34" charset="0"/>
              <a:buChar char="•"/>
            </a:pPr>
            <a:r>
              <a:rPr lang="en-US" altLang="zh-CN">
                <a:solidFill>
                  <a:schemeClr val="bg1"/>
                </a:solidFill>
              </a:rPr>
              <a:t>Update Tramsformer</a:t>
            </a:r>
            <a:endParaRPr lang="en-US" altLang="zh-CN">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243152"/>
        </a:solidFill>
        <a:effectLst/>
      </p:bgPr>
    </p:bg>
    <p:spTree>
      <p:nvGrpSpPr>
        <p:cNvPr id="1" name=""/>
        <p:cNvGrpSpPr/>
        <p:nvPr/>
      </p:nvGrpSpPr>
      <p:grpSpPr>
        <a:xfrm>
          <a:off x="0" y="0"/>
          <a:ext cx="0" cy="0"/>
          <a:chOff x="0" y="0"/>
          <a:chExt cx="0" cy="0"/>
        </a:xfrm>
      </p:grpSpPr>
      <p:pic>
        <p:nvPicPr>
          <p:cNvPr id="8" name="PA-图片 16"/>
          <p:cNvPicPr>
            <a:picLocks noChangeAspect="1"/>
          </p:cNvPicPr>
          <p:nvPr>
            <p:custDataLst>
              <p:tags r:id="rId1"/>
            </p:custDataLst>
          </p:nvPr>
        </p:nvPicPr>
        <p:blipFill>
          <a:blip r:embed="rId2" cstate="print">
            <a:extLst>
              <a:ext uri="{28A0092B-C50C-407E-A947-70E740481C1C}">
                <a14:useLocalDpi xmlns:a14="http://schemas.microsoft.com/office/drawing/2010/main" val="0"/>
              </a:ext>
            </a:extLst>
          </a:blip>
          <a:stretch>
            <a:fillRect/>
          </a:stretch>
        </p:blipFill>
        <p:spPr>
          <a:xfrm>
            <a:off x="8906864" y="216748"/>
            <a:ext cx="2559535" cy="1002485"/>
          </a:xfrm>
          <a:prstGeom prst="rect">
            <a:avLst/>
          </a:prstGeom>
        </p:spPr>
      </p:pic>
      <p:sp>
        <p:nvSpPr>
          <p:cNvPr id="3" name="灯片编号占位符 2"/>
          <p:cNvSpPr>
            <a:spLocks noGrp="1"/>
          </p:cNvSpPr>
          <p:nvPr>
            <p:ph type="sldNum" sz="quarter" idx="12"/>
          </p:nvPr>
        </p:nvSpPr>
        <p:spPr/>
        <p:txBody>
          <a:bodyPr/>
          <a:p>
            <a:fld id="{DECEAADD-04E7-4E9A-9769-230A8A5E70EE}" type="slidenum">
              <a:rPr lang="zh-CN" altLang="en-US" smtClean="0"/>
            </a:fld>
            <a:endParaRPr lang="zh-CN" altLang="en-US"/>
          </a:p>
        </p:txBody>
      </p:sp>
      <p:sp>
        <p:nvSpPr>
          <p:cNvPr id="6" name="文本框 5"/>
          <p:cNvSpPr txBox="1"/>
          <p:nvPr/>
        </p:nvSpPr>
        <p:spPr>
          <a:xfrm>
            <a:off x="687070" y="549275"/>
            <a:ext cx="6389370" cy="583565"/>
          </a:xfrm>
          <a:prstGeom prst="rect">
            <a:avLst/>
          </a:prstGeom>
        </p:spPr>
        <p:txBody>
          <a:bodyPr wrap="square">
            <a:spAutoFit/>
          </a:bodyPr>
          <a:p>
            <a:pPr marL="0" indent="0">
              <a:spcBef>
                <a:spcPct val="0"/>
              </a:spcBef>
              <a:spcAft>
                <a:spcPct val="0"/>
              </a:spcAft>
            </a:pPr>
            <a:r>
              <a:rPr lang="en-US" altLang="zh-CN" sz="3200" b="0" i="0">
                <a:solidFill>
                  <a:schemeClr val="bg1"/>
                </a:solidFill>
                <a:ea typeface="微软雅黑" panose="020B0503020204020204" pitchFamily="34" charset="-122"/>
                <a:cs typeface="+mn-lt"/>
              </a:rPr>
              <a:t>M(ulti) L(ayer) P(erceptron) </a:t>
            </a:r>
            <a:r>
              <a:rPr lang="en-US" altLang="zh-CN" sz="3200" b="0" i="0">
                <a:solidFill>
                  <a:schemeClr val="accent2"/>
                </a:solidFill>
                <a:ea typeface="微软雅黑" panose="020B0503020204020204" pitchFamily="34" charset="-122"/>
                <a:cs typeface="+mn-lt"/>
              </a:rPr>
              <a:t>Trian</a:t>
            </a:r>
            <a:endParaRPr lang="en-US" altLang="zh-CN" sz="3200" b="0" i="0">
              <a:solidFill>
                <a:schemeClr val="accent2"/>
              </a:solidFill>
              <a:ea typeface="微软雅黑" panose="020B0503020204020204" pitchFamily="34" charset="-122"/>
              <a:cs typeface="+mn-lt"/>
            </a:endParaRPr>
          </a:p>
        </p:txBody>
      </p:sp>
      <p:pic>
        <p:nvPicPr>
          <p:cNvPr id="7" name="图片 6"/>
          <p:cNvPicPr>
            <a:picLocks noChangeAspect="1"/>
          </p:cNvPicPr>
          <p:nvPr/>
        </p:nvPicPr>
        <p:blipFill>
          <a:blip r:embed="rId3"/>
          <a:stretch>
            <a:fillRect/>
          </a:stretch>
        </p:blipFill>
        <p:spPr>
          <a:xfrm>
            <a:off x="815340" y="1564640"/>
            <a:ext cx="4584700" cy="4304030"/>
          </a:xfrm>
          <a:prstGeom prst="rect">
            <a:avLst/>
          </a:prstGeom>
        </p:spPr>
      </p:pic>
      <p:sp>
        <p:nvSpPr>
          <p:cNvPr id="9" name="文本框 8"/>
          <p:cNvSpPr txBox="1"/>
          <p:nvPr/>
        </p:nvSpPr>
        <p:spPr>
          <a:xfrm>
            <a:off x="6012180" y="1219200"/>
            <a:ext cx="3080385" cy="2807970"/>
          </a:xfrm>
          <a:prstGeom prst="rect">
            <a:avLst/>
          </a:prstGeom>
          <a:noFill/>
        </p:spPr>
        <p:txBody>
          <a:bodyPr wrap="square" rtlCol="0">
            <a:noAutofit/>
          </a:bodyPr>
          <a:p>
            <a:pPr indent="0">
              <a:buFont typeface="Wingdings" panose="05000000000000000000" charset="0"/>
              <a:buNone/>
            </a:pPr>
            <a:endParaRPr lang="en-US" altLang="zh-CN">
              <a:solidFill>
                <a:schemeClr val="bg1"/>
              </a:solidFill>
            </a:endParaRPr>
          </a:p>
          <a:p>
            <a:pPr marL="285750" indent="-285750">
              <a:buFont typeface="Wingdings" panose="05000000000000000000" charset="0"/>
              <a:buChar char="Ø"/>
            </a:pPr>
            <a:r>
              <a:rPr lang="en-US" altLang="zh-CN">
                <a:solidFill>
                  <a:schemeClr val="bg1"/>
                </a:solidFill>
              </a:rPr>
              <a:t>Input(</a:t>
            </a:r>
            <a:r>
              <a:rPr lang="en-US" altLang="zh-CN">
                <a:solidFill>
                  <a:schemeClr val="bg1"/>
                </a:solidFill>
                <a:sym typeface="+mn-ea"/>
              </a:rPr>
              <a:t>Layer level data)</a:t>
            </a:r>
            <a:r>
              <a:rPr lang="en-US" altLang="zh-CN">
                <a:solidFill>
                  <a:schemeClr val="bg1"/>
                </a:solidFill>
              </a:rPr>
              <a:t>:</a:t>
            </a:r>
            <a:endParaRPr lang="en-US" altLang="zh-CN">
              <a:solidFill>
                <a:schemeClr val="bg1"/>
              </a:solidFill>
            </a:endParaRPr>
          </a:p>
          <a:p>
            <a:pPr marL="285750" indent="-285750">
              <a:buFont typeface="Wingdings" panose="05000000000000000000" charset="0"/>
              <a:buChar char="Ø"/>
            </a:pPr>
            <a:endParaRPr lang="en-US" altLang="zh-CN">
              <a:solidFill>
                <a:schemeClr val="bg1"/>
              </a:solidFill>
            </a:endParaRPr>
          </a:p>
          <a:p>
            <a:pPr lvl="1" indent="0">
              <a:buNone/>
            </a:pPr>
            <a:r>
              <a:rPr lang="en-US" altLang="zh-CN">
                <a:solidFill>
                  <a:schemeClr val="bg1"/>
                </a:solidFill>
              </a:rPr>
              <a:t>Energy(E) of per layer(32)</a:t>
            </a:r>
            <a:endParaRPr lang="en-US" altLang="zh-CN">
              <a:solidFill>
                <a:schemeClr val="bg1"/>
              </a:solidFill>
            </a:endParaRPr>
          </a:p>
          <a:p>
            <a:pPr lvl="1" indent="0">
              <a:buNone/>
            </a:pPr>
            <a:r>
              <a:rPr lang="en-US" altLang="zh-CN">
                <a:solidFill>
                  <a:schemeClr val="bg1"/>
                </a:solidFill>
              </a:rPr>
              <a:t>Hit_no(N) of per layer(32)</a:t>
            </a:r>
            <a:endParaRPr lang="en-US" altLang="zh-CN">
              <a:solidFill>
                <a:schemeClr val="bg1"/>
              </a:solidFill>
            </a:endParaRPr>
          </a:p>
          <a:p>
            <a:pPr lvl="1" indent="0">
              <a:buNone/>
            </a:pPr>
            <a:r>
              <a:rPr lang="en-US" altLang="zh-CN">
                <a:solidFill>
                  <a:schemeClr val="bg1"/>
                </a:solidFill>
              </a:rPr>
              <a:t>E/N of perlayer(32)</a:t>
            </a:r>
            <a:endParaRPr lang="en-US" altLang="zh-CN">
              <a:solidFill>
                <a:schemeClr val="bg1"/>
              </a:solidFill>
            </a:endParaRPr>
          </a:p>
          <a:p>
            <a:pPr lvl="1" indent="0">
              <a:buNone/>
            </a:pPr>
            <a:r>
              <a:rPr lang="en-US" altLang="zh-CN">
                <a:solidFill>
                  <a:schemeClr val="bg1"/>
                </a:solidFill>
              </a:rPr>
              <a:t>Total_deposited_energy(1)</a:t>
            </a:r>
            <a:endParaRPr lang="en-US" altLang="zh-CN">
              <a:solidFill>
                <a:schemeClr val="bg1"/>
              </a:solidFill>
            </a:endParaRPr>
          </a:p>
          <a:p>
            <a:pPr marL="285750" indent="-285750">
              <a:buFont typeface="Wingdings" panose="05000000000000000000" charset="0"/>
              <a:buChar char="Ø"/>
            </a:pPr>
            <a:endParaRPr lang="en-US" altLang="zh-CN">
              <a:solidFill>
                <a:schemeClr val="bg1"/>
              </a:solidFill>
            </a:endParaRPr>
          </a:p>
          <a:p>
            <a:pPr marL="285750" indent="-285750">
              <a:buFont typeface="Wingdings" panose="05000000000000000000" charset="0"/>
              <a:buChar char="Ø"/>
            </a:pPr>
            <a:r>
              <a:rPr lang="en-US" altLang="zh-CN">
                <a:solidFill>
                  <a:schemeClr val="bg1"/>
                </a:solidFill>
              </a:rPr>
              <a:t>Output:</a:t>
            </a:r>
            <a:endParaRPr lang="en-US" altLang="zh-CN">
              <a:solidFill>
                <a:schemeClr val="bg1"/>
              </a:solidFill>
            </a:endParaRPr>
          </a:p>
          <a:p>
            <a:pPr marL="285750" indent="-285750">
              <a:buFont typeface="Wingdings" panose="05000000000000000000" charset="0"/>
              <a:buChar char="Ø"/>
            </a:pPr>
            <a:endParaRPr lang="en-US" altLang="zh-CN">
              <a:solidFill>
                <a:schemeClr val="bg1"/>
              </a:solidFill>
            </a:endParaRPr>
          </a:p>
          <a:p>
            <a:pPr lvl="1" indent="0">
              <a:buNone/>
            </a:pPr>
            <a:r>
              <a:rPr lang="en-US" altLang="zh-CN">
                <a:solidFill>
                  <a:schemeClr val="bg1"/>
                </a:solidFill>
              </a:rPr>
              <a:t>Predicted </a:t>
            </a:r>
            <a:r>
              <a:rPr lang="en-US" altLang="zh-CN">
                <a:solidFill>
                  <a:schemeClr val="bg1"/>
                </a:solidFill>
              </a:rPr>
              <a:t>Partical Energy</a:t>
            </a:r>
            <a:endParaRPr lang="en-US" altLang="zh-CN">
              <a:solidFill>
                <a:schemeClr val="bg1"/>
              </a:solidFill>
            </a:endParaRPr>
          </a:p>
          <a:p>
            <a:endParaRPr lang="en-US" altLang="zh-CN">
              <a:solidFill>
                <a:schemeClr val="bg1"/>
              </a:solidFill>
            </a:endParaRPr>
          </a:p>
          <a:p>
            <a:endParaRPr lang="en-US" altLang="zh-CN">
              <a:solidFill>
                <a:schemeClr val="bg1"/>
              </a:solidFill>
            </a:endParaRPr>
          </a:p>
          <a:p>
            <a:endParaRPr lang="en-US" altLang="zh-CN">
              <a:solidFill>
                <a:schemeClr val="bg1"/>
              </a:solidFill>
            </a:endParaRPr>
          </a:p>
          <a:p>
            <a:endParaRPr lang="en-US" altLang="zh-CN">
              <a:solidFill>
                <a:schemeClr val="bg1"/>
              </a:solidFill>
            </a:endParaRPr>
          </a:p>
          <a:p>
            <a:endParaRPr lang="en-US" altLang="zh-CN">
              <a:solidFill>
                <a:schemeClr val="bg1"/>
              </a:solidFill>
            </a:endParaRPr>
          </a:p>
        </p:txBody>
      </p:sp>
      <p:sp>
        <p:nvSpPr>
          <p:cNvPr id="2" name="文本框 1"/>
          <p:cNvSpPr txBox="1"/>
          <p:nvPr/>
        </p:nvSpPr>
        <p:spPr>
          <a:xfrm>
            <a:off x="2030095" y="1877060"/>
            <a:ext cx="2569845" cy="273685"/>
          </a:xfrm>
          <a:prstGeom prst="rect">
            <a:avLst/>
          </a:prstGeom>
        </p:spPr>
        <p:txBody>
          <a:bodyPr wrap="square">
            <a:spAutoFit/>
          </a:bodyPr>
          <a:p>
            <a:pPr>
              <a:lnSpc>
                <a:spcPts val="1425"/>
              </a:lnSpc>
            </a:pPr>
            <a:r>
              <a:rPr lang="en-US" altLang="zh-CN" sz="1600" b="0">
                <a:solidFill>
                  <a:srgbClr val="D6D6DD"/>
                </a:solidFill>
                <a:latin typeface="Consolas" panose="020B0609020204030204"/>
                <a:ea typeface="Consolas" panose="020B0609020204030204"/>
              </a:rPr>
              <a:t>[</a:t>
            </a:r>
            <a:r>
              <a:rPr lang="en-US" altLang="zh-CN" sz="1600" b="0">
                <a:solidFill>
                  <a:srgbClr val="EBC88D"/>
                </a:solidFill>
                <a:latin typeface="Consolas" panose="020B0609020204030204"/>
                <a:ea typeface="Consolas" panose="020B0609020204030204"/>
              </a:rPr>
              <a:t>1024</a:t>
            </a:r>
            <a:r>
              <a:rPr lang="en-US" altLang="zh-CN" sz="1600" b="0">
                <a:solidFill>
                  <a:srgbClr val="D6D6DD"/>
                </a:solidFill>
                <a:latin typeface="Consolas" panose="020B0609020204030204"/>
                <a:ea typeface="Consolas" panose="020B0609020204030204"/>
              </a:rPr>
              <a:t>,</a:t>
            </a:r>
            <a:r>
              <a:rPr lang="en-US" altLang="zh-CN" sz="1600" b="0">
                <a:solidFill>
                  <a:srgbClr val="EBC88D"/>
                </a:solidFill>
                <a:latin typeface="Consolas" panose="020B0609020204030204"/>
                <a:ea typeface="Consolas" panose="020B0609020204030204"/>
              </a:rPr>
              <a:t>512</a:t>
            </a:r>
            <a:r>
              <a:rPr lang="en-US" altLang="zh-CN" sz="1600" b="0">
                <a:solidFill>
                  <a:srgbClr val="D6D6DD"/>
                </a:solidFill>
                <a:latin typeface="Consolas" panose="020B0609020204030204"/>
                <a:ea typeface="Consolas" panose="020B0609020204030204"/>
              </a:rPr>
              <a:t>,</a:t>
            </a:r>
            <a:r>
              <a:rPr lang="en-US" altLang="zh-CN" sz="1600" b="0">
                <a:solidFill>
                  <a:srgbClr val="EBC88D"/>
                </a:solidFill>
                <a:latin typeface="Consolas" panose="020B0609020204030204"/>
                <a:ea typeface="Consolas" panose="020B0609020204030204"/>
              </a:rPr>
              <a:t>256</a:t>
            </a:r>
            <a:r>
              <a:rPr lang="en-US" altLang="zh-CN" sz="1600" b="0">
                <a:solidFill>
                  <a:srgbClr val="D6D6DD"/>
                </a:solidFill>
                <a:latin typeface="Consolas" panose="020B0609020204030204"/>
                <a:ea typeface="Consolas" panose="020B0609020204030204"/>
              </a:rPr>
              <a:t>,</a:t>
            </a:r>
            <a:r>
              <a:rPr lang="en-US" altLang="zh-CN" sz="1600" b="0">
                <a:solidFill>
                  <a:srgbClr val="EBC88D"/>
                </a:solidFill>
                <a:latin typeface="Consolas" panose="020B0609020204030204"/>
                <a:ea typeface="Consolas" panose="020B0609020204030204"/>
              </a:rPr>
              <a:t>128</a:t>
            </a:r>
            <a:r>
              <a:rPr lang="en-US" altLang="zh-CN" sz="1600" b="0">
                <a:solidFill>
                  <a:srgbClr val="D6D6DD"/>
                </a:solidFill>
                <a:latin typeface="Consolas" panose="020B0609020204030204"/>
                <a:ea typeface="Consolas" panose="020B0609020204030204"/>
              </a:rPr>
              <a:t>]</a:t>
            </a:r>
            <a:endParaRPr lang="en-US" altLang="zh-CN" sz="1600" b="0">
              <a:solidFill>
                <a:srgbClr val="D6D6DD"/>
              </a:solidFill>
              <a:latin typeface="Consolas" panose="020B0609020204030204"/>
              <a:ea typeface="Consolas" panose="020B0609020204030204"/>
            </a:endParaRPr>
          </a:p>
        </p:txBody>
      </p:sp>
      <p:sp>
        <p:nvSpPr>
          <p:cNvPr id="4" name="文本框 3"/>
          <p:cNvSpPr txBox="1"/>
          <p:nvPr/>
        </p:nvSpPr>
        <p:spPr>
          <a:xfrm>
            <a:off x="9312910" y="4983480"/>
            <a:ext cx="3074670" cy="1004570"/>
          </a:xfrm>
          <a:prstGeom prst="rect">
            <a:avLst/>
          </a:prstGeom>
        </p:spPr>
        <p:txBody>
          <a:bodyPr wrap="square">
            <a:spAutoFit/>
          </a:bodyPr>
          <a:p>
            <a:pPr>
              <a:lnSpc>
                <a:spcPts val="1425"/>
              </a:lnSpc>
            </a:pPr>
            <a:r>
              <a:rPr lang="en-US" altLang="zh-CN" sz="1600" b="0">
                <a:solidFill>
                  <a:srgbClr val="E4E4E4"/>
                </a:solidFill>
                <a:latin typeface="Consolas" panose="020B0609020204030204"/>
                <a:ea typeface="Consolas" panose="020B0609020204030204"/>
              </a:rPr>
              <a:t>    lr </a:t>
            </a:r>
            <a:r>
              <a:rPr lang="en-US" altLang="zh-CN" sz="1600" b="0">
                <a:solidFill>
                  <a:srgbClr val="D6D6DD"/>
                </a:solidFill>
                <a:latin typeface="Consolas" panose="020B0609020204030204"/>
                <a:ea typeface="Consolas" panose="020B0609020204030204"/>
              </a:rPr>
              <a:t>=</a:t>
            </a:r>
            <a:r>
              <a:rPr lang="en-US" altLang="zh-CN" sz="1600" b="0">
                <a:solidFill>
                  <a:srgbClr val="EBC88D"/>
                </a:solidFill>
                <a:latin typeface="Consolas" panose="020B0609020204030204"/>
                <a:ea typeface="Consolas" panose="020B0609020204030204"/>
              </a:rPr>
              <a:t>0.5e-4</a:t>
            </a:r>
            <a:endParaRPr lang="en-US" altLang="zh-CN" sz="1600" b="0">
              <a:solidFill>
                <a:srgbClr val="EBC88D"/>
              </a:solidFill>
              <a:latin typeface="Consolas" panose="020B0609020204030204"/>
              <a:ea typeface="Consolas" panose="020B0609020204030204"/>
            </a:endParaRPr>
          </a:p>
          <a:p>
            <a:pPr>
              <a:lnSpc>
                <a:spcPts val="1425"/>
              </a:lnSpc>
            </a:pPr>
            <a:r>
              <a:rPr lang="en-US" altLang="zh-CN" sz="1600" b="0">
                <a:solidFill>
                  <a:srgbClr val="E4E4E4"/>
                </a:solidFill>
                <a:latin typeface="Consolas" panose="020B0609020204030204"/>
                <a:ea typeface="Consolas" panose="020B0609020204030204"/>
              </a:rPr>
              <a:t>    batch_size </a:t>
            </a:r>
            <a:r>
              <a:rPr lang="en-US" altLang="zh-CN" sz="1600" b="0">
                <a:solidFill>
                  <a:srgbClr val="D6D6DD"/>
                </a:solidFill>
                <a:latin typeface="Consolas" panose="020B0609020204030204"/>
                <a:ea typeface="Consolas" panose="020B0609020204030204"/>
              </a:rPr>
              <a:t>=</a:t>
            </a:r>
            <a:r>
              <a:rPr lang="en-US" altLang="zh-CN" sz="1600" b="0">
                <a:solidFill>
                  <a:srgbClr val="EBC88D"/>
                </a:solidFill>
                <a:latin typeface="Consolas" panose="020B0609020204030204"/>
                <a:ea typeface="Consolas" panose="020B0609020204030204"/>
              </a:rPr>
              <a:t>64</a:t>
            </a:r>
            <a:endParaRPr lang="en-US" altLang="zh-CN" sz="1600" b="0">
              <a:solidFill>
                <a:srgbClr val="EBC88D"/>
              </a:solidFill>
              <a:latin typeface="Consolas" panose="020B0609020204030204"/>
              <a:ea typeface="Consolas" panose="020B0609020204030204"/>
            </a:endParaRPr>
          </a:p>
          <a:p>
            <a:pPr>
              <a:lnSpc>
                <a:spcPts val="1425"/>
              </a:lnSpc>
            </a:pPr>
            <a:r>
              <a:rPr lang="en-US" altLang="zh-CN" sz="1600" b="0">
                <a:solidFill>
                  <a:srgbClr val="E4E4E4"/>
                </a:solidFill>
                <a:latin typeface="Consolas" panose="020B0609020204030204"/>
                <a:ea typeface="Consolas" panose="020B0609020204030204"/>
              </a:rPr>
              <a:t>    epochs </a:t>
            </a:r>
            <a:r>
              <a:rPr lang="en-US" altLang="zh-CN" sz="1600" b="0">
                <a:solidFill>
                  <a:srgbClr val="D6D6DD"/>
                </a:solidFill>
                <a:latin typeface="Consolas" panose="020B0609020204030204"/>
                <a:ea typeface="Consolas" panose="020B0609020204030204"/>
              </a:rPr>
              <a:t>=</a:t>
            </a:r>
            <a:r>
              <a:rPr lang="en-US" altLang="zh-CN" sz="1600" b="0">
                <a:solidFill>
                  <a:srgbClr val="EBC88D"/>
                </a:solidFill>
                <a:latin typeface="Consolas" panose="020B0609020204030204"/>
                <a:ea typeface="Consolas" panose="020B0609020204030204"/>
              </a:rPr>
              <a:t>100</a:t>
            </a:r>
            <a:endParaRPr lang="en-US" altLang="zh-CN" sz="1600" b="0">
              <a:solidFill>
                <a:srgbClr val="EBC88D"/>
              </a:solidFill>
              <a:latin typeface="Consolas" panose="020B0609020204030204"/>
              <a:ea typeface="Consolas" panose="020B0609020204030204"/>
            </a:endParaRPr>
          </a:p>
          <a:p>
            <a:pPr>
              <a:lnSpc>
                <a:spcPts val="1425"/>
              </a:lnSpc>
            </a:pPr>
            <a:r>
              <a:rPr lang="en-US" altLang="zh-CN" sz="1600" b="0">
                <a:solidFill>
                  <a:srgbClr val="E4E4E4"/>
                </a:solidFill>
                <a:latin typeface="Consolas" panose="020B0609020204030204"/>
                <a:ea typeface="Consolas" panose="020B0609020204030204"/>
              </a:rPr>
              <a:t>    weight_decay </a:t>
            </a:r>
            <a:r>
              <a:rPr lang="en-US" altLang="zh-CN" sz="1600" b="0">
                <a:solidFill>
                  <a:srgbClr val="D6D6DD"/>
                </a:solidFill>
                <a:latin typeface="Consolas" panose="020B0609020204030204"/>
                <a:ea typeface="Consolas" panose="020B0609020204030204"/>
              </a:rPr>
              <a:t>=</a:t>
            </a:r>
            <a:r>
              <a:rPr lang="en-US" altLang="zh-CN" sz="1600" b="0">
                <a:solidFill>
                  <a:srgbClr val="EBC88D"/>
                </a:solidFill>
                <a:latin typeface="Consolas" panose="020B0609020204030204"/>
                <a:ea typeface="Consolas" panose="020B0609020204030204"/>
              </a:rPr>
              <a:t>1e-4</a:t>
            </a:r>
            <a:endParaRPr lang="en-US" altLang="zh-CN" sz="1600" b="0">
              <a:solidFill>
                <a:srgbClr val="EBC88D"/>
              </a:solidFill>
              <a:latin typeface="Consolas" panose="020B0609020204030204"/>
              <a:ea typeface="Consolas" panose="020B0609020204030204"/>
            </a:endParaRPr>
          </a:p>
          <a:p>
            <a:pPr>
              <a:lnSpc>
                <a:spcPts val="1425"/>
              </a:lnSpc>
            </a:pPr>
            <a:r>
              <a:rPr lang="en-US" altLang="zh-CN" sz="1600" b="0">
                <a:solidFill>
                  <a:srgbClr val="E4E4E4"/>
                </a:solidFill>
                <a:latin typeface="Consolas" panose="020B0609020204030204"/>
                <a:ea typeface="Consolas" panose="020B0609020204030204"/>
              </a:rPr>
              <a:t>    optimizer </a:t>
            </a:r>
            <a:r>
              <a:rPr lang="en-US" altLang="zh-CN" sz="1600" b="0">
                <a:solidFill>
                  <a:srgbClr val="D6D6DD"/>
                </a:solidFill>
                <a:latin typeface="Consolas" panose="020B0609020204030204"/>
                <a:ea typeface="Consolas" panose="020B0609020204030204"/>
              </a:rPr>
              <a:t>=</a:t>
            </a:r>
            <a:r>
              <a:rPr lang="en-US" altLang="zh-CN" sz="1600" b="0">
                <a:solidFill>
                  <a:srgbClr val="E394DC"/>
                </a:solidFill>
                <a:latin typeface="Consolas" panose="020B0609020204030204"/>
                <a:ea typeface="Consolas" panose="020B0609020204030204"/>
              </a:rPr>
              <a:t>"adamw"</a:t>
            </a:r>
            <a:r>
              <a:rPr lang="en-US" altLang="zh-CN" sz="1600" b="0">
                <a:solidFill>
                  <a:srgbClr val="E4E4E4"/>
                </a:solidFill>
                <a:latin typeface="Consolas" panose="020B0609020204030204"/>
                <a:ea typeface="Consolas" panose="020B0609020204030204"/>
              </a:rPr>
              <a:t>   </a:t>
            </a:r>
            <a:endParaRPr lang="en-US" altLang="zh-CN" sz="1600" b="0">
              <a:solidFill>
                <a:srgbClr val="E4E4E4"/>
              </a:solidFill>
              <a:latin typeface="Consolas" panose="020B0609020204030204"/>
              <a:ea typeface="Consolas" panose="020B0609020204030204"/>
            </a:endParaRPr>
          </a:p>
        </p:txBody>
      </p:sp>
      <p:sp>
        <p:nvSpPr>
          <p:cNvPr id="5" name="矩形 4"/>
          <p:cNvSpPr/>
          <p:nvPr/>
        </p:nvSpPr>
        <p:spPr>
          <a:xfrm>
            <a:off x="9611360" y="4961890"/>
            <a:ext cx="2326640" cy="1026160"/>
          </a:xfrm>
          <a:prstGeom prst="rect">
            <a:avLst/>
          </a:prstGeom>
          <a:noFill/>
          <a:ln>
            <a:solidFill>
              <a:srgbClr val="FFC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3" name="文本框 12"/>
          <p:cNvSpPr txBox="1"/>
          <p:nvPr/>
        </p:nvSpPr>
        <p:spPr>
          <a:xfrm>
            <a:off x="5714365" y="6353175"/>
            <a:ext cx="4263390" cy="368300"/>
          </a:xfrm>
          <a:prstGeom prst="rect">
            <a:avLst/>
          </a:prstGeom>
          <a:noFill/>
        </p:spPr>
        <p:txBody>
          <a:bodyPr wrap="square" rtlCol="0">
            <a:spAutoFit/>
          </a:bodyPr>
          <a:p>
            <a:r>
              <a:rPr lang="en-US" altLang="zh-CN">
                <a:solidFill>
                  <a:schemeClr val="bg1"/>
                </a:solidFill>
              </a:rPr>
              <a:t>Input and Output</a:t>
            </a:r>
            <a:r>
              <a:rPr lang="zh-CN" altLang="en-US">
                <a:solidFill>
                  <a:schemeClr val="bg1"/>
                </a:solidFill>
              </a:rPr>
              <a:t>（</a:t>
            </a:r>
            <a:r>
              <a:rPr lang="en-US" altLang="zh-CN">
                <a:solidFill>
                  <a:schemeClr val="bg1"/>
                </a:solidFill>
              </a:rPr>
              <a:t>relative error &lt;2%</a:t>
            </a:r>
            <a:r>
              <a:rPr lang="zh-CN" altLang="en-US">
                <a:solidFill>
                  <a:schemeClr val="bg1"/>
                </a:solidFill>
              </a:rPr>
              <a:t>）</a:t>
            </a:r>
            <a:endParaRPr lang="zh-CN" altLang="en-US">
              <a:solidFill>
                <a:schemeClr val="bg1"/>
              </a:solidFill>
            </a:endParaRPr>
          </a:p>
        </p:txBody>
      </p:sp>
      <p:sp>
        <p:nvSpPr>
          <p:cNvPr id="14" name="文本框 13"/>
          <p:cNvSpPr txBox="1"/>
          <p:nvPr/>
        </p:nvSpPr>
        <p:spPr>
          <a:xfrm>
            <a:off x="9386570" y="1564640"/>
            <a:ext cx="2592070" cy="3215005"/>
          </a:xfrm>
          <a:prstGeom prst="rect">
            <a:avLst/>
          </a:prstGeom>
          <a:noFill/>
        </p:spPr>
        <p:txBody>
          <a:bodyPr wrap="square" rtlCol="0">
            <a:spAutoFit/>
          </a:bodyPr>
          <a:p>
            <a:pPr marL="285750" indent="-285750">
              <a:buFont typeface="Wingdings" panose="05000000000000000000" charset="0"/>
              <a:buChar char="Ø"/>
            </a:pPr>
            <a:r>
              <a:rPr lang="en-US" altLang="zh-CN">
                <a:solidFill>
                  <a:schemeClr val="bg1"/>
                </a:solidFill>
                <a:sym typeface="+mn-ea"/>
              </a:rPr>
              <a:t>Samples:</a:t>
            </a:r>
            <a:endParaRPr lang="en-US" altLang="zh-CN">
              <a:solidFill>
                <a:schemeClr val="bg1"/>
              </a:solidFill>
            </a:endParaRPr>
          </a:p>
          <a:p>
            <a:pPr marL="285750" indent="-285750">
              <a:buFont typeface="Wingdings" panose="05000000000000000000" charset="0"/>
              <a:buChar char="Ø"/>
            </a:pPr>
            <a:endParaRPr lang="en-US" altLang="zh-CN">
              <a:solidFill>
                <a:schemeClr val="bg1"/>
              </a:solidFill>
            </a:endParaRPr>
          </a:p>
          <a:p>
            <a:pPr marL="285750" indent="-285750">
              <a:buFont typeface="Wingdings" panose="05000000000000000000" charset="0"/>
              <a:buChar char="Ø"/>
            </a:pPr>
            <a:r>
              <a:rPr lang="en-US" altLang="zh-CN">
                <a:solidFill>
                  <a:schemeClr val="bg1"/>
                </a:solidFill>
                <a:sym typeface="+mn-ea"/>
              </a:rPr>
              <a:t>MC: 1-120GeV e-(12000000) </a:t>
            </a:r>
            <a:r>
              <a:rPr lang="en-US" altLang="zh-CN">
                <a:solidFill>
                  <a:schemeClr val="accent2"/>
                </a:solidFill>
                <a:sym typeface="+mn-ea"/>
              </a:rPr>
              <a:t>Continuous</a:t>
            </a:r>
            <a:endParaRPr lang="en-US" altLang="zh-CN">
              <a:solidFill>
                <a:schemeClr val="accent2"/>
              </a:solidFill>
              <a:sym typeface="+mn-ea"/>
            </a:endParaRPr>
          </a:p>
          <a:p>
            <a:pPr marL="285750" indent="-285750">
              <a:buFont typeface="Wingdings" panose="05000000000000000000" charset="0"/>
              <a:buChar char="Ø"/>
            </a:pPr>
            <a:endParaRPr lang="en-US" altLang="zh-CN">
              <a:solidFill>
                <a:schemeClr val="accent2"/>
              </a:solidFill>
              <a:sym typeface="+mn-ea"/>
            </a:endParaRPr>
          </a:p>
          <a:p>
            <a:pPr marL="285750" indent="-285750">
              <a:buFont typeface="Wingdings" panose="05000000000000000000" charset="0"/>
              <a:buChar char="Ø"/>
            </a:pPr>
            <a:r>
              <a:rPr lang="en-US" altLang="zh-CN">
                <a:solidFill>
                  <a:schemeClr val="bg1"/>
                </a:solidFill>
              </a:rPr>
              <a:t>Data split</a:t>
            </a:r>
            <a:endParaRPr lang="en-US" altLang="zh-CN">
              <a:solidFill>
                <a:schemeClr val="bg1"/>
              </a:solidFill>
            </a:endParaRPr>
          </a:p>
          <a:p>
            <a:pPr marL="228600" indent="0" latinLnBrk="1">
              <a:spcBef>
                <a:spcPts val="100"/>
              </a:spcBef>
              <a:spcAft>
                <a:spcPts val="100"/>
              </a:spcAft>
              <a:buNone/>
            </a:pPr>
            <a:r>
              <a:rPr lang="en-US" altLang="zh-CN">
                <a:solidFill>
                  <a:schemeClr val="bg1"/>
                </a:solidFill>
                <a:latin typeface="Consolas" panose="020B0609020204030204"/>
                <a:ea typeface="Consolas" panose="020B0609020204030204"/>
                <a:sym typeface="+mn-ea"/>
              </a:rPr>
              <a:t> train_frac = 0.7</a:t>
            </a:r>
            <a:endParaRPr lang="zh-CN" altLang="en-US" b="0" i="0">
              <a:solidFill>
                <a:schemeClr val="bg1"/>
              </a:solidFill>
              <a:latin typeface="Segoe WPC"/>
              <a:ea typeface="Segoe WPC"/>
            </a:endParaRPr>
          </a:p>
          <a:p>
            <a:pPr marL="228600" indent="0" latinLnBrk="1">
              <a:spcBef>
                <a:spcPts val="100"/>
              </a:spcBef>
              <a:spcAft>
                <a:spcPts val="100"/>
              </a:spcAft>
              <a:buNone/>
            </a:pPr>
            <a:r>
              <a:rPr lang="en-US" altLang="zh-CN">
                <a:solidFill>
                  <a:schemeClr val="bg1"/>
                </a:solidFill>
                <a:latin typeface="Consolas" panose="020B0609020204030204"/>
                <a:ea typeface="Consolas" panose="020B0609020204030204"/>
                <a:sym typeface="+mn-ea"/>
              </a:rPr>
              <a:t> val_frac = 0.15</a:t>
            </a:r>
            <a:endParaRPr lang="zh-CN" altLang="en-US" b="0" i="0">
              <a:solidFill>
                <a:schemeClr val="bg1"/>
              </a:solidFill>
              <a:latin typeface="Segoe WPC"/>
              <a:ea typeface="Segoe WPC"/>
            </a:endParaRPr>
          </a:p>
          <a:p>
            <a:pPr marL="228600" indent="0" latinLnBrk="1">
              <a:spcBef>
                <a:spcPts val="100"/>
              </a:spcBef>
              <a:spcAft>
                <a:spcPts val="100"/>
              </a:spcAft>
              <a:buNone/>
            </a:pPr>
            <a:r>
              <a:rPr lang="en-US" altLang="zh-CN">
                <a:solidFill>
                  <a:schemeClr val="bg1"/>
                </a:solidFill>
                <a:latin typeface="Consolas" panose="020B0609020204030204"/>
                <a:ea typeface="Consolas" panose="020B0609020204030204"/>
                <a:sym typeface="+mn-ea"/>
              </a:rPr>
              <a:t> test_frac = 0.15</a:t>
            </a:r>
            <a:endParaRPr lang="en-US" altLang="zh-CN" b="0" i="0">
              <a:solidFill>
                <a:schemeClr val="bg1"/>
              </a:solidFill>
              <a:latin typeface="Consolas" panose="020B0609020204030204"/>
              <a:ea typeface="Consolas" panose="020B0609020204030204"/>
            </a:endParaRPr>
          </a:p>
          <a:p>
            <a:endParaRPr lang="zh-CN" altLang="en-US"/>
          </a:p>
        </p:txBody>
      </p:sp>
      <p:pic>
        <p:nvPicPr>
          <p:cNvPr id="11" name="图片 10"/>
          <p:cNvPicPr>
            <a:picLocks noChangeAspect="1"/>
          </p:cNvPicPr>
          <p:nvPr/>
        </p:nvPicPr>
        <p:blipFill>
          <a:blip r:embed="rId4"/>
          <a:stretch>
            <a:fillRect/>
          </a:stretch>
        </p:blipFill>
        <p:spPr>
          <a:xfrm>
            <a:off x="6285865" y="4614545"/>
            <a:ext cx="2621280" cy="161099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243152"/>
        </a:solidFill>
        <a:effectLst/>
      </p:bgPr>
    </p:bg>
    <p:spTree>
      <p:nvGrpSpPr>
        <p:cNvPr id="1" name=""/>
        <p:cNvGrpSpPr/>
        <p:nvPr/>
      </p:nvGrpSpPr>
      <p:grpSpPr>
        <a:xfrm>
          <a:off x="0" y="0"/>
          <a:ext cx="0" cy="0"/>
          <a:chOff x="0" y="0"/>
          <a:chExt cx="0" cy="0"/>
        </a:xfrm>
      </p:grpSpPr>
      <p:pic>
        <p:nvPicPr>
          <p:cNvPr id="8" name="PA-图片 16"/>
          <p:cNvPicPr>
            <a:picLocks noChangeAspect="1"/>
          </p:cNvPicPr>
          <p:nvPr>
            <p:custDataLst>
              <p:tags r:id="rId1"/>
            </p:custDataLst>
          </p:nvPr>
        </p:nvPicPr>
        <p:blipFill>
          <a:blip r:embed="rId2" cstate="print">
            <a:extLst>
              <a:ext uri="{28A0092B-C50C-407E-A947-70E740481C1C}">
                <a14:useLocalDpi xmlns:a14="http://schemas.microsoft.com/office/drawing/2010/main" val="0"/>
              </a:ext>
            </a:extLst>
          </a:blip>
          <a:stretch>
            <a:fillRect/>
          </a:stretch>
        </p:blipFill>
        <p:spPr>
          <a:xfrm>
            <a:off x="8906864" y="216748"/>
            <a:ext cx="2559535" cy="1002485"/>
          </a:xfrm>
          <a:prstGeom prst="rect">
            <a:avLst/>
          </a:prstGeom>
        </p:spPr>
      </p:pic>
      <p:sp>
        <p:nvSpPr>
          <p:cNvPr id="3" name="灯片编号占位符 2"/>
          <p:cNvSpPr>
            <a:spLocks noGrp="1"/>
          </p:cNvSpPr>
          <p:nvPr>
            <p:ph type="sldNum" sz="quarter" idx="12"/>
          </p:nvPr>
        </p:nvSpPr>
        <p:spPr/>
        <p:txBody>
          <a:bodyPr/>
          <a:p>
            <a:fld id="{DECEAADD-04E7-4E9A-9769-230A8A5E70EE}" type="slidenum">
              <a:rPr lang="zh-CN" altLang="en-US" smtClean="0"/>
            </a:fld>
            <a:endParaRPr lang="zh-CN" altLang="en-US"/>
          </a:p>
        </p:txBody>
      </p:sp>
      <p:sp>
        <p:nvSpPr>
          <p:cNvPr id="12" name="文本框 11"/>
          <p:cNvSpPr txBox="1"/>
          <p:nvPr/>
        </p:nvSpPr>
        <p:spPr>
          <a:xfrm>
            <a:off x="687070" y="356870"/>
            <a:ext cx="6389370" cy="583565"/>
          </a:xfrm>
          <a:prstGeom prst="rect">
            <a:avLst/>
          </a:prstGeom>
        </p:spPr>
        <p:txBody>
          <a:bodyPr wrap="square">
            <a:spAutoFit/>
          </a:bodyPr>
          <a:p>
            <a:pPr marL="0" indent="0">
              <a:spcBef>
                <a:spcPct val="0"/>
              </a:spcBef>
              <a:spcAft>
                <a:spcPct val="0"/>
              </a:spcAft>
            </a:pPr>
            <a:r>
              <a:rPr lang="en-US" altLang="zh-CN" sz="3200" b="0" i="0">
                <a:solidFill>
                  <a:schemeClr val="bg1"/>
                </a:solidFill>
                <a:ea typeface="微软雅黑" panose="020B0503020204020204" pitchFamily="34" charset="-122"/>
                <a:cs typeface="+mn-lt"/>
              </a:rPr>
              <a:t>MLP </a:t>
            </a:r>
            <a:r>
              <a:rPr lang="en-US" altLang="zh-CN" sz="3200" b="0" i="0">
                <a:solidFill>
                  <a:schemeClr val="accent2"/>
                </a:solidFill>
                <a:ea typeface="微软雅黑" panose="020B0503020204020204" pitchFamily="34" charset="-122"/>
                <a:cs typeface="+mn-lt"/>
              </a:rPr>
              <a:t>Trian </a:t>
            </a:r>
            <a:r>
              <a:rPr lang="en-US" altLang="zh-CN" sz="3200">
                <a:solidFill>
                  <a:srgbClr val="FF0000"/>
                </a:solidFill>
                <a:sym typeface="+mn-ea"/>
              </a:rPr>
              <a:t>(12000)</a:t>
            </a:r>
            <a:endParaRPr lang="en-US" altLang="zh-CN" sz="3200" b="0" i="0">
              <a:solidFill>
                <a:schemeClr val="accent2"/>
              </a:solidFill>
              <a:ea typeface="微软雅黑" panose="020B0503020204020204" pitchFamily="34" charset="-122"/>
              <a:cs typeface="+mn-lt"/>
            </a:endParaRPr>
          </a:p>
        </p:txBody>
      </p:sp>
      <p:pic>
        <p:nvPicPr>
          <p:cNvPr id="4" name="图片 3" descr="Gemini_Generated_Image_ui795kui795kui79"/>
          <p:cNvPicPr>
            <a:picLocks noChangeAspect="1"/>
          </p:cNvPicPr>
          <p:nvPr/>
        </p:nvPicPr>
        <p:blipFill>
          <a:blip r:embed="rId3"/>
          <a:stretch>
            <a:fillRect/>
          </a:stretch>
        </p:blipFill>
        <p:spPr>
          <a:xfrm>
            <a:off x="470535" y="1186180"/>
            <a:ext cx="9478645" cy="517017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243152"/>
        </a:solidFill>
        <a:effectLst/>
      </p:bgPr>
    </p:bg>
    <p:spTree>
      <p:nvGrpSpPr>
        <p:cNvPr id="1" name=""/>
        <p:cNvGrpSpPr/>
        <p:nvPr/>
      </p:nvGrpSpPr>
      <p:grpSpPr>
        <a:xfrm>
          <a:off x="0" y="0"/>
          <a:ext cx="0" cy="0"/>
          <a:chOff x="0" y="0"/>
          <a:chExt cx="0" cy="0"/>
        </a:xfrm>
      </p:grpSpPr>
      <p:pic>
        <p:nvPicPr>
          <p:cNvPr id="8" name="PA-图片 16"/>
          <p:cNvPicPr>
            <a:picLocks noChangeAspect="1"/>
          </p:cNvPicPr>
          <p:nvPr>
            <p:custDataLst>
              <p:tags r:id="rId1"/>
            </p:custDataLst>
          </p:nvPr>
        </p:nvPicPr>
        <p:blipFill>
          <a:blip r:embed="rId2" cstate="print">
            <a:extLst>
              <a:ext uri="{28A0092B-C50C-407E-A947-70E740481C1C}">
                <a14:useLocalDpi xmlns:a14="http://schemas.microsoft.com/office/drawing/2010/main" val="0"/>
              </a:ext>
            </a:extLst>
          </a:blip>
          <a:stretch>
            <a:fillRect/>
          </a:stretch>
        </p:blipFill>
        <p:spPr>
          <a:xfrm>
            <a:off x="8906864" y="216748"/>
            <a:ext cx="2559535" cy="1002485"/>
          </a:xfrm>
          <a:prstGeom prst="rect">
            <a:avLst/>
          </a:prstGeom>
        </p:spPr>
      </p:pic>
      <p:sp>
        <p:nvSpPr>
          <p:cNvPr id="3" name="灯片编号占位符 2"/>
          <p:cNvSpPr>
            <a:spLocks noGrp="1"/>
          </p:cNvSpPr>
          <p:nvPr>
            <p:ph type="sldNum" sz="quarter" idx="12"/>
          </p:nvPr>
        </p:nvSpPr>
        <p:spPr/>
        <p:txBody>
          <a:bodyPr/>
          <a:p>
            <a:fld id="{DECEAADD-04E7-4E9A-9769-230A8A5E70EE}" type="slidenum">
              <a:rPr lang="zh-CN" altLang="en-US" smtClean="0"/>
            </a:fld>
            <a:endParaRPr lang="zh-CN" altLang="en-US"/>
          </a:p>
        </p:txBody>
      </p:sp>
      <p:sp>
        <p:nvSpPr>
          <p:cNvPr id="9" name="文本框 8"/>
          <p:cNvSpPr txBox="1"/>
          <p:nvPr/>
        </p:nvSpPr>
        <p:spPr>
          <a:xfrm>
            <a:off x="751205" y="426085"/>
            <a:ext cx="10010775" cy="583565"/>
          </a:xfrm>
          <a:prstGeom prst="rect">
            <a:avLst/>
          </a:prstGeom>
          <a:noFill/>
        </p:spPr>
        <p:txBody>
          <a:bodyPr wrap="square" rtlCol="0" anchor="t">
            <a:spAutoFit/>
          </a:bodyPr>
          <a:p>
            <a:pPr marL="0" indent="0">
              <a:spcBef>
                <a:spcPct val="0"/>
              </a:spcBef>
              <a:spcAft>
                <a:spcPct val="0"/>
              </a:spcAft>
            </a:pPr>
            <a:r>
              <a:rPr lang="en-US" altLang="zh-CN" sz="3200">
                <a:solidFill>
                  <a:schemeClr val="bg1"/>
                </a:solidFill>
                <a:ea typeface="微软雅黑" panose="020B0503020204020204" pitchFamily="34" charset="-122"/>
                <a:cs typeface="+mn-lt"/>
                <a:sym typeface="+mn-ea"/>
              </a:rPr>
              <a:t> M(ulti) L(ayer) P(erceptron) </a:t>
            </a:r>
            <a:r>
              <a:rPr lang="en-US" altLang="zh-CN" sz="3200">
                <a:solidFill>
                  <a:schemeClr val="accent2"/>
                </a:solidFill>
                <a:ea typeface="微软雅黑" panose="020B0503020204020204" pitchFamily="34" charset="-122"/>
                <a:cs typeface="+mn-lt"/>
                <a:sym typeface="+mn-ea"/>
              </a:rPr>
              <a:t>Result </a:t>
            </a:r>
            <a:endParaRPr lang="en-US" altLang="zh-CN" sz="3200">
              <a:solidFill>
                <a:schemeClr val="bg1"/>
              </a:solidFill>
              <a:ea typeface="微软雅黑" panose="020B0503020204020204" pitchFamily="34" charset="-122"/>
              <a:cs typeface="+mn-lt"/>
              <a:sym typeface="+mn-ea"/>
            </a:endParaRPr>
          </a:p>
        </p:txBody>
      </p:sp>
      <p:sp>
        <p:nvSpPr>
          <p:cNvPr id="11" name="文本框 10"/>
          <p:cNvSpPr txBox="1"/>
          <p:nvPr/>
        </p:nvSpPr>
        <p:spPr>
          <a:xfrm>
            <a:off x="1801495" y="1177290"/>
            <a:ext cx="2524760" cy="368300"/>
          </a:xfrm>
          <a:prstGeom prst="rect">
            <a:avLst/>
          </a:prstGeom>
          <a:noFill/>
        </p:spPr>
        <p:txBody>
          <a:bodyPr wrap="square" rtlCol="0">
            <a:spAutoFit/>
          </a:bodyPr>
          <a:p>
            <a:r>
              <a:rPr lang="en-US" altLang="zh-CN">
                <a:solidFill>
                  <a:schemeClr val="bg1"/>
                </a:solidFill>
              </a:rPr>
              <a:t>Energy Resolution </a:t>
            </a:r>
            <a:endParaRPr lang="en-US" altLang="zh-CN">
              <a:solidFill>
                <a:schemeClr val="bg1"/>
              </a:solidFill>
            </a:endParaRPr>
          </a:p>
        </p:txBody>
      </p:sp>
      <p:sp>
        <p:nvSpPr>
          <p:cNvPr id="5" name="文本框 4"/>
          <p:cNvSpPr txBox="1"/>
          <p:nvPr/>
        </p:nvSpPr>
        <p:spPr>
          <a:xfrm>
            <a:off x="862330" y="5906135"/>
            <a:ext cx="8881110" cy="755650"/>
          </a:xfrm>
          <a:prstGeom prst="rect">
            <a:avLst/>
          </a:prstGeom>
        </p:spPr>
        <p:txBody>
          <a:bodyPr wrap="square">
            <a:noAutofit/>
          </a:bodyPr>
          <a:p>
            <a:pPr>
              <a:lnSpc>
                <a:spcPct val="70000"/>
              </a:lnSpc>
            </a:pPr>
            <a:r>
              <a:rPr lang="en-US" altLang="zh-CN" sz="1400">
                <a:solidFill>
                  <a:schemeClr val="bg1"/>
                </a:solidFill>
              </a:rPr>
              <a:t>Discrete energy points</a:t>
            </a:r>
            <a:r>
              <a:rPr lang="zh-CN" altLang="en-US" sz="1400">
                <a:solidFill>
                  <a:schemeClr val="bg1"/>
                </a:solidFill>
              </a:rPr>
              <a:t>：</a:t>
            </a:r>
            <a:endParaRPr lang="zh-CN" altLang="en-US" sz="1400">
              <a:solidFill>
                <a:schemeClr val="bg1"/>
              </a:solidFill>
            </a:endParaRPr>
          </a:p>
          <a:p>
            <a:pPr>
              <a:lnSpc>
                <a:spcPct val="70000"/>
              </a:lnSpc>
            </a:pPr>
            <a:endParaRPr lang="zh-CN" altLang="en-US" sz="1400">
              <a:solidFill>
                <a:schemeClr val="bg1"/>
              </a:solidFill>
            </a:endParaRPr>
          </a:p>
          <a:p>
            <a:pPr>
              <a:lnSpc>
                <a:spcPct val="70000"/>
              </a:lnSpc>
            </a:pPr>
            <a:r>
              <a:rPr lang="en-US" altLang="zh-CN" sz="1400">
                <a:solidFill>
                  <a:schemeClr val="bg1"/>
                </a:solidFill>
              </a:rPr>
              <a:t>[2.0, 3.0, 4.0, 5.0, 6.0, 7.0, 8.0, 9.0, 10.0, 15.0, 20.0, 25.0, 30.0, 40.0, 50.0, 60.0, 70.0, 80.0, 90.0, 100.0, 110.0]GeV</a:t>
            </a:r>
            <a:endParaRPr lang="en-US" altLang="zh-CN" sz="1400">
              <a:solidFill>
                <a:schemeClr val="bg1"/>
              </a:solidFill>
            </a:endParaRPr>
          </a:p>
          <a:p>
            <a:pPr>
              <a:lnSpc>
                <a:spcPct val="70000"/>
              </a:lnSpc>
            </a:pPr>
            <a:endParaRPr lang="en-US" altLang="zh-CN" sz="1400">
              <a:solidFill>
                <a:schemeClr val="bg1"/>
              </a:solidFill>
            </a:endParaRPr>
          </a:p>
          <a:p>
            <a:pPr>
              <a:lnSpc>
                <a:spcPct val="70000"/>
              </a:lnSpc>
            </a:pPr>
            <a:r>
              <a:rPr lang="en-US" altLang="zh-CN" sz="1400">
                <a:solidFill>
                  <a:schemeClr val="bg1"/>
                </a:solidFill>
              </a:rPr>
              <a:t>Truth = Total deposited energy (</a:t>
            </a:r>
            <a:r>
              <a:rPr lang="en-US" altLang="zh-CN" sz="1400">
                <a:solidFill>
                  <a:schemeClr val="accent2"/>
                </a:solidFill>
              </a:rPr>
              <a:t>MC</a:t>
            </a:r>
            <a:r>
              <a:rPr lang="en-US" altLang="zh-CN" sz="1400">
                <a:solidFill>
                  <a:schemeClr val="bg1"/>
                </a:solidFill>
              </a:rPr>
              <a:t>)</a:t>
            </a:r>
            <a:endParaRPr lang="en-US" altLang="zh-CN" sz="1400">
              <a:solidFill>
                <a:schemeClr val="bg1"/>
              </a:solidFill>
            </a:endParaRPr>
          </a:p>
          <a:p>
            <a:endParaRPr lang="en-US" altLang="zh-CN" sz="1400">
              <a:solidFill>
                <a:schemeClr val="bg1"/>
              </a:solidFill>
            </a:endParaRPr>
          </a:p>
        </p:txBody>
      </p:sp>
      <p:pic>
        <p:nvPicPr>
          <p:cNvPr id="4" name="图片 3"/>
          <p:cNvPicPr>
            <a:picLocks noChangeAspect="1"/>
          </p:cNvPicPr>
          <p:nvPr/>
        </p:nvPicPr>
        <p:blipFill>
          <a:blip r:embed="rId3"/>
          <a:stretch>
            <a:fillRect/>
          </a:stretch>
        </p:blipFill>
        <p:spPr>
          <a:xfrm>
            <a:off x="1017905" y="1666875"/>
            <a:ext cx="4138295" cy="4144645"/>
          </a:xfrm>
          <a:prstGeom prst="rect">
            <a:avLst/>
          </a:prstGeom>
        </p:spPr>
      </p:pic>
      <p:sp>
        <p:nvSpPr>
          <p:cNvPr id="7" name="文本框 6"/>
          <p:cNvSpPr txBox="1"/>
          <p:nvPr/>
        </p:nvSpPr>
        <p:spPr>
          <a:xfrm>
            <a:off x="2487930" y="2260600"/>
            <a:ext cx="3475355" cy="1168400"/>
          </a:xfrm>
          <a:prstGeom prst="rect">
            <a:avLst/>
          </a:prstGeom>
          <a:noFill/>
        </p:spPr>
        <p:txBody>
          <a:bodyPr wrap="square" rtlCol="0" anchor="t">
            <a:spAutoFit/>
          </a:bodyPr>
          <a:p>
            <a:r>
              <a:rPr lang="en-US" altLang="zh-CN" sz="1400">
                <a:solidFill>
                  <a:schemeClr val="tx1"/>
                </a:solidFill>
                <a:sym typeface="+mn-ea"/>
              </a:rPr>
              <a:t> Improvement:</a:t>
            </a:r>
            <a:endParaRPr lang="en-US" altLang="zh-CN" sz="1400">
              <a:solidFill>
                <a:schemeClr val="tx1"/>
              </a:solidFill>
              <a:sym typeface="+mn-ea"/>
            </a:endParaRPr>
          </a:p>
          <a:p>
            <a:endParaRPr lang="en-US" altLang="zh-CN" sz="1400">
              <a:solidFill>
                <a:schemeClr val="tx1"/>
              </a:solidFill>
              <a:sym typeface="+mn-ea"/>
            </a:endParaRPr>
          </a:p>
          <a:p>
            <a:pPr marL="285750" indent="-285750">
              <a:buFont typeface="Wingdings" panose="05000000000000000000" charset="0"/>
              <a:buChar char="Ø"/>
            </a:pPr>
            <a:r>
              <a:rPr lang="en-US" altLang="zh-CN" sz="1400">
                <a:solidFill>
                  <a:schemeClr val="tx1"/>
                </a:solidFill>
                <a:sym typeface="+mn-ea"/>
              </a:rPr>
              <a:t>discrete energy points: 7%</a:t>
            </a:r>
            <a:endParaRPr lang="en-US" altLang="zh-CN" sz="1400">
              <a:solidFill>
                <a:schemeClr val="tx1"/>
              </a:solidFill>
              <a:sym typeface="+mn-ea"/>
            </a:endParaRPr>
          </a:p>
          <a:p>
            <a:pPr marL="285750" indent="-285750">
              <a:buFont typeface="Wingdings" panose="05000000000000000000" charset="0"/>
              <a:buChar char="Ø"/>
            </a:pPr>
            <a:r>
              <a:rPr lang="en-US" altLang="zh-CN" sz="1400">
                <a:solidFill>
                  <a:schemeClr val="tx1"/>
                </a:solidFill>
                <a:sym typeface="+mn-ea"/>
              </a:rPr>
              <a:t>total resolution boost: 6%</a:t>
            </a:r>
            <a:endParaRPr lang="en-US" altLang="zh-CN" sz="1400">
              <a:solidFill>
                <a:schemeClr val="tx1"/>
              </a:solidFill>
            </a:endParaRPr>
          </a:p>
          <a:p>
            <a:endParaRPr lang="en-US" altLang="zh-CN" sz="1400">
              <a:solidFill>
                <a:schemeClr val="tx1"/>
              </a:solidFill>
              <a:sym typeface="+mn-ea"/>
            </a:endParaRPr>
          </a:p>
        </p:txBody>
      </p:sp>
      <p:pic>
        <p:nvPicPr>
          <p:cNvPr id="13" name="图片 12"/>
          <p:cNvPicPr>
            <a:picLocks noChangeAspect="1"/>
          </p:cNvPicPr>
          <p:nvPr/>
        </p:nvPicPr>
        <p:blipFill>
          <a:blip r:embed="rId4"/>
          <a:stretch>
            <a:fillRect/>
          </a:stretch>
        </p:blipFill>
        <p:spPr>
          <a:xfrm>
            <a:off x="6457315" y="1666875"/>
            <a:ext cx="4146550" cy="4109085"/>
          </a:xfrm>
          <a:prstGeom prst="rect">
            <a:avLst/>
          </a:prstGeom>
        </p:spPr>
      </p:pic>
      <p:sp>
        <p:nvSpPr>
          <p:cNvPr id="12" name="文本框 11"/>
          <p:cNvSpPr txBox="1"/>
          <p:nvPr/>
        </p:nvSpPr>
        <p:spPr>
          <a:xfrm>
            <a:off x="6564630" y="1153795"/>
            <a:ext cx="1315720" cy="368300"/>
          </a:xfrm>
          <a:prstGeom prst="rect">
            <a:avLst/>
          </a:prstGeom>
          <a:noFill/>
        </p:spPr>
        <p:txBody>
          <a:bodyPr wrap="square" rtlCol="0" anchor="t">
            <a:spAutoFit/>
          </a:bodyPr>
          <a:p>
            <a:r>
              <a:rPr lang="en-US" altLang="zh-CN">
                <a:solidFill>
                  <a:schemeClr val="bg1"/>
                </a:solidFill>
                <a:sym typeface="+mn-ea"/>
              </a:rPr>
              <a:t>Linearity</a:t>
            </a:r>
            <a:endParaRPr lang="en-US" altLang="zh-CN">
              <a:solidFill>
                <a:schemeClr val="bg1"/>
              </a:solidFill>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243152"/>
        </a:solidFill>
        <a:effectLst/>
      </p:bgPr>
    </p:bg>
    <p:spTree>
      <p:nvGrpSpPr>
        <p:cNvPr id="1" name=""/>
        <p:cNvGrpSpPr/>
        <p:nvPr/>
      </p:nvGrpSpPr>
      <p:grpSpPr>
        <a:xfrm>
          <a:off x="0" y="0"/>
          <a:ext cx="0" cy="0"/>
          <a:chOff x="0" y="0"/>
          <a:chExt cx="0" cy="0"/>
        </a:xfrm>
      </p:grpSpPr>
      <p:pic>
        <p:nvPicPr>
          <p:cNvPr id="8" name="PA-图片 16"/>
          <p:cNvPicPr>
            <a:picLocks noChangeAspect="1"/>
          </p:cNvPicPr>
          <p:nvPr>
            <p:custDataLst>
              <p:tags r:id="rId1"/>
            </p:custDataLst>
          </p:nvPr>
        </p:nvPicPr>
        <p:blipFill>
          <a:blip r:embed="rId2" cstate="print">
            <a:extLst>
              <a:ext uri="{28A0092B-C50C-407E-A947-70E740481C1C}">
                <a14:useLocalDpi xmlns:a14="http://schemas.microsoft.com/office/drawing/2010/main" val="0"/>
              </a:ext>
            </a:extLst>
          </a:blip>
          <a:stretch>
            <a:fillRect/>
          </a:stretch>
        </p:blipFill>
        <p:spPr>
          <a:xfrm>
            <a:off x="8906864" y="216748"/>
            <a:ext cx="2559535" cy="1002485"/>
          </a:xfrm>
          <a:prstGeom prst="rect">
            <a:avLst/>
          </a:prstGeom>
        </p:spPr>
      </p:pic>
      <p:sp>
        <p:nvSpPr>
          <p:cNvPr id="3" name="灯片编号占位符 2"/>
          <p:cNvSpPr>
            <a:spLocks noGrp="1"/>
          </p:cNvSpPr>
          <p:nvPr>
            <p:ph type="sldNum" sz="quarter" idx="12"/>
          </p:nvPr>
        </p:nvSpPr>
        <p:spPr/>
        <p:txBody>
          <a:bodyPr/>
          <a:p>
            <a:fld id="{DECEAADD-04E7-4E9A-9769-230A8A5E70EE}" type="slidenum">
              <a:rPr lang="zh-CN" altLang="en-US" smtClean="0"/>
            </a:fld>
            <a:endParaRPr lang="zh-CN" altLang="en-US"/>
          </a:p>
        </p:txBody>
      </p:sp>
      <p:sp>
        <p:nvSpPr>
          <p:cNvPr id="9" name="文本框 8"/>
          <p:cNvSpPr txBox="1"/>
          <p:nvPr/>
        </p:nvSpPr>
        <p:spPr>
          <a:xfrm>
            <a:off x="751205" y="426085"/>
            <a:ext cx="8155940" cy="583565"/>
          </a:xfrm>
          <a:prstGeom prst="rect">
            <a:avLst/>
          </a:prstGeom>
          <a:noFill/>
        </p:spPr>
        <p:txBody>
          <a:bodyPr wrap="square" rtlCol="0" anchor="t">
            <a:spAutoFit/>
          </a:bodyPr>
          <a:p>
            <a:pPr marL="0" indent="0">
              <a:spcBef>
                <a:spcPct val="0"/>
              </a:spcBef>
              <a:spcAft>
                <a:spcPct val="0"/>
              </a:spcAft>
            </a:pPr>
            <a:r>
              <a:rPr lang="en-US" altLang="zh-CN" sz="3200">
                <a:solidFill>
                  <a:schemeClr val="bg1"/>
                </a:solidFill>
                <a:ea typeface="微软雅黑" panose="020B0503020204020204" pitchFamily="34" charset="-122"/>
                <a:cs typeface="+mn-lt"/>
                <a:sym typeface="+mn-ea"/>
              </a:rPr>
              <a:t> M(ulti) L(ayer) P(erceptron) </a:t>
            </a:r>
            <a:r>
              <a:rPr lang="en-US" altLang="zh-CN" sz="3200">
                <a:solidFill>
                  <a:schemeClr val="accent2"/>
                </a:solidFill>
                <a:ea typeface="微软雅黑" panose="020B0503020204020204" pitchFamily="34" charset="-122"/>
                <a:cs typeface="+mn-lt"/>
                <a:sym typeface="+mn-ea"/>
              </a:rPr>
              <a:t>Result </a:t>
            </a:r>
            <a:r>
              <a:rPr lang="en-US" altLang="zh-CN" sz="3200">
                <a:solidFill>
                  <a:schemeClr val="bg1"/>
                </a:solidFill>
                <a:sym typeface="+mn-ea"/>
              </a:rPr>
              <a:t>ECAL</a:t>
            </a:r>
            <a:r>
              <a:rPr lang="en-US" altLang="zh-CN" sz="3200">
                <a:solidFill>
                  <a:schemeClr val="accent2"/>
                </a:solidFill>
                <a:ea typeface="微软雅黑" panose="020B0503020204020204" pitchFamily="34" charset="-122"/>
                <a:cs typeface="+mn-lt"/>
                <a:sym typeface="+mn-ea"/>
              </a:rPr>
              <a:t> </a:t>
            </a:r>
            <a:endParaRPr lang="en-US" altLang="zh-CN" sz="3200">
              <a:solidFill>
                <a:schemeClr val="bg1"/>
              </a:solidFill>
              <a:ea typeface="微软雅黑" panose="020B0503020204020204" pitchFamily="34" charset="-122"/>
              <a:cs typeface="+mn-lt"/>
              <a:sym typeface="+mn-ea"/>
            </a:endParaRPr>
          </a:p>
        </p:txBody>
      </p:sp>
      <p:sp>
        <p:nvSpPr>
          <p:cNvPr id="12" name="文本框 11"/>
          <p:cNvSpPr txBox="1"/>
          <p:nvPr/>
        </p:nvSpPr>
        <p:spPr>
          <a:xfrm>
            <a:off x="2439035" y="1219200"/>
            <a:ext cx="1369695" cy="368300"/>
          </a:xfrm>
          <a:prstGeom prst="rect">
            <a:avLst/>
          </a:prstGeom>
          <a:noFill/>
        </p:spPr>
        <p:txBody>
          <a:bodyPr wrap="square" rtlCol="0">
            <a:spAutoFit/>
          </a:bodyPr>
          <a:p>
            <a:r>
              <a:rPr lang="en-US" altLang="zh-CN">
                <a:solidFill>
                  <a:schemeClr val="bg1"/>
                </a:solidFill>
              </a:rPr>
              <a:t>Linearity</a:t>
            </a:r>
            <a:endParaRPr lang="en-US" altLang="zh-CN">
              <a:solidFill>
                <a:schemeClr val="bg1"/>
              </a:solidFill>
            </a:endParaRPr>
          </a:p>
        </p:txBody>
      </p:sp>
      <p:sp>
        <p:nvSpPr>
          <p:cNvPr id="5" name="文本框 4"/>
          <p:cNvSpPr txBox="1"/>
          <p:nvPr/>
        </p:nvSpPr>
        <p:spPr>
          <a:xfrm>
            <a:off x="6776085" y="1537653"/>
            <a:ext cx="5080000" cy="2614930"/>
          </a:xfrm>
          <a:prstGeom prst="rect">
            <a:avLst/>
          </a:prstGeom>
        </p:spPr>
        <p:txBody>
          <a:bodyPr>
            <a:spAutoFit/>
          </a:bodyPr>
          <a:p>
            <a:r>
              <a:rPr lang="en-US" altLang="zh-CN" sz="2400">
                <a:solidFill>
                  <a:schemeClr val="bg1"/>
                </a:solidFill>
              </a:rPr>
              <a:t>Discrete energy points</a:t>
            </a:r>
            <a:r>
              <a:rPr lang="zh-CN" altLang="en-US" sz="2400">
                <a:solidFill>
                  <a:schemeClr val="bg1"/>
                </a:solidFill>
              </a:rPr>
              <a:t>：</a:t>
            </a:r>
            <a:endParaRPr lang="zh-CN" altLang="en-US" sz="2400">
              <a:solidFill>
                <a:schemeClr val="bg1"/>
              </a:solidFill>
            </a:endParaRPr>
          </a:p>
          <a:p>
            <a:endParaRPr lang="zh-CN" altLang="en-US" sz="2000">
              <a:solidFill>
                <a:schemeClr val="bg1"/>
              </a:solidFill>
            </a:endParaRPr>
          </a:p>
          <a:p>
            <a:r>
              <a:rPr lang="en-US" altLang="zh-CN" sz="2000">
                <a:solidFill>
                  <a:schemeClr val="bg1"/>
                </a:solidFill>
                <a:sym typeface="+mn-ea"/>
              </a:rPr>
              <a:t>[2.0, 3.0, 4.0, 5.0, 6.0, 7.0, 8.0, 9.0, 10.0, 15.0, 20.0, 25.0, 30.0, 40.0, 50.0, 60.0, 70.0, 80.0, 90.0, 100.0, 110.0]GeV</a:t>
            </a:r>
            <a:endParaRPr lang="en-US" altLang="zh-CN" sz="2000">
              <a:solidFill>
                <a:schemeClr val="bg1"/>
              </a:solidFill>
            </a:endParaRPr>
          </a:p>
          <a:p>
            <a:endParaRPr lang="en-US" altLang="zh-CN" sz="2000">
              <a:solidFill>
                <a:schemeClr val="bg1"/>
              </a:solidFill>
            </a:endParaRPr>
          </a:p>
          <a:p>
            <a:r>
              <a:rPr lang="en-US" altLang="zh-CN" sz="2000">
                <a:solidFill>
                  <a:schemeClr val="bg1"/>
                </a:solidFill>
              </a:rPr>
              <a:t>Truth = Total deposited energy (</a:t>
            </a:r>
            <a:r>
              <a:rPr lang="en-US" altLang="zh-CN" sz="2000">
                <a:solidFill>
                  <a:schemeClr val="accent2"/>
                </a:solidFill>
              </a:rPr>
              <a:t>MC</a:t>
            </a:r>
            <a:r>
              <a:rPr lang="en-US" altLang="zh-CN" sz="2000">
                <a:solidFill>
                  <a:schemeClr val="bg1"/>
                </a:solidFill>
              </a:rPr>
              <a:t>)</a:t>
            </a:r>
            <a:endParaRPr lang="en-US" altLang="zh-CN" sz="2000">
              <a:solidFill>
                <a:schemeClr val="bg1"/>
              </a:solidFill>
            </a:endParaRPr>
          </a:p>
          <a:p>
            <a:endParaRPr lang="en-US" altLang="zh-CN" sz="2000">
              <a:solidFill>
                <a:schemeClr val="bg1"/>
              </a:solidFill>
            </a:endParaRPr>
          </a:p>
        </p:txBody>
      </p:sp>
      <p:sp>
        <p:nvSpPr>
          <p:cNvPr id="6" name="文本框 5"/>
          <p:cNvSpPr txBox="1"/>
          <p:nvPr/>
        </p:nvSpPr>
        <p:spPr>
          <a:xfrm>
            <a:off x="6954520" y="4163695"/>
            <a:ext cx="2639060" cy="460375"/>
          </a:xfrm>
          <a:prstGeom prst="rect">
            <a:avLst/>
          </a:prstGeom>
          <a:noFill/>
        </p:spPr>
        <p:txBody>
          <a:bodyPr wrap="square" rtlCol="0" anchor="t">
            <a:spAutoFit/>
          </a:bodyPr>
          <a:p>
            <a:r>
              <a:rPr lang="en-US" altLang="zh-CN" sz="2400">
                <a:solidFill>
                  <a:schemeClr val="bg1"/>
                </a:solidFill>
                <a:sym typeface="+mn-ea"/>
              </a:rPr>
              <a:t> Improvement</a:t>
            </a:r>
            <a:r>
              <a:rPr lang="en-US" altLang="zh-CN" sz="2400">
                <a:solidFill>
                  <a:schemeClr val="bg1"/>
                </a:solidFill>
                <a:sym typeface="+mn-ea"/>
              </a:rPr>
              <a:t>ed</a:t>
            </a:r>
            <a:endParaRPr lang="en-US" altLang="zh-CN" sz="2400">
              <a:solidFill>
                <a:schemeClr val="bg1"/>
              </a:solidFill>
              <a:sym typeface="+mn-ea"/>
            </a:endParaRPr>
          </a:p>
        </p:txBody>
      </p:sp>
      <p:pic>
        <p:nvPicPr>
          <p:cNvPr id="4" name="图片 3"/>
          <p:cNvPicPr>
            <a:picLocks noChangeAspect="1"/>
          </p:cNvPicPr>
          <p:nvPr/>
        </p:nvPicPr>
        <p:blipFill>
          <a:blip r:embed="rId3"/>
          <a:stretch>
            <a:fillRect/>
          </a:stretch>
        </p:blipFill>
        <p:spPr>
          <a:xfrm>
            <a:off x="934720" y="1588135"/>
            <a:ext cx="5033645" cy="498856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243152"/>
        </a:solidFill>
        <a:effectLst/>
      </p:bgPr>
    </p:bg>
    <p:spTree>
      <p:nvGrpSpPr>
        <p:cNvPr id="1" name=""/>
        <p:cNvGrpSpPr/>
        <p:nvPr/>
      </p:nvGrpSpPr>
      <p:grpSpPr>
        <a:xfrm>
          <a:off x="0" y="0"/>
          <a:ext cx="0" cy="0"/>
          <a:chOff x="0" y="0"/>
          <a:chExt cx="0" cy="0"/>
        </a:xfrm>
      </p:grpSpPr>
      <p:pic>
        <p:nvPicPr>
          <p:cNvPr id="8" name="PA-图片 16"/>
          <p:cNvPicPr>
            <a:picLocks noChangeAspect="1"/>
          </p:cNvPicPr>
          <p:nvPr>
            <p:custDataLst>
              <p:tags r:id="rId1"/>
            </p:custDataLst>
          </p:nvPr>
        </p:nvPicPr>
        <p:blipFill>
          <a:blip r:embed="rId2" cstate="print">
            <a:extLst>
              <a:ext uri="{28A0092B-C50C-407E-A947-70E740481C1C}">
                <a14:useLocalDpi xmlns:a14="http://schemas.microsoft.com/office/drawing/2010/main" val="0"/>
              </a:ext>
            </a:extLst>
          </a:blip>
          <a:stretch>
            <a:fillRect/>
          </a:stretch>
        </p:blipFill>
        <p:spPr>
          <a:xfrm>
            <a:off x="8906864" y="216748"/>
            <a:ext cx="2559535" cy="1002485"/>
          </a:xfrm>
          <a:prstGeom prst="rect">
            <a:avLst/>
          </a:prstGeom>
        </p:spPr>
      </p:pic>
      <p:sp>
        <p:nvSpPr>
          <p:cNvPr id="3" name="灯片编号占位符 2"/>
          <p:cNvSpPr>
            <a:spLocks noGrp="1"/>
          </p:cNvSpPr>
          <p:nvPr>
            <p:ph type="sldNum" sz="quarter" idx="12"/>
          </p:nvPr>
        </p:nvSpPr>
        <p:spPr/>
        <p:txBody>
          <a:bodyPr/>
          <a:p>
            <a:fld id="{DECEAADD-04E7-4E9A-9769-230A8A5E70EE}" type="slidenum">
              <a:rPr lang="zh-CN" altLang="en-US" smtClean="0"/>
            </a:fld>
            <a:endParaRPr lang="zh-CN" altLang="en-US"/>
          </a:p>
        </p:txBody>
      </p:sp>
      <p:sp>
        <p:nvSpPr>
          <p:cNvPr id="9" name="文本框 8"/>
          <p:cNvSpPr txBox="1"/>
          <p:nvPr/>
        </p:nvSpPr>
        <p:spPr>
          <a:xfrm>
            <a:off x="751205" y="426085"/>
            <a:ext cx="8101330" cy="583565"/>
          </a:xfrm>
          <a:prstGeom prst="rect">
            <a:avLst/>
          </a:prstGeom>
          <a:noFill/>
        </p:spPr>
        <p:txBody>
          <a:bodyPr wrap="square" rtlCol="0" anchor="t">
            <a:spAutoFit/>
          </a:bodyPr>
          <a:p>
            <a:pPr marL="0" indent="0">
              <a:spcBef>
                <a:spcPct val="0"/>
              </a:spcBef>
              <a:spcAft>
                <a:spcPct val="0"/>
              </a:spcAft>
            </a:pPr>
            <a:r>
              <a:rPr lang="en-US" altLang="zh-CN" sz="3200">
                <a:solidFill>
                  <a:schemeClr val="bg1"/>
                </a:solidFill>
                <a:ea typeface="微软雅黑" panose="020B0503020204020204" pitchFamily="34" charset="-122"/>
                <a:cs typeface="+mn-lt"/>
                <a:sym typeface="+mn-ea"/>
              </a:rPr>
              <a:t> M(ulti) L(ayer) P(erceptron) </a:t>
            </a:r>
            <a:r>
              <a:rPr lang="en-US" altLang="zh-CN" sz="3200">
                <a:solidFill>
                  <a:schemeClr val="accent2"/>
                </a:solidFill>
                <a:ea typeface="微软雅黑" panose="020B0503020204020204" pitchFamily="34" charset="-122"/>
                <a:cs typeface="+mn-lt"/>
                <a:sym typeface="+mn-ea"/>
              </a:rPr>
              <a:t>Result </a:t>
            </a:r>
            <a:r>
              <a:rPr lang="en-US" altLang="zh-CN" sz="3200">
                <a:solidFill>
                  <a:schemeClr val="bg1"/>
                </a:solidFill>
                <a:sym typeface="+mn-ea"/>
              </a:rPr>
              <a:t>ECAL</a:t>
            </a:r>
            <a:endParaRPr lang="en-US" altLang="zh-CN" sz="3200">
              <a:solidFill>
                <a:schemeClr val="bg1"/>
              </a:solidFill>
              <a:ea typeface="微软雅黑" panose="020B0503020204020204" pitchFamily="34" charset="-122"/>
              <a:cs typeface="+mn-lt"/>
              <a:sym typeface="+mn-ea"/>
            </a:endParaRPr>
          </a:p>
        </p:txBody>
      </p:sp>
      <p:sp>
        <p:nvSpPr>
          <p:cNvPr id="7" name="文本框 6"/>
          <p:cNvSpPr txBox="1"/>
          <p:nvPr/>
        </p:nvSpPr>
        <p:spPr>
          <a:xfrm>
            <a:off x="8160385" y="3311525"/>
            <a:ext cx="2286635" cy="543560"/>
          </a:xfrm>
          <a:prstGeom prst="rect">
            <a:avLst/>
          </a:prstGeom>
          <a:noFill/>
        </p:spPr>
        <p:txBody>
          <a:bodyPr wrap="square" rtlCol="0" anchor="t">
            <a:noAutofit/>
          </a:bodyPr>
          <a:p>
            <a:r>
              <a:rPr lang="en-US" altLang="zh-CN" sz="2000">
                <a:solidFill>
                  <a:schemeClr val="bg1"/>
                </a:solidFill>
                <a:sym typeface="+mn-ea"/>
              </a:rPr>
              <a:t>Truth = Total deposited energy (</a:t>
            </a:r>
            <a:r>
              <a:rPr lang="en-US" altLang="zh-CN" sz="2000">
                <a:solidFill>
                  <a:schemeClr val="accent2"/>
                </a:solidFill>
                <a:sym typeface="+mn-ea"/>
              </a:rPr>
              <a:t>MC</a:t>
            </a:r>
            <a:r>
              <a:rPr lang="en-US" altLang="zh-CN" sz="2000">
                <a:solidFill>
                  <a:schemeClr val="bg1"/>
                </a:solidFill>
                <a:sym typeface="+mn-ea"/>
              </a:rPr>
              <a:t>)</a:t>
            </a:r>
            <a:endParaRPr lang="en-US" altLang="zh-CN" sz="2000">
              <a:solidFill>
                <a:schemeClr val="bg1"/>
              </a:solidFill>
              <a:sym typeface="+mn-ea"/>
            </a:endParaRPr>
          </a:p>
        </p:txBody>
      </p:sp>
      <p:pic>
        <p:nvPicPr>
          <p:cNvPr id="4" name="图片 3"/>
          <p:cNvPicPr>
            <a:picLocks noChangeAspect="1"/>
          </p:cNvPicPr>
          <p:nvPr/>
        </p:nvPicPr>
        <p:blipFill>
          <a:blip r:embed="rId3"/>
          <a:stretch>
            <a:fillRect/>
          </a:stretch>
        </p:blipFill>
        <p:spPr>
          <a:xfrm>
            <a:off x="1085215" y="1329690"/>
            <a:ext cx="6146165" cy="521652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243152"/>
        </a:solidFill>
        <a:effectLst/>
      </p:bgPr>
    </p:bg>
    <p:spTree>
      <p:nvGrpSpPr>
        <p:cNvPr id="1" name=""/>
        <p:cNvGrpSpPr/>
        <p:nvPr/>
      </p:nvGrpSpPr>
      <p:grpSpPr>
        <a:xfrm>
          <a:off x="0" y="0"/>
          <a:ext cx="0" cy="0"/>
          <a:chOff x="0" y="0"/>
          <a:chExt cx="0" cy="0"/>
        </a:xfrm>
      </p:grpSpPr>
      <p:pic>
        <p:nvPicPr>
          <p:cNvPr id="8" name="PA-图片 16"/>
          <p:cNvPicPr>
            <a:picLocks noChangeAspect="1"/>
          </p:cNvPicPr>
          <p:nvPr>
            <p:custDataLst>
              <p:tags r:id="rId1"/>
            </p:custDataLst>
          </p:nvPr>
        </p:nvPicPr>
        <p:blipFill>
          <a:blip r:embed="rId2" cstate="print">
            <a:extLst>
              <a:ext uri="{28A0092B-C50C-407E-A947-70E740481C1C}">
                <a14:useLocalDpi xmlns:a14="http://schemas.microsoft.com/office/drawing/2010/main" val="0"/>
              </a:ext>
            </a:extLst>
          </a:blip>
          <a:stretch>
            <a:fillRect/>
          </a:stretch>
        </p:blipFill>
        <p:spPr>
          <a:xfrm>
            <a:off x="8906864" y="216748"/>
            <a:ext cx="2559535" cy="1002485"/>
          </a:xfrm>
          <a:prstGeom prst="rect">
            <a:avLst/>
          </a:prstGeom>
        </p:spPr>
      </p:pic>
      <p:sp>
        <p:nvSpPr>
          <p:cNvPr id="3" name="灯片编号占位符 2"/>
          <p:cNvSpPr>
            <a:spLocks noGrp="1"/>
          </p:cNvSpPr>
          <p:nvPr>
            <p:ph type="sldNum" sz="quarter" idx="12"/>
          </p:nvPr>
        </p:nvSpPr>
        <p:spPr/>
        <p:txBody>
          <a:bodyPr/>
          <a:p>
            <a:fld id="{DECEAADD-04E7-4E9A-9769-230A8A5E70EE}" type="slidenum">
              <a:rPr lang="zh-CN" altLang="en-US" smtClean="0"/>
            </a:fld>
            <a:endParaRPr lang="zh-CN" altLang="en-US"/>
          </a:p>
        </p:txBody>
      </p:sp>
      <p:sp>
        <p:nvSpPr>
          <p:cNvPr id="9" name="文本框 8"/>
          <p:cNvSpPr txBox="1"/>
          <p:nvPr/>
        </p:nvSpPr>
        <p:spPr>
          <a:xfrm>
            <a:off x="751205" y="426085"/>
            <a:ext cx="7859395" cy="583565"/>
          </a:xfrm>
          <a:prstGeom prst="rect">
            <a:avLst/>
          </a:prstGeom>
          <a:noFill/>
        </p:spPr>
        <p:txBody>
          <a:bodyPr wrap="square" rtlCol="0" anchor="t">
            <a:spAutoFit/>
          </a:bodyPr>
          <a:p>
            <a:pPr marL="0" indent="0">
              <a:spcBef>
                <a:spcPct val="0"/>
              </a:spcBef>
              <a:spcAft>
                <a:spcPct val="0"/>
              </a:spcAft>
            </a:pPr>
            <a:r>
              <a:rPr lang="en-US" altLang="zh-CN" sz="3200">
                <a:solidFill>
                  <a:schemeClr val="bg1"/>
                </a:solidFill>
                <a:ea typeface="微软雅黑" panose="020B0503020204020204" pitchFamily="34" charset="-122"/>
                <a:cs typeface="+mn-lt"/>
                <a:sym typeface="+mn-ea"/>
              </a:rPr>
              <a:t> M(ulti) L(ayer) P(erceptron) </a:t>
            </a:r>
            <a:r>
              <a:rPr lang="en-US" altLang="zh-CN" sz="3200">
                <a:solidFill>
                  <a:schemeClr val="accent2"/>
                </a:solidFill>
                <a:ea typeface="微软雅黑" panose="020B0503020204020204" pitchFamily="34" charset="-122"/>
                <a:cs typeface="+mn-lt"/>
                <a:sym typeface="+mn-ea"/>
              </a:rPr>
              <a:t>Result </a:t>
            </a:r>
            <a:r>
              <a:rPr lang="en-US" altLang="zh-CN" sz="3200">
                <a:solidFill>
                  <a:srgbClr val="FF0000"/>
                </a:solidFill>
                <a:ea typeface="微软雅黑" panose="020B0503020204020204" pitchFamily="34" charset="-122"/>
                <a:cs typeface="+mn-lt"/>
                <a:sym typeface="+mn-ea"/>
              </a:rPr>
              <a:t>H</a:t>
            </a:r>
            <a:r>
              <a:rPr lang="en-US" altLang="zh-CN" sz="3200">
                <a:solidFill>
                  <a:srgbClr val="FF0000"/>
                </a:solidFill>
                <a:sym typeface="+mn-ea"/>
              </a:rPr>
              <a:t>CAL</a:t>
            </a:r>
            <a:r>
              <a:rPr lang="en-US" altLang="zh-CN" sz="3200">
                <a:solidFill>
                  <a:schemeClr val="accent2"/>
                </a:solidFill>
                <a:ea typeface="微软雅黑" panose="020B0503020204020204" pitchFamily="34" charset="-122"/>
                <a:cs typeface="+mn-lt"/>
                <a:sym typeface="+mn-ea"/>
              </a:rPr>
              <a:t> </a:t>
            </a:r>
            <a:endParaRPr lang="en-US" altLang="zh-CN" sz="3200">
              <a:solidFill>
                <a:schemeClr val="accent2"/>
              </a:solidFill>
              <a:ea typeface="微软雅黑" panose="020B0503020204020204" pitchFamily="34" charset="-122"/>
              <a:cs typeface="+mn-lt"/>
              <a:sym typeface="+mn-ea"/>
            </a:endParaRPr>
          </a:p>
        </p:txBody>
      </p:sp>
      <p:sp>
        <p:nvSpPr>
          <p:cNvPr id="11" name="文本框 10"/>
          <p:cNvSpPr txBox="1"/>
          <p:nvPr/>
        </p:nvSpPr>
        <p:spPr>
          <a:xfrm>
            <a:off x="2207895" y="1042670"/>
            <a:ext cx="2524760" cy="368300"/>
          </a:xfrm>
          <a:prstGeom prst="rect">
            <a:avLst/>
          </a:prstGeom>
          <a:noFill/>
        </p:spPr>
        <p:txBody>
          <a:bodyPr wrap="square" rtlCol="0">
            <a:spAutoFit/>
          </a:bodyPr>
          <a:p>
            <a:r>
              <a:rPr lang="en-US" altLang="zh-CN">
                <a:solidFill>
                  <a:schemeClr val="bg1"/>
                </a:solidFill>
              </a:rPr>
              <a:t>Energy Resolution</a:t>
            </a:r>
            <a:endParaRPr lang="en-US" altLang="zh-CN">
              <a:solidFill>
                <a:schemeClr val="bg1"/>
              </a:solidFill>
            </a:endParaRPr>
          </a:p>
        </p:txBody>
      </p:sp>
      <p:sp>
        <p:nvSpPr>
          <p:cNvPr id="5" name="文本框 4"/>
          <p:cNvSpPr txBox="1"/>
          <p:nvPr/>
        </p:nvSpPr>
        <p:spPr>
          <a:xfrm>
            <a:off x="6776085" y="1537653"/>
            <a:ext cx="5080000" cy="2614930"/>
          </a:xfrm>
          <a:prstGeom prst="rect">
            <a:avLst/>
          </a:prstGeom>
        </p:spPr>
        <p:txBody>
          <a:bodyPr>
            <a:spAutoFit/>
          </a:bodyPr>
          <a:p>
            <a:r>
              <a:rPr lang="en-US" altLang="zh-CN" sz="2400">
                <a:solidFill>
                  <a:schemeClr val="bg1"/>
                </a:solidFill>
              </a:rPr>
              <a:t>Discrete energy points</a:t>
            </a:r>
            <a:r>
              <a:rPr lang="zh-CN" altLang="en-US" sz="2400">
                <a:solidFill>
                  <a:schemeClr val="bg1"/>
                </a:solidFill>
              </a:rPr>
              <a:t>：</a:t>
            </a:r>
            <a:endParaRPr lang="zh-CN" altLang="en-US" sz="2400">
              <a:solidFill>
                <a:schemeClr val="bg1"/>
              </a:solidFill>
            </a:endParaRPr>
          </a:p>
          <a:p>
            <a:endParaRPr lang="zh-CN" altLang="en-US" sz="2000">
              <a:solidFill>
                <a:schemeClr val="bg1"/>
              </a:solidFill>
            </a:endParaRPr>
          </a:p>
          <a:p>
            <a:r>
              <a:rPr lang="en-US" altLang="zh-CN" sz="2000">
                <a:solidFill>
                  <a:schemeClr val="bg1"/>
                </a:solidFill>
              </a:rPr>
              <a:t>[2.0, 3.0, 4.0, 5.0, 6.0, 7.0, 8.0, 9.0, 10.0, 15.0, 20.0, 25.0, 30.0, 40.0, 50.0, 60.0, 70.0, 80.0, 90.0, 100.0, 110.0]GeV</a:t>
            </a:r>
            <a:endParaRPr lang="en-US" altLang="zh-CN" sz="2000">
              <a:solidFill>
                <a:schemeClr val="bg1"/>
              </a:solidFill>
            </a:endParaRPr>
          </a:p>
          <a:p>
            <a:endParaRPr lang="en-US" altLang="zh-CN" sz="2000">
              <a:solidFill>
                <a:schemeClr val="bg1"/>
              </a:solidFill>
            </a:endParaRPr>
          </a:p>
          <a:p>
            <a:r>
              <a:rPr lang="en-US" altLang="zh-CN" sz="2000">
                <a:solidFill>
                  <a:schemeClr val="bg1"/>
                </a:solidFill>
              </a:rPr>
              <a:t>Truth = Total deposited energy (</a:t>
            </a:r>
            <a:r>
              <a:rPr lang="en-US" altLang="zh-CN" sz="2000">
                <a:solidFill>
                  <a:schemeClr val="accent2"/>
                </a:solidFill>
              </a:rPr>
              <a:t>MC</a:t>
            </a:r>
            <a:r>
              <a:rPr lang="en-US" altLang="zh-CN" sz="2000">
                <a:solidFill>
                  <a:schemeClr val="bg1"/>
                </a:solidFill>
              </a:rPr>
              <a:t>)</a:t>
            </a:r>
            <a:endParaRPr lang="en-US" altLang="zh-CN" sz="2000">
              <a:solidFill>
                <a:schemeClr val="bg1"/>
              </a:solidFill>
            </a:endParaRPr>
          </a:p>
          <a:p>
            <a:endParaRPr lang="en-US" altLang="zh-CN" sz="2000">
              <a:solidFill>
                <a:schemeClr val="bg1"/>
              </a:solidFill>
            </a:endParaRPr>
          </a:p>
        </p:txBody>
      </p:sp>
      <p:sp>
        <p:nvSpPr>
          <p:cNvPr id="7" name="文本框 6"/>
          <p:cNvSpPr txBox="1"/>
          <p:nvPr/>
        </p:nvSpPr>
        <p:spPr>
          <a:xfrm>
            <a:off x="6847205" y="3844925"/>
            <a:ext cx="3475355" cy="1753235"/>
          </a:xfrm>
          <a:prstGeom prst="rect">
            <a:avLst/>
          </a:prstGeom>
          <a:noFill/>
        </p:spPr>
        <p:txBody>
          <a:bodyPr wrap="square" rtlCol="0" anchor="t">
            <a:spAutoFit/>
          </a:bodyPr>
          <a:p>
            <a:r>
              <a:rPr lang="en-US" altLang="zh-CN" sz="2400">
                <a:solidFill>
                  <a:schemeClr val="bg1"/>
                </a:solidFill>
                <a:sym typeface="+mn-ea"/>
              </a:rPr>
              <a:t> Improvement:</a:t>
            </a:r>
            <a:endParaRPr lang="en-US" altLang="zh-CN" sz="2400">
              <a:solidFill>
                <a:schemeClr val="bg1"/>
              </a:solidFill>
              <a:sym typeface="+mn-ea"/>
            </a:endParaRPr>
          </a:p>
          <a:p>
            <a:endParaRPr lang="en-US" altLang="zh-CN" sz="2400">
              <a:solidFill>
                <a:schemeClr val="bg1"/>
              </a:solidFill>
              <a:sym typeface="+mn-ea"/>
            </a:endParaRPr>
          </a:p>
          <a:p>
            <a:pPr marL="285750" indent="-285750">
              <a:buFont typeface="Wingdings" panose="05000000000000000000" charset="0"/>
              <a:buChar char="Ø"/>
            </a:pPr>
            <a:r>
              <a:rPr lang="en-US" altLang="zh-CN" sz="2000">
                <a:solidFill>
                  <a:schemeClr val="bg1"/>
                </a:solidFill>
                <a:sym typeface="+mn-ea"/>
              </a:rPr>
              <a:t>discrete energy points: 5%</a:t>
            </a:r>
            <a:endParaRPr lang="en-US" altLang="zh-CN" sz="2000">
              <a:solidFill>
                <a:schemeClr val="bg1"/>
              </a:solidFill>
              <a:sym typeface="+mn-ea"/>
            </a:endParaRPr>
          </a:p>
          <a:p>
            <a:pPr marL="285750" indent="-285750">
              <a:buFont typeface="Wingdings" panose="05000000000000000000" charset="0"/>
              <a:buChar char="Ø"/>
            </a:pPr>
            <a:r>
              <a:rPr lang="en-US" altLang="zh-CN" sz="2000">
                <a:solidFill>
                  <a:schemeClr val="bg1"/>
                </a:solidFill>
                <a:sym typeface="+mn-ea"/>
              </a:rPr>
              <a:t>total resolution boost: 2%</a:t>
            </a:r>
            <a:endParaRPr lang="en-US" altLang="zh-CN" sz="2000">
              <a:solidFill>
                <a:schemeClr val="bg1"/>
              </a:solidFill>
            </a:endParaRPr>
          </a:p>
          <a:p>
            <a:endParaRPr lang="en-US" altLang="zh-CN" sz="2000">
              <a:solidFill>
                <a:schemeClr val="bg1"/>
              </a:solidFill>
              <a:sym typeface="+mn-ea"/>
            </a:endParaRPr>
          </a:p>
        </p:txBody>
      </p:sp>
      <p:pic>
        <p:nvPicPr>
          <p:cNvPr id="4" name="图片 3"/>
          <p:cNvPicPr>
            <a:picLocks noChangeAspect="1"/>
          </p:cNvPicPr>
          <p:nvPr/>
        </p:nvPicPr>
        <p:blipFill>
          <a:blip r:embed="rId3"/>
          <a:stretch>
            <a:fillRect/>
          </a:stretch>
        </p:blipFill>
        <p:spPr>
          <a:xfrm>
            <a:off x="895985" y="1557020"/>
            <a:ext cx="5148580" cy="516445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243152"/>
        </a:solidFill>
        <a:effectLst/>
      </p:bgPr>
    </p:bg>
    <p:spTree>
      <p:nvGrpSpPr>
        <p:cNvPr id="1" name=""/>
        <p:cNvGrpSpPr/>
        <p:nvPr/>
      </p:nvGrpSpPr>
      <p:grpSpPr>
        <a:xfrm>
          <a:off x="0" y="0"/>
          <a:ext cx="0" cy="0"/>
          <a:chOff x="0" y="0"/>
          <a:chExt cx="0" cy="0"/>
        </a:xfrm>
      </p:grpSpPr>
      <p:pic>
        <p:nvPicPr>
          <p:cNvPr id="8" name="PA-图片 16"/>
          <p:cNvPicPr>
            <a:picLocks noChangeAspect="1"/>
          </p:cNvPicPr>
          <p:nvPr>
            <p:custDataLst>
              <p:tags r:id="rId1"/>
            </p:custDataLst>
          </p:nvPr>
        </p:nvPicPr>
        <p:blipFill>
          <a:blip r:embed="rId2" cstate="print">
            <a:extLst>
              <a:ext uri="{28A0092B-C50C-407E-A947-70E740481C1C}">
                <a14:useLocalDpi xmlns:a14="http://schemas.microsoft.com/office/drawing/2010/main" val="0"/>
              </a:ext>
            </a:extLst>
          </a:blip>
          <a:stretch>
            <a:fillRect/>
          </a:stretch>
        </p:blipFill>
        <p:spPr>
          <a:xfrm>
            <a:off x="8906864" y="216748"/>
            <a:ext cx="2559535" cy="1002485"/>
          </a:xfrm>
          <a:prstGeom prst="rect">
            <a:avLst/>
          </a:prstGeom>
        </p:spPr>
      </p:pic>
      <p:sp>
        <p:nvSpPr>
          <p:cNvPr id="3" name="灯片编号占位符 2"/>
          <p:cNvSpPr>
            <a:spLocks noGrp="1"/>
          </p:cNvSpPr>
          <p:nvPr>
            <p:ph type="sldNum" sz="quarter" idx="12"/>
          </p:nvPr>
        </p:nvSpPr>
        <p:spPr/>
        <p:txBody>
          <a:bodyPr/>
          <a:p>
            <a:fld id="{DECEAADD-04E7-4E9A-9769-230A8A5E70EE}" type="slidenum">
              <a:rPr lang="zh-CN" altLang="en-US" smtClean="0"/>
            </a:fld>
            <a:endParaRPr lang="zh-CN" altLang="en-US"/>
          </a:p>
        </p:txBody>
      </p:sp>
      <p:sp>
        <p:nvSpPr>
          <p:cNvPr id="9" name="文本框 8"/>
          <p:cNvSpPr txBox="1"/>
          <p:nvPr/>
        </p:nvSpPr>
        <p:spPr>
          <a:xfrm>
            <a:off x="751205" y="426085"/>
            <a:ext cx="8155940" cy="583565"/>
          </a:xfrm>
          <a:prstGeom prst="rect">
            <a:avLst/>
          </a:prstGeom>
          <a:noFill/>
        </p:spPr>
        <p:txBody>
          <a:bodyPr wrap="square" rtlCol="0" anchor="t">
            <a:spAutoFit/>
          </a:bodyPr>
          <a:p>
            <a:pPr marL="0" indent="0">
              <a:spcBef>
                <a:spcPct val="0"/>
              </a:spcBef>
              <a:spcAft>
                <a:spcPct val="0"/>
              </a:spcAft>
            </a:pPr>
            <a:r>
              <a:rPr lang="en-US" altLang="zh-CN" sz="3200">
                <a:solidFill>
                  <a:schemeClr val="bg1"/>
                </a:solidFill>
                <a:ea typeface="微软雅黑" panose="020B0503020204020204" pitchFamily="34" charset="-122"/>
                <a:cs typeface="+mn-lt"/>
                <a:sym typeface="+mn-ea"/>
              </a:rPr>
              <a:t> M(ulti) L(ayer) P(erceptron) </a:t>
            </a:r>
            <a:r>
              <a:rPr lang="en-US" altLang="zh-CN" sz="3200">
                <a:solidFill>
                  <a:schemeClr val="accent2"/>
                </a:solidFill>
                <a:ea typeface="微软雅黑" panose="020B0503020204020204" pitchFamily="34" charset="-122"/>
                <a:cs typeface="+mn-lt"/>
                <a:sym typeface="+mn-ea"/>
              </a:rPr>
              <a:t>Result </a:t>
            </a:r>
            <a:r>
              <a:rPr lang="en-US" altLang="zh-CN" sz="3200">
                <a:solidFill>
                  <a:srgbClr val="FF0000"/>
                </a:solidFill>
                <a:ea typeface="微软雅黑" panose="020B0503020204020204" pitchFamily="34" charset="-122"/>
                <a:cs typeface="+mn-lt"/>
                <a:sym typeface="+mn-ea"/>
              </a:rPr>
              <a:t>H</a:t>
            </a:r>
            <a:r>
              <a:rPr lang="en-US" altLang="zh-CN" sz="3200">
                <a:solidFill>
                  <a:srgbClr val="FF0000"/>
                </a:solidFill>
                <a:sym typeface="+mn-ea"/>
              </a:rPr>
              <a:t>CAL</a:t>
            </a:r>
            <a:r>
              <a:rPr lang="en-US" altLang="zh-CN" sz="3200">
                <a:solidFill>
                  <a:schemeClr val="accent2"/>
                </a:solidFill>
                <a:ea typeface="微软雅黑" panose="020B0503020204020204" pitchFamily="34" charset="-122"/>
                <a:cs typeface="+mn-lt"/>
                <a:sym typeface="+mn-ea"/>
              </a:rPr>
              <a:t> </a:t>
            </a:r>
            <a:endParaRPr lang="en-US" altLang="zh-CN" sz="3200">
              <a:solidFill>
                <a:schemeClr val="bg1"/>
              </a:solidFill>
              <a:ea typeface="微软雅黑" panose="020B0503020204020204" pitchFamily="34" charset="-122"/>
              <a:cs typeface="+mn-lt"/>
              <a:sym typeface="+mn-ea"/>
            </a:endParaRPr>
          </a:p>
        </p:txBody>
      </p:sp>
      <p:sp>
        <p:nvSpPr>
          <p:cNvPr id="12" name="文本框 11"/>
          <p:cNvSpPr txBox="1"/>
          <p:nvPr/>
        </p:nvSpPr>
        <p:spPr>
          <a:xfrm>
            <a:off x="2439035" y="1219200"/>
            <a:ext cx="1369695" cy="368300"/>
          </a:xfrm>
          <a:prstGeom prst="rect">
            <a:avLst/>
          </a:prstGeom>
          <a:noFill/>
        </p:spPr>
        <p:txBody>
          <a:bodyPr wrap="square" rtlCol="0">
            <a:spAutoFit/>
          </a:bodyPr>
          <a:p>
            <a:r>
              <a:rPr lang="en-US" altLang="zh-CN">
                <a:solidFill>
                  <a:schemeClr val="bg1"/>
                </a:solidFill>
              </a:rPr>
              <a:t>Linearity</a:t>
            </a:r>
            <a:endParaRPr lang="en-US" altLang="zh-CN">
              <a:solidFill>
                <a:schemeClr val="bg1"/>
              </a:solidFill>
            </a:endParaRPr>
          </a:p>
        </p:txBody>
      </p:sp>
      <p:sp>
        <p:nvSpPr>
          <p:cNvPr id="5" name="文本框 4"/>
          <p:cNvSpPr txBox="1"/>
          <p:nvPr/>
        </p:nvSpPr>
        <p:spPr>
          <a:xfrm>
            <a:off x="6776085" y="1537653"/>
            <a:ext cx="5080000" cy="2614930"/>
          </a:xfrm>
          <a:prstGeom prst="rect">
            <a:avLst/>
          </a:prstGeom>
        </p:spPr>
        <p:txBody>
          <a:bodyPr>
            <a:spAutoFit/>
          </a:bodyPr>
          <a:p>
            <a:r>
              <a:rPr lang="en-US" altLang="zh-CN" sz="2400">
                <a:solidFill>
                  <a:schemeClr val="bg1"/>
                </a:solidFill>
              </a:rPr>
              <a:t>Discrete energy points</a:t>
            </a:r>
            <a:r>
              <a:rPr lang="zh-CN" altLang="en-US" sz="2400">
                <a:solidFill>
                  <a:schemeClr val="bg1"/>
                </a:solidFill>
              </a:rPr>
              <a:t>：</a:t>
            </a:r>
            <a:endParaRPr lang="zh-CN" altLang="en-US" sz="2400">
              <a:solidFill>
                <a:schemeClr val="bg1"/>
              </a:solidFill>
            </a:endParaRPr>
          </a:p>
          <a:p>
            <a:endParaRPr lang="zh-CN" altLang="en-US" sz="2000">
              <a:solidFill>
                <a:schemeClr val="bg1"/>
              </a:solidFill>
            </a:endParaRPr>
          </a:p>
          <a:p>
            <a:r>
              <a:rPr lang="en-US" altLang="zh-CN" sz="2000">
                <a:solidFill>
                  <a:schemeClr val="bg1"/>
                </a:solidFill>
                <a:sym typeface="+mn-ea"/>
              </a:rPr>
              <a:t>[2.0, 3.0, 4.0, 5.0, 6.0, 7.0, 8.0, 9.0, 10.0, 15.0, 20.0, 25.0, 30.0, 40.0, 50.0, 60.0, 70.0, 80.0, 90.0, 100.0, 110.0]GeV</a:t>
            </a:r>
            <a:endParaRPr lang="en-US" altLang="zh-CN" sz="2000">
              <a:solidFill>
                <a:schemeClr val="bg1"/>
              </a:solidFill>
            </a:endParaRPr>
          </a:p>
          <a:p>
            <a:endParaRPr lang="en-US" altLang="zh-CN" sz="2000">
              <a:solidFill>
                <a:schemeClr val="bg1"/>
              </a:solidFill>
            </a:endParaRPr>
          </a:p>
          <a:p>
            <a:r>
              <a:rPr lang="en-US" altLang="zh-CN" sz="2000">
                <a:solidFill>
                  <a:schemeClr val="bg1"/>
                </a:solidFill>
              </a:rPr>
              <a:t>Truth = Total deposited energy (</a:t>
            </a:r>
            <a:r>
              <a:rPr lang="en-US" altLang="zh-CN" sz="2000">
                <a:solidFill>
                  <a:schemeClr val="accent2"/>
                </a:solidFill>
              </a:rPr>
              <a:t>MC</a:t>
            </a:r>
            <a:r>
              <a:rPr lang="en-US" altLang="zh-CN" sz="2000">
                <a:solidFill>
                  <a:schemeClr val="bg1"/>
                </a:solidFill>
              </a:rPr>
              <a:t>)</a:t>
            </a:r>
            <a:endParaRPr lang="en-US" altLang="zh-CN" sz="2000">
              <a:solidFill>
                <a:schemeClr val="bg1"/>
              </a:solidFill>
            </a:endParaRPr>
          </a:p>
          <a:p>
            <a:endParaRPr lang="en-US" altLang="zh-CN" sz="2000">
              <a:solidFill>
                <a:schemeClr val="bg1"/>
              </a:solidFill>
            </a:endParaRPr>
          </a:p>
        </p:txBody>
      </p:sp>
      <p:sp>
        <p:nvSpPr>
          <p:cNvPr id="6" name="文本框 5"/>
          <p:cNvSpPr txBox="1"/>
          <p:nvPr/>
        </p:nvSpPr>
        <p:spPr>
          <a:xfrm>
            <a:off x="6954520" y="4163695"/>
            <a:ext cx="2639060" cy="460375"/>
          </a:xfrm>
          <a:prstGeom prst="rect">
            <a:avLst/>
          </a:prstGeom>
          <a:noFill/>
        </p:spPr>
        <p:txBody>
          <a:bodyPr wrap="square" rtlCol="0" anchor="t">
            <a:spAutoFit/>
          </a:bodyPr>
          <a:p>
            <a:r>
              <a:rPr lang="en-US" altLang="zh-CN" sz="2400">
                <a:solidFill>
                  <a:schemeClr val="bg1"/>
                </a:solidFill>
                <a:sym typeface="+mn-ea"/>
              </a:rPr>
              <a:t> Improvement</a:t>
            </a:r>
            <a:r>
              <a:rPr lang="en-US" altLang="zh-CN" sz="2400">
                <a:solidFill>
                  <a:schemeClr val="bg1"/>
                </a:solidFill>
                <a:sym typeface="+mn-ea"/>
              </a:rPr>
              <a:t>ed</a:t>
            </a:r>
            <a:endParaRPr lang="en-US" altLang="zh-CN" sz="2400">
              <a:solidFill>
                <a:schemeClr val="bg1"/>
              </a:solidFill>
              <a:sym typeface="+mn-ea"/>
            </a:endParaRPr>
          </a:p>
        </p:txBody>
      </p:sp>
      <p:pic>
        <p:nvPicPr>
          <p:cNvPr id="2" name="图片 1"/>
          <p:cNvPicPr>
            <a:picLocks noChangeAspect="1"/>
          </p:cNvPicPr>
          <p:nvPr/>
        </p:nvPicPr>
        <p:blipFill>
          <a:blip r:embed="rId3"/>
          <a:stretch>
            <a:fillRect/>
          </a:stretch>
        </p:blipFill>
        <p:spPr>
          <a:xfrm>
            <a:off x="751205" y="1617345"/>
            <a:ext cx="4963795" cy="50704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243152"/>
        </a:solidFill>
        <a:effectLst/>
      </p:bgPr>
    </p:bg>
    <p:spTree>
      <p:nvGrpSpPr>
        <p:cNvPr id="1" name=""/>
        <p:cNvGrpSpPr/>
        <p:nvPr/>
      </p:nvGrpSpPr>
      <p:grpSpPr>
        <a:xfrm>
          <a:off x="0" y="0"/>
          <a:ext cx="0" cy="0"/>
          <a:chOff x="0" y="0"/>
          <a:chExt cx="0" cy="0"/>
        </a:xfrm>
      </p:grpSpPr>
      <p:pic>
        <p:nvPicPr>
          <p:cNvPr id="8" name="PA-图片 16"/>
          <p:cNvPicPr>
            <a:picLocks noChangeAspect="1"/>
          </p:cNvPicPr>
          <p:nvPr>
            <p:custDataLst>
              <p:tags r:id="rId1"/>
            </p:custDataLst>
          </p:nvPr>
        </p:nvPicPr>
        <p:blipFill>
          <a:blip r:embed="rId2" cstate="print">
            <a:extLst>
              <a:ext uri="{28A0092B-C50C-407E-A947-70E740481C1C}">
                <a14:useLocalDpi xmlns:a14="http://schemas.microsoft.com/office/drawing/2010/main" val="0"/>
              </a:ext>
            </a:extLst>
          </a:blip>
          <a:stretch>
            <a:fillRect/>
          </a:stretch>
        </p:blipFill>
        <p:spPr>
          <a:xfrm>
            <a:off x="8906864" y="216748"/>
            <a:ext cx="2559535" cy="1002485"/>
          </a:xfrm>
          <a:prstGeom prst="rect">
            <a:avLst/>
          </a:prstGeom>
        </p:spPr>
      </p:pic>
      <p:sp>
        <p:nvSpPr>
          <p:cNvPr id="3" name="灯片编号占位符 2"/>
          <p:cNvSpPr>
            <a:spLocks noGrp="1"/>
          </p:cNvSpPr>
          <p:nvPr>
            <p:ph type="sldNum" sz="quarter" idx="12"/>
          </p:nvPr>
        </p:nvSpPr>
        <p:spPr/>
        <p:txBody>
          <a:bodyPr/>
          <a:p>
            <a:fld id="{DECEAADD-04E7-4E9A-9769-230A8A5E70EE}" type="slidenum">
              <a:rPr lang="zh-CN" altLang="en-US" smtClean="0"/>
            </a:fld>
            <a:endParaRPr lang="zh-CN" altLang="en-US"/>
          </a:p>
        </p:txBody>
      </p:sp>
      <p:sp>
        <p:nvSpPr>
          <p:cNvPr id="5" name="文本框 4"/>
          <p:cNvSpPr txBox="1"/>
          <p:nvPr/>
        </p:nvSpPr>
        <p:spPr>
          <a:xfrm>
            <a:off x="405765" y="708660"/>
            <a:ext cx="11364595" cy="5617845"/>
          </a:xfrm>
          <a:prstGeom prst="rect">
            <a:avLst/>
          </a:prstGeom>
          <a:noFill/>
        </p:spPr>
        <p:txBody>
          <a:bodyPr wrap="square" rtlCol="0">
            <a:noAutofit/>
          </a:bodyPr>
          <a:lstStyle/>
          <a:p>
            <a:pPr>
              <a:lnSpc>
                <a:spcPct val="140000"/>
              </a:lnSpc>
            </a:pPr>
            <a:r>
              <a:rPr lang="en-US" altLang="zh-CN" sz="4000">
                <a:solidFill>
                  <a:schemeClr val="bg1"/>
                </a:solidFill>
              </a:rPr>
              <a:t>motivation</a:t>
            </a:r>
            <a:r>
              <a:rPr lang="zh-CN" altLang="en-US" sz="4000">
                <a:solidFill>
                  <a:schemeClr val="bg1"/>
                </a:solidFill>
              </a:rPr>
              <a:t>：</a:t>
            </a:r>
            <a:endParaRPr lang="zh-CN" altLang="en-US" sz="4000">
              <a:solidFill>
                <a:schemeClr val="bg1"/>
              </a:solidFill>
            </a:endParaRPr>
          </a:p>
          <a:p>
            <a:pPr marL="571500" indent="-571500">
              <a:lnSpc>
                <a:spcPct val="140000"/>
              </a:lnSpc>
              <a:buFont typeface="Wingdings" panose="05000000000000000000" charset="0"/>
              <a:buChar char="Ø"/>
            </a:pPr>
            <a:r>
              <a:rPr lang="en-US" altLang="zh-CN" sz="2400">
                <a:solidFill>
                  <a:schemeClr val="bg1"/>
                </a:solidFill>
              </a:rPr>
              <a:t>Attempt to improve the ECAL energy resolution using </a:t>
            </a:r>
            <a:r>
              <a:rPr lang="en-US" altLang="zh-CN" sz="2400">
                <a:solidFill>
                  <a:schemeClr val="bg1"/>
                </a:solidFill>
              </a:rPr>
              <a:t>ML</a:t>
            </a:r>
            <a:endParaRPr lang="en-US" altLang="zh-CN" sz="2400">
              <a:solidFill>
                <a:schemeClr val="bg1"/>
              </a:solidFill>
            </a:endParaRPr>
          </a:p>
          <a:p>
            <a:pPr indent="0">
              <a:lnSpc>
                <a:spcPct val="140000"/>
              </a:lnSpc>
              <a:buFont typeface="Wingdings" panose="05000000000000000000" charset="0"/>
              <a:buNone/>
            </a:pPr>
            <a:r>
              <a:rPr lang="en-US" altLang="zh-CN" sz="4000">
                <a:solidFill>
                  <a:schemeClr val="bg1"/>
                </a:solidFill>
              </a:rPr>
              <a:t>strategy:</a:t>
            </a:r>
            <a:endParaRPr lang="en-US" altLang="zh-CN" sz="4000">
              <a:solidFill>
                <a:schemeClr val="bg1"/>
              </a:solidFill>
            </a:endParaRPr>
          </a:p>
          <a:p>
            <a:pPr marL="571500" indent="-571500">
              <a:lnSpc>
                <a:spcPct val="140000"/>
              </a:lnSpc>
              <a:buFont typeface="Wingdings" panose="05000000000000000000" charset="0"/>
              <a:buChar char="Ø"/>
            </a:pPr>
            <a:r>
              <a:rPr lang="en-US" altLang="zh-CN" sz="2400">
                <a:solidFill>
                  <a:schemeClr val="bg1"/>
                </a:solidFill>
              </a:rPr>
              <a:t>Layer level data:Train an MLP;</a:t>
            </a:r>
            <a:endParaRPr lang="en-US" altLang="zh-CN" sz="2400">
              <a:solidFill>
                <a:schemeClr val="bg1"/>
              </a:solidFill>
            </a:endParaRPr>
          </a:p>
          <a:p>
            <a:pPr marL="571500" indent="-571500">
              <a:lnSpc>
                <a:spcPct val="140000"/>
              </a:lnSpc>
              <a:buFont typeface="Wingdings" panose="05000000000000000000" charset="0"/>
              <a:buChar char="Ø"/>
            </a:pPr>
            <a:r>
              <a:rPr lang="en-US" altLang="zh-CN" sz="2400">
                <a:solidFill>
                  <a:schemeClr val="bg1"/>
                </a:solidFill>
              </a:rPr>
              <a:t>Hit level data: Train a CNN+LSTM;</a:t>
            </a:r>
            <a:endParaRPr lang="en-US" altLang="zh-CN" sz="2400">
              <a:solidFill>
                <a:schemeClr val="bg1"/>
              </a:solidFill>
            </a:endParaRPr>
          </a:p>
          <a:p>
            <a:pPr marL="571500" indent="-571500">
              <a:lnSpc>
                <a:spcPct val="140000"/>
              </a:lnSpc>
              <a:buFont typeface="Wingdings" panose="05000000000000000000" charset="0"/>
              <a:buChar char="Ø"/>
            </a:pPr>
            <a:r>
              <a:rPr lang="en-US" altLang="zh-CN" sz="2400">
                <a:solidFill>
                  <a:schemeClr val="bg1"/>
                </a:solidFill>
              </a:rPr>
              <a:t>Evaluate the performance in terms of </a:t>
            </a:r>
            <a:r>
              <a:rPr lang="en-US" altLang="zh-CN" sz="2400">
                <a:solidFill>
                  <a:srgbClr val="FF0000"/>
                </a:solidFill>
              </a:rPr>
              <a:t>energy resolution and linearity</a:t>
            </a:r>
            <a:endParaRPr lang="en-US" altLang="zh-CN" sz="240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243152"/>
        </a:solidFill>
        <a:effectLst/>
      </p:bgPr>
    </p:bg>
    <p:spTree>
      <p:nvGrpSpPr>
        <p:cNvPr id="1" name=""/>
        <p:cNvGrpSpPr/>
        <p:nvPr/>
      </p:nvGrpSpPr>
      <p:grpSpPr>
        <a:xfrm>
          <a:off x="0" y="0"/>
          <a:ext cx="0" cy="0"/>
          <a:chOff x="0" y="0"/>
          <a:chExt cx="0" cy="0"/>
        </a:xfrm>
      </p:grpSpPr>
      <p:pic>
        <p:nvPicPr>
          <p:cNvPr id="8" name="PA-图片 16"/>
          <p:cNvPicPr>
            <a:picLocks noChangeAspect="1"/>
          </p:cNvPicPr>
          <p:nvPr>
            <p:custDataLst>
              <p:tags r:id="rId1"/>
            </p:custDataLst>
          </p:nvPr>
        </p:nvPicPr>
        <p:blipFill>
          <a:blip r:embed="rId2" cstate="print">
            <a:extLst>
              <a:ext uri="{28A0092B-C50C-407E-A947-70E740481C1C}">
                <a14:useLocalDpi xmlns:a14="http://schemas.microsoft.com/office/drawing/2010/main" val="0"/>
              </a:ext>
            </a:extLst>
          </a:blip>
          <a:stretch>
            <a:fillRect/>
          </a:stretch>
        </p:blipFill>
        <p:spPr>
          <a:xfrm>
            <a:off x="8906864" y="216748"/>
            <a:ext cx="2559535" cy="1002485"/>
          </a:xfrm>
          <a:prstGeom prst="rect">
            <a:avLst/>
          </a:prstGeom>
        </p:spPr>
      </p:pic>
      <p:sp>
        <p:nvSpPr>
          <p:cNvPr id="3" name="灯片编号占位符 2"/>
          <p:cNvSpPr>
            <a:spLocks noGrp="1"/>
          </p:cNvSpPr>
          <p:nvPr>
            <p:ph type="sldNum" sz="quarter" idx="12"/>
          </p:nvPr>
        </p:nvSpPr>
        <p:spPr/>
        <p:txBody>
          <a:bodyPr/>
          <a:p>
            <a:fld id="{DECEAADD-04E7-4E9A-9769-230A8A5E70EE}" type="slidenum">
              <a:rPr lang="zh-CN" altLang="en-US" smtClean="0"/>
            </a:fld>
            <a:endParaRPr lang="zh-CN" altLang="en-US"/>
          </a:p>
        </p:txBody>
      </p:sp>
      <p:sp>
        <p:nvSpPr>
          <p:cNvPr id="9" name="文本框 8"/>
          <p:cNvSpPr txBox="1"/>
          <p:nvPr/>
        </p:nvSpPr>
        <p:spPr>
          <a:xfrm>
            <a:off x="751205" y="426085"/>
            <a:ext cx="8101330" cy="583565"/>
          </a:xfrm>
          <a:prstGeom prst="rect">
            <a:avLst/>
          </a:prstGeom>
          <a:noFill/>
        </p:spPr>
        <p:txBody>
          <a:bodyPr wrap="square" rtlCol="0" anchor="t">
            <a:spAutoFit/>
          </a:bodyPr>
          <a:p>
            <a:pPr marL="0" indent="0">
              <a:spcBef>
                <a:spcPct val="0"/>
              </a:spcBef>
              <a:spcAft>
                <a:spcPct val="0"/>
              </a:spcAft>
            </a:pPr>
            <a:r>
              <a:rPr lang="en-US" altLang="zh-CN" sz="3200">
                <a:solidFill>
                  <a:schemeClr val="bg1"/>
                </a:solidFill>
                <a:ea typeface="微软雅黑" panose="020B0503020204020204" pitchFamily="34" charset="-122"/>
                <a:cs typeface="+mn-lt"/>
                <a:sym typeface="+mn-ea"/>
              </a:rPr>
              <a:t> M(ulti) L(ayer) P(erceptron) </a:t>
            </a:r>
            <a:r>
              <a:rPr lang="en-US" altLang="zh-CN" sz="3200">
                <a:solidFill>
                  <a:schemeClr val="accent2"/>
                </a:solidFill>
                <a:ea typeface="微软雅黑" panose="020B0503020204020204" pitchFamily="34" charset="-122"/>
                <a:cs typeface="+mn-lt"/>
                <a:sym typeface="+mn-ea"/>
              </a:rPr>
              <a:t>Result </a:t>
            </a:r>
            <a:r>
              <a:rPr lang="en-US" altLang="zh-CN" sz="3200">
                <a:solidFill>
                  <a:srgbClr val="FF0000"/>
                </a:solidFill>
                <a:ea typeface="微软雅黑" panose="020B0503020204020204" pitchFamily="34" charset="-122"/>
                <a:cs typeface="+mn-lt"/>
                <a:sym typeface="+mn-ea"/>
              </a:rPr>
              <a:t>H</a:t>
            </a:r>
            <a:r>
              <a:rPr lang="en-US" altLang="zh-CN" sz="3200">
                <a:solidFill>
                  <a:srgbClr val="FF0000"/>
                </a:solidFill>
                <a:sym typeface="+mn-ea"/>
              </a:rPr>
              <a:t>CAL</a:t>
            </a:r>
            <a:endParaRPr lang="en-US" altLang="zh-CN" sz="3200">
              <a:solidFill>
                <a:schemeClr val="bg1"/>
              </a:solidFill>
              <a:ea typeface="微软雅黑" panose="020B0503020204020204" pitchFamily="34" charset="-122"/>
              <a:cs typeface="+mn-lt"/>
              <a:sym typeface="+mn-ea"/>
            </a:endParaRPr>
          </a:p>
        </p:txBody>
      </p:sp>
      <p:sp>
        <p:nvSpPr>
          <p:cNvPr id="7" name="文本框 6"/>
          <p:cNvSpPr txBox="1"/>
          <p:nvPr/>
        </p:nvSpPr>
        <p:spPr>
          <a:xfrm>
            <a:off x="8160385" y="3311525"/>
            <a:ext cx="2286635" cy="543560"/>
          </a:xfrm>
          <a:prstGeom prst="rect">
            <a:avLst/>
          </a:prstGeom>
          <a:noFill/>
        </p:spPr>
        <p:txBody>
          <a:bodyPr wrap="square" rtlCol="0" anchor="t">
            <a:noAutofit/>
          </a:bodyPr>
          <a:p>
            <a:r>
              <a:rPr lang="en-US" altLang="zh-CN" sz="2000">
                <a:solidFill>
                  <a:schemeClr val="bg1"/>
                </a:solidFill>
                <a:sym typeface="+mn-ea"/>
              </a:rPr>
              <a:t>Truth = Total deposited energy (</a:t>
            </a:r>
            <a:r>
              <a:rPr lang="en-US" altLang="zh-CN" sz="2000">
                <a:solidFill>
                  <a:schemeClr val="accent2"/>
                </a:solidFill>
                <a:sym typeface="+mn-ea"/>
              </a:rPr>
              <a:t>MC</a:t>
            </a:r>
            <a:r>
              <a:rPr lang="en-US" altLang="zh-CN" sz="2000">
                <a:solidFill>
                  <a:schemeClr val="bg1"/>
                </a:solidFill>
                <a:sym typeface="+mn-ea"/>
              </a:rPr>
              <a:t>)</a:t>
            </a:r>
            <a:endParaRPr lang="en-US" altLang="zh-CN" sz="2000">
              <a:solidFill>
                <a:schemeClr val="bg1"/>
              </a:solidFill>
              <a:sym typeface="+mn-ea"/>
            </a:endParaRPr>
          </a:p>
        </p:txBody>
      </p:sp>
      <p:pic>
        <p:nvPicPr>
          <p:cNvPr id="2" name="图片 1"/>
          <p:cNvPicPr>
            <a:picLocks noChangeAspect="1"/>
          </p:cNvPicPr>
          <p:nvPr/>
        </p:nvPicPr>
        <p:blipFill>
          <a:blip r:embed="rId3"/>
          <a:stretch>
            <a:fillRect/>
          </a:stretch>
        </p:blipFill>
        <p:spPr>
          <a:xfrm>
            <a:off x="751205" y="1082040"/>
            <a:ext cx="6783705" cy="563943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243152"/>
        </a:solidFill>
        <a:effectLst/>
      </p:bgPr>
    </p:bg>
    <p:spTree>
      <p:nvGrpSpPr>
        <p:cNvPr id="1" name=""/>
        <p:cNvGrpSpPr/>
        <p:nvPr/>
      </p:nvGrpSpPr>
      <p:grpSpPr>
        <a:xfrm>
          <a:off x="0" y="0"/>
          <a:ext cx="0" cy="0"/>
          <a:chOff x="0" y="0"/>
          <a:chExt cx="0" cy="0"/>
        </a:xfrm>
      </p:grpSpPr>
      <p:pic>
        <p:nvPicPr>
          <p:cNvPr id="8" name="PA-图片 16"/>
          <p:cNvPicPr>
            <a:picLocks noChangeAspect="1"/>
          </p:cNvPicPr>
          <p:nvPr>
            <p:custDataLst>
              <p:tags r:id="rId1"/>
            </p:custDataLst>
          </p:nvPr>
        </p:nvPicPr>
        <p:blipFill>
          <a:blip r:embed="rId2" cstate="print">
            <a:extLst>
              <a:ext uri="{28A0092B-C50C-407E-A947-70E740481C1C}">
                <a14:useLocalDpi xmlns:a14="http://schemas.microsoft.com/office/drawing/2010/main" val="0"/>
              </a:ext>
            </a:extLst>
          </a:blip>
          <a:stretch>
            <a:fillRect/>
          </a:stretch>
        </p:blipFill>
        <p:spPr>
          <a:xfrm>
            <a:off x="8906864" y="216748"/>
            <a:ext cx="2559535" cy="1002485"/>
          </a:xfrm>
          <a:prstGeom prst="rect">
            <a:avLst/>
          </a:prstGeom>
        </p:spPr>
      </p:pic>
      <p:sp>
        <p:nvSpPr>
          <p:cNvPr id="3" name="灯片编号占位符 2"/>
          <p:cNvSpPr>
            <a:spLocks noGrp="1"/>
          </p:cNvSpPr>
          <p:nvPr>
            <p:ph type="sldNum" sz="quarter" idx="12"/>
          </p:nvPr>
        </p:nvSpPr>
        <p:spPr/>
        <p:txBody>
          <a:bodyPr/>
          <a:p>
            <a:fld id="{DECEAADD-04E7-4E9A-9769-230A8A5E70EE}" type="slidenum">
              <a:rPr lang="zh-CN" altLang="en-US" smtClean="0"/>
            </a:fld>
            <a:endParaRPr lang="zh-CN" altLang="en-US"/>
          </a:p>
        </p:txBody>
      </p:sp>
      <p:sp>
        <p:nvSpPr>
          <p:cNvPr id="9" name="文本框 8"/>
          <p:cNvSpPr txBox="1"/>
          <p:nvPr/>
        </p:nvSpPr>
        <p:spPr>
          <a:xfrm>
            <a:off x="751205" y="426085"/>
            <a:ext cx="6096000" cy="583565"/>
          </a:xfrm>
          <a:prstGeom prst="rect">
            <a:avLst/>
          </a:prstGeom>
          <a:noFill/>
        </p:spPr>
        <p:txBody>
          <a:bodyPr wrap="square" rtlCol="0" anchor="t">
            <a:spAutoFit/>
          </a:bodyPr>
          <a:p>
            <a:pPr marL="0" indent="0">
              <a:spcBef>
                <a:spcPct val="0"/>
              </a:spcBef>
              <a:spcAft>
                <a:spcPct val="0"/>
              </a:spcAft>
            </a:pPr>
            <a:r>
              <a:rPr lang="en-US" altLang="zh-CN" sz="3200">
                <a:solidFill>
                  <a:schemeClr val="bg1"/>
                </a:solidFill>
                <a:ea typeface="微软雅黑" panose="020B0503020204020204" pitchFamily="34" charset="-122"/>
                <a:cs typeface="+mn-lt"/>
                <a:sym typeface="+mn-ea"/>
              </a:rPr>
              <a:t>back up</a:t>
            </a:r>
            <a:endParaRPr lang="en-US" altLang="zh-CN" sz="3200">
              <a:solidFill>
                <a:schemeClr val="bg1"/>
              </a:solidFill>
              <a:ea typeface="微软雅黑" panose="020B0503020204020204" pitchFamily="34" charset="-122"/>
              <a:cs typeface="+mn-lt"/>
              <a:sym typeface="+mn-ea"/>
            </a:endParaRPr>
          </a:p>
        </p:txBody>
      </p:sp>
      <p:pic>
        <p:nvPicPr>
          <p:cNvPr id="4" name="图片 3"/>
          <p:cNvPicPr>
            <a:picLocks noChangeAspect="1"/>
          </p:cNvPicPr>
          <p:nvPr/>
        </p:nvPicPr>
        <p:blipFill>
          <a:blip r:embed="rId3"/>
          <a:stretch>
            <a:fillRect/>
          </a:stretch>
        </p:blipFill>
        <p:spPr>
          <a:xfrm>
            <a:off x="421005" y="1613535"/>
            <a:ext cx="10772775" cy="402526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243152"/>
        </a:solidFill>
        <a:effectLst/>
      </p:bgPr>
    </p:bg>
    <p:spTree>
      <p:nvGrpSpPr>
        <p:cNvPr id="1" name=""/>
        <p:cNvGrpSpPr/>
        <p:nvPr/>
      </p:nvGrpSpPr>
      <p:grpSpPr>
        <a:xfrm>
          <a:off x="0" y="0"/>
          <a:ext cx="0" cy="0"/>
          <a:chOff x="0" y="0"/>
          <a:chExt cx="0" cy="0"/>
        </a:xfrm>
      </p:grpSpPr>
      <p:pic>
        <p:nvPicPr>
          <p:cNvPr id="8" name="PA-图片 16"/>
          <p:cNvPicPr>
            <a:picLocks noChangeAspect="1"/>
          </p:cNvPicPr>
          <p:nvPr>
            <p:custDataLst>
              <p:tags r:id="rId1"/>
            </p:custDataLst>
          </p:nvPr>
        </p:nvPicPr>
        <p:blipFill>
          <a:blip r:embed="rId2" cstate="print">
            <a:extLst>
              <a:ext uri="{28A0092B-C50C-407E-A947-70E740481C1C}">
                <a14:useLocalDpi xmlns:a14="http://schemas.microsoft.com/office/drawing/2010/main" val="0"/>
              </a:ext>
            </a:extLst>
          </a:blip>
          <a:stretch>
            <a:fillRect/>
          </a:stretch>
        </p:blipFill>
        <p:spPr>
          <a:xfrm>
            <a:off x="8906864" y="216748"/>
            <a:ext cx="2559535" cy="1002485"/>
          </a:xfrm>
          <a:prstGeom prst="rect">
            <a:avLst/>
          </a:prstGeom>
        </p:spPr>
      </p:pic>
      <p:sp>
        <p:nvSpPr>
          <p:cNvPr id="3" name="灯片编号占位符 2"/>
          <p:cNvSpPr>
            <a:spLocks noGrp="1"/>
          </p:cNvSpPr>
          <p:nvPr>
            <p:ph type="sldNum" sz="quarter" idx="12"/>
          </p:nvPr>
        </p:nvSpPr>
        <p:spPr/>
        <p:txBody>
          <a:bodyPr/>
          <a:p>
            <a:fld id="{DECEAADD-04E7-4E9A-9769-230A8A5E70EE}" type="slidenum">
              <a:rPr lang="zh-CN" altLang="en-US" smtClean="0"/>
            </a:fld>
            <a:endParaRPr lang="zh-CN" altLang="en-US"/>
          </a:p>
        </p:txBody>
      </p:sp>
      <p:sp>
        <p:nvSpPr>
          <p:cNvPr id="9" name="文本框 8"/>
          <p:cNvSpPr txBox="1"/>
          <p:nvPr/>
        </p:nvSpPr>
        <p:spPr>
          <a:xfrm>
            <a:off x="751205" y="426085"/>
            <a:ext cx="6096000" cy="583565"/>
          </a:xfrm>
          <a:prstGeom prst="rect">
            <a:avLst/>
          </a:prstGeom>
          <a:noFill/>
        </p:spPr>
        <p:txBody>
          <a:bodyPr wrap="square" rtlCol="0" anchor="t">
            <a:spAutoFit/>
          </a:bodyPr>
          <a:p>
            <a:pPr marL="0" indent="0">
              <a:spcBef>
                <a:spcPct val="0"/>
              </a:spcBef>
              <a:spcAft>
                <a:spcPct val="0"/>
              </a:spcAft>
            </a:pPr>
            <a:r>
              <a:rPr lang="en-US" altLang="zh-CN" sz="3200">
                <a:solidFill>
                  <a:schemeClr val="bg1"/>
                </a:solidFill>
                <a:ea typeface="微软雅黑" panose="020B0503020204020204" pitchFamily="34" charset="-122"/>
                <a:cs typeface="+mn-lt"/>
                <a:sym typeface="+mn-ea"/>
              </a:rPr>
              <a:t>back up</a:t>
            </a:r>
            <a:endParaRPr lang="en-US" altLang="zh-CN" sz="3200">
              <a:solidFill>
                <a:schemeClr val="bg1"/>
              </a:solidFill>
              <a:ea typeface="微软雅黑" panose="020B0503020204020204" pitchFamily="34" charset="-122"/>
              <a:cs typeface="+mn-lt"/>
              <a:sym typeface="+mn-ea"/>
            </a:endParaRPr>
          </a:p>
        </p:txBody>
      </p:sp>
      <p:sp>
        <p:nvSpPr>
          <p:cNvPr id="6" name="文本框 5"/>
          <p:cNvSpPr txBox="1"/>
          <p:nvPr/>
        </p:nvSpPr>
        <p:spPr>
          <a:xfrm>
            <a:off x="3048000" y="426085"/>
            <a:ext cx="6096000" cy="368300"/>
          </a:xfrm>
          <a:prstGeom prst="rect">
            <a:avLst/>
          </a:prstGeom>
          <a:noFill/>
        </p:spPr>
        <p:txBody>
          <a:bodyPr wrap="square" rtlCol="0" anchor="t">
            <a:spAutoFit/>
          </a:bodyPr>
          <a:p>
            <a:r>
              <a:rPr lang="en-US" altLang="zh-CN">
                <a:solidFill>
                  <a:schemeClr val="accent2"/>
                </a:solidFill>
              </a:rPr>
              <a:t>borong HCAL e-</a:t>
            </a:r>
            <a:endParaRPr lang="en-US" altLang="zh-CN">
              <a:solidFill>
                <a:schemeClr val="accent2"/>
              </a:solidFill>
            </a:endParaRPr>
          </a:p>
        </p:txBody>
      </p:sp>
      <p:pic>
        <p:nvPicPr>
          <p:cNvPr id="4" name="图片 3"/>
          <p:cNvPicPr>
            <a:picLocks noChangeAspect="1"/>
          </p:cNvPicPr>
          <p:nvPr/>
        </p:nvPicPr>
        <p:blipFill>
          <a:blip r:embed="rId3"/>
          <a:stretch>
            <a:fillRect/>
          </a:stretch>
        </p:blipFill>
        <p:spPr>
          <a:xfrm>
            <a:off x="411480" y="1969135"/>
            <a:ext cx="5287645" cy="3783965"/>
          </a:xfrm>
          <a:prstGeom prst="rect">
            <a:avLst/>
          </a:prstGeom>
        </p:spPr>
      </p:pic>
      <p:pic>
        <p:nvPicPr>
          <p:cNvPr id="7" name="图片 6"/>
          <p:cNvPicPr>
            <a:picLocks noChangeAspect="1"/>
          </p:cNvPicPr>
          <p:nvPr/>
        </p:nvPicPr>
        <p:blipFill>
          <a:blip r:embed="rId4"/>
          <a:stretch>
            <a:fillRect/>
          </a:stretch>
        </p:blipFill>
        <p:spPr>
          <a:xfrm>
            <a:off x="6307455" y="1969135"/>
            <a:ext cx="5329555" cy="381381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243152"/>
        </a:solidFill>
        <a:effectLst/>
      </p:bgPr>
    </p:bg>
    <p:spTree>
      <p:nvGrpSpPr>
        <p:cNvPr id="1" name=""/>
        <p:cNvGrpSpPr/>
        <p:nvPr/>
      </p:nvGrpSpPr>
      <p:grpSpPr>
        <a:xfrm>
          <a:off x="0" y="0"/>
          <a:ext cx="0" cy="0"/>
          <a:chOff x="0" y="0"/>
          <a:chExt cx="0" cy="0"/>
        </a:xfrm>
      </p:grpSpPr>
      <p:pic>
        <p:nvPicPr>
          <p:cNvPr id="8" name="PA-图片 16"/>
          <p:cNvPicPr>
            <a:picLocks noChangeAspect="1"/>
          </p:cNvPicPr>
          <p:nvPr>
            <p:custDataLst>
              <p:tags r:id="rId1"/>
            </p:custDataLst>
          </p:nvPr>
        </p:nvPicPr>
        <p:blipFill>
          <a:blip r:embed="rId2" cstate="print">
            <a:extLst>
              <a:ext uri="{28A0092B-C50C-407E-A947-70E740481C1C}">
                <a14:useLocalDpi xmlns:a14="http://schemas.microsoft.com/office/drawing/2010/main" val="0"/>
              </a:ext>
            </a:extLst>
          </a:blip>
          <a:stretch>
            <a:fillRect/>
          </a:stretch>
        </p:blipFill>
        <p:spPr>
          <a:xfrm>
            <a:off x="8906864" y="216748"/>
            <a:ext cx="2559535" cy="1002485"/>
          </a:xfrm>
          <a:prstGeom prst="rect">
            <a:avLst/>
          </a:prstGeom>
        </p:spPr>
      </p:pic>
      <p:sp>
        <p:nvSpPr>
          <p:cNvPr id="3" name="灯片编号占位符 2"/>
          <p:cNvSpPr>
            <a:spLocks noGrp="1"/>
          </p:cNvSpPr>
          <p:nvPr>
            <p:ph type="sldNum" sz="quarter" idx="12"/>
          </p:nvPr>
        </p:nvSpPr>
        <p:spPr/>
        <p:txBody>
          <a:bodyPr/>
          <a:p>
            <a:fld id="{DECEAADD-04E7-4E9A-9769-230A8A5E70EE}" type="slidenum">
              <a:rPr lang="zh-CN" altLang="en-US" smtClean="0"/>
            </a:fld>
            <a:endParaRPr lang="zh-CN" altLang="en-US"/>
          </a:p>
        </p:txBody>
      </p:sp>
      <p:sp>
        <p:nvSpPr>
          <p:cNvPr id="9" name="文本框 8"/>
          <p:cNvSpPr txBox="1"/>
          <p:nvPr/>
        </p:nvSpPr>
        <p:spPr>
          <a:xfrm>
            <a:off x="751205" y="426085"/>
            <a:ext cx="6096000" cy="583565"/>
          </a:xfrm>
          <a:prstGeom prst="rect">
            <a:avLst/>
          </a:prstGeom>
          <a:noFill/>
        </p:spPr>
        <p:txBody>
          <a:bodyPr wrap="square" rtlCol="0" anchor="t">
            <a:spAutoFit/>
          </a:bodyPr>
          <a:p>
            <a:pPr marL="0" indent="0">
              <a:spcBef>
                <a:spcPct val="0"/>
              </a:spcBef>
              <a:spcAft>
                <a:spcPct val="0"/>
              </a:spcAft>
            </a:pPr>
            <a:r>
              <a:rPr lang="en-US" altLang="zh-CN" sz="3200">
                <a:solidFill>
                  <a:schemeClr val="bg1"/>
                </a:solidFill>
                <a:ea typeface="微软雅黑" panose="020B0503020204020204" pitchFamily="34" charset="-122"/>
                <a:cs typeface="+mn-lt"/>
                <a:sym typeface="+mn-ea"/>
              </a:rPr>
              <a:t> M(ulti) L(ayer) P(erceptron)</a:t>
            </a:r>
            <a:endParaRPr lang="en-US" altLang="zh-CN" sz="3200">
              <a:solidFill>
                <a:schemeClr val="bg1"/>
              </a:solidFill>
              <a:ea typeface="微软雅黑" panose="020B0503020204020204" pitchFamily="34" charset="-122"/>
              <a:cs typeface="+mn-lt"/>
              <a:sym typeface="+mn-ea"/>
            </a:endParaRPr>
          </a:p>
        </p:txBody>
      </p:sp>
      <p:pic>
        <p:nvPicPr>
          <p:cNvPr id="2" name="图片 1"/>
          <p:cNvPicPr>
            <a:picLocks noChangeAspect="1"/>
          </p:cNvPicPr>
          <p:nvPr/>
        </p:nvPicPr>
        <p:blipFill>
          <a:blip r:embed="rId3"/>
          <a:stretch>
            <a:fillRect/>
          </a:stretch>
        </p:blipFill>
        <p:spPr>
          <a:xfrm>
            <a:off x="184150" y="1428115"/>
            <a:ext cx="6760845" cy="5066030"/>
          </a:xfrm>
          <a:prstGeom prst="rect">
            <a:avLst/>
          </a:prstGeom>
        </p:spPr>
      </p:pic>
      <p:graphicFrame>
        <p:nvGraphicFramePr>
          <p:cNvPr id="10" name="表格 9"/>
          <p:cNvGraphicFramePr/>
          <p:nvPr>
            <p:custDataLst>
              <p:tags r:id="rId4"/>
            </p:custDataLst>
          </p:nvPr>
        </p:nvGraphicFramePr>
        <p:xfrm>
          <a:off x="7191375" y="1793875"/>
          <a:ext cx="4274820" cy="3987800"/>
        </p:xfrm>
        <a:graphic>
          <a:graphicData uri="http://schemas.openxmlformats.org/drawingml/2006/table">
            <a:tbl>
              <a:tblPr firstRow="1" bandRow="1">
                <a:tableStyleId>{5C22544A-7EE6-4342-B048-85BDC9FD1C3A}</a:tableStyleId>
              </a:tblPr>
              <a:tblGrid>
                <a:gridCol w="2137410"/>
                <a:gridCol w="2137410"/>
              </a:tblGrid>
              <a:tr h="797560">
                <a:tc>
                  <a:txBody>
                    <a:bodyPr/>
                    <a:p>
                      <a:pPr algn="ctr"/>
                      <a:r>
                        <a:rPr lang="en-US" altLang="zh-CN" sz="1100"/>
                        <a:t>Method</a:t>
                      </a:r>
                      <a:endParaRPr lang="en-US" altLang="zh-CN" sz="1100"/>
                    </a:p>
                  </a:txBody>
                  <a:tcPr marL="0" marR="0" marT="0" marB="0" anchor="ctr" anchorCtr="0"/>
                </a:tc>
                <a:tc>
                  <a:txBody>
                    <a:bodyPr/>
                    <a:p>
                      <a:pPr algn="ctr"/>
                      <a:r>
                        <a:rPr lang="en-US" altLang="zh-CN" sz="1100"/>
                        <a:t>What you are asking the model</a:t>
                      </a:r>
                      <a:endParaRPr lang="en-US" altLang="zh-CN" sz="1100"/>
                    </a:p>
                  </a:txBody>
                  <a:tcPr marL="0" marR="0" marT="0" marB="0" anchor="ctr" anchorCtr="0"/>
                </a:tc>
              </a:tr>
              <a:tr h="797560">
                <a:tc>
                  <a:txBody>
                    <a:bodyPr/>
                    <a:p>
                      <a:pPr algn="ctr"/>
                      <a:r>
                        <a:rPr lang="en-US" altLang="zh-CN" sz="1100"/>
                        <a:t>Integrated Gradients</a:t>
                      </a:r>
                      <a:endParaRPr lang="en-US" altLang="zh-CN" sz="1100"/>
                    </a:p>
                  </a:txBody>
                  <a:tcPr marL="0" marR="0" marT="0" marB="0" anchor="ctr" anchorCtr="0"/>
                </a:tc>
                <a:tc>
                  <a:txBody>
                    <a:bodyPr/>
                    <a:p>
                      <a:pPr algn="ctr"/>
                      <a:r>
                        <a:rPr lang="en-US" altLang="zh-CN" sz="1100"/>
                        <a:t>“Along the path from nothing to this input, who helped you the most?”</a:t>
                      </a:r>
                      <a:endParaRPr lang="en-US" altLang="zh-CN" sz="1100"/>
                    </a:p>
                  </a:txBody>
                  <a:tcPr marL="0" marR="0" marT="0" marB="0" anchor="ctr" anchorCtr="0"/>
                </a:tc>
              </a:tr>
              <a:tr h="797560">
                <a:tc>
                  <a:txBody>
                    <a:bodyPr/>
                    <a:p>
                      <a:pPr algn="ctr"/>
                      <a:r>
                        <a:rPr lang="en-US" altLang="zh-CN" sz="1100"/>
                        <a:t>Gradient SHAP</a:t>
                      </a:r>
                      <a:endParaRPr lang="en-US" altLang="zh-CN" sz="1100"/>
                    </a:p>
                  </a:txBody>
                  <a:tcPr marL="0" marR="0" marT="0" marB="0" anchor="ctr" anchorCtr="0"/>
                </a:tc>
                <a:tc>
                  <a:txBody>
                    <a:bodyPr/>
                    <a:p>
                      <a:pPr algn="ctr"/>
                      <a:r>
                        <a:rPr lang="en-US" altLang="zh-CN" sz="1100"/>
                        <a:t>“If I repeat the experiment many times, who is important on average?”</a:t>
                      </a:r>
                      <a:endParaRPr lang="en-US" altLang="zh-CN" sz="1100"/>
                    </a:p>
                  </a:txBody>
                  <a:tcPr marL="0" marR="0" marT="0" marB="0" anchor="ctr" anchorCtr="0"/>
                </a:tc>
              </a:tr>
              <a:tr h="797560">
                <a:tc>
                  <a:txBody>
                    <a:bodyPr/>
                    <a:p>
                      <a:pPr algn="ctr"/>
                      <a:r>
                        <a:rPr lang="en-US" altLang="zh-CN" sz="1100"/>
                        <a:t>Saliency</a:t>
                      </a:r>
                      <a:endParaRPr lang="en-US" altLang="zh-CN" sz="1100"/>
                    </a:p>
                  </a:txBody>
                  <a:tcPr marL="0" marR="0" marT="0" marB="0" anchor="ctr" anchorCtr="0"/>
                </a:tc>
                <a:tc>
                  <a:txBody>
                    <a:bodyPr/>
                    <a:p>
                      <a:pPr algn="ctr"/>
                      <a:r>
                        <a:rPr lang="en-US" altLang="zh-CN" sz="1100"/>
                        <a:t>“If I slightly touch you right now, who reacts the most?”</a:t>
                      </a:r>
                      <a:endParaRPr lang="en-US" altLang="zh-CN" sz="1100"/>
                    </a:p>
                  </a:txBody>
                  <a:tcPr marL="0" marR="0" marT="0" marB="0" anchor="ctr" anchorCtr="0"/>
                </a:tc>
              </a:tr>
              <a:tr h="797560">
                <a:tc>
                  <a:txBody>
                    <a:bodyPr/>
                    <a:p>
                      <a:pPr algn="ctr"/>
                      <a:r>
                        <a:rPr lang="en-US" altLang="zh-CN" sz="1100"/>
                        <a:t>Permutation</a:t>
                      </a:r>
                      <a:endParaRPr lang="en-US" altLang="zh-CN" sz="1100"/>
                    </a:p>
                  </a:txBody>
                  <a:tcPr marL="0" marR="0" marT="0" marB="0" anchor="ctr" anchorCtr="0"/>
                </a:tc>
                <a:tc>
                  <a:txBody>
                    <a:bodyPr/>
                    <a:p>
                      <a:pPr algn="ctr"/>
                      <a:r>
                        <a:rPr lang="en-US" altLang="zh-CN" sz="1100"/>
                        <a:t>“If I remove you, does the model fall apart?”</a:t>
                      </a:r>
                      <a:endParaRPr lang="en-US" altLang="zh-CN" sz="1100"/>
                    </a:p>
                  </a:txBody>
                  <a:tcPr marL="0" marR="0" marT="0" marB="0" anchor="ctr" anchorCtr="0"/>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243152"/>
        </a:solidFill>
        <a:effectLst/>
      </p:bgPr>
    </p:bg>
    <p:spTree>
      <p:nvGrpSpPr>
        <p:cNvPr id="1" name=""/>
        <p:cNvGrpSpPr/>
        <p:nvPr/>
      </p:nvGrpSpPr>
      <p:grpSpPr>
        <a:xfrm>
          <a:off x="0" y="0"/>
          <a:ext cx="0" cy="0"/>
          <a:chOff x="0" y="0"/>
          <a:chExt cx="0" cy="0"/>
        </a:xfrm>
      </p:grpSpPr>
      <p:pic>
        <p:nvPicPr>
          <p:cNvPr id="8" name="PA-图片 16"/>
          <p:cNvPicPr>
            <a:picLocks noChangeAspect="1"/>
          </p:cNvPicPr>
          <p:nvPr>
            <p:custDataLst>
              <p:tags r:id="rId1"/>
            </p:custDataLst>
          </p:nvPr>
        </p:nvPicPr>
        <p:blipFill>
          <a:blip r:embed="rId2" cstate="print">
            <a:extLst>
              <a:ext uri="{28A0092B-C50C-407E-A947-70E740481C1C}">
                <a14:useLocalDpi xmlns:a14="http://schemas.microsoft.com/office/drawing/2010/main" val="0"/>
              </a:ext>
            </a:extLst>
          </a:blip>
          <a:stretch>
            <a:fillRect/>
          </a:stretch>
        </p:blipFill>
        <p:spPr>
          <a:xfrm>
            <a:off x="8906864" y="216748"/>
            <a:ext cx="2559535" cy="1002485"/>
          </a:xfrm>
          <a:prstGeom prst="rect">
            <a:avLst/>
          </a:prstGeom>
        </p:spPr>
      </p:pic>
      <p:sp>
        <p:nvSpPr>
          <p:cNvPr id="3" name="灯片编号占位符 2"/>
          <p:cNvSpPr>
            <a:spLocks noGrp="1"/>
          </p:cNvSpPr>
          <p:nvPr>
            <p:ph type="sldNum" sz="quarter" idx="12"/>
          </p:nvPr>
        </p:nvSpPr>
        <p:spPr/>
        <p:txBody>
          <a:bodyPr/>
          <a:p>
            <a:fld id="{DECEAADD-04E7-4E9A-9769-230A8A5E70EE}" type="slidenum">
              <a:rPr lang="zh-CN" altLang="en-US" smtClean="0"/>
            </a:fld>
            <a:endParaRPr lang="zh-CN" altLang="en-US"/>
          </a:p>
        </p:txBody>
      </p:sp>
      <p:sp>
        <p:nvSpPr>
          <p:cNvPr id="9" name="文本框 8"/>
          <p:cNvSpPr txBox="1"/>
          <p:nvPr/>
        </p:nvSpPr>
        <p:spPr>
          <a:xfrm>
            <a:off x="751205" y="426085"/>
            <a:ext cx="6096000" cy="583565"/>
          </a:xfrm>
          <a:prstGeom prst="rect">
            <a:avLst/>
          </a:prstGeom>
          <a:noFill/>
        </p:spPr>
        <p:txBody>
          <a:bodyPr wrap="square" rtlCol="0" anchor="t">
            <a:spAutoFit/>
          </a:bodyPr>
          <a:p>
            <a:pPr marL="0" indent="0">
              <a:spcBef>
                <a:spcPct val="0"/>
              </a:spcBef>
              <a:spcAft>
                <a:spcPct val="0"/>
              </a:spcAft>
            </a:pPr>
            <a:r>
              <a:rPr lang="en-US" altLang="zh-CN" sz="3200">
                <a:solidFill>
                  <a:schemeClr val="bg1"/>
                </a:solidFill>
                <a:ea typeface="微软雅黑" panose="020B0503020204020204" pitchFamily="34" charset="-122"/>
                <a:cs typeface="+mn-lt"/>
                <a:sym typeface="+mn-ea"/>
              </a:rPr>
              <a:t> M(ulti) L(ayer) P(erceptron)</a:t>
            </a:r>
            <a:endParaRPr lang="en-US" altLang="zh-CN" sz="3200">
              <a:solidFill>
                <a:schemeClr val="bg1"/>
              </a:solidFill>
              <a:ea typeface="微软雅黑" panose="020B0503020204020204" pitchFamily="34" charset="-122"/>
              <a:cs typeface="+mn-lt"/>
              <a:sym typeface="+mn-ea"/>
            </a:endParaRPr>
          </a:p>
        </p:txBody>
      </p:sp>
      <p:pic>
        <p:nvPicPr>
          <p:cNvPr id="4" name="图片 3"/>
          <p:cNvPicPr>
            <a:picLocks noChangeAspect="1"/>
          </p:cNvPicPr>
          <p:nvPr/>
        </p:nvPicPr>
        <p:blipFill>
          <a:blip r:embed="rId3"/>
          <a:stretch>
            <a:fillRect/>
          </a:stretch>
        </p:blipFill>
        <p:spPr>
          <a:xfrm>
            <a:off x="250825" y="1552575"/>
            <a:ext cx="6653530" cy="4734560"/>
          </a:xfrm>
          <a:prstGeom prst="rect">
            <a:avLst/>
          </a:prstGeom>
        </p:spPr>
      </p:pic>
      <p:graphicFrame>
        <p:nvGraphicFramePr>
          <p:cNvPr id="6" name="表格 5"/>
          <p:cNvGraphicFramePr/>
          <p:nvPr>
            <p:custDataLst>
              <p:tags r:id="rId4"/>
            </p:custDataLst>
          </p:nvPr>
        </p:nvGraphicFramePr>
        <p:xfrm>
          <a:off x="7191375" y="1793875"/>
          <a:ext cx="4274820" cy="3987800"/>
        </p:xfrm>
        <a:graphic>
          <a:graphicData uri="http://schemas.openxmlformats.org/drawingml/2006/table">
            <a:tbl>
              <a:tblPr firstRow="1" bandRow="1">
                <a:tableStyleId>{5C22544A-7EE6-4342-B048-85BDC9FD1C3A}</a:tableStyleId>
              </a:tblPr>
              <a:tblGrid>
                <a:gridCol w="2137410"/>
                <a:gridCol w="2137410"/>
              </a:tblGrid>
              <a:tr h="797560">
                <a:tc>
                  <a:txBody>
                    <a:bodyPr/>
                    <a:p>
                      <a:pPr algn="ctr"/>
                      <a:r>
                        <a:rPr lang="en-US" altLang="zh-CN" sz="1100"/>
                        <a:t>Method</a:t>
                      </a:r>
                      <a:endParaRPr lang="en-US" altLang="zh-CN" sz="1100"/>
                    </a:p>
                  </a:txBody>
                  <a:tcPr marL="0" marR="0" marT="0" marB="0" anchor="ctr" anchorCtr="0"/>
                </a:tc>
                <a:tc>
                  <a:txBody>
                    <a:bodyPr/>
                    <a:p>
                      <a:pPr algn="ctr"/>
                      <a:r>
                        <a:rPr lang="en-US" altLang="zh-CN" sz="1100"/>
                        <a:t>What you are asking the model</a:t>
                      </a:r>
                      <a:endParaRPr lang="en-US" altLang="zh-CN" sz="1100"/>
                    </a:p>
                  </a:txBody>
                  <a:tcPr marL="0" marR="0" marT="0" marB="0" anchor="ctr" anchorCtr="0"/>
                </a:tc>
              </a:tr>
              <a:tr h="797560">
                <a:tc>
                  <a:txBody>
                    <a:bodyPr/>
                    <a:p>
                      <a:pPr algn="ctr"/>
                      <a:r>
                        <a:rPr lang="en-US" altLang="zh-CN" sz="1100"/>
                        <a:t>Integrated Gradients</a:t>
                      </a:r>
                      <a:endParaRPr lang="en-US" altLang="zh-CN" sz="1100"/>
                    </a:p>
                  </a:txBody>
                  <a:tcPr marL="0" marR="0" marT="0" marB="0" anchor="ctr" anchorCtr="0"/>
                </a:tc>
                <a:tc>
                  <a:txBody>
                    <a:bodyPr/>
                    <a:p>
                      <a:pPr algn="ctr"/>
                      <a:r>
                        <a:rPr lang="en-US" altLang="zh-CN" sz="1100"/>
                        <a:t>“Along the path from nothing to this input, who helped you the most?”</a:t>
                      </a:r>
                      <a:endParaRPr lang="en-US" altLang="zh-CN" sz="1100"/>
                    </a:p>
                  </a:txBody>
                  <a:tcPr marL="0" marR="0" marT="0" marB="0" anchor="ctr" anchorCtr="0"/>
                </a:tc>
              </a:tr>
              <a:tr h="797560">
                <a:tc>
                  <a:txBody>
                    <a:bodyPr/>
                    <a:p>
                      <a:pPr algn="ctr"/>
                      <a:r>
                        <a:rPr lang="en-US" altLang="zh-CN" sz="1100"/>
                        <a:t>Gradient SHAP</a:t>
                      </a:r>
                      <a:endParaRPr lang="en-US" altLang="zh-CN" sz="1100"/>
                    </a:p>
                  </a:txBody>
                  <a:tcPr marL="0" marR="0" marT="0" marB="0" anchor="ctr" anchorCtr="0"/>
                </a:tc>
                <a:tc>
                  <a:txBody>
                    <a:bodyPr/>
                    <a:p>
                      <a:pPr algn="ctr"/>
                      <a:r>
                        <a:rPr lang="en-US" altLang="zh-CN" sz="1100"/>
                        <a:t>“If I repeat the experiment many times, who is important on average?”</a:t>
                      </a:r>
                      <a:endParaRPr lang="en-US" altLang="zh-CN" sz="1100"/>
                    </a:p>
                  </a:txBody>
                  <a:tcPr marL="0" marR="0" marT="0" marB="0" anchor="ctr" anchorCtr="0"/>
                </a:tc>
              </a:tr>
              <a:tr h="797560">
                <a:tc>
                  <a:txBody>
                    <a:bodyPr/>
                    <a:p>
                      <a:pPr algn="ctr"/>
                      <a:r>
                        <a:rPr lang="en-US" altLang="zh-CN" sz="1100"/>
                        <a:t>Saliency</a:t>
                      </a:r>
                      <a:endParaRPr lang="en-US" altLang="zh-CN" sz="1100"/>
                    </a:p>
                  </a:txBody>
                  <a:tcPr marL="0" marR="0" marT="0" marB="0" anchor="ctr" anchorCtr="0"/>
                </a:tc>
                <a:tc>
                  <a:txBody>
                    <a:bodyPr/>
                    <a:p>
                      <a:pPr algn="ctr"/>
                      <a:r>
                        <a:rPr lang="en-US" altLang="zh-CN" sz="1100"/>
                        <a:t>“If I slightly touch you right now, who reacts the most?”</a:t>
                      </a:r>
                      <a:endParaRPr lang="en-US" altLang="zh-CN" sz="1100"/>
                    </a:p>
                  </a:txBody>
                  <a:tcPr marL="0" marR="0" marT="0" marB="0" anchor="ctr" anchorCtr="0"/>
                </a:tc>
              </a:tr>
              <a:tr h="797560">
                <a:tc>
                  <a:txBody>
                    <a:bodyPr/>
                    <a:p>
                      <a:pPr algn="ctr"/>
                      <a:r>
                        <a:rPr lang="en-US" altLang="zh-CN" sz="1100"/>
                        <a:t>Permutation</a:t>
                      </a:r>
                      <a:endParaRPr lang="en-US" altLang="zh-CN" sz="1100"/>
                    </a:p>
                  </a:txBody>
                  <a:tcPr marL="0" marR="0" marT="0" marB="0" anchor="ctr" anchorCtr="0"/>
                </a:tc>
                <a:tc>
                  <a:txBody>
                    <a:bodyPr/>
                    <a:p>
                      <a:pPr algn="ctr"/>
                      <a:r>
                        <a:rPr lang="en-US" altLang="zh-CN" sz="1100"/>
                        <a:t>“If I remove you, does the model fall apart?”</a:t>
                      </a:r>
                      <a:endParaRPr lang="en-US" altLang="zh-CN" sz="1100"/>
                    </a:p>
                  </a:txBody>
                  <a:tcPr marL="0" marR="0" marT="0" marB="0" anchor="ctr" anchorCtr="0"/>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243152"/>
        </a:solidFill>
        <a:effectLst/>
      </p:bgPr>
    </p:bg>
    <p:spTree>
      <p:nvGrpSpPr>
        <p:cNvPr id="1" name=""/>
        <p:cNvGrpSpPr/>
        <p:nvPr/>
      </p:nvGrpSpPr>
      <p:grpSpPr>
        <a:xfrm>
          <a:off x="0" y="0"/>
          <a:ext cx="0" cy="0"/>
          <a:chOff x="0" y="0"/>
          <a:chExt cx="0" cy="0"/>
        </a:xfrm>
      </p:grpSpPr>
      <p:pic>
        <p:nvPicPr>
          <p:cNvPr id="8" name="PA-图片 16"/>
          <p:cNvPicPr>
            <a:picLocks noChangeAspect="1"/>
          </p:cNvPicPr>
          <p:nvPr>
            <p:custDataLst>
              <p:tags r:id="rId1"/>
            </p:custDataLst>
          </p:nvPr>
        </p:nvPicPr>
        <p:blipFill>
          <a:blip r:embed="rId2" cstate="print">
            <a:extLst>
              <a:ext uri="{28A0092B-C50C-407E-A947-70E740481C1C}">
                <a14:useLocalDpi xmlns:a14="http://schemas.microsoft.com/office/drawing/2010/main" val="0"/>
              </a:ext>
            </a:extLst>
          </a:blip>
          <a:stretch>
            <a:fillRect/>
          </a:stretch>
        </p:blipFill>
        <p:spPr>
          <a:xfrm>
            <a:off x="8906864" y="216748"/>
            <a:ext cx="2559535" cy="1002485"/>
          </a:xfrm>
          <a:prstGeom prst="rect">
            <a:avLst/>
          </a:prstGeom>
        </p:spPr>
      </p:pic>
      <p:sp>
        <p:nvSpPr>
          <p:cNvPr id="3" name="灯片编号占位符 2"/>
          <p:cNvSpPr>
            <a:spLocks noGrp="1"/>
          </p:cNvSpPr>
          <p:nvPr>
            <p:ph type="sldNum" sz="quarter" idx="12"/>
          </p:nvPr>
        </p:nvSpPr>
        <p:spPr/>
        <p:txBody>
          <a:bodyPr/>
          <a:p>
            <a:fld id="{DECEAADD-04E7-4E9A-9769-230A8A5E70EE}" type="slidenum">
              <a:rPr lang="zh-CN" altLang="en-US" smtClean="0"/>
            </a:fld>
            <a:endParaRPr lang="zh-CN" altLang="en-US"/>
          </a:p>
        </p:txBody>
      </p:sp>
      <p:sp>
        <p:nvSpPr>
          <p:cNvPr id="9" name="文本框 8"/>
          <p:cNvSpPr txBox="1"/>
          <p:nvPr/>
        </p:nvSpPr>
        <p:spPr>
          <a:xfrm>
            <a:off x="751205" y="426085"/>
            <a:ext cx="6096000" cy="583565"/>
          </a:xfrm>
          <a:prstGeom prst="rect">
            <a:avLst/>
          </a:prstGeom>
          <a:noFill/>
        </p:spPr>
        <p:txBody>
          <a:bodyPr wrap="square" rtlCol="0" anchor="t">
            <a:spAutoFit/>
          </a:bodyPr>
          <a:p>
            <a:pPr marL="0" indent="0">
              <a:spcBef>
                <a:spcPct val="0"/>
              </a:spcBef>
              <a:spcAft>
                <a:spcPct val="0"/>
              </a:spcAft>
            </a:pPr>
            <a:r>
              <a:rPr lang="en-US" altLang="zh-CN" sz="3200">
                <a:solidFill>
                  <a:schemeClr val="bg1"/>
                </a:solidFill>
                <a:ea typeface="微软雅黑" panose="020B0503020204020204" pitchFamily="34" charset="-122"/>
                <a:cs typeface="+mn-lt"/>
                <a:sym typeface="+mn-ea"/>
              </a:rPr>
              <a:t> M(ulti) L(ayer) P(erceptron)</a:t>
            </a:r>
            <a:endParaRPr lang="en-US" altLang="zh-CN" sz="3200">
              <a:solidFill>
                <a:schemeClr val="bg1"/>
              </a:solidFill>
              <a:ea typeface="微软雅黑" panose="020B0503020204020204" pitchFamily="34" charset="-122"/>
              <a:cs typeface="+mn-lt"/>
              <a:sym typeface="+mn-ea"/>
            </a:endParaRPr>
          </a:p>
        </p:txBody>
      </p:sp>
      <p:pic>
        <p:nvPicPr>
          <p:cNvPr id="2" name="图片 1"/>
          <p:cNvPicPr>
            <a:picLocks noChangeAspect="1"/>
          </p:cNvPicPr>
          <p:nvPr/>
        </p:nvPicPr>
        <p:blipFill>
          <a:blip r:embed="rId3"/>
          <a:stretch>
            <a:fillRect/>
          </a:stretch>
        </p:blipFill>
        <p:spPr>
          <a:xfrm>
            <a:off x="257175" y="1667510"/>
            <a:ext cx="8231505" cy="413893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243152"/>
        </a:solidFill>
        <a:effectLst/>
      </p:bgPr>
    </p:bg>
    <p:spTree>
      <p:nvGrpSpPr>
        <p:cNvPr id="1" name=""/>
        <p:cNvGrpSpPr/>
        <p:nvPr/>
      </p:nvGrpSpPr>
      <p:grpSpPr>
        <a:xfrm>
          <a:off x="0" y="0"/>
          <a:ext cx="0" cy="0"/>
          <a:chOff x="0" y="0"/>
          <a:chExt cx="0" cy="0"/>
        </a:xfrm>
      </p:grpSpPr>
      <p:pic>
        <p:nvPicPr>
          <p:cNvPr id="8" name="PA-图片 16"/>
          <p:cNvPicPr>
            <a:picLocks noChangeAspect="1"/>
          </p:cNvPicPr>
          <p:nvPr>
            <p:custDataLst>
              <p:tags r:id="rId1"/>
            </p:custDataLst>
          </p:nvPr>
        </p:nvPicPr>
        <p:blipFill>
          <a:blip r:embed="rId2" cstate="print">
            <a:extLst>
              <a:ext uri="{28A0092B-C50C-407E-A947-70E740481C1C}">
                <a14:useLocalDpi xmlns:a14="http://schemas.microsoft.com/office/drawing/2010/main" val="0"/>
              </a:ext>
            </a:extLst>
          </a:blip>
          <a:stretch>
            <a:fillRect/>
          </a:stretch>
        </p:blipFill>
        <p:spPr>
          <a:xfrm>
            <a:off x="8906864" y="216748"/>
            <a:ext cx="2559535" cy="1002485"/>
          </a:xfrm>
          <a:prstGeom prst="rect">
            <a:avLst/>
          </a:prstGeom>
        </p:spPr>
      </p:pic>
      <p:sp>
        <p:nvSpPr>
          <p:cNvPr id="3" name="灯片编号占位符 2"/>
          <p:cNvSpPr>
            <a:spLocks noGrp="1"/>
          </p:cNvSpPr>
          <p:nvPr>
            <p:ph type="sldNum" sz="quarter" idx="12"/>
          </p:nvPr>
        </p:nvSpPr>
        <p:spPr/>
        <p:txBody>
          <a:bodyPr/>
          <a:p>
            <a:fld id="{DECEAADD-04E7-4E9A-9769-230A8A5E70EE}" type="slidenum">
              <a:rPr lang="zh-CN" altLang="en-US" smtClean="0"/>
            </a:fld>
            <a:endParaRPr lang="zh-CN" altLang="en-US"/>
          </a:p>
        </p:txBody>
      </p:sp>
      <p:sp>
        <p:nvSpPr>
          <p:cNvPr id="9" name="文本框 8"/>
          <p:cNvSpPr txBox="1"/>
          <p:nvPr/>
        </p:nvSpPr>
        <p:spPr>
          <a:xfrm>
            <a:off x="751205" y="426085"/>
            <a:ext cx="6096000" cy="583565"/>
          </a:xfrm>
          <a:prstGeom prst="rect">
            <a:avLst/>
          </a:prstGeom>
          <a:noFill/>
        </p:spPr>
        <p:txBody>
          <a:bodyPr wrap="square" rtlCol="0" anchor="t">
            <a:spAutoFit/>
          </a:bodyPr>
          <a:p>
            <a:pPr marL="0" indent="0">
              <a:spcBef>
                <a:spcPct val="0"/>
              </a:spcBef>
              <a:spcAft>
                <a:spcPct val="0"/>
              </a:spcAft>
            </a:pPr>
            <a:r>
              <a:rPr lang="en-US" altLang="zh-CN" sz="3200">
                <a:solidFill>
                  <a:schemeClr val="bg1"/>
                </a:solidFill>
                <a:ea typeface="微软雅黑" panose="020B0503020204020204" pitchFamily="34" charset="-122"/>
                <a:cs typeface="+mn-lt"/>
                <a:sym typeface="+mn-ea"/>
              </a:rPr>
              <a:t>back up</a:t>
            </a:r>
            <a:endParaRPr lang="en-US" altLang="zh-CN" sz="3200">
              <a:solidFill>
                <a:schemeClr val="bg1"/>
              </a:solidFill>
              <a:ea typeface="微软雅黑" panose="020B0503020204020204" pitchFamily="34" charset="-122"/>
              <a:cs typeface="+mn-lt"/>
              <a:sym typeface="+mn-ea"/>
            </a:endParaRPr>
          </a:p>
        </p:txBody>
      </p:sp>
      <p:sp>
        <p:nvSpPr>
          <p:cNvPr id="2" name="文本框 1"/>
          <p:cNvSpPr txBox="1"/>
          <p:nvPr/>
        </p:nvSpPr>
        <p:spPr>
          <a:xfrm>
            <a:off x="904875" y="1219200"/>
            <a:ext cx="6096000" cy="368300"/>
          </a:xfrm>
          <a:prstGeom prst="rect">
            <a:avLst/>
          </a:prstGeom>
          <a:noFill/>
        </p:spPr>
        <p:txBody>
          <a:bodyPr wrap="square" rtlCol="0" anchor="t">
            <a:spAutoFit/>
          </a:bodyPr>
          <a:p>
            <a:pPr marL="285750" indent="-285750">
              <a:buFont typeface="Wingdings" panose="05000000000000000000" charset="0"/>
              <a:buChar char="Ø"/>
            </a:pPr>
            <a:r>
              <a:rPr lang="en-US" altLang="zh-CN">
                <a:solidFill>
                  <a:schemeClr val="bg1"/>
                </a:solidFill>
                <a:sym typeface="+mn-ea"/>
              </a:rPr>
              <a:t>Samples:12000</a:t>
            </a:r>
            <a:r>
              <a:rPr lang="zh-CN" altLang="en-US">
                <a:solidFill>
                  <a:schemeClr val="bg1"/>
                </a:solidFill>
                <a:sym typeface="+mn-ea"/>
              </a:rPr>
              <a:t>（</a:t>
            </a:r>
            <a:r>
              <a:rPr lang="en-US" altLang="zh-CN">
                <a:solidFill>
                  <a:schemeClr val="bg1"/>
                </a:solidFill>
                <a:sym typeface="+mn-ea"/>
              </a:rPr>
              <a:t>MLP</a:t>
            </a:r>
            <a:r>
              <a:rPr lang="zh-CN" altLang="en-US">
                <a:solidFill>
                  <a:schemeClr val="bg1"/>
                </a:solidFill>
                <a:sym typeface="+mn-ea"/>
              </a:rPr>
              <a:t>）</a:t>
            </a:r>
            <a:endParaRPr lang="zh-CN" altLang="en-US">
              <a:solidFill>
                <a:schemeClr val="bg1"/>
              </a:solidFill>
              <a:sym typeface="+mn-ea"/>
            </a:endParaRPr>
          </a:p>
        </p:txBody>
      </p:sp>
      <p:pic>
        <p:nvPicPr>
          <p:cNvPr id="4" name="图片 3"/>
          <p:cNvPicPr>
            <a:picLocks noChangeAspect="1"/>
          </p:cNvPicPr>
          <p:nvPr/>
        </p:nvPicPr>
        <p:blipFill>
          <a:blip r:embed="rId3"/>
          <a:stretch>
            <a:fillRect/>
          </a:stretch>
        </p:blipFill>
        <p:spPr>
          <a:xfrm>
            <a:off x="751205" y="1697990"/>
            <a:ext cx="10480040" cy="448373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243152"/>
        </a:solidFill>
        <a:effectLst/>
      </p:bgPr>
    </p:bg>
    <p:spTree>
      <p:nvGrpSpPr>
        <p:cNvPr id="1" name=""/>
        <p:cNvGrpSpPr/>
        <p:nvPr/>
      </p:nvGrpSpPr>
      <p:grpSpPr>
        <a:xfrm>
          <a:off x="0" y="0"/>
          <a:ext cx="0" cy="0"/>
          <a:chOff x="0" y="0"/>
          <a:chExt cx="0" cy="0"/>
        </a:xfrm>
      </p:grpSpPr>
      <p:pic>
        <p:nvPicPr>
          <p:cNvPr id="8" name="PA-图片 16"/>
          <p:cNvPicPr>
            <a:picLocks noChangeAspect="1"/>
          </p:cNvPicPr>
          <p:nvPr>
            <p:custDataLst>
              <p:tags r:id="rId1"/>
            </p:custDataLst>
          </p:nvPr>
        </p:nvPicPr>
        <p:blipFill>
          <a:blip r:embed="rId2" cstate="print">
            <a:extLst>
              <a:ext uri="{28A0092B-C50C-407E-A947-70E740481C1C}">
                <a14:useLocalDpi xmlns:a14="http://schemas.microsoft.com/office/drawing/2010/main" val="0"/>
              </a:ext>
            </a:extLst>
          </a:blip>
          <a:stretch>
            <a:fillRect/>
          </a:stretch>
        </p:blipFill>
        <p:spPr>
          <a:xfrm>
            <a:off x="8906864" y="216748"/>
            <a:ext cx="2559535" cy="1002485"/>
          </a:xfrm>
          <a:prstGeom prst="rect">
            <a:avLst/>
          </a:prstGeom>
        </p:spPr>
      </p:pic>
      <p:sp>
        <p:nvSpPr>
          <p:cNvPr id="3" name="灯片编号占位符 2"/>
          <p:cNvSpPr>
            <a:spLocks noGrp="1"/>
          </p:cNvSpPr>
          <p:nvPr>
            <p:ph type="sldNum" sz="quarter" idx="12"/>
          </p:nvPr>
        </p:nvSpPr>
        <p:spPr/>
        <p:txBody>
          <a:bodyPr/>
          <a:p>
            <a:fld id="{DECEAADD-04E7-4E9A-9769-230A8A5E70EE}" type="slidenum">
              <a:rPr lang="zh-CN" altLang="en-US" smtClean="0"/>
            </a:fld>
            <a:endParaRPr lang="zh-CN" altLang="en-US"/>
          </a:p>
        </p:txBody>
      </p:sp>
      <p:sp>
        <p:nvSpPr>
          <p:cNvPr id="9" name="文本框 8"/>
          <p:cNvSpPr txBox="1"/>
          <p:nvPr/>
        </p:nvSpPr>
        <p:spPr>
          <a:xfrm>
            <a:off x="751205" y="426085"/>
            <a:ext cx="6096000" cy="583565"/>
          </a:xfrm>
          <a:prstGeom prst="rect">
            <a:avLst/>
          </a:prstGeom>
          <a:noFill/>
        </p:spPr>
        <p:txBody>
          <a:bodyPr wrap="square" rtlCol="0" anchor="t">
            <a:spAutoFit/>
          </a:bodyPr>
          <a:p>
            <a:pPr marL="0" indent="0">
              <a:spcBef>
                <a:spcPct val="0"/>
              </a:spcBef>
              <a:spcAft>
                <a:spcPct val="0"/>
              </a:spcAft>
            </a:pPr>
            <a:r>
              <a:rPr lang="en-US" altLang="zh-CN" sz="3200">
                <a:solidFill>
                  <a:schemeClr val="bg1"/>
                </a:solidFill>
                <a:ea typeface="微软雅黑" panose="020B0503020204020204" pitchFamily="34" charset="-122"/>
                <a:cs typeface="+mn-lt"/>
                <a:sym typeface="+mn-ea"/>
              </a:rPr>
              <a:t>back up</a:t>
            </a:r>
            <a:endParaRPr lang="en-US" altLang="zh-CN" sz="3200">
              <a:solidFill>
                <a:schemeClr val="bg1"/>
              </a:solidFill>
              <a:ea typeface="微软雅黑" panose="020B0503020204020204" pitchFamily="34" charset="-122"/>
              <a:cs typeface="+mn-lt"/>
              <a:sym typeface="+mn-ea"/>
            </a:endParaRPr>
          </a:p>
        </p:txBody>
      </p:sp>
      <p:sp>
        <p:nvSpPr>
          <p:cNvPr id="2" name="文本框 1"/>
          <p:cNvSpPr txBox="1"/>
          <p:nvPr/>
        </p:nvSpPr>
        <p:spPr>
          <a:xfrm>
            <a:off x="904875" y="1219200"/>
            <a:ext cx="6096000" cy="368300"/>
          </a:xfrm>
          <a:prstGeom prst="rect">
            <a:avLst/>
          </a:prstGeom>
          <a:noFill/>
        </p:spPr>
        <p:txBody>
          <a:bodyPr wrap="square" rtlCol="0" anchor="t">
            <a:spAutoFit/>
          </a:bodyPr>
          <a:p>
            <a:pPr marL="285750" indent="-285750">
              <a:buFont typeface="Wingdings" panose="05000000000000000000" charset="0"/>
              <a:buChar char="Ø"/>
            </a:pPr>
            <a:r>
              <a:rPr lang="en-US" altLang="zh-CN">
                <a:solidFill>
                  <a:schemeClr val="bg1"/>
                </a:solidFill>
                <a:sym typeface="+mn-ea"/>
              </a:rPr>
              <a:t>Samples:12000</a:t>
            </a:r>
            <a:r>
              <a:rPr lang="zh-CN" altLang="en-US">
                <a:solidFill>
                  <a:schemeClr val="bg1"/>
                </a:solidFill>
                <a:sym typeface="+mn-ea"/>
              </a:rPr>
              <a:t>（</a:t>
            </a:r>
            <a:r>
              <a:rPr lang="en-US" altLang="zh-CN">
                <a:solidFill>
                  <a:schemeClr val="bg1"/>
                </a:solidFill>
                <a:sym typeface="+mn-ea"/>
              </a:rPr>
              <a:t>CNN+LSTM</a:t>
            </a:r>
            <a:r>
              <a:rPr lang="zh-CN" altLang="en-US">
                <a:solidFill>
                  <a:schemeClr val="bg1"/>
                </a:solidFill>
                <a:sym typeface="+mn-ea"/>
              </a:rPr>
              <a:t>）</a:t>
            </a:r>
            <a:endParaRPr lang="zh-CN" altLang="en-US">
              <a:solidFill>
                <a:schemeClr val="bg1"/>
              </a:solidFill>
              <a:sym typeface="+mn-ea"/>
            </a:endParaRPr>
          </a:p>
        </p:txBody>
      </p:sp>
      <p:pic>
        <p:nvPicPr>
          <p:cNvPr id="5" name="图片 4"/>
          <p:cNvPicPr>
            <a:picLocks noChangeAspect="1"/>
          </p:cNvPicPr>
          <p:nvPr/>
        </p:nvPicPr>
        <p:blipFill>
          <a:blip r:embed="rId3"/>
          <a:stretch>
            <a:fillRect/>
          </a:stretch>
        </p:blipFill>
        <p:spPr>
          <a:xfrm>
            <a:off x="442595" y="1797050"/>
            <a:ext cx="11104245" cy="453898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243152"/>
        </a:solidFill>
        <a:effectLst/>
      </p:bgPr>
    </p:bg>
    <p:spTree>
      <p:nvGrpSpPr>
        <p:cNvPr id="1" name=""/>
        <p:cNvGrpSpPr/>
        <p:nvPr/>
      </p:nvGrpSpPr>
      <p:grpSpPr>
        <a:xfrm>
          <a:off x="0" y="0"/>
          <a:ext cx="0" cy="0"/>
          <a:chOff x="0" y="0"/>
          <a:chExt cx="0" cy="0"/>
        </a:xfrm>
      </p:grpSpPr>
      <p:pic>
        <p:nvPicPr>
          <p:cNvPr id="8" name="PA-图片 16"/>
          <p:cNvPicPr>
            <a:picLocks noChangeAspect="1"/>
          </p:cNvPicPr>
          <p:nvPr>
            <p:custDataLst>
              <p:tags r:id="rId1"/>
            </p:custDataLst>
          </p:nvPr>
        </p:nvPicPr>
        <p:blipFill>
          <a:blip r:embed="rId2" cstate="print">
            <a:extLst>
              <a:ext uri="{28A0092B-C50C-407E-A947-70E740481C1C}">
                <a14:useLocalDpi xmlns:a14="http://schemas.microsoft.com/office/drawing/2010/main" val="0"/>
              </a:ext>
            </a:extLst>
          </a:blip>
          <a:stretch>
            <a:fillRect/>
          </a:stretch>
        </p:blipFill>
        <p:spPr>
          <a:xfrm>
            <a:off x="8906864" y="216748"/>
            <a:ext cx="2559535" cy="1002485"/>
          </a:xfrm>
          <a:prstGeom prst="rect">
            <a:avLst/>
          </a:prstGeom>
        </p:spPr>
      </p:pic>
      <p:sp>
        <p:nvSpPr>
          <p:cNvPr id="3" name="灯片编号占位符 2"/>
          <p:cNvSpPr>
            <a:spLocks noGrp="1"/>
          </p:cNvSpPr>
          <p:nvPr>
            <p:ph type="sldNum" sz="quarter" idx="12"/>
          </p:nvPr>
        </p:nvSpPr>
        <p:spPr/>
        <p:txBody>
          <a:bodyPr/>
          <a:p>
            <a:fld id="{DECEAADD-04E7-4E9A-9769-230A8A5E70EE}" type="slidenum">
              <a:rPr lang="zh-CN" altLang="en-US" smtClean="0"/>
            </a:fld>
            <a:endParaRPr lang="zh-CN" altLang="en-US"/>
          </a:p>
        </p:txBody>
      </p:sp>
      <p:sp>
        <p:nvSpPr>
          <p:cNvPr id="9" name="文本框 8"/>
          <p:cNvSpPr txBox="1"/>
          <p:nvPr/>
        </p:nvSpPr>
        <p:spPr>
          <a:xfrm>
            <a:off x="751205" y="426085"/>
            <a:ext cx="6096000" cy="583565"/>
          </a:xfrm>
          <a:prstGeom prst="rect">
            <a:avLst/>
          </a:prstGeom>
          <a:noFill/>
        </p:spPr>
        <p:txBody>
          <a:bodyPr wrap="square" rtlCol="0" anchor="t">
            <a:spAutoFit/>
          </a:bodyPr>
          <a:p>
            <a:pPr marL="0" indent="0">
              <a:spcBef>
                <a:spcPct val="0"/>
              </a:spcBef>
              <a:spcAft>
                <a:spcPct val="0"/>
              </a:spcAft>
            </a:pPr>
            <a:r>
              <a:rPr lang="en-US" altLang="zh-CN" sz="3200">
                <a:solidFill>
                  <a:schemeClr val="bg1"/>
                </a:solidFill>
                <a:ea typeface="微软雅黑" panose="020B0503020204020204" pitchFamily="34" charset="-122"/>
                <a:cs typeface="+mn-lt"/>
                <a:sym typeface="+mn-ea"/>
              </a:rPr>
              <a:t>back up</a:t>
            </a:r>
            <a:endParaRPr lang="en-US" altLang="zh-CN" sz="3200">
              <a:solidFill>
                <a:schemeClr val="bg1"/>
              </a:solidFill>
              <a:ea typeface="微软雅黑" panose="020B0503020204020204" pitchFamily="34" charset="-122"/>
              <a:cs typeface="+mn-lt"/>
              <a:sym typeface="+mn-ea"/>
            </a:endParaRPr>
          </a:p>
        </p:txBody>
      </p:sp>
      <p:sp>
        <p:nvSpPr>
          <p:cNvPr id="2" name="文本框 1"/>
          <p:cNvSpPr txBox="1"/>
          <p:nvPr/>
        </p:nvSpPr>
        <p:spPr>
          <a:xfrm>
            <a:off x="904875" y="1219200"/>
            <a:ext cx="6096000" cy="368300"/>
          </a:xfrm>
          <a:prstGeom prst="rect">
            <a:avLst/>
          </a:prstGeom>
          <a:noFill/>
        </p:spPr>
        <p:txBody>
          <a:bodyPr wrap="square" rtlCol="0" anchor="t">
            <a:spAutoFit/>
          </a:bodyPr>
          <a:p>
            <a:pPr marL="285750" indent="-285750">
              <a:buFont typeface="Wingdings" panose="05000000000000000000" charset="0"/>
              <a:buChar char="Ø"/>
            </a:pPr>
            <a:r>
              <a:rPr lang="en-US" altLang="zh-CN">
                <a:solidFill>
                  <a:schemeClr val="bg1"/>
                </a:solidFill>
                <a:sym typeface="+mn-ea"/>
              </a:rPr>
              <a:t>Samples:12000</a:t>
            </a:r>
            <a:r>
              <a:rPr lang="zh-CN" altLang="en-US">
                <a:solidFill>
                  <a:schemeClr val="bg1"/>
                </a:solidFill>
                <a:sym typeface="+mn-ea"/>
              </a:rPr>
              <a:t>（</a:t>
            </a:r>
            <a:r>
              <a:rPr lang="en-US" altLang="zh-CN">
                <a:solidFill>
                  <a:schemeClr val="bg1"/>
                </a:solidFill>
                <a:sym typeface="+mn-ea"/>
              </a:rPr>
              <a:t>MLP</a:t>
            </a:r>
            <a:r>
              <a:rPr lang="zh-CN" altLang="en-US">
                <a:solidFill>
                  <a:schemeClr val="bg1"/>
                </a:solidFill>
                <a:sym typeface="+mn-ea"/>
              </a:rPr>
              <a:t>）</a:t>
            </a:r>
            <a:endParaRPr lang="zh-CN" altLang="en-US">
              <a:solidFill>
                <a:schemeClr val="bg1"/>
              </a:solidFill>
              <a:sym typeface="+mn-ea"/>
            </a:endParaRPr>
          </a:p>
        </p:txBody>
      </p:sp>
      <p:pic>
        <p:nvPicPr>
          <p:cNvPr id="5" name="图片 4"/>
          <p:cNvPicPr>
            <a:picLocks noChangeAspect="1"/>
          </p:cNvPicPr>
          <p:nvPr/>
        </p:nvPicPr>
        <p:blipFill>
          <a:blip r:embed="rId3"/>
          <a:stretch>
            <a:fillRect/>
          </a:stretch>
        </p:blipFill>
        <p:spPr>
          <a:xfrm>
            <a:off x="612140" y="1731645"/>
            <a:ext cx="4928870" cy="4989830"/>
          </a:xfrm>
          <a:prstGeom prst="rect">
            <a:avLst/>
          </a:prstGeom>
        </p:spPr>
      </p:pic>
      <p:pic>
        <p:nvPicPr>
          <p:cNvPr id="6" name="图片 5"/>
          <p:cNvPicPr>
            <a:picLocks noChangeAspect="1"/>
          </p:cNvPicPr>
          <p:nvPr/>
        </p:nvPicPr>
        <p:blipFill>
          <a:blip r:embed="rId4"/>
          <a:stretch>
            <a:fillRect/>
          </a:stretch>
        </p:blipFill>
        <p:spPr>
          <a:xfrm>
            <a:off x="5861050" y="1731645"/>
            <a:ext cx="4993640" cy="497078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243152"/>
        </a:solidFill>
        <a:effectLst/>
      </p:bgPr>
    </p:bg>
    <p:spTree>
      <p:nvGrpSpPr>
        <p:cNvPr id="1" name=""/>
        <p:cNvGrpSpPr/>
        <p:nvPr/>
      </p:nvGrpSpPr>
      <p:grpSpPr>
        <a:xfrm>
          <a:off x="0" y="0"/>
          <a:ext cx="0" cy="0"/>
          <a:chOff x="0" y="0"/>
          <a:chExt cx="0" cy="0"/>
        </a:xfrm>
      </p:grpSpPr>
      <p:pic>
        <p:nvPicPr>
          <p:cNvPr id="8" name="PA-图片 16"/>
          <p:cNvPicPr>
            <a:picLocks noChangeAspect="1"/>
          </p:cNvPicPr>
          <p:nvPr>
            <p:custDataLst>
              <p:tags r:id="rId1"/>
            </p:custDataLst>
          </p:nvPr>
        </p:nvPicPr>
        <p:blipFill>
          <a:blip r:embed="rId2" cstate="print">
            <a:extLst>
              <a:ext uri="{28A0092B-C50C-407E-A947-70E740481C1C}">
                <a14:useLocalDpi xmlns:a14="http://schemas.microsoft.com/office/drawing/2010/main" val="0"/>
              </a:ext>
            </a:extLst>
          </a:blip>
          <a:stretch>
            <a:fillRect/>
          </a:stretch>
        </p:blipFill>
        <p:spPr>
          <a:xfrm>
            <a:off x="8906864" y="216748"/>
            <a:ext cx="2559535" cy="1002485"/>
          </a:xfrm>
          <a:prstGeom prst="rect">
            <a:avLst/>
          </a:prstGeom>
        </p:spPr>
      </p:pic>
      <p:sp>
        <p:nvSpPr>
          <p:cNvPr id="3" name="灯片编号占位符 2"/>
          <p:cNvSpPr>
            <a:spLocks noGrp="1"/>
          </p:cNvSpPr>
          <p:nvPr>
            <p:ph type="sldNum" sz="quarter" idx="12"/>
          </p:nvPr>
        </p:nvSpPr>
        <p:spPr/>
        <p:txBody>
          <a:bodyPr/>
          <a:p>
            <a:fld id="{DECEAADD-04E7-4E9A-9769-230A8A5E70EE}" type="slidenum">
              <a:rPr lang="zh-CN" altLang="en-US" smtClean="0"/>
            </a:fld>
            <a:endParaRPr lang="zh-CN" altLang="en-US"/>
          </a:p>
        </p:txBody>
      </p:sp>
      <p:sp>
        <p:nvSpPr>
          <p:cNvPr id="9" name="文本框 8"/>
          <p:cNvSpPr txBox="1"/>
          <p:nvPr/>
        </p:nvSpPr>
        <p:spPr>
          <a:xfrm>
            <a:off x="751205" y="426085"/>
            <a:ext cx="6096000" cy="583565"/>
          </a:xfrm>
          <a:prstGeom prst="rect">
            <a:avLst/>
          </a:prstGeom>
          <a:noFill/>
        </p:spPr>
        <p:txBody>
          <a:bodyPr wrap="square" rtlCol="0" anchor="t">
            <a:spAutoFit/>
          </a:bodyPr>
          <a:p>
            <a:pPr marL="0" indent="0">
              <a:spcBef>
                <a:spcPct val="0"/>
              </a:spcBef>
              <a:spcAft>
                <a:spcPct val="0"/>
              </a:spcAft>
            </a:pPr>
            <a:r>
              <a:rPr lang="en-US" altLang="zh-CN" sz="3200">
                <a:solidFill>
                  <a:schemeClr val="bg1"/>
                </a:solidFill>
                <a:ea typeface="微软雅黑" panose="020B0503020204020204" pitchFamily="34" charset="-122"/>
                <a:cs typeface="+mn-lt"/>
                <a:sym typeface="+mn-ea"/>
              </a:rPr>
              <a:t>back up</a:t>
            </a:r>
            <a:endParaRPr lang="en-US" altLang="zh-CN" sz="3200">
              <a:solidFill>
                <a:schemeClr val="bg1"/>
              </a:solidFill>
              <a:ea typeface="微软雅黑" panose="020B0503020204020204" pitchFamily="34" charset="-122"/>
              <a:cs typeface="+mn-lt"/>
              <a:sym typeface="+mn-ea"/>
            </a:endParaRPr>
          </a:p>
        </p:txBody>
      </p:sp>
      <p:sp>
        <p:nvSpPr>
          <p:cNvPr id="2" name="文本框 1"/>
          <p:cNvSpPr txBox="1"/>
          <p:nvPr/>
        </p:nvSpPr>
        <p:spPr>
          <a:xfrm>
            <a:off x="904875" y="1219200"/>
            <a:ext cx="6096000" cy="368300"/>
          </a:xfrm>
          <a:prstGeom prst="rect">
            <a:avLst/>
          </a:prstGeom>
          <a:noFill/>
        </p:spPr>
        <p:txBody>
          <a:bodyPr wrap="square" rtlCol="0" anchor="t">
            <a:spAutoFit/>
          </a:bodyPr>
          <a:p>
            <a:pPr marL="285750" indent="-285750">
              <a:buFont typeface="Wingdings" panose="05000000000000000000" charset="0"/>
              <a:buChar char="Ø"/>
            </a:pPr>
            <a:r>
              <a:rPr lang="en-US" altLang="zh-CN">
                <a:solidFill>
                  <a:schemeClr val="bg1"/>
                </a:solidFill>
                <a:sym typeface="+mn-ea"/>
              </a:rPr>
              <a:t>Samples:12000</a:t>
            </a:r>
            <a:r>
              <a:rPr lang="zh-CN" altLang="en-US">
                <a:solidFill>
                  <a:schemeClr val="bg1"/>
                </a:solidFill>
                <a:sym typeface="+mn-ea"/>
              </a:rPr>
              <a:t>（</a:t>
            </a:r>
            <a:r>
              <a:rPr lang="en-US" altLang="zh-CN">
                <a:solidFill>
                  <a:schemeClr val="bg1"/>
                </a:solidFill>
                <a:sym typeface="+mn-ea"/>
              </a:rPr>
              <a:t>CNN+LSTM</a:t>
            </a:r>
            <a:r>
              <a:rPr lang="zh-CN" altLang="en-US">
                <a:solidFill>
                  <a:schemeClr val="bg1"/>
                </a:solidFill>
                <a:sym typeface="+mn-ea"/>
              </a:rPr>
              <a:t>）</a:t>
            </a:r>
            <a:endParaRPr lang="zh-CN" altLang="en-US">
              <a:solidFill>
                <a:schemeClr val="bg1"/>
              </a:solidFill>
              <a:sym typeface="+mn-ea"/>
            </a:endParaRPr>
          </a:p>
        </p:txBody>
      </p:sp>
      <p:pic>
        <p:nvPicPr>
          <p:cNvPr id="7" name="图片 6"/>
          <p:cNvPicPr>
            <a:picLocks noChangeAspect="1"/>
          </p:cNvPicPr>
          <p:nvPr/>
        </p:nvPicPr>
        <p:blipFill>
          <a:blip r:embed="rId3"/>
          <a:stretch>
            <a:fillRect/>
          </a:stretch>
        </p:blipFill>
        <p:spPr>
          <a:xfrm>
            <a:off x="5908040" y="1711960"/>
            <a:ext cx="4839970" cy="485330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243152"/>
        </a:solidFill>
        <a:effectLst/>
      </p:bgPr>
    </p:bg>
    <p:spTree>
      <p:nvGrpSpPr>
        <p:cNvPr id="1" name=""/>
        <p:cNvGrpSpPr/>
        <p:nvPr/>
      </p:nvGrpSpPr>
      <p:grpSpPr>
        <a:xfrm>
          <a:off x="0" y="0"/>
          <a:ext cx="0" cy="0"/>
          <a:chOff x="0" y="0"/>
          <a:chExt cx="0" cy="0"/>
        </a:xfrm>
      </p:grpSpPr>
      <p:pic>
        <p:nvPicPr>
          <p:cNvPr id="8" name="PA-图片 16"/>
          <p:cNvPicPr>
            <a:picLocks noChangeAspect="1"/>
          </p:cNvPicPr>
          <p:nvPr>
            <p:custDataLst>
              <p:tags r:id="rId1"/>
            </p:custDataLst>
          </p:nvPr>
        </p:nvPicPr>
        <p:blipFill>
          <a:blip r:embed="rId2" cstate="print">
            <a:extLst>
              <a:ext uri="{28A0092B-C50C-407E-A947-70E740481C1C}">
                <a14:useLocalDpi xmlns:a14="http://schemas.microsoft.com/office/drawing/2010/main" val="0"/>
              </a:ext>
            </a:extLst>
          </a:blip>
          <a:stretch>
            <a:fillRect/>
          </a:stretch>
        </p:blipFill>
        <p:spPr>
          <a:xfrm>
            <a:off x="8906864" y="216748"/>
            <a:ext cx="2559535" cy="1002485"/>
          </a:xfrm>
          <a:prstGeom prst="rect">
            <a:avLst/>
          </a:prstGeom>
        </p:spPr>
      </p:pic>
      <p:sp>
        <p:nvSpPr>
          <p:cNvPr id="3" name="灯片编号占位符 2"/>
          <p:cNvSpPr>
            <a:spLocks noGrp="1"/>
          </p:cNvSpPr>
          <p:nvPr>
            <p:ph type="sldNum" sz="quarter" idx="12"/>
          </p:nvPr>
        </p:nvSpPr>
        <p:spPr/>
        <p:txBody>
          <a:bodyPr/>
          <a:p>
            <a:fld id="{DECEAADD-04E7-4E9A-9769-230A8A5E70EE}" type="slidenum">
              <a:rPr lang="zh-CN" altLang="en-US" smtClean="0"/>
            </a:fld>
            <a:endParaRPr lang="zh-CN" altLang="en-US"/>
          </a:p>
        </p:txBody>
      </p:sp>
      <p:sp>
        <p:nvSpPr>
          <p:cNvPr id="5" name="文本框 4"/>
          <p:cNvSpPr txBox="1"/>
          <p:nvPr/>
        </p:nvSpPr>
        <p:spPr>
          <a:xfrm>
            <a:off x="85725" y="323850"/>
            <a:ext cx="11629390" cy="5956935"/>
          </a:xfrm>
          <a:prstGeom prst="rect">
            <a:avLst/>
          </a:prstGeom>
          <a:noFill/>
        </p:spPr>
        <p:txBody>
          <a:bodyPr wrap="square" rtlCol="0">
            <a:noAutofit/>
          </a:bodyPr>
          <a:lstStyle/>
          <a:p>
            <a:pPr algn="l">
              <a:lnSpc>
                <a:spcPct val="140000"/>
              </a:lnSpc>
              <a:buClrTx/>
              <a:buSzTx/>
              <a:buFontTx/>
            </a:pPr>
            <a:r>
              <a:rPr lang="en-US" altLang="zh-CN" sz="4000">
                <a:solidFill>
                  <a:schemeClr val="bg1"/>
                </a:solidFill>
                <a:sym typeface="+mn-ea"/>
              </a:rPr>
              <a:t>ScW-ECAL：</a:t>
            </a:r>
            <a:endParaRPr lang="en-US" altLang="zh-CN" sz="4000">
              <a:solidFill>
                <a:schemeClr val="bg1"/>
              </a:solidFill>
            </a:endParaRPr>
          </a:p>
        </p:txBody>
      </p:sp>
      <p:pic>
        <p:nvPicPr>
          <p:cNvPr id="2" name="图片 1"/>
          <p:cNvPicPr>
            <a:picLocks noChangeAspect="1"/>
          </p:cNvPicPr>
          <p:nvPr/>
        </p:nvPicPr>
        <p:blipFill>
          <a:blip r:embed="rId3"/>
          <a:stretch>
            <a:fillRect/>
          </a:stretch>
        </p:blipFill>
        <p:spPr>
          <a:xfrm>
            <a:off x="240665" y="2119630"/>
            <a:ext cx="5544185" cy="3924935"/>
          </a:xfrm>
          <a:prstGeom prst="rect">
            <a:avLst/>
          </a:prstGeom>
        </p:spPr>
      </p:pic>
      <p:pic>
        <p:nvPicPr>
          <p:cNvPr id="6" name="图片 5"/>
          <p:cNvPicPr>
            <a:picLocks noChangeAspect="1"/>
          </p:cNvPicPr>
          <p:nvPr/>
        </p:nvPicPr>
        <p:blipFill>
          <a:blip r:embed="rId4"/>
          <a:stretch>
            <a:fillRect/>
          </a:stretch>
        </p:blipFill>
        <p:spPr>
          <a:xfrm>
            <a:off x="6620510" y="2119630"/>
            <a:ext cx="4191000" cy="2133600"/>
          </a:xfrm>
          <a:prstGeom prst="rect">
            <a:avLst/>
          </a:prstGeom>
        </p:spPr>
      </p:pic>
      <p:sp>
        <p:nvSpPr>
          <p:cNvPr id="7" name="文本框 6"/>
          <p:cNvSpPr txBox="1"/>
          <p:nvPr/>
        </p:nvSpPr>
        <p:spPr>
          <a:xfrm>
            <a:off x="240665" y="1417955"/>
            <a:ext cx="2280920" cy="541655"/>
          </a:xfrm>
          <a:prstGeom prst="rect">
            <a:avLst/>
          </a:prstGeom>
          <a:noFill/>
        </p:spPr>
        <p:txBody>
          <a:bodyPr wrap="square" rtlCol="0">
            <a:noAutofit/>
          </a:bodyPr>
          <a:p>
            <a:r>
              <a:rPr lang="en-US" altLang="zh-CN" sz="2800">
                <a:solidFill>
                  <a:schemeClr val="accent2"/>
                </a:solidFill>
                <a:sym typeface="+mn-ea"/>
              </a:rPr>
              <a:t>Prototype</a:t>
            </a:r>
            <a:endParaRPr lang="en-US" altLang="zh-CN" sz="2800">
              <a:solidFill>
                <a:schemeClr val="accent2"/>
              </a:solidFill>
            </a:endParaRPr>
          </a:p>
          <a:p>
            <a:endParaRPr lang="en-US" altLang="zh-CN" sz="2800">
              <a:solidFill>
                <a:schemeClr val="accent2"/>
              </a:solidFill>
            </a:endParaRPr>
          </a:p>
        </p:txBody>
      </p:sp>
      <p:sp>
        <p:nvSpPr>
          <p:cNvPr id="9" name="文本框 8"/>
          <p:cNvSpPr txBox="1"/>
          <p:nvPr/>
        </p:nvSpPr>
        <p:spPr>
          <a:xfrm>
            <a:off x="6685915" y="697230"/>
            <a:ext cx="2124710" cy="521970"/>
          </a:xfrm>
          <a:prstGeom prst="rect">
            <a:avLst/>
          </a:prstGeom>
          <a:noFill/>
        </p:spPr>
        <p:txBody>
          <a:bodyPr wrap="square" rtlCol="0">
            <a:spAutoFit/>
          </a:bodyPr>
          <a:p>
            <a:r>
              <a:rPr lang="en-US" altLang="zh-CN" sz="2800">
                <a:solidFill>
                  <a:schemeClr val="accent2"/>
                </a:solidFill>
              </a:rPr>
              <a:t>Super-layer</a:t>
            </a:r>
            <a:endParaRPr lang="en-US" altLang="zh-CN" sz="2800">
              <a:solidFill>
                <a:schemeClr val="accent2"/>
              </a:solidFill>
            </a:endParaRPr>
          </a:p>
        </p:txBody>
      </p:sp>
      <p:sp>
        <p:nvSpPr>
          <p:cNvPr id="10" name="文本框 9"/>
          <p:cNvSpPr txBox="1"/>
          <p:nvPr/>
        </p:nvSpPr>
        <p:spPr>
          <a:xfrm>
            <a:off x="6620510" y="4398010"/>
            <a:ext cx="4515485" cy="2084070"/>
          </a:xfrm>
          <a:prstGeom prst="rect">
            <a:avLst/>
          </a:prstGeom>
          <a:noFill/>
        </p:spPr>
        <p:txBody>
          <a:bodyPr wrap="square" rtlCol="0">
            <a:spAutoFit/>
          </a:bodyPr>
          <a:p>
            <a:pPr marL="285750" indent="-285750">
              <a:lnSpc>
                <a:spcPct val="120000"/>
              </a:lnSpc>
              <a:buFont typeface="Wingdings" panose="05000000000000000000" charset="0"/>
              <a:buChar char="Ø"/>
            </a:pPr>
            <a:r>
              <a:rPr lang="en-US" altLang="zh-CN">
                <a:solidFill>
                  <a:schemeClr val="bg1"/>
                </a:solidFill>
              </a:rPr>
              <a:t>Over 22 radiation lengths (X</a:t>
            </a:r>
            <a:r>
              <a:rPr lang="en-US" altLang="zh-CN" baseline="-25000">
                <a:solidFill>
                  <a:schemeClr val="bg1"/>
                </a:solidFill>
              </a:rPr>
              <a:t>0</a:t>
            </a:r>
            <a:r>
              <a:rPr lang="en-US" altLang="zh-CN">
                <a:solidFill>
                  <a:schemeClr val="bg1"/>
                </a:solidFill>
              </a:rPr>
              <a:t>)</a:t>
            </a:r>
            <a:endParaRPr lang="en-US" altLang="zh-CN">
              <a:solidFill>
                <a:schemeClr val="bg1"/>
              </a:solidFill>
            </a:endParaRPr>
          </a:p>
          <a:p>
            <a:pPr marL="285750" indent="-285750">
              <a:lnSpc>
                <a:spcPct val="120000"/>
              </a:lnSpc>
              <a:buFont typeface="Wingdings" panose="05000000000000000000" charset="0"/>
              <a:buChar char="Ø"/>
            </a:pPr>
            <a:r>
              <a:rPr lang="en-US" altLang="zh-CN">
                <a:solidFill>
                  <a:schemeClr val="bg1"/>
                </a:solidFill>
              </a:rPr>
              <a:t>32 super-layer</a:t>
            </a:r>
            <a:endParaRPr lang="en-US" altLang="zh-CN">
              <a:solidFill>
                <a:schemeClr val="bg1"/>
              </a:solidFill>
            </a:endParaRPr>
          </a:p>
          <a:p>
            <a:pPr marL="285750" indent="-285750">
              <a:lnSpc>
                <a:spcPct val="120000"/>
              </a:lnSpc>
              <a:buFont typeface="Wingdings" panose="05000000000000000000" charset="0"/>
              <a:buChar char="Ø"/>
            </a:pPr>
            <a:r>
              <a:rPr lang="en-US" altLang="zh-CN">
                <a:solidFill>
                  <a:schemeClr val="bg1"/>
                </a:solidFill>
              </a:rPr>
              <a:t>Transverse sensitive area dimensions of approximately 22 </a:t>
            </a:r>
            <a:r>
              <a:rPr lang="en-US" altLang="en-US">
                <a:solidFill>
                  <a:schemeClr val="bg1"/>
                </a:solidFill>
              </a:rPr>
              <a:t>×</a:t>
            </a:r>
            <a:r>
              <a:rPr lang="en-US" altLang="zh-CN">
                <a:solidFill>
                  <a:schemeClr val="bg1"/>
                </a:solidFill>
              </a:rPr>
              <a:t> 22 cm</a:t>
            </a:r>
            <a:r>
              <a:rPr lang="en-US" altLang="zh-CN" baseline="30000">
                <a:solidFill>
                  <a:schemeClr val="bg1"/>
                </a:solidFill>
              </a:rPr>
              <a:t>2</a:t>
            </a:r>
            <a:endParaRPr lang="en-US" altLang="zh-CN" baseline="30000">
              <a:solidFill>
                <a:schemeClr val="bg1"/>
              </a:solidFill>
            </a:endParaRPr>
          </a:p>
          <a:p>
            <a:pPr marL="285750" indent="-285750">
              <a:lnSpc>
                <a:spcPct val="120000"/>
              </a:lnSpc>
              <a:buFont typeface="Wingdings" panose="05000000000000000000" charset="0"/>
              <a:buChar char="Ø"/>
            </a:pPr>
            <a:r>
              <a:rPr lang="en-US" altLang="zh-CN">
                <a:solidFill>
                  <a:schemeClr val="accent2"/>
                </a:solidFill>
              </a:rPr>
              <a:t>Target energy resolution</a:t>
            </a:r>
            <a:r>
              <a:rPr lang="zh-CN" altLang="en-US">
                <a:solidFill>
                  <a:schemeClr val="bg1"/>
                </a:solidFill>
              </a:rPr>
              <a:t>：</a:t>
            </a:r>
            <a:r>
              <a:rPr lang="en-US" altLang="zh-CN">
                <a:solidFill>
                  <a:schemeClr val="bg1"/>
                </a:solidFill>
              </a:rPr>
              <a:t>better than ∼ 15% /√E [GeV]</a:t>
            </a:r>
            <a:endParaRPr lang="zh-CN" altLang="en-US">
              <a:solidFill>
                <a:schemeClr val="bg1"/>
              </a:solidFill>
            </a:endParaRPr>
          </a:p>
        </p:txBody>
      </p:sp>
      <p:sp>
        <p:nvSpPr>
          <p:cNvPr id="11" name="文本框 10"/>
          <p:cNvSpPr txBox="1"/>
          <p:nvPr/>
        </p:nvSpPr>
        <p:spPr>
          <a:xfrm>
            <a:off x="6570980" y="1219200"/>
            <a:ext cx="4240530" cy="755650"/>
          </a:xfrm>
          <a:prstGeom prst="rect">
            <a:avLst/>
          </a:prstGeom>
          <a:noFill/>
        </p:spPr>
        <p:txBody>
          <a:bodyPr wrap="square" rtlCol="0">
            <a:spAutoFit/>
          </a:bodyPr>
          <a:p>
            <a:pPr marL="285750" indent="-285750">
              <a:lnSpc>
                <a:spcPct val="120000"/>
              </a:lnSpc>
              <a:buFont typeface="Wingdings" panose="05000000000000000000" charset="0"/>
              <a:buChar char="Ø"/>
            </a:pPr>
            <a:r>
              <a:rPr lang="en-US" altLang="zh-CN">
                <a:solidFill>
                  <a:schemeClr val="bg1"/>
                </a:solidFill>
              </a:rPr>
              <a:t>Scintillaters+W-Cu absorber+EBU Bord+DIF Bord+AI frame</a:t>
            </a:r>
            <a:endParaRPr lang="en-US" altLang="zh-CN">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243152"/>
        </a:solidFill>
        <a:effectLst/>
      </p:bgPr>
    </p:bg>
    <p:spTree>
      <p:nvGrpSpPr>
        <p:cNvPr id="1" name=""/>
        <p:cNvGrpSpPr/>
        <p:nvPr/>
      </p:nvGrpSpPr>
      <p:grpSpPr>
        <a:xfrm>
          <a:off x="0" y="0"/>
          <a:ext cx="0" cy="0"/>
          <a:chOff x="0" y="0"/>
          <a:chExt cx="0" cy="0"/>
        </a:xfrm>
      </p:grpSpPr>
      <p:pic>
        <p:nvPicPr>
          <p:cNvPr id="8" name="PA-图片 16"/>
          <p:cNvPicPr>
            <a:picLocks noChangeAspect="1"/>
          </p:cNvPicPr>
          <p:nvPr>
            <p:custDataLst>
              <p:tags r:id="rId1"/>
            </p:custDataLst>
          </p:nvPr>
        </p:nvPicPr>
        <p:blipFill>
          <a:blip r:embed="rId2" cstate="print">
            <a:extLst>
              <a:ext uri="{28A0092B-C50C-407E-A947-70E740481C1C}">
                <a14:useLocalDpi xmlns:a14="http://schemas.microsoft.com/office/drawing/2010/main" val="0"/>
              </a:ext>
            </a:extLst>
          </a:blip>
          <a:stretch>
            <a:fillRect/>
          </a:stretch>
        </p:blipFill>
        <p:spPr>
          <a:xfrm>
            <a:off x="8906864" y="216748"/>
            <a:ext cx="2559535" cy="1002485"/>
          </a:xfrm>
          <a:prstGeom prst="rect">
            <a:avLst/>
          </a:prstGeom>
        </p:spPr>
      </p:pic>
      <p:sp>
        <p:nvSpPr>
          <p:cNvPr id="3" name="灯片编号占位符 2"/>
          <p:cNvSpPr>
            <a:spLocks noGrp="1"/>
          </p:cNvSpPr>
          <p:nvPr>
            <p:ph type="sldNum" sz="quarter" idx="12"/>
          </p:nvPr>
        </p:nvSpPr>
        <p:spPr/>
        <p:txBody>
          <a:bodyPr/>
          <a:p>
            <a:fld id="{DECEAADD-04E7-4E9A-9769-230A8A5E70EE}" type="slidenum">
              <a:rPr lang="zh-CN" altLang="en-US" smtClean="0"/>
            </a:fld>
            <a:endParaRPr lang="zh-CN" altLang="en-US"/>
          </a:p>
        </p:txBody>
      </p:sp>
      <p:sp>
        <p:nvSpPr>
          <p:cNvPr id="6" name="文本框 5"/>
          <p:cNvSpPr txBox="1"/>
          <p:nvPr/>
        </p:nvSpPr>
        <p:spPr>
          <a:xfrm>
            <a:off x="687070" y="549275"/>
            <a:ext cx="6389370" cy="583565"/>
          </a:xfrm>
          <a:prstGeom prst="rect">
            <a:avLst/>
          </a:prstGeom>
        </p:spPr>
        <p:txBody>
          <a:bodyPr wrap="square">
            <a:spAutoFit/>
          </a:bodyPr>
          <a:p>
            <a:pPr marL="0" indent="0">
              <a:spcBef>
                <a:spcPct val="0"/>
              </a:spcBef>
              <a:spcAft>
                <a:spcPct val="0"/>
              </a:spcAft>
            </a:pPr>
            <a:r>
              <a:rPr lang="en-US" altLang="zh-CN" sz="3200">
                <a:solidFill>
                  <a:schemeClr val="bg1"/>
                </a:solidFill>
                <a:sym typeface="+mn-ea"/>
              </a:rPr>
              <a:t>CNN+LSTM</a:t>
            </a:r>
            <a:r>
              <a:rPr lang="en-US" altLang="zh-CN" sz="3200" b="0" i="0">
                <a:solidFill>
                  <a:schemeClr val="bg1"/>
                </a:solidFill>
                <a:ea typeface="微软雅黑" panose="020B0503020204020204" pitchFamily="34" charset="-122"/>
                <a:cs typeface="+mn-lt"/>
              </a:rPr>
              <a:t> </a:t>
            </a:r>
            <a:r>
              <a:rPr lang="en-US" altLang="zh-CN" sz="3200" b="0" i="0">
                <a:solidFill>
                  <a:schemeClr val="accent2"/>
                </a:solidFill>
                <a:ea typeface="微软雅黑" panose="020B0503020204020204" pitchFamily="34" charset="-122"/>
                <a:cs typeface="+mn-lt"/>
              </a:rPr>
              <a:t>Trian </a:t>
            </a:r>
            <a:r>
              <a:rPr lang="en-US" altLang="zh-CN" sz="3200">
                <a:solidFill>
                  <a:srgbClr val="FF0000"/>
                </a:solidFill>
                <a:sym typeface="+mn-ea"/>
              </a:rPr>
              <a:t>(12000)</a:t>
            </a:r>
            <a:endParaRPr lang="en-US" altLang="zh-CN" sz="3200" b="0" i="0">
              <a:solidFill>
                <a:schemeClr val="accent2"/>
              </a:solidFill>
              <a:ea typeface="微软雅黑" panose="020B0503020204020204" pitchFamily="34" charset="-122"/>
              <a:cs typeface="+mn-lt"/>
            </a:endParaRPr>
          </a:p>
        </p:txBody>
      </p:sp>
      <p:sp>
        <p:nvSpPr>
          <p:cNvPr id="9" name="文本框 8"/>
          <p:cNvSpPr txBox="1"/>
          <p:nvPr/>
        </p:nvSpPr>
        <p:spPr>
          <a:xfrm>
            <a:off x="6012180" y="1219200"/>
            <a:ext cx="3080385" cy="2807970"/>
          </a:xfrm>
          <a:prstGeom prst="rect">
            <a:avLst/>
          </a:prstGeom>
          <a:noFill/>
        </p:spPr>
        <p:txBody>
          <a:bodyPr wrap="square" rtlCol="0">
            <a:noAutofit/>
          </a:bodyPr>
          <a:p>
            <a:pPr indent="0">
              <a:buFont typeface="Wingdings" panose="05000000000000000000" charset="0"/>
              <a:buNone/>
            </a:pPr>
            <a:endParaRPr lang="en-US" altLang="zh-CN">
              <a:solidFill>
                <a:schemeClr val="bg1"/>
              </a:solidFill>
            </a:endParaRPr>
          </a:p>
          <a:p>
            <a:pPr marL="285750" indent="-285750">
              <a:buFont typeface="Wingdings" panose="05000000000000000000" charset="0"/>
              <a:buChar char="Ø"/>
            </a:pPr>
            <a:r>
              <a:rPr lang="en-US" altLang="zh-CN">
                <a:solidFill>
                  <a:schemeClr val="bg1"/>
                </a:solidFill>
              </a:rPr>
              <a:t>Input(hit level data):</a:t>
            </a:r>
            <a:endParaRPr lang="en-US" altLang="zh-CN">
              <a:solidFill>
                <a:schemeClr val="bg1"/>
              </a:solidFill>
            </a:endParaRPr>
          </a:p>
          <a:p>
            <a:pPr marL="285750" indent="-285750">
              <a:buFont typeface="Wingdings" panose="05000000000000000000" charset="0"/>
              <a:buChar char="Ø"/>
            </a:pPr>
            <a:endParaRPr lang="en-US" altLang="zh-CN">
              <a:solidFill>
                <a:schemeClr val="bg1"/>
              </a:solidFill>
            </a:endParaRPr>
          </a:p>
          <a:p>
            <a:pPr indent="0">
              <a:buFont typeface="Wingdings" panose="05000000000000000000" charset="0"/>
              <a:buNone/>
            </a:pPr>
            <a:r>
              <a:rPr lang="en-US" altLang="zh-CN">
                <a:solidFill>
                  <a:schemeClr val="bg1"/>
                </a:solidFill>
              </a:rPr>
              <a:t>HIt_ENERGY</a:t>
            </a:r>
            <a:endParaRPr lang="en-US" altLang="zh-CN">
              <a:solidFill>
                <a:schemeClr val="bg1"/>
              </a:solidFill>
            </a:endParaRPr>
          </a:p>
          <a:p>
            <a:pPr marL="285750" indent="-285750">
              <a:buFont typeface="Wingdings" panose="05000000000000000000" charset="0"/>
              <a:buChar char="Ø"/>
            </a:pPr>
            <a:endParaRPr lang="en-US" altLang="zh-CN">
              <a:solidFill>
                <a:schemeClr val="bg1"/>
              </a:solidFill>
            </a:endParaRPr>
          </a:p>
          <a:p>
            <a:pPr marL="285750" indent="-285750">
              <a:buFont typeface="Wingdings" panose="05000000000000000000" charset="0"/>
              <a:buChar char="Ø"/>
            </a:pPr>
            <a:r>
              <a:rPr lang="en-US" altLang="zh-CN">
                <a:solidFill>
                  <a:schemeClr val="bg1"/>
                </a:solidFill>
              </a:rPr>
              <a:t>Output:</a:t>
            </a:r>
            <a:endParaRPr lang="en-US" altLang="zh-CN">
              <a:solidFill>
                <a:schemeClr val="bg1"/>
              </a:solidFill>
            </a:endParaRPr>
          </a:p>
          <a:p>
            <a:pPr marL="285750" indent="-285750">
              <a:buFont typeface="Wingdings" panose="05000000000000000000" charset="0"/>
              <a:buChar char="Ø"/>
            </a:pPr>
            <a:endParaRPr lang="en-US" altLang="zh-CN">
              <a:solidFill>
                <a:schemeClr val="bg1"/>
              </a:solidFill>
            </a:endParaRPr>
          </a:p>
          <a:p>
            <a:pPr lvl="1" indent="0">
              <a:buNone/>
            </a:pPr>
            <a:r>
              <a:rPr lang="en-US" altLang="zh-CN">
                <a:solidFill>
                  <a:schemeClr val="bg1"/>
                </a:solidFill>
              </a:rPr>
              <a:t>Predicted Energy</a:t>
            </a:r>
            <a:endParaRPr lang="en-US" altLang="zh-CN">
              <a:solidFill>
                <a:schemeClr val="bg1"/>
              </a:solidFill>
            </a:endParaRPr>
          </a:p>
          <a:p>
            <a:endParaRPr lang="en-US" altLang="zh-CN">
              <a:solidFill>
                <a:schemeClr val="bg1"/>
              </a:solidFill>
            </a:endParaRPr>
          </a:p>
          <a:p>
            <a:endParaRPr lang="en-US" altLang="zh-CN">
              <a:solidFill>
                <a:schemeClr val="bg1"/>
              </a:solidFill>
            </a:endParaRPr>
          </a:p>
          <a:p>
            <a:endParaRPr lang="en-US" altLang="zh-CN">
              <a:solidFill>
                <a:schemeClr val="bg1"/>
              </a:solidFill>
            </a:endParaRPr>
          </a:p>
          <a:p>
            <a:endParaRPr lang="en-US" altLang="zh-CN">
              <a:solidFill>
                <a:schemeClr val="bg1"/>
              </a:solidFill>
            </a:endParaRPr>
          </a:p>
          <a:p>
            <a:endParaRPr lang="en-US" altLang="zh-CN">
              <a:solidFill>
                <a:schemeClr val="bg1"/>
              </a:solidFill>
            </a:endParaRPr>
          </a:p>
        </p:txBody>
      </p:sp>
      <p:sp>
        <p:nvSpPr>
          <p:cNvPr id="4" name="文本框 3"/>
          <p:cNvSpPr txBox="1"/>
          <p:nvPr/>
        </p:nvSpPr>
        <p:spPr>
          <a:xfrm>
            <a:off x="9312910" y="4983480"/>
            <a:ext cx="3074670" cy="1004570"/>
          </a:xfrm>
          <a:prstGeom prst="rect">
            <a:avLst/>
          </a:prstGeom>
        </p:spPr>
        <p:txBody>
          <a:bodyPr wrap="square">
            <a:spAutoFit/>
          </a:bodyPr>
          <a:p>
            <a:pPr>
              <a:lnSpc>
                <a:spcPts val="1425"/>
              </a:lnSpc>
            </a:pPr>
            <a:r>
              <a:rPr lang="en-US" altLang="zh-CN" sz="1600" b="0">
                <a:solidFill>
                  <a:srgbClr val="E4E4E4"/>
                </a:solidFill>
                <a:latin typeface="Consolas" panose="020B0609020204030204"/>
                <a:ea typeface="Consolas" panose="020B0609020204030204"/>
              </a:rPr>
              <a:t>    lr </a:t>
            </a:r>
            <a:r>
              <a:rPr lang="en-US" altLang="zh-CN" sz="1600" b="0">
                <a:solidFill>
                  <a:srgbClr val="D6D6DD"/>
                </a:solidFill>
                <a:latin typeface="Consolas" panose="020B0609020204030204"/>
                <a:ea typeface="Consolas" panose="020B0609020204030204"/>
              </a:rPr>
              <a:t>=1</a:t>
            </a:r>
            <a:r>
              <a:rPr lang="en-US" altLang="zh-CN" sz="1600" b="0">
                <a:solidFill>
                  <a:srgbClr val="EBC88D"/>
                </a:solidFill>
                <a:latin typeface="Consolas" panose="020B0609020204030204"/>
                <a:ea typeface="Consolas" panose="020B0609020204030204"/>
              </a:rPr>
              <a:t>e-4</a:t>
            </a:r>
            <a:endParaRPr lang="en-US" altLang="zh-CN" sz="1600" b="0">
              <a:solidFill>
                <a:srgbClr val="EBC88D"/>
              </a:solidFill>
              <a:latin typeface="Consolas" panose="020B0609020204030204"/>
              <a:ea typeface="Consolas" panose="020B0609020204030204"/>
            </a:endParaRPr>
          </a:p>
          <a:p>
            <a:pPr>
              <a:lnSpc>
                <a:spcPts val="1425"/>
              </a:lnSpc>
            </a:pPr>
            <a:r>
              <a:rPr lang="en-US" altLang="zh-CN" sz="1600" b="0">
                <a:solidFill>
                  <a:srgbClr val="E4E4E4"/>
                </a:solidFill>
                <a:latin typeface="Consolas" panose="020B0609020204030204"/>
                <a:ea typeface="Consolas" panose="020B0609020204030204"/>
              </a:rPr>
              <a:t>    batch_size </a:t>
            </a:r>
            <a:r>
              <a:rPr lang="en-US" altLang="zh-CN" sz="1600" b="0">
                <a:solidFill>
                  <a:srgbClr val="D6D6DD"/>
                </a:solidFill>
                <a:latin typeface="Consolas" panose="020B0609020204030204"/>
                <a:ea typeface="Consolas" panose="020B0609020204030204"/>
              </a:rPr>
              <a:t>=256</a:t>
            </a:r>
            <a:endParaRPr lang="en-US" altLang="zh-CN" sz="1600" b="0">
              <a:solidFill>
                <a:srgbClr val="EBC88D"/>
              </a:solidFill>
              <a:latin typeface="Consolas" panose="020B0609020204030204"/>
              <a:ea typeface="Consolas" panose="020B0609020204030204"/>
            </a:endParaRPr>
          </a:p>
          <a:p>
            <a:pPr>
              <a:lnSpc>
                <a:spcPts val="1425"/>
              </a:lnSpc>
            </a:pPr>
            <a:r>
              <a:rPr lang="en-US" altLang="zh-CN" sz="1600" b="0">
                <a:solidFill>
                  <a:srgbClr val="E4E4E4"/>
                </a:solidFill>
                <a:latin typeface="Consolas" panose="020B0609020204030204"/>
                <a:ea typeface="Consolas" panose="020B0609020204030204"/>
              </a:rPr>
              <a:t>    epochs </a:t>
            </a:r>
            <a:r>
              <a:rPr lang="en-US" altLang="zh-CN" sz="1600" b="0">
                <a:solidFill>
                  <a:srgbClr val="D6D6DD"/>
                </a:solidFill>
                <a:latin typeface="Consolas" panose="020B0609020204030204"/>
                <a:ea typeface="Consolas" panose="020B0609020204030204"/>
              </a:rPr>
              <a:t>=</a:t>
            </a:r>
            <a:r>
              <a:rPr lang="en-US" altLang="zh-CN" sz="1600" b="0">
                <a:solidFill>
                  <a:srgbClr val="EBC88D"/>
                </a:solidFill>
                <a:latin typeface="Consolas" panose="020B0609020204030204"/>
                <a:ea typeface="Consolas" panose="020B0609020204030204"/>
              </a:rPr>
              <a:t>150</a:t>
            </a:r>
            <a:endParaRPr lang="en-US" altLang="zh-CN" sz="1600" b="0">
              <a:solidFill>
                <a:srgbClr val="EBC88D"/>
              </a:solidFill>
              <a:latin typeface="Consolas" panose="020B0609020204030204"/>
              <a:ea typeface="Consolas" panose="020B0609020204030204"/>
            </a:endParaRPr>
          </a:p>
          <a:p>
            <a:pPr>
              <a:lnSpc>
                <a:spcPts val="1425"/>
              </a:lnSpc>
            </a:pPr>
            <a:r>
              <a:rPr lang="en-US" altLang="zh-CN" sz="1600" b="0">
                <a:solidFill>
                  <a:srgbClr val="E4E4E4"/>
                </a:solidFill>
                <a:latin typeface="Consolas" panose="020B0609020204030204"/>
                <a:ea typeface="Consolas" panose="020B0609020204030204"/>
              </a:rPr>
              <a:t>    weight_decay </a:t>
            </a:r>
            <a:r>
              <a:rPr lang="en-US" altLang="zh-CN" sz="1600" b="0">
                <a:solidFill>
                  <a:srgbClr val="D6D6DD"/>
                </a:solidFill>
                <a:latin typeface="Consolas" panose="020B0609020204030204"/>
                <a:ea typeface="Consolas" panose="020B0609020204030204"/>
              </a:rPr>
              <a:t>=</a:t>
            </a:r>
            <a:r>
              <a:rPr lang="en-US" altLang="zh-CN" sz="1600" b="0">
                <a:solidFill>
                  <a:srgbClr val="EBC88D"/>
                </a:solidFill>
                <a:latin typeface="Consolas" panose="020B0609020204030204"/>
                <a:ea typeface="Consolas" panose="020B0609020204030204"/>
              </a:rPr>
              <a:t>1e-4</a:t>
            </a:r>
            <a:endParaRPr lang="en-US" altLang="zh-CN" sz="1600" b="0">
              <a:solidFill>
                <a:srgbClr val="EBC88D"/>
              </a:solidFill>
              <a:latin typeface="Consolas" panose="020B0609020204030204"/>
              <a:ea typeface="Consolas" panose="020B0609020204030204"/>
            </a:endParaRPr>
          </a:p>
          <a:p>
            <a:pPr>
              <a:lnSpc>
                <a:spcPts val="1425"/>
              </a:lnSpc>
            </a:pPr>
            <a:r>
              <a:rPr lang="en-US" altLang="zh-CN" sz="1600" b="0">
                <a:solidFill>
                  <a:srgbClr val="E4E4E4"/>
                </a:solidFill>
                <a:latin typeface="Consolas" panose="020B0609020204030204"/>
                <a:ea typeface="Consolas" panose="020B0609020204030204"/>
              </a:rPr>
              <a:t>    optimizer </a:t>
            </a:r>
            <a:r>
              <a:rPr lang="en-US" altLang="zh-CN" sz="1600" b="0">
                <a:solidFill>
                  <a:srgbClr val="D6D6DD"/>
                </a:solidFill>
                <a:latin typeface="Consolas" panose="020B0609020204030204"/>
                <a:ea typeface="Consolas" panose="020B0609020204030204"/>
              </a:rPr>
              <a:t>=</a:t>
            </a:r>
            <a:r>
              <a:rPr lang="en-US" altLang="zh-CN" sz="1600" b="0">
                <a:solidFill>
                  <a:srgbClr val="E394DC"/>
                </a:solidFill>
                <a:latin typeface="Consolas" panose="020B0609020204030204"/>
                <a:ea typeface="Consolas" panose="020B0609020204030204"/>
              </a:rPr>
              <a:t>"adamw"</a:t>
            </a:r>
            <a:r>
              <a:rPr lang="en-US" altLang="zh-CN" sz="1600" b="0">
                <a:solidFill>
                  <a:srgbClr val="E4E4E4"/>
                </a:solidFill>
                <a:latin typeface="Consolas" panose="020B0609020204030204"/>
                <a:ea typeface="Consolas" panose="020B0609020204030204"/>
              </a:rPr>
              <a:t>   </a:t>
            </a:r>
            <a:endParaRPr lang="en-US" altLang="zh-CN" sz="1600" b="0">
              <a:solidFill>
                <a:srgbClr val="E4E4E4"/>
              </a:solidFill>
              <a:latin typeface="Consolas" panose="020B0609020204030204"/>
              <a:ea typeface="Consolas" panose="020B0609020204030204"/>
            </a:endParaRPr>
          </a:p>
        </p:txBody>
      </p:sp>
      <p:sp>
        <p:nvSpPr>
          <p:cNvPr id="5" name="矩形 4"/>
          <p:cNvSpPr/>
          <p:nvPr/>
        </p:nvSpPr>
        <p:spPr>
          <a:xfrm>
            <a:off x="9611360" y="4961890"/>
            <a:ext cx="2326640" cy="1026160"/>
          </a:xfrm>
          <a:prstGeom prst="rect">
            <a:avLst/>
          </a:prstGeom>
          <a:noFill/>
          <a:ln>
            <a:solidFill>
              <a:srgbClr val="FFC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3" name="文本框 12"/>
          <p:cNvSpPr txBox="1"/>
          <p:nvPr/>
        </p:nvSpPr>
        <p:spPr>
          <a:xfrm>
            <a:off x="5952490" y="6212840"/>
            <a:ext cx="3996055" cy="443865"/>
          </a:xfrm>
          <a:prstGeom prst="rect">
            <a:avLst/>
          </a:prstGeom>
          <a:noFill/>
        </p:spPr>
        <p:txBody>
          <a:bodyPr wrap="square" rtlCol="0">
            <a:noAutofit/>
          </a:bodyPr>
          <a:p>
            <a:r>
              <a:rPr lang="en-US" altLang="zh-CN">
                <a:solidFill>
                  <a:schemeClr val="bg1"/>
                </a:solidFill>
              </a:rPr>
              <a:t>Input and Output</a:t>
            </a:r>
            <a:r>
              <a:rPr lang="zh-CN" altLang="en-US">
                <a:solidFill>
                  <a:schemeClr val="bg1"/>
                </a:solidFill>
                <a:sym typeface="+mn-ea"/>
              </a:rPr>
              <a:t>（</a:t>
            </a:r>
            <a:r>
              <a:rPr lang="en-US" altLang="zh-CN">
                <a:solidFill>
                  <a:schemeClr val="bg1"/>
                </a:solidFill>
                <a:sym typeface="+mn-ea"/>
              </a:rPr>
              <a:t>rellative error &lt;2%</a:t>
            </a:r>
            <a:r>
              <a:rPr lang="zh-CN" altLang="en-US">
                <a:solidFill>
                  <a:schemeClr val="bg1"/>
                </a:solidFill>
                <a:sym typeface="+mn-ea"/>
              </a:rPr>
              <a:t>）</a:t>
            </a:r>
            <a:endParaRPr lang="zh-CN" altLang="en-US">
              <a:solidFill>
                <a:schemeClr val="bg1"/>
              </a:solidFill>
            </a:endParaRPr>
          </a:p>
          <a:p>
            <a:endParaRPr lang="en-US" altLang="zh-CN">
              <a:solidFill>
                <a:schemeClr val="bg1"/>
              </a:solidFill>
            </a:endParaRPr>
          </a:p>
        </p:txBody>
      </p:sp>
      <p:sp>
        <p:nvSpPr>
          <p:cNvPr id="14" name="文本框 13"/>
          <p:cNvSpPr txBox="1"/>
          <p:nvPr/>
        </p:nvSpPr>
        <p:spPr>
          <a:xfrm>
            <a:off x="9386570" y="1564640"/>
            <a:ext cx="2592070" cy="2661285"/>
          </a:xfrm>
          <a:prstGeom prst="rect">
            <a:avLst/>
          </a:prstGeom>
          <a:noFill/>
        </p:spPr>
        <p:txBody>
          <a:bodyPr wrap="square" rtlCol="0">
            <a:spAutoFit/>
          </a:bodyPr>
          <a:p>
            <a:pPr marL="285750" indent="-285750">
              <a:buFont typeface="Wingdings" panose="05000000000000000000" charset="0"/>
              <a:buChar char="Ø"/>
            </a:pPr>
            <a:r>
              <a:rPr lang="en-US" altLang="zh-CN">
                <a:solidFill>
                  <a:schemeClr val="bg1"/>
                </a:solidFill>
                <a:sym typeface="+mn-ea"/>
              </a:rPr>
              <a:t>Samples:</a:t>
            </a:r>
            <a:endParaRPr lang="en-US" altLang="zh-CN">
              <a:solidFill>
                <a:schemeClr val="bg1"/>
              </a:solidFill>
            </a:endParaRPr>
          </a:p>
          <a:p>
            <a:pPr marL="285750" indent="-285750">
              <a:buFont typeface="Wingdings" panose="05000000000000000000" charset="0"/>
              <a:buChar char="Ø"/>
            </a:pPr>
            <a:r>
              <a:rPr lang="en-US" altLang="zh-CN">
                <a:solidFill>
                  <a:schemeClr val="bg1"/>
                </a:solidFill>
                <a:sym typeface="+mn-ea"/>
              </a:rPr>
              <a:t>MC: 1-120GeV</a:t>
            </a:r>
            <a:r>
              <a:rPr lang="en-US" altLang="zh-CN">
                <a:solidFill>
                  <a:srgbClr val="FF0000"/>
                </a:solidFill>
                <a:sym typeface="+mn-ea"/>
              </a:rPr>
              <a:t> (12000) </a:t>
            </a:r>
            <a:r>
              <a:rPr lang="en-US" altLang="zh-CN">
                <a:solidFill>
                  <a:schemeClr val="accent2"/>
                </a:solidFill>
                <a:sym typeface="+mn-ea"/>
              </a:rPr>
              <a:t>Continuous e-</a:t>
            </a:r>
            <a:endParaRPr lang="en-US" altLang="zh-CN">
              <a:solidFill>
                <a:schemeClr val="accent2"/>
              </a:solidFill>
              <a:sym typeface="+mn-ea"/>
            </a:endParaRPr>
          </a:p>
          <a:p>
            <a:pPr marL="285750" indent="-285750">
              <a:buFont typeface="Wingdings" panose="05000000000000000000" charset="0"/>
              <a:buChar char="Ø"/>
            </a:pPr>
            <a:endParaRPr lang="en-US" altLang="zh-CN">
              <a:solidFill>
                <a:schemeClr val="accent2"/>
              </a:solidFill>
              <a:sym typeface="+mn-ea"/>
            </a:endParaRPr>
          </a:p>
          <a:p>
            <a:pPr marL="285750" indent="-285750">
              <a:buFont typeface="Wingdings" panose="05000000000000000000" charset="0"/>
              <a:buChar char="Ø"/>
            </a:pPr>
            <a:r>
              <a:rPr lang="en-US" altLang="zh-CN">
                <a:solidFill>
                  <a:schemeClr val="bg1"/>
                </a:solidFill>
              </a:rPr>
              <a:t>Data split</a:t>
            </a:r>
            <a:endParaRPr lang="en-US" altLang="zh-CN">
              <a:solidFill>
                <a:schemeClr val="bg1"/>
              </a:solidFill>
            </a:endParaRPr>
          </a:p>
          <a:p>
            <a:pPr marL="228600" indent="0" latinLnBrk="1">
              <a:spcBef>
                <a:spcPts val="100"/>
              </a:spcBef>
              <a:spcAft>
                <a:spcPts val="100"/>
              </a:spcAft>
              <a:buNone/>
            </a:pPr>
            <a:r>
              <a:rPr lang="en-US" altLang="zh-CN">
                <a:solidFill>
                  <a:schemeClr val="bg1"/>
                </a:solidFill>
                <a:latin typeface="Consolas" panose="020B0609020204030204"/>
                <a:ea typeface="Consolas" panose="020B0609020204030204"/>
                <a:sym typeface="+mn-ea"/>
              </a:rPr>
              <a:t> train_frac = 0.7</a:t>
            </a:r>
            <a:endParaRPr lang="zh-CN" altLang="en-US" b="0" i="0">
              <a:solidFill>
                <a:schemeClr val="bg1"/>
              </a:solidFill>
              <a:latin typeface="Segoe WPC"/>
              <a:ea typeface="Segoe WPC"/>
            </a:endParaRPr>
          </a:p>
          <a:p>
            <a:pPr marL="228600" indent="0" latinLnBrk="1">
              <a:spcBef>
                <a:spcPts val="100"/>
              </a:spcBef>
              <a:spcAft>
                <a:spcPts val="100"/>
              </a:spcAft>
              <a:buNone/>
            </a:pPr>
            <a:r>
              <a:rPr lang="en-US" altLang="zh-CN">
                <a:solidFill>
                  <a:schemeClr val="bg1"/>
                </a:solidFill>
                <a:latin typeface="Consolas" panose="020B0609020204030204"/>
                <a:ea typeface="Consolas" panose="020B0609020204030204"/>
                <a:sym typeface="+mn-ea"/>
              </a:rPr>
              <a:t> val_frac = 0.15</a:t>
            </a:r>
            <a:endParaRPr lang="zh-CN" altLang="en-US" b="0" i="0">
              <a:solidFill>
                <a:schemeClr val="bg1"/>
              </a:solidFill>
              <a:latin typeface="Segoe WPC"/>
              <a:ea typeface="Segoe WPC"/>
            </a:endParaRPr>
          </a:p>
          <a:p>
            <a:pPr marL="228600" indent="0" latinLnBrk="1">
              <a:spcBef>
                <a:spcPts val="100"/>
              </a:spcBef>
              <a:spcAft>
                <a:spcPts val="100"/>
              </a:spcAft>
              <a:buNone/>
            </a:pPr>
            <a:r>
              <a:rPr lang="en-US" altLang="zh-CN">
                <a:solidFill>
                  <a:schemeClr val="bg1"/>
                </a:solidFill>
                <a:latin typeface="Consolas" panose="020B0609020204030204"/>
                <a:ea typeface="Consolas" panose="020B0609020204030204"/>
                <a:sym typeface="+mn-ea"/>
              </a:rPr>
              <a:t> test_frac = 0.15</a:t>
            </a:r>
            <a:endParaRPr lang="en-US" altLang="zh-CN" b="0" i="0">
              <a:solidFill>
                <a:schemeClr val="bg1"/>
              </a:solidFill>
              <a:latin typeface="Consolas" panose="020B0609020204030204"/>
              <a:ea typeface="Consolas" panose="020B0609020204030204"/>
            </a:endParaRPr>
          </a:p>
          <a:p>
            <a:endParaRPr lang="zh-CN" altLang="en-US"/>
          </a:p>
        </p:txBody>
      </p:sp>
      <p:sp>
        <p:nvSpPr>
          <p:cNvPr id="15" name="文本框 14"/>
          <p:cNvSpPr txBox="1"/>
          <p:nvPr/>
        </p:nvSpPr>
        <p:spPr>
          <a:xfrm>
            <a:off x="687070" y="1531620"/>
            <a:ext cx="4694555" cy="398780"/>
          </a:xfrm>
          <a:prstGeom prst="rect">
            <a:avLst/>
          </a:prstGeom>
          <a:noFill/>
        </p:spPr>
        <p:txBody>
          <a:bodyPr wrap="square" rtlCol="0" anchor="t">
            <a:spAutoFit/>
          </a:bodyPr>
          <a:p>
            <a:r>
              <a:rPr lang="en-US" altLang="zh-CN" sz="2000">
                <a:solidFill>
                  <a:schemeClr val="bg1"/>
                </a:solidFill>
                <a:sym typeface="+mn-ea"/>
              </a:rPr>
              <a:t>CNN (Convolutional Neural Network)</a:t>
            </a:r>
            <a:endParaRPr lang="zh-CN" altLang="en-US" sz="2000">
              <a:solidFill>
                <a:schemeClr val="bg1"/>
              </a:solidFill>
              <a:sym typeface="+mn-ea"/>
            </a:endParaRPr>
          </a:p>
        </p:txBody>
      </p:sp>
      <p:sp>
        <p:nvSpPr>
          <p:cNvPr id="16" name="文本框 15"/>
          <p:cNvSpPr txBox="1"/>
          <p:nvPr/>
        </p:nvSpPr>
        <p:spPr>
          <a:xfrm>
            <a:off x="687070" y="4065270"/>
            <a:ext cx="6096000" cy="398780"/>
          </a:xfrm>
          <a:prstGeom prst="rect">
            <a:avLst/>
          </a:prstGeom>
          <a:noFill/>
        </p:spPr>
        <p:txBody>
          <a:bodyPr wrap="square" rtlCol="0" anchor="t">
            <a:spAutoFit/>
          </a:bodyPr>
          <a:p>
            <a:r>
              <a:rPr lang="en-US" altLang="zh-CN" sz="2000">
                <a:solidFill>
                  <a:schemeClr val="bg1"/>
                </a:solidFill>
                <a:sym typeface="+mn-ea"/>
              </a:rPr>
              <a:t>LSTM (Long Short-Term Memory)</a:t>
            </a:r>
            <a:endParaRPr lang="en-US" altLang="zh-CN" sz="2000">
              <a:solidFill>
                <a:schemeClr val="bg1"/>
              </a:solidFill>
              <a:sym typeface="+mn-ea"/>
            </a:endParaRPr>
          </a:p>
        </p:txBody>
      </p:sp>
      <p:pic>
        <p:nvPicPr>
          <p:cNvPr id="18" name="图片 17"/>
          <p:cNvPicPr>
            <a:picLocks noChangeAspect="1"/>
          </p:cNvPicPr>
          <p:nvPr/>
        </p:nvPicPr>
        <p:blipFill>
          <a:blip r:embed="rId3"/>
          <a:stretch>
            <a:fillRect/>
          </a:stretch>
        </p:blipFill>
        <p:spPr>
          <a:xfrm>
            <a:off x="1494790" y="2088515"/>
            <a:ext cx="1857375" cy="1938020"/>
          </a:xfrm>
          <a:prstGeom prst="rect">
            <a:avLst/>
          </a:prstGeom>
        </p:spPr>
      </p:pic>
      <p:sp>
        <p:nvSpPr>
          <p:cNvPr id="19" name="文本框 18"/>
          <p:cNvSpPr txBox="1"/>
          <p:nvPr/>
        </p:nvSpPr>
        <p:spPr>
          <a:xfrm>
            <a:off x="3697605" y="2648585"/>
            <a:ext cx="2314575" cy="645160"/>
          </a:xfrm>
          <a:prstGeom prst="rect">
            <a:avLst/>
          </a:prstGeom>
          <a:noFill/>
        </p:spPr>
        <p:txBody>
          <a:bodyPr wrap="square" rtlCol="0" anchor="t">
            <a:spAutoFit/>
          </a:bodyPr>
          <a:p>
            <a:r>
              <a:rPr lang="en-US" altLang="zh-CN">
                <a:solidFill>
                  <a:schemeClr val="bg1"/>
                </a:solidFill>
              </a:rPr>
              <a:t>Read the hit image of the super layer</a:t>
            </a:r>
            <a:endParaRPr lang="en-US" altLang="zh-CN">
              <a:solidFill>
                <a:schemeClr val="bg1"/>
              </a:solidFill>
            </a:endParaRPr>
          </a:p>
        </p:txBody>
      </p:sp>
      <p:pic>
        <p:nvPicPr>
          <p:cNvPr id="20" name="图片 19"/>
          <p:cNvPicPr>
            <a:picLocks noChangeAspect="1"/>
          </p:cNvPicPr>
          <p:nvPr/>
        </p:nvPicPr>
        <p:blipFill>
          <a:blip r:embed="rId4"/>
          <a:stretch>
            <a:fillRect/>
          </a:stretch>
        </p:blipFill>
        <p:spPr>
          <a:xfrm>
            <a:off x="848995" y="4502785"/>
            <a:ext cx="3148965" cy="1779905"/>
          </a:xfrm>
          <a:prstGeom prst="rect">
            <a:avLst/>
          </a:prstGeom>
        </p:spPr>
      </p:pic>
      <p:sp>
        <p:nvSpPr>
          <p:cNvPr id="21" name="文本框 20"/>
          <p:cNvSpPr txBox="1"/>
          <p:nvPr/>
        </p:nvSpPr>
        <p:spPr>
          <a:xfrm>
            <a:off x="4174490" y="4809490"/>
            <a:ext cx="1920240" cy="1198880"/>
          </a:xfrm>
          <a:prstGeom prst="rect">
            <a:avLst/>
          </a:prstGeom>
          <a:noFill/>
        </p:spPr>
        <p:txBody>
          <a:bodyPr wrap="square" rtlCol="0" anchor="t">
            <a:spAutoFit/>
          </a:bodyPr>
          <a:p>
            <a:r>
              <a:rPr lang="en-US" altLang="zh-CN">
                <a:solidFill>
                  <a:schemeClr val="bg1"/>
                </a:solidFill>
              </a:rPr>
              <a:t>Learn the development of </a:t>
            </a:r>
            <a:r>
              <a:rPr lang="en-US" altLang="zh-CN">
                <a:solidFill>
                  <a:schemeClr val="bg1"/>
                </a:solidFill>
              </a:rPr>
              <a:t>shower at different levels</a:t>
            </a:r>
            <a:endParaRPr lang="en-US" altLang="zh-CN">
              <a:solidFill>
                <a:schemeClr val="bg1"/>
              </a:solidFill>
            </a:endParaRPr>
          </a:p>
        </p:txBody>
      </p:sp>
      <p:pic>
        <p:nvPicPr>
          <p:cNvPr id="2" name="图片 1"/>
          <p:cNvPicPr>
            <a:picLocks noChangeAspect="1"/>
          </p:cNvPicPr>
          <p:nvPr/>
        </p:nvPicPr>
        <p:blipFill>
          <a:blip r:embed="rId5"/>
          <a:stretch>
            <a:fillRect/>
          </a:stretch>
        </p:blipFill>
        <p:spPr>
          <a:xfrm>
            <a:off x="6012180" y="3804285"/>
            <a:ext cx="3461385" cy="216090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243152"/>
        </a:solidFill>
        <a:effectLst/>
      </p:bgPr>
    </p:bg>
    <p:spTree>
      <p:nvGrpSpPr>
        <p:cNvPr id="1" name=""/>
        <p:cNvGrpSpPr/>
        <p:nvPr/>
      </p:nvGrpSpPr>
      <p:grpSpPr>
        <a:xfrm>
          <a:off x="0" y="0"/>
          <a:ext cx="0" cy="0"/>
          <a:chOff x="0" y="0"/>
          <a:chExt cx="0" cy="0"/>
        </a:xfrm>
      </p:grpSpPr>
      <p:pic>
        <p:nvPicPr>
          <p:cNvPr id="8" name="PA-图片 16"/>
          <p:cNvPicPr>
            <a:picLocks noChangeAspect="1"/>
          </p:cNvPicPr>
          <p:nvPr>
            <p:custDataLst>
              <p:tags r:id="rId1"/>
            </p:custDataLst>
          </p:nvPr>
        </p:nvPicPr>
        <p:blipFill>
          <a:blip r:embed="rId2" cstate="print">
            <a:extLst>
              <a:ext uri="{28A0092B-C50C-407E-A947-70E740481C1C}">
                <a14:useLocalDpi xmlns:a14="http://schemas.microsoft.com/office/drawing/2010/main" val="0"/>
              </a:ext>
            </a:extLst>
          </a:blip>
          <a:stretch>
            <a:fillRect/>
          </a:stretch>
        </p:blipFill>
        <p:spPr>
          <a:xfrm>
            <a:off x="8906864" y="216748"/>
            <a:ext cx="2559535" cy="1002485"/>
          </a:xfrm>
          <a:prstGeom prst="rect">
            <a:avLst/>
          </a:prstGeom>
        </p:spPr>
      </p:pic>
      <p:sp>
        <p:nvSpPr>
          <p:cNvPr id="3" name="灯片编号占位符 2"/>
          <p:cNvSpPr>
            <a:spLocks noGrp="1"/>
          </p:cNvSpPr>
          <p:nvPr>
            <p:ph type="sldNum" sz="quarter" idx="12"/>
          </p:nvPr>
        </p:nvSpPr>
        <p:spPr/>
        <p:txBody>
          <a:bodyPr/>
          <a:p>
            <a:fld id="{DECEAADD-04E7-4E9A-9769-230A8A5E70EE}" type="slidenum">
              <a:rPr lang="zh-CN" altLang="en-US" smtClean="0"/>
            </a:fld>
            <a:endParaRPr lang="zh-CN" altLang="en-US"/>
          </a:p>
        </p:txBody>
      </p:sp>
      <p:sp>
        <p:nvSpPr>
          <p:cNvPr id="12" name="文本框 11"/>
          <p:cNvSpPr txBox="1"/>
          <p:nvPr/>
        </p:nvSpPr>
        <p:spPr>
          <a:xfrm>
            <a:off x="687070" y="356870"/>
            <a:ext cx="6389370" cy="583565"/>
          </a:xfrm>
          <a:prstGeom prst="rect">
            <a:avLst/>
          </a:prstGeom>
        </p:spPr>
        <p:txBody>
          <a:bodyPr wrap="square">
            <a:spAutoFit/>
          </a:bodyPr>
          <a:p>
            <a:pPr marL="0" indent="0">
              <a:spcBef>
                <a:spcPct val="0"/>
              </a:spcBef>
              <a:spcAft>
                <a:spcPct val="0"/>
              </a:spcAft>
            </a:pPr>
            <a:r>
              <a:rPr lang="en-US" altLang="zh-CN" sz="3200">
                <a:solidFill>
                  <a:schemeClr val="bg1"/>
                </a:solidFill>
                <a:sym typeface="+mn-ea"/>
              </a:rPr>
              <a:t>CNN+LSTM</a:t>
            </a:r>
            <a:r>
              <a:rPr lang="en-US" altLang="zh-CN" sz="3200" b="0" i="0">
                <a:solidFill>
                  <a:schemeClr val="bg1"/>
                </a:solidFill>
                <a:ea typeface="微软雅黑" panose="020B0503020204020204" pitchFamily="34" charset="-122"/>
                <a:cs typeface="+mn-lt"/>
              </a:rPr>
              <a:t> </a:t>
            </a:r>
            <a:r>
              <a:rPr lang="en-US" altLang="zh-CN" sz="3200" b="0" i="0">
                <a:solidFill>
                  <a:schemeClr val="accent2"/>
                </a:solidFill>
                <a:ea typeface="微软雅黑" panose="020B0503020204020204" pitchFamily="34" charset="-122"/>
                <a:cs typeface="+mn-lt"/>
              </a:rPr>
              <a:t>Trian </a:t>
            </a:r>
            <a:r>
              <a:rPr lang="en-US" altLang="zh-CN" sz="3200">
                <a:solidFill>
                  <a:srgbClr val="FF0000"/>
                </a:solidFill>
                <a:sym typeface="+mn-ea"/>
              </a:rPr>
              <a:t>(1200000)</a:t>
            </a:r>
            <a:endParaRPr lang="en-US" altLang="zh-CN" sz="3200" b="0" i="0">
              <a:solidFill>
                <a:schemeClr val="accent2"/>
              </a:solidFill>
              <a:ea typeface="微软雅黑" panose="020B0503020204020204" pitchFamily="34" charset="-122"/>
              <a:cs typeface="+mn-lt"/>
            </a:endParaRPr>
          </a:p>
        </p:txBody>
      </p:sp>
      <p:pic>
        <p:nvPicPr>
          <p:cNvPr id="17" name="图片 16" descr="Gemini_Generated_Image_fhuxufhuxufhuxuf"/>
          <p:cNvPicPr>
            <a:picLocks noChangeAspect="1"/>
          </p:cNvPicPr>
          <p:nvPr/>
        </p:nvPicPr>
        <p:blipFill>
          <a:blip r:embed="rId3"/>
          <a:stretch>
            <a:fillRect/>
          </a:stretch>
        </p:blipFill>
        <p:spPr>
          <a:xfrm>
            <a:off x="570230" y="1238250"/>
            <a:ext cx="9521190" cy="519303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243152"/>
        </a:solidFill>
        <a:effectLst/>
      </p:bgPr>
    </p:bg>
    <p:spTree>
      <p:nvGrpSpPr>
        <p:cNvPr id="1" name=""/>
        <p:cNvGrpSpPr/>
        <p:nvPr/>
      </p:nvGrpSpPr>
      <p:grpSpPr>
        <a:xfrm>
          <a:off x="0" y="0"/>
          <a:ext cx="0" cy="0"/>
          <a:chOff x="0" y="0"/>
          <a:chExt cx="0" cy="0"/>
        </a:xfrm>
      </p:grpSpPr>
      <p:pic>
        <p:nvPicPr>
          <p:cNvPr id="8" name="PA-图片 16"/>
          <p:cNvPicPr>
            <a:picLocks noChangeAspect="1"/>
          </p:cNvPicPr>
          <p:nvPr>
            <p:custDataLst>
              <p:tags r:id="rId1"/>
            </p:custDataLst>
          </p:nvPr>
        </p:nvPicPr>
        <p:blipFill>
          <a:blip r:embed="rId2" cstate="print">
            <a:extLst>
              <a:ext uri="{28A0092B-C50C-407E-A947-70E740481C1C}">
                <a14:useLocalDpi xmlns:a14="http://schemas.microsoft.com/office/drawing/2010/main" val="0"/>
              </a:ext>
            </a:extLst>
          </a:blip>
          <a:stretch>
            <a:fillRect/>
          </a:stretch>
        </p:blipFill>
        <p:spPr>
          <a:xfrm>
            <a:off x="8906864" y="216748"/>
            <a:ext cx="2559535" cy="1002485"/>
          </a:xfrm>
          <a:prstGeom prst="rect">
            <a:avLst/>
          </a:prstGeom>
        </p:spPr>
      </p:pic>
      <p:sp>
        <p:nvSpPr>
          <p:cNvPr id="3" name="灯片编号占位符 2"/>
          <p:cNvSpPr>
            <a:spLocks noGrp="1"/>
          </p:cNvSpPr>
          <p:nvPr>
            <p:ph type="sldNum" sz="quarter" idx="12"/>
          </p:nvPr>
        </p:nvSpPr>
        <p:spPr/>
        <p:txBody>
          <a:bodyPr/>
          <a:p>
            <a:fld id="{DECEAADD-04E7-4E9A-9769-230A8A5E70EE}" type="slidenum">
              <a:rPr lang="zh-CN" altLang="en-US" smtClean="0"/>
            </a:fld>
            <a:endParaRPr lang="zh-CN" altLang="en-US"/>
          </a:p>
        </p:txBody>
      </p:sp>
      <p:sp>
        <p:nvSpPr>
          <p:cNvPr id="9" name="文本框 8"/>
          <p:cNvSpPr txBox="1"/>
          <p:nvPr/>
        </p:nvSpPr>
        <p:spPr>
          <a:xfrm>
            <a:off x="751205" y="426085"/>
            <a:ext cx="10010775" cy="583565"/>
          </a:xfrm>
          <a:prstGeom prst="rect">
            <a:avLst/>
          </a:prstGeom>
          <a:noFill/>
        </p:spPr>
        <p:txBody>
          <a:bodyPr wrap="square" rtlCol="0" anchor="t">
            <a:spAutoFit/>
          </a:bodyPr>
          <a:p>
            <a:pPr marL="0" indent="0">
              <a:spcBef>
                <a:spcPct val="0"/>
              </a:spcBef>
              <a:spcAft>
                <a:spcPct val="0"/>
              </a:spcAft>
            </a:pPr>
            <a:r>
              <a:rPr lang="en-US" altLang="zh-CN" sz="3200">
                <a:solidFill>
                  <a:schemeClr val="bg1"/>
                </a:solidFill>
                <a:ea typeface="微软雅黑" panose="020B0503020204020204" pitchFamily="34" charset="-122"/>
                <a:cs typeface="+mn-lt"/>
                <a:sym typeface="+mn-ea"/>
              </a:rPr>
              <a:t> </a:t>
            </a:r>
            <a:r>
              <a:rPr lang="en-US" altLang="zh-CN" sz="3200">
                <a:solidFill>
                  <a:schemeClr val="bg1"/>
                </a:solidFill>
                <a:sym typeface="+mn-ea"/>
              </a:rPr>
              <a:t>CNN+LSTM</a:t>
            </a:r>
            <a:r>
              <a:rPr lang="en-US" altLang="zh-CN" sz="3200">
                <a:solidFill>
                  <a:schemeClr val="bg1"/>
                </a:solidFill>
                <a:ea typeface="微软雅黑" panose="020B0503020204020204" pitchFamily="34" charset="-122"/>
                <a:cs typeface="+mn-lt"/>
                <a:sym typeface="+mn-ea"/>
              </a:rPr>
              <a:t> </a:t>
            </a:r>
            <a:r>
              <a:rPr lang="en-US" altLang="zh-CN" sz="3200">
                <a:solidFill>
                  <a:schemeClr val="accent2"/>
                </a:solidFill>
                <a:ea typeface="微软雅黑" panose="020B0503020204020204" pitchFamily="34" charset="-122"/>
                <a:cs typeface="+mn-lt"/>
                <a:sym typeface="+mn-ea"/>
              </a:rPr>
              <a:t>Result VS MLP </a:t>
            </a:r>
            <a:r>
              <a:rPr lang="en-US" altLang="zh-CN" sz="3200">
                <a:solidFill>
                  <a:schemeClr val="bg1"/>
                </a:solidFill>
                <a:sym typeface="+mn-ea"/>
              </a:rPr>
              <a:t>ECAL</a:t>
            </a:r>
            <a:r>
              <a:rPr lang="en-US" altLang="zh-CN" sz="3200">
                <a:solidFill>
                  <a:schemeClr val="accent2"/>
                </a:solidFill>
                <a:ea typeface="微软雅黑" panose="020B0503020204020204" pitchFamily="34" charset="-122"/>
                <a:cs typeface="+mn-lt"/>
                <a:sym typeface="+mn-ea"/>
              </a:rPr>
              <a:t> (12000)</a:t>
            </a:r>
            <a:endParaRPr lang="en-US" altLang="zh-CN" sz="3200">
              <a:solidFill>
                <a:schemeClr val="bg1"/>
              </a:solidFill>
              <a:ea typeface="微软雅黑" panose="020B0503020204020204" pitchFamily="34" charset="-122"/>
              <a:cs typeface="+mn-lt"/>
              <a:sym typeface="+mn-ea"/>
            </a:endParaRPr>
          </a:p>
        </p:txBody>
      </p:sp>
      <p:sp>
        <p:nvSpPr>
          <p:cNvPr id="11" name="文本框 10"/>
          <p:cNvSpPr txBox="1"/>
          <p:nvPr/>
        </p:nvSpPr>
        <p:spPr>
          <a:xfrm>
            <a:off x="1801495" y="1177290"/>
            <a:ext cx="4108450" cy="368300"/>
          </a:xfrm>
          <a:prstGeom prst="rect">
            <a:avLst/>
          </a:prstGeom>
          <a:noFill/>
        </p:spPr>
        <p:txBody>
          <a:bodyPr wrap="square" rtlCol="0">
            <a:spAutoFit/>
          </a:bodyPr>
          <a:p>
            <a:r>
              <a:rPr lang="en-US" altLang="zh-CN">
                <a:solidFill>
                  <a:schemeClr val="bg1"/>
                </a:solidFill>
              </a:rPr>
              <a:t>Energy Resolution </a:t>
            </a:r>
            <a:r>
              <a:rPr lang="en-US" altLang="zh-CN">
                <a:solidFill>
                  <a:schemeClr val="accent2"/>
                </a:solidFill>
                <a:sym typeface="+mn-ea"/>
              </a:rPr>
              <a:t>CNN+LSTM</a:t>
            </a:r>
            <a:r>
              <a:rPr lang="en-US" altLang="zh-CN">
                <a:solidFill>
                  <a:schemeClr val="bg1"/>
                </a:solidFill>
              </a:rPr>
              <a:t> </a:t>
            </a:r>
            <a:endParaRPr lang="en-US" altLang="zh-CN">
              <a:solidFill>
                <a:schemeClr val="bg1"/>
              </a:solidFill>
            </a:endParaRPr>
          </a:p>
        </p:txBody>
      </p:sp>
      <p:sp>
        <p:nvSpPr>
          <p:cNvPr id="5" name="文本框 4"/>
          <p:cNvSpPr txBox="1"/>
          <p:nvPr/>
        </p:nvSpPr>
        <p:spPr>
          <a:xfrm>
            <a:off x="862330" y="5906135"/>
            <a:ext cx="8881110" cy="755650"/>
          </a:xfrm>
          <a:prstGeom prst="rect">
            <a:avLst/>
          </a:prstGeom>
        </p:spPr>
        <p:txBody>
          <a:bodyPr wrap="square">
            <a:noAutofit/>
          </a:bodyPr>
          <a:p>
            <a:pPr>
              <a:lnSpc>
                <a:spcPct val="70000"/>
              </a:lnSpc>
            </a:pPr>
            <a:r>
              <a:rPr lang="en-US" altLang="zh-CN" sz="1400">
                <a:solidFill>
                  <a:schemeClr val="bg1"/>
                </a:solidFill>
              </a:rPr>
              <a:t>Discrete energy points</a:t>
            </a:r>
            <a:r>
              <a:rPr lang="zh-CN" altLang="en-US" sz="1400">
                <a:solidFill>
                  <a:schemeClr val="bg1"/>
                </a:solidFill>
              </a:rPr>
              <a:t>：</a:t>
            </a:r>
            <a:endParaRPr lang="zh-CN" altLang="en-US" sz="1400">
              <a:solidFill>
                <a:schemeClr val="bg1"/>
              </a:solidFill>
            </a:endParaRPr>
          </a:p>
          <a:p>
            <a:pPr>
              <a:lnSpc>
                <a:spcPct val="70000"/>
              </a:lnSpc>
            </a:pPr>
            <a:endParaRPr lang="zh-CN" altLang="en-US" sz="1400">
              <a:solidFill>
                <a:schemeClr val="bg1"/>
              </a:solidFill>
            </a:endParaRPr>
          </a:p>
          <a:p>
            <a:pPr>
              <a:lnSpc>
                <a:spcPct val="70000"/>
              </a:lnSpc>
            </a:pPr>
            <a:r>
              <a:rPr lang="en-US" altLang="zh-CN" sz="1400">
                <a:solidFill>
                  <a:schemeClr val="bg1"/>
                </a:solidFill>
              </a:rPr>
              <a:t>[2.0, 3.0, 4.0, 5.0, 6.0, 7.0, 8.0, 9.0, 10.0, 15.0, 20.0, 25.0, 30.0, 40.0, 50.0, 60.0, 70.0, 80.0, 90.0, 100.0, 110.0]GeV</a:t>
            </a:r>
            <a:endParaRPr lang="en-US" altLang="zh-CN" sz="1400">
              <a:solidFill>
                <a:schemeClr val="bg1"/>
              </a:solidFill>
            </a:endParaRPr>
          </a:p>
          <a:p>
            <a:pPr>
              <a:lnSpc>
                <a:spcPct val="70000"/>
              </a:lnSpc>
            </a:pPr>
            <a:endParaRPr lang="en-US" altLang="zh-CN" sz="1400">
              <a:solidFill>
                <a:schemeClr val="bg1"/>
              </a:solidFill>
            </a:endParaRPr>
          </a:p>
          <a:p>
            <a:pPr>
              <a:lnSpc>
                <a:spcPct val="70000"/>
              </a:lnSpc>
            </a:pPr>
            <a:r>
              <a:rPr lang="en-US" altLang="zh-CN" sz="1400">
                <a:solidFill>
                  <a:schemeClr val="bg1"/>
                </a:solidFill>
              </a:rPr>
              <a:t>Truth = Total deposited energy (</a:t>
            </a:r>
            <a:r>
              <a:rPr lang="en-US" altLang="zh-CN" sz="1400">
                <a:solidFill>
                  <a:schemeClr val="accent2"/>
                </a:solidFill>
              </a:rPr>
              <a:t>MC</a:t>
            </a:r>
            <a:r>
              <a:rPr lang="en-US" altLang="zh-CN" sz="1400">
                <a:solidFill>
                  <a:schemeClr val="bg1"/>
                </a:solidFill>
              </a:rPr>
              <a:t>)</a:t>
            </a:r>
            <a:endParaRPr lang="en-US" altLang="zh-CN" sz="1400">
              <a:solidFill>
                <a:schemeClr val="bg1"/>
              </a:solidFill>
            </a:endParaRPr>
          </a:p>
          <a:p>
            <a:endParaRPr lang="en-US" altLang="zh-CN" sz="1400">
              <a:solidFill>
                <a:schemeClr val="bg1"/>
              </a:solidFill>
            </a:endParaRPr>
          </a:p>
        </p:txBody>
      </p:sp>
      <p:sp>
        <p:nvSpPr>
          <p:cNvPr id="10" name="文本框 9"/>
          <p:cNvSpPr txBox="1"/>
          <p:nvPr/>
        </p:nvSpPr>
        <p:spPr>
          <a:xfrm>
            <a:off x="7799070" y="1177290"/>
            <a:ext cx="2524760" cy="368300"/>
          </a:xfrm>
          <a:prstGeom prst="rect">
            <a:avLst/>
          </a:prstGeom>
          <a:noFill/>
        </p:spPr>
        <p:txBody>
          <a:bodyPr wrap="square" rtlCol="0">
            <a:spAutoFit/>
          </a:bodyPr>
          <a:p>
            <a:r>
              <a:rPr lang="en-US" altLang="zh-CN">
                <a:solidFill>
                  <a:schemeClr val="bg1"/>
                </a:solidFill>
              </a:rPr>
              <a:t>Energy Resolution </a:t>
            </a:r>
            <a:r>
              <a:rPr lang="en-US" altLang="zh-CN">
                <a:solidFill>
                  <a:schemeClr val="accent2"/>
                </a:solidFill>
                <a:ea typeface="微软雅黑" panose="020B0503020204020204" pitchFamily="34" charset="-122"/>
                <a:cs typeface="+mn-lt"/>
                <a:sym typeface="+mn-ea"/>
              </a:rPr>
              <a:t>MLP</a:t>
            </a:r>
            <a:endParaRPr lang="en-US" altLang="zh-CN">
              <a:solidFill>
                <a:schemeClr val="bg1"/>
              </a:solidFill>
            </a:endParaRPr>
          </a:p>
        </p:txBody>
      </p:sp>
      <p:pic>
        <p:nvPicPr>
          <p:cNvPr id="2" name="图片 1"/>
          <p:cNvPicPr>
            <a:picLocks noChangeAspect="1"/>
          </p:cNvPicPr>
          <p:nvPr/>
        </p:nvPicPr>
        <p:blipFill>
          <a:blip r:embed="rId3"/>
          <a:stretch>
            <a:fillRect/>
          </a:stretch>
        </p:blipFill>
        <p:spPr>
          <a:xfrm>
            <a:off x="1529080" y="1654175"/>
            <a:ext cx="4079875" cy="4055110"/>
          </a:xfrm>
          <a:prstGeom prst="rect">
            <a:avLst/>
          </a:prstGeom>
        </p:spPr>
      </p:pic>
      <p:pic>
        <p:nvPicPr>
          <p:cNvPr id="4" name="图片 3"/>
          <p:cNvPicPr>
            <a:picLocks noChangeAspect="1"/>
          </p:cNvPicPr>
          <p:nvPr/>
        </p:nvPicPr>
        <p:blipFill>
          <a:blip r:embed="rId4"/>
          <a:stretch>
            <a:fillRect/>
          </a:stretch>
        </p:blipFill>
        <p:spPr>
          <a:xfrm>
            <a:off x="7087870" y="1610995"/>
            <a:ext cx="4138295" cy="414464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243152"/>
        </a:solidFill>
        <a:effectLst/>
      </p:bgPr>
    </p:bg>
    <p:spTree>
      <p:nvGrpSpPr>
        <p:cNvPr id="1" name=""/>
        <p:cNvGrpSpPr/>
        <p:nvPr/>
      </p:nvGrpSpPr>
      <p:grpSpPr>
        <a:xfrm>
          <a:off x="0" y="0"/>
          <a:ext cx="0" cy="0"/>
          <a:chOff x="0" y="0"/>
          <a:chExt cx="0" cy="0"/>
        </a:xfrm>
      </p:grpSpPr>
      <p:pic>
        <p:nvPicPr>
          <p:cNvPr id="8" name="PA-图片 16"/>
          <p:cNvPicPr>
            <a:picLocks noChangeAspect="1"/>
          </p:cNvPicPr>
          <p:nvPr>
            <p:custDataLst>
              <p:tags r:id="rId1"/>
            </p:custDataLst>
          </p:nvPr>
        </p:nvPicPr>
        <p:blipFill>
          <a:blip r:embed="rId2" cstate="print">
            <a:extLst>
              <a:ext uri="{28A0092B-C50C-407E-A947-70E740481C1C}">
                <a14:useLocalDpi xmlns:a14="http://schemas.microsoft.com/office/drawing/2010/main" val="0"/>
              </a:ext>
            </a:extLst>
          </a:blip>
          <a:stretch>
            <a:fillRect/>
          </a:stretch>
        </p:blipFill>
        <p:spPr>
          <a:xfrm>
            <a:off x="8906864" y="216748"/>
            <a:ext cx="2559535" cy="1002485"/>
          </a:xfrm>
          <a:prstGeom prst="rect">
            <a:avLst/>
          </a:prstGeom>
        </p:spPr>
      </p:pic>
      <p:sp>
        <p:nvSpPr>
          <p:cNvPr id="3" name="灯片编号占位符 2"/>
          <p:cNvSpPr>
            <a:spLocks noGrp="1"/>
          </p:cNvSpPr>
          <p:nvPr>
            <p:ph type="sldNum" sz="quarter" idx="12"/>
          </p:nvPr>
        </p:nvSpPr>
        <p:spPr/>
        <p:txBody>
          <a:bodyPr/>
          <a:p>
            <a:fld id="{DECEAADD-04E7-4E9A-9769-230A8A5E70EE}" type="slidenum">
              <a:rPr lang="zh-CN" altLang="en-US" smtClean="0"/>
            </a:fld>
            <a:endParaRPr lang="zh-CN" altLang="en-US"/>
          </a:p>
        </p:txBody>
      </p:sp>
      <p:sp>
        <p:nvSpPr>
          <p:cNvPr id="9" name="文本框 8"/>
          <p:cNvSpPr txBox="1"/>
          <p:nvPr/>
        </p:nvSpPr>
        <p:spPr>
          <a:xfrm>
            <a:off x="751205" y="426085"/>
            <a:ext cx="10010775" cy="583565"/>
          </a:xfrm>
          <a:prstGeom prst="rect">
            <a:avLst/>
          </a:prstGeom>
          <a:noFill/>
        </p:spPr>
        <p:txBody>
          <a:bodyPr wrap="square" rtlCol="0" anchor="t">
            <a:spAutoFit/>
          </a:bodyPr>
          <a:p>
            <a:pPr marL="0" indent="0">
              <a:spcBef>
                <a:spcPct val="0"/>
              </a:spcBef>
              <a:spcAft>
                <a:spcPct val="0"/>
              </a:spcAft>
            </a:pPr>
            <a:r>
              <a:rPr lang="en-US" altLang="zh-CN" sz="3200">
                <a:solidFill>
                  <a:schemeClr val="bg1"/>
                </a:solidFill>
                <a:ea typeface="微软雅黑" panose="020B0503020204020204" pitchFamily="34" charset="-122"/>
                <a:cs typeface="+mn-lt"/>
                <a:sym typeface="+mn-ea"/>
              </a:rPr>
              <a:t> </a:t>
            </a:r>
            <a:r>
              <a:rPr lang="en-US" altLang="zh-CN" sz="3200">
                <a:solidFill>
                  <a:schemeClr val="bg1"/>
                </a:solidFill>
                <a:sym typeface="+mn-ea"/>
              </a:rPr>
              <a:t>CNN+LSTM</a:t>
            </a:r>
            <a:r>
              <a:rPr lang="en-US" altLang="zh-CN" sz="3200">
                <a:solidFill>
                  <a:schemeClr val="bg1"/>
                </a:solidFill>
                <a:ea typeface="微软雅黑" panose="020B0503020204020204" pitchFamily="34" charset="-122"/>
                <a:cs typeface="+mn-lt"/>
                <a:sym typeface="+mn-ea"/>
              </a:rPr>
              <a:t> </a:t>
            </a:r>
            <a:r>
              <a:rPr lang="en-US" altLang="zh-CN" sz="3200">
                <a:solidFill>
                  <a:schemeClr val="accent2"/>
                </a:solidFill>
                <a:ea typeface="微软雅黑" panose="020B0503020204020204" pitchFamily="34" charset="-122"/>
                <a:cs typeface="+mn-lt"/>
                <a:sym typeface="+mn-ea"/>
              </a:rPr>
              <a:t>Result VS MLP </a:t>
            </a:r>
            <a:r>
              <a:rPr lang="en-US" altLang="zh-CN" sz="3200">
                <a:solidFill>
                  <a:schemeClr val="bg1"/>
                </a:solidFill>
                <a:sym typeface="+mn-ea"/>
              </a:rPr>
              <a:t>ECAL</a:t>
            </a:r>
            <a:r>
              <a:rPr lang="en-US" altLang="zh-CN" sz="3200">
                <a:solidFill>
                  <a:schemeClr val="accent2"/>
                </a:solidFill>
                <a:ea typeface="微软雅黑" panose="020B0503020204020204" pitchFamily="34" charset="-122"/>
                <a:cs typeface="+mn-lt"/>
                <a:sym typeface="+mn-ea"/>
              </a:rPr>
              <a:t> (12000)</a:t>
            </a:r>
            <a:endParaRPr lang="en-US" altLang="zh-CN" sz="3200">
              <a:solidFill>
                <a:schemeClr val="bg1"/>
              </a:solidFill>
              <a:ea typeface="微软雅黑" panose="020B0503020204020204" pitchFamily="34" charset="-122"/>
              <a:cs typeface="+mn-lt"/>
              <a:sym typeface="+mn-ea"/>
            </a:endParaRPr>
          </a:p>
        </p:txBody>
      </p:sp>
      <p:sp>
        <p:nvSpPr>
          <p:cNvPr id="11" name="文本框 10"/>
          <p:cNvSpPr txBox="1"/>
          <p:nvPr/>
        </p:nvSpPr>
        <p:spPr>
          <a:xfrm>
            <a:off x="1801495" y="1177290"/>
            <a:ext cx="4108450" cy="368300"/>
          </a:xfrm>
          <a:prstGeom prst="rect">
            <a:avLst/>
          </a:prstGeom>
          <a:noFill/>
        </p:spPr>
        <p:txBody>
          <a:bodyPr wrap="square" rtlCol="0">
            <a:spAutoFit/>
          </a:bodyPr>
          <a:p>
            <a:r>
              <a:rPr lang="en-US" altLang="zh-CN">
                <a:solidFill>
                  <a:schemeClr val="bg1"/>
                </a:solidFill>
                <a:sym typeface="+mn-ea"/>
              </a:rPr>
              <a:t>Linearity</a:t>
            </a:r>
            <a:r>
              <a:rPr lang="en-US" altLang="zh-CN">
                <a:solidFill>
                  <a:schemeClr val="bg1"/>
                </a:solidFill>
              </a:rPr>
              <a:t> </a:t>
            </a:r>
            <a:r>
              <a:rPr lang="en-US" altLang="zh-CN">
                <a:solidFill>
                  <a:schemeClr val="accent2"/>
                </a:solidFill>
                <a:sym typeface="+mn-ea"/>
              </a:rPr>
              <a:t>CNN+LSTM</a:t>
            </a:r>
            <a:r>
              <a:rPr lang="en-US" altLang="zh-CN">
                <a:solidFill>
                  <a:schemeClr val="bg1"/>
                </a:solidFill>
              </a:rPr>
              <a:t> </a:t>
            </a:r>
            <a:endParaRPr lang="en-US" altLang="zh-CN">
              <a:solidFill>
                <a:schemeClr val="bg1"/>
              </a:solidFill>
            </a:endParaRPr>
          </a:p>
        </p:txBody>
      </p:sp>
      <p:sp>
        <p:nvSpPr>
          <p:cNvPr id="5" name="文本框 4"/>
          <p:cNvSpPr txBox="1"/>
          <p:nvPr/>
        </p:nvSpPr>
        <p:spPr>
          <a:xfrm>
            <a:off x="862330" y="5906135"/>
            <a:ext cx="8881110" cy="755650"/>
          </a:xfrm>
          <a:prstGeom prst="rect">
            <a:avLst/>
          </a:prstGeom>
        </p:spPr>
        <p:txBody>
          <a:bodyPr wrap="square">
            <a:noAutofit/>
          </a:bodyPr>
          <a:p>
            <a:pPr>
              <a:lnSpc>
                <a:spcPct val="70000"/>
              </a:lnSpc>
            </a:pPr>
            <a:r>
              <a:rPr lang="en-US" altLang="zh-CN" sz="1400">
                <a:solidFill>
                  <a:schemeClr val="bg1"/>
                </a:solidFill>
              </a:rPr>
              <a:t>Discrete energy points</a:t>
            </a:r>
            <a:r>
              <a:rPr lang="zh-CN" altLang="en-US" sz="1400">
                <a:solidFill>
                  <a:schemeClr val="bg1"/>
                </a:solidFill>
              </a:rPr>
              <a:t>：</a:t>
            </a:r>
            <a:endParaRPr lang="zh-CN" altLang="en-US" sz="1400">
              <a:solidFill>
                <a:schemeClr val="bg1"/>
              </a:solidFill>
            </a:endParaRPr>
          </a:p>
          <a:p>
            <a:pPr>
              <a:lnSpc>
                <a:spcPct val="70000"/>
              </a:lnSpc>
            </a:pPr>
            <a:endParaRPr lang="zh-CN" altLang="en-US" sz="1400">
              <a:solidFill>
                <a:schemeClr val="bg1"/>
              </a:solidFill>
            </a:endParaRPr>
          </a:p>
          <a:p>
            <a:pPr>
              <a:lnSpc>
                <a:spcPct val="70000"/>
              </a:lnSpc>
            </a:pPr>
            <a:r>
              <a:rPr lang="en-US" altLang="zh-CN" sz="1400">
                <a:solidFill>
                  <a:schemeClr val="bg1"/>
                </a:solidFill>
              </a:rPr>
              <a:t>[2.0, 3.0, 4.0, 5.0, 6.0, 7.0, 8.0, 9.0, 10.0, 15.0, 20.0, 25.0, 30.0, 40.0, 50.0, 60.0, 70.0, 80.0, 90.0, 100.0, 110.0]GeV</a:t>
            </a:r>
            <a:endParaRPr lang="en-US" altLang="zh-CN" sz="1400">
              <a:solidFill>
                <a:schemeClr val="bg1"/>
              </a:solidFill>
            </a:endParaRPr>
          </a:p>
          <a:p>
            <a:pPr>
              <a:lnSpc>
                <a:spcPct val="70000"/>
              </a:lnSpc>
            </a:pPr>
            <a:endParaRPr lang="en-US" altLang="zh-CN" sz="1400">
              <a:solidFill>
                <a:schemeClr val="bg1"/>
              </a:solidFill>
            </a:endParaRPr>
          </a:p>
          <a:p>
            <a:pPr>
              <a:lnSpc>
                <a:spcPct val="70000"/>
              </a:lnSpc>
            </a:pPr>
            <a:r>
              <a:rPr lang="en-US" altLang="zh-CN" sz="1400">
                <a:solidFill>
                  <a:schemeClr val="bg1"/>
                </a:solidFill>
              </a:rPr>
              <a:t>Truth = Total deposited energy (</a:t>
            </a:r>
            <a:r>
              <a:rPr lang="en-US" altLang="zh-CN" sz="1400">
                <a:solidFill>
                  <a:schemeClr val="accent2"/>
                </a:solidFill>
              </a:rPr>
              <a:t>MC</a:t>
            </a:r>
            <a:r>
              <a:rPr lang="en-US" altLang="zh-CN" sz="1400">
                <a:solidFill>
                  <a:schemeClr val="bg1"/>
                </a:solidFill>
              </a:rPr>
              <a:t>)</a:t>
            </a:r>
            <a:endParaRPr lang="en-US" altLang="zh-CN" sz="1400">
              <a:solidFill>
                <a:schemeClr val="bg1"/>
              </a:solidFill>
            </a:endParaRPr>
          </a:p>
          <a:p>
            <a:endParaRPr lang="en-US" altLang="zh-CN" sz="1400">
              <a:solidFill>
                <a:schemeClr val="bg1"/>
              </a:solidFill>
            </a:endParaRPr>
          </a:p>
        </p:txBody>
      </p:sp>
      <p:sp>
        <p:nvSpPr>
          <p:cNvPr id="10" name="文本框 9"/>
          <p:cNvSpPr txBox="1"/>
          <p:nvPr/>
        </p:nvSpPr>
        <p:spPr>
          <a:xfrm>
            <a:off x="7799070" y="1177290"/>
            <a:ext cx="2524760" cy="368300"/>
          </a:xfrm>
          <a:prstGeom prst="rect">
            <a:avLst/>
          </a:prstGeom>
          <a:noFill/>
        </p:spPr>
        <p:txBody>
          <a:bodyPr wrap="square" rtlCol="0">
            <a:spAutoFit/>
          </a:bodyPr>
          <a:p>
            <a:r>
              <a:rPr lang="en-US" altLang="zh-CN">
                <a:solidFill>
                  <a:schemeClr val="bg1"/>
                </a:solidFill>
                <a:sym typeface="+mn-ea"/>
              </a:rPr>
              <a:t>Linearity</a:t>
            </a:r>
            <a:r>
              <a:rPr lang="en-US" altLang="zh-CN">
                <a:solidFill>
                  <a:schemeClr val="bg1"/>
                </a:solidFill>
              </a:rPr>
              <a:t> </a:t>
            </a:r>
            <a:r>
              <a:rPr lang="en-US" altLang="zh-CN">
                <a:solidFill>
                  <a:schemeClr val="accent2"/>
                </a:solidFill>
                <a:ea typeface="微软雅黑" panose="020B0503020204020204" pitchFamily="34" charset="-122"/>
                <a:cs typeface="+mn-lt"/>
                <a:sym typeface="+mn-ea"/>
              </a:rPr>
              <a:t>MLP</a:t>
            </a:r>
            <a:endParaRPr lang="en-US" altLang="zh-CN">
              <a:solidFill>
                <a:schemeClr val="bg1"/>
              </a:solidFill>
            </a:endParaRPr>
          </a:p>
        </p:txBody>
      </p:sp>
      <p:pic>
        <p:nvPicPr>
          <p:cNvPr id="13" name="图片 12"/>
          <p:cNvPicPr>
            <a:picLocks noChangeAspect="1"/>
          </p:cNvPicPr>
          <p:nvPr/>
        </p:nvPicPr>
        <p:blipFill>
          <a:blip r:embed="rId3"/>
          <a:stretch>
            <a:fillRect/>
          </a:stretch>
        </p:blipFill>
        <p:spPr>
          <a:xfrm>
            <a:off x="6715125" y="1713230"/>
            <a:ext cx="4146550" cy="4109085"/>
          </a:xfrm>
          <a:prstGeom prst="rect">
            <a:avLst/>
          </a:prstGeom>
        </p:spPr>
      </p:pic>
      <p:pic>
        <p:nvPicPr>
          <p:cNvPr id="4" name="图片 3"/>
          <p:cNvPicPr>
            <a:picLocks noChangeAspect="1"/>
          </p:cNvPicPr>
          <p:nvPr/>
        </p:nvPicPr>
        <p:blipFill>
          <a:blip r:embed="rId4"/>
          <a:stretch>
            <a:fillRect/>
          </a:stretch>
        </p:blipFill>
        <p:spPr>
          <a:xfrm>
            <a:off x="1301750" y="1606550"/>
            <a:ext cx="4125595" cy="424243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243152"/>
        </a:solidFill>
        <a:effectLst/>
      </p:bgPr>
    </p:bg>
    <p:spTree>
      <p:nvGrpSpPr>
        <p:cNvPr id="1" name=""/>
        <p:cNvGrpSpPr/>
        <p:nvPr/>
      </p:nvGrpSpPr>
      <p:grpSpPr>
        <a:xfrm>
          <a:off x="0" y="0"/>
          <a:ext cx="0" cy="0"/>
          <a:chOff x="0" y="0"/>
          <a:chExt cx="0" cy="0"/>
        </a:xfrm>
      </p:grpSpPr>
      <p:pic>
        <p:nvPicPr>
          <p:cNvPr id="8" name="PA-图片 16"/>
          <p:cNvPicPr>
            <a:picLocks noChangeAspect="1"/>
          </p:cNvPicPr>
          <p:nvPr>
            <p:custDataLst>
              <p:tags r:id="rId1"/>
            </p:custDataLst>
          </p:nvPr>
        </p:nvPicPr>
        <p:blipFill>
          <a:blip r:embed="rId2" cstate="print">
            <a:extLst>
              <a:ext uri="{28A0092B-C50C-407E-A947-70E740481C1C}">
                <a14:useLocalDpi xmlns:a14="http://schemas.microsoft.com/office/drawing/2010/main" val="0"/>
              </a:ext>
            </a:extLst>
          </a:blip>
          <a:stretch>
            <a:fillRect/>
          </a:stretch>
        </p:blipFill>
        <p:spPr>
          <a:xfrm>
            <a:off x="8906864" y="216748"/>
            <a:ext cx="2559535" cy="1002485"/>
          </a:xfrm>
          <a:prstGeom prst="rect">
            <a:avLst/>
          </a:prstGeom>
        </p:spPr>
      </p:pic>
      <p:sp>
        <p:nvSpPr>
          <p:cNvPr id="3" name="灯片编号占位符 2"/>
          <p:cNvSpPr>
            <a:spLocks noGrp="1"/>
          </p:cNvSpPr>
          <p:nvPr>
            <p:ph type="sldNum" sz="quarter" idx="12"/>
          </p:nvPr>
        </p:nvSpPr>
        <p:spPr/>
        <p:txBody>
          <a:bodyPr/>
          <a:p>
            <a:fld id="{DECEAADD-04E7-4E9A-9769-230A8A5E70EE}" type="slidenum">
              <a:rPr lang="zh-CN" altLang="en-US" smtClean="0"/>
            </a:fld>
            <a:endParaRPr lang="zh-CN" altLang="en-US"/>
          </a:p>
        </p:txBody>
      </p:sp>
      <p:sp>
        <p:nvSpPr>
          <p:cNvPr id="6" name="文本框 5"/>
          <p:cNvSpPr txBox="1"/>
          <p:nvPr/>
        </p:nvSpPr>
        <p:spPr>
          <a:xfrm>
            <a:off x="687070" y="549275"/>
            <a:ext cx="6389370" cy="583565"/>
          </a:xfrm>
          <a:prstGeom prst="rect">
            <a:avLst/>
          </a:prstGeom>
        </p:spPr>
        <p:txBody>
          <a:bodyPr wrap="square">
            <a:spAutoFit/>
          </a:bodyPr>
          <a:p>
            <a:pPr marL="0" indent="0">
              <a:spcBef>
                <a:spcPct val="0"/>
              </a:spcBef>
              <a:spcAft>
                <a:spcPct val="0"/>
              </a:spcAft>
            </a:pPr>
            <a:r>
              <a:rPr lang="en-US" altLang="zh-CN" sz="3200">
                <a:solidFill>
                  <a:schemeClr val="bg1"/>
                </a:solidFill>
                <a:sym typeface="+mn-ea"/>
              </a:rPr>
              <a:t>CNN+</a:t>
            </a:r>
            <a:r>
              <a:rPr lang="en-US" altLang="zh-CN" sz="3200">
                <a:solidFill>
                  <a:schemeClr val="bg1"/>
                </a:solidFill>
                <a:sym typeface="+mn-ea"/>
              </a:rPr>
              <a:t>Transformer</a:t>
            </a:r>
            <a:r>
              <a:rPr lang="en-US" altLang="zh-CN" sz="3200" b="0" i="0">
                <a:solidFill>
                  <a:schemeClr val="bg1"/>
                </a:solidFill>
                <a:ea typeface="微软雅黑" panose="020B0503020204020204" pitchFamily="34" charset="-122"/>
                <a:cs typeface="+mn-lt"/>
              </a:rPr>
              <a:t> </a:t>
            </a:r>
            <a:r>
              <a:rPr lang="en-US" altLang="zh-CN" sz="3200" b="0" i="0">
                <a:solidFill>
                  <a:schemeClr val="accent2"/>
                </a:solidFill>
                <a:ea typeface="微软雅黑" panose="020B0503020204020204" pitchFamily="34" charset="-122"/>
                <a:cs typeface="+mn-lt"/>
              </a:rPr>
              <a:t>Trian </a:t>
            </a:r>
            <a:r>
              <a:rPr lang="en-US" altLang="zh-CN" sz="3200">
                <a:solidFill>
                  <a:srgbClr val="FF0000"/>
                </a:solidFill>
                <a:sym typeface="+mn-ea"/>
              </a:rPr>
              <a:t>(12000)</a:t>
            </a:r>
            <a:endParaRPr lang="en-US" altLang="zh-CN" sz="3200" b="0" i="0">
              <a:solidFill>
                <a:schemeClr val="accent2"/>
              </a:solidFill>
              <a:ea typeface="微软雅黑" panose="020B0503020204020204" pitchFamily="34" charset="-122"/>
              <a:cs typeface="+mn-lt"/>
            </a:endParaRPr>
          </a:p>
        </p:txBody>
      </p:sp>
      <p:sp>
        <p:nvSpPr>
          <p:cNvPr id="9" name="文本框 8"/>
          <p:cNvSpPr txBox="1"/>
          <p:nvPr/>
        </p:nvSpPr>
        <p:spPr>
          <a:xfrm>
            <a:off x="6012180" y="1219200"/>
            <a:ext cx="3080385" cy="2807970"/>
          </a:xfrm>
          <a:prstGeom prst="rect">
            <a:avLst/>
          </a:prstGeom>
          <a:noFill/>
        </p:spPr>
        <p:txBody>
          <a:bodyPr wrap="square" rtlCol="0">
            <a:noAutofit/>
          </a:bodyPr>
          <a:p>
            <a:pPr indent="0">
              <a:buFont typeface="Wingdings" panose="05000000000000000000" charset="0"/>
              <a:buNone/>
            </a:pPr>
            <a:endParaRPr lang="en-US" altLang="zh-CN">
              <a:solidFill>
                <a:schemeClr val="bg1"/>
              </a:solidFill>
            </a:endParaRPr>
          </a:p>
          <a:p>
            <a:pPr marL="285750" indent="-285750">
              <a:buFont typeface="Wingdings" panose="05000000000000000000" charset="0"/>
              <a:buChar char="Ø"/>
            </a:pPr>
            <a:r>
              <a:rPr lang="en-US" altLang="zh-CN">
                <a:solidFill>
                  <a:schemeClr val="bg1"/>
                </a:solidFill>
              </a:rPr>
              <a:t>Input(hit level data):</a:t>
            </a:r>
            <a:endParaRPr lang="en-US" altLang="zh-CN">
              <a:solidFill>
                <a:schemeClr val="bg1"/>
              </a:solidFill>
            </a:endParaRPr>
          </a:p>
          <a:p>
            <a:pPr marL="285750" indent="-285750">
              <a:buFont typeface="Wingdings" panose="05000000000000000000" charset="0"/>
              <a:buChar char="Ø"/>
            </a:pPr>
            <a:endParaRPr lang="en-US" altLang="zh-CN">
              <a:solidFill>
                <a:schemeClr val="bg1"/>
              </a:solidFill>
            </a:endParaRPr>
          </a:p>
          <a:p>
            <a:pPr indent="0">
              <a:buFont typeface="Wingdings" panose="05000000000000000000" charset="0"/>
              <a:buNone/>
            </a:pPr>
            <a:r>
              <a:rPr lang="en-US" altLang="zh-CN">
                <a:solidFill>
                  <a:schemeClr val="bg1"/>
                </a:solidFill>
              </a:rPr>
              <a:t>HIt_ENERGY</a:t>
            </a:r>
            <a:endParaRPr lang="en-US" altLang="zh-CN">
              <a:solidFill>
                <a:schemeClr val="bg1"/>
              </a:solidFill>
            </a:endParaRPr>
          </a:p>
          <a:p>
            <a:pPr marL="285750" indent="-285750">
              <a:buFont typeface="Wingdings" panose="05000000000000000000" charset="0"/>
              <a:buChar char="Ø"/>
            </a:pPr>
            <a:endParaRPr lang="en-US" altLang="zh-CN">
              <a:solidFill>
                <a:schemeClr val="bg1"/>
              </a:solidFill>
            </a:endParaRPr>
          </a:p>
          <a:p>
            <a:pPr marL="285750" indent="-285750">
              <a:buFont typeface="Wingdings" panose="05000000000000000000" charset="0"/>
              <a:buChar char="Ø"/>
            </a:pPr>
            <a:r>
              <a:rPr lang="en-US" altLang="zh-CN">
                <a:solidFill>
                  <a:schemeClr val="bg1"/>
                </a:solidFill>
              </a:rPr>
              <a:t>Output:</a:t>
            </a:r>
            <a:endParaRPr lang="en-US" altLang="zh-CN">
              <a:solidFill>
                <a:schemeClr val="bg1"/>
              </a:solidFill>
            </a:endParaRPr>
          </a:p>
          <a:p>
            <a:pPr marL="285750" indent="-285750">
              <a:buFont typeface="Wingdings" panose="05000000000000000000" charset="0"/>
              <a:buChar char="Ø"/>
            </a:pPr>
            <a:endParaRPr lang="en-US" altLang="zh-CN">
              <a:solidFill>
                <a:schemeClr val="bg1"/>
              </a:solidFill>
            </a:endParaRPr>
          </a:p>
          <a:p>
            <a:pPr lvl="1" indent="0">
              <a:buNone/>
            </a:pPr>
            <a:r>
              <a:rPr lang="en-US" altLang="zh-CN">
                <a:solidFill>
                  <a:schemeClr val="bg1"/>
                </a:solidFill>
              </a:rPr>
              <a:t>Predicted Energy</a:t>
            </a:r>
            <a:endParaRPr lang="en-US" altLang="zh-CN">
              <a:solidFill>
                <a:schemeClr val="bg1"/>
              </a:solidFill>
            </a:endParaRPr>
          </a:p>
          <a:p>
            <a:endParaRPr lang="en-US" altLang="zh-CN">
              <a:solidFill>
                <a:schemeClr val="bg1"/>
              </a:solidFill>
            </a:endParaRPr>
          </a:p>
          <a:p>
            <a:endParaRPr lang="en-US" altLang="zh-CN">
              <a:solidFill>
                <a:schemeClr val="bg1"/>
              </a:solidFill>
            </a:endParaRPr>
          </a:p>
          <a:p>
            <a:endParaRPr lang="en-US" altLang="zh-CN">
              <a:solidFill>
                <a:schemeClr val="bg1"/>
              </a:solidFill>
            </a:endParaRPr>
          </a:p>
          <a:p>
            <a:endParaRPr lang="en-US" altLang="zh-CN">
              <a:solidFill>
                <a:schemeClr val="bg1"/>
              </a:solidFill>
            </a:endParaRPr>
          </a:p>
          <a:p>
            <a:endParaRPr lang="en-US" altLang="zh-CN">
              <a:solidFill>
                <a:schemeClr val="bg1"/>
              </a:solidFill>
            </a:endParaRPr>
          </a:p>
        </p:txBody>
      </p:sp>
      <p:sp>
        <p:nvSpPr>
          <p:cNvPr id="4" name="文本框 3"/>
          <p:cNvSpPr txBox="1"/>
          <p:nvPr/>
        </p:nvSpPr>
        <p:spPr>
          <a:xfrm>
            <a:off x="9312910" y="4983480"/>
            <a:ext cx="3074670" cy="1004570"/>
          </a:xfrm>
          <a:prstGeom prst="rect">
            <a:avLst/>
          </a:prstGeom>
        </p:spPr>
        <p:txBody>
          <a:bodyPr wrap="square">
            <a:spAutoFit/>
          </a:bodyPr>
          <a:p>
            <a:pPr>
              <a:lnSpc>
                <a:spcPts val="1425"/>
              </a:lnSpc>
            </a:pPr>
            <a:r>
              <a:rPr lang="en-US" altLang="zh-CN" sz="1600" b="0">
                <a:solidFill>
                  <a:srgbClr val="E4E4E4"/>
                </a:solidFill>
                <a:latin typeface="Consolas" panose="020B0609020204030204"/>
                <a:ea typeface="Consolas" panose="020B0609020204030204"/>
              </a:rPr>
              <a:t>    lr </a:t>
            </a:r>
            <a:r>
              <a:rPr lang="en-US" altLang="zh-CN" sz="1600" b="0">
                <a:solidFill>
                  <a:srgbClr val="D6D6DD"/>
                </a:solidFill>
                <a:latin typeface="Consolas" panose="020B0609020204030204"/>
                <a:ea typeface="Consolas" panose="020B0609020204030204"/>
              </a:rPr>
              <a:t>=1</a:t>
            </a:r>
            <a:r>
              <a:rPr lang="en-US" altLang="zh-CN" sz="1600" b="0">
                <a:solidFill>
                  <a:srgbClr val="EBC88D"/>
                </a:solidFill>
                <a:latin typeface="Consolas" panose="020B0609020204030204"/>
                <a:ea typeface="Consolas" panose="020B0609020204030204"/>
              </a:rPr>
              <a:t>e-4</a:t>
            </a:r>
            <a:endParaRPr lang="en-US" altLang="zh-CN" sz="1600" b="0">
              <a:solidFill>
                <a:srgbClr val="EBC88D"/>
              </a:solidFill>
              <a:latin typeface="Consolas" panose="020B0609020204030204"/>
              <a:ea typeface="Consolas" panose="020B0609020204030204"/>
            </a:endParaRPr>
          </a:p>
          <a:p>
            <a:pPr>
              <a:lnSpc>
                <a:spcPts val="1425"/>
              </a:lnSpc>
            </a:pPr>
            <a:r>
              <a:rPr lang="en-US" altLang="zh-CN" sz="1600" b="0">
                <a:solidFill>
                  <a:srgbClr val="E4E4E4"/>
                </a:solidFill>
                <a:latin typeface="Consolas" panose="020B0609020204030204"/>
                <a:ea typeface="Consolas" panose="020B0609020204030204"/>
              </a:rPr>
              <a:t>    batch_size </a:t>
            </a:r>
            <a:r>
              <a:rPr lang="en-US" altLang="zh-CN" sz="1600" b="0">
                <a:solidFill>
                  <a:srgbClr val="D6D6DD"/>
                </a:solidFill>
                <a:latin typeface="Consolas" panose="020B0609020204030204"/>
                <a:ea typeface="Consolas" panose="020B0609020204030204"/>
              </a:rPr>
              <a:t>=256</a:t>
            </a:r>
            <a:endParaRPr lang="en-US" altLang="zh-CN" sz="1600" b="0">
              <a:solidFill>
                <a:srgbClr val="EBC88D"/>
              </a:solidFill>
              <a:latin typeface="Consolas" panose="020B0609020204030204"/>
              <a:ea typeface="Consolas" panose="020B0609020204030204"/>
            </a:endParaRPr>
          </a:p>
          <a:p>
            <a:pPr>
              <a:lnSpc>
                <a:spcPts val="1425"/>
              </a:lnSpc>
            </a:pPr>
            <a:r>
              <a:rPr lang="en-US" altLang="zh-CN" sz="1600" b="0">
                <a:solidFill>
                  <a:srgbClr val="E4E4E4"/>
                </a:solidFill>
                <a:latin typeface="Consolas" panose="020B0609020204030204"/>
                <a:ea typeface="Consolas" panose="020B0609020204030204"/>
              </a:rPr>
              <a:t>    epochs </a:t>
            </a:r>
            <a:r>
              <a:rPr lang="en-US" altLang="zh-CN" sz="1600" b="0">
                <a:solidFill>
                  <a:srgbClr val="D6D6DD"/>
                </a:solidFill>
                <a:latin typeface="Consolas" panose="020B0609020204030204"/>
                <a:ea typeface="Consolas" panose="020B0609020204030204"/>
              </a:rPr>
              <a:t>=</a:t>
            </a:r>
            <a:r>
              <a:rPr lang="en-US" altLang="zh-CN" sz="1600" b="0">
                <a:solidFill>
                  <a:srgbClr val="EBC88D"/>
                </a:solidFill>
                <a:latin typeface="Consolas" panose="020B0609020204030204"/>
                <a:ea typeface="Consolas" panose="020B0609020204030204"/>
              </a:rPr>
              <a:t>150</a:t>
            </a:r>
            <a:endParaRPr lang="en-US" altLang="zh-CN" sz="1600" b="0">
              <a:solidFill>
                <a:srgbClr val="EBC88D"/>
              </a:solidFill>
              <a:latin typeface="Consolas" panose="020B0609020204030204"/>
              <a:ea typeface="Consolas" panose="020B0609020204030204"/>
            </a:endParaRPr>
          </a:p>
          <a:p>
            <a:pPr>
              <a:lnSpc>
                <a:spcPts val="1425"/>
              </a:lnSpc>
            </a:pPr>
            <a:r>
              <a:rPr lang="en-US" altLang="zh-CN" sz="1600" b="0">
                <a:solidFill>
                  <a:srgbClr val="E4E4E4"/>
                </a:solidFill>
                <a:latin typeface="Consolas" panose="020B0609020204030204"/>
                <a:ea typeface="Consolas" panose="020B0609020204030204"/>
              </a:rPr>
              <a:t>    weight_decay </a:t>
            </a:r>
            <a:r>
              <a:rPr lang="en-US" altLang="zh-CN" sz="1600" b="0">
                <a:solidFill>
                  <a:srgbClr val="D6D6DD"/>
                </a:solidFill>
                <a:latin typeface="Consolas" panose="020B0609020204030204"/>
                <a:ea typeface="Consolas" panose="020B0609020204030204"/>
              </a:rPr>
              <a:t>=</a:t>
            </a:r>
            <a:r>
              <a:rPr lang="en-US" altLang="zh-CN" sz="1600" b="0">
                <a:solidFill>
                  <a:srgbClr val="EBC88D"/>
                </a:solidFill>
                <a:latin typeface="Consolas" panose="020B0609020204030204"/>
                <a:ea typeface="Consolas" panose="020B0609020204030204"/>
              </a:rPr>
              <a:t>1e-4</a:t>
            </a:r>
            <a:endParaRPr lang="en-US" altLang="zh-CN" sz="1600" b="0">
              <a:solidFill>
                <a:srgbClr val="EBC88D"/>
              </a:solidFill>
              <a:latin typeface="Consolas" panose="020B0609020204030204"/>
              <a:ea typeface="Consolas" panose="020B0609020204030204"/>
            </a:endParaRPr>
          </a:p>
          <a:p>
            <a:pPr>
              <a:lnSpc>
                <a:spcPts val="1425"/>
              </a:lnSpc>
            </a:pPr>
            <a:r>
              <a:rPr lang="en-US" altLang="zh-CN" sz="1600" b="0">
                <a:solidFill>
                  <a:srgbClr val="E4E4E4"/>
                </a:solidFill>
                <a:latin typeface="Consolas" panose="020B0609020204030204"/>
                <a:ea typeface="Consolas" panose="020B0609020204030204"/>
              </a:rPr>
              <a:t>    optimizer </a:t>
            </a:r>
            <a:r>
              <a:rPr lang="en-US" altLang="zh-CN" sz="1600" b="0">
                <a:solidFill>
                  <a:srgbClr val="D6D6DD"/>
                </a:solidFill>
                <a:latin typeface="Consolas" panose="020B0609020204030204"/>
                <a:ea typeface="Consolas" panose="020B0609020204030204"/>
              </a:rPr>
              <a:t>=</a:t>
            </a:r>
            <a:r>
              <a:rPr lang="en-US" altLang="zh-CN" sz="1600" b="0">
                <a:solidFill>
                  <a:srgbClr val="E394DC"/>
                </a:solidFill>
                <a:latin typeface="Consolas" panose="020B0609020204030204"/>
                <a:ea typeface="Consolas" panose="020B0609020204030204"/>
              </a:rPr>
              <a:t>"adamw"</a:t>
            </a:r>
            <a:r>
              <a:rPr lang="en-US" altLang="zh-CN" sz="1600" b="0">
                <a:solidFill>
                  <a:srgbClr val="E4E4E4"/>
                </a:solidFill>
                <a:latin typeface="Consolas" panose="020B0609020204030204"/>
                <a:ea typeface="Consolas" panose="020B0609020204030204"/>
              </a:rPr>
              <a:t>   </a:t>
            </a:r>
            <a:endParaRPr lang="en-US" altLang="zh-CN" sz="1600" b="0">
              <a:solidFill>
                <a:srgbClr val="E4E4E4"/>
              </a:solidFill>
              <a:latin typeface="Consolas" panose="020B0609020204030204"/>
              <a:ea typeface="Consolas" panose="020B0609020204030204"/>
            </a:endParaRPr>
          </a:p>
        </p:txBody>
      </p:sp>
      <p:sp>
        <p:nvSpPr>
          <p:cNvPr id="5" name="矩形 4"/>
          <p:cNvSpPr/>
          <p:nvPr/>
        </p:nvSpPr>
        <p:spPr>
          <a:xfrm>
            <a:off x="9611360" y="4961890"/>
            <a:ext cx="2326640" cy="1026160"/>
          </a:xfrm>
          <a:prstGeom prst="rect">
            <a:avLst/>
          </a:prstGeom>
          <a:noFill/>
          <a:ln>
            <a:solidFill>
              <a:srgbClr val="FFC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3" name="文本框 12"/>
          <p:cNvSpPr txBox="1"/>
          <p:nvPr/>
        </p:nvSpPr>
        <p:spPr>
          <a:xfrm>
            <a:off x="5952490" y="6212840"/>
            <a:ext cx="3996055" cy="443865"/>
          </a:xfrm>
          <a:prstGeom prst="rect">
            <a:avLst/>
          </a:prstGeom>
          <a:noFill/>
        </p:spPr>
        <p:txBody>
          <a:bodyPr wrap="square" rtlCol="0">
            <a:noAutofit/>
          </a:bodyPr>
          <a:p>
            <a:r>
              <a:rPr lang="en-US" altLang="zh-CN">
                <a:solidFill>
                  <a:schemeClr val="bg1"/>
                </a:solidFill>
              </a:rPr>
              <a:t>Input and Output</a:t>
            </a:r>
            <a:r>
              <a:rPr lang="zh-CN" altLang="en-US">
                <a:solidFill>
                  <a:schemeClr val="bg1"/>
                </a:solidFill>
                <a:sym typeface="+mn-ea"/>
              </a:rPr>
              <a:t>（</a:t>
            </a:r>
            <a:r>
              <a:rPr lang="en-US" altLang="zh-CN">
                <a:solidFill>
                  <a:schemeClr val="bg1"/>
                </a:solidFill>
                <a:sym typeface="+mn-ea"/>
              </a:rPr>
              <a:t>rellative error &lt;1%</a:t>
            </a:r>
            <a:r>
              <a:rPr lang="zh-CN" altLang="en-US">
                <a:solidFill>
                  <a:schemeClr val="bg1"/>
                </a:solidFill>
                <a:sym typeface="+mn-ea"/>
              </a:rPr>
              <a:t>）</a:t>
            </a:r>
            <a:endParaRPr lang="zh-CN" altLang="en-US">
              <a:solidFill>
                <a:schemeClr val="bg1"/>
              </a:solidFill>
            </a:endParaRPr>
          </a:p>
          <a:p>
            <a:endParaRPr lang="en-US" altLang="zh-CN">
              <a:solidFill>
                <a:schemeClr val="bg1"/>
              </a:solidFill>
            </a:endParaRPr>
          </a:p>
        </p:txBody>
      </p:sp>
      <p:sp>
        <p:nvSpPr>
          <p:cNvPr id="14" name="文本框 13"/>
          <p:cNvSpPr txBox="1"/>
          <p:nvPr/>
        </p:nvSpPr>
        <p:spPr>
          <a:xfrm>
            <a:off x="9386570" y="1564640"/>
            <a:ext cx="2592070" cy="2661285"/>
          </a:xfrm>
          <a:prstGeom prst="rect">
            <a:avLst/>
          </a:prstGeom>
          <a:noFill/>
        </p:spPr>
        <p:txBody>
          <a:bodyPr wrap="square" rtlCol="0">
            <a:spAutoFit/>
          </a:bodyPr>
          <a:p>
            <a:pPr marL="285750" indent="-285750">
              <a:buFont typeface="Wingdings" panose="05000000000000000000" charset="0"/>
              <a:buChar char="Ø"/>
            </a:pPr>
            <a:r>
              <a:rPr lang="en-US" altLang="zh-CN">
                <a:solidFill>
                  <a:schemeClr val="bg1"/>
                </a:solidFill>
                <a:sym typeface="+mn-ea"/>
              </a:rPr>
              <a:t>Samples:</a:t>
            </a:r>
            <a:endParaRPr lang="en-US" altLang="zh-CN">
              <a:solidFill>
                <a:schemeClr val="bg1"/>
              </a:solidFill>
            </a:endParaRPr>
          </a:p>
          <a:p>
            <a:pPr marL="285750" indent="-285750">
              <a:buFont typeface="Wingdings" panose="05000000000000000000" charset="0"/>
              <a:buChar char="Ø"/>
            </a:pPr>
            <a:r>
              <a:rPr lang="en-US" altLang="zh-CN">
                <a:solidFill>
                  <a:schemeClr val="bg1"/>
                </a:solidFill>
                <a:sym typeface="+mn-ea"/>
              </a:rPr>
              <a:t>MC: 1-120GeV</a:t>
            </a:r>
            <a:r>
              <a:rPr lang="en-US" altLang="zh-CN">
                <a:solidFill>
                  <a:srgbClr val="FF0000"/>
                </a:solidFill>
                <a:sym typeface="+mn-ea"/>
              </a:rPr>
              <a:t> (12000) </a:t>
            </a:r>
            <a:r>
              <a:rPr lang="en-US" altLang="zh-CN">
                <a:solidFill>
                  <a:schemeClr val="accent2"/>
                </a:solidFill>
                <a:sym typeface="+mn-ea"/>
              </a:rPr>
              <a:t>Continuous e-</a:t>
            </a:r>
            <a:endParaRPr lang="en-US" altLang="zh-CN">
              <a:solidFill>
                <a:schemeClr val="accent2"/>
              </a:solidFill>
              <a:sym typeface="+mn-ea"/>
            </a:endParaRPr>
          </a:p>
          <a:p>
            <a:pPr marL="285750" indent="-285750">
              <a:buFont typeface="Wingdings" panose="05000000000000000000" charset="0"/>
              <a:buChar char="Ø"/>
            </a:pPr>
            <a:endParaRPr lang="en-US" altLang="zh-CN">
              <a:solidFill>
                <a:schemeClr val="accent2"/>
              </a:solidFill>
              <a:sym typeface="+mn-ea"/>
            </a:endParaRPr>
          </a:p>
          <a:p>
            <a:pPr marL="285750" indent="-285750">
              <a:buFont typeface="Wingdings" panose="05000000000000000000" charset="0"/>
              <a:buChar char="Ø"/>
            </a:pPr>
            <a:r>
              <a:rPr lang="en-US" altLang="zh-CN">
                <a:solidFill>
                  <a:schemeClr val="bg1"/>
                </a:solidFill>
              </a:rPr>
              <a:t>Data split</a:t>
            </a:r>
            <a:endParaRPr lang="en-US" altLang="zh-CN">
              <a:solidFill>
                <a:schemeClr val="bg1"/>
              </a:solidFill>
            </a:endParaRPr>
          </a:p>
          <a:p>
            <a:pPr marL="228600" indent="0" latinLnBrk="1">
              <a:spcBef>
                <a:spcPts val="100"/>
              </a:spcBef>
              <a:spcAft>
                <a:spcPts val="100"/>
              </a:spcAft>
              <a:buNone/>
            </a:pPr>
            <a:r>
              <a:rPr lang="en-US" altLang="zh-CN">
                <a:solidFill>
                  <a:schemeClr val="bg1"/>
                </a:solidFill>
                <a:latin typeface="Consolas" panose="020B0609020204030204"/>
                <a:ea typeface="Consolas" panose="020B0609020204030204"/>
                <a:sym typeface="+mn-ea"/>
              </a:rPr>
              <a:t> train_frac = 0.7</a:t>
            </a:r>
            <a:endParaRPr lang="zh-CN" altLang="en-US" b="0" i="0">
              <a:solidFill>
                <a:schemeClr val="bg1"/>
              </a:solidFill>
              <a:latin typeface="Segoe WPC"/>
              <a:ea typeface="Segoe WPC"/>
            </a:endParaRPr>
          </a:p>
          <a:p>
            <a:pPr marL="228600" indent="0" latinLnBrk="1">
              <a:spcBef>
                <a:spcPts val="100"/>
              </a:spcBef>
              <a:spcAft>
                <a:spcPts val="100"/>
              </a:spcAft>
              <a:buNone/>
            </a:pPr>
            <a:r>
              <a:rPr lang="en-US" altLang="zh-CN">
                <a:solidFill>
                  <a:schemeClr val="bg1"/>
                </a:solidFill>
                <a:latin typeface="Consolas" panose="020B0609020204030204"/>
                <a:ea typeface="Consolas" panose="020B0609020204030204"/>
                <a:sym typeface="+mn-ea"/>
              </a:rPr>
              <a:t> val_frac = 0.15</a:t>
            </a:r>
            <a:endParaRPr lang="zh-CN" altLang="en-US" b="0" i="0">
              <a:solidFill>
                <a:schemeClr val="bg1"/>
              </a:solidFill>
              <a:latin typeface="Segoe WPC"/>
              <a:ea typeface="Segoe WPC"/>
            </a:endParaRPr>
          </a:p>
          <a:p>
            <a:pPr marL="228600" indent="0" latinLnBrk="1">
              <a:spcBef>
                <a:spcPts val="100"/>
              </a:spcBef>
              <a:spcAft>
                <a:spcPts val="100"/>
              </a:spcAft>
              <a:buNone/>
            </a:pPr>
            <a:r>
              <a:rPr lang="en-US" altLang="zh-CN">
                <a:solidFill>
                  <a:schemeClr val="bg1"/>
                </a:solidFill>
                <a:latin typeface="Consolas" panose="020B0609020204030204"/>
                <a:ea typeface="Consolas" panose="020B0609020204030204"/>
                <a:sym typeface="+mn-ea"/>
              </a:rPr>
              <a:t> test_frac = 0.15</a:t>
            </a:r>
            <a:endParaRPr lang="en-US" altLang="zh-CN" b="0" i="0">
              <a:solidFill>
                <a:schemeClr val="bg1"/>
              </a:solidFill>
              <a:latin typeface="Consolas" panose="020B0609020204030204"/>
              <a:ea typeface="Consolas" panose="020B0609020204030204"/>
            </a:endParaRPr>
          </a:p>
          <a:p>
            <a:endParaRPr lang="zh-CN" altLang="en-US"/>
          </a:p>
        </p:txBody>
      </p:sp>
      <p:sp>
        <p:nvSpPr>
          <p:cNvPr id="15" name="文本框 14"/>
          <p:cNvSpPr txBox="1"/>
          <p:nvPr/>
        </p:nvSpPr>
        <p:spPr>
          <a:xfrm>
            <a:off x="687070" y="1531620"/>
            <a:ext cx="4694555" cy="398780"/>
          </a:xfrm>
          <a:prstGeom prst="rect">
            <a:avLst/>
          </a:prstGeom>
          <a:noFill/>
        </p:spPr>
        <p:txBody>
          <a:bodyPr wrap="square" rtlCol="0" anchor="t">
            <a:spAutoFit/>
          </a:bodyPr>
          <a:p>
            <a:r>
              <a:rPr lang="en-US" altLang="zh-CN" sz="2000">
                <a:solidFill>
                  <a:schemeClr val="bg1"/>
                </a:solidFill>
                <a:sym typeface="+mn-ea"/>
              </a:rPr>
              <a:t>CNN (Convolutional Neural Network)</a:t>
            </a:r>
            <a:endParaRPr lang="zh-CN" altLang="en-US" sz="2000">
              <a:solidFill>
                <a:schemeClr val="bg1"/>
              </a:solidFill>
              <a:sym typeface="+mn-ea"/>
            </a:endParaRPr>
          </a:p>
        </p:txBody>
      </p:sp>
      <p:sp>
        <p:nvSpPr>
          <p:cNvPr id="16" name="文本框 15"/>
          <p:cNvSpPr txBox="1"/>
          <p:nvPr/>
        </p:nvSpPr>
        <p:spPr>
          <a:xfrm>
            <a:off x="687070" y="4065270"/>
            <a:ext cx="6096000" cy="398780"/>
          </a:xfrm>
          <a:prstGeom prst="rect">
            <a:avLst/>
          </a:prstGeom>
          <a:noFill/>
        </p:spPr>
        <p:txBody>
          <a:bodyPr wrap="square" rtlCol="0" anchor="t">
            <a:spAutoFit/>
          </a:bodyPr>
          <a:p>
            <a:r>
              <a:rPr lang="en-US" altLang="zh-CN" sz="2000">
                <a:solidFill>
                  <a:schemeClr val="bg1"/>
                </a:solidFill>
                <a:sym typeface="+mn-ea"/>
              </a:rPr>
              <a:t>Transformer</a:t>
            </a:r>
            <a:endParaRPr lang="en-US" altLang="zh-CN" sz="2000">
              <a:solidFill>
                <a:schemeClr val="bg1"/>
              </a:solidFill>
              <a:sym typeface="+mn-ea"/>
            </a:endParaRPr>
          </a:p>
        </p:txBody>
      </p:sp>
      <p:pic>
        <p:nvPicPr>
          <p:cNvPr id="18" name="图片 17"/>
          <p:cNvPicPr>
            <a:picLocks noChangeAspect="1"/>
          </p:cNvPicPr>
          <p:nvPr/>
        </p:nvPicPr>
        <p:blipFill>
          <a:blip r:embed="rId3"/>
          <a:stretch>
            <a:fillRect/>
          </a:stretch>
        </p:blipFill>
        <p:spPr>
          <a:xfrm>
            <a:off x="1494790" y="2088515"/>
            <a:ext cx="1857375" cy="1938020"/>
          </a:xfrm>
          <a:prstGeom prst="rect">
            <a:avLst/>
          </a:prstGeom>
        </p:spPr>
      </p:pic>
      <p:sp>
        <p:nvSpPr>
          <p:cNvPr id="19" name="文本框 18"/>
          <p:cNvSpPr txBox="1"/>
          <p:nvPr/>
        </p:nvSpPr>
        <p:spPr>
          <a:xfrm>
            <a:off x="3697605" y="2648585"/>
            <a:ext cx="2314575" cy="645160"/>
          </a:xfrm>
          <a:prstGeom prst="rect">
            <a:avLst/>
          </a:prstGeom>
          <a:noFill/>
        </p:spPr>
        <p:txBody>
          <a:bodyPr wrap="square" rtlCol="0" anchor="t">
            <a:spAutoFit/>
          </a:bodyPr>
          <a:p>
            <a:r>
              <a:rPr lang="en-US" altLang="zh-CN">
                <a:solidFill>
                  <a:schemeClr val="bg1"/>
                </a:solidFill>
              </a:rPr>
              <a:t>Read the hit image of the super layer</a:t>
            </a:r>
            <a:endParaRPr lang="en-US" altLang="zh-CN">
              <a:solidFill>
                <a:schemeClr val="bg1"/>
              </a:solidFill>
            </a:endParaRPr>
          </a:p>
        </p:txBody>
      </p:sp>
      <p:sp>
        <p:nvSpPr>
          <p:cNvPr id="21" name="文本框 20"/>
          <p:cNvSpPr txBox="1"/>
          <p:nvPr/>
        </p:nvSpPr>
        <p:spPr>
          <a:xfrm>
            <a:off x="4174490" y="4809490"/>
            <a:ext cx="1920240" cy="1198880"/>
          </a:xfrm>
          <a:prstGeom prst="rect">
            <a:avLst/>
          </a:prstGeom>
          <a:noFill/>
        </p:spPr>
        <p:txBody>
          <a:bodyPr wrap="square" rtlCol="0" anchor="t">
            <a:spAutoFit/>
          </a:bodyPr>
          <a:p>
            <a:r>
              <a:rPr lang="en-US" altLang="zh-CN">
                <a:solidFill>
                  <a:schemeClr val="bg1"/>
                </a:solidFill>
              </a:rPr>
              <a:t>Learn the development of </a:t>
            </a:r>
            <a:r>
              <a:rPr lang="en-US" altLang="zh-CN">
                <a:solidFill>
                  <a:schemeClr val="bg1"/>
                </a:solidFill>
              </a:rPr>
              <a:t>shower at different levels</a:t>
            </a:r>
            <a:endParaRPr lang="en-US" altLang="zh-CN">
              <a:solidFill>
                <a:schemeClr val="bg1"/>
              </a:solidFill>
            </a:endParaRPr>
          </a:p>
        </p:txBody>
      </p:sp>
      <p:pic>
        <p:nvPicPr>
          <p:cNvPr id="7" name="图片 6"/>
          <p:cNvPicPr>
            <a:picLocks noChangeAspect="1"/>
          </p:cNvPicPr>
          <p:nvPr/>
        </p:nvPicPr>
        <p:blipFill>
          <a:blip r:embed="rId4"/>
          <a:stretch>
            <a:fillRect/>
          </a:stretch>
        </p:blipFill>
        <p:spPr>
          <a:xfrm>
            <a:off x="6095365" y="4008120"/>
            <a:ext cx="3291205" cy="2063750"/>
          </a:xfrm>
          <a:prstGeom prst="rect">
            <a:avLst/>
          </a:prstGeom>
        </p:spPr>
      </p:pic>
      <p:pic>
        <p:nvPicPr>
          <p:cNvPr id="2" name="图片 1"/>
          <p:cNvPicPr/>
          <p:nvPr/>
        </p:nvPicPr>
        <p:blipFill>
          <a:blip r:embed="rId5"/>
          <a:stretch>
            <a:fillRect/>
          </a:stretch>
        </p:blipFill>
        <p:spPr>
          <a:xfrm>
            <a:off x="1396365" y="4559300"/>
            <a:ext cx="2054860" cy="209740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243152"/>
        </a:solidFill>
        <a:effectLst/>
      </p:bgPr>
    </p:bg>
    <p:spTree>
      <p:nvGrpSpPr>
        <p:cNvPr id="1" name=""/>
        <p:cNvGrpSpPr/>
        <p:nvPr/>
      </p:nvGrpSpPr>
      <p:grpSpPr>
        <a:xfrm>
          <a:off x="0" y="0"/>
          <a:ext cx="0" cy="0"/>
          <a:chOff x="0" y="0"/>
          <a:chExt cx="0" cy="0"/>
        </a:xfrm>
      </p:grpSpPr>
      <p:pic>
        <p:nvPicPr>
          <p:cNvPr id="8" name="PA-图片 16"/>
          <p:cNvPicPr>
            <a:picLocks noChangeAspect="1"/>
          </p:cNvPicPr>
          <p:nvPr>
            <p:custDataLst>
              <p:tags r:id="rId1"/>
            </p:custDataLst>
          </p:nvPr>
        </p:nvPicPr>
        <p:blipFill>
          <a:blip r:embed="rId2" cstate="print">
            <a:extLst>
              <a:ext uri="{28A0092B-C50C-407E-A947-70E740481C1C}">
                <a14:useLocalDpi xmlns:a14="http://schemas.microsoft.com/office/drawing/2010/main" val="0"/>
              </a:ext>
            </a:extLst>
          </a:blip>
          <a:stretch>
            <a:fillRect/>
          </a:stretch>
        </p:blipFill>
        <p:spPr>
          <a:xfrm>
            <a:off x="8906864" y="216748"/>
            <a:ext cx="2559535" cy="1002485"/>
          </a:xfrm>
          <a:prstGeom prst="rect">
            <a:avLst/>
          </a:prstGeom>
        </p:spPr>
      </p:pic>
      <p:sp>
        <p:nvSpPr>
          <p:cNvPr id="3" name="灯片编号占位符 2"/>
          <p:cNvSpPr>
            <a:spLocks noGrp="1"/>
          </p:cNvSpPr>
          <p:nvPr>
            <p:ph type="sldNum" sz="quarter" idx="12"/>
          </p:nvPr>
        </p:nvSpPr>
        <p:spPr/>
        <p:txBody>
          <a:bodyPr/>
          <a:p>
            <a:fld id="{DECEAADD-04E7-4E9A-9769-230A8A5E70EE}" type="slidenum">
              <a:rPr lang="zh-CN" altLang="en-US" smtClean="0"/>
            </a:fld>
            <a:endParaRPr lang="zh-CN" altLang="en-US"/>
          </a:p>
        </p:txBody>
      </p:sp>
      <p:pic>
        <p:nvPicPr>
          <p:cNvPr id="11" name="图片 10" descr="Gemini_Generated_Image_qqinreqqinreqqin"/>
          <p:cNvPicPr>
            <a:picLocks noChangeAspect="1"/>
          </p:cNvPicPr>
          <p:nvPr/>
        </p:nvPicPr>
        <p:blipFill>
          <a:blip r:embed="rId3"/>
          <a:stretch>
            <a:fillRect/>
          </a:stretch>
        </p:blipFill>
        <p:spPr>
          <a:xfrm>
            <a:off x="725170" y="1140460"/>
            <a:ext cx="9890760" cy="5394960"/>
          </a:xfrm>
          <a:prstGeom prst="rect">
            <a:avLst/>
          </a:prstGeom>
        </p:spPr>
      </p:pic>
      <p:sp>
        <p:nvSpPr>
          <p:cNvPr id="12" name="文本框 11"/>
          <p:cNvSpPr txBox="1"/>
          <p:nvPr/>
        </p:nvSpPr>
        <p:spPr>
          <a:xfrm>
            <a:off x="687070" y="356870"/>
            <a:ext cx="6389370" cy="583565"/>
          </a:xfrm>
          <a:prstGeom prst="rect">
            <a:avLst/>
          </a:prstGeom>
        </p:spPr>
        <p:txBody>
          <a:bodyPr wrap="square">
            <a:spAutoFit/>
          </a:bodyPr>
          <a:p>
            <a:pPr marL="0" indent="0">
              <a:spcBef>
                <a:spcPct val="0"/>
              </a:spcBef>
              <a:spcAft>
                <a:spcPct val="0"/>
              </a:spcAft>
            </a:pPr>
            <a:r>
              <a:rPr lang="en-US" altLang="zh-CN" sz="3200">
                <a:solidFill>
                  <a:schemeClr val="bg1"/>
                </a:solidFill>
                <a:sym typeface="+mn-ea"/>
              </a:rPr>
              <a:t>CNN+Transformer</a:t>
            </a:r>
            <a:r>
              <a:rPr lang="en-US" altLang="zh-CN" sz="3200" b="0" i="0">
                <a:solidFill>
                  <a:schemeClr val="bg1"/>
                </a:solidFill>
                <a:ea typeface="微软雅黑" panose="020B0503020204020204" pitchFamily="34" charset="-122"/>
                <a:cs typeface="+mn-lt"/>
              </a:rPr>
              <a:t> </a:t>
            </a:r>
            <a:r>
              <a:rPr lang="en-US" altLang="zh-CN" sz="3200" b="0" i="0">
                <a:solidFill>
                  <a:schemeClr val="accent2"/>
                </a:solidFill>
                <a:ea typeface="微软雅黑" panose="020B0503020204020204" pitchFamily="34" charset="-122"/>
                <a:cs typeface="+mn-lt"/>
              </a:rPr>
              <a:t>Trian </a:t>
            </a:r>
            <a:r>
              <a:rPr lang="en-US" altLang="zh-CN" sz="3200">
                <a:solidFill>
                  <a:srgbClr val="FF0000"/>
                </a:solidFill>
                <a:sym typeface="+mn-ea"/>
              </a:rPr>
              <a:t>(12000)</a:t>
            </a:r>
            <a:endParaRPr lang="en-US" altLang="zh-CN" sz="3200" b="0" i="0">
              <a:solidFill>
                <a:schemeClr val="accent2"/>
              </a:solidFill>
              <a:ea typeface="微软雅黑" panose="020B0503020204020204" pitchFamily="34" charset="-122"/>
              <a:cs typeface="+mn-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p="http://schemas.openxmlformats.org/presentationml/2006/main">
  <p:tag name="PA" val="v5.2.10"/>
</p:tagLst>
</file>

<file path=ppt/tags/tag10.xml><?xml version="1.0" encoding="utf-8"?>
<p:tagLst xmlns:p="http://schemas.openxmlformats.org/presentationml/2006/main">
  <p:tag name="PA" val="v5.2.10"/>
</p:tagLst>
</file>

<file path=ppt/tags/tag11.xml><?xml version="1.0" encoding="utf-8"?>
<p:tagLst xmlns:p="http://schemas.openxmlformats.org/presentationml/2006/main">
  <p:tag name="PA" val="v5.2.10"/>
</p:tagLst>
</file>

<file path=ppt/tags/tag12.xml><?xml version="1.0" encoding="utf-8"?>
<p:tagLst xmlns:p="http://schemas.openxmlformats.org/presentationml/2006/main">
  <p:tag name="PA" val="v5.2.10"/>
</p:tagLst>
</file>

<file path=ppt/tags/tag13.xml><?xml version="1.0" encoding="utf-8"?>
<p:tagLst xmlns:p="http://schemas.openxmlformats.org/presentationml/2006/main">
  <p:tag name="PA" val="v5.2.10"/>
</p:tagLst>
</file>

<file path=ppt/tags/tag14.xml><?xml version="1.0" encoding="utf-8"?>
<p:tagLst xmlns:p="http://schemas.openxmlformats.org/presentationml/2006/main">
  <p:tag name="PA" val="v5.2.10"/>
</p:tagLst>
</file>

<file path=ppt/tags/tag15.xml><?xml version="1.0" encoding="utf-8"?>
<p:tagLst xmlns:p="http://schemas.openxmlformats.org/presentationml/2006/main">
  <p:tag name="PA" val="v5.2.10"/>
</p:tagLst>
</file>

<file path=ppt/tags/tag16.xml><?xml version="1.0" encoding="utf-8"?>
<p:tagLst xmlns:p="http://schemas.openxmlformats.org/presentationml/2006/main">
  <p:tag name="PA" val="v5.2.10"/>
</p:tagLst>
</file>

<file path=ppt/tags/tag17.xml><?xml version="1.0" encoding="utf-8"?>
<p:tagLst xmlns:p="http://schemas.openxmlformats.org/presentationml/2006/main">
  <p:tag name="PA" val="v5.2.10"/>
</p:tagLst>
</file>

<file path=ppt/tags/tag18.xml><?xml version="1.0" encoding="utf-8"?>
<p:tagLst xmlns:p="http://schemas.openxmlformats.org/presentationml/2006/main">
  <p:tag name="PA" val="v5.2.10"/>
</p:tagLst>
</file>

<file path=ppt/tags/tag19.xml><?xml version="1.0" encoding="utf-8"?>
<p:tagLst xmlns:p="http://schemas.openxmlformats.org/presentationml/2006/main">
  <p:tag name="PA" val="v5.2.10"/>
</p:tagLst>
</file>

<file path=ppt/tags/tag2.xml><?xml version="1.0" encoding="utf-8"?>
<p:tagLst xmlns:p="http://schemas.openxmlformats.org/presentationml/2006/main">
  <p:tag name="PA" val="v5.2.10"/>
</p:tagLst>
</file>

<file path=ppt/tags/tag20.xml><?xml version="1.0" encoding="utf-8"?>
<p:tagLst xmlns:p="http://schemas.openxmlformats.org/presentationml/2006/main">
  <p:tag name="PA" val="v5.2.10"/>
</p:tagLst>
</file>

<file path=ppt/tags/tag21.xml><?xml version="1.0" encoding="utf-8"?>
<p:tagLst xmlns:p="http://schemas.openxmlformats.org/presentationml/2006/main">
  <p:tag name="PA" val="v5.2.10"/>
</p:tagLst>
</file>

<file path=ppt/tags/tag22.xml><?xml version="1.0" encoding="utf-8"?>
<p:tagLst xmlns:p="http://schemas.openxmlformats.org/presentationml/2006/main">
  <p:tag name="PA" val="v5.2.10"/>
</p:tagLst>
</file>

<file path=ppt/tags/tag23.xml><?xml version="1.0" encoding="utf-8"?>
<p:tagLst xmlns:p="http://schemas.openxmlformats.org/presentationml/2006/main">
  <p:tag name="PA" val="v5.2.10"/>
</p:tagLst>
</file>

<file path=ppt/tags/tag24.xml><?xml version="1.0" encoding="utf-8"?>
<p:tagLst xmlns:p="http://schemas.openxmlformats.org/presentationml/2006/main">
  <p:tag name="TABLE_ENDDRAG_ORIGIN_RECT" val="336*314"/>
  <p:tag name="TABLE_ENDDRAG_RECT" val="566*111*336*314"/>
</p:tagLst>
</file>

<file path=ppt/tags/tag25.xml><?xml version="1.0" encoding="utf-8"?>
<p:tagLst xmlns:p="http://schemas.openxmlformats.org/presentationml/2006/main">
  <p:tag name="PA" val="v5.2.10"/>
</p:tagLst>
</file>

<file path=ppt/tags/tag26.xml><?xml version="1.0" encoding="utf-8"?>
<p:tagLst xmlns:p="http://schemas.openxmlformats.org/presentationml/2006/main">
  <p:tag name="TABLE_ENDDRAG_ORIGIN_RECT" val="336*314"/>
  <p:tag name="TABLE_ENDDRAG_RECT" val="566*111*336*314"/>
</p:tagLst>
</file>

<file path=ppt/tags/tag27.xml><?xml version="1.0" encoding="utf-8"?>
<p:tagLst xmlns:p="http://schemas.openxmlformats.org/presentationml/2006/main">
  <p:tag name="PA" val="v5.2.10"/>
</p:tagLst>
</file>

<file path=ppt/tags/tag28.xml><?xml version="1.0" encoding="utf-8"?>
<p:tagLst xmlns:p="http://schemas.openxmlformats.org/presentationml/2006/main">
  <p:tag name="PA" val="v5.2.10"/>
</p:tagLst>
</file>

<file path=ppt/tags/tag29.xml><?xml version="1.0" encoding="utf-8"?>
<p:tagLst xmlns:p="http://schemas.openxmlformats.org/presentationml/2006/main">
  <p:tag name="PA" val="v5.2.10"/>
</p:tagLst>
</file>

<file path=ppt/tags/tag3.xml><?xml version="1.0" encoding="utf-8"?>
<p:tagLst xmlns:p="http://schemas.openxmlformats.org/presentationml/2006/main">
  <p:tag name="PA" val="v5.2.10"/>
</p:tagLst>
</file>

<file path=ppt/tags/tag30.xml><?xml version="1.0" encoding="utf-8"?>
<p:tagLst xmlns:p="http://schemas.openxmlformats.org/presentationml/2006/main">
  <p:tag name="PA" val="v5.2.10"/>
</p:tagLst>
</file>

<file path=ppt/tags/tag31.xml><?xml version="1.0" encoding="utf-8"?>
<p:tagLst xmlns:p="http://schemas.openxmlformats.org/presentationml/2006/main">
  <p:tag name="PA" val="v5.2.10"/>
</p:tagLst>
</file>

<file path=ppt/tags/tag32.xml><?xml version="1.0" encoding="utf-8"?>
<p:tagLst xmlns:p="http://schemas.openxmlformats.org/presentationml/2006/main">
  <p:tag name="COMMONDATA" val="eyJoZGlkIjoiNDdiNTYwMTY1NWM5NjljZjUyN2I0YjkyZWMzZmJiM2IifQ=="/>
</p:tagLst>
</file>

<file path=ppt/tags/tag4.xml><?xml version="1.0" encoding="utf-8"?>
<p:tagLst xmlns:p="http://schemas.openxmlformats.org/presentationml/2006/main">
  <p:tag name="PA" val="v5.2.10"/>
</p:tagLst>
</file>

<file path=ppt/tags/tag5.xml><?xml version="1.0" encoding="utf-8"?>
<p:tagLst xmlns:p="http://schemas.openxmlformats.org/presentationml/2006/main">
  <p:tag name="PA" val="v5.2.10"/>
</p:tagLst>
</file>

<file path=ppt/tags/tag6.xml><?xml version="1.0" encoding="utf-8"?>
<p:tagLst xmlns:p="http://schemas.openxmlformats.org/presentationml/2006/main">
  <p:tag name="PA" val="v5.2.10"/>
</p:tagLst>
</file>

<file path=ppt/tags/tag7.xml><?xml version="1.0" encoding="utf-8"?>
<p:tagLst xmlns:p="http://schemas.openxmlformats.org/presentationml/2006/main">
  <p:tag name="PA" val="v5.2.10"/>
</p:tagLst>
</file>

<file path=ppt/tags/tag8.xml><?xml version="1.0" encoding="utf-8"?>
<p:tagLst xmlns:p="http://schemas.openxmlformats.org/presentationml/2006/main">
  <p:tag name="PA" val="v5.2.10"/>
</p:tagLst>
</file>

<file path=ppt/tags/tag9.xml><?xml version="1.0" encoding="utf-8"?>
<p:tagLst xmlns:p="http://schemas.openxmlformats.org/presentationml/2006/main">
  <p:tag name="PA" val="v5.2.10"/>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5357</Words>
  <Application>WPS 演示</Application>
  <PresentationFormat>宽屏</PresentationFormat>
  <Paragraphs>414</Paragraphs>
  <Slides>29</Slides>
  <Notes>5</Notes>
  <HiddenSlides>0</HiddenSlides>
  <MMClips>0</MMClips>
  <ScaleCrop>false</ScaleCrop>
  <HeadingPairs>
    <vt:vector size="6" baseType="variant">
      <vt:variant>
        <vt:lpstr>已用的字体</vt:lpstr>
      </vt:variant>
      <vt:variant>
        <vt:i4>16</vt:i4>
      </vt:variant>
      <vt:variant>
        <vt:lpstr>主题</vt:lpstr>
      </vt:variant>
      <vt:variant>
        <vt:i4>1</vt:i4>
      </vt:variant>
      <vt:variant>
        <vt:lpstr>幻灯片标题</vt:lpstr>
      </vt:variant>
      <vt:variant>
        <vt:i4>29</vt:i4>
      </vt:variant>
    </vt:vector>
  </HeadingPairs>
  <TitlesOfParts>
    <vt:vector size="46" baseType="lpstr">
      <vt:lpstr>Arial</vt:lpstr>
      <vt:lpstr>宋体</vt:lpstr>
      <vt:lpstr>Wingdings</vt:lpstr>
      <vt:lpstr>微软雅黑</vt:lpstr>
      <vt:lpstr>Arial</vt:lpstr>
      <vt:lpstr>Wingdings</vt:lpstr>
      <vt:lpstr>Consolas</vt:lpstr>
      <vt:lpstr>Segoe WPC</vt:lpstr>
      <vt:lpstr>Segoe Print</vt:lpstr>
      <vt:lpstr>Calibri</vt:lpstr>
      <vt:lpstr>Arial Unicode MS</vt:lpstr>
      <vt:lpstr>Calibri Light</vt:lpstr>
      <vt:lpstr>MS PGothic</vt:lpstr>
      <vt:lpstr>Consolas</vt:lpstr>
      <vt:lpstr>Segoe WPC</vt:lpstr>
      <vt:lpstr>SJBesse</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Administrator</dc:creator>
  <cp:lastModifiedBy>Eris</cp:lastModifiedBy>
  <cp:revision>218</cp:revision>
  <dcterms:created xsi:type="dcterms:W3CDTF">2017-05-16T12:52:00Z</dcterms:created>
  <dcterms:modified xsi:type="dcterms:W3CDTF">2026-04-17T01:58:29Z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2052-12.1.0.25865</vt:lpwstr>
  </property>
  <property fmtid="{D5CDD505-2E9C-101B-9397-08002B2CF9AE}" pid="3" name="ICV">
    <vt:lpwstr>2DB443B2FDF84DE5BF5336A020D86A72_12</vt:lpwstr>
  </property>
</Properties>
</file>