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58" r:id="rId1"/>
    <p:sldMasterId id="2147483664" r:id="rId2"/>
  </p:sldMasterIdLst>
  <p:notesMasterIdLst>
    <p:notesMasterId r:id="rId38"/>
  </p:notesMasterIdLst>
  <p:sldIdLst>
    <p:sldId id="270" r:id="rId3"/>
    <p:sldId id="11090906" r:id="rId4"/>
    <p:sldId id="11090907" r:id="rId5"/>
    <p:sldId id="11090863" r:id="rId6"/>
    <p:sldId id="11090842" r:id="rId7"/>
    <p:sldId id="11090862" r:id="rId8"/>
    <p:sldId id="11090904" r:id="rId9"/>
    <p:sldId id="11090866" r:id="rId10"/>
    <p:sldId id="11090875" r:id="rId11"/>
    <p:sldId id="11090903" r:id="rId12"/>
    <p:sldId id="11090900" r:id="rId13"/>
    <p:sldId id="11090901" r:id="rId14"/>
    <p:sldId id="11090902" r:id="rId15"/>
    <p:sldId id="11090874" r:id="rId16"/>
    <p:sldId id="11090872" r:id="rId17"/>
    <p:sldId id="11090861" r:id="rId18"/>
    <p:sldId id="11090880" r:id="rId19"/>
    <p:sldId id="11090869" r:id="rId20"/>
    <p:sldId id="11090877" r:id="rId21"/>
    <p:sldId id="11090881" r:id="rId22"/>
    <p:sldId id="11090894" r:id="rId23"/>
    <p:sldId id="11090895" r:id="rId24"/>
    <p:sldId id="11090893" r:id="rId25"/>
    <p:sldId id="11090882" r:id="rId26"/>
    <p:sldId id="11090867" r:id="rId27"/>
    <p:sldId id="11090898" r:id="rId28"/>
    <p:sldId id="11090897" r:id="rId29"/>
    <p:sldId id="11090868" r:id="rId30"/>
    <p:sldId id="11090878" r:id="rId31"/>
    <p:sldId id="11090879" r:id="rId32"/>
    <p:sldId id="11090886" r:id="rId33"/>
    <p:sldId id="11090887" r:id="rId34"/>
    <p:sldId id="11090888" r:id="rId35"/>
    <p:sldId id="11090889" r:id="rId36"/>
    <p:sldId id="1109089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CEF748-A7EF-CBFD-7D02-38B5A35A925C}" name="简杰 彭" initials="简彭" userId="a497cc72c4ec01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FF9900"/>
    <a:srgbClr val="A4B0BB"/>
    <a:srgbClr val="A5B1BB"/>
    <a:srgbClr val="FFFFFF"/>
    <a:srgbClr val="005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6" autoAdjust="0"/>
    <p:restoredTop sz="95337" autoAdjust="0"/>
  </p:normalViewPr>
  <p:slideViewPr>
    <p:cSldViewPr snapToGrid="0">
      <p:cViewPr varScale="1">
        <p:scale>
          <a:sx n="110" d="100"/>
          <a:sy n="110" d="100"/>
        </p:scale>
        <p:origin x="62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3723F-4BA3-41FB-8294-5DB799377383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AE21A-88C6-47B7-8048-C2E3D3744B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4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E21A-88C6-47B7-8048-C2E3D3744B1B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4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E21A-88C6-47B7-8048-C2E3D3744B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91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E21A-88C6-47B7-8048-C2E3D3744B1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19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A3373-8793-0FDF-7BFE-1F1E9C72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D359849-8989-D5A2-8673-CB985D317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E40247-6629-0EA4-1F95-6D3737733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52C063-1FC1-0F35-9F44-46E2A2BCB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AE21A-88C6-47B7-8048-C2E3D3744B1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62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67800" y="6356349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1479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66A53-C90D-F523-A3E5-4E876B40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4A63B7-ED94-0768-274F-B41E5126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4065CC-121B-E7B2-39D4-C79F34EF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D87C1-BDA5-5B68-5363-5F36A874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6DA236-F051-094B-B673-BC404794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5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9DF33-848C-1E5B-ACFB-45FCFD71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08C8FD-9215-ACED-B7AA-1EB011C58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CD6832-0381-0C5E-96DE-B8C1FE2B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D80846-B646-B722-E44D-33C2176F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0985A-90CE-D41D-6ADE-D18C415E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0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9C2EF-CAB5-8D1D-D539-8CD74CCF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D3434-9F6C-F2A1-FD4B-85D8257F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77B09-976A-559E-81C2-A7BD4CBE0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66EFF-1FD2-F976-0795-FB83A161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CB1A8A-BDED-F56A-267B-268289AD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5985EC-7727-B92E-000A-527D5B5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38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15A661-BD7E-FAFF-B9F6-8F2FF1C5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CDB411-A2C7-DCFD-8C52-4E630D419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5AE59C-2CEA-5CC9-D5D1-B6DB64101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2BEA9B-5361-2480-23E3-65972AB43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88DB08-DF30-8C81-A43B-7CD8B64B8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BFD30C-89A5-38EE-703E-6A460C25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628ECF-F7C2-A4B5-DC04-F6F2327B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D7EDAF-0CF2-E605-1787-CEB0DFB6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4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DB5F-000C-B8E6-CCCC-C260D297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7C7DFF-E7CE-1C6D-21ED-CE78602F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903D61-5D73-5DD8-1B66-AA99ECB9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88F974-613F-3300-AA2B-D1DD9CBF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19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C42E2B-010B-8761-0685-A27845CF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144BDF-3AF4-C406-38AD-A2C69DC4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F160E2-5AD6-CF94-5CB2-D91E76C11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4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F8C754-66F8-7AF0-9ECC-24D8BCE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F5E8A5-60AA-8DDF-EE86-1F3B540B4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081F22-3857-43FB-3936-9C6ECCA24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C693BD-E0D2-A257-E81C-787A4A8D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C4B65A-354D-6DA2-7FAF-29D56AD2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D46B1D-F79E-F998-74CD-2BCA3E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82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ABD67-A30B-C89E-81A1-71776562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5BA9DC8-F1A6-D75D-3A6D-A6BC497FD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7EC644-5FA4-6299-6311-FCD16F40E4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AF0886-DD73-AEF5-E3F7-C56C8C39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7CC85-75D5-9072-A94C-D2F31CD5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EAC579-A182-F7A5-1A30-A138F75F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0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1AF089-1D6C-299A-BA93-AAE63B29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3DB42E-BF58-E487-B6C4-8600BDD08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D702CA-5A61-D7E4-5B92-99709E85A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B8298-10AF-5B63-08FA-26305C4F9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83EA55-8F42-F6B6-2805-F34D3FC8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2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D7D886-7DCE-6586-9717-E86C5B8ED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77779F-CE9D-0AD4-0F4F-E76A9961F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EFB051-078E-6369-9877-43E54FC2A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A86152-556B-4014-44EF-448FD935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8BE9-74B2-3DF9-129B-3F70E198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99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25640" y="631807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5685AF-4EFD-D851-A206-C7C7956C06DF}"/>
              </a:ext>
            </a:extLst>
          </p:cNvPr>
          <p:cNvSpPr/>
          <p:nvPr/>
        </p:nvSpPr>
        <p:spPr>
          <a:xfrm>
            <a:off x="394863" y="884133"/>
            <a:ext cx="5284968" cy="4571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60F067F-3939-1DC0-2FCA-C3C0A1DF1586}"/>
              </a:ext>
            </a:extLst>
          </p:cNvPr>
          <p:cNvCxnSpPr/>
          <p:nvPr/>
        </p:nvCxnSpPr>
        <p:spPr>
          <a:xfrm>
            <a:off x="394863" y="921294"/>
            <a:ext cx="11350397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A83C18-04F1-BF68-7FCC-4B57E740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2" y="220517"/>
            <a:ext cx="10515600" cy="644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0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70270F-740E-F8D2-F6F1-8740AF0DDB53}"/>
              </a:ext>
            </a:extLst>
          </p:cNvPr>
          <p:cNvSpPr/>
          <p:nvPr userDrawn="1"/>
        </p:nvSpPr>
        <p:spPr>
          <a:xfrm>
            <a:off x="394863" y="884133"/>
            <a:ext cx="5284968" cy="4571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C6A839D-A576-5B8E-A66A-CC03FCC6F17A}"/>
              </a:ext>
            </a:extLst>
          </p:cNvPr>
          <p:cNvCxnSpPr/>
          <p:nvPr userDrawn="1"/>
        </p:nvCxnSpPr>
        <p:spPr>
          <a:xfrm>
            <a:off x="394863" y="921294"/>
            <a:ext cx="11350397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89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96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9D38C4B-FFDB-0973-017C-D0B1BCB4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97" y="6274534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70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67800" y="6356349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125640" y="631807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5685AF-4EFD-D851-A206-C7C7956C06DF}"/>
              </a:ext>
            </a:extLst>
          </p:cNvPr>
          <p:cNvSpPr/>
          <p:nvPr userDrawn="1"/>
        </p:nvSpPr>
        <p:spPr>
          <a:xfrm>
            <a:off x="394863" y="884133"/>
            <a:ext cx="5284968" cy="45719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60F067F-3939-1DC0-2FCA-C3C0A1DF1586}"/>
              </a:ext>
            </a:extLst>
          </p:cNvPr>
          <p:cNvCxnSpPr/>
          <p:nvPr userDrawn="1"/>
        </p:nvCxnSpPr>
        <p:spPr>
          <a:xfrm>
            <a:off x="394863" y="921294"/>
            <a:ext cx="11350397" cy="0"/>
          </a:xfrm>
          <a:prstGeom prst="line">
            <a:avLst/>
          </a:prstGeom>
          <a:ln w="127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4A362D94-5B3D-D4FA-F8C5-3684DD292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283"/>
          <a:stretch/>
        </p:blipFill>
        <p:spPr>
          <a:xfrm>
            <a:off x="10044992" y="38201"/>
            <a:ext cx="858900" cy="86378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6C9FE8F-0B19-AD49-6EDE-96BE787FD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08093" y="38201"/>
            <a:ext cx="857705" cy="86378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A83C18-04F1-BF68-7FCC-4B57E740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2" y="220517"/>
            <a:ext cx="10515600" cy="644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000" b="1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6CC875-BD8F-F411-6AC4-58EFD0E9C4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66015" y="75362"/>
            <a:ext cx="786360" cy="7894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9D38C4B-FFDB-0973-017C-D0B1BCB4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97" y="6274534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C151D-8BED-2583-12E8-95B5497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AA257E-28E1-F87D-66D4-B1366748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D535806-3013-0798-6114-ACF33691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A9D288-55CB-82FE-EBBA-4611222B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34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EC592-0E5D-B294-41C4-0C3EE522C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574C4D-1B1F-4C08-B812-382C9B7C7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437AB3-4B4C-F404-64DA-19DB0EED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403CC-FF72-3A92-DE9A-3D1EB114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A0A3BC-20D3-3FFC-EC9F-3BFF0F2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35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830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57" r:id="rId5"/>
    <p:sldLayoutId id="2147483649" r:id="rId6"/>
    <p:sldLayoutId id="2147483650" r:id="rId7"/>
    <p:sldLayoutId id="214748366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53512C-EE7F-EA7E-0375-BE5A3656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F3C05D-6F42-C783-3C16-E6C4238E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ED72E5-B26D-D0F9-DF23-3F3326EE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5E34-7AB0-4A6F-9FA1-D30C940B09A2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2F1C6-02D6-3C99-2B4B-D0C2987F4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76E2E6-487C-6C3B-7F92-F92CA75DB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D204D-FE6E-44E9-9D86-19C4DE4A35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58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56.png"/><Relationship Id="rId10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5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69.png"/><Relationship Id="rId7" Type="http://schemas.openxmlformats.org/officeDocument/2006/relationships/image" Target="../media/image53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7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36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0.png"/><Relationship Id="rId4" Type="http://schemas.openxmlformats.org/officeDocument/2006/relationships/image" Target="../media/image9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11.png"/><Relationship Id="rId7" Type="http://schemas.openxmlformats.org/officeDocument/2006/relationships/image" Target="../media/image9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8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90.png"/><Relationship Id="rId3" Type="http://schemas.openxmlformats.org/officeDocument/2006/relationships/image" Target="../media/image290.png"/><Relationship Id="rId7" Type="http://schemas.openxmlformats.org/officeDocument/2006/relationships/image" Target="../media/image40.png"/><Relationship Id="rId12" Type="http://schemas.openxmlformats.org/officeDocument/2006/relationships/image" Target="../media/image3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370.png"/><Relationship Id="rId5" Type="http://schemas.openxmlformats.org/officeDocument/2006/relationships/image" Target="../media/image38.png"/><Relationship Id="rId15" Type="http://schemas.openxmlformats.org/officeDocument/2006/relationships/image" Target="../media/image410.png"/><Relationship Id="rId10" Type="http://schemas.openxmlformats.org/officeDocument/2006/relationships/image" Target="../media/image360.png"/><Relationship Id="rId4" Type="http://schemas.openxmlformats.org/officeDocument/2006/relationships/image" Target="../media/image37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FC20BA-BE8D-2743-A906-CE466A2BBCFD}"/>
              </a:ext>
            </a:extLst>
          </p:cNvPr>
          <p:cNvSpPr/>
          <p:nvPr/>
        </p:nvSpPr>
        <p:spPr>
          <a:xfrm>
            <a:off x="1261031" y="3769902"/>
            <a:ext cx="9371024" cy="114755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b="1" dirty="0" err="1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Jianjie</a:t>
            </a:r>
            <a:r>
              <a:rPr kumimoji="1" lang="en-US" altLang="zh-CN" sz="2400" b="1" dirty="0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 Peng</a:t>
            </a:r>
            <a:endParaRPr kumimoji="1"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>
                <a:solidFill>
                  <a:srgbClr val="071F65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Calibri" panose="020F0502020204030204" pitchFamily="34" charset="0"/>
              </a:rPr>
              <a:t>2026/4/14</a:t>
            </a:r>
            <a:endParaRPr kumimoji="1" lang="zh-CN" altLang="en-US" sz="2400" b="1" dirty="0">
              <a:solidFill>
                <a:srgbClr val="071F65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F945B3-B18D-F902-EE77-9FAAE53C32B2}"/>
              </a:ext>
            </a:extLst>
          </p:cNvPr>
          <p:cNvSpPr/>
          <p:nvPr/>
        </p:nvSpPr>
        <p:spPr>
          <a:xfrm>
            <a:off x="1931502" y="2066481"/>
            <a:ext cx="8030082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dirty="0"/>
              <a:t>Group Meeting</a:t>
            </a:r>
            <a:endParaRPr lang="en-US" altLang="zh-CN" sz="3600" b="1" dirty="0">
              <a:latin typeface="华文楷体" panose="02010600040101010101" pitchFamily="2" charset="-122"/>
              <a:ea typeface="华文楷体" panose="02010600040101010101" pitchFamily="2" charset="-122"/>
              <a:cs typeface="Calibri" panose="020F050202020403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D082910-93B4-0DDD-A764-6CC577381FBB}"/>
              </a:ext>
            </a:extLst>
          </p:cNvPr>
          <p:cNvCxnSpPr>
            <a:cxnSpLocks/>
          </p:cNvCxnSpPr>
          <p:nvPr/>
        </p:nvCxnSpPr>
        <p:spPr>
          <a:xfrm flipH="1">
            <a:off x="474630" y="3267126"/>
            <a:ext cx="11242739" cy="0"/>
          </a:xfrm>
          <a:prstGeom prst="line">
            <a:avLst/>
          </a:prstGeom>
          <a:ln w="76200">
            <a:solidFill>
              <a:srgbClr val="00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87D4E7C-464F-BB3E-6887-F4323D3C2EF7}"/>
              </a:ext>
            </a:extLst>
          </p:cNvPr>
          <p:cNvSpPr/>
          <p:nvPr/>
        </p:nvSpPr>
        <p:spPr>
          <a:xfrm>
            <a:off x="0" y="0"/>
            <a:ext cx="12192000" cy="15121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526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E0AE91-5160-AD8E-4213-BC8F0449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07" y="1809679"/>
            <a:ext cx="5921828" cy="444137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3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2">
            <a:extLst>
              <a:ext uri="{FF2B5EF4-FFF2-40B4-BE49-F238E27FC236}">
                <a16:creationId xmlns:a16="http://schemas.microsoft.com/office/drawing/2014/main" id="{643E7173-CA58-4654-84C5-A85BEA7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0663"/>
            <a:ext cx="10515600" cy="6445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Scattering Modulation </a:t>
            </a:r>
            <a:r>
              <a:rPr lang="en-US" altLang="zh-CN" sz="36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&lt;0.1</a:t>
            </a:r>
            <a:endParaRPr lang="zh-CN" alt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7C208-99A5-E7C9-0FCC-7CA909162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7" y="1809680"/>
            <a:ext cx="5921828" cy="44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4474E6B-DD23-D820-3934-2C14010A9BE7}"/>
                  </a:ext>
                </a:extLst>
              </p:cNvPr>
              <p:cNvSpPr txBox="1"/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4474E6B-DD23-D820-3934-2C14010A9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blipFill>
                <a:blip r:embed="rId5"/>
                <a:stretch>
                  <a:fillRect l="-1385" t="-10769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981917C-AAAD-01BB-653E-F545F17DABA3}"/>
              </a:ext>
            </a:extLst>
          </p:cNvPr>
          <p:cNvSpPr txBox="1"/>
          <p:nvPr/>
        </p:nvSpPr>
        <p:spPr>
          <a:xfrm>
            <a:off x="8456873" y="1718020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02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FA045E06-3BF8-EDA6-84FA-26EDACDE1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0" y="1809680"/>
            <a:ext cx="5921828" cy="444137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3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2">
            <a:extLst>
              <a:ext uri="{FF2B5EF4-FFF2-40B4-BE49-F238E27FC236}">
                <a16:creationId xmlns:a16="http://schemas.microsoft.com/office/drawing/2014/main" id="{643E7173-CA58-4654-84C5-A85BEA7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0663"/>
            <a:ext cx="10515600" cy="6445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CN" sz="36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</a:t>
            </a:r>
            <a:endParaRPr lang="zh-CN" alt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0BD2719-562D-CFE7-EC68-A6B89A8DF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85" y="1786797"/>
            <a:ext cx="5921828" cy="44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4474E6B-DD23-D820-3934-2C14010A9BE7}"/>
                  </a:ext>
                </a:extLst>
              </p:cNvPr>
              <p:cNvSpPr txBox="1"/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4474E6B-DD23-D820-3934-2C14010A9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blipFill>
                <a:blip r:embed="rId5"/>
                <a:stretch>
                  <a:fillRect l="-1385" t="-10769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981917C-AAAD-01BB-653E-F545F17DABA3}"/>
              </a:ext>
            </a:extLst>
          </p:cNvPr>
          <p:cNvSpPr txBox="1"/>
          <p:nvPr/>
        </p:nvSpPr>
        <p:spPr>
          <a:xfrm>
            <a:off x="8456873" y="1718020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95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3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2">
            <a:extLst>
              <a:ext uri="{FF2B5EF4-FFF2-40B4-BE49-F238E27FC236}">
                <a16:creationId xmlns:a16="http://schemas.microsoft.com/office/drawing/2014/main" id="{643E7173-CA58-4654-84C5-A85BEA7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0663"/>
            <a:ext cx="10515600" cy="6445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0.1&lt;</a:t>
            </a:r>
            <a:r>
              <a:rPr lang="en-US" altLang="zh-CN" sz="36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&lt;0.2</a:t>
            </a:r>
            <a:endParaRPr lang="zh-CN" alt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107601-F573-C27C-F321-73372E782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1820448"/>
            <a:ext cx="5654289" cy="42407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807B88-32B2-FE38-8510-3BBA9EE02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74" y="1826979"/>
            <a:ext cx="5654289" cy="4240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C0065D-1A18-F4C3-CB7B-A497E0B32148}"/>
                  </a:ext>
                </a:extLst>
              </p:cNvPr>
              <p:cNvSpPr txBox="1"/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9C0065D-1A18-F4C3-CB7B-A497E0B32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blipFill>
                <a:blip r:embed="rId6"/>
                <a:stretch>
                  <a:fillRect l="-1385" t="-10769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AE43D8AD-A035-B631-76E3-E7605954B2E0}"/>
              </a:ext>
            </a:extLst>
          </p:cNvPr>
          <p:cNvSpPr txBox="1"/>
          <p:nvPr/>
        </p:nvSpPr>
        <p:spPr>
          <a:xfrm>
            <a:off x="8456873" y="1718020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22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36E38D-B416-A69F-D6A5-0371A6E3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6454749-EB67-F7AF-6D17-155C3657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0.2&lt;</a:t>
            </a:r>
            <a:r>
              <a:rPr lang="en-US" altLang="zh-CN" sz="40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633E23-F322-81C4-D150-070E5678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29" y="1823940"/>
            <a:ext cx="5791200" cy="43433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85FC14-52F7-CA31-BE64-8E7351F3C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2" y="1893185"/>
            <a:ext cx="5606548" cy="4204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20CD1-E710-F8E9-DD71-18205ACC29FA}"/>
                  </a:ext>
                </a:extLst>
              </p:cNvPr>
              <p:cNvSpPr txBox="1"/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5D20CD1-E710-F8E9-DD71-18205ACC2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592" y="1696112"/>
                <a:ext cx="3963485" cy="394147"/>
              </a:xfrm>
              <a:prstGeom prst="rect">
                <a:avLst/>
              </a:prstGeom>
              <a:blipFill>
                <a:blip r:embed="rId4"/>
                <a:stretch>
                  <a:fillRect l="-1385" t="-10769" b="-1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6C196CFD-E851-78F9-1827-353554940A9D}"/>
              </a:ext>
            </a:extLst>
          </p:cNvPr>
          <p:cNvSpPr txBox="1"/>
          <p:nvPr/>
        </p:nvSpPr>
        <p:spPr>
          <a:xfrm>
            <a:off x="8456873" y="1718020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A2C335-E691-A074-20AC-D9DDC4C03F45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DA2C335-E691-A074-20AC-D9DDC4C03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5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28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6CC65E2-08D0-179A-03B9-8A80FBFA56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sz="3600" dirty="0">
                    <a:solidFill>
                      <a:srgbClr val="2B4D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600" b="1" i="0" smtClean="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+mj-lt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𝐭𝐨</m:t>
                        </m:r>
                        <m:r>
                          <a:rPr lang="en-US" altLang="zh-CN" sz="3600" b="1" i="0" smtClean="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3600">
                            <a:solidFill>
                              <a:srgbClr val="2B4D8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3600" i="1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3600">
                                <a:solidFill>
                                  <a:srgbClr val="2B4D89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3600">
                        <a:solidFill>
                          <a:srgbClr val="2B4D8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3600" b="1" i="1">
                        <a:solidFill>
                          <a:srgbClr val="2B4D8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sz="3600" dirty="0">
                  <a:solidFill>
                    <a:srgbClr val="2B4D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86CC65E2-08D0-179A-03B9-8A80FBFA5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39" t="-18868" b="-30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785EF43-E1C1-FE98-12BC-315FE1349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2" y="2078588"/>
            <a:ext cx="5515108" cy="412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9989347C-D8B9-98B3-CDDE-B300425A73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𝐅𝐢𝐭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7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72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zh-CN" altLang="en-US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𝟎𝟐𝟗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𝟎𝟐𝟔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𝟎𝟎𝟔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𝑵𝑫𝑭</m:t>
                          </m:r>
                        </m:den>
                      </m:f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9989347C-D8B9-98B3-CDDE-B300425A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  <a:blipFill>
                <a:blip r:embed="rId4"/>
                <a:stretch>
                  <a:fillRect t="-230476" b="-2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48BB2-A7FA-12D6-EB22-97B3D1561016}"/>
                  </a:ext>
                </a:extLst>
              </p:cNvPr>
              <p:cNvSpPr txBox="1"/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C548BB2-A7FA-12D6-EB22-97B3D1561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blipFill>
                <a:blip r:embed="rId5"/>
                <a:stretch>
                  <a:fillRect l="-7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166F0BE-8937-92CE-92CD-707113480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2" y="2027290"/>
            <a:ext cx="5863570" cy="44009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61A7F8-A79C-D8F0-D723-490DDB82E3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92" y="2027290"/>
            <a:ext cx="5515108" cy="41394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A4A6DB7-CF54-16CD-0206-84B002C94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472" y="2627524"/>
            <a:ext cx="806962" cy="255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70CC27-BED2-621A-7325-622B7F8AE6F7}"/>
                  </a:ext>
                </a:extLst>
              </p:cNvPr>
              <p:cNvSpPr txBox="1"/>
              <p:nvPr/>
            </p:nvSpPr>
            <p:spPr>
              <a:xfrm>
                <a:off x="1327354" y="1947739"/>
                <a:ext cx="39634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0" smtClean="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1800" i="0" smtClean="0">
                            <a:solidFill>
                              <a:srgbClr val="363636"/>
                            </a:solidFill>
                            <a:latin typeface="HP Simplified Hans" panose="020B0500000000000000" pitchFamily="34" charset="-122"/>
                            <a:ea typeface="HP Simplified Hans" panose="020B0500000000000000" pitchFamily="34" charset="-122"/>
                            <a:cs typeface="Times New Roman" panose="02020603050405020304" pitchFamily="18" charset="0"/>
                          </a:rPr>
                          <m:t>pair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to</m:t>
                        </m:r>
                        <m:r>
                          <a:rPr lang="en-US" altLang="zh-CN" sz="1800" b="0" i="0" smtClean="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36363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1800">
                                <a:solidFill>
                                  <a:srgbClr val="36363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1800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=0.77</m:t>
                    </m:r>
                    <m:r>
                      <a:rPr lang="en-US" altLang="zh-CN" sz="1800" b="1" i="1">
                        <a:solidFill>
                          <a:srgbClr val="36363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𝑮𝒆𝑽</m:t>
                    </m:r>
                  </m:oMath>
                </a14:m>
                <a:endParaRPr lang="zh-CN" altLang="en-US" dirty="0">
                  <a:solidFill>
                    <a:srgbClr val="363636"/>
                  </a:solidFill>
                  <a:latin typeface="HP Simplified Hans" panose="020B0500000000000000" pitchFamily="34" charset="-122"/>
                  <a:ea typeface="HP Simplified Hans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270CC27-BED2-621A-7325-622B7F8AE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354" y="1947739"/>
                <a:ext cx="3963485" cy="394147"/>
              </a:xfrm>
              <a:prstGeom prst="rect">
                <a:avLst/>
              </a:prstGeom>
              <a:blipFill>
                <a:blip r:embed="rId9"/>
                <a:stretch>
                  <a:fillRect l="-1385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ADCBBAD8-45AD-7776-6F0A-619B3901FA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03" y="1977829"/>
            <a:ext cx="5515108" cy="413633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6AF7537-5FD8-AE45-0C84-E2D32F938BEF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DB8B431-6ECA-FBEB-2A8E-A176A3176432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55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AC346C-4074-85E9-C583-C327955B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5E3A6EF-F968-7C25-E5C1-6C949EAD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pair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6E30F9-132E-1341-8287-FCA845A0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757039"/>
            <a:ext cx="6175986" cy="46354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92042B-F7AF-93FE-7CDF-DF221CAE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" y="1757039"/>
            <a:ext cx="6175985" cy="46354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8D7FDC0-DEB6-72D5-6430-A9E53C45FE92}"/>
              </a:ext>
            </a:extLst>
          </p:cNvPr>
          <p:cNvSpPr txBox="1"/>
          <p:nvPr/>
        </p:nvSpPr>
        <p:spPr>
          <a:xfrm>
            <a:off x="2204119" y="1712592"/>
            <a:ext cx="1736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363636"/>
                </a:solidFill>
                <a:latin typeface="HP Simplified Hans" panose="020B0500000000000000" pitchFamily="34" charset="-122"/>
                <a:ea typeface="HP Simplified Hans" panose="020B0500000000000000" pitchFamily="34" charset="-122"/>
                <a:cs typeface="Times New Roman" panose="02020603050405020304" pitchFamily="18" charset="0"/>
              </a:rPr>
              <a:t>The other pair</a:t>
            </a:r>
            <a:endParaRPr lang="zh-CN" altLang="en-US" dirty="0">
              <a:solidFill>
                <a:srgbClr val="363636"/>
              </a:solidFill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B78C47-8F07-698D-A11C-A9BE7392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030" y="2406809"/>
            <a:ext cx="806962" cy="255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23E4D2-002C-E643-0186-1BD7DD991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2977" y="2372083"/>
            <a:ext cx="806962" cy="25544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063CC81D-717D-9405-35E6-FFB8D034D854}"/>
              </a:ext>
            </a:extLst>
          </p:cNvPr>
          <p:cNvSpPr/>
          <p:nvPr/>
        </p:nvSpPr>
        <p:spPr>
          <a:xfrm>
            <a:off x="10113065" y="2335696"/>
            <a:ext cx="1073426" cy="3645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2">
                <a:extLst>
                  <a:ext uri="{FF2B5EF4-FFF2-40B4-BE49-F238E27FC236}">
                    <a16:creationId xmlns:a16="http://schemas.microsoft.com/office/drawing/2014/main" id="{A75B5DC0-51F9-1699-EE31-483390F091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25000" lnSpcReduction="2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72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𝐅𝐢𝐭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CN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7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</m:d>
                      <m:r>
                        <a:rPr lang="en-US" altLang="zh-CN" sz="7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CN" sz="7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sz="72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7200" i="1" dirty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zh-CN" sz="720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720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zh-CN" altLang="en-US" sz="720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𝝋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𝟎𝟕𝟐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𝟎𝟐𝟑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𝟎𝟏𝟔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𝟎𝟎𝟓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7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72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zh-CN" sz="7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𝟎𝟏𝟒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𝟎𝟏𝟕</m:t>
                      </m:r>
                    </m:oMath>
                  </m:oMathPara>
                </a14:m>
                <a:endParaRPr lang="en-US" altLang="zh-CN" sz="7200" b="1" dirty="0">
                  <a:solidFill>
                    <a:srgbClr val="00206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𝝌</m:t>
                              </m:r>
                            </m:e>
                            <m:sup>
                              <m:r>
                                <a:rPr lang="en-US" altLang="zh-CN" sz="72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7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𝑵𝑫𝑭</m:t>
                          </m:r>
                        </m:den>
                      </m:f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7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altLang="zh-CN" sz="7200" dirty="0">
                  <a:solidFill>
                    <a:srgbClr val="002060"/>
                  </a:solidFill>
                </a:endParaRPr>
              </a:p>
              <a:p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标题 2">
                <a:extLst>
                  <a:ext uri="{FF2B5EF4-FFF2-40B4-BE49-F238E27FC236}">
                    <a16:creationId xmlns:a16="http://schemas.microsoft.com/office/drawing/2014/main" id="{A75B5DC0-51F9-1699-EE31-483390F0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561" y="3510004"/>
                <a:ext cx="4279392" cy="644311"/>
              </a:xfrm>
              <a:prstGeom prst="rect">
                <a:avLst/>
              </a:prstGeom>
              <a:blipFill>
                <a:blip r:embed="rId5"/>
                <a:stretch>
                  <a:fillRect t="-230476" b="-227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5B5E763-6F07-90A3-97B2-582D18BC40D8}"/>
                  </a:ext>
                </a:extLst>
              </p:cNvPr>
              <p:cNvSpPr txBox="1"/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5B5E763-6F07-90A3-97B2-582D18BC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91" y="1250122"/>
                <a:ext cx="7359651" cy="369332"/>
              </a:xfrm>
              <a:prstGeom prst="rect">
                <a:avLst/>
              </a:prstGeom>
              <a:blipFill>
                <a:blip r:embed="rId6"/>
                <a:stretch>
                  <a:fillRect l="-74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4A2BFFFC-CCEE-10A8-D0D0-ABFFDF6C1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30" y="1619454"/>
            <a:ext cx="6175985" cy="4631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EABDDB-E4E5-D642-C776-7B9A055CAF40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C85C19A-520E-F7B8-0052-6561D55C8C03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24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411E-5A7F-6CF4-9E4C-678E224DA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DA19F9B-E684-E7B7-3955-2FF0A4C7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C89520B-0B13-2ECE-7D15-9F8568CF828C}"/>
              </a:ext>
            </a:extLst>
          </p:cNvPr>
          <p:cNvSpPr txBox="1"/>
          <p:nvPr/>
        </p:nvSpPr>
        <p:spPr>
          <a:xfrm>
            <a:off x="1337911" y="2828835"/>
            <a:ext cx="9516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Thanks for Listening</a:t>
            </a:r>
            <a:r>
              <a:rPr lang="en-US" sz="7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!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C0C1C099-221A-B572-D552-60337BD4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52" y="220517"/>
            <a:ext cx="10515600" cy="644311"/>
          </a:xfrm>
        </p:spPr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Listening!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2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DD6258-E3E6-CAB1-C237-43CD5A61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274C808-1292-BCAB-9DBA-4CB2467D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152" y="3106844"/>
            <a:ext cx="10515600" cy="644311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Backup</a:t>
            </a:r>
            <a:endParaRPr lang="zh-CN" altLang="en-US" dirty="0"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33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4209FF-C919-5714-87A7-50050BDE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802DFF8-5438-C879-3D10-0A802503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Mass Category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93042A-3D6A-BDC5-19E2-C2B39BA5537B}"/>
                  </a:ext>
                </a:extLst>
              </p:cNvPr>
              <p:cNvSpPr txBox="1"/>
              <p:nvPr/>
            </p:nvSpPr>
            <p:spPr>
              <a:xfrm>
                <a:off x="1928528" y="5948746"/>
                <a:ext cx="1938185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en-US" altLang="zh-CN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93042A-3D6A-BDC5-19E2-C2B39BA55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28" y="5948746"/>
                <a:ext cx="1938185" cy="394147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950616C9-CBB0-1A81-CEA1-5735D0D75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2" y="1491286"/>
            <a:ext cx="5498800" cy="443333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B294514-F32D-256B-BE60-36A31796C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5415"/>
            <a:ext cx="5498800" cy="443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2AB858B-5C5A-DEE5-E76D-C615C1559388}"/>
                  </a:ext>
                </a:extLst>
              </p:cNvPr>
              <p:cNvSpPr txBox="1"/>
              <p:nvPr/>
            </p:nvSpPr>
            <p:spPr>
              <a:xfrm>
                <a:off x="8050973" y="5948746"/>
                <a:ext cx="19381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i="1">
                    <a:solidFill>
                      <a:srgbClr val="00206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r>
                  <a:rPr lang="en-US" altLang="zh-CN" b="1" i="0" dirty="0"/>
                  <a:t>0.6 </a:t>
                </a:r>
                <a:r>
                  <a:rPr lang="en-US" altLang="zh-CN" i="0" dirty="0"/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b="0" i="0">
                            <a:latin typeface="Cambria Math" panose="02040503050406030204" pitchFamily="18" charset="0"/>
                          </a:rPr>
                          <m:t>ππ</m:t>
                        </m:r>
                      </m:sub>
                    </m:sSub>
                  </m:oMath>
                </a14:m>
                <a:r>
                  <a:rPr lang="en-US" altLang="zh-CN" i="0" dirty="0"/>
                  <a:t> &lt; </a:t>
                </a:r>
                <a:r>
                  <a:rPr lang="en-US" altLang="zh-CN" b="1" i="0" dirty="0"/>
                  <a:t>0.9</a:t>
                </a:r>
                <a:endParaRPr lang="zh-CN" altLang="en-US" b="1" i="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2AB858B-5C5A-DEE5-E76D-C615C155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973" y="5948746"/>
                <a:ext cx="1938185" cy="369332"/>
              </a:xfrm>
              <a:prstGeom prst="rect">
                <a:avLst/>
              </a:prstGeom>
              <a:blipFill>
                <a:blip r:embed="rId5"/>
                <a:stretch>
                  <a:fillRect l="-2830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E5D9D65-6220-9BE8-DE93-F78CF6870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759" y="2117699"/>
            <a:ext cx="1295581" cy="36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D8C6B9-C5A1-113F-142F-456895C4C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209" y="2117699"/>
            <a:ext cx="1295581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1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050D507-C68B-A69D-1D3A-5A861A2B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96343D0-AB4E-947A-93C0-44B261555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𝝆</a:t>
            </a:r>
            <a:r>
              <a:rPr lang="en-US" altLang="zh-CN" dirty="0"/>
              <a:t>^′→  </a:t>
            </a:r>
            <a:r>
              <a:rPr lang="zh-CN" altLang="en-US" dirty="0"/>
              <a:t>𝝆𝝈</a:t>
            </a:r>
            <a:r>
              <a:rPr lang="en-US" altLang="zh-CN" dirty="0"/>
              <a:t>/</a:t>
            </a:r>
            <a:r>
              <a:rPr lang="zh-CN" altLang="en-US" dirty="0"/>
              <a:t>𝒇</a:t>
            </a:r>
            <a:r>
              <a:rPr lang="en-US" altLang="zh-CN" dirty="0"/>
              <a:t>_</a:t>
            </a:r>
            <a:r>
              <a:rPr lang="zh-CN" altLang="en-US" dirty="0"/>
              <a:t>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435921-8FD7-911A-5BCC-A5DB80CA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0" y="1235574"/>
            <a:ext cx="11678340" cy="50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EDD37-056F-E2F2-2989-3D10122BF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71C031-88EE-C089-67FC-CF04E581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570" y="5972034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4C2AF64-4DD4-C456-8AA0-4D2FDD46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lang="en-US" altLang="zh-CN" sz="36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StarLight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6074C69-54DC-9821-AEB1-4D67AC10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33" y="579133"/>
            <a:ext cx="6506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61259C8-1F59-47A5-3309-CD8981072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06" y="1390000"/>
            <a:ext cx="4936075" cy="330717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A02260-521D-7010-734A-576C864B0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8" y="1047669"/>
            <a:ext cx="6876201" cy="381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1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33954F-0547-FBF3-8479-BE71B1D6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A284252A-00A8-2CCC-6317-E7B03550F4C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l-GR" sz="3600" dirty="0"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sz="360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zh-CN" altLang="en-US" sz="3600">
                          <a:latin typeface="Cambria Math" panose="02040503050406030204" pitchFamily="18" charset="0"/>
                        </a:rPr>
                        <m:t>𝛑𝛑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A284252A-00A8-2CCC-6317-E7B03550F4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C7A78CD-572C-E8B8-FC86-A605313C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532"/>
            <a:ext cx="12411589" cy="55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5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D69051-606A-FD79-216E-74F8F6E1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D8A4BC7-6679-27B2-6B01-C19ACEFE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HF cut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9C8E4D-9BA8-9682-1FE2-B7EBE490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74" y="1755275"/>
            <a:ext cx="11187978" cy="47628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6DD1A73-53EB-ADF9-3449-DE58C2970299}"/>
              </a:ext>
            </a:extLst>
          </p:cNvPr>
          <p:cNvSpPr txBox="1"/>
          <p:nvPr/>
        </p:nvSpPr>
        <p:spPr>
          <a:xfrm>
            <a:off x="2870200" y="130630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2023 empty bunch crossing (”No BPTX”) data samples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528D959-AA43-E5BE-73BF-75C0070AD1CB}"/>
              </a:ext>
            </a:extLst>
          </p:cNvPr>
          <p:cNvSpPr txBox="1"/>
          <p:nvPr/>
        </p:nvSpPr>
        <p:spPr>
          <a:xfrm>
            <a:off x="3226630" y="109722"/>
            <a:ext cx="60951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T. C. Collaboration, “Description and performance of track and primary-vertex 613 reconstruction with the </a:t>
            </a:r>
            <a:r>
              <a:rPr lang="en-US" altLang="zh-CN" sz="1400" dirty="0" err="1"/>
              <a:t>cms</a:t>
            </a:r>
            <a:r>
              <a:rPr lang="en-US" altLang="zh-CN" sz="1400" dirty="0"/>
              <a:t> tracker”, Journal of Instrumentation 9 (October, 2014) 614 P10009–P10009, doi:10.1088/1748-0221/9/10/p10009.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5777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E911311-8DDA-C728-1A70-1136C5DD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85F7AD0-A65F-8DA8-5A2E-5E3F2B67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highPurity Track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C5DB410-80A9-D7F8-C2DF-E28B677C268B}"/>
              </a:ext>
            </a:extLst>
          </p:cNvPr>
          <p:cNvSpPr txBox="1"/>
          <p:nvPr/>
        </p:nvSpPr>
        <p:spPr>
          <a:xfrm>
            <a:off x="591957" y="1026478"/>
            <a:ext cx="9167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Tracks are selected on the basis of the </a:t>
            </a:r>
          </a:p>
          <a:p>
            <a:r>
              <a:rPr lang="en-US" altLang="zh-CN" dirty="0"/>
              <a:t>number of layers that have hits, </a:t>
            </a:r>
          </a:p>
          <a:p>
            <a:r>
              <a:rPr lang="en-US" altLang="zh-CN" dirty="0"/>
              <a:t>whether their fit yielded a good χ 2/</a:t>
            </a:r>
            <a:r>
              <a:rPr lang="en-US" altLang="zh-CN" dirty="0" err="1"/>
              <a:t>dof</a:t>
            </a:r>
            <a:r>
              <a:rPr lang="en-US" altLang="zh-CN" dirty="0"/>
              <a:t>, </a:t>
            </a:r>
          </a:p>
          <a:p>
            <a:r>
              <a:rPr lang="en-US" altLang="zh-CN" dirty="0"/>
              <a:t>and how compatible they are with originating from a primary interaction vertex.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271E69D-2DC4-EF3F-444D-304E1FE4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9" r="3674"/>
          <a:stretch>
            <a:fillRect/>
          </a:stretch>
        </p:blipFill>
        <p:spPr>
          <a:xfrm>
            <a:off x="76419" y="2551153"/>
            <a:ext cx="6100861" cy="3743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B82C2DC-6253-D26C-408D-4FCA889F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46" r="7449" b="3215"/>
          <a:stretch>
            <a:fillRect/>
          </a:stretch>
        </p:blipFill>
        <p:spPr>
          <a:xfrm>
            <a:off x="6306350" y="2164940"/>
            <a:ext cx="5638580" cy="46117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D9DEFF8-E6C1-1B87-71C3-DB31970EF570}"/>
              </a:ext>
            </a:extLst>
          </p:cNvPr>
          <p:cNvSpPr txBox="1"/>
          <p:nvPr/>
        </p:nvSpPr>
        <p:spPr>
          <a:xfrm>
            <a:off x="4756246" y="1095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“slightly lower efficiency but much lower backgrounds.”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21EA86B-0C92-B06F-0ED1-CFCA54C665B8}"/>
              </a:ext>
            </a:extLst>
          </p:cNvPr>
          <p:cNvSpPr txBox="1"/>
          <p:nvPr/>
        </p:nvSpPr>
        <p:spPr>
          <a:xfrm>
            <a:off x="1646168" y="-1200329"/>
            <a:ext cx="6095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T. C. Collaboration, “Description and performance of track and primary-vertex 613 reconstruction with the </a:t>
            </a:r>
            <a:r>
              <a:rPr lang="en-US" altLang="zh-CN" dirty="0" err="1"/>
              <a:t>cms</a:t>
            </a:r>
            <a:r>
              <a:rPr lang="en-US" altLang="zh-CN" dirty="0"/>
              <a:t> tracker”, Journal of Instrumentation 9 (October, 2014) 614 P10009–P10009, doi:10.1088/1748-0221/9/10/p10009.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21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5A36-464F-8E65-526F-B2D479E58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15409D2-C11A-0A0E-255C-1A9274BB4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570" y="6318078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D15ECC-1451-D2FB-0AF6-D62BA0CC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 and Event Selection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7CD124B3-3F91-F29E-5CF0-80A27486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33" y="579133"/>
            <a:ext cx="6506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内容占位符 5" descr="图表, 直方图&#10;&#10;AI 生成的内容可能不正确。">
            <a:extLst>
              <a:ext uri="{FF2B5EF4-FFF2-40B4-BE49-F238E27FC236}">
                <a16:creationId xmlns:a16="http://schemas.microsoft.com/office/drawing/2014/main" id="{F396E3DD-4C7D-335B-5DD1-49F555754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59" y="1451472"/>
            <a:ext cx="8255392" cy="47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4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9148F1B-05E8-BC0C-62E7-2E2F33B1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37B0613-44E8-033D-6214-6D270414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pT</a:t>
            </a:r>
            <a:r>
              <a:rPr lang="en-US" altLang="zh-CN" dirty="0"/>
              <a:t>&lt;0.1 mass(right)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D1F5EA-FD26-5B84-9884-A03F1355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73" y="1774577"/>
            <a:ext cx="5305067" cy="3981755"/>
          </a:xfrm>
          <a:prstGeom prst="rect">
            <a:avLst/>
          </a:prstGeom>
        </p:spPr>
      </p:pic>
      <p:pic>
        <p:nvPicPr>
          <p:cNvPr id="6" name="内容占位符 7" descr="图表&#10;&#10;AI 生成的内容可能不正确。">
            <a:extLst>
              <a:ext uri="{FF2B5EF4-FFF2-40B4-BE49-F238E27FC236}">
                <a16:creationId xmlns:a16="http://schemas.microsoft.com/office/drawing/2014/main" id="{8E9D751F-7419-98FF-4912-47B0A545D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8" y="1866064"/>
            <a:ext cx="5389666" cy="38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48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表, 直方图&#10;&#10;AI 生成的内容可能不正确。">
            <a:extLst>
              <a:ext uri="{FF2B5EF4-FFF2-40B4-BE49-F238E27FC236}">
                <a16:creationId xmlns:a16="http://schemas.microsoft.com/office/drawing/2014/main" id="{E31279B9-C6FE-22C6-4C26-7EBA504F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97" y="1757040"/>
            <a:ext cx="6175985" cy="4635427"/>
          </a:xfrm>
          <a:prstGeom prst="rect">
            <a:avLst/>
          </a:prstGeom>
        </p:spPr>
      </p:pic>
      <p:pic>
        <p:nvPicPr>
          <p:cNvPr id="13" name="图片 12" descr="图表, 直方图&#10;&#10;AI 生成的内容可能不正确。">
            <a:extLst>
              <a:ext uri="{FF2B5EF4-FFF2-40B4-BE49-F238E27FC236}">
                <a16:creationId xmlns:a16="http://schemas.microsoft.com/office/drawing/2014/main" id="{6EE15725-3D4F-7C5F-7103-F514A0A0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4" y="1715973"/>
            <a:ext cx="6175985" cy="463542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0E3D85-2DF3-2E27-F20D-BDC9C84D9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52" y="1745364"/>
            <a:ext cx="6175986" cy="46354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6CC65E2-08D0-179A-03B9-8A80FBFA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Scattering Modulation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5ED0A9-FDE2-A9EB-B7E6-FE0FBF842283}"/>
                  </a:ext>
                </a:extLst>
              </p:cNvPr>
              <p:cNvSpPr txBox="1"/>
              <p:nvPr/>
            </p:nvSpPr>
            <p:spPr>
              <a:xfrm>
                <a:off x="425310" y="1105734"/>
                <a:ext cx="79610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B5ED0A9-FDE2-A9EB-B7E6-FE0FBF842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0" y="1105734"/>
                <a:ext cx="7961043" cy="369332"/>
              </a:xfrm>
              <a:prstGeom prst="rect">
                <a:avLst/>
              </a:prstGeom>
              <a:blipFill>
                <a:blip r:embed="rId4"/>
                <a:stretch>
                  <a:fillRect l="-68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A6B390-49E4-D405-5D29-D3F462FC4217}"/>
                  </a:ext>
                </a:extLst>
              </p:cNvPr>
              <p:cNvSpPr txBox="1"/>
              <p:nvPr/>
            </p:nvSpPr>
            <p:spPr>
              <a:xfrm>
                <a:off x="1082680" y="1686581"/>
                <a:ext cx="5164009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Closest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  <m:t> 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pair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to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sz="2000">
                                <a:latin typeface="Cambria Math" panose="02040503050406030204" pitchFamily="18" charset="0"/>
                                <a:ea typeface="华文楷体" panose="02010600040101010101" pitchFamily="2" charset="-122"/>
                                <a:cs typeface="+mj-cs"/>
                              </a:rPr>
                              <m:t>𝟎</m:t>
                            </m:r>
                          </m:sub>
                        </m:sSub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+mj-cs"/>
                      </a:rPr>
                      <m:t>=0.77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+mj-cs"/>
                      </a:rPr>
                      <m:t>𝑮𝒆𝑽</m:t>
                    </m:r>
                  </m:oMath>
                </a14:m>
                <a:endParaRPr lang="zh-CN" altLang="en-US" sz="2000" dirty="0"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2A6B390-49E4-D405-5D29-D3F462FC4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80" y="1686581"/>
                <a:ext cx="5164009" cy="427746"/>
              </a:xfrm>
              <a:prstGeom prst="rect">
                <a:avLst/>
              </a:prstGeom>
              <a:blipFill>
                <a:blip r:embed="rId5"/>
                <a:stretch>
                  <a:fillRect l="-1299" t="-10000" b="-1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31BD685-FA5A-86C1-993B-995170BDDA3D}"/>
              </a:ext>
            </a:extLst>
          </p:cNvPr>
          <p:cNvSpPr txBox="1"/>
          <p:nvPr/>
        </p:nvSpPr>
        <p:spPr>
          <a:xfrm>
            <a:off x="7971429" y="1686581"/>
            <a:ext cx="1843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Cambria Math" panose="02040503050406030204" pitchFamily="18" charset="0"/>
                <a:ea typeface="华文楷体" panose="02010600040101010101" pitchFamily="2" charset="-122"/>
                <a:cs typeface="+mj-cs"/>
              </a:defRPr>
            </a:lvl1pPr>
          </a:lstStyle>
          <a:p>
            <a:r>
              <a:rPr lang="en-US" altLang="zh-CN" sz="2000" dirty="0"/>
              <a:t>The other pair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83777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C5095E5-9B7F-8138-344A-B227428A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0FE0482-EF60-FD40-E2B9-07B6D4DF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CF7E7E-79CE-BCD4-CCDF-5F44FF122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2" y="1155523"/>
            <a:ext cx="6934531" cy="52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5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2599E-3A67-E06D-BC4F-73DB4291E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09D19B5-A445-F13B-3B52-C280EE24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48EA6C4-097D-45EA-1940-4E44F725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Mass Category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2E0114-F3C7-ADA7-382C-83A2C8FEA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4" y="1107497"/>
            <a:ext cx="4643440" cy="37281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171C2B-86F6-BB11-7F80-846521432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56" y="942380"/>
            <a:ext cx="4947450" cy="3972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524D5E8-30F8-1AC1-6408-ABC519C3406E}"/>
                  </a:ext>
                </a:extLst>
              </p:cNvPr>
              <p:cNvSpPr txBox="1"/>
              <p:nvPr/>
            </p:nvSpPr>
            <p:spPr>
              <a:xfrm>
                <a:off x="76236" y="5274428"/>
                <a:ext cx="6094476" cy="394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sub>
                      </m:sSub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𝟕𝟕</m:t>
                      </m:r>
                      <m:r>
                        <a:rPr lang="en-US" altLang="zh-CN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zh-CN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193042A-3D6A-BDC5-19E2-C2B39BA55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6" y="5274428"/>
                <a:ext cx="6094476" cy="394147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654DF4D-681A-6C4E-C41A-885551CF2A7B}"/>
                  </a:ext>
                </a:extLst>
              </p:cNvPr>
              <p:cNvSpPr txBox="1"/>
              <p:nvPr/>
            </p:nvSpPr>
            <p:spPr>
              <a:xfrm>
                <a:off x="9201673" y="5164052"/>
                <a:ext cx="793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2926D46-CD88-70FC-67E6-5C356C419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673" y="5164052"/>
                <a:ext cx="793166" cy="276999"/>
              </a:xfrm>
              <a:prstGeom prst="rect">
                <a:avLst/>
              </a:prstGeom>
              <a:blipFill>
                <a:blip r:embed="rId5"/>
                <a:stretch>
                  <a:fillRect l="-6870" r="-1527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FAC86F9-54A2-2575-A572-FB9EE9CCC65D}"/>
                  </a:ext>
                </a:extLst>
              </p:cNvPr>
              <p:cNvSpPr txBox="1"/>
              <p:nvPr/>
            </p:nvSpPr>
            <p:spPr>
              <a:xfrm>
                <a:off x="7808389" y="5194503"/>
                <a:ext cx="112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16C120-9C04-8D21-95A7-A0F79DB8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89" y="5194503"/>
                <a:ext cx="1124219" cy="276999"/>
              </a:xfrm>
              <a:prstGeom prst="rect">
                <a:avLst/>
              </a:prstGeom>
              <a:blipFill>
                <a:blip r:embed="rId6"/>
                <a:stretch>
                  <a:fillRect l="-4348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E25B375-1416-0F78-A186-F61DA84D659E}"/>
                  </a:ext>
                </a:extLst>
              </p:cNvPr>
              <p:cNvSpPr txBox="1"/>
              <p:nvPr/>
            </p:nvSpPr>
            <p:spPr>
              <a:xfrm>
                <a:off x="7489223" y="5693723"/>
                <a:ext cx="1455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51663D4-000B-C576-5751-C3E4717DE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223" y="5693723"/>
                <a:ext cx="1455270" cy="276999"/>
              </a:xfrm>
              <a:prstGeom prst="rect">
                <a:avLst/>
              </a:prstGeom>
              <a:blipFill>
                <a:blip r:embed="rId7"/>
                <a:stretch>
                  <a:fillRect l="-1681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E91C166-BBBF-0469-6C31-34562498C1C9}"/>
                  </a:ext>
                </a:extLst>
              </p:cNvPr>
              <p:cNvSpPr txBox="1"/>
              <p:nvPr/>
            </p:nvSpPr>
            <p:spPr>
              <a:xfrm>
                <a:off x="9201673" y="5646751"/>
                <a:ext cx="112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712DAEA-F6DC-0442-9AB9-0AC08295F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673" y="5646751"/>
                <a:ext cx="1124219" cy="276999"/>
              </a:xfrm>
              <a:prstGeom prst="rect">
                <a:avLst/>
              </a:prstGeom>
              <a:blipFill>
                <a:blip r:embed="rId8"/>
                <a:stretch>
                  <a:fillRect l="-4324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A0D824F-6D23-CC29-C3F6-50E049DEAA38}"/>
              </a:ext>
            </a:extLst>
          </p:cNvPr>
          <p:cNvCxnSpPr/>
          <p:nvPr/>
        </p:nvCxnSpPr>
        <p:spPr>
          <a:xfrm>
            <a:off x="7247067" y="5559126"/>
            <a:ext cx="3712392" cy="0"/>
          </a:xfrm>
          <a:prstGeom prst="line">
            <a:avLst/>
          </a:prstGeom>
          <a:ln>
            <a:solidFill>
              <a:srgbClr val="36363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006280A-688A-692E-E4FC-86084A7E9338}"/>
              </a:ext>
            </a:extLst>
          </p:cNvPr>
          <p:cNvCxnSpPr/>
          <p:nvPr/>
        </p:nvCxnSpPr>
        <p:spPr>
          <a:xfrm>
            <a:off x="9030219" y="4800174"/>
            <a:ext cx="0" cy="1517904"/>
          </a:xfrm>
          <a:prstGeom prst="line">
            <a:avLst/>
          </a:prstGeom>
          <a:ln>
            <a:solidFill>
              <a:srgbClr val="36363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36C0FE2-14F3-7220-04A1-B427FC5C0D8E}"/>
              </a:ext>
            </a:extLst>
          </p:cNvPr>
          <p:cNvSpPr txBox="1"/>
          <p:nvPr/>
        </p:nvSpPr>
        <p:spPr>
          <a:xfrm>
            <a:off x="10370299" y="4779331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A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49A573B-4DC9-7438-344F-A1D58DABAD70}"/>
              </a:ext>
            </a:extLst>
          </p:cNvPr>
          <p:cNvSpPr txBox="1"/>
          <p:nvPr/>
        </p:nvSpPr>
        <p:spPr>
          <a:xfrm>
            <a:off x="7202249" y="4835693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B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A836C85-0CC8-73D8-B973-93037749F4C7}"/>
              </a:ext>
            </a:extLst>
          </p:cNvPr>
          <p:cNvSpPr txBox="1"/>
          <p:nvPr/>
        </p:nvSpPr>
        <p:spPr>
          <a:xfrm>
            <a:off x="7146800" y="5814694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C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C1172BF-4AFB-5A4E-79C0-766EB1125203}"/>
              </a:ext>
            </a:extLst>
          </p:cNvPr>
          <p:cNvSpPr txBox="1"/>
          <p:nvPr/>
        </p:nvSpPr>
        <p:spPr>
          <a:xfrm>
            <a:off x="10404668" y="5784786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D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5043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ECDE1D-FE00-58F0-71BE-51168AA8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B425067-EBF8-11D4-FC78-6CB819C0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Transverse Momentum Distribution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C85BBBD-1F81-1CEE-5B00-87A6099A0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89" y="3854085"/>
            <a:ext cx="3631786" cy="27137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CC1A59-4155-1EA0-DB98-DFF1FFD9A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29" y="1009064"/>
            <a:ext cx="3631786" cy="2713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27CF250-74E4-CBB3-6CD7-EBEA57E83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29" y="3823547"/>
            <a:ext cx="3631786" cy="27137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A116133-4462-D483-A5A7-863FB414C8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89" y="1009064"/>
            <a:ext cx="3631786" cy="2713729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4A9D979-3614-051C-0989-C674ED909284}"/>
              </a:ext>
            </a:extLst>
          </p:cNvPr>
          <p:cNvCxnSpPr>
            <a:cxnSpLocks/>
          </p:cNvCxnSpPr>
          <p:nvPr/>
        </p:nvCxnSpPr>
        <p:spPr>
          <a:xfrm>
            <a:off x="1767840" y="3734559"/>
            <a:ext cx="9370423" cy="0"/>
          </a:xfrm>
          <a:prstGeom prst="line">
            <a:avLst/>
          </a:prstGeom>
          <a:ln>
            <a:solidFill>
              <a:srgbClr val="36363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32B457A-562F-0D83-21ED-832174820E03}"/>
              </a:ext>
            </a:extLst>
          </p:cNvPr>
          <p:cNvCxnSpPr>
            <a:cxnSpLocks/>
          </p:cNvCxnSpPr>
          <p:nvPr/>
        </p:nvCxnSpPr>
        <p:spPr>
          <a:xfrm>
            <a:off x="6243476" y="1009064"/>
            <a:ext cx="0" cy="5674139"/>
          </a:xfrm>
          <a:prstGeom prst="line">
            <a:avLst/>
          </a:prstGeom>
          <a:ln>
            <a:solidFill>
              <a:srgbClr val="363636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557B3E61-ABAB-4E38-F415-176100606EF4}"/>
              </a:ext>
            </a:extLst>
          </p:cNvPr>
          <p:cNvSpPr txBox="1"/>
          <p:nvPr/>
        </p:nvSpPr>
        <p:spPr>
          <a:xfrm>
            <a:off x="6399857" y="3055551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A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10E9CE8-300F-ACEB-7060-47361EC4988F}"/>
              </a:ext>
            </a:extLst>
          </p:cNvPr>
          <p:cNvSpPr txBox="1"/>
          <p:nvPr/>
        </p:nvSpPr>
        <p:spPr>
          <a:xfrm>
            <a:off x="5723615" y="3055551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B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36E4F0-809F-83AC-4085-A47E8CE610B4}"/>
              </a:ext>
            </a:extLst>
          </p:cNvPr>
          <p:cNvSpPr txBox="1"/>
          <p:nvPr/>
        </p:nvSpPr>
        <p:spPr>
          <a:xfrm>
            <a:off x="5723510" y="3830333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C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B3FF02-A0C8-B62A-5540-43EB482DB2C3}"/>
              </a:ext>
            </a:extLst>
          </p:cNvPr>
          <p:cNvSpPr txBox="1"/>
          <p:nvPr/>
        </p:nvSpPr>
        <p:spPr>
          <a:xfrm>
            <a:off x="6399857" y="3823547"/>
            <a:ext cx="408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D</a:t>
            </a:r>
            <a:endParaRPr lang="zh-CN" altLang="en-US" sz="28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D3D7344-20DE-27D2-F31F-27C99EB097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"/>
          <a:stretch/>
        </p:blipFill>
        <p:spPr>
          <a:xfrm>
            <a:off x="6814098" y="963295"/>
            <a:ext cx="3716823" cy="27517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BB5B07-B6E1-5D5B-EE7A-7458E795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18" y="936761"/>
            <a:ext cx="3716823" cy="278968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C301A26-C0FA-C6C6-5B2F-E2C8882E12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92" y="3832852"/>
            <a:ext cx="3716823" cy="278968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4157845-0571-423B-4771-1FA4828579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976" y="3900639"/>
            <a:ext cx="3716823" cy="27896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9D0207-BEFB-421A-3DD2-9672CEF65E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97" y="1340408"/>
            <a:ext cx="1689522" cy="5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4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D968455-0BE8-F0BE-11AC-0799F41E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40F9D48-6646-90B8-459C-4C184874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Separate mass cat pair </a:t>
            </a:r>
            <a:r>
              <a:rPr lang="en-US" altLang="zh-CN" dirty="0" err="1"/>
              <a:t>pT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E957E3-8CE7-3A7C-6744-39F06C862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32" y="1106658"/>
            <a:ext cx="3880190" cy="29123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29FB48-8D33-4AB8-F109-0F2716453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32" y="4018961"/>
            <a:ext cx="3880190" cy="2912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40A2BFC-9B04-2DE2-30A0-F026C9527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9" y="1106659"/>
            <a:ext cx="3880190" cy="29123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1B0D858-B103-0092-B295-2577C7F27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09" y="4018961"/>
            <a:ext cx="3880190" cy="29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9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863A35-E6B8-76DD-5FA4-B65FBE58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9972875-1A88-CBD2-4C53-E14533BC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40D7BB-6F48-44B6-19A3-179CD46B8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60" y="220517"/>
            <a:ext cx="8478433" cy="6173061"/>
          </a:xfrm>
          <a:prstGeom prst="rect">
            <a:avLst/>
          </a:prstGeom>
        </p:spPr>
      </p:pic>
      <p:sp>
        <p:nvSpPr>
          <p:cNvPr id="7" name="双括号 6">
            <a:extLst>
              <a:ext uri="{FF2B5EF4-FFF2-40B4-BE49-F238E27FC236}">
                <a16:creationId xmlns:a16="http://schemas.microsoft.com/office/drawing/2014/main" id="{00C9E8BF-AEDA-0F2D-85B0-D2218D2A36B5}"/>
              </a:ext>
            </a:extLst>
          </p:cNvPr>
          <p:cNvSpPr/>
          <p:nvPr/>
        </p:nvSpPr>
        <p:spPr>
          <a:xfrm>
            <a:off x="807868" y="4208016"/>
            <a:ext cx="1127464" cy="150920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8" name="双括号 7">
            <a:extLst>
              <a:ext uri="{FF2B5EF4-FFF2-40B4-BE49-F238E27FC236}">
                <a16:creationId xmlns:a16="http://schemas.microsoft.com/office/drawing/2014/main" id="{8BF381B4-D234-4EED-2DD0-703BD4AC3846}"/>
              </a:ext>
            </a:extLst>
          </p:cNvPr>
          <p:cNvSpPr/>
          <p:nvPr/>
        </p:nvSpPr>
        <p:spPr>
          <a:xfrm>
            <a:off x="807868" y="4560713"/>
            <a:ext cx="1127464" cy="150920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9" name="双括号 8">
            <a:extLst>
              <a:ext uri="{FF2B5EF4-FFF2-40B4-BE49-F238E27FC236}">
                <a16:creationId xmlns:a16="http://schemas.microsoft.com/office/drawing/2014/main" id="{8EA74B54-85D8-B109-3509-DB7FBF85ECEC}"/>
              </a:ext>
            </a:extLst>
          </p:cNvPr>
          <p:cNvSpPr/>
          <p:nvPr/>
        </p:nvSpPr>
        <p:spPr>
          <a:xfrm>
            <a:off x="807868" y="5120390"/>
            <a:ext cx="1351858" cy="150920"/>
          </a:xfrm>
          <a:prstGeom prst="bracketPair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0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0F0C980-1E54-B599-9E65-E7A16D81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F7ADCFE-DDCE-ABD0-2790-B2F331FA9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0" y="1065296"/>
            <a:ext cx="3858761" cy="2896219"/>
          </a:xfrm>
          <a:prstGeom prst="rect">
            <a:avLst/>
          </a:prstGeom>
        </p:spPr>
      </p:pic>
      <p:sp>
        <p:nvSpPr>
          <p:cNvPr id="4" name="标题 2">
            <a:extLst>
              <a:ext uri="{FF2B5EF4-FFF2-40B4-BE49-F238E27FC236}">
                <a16:creationId xmlns:a16="http://schemas.microsoft.com/office/drawing/2014/main" id="{D71D8BE8-F5A3-A55D-63B1-1E9AEDF25EE0}"/>
              </a:ext>
            </a:extLst>
          </p:cNvPr>
          <p:cNvSpPr txBox="1">
            <a:spLocks/>
          </p:cNvSpPr>
          <p:nvPr/>
        </p:nvSpPr>
        <p:spPr>
          <a:xfrm>
            <a:off x="455421" y="216037"/>
            <a:ext cx="10515600" cy="644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defRPr>
            </a:lvl1pPr>
          </a:lstStyle>
          <a:p>
            <a:r>
              <a:rPr lang="en-US" altLang="zh-CN" dirty="0"/>
              <a:t>Separate mass cat pair </a:t>
            </a:r>
            <a:r>
              <a:rPr lang="en-US" altLang="zh-CN" dirty="0" err="1"/>
              <a:t>pT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2C73E7-CBEF-9B35-E667-E9C97D517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5" y="944600"/>
            <a:ext cx="4180381" cy="313761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EB0B8D-129D-D86C-D2CB-79D914070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21" y="3745744"/>
            <a:ext cx="3858761" cy="28962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5A25F7-615D-97B0-2A00-A70EF2ADF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0" y="982700"/>
            <a:ext cx="3858761" cy="289621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67C596-ED7F-2678-BC84-85621F6FA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39" y="3745744"/>
            <a:ext cx="3858761" cy="28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4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D501-3188-EA13-9031-DF0A4191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1D16534-1D5C-9658-3C05-E89C9AD2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B9286A61-01CB-B24E-EE00-5125C9CC8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4872" y="6038892"/>
                <a:ext cx="5092670" cy="6443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j-cs"/>
                  </a:defRPr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Fit</a:t>
                </a:r>
                <a:r>
                  <a:rPr lang="en-US" altLang="zh-CN" sz="2400" dirty="0"/>
                  <a:t> 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𝝋</m:t>
                        </m:r>
                      </m:e>
                    </m:d>
                    <m:r>
                      <a:rPr lang="en-US" altLang="zh-CN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altLang="zh-CN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CN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CN" sz="24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zh-CN" altLang="en-US" sz="24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endParaRPr lang="en-US" altLang="zh-CN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endParaRPr lang="zh-CN" altLang="en-US" sz="1200" dirty="0"/>
              </a:p>
            </p:txBody>
          </p:sp>
        </mc:Choice>
        <mc:Fallback xmlns="">
          <p:sp>
            <p:nvSpPr>
              <p:cNvPr id="7" name="标题 2">
                <a:extLst>
                  <a:ext uri="{FF2B5EF4-FFF2-40B4-BE49-F238E27FC236}">
                    <a16:creationId xmlns:a16="http://schemas.microsoft.com/office/drawing/2014/main" id="{9989347C-D8B9-98B3-CDDE-B300425A7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72" y="6038892"/>
                <a:ext cx="5092670" cy="644311"/>
              </a:xfrm>
              <a:prstGeom prst="rect">
                <a:avLst/>
              </a:prstGeom>
              <a:blipFill>
                <a:blip r:embed="rId2"/>
                <a:stretch>
                  <a:fillRect l="-1794" t="-93333" b="-1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2AA3B11C-F66B-0CAB-342F-E9FD859E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A &amp; 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BFCDCD0-46BB-E75F-4D13-B6DB70792CB8}"/>
                  </a:ext>
                </a:extLst>
              </p:cNvPr>
              <p:cNvSpPr txBox="1"/>
              <p:nvPr/>
            </p:nvSpPr>
            <p:spPr>
              <a:xfrm>
                <a:off x="885996" y="1099099"/>
                <a:ext cx="4666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1F86965-FBB1-F84C-100E-99A83FBA7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96" y="1099099"/>
                <a:ext cx="4666808" cy="646331"/>
              </a:xfrm>
              <a:prstGeom prst="rect">
                <a:avLst/>
              </a:prstGeom>
              <a:blipFill>
                <a:blip r:embed="rId3"/>
                <a:stretch>
                  <a:fillRect l="-1044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CEDC196-E8C9-4904-BD26-8919887C2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" y="2102976"/>
            <a:ext cx="5092671" cy="38223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5ED4B94-8B86-EBFA-4998-37A4DD4B8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07" y="2079430"/>
            <a:ext cx="5092671" cy="3822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3C95E9-5F6F-5D88-01EA-BDEE6782893B}"/>
                  </a:ext>
                </a:extLst>
              </p:cNvPr>
              <p:cNvSpPr txBox="1"/>
              <p:nvPr/>
            </p:nvSpPr>
            <p:spPr>
              <a:xfrm>
                <a:off x="1456981" y="1804287"/>
                <a:ext cx="3397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A : both 0.6&lt;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&lt;0.9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027DC5-6A5A-E565-F847-085F2F699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81" y="1804287"/>
                <a:ext cx="3397287" cy="461665"/>
              </a:xfrm>
              <a:prstGeom prst="rect">
                <a:avLst/>
              </a:prstGeom>
              <a:blipFill>
                <a:blip r:embed="rId6"/>
                <a:stretch>
                  <a:fillRect l="-269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EE6905-D6B8-CF4D-CCB8-1B9FCF79E7DC}"/>
                  </a:ext>
                </a:extLst>
              </p:cNvPr>
              <p:cNvSpPr txBox="1"/>
              <p:nvPr/>
            </p:nvSpPr>
            <p:spPr>
              <a:xfrm>
                <a:off x="7407402" y="1758121"/>
                <a:ext cx="54360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C :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&lt;0.6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  <a:p>
                <a:endParaRPr lang="zh-CN" altLang="en-US" sz="3600" dirty="0">
                  <a:latin typeface="HP Simplified Jpan" panose="020B0500000000000000" pitchFamily="34" charset="-122"/>
                  <a:ea typeface="HP Simplified Jpan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DA9581B-E6B8-76EA-1A5A-750424735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02" y="1758121"/>
                <a:ext cx="5436023" cy="1015663"/>
              </a:xfrm>
              <a:prstGeom prst="rect">
                <a:avLst/>
              </a:prstGeom>
              <a:blipFill>
                <a:blip r:embed="rId7"/>
                <a:stretch>
                  <a:fillRect l="-1682" t="-4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943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C9B8-2019-E1EB-095A-D046BA0AF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8A75D70D-BFA2-CB78-AF2B-DAA1142B0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8" y="1955587"/>
            <a:ext cx="5643186" cy="423553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5AAF816-4CE2-0989-DED4-3AC20C6E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C160F1D-D8FA-4318-D18F-2258340C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B </a:t>
            </a:r>
            <a:r>
              <a:rPr lang="en-US" altLang="zh-CN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CN" altLang="en-US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6F85FD-84FE-1BD6-6225-B7BEAADD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2" y="1828627"/>
            <a:ext cx="5643186" cy="42355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9780A05-B1C5-A422-B494-7E1172241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1955587"/>
            <a:ext cx="5643186" cy="4235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1FE98AF-7973-0230-FB27-F1A0360E4FFE}"/>
                  </a:ext>
                </a:extLst>
              </p:cNvPr>
              <p:cNvSpPr txBox="1"/>
              <p:nvPr/>
            </p:nvSpPr>
            <p:spPr>
              <a:xfrm>
                <a:off x="1413438" y="1574708"/>
                <a:ext cx="3397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B &amp; D : 0.6&lt;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&lt;0.9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31F255-4256-309A-32BB-9757ACA06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38" y="1574708"/>
                <a:ext cx="3397287" cy="461665"/>
              </a:xfrm>
              <a:prstGeom prst="rect">
                <a:avLst/>
              </a:prstGeom>
              <a:blipFill>
                <a:blip r:embed="rId5"/>
                <a:stretch>
                  <a:fillRect l="-287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D1614ED-37F4-B273-00DE-F9B96F641191}"/>
                  </a:ext>
                </a:extLst>
              </p:cNvPr>
              <p:cNvSpPr txBox="1"/>
              <p:nvPr/>
            </p:nvSpPr>
            <p:spPr>
              <a:xfrm>
                <a:off x="7363859" y="1528542"/>
                <a:ext cx="54360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B &amp; D :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&lt;0.6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  <a:p>
                <a:endParaRPr lang="zh-CN" altLang="en-US" sz="3600" dirty="0">
                  <a:latin typeface="HP Simplified Jpan" panose="020B0500000000000000" pitchFamily="34" charset="-122"/>
                  <a:ea typeface="HP Simplified Jpan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F3798E5-2DE1-BF37-1A4C-03504E80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59" y="1528542"/>
                <a:ext cx="5436023" cy="1015663"/>
              </a:xfrm>
              <a:prstGeom prst="rect">
                <a:avLst/>
              </a:prstGeom>
              <a:blipFill>
                <a:blip r:embed="rId6"/>
                <a:stretch>
                  <a:fillRect l="-1794" t="-4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8D04DDC7-E98F-381D-86F7-C8A0091286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2" y="1955587"/>
            <a:ext cx="5643186" cy="42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66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937D7-06A0-E431-A6B3-29BBFF2B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A3380E-73EA-1532-9051-0634B5E5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A4663CF-827A-4FE6-3705-F3EF83A7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A &amp; C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5F42D01-B999-C350-D015-D6B953A4CF6E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2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96E6FA4-B1C2-CD72-BDDB-6EE77A4D5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1" y="2180773"/>
            <a:ext cx="5092671" cy="38223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40B87F-D0A0-C9DF-77BA-B36C9477A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04" y="2170833"/>
            <a:ext cx="5092671" cy="3822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57EEF8-B82E-2781-D095-48510C6D0C45}"/>
                  </a:ext>
                </a:extLst>
              </p:cNvPr>
              <p:cNvSpPr txBox="1"/>
              <p:nvPr/>
            </p:nvSpPr>
            <p:spPr>
              <a:xfrm>
                <a:off x="1456981" y="1804287"/>
                <a:ext cx="3397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A : both 0.6&lt;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&lt;0.9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ACE72EB-B52E-270B-6B90-81D56B0C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81" y="1804287"/>
                <a:ext cx="3397287" cy="461665"/>
              </a:xfrm>
              <a:prstGeom prst="rect">
                <a:avLst/>
              </a:prstGeom>
              <a:blipFill>
                <a:blip r:embed="rId5"/>
                <a:stretch>
                  <a:fillRect l="-269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AE8D37C-58D6-6829-2EEB-943E3889C76C}"/>
                  </a:ext>
                </a:extLst>
              </p:cNvPr>
              <p:cNvSpPr txBox="1"/>
              <p:nvPr/>
            </p:nvSpPr>
            <p:spPr>
              <a:xfrm>
                <a:off x="7407402" y="1758121"/>
                <a:ext cx="54360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C :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&lt;0.6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  <a:p>
                <a:endParaRPr lang="zh-CN" altLang="en-US" sz="3600" dirty="0">
                  <a:latin typeface="HP Simplified Jpan" panose="020B0500000000000000" pitchFamily="34" charset="-122"/>
                  <a:ea typeface="HP Simplified Jpan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2329339-1FE3-868D-FDC5-92F5746E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402" y="1758121"/>
                <a:ext cx="5436023" cy="1015663"/>
              </a:xfrm>
              <a:prstGeom prst="rect">
                <a:avLst/>
              </a:prstGeom>
              <a:blipFill>
                <a:blip r:embed="rId6"/>
                <a:stretch>
                  <a:fillRect l="-1682" t="-4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237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53BE3-48BF-3BD5-C8BB-4C48C219F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B3B6CF7-6CFF-6BC9-1045-10A1555A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B7846B9-0C45-4D53-BFDA-68F29E46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B </a:t>
            </a:r>
            <a:r>
              <a:rPr lang="en-US" altLang="zh-CN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zh-CN" altLang="en-US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E6A83F-7FD9-0156-93FD-564BA08A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2" y="1828627"/>
            <a:ext cx="5643186" cy="42355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8D0ACD-42ED-37CF-83E0-A58FDE49B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" y="1828627"/>
            <a:ext cx="5643186" cy="4235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5DE55EB-CACA-76C0-4AB7-ABD856553AA0}"/>
                  </a:ext>
                </a:extLst>
              </p:cNvPr>
              <p:cNvSpPr txBox="1"/>
              <p:nvPr/>
            </p:nvSpPr>
            <p:spPr>
              <a:xfrm>
                <a:off x="1413438" y="1574708"/>
                <a:ext cx="33972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B &amp; D : 0.6&lt;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&lt;0.9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D31F255-4256-309A-32BB-9757ACA06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38" y="1574708"/>
                <a:ext cx="3397287" cy="461665"/>
              </a:xfrm>
              <a:prstGeom prst="rect">
                <a:avLst/>
              </a:prstGeom>
              <a:blipFill>
                <a:blip r:embed="rId4"/>
                <a:stretch>
                  <a:fillRect l="-287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2151FE3-B04A-3507-B3A5-355453F843A0}"/>
                  </a:ext>
                </a:extLst>
              </p:cNvPr>
              <p:cNvSpPr txBox="1"/>
              <p:nvPr/>
            </p:nvSpPr>
            <p:spPr>
              <a:xfrm>
                <a:off x="7363859" y="1528542"/>
                <a:ext cx="54360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B &amp; D :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𝑚</m:t>
                        </m:r>
                      </m:e>
                      <m:sub>
                        <m:r>
                          <a:rPr lang="zh-CN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altLang="zh-CN" sz="24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&lt;0.6</a:t>
                </a:r>
                <a:endParaRPr lang="zh-CN" altLang="en-US" sz="2400" b="1" dirty="0">
                  <a:solidFill>
                    <a:srgbClr val="002060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  <a:p>
                <a:endParaRPr lang="zh-CN" altLang="en-US" sz="3600" dirty="0">
                  <a:latin typeface="HP Simplified Jpan" panose="020B0500000000000000" pitchFamily="34" charset="-122"/>
                  <a:ea typeface="HP Simplified Jpan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F3798E5-2DE1-BF37-1A4C-03504E80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859" y="1528542"/>
                <a:ext cx="5436023" cy="1015663"/>
              </a:xfrm>
              <a:prstGeom prst="rect">
                <a:avLst/>
              </a:prstGeom>
              <a:blipFill>
                <a:blip r:embed="rId5"/>
                <a:stretch>
                  <a:fillRect l="-1794" t="-48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429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B793C-A1D3-E12E-FE6D-8028C0489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A012C2-0C89-5D73-A0DC-ACD046E0C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52" y="1757039"/>
            <a:ext cx="6175985" cy="46354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26712B-8D5F-56FB-F509-6E53A4E6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BEB25AA0-9644-A53D-6345-12CBD303D8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sz="4000" dirty="0">
                    <a:solidFill>
                      <a:srgbClr val="2B4D8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Window for </a:t>
                </a:r>
                <a14:m>
                  <m:oMath xmlns:m="http://schemas.openxmlformats.org/officeDocument/2006/math">
                    <m:r>
                      <a:rPr lang="zh-CN" altLang="en-US" sz="4000" i="1" smtClean="0">
                        <a:solidFill>
                          <a:srgbClr val="2B4D89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</m:oMath>
                </a14:m>
                <a:endParaRPr lang="en-US" altLang="zh-CN" sz="4000" dirty="0">
                  <a:solidFill>
                    <a:srgbClr val="2B4D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BEB25AA0-9644-A53D-6345-12CBD303D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739" t="-15094" b="-34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C9F9D74-11DA-DD8C-B22E-0966249FA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757039"/>
            <a:ext cx="6175986" cy="46354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5D266A-9E19-B13C-2AB4-AF17A16C3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030" y="2406809"/>
            <a:ext cx="806962" cy="2554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FE23D8D-E0FB-B705-FAEB-0E5526C53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977" y="2372083"/>
            <a:ext cx="806962" cy="2554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AA8DC77-CF3F-7224-44DC-E7CA458B7870}"/>
                  </a:ext>
                </a:extLst>
              </p:cNvPr>
              <p:cNvSpPr txBox="1"/>
              <p:nvPr/>
            </p:nvSpPr>
            <p:spPr>
              <a:xfrm>
                <a:off x="616756" y="1040262"/>
                <a:ext cx="46668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AA8DC77-CF3F-7224-44DC-E7CA458B7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6" y="1040262"/>
                <a:ext cx="4666808" cy="646331"/>
              </a:xfrm>
              <a:prstGeom prst="rect">
                <a:avLst/>
              </a:prstGeom>
              <a:blipFill>
                <a:blip r:embed="rId6"/>
                <a:stretch>
                  <a:fillRect l="-1044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DCA2C40D-E553-FED0-0BAA-373118FEC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9" y="1757040"/>
            <a:ext cx="6175985" cy="4635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0F9841A-8266-66BE-2547-984B97764F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40" y="1757038"/>
            <a:ext cx="6175985" cy="463542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D38294D5-E28D-76E5-F6E9-8570619B81D7}"/>
              </a:ext>
            </a:extLst>
          </p:cNvPr>
          <p:cNvSpPr/>
          <p:nvPr/>
        </p:nvSpPr>
        <p:spPr>
          <a:xfrm>
            <a:off x="9357691" y="2261152"/>
            <a:ext cx="1752248" cy="2554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EECE70D-47B0-AEF3-0D08-0B2B2EC2786B}"/>
                  </a:ext>
                </a:extLst>
              </p:cNvPr>
              <p:cNvSpPr txBox="1"/>
              <p:nvPr/>
            </p:nvSpPr>
            <p:spPr>
              <a:xfrm>
                <a:off x="566948" y="1742725"/>
                <a:ext cx="5164009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j-cs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+mj-cs"/>
                                </a:rPr>
                                <m:t> 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+mj-cs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+mj-cs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+mj-cs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  <a:ea typeface="华文楷体" panose="02010600040101010101" pitchFamily="2" charset="-122"/>
                                  <a:cs typeface="+mj-cs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j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j-cs"/>
                            </a:rPr>
                            <m:t>with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j-cs"/>
                            </a:rPr>
                            <m:t> 0.6 </m:t>
                          </m:r>
                          <m:r>
                            <a:rPr lang="en-US" altLang="zh-CN" sz="2000">
                              <a:latin typeface="Cambria Math" panose="02040503050406030204" pitchFamily="18" charset="0"/>
                              <a:ea typeface="华文楷体" panose="02010600040101010101" pitchFamily="2" charset="-122"/>
                            </a:rPr>
                            <m:t>𝑮𝒆𝑽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j-cs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j-cs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华文楷体" panose="02010600040101010101" pitchFamily="2" charset="-122"/>
                              <a:cs typeface="+mj-cs"/>
                            </a:rPr>
                            <m:t>pair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+mj-cs"/>
                        </a:rPr>
                        <m:t>&lt;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+mj-cs"/>
                        </a:rPr>
                        <m:t>0.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+mj-cs"/>
                        </a:rPr>
                        <m:t>9 </m:t>
                      </m:r>
                      <m:r>
                        <a:rPr lang="en-US" altLang="zh-CN" sz="20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+mj-cs"/>
                        </a:rPr>
                        <m:t>𝑮𝒆𝑽</m:t>
                      </m:r>
                    </m:oMath>
                  </m:oMathPara>
                </a14:m>
                <a:endParaRPr lang="zh-CN" altLang="en-US" sz="2000" dirty="0"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EECE70D-47B0-AEF3-0D08-0B2B2EC27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48" y="1742725"/>
                <a:ext cx="5164009" cy="427746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EED63DEB-F0B6-96DF-7305-5BE9149AAEF4}"/>
              </a:ext>
            </a:extLst>
          </p:cNvPr>
          <p:cNvSpPr txBox="1"/>
          <p:nvPr/>
        </p:nvSpPr>
        <p:spPr>
          <a:xfrm>
            <a:off x="8160051" y="1770361"/>
            <a:ext cx="18627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latin typeface="Cambria Math" panose="02040503050406030204" pitchFamily="18" charset="0"/>
                <a:ea typeface="华文楷体" panose="02010600040101010101" pitchFamily="2" charset="-122"/>
                <a:cs typeface="+mj-cs"/>
              </a:defRPr>
            </a:lvl1pPr>
          </a:lstStyle>
          <a:p>
            <a:r>
              <a:rPr lang="en-US" altLang="zh-CN" sz="2000" dirty="0"/>
              <a:t>The other pair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36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6F3564-3965-9064-3079-3C57845C5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5" y="2400730"/>
            <a:ext cx="4982661" cy="236945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9978444-124B-768A-2176-3640018D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A449DDC1-1CF0-D053-D9C3-5BAC4224DC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600" b="1" i="0" smtClean="0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𝐏</m:t>
                      </m:r>
                      <m:r>
                        <a:rPr lang="en-US" altLang="zh-CN" sz="3600" b="1" i="0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𝐨𝐥𝐚𝐫𝐢𝐳𝐚𝐭𝐢𝐨𝐧</m:t>
                      </m:r>
                      <m:r>
                        <a:rPr lang="en-US" altLang="zh-CN" sz="3600" i="1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3600" b="1" i="0" smtClean="0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altLang="zh-CN" sz="3600" b="1" i="0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𝐧𝐠𝐮𝐥𝐚𝐫</m:t>
                      </m:r>
                      <m:r>
                        <a:rPr lang="en-US" altLang="zh-CN" sz="3600" b="1" i="0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3600" b="1" i="0" smtClean="0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altLang="zh-CN" sz="3600" b="1" i="0">
                          <a:solidFill>
                            <a:srgbClr val="2B4D89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𝐢𝐬𝐭𝐫𝐢𝐛𝐮𝐭𝐢𝐨𝐧</m:t>
                      </m:r>
                    </m:oMath>
                  </m:oMathPara>
                </a14:m>
                <a:endParaRPr lang="zh-CN" altLang="en-US" sz="3600" dirty="0">
                  <a:solidFill>
                    <a:srgbClr val="2B4D8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2">
                <a:extLst>
                  <a:ext uri="{FF2B5EF4-FFF2-40B4-BE49-F238E27FC236}">
                    <a16:creationId xmlns:a16="http://schemas.microsoft.com/office/drawing/2014/main" id="{A449DDC1-1CF0-D053-D9C3-5BAC4224DC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9F2C4A-1FCF-A158-EEA3-33FE54625936}"/>
                  </a:ext>
                </a:extLst>
              </p:cNvPr>
              <p:cNvSpPr txBox="1"/>
              <p:nvPr/>
            </p:nvSpPr>
            <p:spPr>
              <a:xfrm>
                <a:off x="640257" y="1624759"/>
                <a:ext cx="3019283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CN" sz="1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CN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l-GR" sz="1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𝝆</m:t>
                    </m:r>
                    <m:r>
                      <a:rPr lang="zh-CN" altLang="en-US" sz="1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1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𝛑𝛑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altLang="zh-CN" b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𝛑𝛑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99F2C4A-1FCF-A158-EEA3-33FE54625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57" y="1624759"/>
                <a:ext cx="3019283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5B5E6E07-4CB9-A345-FF68-877DC36B6EF5}"/>
              </a:ext>
            </a:extLst>
          </p:cNvPr>
          <p:cNvSpPr/>
          <p:nvPr/>
        </p:nvSpPr>
        <p:spPr>
          <a:xfrm>
            <a:off x="3923181" y="1647601"/>
            <a:ext cx="1801091" cy="29556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306F8B-2E2A-69D8-CB2D-A3E788AC3B9B}"/>
                  </a:ext>
                </a:extLst>
              </p:cNvPr>
              <p:cNvSpPr txBox="1"/>
              <p:nvPr/>
            </p:nvSpPr>
            <p:spPr>
              <a:xfrm>
                <a:off x="3524509" y="1854462"/>
                <a:ext cx="10823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altLang="zh-CN" sz="18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1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sz="1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altLang="zh-CN" sz="1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1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00206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306F8B-2E2A-69D8-CB2D-A3E788AC3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09" y="1854462"/>
                <a:ext cx="1082371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6B404017-74A6-1102-0F4C-C048E3881733}"/>
              </a:ext>
            </a:extLst>
          </p:cNvPr>
          <p:cNvSpPr/>
          <p:nvPr/>
        </p:nvSpPr>
        <p:spPr>
          <a:xfrm rot="2000513">
            <a:off x="4011662" y="2595653"/>
            <a:ext cx="1801091" cy="29556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471DCA-164D-419D-40D2-3E8632D3F8C8}"/>
                  </a:ext>
                </a:extLst>
              </p:cNvPr>
              <p:cNvSpPr txBox="1"/>
              <p:nvPr/>
            </p:nvSpPr>
            <p:spPr>
              <a:xfrm>
                <a:off x="3819531" y="1042834"/>
                <a:ext cx="182513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CN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altLang="zh-CN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(1450)</m:t>
                      </m:r>
                    </m:oMath>
                  </m:oMathPara>
                </a14:m>
                <a:endParaRPr lang="en-US" altLang="zh-CN" b="1" dirty="0">
                  <a:solidFill>
                    <a:srgbClr val="002060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=0 </m:t>
                      </m:r>
                      <m:r>
                        <m:rPr>
                          <m:nor/>
                        </m:rPr>
                        <a:rPr lang="en-US" altLang="zh-CN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dorminant</m:t>
                      </m:r>
                    </m:oMath>
                  </m:oMathPara>
                </a14:m>
                <a:endParaRPr lang="en-US" altLang="zh-CN" b="1" dirty="0">
                  <a:solidFill>
                    <a:srgbClr val="002060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b="1" baseline="-25000" dirty="0">
                  <a:solidFill>
                    <a:srgbClr val="002060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8471DCA-164D-419D-40D2-3E8632D3F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31" y="1042834"/>
                <a:ext cx="182513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364BA58-7164-F2D4-5BB0-DE736F47835D}"/>
                  </a:ext>
                </a:extLst>
              </p:cNvPr>
              <p:cNvSpPr txBox="1"/>
              <p:nvPr/>
            </p:nvSpPr>
            <p:spPr>
              <a:xfrm rot="1962215">
                <a:off x="4245157" y="2155432"/>
                <a:ext cx="171796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altLang="zh-CN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altLang="zh-CN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CN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1700</m:t>
                      </m:r>
                      <m:r>
                        <m:rPr>
                          <m:nor/>
                        </m:rPr>
                        <a:rPr lang="el-GR" altLang="zh-CN" b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1" i="0" dirty="0">
                  <a:solidFill>
                    <a:srgbClr val="002060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zh-CN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=2 </m:t>
                      </m:r>
                      <m:r>
                        <m:rPr>
                          <m:nor/>
                        </m:rPr>
                        <a:rPr lang="en-US" altLang="zh-CN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dorminant</m:t>
                      </m:r>
                    </m:oMath>
                  </m:oMathPara>
                </a14:m>
                <a:endParaRPr lang="en-US" altLang="zh-CN" b="1" dirty="0">
                  <a:solidFill>
                    <a:srgbClr val="002060"/>
                  </a:solidFill>
                  <a:latin typeface="Cambria Math" panose="020405030504060302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364BA58-7164-F2D4-5BB0-DE736F478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2215">
                <a:off x="4245157" y="2155432"/>
                <a:ext cx="1717964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1A9321F-0158-C761-D045-9066EF03FEDD}"/>
                  </a:ext>
                </a:extLst>
              </p:cNvPr>
              <p:cNvSpPr txBox="1"/>
              <p:nvPr/>
            </p:nvSpPr>
            <p:spPr>
              <a:xfrm>
                <a:off x="5939689" y="1458333"/>
                <a:ext cx="1956949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𝒔𝒑𝒊𝒏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𝒑𝒂𝒔𝒔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altLang="zh-CN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𝒔𝒑𝒊𝒏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𝒑𝒂𝒔𝒔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1A9321F-0158-C761-D045-9066EF03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689" y="1458333"/>
                <a:ext cx="1956949" cy="646331"/>
              </a:xfrm>
              <a:prstGeom prst="rect">
                <a:avLst/>
              </a:prstGeom>
              <a:blipFill>
                <a:blip r:embed="rId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箭头: 右 15">
            <a:extLst>
              <a:ext uri="{FF2B5EF4-FFF2-40B4-BE49-F238E27FC236}">
                <a16:creationId xmlns:a16="http://schemas.microsoft.com/office/drawing/2014/main" id="{650011E0-01FB-420E-F999-FDAC420B9CF1}"/>
              </a:ext>
            </a:extLst>
          </p:cNvPr>
          <p:cNvSpPr/>
          <p:nvPr/>
        </p:nvSpPr>
        <p:spPr>
          <a:xfrm>
            <a:off x="8119126" y="1651423"/>
            <a:ext cx="654497" cy="29556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C4099A-6D0A-F350-D501-D5C726A4B17B}"/>
                  </a:ext>
                </a:extLst>
              </p:cNvPr>
              <p:cNvSpPr txBox="1"/>
              <p:nvPr/>
            </p:nvSpPr>
            <p:spPr>
              <a:xfrm>
                <a:off x="9080666" y="1574198"/>
                <a:ext cx="187239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zh-CN" altLang="en-US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BC4099A-6D0A-F350-D501-D5C726A4B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666" y="1574198"/>
                <a:ext cx="1872392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AED8466-CEE4-D44F-A517-5EA7D4CFE771}"/>
                  </a:ext>
                </a:extLst>
              </p:cNvPr>
              <p:cNvSpPr txBox="1"/>
              <p:nvPr/>
            </p:nvSpPr>
            <p:spPr>
              <a:xfrm>
                <a:off x="5939690" y="3307041"/>
                <a:ext cx="1872392" cy="43614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</m:acc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CN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zh-CN" altLang="en-US" sz="1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sub>
                          </m:sSub>
                        </m:e>
                      </m:acc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AED8466-CEE4-D44F-A517-5EA7D4CF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690" y="3307041"/>
                <a:ext cx="1872392" cy="436145"/>
              </a:xfrm>
              <a:prstGeom prst="rect">
                <a:avLst/>
              </a:prstGeom>
              <a:blipFill>
                <a:blip r:embed="rId10"/>
                <a:stretch>
                  <a:fillRect t="-19444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 20">
            <a:extLst>
              <a:ext uri="{FF2B5EF4-FFF2-40B4-BE49-F238E27FC236}">
                <a16:creationId xmlns:a16="http://schemas.microsoft.com/office/drawing/2014/main" id="{2A611CEC-933A-6C65-C598-A16E3775306B}"/>
              </a:ext>
            </a:extLst>
          </p:cNvPr>
          <p:cNvSpPr/>
          <p:nvPr/>
        </p:nvSpPr>
        <p:spPr>
          <a:xfrm>
            <a:off x="8107080" y="3368798"/>
            <a:ext cx="654498" cy="29556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5EA7931-24D7-7AA8-5C1B-EE73D2111442}"/>
                  </a:ext>
                </a:extLst>
              </p:cNvPr>
              <p:cNvSpPr txBox="1"/>
              <p:nvPr/>
            </p:nvSpPr>
            <p:spPr>
              <a:xfrm>
                <a:off x="9080666" y="3138687"/>
                <a:ext cx="1872392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𝒔𝒎𝒂𝒍𝒍𝒆𝒓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</m:oMath>
                  </m:oMathPara>
                </a14:m>
                <a:endParaRPr lang="en-US" altLang="zh-CN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𝒉𝒊𝒈𝒉𝒆𝒓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𝒐𝒅𝒆𝒓</m:t>
                      </m:r>
                    </m:oMath>
                  </m:oMathPara>
                </a14:m>
                <a:endParaRPr lang="zh-CN" altLang="en-US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5EA7931-24D7-7AA8-5C1B-EE73D2111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666" y="3138687"/>
                <a:ext cx="1872392" cy="646331"/>
              </a:xfrm>
              <a:prstGeom prst="rect">
                <a:avLst/>
              </a:prstGeom>
              <a:blipFill>
                <a:blip r:embed="rId11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44F8A64-B61F-492D-0E42-71C1087B787D}"/>
                  </a:ext>
                </a:extLst>
              </p:cNvPr>
              <p:cNvSpPr txBox="1"/>
              <p:nvPr/>
            </p:nvSpPr>
            <p:spPr>
              <a:xfrm>
                <a:off x="485764" y="4999891"/>
                <a:ext cx="449260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p>
                          <m:r>
                            <a:rPr lang="en-US" altLang="zh-CN" sz="18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zh-CN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m:rPr>
                          <m:nor/>
                        </m:rPr>
                        <a:rPr lang="en-US" altLang="zh-CN" smtClean="0">
                          <a:solidFill>
                            <a:srgbClr val="00B050"/>
                          </a:solidFill>
                        </a:rPr>
                        <m:t>/</m:t>
                      </m:r>
                      <m:sSub>
                        <m:sSubPr>
                          <m:ctrlPr>
                            <a:rPr lang="en-US" altLang="zh-CN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CN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m:rPr>
                          <m:nor/>
                        </m:rPr>
                        <a:rPr lang="en-US" altLang="zh-CN">
                          <a:solidFill>
                            <a:srgbClr val="00B050"/>
                          </a:solidFill>
                        </a:rPr>
                        <m:t>/</m:t>
                      </m:r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𝟏𝟑𝟎𝟎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altLang="zh-CN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l-GR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𝝆</m:t>
                      </m:r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  <m:r>
                        <a:rPr lang="en-US" altLang="zh-CN" b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zh-CN" altLang="en-US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44F8A64-B61F-492D-0E42-71C1087B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64" y="4999891"/>
                <a:ext cx="4492606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314EC8E4-74DC-45B1-CE94-097897E9AC1F}"/>
              </a:ext>
            </a:extLst>
          </p:cNvPr>
          <p:cNvSpPr txBox="1"/>
          <p:nvPr/>
        </p:nvSpPr>
        <p:spPr>
          <a:xfrm>
            <a:off x="5617690" y="21742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HP Simplified Hans" panose="020B0500000000000000" pitchFamily="34" charset="-122"/>
                <a:ea typeface="HP Simplified Hans" panose="020B0500000000000000"/>
              </a:rPr>
              <a:t>azimuthal</a:t>
            </a:r>
            <a:r>
              <a:rPr lang="en-US" altLang="zh-CN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 cos(2ϕ) modulation in the momentum distribution with respect to the polarization direction</a:t>
            </a:r>
            <a:endParaRPr lang="zh-CN" altLang="en-US" dirty="0"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005D9C0-D34D-757D-C64D-6411112F2A1B}"/>
              </a:ext>
            </a:extLst>
          </p:cNvPr>
          <p:cNvSpPr txBox="1"/>
          <p:nvPr/>
        </p:nvSpPr>
        <p:spPr>
          <a:xfrm>
            <a:off x="5617690" y="39031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the polarization transfer is diluted and re-distributed among helicity components</a:t>
            </a:r>
            <a:endParaRPr lang="zh-CN" altLang="en-US" dirty="0"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CD14348-2892-ADC3-7DAD-70B7974D543C}"/>
              </a:ext>
            </a:extLst>
          </p:cNvPr>
          <p:cNvSpPr txBox="1"/>
          <p:nvPr/>
        </p:nvSpPr>
        <p:spPr>
          <a:xfrm>
            <a:off x="289889" y="5577310"/>
            <a:ext cx="53147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the superposition of different L components maps an otherwise simple linear polarization pattern into a more complex angular structure.</a:t>
            </a:r>
            <a:endParaRPr lang="zh-CN" altLang="en-US" dirty="0"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C861173-DDA8-143A-A88D-36D3ADB4E6D2}"/>
                  </a:ext>
                </a:extLst>
              </p:cNvPr>
              <p:cNvSpPr txBox="1"/>
              <p:nvPr/>
            </p:nvSpPr>
            <p:spPr>
              <a:xfrm>
                <a:off x="5633540" y="5012674"/>
                <a:ext cx="1463947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CN" altLang="en-US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CN" sz="1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zh-CN" sz="1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𝛑𝛑</m:t>
                    </m:r>
                    <m:r>
                      <a:rPr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C861173-DDA8-143A-A88D-36D3ADB4E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540" y="5012674"/>
                <a:ext cx="1463947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48E1346-B85D-CAF6-C771-55EEE38010C9}"/>
                  </a:ext>
                </a:extLst>
              </p:cNvPr>
              <p:cNvSpPr txBox="1"/>
              <p:nvPr/>
            </p:nvSpPr>
            <p:spPr>
              <a:xfrm>
                <a:off x="7728670" y="5000519"/>
                <a:ext cx="1922226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𝒔𝒑𝒊𝒏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𝒑𝒂𝒔𝒔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US" altLang="zh-CN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altLang="zh-CN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altLang="zh-CN" b="1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48E1346-B85D-CAF6-C771-55EEE3801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670" y="5000519"/>
                <a:ext cx="1922226" cy="369332"/>
              </a:xfrm>
              <a:prstGeom prst="rect">
                <a:avLst/>
              </a:prstGeom>
              <a:blipFill>
                <a:blip r:embed="rId14"/>
                <a:stretch>
                  <a:fillRect r="-1905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EA8A9A6-AE1C-81A3-AA18-A0F2417ACAA8}"/>
                  </a:ext>
                </a:extLst>
              </p:cNvPr>
              <p:cNvSpPr txBox="1"/>
              <p:nvPr/>
            </p:nvSpPr>
            <p:spPr>
              <a:xfrm>
                <a:off x="10245289" y="5016788"/>
                <a:ext cx="1872392" cy="36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zh-CN" altLang="en-US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altLang="zh-CN" sz="1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EA8A9A6-AE1C-81A3-AA18-A0F2417A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289" y="5016788"/>
                <a:ext cx="1872392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箭头: 右 37">
            <a:extLst>
              <a:ext uri="{FF2B5EF4-FFF2-40B4-BE49-F238E27FC236}">
                <a16:creationId xmlns:a16="http://schemas.microsoft.com/office/drawing/2014/main" id="{AD497D92-4451-0A21-297F-11CBA6A3D6C3}"/>
              </a:ext>
            </a:extLst>
          </p:cNvPr>
          <p:cNvSpPr/>
          <p:nvPr/>
        </p:nvSpPr>
        <p:spPr>
          <a:xfrm>
            <a:off x="7137109" y="5076126"/>
            <a:ext cx="497692" cy="293097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箭头: 右 38">
            <a:extLst>
              <a:ext uri="{FF2B5EF4-FFF2-40B4-BE49-F238E27FC236}">
                <a16:creationId xmlns:a16="http://schemas.microsoft.com/office/drawing/2014/main" id="{03A38772-80BC-E116-334F-04642BA61898}"/>
              </a:ext>
            </a:extLst>
          </p:cNvPr>
          <p:cNvSpPr/>
          <p:nvPr/>
        </p:nvSpPr>
        <p:spPr>
          <a:xfrm>
            <a:off x="9775026" y="5060028"/>
            <a:ext cx="497692" cy="293097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ABBDD569-BC02-FBFB-A3C4-D99DFB58563F}"/>
              </a:ext>
            </a:extLst>
          </p:cNvPr>
          <p:cNvSpPr txBox="1"/>
          <p:nvPr/>
        </p:nvSpPr>
        <p:spPr>
          <a:xfrm>
            <a:off x="5725623" y="56028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HP Simplified Hans" panose="020B0500000000000000" pitchFamily="34" charset="-122"/>
                <a:ea typeface="HP Simplified Hans" panose="020B0500000000000000" pitchFamily="34" charset="-122"/>
              </a:rPr>
              <a:t>azimuthal cos(2ϕ) modulation in the momentum distribution with respect to the polarization direction</a:t>
            </a:r>
            <a:endParaRPr lang="zh-CN" altLang="en-US" dirty="0">
              <a:latin typeface="HP Simplified Hans" panose="020B0500000000000000" pitchFamily="34" charset="-122"/>
              <a:ea typeface="HP Simplified Hans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57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EDD37-056F-E2F2-2989-3D10122BF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内容占位符 6">
            <a:extLst>
              <a:ext uri="{FF2B5EF4-FFF2-40B4-BE49-F238E27FC236}">
                <a16:creationId xmlns:a16="http://schemas.microsoft.com/office/drawing/2014/main" id="{AB43EBDC-9F8C-2C02-CF03-E161B455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348"/>
          <a:stretch/>
        </p:blipFill>
        <p:spPr>
          <a:xfrm>
            <a:off x="7229269" y="3473881"/>
            <a:ext cx="4495299" cy="269771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A71C031-88EE-C089-67FC-CF04E581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570" y="5972034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4C2AF64-4DD4-C456-8AA0-4D2FDD46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 and Event Selection</a:t>
            </a:r>
            <a:endParaRPr lang="zh-CN" altLang="en-US" sz="36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193DBCB-ACAB-A261-CCF3-91D598DAF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432" y="1217862"/>
            <a:ext cx="6702357" cy="184492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6FBDA1-D522-4B2D-AB9C-683D5626129E}"/>
              </a:ext>
            </a:extLst>
          </p:cNvPr>
          <p:cNvSpPr txBox="1"/>
          <p:nvPr/>
        </p:nvSpPr>
        <p:spPr>
          <a:xfrm>
            <a:off x="1001354" y="1413957"/>
            <a:ext cx="6736001" cy="205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/>
              <a:t>@2025 Pb-Pb 5.36 TeV</a:t>
            </a:r>
          </a:p>
          <a:p>
            <a:pPr>
              <a:lnSpc>
                <a:spcPct val="130000"/>
              </a:lnSpc>
            </a:pPr>
            <a:r>
              <a:rPr lang="en-US" altLang="zh-CN" sz="2000" b="1" u="sng" dirty="0">
                <a:solidFill>
                  <a:srgbClr val="005CAA"/>
                </a:solidFill>
              </a:rPr>
              <a:t>Era (OMS):</a:t>
            </a:r>
            <a:r>
              <a:rPr lang="en-US" altLang="zh-CN" sz="2000" b="1" dirty="0"/>
              <a:t> HIRun2025A</a:t>
            </a:r>
          </a:p>
          <a:p>
            <a:pPr>
              <a:lnSpc>
                <a:spcPct val="130000"/>
              </a:lnSpc>
            </a:pPr>
            <a:r>
              <a:rPr lang="en-US" altLang="zh-CN" sz="2000" b="1" u="sng" dirty="0">
                <a:solidFill>
                  <a:srgbClr val="005CAA"/>
                </a:solidFill>
              </a:rPr>
              <a:t>DAS:</a:t>
            </a:r>
            <a:r>
              <a:rPr lang="zh-CN" altLang="en-US" sz="2000" b="1" dirty="0">
                <a:solidFill>
                  <a:srgbClr val="005CAA"/>
                </a:solidFill>
              </a:rPr>
              <a:t> </a:t>
            </a:r>
            <a:r>
              <a:rPr lang="en-US" altLang="zh-CN" sz="2000" b="1" dirty="0"/>
              <a:t>/HI*/HIRun2025A-PromptReco-v1/AOD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/>
              <a:t>	</a:t>
            </a:r>
          </a:p>
          <a:p>
            <a:pPr>
              <a:lnSpc>
                <a:spcPct val="130000"/>
              </a:lnSpc>
            </a:pPr>
            <a:endParaRPr lang="en-US" altLang="zh-CN" sz="2000" b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6074C69-54DC-9821-AEB1-4D67AC100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33" y="579133"/>
            <a:ext cx="65064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F1309CE-893E-83D1-B1E2-D5D32CB146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297" b="74951"/>
          <a:stretch>
            <a:fillRect/>
          </a:stretch>
        </p:blipFill>
        <p:spPr>
          <a:xfrm>
            <a:off x="604809" y="3537309"/>
            <a:ext cx="6164517" cy="520497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5B3B151-8B56-A610-680A-9A54AC2E4E05}"/>
              </a:ext>
            </a:extLst>
          </p:cNvPr>
          <p:cNvCxnSpPr>
            <a:cxnSpLocks/>
          </p:cNvCxnSpPr>
          <p:nvPr/>
        </p:nvCxnSpPr>
        <p:spPr>
          <a:xfrm>
            <a:off x="803519" y="6288740"/>
            <a:ext cx="57454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59F47A2-D8D9-07D0-3D02-EF4F7EDACB15}"/>
              </a:ext>
            </a:extLst>
          </p:cNvPr>
          <p:cNvSpPr txBox="1"/>
          <p:nvPr/>
        </p:nvSpPr>
        <p:spPr>
          <a:xfrm>
            <a:off x="467432" y="5297256"/>
            <a:ext cx="657364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b="0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HLT_HIUPC_ZeroBias_SinglePixelTrack_MaxPixelTrack_v*</a:t>
            </a:r>
          </a:p>
          <a:p>
            <a:pPr algn="ctr"/>
            <a:r>
              <a:rPr lang="en-US" altLang="zh-CN" sz="2400" b="0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HLT_HIUPC_ZeroBias_SinglePixelTrackLowPt_MaxPixelCluster400_v</a:t>
            </a:r>
            <a:r>
              <a:rPr lang="en-US" altLang="zh-CN" sz="2400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*</a:t>
            </a:r>
            <a:endParaRPr lang="en-US" altLang="zh-CN" sz="2400" b="0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56E1EDF-85AA-AECB-3F90-010B858050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250" b="10715"/>
          <a:stretch>
            <a:fillRect/>
          </a:stretch>
        </p:blipFill>
        <p:spPr>
          <a:xfrm>
            <a:off x="604809" y="4158294"/>
            <a:ext cx="6164522" cy="1250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83BE12EF-02DE-CE32-DC9F-D68FD5FAEF9F}"/>
              </a:ext>
            </a:extLst>
          </p:cNvPr>
          <p:cNvSpPr/>
          <p:nvPr/>
        </p:nvSpPr>
        <p:spPr>
          <a:xfrm>
            <a:off x="10252212" y="4201108"/>
            <a:ext cx="119269" cy="2335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8FED494-1CAB-6233-84EB-A8AE4EC81B44}"/>
              </a:ext>
            </a:extLst>
          </p:cNvPr>
          <p:cNvSpPr/>
          <p:nvPr/>
        </p:nvSpPr>
        <p:spPr>
          <a:xfrm>
            <a:off x="9828146" y="4705953"/>
            <a:ext cx="119269" cy="2335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474473-4961-DC2E-1DEF-20B474540C9D}"/>
              </a:ext>
            </a:extLst>
          </p:cNvPr>
          <p:cNvSpPr txBox="1"/>
          <p:nvPr/>
        </p:nvSpPr>
        <p:spPr>
          <a:xfrm>
            <a:off x="8438606" y="1225464"/>
            <a:ext cx="2566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Counts After Selection</a:t>
            </a:r>
          </a:p>
          <a:p>
            <a:r>
              <a:rPr lang="en-US" altLang="zh-CN" sz="1800" b="1" dirty="0"/>
              <a:t>HIRun2023A</a:t>
            </a:r>
            <a:r>
              <a:rPr lang="zh-CN" altLang="en-US" sz="1800" b="1" dirty="0"/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24494</a:t>
            </a:r>
          </a:p>
          <a:p>
            <a:r>
              <a:rPr lang="en-US" altLang="zh-CN" sz="1800" b="1" dirty="0"/>
              <a:t>HIRun2025A</a:t>
            </a:r>
            <a:r>
              <a:rPr lang="zh-CN" altLang="en-US" sz="1800" b="1" dirty="0"/>
              <a:t>：</a:t>
            </a:r>
            <a:r>
              <a:rPr lang="en-US" altLang="zh-CN" sz="1800" b="1" dirty="0">
                <a:solidFill>
                  <a:srgbClr val="FF0000"/>
                </a:solidFill>
              </a:rPr>
              <a:t>178223</a:t>
            </a:r>
          </a:p>
          <a:p>
            <a:endParaRPr lang="en-US" altLang="zh-CN" dirty="0"/>
          </a:p>
          <a:p>
            <a:r>
              <a:rPr lang="en-US" altLang="zh-CN" sz="2800" dirty="0">
                <a:solidFill>
                  <a:srgbClr val="FF0000"/>
                </a:solidFill>
              </a:rPr>
              <a:t>7.24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9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5E3BA5-4C55-78BF-6149-8AD09FF6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0ACF03-F9A5-1667-1E26-952A8BE7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Spectrum</a:t>
            </a:r>
            <a:endParaRPr lang="zh-CN" altLang="en-US" sz="40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3A918E-C712-9168-453F-A4FC378B871C}"/>
              </a:ext>
            </a:extLst>
          </p:cNvPr>
          <p:cNvSpPr txBox="1"/>
          <p:nvPr/>
        </p:nvSpPr>
        <p:spPr>
          <a:xfrm>
            <a:off x="1567495" y="5423422"/>
            <a:ext cx="3138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ρ(1450)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</a:t>
            </a:r>
            <a:r>
              <a:rPr lang="en-US" altLang="zh-CN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  </a:t>
            </a:r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ρ(1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0)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1</a:t>
            </a:r>
            <a:r>
              <a:rPr lang="en-US" altLang="zh-CN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</a:p>
          <a:p>
            <a:endParaRPr lang="en-US" altLang="zh-CN" sz="2000" b="1" dirty="0">
              <a:solidFill>
                <a:srgbClr val="002060"/>
              </a:solidFill>
              <a:latin typeface="Cambria Math" panose="020405030504060302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ρ(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21</a:t>
            </a:r>
            <a:r>
              <a:rPr lang="el-GR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50)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2</a:t>
            </a:r>
            <a:r>
              <a:rPr lang="en-US" altLang="zh-CN" sz="2000" b="1" baseline="30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2000" b="1" baseline="-25000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dirty="0">
                <a:solidFill>
                  <a:srgbClr val="002060"/>
                </a:solidFill>
                <a:latin typeface="Cambria Math" panose="020405030504060302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solidFill>
                <a:srgbClr val="002060"/>
              </a:solidFill>
              <a:latin typeface="Cambria Math" panose="020405030504060302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D3E864-07DA-F84F-36AB-2B5786CA0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66" y="1246057"/>
            <a:ext cx="5389666" cy="38729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CACA5C-1940-C380-7D6A-A48DA5412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7" y="1241668"/>
            <a:ext cx="5289759" cy="38049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8D16B89-7342-1134-2ED9-C4D81C7D9DE5}"/>
              </a:ext>
            </a:extLst>
          </p:cNvPr>
          <p:cNvSpPr txBox="1"/>
          <p:nvPr/>
        </p:nvSpPr>
        <p:spPr>
          <a:xfrm>
            <a:off x="4431905" y="4900202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D75F64-D9BC-8140-025B-33EE731AF22B}"/>
              </a:ext>
            </a:extLst>
          </p:cNvPr>
          <p:cNvSpPr txBox="1"/>
          <p:nvPr/>
        </p:nvSpPr>
        <p:spPr>
          <a:xfrm>
            <a:off x="6320136" y="4889881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91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60ADAD-9C94-0E6D-0194-3B175698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E01F3AD-11E4-AC25-8238-A6F2B264F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zh-CN" altLang="en-US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0886CF-A8E7-5B59-628C-801CD7610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6" y="3429000"/>
            <a:ext cx="4909052" cy="35276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5C535-899F-A5FB-A66C-C79A3C928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398" y="37366"/>
            <a:ext cx="4909052" cy="35276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9D004C-CD06-0F41-73ED-B1EF66AFD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8" y="1098245"/>
            <a:ext cx="4577654" cy="10214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DDD1AF-3F3B-BBDC-77CF-F1AB4C58A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5" y="3374582"/>
            <a:ext cx="4821645" cy="36162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797C3F7-493A-5175-0200-E9F904436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30" y="2353122"/>
            <a:ext cx="3358839" cy="9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877FDC-E009-ED92-072A-C287C688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43787C7-1190-AC5E-8D3E-16604A9E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</a:t>
            </a:r>
            <a:r>
              <a:rPr lang="en-US" altLang="zh-CN" sz="4000" dirty="0" err="1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endParaRPr lang="zh-CN" altLang="en-US" sz="4000" dirty="0">
              <a:solidFill>
                <a:srgbClr val="2B4D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5D73B9-8859-57C4-6A56-E24FD9B9D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" y="3836160"/>
            <a:ext cx="3754457" cy="28179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2808EB-3ECF-20F0-CDA0-E4064229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8" y="958974"/>
            <a:ext cx="3754457" cy="2817933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AC87795-DBF0-71A1-3AC5-32560FF18D84}"/>
              </a:ext>
            </a:extLst>
          </p:cNvPr>
          <p:cNvSpPr/>
          <p:nvPr/>
        </p:nvSpPr>
        <p:spPr>
          <a:xfrm>
            <a:off x="2251213" y="958974"/>
            <a:ext cx="929309" cy="2386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4656684-37A9-0F25-AF3F-781BD5AFC258}"/>
              </a:ext>
            </a:extLst>
          </p:cNvPr>
          <p:cNvSpPr/>
          <p:nvPr/>
        </p:nvSpPr>
        <p:spPr>
          <a:xfrm>
            <a:off x="3402806" y="1564481"/>
            <a:ext cx="495300" cy="1547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62733637-FDD8-1EE2-A30A-E360EBDA64FB}"/>
              </a:ext>
            </a:extLst>
          </p:cNvPr>
          <p:cNvSpPr/>
          <p:nvPr/>
        </p:nvSpPr>
        <p:spPr>
          <a:xfrm>
            <a:off x="3014662" y="1333777"/>
            <a:ext cx="495299" cy="1714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EB61A09-ED87-F96D-87F9-D101D269ED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31" t="-10060" r="55556"/>
          <a:stretch>
            <a:fillRect/>
          </a:stretch>
        </p:blipFill>
        <p:spPr>
          <a:xfrm>
            <a:off x="3031296" y="1333777"/>
            <a:ext cx="185738" cy="1502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B9F5D8B-FA89-EBEC-19D4-D0F24A0E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49" y="3838250"/>
            <a:ext cx="3754457" cy="28158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864E2EB-C5A2-0AEA-296F-6C3358B406BB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00A976-AE08-C6AE-2191-2EFC8370A486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07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21F458D-0AB1-FC64-334B-69BD03405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92" y="1745431"/>
            <a:ext cx="6811702" cy="511256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833195-F89C-176B-7433-A38FBF09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/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363636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  <a:cs typeface="Times New Roman" panose="02020603050405020304" pitchFamily="18" charset="0"/>
                  </a:rPr>
                  <a:t>Angle</a:t>
                </a:r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 between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pair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𝛑</m:t>
                        </m:r>
                      </m:e>
                      <m:sup>
                        <m:r>
                          <a:rPr lang="en-US" altLang="zh-CN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measured in</a:t>
                </a:r>
                <a14:m>
                  <m:oMath xmlns:m="http://schemas.openxmlformats.org/officeDocument/2006/math">
                    <m:r>
                      <a:rPr lang="en-US" altLang="zh-CN" b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HP Simplified Hans" panose="020B0500000000000000" pitchFamily="34" charset="-122"/>
                    <a:ea typeface="HP Simplified Hans" panose="020B0500000000000000" pitchFamily="34" charset="-122"/>
                  </a:rPr>
                  <a:t>rest frame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3B51C93-DADA-016E-27C9-40A0394D8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2" y="1099100"/>
                <a:ext cx="5436023" cy="646331"/>
              </a:xfrm>
              <a:prstGeom prst="rect">
                <a:avLst/>
              </a:prstGeom>
              <a:blipFill>
                <a:blip r:embed="rId3"/>
                <a:stretch>
                  <a:fillRect l="-897" t="-5660" b="-132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ACE72EB-B52E-270B-6B90-81D56B0C50CF}"/>
                  </a:ext>
                </a:extLst>
              </p:cNvPr>
              <p:cNvSpPr txBox="1"/>
              <p:nvPr/>
            </p:nvSpPr>
            <p:spPr>
              <a:xfrm>
                <a:off x="1757713" y="1804287"/>
                <a:ext cx="34579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both pair 0.6&lt;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+mj-cs"/>
                          </a:rPr>
                          <m:t>ππ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华文楷体" panose="02010600040101010101" pitchFamily="2" charset="-122"/>
                    <a:cs typeface="+mj-cs"/>
                  </a:rPr>
                  <a:t>&lt;0.9</a:t>
                </a:r>
                <a:endParaRPr lang="zh-CN" altLang="en-US" sz="2000" dirty="0">
                  <a:solidFill>
                    <a:schemeClr val="tx1"/>
                  </a:solidFill>
                  <a:latin typeface="Cambria Math" panose="02040503050406030204" pitchFamily="18" charset="0"/>
                  <a:ea typeface="华文楷体" panose="02010600040101010101" pitchFamily="2" charset="-122"/>
                  <a:cs typeface="+mj-cs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ACE72EB-B52E-270B-6B90-81D56B0C5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13" y="1804287"/>
                <a:ext cx="3457919" cy="400110"/>
              </a:xfrm>
              <a:prstGeom prst="rect">
                <a:avLst/>
              </a:prstGeom>
              <a:blipFill>
                <a:blip r:embed="rId4"/>
                <a:stretch>
                  <a:fillRect l="-1761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2">
            <a:extLst>
              <a:ext uri="{FF2B5EF4-FFF2-40B4-BE49-F238E27FC236}">
                <a16:creationId xmlns:a16="http://schemas.microsoft.com/office/drawing/2014/main" id="{643E7173-CA58-4654-84C5-A85BEA75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20663"/>
            <a:ext cx="10515600" cy="6445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2B4D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Scattering Modulation  </a:t>
            </a:r>
            <a:endParaRPr lang="zh-CN" alt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42909B-753F-39D7-66FE-2554FF73E0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23" y="1778101"/>
            <a:ext cx="6540137" cy="490510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76E7625-11F5-291F-F7D1-A634090DE9F6}"/>
              </a:ext>
            </a:extLst>
          </p:cNvPr>
          <p:cNvSpPr txBox="1"/>
          <p:nvPr/>
        </p:nvSpPr>
        <p:spPr>
          <a:xfrm>
            <a:off x="4838832" y="1691498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F18798-65F4-C8F1-E2BC-C30FB0CD001C}"/>
              </a:ext>
            </a:extLst>
          </p:cNvPr>
          <p:cNvSpPr txBox="1"/>
          <p:nvPr/>
        </p:nvSpPr>
        <p:spPr>
          <a:xfrm>
            <a:off x="6727063" y="1681177"/>
            <a:ext cx="961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811F6E6-2B70-CD75-8D06-0E8002845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1391" y="220663"/>
            <a:ext cx="3130154" cy="16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64372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自定义 3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>
          <a:softEdge rad="12700"/>
        </a:effectLst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1" id="{9671A5C0-2F71-4064-8DBC-F1E42728FB02}" vid="{649FC990-2B7F-459B-957D-006E33060697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26328</TotalTime>
  <Words>986</Words>
  <Application>Microsoft Office PowerPoint</Application>
  <PresentationFormat>宽屏</PresentationFormat>
  <Paragraphs>201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HP Simplified Hans</vt:lpstr>
      <vt:lpstr>HP Simplified Jpan</vt:lpstr>
      <vt:lpstr>等线</vt:lpstr>
      <vt:lpstr>等线 Light</vt:lpstr>
      <vt:lpstr>华文彩云</vt:lpstr>
      <vt:lpstr>华文楷体</vt:lpstr>
      <vt:lpstr>Arial</vt:lpstr>
      <vt:lpstr>Cambria Math</vt:lpstr>
      <vt:lpstr>Microsoft Himalaya</vt:lpstr>
      <vt:lpstr>Times New Roman</vt:lpstr>
      <vt:lpstr>主题1</vt:lpstr>
      <vt:lpstr>自定义设计方案</vt:lpstr>
      <vt:lpstr>PowerPoint 演示文稿</vt:lpstr>
      <vt:lpstr>StarLight</vt:lpstr>
      <vt:lpstr>PowerPoint 演示文稿</vt:lpstr>
      <vt:lpstr>Polarization Angular Distribution</vt:lpstr>
      <vt:lpstr>Dataset and Event Selection</vt:lpstr>
      <vt:lpstr>Mass Spectrum</vt:lpstr>
      <vt:lpstr>Mass Fit</vt:lpstr>
      <vt:lpstr>Pair pT</vt:lpstr>
      <vt:lpstr>Double Scattering Modulation  </vt:lpstr>
      <vt:lpstr>Double Scattering Modulation pT&lt;0.1</vt:lpstr>
      <vt:lpstr>No pT cut</vt:lpstr>
      <vt:lpstr>0.1&lt;pT&lt;0.2</vt:lpstr>
      <vt:lpstr>0.2&lt;pT</vt:lpstr>
      <vt:lpstr>Closest〖〖 π〗^+ π^- "pair"  to m〗_(ρ_0 )=0.77GeV</vt:lpstr>
      <vt:lpstr>The other pair</vt:lpstr>
      <vt:lpstr>Thanks for Listening!</vt:lpstr>
      <vt:lpstr>Backup</vt:lpstr>
      <vt:lpstr>Different Mass Category</vt:lpstr>
      <vt:lpstr>𝝆^′→  𝝆𝝈/𝒇_𝟎</vt:lpstr>
      <vt:lpstr>ρ→ππ</vt:lpstr>
      <vt:lpstr>HF cut</vt:lpstr>
      <vt:lpstr>highPurity Track</vt:lpstr>
      <vt:lpstr>Dataset and Event Selection</vt:lpstr>
      <vt:lpstr>pT&lt;0.1 mass(right)</vt:lpstr>
      <vt:lpstr>Double Scattering Modulation</vt:lpstr>
      <vt:lpstr>PowerPoint 演示文稿</vt:lpstr>
      <vt:lpstr>Different Mass Category</vt:lpstr>
      <vt:lpstr>Transverse Momentum Distribution</vt:lpstr>
      <vt:lpstr>Separate mass cat pair pT </vt:lpstr>
      <vt:lpstr>PowerPoint 演示文稿</vt:lpstr>
      <vt:lpstr>Region A &amp; C</vt:lpstr>
      <vt:lpstr>Region B &amp; D</vt:lpstr>
      <vt:lpstr>Region A &amp; C</vt:lpstr>
      <vt:lpstr>Region B &amp; D</vt:lpstr>
      <vt:lpstr>Mass Window for 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xinbai li</dc:creator>
  <cp:lastModifiedBy>简杰 彭</cp:lastModifiedBy>
  <cp:revision>154</cp:revision>
  <dcterms:created xsi:type="dcterms:W3CDTF">2023-08-09T12:44:55Z</dcterms:created>
  <dcterms:modified xsi:type="dcterms:W3CDTF">2026-04-14T12:14:33Z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2052-12.1.0.15259</vt:lpwstr>
  </property>
</Properties>
</file>