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70" r:id="rId4"/>
    <p:sldId id="271" r:id="rId5"/>
    <p:sldId id="272" r:id="rId6"/>
    <p:sldId id="277" r:id="rId7"/>
    <p:sldId id="278" r:id="rId8"/>
    <p:sldId id="263" r:id="rId9"/>
    <p:sldId id="264" r:id="rId10"/>
    <p:sldId id="262" r:id="rId11"/>
    <p:sldId id="261" r:id="rId12"/>
    <p:sldId id="276" r:id="rId13"/>
    <p:sldId id="273" r:id="rId14"/>
    <p:sldId id="274" r:id="rId15"/>
    <p:sldId id="266" r:id="rId16"/>
    <p:sldId id="269" r:id="rId17"/>
    <p:sldId id="26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ng"/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12" Type="http://schemas.openxmlformats.org/officeDocument/2006/relationships/image" Target="../media/image97.png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1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79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.bin"/><Relationship Id="rId4" Type="http://schemas.openxmlformats.org/officeDocument/2006/relationships/tags" Target="../tags/tag5.xml"/><Relationship Id="rId3" Type="http://schemas.openxmlformats.org/officeDocument/2006/relationships/image" Target="../media/image77.wmf"/><Relationship Id="rId2" Type="http://schemas.openxmlformats.org/officeDocument/2006/relationships/oleObject" Target="../embeddings/oleObject6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0.png"/><Relationship Id="rId2" Type="http://schemas.openxmlformats.org/officeDocument/2006/relationships/tags" Target="../tags/tag7.xml"/><Relationship Id="rId1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1.png"/><Relationship Id="rId14" Type="http://schemas.openxmlformats.org/officeDocument/2006/relationships/image" Target="../media/image60.png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6.png"/><Relationship Id="rId14" Type="http://schemas.openxmlformats.org/officeDocument/2006/relationships/image" Target="../media/image75.png"/><Relationship Id="rId13" Type="http://schemas.openxmlformats.org/officeDocument/2006/relationships/image" Target="../media/image74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7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Relationship Id="rId3" Type="http://schemas.openxmlformats.org/officeDocument/2006/relationships/image" Target="../media/image77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9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870710" y="2510790"/>
            <a:ext cx="8354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从</a:t>
            </a:r>
            <a:r>
              <a:rPr lang="en-US" altLang="zh-CN" sz="2400" b="1"/>
              <a:t>llbar</a:t>
            </a:r>
            <a:r>
              <a:rPr lang="zh-CN" altLang="en-US" sz="2400" b="1"/>
              <a:t>衰变道中抽取</a:t>
            </a:r>
            <a:r>
              <a:rPr lang="zh-CN" altLang="en-US" sz="2400" b="1">
                <a:sym typeface="+mn-ea"/>
              </a:rPr>
              <a:t>P和</a:t>
            </a:r>
            <a:r>
              <a:rPr lang="zh-CN" altLang="en-US" sz="2400" b="1">
                <a:sym typeface="+mn-ea"/>
              </a:rPr>
              <a:t>π−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均值比随着产生位置的变化</a:t>
            </a:r>
            <a:endParaRPr lang="en-US" altLang="zh-CN" sz="2400" b="1"/>
          </a:p>
          <a:p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581525" y="4538345"/>
            <a:ext cx="74002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均值按照产生位置在第几层</a:t>
            </a:r>
            <a:r>
              <a:rPr lang="en-US" altLang="zh-CN"/>
              <a:t>itk</a:t>
            </a:r>
            <a:r>
              <a:rPr lang="zh-CN" altLang="en-US"/>
              <a:t>内则取第一击中点位置在第几层</a:t>
            </a:r>
            <a:r>
              <a:rPr lang="en-US" altLang="zh-CN"/>
              <a:t>itk</a:t>
            </a:r>
            <a:r>
              <a:rPr lang="zh-CN" altLang="en-US"/>
              <a:t>的</a:t>
            </a:r>
            <a:r>
              <a:rPr lang="en-US" altLang="zh-CN"/>
              <a:t>cov</a:t>
            </a:r>
            <a:r>
              <a:rPr lang="zh-CN" altLang="en-US"/>
              <a:t>均值，也就是取第一击中点对应的峰值区间的平均值（最可几分布）。然后</a:t>
            </a:r>
            <a:r>
              <a:rPr lang="zh-CN" altLang="en-US"/>
              <a:t>取全模拟跟快模拟这个均值的比值作为修正。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1335"/>
            <a:ext cx="2388870" cy="2333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521335"/>
            <a:ext cx="2360295" cy="2332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65" y="521335"/>
            <a:ext cx="2371090" cy="2334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255" y="521335"/>
            <a:ext cx="2334260" cy="2334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0" y="521335"/>
            <a:ext cx="2311400" cy="2284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04820"/>
            <a:ext cx="2388870" cy="2341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870" y="3004820"/>
            <a:ext cx="2360930" cy="23425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3775" y="3004820"/>
            <a:ext cx="2361565" cy="2343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055" y="1492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衰变道分布对比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90" y="5346700"/>
            <a:ext cx="1541780" cy="15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040" y="5347970"/>
            <a:ext cx="1547495" cy="1513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4535" y="5347970"/>
            <a:ext cx="1522730" cy="15132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2990" y="5346700"/>
            <a:ext cx="1527175" cy="1511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2865" y="5396230"/>
            <a:ext cx="1461770" cy="14458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71130" y="31115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修正后运动学拟合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χ2</a:t>
            </a:r>
            <a:r>
              <a:rPr lang="zh-CN" altLang="en-US">
                <a:sym typeface="+mn-ea"/>
              </a:rPr>
              <a:t>相对变好，但是顶点拟合 </a:t>
            </a:r>
            <a:r>
              <a:rPr lang="en-US" altLang="zh-CN">
                <a:sym typeface="+mn-ea"/>
              </a:rPr>
              <a:t>χ2</a:t>
            </a:r>
            <a:r>
              <a:rPr lang="zh-CN" altLang="en-US">
                <a:sym typeface="+mn-ea"/>
              </a:rPr>
              <a:t>变差。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82520" y="2738755"/>
            <a:ext cx="7006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将快模拟中</a:t>
            </a:r>
            <a:r>
              <a:rPr lang="en-US" altLang="zh-CN" sz="2800" b="1"/>
              <a:t>PosFirst</a:t>
            </a:r>
            <a:r>
              <a:rPr lang="zh-CN" altLang="en-US" sz="2800" b="1"/>
              <a:t>改为</a:t>
            </a:r>
            <a:r>
              <a:rPr lang="en-US" altLang="zh-CN" sz="2800" b="1"/>
              <a:t>PosPoca</a:t>
            </a:r>
            <a:r>
              <a:rPr lang="zh-CN" altLang="en-US" sz="2800" b="1"/>
              <a:t>的</a:t>
            </a:r>
            <a:r>
              <a:rPr lang="zh-CN" altLang="en-US" sz="2800" b="1"/>
              <a:t>计算方式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9480" y="3592195"/>
          <a:ext cx="727543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重建出一个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67289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0.67289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3649345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774065" imgH="241300" progId="Equation.KSEE3">
                  <p:embed/>
                </p:oleObj>
              </mc:Choice>
              <mc:Fallback>
                <p:oleObj name="" r:id="rId2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7435" y="3649345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919480" y="49530"/>
          <a:ext cx="727543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/>
                        <a:t>重建出一个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130810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74065" imgH="241300" progId="Equation.KSEE3">
                  <p:embed/>
                </p:oleObj>
              </mc:Choice>
              <mc:Fallback>
                <p:oleObj name="" r:id="rId5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435" y="130810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" y="371475"/>
            <a:ext cx="58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old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775" y="3771900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5650" y="125285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5650" y="125285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5645" y="480504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" imgH="165100" progId="Equation.KSEE3">
                  <p:embed/>
                </p:oleObj>
              </mc:Choice>
              <mc:Fallback>
                <p:oleObj name="" r:id="rId9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645" y="480504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54940" y="778510"/>
          <a:ext cx="9318278" cy="390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155"/>
                <a:gridCol w="1032648"/>
                <a:gridCol w="1530985"/>
                <a:gridCol w="1054100"/>
                <a:gridCol w="1301750"/>
                <a:gridCol w="1298575"/>
                <a:gridCol w="1409065"/>
              </a:tblGrid>
              <a:tr h="4197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old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new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zh-CN" altLang="en-US" sz="1800" b="1">
                          <a:sym typeface="+mn-ea"/>
                        </a:rPr>
                        <a:t>π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57.8%</a:t>
                      </a:r>
                      <a:endParaRPr lang="en-US" altLang="zh-CN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99.0%</a:t>
                      </a:r>
                      <a:endParaRPr lang="en-US" altLang="zh-CN"/>
                    </a:p>
                  </a:txBody>
                  <a:tcPr/>
                </a:tc>
              </a:tr>
              <a:tr h="302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97.0%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61004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96.9%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98.7%</a:t>
                      </a:r>
                      <a:endParaRPr lang="en-US" altLang="zh-CN"/>
                    </a:p>
                  </a:txBody>
                  <a:tcPr/>
                </a:tc>
              </a:tr>
              <a:tr h="2952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93.3%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57497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94.3%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98.9%</a:t>
                      </a:r>
                      <a:endParaRPr lang="en-US" altLang="zh-CN"/>
                    </a:p>
                  </a:txBody>
                  <a:tcPr/>
                </a:tc>
              </a:tr>
              <a:tr h="255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82.7%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82.6%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96.1%</a:t>
                      </a:r>
                      <a:endParaRPr lang="en-US" altLang="zh-CN"/>
                    </a:p>
                  </a:txBody>
                  <a:tcPr/>
                </a:tc>
              </a:tr>
              <a:tr h="3987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0.47492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4970" y="19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衰变道中效率</a:t>
            </a:r>
            <a:r>
              <a:rPr lang="zh-CN" altLang="en-US"/>
              <a:t>对比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45050" y="26219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back up</a:t>
            </a:r>
            <a:endParaRPr lang="en-US" altLang="zh-CN" sz="36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533400"/>
            <a:ext cx="3823970" cy="2613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2600" y="165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</a:t>
            </a:r>
            <a:r>
              <a:rPr lang="en-US" altLang="zh-CN">
                <a:sym typeface="+mn-ea"/>
              </a:rPr>
              <a:t>π−</a:t>
            </a:r>
            <a:r>
              <a:rPr lang="zh-CN" altLang="en-US">
                <a:sym typeface="+mn-ea"/>
              </a:rPr>
              <a:t>的</a:t>
            </a:r>
            <a:r>
              <a:rPr lang="zh-CN" altLang="en-US">
                <a:sym typeface="+mn-ea"/>
              </a:rPr>
              <a:t>动量分布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93155" y="533400"/>
            <a:ext cx="3796665" cy="2610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0785" y="1054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>
                <a:sym typeface="+mn-ea"/>
              </a:rPr>
              <a:t>衰变道中</a:t>
            </a:r>
            <a:r>
              <a:rPr lang="en-US" altLang="zh-CN">
                <a:sym typeface="+mn-ea"/>
              </a:rPr>
              <a:t>π−</a:t>
            </a:r>
            <a:r>
              <a:rPr lang="zh-CN" altLang="en-US">
                <a:sym typeface="+mn-ea"/>
              </a:rPr>
              <a:t>的动量分布</a:t>
            </a:r>
            <a:endParaRPr lang="zh-CN" altLang="en-US"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6165" y="1212850"/>
            <a:ext cx="3402965" cy="2359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212850"/>
            <a:ext cx="3329940" cy="23234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" y="1212850"/>
            <a:ext cx="3373755" cy="2322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5" y="3626485"/>
            <a:ext cx="3355340" cy="2381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4675" y="234950"/>
            <a:ext cx="8274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cov00</a:t>
            </a:r>
            <a:r>
              <a:rPr lang="zh-CN" altLang="en-US"/>
              <a:t>在不同产生位置区间一维</a:t>
            </a:r>
            <a:r>
              <a:rPr lang="zh-CN" altLang="en-US"/>
              <a:t>分布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4850"/>
            <a:ext cx="2419350" cy="1864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95" y="704850"/>
            <a:ext cx="2385060" cy="1864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704850"/>
            <a:ext cx="2309495" cy="1864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540" y="662940"/>
            <a:ext cx="2449195" cy="1907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280" y="625475"/>
            <a:ext cx="2387600" cy="19437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0480"/>
            <a:ext cx="2419350" cy="1958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470" y="2569210"/>
            <a:ext cx="2398395" cy="1960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330" y="2569210"/>
            <a:ext cx="2407285" cy="1906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960" y="2621915"/>
            <a:ext cx="2460625" cy="19627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875" y="2621915"/>
            <a:ext cx="2369820" cy="1852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650740"/>
            <a:ext cx="2379980" cy="184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0470" y="4650740"/>
            <a:ext cx="2381885" cy="19107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5690" y="4637405"/>
            <a:ext cx="2346960" cy="1854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5985" y="4606925"/>
            <a:ext cx="2471420" cy="18865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4875" y="4584700"/>
            <a:ext cx="2364740" cy="19088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9070" y="130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P</a:t>
            </a:r>
            <a:r>
              <a:rPr lang="zh-CN" altLang="en-US"/>
              <a:t>修正</a:t>
            </a:r>
            <a:r>
              <a:rPr lang="zh-CN" altLang="en-US"/>
              <a:t>前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79070" y="130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P</a:t>
            </a:r>
            <a:r>
              <a:rPr lang="zh-CN" altLang="en-US"/>
              <a:t>修正后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8475"/>
            <a:ext cx="2376805" cy="18237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05" y="498475"/>
            <a:ext cx="2331085" cy="18402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60" y="498475"/>
            <a:ext cx="2291080" cy="18237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10" y="498475"/>
            <a:ext cx="2372360" cy="18237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470" y="498475"/>
            <a:ext cx="2237105" cy="18148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86965"/>
            <a:ext cx="2362835" cy="19221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115" y="2386965"/>
            <a:ext cx="2263775" cy="18357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170" y="2386965"/>
            <a:ext cx="2317750" cy="18351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200" y="2322195"/>
            <a:ext cx="2357120" cy="19221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3255" y="2338705"/>
            <a:ext cx="2360295" cy="18357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446270"/>
            <a:ext cx="2339340" cy="182943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6805" y="4446270"/>
            <a:ext cx="2268855" cy="18300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0905" y="4414520"/>
            <a:ext cx="2360295" cy="186118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2315" y="4414520"/>
            <a:ext cx="2468880" cy="186118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2310" y="4414520"/>
            <a:ext cx="238950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3710"/>
            <a:ext cx="2150110" cy="158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10" y="473710"/>
            <a:ext cx="2261870" cy="160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80" y="473710"/>
            <a:ext cx="2191385" cy="1584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65" y="473710"/>
            <a:ext cx="2141855" cy="160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35" y="473710"/>
            <a:ext cx="2233295" cy="160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45665"/>
            <a:ext cx="2192020" cy="1577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020" y="2145665"/>
            <a:ext cx="2185670" cy="1577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980" y="2119630"/>
            <a:ext cx="2253615" cy="1603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215" y="2119630"/>
            <a:ext cx="2197735" cy="1577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0950" y="2119630"/>
            <a:ext cx="2099310" cy="15824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810635"/>
            <a:ext cx="2113280" cy="1588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0110" y="3791585"/>
            <a:ext cx="2228215" cy="15982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605" y="3817620"/>
            <a:ext cx="2080895" cy="15709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1780" y="3765550"/>
            <a:ext cx="2190750" cy="16230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6980" y="3740150"/>
            <a:ext cx="2297430" cy="16643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180" y="444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修正后</a:t>
            </a:r>
            <a:r>
              <a:rPr lang="en-US" altLang="zh-CN">
                <a:sym typeface="+mn-ea"/>
              </a:rPr>
              <a:t>llbar</a:t>
            </a:r>
            <a:r>
              <a:rPr lang="zh-CN" altLang="en-US">
                <a:sym typeface="+mn-ea"/>
              </a:rPr>
              <a:t>衰变道中全模拟跟快模拟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一维对比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86400"/>
            <a:ext cx="1759585" cy="1343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0460" y="5855335"/>
            <a:ext cx="9009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相对于之前直接全部取均值，峰值分布会更接近于全模拟的峰值</a:t>
            </a:r>
            <a:r>
              <a:rPr lang="zh-CN" altLang="en-US"/>
              <a:t>分布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79070" y="130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zh-CN" altLang="en-US" b="1">
                <a:sym typeface="+mn-ea"/>
              </a:rPr>
              <a:t>π−</a:t>
            </a:r>
            <a:r>
              <a:rPr lang="zh-CN" altLang="en-US"/>
              <a:t>修正</a:t>
            </a:r>
            <a:r>
              <a:rPr lang="zh-CN" altLang="en-US"/>
              <a:t>前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7370"/>
            <a:ext cx="2118995" cy="182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547370"/>
            <a:ext cx="2158365" cy="1828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15" y="547370"/>
            <a:ext cx="2051685" cy="183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547370"/>
            <a:ext cx="2104390" cy="1825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925" y="547370"/>
            <a:ext cx="2087880" cy="1838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96490"/>
            <a:ext cx="2118995" cy="1848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080" y="2405380"/>
            <a:ext cx="2078990" cy="1814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8645" y="2405380"/>
            <a:ext cx="2084705" cy="1814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675" y="2385695"/>
            <a:ext cx="2061210" cy="1859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5210" y="2405380"/>
            <a:ext cx="2159635" cy="18148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324985"/>
            <a:ext cx="2142490" cy="18980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490" y="4318635"/>
            <a:ext cx="2179320" cy="19043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8800" y="4318635"/>
            <a:ext cx="2174875" cy="19043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0665" y="4318635"/>
            <a:ext cx="2265045" cy="1905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5710" y="4318635"/>
            <a:ext cx="2179955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1005"/>
            <a:ext cx="2031365" cy="1760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85" y="421005"/>
            <a:ext cx="1986915" cy="1749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421005"/>
            <a:ext cx="2030730" cy="1750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421005"/>
            <a:ext cx="2009140" cy="17500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2720" y="527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</a:t>
            </a:r>
            <a:r>
              <a:rPr lang="zh-CN" altLang="en-US" b="1">
                <a:sym typeface="+mn-ea"/>
              </a:rPr>
              <a:t>π−</a:t>
            </a:r>
            <a:r>
              <a:rPr lang="zh-CN" altLang="en-US"/>
              <a:t>修正</a:t>
            </a:r>
            <a:r>
              <a:rPr lang="zh-CN" altLang="en-US"/>
              <a:t>前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421005"/>
            <a:ext cx="1941830" cy="1748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81860"/>
            <a:ext cx="2031365" cy="18008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585" y="2169795"/>
            <a:ext cx="2001520" cy="1813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1325" y="2195830"/>
            <a:ext cx="1995805" cy="1786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350" y="2195830"/>
            <a:ext cx="2071370" cy="1792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7720" y="2195830"/>
            <a:ext cx="1941195" cy="17481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82720"/>
            <a:ext cx="2036445" cy="17437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0420" y="3979545"/>
            <a:ext cx="1941195" cy="17811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1325" y="4006850"/>
            <a:ext cx="2025015" cy="1754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6350" y="4088130"/>
            <a:ext cx="2000885" cy="16725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6130" y="4095750"/>
            <a:ext cx="1913890" cy="1664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9480" y="3592195"/>
          <a:ext cx="727543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重建出一个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67377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64727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96.1%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0.64727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3649345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774065" imgH="241300" progId="Equation.KSEE3">
                  <p:embed/>
                </p:oleObj>
              </mc:Choice>
              <mc:Fallback>
                <p:oleObj name="" r:id="rId2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7435" y="3649345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919480" y="49530"/>
          <a:ext cx="727543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/>
                        <a:t>重建出一个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130810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74065" imgH="241300" progId="Equation.KSEE3">
                  <p:embed/>
                </p:oleObj>
              </mc:Choice>
              <mc:Fallback>
                <p:oleObj name="" r:id="rId5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435" y="130810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" y="371475"/>
            <a:ext cx="58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old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775" y="3771900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5650" y="125285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5650" y="125285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5645" y="480504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" imgH="165100" progId="Equation.KSEE3">
                  <p:embed/>
                </p:oleObj>
              </mc:Choice>
              <mc:Fallback>
                <p:oleObj name="" r:id="rId9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645" y="480504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54940" y="778510"/>
          <a:ext cx="9318278" cy="390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155"/>
                <a:gridCol w="1032648"/>
                <a:gridCol w="1530985"/>
                <a:gridCol w="1054100"/>
                <a:gridCol w="1301750"/>
                <a:gridCol w="1298575"/>
                <a:gridCol w="1409065"/>
              </a:tblGrid>
              <a:tr h="4197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old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new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zh-CN" altLang="en-US" sz="1800" b="1">
                          <a:sym typeface="+mn-ea"/>
                        </a:rPr>
                        <a:t>π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57.8%</a:t>
                      </a:r>
                      <a:endParaRPr lang="en-US" altLang="zh-CN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99.0%</a:t>
                      </a:r>
                      <a:endParaRPr lang="en-US" altLang="zh-CN"/>
                    </a:p>
                  </a:txBody>
                  <a:tcPr/>
                </a:tc>
              </a:tr>
              <a:tr h="302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97.0%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60031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95.3%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98.7%</a:t>
                      </a:r>
                      <a:endParaRPr lang="en-US" altLang="zh-CN"/>
                    </a:p>
                  </a:txBody>
                  <a:tcPr/>
                </a:tc>
              </a:tr>
              <a:tr h="2952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93.3%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56281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93.8%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98.9%</a:t>
                      </a:r>
                      <a:endParaRPr lang="en-US" altLang="zh-CN"/>
                    </a:p>
                  </a:txBody>
                  <a:tcPr/>
                </a:tc>
              </a:tr>
              <a:tr h="255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82.7%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48067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85.4%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96.1%</a:t>
                      </a:r>
                      <a:endParaRPr lang="en-US" altLang="zh-CN"/>
                    </a:p>
                  </a:txBody>
                  <a:tcPr/>
                </a:tc>
              </a:tr>
              <a:tr h="3987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0.48067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4970" y="19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衰变道中效率</a:t>
            </a:r>
            <a:r>
              <a:rPr lang="zh-CN" altLang="en-US"/>
              <a:t>对比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6915"/>
            <a:ext cx="2745740" cy="2712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40" y="716915"/>
            <a:ext cx="2750185" cy="2717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0" y="716915"/>
            <a:ext cx="2787650" cy="2712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9655"/>
            <a:ext cx="2745105" cy="2712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740" y="3589655"/>
            <a:ext cx="2719705" cy="2719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780" y="3589655"/>
            <a:ext cx="2785110" cy="27197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衰变道分布对比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8500745" y="791845"/>
            <a:ext cx="343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修正后</a:t>
            </a:r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     </a:t>
            </a:r>
            <a:r>
              <a:rPr lang="zh-CN" altLang="en-US"/>
              <a:t>质量谱</a:t>
            </a:r>
            <a:r>
              <a:rPr lang="zh-CN" altLang="en-US"/>
              <a:t>变差。</a:t>
            </a:r>
            <a:endParaRPr lang="zh-CN" altLang="en-US"/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608945" y="83756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8945" y="83756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2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3.xml><?xml version="1.0" encoding="utf-8"?>
<p:tagLst xmlns:p="http://schemas.openxmlformats.org/presentationml/2006/main">
  <p:tag name="TABLE_ENDDRAG_ORIGIN_RECT" val="859*378"/>
  <p:tag name="TABLE_ENDDRAG_RECT" val="54*50*859*378"/>
</p:tagLst>
</file>

<file path=ppt/tags/tag4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5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6.xml><?xml version="1.0" encoding="utf-8"?>
<p:tagLst xmlns:p="http://schemas.openxmlformats.org/presentationml/2006/main">
  <p:tag name="TABLE_ENDDRAG_ORIGIN_RECT" val="859*378"/>
  <p:tag name="TABLE_ENDDRAG_RECT" val="54*50*859*378"/>
</p:tagLst>
</file>

<file path=ppt/tags/tag7.xml><?xml version="1.0" encoding="utf-8"?>
<p:tagLst xmlns:p="http://schemas.openxmlformats.org/presentationml/2006/main">
  <p:tag name="KSO_WM_DIAGRAM_VIRTUALLY_FRAME" val="{&quot;height&quot;:354.85,&quot;left&quot;:9.6,&quot;top&quot;:48.7,&quot;width&quot;:719.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WPS 演示</Application>
  <PresentationFormat>宽屏</PresentationFormat>
  <Paragraphs>450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15</cp:revision>
  <dcterms:created xsi:type="dcterms:W3CDTF">2023-08-09T12:44:00Z</dcterms:created>
  <dcterms:modified xsi:type="dcterms:W3CDTF">2026-04-13T03:48:18Z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D192B4C657774DC4B57B0E4D993FB036_12</vt:lpwstr>
  </property>
</Properties>
</file>