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08" r:id="rId2"/>
    <p:sldId id="432" r:id="rId3"/>
    <p:sldId id="450" r:id="rId4"/>
    <p:sldId id="456" r:id="rId5"/>
    <p:sldId id="453" r:id="rId6"/>
    <p:sldId id="458" r:id="rId7"/>
    <p:sldId id="469" r:id="rId8"/>
    <p:sldId id="476" r:id="rId9"/>
    <p:sldId id="472" r:id="rId10"/>
    <p:sldId id="471" r:id="rId11"/>
    <p:sldId id="473" r:id="rId12"/>
    <p:sldId id="474" r:id="rId13"/>
    <p:sldId id="475" r:id="rId14"/>
    <p:sldId id="467" r:id="rId15"/>
    <p:sldId id="452" r:id="rId16"/>
    <p:sldId id="481" r:id="rId17"/>
    <p:sldId id="478" r:id="rId18"/>
    <p:sldId id="479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66CCFF"/>
    <a:srgbClr val="FF0000"/>
    <a:srgbClr val="CC0000"/>
    <a:srgbClr val="A50021"/>
    <a:srgbClr val="CCFF33"/>
    <a:srgbClr val="00CC00"/>
    <a:srgbClr val="33CC33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53" autoAdjust="0"/>
    <p:restoredTop sz="64308" autoAdjust="0"/>
  </p:normalViewPr>
  <p:slideViewPr>
    <p:cSldViewPr>
      <p:cViewPr varScale="1">
        <p:scale>
          <a:sx n="81" d="100"/>
          <a:sy n="81" d="100"/>
        </p:scale>
        <p:origin x="-42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64" y="-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BB3C-4EB7-48F0-952C-0576F0C8A4CA}" type="datetimeFigureOut">
              <a:rPr lang="zh-TW" altLang="en-US" smtClean="0"/>
              <a:pPr/>
              <a:t>2026/7/2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EF55B-D938-4DB9-BA9A-5096F23EC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1832-FE84-4660-B4AA-A83DDF432BAC}" type="datetimeFigureOut">
              <a:rPr lang="zh-TW" altLang="en-US" smtClean="0"/>
              <a:pPr/>
              <a:t>2026/7/2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A2D22-7CBD-4819-819D-8CE772169E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2D22-7CBD-4819-819D-8CE772169E7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42844" y="44624"/>
            <a:ext cx="6300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marL="514350" indent="-514350" algn="l">
              <a:spcAft>
                <a:spcPts val="600"/>
              </a:spcAft>
              <a:buFont typeface="Rockwell Condensed" pitchFamily="18" charset="0"/>
              <a:buNone/>
              <a:defRPr sz="3600" b="1" baseline="0">
                <a:latin typeface="Cambria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TW" dirty="0" smtClean="0"/>
              <a:t>page title</a:t>
            </a:r>
            <a:endParaRPr lang="zh-TW" altLang="en-US" dirty="0" smtClean="0"/>
          </a:p>
        </p:txBody>
      </p:sp>
      <p:sp>
        <p:nvSpPr>
          <p:cNvPr id="8" name="矩形 7"/>
          <p:cNvSpPr/>
          <p:nvPr userDrawn="1"/>
        </p:nvSpPr>
        <p:spPr>
          <a:xfrm>
            <a:off x="0" y="642918"/>
            <a:ext cx="2428892" cy="214314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innerShdw blurRad="228600" dist="228600" dir="324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9196" y="0"/>
            <a:ext cx="6300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marL="514350" indent="-514350" algn="l">
              <a:spcAft>
                <a:spcPts val="600"/>
              </a:spcAft>
              <a:buFont typeface="Rockwell Condensed" pitchFamily="18" charset="0"/>
              <a:buNone/>
              <a:defRPr sz="3600" b="1" baseline="0">
                <a:latin typeface="Cambria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TW" dirty="0" smtClean="0"/>
              <a:t>page title</a:t>
            </a:r>
            <a:endParaRPr lang="zh-TW" altLang="en-US" dirty="0" smtClean="0"/>
          </a:p>
        </p:txBody>
      </p:sp>
      <p:sp>
        <p:nvSpPr>
          <p:cNvPr id="6" name="矩形 5"/>
          <p:cNvSpPr/>
          <p:nvPr userDrawn="1"/>
        </p:nvSpPr>
        <p:spPr>
          <a:xfrm>
            <a:off x="0" y="642918"/>
            <a:ext cx="2428892" cy="214314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innerShdw blurRad="228600" dist="228600" dir="324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4282" y="0"/>
            <a:ext cx="6300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marL="514350" indent="-514350" algn="l">
              <a:spcAft>
                <a:spcPts val="600"/>
              </a:spcAft>
              <a:buFont typeface="Rockwell Condensed" pitchFamily="18" charset="0"/>
              <a:buNone/>
              <a:defRPr sz="3600" b="1" baseline="0">
                <a:latin typeface="Cambria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TW" dirty="0" smtClean="0"/>
              <a:t>page title</a:t>
            </a:r>
            <a:endParaRPr lang="zh-TW" altLang="en-US" dirty="0" smtClean="0"/>
          </a:p>
        </p:txBody>
      </p:sp>
      <p:sp>
        <p:nvSpPr>
          <p:cNvPr id="7" name="矩形 6"/>
          <p:cNvSpPr/>
          <p:nvPr userDrawn="1"/>
        </p:nvSpPr>
        <p:spPr>
          <a:xfrm>
            <a:off x="0" y="642918"/>
            <a:ext cx="6929454" cy="214314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innerShdw blurRad="228600" dist="228600" dir="324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9163-E613-42F4-BACC-904EDF7445E8}" type="datetime1">
              <a:rPr lang="zh-TW" altLang="en-US" smtClean="0"/>
              <a:pPr/>
              <a:t>2026/7/2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9163-E613-42F4-BACC-904EDF7445E8}" type="datetime1">
              <a:rPr lang="zh-TW" altLang="en-US" smtClean="0"/>
              <a:pPr/>
              <a:t>2026/7/2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D161E-97D9-4D1B-BB8D-271AE7CD2285}" type="datetime1">
              <a:rPr lang="zh-TW" altLang="en-US" smtClean="0"/>
              <a:pPr/>
              <a:t>2026/7/2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49" r:id="rId4"/>
    <p:sldLayoutId id="214748366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indico.ihep.ac.cn/event/25730/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figure/The-Feynman-diagram-for-the-two-photon-fusion-process_fig1_331334019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3500462" cy="245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0" name="矩形 19"/>
          <p:cNvSpPr/>
          <p:nvPr/>
        </p:nvSpPr>
        <p:spPr>
          <a:xfrm>
            <a:off x="7143768" y="1209904"/>
            <a:ext cx="20002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侯书云</a:t>
            </a:r>
            <a:r>
              <a:rPr lang="en-US" altLang="zh-TW" sz="1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Suen Hou</a:t>
            </a:r>
          </a:p>
          <a:p>
            <a:pPr algn="r"/>
            <a:r>
              <a:rPr lang="en-US" altLang="zh-TW" sz="1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Academia Sinica</a:t>
            </a:r>
          </a:p>
          <a:p>
            <a:pPr algn="r"/>
            <a:r>
              <a:rPr lang="en-US" altLang="zh-TW" sz="1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2026.07.02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-24"/>
            <a:ext cx="3214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hlinkClick r:id="rId4"/>
              </a:rPr>
              <a:t>https://indico.pnp.ustc.edu.cn/event/6293/</a:t>
            </a:r>
          </a:p>
        </p:txBody>
      </p:sp>
      <p:sp>
        <p:nvSpPr>
          <p:cNvPr id="2" name="矩形 1"/>
          <p:cNvSpPr/>
          <p:nvPr/>
        </p:nvSpPr>
        <p:spPr>
          <a:xfrm>
            <a:off x="142844" y="1000108"/>
            <a:ext cx="7000924" cy="1138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4400" b="1" dirty="0" smtClean="0">
                <a:solidFill>
                  <a:srgbClr val="CC0000"/>
                </a:solidFill>
                <a:latin typeface="+mj-lt"/>
                <a:cs typeface="Arial" pitchFamily="34" charset="0"/>
              </a:rPr>
              <a:t>Precision test of QED on </a:t>
            </a:r>
          </a:p>
          <a:p>
            <a:pPr>
              <a:lnSpc>
                <a:spcPts val="4000"/>
              </a:lnSpc>
            </a:pPr>
            <a:r>
              <a:rPr lang="en-US" altLang="zh-TW" sz="4400" b="1" dirty="0" smtClean="0">
                <a:solidFill>
                  <a:srgbClr val="CC0000"/>
                </a:solidFill>
                <a:latin typeface="+mj-lt"/>
                <a:cs typeface="Arial" pitchFamily="34" charset="0"/>
              </a:rPr>
              <a:t>radiative Bhabha photons</a:t>
            </a:r>
          </a:p>
        </p:txBody>
      </p:sp>
      <p:sp>
        <p:nvSpPr>
          <p:cNvPr id="14" name="矩形 13"/>
          <p:cNvSpPr/>
          <p:nvPr/>
        </p:nvSpPr>
        <p:spPr>
          <a:xfrm>
            <a:off x="142844" y="357166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2026 </a:t>
            </a:r>
            <a:r>
              <a:rPr lang="zh-CN" altLang="en-US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超级陶粲装置研讨会</a:t>
            </a:r>
            <a:endParaRPr lang="zh-TW" altLang="en-US" sz="2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428868"/>
            <a:ext cx="2786082" cy="131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929066"/>
            <a:ext cx="3214710" cy="16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6786578" y="4181781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dirty="0" smtClean="0"/>
              <a:t>NLO </a:t>
            </a:r>
            <a:endParaRPr lang="zh-TW" altLang="en-US" sz="2400" b="1" i="1" dirty="0"/>
          </a:p>
        </p:txBody>
      </p:sp>
      <p:sp>
        <p:nvSpPr>
          <p:cNvPr id="13" name="矩形 12"/>
          <p:cNvSpPr/>
          <p:nvPr/>
        </p:nvSpPr>
        <p:spPr>
          <a:xfrm>
            <a:off x="5286380" y="2071678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Radiative Bhabha elastic scattering</a:t>
            </a:r>
            <a:endParaRPr lang="zh-TW" alt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5786454"/>
            <a:ext cx="56102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2375" y="5743609"/>
            <a:ext cx="2428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/>
          </p:cNvPicPr>
          <p:nvPr/>
        </p:nvPicPr>
        <p:blipFill rotWithShape="1">
          <a:blip r:embed="rId9" cstate="print"/>
          <a:srcRect l="5664" t="24246" r="5120" b="31144"/>
          <a:stretch>
            <a:fillRect/>
          </a:stretch>
        </p:blipFill>
        <p:spPr>
          <a:xfrm>
            <a:off x="4572000" y="-24"/>
            <a:ext cx="4593334" cy="92869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786578" y="3214686"/>
            <a:ext cx="714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dirty="0" smtClean="0"/>
              <a:t>LO</a:t>
            </a:r>
            <a:endParaRPr lang="zh-TW" altLang="en-US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66" y="4286256"/>
            <a:ext cx="2000264" cy="13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 20"/>
          <p:cNvSpPr/>
          <p:nvPr/>
        </p:nvSpPr>
        <p:spPr>
          <a:xfrm>
            <a:off x="214282" y="2428868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dirty="0" smtClean="0"/>
              <a:t>Forward Detector</a:t>
            </a:r>
            <a:endParaRPr lang="zh-TW" altLang="en-US" sz="2400" b="1" i="1" dirty="0"/>
          </a:p>
        </p:txBody>
      </p:sp>
      <p:sp>
        <p:nvSpPr>
          <p:cNvPr id="1030" name="AutoShape 6" descr="data:image/png;base64,iVBORw0KGgoAAAANSUhEUgAAAiUAAAEyCAYAAAAlVqBVAAAQAElEQVR4AexdB2AURRf+No2QhCT03qUXqSIK0qQJSO9FqvQmvSlNQGwgUhSQ3kVpIvgD0pEqSC8iXTpJIL39823ccIRLcjek3CUTeDdb5r038+3e3tv3Zt44RL7C35MnTyKfSNIrqJXWybYqvZYjQLxkyXItL9eU1Um+l6VZfoT8smS5lpdryuok38vSLD9CflmyXMvLNWV1ku9laZYfIb8sWa7l5ZqyOsn3srS4jzx48CBy7dq1kVWqVInMmDFjZNGiRSPHjx8f/cx8/Phx5ObNmyMbN24c6eHhEVmiRInICRMmRJ+nTlLcWuI+S35Zilty3GdldZIvbslxnyW/LMUtOe6zsjrJF7fkuM+SX5bilhx11gHqTyGgEFAIKATsGoEbN25g6dKl6NatG4YMGQLut23bFuvXr8fAgQPh6+uLrVu3YsqUKejZsyfu3buHqVOnYuXKlRgwYIBd990+Gq9aaSkCDpZWVPUUAgoBhYBCwPYQWLBgAbp27YoxY8bgzz//RMOGDbF3716MHj0aOXLkgHj/xAcffID+/fvj119/xbhx47Bs2TJ06NABefLksb0OqRalagSUUZKqL7/qvEJAIWCPCAQGBkKEafDOO+/oRgY9I1WrVtU9H3PmzEHevHlx584dTJw4Ea+99hpE2Eb3mOzfvx9t2rRBpkyZkBB/SoZCIKERUEZJQiOq5CkEFAIKgUREgN6Ojz76CIMHD8b169fRsmVLfP/991ixYgWqVKmCgwcPYvz48WjdujUOHz6MSZMm6Z4RFaZJxIuiRCcYAsooSTAolSCFgEIgZSBgm724cuUKmjVrhs6dO+Pnn39Go0aN9DDNtGnTUL16dWiaphsorVq10o0Uji1hmKZdu3a658Q2e6VapRB4EQFllLyIh9pTCCgEFAI2g0BQUBDOnTuH7t27o2zZsjh69Chq166NdevWYd68ebqxQW8Jx49kzpwZZ86c0Q2T27dvgwNdM2TIYDN9UQ1RCFiCgDJKLEFJ1VEIpAAEVBfsC4Hdu3dj6NChaNCgATZv3owWLVqAg1oXL14Mjh/5448/8PHHH+vnf/nlFz1MwxDO119/rXtN7Ku3qrUKgSgElFEShYP6VAgoBBQCNoHArVu39BBNv3799HEib7zxhj5OZPbs2ahbty6cnJzQvHlz3Uj54Ycf0KlTJ+zcuVOf6luuXDmoP/tAgCG4yZMnQ5a++eYbxEczZ87Up35zoLN9oAIoo8RerpRqZywIqMMKAftHIDQ0FBwzMmzYMN0Lwqm9r7/+um6UrFmzBgULFsTdu3fBHxluM0zDsSNXr17F+PHj9dk0mqbZPxCppAcXL17EpUuX8Pbbb0vTW2+9hfioQoUKePDgAfz9/e0GWWWU2M2lUg1VCCgEUiICx48fx/Tp08FcIgzTcAAr34AZpnnvvfdw/vx5fPrpp6ARwmMM6TDp2VdffQUXF5eUCEmK75OmaciVKxdq1KghTTQ44iMaPaVLl7arcJ4ySmz09lfNUggoBFI2AnSp0zPy4YcfYv78+ShevDi2bdumGyjVqlWDs7OznhCNydA4w4YDXXft2oVevXqhfPnyKRsc1btUi4AySlLtpVcdVwgoBJIagbCwMFy+fFk3PDg+ZMuWLXpWVY4roGGSL18+PUyzcOFCcHwIp/TSQFm1apVuuKRPn96u3nqTGl+lz/4RSGKjxP4BUz1QCCgEFAIyCJw4cQKfffaZPiB10aJFKFy4sG6ccMYMU75zfMgXX3yBLl26gFlZmQht+fLl4GBWektkdCoehYC9IaCMEnu7Yqq9CgGFgF0h4Ofnh+HDh6N3797gmBA2njMvOL2X40fc3Nz0qb7MwMqBrCVKlMDvv/8OGihMI8/6ihQCViFgx5UdfHx84CNJ3t7e8JYkWZ3kk9VJPvLLEvllSVYn+WR1ko/8skR+WZLVST5ZneQjvyyRX5ZkdZJPVif5yC9L5JclWZ3kk9VJPvLLEvllSUYnZ1dMmDBBn13BAayFChXSc4nQY/Lmm28iODgYP/74I9599118++23YJiGA1jpHeFCeVmyZJF+NrO9sn0lH/llifyyJKuTfLI6yUd+WSK/teTu7q6bDbI6yWepTldXV3h6er7wW01+WbJUr7l6luhUnhL91lAfCgGFgEIgYRDgmBGGX+gZmTVrlj6AlfscF8JBqteuXQNnzjDjKmfd0DOydOlS3VtCz0nCtCJFSlGdSgUIKKMkFVxk1UWFgEIgaRDgYnmcusspvHfu3MHGjRuxadMmNG3aFOnSpcOMGTPA8SH0oLBF9JAwjKPCNERDkUIAKnmaugkUAgoBhcCrIMDkVN99950ehunfvz/y588PruLLUAy9IFyHhrNpmJmVU3tz586tGyeHDh1CnTp14Ozs/CrqFa9CIEUhoDwlKepyqs4oBBQCSYUAM7DS08F08JxVo2kaBg8eDM6s4Qq9adKkwdy5c9G+fXs962q2bNn0czzfpUuXpGqm0qMQsCsElFFiV5dLNVYhYDcIpOiGcq0Zhmk+//xzXLhwAevWrcPWrVvRp08feHl54cmTJ+jcubO+rklkZKSeY+Snn35C/fr1QeMkRYOjOqcQeAUElFHyCuApVoWAQiD1IMCZAwcPHgRTvzMLK8M0AwcOBKf3MsOqpmk4cuSIHrrh7BomOuOKvVzNt169evpCeqkHLdVThYAcAsookcNNcaVWBFS/UyUCnKbLcSJdu3YFF8/jNgeosixQoACY/p2zbRiWuXXrFubNm6dP86U3JVUCpjqtEJBEQBklksApNoWAQiDlI3D48GF9JVbOptm/f7++eNr27dv1MA09IVx9tUmTJmBGVuYfmThxIlavXq3Xy5w5c8oHSPVQIZDACCijJIEBtVNxqtkKAYXAfwhwPAgzqjZo0ADNmzeHj4+PPo2XxgYHrnKMCGfO0EtSsmRJBAUF4eOPP8bx48fRokULODiox+p/UKpCIWA1AurbYzVkikEhoBBIqQhwai/DMJ07d8Zff/2Fjh076jNmOKCVC+Tt27cPHE/SvXt3MGMrF9FjGIdJ0VIqJqpfCoGkRCBlGyVJiaTSpRBQCNglAvR8HDt2DMwj8sknn2Dv3r3gYng3b97E1KlT9eMhISHo1q2bPr33zz//1D0jW7Zs0XOT5MqVyy77rRqtELBFBJRRYotXRbVJIaAQSHQEnj17Bno+OnXqpIdnHj16pIdruB4NV+6lsXLgwAE990ipUqXAJGhjxowBx460adMm0dunFCgE7AWBhGynMkoSEk0lSyGgELALBJj+nWEYhmfWr1+vD1TlmJHZs2frA1vpLWGIhgNYmTqe4RyGanr27GkX/VONVAjYKwLKKLHXK6farRBQCFiFQHh4uD4OpFmzZvjggw/AWTRFixaFn58fvvjiCzDXCMM0LVu21NeqYXiG69Rwuu+oUaPA9PBWKVSV7RwB1fzkQMDB29sb3pLk4+MDH0mS1Uk+WZ3kI78skV+WZHWST1Yn+cgvS+SXJVmd5JPVST7yyxL5ZUlWJ/lkdZKP/LJEflmS1Uk+WZ3kI7+15OzsrA9a5ZiQatWq6eGXRo0aYcmSJfr0XYZxtm3bBiZCy5s3L86fP697TtasWYNJkybB3d1d+hnJtrLdskR+WZLVST5ZneQjvyyRX5ZkdZJPVif5yG8tcSo5f/DJL0uW6uTsMBrepvVldZLPVI612+SPj5SnhHeGIoWAQiBFIsAVehmGYfiFYZomTZqAi+PNnDlTH8zKGTZ9+/YFwzL/+9//dA8KZ9OMHj0aZcqUSZGYqE4pBGwZAWWU2PLVUW1TCCgErEYgLCwMN27c0KfuMkxDY6NIkSK4ePGiPpumbNmyYJhmz549aNu2LXbs2KEPdGW6+JEjR4IhHS6mZ7VixaAQUAi8MgLKKHllCJUAhYBCIPkRgJ7EjGvP0MtRu3ZtMCTD8SOrVq0CB6u6ubnh4cOHmDFjBurUqYMRI0boyc44wJUZW7Nnz24L3VBtUAikagSUUZKqL7/qvEIgZSDAqbtDhw7VvSM//PADMmbMiOnTp4PJ0GignD17VveScDYNZ9FwUOuiRYvAAaz0nKQMFFQvFAL2j4AySuz/GqoepGAEVNdiR4AL4zFMwwGqNDbWrVsHDmrl4NSDBw/qXhAO8tu9e7fuGZkzZw5y5swJjjP5+uuvUaxYMbi6usauQJ1RCCgEkhwBZZQkOeRKoUJAIfAqCHA8yB9//AEmMnvvvffAsSBcqXfcuHH6NtPEMxHalClT8Pbbb6Nz586oV6+ePtuGg1wLFSr0KuoVr0JAIZCICCijJBHBVaJjQ0AdVwjIIcAwDT0jPXr0wOLFi+Hl5aWHZbjdr18/MOU7vSAcS0LPCEMzTJTG2TY1a9aUU6q4FAIKgSRDQBklSQa1UqQQUAjIIvD06VM9p0irVq3AFPAMu4wfPx40Utq3bw9vb2/Qe1KiRAlMnDgRmTNnxm+//aYbLq+//jo8PDxkVSs+hYBCIAkRUEZJAoKtRCkEFAIJiwDHjHAtGk7dZbiGoZdp06bhp59+Qp8+feDr6wvOrnn//ff1LKzMLbJ8+XKQp3Tp0gnbGCVNIaAQSHQElFGS6BArBQoBhYAMAt988w26du0K5g7hVF56QGhw0BhhyneGZGiMfPTRR/qA1V9++QXffvstGjRoIKNO8SgEFAI2gIAFRokNtFI1QSGgEEgVCNDzQS9H5cqVwbEhAQEB6N+/vx6aYZgmXbp0YC6SUqVK6WEaBwcH0FBhHpJy5cohffr0qQIn1UmFQEpFQBklKfXKqn4pBOwIgVu3bmHt2rX6mjP0jNC4YN4RhmY4sJVTe2l4cABr06ZNUbJkSdCT8vvvv6NWrVp21FPVVIVALAiowzoCyijRYVAfCgGFQHIhMG/ePHTq1ElPZHbv3j2MHz8eTHDGNWm4QN727dvRsWNHDBs2TM9DQuOEM2voOUmuNiu9CgGFQOIgoIySxMFVSVUIKATiQICrlu7atQtcrZeZV+kJYZiGoRkmQuNsmgsXLqBLly56+IaJ0jhehKnjOYCVnpQ4xKtTtoOAaolCwCoEHHx8fOAjSXxwyJKsTvLJ6iQf+WWJ/LIkq5N8sjrJR35ZIr8syeokn6xO8pFflsgvS7I6ySerk3zklyXyy5KszsuXL+tTdWmAMCxz9+5djB07FswlQg9J2rRpsX//fjB007hxY3BxPY4t2b17N5o0aQJZveST7Sv5yC9L5JclWZ3kk9VJPvLLEvllSVYn+WR1ko/8skR+a8nd3V3/oZbVST5LdXL6vKenpz5t3uAhvywZMmRKS3QqT4l+a6gPhYBCILER4PgQZltlGObo0aPo2bMntm7dCs6e4VRfGiacOdOtWzd9RV+uS8P1aWwyTJPYYCn5CoFUioAySlLphVfdVggkBQJ8M+JgVA5Q5ZReDmitWrUq7ty5o3tIsmbNCi6Wx8GrnP57+/ZtfPXVVzhx4gQGVpaSRgAAEABJREFUDRqETJkyJUUzlQ6FgELARhBQRomNXAjVDIWADSCQYE3g2jNck4YhGtK///6LXr164bvvvtOn8DIs87///Q/0nDD9e3BwsJ4untOBlWckwS6DEqQQsDsElFFid5dMNVghYNsIMAzD2TSc2nv48GF9Zs3q1atB44Qp3znAtXXr1vjggw/AwawM0yxbtgwffvghmCbetnunWqcQUAgkJgLKKElMdJVs20BAtSLREeDaNNevX8fw4cPBhfEYhnn33Xd1o4ODVhmGuXLlij5+pF27dnrIZurUqTh+/LgepsmYMWOit1EpUAgoBGwfAWWU2P41Ui1UCNg0AlwUj4NXOS6EA1cHDx6M77//HrNnz0ZERAT27t2Ljz/+GM2bN9ezsTKMQ88JPSU23THVOIWAQiDJEVBGSZJDnmAKlSCFQLIiwAGs3bt31xfG27x5MypUqIAffvhB94a88cYbugHCPCMcN7Jz507QQ7Ju3TpwYb0yZcoka9uVcoWAQsA2EVBGiW1eF9UqhYBNIvDkyRMw18jo0aP1xGYcM8JxIAzX0DtCY4RhmiFDhujnjZk1zMI6YsQIZM+eXc/KapOdU41SCCgEkh0B2zNKkh0S1QCFgELAHAJ79uzRZ8vUrVsXmzZtAsM0TGzGGTWsbxgmDOPQWOncuTMWLFiAyZMn68YI6yhSCCgEFAJxIaCMkrjQUecUAgoBHQHOjOEYEM6sKV++PJjUjLNpOJiVK/d+8cUXaNiwIYw1aX766Sd9AKsK0+jwqQ+FgM0hYKsNUkaJrV4Z1S6FQDIj8Pfff+PTTz/Fa6+9pmdeLVCgAHx8fMBxIRUrVgQ9I2vXrkWlSpWwePFiMBsrx5ZwKnCWLFlUmCaZr59SrxCwRwSUUWKPV021WSGQiAgwmyo9Hy1bttSTnXGl3mnTpoFp4tOkSQNmZeXKvvSc0GipXbt2dJgmd+7cidgyJVohEB8C6ry9I6CMEnu/gqr9CoEERIAzZTp27IjPPvtMl8rxIsyy2qFDBzAl/IQJE/DWW29hypQpeqIzZmXldN8333xTr68+5BFgen2uAUTPlEHlypWDLBkyZEpZneST0WfwkF+WDBnmysKFC4Pjn+SvjuJMKgSUUZJUSCs9CgEbReDSpUugJ4Q/iFu2bEGOHDnAmTL0mNSvXx9MjLZ8+XIULVpUzz9So0YNbN++HTNnzgTDNC4uLjbaM/tq1uPHj1G8eHHd6KPhR6pcuTJIMkR+WZLRZ/DI6iSfIUOmJH9sVLZsWXDZg+vXr9vXTZEKW+vg7e0Nb0lifFmWYtPJh525cw4ODvjnn3/0tsrqJJ852ZYeI78sWarDXD1ZneQzJ8/SY+SXJUt1mKsnq5N85uRZeoz8smSpDnP1ZHWSz5w8S4/t27cP48aNQ4sWLfREZwzT0BPCpGfMP8IxJXx7Z0p4TgHmoFZO+6Uxwh8NS/XErMd2y1JMWdbsy+oknzV6YtYlvyUUEhKCSZMm4ZtvvommFStWQJZM5Vi7LauTfNbqMq1PflkylRNzm9mD6emjgW3uWsS8Ztbsm5MX3zF/f3/d3LBGT8y68ekwzgcFBcHPz08fD2YciynLmn1DhkxpiR6b85QcOXIEdAnrV8zkgzHumzdvmhxRmwoBhYAsAuPHjwdX5f3yyy8RGRmJGTNm6DNquJovvR9Mgvbee++BRgo9KEyU9sknn+Dtt9+WVWmGTx0yRYDXgWN1OLPJIF4XWTJkyJSyOskno8/gIb8sGTLMlStXrtR/mE3xVtu2iYDNGSV8I2PypdDQ0GjE6NakZfn+++9HH1MbCgGFgHUIXL16VR+4yim9fPDT+Ojfvz/oMalVq5YepmH4pk6dOno4J1++fOA+3zq5No2zs7N1ClVtqxHgIGKGzQw6deoUZMmQIVPK6iSfjD6Dh/yyZMgwV/71118IDAy0+noohqRHwCHpVcat0cPDA25ubrh79250xaVLl+qD6qIPqA2FgA0jYGtNYxiGIRemeWe4RtM0fTzI/PnzMWrUKDBL68KFC8E1aUaOHKkPaKUHhcZIqVKlbK07KbY9mqbpieZmzZoFg8y99Vt6zJAhU1qqw1w9GX0Gjzl5lh4zZJgrOWaK4ZsUe/OkoI7ZnFHCKYeenp4vWLUciMfR/ykId9UVhUCSIMAwDcMwLG/cuKEnN9u1axc4nZcDWvnAZ4ZWjmXg4nmcocBxI40aNdKNkyRppFKiEEhkBDRNS2QNSnxCIWBzRgk7Vrp0af1NjttMxvT6669DjfAnGslJSre9IMDwJw0LJjhjmIZviP369cOdO3f0Qa10Y//yyy9gmGb69OlgmIYlZycw50jatGntpasppp00Bum54jgfDiw2iAajLBkyZEpZneST0WfwkF+WDBnmym7duuHff/9NMfdLSu6ITRolBQsWBGcCMKU1Z9wwU2RKvgiqbwqBhECAD10OlKRXcezYseDAyW+//RaczktPCHXs3r0bnFnDdWs4puTzzz/XQwWtWrVSGVgJUDLRgwcP4OvrC47x4SrKBjE5nSwZMmRKWZ3kk9Fn8JBflgwZ5sqPPvoIGTJkSKarq9Rag4BNGiXswKBBg8C4NgfX5cyZk4cShZRQhUBKQIBjQpiBlbNlLl++DA4Y37t3L2ig5MmTBzTwOaWXs2sePXoExtjJQ4OfnpSUgIG990HTNDCfBj3FBlWoUAGyZMiQKWV1kk9Gn8FDflkyZJgrS5QoAQ4NsPd7JDW032aNEoZrMmfODGbi0zQVD0wNN6Pqo3UI0DOyZs0afc0ZekY4S40z1NavXw8a9czJ8Mcff+jbdF9zn8bIzp07QeOED2lNU98t61BPvNr0bDHsxunXBjE9giwZMmRKWZ3kk9Fn8JBflgwZ5krOMHv27FniXTwlOT4ELD5vs0YJp3DRKOFURYt7oyoqBFIBAg8fPtTXoRkyZAiGDx8Ozq6hl4RjEjjLpnr16vo0X45P4PGjR4+CeX4Yxvnwww+hxozY7k3CmVD37t2DQTQ8ZcmQIVPK6iSfjD6Dh/yyZMgwVzI8FhYWZrsXXrUsGgGbNUr4xsApidEtVRsKAYUAuA5Np06d9MyfTDRIA+S3334DM68ysRnfMmvWrAmmhz9z5owexuGbI2fbMAmagtB2EdA0DUOHDkWbNm2iiddalkzlWLstq5N81uoyrU9+WTKVE3O7adOmejbwBL/6SmCCI2BzRgk9JMuWLYOacZPg11oJtFMEOGuGY0I4PoRhGg6I5DRfpuNesmQJOGaECaP4g0bvCN3UzL7K7xIX2GMoVNNUmMbWLz/DN1wAkUamQZwlJUuGDJlSVif5ZPQZPOSXJUOGuZKGOb8Xtn4PqPYBNmeUcAowByVxpVJ1gRQCqR0BPmA5I2PkyJE4f/48GI5hiIYzFCpVqoTjx4/rY0b4ZsjxI5xNQ2Nl2LBh8PLySu3w2VX/aZRs2LBBD8kxLEfq27cvZIn8kiStk22V1Uk+8ssS+WOj8ePHgwO87eqGSKWNtTmjhBkmy5UrB1dX11R6SVS3FQIAF2ejG5tjQBim4awM5hHh7BrOTuAg1S5duqBGjRr66qccX7Jnzx507twZKkxjn3cQFx3dunUrjh07Fk3MOSNLpnKs3ZbVST5rdZnWJ78smcqJuc2Egblz57bPGyOVtdrmjBJ+MVPZNVDdVQjoCPBNmQ9T5hDhtEauAcIwDRfH44JiDNP8+eef+Oyzz8DzzHTMt8rDhw/rb7aOjo66HPURCwI2fpjXn+sTMfOuQRzELEuGDJlSVif5ZPQZPOSXJUOGuZJrCoWHh9v4HaCaRwQcfHx84CNJ3t7e8JYkWZ3kk9VJPvLLEvllSVYn+WR1ko/8skR+WZLVST5ZneQjvyyRX5ZkdZKPOg8ePAgmfaJnZPv27Xq2VY6t4owahmyuXbuGjz/+GD169MCmTZv0Aaw0VEaMGKF7FSnHWqJeWbJWl2l9WZ3kM5Vj7Tb5ZclaXab1LdHJhzGNEmbW5fpEBjHplywZMmRKWZ3kk9Fn8JBflgwZ5sopU6aAs9bSpUtn9jfL9HpZu23J9Y1Zx93dnZdc+reXbYwpM7Z9Rh24dIvpefLLkqkca7ct0WlznhL9SqkPhUAqQYA/RMwtwjEhXHiSoRcmPeP2O++8Az68OHOA26tWrdLzi5w9e1ZfPI+DwQGkEqRSfjfpJV67di1MB3pyfJAsmcqxdltWJ/ms1WVan/yyZCon5vbq1auRLVu2lH8TpYAeKqMkBVxE1QX7Q4C5QzgYtVixYmCYhoYH84jQS/Laa6/h9OnT4Lo1RYoUAcM0AwYMwMmTJ/V8I/bXW9VihUDyI6BpWvI3QrUgXgSUURIvRKpCsiCQQpVyTAhnAnBGDcMw+fLlA98MZ8+ejSZNmuD69euYOHEi2rZtC4ZuBg4cqCdKmzx5MtRyCyn0pvivW/SacY0ihuQM4r0gS4YMmVJWJ/lk9Bk85JclQ4a5csKECWr2zX/3ma0Xyiix9Suk2mf3CPDHhtkkuR5N586d9QXyOHuGLuVt27aBSc9cXV3BHCTly5cHU8Fzhg3DNH369NEHtdo9CKoDFiHAFZx5Lxjk4eEBWTJkyJSyOskno8/gIb8sGTLMlfy+aZrylFh0EyZzJWWUJO0FUNpSGQIMzXDwYtWqVbFlyxZ9cTUmOeP0XU7zvXDhAph3pGLFiuA4kjp16ujhnMWLF6cypFR3NU0DB2Tyrd4g2UGf5DNkyJTklyUZfQaPrE7yGTLMlSNHjkSGDBnUTWYHCCijxA4ukmqi/SFAY4RZVQcNGqQbG3wgzpkzB19++aU+SJXre3CbuUaY8IzhGi6k9+2336o8I/Z3uROsxRxrlGDClKAXEIiIiHhhX+3YJgIJY5TYZt9UqxQCSYoA8yAEBwfrYRiGaThll6Ebej04G4BhGjc3N90w4WwaDmQtXrw4OOOCmSjpLaHxkqSNVspsBgHeK0yeNnXqVBhEQ1aWDBkypaxO8snoM3jIL0uGDHMlv2tcnsFmLrZqSKwIKKMkVmjUCYWA5QhwnRkmNWOYhovmlSlTBpxds3v3btDYYFIszq5p1qyZ7jl59913wSyTCxcu1MeUWK5J1UypCGiaBnrXmNXaII4pkiVDhkwpq5N8MvoMHvLLkiHDXEmPZfr06e3+1kkNHVBGSWq4yqqPiYoAZ0zwQbpgwQIwqypLhmaYCO3x48eYO3eunvTsiy++QO3atcGkaBzMypwkidowJdzuEGB2XrtrtJ00WIVv7ONCKaPEPq6TaqWNIRAQEAAuile0aFFwTEhQUBA4fZcDWI0wDVfwrVevnu6KZ/NpnLAOU8SrxfKIiCJTBPijSUM2a9asMIh5amTJkCFTyuokn/X6Er+/zAd08+ZNU7jVto0ioIwSG70wqlm2iQCTmq1btw41a9bUx4ZwDAgXw+OaNTQ4uMYGPSGtW7fWjRE+DOk1+d///oe33nrLNjulWmUTCGiaBq5zdG0JwKAAABAASURBVO/ePRh08eJFyJIhQ6aU1Uk+GX0GD/llyZBhrjx37pzK82MTd3n8jVBGSfwYqRoKAR0BekY6duyIfv36gYPmNm7cqIdiuNYG13SYN2+eHqZhaIbp4RctWqQbLly7hinEdSHqI9UgYG1HNU0D89RYy6fqx4+ApmlwcnKKv6KqkewIKKMk2S+BaoAtI/D06VPd48FZMhzIyjBN3759cfz4cXBQK7Os0iBhfhGO+ueYkq+//hqceVO5cmVkypTJlrun2mZDCHD2DRPsjR8/HuP/I84akSVDhkwpq5N8MvoMHvLLkiHDXMnvLr+nNnS5VVNiQUAZJbEAow6nbgT8/f1BT0jDhg11b4ezszOYGp7JzrhaL6f2Mhtrr1699IRoHFvCgayc+lu3bt0UDJ7qWmIiwPEYfKM3iNPMZcmQIVPK6iSfjD6Dh/yyZMiIreSYncS8dkp2wiDg4O3tDW9JouUpS7I6ySerk3zklyXyy5KsTvLJ6iQf+WWJ/LIkq5N8sjrJR35ZIj+JA1KZzIxjRDg4rk2bNvj+++8xePBg8PyGDRvAqb09evQAk6Bx3RrOuOF+5syZrf4+UaYsyfaVfLI6yUd+WSK/LMnqJJ+sTvKRX5bIHx/xca5pGphMj+FBgzizS5YMGTKlrE7yyegzeMgvS4YMc2X37t31jK70fJq7FrLXlnzm5MV3jC89vObkl6X4dBjn6d318/PTn13GMVmd5DNkyJTkj4+Up4R3hqJUj8CzZ8/0AYVNmjTRF8Q7efIkqlSpoucS4WJ4efPmBb+EH3zwATp06IATJ06AqavXrFkDhmmyZMmS6jFUALwaAgzf8F7jsgQGMZwjS4YMmVJWJ/lk9Bk85JclQ4a5ctasWfr399WuUCJzR0YCgYGJrMT2xdu2UfLjj8Bff9k+iqqFdosAF0D76aefQGOD3o+HDx/qRgezSjLlO616JjnjejWc6ssBrlzF9NChQ2jfvr3d9ls13PYQoFFCY3jHjh1QlLAYcKq+4Z2wvSsvWnThArBtG3DunNhJ3f9t1yjhBZo0CZgxA3j0KHVfJeneK8a4EODsGIZmuJjXn3/+iSbCS8JjTPlOL8m+ffvQuXNnfbbN+fPn9SRo3333Hbp27Yq0adPGJVqdUwhYjYCmaeJxNwNclsAgZgeWJUOGTCmrk3wy+gwe8suSIcNcyRcMjtex+qIkBcOVK8DChUDhwkD58kmh0aZ12KZREhQE7NkDVKoE0KV165ZNg6gaZz8I8G2JOQuY5p2zZTiLhuvQ0PPBKb958uTBkydPwCRW7dq1A/OSMEyzc+dOPTeJzT7Y7OcSqJbGgoCmafpsrRw5csAg3o+yZMiQKWV1kk9Gn8FDflkyZJgrs2XLZnNTgrWwMOD+fWD2bKB/f6BgwVjujNR12DaNkt9/B15/PcpyrFULWLDghauidhQC1iIQGhoKzozhDJpq1arhing7adGihXgezNbXoqGxsX//fnDtEaaCf/DgATjgjm7fTp06WatO1VcIWI0AwzccD8HQoUGcXi5LhgyZUlYn+WT0GTzklyVDhrmSSek4Jszqi5JIDGmFQZJfhIDxxRdAr16AeBlKJFV2J9b2jJKnT6MG+zRtCjg6Rl2s4cOBWbPsDlzVYNtAYPv27aBh0bNnT/z666+6x4Pl+PHj0bhxYxw5cgRMitZLPBwOHDiAr776CgzTdO7cGR4eHrbRCdWKVIFArly59AUaOX6JRANalsgvS7I6ySerk3zklyXyx0ZvvPEGOK3fVm6iTD4+yMVkbsOGAUWK2EqzYrYjWfZtzyj58ksgTZooMiDJnRv6uBKGdIxjqlQIxIEAZ9PQG8LBq5wt87vwvjFbJhc844yZfPnyCc/pfdDwYC6SvXv3olGjRuB6NbWEd07NpokDXHUqURDQNA2civ668BIbVKpUWeTPXwZly5ZDuXLlUKRgaeTde0rf5n5cZMiQKeOSG985GX0GT3yy4zpvyDBXlixZEsyynCgXzkqhDiJk47diBf4oVgzInNlK7pRf3baMkuPHAXpKGjR4GXnxFiteaYFnz14+p44oBP5DgImXNm/ejAEDBoDjRo4eParnfmAKeCZDY7ya69BwMCvHknDNmm7dumH16tV65tYCBQr8J0kVCoGkRYDhGy5R8M033+CbbxYImo+xY79Gu3Z7xL25G59P34JRnfaj3YLTYJgnPoqSQ1nWU3yy4zpvi3qZZ4hjxfQrmowfzuJ55CJegHwHDkSIl1cytsR2VduWUbJ1KzBqlHm0aFHmzAkIt5f5CupoakeAY0LatWsnQrS99DBNhQoVwAGqHBvSpEkTPTU8p/Fy+i9DOlw0b8uWLWCGVuYaSe34qf4nPwI0isuVq4o9ewpj06bX0L59XWFcFxAGSk5MH5ceeSPv4/NFnVG/fv14iUa5LFkiP7Y6sjrJF5tMS46TPzbiC4iLi0uyXuB0c+dCEy/dQS1aRLVDeMaiNtSnKQK2YZREREC8qgLNmwOxrRXC8SXiB0e8MsDB19e0D2o7FSPAbIXMuspsqlyThtN4s2fPjt9++w2cWli4cGH4CEOWhgcNEp5nSIdZWTn7Jp8I46jpvan4BrKhrmuaA2gwV6lSVnhHaiMosAm++64E/ve/vEjrmAf1qxVA4bbvoWT50ihVqlRMemmf6zXJkiXyY6sjq5N8scm05Dj5Y6NiIlSSXOEbB+Hd954wAWHZsiGkZk0buuNssym2YZSIi4a//wYsyYrZsCHc582zTTRVq5IUAY4P4XozhrHBBxIzYtIY4UOMoRmOxKcRwmNNmzYFx5MwZwHrJmljlTKFQJwIuCAy8g0cOnQex48dR57sV1Akhw+WLYvAH38Eo2XbW2jW5yqW/XwFK1ZcxP79BwTtj5N4/8vS/v1xy47rvKxO8sUlN75z5I+NTp48ieDg4DivQGKcdHj4EO6LFyPozTcRKJ4/iaEjpcm0DaNk1SoIMz92L4kp6sJt6ejhgTQq850pKqlqm3lGRowYoa9Fs2zZMri6ugoH2lTQ2GBiM3o/pkyZoq9Pw+yrRYsWBcM19JaoMI2d3SqpprmaMEqKYeTImxjQeRKGdL6Ew39qyJDhBDTtElatuY4RI6bi3Llh+OKL4WCG4WHDhiEuGjduHGQpLrnxnZPVSb74ZMd1nvyxEXMQcZp/Ut9OHrNmIaRECQTVqZPUqu1WX/IbJY8fA2fPAu+/bzGIfs2aQTtzBggLs5hHVbRvBJgOnmEaTuPt3LkzOBbEy8tLPMRH6qEaekHCxP1Aw6OoMEJmzpwJTgNkCvmFCxcid+7cKgurfd8CKbb106d74swZTRgfv4g+VoIWugIumethzMR0uHatAubMKYkBA2rgs882iHr/w6lTG4X35JDwqsRNnPYuS0wmKEuyOsknq5N85I+N1q5di5wckygQTor/DiJk7DV4MELffRfBNWpAXFyoP8sQSH6j5No14JtvLGvtf7UismdHWMWK0EJC/juiipSMwB9//IHPP/9czyWybt065M+fX38D5Mq8Xbp00bOuzp8/X89FwmPVq1cXbu9l+piSt956yxahUW1SCEQjULNmMB49eg+OkYMQHJgBWoZ/ULX2E+QvcAScqp4z5z5UqrRPeE0O6vs8Zgkx/44sWSI/tjqyOskXm0xLjpM/NuIyEiFJ9HvhcP8+3IUHN7hNGwRWrRp9ndWGZQgIg85HHwjoIyw7a4mLlclStK4CBWLVzy5wIGN03f/aSJ0eZcvCK0cOcNsaiinLmn1r9MSsa42emHVjyrJmP6Ysa/at0ROzrjV6YtY1ZP3zzz8YM2YMhgwZgsUiLsv74bPPPhMx9RX6DJsSwi26YsUKcP0aji2hh4QDXJmVlV6SmHLj2zf0ypTxyY7rvIw+gycuufGdM2TIlPHJjuu8jD6DJy658Z0zZMiU8cmO63x8+t59Ny2alHGHM9ogOOQH/H2tDb6fP1MY4RvQvHlLQc2liGOtZKl5czmd5JPVST7yyxL5Y6OePXvi3r17SJcundnfjLiuX3znvL29X5Dp+csvcOzdG64iZOMd45yxbwy6jU92XOcNWfGVDG97enq+0Ma45MZ3Lj59cZ2PTzbPJ7+nhL80ilIGAgnUixs3bmDlypVgSGbr1q1gmGbQoEHg2w4ToTEXCQeuccovx47QG7J+/XosWbIEzIipZtMk0IVQYhIdgXBff+watAlb/3cXYZiHjJnewJixIzFtWjF8/HExYZSPEjRGihjKlCW+DMiSrE7yyeokH/ljI47B4XMk0S4oB9EuXw4I4wcibKPPIlVTfqXgVkaJFGyKKTEQePToEbhGBd+UBg4ciGzZsmHUqFH6MT5sNE0Dk6Dxbej9998HjZLFwoPCkA5X9U2MNimZCoFEQ+DJE/jPXICw/IWQrdxehGkzUL26JypX7of+/bsK6ozOnTtLE9d5kqXOKUwvUwYkqlEinkNgaotvv0202yW1CFZGSfxXWtVIAgQYlqExwtkyzLzIAa0czPrhhx+CYRmOFSkrQnYcXc8BrRzYxjVquHheEjRPqVAIJDwCw4Yh3RvFUKdfYeQvwOmqIbh27VN8/nkzfeYYp7K/inFAfllKaXqZ/+Xu3bsJfw0pUYSXRXwNIo4MODvziKJXQMDhFXgVq0LglRDgbJpt27aJt8Pq4AJ4FEYPyfnz58FEaDQ+jh8/jooVK2Ls2LHIkSMHaJzs3r1bH0nv5uZGFkUKAftBICwM2LQJ4CKjCxZAq1cH+sKjogdMM3/v3k08eXIHd+5E0a1btyBLhgyZUlYn+WT0GTzklyVDhrmSBgnDvgLmBPvvcuQIPCdOBEhM+pnMGWMTrGPJJihKsTJKonBQn0mIAD0hNC645gzdy66urhg/fjw4dXewiMc6i7cNJj3r1KkT3nvvPTArK/fpOWncuHEStlSpUggkMALCEBFWB/Dxxy8JdnBwAGeRcbaZQTt27IAsGTJkSlmd5JPRZ/CQX5YMGeZKvvxkE+Hgl0CXPOC6fj1cjx6Ff/fugLu7pBTFZg4BZZSYQ0UdSzQEOLW3VatWeqKz69evg9vMstqxY0cULFgQTANfpkwZfWAfp/DRU8LFtOiG1jQt0dqlBCsEEh2BCRMgbnigbVvAw8OsOnoPzZ5QB18JAU3ToGnaK8kwmF1//hmhFSrgabduCBfeW+N4bKU6bh0CyiixDi9VWwIBTsX7/fff9QXEaGCEhoaiXr16+mwaZlqkyLNnz4I5R3r16qXPoKHXhGEazqYxps+xniKFgN0h8Mcf0GdkcGZGhgxALG7+iIgIcGxVrVq1YBA9g7JkyJApZXWST0afwUN+WTJkmCs5k48hHNl7x+HxYzhduwaPb75BeIECCM+bF5HCwysrT/HFjoAySmLHRp15RQSePXumrzXDPCMcK+Ln5wemh6e3ZNq0aeCYkE0ivv7RRx+JF8hWYEyd+UY2btyoD/R7RfWKXSGQ7Aik2bwZ8PEILUxFAAAQAElEQVQBBgwA4gkfaJqG2bNngytbG8TvgiwZMmTK+HVuRGx1ZPQZPLHJtOS4IcNcyczOWbNmlbof0i5dCpf9++F45w6eiesY+vrrUnIUk2UIKKPEMpxULSsRYEimrXBTczYN84twbAhzjnAcCQeucvZM69at0a9fPz0jK9NDz507V/emODo6WqlNVVcI2BYCXBnW69NPES5CksItCOTPH28DNU1DoUKF4q2nKliPgKZpsPa54rpzJ7yE59bJ2RnBdesiWGWHRlL8KaMkKVBOJTpu376N//3vf+IZXA80Rph3hPlEaIDQM0IY/vrrL3C6IQexBgQE6HlI6C3JK9yhKukZEVKUnAgkhG7H69fh+eWX4CJsYcWLWyySnsJBgwaJSM/gaJowYQJkiYPGZUlWJ/lkdZKP/LJE/pg0cOBgDBo0WJ+99/DhI+GNjfty6GGac+fgNW4cnC5dwlNxHZ+Kl6vINGniZlRnEwwBZZQkGJSpV5C/vz8WLVqkp4Pv2rUrLokv8yDxcJ05cyamTp0KpjimJ4QPDHpPHj58iOHDh4NZWHv37i282tlSL3iq5ykGAa7F5SZCj07nzyPggw8QXLGi1X2rWbMmKlWqFE2lS5eGLJnKsXZbVif5rNVlWp/8MpQzZxk8e1ZOxy1v3orw9y+HsLDySJeuIv79txzKlSuPhw8z4uBB55evyT//wG3DBrjNnw/35cvh9PffCOjcGc/EsylCzax5Ga9EPqKMkkQGOKWLZwbWusK1ybEgR48exZtvvomTJ0/CCNNwAGv37t1B4+P06dP45ZdfwAysPO8Sy4C/lI5Z0vdPaUwKBDxHjABfxYNr10ZIvnxWq9Q0DfQsci0ngzhAU5YMGTKlrE7yyegzeMhvKZUq1Qrly7fUl6N4442WOHq0gzA62gjjox02beqAoKAOKF++nXhJ6oBmzTogo1tflCzqDfj5QbhOAGE4omVLYMYMhJQrh8B27fCsRw8ENWyIUIbdrL6CqY9hzZqoPkdGAsKpFLXzip/KKHlFAFMr+549e0Cvx+jRo8FpjFx/hoYJDQ66oWmMDBo0CO3EF52eEQ5wZZgmv4itM0zDnAypFTvV75SFAF3+bt9/jzDh5Qho0gSQHBPF7w0XjmNKdIOGDRsGWTJkyJSyOskno8/gIX8UjRL9ni5opKBh6NhxtfDE7hXbkzB08BrUeGs/PvnkW/TosVI/PmnSLly9uglz5oRj2aJwOPvcwL0rj7B69HbU9v0KZQs8RPnbZ5Fn3mhgyRIIKyWqXLcOEB7dsDx5ECm8IpFp0wLCOIT6E8ack7DfokwEX19H4dn2wJYtHtHIrFoF5MoVtUvIhgyJ2n7VzyiNrypF8acKBIKDg/Hjjz+KB8MwcGG8AwcOoE6dOnrohkmf+IazefNmDBLGCMeMcBnxPn36YJW4e+kpyZ49e4LipIQpBJIbAbdNm/SZGUGtWsG/UaNXag6NEo7D4tgsRQ9w5kw24VkNwKlT93HiRCRuX0yDX1amw+P119HKZTscIyoJb8gzHDuWVbwYBcLLy5OOKvg/i4AWEQrfIB9c8AdORLyG4hUOYHfajLg3cBLQvz9EPOeVrpW9Mz996oA//3QTIS5N78qpUy7i2f5ihmwfHweEhuqnBbbhaN78GRo2fBZ1QHy2bQu8/bbYSOD/Dt7e3vCWJB8fH/hIkiU62VdXV9eX2ierk3yW6I2tDvllKTaZlhyX1Uk+S+THVof8ptSgQQNwLZqFCxfi9ddfx+HDh4XL7kvx/S4HDmZt0aIFaIzs2rVLd0Mz8RnfemiMxKbD3HFTndZum5Nn6TFrdZnWt1SHuXqmcqzdNifP0mPW6jKtb6kOc/VM5Vi7bU6epces1WVa36yO+fPhcvs2XIU30DNfvpeeUwaPqZzYtiH+6D2cN28eFi9eHE0bNmzABklabCLH2m1ZneSzVpdpffJH0Ur8/ntf8RxZiNzZV2Lwa9kxKfIXVMzXFk0GdMKIP77EjxurYcSIAeI5VBEzZjSDm1s18aPpiBp1nPHI+TVUqpoPvUdXRebKjTBzTnk4eO/AslVPYe4aGNdKpjQnL75jHIcnLnms94wl7YhPh3He1zcIX3/tLzxLYdF9DwvzxL59Lkib1ktvw9tvuwlvlIu+beiuU8cNBQt6vnCM5yg3cMlyRE6YgCf9x2FSwz/Qp9Et3G/YJVo+65gj8sdHDgRGkS0hYFttOXjwIDhtt3jx4uCaNExsxKm7y5cvB9eSYJiGA1g5vffMmTPgwlccwMpBripMY1vXUrUmgRC4cAH46aeoEMCoUYCTU4IIpqeE36dTp04J70AUHTt2THgC5MhUjrXbiaP3jOjXX4Ki+nbqFPeN7ajy2LFror+Rgm4I78hlgas/Dv9xFbfS5sDHfvUxYv4jXHXyw94/HmHDhuPiR/WIqPcHHjw4jAoV/hDPqv+hSZPfUa/eQaRP/4f4UT2Arl13Cq/LKWTLdg9t2jwWMu3r/40bwGUBRVCQaPeZswjdcxABOw7C8by4D8UhX18nnDzpLAwCB7EH0AuydKk7du921/cdxOHXX48UmITr+/wQUXSM+fAB7l98jGtHHyDg6Fngr1P465ebWDDuOq7suoEbw2bh7HcHMGfAefzc/RccrzEUVwZ+izlfOmC/TxmsvlkV53PXQa0uOdGkX1Zsbfw9Rb8yiea+sgwlIIUhwIyrDNNMEJYwE5vt3LkTNEq4/szXX3+NunXrguvXcJwIs7DSS8KBq8zWyjVsXnvttRSGiOqOQuA/BGiMcP0aYaSLX7z/DiZMQaNkkAh9tm/fHgY1adJE/MjKkSFDpmySKHoni36NEcT+DRDlCkHDBH0riPvtRV8HC/pCUC9Bq7FkyQTcffQB5u/bi98vf4fGjZuIt/6mohyOPn3aC89tE1GvCT76qAm2bm0i5LTH4MGtsWNHVD2j78wUfe/evYS5UIksRTjGsGLFcyVLl0aNyxVOOcDfH9dPPsH2FQ+hBQTola6eDMHJ3cF6KMb1+HHcP/4AxfM8RWmcwt4dwJWT6eDzx21k3fsjdkw5jdXjb2DVhIs48c0+7F9+HXtX3cKvP/yLY789gbNjJApXzohdvwbhaNYGKNSqDPp8Uwylh9XF7nc+Rv4v+6HPkAgUapwP6Zq8Cc/3yqJ4rXR4o5I/CpcI1dvzqh9JZpS8akMVf9IhUK9ePQwYMABr164FU7xzAOvq1atRrVo1vRFMhV2lShXs3r0bjUQcnevVsD6n8ukV1IdCICUiIIxziJAlpk0DihZN8B4yfMNwJ2epGXTz5k3IkiFDppTVSb7Y9a1B/fpLMKTvcjQqNQWTPuyFkSOXCe/FYuHt2KsnUbx582fR3+GCtgoaBx+f6eJ3+BAePx4EX991uHXrJu7fvypoIW7f/kvfp04ev3DhtC6D+i9der7N/b179wpPSbYEv2YyAmfN8sauXe76eI1w4byoXx8YM+a5pN9+A4xZLTw6dHA4Jg24jwIFgCvbLsPr1lk08l8Ft++/x9Mm/bF10imEHD2FDDM+h6vwYF/+4TD2bQmAU8n8KFk2CCGRfqj+YR6k71YPNYaVQIvRudFyVCGUnyiMuM/LoIOgFnNrofKo6ihWLw/eec8D3aYVRtOPCsAlvTubgAKFnTD4E084/ucU9PYOQ5UqIciVK0w/z4/ixUNYvDIpo+SVIUwZAk6cOIGvvvpK94hcvHgRJUuWxNChQ/WU1xxL8s8//+hppZlH4eeff0bLli3BcuLEieCqvpqmpQwgVC8UAjEQcLx0CRg3DuCb6WefIaHCNTHU6LuVK1dGmjRp7J4uXXIW3lQ3AVlaXL3qgbNnXRES4oQCmbNjyezSeL3Qa6jethAqlsuOUaMi4OHh/F+fXUTJbZaOePgwWBgamvACcNtRbEeIsLGjqMPzaURpOSVGCgI6X65fd4bxd/GiM86dc0ZgoIN+6NQpZ3Tp4i3ar+8KLNLoXpDTpx1E39Li778BGiXdu0PwQRhnAKfWbtoEPD12CQF9h8F1SF8UXj8NjxdtxNqQJvgjfxtEfjcfj2bNw862c9F1aTl8uKIsHCZ/hFODZqHoxPcx+AsPeGZyRFCwBzLmyAZHZwdoTo7wD3SG5ugAJxcHODgJctTgIMjRSZQOiP7jBDIHk31NA0z3oysmwoaJ2kSQrkTaPAI0QMaOHSu+OF3ANWm4AB5n0nAwK0MzgYGBurHStWtXPeEZF7vi+fHjx6Nw4cI23z/VQIWANAKRkXBbuRJOV69CxAsg3ILSoixhZPhm9OjRIizRJ5o6d+6MzpLEmW+yFL/ObqJdo/+j7qLsK2iSoE9E24eI58lk9OhxU4RXnohtZwzofA4Tex3C5hWXcePJWaz9KwNG9n+ChZ2/Qu9eUwTPKEGjBX/nF6hDhw/QqtUCdOr0Bzp0uCBehsaI7RfrdP4Pn7j6Sg/UgwcPLLkML9TZt++FXSxaBBw9+vzYoUPAqlXu0QcOHHATRoc7Hjxw0o/lyxeO2rXDwB/1pUvdhHckHHPmBKBZMydcvpwP+/dDeKWhr0IQFgaEhECfQUTmdBUKw23258C8eRAPYWTs2hijP3VHoz554JzeA84uQJPWYcieI5LVdQoP14TRpunb/PD3D8eNGxmETFfuim1nEeZyw5kz+q7+8d13ANeM1Hds4EMZJTZwEZKrCfwyc3wIR/zzgcjxItu3bxeWe33kzp0bDNuULVsWHLRaQPgOOdCVD81SpUolV5OVXoVAkiHg3acPmHMkWIQzUaFCkujlQPJvv/0WBjE5oSwZMmTKuHSmSzdI/Mh2x9OnncUPXCccP95dUDds2tQJGzZ0wj//9ELHDi3w5LoHju/3gt8/j5Hmrgv+2eGO648zwTkiO44fyYCduzPhUnAz3L7TE3fufIgSJYbA0Dtx4pcYO/Yz4aldh3XruuLKlTLIlCm78Cx8IcLKS6PrGfVZxtVPhpy9vb3jvIYcs9GtG3D37vNqmzcD69c/32cEe/duCE9I1DF6Sp4+Bf791wlLl3oLw8kPkyf7IE+eEHzwgZdob1q0a/eMtxE6dgxAkSJhKFcuRDxfn6Bq1fPCYIuSw8/SpYE33wTc3LgnRwUKhKJgwdBo5kKFIvHWW+eFl8NXP1ayZBAaNvQXWOu7+seHHwKVKumb+gdTt3wubCF9R3x88gnQty+EQSN2kuC/QxLoUCpsFAEumsc1Z8aPHw+uSdOmTRt9hs06cVeWK1cOS5Ys0fOQMEzDbQfhv9M0zUZ7o5qlEEgYBNKKXyKP2bPhM3cuAlq3ThihFkjRNA1cuJLfs/iI4YFr1/j4dkBwsIN463YQhoJwx4vvaHy8MuevX38uO2vWMiIcU1m81RdGRHgRXL5UCVeF0RAWkhtFPdKgIDJi89zcyHDvXxRzuYngSHcERXrA3SUc2fJkg+aQG+EOafEM6fCXXwXhPSgsDJyyKFYsr/jxjNKzfXtGnDqVVe/Trl2ujJOMwAAAEABJREFUGDIkLV5/Pb0wfKLOm+vDv/+6RPPz/NmzaXD7trN+zNExrdBRF0eOZIm+Er/+mlYYPO64d89FP0ZjoEEDwMsL4GwXEcXWPRgREVFhlR9+gB5iadQI+N//IAxH4P33gU8/9RFhpEhRN1Q3PrT/HpFLlvgKA8Rfl80P4zi3SdwncTspiTpJhk5uk4x9EZnHsGHGHjBhAtCrF4ShFXXs/n1HrF/vDuFI1A9cvpwG33zjroem9AOv+OHwivyK3Y4R4CBWvmFwyi9n3NAz0q5dOzDRWe3atfW3kW+++UZ8scrZcS9V0xUCliGQ5tdf4f799wjLlw8BXbpYxvRqtV7gprfyl19+wY4dO6Jp48aN+lgu03L8+O0YPfqe+KH+R3xHn2HQoBD0738Wa9ZseqGuqZyXtw8IHYGC/hB0SBDLu6I8IuiYkHNB0FVB2/Hzz6fFD9MFjBwZKX6sIrBlSyhu3riGQ3uDEewbhLCQCEQGh8AxyBfweYTfDofj5kMn/C08IplwBzm8nuF6ZF6cdiyNzDkuItIjEmFhEeJHLUh4HIJx9e/byJv3X+Fh2Sb0RfU3S5aNcHLaiLlzNwovxEZhKBxHqVJ+OHBgB378cSNmzz4iPCk3RDhlr84zY8ZG8cO5Q0Q5doj2R9HWrTuwbdsOYUDswJ49u4TxcxkuwjAyQM+WDbh/HyJ04YyJEyHqQBhB0P84yerGDYBGSuPG0I+L9zThZYA+xpnGSL9+QPbs0P8yZAgXng9/ODpG6vsp7cPUOZ4lSziaN/fXMWE/CxUKFiEofxQoEMzdVyZllLwyhPYrwMXFRVj3+UWMc44+PuTTTz8VD4e8YFp4ujsrSiwoZr9oqJanWgTEq7C3eB1MK16N/Xv0QKh4AkfwtTmJAaFRwmn148aNg0GjRo1CTFq7djg2b/5ZhE7+Qs8Pn2H7/HPIcWIIJk0Y+UJdQ4ZpOXr0NBFGWCrc8Z8II+OwCC2EolOnELRu9UhsX0D79mfE8Sci9HAPTZsGCkqDNi3vYf3yC5g3fS/mfnEH7kd+h3bvCSKfPkNIpBMiNQeECQ+Nf3gITgQWxhMtFA8iPPEgLFx4Qjzh/+gBQh2C8TDCF7v3XcKzp07CswAIFqRxDUZ4xAVhPNzB+PHrMHx4VH979dqOnj3PYtasT8Q5Htsm+vYXfvllKj7+eJQwSgZj/fo+mD59iGjvSOG1GCm8N6OEETMOffqME/2bJMLO+/HZZyfRtesB9Or1L65cccChQ254/NhB6PIWIZQQUc8fjRv7C5lAkyYQ/QWYaZ7LGIn3Mt07IB6TEFFslCmTxDdEKlWnjJJUeuHZbT8/PxFLrCS+2NNRW3wD+ZbGNzKeU6QQkEbAThgdnj2Dy5Ej8J4yBYHVq8Nn0CBEv/4h6f8YcuD3j3l/DDp37pwIGZzDb79FlVH7p1CjRg9kztwInh6ZUKhwBoxYuwhnz5vWOSd+gA/ptGrVcb2MkrkDzZr9hMqVD4LT+Qtkq4GMXg3g4twK6dwbIl26gajxThPkyV0FWTMXQfq0lZApTTm84ZUXxdKkQ57MaXDetSKeub0OLY0rHJ0dkcf9IQp4+SKjpwfecLuMIrlyw038kufJnQP5ypeEX9pCyJXLE7lz5EUWt7poXvkJ3q4UjtKlXdG5s4dw/b8tvB4lhRExFxcvRvXh7NnZIqQ8SoSTT+r9P3dujPDYVBHG2E6sXn1OeEsOiLDJJuG1OSwMqFOC/xQGDz6GL788hk8+YXkQK1ZMFLgNF8bbZHz3XQeUL39TeIFvIUOGCIwf74NMmcKh/mwPAQfba5JqUVIhEBQUhCxZsoi3jtngGxoX1Usq3UqPQiC5EXD/7js4Cv+9f+fOCK5WLbmbI8IZkdi0aZMIN+wXdEvQfuEN2CB+QH9F27Zb8cUXG7BhwwbxY3tFhBoewtn5bxQodAW3NTdMXugqfqwPiPP7BG0StEGEc3ZhzJh7GDToseAJFj/64ZgyxUF4Cg7j+vU7mP+9A4QTA48fRYpwihMC/DVUcD6FPP/7AemunELAk1CEBYbCPegmHodGIF34JTi6OiBA84B36H1UjtgDh9ALKFchHKXKBKPiG3544O0Dl/Q7EIoTePTUEXf9PZDRxQ9Bt27h0bU9cHO7hgp17uOdGr+gRYsNKFNmIzw9N6NQoU3CINom2v2XoNvYu/c8Dh4MER6QC8JD4ifCA3vRps0G9Ou3AV26bBB92SDOb8Lu3Ztw9+5W+PhsRZEiW4WXY6t4pm3F7dtHRDjIF3//vRO3bh0RIRp/+PmFiWucMsMromMp5r8ySlLMpbS+I5kyZRLu0F9E3LSB9cypj0P1OCUgEBEBt19/hXfPnng6ZAgCGzZEaK5cydqzcPHC7u/vLYwSFyxatAgTJuwT9EDQYmGQjBOGyRjxozsaS5aM08M648fPwaNHn4kf+I9FuQuXLv+Fdeu2i9DLdbRqdUPQH+jRYz2GDLmB7du34dTJf8WP+S1MHO+Er766JsIhe4QXIgxMu/IoyB1cdE2LDEc6PIWrz3VkebwRjg63EeYYhEAHNzwRvxL30qbDQ+9nuHHfASHhDnganhZXvFyRr9inOHnjDH47tgWXb03HXb+ZuHh5DzJmnCIMnT/h4/MY957dR8Z8J5ChwDd4EDgTYyZfx5SpszF58jiMGHEeAwf6o3//f4Xx5Cr691jQBRFyOYuPPpooPBwDBSazxHNqrZA3ThgY4xASMk4YJONE38Zhxoxx2LlzHObPH4dPPpkoMJug04wZkzBx3DG0a7MPvXpeFcbLBgQH34P6s30ExO1m+41ULUwcBDRNSxzBSqpCwAYRcDl6FGl27YL4dYLPnDnJ1kLOXjh92iVa/969afHnn8Xh4JBVhCh+xv79owSVFbQAzEZ6+vQJUZ4UdBq//35ahF2mI3fu6fjhhxVYtaoP3N2rCw9BS2TL0ho5srUWxspEZM/2A+q90R5jh3RGrpzl4OhYFm4eXiI6VQrOziOEN6Eg0jv6wc0pGBEOzvDO6Ih0OT1xKV8TfOq1EU/yN0DHD7zxQRcnlKpaGktXFEauN7ugXOX0aNbCEU4ZvFDozerCsFiOunVrCIOgh/DyfIU6dVYLo+hLlCz5owgNl0e5chmQu2gJlH6jkTBA1ogwyzeibj3hJdmCmjWPC2/OYGzY0Fp4gvpg48Yaoo/VBdXCrFnNMXz4ZOHF3S7CTSPw9dezxPHT0TR//mnhGYra/+uv08LYOiU8KMcFZvt1+vbbjejVqizK5h6MDu06CqOmucAsezTmasN2EXCw3aapliUJAkqJQiClIyBCNOJXDW579yKsaFEENGkC8SudZL3m9N2rV58bIbduOSMyUovWX6NGICpWPCb27wiK+n/4sAv8RTiFexcvAsuXcwtwcgL27XPC+fNO6N/fAe3bRcIz4D68/O/i4UMN9+5q8PfThPfEEceOaMIQcMHFSw7CUHHQBWiaJmQ46vp9wz0QGJ4GESKi8cRHw83bDrj6jwbntM5I6+ag1+H01+7dNZw7B2TP7ohnzyDCPwAHg57+S0PPnhpO7fOHr6+jMHg0FCzojAcPHHH/vrMIETnA1VXDe+85oHPnQL2Om1sadOoUKgwE1nPBX386YO63zti1ywmvvRY1e2PnTuDAAQf89JMGpoopUsQJ//6r6e03Pjw8IPpk7EGEbhyEcRQafaBWrXA8c82GrsMyIFNWR2HsuQsPy4syoiurDZtCwMHHxwc+kuTt7Q1vSbJEJ5HiuIeYdWV1ki+mLGv2yS9L1uiJWVdWJ/liyjLdJ76m+zG3yS9LMWVZsy+rk3zW6IlZl/yyFFOWNfuyOslnjZ6YdckvSzFlWbMvq5N81ujxefgQvnfvInLMGASUKAFMmoR0JUtKPbOs0fvgga94M4+Ifq7+/LOn+KF2i9Zbs6Yr3nknbfS+m5s3nJ1DhBHgiA4dFqFhw97ix7gbatY4h8qVPxU/6rswekgXNKzcGH3qd0O+awughYVAOH5w7RoQLqwKz4hHCA2LQFCoI8JxEyHBd3ErID18nwLFIk4jJDAM/s8ihI5g4SiKAJN+hcNRGCQa+MdsouGhEXANeYS7/z7GhQsPRLjIF+3a+qFv3/uYO+cmli49h2PHwiCiX3B7eBme9y4i9MFjlPxnBBYtaCqMjQ3CYFqCEyfm459/rsL39o84uf06tm95JkIxe/HFFwsxevRvePPNMCyYeQwF/26LBR+fxfqVc3DhfA3Uq9dYX19r8OBqwogYILxH64Wcj0RoZq0wyuro57j+Fqlv3+rCgzJDyBotsKyONm3GoFev6WDyOVL16oOwau0QLFtZV3hg6mHixG9En/2RLl26aNx5PxlkzfWNWdeQYU3p7u5O2BFTljX7lupzdXWFp6fnC/22Rk/MupbqNVcvpixz+w46MinvQ/VIIaAQSMUIaH5+8FiwAGl/+AG+n3+OkDfeSBQ0OB7k+HEX4QV4/ijdvz+N8BA8f2vn237durGrFw4cXDiTE86RreHl2B5Z0rVE59qVUKG0B/461hW3rxVD4Sd54XW+KXafno7tgR8gTHOGo0MkIqHh34jMOB9ZRCiIFARheOQVx7MhPNIBwXDF2YgSiAgDnIS5EhnpgogIBzhokYJTry7q/1eKIyGRzggJ8kDgMw+EhfggMjAcfj6euH4lCyKCCyCNFoo0QurVwOz41zE3MgovxN7sw9G5Wz9hSJURIZt3UaBAe7z+ehZ453wTFet644FPGB498MB7pbyRyzMj7t11QomQ63j6rC0ylymCt2s3RKP3+6FEiX7CqOglwjY9ULVqe1Svnh8jR76FBg1eF6GePsIb0k8c74MePXro9MEHr8PRsR00rR+KFWspeGsIj1M/YaD0w5gxDTFvXlUMGsTtD4WjrBAyZID6swMEHOygjaqJCgGFgELAYgTcfvoJaVeuRFCNGgjo2dNiPksrTpvmgT170ujVRTREvIFGCE9HpL7Pjxo1glC+fCA346WDB4C75x4hy9XCKIxG+PeKF84fr4bzB2vjj/35ERSeDXDIgmORw/BrSBs8gzeCQ50BaOJfpE6AEyKEqRAJHof40wQ5CNLEeSBceETC4SAMFU0/5iiOuEa+3D5N1AiGB9I6RaKU63V4OGRAUKSX4EmjjztxdXVEyWxPUNDhH0Q4esDRPS3erJkOUz/PCkfHGqhSJYMoc6JrVzc0b+6B6Z/nQqbsXsLz4w2XNFXw16m3cO9BCdHKNLjkWBMH07yHgDB39O5dAOnTNxeYtkTevI1F/Yb45JMSwnNSGi1b1hdelmyiTg0ULtxSGB3N9PMNGzYQ+iohS5aScHFpIbwlxVGyZHVxHVrijTdaCr4WaNKkuTjGbRosjeDhEeWdEB1S/xMMgYQXxDs34aUqiQoBhYBCIIkQ0ETsQQsIgNOlS/ASbgnnmzcR0KsXwooI74Gjo9WtCA6G8CZEsV25AvHmHrVtfI4c+QzVqv3lc0AAABAASURBVIlK4oCDeIIWLBgGN7dIsQdEilBKpNjUhJCIgGAE+IUj1DcAHIzx6OulGNP0HL5qvAf+jdvhUZu+WDn4CPoMccP//nXAFWFaXPfPjMuP02P9xSL45747IiI1BIc5wlf8eD8JdEWAP6CFBMMhMhwREYALQuCBZzD3RyMjUjdLRLtEGSEMEx7zxh1hlghmoQ+CvyAuIQcuC9PFD5r2o9A3DbeFzfIsHKLGFURqAcLr8gSBYRr+DswgvDLZEBn5APcfhmLL1ofCK3EfHFjavPkorFw5FVOm/Cr2T2LChDnYtesvHD58Gw8e/o5j99PjSagbGkYsREToE+QNOoLi56Zg4oDb2LIxCLdurROy3hfGSD106/auCNtUQefOtYQHpK4wMOrixx/fxNSpVfXz9erVE4bKxzh48Etcv15V8M0Q+vri99/fFOGmN0VY503hVXkTXbpEbXONr9u3b0P92T4C4itl+41ULVQIKAQUAuYQSHP4MNyXLUPaDRvgfP48/MeNg+/Ageaqxnrs9OkXTwlx8PGJOpY+PdCqVdS22U8Rv9FOnUOaffvwaNtpbPreF/+sPQPnT7/Cv1/8ggmtbuKbN1fgUPtvce1KGDzCnuDA3YJYV/t7rM/cC1XKPEN+51sIRRVhGBRCC/yEXOHXEBoiHs2RL2uMhIYIYVy4Igg58TdctGD442UPgIZIUTMSLo4hoOHEvQjBRzMjwCE9HLUwODhGCM/CKVxzcMddzRNpPDYindc4uHmtQIj3OaTz3gJv763w8toivAz/CMNrAwIDNyBt2oHw9Bwjyn14+jQUly+7iuPuuHq1LQIC3obvfUfcuuqEy6fex8ULmfH332sQHLxd6HoIJ6cb2OTwLgI9/oSf89+4HOSP2/+GC5stDOFhG/Dvv3+CK5fHT5dw5cpFhIQsxsOHZ4T+5WL/aKy8V65cAZfSeBlR80fU0eRDQNz5yadcaVYIKAQUAjIIcHqvx4wZSHPiBIIqV0ZAy5YIbNwYYcZiJBYK3boVENGeF2o3bIjo8QcZMwIVKkSdvn9Hw4FNIXD/dCrcR4zEmo67MailD7YP2Y/zH29A0CdfY/3M+/h4lAM+WVMc1/deQ9abx/D99XqYubccru+6Aq8/d+PmiYf49qOr8P9pO07t9UWQgxsitLTwgxfupC0ATy0AzghDpDAr0ogokWsaejUAB/G09krvAM3ZCTm0fxHhkAZhTq7QHDTxgw9oGvQ/vRQfPJ4hg4bMmYH/TsHFMRxebhFwdvdAhgyOyJ+/JHLmygRPr0xo0aIyVqxYiu3bV2L9+iL/0ZuiLCQoPRYtyou33y6MXr16iP0OGDIkCxo08EKHDl4YOPA1cSy3oCz4eHxRVCqXB9kyu6FCRS80bVodFSr0F96TLMLAy4iSZfJj/oK3UL9LXVxKPwp9xubA9h1pUb7CJHz22XohwxL6UdQbJugbQaw/U7R7tqDtZmndunXImjUr1J/tI+Bg+01ULVQIKARSPQKMVfj5wXPVKnj174+0u3cjoHt3+PXurU/z1X+VzYD07Jkm3qKNn2Rg5syocExICBAZHoF61YPwyTARnngaAF8Rjgh44I9Mjk/wYPEvGNPoL3z6znYcf6M37hZrgoVV1mJMl3uY+pUb5m0tgIdnHuDQHuCTP5tg+u12eJouO4TrACf9X0NoUAQCNHccCq4AX/fsuJ6uBHbk6or56YfDq3oZ5G5QGttLDcXNCk2RtVxOFC49Gw8xHmfT5EeaotmQPc9l5Mt3DJr2BFmzBSNNGn/hmQhGu3a3Ufr1U7jnkhmPHCG8C09QsVyIMC4eo3LlE8KrcR6lSj1Ay5ZH8U6143itiB98fcOQBrfgBj/kL+CIp4EhKBe4DZUercE/V9MIHBzQquVDHDmSFy4uFYTewsid21V4HjyE4eGE3bsdxX4EChXyxIgRTsIoyQpX12w4eTIMw4ffFvvXce1agOANhatrGhw86oSwNM9QqNw1YYxcwV9/pUW5cmmFAeOPr78ORPXqx4WhFKivN9Oz51mxfx2vvfZIGDcPhJ7MgnJbSNlFvVyCWD8X8uXLKyifWcqdOzecnJyg/mwfAWWU2P41Ui1UCKRuBESIBqtXA99/j1A3N/jOmgXfYcMQ4eHxEi6XLzvhzBnhXvjvzO7daXBiTyjCj5+H7/Y/0CvnZkwtvQo+q7dh9fQb2N11Ka53GY8/+y7AB5UvolfhXZhdaAa2fX0Oj64/w4KDxdH7bF8sSjcQz7xywM87D37w/gh/pqkMX/HD7JglA4rVzgXn4oWxI18PFO1aAQMmeaHQ5Db4u0l/tPy0GFauccKMdTnxweTX8MNSZ/zvf8DPPwPbtgHMP7J3L/DmmzdFi9chOHQort77AX5P28PPrxkcHKbg8eM/hEHyifhR3YSlS+eJcMiHCHO8hgjtFzhpi3D+5G38feUhDh/egKCgjbh583vs2tUMx451EYbDfmEo/Ii8Xv1R0HkV/r4WCkf3TTiZ9hTORqYTMn1x919/LF7sI0IfZ4Qn4yQKFeqGN97ogbFjWwpjowVmz64jPCRVUKvWO+jYsTaqVKmCJk3ewf79zYQXpBoaNaomvBNN0axZdXG8oehfF5w/3xVHjzbD2rWtRHtai8vXUhhLpXRasuR9oedtfXvBgvfRvPlb+vbEie+jS5eaunzqsJZKlYqSb66sWrUq1JgScYvZwX9llNjBRVJNVAikSgSWLAGmTIH45QTKlAGEZ4QhGlMsNm/2wIkTLvqh0McBuLvuOFw2bsGt7/Zgf/9f0PSHZqg5ty02DjyE9z9Ij4+7/4tFQ8/gn/k78PmUUHz4Y200/6kdVu3Libv3HbHetzbmOvfD9/ca46yveAOvmA0lmhaBW/VKcK39Dj6f54RlP0Wi+4ISaPZ9Fcxf54Qv50ZgxLfp0XxSQYyeGIkPPwxE+47B6Nk3BK1aB6JmTaBSpSgqW1Zv6ksfDM1oWjBWrvxA/Kg3wI4dP4hyAzZvboeNG/Njw4ZmoiwhyvbCoJmFOXNyo2rV1siYswvSZ88Kd4/XEB4+Eo0b9xDnG+LHH1cIz8QitG//JnburIjVOz9Bq1F10bevszBYaqLvoMbIX6Mm2rZzRbGSHnB2KQwv9wKYNSOn4BuB8ePnYt262ULfEhHeWiu21woD4zmtW7dGHF8ijq/Rj69fv0BsrxA0B7/9NlW0fYoofxLGykqxvVjQF/j111912r79V3H8+fa2bVHbLNete65j7Vrrtg355so1a9YgW7ZsL+GuDtgeAg621yTVIoWAQiClI8AZKk+fQvyQRvU0NBTw9YlExMPHEL9gQOfOADOxjh4NlC8PFC+OUBd3/LhYQ9gDXzy7Fwjff4PwYN5GeE38GF/WP45ZDQ7Abf4sOHz1JVZNuYm2K5ug1v5JaHFkNHZeL4Sz/vmwLE03fO40Gt8+bgeHHFlRulE+ZKpZGv+WbYCKHYrg63muuPAgM/bdLYx913Nj7yFnLFrujIHT3TBuejhq1Q5FqdcjULyMA4qW0lCiZDjSpw9DrlxhyJ49HDH/goK0Fw49ewYwdMSDjEj5+Ih++3KPpIkfztdEOKIwChYsisKFCyNfvhxCrrso84kQh5c4ng5ZsuQSnotglCrliqc+6eEr4jhuEc9QvFA4Hl0Owq71ObB1SxnMnVsUX3zhLuRkFWGc1zBoWCZMmhSIIkUyCSMpH1atChchl3D07h2JkiUDULioK8YNd0dx90xo0cJT6Msv6DWrie2Wpddes16fwROXzoIFC4oQWBqCrMjGEVBGiY1fINW81IpAyu33/v0Qb/pAz57AvHnAggXAhAlA33ZP8GD8bIgYBPDtt/i3fEOc+e4gTv9wFOsX+mBO79O4MmYp9tX8AkPfPosPKt3B2bORWPhnWWy5+BqW+DXBx/mW4qNiW+FUtwZ69HdAvdElUXl4Rbw+sgYWLE0jQimO+G65O/rOL4sVmzzx088atm13wMqfXDFrtoPwcjzHfc8e4OrVqH0aUQwLXbjw/Ift7FlnHDjwfJ/nfvstDZ49i3qsPhLGwrJl6fDPP1Ey+Pnnn8Ddu9wCAgOB338HGL6JjNTEwUjhpZiOypU/EyGNnmjfvj3ef/9jlC37Jdq164s+ffqgTZs+KFeuL2rVmo1t204jIPgMfAKuwjfsHjJ6/YI7Fwdh1ffz8d2c7oK3vS6jffvJopwl6ENBUce++6492rZtL0I+nTFjxhe4d28AwiLW4faTdVj/20FhqMwR+qJ0Uq81xHbLkjV6YtaNS2evXr3w4MEDgbH6b+sIRH17bL2Vqn2JgkCIeGX76aefhIt4s1latWqVeJuSo82bzcu05LjSaznmluAZW53kwnnlylUYOfKEcOUDY8dEol8/4OsvI3QD4Ob+69g846r4cdbQrqMjPh3wL2b1PYeBfe/i4+VXsDQgDMNuFceukGzwL3INj6qF4HHt7KjeKQKt2u1DvWYbUbPFGWSrURhly18RnoUfkSXn/3D9TiD27ffFjRs/C1qL9T//hVmzLmL+/E36PT5ixCq8++4qTJ68SoRQVmH06FXo0GEVxo+P2t+wYQs++2yDMKI2RH9XDhzYiGPHnu8fPLgBp05twLZtm/Q6O3ZsEobHGvzyyypdB/G+dWuVMGSi9jdtWiXsr1XCiFmFa9euQtM0PHy4UuDwqQixrNJlnDv3A4KDZ+DQoY36/uHDm8X+bty8GYyLF/ciNHSW4OuJoOC52H/8EC4E3sGVkFnwC9yA/fs36zybN68W5Z+C9gjisWOiTXuFQbQZJ0/+jEuXJuH69T04fnyTkDcMp25OxpYt50Td7YJY3/5p+/btwhi8q/eH1yEmxfYdseR4TFmW7G/btg1+fn6J8ly3d6E2YZQEBATA39//JQoODkaQeJ2Iee6p8PvyB9XewU/u9j958kTEmPuif//+Zql3797ijUmOYpNpyXGl13LMLcEztjoJhnPfvujfvTv6demKfp0+wMBOnfFNp774rdOHmNWpO6Z1GiKOfYnpnaYjpFNvRMzbBodnDD2Ew9cXejgjPCRA/DBfwOhrFTDleGH8ceoE/vQfg1/TLsXaNFnxzPUGtHRTEeA1AQ+FRyDE4TwuXx6J3Xv6YNuOsVi0eI0wMCbjyy97izf/jzBqVHdxT7cW1BfDh/fCihWNsXDhexgwoLugXqJuWyxf3gLDhnXX7/HvvustDIzeItzRW3gIegtPTm88fdobmzZF7Q8e3A/79vXGhg29hcyo78uUKX3w9dfP9ydO7I3Zs3tj6NB+ep0RI/riq696Y+zY3rqOuPA+dOiQvi6Lp6crPD3TCPIQ5CnIXRCPcdsgiGNLBX0uaJOg04KW/0eXRRkoyE2QUd9HbP8myF+Ql6B3BH0qKLeu08PDRWw/EbRHULigO4L2CYqp15Bnn+W9e/fEtRhr9lrE9h2x5Hhc1zW2c5MmTcK///4L9fcyAglilKxbtw7W0qZNm8SlMx/6AAAQAElEQVQXfhN+/PFH8dY0UryZjH6J1ou3+Nlz5750vJ94tZoyZQo4eElWr6HfmtJaXab1rdETs66pHGu2OVBs9erV4mF/7eUrL45omibcwW3www8/mKUVK1aIh7kcxSbTkuNKr+WYW4JnbHVi4jxxonV6J7Qeg2/f64DvazTE7FylMMPrNSx0dMckpyIo4vQxWmnlscEjMybmbYUeadqjr3MVNHdOiyJuuaE55IazYzjSe0XAywvwzKghX9kIDFxRCONI49OLe6+LoN6C8gjKIOjT/+7TbqJ0FTRNEO/doaIsJqi/IO6PFmUTQZMFcX+uKIcK/tGClgpaJuhzQdMELRIUf79jw9CS4zFxtmY/dvns0zzRr/mCFgoytlmyzz/E0q/l4jhxrSPKxYJWoEePFeLlhLhE7bN9P/xAOZQbJSv2drx8nvyyZI2emHVldZIvpixr9slvLQ0ZMgTOzs7iKaz+x0QgQYySTz/9FNbSV199Jd4ivsL06dOxc+dOHDx48CW6fOUKTp8+/dLxAwcOiC/hD1brZBsNvTIl+c1T/P2X0WfwyOqk4UaLnMZbzAu/XwT2NU1DoUKFULNmTbPUoEED4UaXo9hkWnJc6bUcc0vwjK1OxowNUK1alC5Na4DmzaO2Dfxz5myAkpnLI+2Tcnh67DXknHMQHtMO4YdPy+HXaflQ/8AhlD7jI9zQDZC52lBUrvo+ggsNx2tNPsLYwRlQsWkZPMpSHnWfbsLHjtPRJdduuGb1Rraw2+gZOQ8D3ebju3Lf4cOie1CryBOEh78t7rdaSOv2GiIjS4rt9wTVE1RcUAVB7/13n9YQZVVBpvdtNbHP48Yx0+2oY0a/ZMrYMLTkuIw+g8cS+bHVMWS8XNYRWL4mqAa4hsywYeI6l3zx2scm05LjL+t7UXZc5y2RH1uduOTGdy42mZYcj0+2ufO+wkWovP0xf5Wi9h28vb3hLUk+Pj7wEeTg4ABZ0jQNrq6uuhsxXbp0L5SODg5I4+LywjHW8fDw0K1MWZ2piS8sLEzEyFeKB3bNF2j48OHiRyBcuKnnoHbt2mapYsWKkKXYZFpyXFYn+SyRH1sd8stSbDItOS6rk3yWyK8nrm9jQU0EtRDURtBgQTO7voH3Ck9C1de3YnP3kTjboBJGV/wKNSscRY4ce1Cn1v/QpOYGjO24ABsnjMbGX+dhy4FVOPjHPPx67AO0v/07Otz5HdOufYExp79Es0u7MPDBJvQ7+R06/j4XdS4fRv3Hl1HjyS1UD3yEKtcuourtv/F1yBI8wQhkf9YfT3YPRf6T3dH1ah28cXEaar5+Dh+0XoV5c+uavfcs6W9sdYiXLMUm05LjsjrJZ4n82OqQ3xJq1KiieEF8/l0vUmQqqlffKZ4JbQTx2VBflHUEcTt+skRnbHVi64slx2OTaclxS+THVscS+THrLF26VIQCN6B169bSVLduXcRH7777LmbNmqX/TvO32iDZ33zyGTJkSvLHR3F6SmDh38cffwxriW/xJL7Jd+zYEdyOSSVKlEDLli1fOjdu3Dj06tVLD/vI6o2py5J9a3WZ1rdEfmx1TOVYu/3OO++gWbNmL2FI3DVN0z0l9evXhzmqUaMGZMmcPEuPyeokn6U6zNUjvyyZk2fpMVmd5DPV8Xb58iiRIwdKpEmDEg8fooSIWZc4cwZv/v03Wt+8ifaBgegVGYmh1aphtLjmPctWRIV0HngtV2G45XFHePWqyF7DG2/XPIcOHXajc7fdqNPnBt4ZFoB8QwshaGg3OA1tjk5DQ9B1bFPU798fTfp0Q7uOjfT7p0WL+ujTpz7ato26n5o0qY+u/Vug/tixL1D1oUORXtBdQf8M7Ycb/ZthV92a+DtTBCLdsiOvgxMKh2cxe++Z9tfabeIlS9bqMq0vq5N8pnKs3Sa/DDVu/Azvv/9AXNMqqFWrLiIi3oK/fxmxH3Vd42uHjE6DJz7ZcZ03ZMiUccmN75yMPi8Rs8yePTsGDRokTbGNVzE93rlzZ+QQz4RI8b238Oc82as5JEQLqlevLixr64irPJJatWqFsmXLRq/8yGMGEcxSpUu/dK5WrVq6Pmbpq26lbkO2TGmtLtP6MvoMHlM51m7ny5cPNO4MWUbZvHlz3bv13nvvYeLEiWZp9OjRL43nsfRYbDItOW6pDnP1LJEfWx1z8iw9FptMS45bqiNmvTEffYSJOXNi4oMHmPjoET5/9gxzxMNujvhOzJk2DXP27sWcEycw7Y8/8KEI13X99Vc037QJ7372GQqJa37vvWlou+gDTJiTGeUHDETpYePQcXQzDBndWFz3gYKGYdTo4Rg5egRGjB4paLROo8S+Jf2KrQ77MUrcWyMEDddpFCo3mYIyrYfi+yWOwuCpgcou1TA+Rx4RUhoPT8+poi1R92JsMi05Tr2yZIn82OrI6iRfbDItOU5+ORomnge9BI0VLzOTsHnzp9i+fYbYn2gRyelMXde3cuXKyJw5s2HoSZWW/BbwN5J6EuJ3PqlkJIhRklSNVXoSHgFN0xJeqJJoNQIO/v5w9PGB4927cLx9G47Cs6GXwuDw/vprpJs3D+mERzLdp58inTBG0oljHnPnAlwtjuXs2XBevhxuwi3sNnky3IRb2K1AAbgVKwbXwoXh9NprcMydG5p4a4Kjo96+ug3CUai4Azy9IvHeexFwd4/UjyfHxzvvRGD48EBkzhKBph2c0OdQC7iIp1PhHyagRPhZHD/uHt0s4QASb+7Ru2ojERFwcNDEm7Yrcud2i9YydSogbrPofbVhPQJOTk7QNPXsNYec+NqbO6yOKQQUAgmOwOPHwO7dwI4dwOrVwNq1wPz5cP3tN3iIfedr1+D8119wPnYMzocPw/noUThfvIjAd9/FUxGufCq8G0/HjMHTr77C08GDddKznSZ4Q21D4LNOHeDcpSkaYwPeevQzjD/h+MH588aeKpMagVGjgE6dnmvdsAF6Et7g4OfH9C31oRCQQMBBgkexKAQUAnEhwFf5JUuAkSOBbt2Azp2BLl0A4e2AeENCmTJAtWpA1aoQsUmElCuHZ40bI6hMGQTVqYMgbrdogaAmTRBUpQqCS5WKS1uKPhdWtCiedemMcOHl8fzyS0CEqQQ8EFFdvd937wJjxwJPnui76iMZEBCRCBGCB9QM12QAPwWqdEiBfVJdUggkKAKO4odQD6Vcvw7Ha9ei6N49eH/xBTxF2CQdfxX5+tinD0Df9sKFQIkSwLRpALcXLwYWLQJGjwaEkYFMmYDs2aNI/NhGiH1SgjY6BQmL8PREmAhDBb3zDjBjBhyu/wOXsAC9h9myASJahfTp9V0EiMNMDf/wYdR+InwqkTEQyJoV+i3t8N+vye+/p8GKFeli1FK7CgHLEPjvNrKssqqlEEixCOzbB9c9e+C6YQNcN22Cqwiau27ZAtdffoH7hg1wvnQpKrRy+jScT52Cs/jlCxKeDv/WrfGUv4o0RubMAWic0EjhWI8UC1bydCykYkVg0iRAXCt9wZynT19qCDN3nzgB3Ljx/JSIiD3fUVuJjkCNGsFo3/75tfntN1fs3Zsm0fUqBSkDAWWUpIzrqHphCQIXLgCLF0e9WjMo3rkz0LZt1P6vvyJEhE9ChCcj5O23EVK3LkLeegshwjf9rFUrBNWogaBGjaKosQi1iONBlSohXHg5LFFt83XsqYHt2wPCc6Kv6Bej3fSciMgXREQs+syKFcCuXdG7aiOJEahYMQSvvx6axFqVOntFQBkl9nrlVLvhKHz0jrduwfHyZTgKzwVLiBITJgBffw19TAe9FgyrfPopsH49wPn6PCY8IbqBsmoV9EEJU6YgwssLDKNEZMyICOGTjsiQATqlU65om7rdOHuodm1g5Uro15rXMiws1iZ+9hlQs2bU6Xv3HLFokRdCQ9XMhyhEEv8zffoIeHlFRCtaujSd+OqlU9cgGhG1YYqAMkpM0VDbNodA2r17kVa85qb98UekFWGUtMKISLtxI9KKsIqbIKfr1+F0/jycLl7USwgjBbVqQR9YOm0a9AEHDKuMGQOQOODU5nqpGiSNwJAhAKc5i/sChw7FKyZr1nDUqOEPR8eo6c+3brlg69a0uHLFJV5eVSFhEOjU6Sk6d34KZ+eoa3DokDP+/DNtwghXUuweAWWU2P0lTCEdWL4coDejY0d4Ck+GZ//+8PziC6TZtw+OwcEIFoZGcPXqCBZhleBq1RAswizPWrZEsAi1BL//PoLr1wdLvPNO1GBSb+8UAozqRpwIeHgA774LNGwIrFsH/PZbnNV5Ml++MBiDMrNmDcXbbwfj7l1nnlKUDAiULh2GIkWCozVv2RK9qTZSIQLKKLHHi55AbdY0LcET+GjCje704AEgPBg4cwa4dAl6efUqQMOD02I5WPGTT4Bhw6C73+lf9/GJ8mQsWwa/yZPhN2sW/IYOhY/wbjwTBkdE+vSI8PaOCqewFKGWSDe3BEJCibF7BMT9ga++gogJAPSe8P6zoFN8W2dooUoV/+jakyZ54vx5ZaREA5LIG0za5+b2PLwjorEQTtBorWbGM0efUxspDwFllKS8a2pVjzRNs6q+UTntgQNIu2MH0q5dCz2ksmIF0q5fr4dYPFavBv7+GxAhFX2MB58yDKvkzw907QqMGxdljHz+OUDjZMQIoF8/Q7QqFQLyCDRoADRtGjUF+9w5KTkfffQMefKE67yPHjli/fq0OH5c31UfSYDA4MEAL6OhSjxa8M8/xp4qUzoCtmSUpHSs7bJ/XsLo8Pr2W3j17AmvUaPgJYwHr2nTkGb/fjARWFC9eggSTxB9ZkqdOggU+740PGrUAJo315OD6T8SDKuIUAtcVOzeLm8Ee2q0CO3pXjjODWZI0Mq2u7tHgEQ2b+8I1KkTpKed4T5p40Z+KkoqBDjZKleu59qUgfgci5S45eDj4wMfSfIWbnRZMtUZERFhtg0EPDgo6KVz1Onq6gpPT09w2xoy1WvttjV6Yta1Vpdp/ZiyrNnXQkKQxt9fx/DptWt4Jt4enwkvh8/Bg6gtAM53/z7CRaiEYZQw8QAPE+GSMGF8hAlvhveiRdAE/trYsdDWrIE2dy40EYLRhFHCJGFpmjSBV548zyl3bniJp4dXzpzw8fWFaR+s2bamfzHrWqMnZt2YsqzZjynLmn1r9MSsa42emHVjyrJmP6Ysa/at0ROzrsV6QkPh07AhQtOlQ/iECfAT935MWZbsZ8zohdy5vRAU5BN9P1+4EIbffgvU9x8/9sGFC8/w4EHs97slemKr4yP5bCZfbDItOU5+WbJEfmx1zOkMD/eBv7+PjrePwOP69SD8+GNY9P7Zs8/07dhkWnKccmXJEvkx64hHr/5fVif5Yso0t59O3P9U9OJvpbeOF2XIkDk9lh6zRJ8DG6woBSHAFOebNgHLliHyu+9Q48wZvCEMkLQbNsBdGBaO4kvN7KSP9+1DcXd3vCu8FyHFiyOgfn0869sXIk6glgAAEABJREFUz4YNwzMRTnnGuDz9qAMGpCBwVFdSGwL+nTohpGZNuOzcCQQHJ0j3e/Z8hjfeiJLFGeZHjrjgzp2oRQ4TRIESEicCNWsG4d13n0XXWb3aA8eOuUTvqw37RkAZJXZ0/YIePMDtVatwXwRZI77/HuCYjPfeA3r0AFq1AoYPB4Q3A1mzAs2aQRN+z4OFC+OEcGdzTZWn4gEdLAyQYBFm8e7WDavSpkVE1aoILl8eIaKeHUGhmqoQsBgBrh0ULLwmoJHNNYks5oy/IlOm1K8fgFy5ovKknD/vIpyIXvEzqhoJhkDfvr4oXToUFEi7c/Zs4N497imyRwSUURLPVXO6cgUaF9SIp96rnHYSIRSnW7fgJLwaes4NlpcuwemffxA0ejTOCgPihqAnn3wCh/378acwStaJ0IqPMC6wdSswfz6wdi0wfTowcSJQqRJEUBzw8MDTNGngL4yPSDc3RIrSaKeDkxOej3c3jqpSIZAyEYgU3wMwXw09icJjCBEyTqieciE6x/8cJcWKhaBmzRCcPv18Ztjp04BwUCaUOiUnBgKurpFwcYnKecLLzOFrISFRlZ4Jh4p4jEbt2NBnQCL/pthQV61uijJK4oHM5eRJuNMrEU+9+E4zyZfb//4Ht59/hpswKNwWL4bbN9/AbfVquIt9h6dP4fDoERweP35e+vkhXffuKLFwIfIIyi4eqtnFa8CeUqVQaNYseL/+enxq1XmFgELAFAERokTu3NDXzjE9noDblSoFolSpgGiJDx++SuQoWozasBAB8XjULzGr0zhhNNvW1j86KELqbJ+ilxFQRsnLmLxwJKBpU/j36gUvpipncqYXzprZEV4OzJwZNadNhEv0mSctW8JDvJ25XL2KQBFuCWzbFoFt2iBQhF0ChXy/QYMQUqwYQqpVg77uCss330SIMDpCCxR4QclCYZzkzpcP5dSCby/gonYUAhYhwIF/b70F8LtJSoJfK05EY0SV7RPvHejfHxCOUe4qSmQEMmQA+OgWUetoTXQmR+8k08YDEYpPJtU2r1YZJXFcIuc7d+B8+7aewjxAGCZYtQro3RvYtg16fPqLL6LCJVOmRI3noDGyZw8gDA49+w/X5BCeEWaa9Bk+HD49e4Ju5EhXV+gkwin6Pn2OcbTDOLVHyL579y66qFTpBiSqtFMEkr3Z4jvIGWfYvBk4ciTJmpMxIyCcnMhlMsWVdhGNlSRrRCpTxPCaiFZH91q884HvjjxAT8r580CoWguJcNgEKaNEXAa3X3+F208/wU14IdyEIaGHVVasgPt338FVBIQ1EVrRx5XQIGnUCOATxNcX4HKkH38MjB4NfTzHwIEA3cPGa5GQnVD/j4gH565du9BdhHM4HTqh5Co5CoFUiwCT+dHAZ/pQvjwkExAc98AfR0P9778bW6pMDARolJQsGSWZQ4uYzsbPT/0URiGS/J+p50rs3QvMng1v4fHQSYROvNu1g/e0aXC5eBEB77+PAOHODRChlQBhfAS0agWfsWPxtH59hFSpghARTgFXJhXhF7RvD91jwmmzSXQN58yZg3HjxiFrIhg8SdSFVKBGddHuEOBifnyxYMnvM+f4JnEnGE3Knv25Uholav2X53gk5hYdZuKRjwwZwnU1J0+6YvJkb31bfSQPAnZplEQEBSHy77+hnToFHD0KHD4MfYXQ/fuB8eMB4eHQF3fjmiojRkBfE4N1u3WDz7x5UTR/PnxWroTPyJHwGTQIzE4K+vlikrFyF2L8VawIrF8PCKMG33wDnD0bo0LC7AYGBorufCciQm1EE50SRqiSohBQCDxHgFNnKlUC+MJBz4l4tjw/mfRbHPPAGczUfO+eE374wRuBgRp3FSUCAnzEG6ttlCkThLFjfXD+/PNVi//6yxm+vg6JoFmJNIeATSOd5do1pN+5E27ffgu3mTPh9skncBPf2HARJvGaMgVpJk8Gpk6NCp3MmAFs3w7w7vLyAooWBV57DXjjDSBvXujLmws3rR6qYbhGgnQjhIaIKXEg6oULgGH8IGH/fhFt3ikwePLkiVC/Ppr27duXsIrikKZOKQRSBQK1agHi2YI1awCu12QDneYb/LvvBsB0dYZly9xw8aKrDbQu5TahWLHA6M75+jri/n3n6H21kbgIJLtRcn/BAuTfvBneAwbAmyGVnj3hLcIj3sLoOC9+iB8GB8MlPBxOIv4bIIySABFSCRfu1ocVKiB80SLgxx/BgaT6INQJEyBiHNATiTVtCn3mS4wyoF49yJI5efq4Eg5svX0bSARD4Z133kGNGjUQJLxDfn5+MMjf3z9x7wwlXSGQGhEoWxYYNQpYvRoQz5nkhsDZORJ58oTA0TEyuil58jijcOGg6H21kbgIVK0ahEKFojL4Xr/uiGHDvMVzONl/OhO308koPWGR5YitK1eiwikHDgB79gAsxdu+biysWAE9C+nXX8P9yy/hvnw5HIQ3xKV8efiIEIgPQyoi9OIj6vmMHo3l5crhYIMG8BFvL37vvw/QzybINWdOuPTujVAPj+hjxrl4S3pSdNKge1Ws2Ra6X5DPtIG7dkWFjoSxhEQYLJclSxb0Fn3t0qWLPuvGKOsJ4wrqTyGgEEh4BPhMGDcO4PgtEe7F48cJr+MVJFar5qs/ugwR06d74PRpF2NXlYmIQN684eInzAeenlGpJ2/fdtR/5tQM34QDPWGMEoZRFi6ECH4CN28CHCxmSkxWRG+C8IAIMxOcTus/ZAj8O3SA00cf4TIHmSVcn5JGEt27wrjSx6F07Ah9Rdyk0ay0KAQUAkmBAGfSFSwIiJelpFAnq2PQoADxJh+ms9+/7ygew+44dMhd31cfSYMAf+6SRpMdarGyyQljlNBL0K0bIEIwItYAcKZKlSpA9eoAy9KlgRIlzDbNO0MG+0p3zrtPeHH08StM6875ZfZoVJm9GuqgQkAh8AICnHE3YgS8OnWKetl64aRt7Li4RMDVNerNPUuWcHTt6o/KlZ+Hd/nIItlGa1NWK3LmDAd/AoRDW+8YZ0198EGizXvQdaT0Dwdvb294S5KPjw98JMlUp4MIi5juG9sEnzk5jH2jpE5jjAW3rSFDhtWllxeC16xBmIgzhxQqBB/h5UkSveLaWKMnZl1nziYSQJrrrzgc57WPKcuafXP6LD1mjZ6YdS3VYa5eTFnW7JuTZ+kxa/TErGupDnP1YsqyZt+cPEuPWaMnZl1LdZirF1OWNfuaCM16C2+w9+7dcX5nElqvOXmWHjP6N39+CLZuDdSf1U+e+ODChWf6tnHeXGmpDnP1zMmz9Jg5eZYes1SHuXqW6jCpF30fmMqrUsUHM2f6IGdOHx3ja9f8sHt3AIi7j8lvJZ+9JHPyLD1mKi+27adPn1INOBbRtI6lOszVM5Vj7bY5eTGPJYynRO92Cv7YuRP45BOE5cwJ/w8/BFPPp+Deqq4pBBQCMRHgtOGuXYE7d6JSDMQ8b8P7rVoF4O23owZqMlnYr7+6gWMhbLjJKaZpDg6RIsL/fJDy846p2TzPsXhxSxklL+Lx4h59nkOHQh/JNHEiQkuWRCTXznixltpTCCgEUgMCItSsL6QSGgp9xWE+H+ys37StunTxE2/y4XrLz5xxEe9b3s8XTdaPqo+EQsDTMxIlSoRGD0z+7Tc39OjhjPDw8gmlIsXJUUZJXJeUo/DffRcQBklc1dQ5hYBCIBUhMGIE8M47wIYNwOnTdt3xkiVD0LJloOhG2uh+HD/ugrt3o3fVRgIiUKdOAObPD0WjRrkSUGrKEqWMkviup5p6Gx9C6rxCwNYRSPj2Ca8pihUDvv8e+OOPhJefhBJLlgzG668HRmt0d48UIYfoXbWRCAh4eanwTWywKqMkNmTUcYWAQkAhEBcCzBrNpSyWLQNOnoyrpl2dK1o0FFzNmI3284Oe5Paff7inSCGQ+AgooyTxMbZZDcHBwTjPdbtttoWqYXEioE4mPwJubsCYMQDX1tq9O/nbk8At8PQEZs4E8uePEvzwIcBx/9evR+2rT4VAQiOgjJKERtSO5HG62HauF2RHbVZNVQjYHALMU8TkFGnSRA2AtbEMsAmJF9fgoRcl7fMhKNi9OyE1KFmpHQFllKTyOyCCcwRtCwPVGoWAfSJQuTLAsSaTJgEBAfbZh3haTc9JmTKAkSyM1X//Hdixg1tR+eWCgzXY4cSkqA6oz2RHQBklyX4JkrcBkerpkbwXQGlPWQhwVk6DBsD48cClSymrb7H0huugcpIiT3P5s82bPfD0qfppIR6KrEdA3TnWYybHYYNcyiCxwYuimmT/CPAXunNnYPHiqLXA7L9HFveAaZzq1PGHm1ukznPjhgsWLfLQt9WHQsASBJRRYglKKbiOMkxS8MVVXUs+BIoXB6ZMARYuhOeqVdCYcC35WpOkmj09I+DkFGWU5MkTgjx5tBf0P32qITT0xWMvVFA7qRqBVzVKUjV4qvMKAYWAQiBOBMaPR9jTp3BfuxZa4PNcIHHypLCTtWpFrb9idGvzZleV5t4AQ5UvIaCMkpcgUQcUAgoBhUDCIRDQtSsicueGx3ffJZxQO5bUrl0g8uUL03vw8KGjHt4JCVGeEx2QWD9SzwlllKSea616qhBQCCQHAk5OCHjnHTwdNAgewnPiwIxkatabfiUyZQpHly7P4OISFe7hweXLgaAgbilKjQg4WLv0sGn9mEsOW7NvKofTUk33jW1ekCBxdxr7Rkk9rq6u8PT0jF4+mscsIUOGTGmJ/NjqyOgzeGKTacnx0NBQwghDlmnJEyEhIWbPsZ4l8mOrQ35Zik2mJcdldZLPEvmx1SG/LMUm05LjsjrJZ4n82OqQX5Zik2nJcVmd5LNEfmx1yC9LpjKdJk2C508/wXvHDoueXbI6yWeq19pt8suSNbpi1qVOB4dgnD4dEP1c2rMnUIR7/KL3WcccxZRlzb45eZYes0aPUZfPXpKlOszVM2TFVabjyGOhKOZvpTl5lh6LS1985yzRoTwl4oKp/woBhYBCIEkQ4I9Ely7QV7zjQNgkUWpfSt57LxCFCoVEN3r//rS4ds0xel9tpGwElFGSsq+v6p1CQCGQ5AjEo9DLCxgwAOjUCejXL9XkM4kHlVhP9+3rgxIlojy+V68647PPBH6x1lYn7B0BZZTY+xVU7VcIKATsE4FcuYA+fYDly/HPuqN4dC9q8Cc7w7xrwcHcUmSKQIECoWjTJjD60K1bzvj11zS4eVOtuhsNip1vKKPEzi+gar5CIKkQUHoSAQHmMxk0CMiYCQvGXofvkwhwsTthpyDkeQQjERTbr8i8eZ8D4+0djuLFw5A+fbjddUjliDJ/yRLEKLl69Sqspevim0eaO3cuDhw4IL6I1y2mY8eO4fvvv8cl8Tohq5e6rSVrdZnWt1aXaX1TOdZu37t3D4cOHXoJ22XLloEDjPft24c5c+aYpSki5i1Lscm05LisTvJZIj+2OuSXpdhkWnJcVif5LJ1SUXoAABAASURBVJEfWx3yy1JsMi05LquTfJbIj60O+WUpNpmWHI9X57x5WLZjEQ4cWoK6b1xHg7rncP3aF/jmmylmv5eW6GSdePXG8f0mvywlpd6lS7/FL7/MAkvq7dBhKooV+xXduq0F9ydPnoqJE6dh8uQp+j6PmSPZvpLPnLz4jp06dUr/zSS/LMWng+e/+uor/P333+Z//W30aIIYJdWqVYO11LBhQ5BmzJiBJUuW6NvcNyUaHfPnz3/pXJMmTbB69Wo0btxYWq+pHku3re2jaX1LdZirZyrH2u0tW7Zgw4YNL2H46aef6rekpmm6cUIDJSa5uLhAlmLKsmZfVif5rNETVTciuv/kl6WYsqzZl9VJPmv0xKxLflmKKcuafVmd5LNGT8y65JelmLKs2bdEp5Y2HXzT54Rn9jTIHPEEacJCkSaNS/S9aY0+o64lemOrY8iQKWOTaclxGX0GD+WXKeMiDJJ/hWHyWH923bvnihUr0uD8gcdwEC9orGOODBkypTl58R3TNA0ZMmQAvSWyFJ8OnudsmHz58kHT7CcPTIIYJWFhYZCl8PBwkMzxOzk56T+c5s7FxmOubmo+xi9Z+/bt8fPPP79AEyZMgIODA6pUqYJ+/fqZpaFDh0KWYpNpyXFZneSzRH5sdcgvS7HJtOS4rE7yWSI/tjrkl6XYZFpyXFYn+SyRH1sd8stSbDItOW6Jzo4dh6FMuR6Y90M2fLGkArKFNUXHyKxmv5eW6GQdS/TGVof8shSbTEuOy+okX5T8IeKZ1VVQL0FDMX36IPz220DMnj0KIzw9MdTPTz8eVff58438shRTliX7ZcuWBalv376QJUv0sE6NGjX0Z73+Y2oHHwlilPTp0wfWUs+ePUHijTBgwAB9m/uWEC/i4MGD9Yspq9cSPTHrWKvLtH5MWdbsm8qxdNuoN2zYMOG+nIjXXnvtBWrdurV+e9JK1zfi+AgODsbt27dhGlKKb/vWrVuQpfhkx3VeVif54pIb3znyy1J8suM6L6uTfHHJje8c+WUpPtlxnZfVSb645MZ3jvyyFJ9snn/69DqaNr0JR+ebyJTjLip3cMSNP08gaOJE+F+5otPja9dw6+ZNi79XlCtLN4UeWZLVST5ZneQjf0y6f/+GeLLdhK/jM9zo3h3Xu3Uz+xwjvyzF1GnJPl8GmWtLNE79j4FAghgl48aNg7U0aNAgDJIka3WZ1pfVST5TOdZuk1+WrNVlWp86Y1zz6F0aJLt27QLjjuaIMUnSyJEj9fAPLW5L6f3334csWarDXD1ZneQzJ8/SY+SXJUt1mKsnq5N85uRZeoz8smSpDnP1ZHWSz5w8S4+RX5Ys0dG4cQ107VoDRt2+g+qi9a5VaDd7NoaL8Pjw6tXRs3ZtNLXie2XIsrSsLnQYJNtX8hkyZEryy5KMPoNHVif5DBnWlGPGjIGR2DL6gaw2dAQSxCjRJSXJh1KSkAh4eHigS5cu+tgcjs+JSS1atACpd+/e+hierVu3wlJas2YNZMlSHebqyeoknzl5lh4jvyxZqsNcPVmd5DMnz9Jj5JclS3WYqyerk3zm5Fl6jPyyZImO4sWL48aNG7gmvCHRdP8+9oSGYnVgIFYHBGDXo0f4+/r1F+uY1n/FbUve8O21Dr0gxHjVqlX49ddfX6K1a9dClszJi+/YzJkzkS1btoR8nKcYWcooSTGX0vqOuLm56R6QggULwhwVLlwYBhUpUgRFixa1mAoVKgRZskZPzLqyOskXU5Y1++SXJWv0xKwrq5N8MWVZs09+WbJGT8y6sjrJF1OWNfvklyVL9OTJk0cfW5c1a1aULl06moqXKAFTKiH2LSVTOdZuW6rDXD1rdZnWNyfP0mOmcmJu8xr4+voiZ86cZp9hsteWfJQtQ0z9Dlv9S8Z2KaMkGcFXqhUCCgGFgIGApml6qoOTJ0/i5H/EKfuyZMiQKWV1kk9Gn8FDflkyZJgrd+/ejSxZsuizmQy8VWmbCCijxDavi2qVQkAhkMoQ0DQNpUqVSmW9TpruaprGGShQf7aPgDJKbP8aqRYqBBQCqQABTt+vWbPmC7mXzOUtsvSYtTmNTOtbqsNcPVM51m6bk2fpsbh0NWrUCHfu3EkFd5H9d9HB29sb3pLk4+MDH0mS1Uk+WZ3kI78skV+WZHWST1Yn+cgfG/H2je0cj5NflsgvS7I6ySerk3zklyXyy5KsTvLJ6iQf+WWJ/LIkq5N8sjrJR35ZIr8sWaKT30VN0/D5559j48aN0bR//37ES7HUMZVj7basTvJZq8u0PvllyVROzO3ly5frA0ufPn1q9jdL9tqSz5LrG7OOv78/L7n0b681eoOCguDn5/dCv8kvSzH7Ys2+JTqVp0S/NdSHQkAhoBBIXgQ0TdMHhydvK1Kmdk3T4OjoCPVn+wgoo8T2r5FqoUIgNSKQ6vrMvEFTp07Fl19+GU2mOYes3TaVY+22tbpM61ury7S+qRxrt03lxNyePXs2njx5kuruKXvssDJK7PGqqTYrBBQCKRIBTi3ltGCDuG6JLBkyZEpZneST0WfwkF+WDBnmysyZM6uBrnbyjVFGiZ1cKNXMFIKA6oZCIBYENE1D06ZN0aFDh2jq1q0bZMlUjrXbsjrJZ60u0/rklyVTOTG3W7ZsCS8vr1iQV4dtCQFllNjS1VBtUQgoBFItAgzfjB8/HpMnT44mLqgmS6ZyrN2W1Uk+a3WZ1ie/LJnKibnNZTRU+MY+vlrKKLGP62TrrVTtUwgoBF4RARolly5dwpEjRxQlMAbHjx9HYGDgK14hxZ4UCCijJClQVjoUAgoBhUA8CDg4OGD+/Png+iwGWbJuTmx1DBkyZWwyLTkuo8/gsUR+bHUMGebKBQsW6FOC47kE6rQNIKCMkrgugjqnEFAIKASSCAF6Sq5fv46rV69G0+XLlyFLpnKs3ZbVST5rdZnWJ78smcqJuX3t2jWEhoYm0ZVUal4FAWWUvAp6ds7Lh6Cdd0E1XyGQYhDg97F///5o27ZtNDETqSyZyrF2W1Yn+azVZVqf/LJkKifmdo8ePXDv3r0Uc6+ktI6Y9kcZJaZopLLthw8f4u2338bp06dTWc9VdxUCtoeApmngj+fBgwdh0NmzZyFLhgyZUlYn+WT0GTzklyVDhrmSIR9OC7a9q65aFBMBZZTERCQV7Ts7O8PFxQXvvvsumjdvrj8ImYY5FUGguqoQsBkENE1DmzZt4OnpGU2cxipLpnKs3ZbVST5rdZnWJ78smcoxt502bdokvtZKnQwCyiiRQS2F8HAdgjVr1uC7777DgwcPdMPkww8/xNq1a1NID1U3FAL2gwDDN5zKajoltk+fPpAlUznWbsvqJJ+1ukzrk1+WTOXE3P7kk09Az7D93A2pt6XKKEm91x6apiFLlixo0qQJduzYgWXLluHUqVPo1KkTKleujCtXrqRidFTXFQJJj0CRIkUwadKkaIqZLt2afVM51m7HpSe+c9bqMq0fn+y4zpvKibk9cuRIeHh4JP0FVRqtRkAZJVZDlnIYQkJCMG3aNJw8eTI6jHPu3Dn9mKurKxo0aKDHuI8dOwauNJlyeq56ohCwPQQ0TQMzjzLMoCgtEhIDNzc38Jlme1ddtSgmAg7WLDscsy7d/7IUU5Y1+7I6yWeNnph1yS9LMWVZsy+rk3xx6Zk+fTp+/vlnfaT/gAEDcPToUbB+586d8f3334Nz+zlinYPvmGmSSZ0o0xKiHFmyRH5sdWR1ki82mZYcJ78sWSI/tjqyOskXm0xLjpNfliyRH1sdWZ3ki01m1HFveHt7x0rklyXvOOQa54wH8/79+/Hnn39G0/bt2yFLpnKs3ZbVST5rdZnWJ78smcqJuf3XX3/pL1bp0qUze41lry35jGtoTenu7q5fcvLLkqX6aIxxjI1pfVmd5DOVY+02+eMj5SnRb43U+dGsWTNwVHrdunV1A6Rhw4ZgLJZocKQ6p+b9/vvv+piT3bt3629xHBB7+/ZtVlGkEFAIJCACERERenp5vhQYxDFesmTIkClldZJPRp/BQ35ZMmSYK/v164e7d+8m4NVSohILAWWUJBaydiLX0dER48ePx4YNG/SR/3v37kWpUqUwa9YsMDUzz9epUwcXLlzQQzkM77z11lvo27cv/vjjD/3tw066miqbqTptPwgwoyunszKBmkEc4yVLhgyZUlYn+WT0GTzklyVDhrmSIeq8efPaz82QiluqjJJUfPFNu/7GG29gwoQJ+OGHH9C4cWMsX74crVq1wkcffQQaIqzL8ScrV67UPSb0oLRr1w6DBg3C//73P55WpBBQCLwiAlu2bMHOnTujiYa/LJnKsXZbVif5rNVlWp/8smQqJ+Y2X7aCg4Nf8eoo9qRAQBklSYGyHekoWbKk7kI+fPgwGM6ZM2cOqlevjhEjRsDJyQlly5bFF198AeP8unXrdOOFYZ379+8nUU+VGoVAykOA4RtmdGXeIIPq168PWTJkyJSyOskno8/gIb8sGTLMlQxV37lzJ+XdNCmwR8ooSYEXNaG6NHPmTH3MCWO0mzZt0sM6M2bM0DPAcsDYN998o4d9unfvrod3KlSoAD5UOagsLCwsoZqh5CgEUgUCmqZh9OjR+hgu5g4iffvtt5Al8suSrE7yyeokH/llifyx0VdffYVMmTKlivvI3jvpYO8dSEntt8W+1KxZE5yls2rVKt1jwi8915X4+OOP9TwmVatWxZQpU7BixQo9rEO3KcM6TAJlhH1ssV+qTQoBW0NA0zR93JbpQM/27dtDlkzlWLstq5N81uoyrU9+WTKVE3ObuZc4A8XWrrlqz8sIKKPkZUzUETMIlClTRh/8ygRr2bNnB5MY1a5dG2PGjNGTsL3++uv6MQ7UY7iHY1OaNGmCqVOngqnrma3SjFh1SCGgEPgPAX5HmKeEs+EMat26NWTJkCFTyuokn4w+g4f8smTIMFe2aNECKnzz341m40USGCU2joBqnlUIMETDga2LFi0CZ+EsXboU5cuXB0M9HDXv7e2tu5sXL16Mpk2b4scffwSNFxox9JyEh4dbpU9VVgikJgQ4noIDzA3id0iWDBkypaxO8snoM3jIL0uGDHMlZaqMrvbxTVJGiX1cJ5trJb/4jP1y7ZyiRYuCMVuGbRjqYWMZ9mEIhx6TN998U5/Nw7EnEydOxPnz51lFkUJAIWCCgKZp6Nq1K7p16xZNbdq00afqy5SmcqzdltFn8Firy7S+IUOmNJUTc5shoRQfvjG5l+x5Uxkl9nz1krnt6dOn170lNEw4CydHjhz6mh3lypXD9evXo8M6HBzLsSYM8TBLLEfCc3oxwzrJ3AWlXiFgUwgEBgZCUeJgwNlNNnWxVWPMIqCMErOwqIPWIlCpUiU9X8nChQtBzwlznfTs2VNPkc11czJmzIi5c+eC4R6eoxHD2C8zyqqpxNaireqnRAT4o8mFMPPkyQODSpcuDVkyZMiUsjrJJ6PP4CG9tuYYAAAQAElEQVR/DLK4/4YMcyVfiG7cuJESb5sU1ydllKS4S5q8HWJYZ/bs2aBxwgX/uKZOly5dwCnFbFmtWrXAEA7HnFSsWBGffPKJPuOA+VB4XpFCILUioGka5s2bBxrsBvF7IkuGDJlSVif5ZPQZPOSXJUOGuZJhZC6dkVrvLXvqt4M9NVa11T4QYFiHg185U4cPWY5679WrF2iQ3Lx5U+8EU9lzcOwvv/wC1uf4E04vZqZYuq/1SupDIZBSEYilXyVKlADDnwbJeg3IZ8iQKckvSzL6DB5ZneQzZJgr6SlJmzZtLKirw7aEgDJKbOlqpMC21KhRA3v27NFznWTJkkU3THr37q0nZQsNDQWPLV68GEzEVrx4cdCzwrV2fvrpJ9y7dy8FIqK6pBAwjwCnBNMwL1iwIAwy9wNr6TFDhkxpqQ5z9WT0GTzm5Fl6zJBhruRLkgrfmL/vbO2oA6dwypKPjw98JElWJ/lkdZKP/LJEflmS1Uk+WZ3kI78skV+WYurkKp0cT7JhwwY8fvwYXDOnc+fO+hofrMuZOQz50PXKbLF9+vTR8zMwMZs1baAsWbJGT8y6sjrJF1OWNfvklyVr9MSsG4tOWHI8pixr9i2RH1sda/TErBubTEuOx5Rlbp8/DJqm6VPrue6UQT///DNkyZAhU8rqJJ+MPoOH/LJkyDBX0mPLFyAOrjeHvyXXMbY65uTFd8zf35+X3KLvy6vq5Zg+Pz+/F36rY5NpyfH4+hbXeUvkK0+Jfmuoj6RAgDFd5jZhiIYGCMM6PXr0AAe83r59W19bh9OHuegfPSUck8Lka++8847ubVELaiXFVVI6kgsBTdP0taU4aNygKlWqQJYMGTKlrE7yyegzeMgvS4YMcyXzK7m5uSXXpVV6rUBAGSVWgKWqJhwCjRo1wp9//qmHddKkSQMOeuW4E44xYYI1hnI4M+frr79GsWLFQE8L19X57bffdIs/4VpigSRVRSGQBAgwfLNr1y59xtr27dv1kgPEZcmQIVPK6iSfjD6Dh/yyZMgwVzIlgeGdSIJLqVS8AgLKKHkF8BTrqyNghG1okNBIoeeEiY92796tC2d6aGaDZejH19dXD/vwPB88egX1oRBIQQhs3rwZW7ZsiSaGM2XJVI6127I6yWetLtP65JclUzkxt/ky8+zZsxR0p6TcriijJOVe2/h6ZjPnGdbhAn87duwApw8zXT2NE2Z1vHv3rh7WKVu2LJikbfHixfoaFjRMmjdvjiNHjujJpmymM6ohCgFJBDRNAz2Ds2bN0teZYskZbLJEflmS1Uk+WZ3kI78skT82+uyzz5A1a1bJK6PYkhIBZZQkJdpKV5wI0Dj59NNPwYcSwzWPHj0CZ++MHDkSfNMh8xtvvKEbJ8wIy7UsPvjgAwwcOBDbtm0DPSmso0ghYI8IMHzDdaUYtjRIdtAn+QwZMiX5ZUlGn8Ejq5N8hgxzJXFVnhL7+FakPKPEPnBXrYwDgZIlS4Kzb5jwqFevXvrYE04VHjJkiL5uDjM2dujQQX+bHDt2rO456du3r+5l4QDZOESrUwoBm0aAP6g0sA3ij60sGTJkSlmd5JPRZ/CQX5YMGeZKemEDAgJs+tqrxkUhoIySKBzUp40h4OzsjNy5c+teEBoaDOvwwdK2bVt9fZ0HDx7A1dUVXGiL8WOOOWGoh9OMuSIox6eoh5CNXVTVnDgR0LSo8A1z9hjE+1qWDBkypaxO8snoM3jIL0uGDHMlwzecEhznBVAnrUIgsSoroySxkFVyEwwBrpszYsQIrFixQveGcEpxvXr19Jk7J06c0PW8/fbbWL16tR6Td3Jy0nOcMBcKwz7KbatDpD4UAqkWAYbGUm3n7azjyiixswuWmptrhHWWLFmijzX58ccf0bVrV3z00Ue4ePGivogZB8DOnz8fRqiHHhYOmuVUy9SMneq77SPABfl4P7///vswiGOqZMmQIVPK6iSfjD6Dh/yyZMgwV9Kj+u+//1pwE6gqyY2AMkqS+woo/VYhYIR1vvjiCzCnCROrMa8BFwKcNGmSPr6EYZ2ePXuCg9tatmyJQ4cOoV27dujYsSNOnjwJla/AKshV5SRCQNM08D7m/WwQvYKyZMiQKWV1kk9Gn8FDflkyZJgrmeWVHtckupRKzSsgoIySVwBPsSYvAjlz5tTXzFm0aBGYz2Tjxo2gkcKVhw8ePKiPOZkxYwbWrl2rr6nz119/gdOI6VlhnhM15iR5r5/S/iICmqaBYckXjybMXmqX4uDgABcXl9QOg130XxkldnGZVCPjQoCLmHHMyfr161G9enV9bAln54wbN05n4zRiTivmGxQ9JjRIGOZhaIdvZXol9aEQSGYEGL7hFPf33nsPBvHeliVDhkwpq5N8MvoMHvLLkiHDXNm6dWuo8E0y3+AWqldGiYVAqWq2jQDfgvLmzYsFCxaA40foMfn+++/BpeA5zZIrDvM8QzxnzpzRPSuHDx8GE7RxfR2uw2PbPVStexmBlHfE0dERfKtX5JCgOGiaBi5fkfLumJTXI4eU1yXVo9SOQMGCBbF48WIwjvzuu+/iww8/BNfa+e677/Dw4UMw6RrDOswQy8RrnLXTsGFD8DwHzEL9KQSSAQEaIszNwynuBu3Zs0dfjFKmNGTIlDL6DB4ZfQaPIUOmNGSYK1etWgWGe5PhsiqVViLgENcyw/Gd8/b2ll56OT7ZcZ33Vnotxj0uHOM7Z+84c5E/hm34kGLOE441qVWrFsaMGaMv6lekSBEwORsfWLVr19anGDPsM2XKFIvxNTCKD8u4zhsyjNKaMi658Z2zRk/MuvHJjut8TFnW7MclN75z1uiJWTc+2XGdjynL3D7++9uwYQMYUjSIM8xkyZAhU8rqJJ+MPoOH/LJkyDBX7t+/X1+OIl26dGa/23Fdv/jOmbue8R1zd3fXr3h8suM6H58O4zwH/nt6er7Q77jkxnfOkCtTxieb55WnRL811EdKRSBt2rTIly8fOBiWxgdDOHwbrVKlih7muX//PnLkyIFRo0bh8uXL+kBZelhYj96UmzdvplRoVL9sDAGOKfn888/B8U4G0csnS4YMmVJWJ/lk9Bk85JclQ4a5kh5Rftdt7JKr5phBQBklZkBRhxIDgeSXyUX9mC1y5syZqFy5sp4tltOEaYQ8ffoUGTJkwMKFC0HjpXPnzpgzZ44e9vnqq6/09PbJ3wPVgpSMgKZp4JpOvEcN4rgoWTJkyJSyOskno8/gIb8sGTLMlfwuq4yu9vHtUUaJfVwn1coERKBOnTqYOHEiOACWcWZuMzU909lTTbVq1cCZOxww+9Zbb2Hy5MngmBPO8OF5RQqBxEBA0zQ0aNBAv9d4v5E4JkqWyC9LsjrJJ6uTfOSXJfLHRvzOu7m5JcZlUzITGAFllLwioIrdPhFgWIfjTDggduXKlXoIp1+/fqhZs6Ye0/fz80OuXLl0b8mFCxdQvXp1Pc19+fLlwTcxNVvHPq+7LbeaqdC5thMHZRtET54sGTJkSlmd5JPRZ/CQX5YMGeZKpgJQU4Jt+e5/3jZllDzHQm2lUgQqVKigGxqcfUPPCbNqMt03jQ+um0O3L8M6DPPwgTd9+nR9KvG8efNw/fr1VIqa6nZiIMA8Jb1794ZBzKUjS4YMmVJWJ/lk9Bk85JclQ4a5kjK9vLwS45IpmQmMQCxGSQJrUeIUAnaAAA2OuXPnginsOXWYnhOGcn7++We99fSWjB07Vk9fz1H8DOcw7PPll1/q59WHQuBVENC0qIyupsm/6LmTJVM51m7L6iSftbpM65NflkzlxNzm7DoVvnmVuzPpeJVRknRYK012gABzmPBtlVMIGdbRNA1cR4eLhO3evRu+vr7Inj27vu7Ot99+C06144wJPvQ4lfHu3bt20EvVRFtEgOEbLoVw/PhxGHTy5El9vaaTEqUhQ6aU0WfwyOgzeAwZMqUhw1xJecHBwbZ32VWLXkJAGSUvQaIOKASiEOCgOa6bM3v2bGTNmlXPAtu9e3cw6RofcIx9L1u2DDzPacUTJkzQDRhOP1ZjTqIwVJ/WIcAQIjMNG2TuB9bSY4YMmdJSHebqyegzeMzJs/SYIcNcSRlqIU7r7sXkqq2MkuRCXum1CwQKFCgArjTMMSUM6zDXAROu0T3MVYg5WJaL/HHKIcea8G13/Pjx+pgTpry3i06qRtoEApqm6Qn8+vTpA4PM5dyw9JghQ6a0VIe5en369Iluv7W6zcmz9Fhcuigjffr0NnGdVSPiRkAZJXHjo84qBHQEmIGRuUsOHDigJ2Lj7Bx6Sjim5NChQwgLC0P9+vXBRf+Y14TZDhnWYR0aL48fP9blqA+FQGwI0KDlMgd//PEHDDp27BhkyZAhU8rqJJ+MPoOH/LJkyDBXUmZISEhs0KvjNoSAMkps6GKoptgHAk2aNNFDOBz0euvWLT2sw0Gvmzdv1o0Tek7ohv/666/1RcWGDh2K/v37Y8OGDWAaZfvopWrlSwgk8gEaJQwPvv/++zCIU1llyZAhU8rqJJ+MPoOH/LJkyDBXtm/fHmpKcCLfwAkkXhklCQSkEpO6EGBYh+7iHTt26NM3T5w4oWeIbdGiBeg54WBYhng4bXj06NFgunoaJlxbhzypCy3VW0sQ0DQNvDfOnTsHg8y99Vt6zJAhU1qqw1w9GX0Gjzl5lh4zZJgrDx48qBbks+QmtIE6yiixgYugmmCfCHBVV+Y+oMdk27Zt6Nu3r74KMd92mefk6NGjuuekdevW2Lt3LyZNmoSAgAB9EUCGdfgDZANhHfsEPwW2WtM0/f5gKNAgrocjS4YMmVJWJ/lk9Bk85JclQ4a5Mjw8XPdapsDbJsV1SRklKe6Sqg4lBwJcN2fIkCGYP38+GK6hZ4SGBwe9/v3333qTOnfuDC4GyDEnNE4GDBigh3U49VgZJzpEqfqD4RsatqbhC9nF6chnKsfabfLLkrW6TOvL6iSfqZyY2zzPQeqp+gazk847cECeLPn4+Ogxch+JUlYn+WT0GTzklyVDhkwpq5N8MvoMHvLLkiFDppTVST4ZfQYP+XXy9oa3lWTIkCkNXcZCf8xpwsySe/bs0Rf141o6rFOmTBl06tQJHH9Cg4UZYfnApGflVfRStrUko8/gsVaXaX1DhkxpKsfabRl9Bo+1ukzrGzLiKvl7QaOEM0SyZcsGRQmLAbMy07PJhTfNXQfT62Xttjl58R0zpidbq8u0fnw6jPNBQUHgwHxjn6WpHGu3yS9LluhSnhI+DRQpBBIQAT78OFvnk08+AZOwMfnab7/9hnz58mHGjBn6eAFml6Qxcvr0aT2sQ89KuXLlQEOFxxKwOUqUnSDA++abb77R11viFHMSvWiyRH5ZktVJPlmd5CO/LJE/NuJ0fuYaspNbIVU3Uxkl9nX5VWvtDAG+8dI4WbVqlT4glg/NZs2aYcyYMWBYR9M0cF0O5kGZMGECmNGTGWXJc+TIETvrrWruqyBAo8HvYAAADQVJREFUT8mSJUvw/fffRxONWFkylWPttqxO8lmry7Q++WXJVE7MbeLKt/tXuT6KN2kQUEZJ0uCstKRyBOgFGTZsGE6dOoW33npLfxt+8803wXElhIZeFK69Q+OFRgkzxXIaI70sPK8odSDA++Ps2bMw6M8//4QsGTJkSlmd5JPRZ/CQX5YMGeZKrvSt8pTYx3fINowS+8BKtVIh8EoI0D2fNm1afbArpxDT6Ni4cSNosHCALBNnpUmTRp9azG2e5/TGUqVKYeLEibpB80oNUMw2jYCmaeAg6JkzZ8IgvuHLkiFDppTVST4ZfQYP+WXJkGGunDp1KjiuxKZvANU4HQFllOgwqA+FQNIikD9/fn18yerVq8FZOXQ3c7Arf5SY5MnZ2VkfX0JjhaEeTjnmeU4/ZnbKpG2t0qYQUAikBATsoQ/KKLGHq6TamGIR4GwdJlVjcqeKFSti1qxZqF27tv6mzE4XLVpUX0dnz549oOdk+fLlaNWqFT777DOeVpSCEGB+jurVq6NIkSLRxDFJsmQqx9ptWZ3ks1aXaX3yy5KpnJjblSpVwo0bN1LQ3ZJyu6KMkpR7bVXP7AQBTdNAzwgH+P3+++/6mBN6Tt555x3QCOGAWJ7/6KOPcP78eXDMCacUv/3223pYhyEeO+mqamYcCGiahk8//RQM3Rl09+5dyJIhQ6aU1Uk+GX0GD/mtpyiMDBnmSmaFZZblOOBXp2wEAWWU2MiFUM1QCBCBfPnyYcqUKWB6+pIlS+oeEU4d/vLLL8HkTxyTwpk5CxYs0DPIsmTG2I8//liNOSGAdkyapoGGph13wWabrmlRhr/NNlA1LBoBZZREQ6E2FAK2gUCmTJlQtWpVzJ49W5+lkzFjRj2cU7NmTT28w1YyrMOslVu3bkXZsmX1N2ye55gTnldknwhwkOeWLVtAItFTJkvklyVZneST1Uk+8ssS+WOj7du349mzZ/Z5U6SyViujJJVdcNVd+0FA0zTdOOE0YXpOypcvr6exr1atGtauXat7TuhNWbp0KR49eoSGDRuCiadosHC2DqdG2k9vVUuZp6RQoUL6deS1JHEBR1kivyzJ6iSfrE7ykV+WyB8b1alTB5zZpu4y20dAGSW2f41UC1M5Ao6OjuCKwwzhMPla8eLF9RBPr169wKRrvr6+ekp9DpJds2YNOPbECOtMmDBBT9JmOxCqlsSGgKZp+nii2M6r4/IIaJqmj9uSl6A4kwoBZZQkFdJKj0LgFRFgWKdKlSqYO3cumI7cyckJgwYNAj0nP/30Ezw8PMAZPByD8ssvv4CeFY5PoUHz7bffgrM7+Db+is1Q7ImIwOLFi8HcNQYtWbIEsmTIkClldZJPRp/BQ35ZMmSYK3/99VcY680k4uVTohMAAWWUJACISoRCIKkR4MycFStWgB4RLnLVt29fNGjQAOvWrcPt27fBhGt8uN+6dQvMHDtt2jT9LZyelitXriR1c5U+CxCgwchrt2/fPhh0+PBhyJIhQ6aU1Uk+GX0GD/llyZBhruSUezWmxIKb0AaqKKPEBi6CaoJCQAYBThPmzBu+XTOMExoaij59+qBjx466scKHcObMmXWvCseacEEyTjnlKsWff/65brzI6FU8iYOApmn6mkhcPM4gGpGyZMiQKWV1kk9Gn8FDflkyZJgrOcZKZXRNnPs2oaU6cJEiWeIbmizJ6iSfrE7ykV+WyC9LsjrJJ6uTfOSXJW9vb32sgre3t9WlrE7yeUvoM3jIL0uGDJlSVif5ZPQZPAY/19P58ccfwTEkPNavXz99kOz69etBY6V06dJ6GIChn7CwML1ey5Yt9YGx7u7u8PLysuoaU4csGW2XKWV1kk9Gn8FDflkyZMRVGg92V1dXuLm5RdODBw8gS6ZyrN2W1Uk+a3WZ1ie/LJnKMbdNjNOlS2f2Ppe9tuSL67rGdo7fObaH/LIUm+yYx3lPeXp6vtBvWZ3kiynfmn3yx0fKU8I7Q5FCIIUgYEwT5tsiH8zMFkvPCKdEsoscf/Lbb7/p3hPO9OCYEx7j2+nly5dZRVEyIMBwGw3Dbt26oW3bttHEwcyyZCrH2m1ZneSzVpdpffLLkqmcmNvdu3fHvXv3kuHKKpXWIpAqjRJrQVL1FQL2hADfjDitkllhOSMnJCREn5HDcSdHjx7Vu9KsWTN9ejGnGzPEM3nyZD2NPceo6BXUR5IiwPWPWrRogeHDh4OJ8AwaMmQIZMmQIVPK6iSfjD6Dh/yyZMgwVxLXDBkyJOk1VcrkEFBGiRxuikshYPMI5MyZE7Vq1QLDOqNGjcKFCxdAY4Rr5wQEBIAPaSZp42wFwxgZPHgw3n33Xf2tksaMzXcyhTSQmXo55ofeq8KFC8OgAgUKQJYMGTKlrE7yyegzeMgvS4YMc2XBggXVlOCk/65IaVRGiRRsikkhYF8I0HPC8SV8Y3z8+LE+I4fbRliHM3eOHDmiTzfmDyTHoDAUtG3bNoSHh9tXZ+20tZx907hxY30sEI1FUmzJwCw5Tn5ZskR+bHVkdZIvNpmWHCd/bMT7mzOb7PTWSFXNVkZJqrrcqrOpGQEOSOMYE3pFJk2ahF27doFjGDjmhAYJsaHxwvOcWvzw4UN07dpVX5V49erVPK0okRHg2jfTp0+HQVznSJYMGTKlrE7yyegzeMgvS4YMcyVlcrBnglw+JSRREVBGSaLCq4QrBGwPgXz58oFv5CdPnkTPnj3BFVRr166NevXqgdlhudYO86Ds3r0bHDDLdPU9evQA63BRwKCgINvrVApokaZp+ngSrmFkUGxv/pYcN2TIlJbIj62OjD6DJzaZlhw3ZJgreT8ro8Q+viTKKLGP66RaqRBIFATGjRsHJpZiSc/I66+/rv8wnjhxQtfHEA7Honz11Vf6PtfaYR6UnTt3guEG/aD6SDAEzpw5A86CMuj69euQJUOGhWWK1vv333+DU+ET7EIpQYmGgDJKEg1aJVghYB8IMH390KFDwXVzPvvsMzBFfZs2bfQU9ufOndM7QU8JF/77+eef9bwZDAOR9u/fr59XH6+OAENlxYoVA9/oDeLSAbJkyJApZXWST0afwUN+WTJkmCtz5coFJlDjYOJXv1JKQmIioIySxERXyVYI2BECnKHADLGnTp0CE6txHAnd5mPHjsWTJ09A44VjHhjWYZK2Y8eO6WNSBg4cCA6eDQ4Otr3e2lGL8ufPD14D/nAaxFCaLBkyZEpZneST0WfwkF+WDBnmyhw5cuhLL3C6vB3dEqmyqcooSZWXXXVaIRA3AkxHT6OD04fXrl2LypUrY/z48TDCOjRaOBZlwIABYL3q1auDISCGguKWrM4qBBQCCoHYEVBGSezYqDMKAVtFIEnaRZc318jZvHmzntSLC/wxwRcNEcbo2QhmymRYh8m/OM6ECdqY4l4ZJ0RHkUJAIWAtAsoosRYxVV8hkIoQYHy/SJEi+tTgTZs26YnVmO+kbt26eqp6JmHLmzevnjF2w4YN+gye33//Xa/PRGxcx0TN1klFN4zqqkLgFRFQRskrAqjYExABJcqmEShXrhyYup5ekObNm+uL+TFD7OzZs3Hp0iXkzp0bU6dOBceicKAswzrMDsuwz+nTp6H+FAIKAYVAfAgooyQ+hNR5hYBC4AUE6BlhMiqum8MZIwsXLgSnCXNxvzt37ugDCpnWftmyZfjggw/ABQBZj4Njaby8IEztKAQUAgoBEwQcvL294S1JPj4+8JEkWZ3kk9VJPvLLEvklSMdIVif5ZHWSj/yyRH5ZktVJPlmd5CO/LJFflmR1kk9WJ/nIL0vklyXOZihbtiw4Lfinn37SZ40sWrQI77//vr7Qn6ZpKFGihD4Nk6ns69SpA2aJ5cBZDohl7gwmYrNWv2xfyWetLtP65JclUznWbsvqJJ+1ukzrk1+WTOVYuy2rk3zW6jKtT35ZMpVj6ba/v7/+Myyrk3yW6mL41M/PT/8dMnjIL0uGDJnSEp0OOjLqQyGgEFAISCJQoUIFbN26FfSYVKpUSR9rUr9+fT0bLMM2XGSOIR4aL8wku3LlSjRt2jT6vKRaxaYQUAikQATkjZIUCIbqkkJAISCPAL0kND7oGSlcuDBmzpypr5szcuRIcDG0N954Qx9z8uOPP+op63/44Qc9vMOwzpUrV+QVK06FgEIgxSCgjJIUcylVRxQCyY8A3bPFixcHx5twYT96SRjW4dojc+bMQWhoKPLnzw+OSdm4caOe/4SeEw6c/frrr3Hv3j2EhIQkf0dUCxQCNoJAamuGMkpS2xVX/VUIJBECDRs2BKcJ0zihl4SL+3Xr1g2cWswmcMwJPSvLly/XPScsmZSNxgtj4KyjSCGgEEhdCCijJHVdb9VbhUCSIuDg4IBGjRph7ty52LJlCxwdHTFixAj9GNfYYWMqVqyISZMmgevqcIXXefPmgUnaOP2Y5xWlRARUnxQC5hH4PwAAAP//4psTJQAAAAZJREFUAwC0pQqwyk92L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3" name="Picture 9" descr="C:\Users\suen\Downloads\Capture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2928934"/>
            <a:ext cx="2494109" cy="1479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標題 62"/>
          <p:cNvSpPr>
            <a:spLocks noGrp="1"/>
          </p:cNvSpPr>
          <p:nvPr>
            <p:ph type="title"/>
          </p:nvPr>
        </p:nvSpPr>
        <p:spPr>
          <a:xfrm>
            <a:off x="285720" y="71414"/>
            <a:ext cx="8786874" cy="576064"/>
          </a:xfrm>
        </p:spPr>
        <p:txBody>
          <a:bodyPr/>
          <a:lstStyle/>
          <a:p>
            <a:pPr lvl="0"/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Radiative Bhabha </a:t>
            </a:r>
            <a:r>
              <a:rPr lang="it-IT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40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40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</a:t>
            </a:r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(n</a:t>
            </a:r>
            <a:r>
              <a:rPr lang="el-GR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γ</a:t>
            </a:r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)</a:t>
            </a:r>
            <a:endParaRPr lang="zh-TW" alt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7158" y="857232"/>
            <a:ext cx="828680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BHLUMI/BHWIDE  radiative Bhabha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800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 </a:t>
            </a:r>
            <a:r>
              <a:rPr lang="en-US" altLang="zh-TW" sz="2800" b="1" dirty="0" smtClean="0">
                <a:solidFill>
                  <a:srgbClr val="FF0000"/>
                </a:solidFill>
                <a:cs typeface="Calibri" pitchFamily="34" charset="0"/>
              </a:rPr>
              <a:t>1</a:t>
            </a:r>
            <a:r>
              <a:rPr lang="en-US" altLang="zh-TW" sz="2800" b="1" baseline="30000" dirty="0" smtClean="0">
                <a:solidFill>
                  <a:srgbClr val="FF0000"/>
                </a:solidFill>
                <a:cs typeface="Calibri" pitchFamily="34" charset="0"/>
              </a:rPr>
              <a:t>st</a:t>
            </a:r>
            <a:r>
              <a:rPr lang="en-US" altLang="zh-TW" sz="2800" b="1" dirty="0" smtClean="0">
                <a:solidFill>
                  <a:srgbClr val="FF0000"/>
                </a:solidFill>
                <a:cs typeface="Calibri" pitchFamily="34" charset="0"/>
              </a:rPr>
              <a:t> energetic photon, same rates, </a:t>
            </a:r>
            <a:r>
              <a:rPr lang="en-US" altLang="zh-TW" sz="2800" b="1" dirty="0" err="1" smtClean="0">
                <a:solidFill>
                  <a:srgbClr val="FF0000"/>
                </a:solidFill>
                <a:cs typeface="Calibri" pitchFamily="34" charset="0"/>
              </a:rPr>
              <a:t>indep</a:t>
            </a:r>
            <a:r>
              <a:rPr lang="en-US" altLang="zh-TW" sz="2800" b="1" dirty="0" smtClean="0">
                <a:solidFill>
                  <a:srgbClr val="FF0000"/>
                </a:solidFill>
                <a:cs typeface="Calibri" pitchFamily="34" charset="0"/>
              </a:rPr>
              <a:t>. of  √s</a:t>
            </a:r>
            <a:endParaRPr lang="en-US" altLang="zh-TW" sz="2800" b="1" baseline="-25000" dirty="0" smtClean="0">
              <a:solidFill>
                <a:srgbClr val="FF0000"/>
              </a:solidFill>
              <a:cs typeface="Calibri" pitchFamily="34" charset="0"/>
            </a:endParaRPr>
          </a:p>
          <a:p>
            <a:pPr marL="357188" indent="-357188">
              <a:tabLst>
                <a:tab pos="360363" algn="l"/>
              </a:tabLst>
            </a:pPr>
            <a:r>
              <a:rPr lang="en-US" altLang="zh-TW" sz="2800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	 event rates </a:t>
            </a:r>
            <a:r>
              <a:rPr lang="en-US" altLang="zh-TW" sz="2800" dirty="0" err="1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vs</a:t>
            </a:r>
            <a:r>
              <a:rPr lang="en-US" altLang="zh-TW" sz="2800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E</a:t>
            </a:r>
            <a:r>
              <a:rPr lang="el-GR" altLang="zh-TW" sz="2800" dirty="0" smtClean="0">
                <a:solidFill>
                  <a:srgbClr val="0000FF"/>
                </a:solidFill>
                <a:cs typeface="Calibri" pitchFamily="34" charset="0"/>
              </a:rPr>
              <a:t>γ</a:t>
            </a:r>
            <a:r>
              <a:rPr lang="en-US" altLang="zh-TW" sz="2800" dirty="0" smtClean="0">
                <a:solidFill>
                  <a:srgbClr val="0000FF"/>
                </a:solidFill>
                <a:cs typeface="Calibri" pitchFamily="34" charset="0"/>
              </a:rPr>
              <a:t>,   near threshold   </a:t>
            </a: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</a:rPr>
              <a:t>~20 </a:t>
            </a:r>
            <a:r>
              <a:rPr lang="en-US" altLang="zh-TW" sz="2800" b="1" dirty="0" err="1" smtClean="0">
                <a:solidFill>
                  <a:srgbClr val="0000FF"/>
                </a:solidFill>
                <a:cs typeface="Calibri" pitchFamily="34" charset="0"/>
              </a:rPr>
              <a:t>MeV</a:t>
            </a:r>
            <a:endParaRPr lang="en-US" altLang="zh-TW" sz="2800" b="1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357188" indent="-357188">
              <a:tabLst>
                <a:tab pos="360363" algn="l"/>
              </a:tabLst>
            </a:pPr>
            <a:r>
              <a:rPr lang="en-US" altLang="zh-TW" sz="2800" dirty="0" smtClean="0">
                <a:solidFill>
                  <a:srgbClr val="0000FF"/>
                </a:solidFill>
                <a:cs typeface="Calibri" pitchFamily="34" charset="0"/>
              </a:rPr>
              <a:t>	 well consistent</a:t>
            </a:r>
            <a:r>
              <a:rPr lang="en-US" altLang="zh-TW" sz="2800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with BHLUMI/BHWIDE</a:t>
            </a:r>
          </a:p>
          <a:p>
            <a:pPr marL="357188" indent="-357188">
              <a:buFont typeface="Wingdings"/>
              <a:buChar char="è"/>
              <a:tabLst>
                <a:tab pos="360363" algn="l"/>
              </a:tabLst>
            </a:pPr>
            <a:r>
              <a:rPr lang="en-US" altLang="zh-TW" sz="2800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 2nd  energetic photon,  higher rates with </a:t>
            </a:r>
            <a:r>
              <a:rPr lang="en-US" altLang="zh-TW" sz="3200" b="1" dirty="0" smtClean="0">
                <a:solidFill>
                  <a:srgbClr val="FF0000"/>
                </a:solidFill>
                <a:cs typeface="Calibri" pitchFamily="34" charset="0"/>
              </a:rPr>
              <a:t>√s </a:t>
            </a:r>
            <a:endParaRPr lang="en-US" altLang="zh-TW" sz="3200" b="1" baseline="-25000" dirty="0" smtClean="0">
              <a:solidFill>
                <a:srgbClr val="FF0000"/>
              </a:solidFill>
              <a:cs typeface="Calibri" pitchFamily="34" charset="0"/>
            </a:endParaRPr>
          </a:p>
          <a:p>
            <a:pPr marL="357188" indent="-357188">
              <a:tabLst>
                <a:tab pos="360363" algn="l"/>
              </a:tabLst>
            </a:pPr>
            <a:endParaRPr lang="en-US" altLang="zh-TW" sz="2400" baseline="-25000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357188" indent="-357188">
              <a:tabLst>
                <a:tab pos="360363" algn="l"/>
              </a:tabLst>
            </a:pPr>
            <a:endParaRPr lang="en-US" altLang="zh-TW" sz="2800" dirty="0" smtClean="0">
              <a:cs typeface="Calibri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8596" y="3429000"/>
            <a:ext cx="175240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BHWIDE  E</a:t>
            </a:r>
            <a:r>
              <a:rPr lang="el-GR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γ</a:t>
            </a:r>
            <a:endParaRPr lang="zh-TW" alt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16" y="4195335"/>
            <a:ext cx="4512284" cy="21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06" y="4195335"/>
            <a:ext cx="4500594" cy="21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785786" y="3929066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</a:rPr>
              <a:t>1</a:t>
            </a:r>
            <a:r>
              <a:rPr lang="en-US" altLang="zh-TW" b="1" baseline="30000" dirty="0" smtClean="0">
                <a:solidFill>
                  <a:srgbClr val="0000FF"/>
                </a:solidFill>
                <a:cs typeface="Calibri" pitchFamily="34" charset="0"/>
              </a:rPr>
              <a:t>st</a:t>
            </a: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</a:rPr>
              <a:t> photon                      2</a:t>
            </a:r>
            <a:r>
              <a:rPr lang="en-US" altLang="zh-TW" b="1" baseline="30000" dirty="0" smtClean="0">
                <a:solidFill>
                  <a:srgbClr val="0000FF"/>
                </a:solidFill>
                <a:cs typeface="Calibri" pitchFamily="34" charset="0"/>
              </a:rPr>
              <a:t>nd</a:t>
            </a: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</a:rPr>
              <a:t> photon </a:t>
            </a:r>
          </a:p>
        </p:txBody>
      </p:sp>
      <p:sp>
        <p:nvSpPr>
          <p:cNvPr id="16" name="矩形 15"/>
          <p:cNvSpPr/>
          <p:nvPr/>
        </p:nvSpPr>
        <p:spPr>
          <a:xfrm>
            <a:off x="5429256" y="3929066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</a:rPr>
              <a:t>1</a:t>
            </a:r>
            <a:r>
              <a:rPr lang="en-US" altLang="zh-TW" b="1" baseline="30000" dirty="0" smtClean="0">
                <a:solidFill>
                  <a:srgbClr val="0000FF"/>
                </a:solidFill>
                <a:cs typeface="Calibri" pitchFamily="34" charset="0"/>
              </a:rPr>
              <a:t>st</a:t>
            </a: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</a:rPr>
              <a:t> photon                      2</a:t>
            </a:r>
            <a:r>
              <a:rPr lang="en-US" altLang="zh-TW" b="1" baseline="30000" dirty="0" smtClean="0">
                <a:solidFill>
                  <a:srgbClr val="0000FF"/>
                </a:solidFill>
                <a:cs typeface="Calibri" pitchFamily="34" charset="0"/>
              </a:rPr>
              <a:t>nd</a:t>
            </a: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</a:rPr>
              <a:t> photon </a:t>
            </a:r>
          </a:p>
        </p:txBody>
      </p:sp>
      <p:sp>
        <p:nvSpPr>
          <p:cNvPr id="9" name="矩形 8"/>
          <p:cNvSpPr/>
          <p:nvPr/>
        </p:nvSpPr>
        <p:spPr>
          <a:xfrm>
            <a:off x="5177051" y="3429000"/>
            <a:ext cx="172085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BHLUMI  E</a:t>
            </a:r>
            <a:r>
              <a:rPr lang="el-GR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γ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標題 62"/>
          <p:cNvSpPr>
            <a:spLocks noGrp="1"/>
          </p:cNvSpPr>
          <p:nvPr>
            <p:ph type="title"/>
          </p:nvPr>
        </p:nvSpPr>
        <p:spPr>
          <a:xfrm>
            <a:off x="285720" y="71414"/>
            <a:ext cx="8786874" cy="576064"/>
          </a:xfrm>
        </p:spPr>
        <p:txBody>
          <a:bodyPr/>
          <a:lstStyle/>
          <a:p>
            <a:pPr lvl="0"/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Radiative Bhabha </a:t>
            </a:r>
            <a:r>
              <a:rPr lang="it-IT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40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40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</a:t>
            </a:r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(n</a:t>
            </a:r>
            <a:r>
              <a:rPr lang="el-GR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γ</a:t>
            </a:r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)</a:t>
            </a:r>
            <a:endParaRPr lang="zh-TW" alt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7158" y="857232"/>
            <a:ext cx="8286808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BHLUMI/BHWIDE  radiative Bhabha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</a:rPr>
              <a:t>Most energetic energy event rates </a:t>
            </a:r>
            <a:endParaRPr lang="en-US" altLang="zh-TW" sz="2400" b="1" baseline="-25000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357188" indent="-357188">
              <a:buFont typeface="Wingdings"/>
              <a:buChar char="è"/>
              <a:tabLst>
                <a:tab pos="360363" algn="l"/>
              </a:tabLst>
            </a:pP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events </a:t>
            </a:r>
            <a:r>
              <a:rPr lang="en-US" altLang="zh-TW" sz="2800" b="1" dirty="0" err="1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vs</a:t>
            </a: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E</a:t>
            </a:r>
            <a:r>
              <a:rPr lang="el-GR" altLang="zh-TW" sz="2800" b="1" dirty="0" smtClean="0">
                <a:solidFill>
                  <a:srgbClr val="0000FF"/>
                </a:solidFill>
                <a:cs typeface="Calibri" pitchFamily="34" charset="0"/>
              </a:rPr>
              <a:t>γ</a:t>
            </a: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</a:rPr>
              <a:t>,  at allowed range </a:t>
            </a:r>
            <a:r>
              <a:rPr lang="en-US" altLang="zh-TW" sz="2800" b="1" smtClean="0">
                <a:solidFill>
                  <a:srgbClr val="0000FF"/>
                </a:solidFill>
                <a:cs typeface="Calibri" pitchFamily="34" charset="0"/>
              </a:rPr>
              <a:t>indept </a:t>
            </a: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</a:rPr>
              <a:t>of  √s </a:t>
            </a:r>
          </a:p>
          <a:p>
            <a:pPr marL="357188" indent="-357188">
              <a:buFont typeface="Wingdings"/>
              <a:buChar char="è"/>
              <a:tabLst>
                <a:tab pos="360363" algn="l"/>
              </a:tabLst>
            </a:pP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E</a:t>
            </a:r>
            <a:r>
              <a:rPr lang="el-GR" altLang="zh-TW" sz="2800" b="1" dirty="0" smtClean="0">
                <a:solidFill>
                  <a:srgbClr val="0000FF"/>
                </a:solidFill>
                <a:cs typeface="Calibri" pitchFamily="34" charset="0"/>
              </a:rPr>
              <a:t>γ</a:t>
            </a: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</a:rPr>
              <a:t> range reaching E</a:t>
            </a:r>
            <a:r>
              <a:rPr lang="en-US" altLang="zh-TW" sz="2800" b="1" baseline="-25000" dirty="0" smtClean="0">
                <a:solidFill>
                  <a:srgbClr val="0000FF"/>
                </a:solidFill>
                <a:cs typeface="Calibri" pitchFamily="34" charset="0"/>
              </a:rPr>
              <a:t>beam</a:t>
            </a:r>
          </a:p>
          <a:p>
            <a:pPr marL="357188" indent="-357188">
              <a:buFont typeface="Wingdings"/>
              <a:buChar char="è"/>
              <a:tabLst>
                <a:tab pos="360363" algn="l"/>
              </a:tabLst>
            </a:pPr>
            <a:endParaRPr lang="en-US" altLang="zh-TW" sz="3200" baseline="-25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357188" indent="-357188">
              <a:tabLst>
                <a:tab pos="360363" algn="l"/>
              </a:tabLst>
            </a:pPr>
            <a:endParaRPr lang="en-US" altLang="zh-TW" sz="2400" baseline="-25000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357188" indent="-357188">
              <a:tabLst>
                <a:tab pos="360363" algn="l"/>
              </a:tabLst>
            </a:pPr>
            <a:endParaRPr lang="en-US" altLang="zh-TW" sz="2800" dirty="0" smtClean="0">
              <a:cs typeface="Calibri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0034" y="3143248"/>
            <a:ext cx="464347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E</a:t>
            </a:r>
            <a:r>
              <a:rPr lang="el-GR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γ</a:t>
            </a:r>
            <a:r>
              <a:rPr lang="en-US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, 1</a:t>
            </a:r>
            <a:r>
              <a:rPr lang="en-US" altLang="zh-TW" sz="24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st</a:t>
            </a:r>
            <a:r>
              <a:rPr lang="en-US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photon in events  </a:t>
            </a:r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</a:rPr>
              <a:t>&gt; 0.1 GeV</a:t>
            </a:r>
            <a:endParaRPr lang="zh-TW" altLang="en-US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74759"/>
            <a:ext cx="4449644" cy="209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06" y="3929066"/>
            <a:ext cx="4500594" cy="210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5072066" y="3631172"/>
            <a:ext cx="966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</a:rPr>
              <a:t>BHLUMI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42910" y="3643314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</a:rPr>
              <a:t>BHWIDE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000504"/>
            <a:ext cx="53232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285720" y="2143116"/>
            <a:ext cx="8501122" cy="13573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標題 62"/>
          <p:cNvSpPr>
            <a:spLocks noGrp="1"/>
          </p:cNvSpPr>
          <p:nvPr>
            <p:ph type="title"/>
          </p:nvPr>
        </p:nvSpPr>
        <p:spPr>
          <a:xfrm>
            <a:off x="285720" y="71414"/>
            <a:ext cx="8786874" cy="576064"/>
          </a:xfrm>
        </p:spPr>
        <p:txBody>
          <a:bodyPr/>
          <a:lstStyle/>
          <a:p>
            <a:pPr lvl="0"/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Detecting radiative </a:t>
            </a:r>
            <a:r>
              <a:rPr lang="en-US" altLang="zh-TW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radiative</a:t>
            </a:r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photons</a:t>
            </a:r>
            <a:endParaRPr lang="zh-TW" alt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20" y="3929066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tabLst>
                <a:tab pos="360363" algn="l"/>
              </a:tabLst>
            </a:pPr>
            <a:r>
              <a:rPr lang="en-US" sz="2400" b="1" dirty="0" smtClean="0"/>
              <a:t>Photons 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</a:rPr>
              <a:t>ordered by E</a:t>
            </a:r>
            <a:r>
              <a:rPr lang="el-GR" altLang="zh-TW" sz="2400" b="1" dirty="0" smtClean="0">
                <a:solidFill>
                  <a:srgbClr val="0000FF"/>
                </a:solidFill>
                <a:cs typeface="Calibri" pitchFamily="34" charset="0"/>
              </a:rPr>
              <a:t>γ</a:t>
            </a:r>
            <a:endParaRPr lang="en-US" altLang="zh-TW" sz="2400" b="1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357188" indent="-357188">
              <a:tabLst>
                <a:tab pos="360363" algn="l"/>
              </a:tabLst>
            </a:pPr>
            <a:endParaRPr lang="en-US" altLang="zh-TW" sz="2400" b="1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357188" indent="-357188">
              <a:tabLst>
                <a:tab pos="360363" algn="l"/>
              </a:tabLst>
            </a:pPr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</a:rPr>
              <a:t>ISR/FSR by 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Open Angle </a:t>
            </a:r>
            <a:r>
              <a:rPr lang="el-GR" altLang="zh-TW" sz="2400" dirty="0" smtClean="0">
                <a:solidFill>
                  <a:srgbClr val="0000FF"/>
                </a:solidFill>
                <a:cs typeface="Calibri" pitchFamily="34" charset="0"/>
              </a:rPr>
              <a:t>Ω</a:t>
            </a: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(e,</a:t>
            </a:r>
            <a:r>
              <a:rPr lang="el-GR" altLang="zh-TW" sz="2400" dirty="0" smtClean="0">
                <a:solidFill>
                  <a:srgbClr val="0000FF"/>
                </a:solidFill>
                <a:cs typeface="Calibri" pitchFamily="34" charset="0"/>
              </a:rPr>
              <a:t>γ</a:t>
            </a: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)</a:t>
            </a:r>
            <a:r>
              <a:rPr lang="el-GR" altLang="zh-TW" sz="2400" dirty="0" smtClean="0">
                <a:solidFill>
                  <a:srgbClr val="0000FF"/>
                </a:solidFill>
                <a:cs typeface="Calibri" pitchFamily="34" charset="0"/>
              </a:rPr>
              <a:t> </a:t>
            </a:r>
            <a:endParaRPr lang="en-US" altLang="zh-TW" sz="2400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357188" indent="-357188"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closer to incident/scatter e</a:t>
            </a:r>
            <a:r>
              <a:rPr lang="en-US" altLang="zh-TW" sz="2400" baseline="30000" dirty="0" smtClean="0">
                <a:solidFill>
                  <a:srgbClr val="0000FF"/>
                </a:solidFill>
                <a:cs typeface="Calibri" pitchFamily="34" charset="0"/>
              </a:rPr>
              <a:t>±</a:t>
            </a: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7143768" y="3857628"/>
            <a:ext cx="150023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0000FF"/>
                </a:solidFill>
                <a:cs typeface="Calibri" pitchFamily="34" charset="0"/>
              </a:rPr>
              <a:t>√s = 10 GeV</a:t>
            </a:r>
            <a:r>
              <a:rPr lang="en-US" altLang="zh-TW" sz="2000" b="1" dirty="0" smtClean="0">
                <a:cs typeface="Calibri" pitchFamily="34" charset="0"/>
              </a:rPr>
              <a:t> </a:t>
            </a:r>
            <a:endParaRPr lang="zh-TW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285720" y="857232"/>
            <a:ext cx="87154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Bhabha scattering</a:t>
            </a:r>
            <a:r>
              <a:rPr lang="it-IT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highest event rates  @ flavor, Higgs factories</a:t>
            </a:r>
            <a:endParaRPr lang="it-IT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BHLUMI .037% precision</a:t>
            </a:r>
            <a:endParaRPr lang="zh-TW" altLang="en-US" sz="2800" dirty="0" smtClean="0"/>
          </a:p>
          <a:p>
            <a:r>
              <a:rPr lang="it-IT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QED basics</a:t>
            </a:r>
          </a:p>
          <a:p>
            <a:r>
              <a:rPr lang="it-IT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by YFS exponentiation</a:t>
            </a:r>
          </a:p>
          <a:p>
            <a:r>
              <a:rPr lang="it-IT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 in all QED radiation 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 photons look alike</a:t>
            </a:r>
          </a:p>
          <a:p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 Beam background shall look like Bhabha radiation ??</a:t>
            </a:r>
            <a:endParaRPr lang="it-IT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72066" y="1500174"/>
            <a:ext cx="3111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0000FF"/>
                </a:solidFill>
              </a:rPr>
              <a:t> </a:t>
            </a:r>
            <a:r>
              <a:rPr lang="it-IT" sz="3200" dirty="0" smtClean="0">
                <a:solidFill>
                  <a:srgbClr val="FF0000"/>
                </a:solidFill>
              </a:rPr>
              <a:t>e</a:t>
            </a:r>
            <a:r>
              <a:rPr lang="it-IT" sz="3200" baseline="30000" dirty="0" smtClean="0">
                <a:solidFill>
                  <a:srgbClr val="FF0000"/>
                </a:solidFill>
              </a:rPr>
              <a:t>+</a:t>
            </a:r>
            <a:r>
              <a:rPr lang="it-IT" sz="3200" dirty="0" smtClean="0">
                <a:solidFill>
                  <a:srgbClr val="FF0000"/>
                </a:solidFill>
              </a:rPr>
              <a:t>e</a:t>
            </a:r>
            <a:r>
              <a:rPr lang="it-IT" sz="3200" baseline="30000" dirty="0" smtClean="0">
                <a:solidFill>
                  <a:srgbClr val="FF0000"/>
                </a:solidFill>
              </a:rPr>
              <a:t>−</a:t>
            </a:r>
            <a:r>
              <a:rPr lang="en-US" altLang="zh-TW" sz="3200" dirty="0" smtClean="0">
                <a:solidFill>
                  <a:srgbClr val="FF0000"/>
                </a:solidFill>
                <a:cs typeface="Calibri" pitchFamily="34" charset="0"/>
              </a:rPr>
              <a:t> → </a:t>
            </a:r>
            <a:r>
              <a:rPr lang="it-IT" sz="3200" dirty="0" smtClean="0">
                <a:solidFill>
                  <a:srgbClr val="FF0000"/>
                </a:solidFill>
              </a:rPr>
              <a:t>e</a:t>
            </a:r>
            <a:r>
              <a:rPr lang="it-IT" sz="3200" baseline="30000" dirty="0" smtClean="0">
                <a:solidFill>
                  <a:srgbClr val="FF0000"/>
                </a:solidFill>
              </a:rPr>
              <a:t>+</a:t>
            </a:r>
            <a:r>
              <a:rPr lang="it-IT" sz="3200" dirty="0" smtClean="0">
                <a:solidFill>
                  <a:srgbClr val="FF0000"/>
                </a:solidFill>
              </a:rPr>
              <a:t>e</a:t>
            </a:r>
            <a:r>
              <a:rPr lang="it-IT" sz="3200" baseline="30000" dirty="0" smtClean="0">
                <a:solidFill>
                  <a:srgbClr val="FF0000"/>
                </a:solidFill>
              </a:rPr>
              <a:t>−</a:t>
            </a:r>
            <a:r>
              <a:rPr lang="en-US" altLang="zh-TW" sz="3200" dirty="0" smtClean="0">
                <a:solidFill>
                  <a:srgbClr val="FF0000"/>
                </a:solidFill>
                <a:cs typeface="Calibri" pitchFamily="34" charset="0"/>
              </a:rPr>
              <a:t>(n</a:t>
            </a:r>
            <a:r>
              <a:rPr lang="el-GR" altLang="zh-TW" sz="3200" dirty="0" smtClean="0">
                <a:solidFill>
                  <a:srgbClr val="FF0000"/>
                </a:solidFill>
                <a:cs typeface="Calibri" pitchFamily="34" charset="0"/>
              </a:rPr>
              <a:t>γ</a:t>
            </a:r>
            <a:r>
              <a:rPr lang="en-US" altLang="zh-TW" sz="3200" dirty="0" smtClean="0">
                <a:solidFill>
                  <a:srgbClr val="FF0000"/>
                </a:solidFill>
                <a:cs typeface="Calibri" pitchFamily="34" charset="0"/>
              </a:rPr>
              <a:t>)   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28" y="1071546"/>
            <a:ext cx="4648172" cy="24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94934" y="0"/>
            <a:ext cx="8749066" cy="576064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Rad-Bhabha photons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−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→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−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el-G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γ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zh-TW" alt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714356"/>
            <a:ext cx="664373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66700">
              <a:lnSpc>
                <a:spcPts val="2200"/>
              </a:lnSpc>
              <a:buFont typeface="Courier New" pitchFamily="49" charset="0"/>
              <a:buChar char="o"/>
            </a:pPr>
            <a:r>
              <a:rPr lang="en-US" altLang="zh-TW" sz="2400" b="1" dirty="0" smtClean="0">
                <a:cs typeface="Calibri" pitchFamily="34" charset="0"/>
              </a:rPr>
              <a:t>Detect rad-Bhabha  </a:t>
            </a:r>
            <a:r>
              <a:rPr lang="it-IT" sz="2800" b="1" dirty="0" smtClean="0">
                <a:solidFill>
                  <a:srgbClr val="FF0000"/>
                </a:solidFill>
              </a:rPr>
              <a:t>e</a:t>
            </a:r>
            <a:r>
              <a:rPr lang="it-IT" sz="2800" b="1" baseline="30000" dirty="0" smtClean="0">
                <a:solidFill>
                  <a:srgbClr val="FF0000"/>
                </a:solidFill>
              </a:rPr>
              <a:t>+</a:t>
            </a:r>
            <a:r>
              <a:rPr lang="it-IT" sz="2800" b="1" dirty="0" smtClean="0">
                <a:solidFill>
                  <a:srgbClr val="FF0000"/>
                </a:solidFill>
              </a:rPr>
              <a:t>,e</a:t>
            </a:r>
            <a:r>
              <a:rPr lang="it-IT" sz="2800" b="1" baseline="30000" dirty="0" smtClean="0">
                <a:solidFill>
                  <a:srgbClr val="FF0000"/>
                </a:solidFill>
              </a:rPr>
              <a:t>−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l-GR" sz="2800" b="1" dirty="0" smtClean="0">
                <a:solidFill>
                  <a:srgbClr val="FF0000"/>
                </a:solidFill>
              </a:rPr>
              <a:t>γ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1st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l-GR" sz="2800" b="1" dirty="0" smtClean="0">
                <a:solidFill>
                  <a:srgbClr val="FF0000"/>
                </a:solidFill>
              </a:rPr>
              <a:t>γ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2nd</a:t>
            </a:r>
            <a:endParaRPr lang="en-US" altLang="zh-TW" sz="2000" b="1" baseline="30000" dirty="0" smtClean="0">
              <a:cs typeface="Calibri" pitchFamily="34" charset="0"/>
            </a:endParaRPr>
          </a:p>
          <a:p>
            <a:pPr marL="216000" indent="-266700">
              <a:lnSpc>
                <a:spcPts val="2200"/>
              </a:lnSpc>
              <a:buFont typeface="Courier New" pitchFamily="49" charset="0"/>
              <a:buChar char="o"/>
            </a:pPr>
            <a:r>
              <a:rPr lang="en-US" altLang="zh-TW" sz="2400" b="1" dirty="0" smtClean="0">
                <a:cs typeface="Calibri" pitchFamily="34" charset="0"/>
              </a:rPr>
              <a:t>FWD acceptance: </a:t>
            </a:r>
          </a:p>
          <a:p>
            <a:pPr marL="216000" indent="-266700">
              <a:lnSpc>
                <a:spcPts val="2200"/>
              </a:lnSpc>
            </a:pPr>
            <a:r>
              <a:rPr lang="en-US" altLang="zh-TW" sz="2000" dirty="0" smtClean="0">
                <a:solidFill>
                  <a:srgbClr val="0000FF"/>
                </a:solidFill>
              </a:rPr>
              <a:t>	off-pipe  </a:t>
            </a:r>
            <a:r>
              <a:rPr lang="el-GR" altLang="zh-TW" sz="2000" dirty="0" smtClean="0">
                <a:solidFill>
                  <a:srgbClr val="0000FF"/>
                </a:solidFill>
              </a:rPr>
              <a:t>φ</a:t>
            </a:r>
            <a:r>
              <a:rPr lang="en-US" altLang="zh-TW" sz="2000" dirty="0" smtClean="0">
                <a:solidFill>
                  <a:srgbClr val="0000FF"/>
                </a:solidFill>
              </a:rPr>
              <a:t>30mm, 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x</a:t>
            </a:r>
            <a:r>
              <a:rPr lang="en-US" altLang="zh-TW" sz="20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altLang="zh-TW" sz="2000" dirty="0" smtClean="0">
                <a:solidFill>
                  <a:srgbClr val="0000FF"/>
                </a:solidFill>
              </a:rPr>
              <a:t>=±15mm, r&lt;80mm </a:t>
            </a:r>
          </a:p>
          <a:p>
            <a:pPr marL="216000" indent="-266700">
              <a:lnSpc>
                <a:spcPts val="2200"/>
              </a:lnSpc>
              <a:buFont typeface="Courier New" pitchFamily="49" charset="0"/>
              <a:buChar char="o"/>
            </a:pP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/>
              <a:t>selection:</a:t>
            </a:r>
          </a:p>
          <a:p>
            <a:pPr marL="216000" indent="-266700">
              <a:lnSpc>
                <a:spcPts val="2200"/>
              </a:lnSpc>
            </a:pPr>
            <a:r>
              <a:rPr lang="en-US" altLang="zh-TW" sz="2000" dirty="0" smtClean="0">
                <a:solidFill>
                  <a:srgbClr val="0000FF"/>
                </a:solidFill>
              </a:rPr>
              <a:t>	E</a:t>
            </a:r>
            <a:r>
              <a:rPr lang="el-GR" sz="2000" dirty="0" smtClean="0">
                <a:solidFill>
                  <a:srgbClr val="0000FF"/>
                </a:solidFill>
              </a:rPr>
              <a:t>γ</a:t>
            </a:r>
            <a:r>
              <a:rPr lang="en-US" sz="2000" dirty="0" smtClean="0">
                <a:solidFill>
                  <a:srgbClr val="0000FF"/>
                </a:solidFill>
              </a:rPr>
              <a:t> &gt; 0.1 GeV,  </a:t>
            </a:r>
          </a:p>
          <a:p>
            <a:pPr marL="216000" indent="-266700">
              <a:lnSpc>
                <a:spcPts val="22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	opening angle </a:t>
            </a:r>
            <a:r>
              <a:rPr lang="el-GR" sz="2000" dirty="0" smtClean="0">
                <a:solidFill>
                  <a:srgbClr val="0000FF"/>
                </a:solidFill>
              </a:rPr>
              <a:t>Ω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it-IT" sz="2000" dirty="0" smtClean="0">
                <a:solidFill>
                  <a:srgbClr val="0000FF"/>
                </a:solidFill>
              </a:rPr>
              <a:t>e</a:t>
            </a:r>
            <a:r>
              <a:rPr lang="it-IT" sz="2000" baseline="30000" dirty="0" smtClean="0">
                <a:solidFill>
                  <a:srgbClr val="0000FF"/>
                </a:solidFill>
              </a:rPr>
              <a:t>±</a:t>
            </a:r>
            <a:r>
              <a:rPr lang="en-US" sz="2000" dirty="0" smtClean="0">
                <a:solidFill>
                  <a:srgbClr val="0000FF"/>
                </a:solidFill>
              </a:rPr>
              <a:t>,</a:t>
            </a:r>
            <a:r>
              <a:rPr lang="el-GR" sz="2000" dirty="0" smtClean="0">
                <a:solidFill>
                  <a:srgbClr val="0000FF"/>
                </a:solidFill>
              </a:rPr>
              <a:t>γ</a:t>
            </a:r>
            <a:r>
              <a:rPr lang="en-US" sz="2000" baseline="30000" dirty="0" smtClean="0">
                <a:solidFill>
                  <a:srgbClr val="0000FF"/>
                </a:solidFill>
              </a:rPr>
              <a:t>1st</a:t>
            </a:r>
            <a:r>
              <a:rPr lang="en-US" sz="2000" dirty="0" smtClean="0">
                <a:solidFill>
                  <a:srgbClr val="0000FF"/>
                </a:solidFill>
              </a:rPr>
              <a:t>)&gt;10 </a:t>
            </a:r>
            <a:r>
              <a:rPr lang="en-US" sz="2000" dirty="0" err="1" smtClean="0">
                <a:solidFill>
                  <a:srgbClr val="0000FF"/>
                </a:solidFill>
              </a:rPr>
              <a:t>mRad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endParaRPr lang="en-US" altLang="zh-TW" sz="2000" dirty="0" smtClean="0">
              <a:solidFill>
                <a:srgbClr val="0000FF"/>
              </a:solidFill>
            </a:endParaRPr>
          </a:p>
          <a:p>
            <a:pPr marL="216000" indent="-266700">
              <a:lnSpc>
                <a:spcPts val="2200"/>
              </a:lnSpc>
              <a:buFont typeface="Courier New" pitchFamily="49" charset="0"/>
              <a:buChar char="o"/>
            </a:pPr>
            <a:r>
              <a:rPr lang="en-US" altLang="zh-TW" sz="2400" b="1" dirty="0" smtClean="0">
                <a:solidFill>
                  <a:srgbClr val="0000FF"/>
                </a:solidFill>
              </a:rPr>
              <a:t>event rate in Bhabha</a:t>
            </a:r>
          </a:p>
          <a:p>
            <a:pPr marL="216000" indent="-266700">
              <a:lnSpc>
                <a:spcPts val="2200"/>
              </a:lnSpc>
            </a:pPr>
            <a:r>
              <a:rPr lang="en-US" altLang="zh-TW" sz="2000" dirty="0" smtClean="0">
                <a:solidFill>
                  <a:srgbClr val="0000FF"/>
                </a:solidFill>
              </a:rPr>
              <a:t>	to both </a:t>
            </a:r>
            <a:r>
              <a:rPr lang="it-IT" sz="2000" b="1" dirty="0" smtClean="0">
                <a:solidFill>
                  <a:srgbClr val="FF0000"/>
                </a:solidFill>
              </a:rPr>
              <a:t>e</a:t>
            </a:r>
            <a:r>
              <a:rPr lang="it-IT" sz="2000" b="1" baseline="30000" dirty="0" smtClean="0">
                <a:solidFill>
                  <a:srgbClr val="FF0000"/>
                </a:solidFill>
              </a:rPr>
              <a:t>+</a:t>
            </a:r>
            <a:r>
              <a:rPr lang="it-IT" sz="2000" b="1" dirty="0" smtClean="0">
                <a:solidFill>
                  <a:srgbClr val="FF0000"/>
                </a:solidFill>
              </a:rPr>
              <a:t>,e</a:t>
            </a:r>
            <a:r>
              <a:rPr lang="it-IT" sz="2000" b="1" baseline="30000" dirty="0" smtClean="0">
                <a:solidFill>
                  <a:srgbClr val="FF0000"/>
                </a:solidFill>
              </a:rPr>
              <a:t>− 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0000FF"/>
                </a:solidFill>
              </a:rPr>
              <a:t>detected in FWD</a:t>
            </a:r>
          </a:p>
          <a:p>
            <a:pPr marL="216000" indent="-266700">
              <a:lnSpc>
                <a:spcPts val="2200"/>
              </a:lnSpc>
            </a:pPr>
            <a:r>
              <a:rPr lang="it-IT" altLang="zh-TW" sz="2000" dirty="0" smtClean="0">
                <a:solidFill>
                  <a:srgbClr val="0000FF"/>
                </a:solidFill>
                <a:cs typeface="Calibri" pitchFamily="34" charset="0"/>
              </a:rPr>
              <a:t>	either z-side, </a:t>
            </a:r>
            <a:r>
              <a:rPr lang="it-IT" sz="2000" b="1" dirty="0" smtClean="0">
                <a:solidFill>
                  <a:srgbClr val="FF0000"/>
                </a:solidFill>
              </a:rPr>
              <a:t>e</a:t>
            </a:r>
            <a:r>
              <a:rPr lang="it-IT" sz="2000" b="1" baseline="30000" dirty="0" smtClean="0">
                <a:solidFill>
                  <a:srgbClr val="FF0000"/>
                </a:solidFill>
              </a:rPr>
              <a:t>± </a:t>
            </a:r>
            <a:r>
              <a:rPr lang="it-IT" sz="2000" b="1" dirty="0" smtClean="0">
                <a:solidFill>
                  <a:srgbClr val="FF0000"/>
                </a:solidFill>
              </a:rPr>
              <a:t>with </a:t>
            </a:r>
            <a:r>
              <a:rPr lang="el-GR" sz="2000" b="1" dirty="0" smtClean="0">
                <a:solidFill>
                  <a:srgbClr val="FF0000"/>
                </a:solidFill>
              </a:rPr>
              <a:t>γ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1st  </a:t>
            </a:r>
            <a:r>
              <a:rPr lang="el-GR" sz="2000" b="1" dirty="0" smtClean="0">
                <a:solidFill>
                  <a:srgbClr val="FF0000"/>
                </a:solidFill>
              </a:rPr>
              <a:t>γ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2ndt </a:t>
            </a:r>
            <a:r>
              <a:rPr lang="en-US" sz="2000" b="1" dirty="0" smtClean="0">
                <a:solidFill>
                  <a:srgbClr val="FF0000"/>
                </a:solidFill>
              </a:rPr>
              <a:t>measured</a:t>
            </a:r>
            <a:endParaRPr lang="en-US" altLang="zh-TW" sz="2000" dirty="0" smtClean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00628" y="785794"/>
            <a:ext cx="3857652" cy="369332"/>
          </a:xfrm>
          <a:prstGeom prst="rect">
            <a:avLst/>
          </a:prstGeom>
          <a:solidFill>
            <a:srgbClr val="FFFF00"/>
          </a:solidFill>
          <a:ln>
            <a:solidFill>
              <a:srgbClr val="66CCFF"/>
            </a:solidFill>
          </a:ln>
        </p:spPr>
        <p:txBody>
          <a:bodyPr wrap="square">
            <a:spAutoFit/>
          </a:bodyPr>
          <a:lstStyle/>
          <a:p>
            <a:pPr marL="265113" indent="-265113"/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</a:rPr>
              <a:t>√s =10 GeV  </a:t>
            </a:r>
            <a:r>
              <a:rPr lang="it-IT" dirty="0" smtClean="0">
                <a:solidFill>
                  <a:srgbClr val="0000FF"/>
                </a:solidFill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</a:rPr>
              <a:t>±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</a:rPr>
              <a:t>γ</a:t>
            </a:r>
            <a:r>
              <a:rPr lang="en-US" baseline="30000" dirty="0" smtClean="0">
                <a:solidFill>
                  <a:srgbClr val="0000FF"/>
                </a:solidFill>
              </a:rPr>
              <a:t>1st </a:t>
            </a:r>
            <a:r>
              <a:rPr lang="en-US" dirty="0" smtClean="0">
                <a:solidFill>
                  <a:srgbClr val="0000FF"/>
                </a:solidFill>
              </a:rPr>
              <a:t>(FSR)        </a:t>
            </a:r>
            <a:r>
              <a:rPr lang="it-IT" dirty="0" smtClean="0">
                <a:solidFill>
                  <a:srgbClr val="0000FF"/>
                </a:solidFill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</a:rPr>
              <a:t>±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l-GR" dirty="0" smtClean="0">
                <a:solidFill>
                  <a:srgbClr val="0000FF"/>
                </a:solidFill>
              </a:rPr>
              <a:t>γ</a:t>
            </a:r>
            <a:r>
              <a:rPr lang="en-US" baseline="30000" dirty="0" smtClean="0">
                <a:solidFill>
                  <a:srgbClr val="0000FF"/>
                </a:solidFill>
              </a:rPr>
              <a:t>1st </a:t>
            </a:r>
            <a:r>
              <a:rPr lang="en-US" dirty="0" smtClean="0">
                <a:solidFill>
                  <a:srgbClr val="0000FF"/>
                </a:solidFill>
              </a:rPr>
              <a:t>(ISR)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3" y="3786190"/>
            <a:ext cx="907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5391150"/>
            <a:ext cx="908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157100" y="3500438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BHWIDE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57100" y="5131370"/>
            <a:ext cx="966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BHLUMI</a:t>
            </a:r>
            <a:endParaRPr lang="zh-TW" altLang="en-US" dirty="0"/>
          </a:p>
        </p:txBody>
      </p:sp>
      <p:cxnSp>
        <p:nvCxnSpPr>
          <p:cNvPr id="18" name="直線接點 17"/>
          <p:cNvCxnSpPr/>
          <p:nvPr/>
        </p:nvCxnSpPr>
        <p:spPr>
          <a:xfrm>
            <a:off x="2657430" y="4214818"/>
            <a:ext cx="642938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657430" y="4680000"/>
            <a:ext cx="642938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2657430" y="5819750"/>
            <a:ext cx="642938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2657430" y="6284932"/>
            <a:ext cx="642938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300108" y="4415861"/>
            <a:ext cx="164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Ω</a:t>
            </a:r>
            <a:r>
              <a:rPr lang="en-US" sz="1600" b="1" dirty="0" smtClean="0">
                <a:solidFill>
                  <a:srgbClr val="FF0000"/>
                </a:solidFill>
              </a:rPr>
              <a:t>(e</a:t>
            </a:r>
            <a:r>
              <a:rPr lang="el-GR" sz="1600" b="1" dirty="0" smtClean="0">
                <a:solidFill>
                  <a:srgbClr val="FF0000"/>
                </a:solidFill>
              </a:rPr>
              <a:t>γ</a:t>
            </a:r>
            <a:r>
              <a:rPr lang="en-US" sz="1600" b="1" dirty="0" smtClean="0">
                <a:solidFill>
                  <a:srgbClr val="FF0000"/>
                </a:solidFill>
              </a:rPr>
              <a:t>)&gt;10mR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E</a:t>
            </a:r>
            <a:r>
              <a:rPr lang="el-GR" sz="1600" b="1" dirty="0" smtClean="0">
                <a:solidFill>
                  <a:srgbClr val="FF0000"/>
                </a:solidFill>
              </a:rPr>
              <a:t>γ</a:t>
            </a:r>
            <a:r>
              <a:rPr lang="en-US" sz="1600" b="1" dirty="0" smtClean="0">
                <a:solidFill>
                  <a:srgbClr val="FF0000"/>
                </a:solidFill>
              </a:rPr>
              <a:t>&gt;0.1 GeV</a:t>
            </a:r>
            <a:endParaRPr lang="zh-TW" altLang="en-US" sz="1600" dirty="0"/>
          </a:p>
        </p:txBody>
      </p:sp>
      <p:sp>
        <p:nvSpPr>
          <p:cNvPr id="23" name="矩形 22"/>
          <p:cNvSpPr/>
          <p:nvPr/>
        </p:nvSpPr>
        <p:spPr>
          <a:xfrm>
            <a:off x="1300108" y="6000768"/>
            <a:ext cx="164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Ω</a:t>
            </a:r>
            <a:r>
              <a:rPr lang="en-US" sz="1600" b="1" dirty="0" smtClean="0">
                <a:solidFill>
                  <a:srgbClr val="FF0000"/>
                </a:solidFill>
              </a:rPr>
              <a:t>(e</a:t>
            </a:r>
            <a:r>
              <a:rPr lang="el-GR" sz="1600" b="1" dirty="0" smtClean="0">
                <a:solidFill>
                  <a:srgbClr val="FF0000"/>
                </a:solidFill>
              </a:rPr>
              <a:t>γ</a:t>
            </a:r>
            <a:r>
              <a:rPr lang="en-US" sz="1600" b="1" dirty="0" smtClean="0">
                <a:solidFill>
                  <a:srgbClr val="FF0000"/>
                </a:solidFill>
              </a:rPr>
              <a:t>)&gt;10mR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E</a:t>
            </a:r>
            <a:r>
              <a:rPr lang="el-GR" sz="1600" b="1" dirty="0" smtClean="0">
                <a:solidFill>
                  <a:srgbClr val="FF0000"/>
                </a:solidFill>
              </a:rPr>
              <a:t>γ</a:t>
            </a:r>
            <a:r>
              <a:rPr lang="en-US" sz="1600" b="1" dirty="0" smtClean="0">
                <a:solidFill>
                  <a:srgbClr val="FF0000"/>
                </a:solidFill>
              </a:rPr>
              <a:t>&gt;0.1 GeV</a:t>
            </a:r>
            <a:endParaRPr lang="zh-TW" altLang="en-US" sz="16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57" y="3500438"/>
            <a:ext cx="661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8176992" cy="64293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Perspective for measuring Bhabha @ STCF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2846" y="4429132"/>
          <a:ext cx="8929748" cy="1785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38"/>
                <a:gridCol w="714380"/>
                <a:gridCol w="1214446"/>
                <a:gridCol w="1214446"/>
                <a:gridCol w="1214446"/>
                <a:gridCol w="1214446"/>
                <a:gridCol w="1214446"/>
              </a:tblGrid>
              <a:tr h="507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zh-TW" sz="1600" b="1" baseline="0" dirty="0" smtClean="0">
                          <a:solidFill>
                            <a:srgbClr val="FF0000"/>
                          </a:solidFill>
                        </a:rPr>
                        <a:t>Detected in each z-side </a:t>
                      </a:r>
                      <a:endParaRPr lang="zh-TW" altLang="en-US" sz="1600" dirty="0" smtClean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√</a:t>
                      </a:r>
                      <a:r>
                        <a:rPr lang="en-US" altLang="zh-TW" sz="16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s =</a:t>
                      </a:r>
                      <a:endParaRPr lang="zh-TW" altLang="en-US" sz="1600" dirty="0" smtClean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10 GeV</a:t>
                      </a:r>
                      <a:endParaRPr lang="zh-TW" altLang="en-US" sz="16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8 GeV</a:t>
                      </a:r>
                      <a:endParaRPr lang="zh-TW" altLang="en-US" sz="16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6 GeV</a:t>
                      </a:r>
                      <a:endParaRPr lang="zh-TW" altLang="en-US" sz="16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4</a:t>
                      </a:r>
                      <a:r>
                        <a:rPr lang="en-US" altLang="zh-TW" sz="1600" baseline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GeV</a:t>
                      </a:r>
                      <a:endParaRPr lang="zh-TW" altLang="en-US" sz="16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2</a:t>
                      </a:r>
                      <a:r>
                        <a:rPr lang="en-US" altLang="zh-TW" sz="1600" baseline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GeV</a:t>
                      </a:r>
                      <a:endParaRPr lang="zh-TW" altLang="en-US" sz="16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13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both</a:t>
                      </a:r>
                      <a:r>
                        <a:rPr lang="it-IT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it-IT" sz="1600" b="1" baseline="30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it-IT" sz="1600" b="1" baseline="30000" dirty="0" smtClean="0">
                          <a:solidFill>
                            <a:srgbClr val="FF0000"/>
                          </a:solidFill>
                        </a:rPr>
                        <a:t>−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600" b="1" baseline="0" dirty="0" smtClean="0">
                          <a:solidFill>
                            <a:srgbClr val="FF0000"/>
                          </a:solidFill>
                        </a:rPr>
                        <a:t>in FWD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it-IT" sz="1600" b="1" baseline="30000" dirty="0" smtClean="0">
                          <a:solidFill>
                            <a:srgbClr val="FF0000"/>
                          </a:solidFill>
                        </a:rPr>
                        <a:t>±</a:t>
                      </a:r>
                      <a:r>
                        <a:rPr lang="en-US" sz="1600" b="0" i="0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r>
                        <a:rPr lang="el-GR" sz="16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r>
                        <a:rPr lang="en-US" sz="1600" b="0" i="0" dirty="0" smtClean="0"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lang="en-US" altLang="zh-TW" sz="1600" dirty="0" smtClean="0">
                          <a:latin typeface="+mn-lt"/>
                        </a:rPr>
                        <a:t> </a:t>
                      </a:r>
                      <a:endParaRPr lang="zh-TW" altLang="en-US" sz="16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+mn-lt"/>
                        </a:rPr>
                        <a:t>56.1 %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+mn-lt"/>
                        </a:rPr>
                        <a:t>57.1 %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+mn-lt"/>
                        </a:rPr>
                        <a:t>59.1</a:t>
                      </a:r>
                      <a:r>
                        <a:rPr lang="en-US" altLang="zh-TW" sz="1600" baseline="0" dirty="0" smtClean="0">
                          <a:latin typeface="+mn-lt"/>
                        </a:rPr>
                        <a:t>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+mn-lt"/>
                        </a:rPr>
                        <a:t>61.6 %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+mn-lt"/>
                        </a:rPr>
                        <a:t>66.0 %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13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aseline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it-IT" sz="1600" b="1" baseline="30000" dirty="0" smtClean="0">
                          <a:solidFill>
                            <a:srgbClr val="FF0000"/>
                          </a:solidFill>
                        </a:rPr>
                        <a:t>±</a:t>
                      </a:r>
                      <a:r>
                        <a:rPr lang="en-US" sz="1600" b="0" i="0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altLang="zh-TW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r>
                        <a:rPr lang="el-GR" sz="16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endParaRPr lang="zh-TW" altLang="en-US" sz="1600" baseline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+mn-lt"/>
                        </a:rPr>
                        <a:t>43.9 %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+mn-lt"/>
                        </a:rPr>
                        <a:t>42.9 %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+mn-lt"/>
                        </a:rPr>
                        <a:t>40.9 %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+mn-lt"/>
                        </a:rPr>
                        <a:t>38.4 %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+mn-lt"/>
                        </a:rPr>
                        <a:t>34.0 %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7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it-IT" sz="1600" b="1" baseline="30000" dirty="0" smtClean="0">
                          <a:solidFill>
                            <a:srgbClr val="FF0000"/>
                          </a:solidFill>
                        </a:rPr>
                        <a:t>±</a:t>
                      </a:r>
                      <a:r>
                        <a:rPr lang="it-IT" sz="1600" b="1" baseline="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l-GR" sz="1600" b="1" dirty="0" smtClean="0">
                          <a:solidFill>
                            <a:srgbClr val="FF0000"/>
                          </a:solidFill>
                        </a:rPr>
                        <a:t>γ</a:t>
                      </a:r>
                      <a:r>
                        <a:rPr lang="en-US" sz="1600" b="1" baseline="30000" dirty="0" smtClean="0">
                          <a:solidFill>
                            <a:srgbClr val="FF0000"/>
                          </a:solidFill>
                        </a:rPr>
                        <a:t>1s </a:t>
                      </a:r>
                      <a:r>
                        <a:rPr lang="it-IT" sz="1600" b="1" baseline="0" dirty="0" smtClean="0">
                          <a:solidFill>
                            <a:srgbClr val="FF0000"/>
                          </a:solidFill>
                        </a:rPr>
                        <a:t>in FWD</a:t>
                      </a:r>
                      <a:endParaRPr lang="en-US" sz="16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 smtClean="0">
                          <a:solidFill>
                            <a:srgbClr val="0000FF"/>
                          </a:solidFill>
                          <a:latin typeface="+mn-lt"/>
                          <a:cs typeface="Times New Roman" pitchFamily="18" charset="0"/>
                        </a:rPr>
                        <a:t>E</a:t>
                      </a:r>
                      <a:r>
                        <a:rPr lang="el-GR" sz="1200" b="0" i="0" baseline="-25000" dirty="0" smtClean="0">
                          <a:solidFill>
                            <a:srgbClr val="0000FF"/>
                          </a:solidFill>
                          <a:latin typeface="+mn-lt"/>
                          <a:cs typeface="Times New Roman" pitchFamily="18" charset="0"/>
                        </a:rPr>
                        <a:t>γ</a:t>
                      </a:r>
                      <a:r>
                        <a:rPr lang="en-US" sz="1200" b="0" i="0" baseline="0" dirty="0" smtClean="0">
                          <a:solidFill>
                            <a:srgbClr val="0000FF"/>
                          </a:solidFill>
                          <a:latin typeface="+mn-lt"/>
                          <a:cs typeface="Times New Roman" pitchFamily="18" charset="0"/>
                        </a:rPr>
                        <a:t>&gt; 0.1GeV, </a:t>
                      </a:r>
                      <a:r>
                        <a:rPr lang="el-GR" sz="1200" dirty="0" smtClean="0">
                          <a:solidFill>
                            <a:srgbClr val="0000FF"/>
                          </a:solidFill>
                        </a:rPr>
                        <a:t>Ω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it-IT" sz="1200" dirty="0" smtClean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it-IT" sz="1200" baseline="30000" dirty="0" smtClean="0">
                          <a:solidFill>
                            <a:srgbClr val="0000FF"/>
                          </a:solidFill>
                        </a:rPr>
                        <a:t>±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,</a:t>
                      </a:r>
                      <a:r>
                        <a:rPr lang="el-GR" sz="1200" dirty="0" smtClean="0">
                          <a:solidFill>
                            <a:srgbClr val="0000FF"/>
                          </a:solidFill>
                        </a:rPr>
                        <a:t>γ</a:t>
                      </a:r>
                      <a:r>
                        <a:rPr lang="en-US" sz="1200" baseline="30000" dirty="0" smtClean="0">
                          <a:solidFill>
                            <a:srgbClr val="0000FF"/>
                          </a:solidFill>
                        </a:rPr>
                        <a:t>1st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)&gt;10mR</a:t>
                      </a:r>
                      <a:endParaRPr lang="zh-TW" altLang="en-US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it-IT" sz="1600" b="1" baseline="30000" dirty="0" smtClean="0">
                          <a:solidFill>
                            <a:srgbClr val="FF0000"/>
                          </a:solidFill>
                        </a:rPr>
                        <a:t>±</a:t>
                      </a:r>
                      <a:r>
                        <a:rPr lang="it-IT" sz="1600" b="1" baseline="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l-GR" sz="1600" b="1" dirty="0" smtClean="0">
                          <a:solidFill>
                            <a:srgbClr val="FF0000"/>
                          </a:solidFill>
                        </a:rPr>
                        <a:t>γ</a:t>
                      </a:r>
                      <a:r>
                        <a:rPr lang="en-US" sz="1600" b="1" baseline="30000" dirty="0" smtClean="0">
                          <a:solidFill>
                            <a:srgbClr val="FF0000"/>
                          </a:solidFill>
                        </a:rPr>
                        <a:t>1s </a:t>
                      </a:r>
                      <a:endParaRPr lang="zh-TW" altLang="en-US" sz="1600" baseline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ISR  0.63 %</a:t>
                      </a:r>
                      <a:r>
                        <a:rPr lang="en-US" altLang="zh-TW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endParaRPr lang="en-US" altLang="zh-TW" sz="16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altLang="zh-TW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FSR  1.69 %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ISR  0.64 %</a:t>
                      </a:r>
                      <a:r>
                        <a:rPr lang="en-US" altLang="zh-TW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endParaRPr lang="en-US" altLang="zh-TW" sz="16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altLang="zh-TW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FSR  1.62 %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ISR 0.58 %</a:t>
                      </a:r>
                    </a:p>
                    <a:p>
                      <a:pPr algn="l"/>
                      <a:r>
                        <a:rPr lang="en-US" altLang="zh-TW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FSR 1.47 %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ISR  0.50 %</a:t>
                      </a:r>
                    </a:p>
                    <a:p>
                      <a:pPr algn="l"/>
                      <a:r>
                        <a:rPr lang="en-US" altLang="zh-TW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FSR 1.26 %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ISR  0.40 %</a:t>
                      </a:r>
                    </a:p>
                    <a:p>
                      <a:pPr algn="l"/>
                      <a:r>
                        <a:rPr lang="en-US" altLang="zh-TW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FSR 0.94 %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85720" y="1071546"/>
            <a:ext cx="807249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cs typeface="Calibri" pitchFamily="34" charset="0"/>
              </a:rPr>
              <a:t>BHWIDE  </a:t>
            </a:r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</a:rPr>
              <a:t>√s = 2 – 10 GeV</a:t>
            </a:r>
          </a:p>
          <a:p>
            <a:r>
              <a:rPr lang="en-US" altLang="zh-TW" sz="2000" dirty="0" smtClean="0"/>
              <a:t>scattered e</a:t>
            </a:r>
            <a:r>
              <a:rPr lang="en-US" altLang="zh-TW" sz="2000" baseline="30000" dirty="0" smtClean="0"/>
              <a:t>±</a:t>
            </a:r>
            <a:r>
              <a:rPr lang="en-US" altLang="zh-TW" sz="2000" dirty="0" smtClean="0"/>
              <a:t> &gt; 0.1 GeV; </a:t>
            </a:r>
            <a:r>
              <a:rPr lang="el-GR" sz="2000" dirty="0" smtClean="0"/>
              <a:t>Ω</a:t>
            </a:r>
            <a:r>
              <a:rPr lang="en-US" sz="2000" dirty="0" smtClean="0"/>
              <a:t>(</a:t>
            </a:r>
            <a:r>
              <a:rPr lang="it-IT" sz="2000" dirty="0" smtClean="0"/>
              <a:t>e</a:t>
            </a:r>
            <a:r>
              <a:rPr lang="it-IT" sz="2000" baseline="30000" dirty="0" smtClean="0"/>
              <a:t>+</a:t>
            </a:r>
            <a:r>
              <a:rPr lang="it-IT" sz="2000" dirty="0" smtClean="0"/>
              <a:t>e</a:t>
            </a:r>
            <a:r>
              <a:rPr lang="it-IT" sz="2000" baseline="30000" dirty="0" smtClean="0"/>
              <a:t>−</a:t>
            </a:r>
            <a:r>
              <a:rPr lang="it-IT" sz="2000" dirty="0" smtClean="0"/>
              <a:t>) : </a:t>
            </a:r>
            <a:r>
              <a:rPr lang="en-US" altLang="zh-TW" sz="2000" dirty="0" smtClean="0"/>
              <a:t>0-</a:t>
            </a:r>
            <a:r>
              <a:rPr lang="el-GR" altLang="zh-TW" sz="2000" dirty="0" smtClean="0"/>
              <a:t>π</a:t>
            </a:r>
            <a:r>
              <a:rPr lang="en-US" altLang="zh-TW" sz="2000" dirty="0" smtClean="0"/>
              <a:t> </a:t>
            </a:r>
          </a:p>
          <a:p>
            <a:r>
              <a:rPr lang="en-US" altLang="zh-TW" sz="2000" dirty="0" smtClean="0"/>
              <a:t>CMS </a:t>
            </a:r>
            <a:r>
              <a:rPr lang="en-US" altLang="zh-TW" sz="2000" dirty="0" err="1" smtClean="0"/>
              <a:t>generted</a:t>
            </a:r>
            <a:r>
              <a:rPr lang="en-US" altLang="zh-TW" sz="2000" dirty="0" smtClean="0"/>
              <a:t> for </a:t>
            </a:r>
            <a:r>
              <a:rPr lang="el-GR" altLang="zh-TW" sz="2000" dirty="0" smtClean="0"/>
              <a:t>σ</a:t>
            </a:r>
            <a:r>
              <a:rPr lang="en-US" altLang="zh-TW" sz="2000" dirty="0" smtClean="0"/>
              <a:t>(1-20</a:t>
            </a:r>
            <a:r>
              <a:rPr lang="en-US" altLang="zh-TW" sz="2000" baseline="30000" dirty="0" smtClean="0"/>
              <a:t>o</a:t>
            </a:r>
            <a:r>
              <a:rPr lang="en-US" altLang="zh-TW" sz="20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altLang="zh-TW" sz="2400" dirty="0" smtClean="0"/>
              <a:t>Acceptance </a:t>
            </a:r>
            <a:r>
              <a:rPr lang="it-IT" sz="2400" b="1" dirty="0" smtClean="0">
                <a:solidFill>
                  <a:srgbClr val="FF0000"/>
                </a:solidFill>
              </a:rPr>
              <a:t>e</a:t>
            </a:r>
            <a:r>
              <a:rPr lang="it-IT" sz="2400" b="1" baseline="30000" dirty="0" smtClean="0">
                <a:solidFill>
                  <a:srgbClr val="FF0000"/>
                </a:solidFill>
              </a:rPr>
              <a:t>+</a:t>
            </a:r>
            <a:r>
              <a:rPr lang="it-IT" sz="2400" b="1" dirty="0" smtClean="0">
                <a:solidFill>
                  <a:srgbClr val="FF0000"/>
                </a:solidFill>
              </a:rPr>
              <a:t>e</a:t>
            </a:r>
            <a:r>
              <a:rPr lang="it-IT" sz="2400" b="1" baseline="30000" dirty="0" smtClean="0">
                <a:solidFill>
                  <a:srgbClr val="FF0000"/>
                </a:solidFill>
              </a:rPr>
              <a:t>− </a:t>
            </a:r>
            <a:r>
              <a:rPr lang="it-IT" sz="2400" dirty="0" smtClean="0"/>
              <a:t>in FWD  </a:t>
            </a:r>
            <a:r>
              <a:rPr lang="it-IT" sz="2400" b="1" dirty="0" smtClean="0">
                <a:solidFill>
                  <a:srgbClr val="FF0000"/>
                </a:solidFill>
              </a:rPr>
              <a:t>= 16.5%</a:t>
            </a:r>
            <a:endParaRPr lang="it-IT" altLang="zh-TW" sz="2400" b="1" dirty="0" smtClean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76894"/>
            <a:ext cx="3714776" cy="256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85720" y="2643182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cs typeface="Calibri" pitchFamily="34" charset="0"/>
              </a:rPr>
              <a:t>Both</a:t>
            </a:r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</a:rPr>
              <a:t> </a:t>
            </a:r>
            <a:r>
              <a:rPr lang="en-US" altLang="zh-TW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e</a:t>
            </a:r>
            <a:r>
              <a:rPr lang="it-IT" sz="2400" b="1" baseline="30000" dirty="0" smtClean="0">
                <a:solidFill>
                  <a:srgbClr val="FF0000"/>
                </a:solidFill>
              </a:rPr>
              <a:t>+</a:t>
            </a:r>
            <a:r>
              <a:rPr lang="it-IT" sz="2400" b="1" dirty="0" smtClean="0">
                <a:solidFill>
                  <a:srgbClr val="FF0000"/>
                </a:solidFill>
              </a:rPr>
              <a:t>e</a:t>
            </a:r>
            <a:r>
              <a:rPr lang="it-IT" sz="2400" b="1" baseline="30000" dirty="0" smtClean="0">
                <a:solidFill>
                  <a:srgbClr val="FF0000"/>
                </a:solidFill>
              </a:rPr>
              <a:t>− 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fall in FWD</a:t>
            </a:r>
          </a:p>
          <a:p>
            <a:pPr marL="265113" indent="-265113"/>
            <a:r>
              <a:rPr lang="it-IT" sz="2400" dirty="0" smtClean="0"/>
              <a:t>event ratio with</a:t>
            </a:r>
          </a:p>
          <a:p>
            <a:pPr marL="447675" indent="-357188">
              <a:buFont typeface="Wingdings" pitchFamily="2" charset="2"/>
              <a:buChar char="Ø"/>
            </a:pPr>
            <a:r>
              <a:rPr lang="it-IT" sz="2400" b="1" dirty="0" smtClean="0">
                <a:solidFill>
                  <a:srgbClr val="FF0000"/>
                </a:solidFill>
              </a:rPr>
              <a:t>0/n</a:t>
            </a:r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2400" dirty="0" smtClean="0">
                <a:cs typeface="Times New Roman" pitchFamily="18" charset="0"/>
              </a:rPr>
              <a:t> generated</a:t>
            </a:r>
          </a:p>
          <a:p>
            <a:pPr marL="447675" indent="-357188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2400" b="1" baseline="30000" dirty="0" smtClean="0">
                <a:solidFill>
                  <a:srgbClr val="FF0000"/>
                </a:solidFill>
                <a:cs typeface="Times New Roman" pitchFamily="18" charset="0"/>
              </a:rPr>
              <a:t>1st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   </a:t>
            </a:r>
            <a:r>
              <a:rPr lang="en-US" sz="2400" dirty="0" smtClean="0">
                <a:cs typeface="Times New Roman" pitchFamily="18" charset="0"/>
              </a:rPr>
              <a:t>E</a:t>
            </a:r>
            <a:r>
              <a:rPr lang="el-GR" sz="2400" dirty="0" smtClean="0">
                <a:cs typeface="Times New Roman" pitchFamily="18" charset="0"/>
              </a:rPr>
              <a:t>γ</a:t>
            </a:r>
            <a:r>
              <a:rPr lang="en-US" sz="2400" dirty="0" smtClean="0">
                <a:cs typeface="Times New Roman" pitchFamily="18" charset="0"/>
              </a:rPr>
              <a:t>&gt;0.1 GeV, </a:t>
            </a:r>
            <a:r>
              <a:rPr lang="el-GR" sz="2400" dirty="0" smtClean="0"/>
              <a:t>Ω</a:t>
            </a:r>
            <a:r>
              <a:rPr lang="en-US" sz="2400" dirty="0" smtClean="0"/>
              <a:t>(</a:t>
            </a:r>
            <a:r>
              <a:rPr lang="it-IT" sz="2400" dirty="0" smtClean="0"/>
              <a:t>e</a:t>
            </a:r>
            <a:r>
              <a:rPr lang="it-IT" sz="2400" baseline="30000" dirty="0" smtClean="0"/>
              <a:t>±</a:t>
            </a:r>
            <a:r>
              <a:rPr lang="en-US" sz="2400" dirty="0" smtClean="0"/>
              <a:t>,</a:t>
            </a:r>
            <a:r>
              <a:rPr lang="el-GR" sz="2400" dirty="0" smtClean="0"/>
              <a:t>γ</a:t>
            </a:r>
            <a:r>
              <a:rPr lang="en-US" sz="2400" baseline="30000" dirty="0" smtClean="0"/>
              <a:t>1st</a:t>
            </a:r>
            <a:r>
              <a:rPr lang="en-US" sz="2400" dirty="0" smtClean="0"/>
              <a:t>)&gt;10 </a:t>
            </a:r>
            <a:r>
              <a:rPr lang="en-US" sz="2400" dirty="0" err="1" smtClean="0"/>
              <a:t>mR</a:t>
            </a:r>
            <a:endParaRPr lang="zh-TW" altLang="en-US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標題 62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29552" cy="576064"/>
          </a:xfrm>
        </p:spPr>
        <p:txBody>
          <a:bodyPr/>
          <a:lstStyle/>
          <a:p>
            <a:pPr lvl="0"/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Forward Calorimeter @ STCF</a:t>
            </a:r>
            <a:endParaRPr lang="zh-TW" alt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714356"/>
            <a:ext cx="771530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60 – 240 </a:t>
            </a:r>
            <a:r>
              <a:rPr lang="en-US" altLang="zh-TW" sz="2800" b="1" dirty="0" err="1" smtClean="0">
                <a:cs typeface="Calibri" pitchFamily="34" charset="0"/>
              </a:rPr>
              <a:t>mRad</a:t>
            </a:r>
            <a:r>
              <a:rPr lang="en-US" altLang="zh-TW" sz="2800" b="1" dirty="0" smtClean="0">
                <a:cs typeface="Calibri" pitchFamily="34" charset="0"/>
              </a:rPr>
              <a:t> (3.4</a:t>
            </a:r>
            <a:r>
              <a:rPr lang="en-US" altLang="zh-TW" sz="2800" b="1" baseline="30000" dirty="0" smtClean="0">
                <a:cs typeface="Calibri" pitchFamily="34" charset="0"/>
              </a:rPr>
              <a:t>o</a:t>
            </a:r>
            <a:r>
              <a:rPr lang="en-US" altLang="zh-TW" sz="2800" b="1" dirty="0" smtClean="0">
                <a:cs typeface="Calibri" pitchFamily="34" charset="0"/>
              </a:rPr>
              <a:t>-14</a:t>
            </a:r>
            <a:r>
              <a:rPr lang="en-US" altLang="zh-TW" sz="2800" b="1" baseline="30000" dirty="0" smtClean="0">
                <a:cs typeface="Calibri" pitchFamily="34" charset="0"/>
              </a:rPr>
              <a:t>o</a:t>
            </a:r>
            <a:r>
              <a:rPr lang="en-US" altLang="zh-TW" sz="2800" b="1" dirty="0" smtClean="0">
                <a:cs typeface="Calibri" pitchFamily="34" charset="0"/>
              </a:rPr>
              <a:t>),  Z = 350 – 500 mm</a:t>
            </a:r>
            <a:endParaRPr lang="en-US" altLang="zh-TW" sz="2800" dirty="0" smtClean="0">
              <a:cs typeface="Calibri" pitchFamily="34" charset="0"/>
            </a:endParaRPr>
          </a:p>
          <a:p>
            <a:pPr marL="361950" indent="-357188">
              <a:spcBef>
                <a:spcPts val="600"/>
              </a:spcBef>
              <a:buFont typeface="Courier New" pitchFamily="49" charset="0"/>
              <a:buChar char="o"/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Precision QED radiative Bhabha to </a:t>
            </a:r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</a:rPr>
              <a:t>better than 10</a:t>
            </a:r>
            <a:r>
              <a:rPr lang="en-US" altLang="zh-TW" sz="2400" b="1" baseline="30000" dirty="0" smtClean="0">
                <a:solidFill>
                  <a:srgbClr val="0000FF"/>
                </a:solidFill>
                <a:cs typeface="Calibri" pitchFamily="34" charset="0"/>
              </a:rPr>
              <a:t>-3 </a:t>
            </a:r>
          </a:p>
          <a:p>
            <a:pPr marL="361950" indent="-357188">
              <a:buFont typeface="Courier New" pitchFamily="49" charset="0"/>
              <a:buChar char="o"/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e/</a:t>
            </a:r>
            <a:r>
              <a:rPr lang="el-GR" altLang="zh-TW" sz="2400" dirty="0" smtClean="0">
                <a:solidFill>
                  <a:srgbClr val="0000FF"/>
                </a:solidFill>
                <a:cs typeface="Calibri" pitchFamily="34" charset="0"/>
              </a:rPr>
              <a:t>γ</a:t>
            </a: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  by Si-det + Crystal  </a:t>
            </a: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</a:t>
            </a:r>
          </a:p>
          <a:p>
            <a:pPr marL="361950" indent="-357188">
              <a:tabLst>
                <a:tab pos="360363" algn="l"/>
              </a:tabLst>
            </a:pPr>
            <a:r>
              <a:rPr lang="en-US" altLang="zh-TW" sz="2000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	2D, Si strip, 50 </a:t>
            </a:r>
            <a:r>
              <a:rPr lang="el-GR" altLang="zh-TW" sz="2000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μ</a:t>
            </a:r>
            <a:r>
              <a:rPr lang="en-US" altLang="zh-TW" sz="2000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m pitch</a:t>
            </a:r>
          </a:p>
          <a:p>
            <a:pPr marL="361950" indent="-357188">
              <a:tabLst>
                <a:tab pos="360363" algn="l"/>
              </a:tabLst>
            </a:pPr>
            <a:r>
              <a:rPr lang="en-US" altLang="zh-TW" sz="2000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	LYSO, 2x2 mm</a:t>
            </a:r>
            <a:r>
              <a:rPr lang="en-US" altLang="zh-TW" sz="2000" b="1" baseline="30000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,  50 mm long</a:t>
            </a:r>
          </a:p>
          <a:p>
            <a:pPr marL="361950" indent="-357188"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357158" y="3329007"/>
            <a:ext cx="8346925" cy="3314703"/>
            <a:chOff x="357158" y="3329007"/>
            <a:chExt cx="8346925" cy="3314703"/>
          </a:xfrm>
        </p:grpSpPr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3329007"/>
              <a:ext cx="8346925" cy="3314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梯形 15"/>
            <p:cNvSpPr/>
            <p:nvPr/>
          </p:nvSpPr>
          <p:spPr>
            <a:xfrm>
              <a:off x="1857356" y="4472015"/>
              <a:ext cx="474776" cy="242869"/>
            </a:xfrm>
            <a:prstGeom prst="trapezoid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 w="34925">
              <a:solidFill>
                <a:srgbClr val="0000FF"/>
              </a:solidFill>
              <a:prstDash val="solid"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單箭頭接點 18"/>
            <p:cNvCxnSpPr/>
            <p:nvPr/>
          </p:nvCxnSpPr>
          <p:spPr>
            <a:xfrm rot="16200000" flipH="1">
              <a:off x="1678761" y="4107661"/>
              <a:ext cx="357190" cy="285752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4357686" y="1739800"/>
            <a:ext cx="4214842" cy="3117960"/>
            <a:chOff x="4357686" y="1739800"/>
            <a:chExt cx="4214842" cy="3117960"/>
          </a:xfrm>
        </p:grpSpPr>
        <p:pic>
          <p:nvPicPr>
            <p:cNvPr id="8" name="图片 84">
              <a:extLst>
                <a:ext uri="{FF2B5EF4-FFF2-40B4-BE49-F238E27FC236}">
                  <a16:creationId xmlns:a16="http://schemas.microsoft.com/office/drawing/2014/main" xmlns="" id="{3298D332-0224-0F7A-721A-66E0034DA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9261" r="-569" b="7601"/>
            <a:stretch>
              <a:fillRect/>
            </a:stretch>
          </p:blipFill>
          <p:spPr>
            <a:xfrm>
              <a:off x="4357686" y="1739800"/>
              <a:ext cx="4214842" cy="3117960"/>
            </a:xfrm>
            <a:prstGeom prst="rect">
              <a:avLst/>
            </a:prstGeom>
            <a:ln w="254000">
              <a:solidFill>
                <a:schemeClr val="bg1"/>
              </a:solidFill>
            </a:ln>
          </p:spPr>
        </p:pic>
        <p:sp>
          <p:nvSpPr>
            <p:cNvPr id="9" name="矩形 8"/>
            <p:cNvSpPr/>
            <p:nvPr/>
          </p:nvSpPr>
          <p:spPr>
            <a:xfrm>
              <a:off x="6643702" y="2714620"/>
              <a:ext cx="428628" cy="1143008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單箭頭接點 9"/>
            <p:cNvCxnSpPr/>
            <p:nvPr/>
          </p:nvCxnSpPr>
          <p:spPr>
            <a:xfrm rot="16200000" flipH="1">
              <a:off x="6393669" y="2250273"/>
              <a:ext cx="428628" cy="35719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3858" y="71390"/>
            <a:ext cx="25968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7" y="428580"/>
            <a:ext cx="4637761" cy="14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17" name="矩形 1916"/>
          <p:cNvSpPr/>
          <p:nvPr/>
        </p:nvSpPr>
        <p:spPr>
          <a:xfrm>
            <a:off x="2071670" y="714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57188">
              <a:tabLst>
                <a:tab pos="360363" algn="l"/>
              </a:tabLst>
            </a:pP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3.5 GeV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 </a:t>
            </a: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80 </a:t>
            </a:r>
            <a:r>
              <a:rPr lang="en-US" altLang="zh-TW" b="1" dirty="0" err="1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mrad</a:t>
            </a: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passing 2 mm Cu pipe (1.84 X</a:t>
            </a:r>
            <a:r>
              <a:rPr lang="en-US" altLang="zh-TW" b="1" baseline="30000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0</a:t>
            </a: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)</a:t>
            </a:r>
            <a:endParaRPr lang="en-US" altLang="zh-TW" b="1" dirty="0" smtClean="0">
              <a:solidFill>
                <a:srgbClr val="FF0000"/>
              </a:solidFill>
              <a:cs typeface="Calibri" pitchFamily="34" charset="0"/>
              <a:sym typeface="Wingdings" pitchFamily="2" charset="2"/>
            </a:endParaRPr>
          </a:p>
          <a:p>
            <a:pPr marL="361950" indent="-357188">
              <a:tabLst>
                <a:tab pos="360363" algn="l"/>
              </a:tabLst>
            </a:pPr>
            <a:r>
              <a:rPr lang="en-US" altLang="zh-TW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Preshower occurs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42844" y="44624"/>
            <a:ext cx="2571768" cy="576064"/>
          </a:xfrm>
        </p:spPr>
        <p:txBody>
          <a:bodyPr/>
          <a:lstStyle/>
          <a:p>
            <a:r>
              <a:rPr lang="en-US" altLang="zh-TW" dirty="0" smtClean="0">
                <a:latin typeface="+mn-lt"/>
              </a:rPr>
              <a:t>GEANT</a:t>
            </a:r>
            <a:endParaRPr lang="zh-TW" altLang="en-US" dirty="0">
              <a:latin typeface="+mn-lt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0" y="2214554"/>
            <a:ext cx="3024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26586"/>
            <a:ext cx="30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8000" y="4626586"/>
            <a:ext cx="30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4000" y="4626586"/>
            <a:ext cx="30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142844" y="4357694"/>
            <a:ext cx="3508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57188">
              <a:tabLst>
                <a:tab pos="360363" algn="l"/>
              </a:tabLst>
            </a:pPr>
            <a:r>
              <a:rPr lang="en-US" altLang="zh-TW" sz="2000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Al 2mm pipe  </a:t>
            </a:r>
            <a:r>
              <a:rPr lang="en-US" altLang="zh-TW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0.28 X0 @80mrad</a:t>
            </a:r>
          </a:p>
        </p:txBody>
      </p:sp>
      <p:sp>
        <p:nvSpPr>
          <p:cNvPr id="10" name="矩形 9"/>
          <p:cNvSpPr/>
          <p:nvPr/>
        </p:nvSpPr>
        <p:spPr>
          <a:xfrm>
            <a:off x="3500430" y="5464148"/>
            <a:ext cx="78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indent="-357188">
              <a:tabLst>
                <a:tab pos="360363" algn="l"/>
              </a:tabLst>
            </a:pPr>
            <a:r>
              <a:rPr lang="en-US" altLang="zh-TW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8.7 X0</a:t>
            </a:r>
          </a:p>
        </p:txBody>
      </p:sp>
      <p:sp>
        <p:nvSpPr>
          <p:cNvPr id="11" name="矩形 10"/>
          <p:cNvSpPr/>
          <p:nvPr/>
        </p:nvSpPr>
        <p:spPr>
          <a:xfrm>
            <a:off x="6505981" y="5464148"/>
            <a:ext cx="602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indent="-357188">
              <a:tabLst>
                <a:tab pos="360363" algn="l"/>
              </a:tabLst>
            </a:pPr>
            <a:r>
              <a:rPr lang="en-US" altLang="zh-TW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2 X0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72000" y="5519338"/>
            <a:ext cx="820738" cy="910852"/>
            <a:chOff x="71406" y="5519338"/>
            <a:chExt cx="820738" cy="910852"/>
          </a:xfrm>
        </p:grpSpPr>
        <p:cxnSp>
          <p:nvCxnSpPr>
            <p:cNvPr id="13" name="直線接點 12"/>
            <p:cNvCxnSpPr/>
            <p:nvPr/>
          </p:nvCxnSpPr>
          <p:spPr>
            <a:xfrm rot="5400000">
              <a:off x="360000" y="6179363"/>
              <a:ext cx="500066" cy="158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71406" y="5519338"/>
              <a:ext cx="820738" cy="338554"/>
            </a:xfrm>
            <a:prstGeom prst="rect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marL="361950" indent="-357188">
                <a:tabLst>
                  <a:tab pos="360363" algn="l"/>
                </a:tabLst>
              </a:pPr>
              <a:r>
                <a:rPr lang="en-US" altLang="zh-TW" sz="1600" b="1" dirty="0" smtClean="0">
                  <a:solidFill>
                    <a:srgbClr val="FF0000"/>
                  </a:solidFill>
                  <a:cs typeface="Calibri" pitchFamily="34" charset="0"/>
                  <a:sym typeface="Wingdings" pitchFamily="2" charset="2"/>
                </a:rPr>
                <a:t>0.28 X0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142844" y="1928802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57188">
              <a:tabLst>
                <a:tab pos="360363" algn="l"/>
              </a:tabLst>
            </a:pPr>
            <a:r>
              <a:rPr lang="en-US" altLang="zh-TW" sz="2000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Cu 2mm pipe  1</a:t>
            </a: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.74 X0 @80mrad,  Sum </a:t>
            </a:r>
            <a:r>
              <a:rPr lang="en-US" altLang="zh-TW" b="1" dirty="0" err="1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dE</a:t>
            </a: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/</a:t>
            </a:r>
            <a:r>
              <a:rPr lang="en-US" altLang="zh-TW" b="1" dirty="0" err="1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dx</a:t>
            </a: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per event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72000" y="3143248"/>
            <a:ext cx="820738" cy="910852"/>
            <a:chOff x="71406" y="5519338"/>
            <a:chExt cx="820738" cy="910852"/>
          </a:xfrm>
        </p:grpSpPr>
        <p:cxnSp>
          <p:nvCxnSpPr>
            <p:cNvPr id="19" name="直線接點 18"/>
            <p:cNvCxnSpPr/>
            <p:nvPr/>
          </p:nvCxnSpPr>
          <p:spPr>
            <a:xfrm rot="5400000">
              <a:off x="360000" y="6179363"/>
              <a:ext cx="500066" cy="158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71406" y="5519338"/>
              <a:ext cx="820738" cy="338554"/>
            </a:xfrm>
            <a:prstGeom prst="rect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marL="361950" indent="-357188">
                <a:tabLst>
                  <a:tab pos="360363" algn="l"/>
                </a:tabLst>
              </a:pPr>
              <a:r>
                <a:rPr lang="en-US" altLang="zh-TW" sz="1600" b="1" dirty="0" smtClean="0">
                  <a:solidFill>
                    <a:srgbClr val="0000FF"/>
                  </a:solidFill>
                  <a:cs typeface="Calibri" pitchFamily="34" charset="0"/>
                  <a:sym typeface="Wingdings" pitchFamily="2" charset="2"/>
                </a:rPr>
                <a:t>1.74 X0</a:t>
              </a:r>
            </a:p>
          </p:txBody>
        </p:sp>
      </p:grpSp>
      <p:pic>
        <p:nvPicPr>
          <p:cNvPr id="4" name="Picture 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2214554"/>
            <a:ext cx="3060000" cy="219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2214554"/>
            <a:ext cx="3060000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矩形 24"/>
          <p:cNvSpPr/>
          <p:nvPr/>
        </p:nvSpPr>
        <p:spPr>
          <a:xfrm>
            <a:off x="3500430" y="2988230"/>
            <a:ext cx="78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indent="-357188">
              <a:tabLst>
                <a:tab pos="360363" algn="l"/>
              </a:tabLst>
            </a:pPr>
            <a:r>
              <a:rPr lang="en-US" altLang="zh-TW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8.7 X0</a:t>
            </a:r>
          </a:p>
        </p:txBody>
      </p:sp>
      <p:sp>
        <p:nvSpPr>
          <p:cNvPr id="24" name="矩形 23"/>
          <p:cNvSpPr/>
          <p:nvPr/>
        </p:nvSpPr>
        <p:spPr>
          <a:xfrm>
            <a:off x="6500826" y="2928910"/>
            <a:ext cx="602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indent="-357188">
              <a:tabLst>
                <a:tab pos="360363" algn="l"/>
              </a:tabLst>
            </a:pPr>
            <a:r>
              <a:rPr lang="en-US" altLang="zh-TW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2 X0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710" y="2950659"/>
            <a:ext cx="3714776" cy="135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86" y="2625809"/>
            <a:ext cx="1857388" cy="15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17" name="矩形 1916"/>
          <p:cNvSpPr/>
          <p:nvPr/>
        </p:nvSpPr>
        <p:spPr>
          <a:xfrm>
            <a:off x="1142976" y="377404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57188">
              <a:tabLst>
                <a:tab pos="360363" algn="l"/>
              </a:tabLst>
            </a:pPr>
            <a:r>
              <a:rPr lang="en-US" altLang="zh-TW" sz="1400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3.5 GeV </a:t>
            </a:r>
            <a:r>
              <a:rPr lang="it-IT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  <a:r>
              <a:rPr lang="it-IT" sz="1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 </a:t>
            </a:r>
            <a:r>
              <a:rPr lang="en-US" altLang="zh-TW" sz="1400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 60mrad, </a:t>
            </a:r>
            <a:r>
              <a:rPr lang="en-US" altLang="zh-TW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2 mm Be pipe (0.094 X</a:t>
            </a:r>
            <a:r>
              <a:rPr lang="en-US" altLang="zh-TW" b="1" baseline="30000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0</a:t>
            </a:r>
            <a:r>
              <a:rPr lang="en-US" altLang="zh-TW" b="1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)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42844" y="44624"/>
            <a:ext cx="7858180" cy="576064"/>
          </a:xfrm>
        </p:spPr>
        <p:txBody>
          <a:bodyPr/>
          <a:lstStyle/>
          <a:p>
            <a:r>
              <a:rPr lang="en-US" altLang="zh-TW" dirty="0" smtClean="0">
                <a:latin typeface="+mn-lt"/>
              </a:rPr>
              <a:t>2 mm Be pipe, mini pipe materials</a:t>
            </a:r>
            <a:endParaRPr lang="zh-TW" altLang="en-US" dirty="0"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2844" y="4143380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57188">
              <a:tabLst>
                <a:tab pos="360363" algn="l"/>
              </a:tabLst>
            </a:pPr>
            <a:r>
              <a:rPr lang="en-US" altLang="zh-TW" sz="2000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Be 2mm pipe  0</a:t>
            </a: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.071 X0 @80mrad,  Sum </a:t>
            </a:r>
            <a:r>
              <a:rPr lang="en-US" altLang="zh-TW" b="1" dirty="0" err="1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dE</a:t>
            </a: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/</a:t>
            </a:r>
            <a:r>
              <a:rPr lang="en-US" altLang="zh-TW" b="1" dirty="0" err="1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dx</a:t>
            </a: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per event</a:t>
            </a:r>
          </a:p>
        </p:txBody>
      </p:sp>
      <p:pic>
        <p:nvPicPr>
          <p:cNvPr id="1032" name="Pictur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4000" y="4543490"/>
            <a:ext cx="3060000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4543490"/>
            <a:ext cx="3024000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8032" y="4543490"/>
            <a:ext cx="3096000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7776" y="500042"/>
            <a:ext cx="4626224" cy="21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142844" y="642918"/>
            <a:ext cx="49292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57188">
              <a:tabLst>
                <a:tab pos="360363" algn="l"/>
              </a:tabLst>
            </a:pPr>
            <a:r>
              <a:rPr lang="en-US" altLang="zh-TW" sz="2400" b="1" dirty="0" smtClean="0">
                <a:solidFill>
                  <a:srgbClr val="FF0000"/>
                </a:solidFill>
                <a:cs typeface="Calibri" pitchFamily="34" charset="0"/>
              </a:rPr>
              <a:t>Be pipe </a:t>
            </a:r>
            <a:r>
              <a:rPr lang="en-US" altLang="zh-TW" sz="2400" dirty="0" smtClean="0">
                <a:solidFill>
                  <a:srgbClr val="FF0000"/>
                </a:solidFill>
                <a:cs typeface="Calibri" pitchFamily="34" charset="0"/>
              </a:rPr>
              <a:t>to minimize electron shower</a:t>
            </a:r>
          </a:p>
          <a:p>
            <a:pPr marL="361950" indent="-357188">
              <a:spcAft>
                <a:spcPts val="1200"/>
              </a:spcAft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FF0000"/>
                </a:solidFill>
                <a:cs typeface="Calibri" pitchFamily="34" charset="0"/>
              </a:rPr>
              <a:t>in forward/tracking volume</a:t>
            </a:r>
            <a:endParaRPr lang="en-US" altLang="zh-TW" dirty="0" smtClean="0">
              <a:solidFill>
                <a:srgbClr val="FF0000"/>
              </a:solidFill>
              <a:cs typeface="Calibri" pitchFamily="34" charset="0"/>
            </a:endParaRPr>
          </a:p>
          <a:p>
            <a:pPr marL="361950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dirty="0" smtClean="0">
                <a:solidFill>
                  <a:srgbClr val="FF0000"/>
                </a:solidFill>
                <a:cs typeface="Calibri" pitchFamily="34" charset="0"/>
              </a:rPr>
              <a:t>Si before LYSO,  </a:t>
            </a:r>
          </a:p>
          <a:p>
            <a:pPr marL="361950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dirty="0" smtClean="0">
                <a:solidFill>
                  <a:srgbClr val="FF0000"/>
                </a:solidFill>
                <a:cs typeface="Calibri" pitchFamily="34" charset="0"/>
              </a:rPr>
              <a:t>No. of incident charge tracks in Si :  1.18/e- </a:t>
            </a:r>
          </a:p>
          <a:p>
            <a:pPr marL="361950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dirty="0" smtClean="0">
                <a:solidFill>
                  <a:srgbClr val="FF0000"/>
                </a:solidFill>
                <a:cs typeface="Calibri" pitchFamily="34" charset="0"/>
              </a:rPr>
              <a:t>Most </a:t>
            </a:r>
            <a:r>
              <a:rPr lang="en-US" altLang="zh-TW" dirty="0" err="1" smtClean="0">
                <a:solidFill>
                  <a:srgbClr val="FF0000"/>
                </a:solidFill>
                <a:cs typeface="Calibri" pitchFamily="34" charset="0"/>
              </a:rPr>
              <a:t>secondaries</a:t>
            </a:r>
            <a:r>
              <a:rPr lang="en-US" altLang="zh-TW" dirty="0" smtClean="0">
                <a:solidFill>
                  <a:srgbClr val="FF0000"/>
                </a:solidFill>
                <a:cs typeface="Calibri" pitchFamily="34" charset="0"/>
              </a:rPr>
              <a:t> &lt;10 </a:t>
            </a:r>
            <a:r>
              <a:rPr lang="en-US" altLang="zh-TW" dirty="0" err="1" smtClean="0">
                <a:solidFill>
                  <a:srgbClr val="FF0000"/>
                </a:solidFill>
                <a:cs typeface="Calibri" pitchFamily="34" charset="0"/>
              </a:rPr>
              <a:t>MeV</a:t>
            </a:r>
            <a:endParaRPr lang="en-US" altLang="zh-TW" dirty="0" smtClean="0">
              <a:solidFill>
                <a:srgbClr val="FF0000"/>
              </a:solidFill>
              <a:cs typeface="Calibri" pitchFamily="34" charset="0"/>
            </a:endParaRPr>
          </a:p>
          <a:p>
            <a:pPr marL="361950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dirty="0" smtClean="0">
                <a:solidFill>
                  <a:srgbClr val="FF0000"/>
                </a:solidFill>
                <a:cs typeface="Calibri" pitchFamily="34" charset="0"/>
              </a:rPr>
              <a:t>&gt;100 </a:t>
            </a:r>
            <a:r>
              <a:rPr lang="en-US" altLang="zh-TW" dirty="0" err="1" smtClean="0">
                <a:solidFill>
                  <a:srgbClr val="FF0000"/>
                </a:solidFill>
                <a:cs typeface="Calibri" pitchFamily="34" charset="0"/>
              </a:rPr>
              <a:t>MeV</a:t>
            </a:r>
            <a:r>
              <a:rPr lang="en-US" altLang="zh-TW" dirty="0" smtClean="0">
                <a:solidFill>
                  <a:srgbClr val="FF0000"/>
                </a:solidFill>
                <a:cs typeface="Calibri" pitchFamily="34" charset="0"/>
              </a:rPr>
              <a:t> cut </a:t>
            </a:r>
            <a:r>
              <a:rPr lang="en-US" altLang="zh-TW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 1% contamination </a:t>
            </a:r>
            <a:endParaRPr lang="en-US" altLang="zh-TW" dirty="0" smtClean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29190" y="622156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57188">
              <a:tabLst>
                <a:tab pos="360363" algn="l"/>
              </a:tabLst>
            </a:pPr>
            <a:r>
              <a:rPr lang="en-US" altLang="zh-TW" dirty="0" smtClean="0">
                <a:solidFill>
                  <a:srgbClr val="0000FF"/>
                </a:solidFill>
                <a:cs typeface="Calibri" pitchFamily="34" charset="0"/>
              </a:rPr>
              <a:t>1.183 charged tracks </a:t>
            </a:r>
          </a:p>
          <a:p>
            <a:pPr marL="361950" indent="-357188">
              <a:tabLst>
                <a:tab pos="360363" algn="l"/>
              </a:tabLst>
            </a:pPr>
            <a:r>
              <a:rPr lang="en-US" altLang="zh-TW" dirty="0" smtClean="0">
                <a:solidFill>
                  <a:srgbClr val="0000FF"/>
                </a:solidFill>
                <a:cs typeface="Calibri" pitchFamily="34" charset="0"/>
              </a:rPr>
              <a:t>per electron</a:t>
            </a:r>
          </a:p>
        </p:txBody>
      </p:sp>
      <p:sp>
        <p:nvSpPr>
          <p:cNvPr id="22" name="矩形 21"/>
          <p:cNvSpPr/>
          <p:nvPr/>
        </p:nvSpPr>
        <p:spPr>
          <a:xfrm>
            <a:off x="7215206" y="622156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57188">
              <a:tabLst>
                <a:tab pos="360363" algn="l"/>
              </a:tabLst>
            </a:pPr>
            <a:r>
              <a:rPr lang="en-US" altLang="zh-TW" dirty="0" smtClean="0">
                <a:solidFill>
                  <a:srgbClr val="0000FF"/>
                </a:solidFill>
                <a:cs typeface="Calibri" pitchFamily="34" charset="0"/>
              </a:rPr>
              <a:t>E of charged</a:t>
            </a:r>
          </a:p>
          <a:p>
            <a:pPr marL="361950" indent="-357188">
              <a:tabLst>
                <a:tab pos="360363" algn="l"/>
              </a:tabLst>
            </a:pPr>
            <a:r>
              <a:rPr lang="en-US" altLang="zh-TW" dirty="0" err="1" smtClean="0">
                <a:solidFill>
                  <a:srgbClr val="0000FF"/>
                </a:solidFill>
                <a:cs typeface="Calibri" pitchFamily="34" charset="0"/>
              </a:rPr>
              <a:t>secondaries</a:t>
            </a:r>
            <a:r>
              <a:rPr lang="en-US" altLang="zh-TW" dirty="0" smtClean="0">
                <a:solidFill>
                  <a:srgbClr val="0000FF"/>
                </a:solidFill>
                <a:cs typeface="Calibri" pitchFamily="34" charset="0"/>
              </a:rPr>
              <a:t>  </a:t>
            </a:r>
          </a:p>
        </p:txBody>
      </p:sp>
      <p:grpSp>
        <p:nvGrpSpPr>
          <p:cNvPr id="40" name="群組 39"/>
          <p:cNvGrpSpPr/>
          <p:nvPr/>
        </p:nvGrpSpPr>
        <p:grpSpPr>
          <a:xfrm>
            <a:off x="72000" y="5519338"/>
            <a:ext cx="878446" cy="910852"/>
            <a:chOff x="71406" y="5519338"/>
            <a:chExt cx="878446" cy="910852"/>
          </a:xfrm>
        </p:grpSpPr>
        <p:cxnSp>
          <p:nvCxnSpPr>
            <p:cNvPr id="41" name="直線接點 40"/>
            <p:cNvCxnSpPr/>
            <p:nvPr/>
          </p:nvCxnSpPr>
          <p:spPr>
            <a:xfrm rot="5400000">
              <a:off x="360000" y="6179363"/>
              <a:ext cx="500066" cy="158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71406" y="5519338"/>
              <a:ext cx="878446" cy="338554"/>
            </a:xfrm>
            <a:prstGeom prst="rect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marL="361950" indent="-357188">
                <a:tabLst>
                  <a:tab pos="360363" algn="l"/>
                </a:tabLst>
              </a:pPr>
              <a:r>
                <a:rPr lang="en-US" altLang="zh-TW" sz="1600" b="1" dirty="0" smtClean="0">
                  <a:solidFill>
                    <a:srgbClr val="FF0000"/>
                  </a:solidFill>
                  <a:cs typeface="Calibri" pitchFamily="34" charset="0"/>
                  <a:sym typeface="Wingdings" pitchFamily="2" charset="2"/>
                </a:rPr>
                <a:t>0.071X0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Discussion</a:t>
            </a:r>
            <a:endParaRPr lang="zh-TW" altLang="en-US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4282" y="1214422"/>
            <a:ext cx="89297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Proposal for detecting QED radiative photons</a:t>
            </a:r>
          </a:p>
          <a:p>
            <a:pPr marL="361950" indent="-357188">
              <a:tabLst>
                <a:tab pos="360363" algn="l"/>
              </a:tabLst>
            </a:pPr>
            <a:r>
              <a:rPr lang="en-US" altLang="zh-TW" sz="2800" dirty="0" smtClean="0">
                <a:cs typeface="Calibri" pitchFamily="34" charset="0"/>
              </a:rPr>
              <a:t>	Forward Bhabha high </a:t>
            </a:r>
            <a:r>
              <a:rPr lang="en-US" altLang="zh-TW" sz="2800" dirty="0" err="1" smtClean="0">
                <a:cs typeface="Calibri" pitchFamily="34" charset="0"/>
              </a:rPr>
              <a:t>statstics</a:t>
            </a:r>
            <a:endParaRPr lang="en-US" altLang="zh-TW" sz="2800" dirty="0" smtClean="0">
              <a:cs typeface="Calibri" pitchFamily="34" charset="0"/>
            </a:endParaRPr>
          </a:p>
          <a:p>
            <a:pPr marL="361950" indent="-357188">
              <a:tabLst>
                <a:tab pos="360363" algn="l"/>
              </a:tabLst>
            </a:pPr>
            <a:r>
              <a:rPr lang="en-US" altLang="zh-TW" sz="2800" dirty="0" smtClean="0">
                <a:cs typeface="Calibri" pitchFamily="34" charset="0"/>
              </a:rPr>
              <a:t>	Better than 10-3 prevision</a:t>
            </a:r>
          </a:p>
          <a:p>
            <a:pPr marL="361950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Forward detector within ITKM cone</a:t>
            </a:r>
          </a:p>
          <a:p>
            <a:pPr marL="361950" indent="-357188">
              <a:tabLst>
                <a:tab pos="360363" algn="l"/>
              </a:tabLst>
            </a:pPr>
            <a:r>
              <a:rPr lang="en-US" altLang="zh-TW" sz="2800" smtClean="0">
                <a:cs typeface="Calibri" pitchFamily="34" charset="0"/>
              </a:rPr>
              <a:t>	</a:t>
            </a:r>
            <a:r>
              <a:rPr lang="en-US" altLang="zh-TW" sz="2800" smtClean="0">
                <a:cs typeface="Calibri" pitchFamily="34" charset="0"/>
              </a:rPr>
              <a:t>Si + LYSO  for </a:t>
            </a:r>
            <a:r>
              <a:rPr lang="en-US" altLang="zh-TW" sz="2800" dirty="0" smtClean="0">
                <a:cs typeface="Calibri" pitchFamily="34" charset="0"/>
              </a:rPr>
              <a:t>e/</a:t>
            </a:r>
            <a:r>
              <a:rPr lang="el-GR" altLang="zh-TW" sz="2800" dirty="0" smtClean="0">
                <a:cs typeface="Calibri" pitchFamily="34" charset="0"/>
              </a:rPr>
              <a:t>γ</a:t>
            </a:r>
            <a:r>
              <a:rPr lang="en-US" altLang="zh-TW" sz="2800" dirty="0" smtClean="0">
                <a:cs typeface="Calibri" pitchFamily="34" charset="0"/>
              </a:rPr>
              <a:t> measurements</a:t>
            </a:r>
          </a:p>
          <a:p>
            <a:pPr marL="361950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Be beam pipe </a:t>
            </a:r>
          </a:p>
          <a:p>
            <a:pPr marL="361950" indent="-357188">
              <a:tabLst>
                <a:tab pos="360363" algn="l"/>
              </a:tabLst>
            </a:pPr>
            <a:r>
              <a:rPr lang="en-US" altLang="zh-TW" sz="2800" dirty="0" smtClean="0">
                <a:cs typeface="Calibri" pitchFamily="34" charset="0"/>
              </a:rPr>
              <a:t>	Minimized preshower</a:t>
            </a:r>
          </a:p>
          <a:p>
            <a:pPr marL="361950" indent="-357188">
              <a:tabLst>
                <a:tab pos="360363" algn="l"/>
              </a:tabLst>
            </a:pPr>
            <a:r>
              <a:rPr lang="en-US" altLang="zh-TW" sz="2800" dirty="0" smtClean="0">
                <a:cs typeface="Calibri" pitchFamily="34" charset="0"/>
              </a:rPr>
              <a:t>	minimum upstream background to tracking volume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66" y="4493829"/>
            <a:ext cx="3055797" cy="236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2314" y="4643446"/>
            <a:ext cx="31612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6452" y="0"/>
            <a:ext cx="8568952" cy="571480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QED processes at 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</a:t>
            </a:r>
            <a:r>
              <a:rPr lang="it-IT" sz="3200" baseline="30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+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</a:t>
            </a:r>
            <a:r>
              <a:rPr lang="it-IT" sz="3200" baseline="30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−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colliders</a:t>
            </a:r>
            <a:endParaRPr lang="zh-TW" altLang="en-US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844" y="688943"/>
            <a:ext cx="4500594" cy="95410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358775" indent="-358775">
              <a:buFont typeface="+mj-lt"/>
              <a:buAutoNum type="arabicPeriod"/>
              <a:tabLst>
                <a:tab pos="447675" algn="l"/>
              </a:tabLst>
            </a:pPr>
            <a:r>
              <a:rPr lang="en-US" altLang="zh-TW" sz="2800" b="1" dirty="0" smtClean="0">
                <a:solidFill>
                  <a:srgbClr val="0000FF"/>
                </a:solidFill>
              </a:rPr>
              <a:t>Bhabha elastic scattering</a:t>
            </a:r>
          </a:p>
          <a:p>
            <a:pPr marL="358775" indent="-358775">
              <a:buFont typeface="+mj-lt"/>
              <a:buAutoNum type="arabicPeriod"/>
              <a:tabLst>
                <a:tab pos="447675" algn="l"/>
              </a:tabLst>
            </a:pPr>
            <a:r>
              <a:rPr lang="en-US" altLang="zh-TW" sz="2800" b="1" dirty="0" smtClean="0">
                <a:solidFill>
                  <a:srgbClr val="0000FF"/>
                </a:solidFill>
              </a:rPr>
              <a:t>Two photon interaction</a:t>
            </a:r>
          </a:p>
        </p:txBody>
      </p:sp>
      <p:pic>
        <p:nvPicPr>
          <p:cNvPr id="12290" name="Picture 2" descr="The Feynman diagram for the two-photon fusion process. | Download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0182" y="1214422"/>
            <a:ext cx="1916660" cy="2372105"/>
          </a:xfrm>
          <a:prstGeom prst="rect">
            <a:avLst/>
          </a:prstGeom>
          <a:noFill/>
        </p:spPr>
      </p:pic>
      <p:pic>
        <p:nvPicPr>
          <p:cNvPr id="12292" name="Picture 4" descr="Thermal pair production from photon-photon collision: Breit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860736"/>
            <a:ext cx="2214578" cy="1330119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4429124" y="1432108"/>
            <a:ext cx="171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 indent="-358775">
              <a:tabLst>
                <a:tab pos="447675" algn="l"/>
              </a:tabLst>
            </a:pPr>
            <a:r>
              <a:rPr lang="en-US" altLang="zh-TW" dirty="0" smtClean="0"/>
              <a:t>two-photon pair</a:t>
            </a:r>
          </a:p>
        </p:txBody>
      </p:sp>
      <p:sp>
        <p:nvSpPr>
          <p:cNvPr id="28" name="矩形 27"/>
          <p:cNvSpPr/>
          <p:nvPr/>
        </p:nvSpPr>
        <p:spPr>
          <a:xfrm>
            <a:off x="6891531" y="987966"/>
            <a:ext cx="2038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two-photon fusion </a:t>
            </a:r>
            <a:endParaRPr lang="en-US" dirty="0">
              <a:hlinkClick r:id="rId6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1932174"/>
            <a:ext cx="3040084" cy="144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矩形 29"/>
          <p:cNvSpPr/>
          <p:nvPr/>
        </p:nvSpPr>
        <p:spPr>
          <a:xfrm>
            <a:off x="1643042" y="1646422"/>
            <a:ext cx="251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 indent="-358775">
              <a:tabLst>
                <a:tab pos="447675" algn="l"/>
              </a:tabLst>
            </a:pPr>
            <a:r>
              <a:rPr lang="en-US" altLang="zh-TW" dirty="0" smtClean="0"/>
              <a:t>Bhabha elastic scattering</a:t>
            </a:r>
          </a:p>
        </p:txBody>
      </p:sp>
      <p:sp>
        <p:nvSpPr>
          <p:cNvPr id="31" name="矩形 30"/>
          <p:cNvSpPr/>
          <p:nvPr/>
        </p:nvSpPr>
        <p:spPr>
          <a:xfrm>
            <a:off x="142844" y="3357562"/>
            <a:ext cx="9001156" cy="95410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+mj-lt"/>
              <a:buAutoNum type="arabicPeriod" startAt="3"/>
              <a:tabLst>
                <a:tab pos="447675" algn="l"/>
              </a:tabLst>
            </a:pPr>
            <a:r>
              <a:rPr lang="en-US" altLang="zh-TW" sz="2800" b="1" dirty="0" smtClean="0"/>
              <a:t>Beam background: Sync. Radiation, IP Bremsstrahlung </a:t>
            </a:r>
          </a:p>
          <a:p>
            <a:pPr marL="363538" indent="-363538">
              <a:buFont typeface="+mj-lt"/>
              <a:buAutoNum type="arabicPeriod" startAt="4"/>
              <a:tabLst>
                <a:tab pos="358775" algn="l"/>
                <a:tab pos="538163" algn="l"/>
              </a:tabLst>
            </a:pPr>
            <a:r>
              <a:rPr lang="en-US" altLang="zh-TW" sz="2800" b="1" dirty="0" smtClean="0"/>
              <a:t>Electromagnetic  Shower, Calorimetry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5363150" y="4572008"/>
            <a:ext cx="461665" cy="1909775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eaVert"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Energy profile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8682335" y="4929198"/>
            <a:ext cx="461665" cy="1571636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eaVert"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Particle flow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43340" y="4779581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Longo 1975</a:t>
            </a:r>
            <a:endParaRPr lang="zh-TW" altLang="en-US" dirty="0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06" y="4357694"/>
            <a:ext cx="2500330" cy="239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896" y="4446000"/>
            <a:ext cx="2681302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0"/>
            <a:ext cx="8568952" cy="576064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Bhabha experimental results        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00034" y="4286256"/>
            <a:ext cx="40719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ts val="2200"/>
              </a:lnSpc>
              <a:buFont typeface="Wingdings" pitchFamily="2" charset="2"/>
              <a:buChar char="Ø"/>
            </a:pP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L3 </a:t>
            </a:r>
            <a:r>
              <a:rPr lang="en-US" altLang="zh-TW" sz="2400" dirty="0" smtClean="0">
                <a:latin typeface="+mj-lt"/>
                <a:sym typeface="Wingdings" pitchFamily="2" charset="2"/>
              </a:rPr>
              <a:t>radiative Bhabha </a:t>
            </a:r>
          </a:p>
          <a:p>
            <a:pPr marL="355600" indent="-355600">
              <a:lnSpc>
                <a:spcPts val="2200"/>
              </a:lnSpc>
            </a:pPr>
            <a:r>
              <a:rPr lang="en-US" altLang="zh-TW" sz="2400" dirty="0" smtClean="0">
                <a:latin typeface="+mj-lt"/>
                <a:sym typeface="Wingdings" pitchFamily="2" charset="2"/>
              </a:rPr>
              <a:t>	with 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ISR</a:t>
            </a:r>
          </a:p>
          <a:p>
            <a:pPr marL="355600" indent="-355600">
              <a:lnSpc>
                <a:spcPts val="22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TW" sz="2400" dirty="0" smtClean="0">
                <a:latin typeface="+mj-lt"/>
                <a:sym typeface="Wingdings" pitchFamily="2" charset="2"/>
              </a:rPr>
              <a:t>Systematic error </a:t>
            </a:r>
          </a:p>
          <a:p>
            <a:pPr marL="355600" indent="-355600">
              <a:lnSpc>
                <a:spcPts val="2200"/>
              </a:lnSpc>
            </a:pPr>
            <a:r>
              <a:rPr lang="en-US" altLang="zh-TW" sz="2400" dirty="0" smtClean="0">
                <a:latin typeface="+mj-lt"/>
                <a:sym typeface="Wingdings" pitchFamily="2" charset="2"/>
              </a:rPr>
              <a:t>	at 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~1% level</a:t>
            </a:r>
          </a:p>
          <a:p>
            <a:pPr marL="355600" indent="-355600">
              <a:lnSpc>
                <a:spcPts val="2200"/>
              </a:lnSpc>
              <a:spcBef>
                <a:spcPts val="1200"/>
              </a:spcBef>
            </a:pPr>
            <a:r>
              <a:rPr lang="en-US" altLang="zh-TW" dirty="0" smtClean="0">
                <a:sym typeface="Wingdings" pitchFamily="2" charset="2"/>
              </a:rPr>
              <a:t>	√s= 50 ~ 170 GeV,  </a:t>
            </a:r>
          </a:p>
          <a:p>
            <a:pPr marL="355600" indent="-355600">
              <a:lnSpc>
                <a:spcPts val="2200"/>
              </a:lnSpc>
            </a:pPr>
            <a:r>
              <a:rPr lang="en-US" altLang="zh-TW" dirty="0" smtClean="0">
                <a:sym typeface="Wingdings" pitchFamily="2" charset="2"/>
              </a:rPr>
              <a:t>	232 pb</a:t>
            </a:r>
            <a:r>
              <a:rPr lang="en-US" altLang="zh-TW" baseline="30000" dirty="0" smtClean="0">
                <a:sym typeface="Wingdings" pitchFamily="2" charset="2"/>
              </a:rPr>
              <a:t>-1</a:t>
            </a:r>
            <a:r>
              <a:rPr lang="en-US" altLang="zh-TW" dirty="0" smtClean="0">
                <a:sym typeface="Wingdings" pitchFamily="2" charset="2"/>
              </a:rPr>
              <a:t>, 2856 event </a:t>
            </a:r>
          </a:p>
        </p:txBody>
      </p:sp>
      <p:sp>
        <p:nvSpPr>
          <p:cNvPr id="9" name="矩形 8"/>
          <p:cNvSpPr/>
          <p:nvPr/>
        </p:nvSpPr>
        <p:spPr>
          <a:xfrm>
            <a:off x="5929322" y="71414"/>
            <a:ext cx="2717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it-IT" sz="3200" b="1" i="1" dirty="0" smtClean="0">
                <a:solidFill>
                  <a:srgbClr val="FF0000"/>
                </a:solidFill>
              </a:rPr>
              <a:t> 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 </a:t>
            </a:r>
            <a:r>
              <a:rPr lang="it-IT" sz="3200" b="1" i="1" dirty="0" smtClean="0">
                <a:solidFill>
                  <a:srgbClr val="FF0000"/>
                </a:solidFill>
              </a:rPr>
              <a:t>(</a:t>
            </a:r>
            <a:r>
              <a:rPr lang="el-GR" sz="3200" b="1" dirty="0" smtClean="0">
                <a:solidFill>
                  <a:srgbClr val="FF0000"/>
                </a:solidFill>
              </a:rPr>
              <a:t>γ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zh-TW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3929058" y="785794"/>
            <a:ext cx="1846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n-CL" sz="1600" dirty="0" smtClean="0">
                <a:solidFill>
                  <a:srgbClr val="0000FF"/>
                </a:solidFill>
              </a:rPr>
              <a:t>[ 1988, ZPC 37, 171]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449859"/>
            <a:ext cx="2571801" cy="240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 20"/>
          <p:cNvSpPr/>
          <p:nvPr/>
        </p:nvSpPr>
        <p:spPr>
          <a:xfrm>
            <a:off x="6786578" y="4143380"/>
            <a:ext cx="1944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n-CL" altLang="zh-TW" sz="1600" dirty="0" smtClean="0">
                <a:solidFill>
                  <a:srgbClr val="0000FF"/>
                </a:solidFill>
              </a:rPr>
              <a:t>[1998, PLB 439, 183] 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71472" y="785794"/>
            <a:ext cx="378621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ts val="2200"/>
              </a:lnSpc>
              <a:buFont typeface="Wingdings" pitchFamily="2" charset="2"/>
              <a:buChar char="Ø"/>
            </a:pP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TASSO </a:t>
            </a:r>
            <a:r>
              <a:rPr lang="en-US" altLang="zh-TW" sz="2400" dirty="0" smtClean="0">
                <a:latin typeface="+mj-lt"/>
                <a:sym typeface="Wingdings" pitchFamily="2" charset="2"/>
              </a:rPr>
              <a:t>Bhabha </a:t>
            </a:r>
          </a:p>
          <a:p>
            <a:pPr marL="358775" indent="-358775">
              <a:lnSpc>
                <a:spcPts val="2200"/>
              </a:lnSpc>
            </a:pPr>
            <a:r>
              <a:rPr lang="en-US" altLang="zh-TW" sz="2400" dirty="0" smtClean="0">
                <a:latin typeface="+mj-lt"/>
                <a:sym typeface="Wingdings" pitchFamily="2" charset="2"/>
              </a:rPr>
              <a:t>	Systematic error 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~3%</a:t>
            </a:r>
            <a:r>
              <a:rPr lang="en-US" altLang="zh-TW" sz="2400" dirty="0" smtClean="0">
                <a:latin typeface="+mj-lt"/>
                <a:sym typeface="Wingdings" pitchFamily="2" charset="2"/>
              </a:rPr>
              <a:t>  </a:t>
            </a:r>
          </a:p>
          <a:p>
            <a:pPr marL="358775" indent="-358775">
              <a:lnSpc>
                <a:spcPts val="2200"/>
              </a:lnSpc>
              <a:spcBef>
                <a:spcPts val="1200"/>
              </a:spcBef>
            </a:pPr>
            <a:r>
              <a:rPr lang="en-US" altLang="zh-TW" sz="2400" dirty="0" smtClean="0">
                <a:latin typeface="+mj-lt"/>
                <a:sym typeface="Wingdings" pitchFamily="2" charset="2"/>
              </a:rPr>
              <a:t>	</a:t>
            </a:r>
            <a:r>
              <a:rPr lang="en-US" altLang="zh-TW" dirty="0" smtClean="0">
                <a:latin typeface="+mj-lt"/>
                <a:sym typeface="Wingdings" pitchFamily="2" charset="2"/>
              </a:rPr>
              <a:t>√s = 12 - 47 GeV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714356"/>
            <a:ext cx="2857520" cy="327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855479"/>
            <a:ext cx="4021737" cy="203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72074"/>
            <a:ext cx="4000528" cy="161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820942" cy="576064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Bhabha Luminosity for SM, R ratio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43438" y="857232"/>
            <a:ext cx="4500562" cy="14157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800" i="1" dirty="0" smtClean="0">
                <a:solidFill>
                  <a:srgbClr val="0000FF"/>
                </a:solidFill>
                <a:cs typeface="Times New Roman" pitchFamily="18" charset="0"/>
              </a:rPr>
              <a:t>R(s)</a:t>
            </a:r>
            <a:r>
              <a:rPr lang="en-US" altLang="zh-TW" sz="2800" dirty="0" smtClean="0"/>
              <a:t>  ratio for  SM predictions </a:t>
            </a:r>
          </a:p>
          <a:p>
            <a:pPr>
              <a:spcBef>
                <a:spcPts val="1200"/>
              </a:spcBef>
            </a:pPr>
            <a:r>
              <a:rPr lang="en-US" altLang="zh-TW" sz="2400" i="1" dirty="0" smtClean="0">
                <a:solidFill>
                  <a:srgbClr val="0000FF"/>
                </a:solidFill>
                <a:ea typeface="Microsoft Himalaya" pitchFamily="2" charset="0"/>
                <a:cs typeface="Times New Roman" pitchFamily="18" charset="0"/>
              </a:rPr>
              <a:t>Requiring precision on</a:t>
            </a:r>
          </a:p>
          <a:p>
            <a:r>
              <a:rPr lang="en-US" altLang="zh-TW" sz="2400" i="1" dirty="0" smtClean="0">
                <a:solidFill>
                  <a:srgbClr val="0000FF"/>
                </a:solidFill>
                <a:ea typeface="Microsoft Himalaya" pitchFamily="2" charset="0"/>
                <a:cs typeface="Times New Roman" pitchFamily="18" charset="0"/>
              </a:rPr>
              <a:t>a</a:t>
            </a:r>
            <a:r>
              <a:rPr lang="el-GR" altLang="zh-TW" sz="2400" i="1" baseline="-25000" dirty="0" smtClean="0">
                <a:solidFill>
                  <a:srgbClr val="0000FF"/>
                </a:solidFill>
                <a:cs typeface="Times New Roman" pitchFamily="18" charset="0"/>
              </a:rPr>
              <a:t>μ</a:t>
            </a:r>
            <a:r>
              <a:rPr lang="en-US" altLang="zh-TW" sz="2400" i="1" dirty="0" smtClean="0">
                <a:solidFill>
                  <a:srgbClr val="0000FF"/>
                </a:solidFill>
                <a:cs typeface="Times New Roman" pitchFamily="18" charset="0"/>
              </a:rPr>
              <a:t> = </a:t>
            </a:r>
            <a:r>
              <a:rPr lang="en-US" altLang="zh-TW" sz="2400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US" altLang="zh-TW" sz="2400" i="1" dirty="0" smtClean="0">
                <a:solidFill>
                  <a:srgbClr val="0000FF"/>
                </a:solidFill>
                <a:cs typeface="Times New Roman" pitchFamily="18" charset="0"/>
              </a:rPr>
              <a:t>g</a:t>
            </a:r>
            <a:r>
              <a:rPr lang="el-GR" altLang="zh-TW" sz="2400" baseline="-25000" dirty="0" smtClean="0">
                <a:solidFill>
                  <a:srgbClr val="0000FF"/>
                </a:solidFill>
                <a:cs typeface="Times New Roman" pitchFamily="18" charset="0"/>
              </a:rPr>
              <a:t>μ</a:t>
            </a:r>
            <a:r>
              <a:rPr lang="en-US" altLang="zh-TW" sz="2400" dirty="0" smtClean="0">
                <a:solidFill>
                  <a:srgbClr val="0000FF"/>
                </a:solidFill>
                <a:cs typeface="Times New Roman" pitchFamily="18" charset="0"/>
              </a:rPr>
              <a:t>-2)/2 </a:t>
            </a:r>
            <a:r>
              <a:rPr lang="en-US" altLang="zh-TW" sz="2400" dirty="0" smtClean="0"/>
              <a:t>and </a:t>
            </a:r>
            <a:r>
              <a:rPr lang="el-GR" altLang="zh-TW" sz="2400" dirty="0" smtClean="0">
                <a:solidFill>
                  <a:srgbClr val="0000FF"/>
                </a:solidFill>
                <a:cs typeface="Times New Roman" pitchFamily="18" charset="0"/>
              </a:rPr>
              <a:t>Δα</a:t>
            </a:r>
            <a:r>
              <a:rPr lang="en-US" altLang="zh-TW" sz="2400" baseline="-25000" dirty="0" smtClean="0">
                <a:solidFill>
                  <a:srgbClr val="0000FF"/>
                </a:solidFill>
                <a:cs typeface="Times New Roman" pitchFamily="18" charset="0"/>
              </a:rPr>
              <a:t>had</a:t>
            </a:r>
            <a:r>
              <a:rPr lang="en-US" altLang="zh-TW" sz="2400" dirty="0" smtClean="0">
                <a:solidFill>
                  <a:srgbClr val="0000FF"/>
                </a:solidFill>
                <a:cs typeface="Times New Roman" pitchFamily="18" charset="0"/>
              </a:rPr>
              <a:t>(M</a:t>
            </a:r>
            <a:r>
              <a:rPr lang="en-US" altLang="zh-TW" sz="2400" baseline="-25000" dirty="0" smtClean="0">
                <a:solidFill>
                  <a:srgbClr val="0000FF"/>
                </a:solidFill>
                <a:cs typeface="Times New Roman" pitchFamily="18" charset="0"/>
              </a:rPr>
              <a:t>Z</a:t>
            </a:r>
            <a:r>
              <a:rPr lang="en-US" altLang="zh-TW" sz="2400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endParaRPr lang="zh-TW" alt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59395" name="Picture 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0"/>
            <a:ext cx="2882248" cy="78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1511" y="3214686"/>
            <a:ext cx="449248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5106" y="4754506"/>
            <a:ext cx="4366050" cy="210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矩形 29"/>
          <p:cNvSpPr/>
          <p:nvPr/>
        </p:nvSpPr>
        <p:spPr>
          <a:xfrm>
            <a:off x="4596140" y="4139991"/>
            <a:ext cx="3047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BESII in 2–5 GeV, precision  6%</a:t>
            </a:r>
          </a:p>
          <a:p>
            <a:r>
              <a:rPr lang="en-US" dirty="0" smtClean="0"/>
              <a:t>BESIII 2022   	              3%</a:t>
            </a:r>
            <a:endParaRPr lang="zh-TW" altLang="en-US" dirty="0" smtClean="0"/>
          </a:p>
        </p:txBody>
      </p:sp>
      <p:sp>
        <p:nvSpPr>
          <p:cNvPr id="13" name="Rectangle 45"/>
          <p:cNvSpPr/>
          <p:nvPr/>
        </p:nvSpPr>
        <p:spPr>
          <a:xfrm>
            <a:off x="0" y="928670"/>
            <a:ext cx="47148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it-IT" sz="2800" b="1" i="1" dirty="0" smtClean="0">
                <a:solidFill>
                  <a:srgbClr val="FF0000"/>
                </a:solidFill>
                <a:cs typeface="Times New Roman" pitchFamily="18" charset="0"/>
              </a:rPr>
              <a:t>  Luminosity </a:t>
            </a:r>
            <a:r>
              <a:rPr lang="it-IT" sz="2800" b="1" i="1" dirty="0" smtClean="0">
                <a:latin typeface="Viner Hand ITC" pitchFamily="66" charset="0"/>
                <a:cs typeface="Times New Roman" pitchFamily="18" charset="0"/>
              </a:rPr>
              <a:t>L </a:t>
            </a:r>
            <a:r>
              <a:rPr lang="it-IT" sz="2800" b="1" i="1" dirty="0" smtClean="0">
                <a:solidFill>
                  <a:srgbClr val="FF0000"/>
                </a:solidFill>
                <a:cs typeface="Times New Roman" pitchFamily="18" charset="0"/>
              </a:rPr>
              <a:t> is derived by </a:t>
            </a:r>
          </a:p>
          <a:p>
            <a:pPr marL="266700" indent="-266700"/>
            <a:r>
              <a:rPr lang="en-US" altLang="zh-TW" sz="2800" b="1" i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altLang="zh-TW" sz="2800" b="1" i="1" dirty="0" err="1" smtClean="0">
                <a:solidFill>
                  <a:srgbClr val="FF0000"/>
                </a:solidFill>
                <a:cs typeface="Times New Roman" pitchFamily="18" charset="0"/>
              </a:rPr>
              <a:t>Bhahha</a:t>
            </a:r>
            <a:r>
              <a:rPr lang="en-US" altLang="zh-TW" sz="2800" b="1" i="1" dirty="0" smtClean="0">
                <a:solidFill>
                  <a:srgbClr val="FF0000"/>
                </a:solidFill>
                <a:cs typeface="Times New Roman" pitchFamily="18" charset="0"/>
              </a:rPr>
              <a:t> event counting</a:t>
            </a:r>
            <a:endParaRPr lang="it-IT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6700" indent="-266700"/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</a:p>
          <a:p>
            <a:pPr marL="266700" indent="-266700"/>
            <a:endParaRPr lang="it-IT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6700" indent="-266700"/>
            <a:endParaRPr lang="it-IT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6700" indent="-266700"/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</a:p>
          <a:p>
            <a:pPr marL="266700" indent="-266700"/>
            <a:endParaRPr lang="it-IT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449263" indent="-266700"/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Bhabha detected for</a:t>
            </a:r>
            <a:endParaRPr lang="it-IT" sz="2400" b="1" dirty="0" smtClean="0"/>
          </a:p>
          <a:p>
            <a:pPr marL="449263" indent="-266700">
              <a:buFont typeface="Calibri" pitchFamily="34" charset="0"/>
              <a:buChar char="−"/>
            </a:pPr>
            <a:r>
              <a:rPr lang="en-US" sz="2000" b="1" i="1" dirty="0" smtClean="0">
                <a:solidFill>
                  <a:srgbClr val="0000FF"/>
                </a:solidFill>
              </a:rPr>
              <a:t>a pair of back-back electrons, </a:t>
            </a:r>
            <a:endParaRPr lang="en-US" sz="2000" dirty="0" smtClean="0"/>
          </a:p>
          <a:p>
            <a:pPr marL="449263" indent="-266700">
              <a:buFont typeface="Calibri" pitchFamily="34" charset="0"/>
              <a:buChar char="−"/>
            </a:pPr>
            <a:r>
              <a:rPr lang="en-US" sz="2000" b="1" i="1" dirty="0" smtClean="0">
                <a:solidFill>
                  <a:srgbClr val="0000FF"/>
                </a:solidFill>
              </a:rPr>
              <a:t>precision </a:t>
            </a:r>
            <a:r>
              <a:rPr lang="el-GR" sz="2000" b="1" i="1" dirty="0" smtClean="0">
                <a:solidFill>
                  <a:srgbClr val="0000FF"/>
                </a:solidFill>
              </a:rPr>
              <a:t>θ</a:t>
            </a:r>
            <a:r>
              <a:rPr lang="en-US" sz="2000" b="1" i="1" dirty="0" smtClean="0">
                <a:solidFill>
                  <a:srgbClr val="0000FF"/>
                </a:solidFill>
              </a:rPr>
              <a:t> of 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e,e</a:t>
            </a:r>
            <a:r>
              <a:rPr lang="en-US" sz="2000" b="1" i="1" dirty="0" smtClean="0">
                <a:solidFill>
                  <a:srgbClr val="0000FF"/>
                </a:solidFill>
              </a:rPr>
              <a:t>(</a:t>
            </a:r>
            <a:r>
              <a:rPr lang="el-GR" sz="2000" b="1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sz="2000" b="1" i="1" dirty="0" smtClean="0">
                <a:solidFill>
                  <a:srgbClr val="0000FF"/>
                </a:solidFill>
                <a:cs typeface="Times New Roman" pitchFamily="18" charset="0"/>
              </a:rPr>
              <a:t>) in </a:t>
            </a:r>
            <a:r>
              <a:rPr lang="en-US" sz="2000" b="1" i="1" dirty="0" err="1" smtClean="0">
                <a:solidFill>
                  <a:srgbClr val="0000FF"/>
                </a:solidFill>
                <a:cs typeface="Times New Roman" pitchFamily="18" charset="0"/>
              </a:rPr>
              <a:t>fiducial</a:t>
            </a:r>
            <a:r>
              <a:rPr lang="en-US" sz="2000" b="1" i="1" dirty="0" smtClean="0">
                <a:solidFill>
                  <a:srgbClr val="0000FF"/>
                </a:solidFill>
                <a:cs typeface="Times New Roman" pitchFamily="18" charset="0"/>
              </a:rPr>
              <a:t> region</a:t>
            </a:r>
          </a:p>
          <a:p>
            <a:pPr marL="355600" indent="-355600"/>
            <a:endParaRPr lang="en-US" sz="2000" b="1" i="1" dirty="0" smtClean="0">
              <a:solidFill>
                <a:srgbClr val="0000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282" y="1928802"/>
            <a:ext cx="2517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28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28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28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en-US" sz="2800" b="1" i="1" dirty="0" smtClean="0">
                <a:solidFill>
                  <a:srgbClr val="FF0000"/>
                </a:solidFill>
                <a:cs typeface="Times New Roman" pitchFamily="18" charset="0"/>
              </a:rPr>
              <a:t> → </a:t>
            </a:r>
            <a:r>
              <a:rPr lang="it-IT" sz="28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28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28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28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it-IT" sz="2800" b="1" i="1" dirty="0" smtClean="0">
                <a:solidFill>
                  <a:srgbClr val="FF0000"/>
                </a:solidFill>
                <a:cs typeface="Times New Roman" pitchFamily="18" charset="0"/>
              </a:rPr>
              <a:t>(n</a:t>
            </a:r>
            <a:r>
              <a:rPr lang="el-GR" sz="2800" b="1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2800" b="1" i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it-IT" sz="28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5" name="群組 29"/>
          <p:cNvGrpSpPr>
            <a:grpSpLocks noChangeAspect="1"/>
          </p:cNvGrpSpPr>
          <p:nvPr/>
        </p:nvGrpSpPr>
        <p:grpSpPr>
          <a:xfrm>
            <a:off x="71406" y="2643182"/>
            <a:ext cx="4500594" cy="846635"/>
            <a:chOff x="285720" y="1523317"/>
            <a:chExt cx="4028636" cy="743614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27438" y="1591660"/>
              <a:ext cx="2500330" cy="675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5885" y="1581771"/>
              <a:ext cx="1350543" cy="63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矩形 17"/>
            <p:cNvSpPr/>
            <p:nvPr/>
          </p:nvSpPr>
          <p:spPr>
            <a:xfrm>
              <a:off x="285720" y="1523317"/>
              <a:ext cx="4028636" cy="691238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568952" cy="576064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Radiative Bhabha, NLO, NNLO  </a:t>
            </a:r>
            <a:endParaRPr lang="zh-TW" alt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72132" y="71414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it-IT" sz="3200" b="1" i="1" dirty="0" smtClean="0">
                <a:solidFill>
                  <a:srgbClr val="FF0000"/>
                </a:solidFill>
              </a:rPr>
              <a:t> 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 </a:t>
            </a:r>
            <a:r>
              <a:rPr lang="it-IT" sz="3200" b="1" i="1" dirty="0" smtClean="0">
                <a:solidFill>
                  <a:srgbClr val="FF0000"/>
                </a:solidFill>
              </a:rPr>
              <a:t>(n</a:t>
            </a:r>
            <a:r>
              <a:rPr lang="el-GR" sz="3200" b="1" dirty="0" smtClean="0">
                <a:solidFill>
                  <a:srgbClr val="FF0000"/>
                </a:solidFill>
              </a:rPr>
              <a:t>γ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zh-TW" altLang="en-US" sz="3200" dirty="0"/>
          </a:p>
        </p:txBody>
      </p:sp>
      <p:sp>
        <p:nvSpPr>
          <p:cNvPr id="17" name="矩形 16"/>
          <p:cNvSpPr/>
          <p:nvPr/>
        </p:nvSpPr>
        <p:spPr>
          <a:xfrm>
            <a:off x="214282" y="928386"/>
            <a:ext cx="8572560" cy="200054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44500" indent="-444500">
              <a:tabLst>
                <a:tab pos="265113" algn="l"/>
              </a:tabLst>
            </a:pPr>
            <a:r>
              <a:rPr lang="en-US" altLang="zh-TW" sz="2800" dirty="0" smtClean="0"/>
              <a:t>Methods used  for multiple photon corrections </a:t>
            </a:r>
          </a:p>
          <a:p>
            <a:pPr marL="358775" indent="-268288">
              <a:buFont typeface="+mj-lt"/>
              <a:buAutoNum type="arabicPeriod"/>
              <a:tabLst>
                <a:tab pos="265113" algn="l"/>
              </a:tabLst>
            </a:pPr>
            <a:r>
              <a:rPr lang="en-US" altLang="zh-TW" sz="2400" b="1" dirty="0" smtClean="0"/>
              <a:t>SF:  </a:t>
            </a:r>
            <a:r>
              <a:rPr lang="en-US" altLang="zh-TW" sz="2400" dirty="0" smtClean="0"/>
              <a:t>analytical collinear QED Structure Functions</a:t>
            </a:r>
          </a:p>
          <a:p>
            <a:pPr marL="358775" indent="-268288">
              <a:buFont typeface="+mj-lt"/>
              <a:buAutoNum type="arabicPeriod"/>
              <a:tabLst>
                <a:tab pos="265113" algn="l"/>
              </a:tabLst>
            </a:pPr>
            <a:r>
              <a:rPr lang="en-US" altLang="zh-TW" sz="2400" b="1" dirty="0" smtClean="0"/>
              <a:t>YFS exponentiation Small angle,</a:t>
            </a:r>
            <a:r>
              <a:rPr lang="en-US" altLang="zh-TW" sz="2400" dirty="0" smtClean="0"/>
              <a:t>	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0.054% BHLUMI (LEP)</a:t>
            </a:r>
          </a:p>
          <a:p>
            <a:pPr marL="358775" indent="-268288">
              <a:tabLst>
                <a:tab pos="265113" algn="l"/>
              </a:tabLst>
            </a:pPr>
            <a:r>
              <a:rPr lang="en-US" altLang="zh-TW" sz="2400" b="1" dirty="0" smtClean="0"/>
              <a:t>		YFS exponentiation Large </a:t>
            </a:r>
            <a:r>
              <a:rPr lang="en-US" altLang="zh-TW" sz="2400" b="1" dirty="0" err="1" smtClean="0"/>
              <a:t>ange</a:t>
            </a:r>
            <a:r>
              <a:rPr lang="en-US" altLang="zh-TW" sz="2400" b="1" dirty="0" smtClean="0"/>
              <a:t>, 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	BHWIDE (LEP)  </a:t>
            </a:r>
          </a:p>
          <a:p>
            <a:pPr marL="358775" indent="-269875">
              <a:buFont typeface="+mj-lt"/>
              <a:buAutoNum type="arabicPeriod" startAt="3"/>
              <a:tabLst>
                <a:tab pos="265113" algn="l"/>
              </a:tabLst>
            </a:pPr>
            <a:r>
              <a:rPr lang="en-US" altLang="zh-TW" sz="2400" b="1" dirty="0" smtClean="0"/>
              <a:t>PS: Parton Shower, Large angle</a:t>
            </a:r>
            <a:r>
              <a:rPr lang="en-US" altLang="zh-TW" sz="2400" dirty="0" smtClean="0"/>
              <a:t>	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0.1%	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BabaYaga@NLO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" name="群組 22"/>
          <p:cNvGrpSpPr>
            <a:grpSpLocks noChangeAspect="1"/>
          </p:cNvGrpSpPr>
          <p:nvPr/>
        </p:nvGrpSpPr>
        <p:grpSpPr>
          <a:xfrm>
            <a:off x="5429256" y="4000504"/>
            <a:ext cx="3309617" cy="2714644"/>
            <a:chOff x="500034" y="2751166"/>
            <a:chExt cx="4500594" cy="3796239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2751166"/>
              <a:ext cx="4495800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4714884"/>
              <a:ext cx="4500594" cy="183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矩形 23"/>
          <p:cNvSpPr/>
          <p:nvPr/>
        </p:nvSpPr>
        <p:spPr>
          <a:xfrm>
            <a:off x="5429256" y="3571876"/>
            <a:ext cx="144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collinear log 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643314"/>
            <a:ext cx="1219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矩形 24"/>
          <p:cNvSpPr/>
          <p:nvPr/>
        </p:nvSpPr>
        <p:spPr>
          <a:xfrm>
            <a:off x="6699379" y="3929066"/>
            <a:ext cx="2444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200" dirty="0" smtClean="0">
                <a:solidFill>
                  <a:srgbClr val="0000FF"/>
                </a:solidFill>
              </a:rPr>
              <a:t>C.M. </a:t>
            </a:r>
            <a:r>
              <a:rPr lang="en-US" altLang="zh-TW" sz="1200" dirty="0" err="1" smtClean="0">
                <a:solidFill>
                  <a:srgbClr val="0000FF"/>
                </a:solidFill>
              </a:rPr>
              <a:t>Carloni</a:t>
            </a:r>
            <a:r>
              <a:rPr lang="en-US" altLang="zh-TW" sz="1200" dirty="0" smtClean="0">
                <a:solidFill>
                  <a:srgbClr val="0000FF"/>
                </a:solidFill>
              </a:rPr>
              <a:t> </a:t>
            </a:r>
            <a:r>
              <a:rPr lang="en-US" altLang="zh-TW" sz="1200" dirty="0" err="1" smtClean="0">
                <a:solidFill>
                  <a:srgbClr val="0000FF"/>
                </a:solidFill>
              </a:rPr>
              <a:t>Calame</a:t>
            </a:r>
            <a:endParaRPr lang="en-US" altLang="zh-TW" sz="1200" dirty="0" smtClean="0">
              <a:solidFill>
                <a:srgbClr val="0000FF"/>
              </a:solidFill>
            </a:endParaRPr>
          </a:p>
          <a:p>
            <a:pPr algn="r"/>
            <a:r>
              <a:rPr lang="en-US" altLang="zh-TW" sz="1200" dirty="0" smtClean="0">
                <a:solidFill>
                  <a:srgbClr val="0000FF"/>
                </a:solidFill>
              </a:rPr>
              <a:t>ECFA Higgs CERN 2021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4282" y="3472458"/>
            <a:ext cx="4429156" cy="38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lnSpc>
                <a:spcPts val="2200"/>
              </a:lnSpc>
              <a:tabLst>
                <a:tab pos="265113" algn="l"/>
              </a:tabLst>
            </a:pPr>
            <a:r>
              <a:rPr lang="it-IT" sz="2400" b="1" i="1" dirty="0" smtClean="0">
                <a:solidFill>
                  <a:srgbClr val="FF0000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2400" b="1" i="1" dirty="0" smtClean="0">
                <a:solidFill>
                  <a:srgbClr val="FF0000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</a:rPr>
              <a:t>− </a:t>
            </a:r>
            <a:r>
              <a:rPr lang="it-IT" sz="2400" b="1" i="1" dirty="0" smtClean="0">
                <a:solidFill>
                  <a:srgbClr val="FF0000"/>
                </a:solidFill>
              </a:rPr>
              <a:t>collision luminosity </a:t>
            </a:r>
          </a:p>
        </p:txBody>
      </p:sp>
      <p:pic>
        <p:nvPicPr>
          <p:cNvPr id="22536" name="Picture 8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34" y="3795430"/>
            <a:ext cx="2180375" cy="6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771" y="4429132"/>
            <a:ext cx="2214577" cy="6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87489"/>
            <a:ext cx="2247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 15"/>
          <p:cNvSpPr/>
          <p:nvPr/>
        </p:nvSpPr>
        <p:spPr>
          <a:xfrm>
            <a:off x="2687663" y="4000504"/>
            <a:ext cx="2098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</a:rPr>
              <a:t>Luminosity errors:</a:t>
            </a:r>
          </a:p>
          <a:p>
            <a:r>
              <a:rPr lang="en-US" altLang="zh-TW" i="1" dirty="0" smtClean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TW" i="1" dirty="0" smtClean="0">
                <a:solidFill>
                  <a:srgbClr val="FF0000"/>
                </a:solidFill>
              </a:rPr>
              <a:t>Theory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29256" y="3143248"/>
            <a:ext cx="219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dirty="0" smtClean="0">
                <a:solidFill>
                  <a:srgbClr val="FF0000"/>
                </a:solidFill>
              </a:rPr>
              <a:t>Flavor Factories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4282" y="5587489"/>
            <a:ext cx="4857784" cy="1000274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TW" i="1" dirty="0" smtClean="0"/>
              <a:t>		           Large angle @ Flavor</a:t>
            </a:r>
          </a:p>
          <a:p>
            <a:pPr>
              <a:spcBef>
                <a:spcPts val="300"/>
              </a:spcBef>
            </a:pPr>
            <a:r>
              <a:rPr lang="en-US" altLang="zh-TW" i="1" dirty="0" smtClean="0"/>
              <a:t>		           Small angle @ LEP</a:t>
            </a:r>
          </a:p>
          <a:p>
            <a:pPr>
              <a:spcBef>
                <a:spcPts val="300"/>
              </a:spcBef>
            </a:pPr>
            <a:r>
              <a:rPr lang="en-US" altLang="zh-TW" i="1" dirty="0" smtClean="0"/>
              <a:t>		           Small angle @ t</a:t>
            </a:r>
            <a:r>
              <a:rPr lang="en-US" altLang="zh-TW" i="1" spc="-1500" baseline="52000" dirty="0" smtClean="0"/>
              <a:t>—</a:t>
            </a:r>
            <a:r>
              <a:rPr lang="en-US" altLang="zh-TW" i="1" dirty="0" smtClean="0"/>
              <a:t>t  thresh.</a:t>
            </a:r>
            <a:endParaRPr lang="zh-TW" altLang="en-US" i="1" dirty="0"/>
          </a:p>
        </p:txBody>
      </p:sp>
      <p:sp>
        <p:nvSpPr>
          <p:cNvPr id="20" name="矩形 19"/>
          <p:cNvSpPr/>
          <p:nvPr/>
        </p:nvSpPr>
        <p:spPr>
          <a:xfrm>
            <a:off x="4000496" y="5096941"/>
            <a:ext cx="997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G. </a:t>
            </a:r>
            <a:r>
              <a:rPr lang="en-US" sz="1200" dirty="0" err="1" smtClean="0">
                <a:solidFill>
                  <a:srgbClr val="0000FF"/>
                </a:solidFill>
              </a:rPr>
              <a:t>Montagna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altLang="zh-TW" sz="1200" dirty="0" err="1" smtClean="0">
                <a:solidFill>
                  <a:srgbClr val="0000FF"/>
                </a:solidFill>
              </a:rPr>
              <a:t>Ustron</a:t>
            </a:r>
            <a:r>
              <a:rPr lang="en-US" altLang="zh-TW" sz="1200" dirty="0" smtClean="0">
                <a:solidFill>
                  <a:srgbClr val="0000FF"/>
                </a:solidFill>
              </a:rPr>
              <a:t>, 2015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4282" y="5087423"/>
            <a:ext cx="144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collinear log 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168379"/>
            <a:ext cx="1219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標題 62"/>
          <p:cNvSpPr>
            <a:spLocks noGrp="1"/>
          </p:cNvSpPr>
          <p:nvPr>
            <p:ph type="title"/>
          </p:nvPr>
        </p:nvSpPr>
        <p:spPr>
          <a:xfrm>
            <a:off x="285720" y="71414"/>
            <a:ext cx="8715436" cy="576064"/>
          </a:xfrm>
        </p:spPr>
        <p:txBody>
          <a:bodyPr/>
          <a:lstStyle/>
          <a:p>
            <a:pPr lvl="0"/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Bhabha:  </a:t>
            </a:r>
            <a:r>
              <a:rPr lang="it-IT" i="1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it-IT" i="1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it-IT" i="1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it-IT" i="1" baseline="30000" dirty="0" smtClean="0">
                <a:solidFill>
                  <a:srgbClr val="FF0000"/>
                </a:solidFill>
                <a:latin typeface="+mn-lt"/>
              </a:rPr>
              <a:t>−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 →</a:t>
            </a:r>
            <a:r>
              <a:rPr lang="it-IT" i="1" dirty="0" smtClean="0">
                <a:solidFill>
                  <a:srgbClr val="FF0000"/>
                </a:solidFill>
                <a:latin typeface="+mn-lt"/>
              </a:rPr>
              <a:t> e</a:t>
            </a:r>
            <a:r>
              <a:rPr lang="it-IT" i="1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it-IT" i="1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it-IT" i="1" baseline="30000" dirty="0" smtClean="0">
                <a:solidFill>
                  <a:srgbClr val="FF0000"/>
                </a:solidFill>
                <a:latin typeface="+mn-lt"/>
              </a:rPr>
              <a:t>−</a:t>
            </a:r>
            <a:r>
              <a:rPr lang="it-IT" i="1" dirty="0" smtClean="0">
                <a:solidFill>
                  <a:srgbClr val="FF0000"/>
                </a:solidFill>
                <a:latin typeface="+mn-lt"/>
              </a:rPr>
              <a:t>(n</a:t>
            </a:r>
            <a:r>
              <a:rPr lang="el-GR" dirty="0" smtClean="0">
                <a:solidFill>
                  <a:srgbClr val="FF0000"/>
                </a:solidFill>
                <a:latin typeface="+mn-lt"/>
              </a:rPr>
              <a:t>γ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)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√s dependency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657035"/>
            <a:ext cx="5214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tabLst>
                <a:tab pos="360363" algn="l"/>
              </a:tabLst>
            </a:pPr>
            <a:r>
              <a:rPr lang="en-US" altLang="zh-TW" sz="2400" b="1" dirty="0" smtClean="0">
                <a:cs typeface="Calibri" pitchFamily="34" charset="0"/>
              </a:rPr>
              <a:t> </a:t>
            </a:r>
          </a:p>
        </p:txBody>
      </p:sp>
      <p:sp>
        <p:nvSpPr>
          <p:cNvPr id="11" name="矩形 10"/>
          <p:cNvSpPr/>
          <p:nvPr/>
        </p:nvSpPr>
        <p:spPr>
          <a:xfrm>
            <a:off x="357158" y="857232"/>
            <a:ext cx="5572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tabLst>
                <a:tab pos="360363" algn="l"/>
              </a:tabLst>
            </a:pPr>
            <a:r>
              <a:rPr lang="en-US" altLang="zh-TW" sz="2000" b="1" dirty="0" smtClean="0">
                <a:cs typeface="Calibri" pitchFamily="34" charset="0"/>
              </a:rPr>
              <a:t>BHWIDE  center-of-mass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000" b="1" dirty="0" smtClean="0">
                <a:solidFill>
                  <a:srgbClr val="0000FF"/>
                </a:solidFill>
                <a:cs typeface="Calibri" pitchFamily="34" charset="0"/>
              </a:rPr>
              <a:t>√s = 2 - 10 GeV, </a:t>
            </a:r>
            <a:r>
              <a:rPr lang="el-GR" altLang="zh-TW" sz="2000" b="1" dirty="0" smtClean="0">
                <a:solidFill>
                  <a:srgbClr val="0000FF"/>
                </a:solidFill>
                <a:cs typeface="Calibri" pitchFamily="34" charset="0"/>
              </a:rPr>
              <a:t>θ</a:t>
            </a:r>
            <a:r>
              <a:rPr lang="en-US" altLang="zh-TW" sz="2000" b="1" dirty="0" smtClean="0">
                <a:solidFill>
                  <a:srgbClr val="0000FF"/>
                </a:solidFill>
                <a:cs typeface="Calibri" pitchFamily="34" charset="0"/>
              </a:rPr>
              <a:t> range 1 – 20</a:t>
            </a:r>
            <a:r>
              <a:rPr lang="en-US" altLang="zh-TW" sz="2000" b="1" baseline="30000" dirty="0" smtClean="0">
                <a:solidFill>
                  <a:srgbClr val="0000FF"/>
                </a:solidFill>
                <a:cs typeface="Calibri" pitchFamily="34" charset="0"/>
              </a:rPr>
              <a:t>o</a:t>
            </a:r>
            <a:endParaRPr lang="en-US" altLang="zh-TW" sz="2000" b="1" dirty="0" smtClean="0">
              <a:solidFill>
                <a:srgbClr val="FF0000"/>
              </a:solidFill>
              <a:cs typeface="Calibri" pitchFamily="34" charset="0"/>
            </a:endParaRPr>
          </a:p>
          <a:p>
            <a:pPr marL="361950" indent="-357188">
              <a:buFont typeface="Courier New" pitchFamily="49" charset="0"/>
              <a:buChar char="o"/>
              <a:tabLst>
                <a:tab pos="360363" algn="l"/>
              </a:tabLst>
            </a:pPr>
            <a:r>
              <a:rPr lang="el-GR" altLang="zh-TW" sz="2000" b="1" dirty="0" smtClean="0">
                <a:solidFill>
                  <a:srgbClr val="FF0000"/>
                </a:solidFill>
                <a:cs typeface="Calibri" pitchFamily="34" charset="0"/>
              </a:rPr>
              <a:t>θ </a:t>
            </a:r>
            <a:r>
              <a:rPr lang="en-US" altLang="zh-TW" sz="2000" b="1" dirty="0" smtClean="0">
                <a:solidFill>
                  <a:srgbClr val="FF0000"/>
                </a:solidFill>
                <a:cs typeface="Calibri" pitchFamily="34" charset="0"/>
              </a:rPr>
              <a:t>distribution</a:t>
            </a:r>
            <a:r>
              <a:rPr lang="en-US" altLang="zh-TW" sz="2000" b="1" dirty="0" smtClean="0">
                <a:cs typeface="Calibri" pitchFamily="34" charset="0"/>
              </a:rPr>
              <a:t>:   well overlapped</a:t>
            </a:r>
          </a:p>
          <a:p>
            <a:pPr marL="361950" indent="-357188">
              <a:buFont typeface="Courier New" pitchFamily="49" charset="0"/>
              <a:buChar char="o"/>
              <a:tabLst>
                <a:tab pos="360363" algn="l"/>
              </a:tabLst>
            </a:pPr>
            <a:r>
              <a:rPr lang="en-US" altLang="zh-TW" sz="2000" b="1" dirty="0" smtClean="0">
                <a:cs typeface="Calibri" pitchFamily="34" charset="0"/>
              </a:rPr>
              <a:t>Cross section much higher at lower</a:t>
            </a:r>
            <a:r>
              <a:rPr lang="en-US" altLang="zh-TW" sz="2000" b="1" dirty="0" smtClean="0">
                <a:solidFill>
                  <a:srgbClr val="0000FF"/>
                </a:solidFill>
                <a:cs typeface="Calibri" pitchFamily="34" charset="0"/>
              </a:rPr>
              <a:t> √s</a:t>
            </a:r>
            <a:r>
              <a:rPr lang="en-US" altLang="zh-TW" sz="2000" b="1" dirty="0" smtClean="0">
                <a:cs typeface="Calibri" pitchFamily="34" charset="0"/>
              </a:rPr>
              <a:t>   </a:t>
            </a:r>
          </a:p>
        </p:txBody>
      </p:sp>
      <p:grpSp>
        <p:nvGrpSpPr>
          <p:cNvPr id="2" name="群組 9"/>
          <p:cNvGrpSpPr/>
          <p:nvPr/>
        </p:nvGrpSpPr>
        <p:grpSpPr>
          <a:xfrm>
            <a:off x="5000628" y="1214422"/>
            <a:ext cx="3504386" cy="5429288"/>
            <a:chOff x="5050790" y="571480"/>
            <a:chExt cx="3933014" cy="607223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2066" y="571480"/>
              <a:ext cx="3911738" cy="2995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50790" y="3643314"/>
              <a:ext cx="3893977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矩形 7"/>
            <p:cNvSpPr/>
            <p:nvPr/>
          </p:nvSpPr>
          <p:spPr>
            <a:xfrm>
              <a:off x="8572528" y="71435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algn="ctr"/>
              <a:r>
                <a:rPr lang="en-US" altLang="zh-TW" baseline="30000" dirty="0" smtClean="0">
                  <a:solidFill>
                    <a:schemeClr val="tx1"/>
                  </a:solidFill>
                </a:rPr>
                <a:t>o</a:t>
              </a:r>
              <a:endParaRPr lang="zh-TW" alt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388000" y="3857628"/>
              <a:ext cx="255966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algn="ctr"/>
              <a:r>
                <a:rPr lang="en-US" altLang="zh-TW" baseline="30000" dirty="0" smtClean="0">
                  <a:solidFill>
                    <a:schemeClr val="tx1"/>
                  </a:solidFill>
                </a:rPr>
                <a:t>o</a:t>
              </a:r>
              <a:endParaRPr lang="zh-TW" altLang="en-US" baseline="30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429000"/>
            <a:ext cx="3357586" cy="311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357158" y="2357430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tabLst>
                <a:tab pos="360363" algn="l"/>
              </a:tabLst>
            </a:pPr>
            <a:r>
              <a:rPr lang="it-IT" sz="2000" b="1" dirty="0" smtClean="0"/>
              <a:t>e</a:t>
            </a:r>
            <a:r>
              <a:rPr lang="it-IT" sz="2000" b="1" baseline="30000" dirty="0" smtClean="0"/>
              <a:t>+</a:t>
            </a:r>
            <a:r>
              <a:rPr lang="it-IT" sz="2000" b="1" dirty="0" smtClean="0"/>
              <a:t>e</a:t>
            </a:r>
            <a:r>
              <a:rPr lang="it-IT" sz="2000" b="1" baseline="30000" dirty="0" smtClean="0"/>
              <a:t>−</a:t>
            </a:r>
            <a:r>
              <a:rPr lang="zh-TW" altLang="en-US" sz="2000" b="1" baseline="30000" dirty="0" smtClean="0">
                <a:cs typeface="Calibri" pitchFamily="34" charset="0"/>
              </a:rPr>
              <a:t> </a:t>
            </a:r>
            <a:r>
              <a:rPr lang="en-US" altLang="zh-TW" sz="2000" b="1" dirty="0" smtClean="0">
                <a:cs typeface="Calibri" pitchFamily="34" charset="0"/>
              </a:rPr>
              <a:t> back-to-back  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000" b="1" dirty="0" smtClean="0">
                <a:cs typeface="Calibri" pitchFamily="34" charset="0"/>
              </a:rPr>
              <a:t>60 </a:t>
            </a:r>
            <a:r>
              <a:rPr lang="en-US" altLang="zh-TW" sz="2000" b="1" dirty="0" err="1" smtClean="0">
                <a:cs typeface="Calibri" pitchFamily="34" charset="0"/>
              </a:rPr>
              <a:t>mRad</a:t>
            </a:r>
            <a:r>
              <a:rPr lang="en-US" altLang="zh-TW" sz="2000" b="1" dirty="0" smtClean="0">
                <a:cs typeface="Calibri" pitchFamily="34" charset="0"/>
              </a:rPr>
              <a:t> beam-crossing boost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000" dirty="0" smtClean="0">
                <a:cs typeface="Calibri" pitchFamily="34" charset="0"/>
              </a:rPr>
              <a:t>Delta/tails  for 0</a:t>
            </a:r>
            <a:r>
              <a:rPr lang="el-GR" altLang="zh-TW" sz="2000" dirty="0" smtClean="0">
                <a:cs typeface="Calibri" pitchFamily="34" charset="0"/>
              </a:rPr>
              <a:t>γ</a:t>
            </a:r>
            <a:r>
              <a:rPr lang="en-US" altLang="zh-TW" sz="2000" dirty="0" smtClean="0">
                <a:cs typeface="Calibri" pitchFamily="34" charset="0"/>
              </a:rPr>
              <a:t>/n</a:t>
            </a:r>
            <a:r>
              <a:rPr lang="el-GR" altLang="zh-TW" sz="2000" dirty="0" smtClean="0">
                <a:cs typeface="Calibri" pitchFamily="34" charset="0"/>
              </a:rPr>
              <a:t>γ</a:t>
            </a:r>
            <a:r>
              <a:rPr lang="en-US" altLang="zh-TW" sz="2000" dirty="0" smtClean="0">
                <a:cs typeface="Calibri" pitchFamily="34" charset="0"/>
              </a:rPr>
              <a:t>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857232"/>
            <a:ext cx="36720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標題 62"/>
          <p:cNvSpPr>
            <a:spLocks noGrp="1"/>
          </p:cNvSpPr>
          <p:nvPr>
            <p:ph type="title"/>
          </p:nvPr>
        </p:nvSpPr>
        <p:spPr>
          <a:xfrm>
            <a:off x="285720" y="71414"/>
            <a:ext cx="8858280" cy="576064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Bhabha:  </a:t>
            </a:r>
            <a:r>
              <a:rPr lang="it-IT" i="1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it-IT" i="1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it-IT" i="1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it-IT" i="1" baseline="30000" dirty="0" smtClean="0">
                <a:solidFill>
                  <a:srgbClr val="FF0000"/>
                </a:solidFill>
                <a:latin typeface="+mn-lt"/>
              </a:rPr>
              <a:t>−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 →</a:t>
            </a:r>
            <a:r>
              <a:rPr lang="it-IT" i="1" dirty="0" smtClean="0">
                <a:solidFill>
                  <a:srgbClr val="FF0000"/>
                </a:solidFill>
                <a:latin typeface="+mn-lt"/>
              </a:rPr>
              <a:t> e</a:t>
            </a:r>
            <a:r>
              <a:rPr lang="it-IT" i="1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it-IT" i="1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it-IT" i="1" baseline="30000" dirty="0" smtClean="0">
                <a:solidFill>
                  <a:srgbClr val="FF0000"/>
                </a:solidFill>
                <a:latin typeface="+mn-lt"/>
              </a:rPr>
              <a:t>−</a:t>
            </a:r>
            <a:r>
              <a:rPr lang="it-IT" i="1" dirty="0" smtClean="0">
                <a:solidFill>
                  <a:srgbClr val="FF0000"/>
                </a:solidFill>
                <a:latin typeface="+mn-lt"/>
              </a:rPr>
              <a:t>(n</a:t>
            </a:r>
            <a:r>
              <a:rPr lang="el-GR" dirty="0" smtClean="0">
                <a:solidFill>
                  <a:srgbClr val="FF0000"/>
                </a:solidFill>
                <a:latin typeface="+mn-lt"/>
              </a:rPr>
              <a:t>γ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) 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cross section 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406" y="785794"/>
            <a:ext cx="557216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tabLst>
                <a:tab pos="360363" algn="l"/>
              </a:tabLst>
            </a:pPr>
            <a:r>
              <a:rPr lang="en-US" altLang="zh-TW" sz="2400" b="1" dirty="0" smtClean="0">
                <a:cs typeface="Calibri" pitchFamily="34" charset="0"/>
              </a:rPr>
              <a:t>BHLUMI/BHWIDE  CM-frame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400" b="1" dirty="0" smtClean="0">
                <a:cs typeface="Calibri" pitchFamily="34" charset="0"/>
              </a:rPr>
              <a:t>YFS algorithm for radiation</a:t>
            </a:r>
          </a:p>
          <a:p>
            <a:pPr marL="357188" indent="-357188">
              <a:tabLst>
                <a:tab pos="360363" algn="l"/>
              </a:tabLst>
            </a:pPr>
            <a:r>
              <a:rPr lang="it-IT" sz="2400" b="1" i="1" dirty="0" smtClean="0">
                <a:solidFill>
                  <a:srgbClr val="0000FF"/>
                </a:solidFill>
              </a:rPr>
              <a:t>Compare cross section in 1° - 20° </a:t>
            </a:r>
            <a:endParaRPr lang="it-IT" sz="2400" b="1" i="1" baseline="30000" dirty="0" smtClean="0">
              <a:solidFill>
                <a:srgbClr val="0000FF"/>
              </a:solidFill>
            </a:endParaRPr>
          </a:p>
          <a:p>
            <a:pPr marL="357188" indent="-357188">
              <a:tabLst>
                <a:tab pos="360363" algn="l"/>
              </a:tabLst>
            </a:pPr>
            <a:r>
              <a:rPr lang="en-US" altLang="zh-TW" i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BHLUMI E</a:t>
            </a:r>
            <a:r>
              <a:rPr lang="el-GR" altLang="zh-TW" i="1" baseline="-25000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γ</a:t>
            </a:r>
            <a:r>
              <a:rPr lang="en-US" altLang="zh-TW" i="1" baseline="-25000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</a:t>
            </a:r>
            <a:r>
              <a:rPr lang="en-US" altLang="zh-TW" i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&gt; 10</a:t>
            </a:r>
            <a:r>
              <a:rPr lang="en-US" altLang="zh-TW" i="1" baseline="30000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-4</a:t>
            </a:r>
            <a:r>
              <a:rPr lang="en-US" altLang="zh-TW" i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Ebeam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i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BHWIDE E</a:t>
            </a:r>
            <a:r>
              <a:rPr lang="el-GR" altLang="zh-TW" i="1" baseline="-25000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γ</a:t>
            </a:r>
            <a:r>
              <a:rPr lang="en-US" altLang="zh-TW" i="1" baseline="-25000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</a:t>
            </a:r>
            <a:r>
              <a:rPr lang="en-US" altLang="zh-TW" i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&gt; 10</a:t>
            </a:r>
            <a:r>
              <a:rPr lang="en-US" altLang="zh-TW" i="1" baseline="30000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-5</a:t>
            </a:r>
            <a:r>
              <a:rPr lang="en-US" altLang="zh-TW" i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</a:t>
            </a:r>
            <a:r>
              <a:rPr lang="en-US" altLang="zh-TW" i="1" dirty="0" err="1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Ebeam</a:t>
            </a:r>
            <a:endParaRPr lang="it-IT" dirty="0" smtClean="0"/>
          </a:p>
          <a:p>
            <a:pPr marL="357188" indent="-357188">
              <a:spcBef>
                <a:spcPts val="1200"/>
              </a:spcBef>
              <a:buFont typeface="Calibri" pitchFamily="34" charset="0"/>
              <a:buChar char="○"/>
              <a:tabLst>
                <a:tab pos="360363" algn="l"/>
              </a:tabLst>
            </a:pPr>
            <a:r>
              <a:rPr lang="it-IT" sz="2000" b="1" dirty="0" smtClean="0">
                <a:solidFill>
                  <a:srgbClr val="0000FF"/>
                </a:solidFill>
              </a:rPr>
              <a:t>BHWIDE</a:t>
            </a:r>
            <a:r>
              <a:rPr lang="it-IT" sz="2000" dirty="0" smtClean="0">
                <a:solidFill>
                  <a:srgbClr val="FF0000"/>
                </a:solidFill>
              </a:rPr>
              <a:t> is for “Large Angle” region </a:t>
            </a:r>
            <a:r>
              <a:rPr lang="it-IT" sz="2000" b="1" dirty="0" smtClean="0">
                <a:solidFill>
                  <a:srgbClr val="0000FF"/>
                </a:solidFill>
              </a:rPr>
              <a:t>&gt; 6° </a:t>
            </a:r>
          </a:p>
          <a:p>
            <a:pPr marL="357188" indent="-357188">
              <a:tabLst>
                <a:tab pos="360363" algn="l"/>
              </a:tabLst>
            </a:pPr>
            <a:r>
              <a:rPr lang="it-IT" sz="2000" dirty="0" smtClean="0">
                <a:solidFill>
                  <a:srgbClr val="FF0000"/>
                </a:solidFill>
              </a:rPr>
              <a:t>	</a:t>
            </a:r>
            <a:r>
              <a:rPr lang="it-IT" sz="2000" b="1" dirty="0" smtClean="0">
                <a:solidFill>
                  <a:srgbClr val="0000FF"/>
                </a:solidFill>
              </a:rPr>
              <a:t>t-channel</a:t>
            </a:r>
            <a:r>
              <a:rPr lang="it-IT" sz="2000" dirty="0" smtClean="0">
                <a:solidFill>
                  <a:srgbClr val="FF0000"/>
                </a:solidFill>
              </a:rPr>
              <a:t> effect contributes ?</a:t>
            </a:r>
          </a:p>
          <a:p>
            <a:pPr marL="357188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it-IT" sz="2400" b="1" i="1" dirty="0" smtClean="0">
                <a:solidFill>
                  <a:srgbClr val="FF0000"/>
                </a:solidFill>
              </a:rPr>
              <a:t>CM-frame cross section agrees  </a:t>
            </a:r>
            <a:r>
              <a:rPr lang="it-IT" sz="2400" b="1" i="1" dirty="0" smtClean="0">
                <a:solidFill>
                  <a:srgbClr val="0000FF"/>
                </a:solidFill>
              </a:rPr>
              <a:t>~0.1%</a:t>
            </a:r>
          </a:p>
          <a:p>
            <a:pPr marL="357188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it-IT" sz="2400" b="1" i="1" dirty="0" smtClean="0">
                <a:solidFill>
                  <a:srgbClr val="FF0000"/>
                </a:solidFill>
              </a:rPr>
              <a:t>FSTD Forward Det. </a:t>
            </a:r>
            <a:r>
              <a:rPr lang="it-IT" sz="2400" b="1" i="1" dirty="0" smtClean="0">
                <a:solidFill>
                  <a:srgbClr val="FF0000"/>
                </a:solidFill>
                <a:sym typeface="Wingdings" pitchFamily="2" charset="2"/>
              </a:rPr>
              <a:t>  </a:t>
            </a:r>
            <a:r>
              <a:rPr lang="it-IT" sz="2400" b="1" i="1" dirty="0" smtClean="0">
                <a:solidFill>
                  <a:srgbClr val="0000FF"/>
                </a:solidFill>
                <a:sym typeface="Wingdings" pitchFamily="2" charset="2"/>
              </a:rPr>
              <a:t>~ 2 %  </a:t>
            </a:r>
            <a:r>
              <a:rPr lang="it-IT" sz="2400" b="1" i="1" dirty="0" smtClean="0">
                <a:solidFill>
                  <a:srgbClr val="FF0000"/>
                </a:solidFill>
                <a:sym typeface="Wingdings" pitchFamily="2" charset="2"/>
              </a:rPr>
              <a:t>deviation</a:t>
            </a:r>
          </a:p>
        </p:txBody>
      </p:sp>
      <p:grpSp>
        <p:nvGrpSpPr>
          <p:cNvPr id="2" name="群組 10"/>
          <p:cNvGrpSpPr>
            <a:grpSpLocks noChangeAspect="1"/>
          </p:cNvGrpSpPr>
          <p:nvPr/>
        </p:nvGrpSpPr>
        <p:grpSpPr>
          <a:xfrm>
            <a:off x="-1" y="4576981"/>
            <a:ext cx="9144001" cy="1995292"/>
            <a:chOff x="428596" y="3429000"/>
            <a:chExt cx="8039100" cy="175419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3429000"/>
              <a:ext cx="80391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4357694"/>
              <a:ext cx="80391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4" name="直線接點 13"/>
          <p:cNvCxnSpPr>
            <a:endCxn id="2050" idx="3"/>
          </p:cNvCxnSpPr>
          <p:nvPr/>
        </p:nvCxnSpPr>
        <p:spPr>
          <a:xfrm>
            <a:off x="2571736" y="5072075"/>
            <a:ext cx="6572264" cy="32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2571736" y="6071753"/>
            <a:ext cx="6572264" cy="4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571736" y="6286520"/>
            <a:ext cx="6572264" cy="2857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571736" y="5286388"/>
            <a:ext cx="6572264" cy="2857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42844" y="4214818"/>
            <a:ext cx="87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effect c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標題 62"/>
          <p:cNvSpPr>
            <a:spLocks noGrp="1"/>
          </p:cNvSpPr>
          <p:nvPr>
            <p:ph type="title"/>
          </p:nvPr>
        </p:nvSpPr>
        <p:spPr>
          <a:xfrm>
            <a:off x="142844" y="71414"/>
            <a:ext cx="7429552" cy="576064"/>
          </a:xfrm>
        </p:spPr>
        <p:txBody>
          <a:bodyPr/>
          <a:lstStyle/>
          <a:p>
            <a:pPr lvl="0"/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Bhabha STCF FWD acceptance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906000"/>
            <a:ext cx="3193527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871050"/>
            <a:ext cx="3141679" cy="298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428596" y="857232"/>
            <a:ext cx="55721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57188">
              <a:tabLst>
                <a:tab pos="360363" algn="l"/>
              </a:tabLst>
            </a:pPr>
            <a:r>
              <a:rPr lang="en-US" altLang="zh-TW" sz="2400" b="1" dirty="0" smtClean="0">
                <a:cs typeface="Calibri" pitchFamily="34" charset="0"/>
              </a:rPr>
              <a:t>Forward Det. (FWD) acceptance</a:t>
            </a:r>
          </a:p>
          <a:p>
            <a:pPr marL="361950" indent="-357188">
              <a:tabLst>
                <a:tab pos="360363" algn="l"/>
              </a:tabLst>
            </a:pPr>
            <a:r>
              <a:rPr lang="en-US" altLang="zh-TW" sz="2400" b="1" dirty="0" smtClean="0">
                <a:cs typeface="Calibri" pitchFamily="34" charset="0"/>
              </a:rPr>
              <a:t>both </a:t>
            </a:r>
            <a:r>
              <a:rPr lang="it-IT" sz="2400" b="1" i="1" dirty="0" smtClean="0">
                <a:solidFill>
                  <a:srgbClr val="FF0000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2400" b="1" i="1" baseline="-25000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</a:rPr>
              <a:t>− </a:t>
            </a:r>
            <a:r>
              <a:rPr lang="it-IT" sz="2400" b="1" i="1" dirty="0" smtClean="0">
                <a:solidFill>
                  <a:srgbClr val="FF0000"/>
                </a:solidFill>
              </a:rPr>
              <a:t>detected in </a:t>
            </a:r>
            <a:r>
              <a:rPr lang="en-US" altLang="zh-TW" sz="2400" b="1" dirty="0" smtClean="0">
                <a:cs typeface="Calibri" pitchFamily="34" charset="0"/>
              </a:rPr>
              <a:t>in FWD </a:t>
            </a:r>
          </a:p>
          <a:p>
            <a:pPr marL="361950" indent="-357188">
              <a:buFont typeface="Courier New" pitchFamily="49" charset="0"/>
              <a:buChar char="o"/>
              <a:tabLst>
                <a:tab pos="360363" algn="l"/>
              </a:tabLst>
            </a:pPr>
            <a:r>
              <a:rPr lang="en-US" altLang="zh-TW" sz="2000" dirty="0" smtClean="0">
                <a:solidFill>
                  <a:srgbClr val="FF0000"/>
                </a:solidFill>
                <a:cs typeface="Calibri" pitchFamily="34" charset="0"/>
              </a:rPr>
              <a:t>@|z|= 500mm</a:t>
            </a:r>
            <a:endParaRPr lang="en-US" altLang="zh-TW" sz="2000" b="1" dirty="0" smtClean="0">
              <a:solidFill>
                <a:srgbClr val="FF0000"/>
              </a:solidFill>
              <a:cs typeface="Calibri" pitchFamily="34" charset="0"/>
            </a:endParaRPr>
          </a:p>
          <a:p>
            <a:pPr marL="361950" indent="-357188">
              <a:buFont typeface="Courier New" pitchFamily="49" charset="0"/>
              <a:buChar char="o"/>
              <a:tabLst>
                <a:tab pos="360363" algn="l"/>
              </a:tabLst>
            </a:pPr>
            <a:r>
              <a:rPr lang="en-US" altLang="zh-TW" sz="2000" dirty="0" smtClean="0">
                <a:solidFill>
                  <a:srgbClr val="FF0000"/>
                </a:solidFill>
                <a:cs typeface="Calibri" pitchFamily="34" charset="0"/>
              </a:rPr>
              <a:t>off beampipe </a:t>
            </a:r>
            <a:r>
              <a:rPr lang="en-US" sz="2000" dirty="0" smtClean="0">
                <a:solidFill>
                  <a:srgbClr val="FF0000"/>
                </a:solidFill>
              </a:rPr>
              <a:t>Ø = 30 mm</a:t>
            </a:r>
            <a:r>
              <a:rPr lang="en-US" altLang="zh-TW" sz="2000" dirty="0" smtClean="0">
                <a:solidFill>
                  <a:srgbClr val="FF0000"/>
                </a:solidFill>
                <a:cs typeface="Calibri" pitchFamily="34" charset="0"/>
              </a:rPr>
              <a:t>;  r &lt; 80mm</a:t>
            </a:r>
          </a:p>
          <a:p>
            <a:pPr marL="361950" indent="-357188">
              <a:buFont typeface="Courier New" pitchFamily="49" charset="0"/>
              <a:buChar char="o"/>
              <a:tabLst>
                <a:tab pos="360363" algn="l"/>
              </a:tabLst>
            </a:pPr>
            <a:r>
              <a:rPr lang="en-US" altLang="zh-TW" sz="2000" dirty="0" smtClean="0">
                <a:cs typeface="Calibri" pitchFamily="34" charset="0"/>
              </a:rPr>
              <a:t>60 </a:t>
            </a:r>
            <a:r>
              <a:rPr lang="en-US" altLang="zh-TW" sz="2000" dirty="0" err="1" smtClean="0">
                <a:cs typeface="Calibri" pitchFamily="34" charset="0"/>
              </a:rPr>
              <a:t>mRad</a:t>
            </a:r>
            <a:r>
              <a:rPr lang="en-US" altLang="zh-TW" sz="2000" dirty="0" smtClean="0">
                <a:cs typeface="Calibri" pitchFamily="34" charset="0"/>
              </a:rPr>
              <a:t> beam-crossing boost</a:t>
            </a:r>
            <a:endParaRPr lang="en-US" altLang="zh-TW" sz="2000" dirty="0" smtClean="0">
              <a:solidFill>
                <a:srgbClr val="FF0000"/>
              </a:solidFill>
              <a:cs typeface="Calibri" pitchFamily="34" charset="0"/>
            </a:endParaRPr>
          </a:p>
          <a:p>
            <a:pPr marL="361950" indent="-357188">
              <a:tabLst>
                <a:tab pos="360363" algn="l"/>
              </a:tabLst>
            </a:pPr>
            <a:r>
              <a:rPr lang="en-US" altLang="zh-TW" sz="2000" dirty="0" smtClean="0">
                <a:solidFill>
                  <a:srgbClr val="0000FF"/>
                </a:solidFill>
                <a:cs typeface="Calibri" pitchFamily="34" charset="0"/>
              </a:rPr>
              <a:t>	</a:t>
            </a:r>
            <a:r>
              <a:rPr lang="en-US" altLang="zh-TW" sz="2000" dirty="0" err="1" smtClean="0">
                <a:solidFill>
                  <a:srgbClr val="0000FF"/>
                </a:solidFill>
                <a:cs typeface="Calibri" pitchFamily="34" charset="0"/>
              </a:rPr>
              <a:t>w.r.t</a:t>
            </a:r>
            <a:r>
              <a:rPr lang="en-US" altLang="zh-TW" sz="2000" dirty="0" smtClean="0">
                <a:solidFill>
                  <a:srgbClr val="0000FF"/>
                </a:solidFill>
                <a:cs typeface="Calibri" pitchFamily="34" charset="0"/>
              </a:rPr>
              <a:t>.  CM generated in 1-20</a:t>
            </a:r>
            <a:r>
              <a:rPr lang="en-US" altLang="zh-TW" sz="2000" baseline="30000" dirty="0" smtClean="0">
                <a:solidFill>
                  <a:srgbClr val="0000FF"/>
                </a:solidFill>
                <a:cs typeface="Calibri" pitchFamily="34" charset="0"/>
              </a:rPr>
              <a:t>o</a:t>
            </a:r>
          </a:p>
          <a:p>
            <a:pPr marL="361950" indent="-357188">
              <a:tabLst>
                <a:tab pos="360363" algn="l"/>
              </a:tabLst>
            </a:pPr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</a:rPr>
              <a:t>	acceptance:   </a:t>
            </a:r>
            <a:r>
              <a:rPr lang="el-GR" altLang="zh-TW" sz="2400" b="1" dirty="0" smtClean="0">
                <a:solidFill>
                  <a:srgbClr val="0000FF"/>
                </a:solidFill>
                <a:cs typeface="Calibri" pitchFamily="34" charset="0"/>
              </a:rPr>
              <a:t>ε</a:t>
            </a:r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</a:rPr>
              <a:t> ~ 16.3 % </a:t>
            </a:r>
            <a:endParaRPr lang="en-US" altLang="zh-TW" sz="2400" b="1" dirty="0" smtClean="0">
              <a:cs typeface="Calibri" pitchFamily="34" charset="0"/>
            </a:endParaRPr>
          </a:p>
          <a:p>
            <a:pPr marL="361950" indent="-357188">
              <a:tabLst>
                <a:tab pos="360363" algn="l"/>
              </a:tabLst>
            </a:pPr>
            <a:endParaRPr lang="en-US" altLang="zh-TW" sz="2000" b="1" dirty="0" smtClean="0">
              <a:cs typeface="Calibri" pitchFamily="34" charset="0"/>
            </a:endParaRPr>
          </a:p>
          <a:p>
            <a:pPr marL="361950" indent="-357188"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0" y="965589"/>
            <a:ext cx="2928960" cy="274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5715006" y="568189"/>
            <a:ext cx="2701252" cy="33855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solidFill>
                  <a:srgbClr val="0000FF"/>
                </a:solidFill>
                <a:cs typeface="Calibri" pitchFamily="34" charset="0"/>
              </a:rPr>
              <a:t>Accepted in FWD @z=500mm</a:t>
            </a:r>
            <a:endParaRPr lang="zh-TW" altLang="en-US" sz="1600" b="1" dirty="0">
              <a:solidFill>
                <a:srgbClr val="0000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20987" y="3643314"/>
            <a:ext cx="3193823" cy="33855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solidFill>
                  <a:srgbClr val="0000FF"/>
                </a:solidFill>
                <a:cs typeface="Calibri" pitchFamily="34" charset="0"/>
              </a:rPr>
              <a:t>Theta of e+,   gen. to FWD accepted</a:t>
            </a:r>
            <a:endParaRPr lang="zh-TW" alt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57488" y="4857760"/>
            <a:ext cx="1071127" cy="33855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solidFill>
                  <a:srgbClr val="0000FF"/>
                </a:solidFill>
                <a:cs typeface="Calibri" pitchFamily="34" charset="0"/>
              </a:rPr>
              <a:t>√s = 2 GeV</a:t>
            </a:r>
            <a:endParaRPr lang="zh-TW" altLang="en-US" sz="1600" b="1" dirty="0">
              <a:solidFill>
                <a:srgbClr val="0000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0628" y="3661950"/>
            <a:ext cx="3100208" cy="33855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solidFill>
                  <a:srgbClr val="0000FF"/>
                </a:solidFill>
                <a:cs typeface="Calibri" pitchFamily="34" charset="0"/>
              </a:rPr>
              <a:t>FWD accepted,  BHWIDE/BHLUMI </a:t>
            </a:r>
            <a:endParaRPr lang="zh-TW" altLang="en-US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標題 62"/>
          <p:cNvSpPr>
            <a:spLocks noGrp="1"/>
          </p:cNvSpPr>
          <p:nvPr>
            <p:ph type="title"/>
          </p:nvPr>
        </p:nvSpPr>
        <p:spPr>
          <a:xfrm>
            <a:off x="285720" y="71414"/>
            <a:ext cx="8786874" cy="576064"/>
          </a:xfrm>
        </p:spPr>
        <p:txBody>
          <a:bodyPr/>
          <a:lstStyle/>
          <a:p>
            <a:pPr lvl="0"/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Radiative Bhabha </a:t>
            </a:r>
            <a:r>
              <a:rPr lang="it-IT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40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40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</a:t>
            </a:r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(n</a:t>
            </a:r>
            <a:r>
              <a:rPr lang="el-GR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γ</a:t>
            </a:r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)</a:t>
            </a:r>
            <a:endParaRPr lang="zh-TW" alt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7158" y="857232"/>
            <a:ext cx="85725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BHLUMI/BHWIDE  radiative Bhabha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QED radiation calculated with </a:t>
            </a: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</a:rPr>
              <a:t>YFS exponentiation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</a:rPr>
              <a:t>n</a:t>
            </a:r>
            <a:r>
              <a:rPr lang="el-GR" altLang="zh-TW" sz="2800" b="1" dirty="0" smtClean="0">
                <a:solidFill>
                  <a:srgbClr val="0000FF"/>
                </a:solidFill>
                <a:cs typeface="Calibri" pitchFamily="34" charset="0"/>
              </a:rPr>
              <a:t>γ </a:t>
            </a: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</a:rPr>
              <a:t>in </a:t>
            </a: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Poisson distribution</a:t>
            </a:r>
            <a:endParaRPr lang="en-US" altLang="zh-TW" sz="2400" b="1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357188" indent="-357188">
              <a:tabLst>
                <a:tab pos="360363" algn="l"/>
              </a:tabLst>
            </a:pPr>
            <a:r>
              <a:rPr lang="en-US" altLang="zh-TW" sz="2400" b="1" dirty="0" smtClean="0">
                <a:solidFill>
                  <a:srgbClr val="FF0000"/>
                </a:solidFill>
                <a:cs typeface="Calibri" pitchFamily="34" charset="0"/>
              </a:rPr>
              <a:t>BHLUMI  E</a:t>
            </a:r>
            <a:r>
              <a:rPr lang="el-GR" altLang="zh-TW" sz="2400" b="1" dirty="0" smtClean="0">
                <a:solidFill>
                  <a:srgbClr val="FF0000"/>
                </a:solidFill>
                <a:cs typeface="Calibri" pitchFamily="34" charset="0"/>
              </a:rPr>
              <a:t>γ</a:t>
            </a:r>
            <a:r>
              <a:rPr lang="en-US" altLang="zh-TW" sz="2400" b="1" dirty="0" smtClean="0">
                <a:solidFill>
                  <a:srgbClr val="FF0000"/>
                </a:solidFill>
                <a:cs typeface="Calibri" pitchFamily="34" charset="0"/>
              </a:rPr>
              <a:t> cut = 1 x 10</a:t>
            </a:r>
            <a:r>
              <a:rPr lang="en-US" altLang="zh-TW" sz="2400" b="1" baseline="30000" dirty="0" smtClean="0">
                <a:solidFill>
                  <a:srgbClr val="FF0000"/>
                </a:solidFill>
                <a:cs typeface="Calibri" pitchFamily="34" charset="0"/>
              </a:rPr>
              <a:t>-4 </a:t>
            </a:r>
            <a:r>
              <a:rPr lang="en-US" altLang="zh-TW" sz="2400" b="1" dirty="0" smtClean="0">
                <a:solidFill>
                  <a:srgbClr val="FF0000"/>
                </a:solidFill>
                <a:cs typeface="Calibri" pitchFamily="34" charset="0"/>
              </a:rPr>
              <a:t>x E</a:t>
            </a:r>
            <a:r>
              <a:rPr lang="en-US" altLang="zh-TW" sz="2400" b="1" baseline="-25000" dirty="0" smtClean="0">
                <a:solidFill>
                  <a:srgbClr val="FF0000"/>
                </a:solidFill>
                <a:cs typeface="Calibri" pitchFamily="34" charset="0"/>
              </a:rPr>
              <a:t>beam</a:t>
            </a:r>
            <a:r>
              <a:rPr lang="en-US" altLang="zh-TW" sz="2400" b="1" dirty="0" smtClean="0">
                <a:solidFill>
                  <a:srgbClr val="FF0000"/>
                </a:solidFill>
                <a:cs typeface="Calibri" pitchFamily="34" charset="0"/>
              </a:rPr>
              <a:t> BHWIDE  E</a:t>
            </a:r>
            <a:r>
              <a:rPr lang="el-GR" altLang="zh-TW" sz="2400" b="1" dirty="0" smtClean="0">
                <a:solidFill>
                  <a:srgbClr val="FF0000"/>
                </a:solidFill>
                <a:cs typeface="Calibri" pitchFamily="34" charset="0"/>
              </a:rPr>
              <a:t>γ</a:t>
            </a:r>
            <a:r>
              <a:rPr lang="en-US" altLang="zh-TW" sz="2400" b="1" dirty="0" smtClean="0">
                <a:solidFill>
                  <a:srgbClr val="FF0000"/>
                </a:solidFill>
                <a:cs typeface="Calibri" pitchFamily="34" charset="0"/>
              </a:rPr>
              <a:t> cut = 1 x 10</a:t>
            </a:r>
            <a:r>
              <a:rPr lang="en-US" altLang="zh-TW" sz="2400" b="1" baseline="30000" dirty="0" smtClean="0">
                <a:solidFill>
                  <a:srgbClr val="FF0000"/>
                </a:solidFill>
                <a:cs typeface="Calibri" pitchFamily="34" charset="0"/>
              </a:rPr>
              <a:t>-5 </a:t>
            </a:r>
            <a:r>
              <a:rPr lang="en-US" altLang="zh-TW" sz="2400" b="1" dirty="0" smtClean="0">
                <a:solidFill>
                  <a:srgbClr val="FF0000"/>
                </a:solidFill>
                <a:cs typeface="Calibri" pitchFamily="34" charset="0"/>
              </a:rPr>
              <a:t>x E</a:t>
            </a:r>
            <a:r>
              <a:rPr lang="en-US" altLang="zh-TW" sz="2400" b="1" baseline="-25000" dirty="0" smtClean="0">
                <a:solidFill>
                  <a:srgbClr val="FF0000"/>
                </a:solidFill>
                <a:cs typeface="Calibri" pitchFamily="34" charset="0"/>
              </a:rPr>
              <a:t>beam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400" b="1" dirty="0" smtClean="0">
                <a:solidFill>
                  <a:srgbClr val="FF0000"/>
                </a:solidFill>
                <a:cs typeface="Calibri" pitchFamily="34" charset="0"/>
              </a:rPr>
              <a:t>Count photons detectable  </a:t>
            </a: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</a:rPr>
              <a:t>E</a:t>
            </a:r>
            <a:r>
              <a:rPr lang="el-GR" altLang="zh-TW" sz="2800" b="1" dirty="0" smtClean="0">
                <a:solidFill>
                  <a:srgbClr val="0000FF"/>
                </a:solidFill>
                <a:cs typeface="Calibri" pitchFamily="34" charset="0"/>
              </a:rPr>
              <a:t>γ</a:t>
            </a: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</a:rPr>
              <a:t> &gt; 0.1 GeV</a:t>
            </a:r>
            <a:endParaRPr lang="en-US" altLang="zh-TW" sz="2400" b="1" baseline="-25000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357188" indent="-357188">
              <a:buFont typeface="Wingdings"/>
              <a:buChar char="è"/>
              <a:tabLst>
                <a:tab pos="360363" algn="l"/>
              </a:tabLst>
            </a:pPr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  <a:sym typeface="Wingdings" pitchFamily="2" charset="2"/>
              </a:rPr>
              <a:t>Photons n</a:t>
            </a:r>
            <a:r>
              <a:rPr lang="el-GR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γ</a:t>
            </a:r>
            <a:r>
              <a:rPr lang="en-US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rates well consistent </a:t>
            </a:r>
            <a:r>
              <a:rPr lang="en-US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with </a:t>
            </a:r>
            <a:r>
              <a:rPr lang="en-US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BHLUMI/BHWIDE</a:t>
            </a:r>
            <a:endParaRPr lang="en-US" altLang="zh-TW" sz="2800" b="1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357188" indent="-357188">
              <a:tabLst>
                <a:tab pos="360363" algn="l"/>
              </a:tabLst>
            </a:pPr>
            <a:endParaRPr lang="en-US" altLang="zh-TW" sz="2400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357188" indent="-357188">
              <a:tabLst>
                <a:tab pos="360363" algn="l"/>
              </a:tabLst>
            </a:pPr>
            <a:endParaRPr lang="en-US" altLang="zh-TW" sz="2800" dirty="0" smtClean="0"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4553824"/>
            <a:ext cx="4651914" cy="216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7568" y="4625261"/>
            <a:ext cx="4643470" cy="21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 14"/>
          <p:cNvSpPr/>
          <p:nvPr/>
        </p:nvSpPr>
        <p:spPr>
          <a:xfrm>
            <a:off x="428596" y="3357562"/>
            <a:ext cx="211968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</a:rPr>
              <a:t>n</a:t>
            </a:r>
            <a:r>
              <a:rPr lang="el-GR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γ </a:t>
            </a:r>
            <a:r>
              <a:rPr lang="en-US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</a:rPr>
              <a:t>event rates 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3143240" y="5643578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</a:rPr>
              <a:t>E</a:t>
            </a:r>
            <a:r>
              <a:rPr lang="el-GR" altLang="zh-TW" b="1" dirty="0" smtClean="0">
                <a:solidFill>
                  <a:srgbClr val="0000FF"/>
                </a:solidFill>
                <a:cs typeface="Calibri" pitchFamily="34" charset="0"/>
              </a:rPr>
              <a:t>γ</a:t>
            </a: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</a:rPr>
              <a:t> &gt; 0.1 GeV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572396" y="5643578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</a:rPr>
              <a:t>E</a:t>
            </a:r>
            <a:r>
              <a:rPr lang="el-GR" altLang="zh-TW" b="1" dirty="0" smtClean="0">
                <a:solidFill>
                  <a:srgbClr val="0000FF"/>
                </a:solidFill>
                <a:cs typeface="Calibri" pitchFamily="34" charset="0"/>
              </a:rPr>
              <a:t>γ</a:t>
            </a:r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</a:rPr>
              <a:t> &gt; 0.1 GeV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00034" y="4071942"/>
            <a:ext cx="1326004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</a:rPr>
              <a:t>BHWIDE 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1428728" y="5643578"/>
            <a:ext cx="887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</a:rPr>
              <a:t>Default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898771" y="5643578"/>
            <a:ext cx="887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cs typeface="Calibri" pitchFamily="34" charset="0"/>
              </a:rPr>
              <a:t>Default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031946" y="4071942"/>
            <a:ext cx="122552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  <a:cs typeface="Calibri" pitchFamily="34" charset="0"/>
              </a:rPr>
              <a:t>BHLUMI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18760</TotalTime>
  <Words>1054</Words>
  <Application>Microsoft Office PowerPoint</Application>
  <PresentationFormat>如螢幕大小 (4:3)</PresentationFormat>
  <Paragraphs>266</Paragraphs>
  <Slides>18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投影片 1</vt:lpstr>
      <vt:lpstr>QED processes at e+e− colliders</vt:lpstr>
      <vt:lpstr>Bhabha experimental results        </vt:lpstr>
      <vt:lpstr>Bhabha Luminosity for SM, R ratio</vt:lpstr>
      <vt:lpstr>Radiative Bhabha, NLO, NNLO  </vt:lpstr>
      <vt:lpstr>Bhabha:  e+e− → e+e−(nγ)  √s dependency</vt:lpstr>
      <vt:lpstr>Bhabha:  e+e− → e+e−(nγ) cross section </vt:lpstr>
      <vt:lpstr>Bhabha STCF FWD acceptance</vt:lpstr>
      <vt:lpstr>Radiative Bhabha e+e−(nγ)</vt:lpstr>
      <vt:lpstr>Radiative Bhabha e+e−(nγ)</vt:lpstr>
      <vt:lpstr>Radiative Bhabha e+e−(nγ)</vt:lpstr>
      <vt:lpstr>Detecting radiative radiative photons</vt:lpstr>
      <vt:lpstr>Rad-Bhabha photons  e+e− → e+e−(nγ)</vt:lpstr>
      <vt:lpstr>Perspective for measuring Bhabha @ STCF</vt:lpstr>
      <vt:lpstr>Forward Calorimeter @ STCF</vt:lpstr>
      <vt:lpstr>GEANT</vt:lpstr>
      <vt:lpstr>2 mm Be pipe, mini pipe materials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suen</dc:creator>
  <cp:lastModifiedBy>suen</cp:lastModifiedBy>
  <cp:revision>1393</cp:revision>
  <dcterms:created xsi:type="dcterms:W3CDTF">2019-09-05T02:05:12Z</dcterms:created>
  <dcterms:modified xsi:type="dcterms:W3CDTF">2026-07-02T02:24:42Z</dcterms:modified>
</cp:coreProperties>
</file>