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9" r:id="rId3"/>
    <p:sldId id="299" r:id="rId5"/>
    <p:sldId id="271" r:id="rId6"/>
    <p:sldId id="303" r:id="rId7"/>
    <p:sldId id="272" r:id="rId8"/>
    <p:sldId id="261" r:id="rId9"/>
    <p:sldId id="266" r:id="rId10"/>
    <p:sldId id="267" r:id="rId11"/>
    <p:sldId id="268" r:id="rId12"/>
    <p:sldId id="304" r:id="rId13"/>
    <p:sldId id="298" r:id="rId14"/>
    <p:sldId id="258" r:id="rId15"/>
    <p:sldId id="259" r:id="rId16"/>
    <p:sldId id="260" r:id="rId17"/>
    <p:sldId id="280" r:id="rId18"/>
    <p:sldId id="278" r:id="rId19"/>
    <p:sldId id="293" r:id="rId20"/>
    <p:sldId id="283" r:id="rId21"/>
    <p:sldId id="273" r:id="rId22"/>
    <p:sldId id="291" r:id="rId23"/>
    <p:sldId id="285" r:id="rId24"/>
    <p:sldId id="287" r:id="rId25"/>
    <p:sldId id="292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0" userDrawn="1">
          <p15:clr>
            <a:srgbClr val="A4A3A4"/>
          </p15:clr>
        </p15:guide>
        <p15:guide id="2" pos="3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6DBE"/>
    <a:srgbClr val="F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8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230" y="278"/>
      </p:cViewPr>
      <p:guideLst>
        <p:guide orient="horz" pos="2270"/>
        <p:guide pos="3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E3C9B9-635B-8147-ABF5-6EF72C60235C}" type="doc">
      <dgm:prSet loTypeId="urn:microsoft.com/office/officeart/2009/3/layout/StepUpProcess#1" loCatId="" qsTypeId="urn:microsoft.com/office/officeart/2005/8/quickstyle/simple2#1" qsCatId="simple" csTypeId="urn:microsoft.com/office/officeart/2005/8/colors/colorful1#1" csCatId="colorful" phldr="1"/>
      <dgm:spPr/>
    </dgm:pt>
    <dgm:pt modelId="{C67C50A3-FD71-0047-9313-1D0FB6D4E5BF}">
      <dgm:prSet phldrT="[文本]" custT="1"/>
      <dgm:spPr/>
      <dgm:t>
        <a:bodyPr/>
        <a:lstStyle/>
        <a:p>
          <a:endParaRPr lang="zh-CN" altLang="en-US" sz="2000" dirty="0">
            <a:solidFill>
              <a:srgbClr val="C00000"/>
            </a:solidFill>
          </a:endParaRPr>
        </a:p>
      </dgm:t>
    </dgm:pt>
    <dgm:pt modelId="{7C33216B-BA08-E041-A8AA-0B0452E2AE1D}" cxnId="{1E21EFC8-5001-604A-A229-2183DA2965BA}" type="parTrans">
      <dgm:prSet/>
      <dgm:spPr/>
      <dgm:t>
        <a:bodyPr/>
        <a:lstStyle/>
        <a:p>
          <a:endParaRPr lang="zh-CN" altLang="en-US"/>
        </a:p>
      </dgm:t>
    </dgm:pt>
    <dgm:pt modelId="{5901E336-5D71-A245-A15A-A71B0E08F004}" cxnId="{1E21EFC8-5001-604A-A229-2183DA2965BA}" type="sibTrans">
      <dgm:prSet/>
      <dgm:spPr/>
      <dgm:t>
        <a:bodyPr/>
        <a:lstStyle/>
        <a:p>
          <a:endParaRPr lang="zh-CN" altLang="en-US"/>
        </a:p>
      </dgm:t>
    </dgm:pt>
    <dgm:pt modelId="{250C190B-C99B-A946-9497-0102C1B3A86F}">
      <dgm:prSet phldrT="[文本]" custT="1"/>
      <dgm:spPr/>
      <dgm:t>
        <a:bodyPr/>
        <a:lstStyle/>
        <a:p>
          <a:endParaRPr lang="zh-CN" altLang="en-US" sz="2000" dirty="0"/>
        </a:p>
      </dgm:t>
    </dgm:pt>
    <dgm:pt modelId="{AB94F96D-51C0-6042-AE5D-E2190EF151D1}" cxnId="{F9749F2B-0EB7-EC41-9A65-CA9D3F56FEC3}" type="parTrans">
      <dgm:prSet/>
      <dgm:spPr/>
      <dgm:t>
        <a:bodyPr/>
        <a:lstStyle/>
        <a:p>
          <a:endParaRPr lang="zh-CN" altLang="en-US"/>
        </a:p>
      </dgm:t>
    </dgm:pt>
    <dgm:pt modelId="{5C1DC8F4-F3B8-7848-972F-D7AC2427590B}" cxnId="{F9749F2B-0EB7-EC41-9A65-CA9D3F56FEC3}" type="sibTrans">
      <dgm:prSet/>
      <dgm:spPr/>
      <dgm:t>
        <a:bodyPr/>
        <a:lstStyle/>
        <a:p>
          <a:endParaRPr lang="zh-CN" altLang="en-US"/>
        </a:p>
      </dgm:t>
    </dgm:pt>
    <dgm:pt modelId="{6BAF7B1E-2174-2B43-85AC-AE211B41D211}">
      <dgm:prSet phldrT="[文本]" custT="1"/>
      <dgm:spPr/>
      <dgm:t>
        <a:bodyPr/>
        <a:lstStyle/>
        <a:p>
          <a:endParaRPr lang="zh-CN" altLang="en-US" sz="2000" dirty="0"/>
        </a:p>
      </dgm:t>
    </dgm:pt>
    <dgm:pt modelId="{E93EA096-063E-B343-A47F-F54AADE41350}" cxnId="{1511E633-1759-AD4C-A372-CD46F49031A7}" type="parTrans">
      <dgm:prSet/>
      <dgm:spPr/>
      <dgm:t>
        <a:bodyPr/>
        <a:lstStyle/>
        <a:p>
          <a:endParaRPr lang="zh-CN" altLang="en-US"/>
        </a:p>
      </dgm:t>
    </dgm:pt>
    <dgm:pt modelId="{898DF5F7-B91A-1142-A498-8AEE87AC9BEF}" cxnId="{1511E633-1759-AD4C-A372-CD46F49031A7}" type="sibTrans">
      <dgm:prSet/>
      <dgm:spPr/>
      <dgm:t>
        <a:bodyPr/>
        <a:lstStyle/>
        <a:p>
          <a:endParaRPr lang="zh-CN" altLang="en-US"/>
        </a:p>
      </dgm:t>
    </dgm:pt>
    <dgm:pt modelId="{00684595-6BBD-4241-AF7F-5BF0915C0744}">
      <dgm:prSet custT="1"/>
      <dgm:spPr/>
      <dgm:t>
        <a:bodyPr/>
        <a:lstStyle/>
        <a:p>
          <a:endParaRPr lang="zh-CN" altLang="en-US" sz="2000" dirty="0">
            <a:solidFill>
              <a:srgbClr val="C00000"/>
            </a:solidFill>
          </a:endParaRPr>
        </a:p>
      </dgm:t>
    </dgm:pt>
    <dgm:pt modelId="{874EAEF3-9157-4DAA-8CAC-A1079CF4C182}" cxnId="{B68B7AA6-B622-4C8D-83C0-0E8D90335471}" type="parTrans">
      <dgm:prSet/>
      <dgm:spPr/>
      <dgm:t>
        <a:bodyPr/>
        <a:lstStyle/>
        <a:p>
          <a:endParaRPr lang="zh-CN" altLang="en-US"/>
        </a:p>
      </dgm:t>
    </dgm:pt>
    <dgm:pt modelId="{BC3A9636-4EFC-45BA-B984-219B7C4C86A1}" cxnId="{B68B7AA6-B622-4C8D-83C0-0E8D90335471}" type="sibTrans">
      <dgm:prSet/>
      <dgm:spPr/>
      <dgm:t>
        <a:bodyPr/>
        <a:lstStyle/>
        <a:p>
          <a:endParaRPr lang="zh-CN" altLang="en-US"/>
        </a:p>
      </dgm:t>
    </dgm:pt>
    <dgm:pt modelId="{1A734B33-E8E2-F841-96F3-87D52B0FCE87}" type="pres">
      <dgm:prSet presAssocID="{38E3C9B9-635B-8147-ABF5-6EF72C60235C}" presName="rootnode" presStyleCnt="0">
        <dgm:presLayoutVars>
          <dgm:chMax/>
          <dgm:chPref/>
          <dgm:dir/>
          <dgm:animLvl val="lvl"/>
        </dgm:presLayoutVars>
      </dgm:prSet>
      <dgm:spPr/>
    </dgm:pt>
    <dgm:pt modelId="{61E1CCDF-12AC-0C48-BC5E-357EF11C28BB}" type="pres">
      <dgm:prSet presAssocID="{C67C50A3-FD71-0047-9313-1D0FB6D4E5BF}" presName="composite" presStyleCnt="0"/>
      <dgm:spPr/>
    </dgm:pt>
    <dgm:pt modelId="{8154B365-20A6-9248-9A1D-E366F0C688C9}" type="pres">
      <dgm:prSet presAssocID="{C67C50A3-FD71-0047-9313-1D0FB6D4E5BF}" presName="LShape" presStyleLbl="alignNode1" presStyleIdx="0" presStyleCnt="7"/>
      <dgm:spPr/>
    </dgm:pt>
    <dgm:pt modelId="{CF660A44-89DA-1E4D-99FC-204A528CA2AF}" type="pres">
      <dgm:prSet presAssocID="{C67C50A3-FD71-0047-9313-1D0FB6D4E5BF}" presName="ParentText" presStyleLbl="revTx" presStyleIdx="0" presStyleCnt="4" custLinFactNeighborX="-6958" custLinFactNeighborY="-45892">
        <dgm:presLayoutVars>
          <dgm:chMax val="0"/>
          <dgm:chPref val="0"/>
          <dgm:bulletEnabled val="1"/>
        </dgm:presLayoutVars>
      </dgm:prSet>
      <dgm:spPr/>
    </dgm:pt>
    <dgm:pt modelId="{33F8E753-574F-CC48-B202-994D17A31686}" type="pres">
      <dgm:prSet presAssocID="{C67C50A3-FD71-0047-9313-1D0FB6D4E5BF}" presName="Triangle" presStyleLbl="alignNode1" presStyleIdx="1" presStyleCnt="7"/>
      <dgm:spPr/>
    </dgm:pt>
    <dgm:pt modelId="{DD2B12D9-FDB7-064F-BA8A-18EEFC03A04F}" type="pres">
      <dgm:prSet presAssocID="{5901E336-5D71-A245-A15A-A71B0E08F004}" presName="sibTrans" presStyleCnt="0"/>
      <dgm:spPr/>
    </dgm:pt>
    <dgm:pt modelId="{44F6E8AC-7AC4-AD4B-80BB-A0AD6EE89A4B}" type="pres">
      <dgm:prSet presAssocID="{5901E336-5D71-A245-A15A-A71B0E08F004}" presName="space" presStyleCnt="0"/>
      <dgm:spPr/>
    </dgm:pt>
    <dgm:pt modelId="{3775E253-E40F-1C42-805D-D5E045A974AA}" type="pres">
      <dgm:prSet presAssocID="{250C190B-C99B-A946-9497-0102C1B3A86F}" presName="composite" presStyleCnt="0"/>
      <dgm:spPr/>
    </dgm:pt>
    <dgm:pt modelId="{5E30A969-D4BD-AA4E-898C-9C5ECA7392F9}" type="pres">
      <dgm:prSet presAssocID="{250C190B-C99B-A946-9497-0102C1B3A86F}" presName="LShape" presStyleLbl="alignNode1" presStyleIdx="2" presStyleCnt="7"/>
      <dgm:spPr/>
    </dgm:pt>
    <dgm:pt modelId="{D75E2A91-1CD4-FC46-A908-A5A220BA6DBF}" type="pres">
      <dgm:prSet presAssocID="{250C190B-C99B-A946-9497-0102C1B3A86F}" presName="ParentText" presStyleLbl="revTx" presStyleIdx="1" presStyleCnt="4" custScaleX="119515" custLinFactNeighborX="9152" custLinFactNeighborY="-59312">
        <dgm:presLayoutVars>
          <dgm:chMax val="0"/>
          <dgm:chPref val="0"/>
          <dgm:bulletEnabled val="1"/>
        </dgm:presLayoutVars>
      </dgm:prSet>
      <dgm:spPr/>
    </dgm:pt>
    <dgm:pt modelId="{1468F0DA-59E7-7945-8E9D-D73FC744FE5F}" type="pres">
      <dgm:prSet presAssocID="{250C190B-C99B-A946-9497-0102C1B3A86F}" presName="Triangle" presStyleLbl="alignNode1" presStyleIdx="3" presStyleCnt="7"/>
      <dgm:spPr/>
    </dgm:pt>
    <dgm:pt modelId="{00A66E11-B838-2245-9F1D-054A70F97A7D}" type="pres">
      <dgm:prSet presAssocID="{5C1DC8F4-F3B8-7848-972F-D7AC2427590B}" presName="sibTrans" presStyleCnt="0"/>
      <dgm:spPr/>
    </dgm:pt>
    <dgm:pt modelId="{B08CE8BC-301E-364C-B649-56EF280F3757}" type="pres">
      <dgm:prSet presAssocID="{5C1DC8F4-F3B8-7848-972F-D7AC2427590B}" presName="space" presStyleCnt="0"/>
      <dgm:spPr/>
    </dgm:pt>
    <dgm:pt modelId="{C1F5E8EB-A621-7C4B-AD03-91483EF726AC}" type="pres">
      <dgm:prSet presAssocID="{6BAF7B1E-2174-2B43-85AC-AE211B41D211}" presName="composite" presStyleCnt="0"/>
      <dgm:spPr/>
    </dgm:pt>
    <dgm:pt modelId="{B7A1BC8E-BBE6-3A49-B42A-C5A939868945}" type="pres">
      <dgm:prSet presAssocID="{6BAF7B1E-2174-2B43-85AC-AE211B41D211}" presName="LShape" presStyleLbl="alignNode1" presStyleIdx="4" presStyleCnt="7" custLinFactNeighborY="1185"/>
      <dgm:spPr/>
    </dgm:pt>
    <dgm:pt modelId="{0BFE0844-00B7-894E-A85D-2636F295EC46}" type="pres">
      <dgm:prSet presAssocID="{6BAF7B1E-2174-2B43-85AC-AE211B41D211}" presName="ParentText" presStyleLbl="revTx" presStyleIdx="2" presStyleCnt="4" custScaleX="126278" custLinFactNeighborX="7478" custLinFactNeighborY="-55021">
        <dgm:presLayoutVars>
          <dgm:chMax val="0"/>
          <dgm:chPref val="0"/>
          <dgm:bulletEnabled val="1"/>
        </dgm:presLayoutVars>
      </dgm:prSet>
      <dgm:spPr/>
    </dgm:pt>
    <dgm:pt modelId="{7EBA8591-EFDD-0A42-8E5C-F1E395012E26}" type="pres">
      <dgm:prSet presAssocID="{6BAF7B1E-2174-2B43-85AC-AE211B41D211}" presName="Triangle" presStyleLbl="alignNode1" presStyleIdx="5" presStyleCnt="7" custLinFactNeighborY="-7990"/>
      <dgm:spPr/>
    </dgm:pt>
    <dgm:pt modelId="{24E6ED3E-9188-DF4A-90B2-0298607761BD}" type="pres">
      <dgm:prSet presAssocID="{898DF5F7-B91A-1142-A498-8AEE87AC9BEF}" presName="sibTrans" presStyleCnt="0"/>
      <dgm:spPr/>
    </dgm:pt>
    <dgm:pt modelId="{737C9915-2229-7744-910A-B0B126BA47C9}" type="pres">
      <dgm:prSet presAssocID="{898DF5F7-B91A-1142-A498-8AEE87AC9BEF}" presName="space" presStyleCnt="0"/>
      <dgm:spPr/>
    </dgm:pt>
    <dgm:pt modelId="{EC17505B-EF78-425D-9889-E72B41BF1B77}" type="pres">
      <dgm:prSet presAssocID="{00684595-6BBD-4241-AF7F-5BF0915C0744}" presName="composite" presStyleCnt="0"/>
      <dgm:spPr/>
    </dgm:pt>
    <dgm:pt modelId="{041FAEC7-E058-41CA-8FBB-A0ABDBFF8449}" type="pres">
      <dgm:prSet presAssocID="{00684595-6BBD-4241-AF7F-5BF0915C0744}" presName="LShape" presStyleLbl="alignNode1" presStyleIdx="6" presStyleCnt="7" custLinFactNeighborY="-1493"/>
      <dgm:spPr/>
    </dgm:pt>
    <dgm:pt modelId="{3CC661CE-D23A-4405-B084-868318D58735}" type="pres">
      <dgm:prSet presAssocID="{00684595-6BBD-4241-AF7F-5BF0915C0744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2624717-B2EC-E743-8EDD-83B3CDE4761A}" type="presOf" srcId="{6BAF7B1E-2174-2B43-85AC-AE211B41D211}" destId="{0BFE0844-00B7-894E-A85D-2636F295EC46}" srcOrd="0" destOrd="0" presId="urn:microsoft.com/office/officeart/2009/3/layout/StepUpProcess#1"/>
    <dgm:cxn modelId="{F9749F2B-0EB7-EC41-9A65-CA9D3F56FEC3}" srcId="{38E3C9B9-635B-8147-ABF5-6EF72C60235C}" destId="{250C190B-C99B-A946-9497-0102C1B3A86F}" srcOrd="1" destOrd="0" parTransId="{AB94F96D-51C0-6042-AE5D-E2190EF151D1}" sibTransId="{5C1DC8F4-F3B8-7848-972F-D7AC2427590B}"/>
    <dgm:cxn modelId="{B59F6D31-5F85-8A46-A574-0675B71344D2}" type="presOf" srcId="{38E3C9B9-635B-8147-ABF5-6EF72C60235C}" destId="{1A734B33-E8E2-F841-96F3-87D52B0FCE87}" srcOrd="0" destOrd="0" presId="urn:microsoft.com/office/officeart/2009/3/layout/StepUpProcess#1"/>
    <dgm:cxn modelId="{1511E633-1759-AD4C-A372-CD46F49031A7}" srcId="{38E3C9B9-635B-8147-ABF5-6EF72C60235C}" destId="{6BAF7B1E-2174-2B43-85AC-AE211B41D211}" srcOrd="2" destOrd="0" parTransId="{E93EA096-063E-B343-A47F-F54AADE41350}" sibTransId="{898DF5F7-B91A-1142-A498-8AEE87AC9BEF}"/>
    <dgm:cxn modelId="{D9167598-4750-4A2F-89C8-7CB54837DB4B}" type="presOf" srcId="{00684595-6BBD-4241-AF7F-5BF0915C0744}" destId="{3CC661CE-D23A-4405-B084-868318D58735}" srcOrd="0" destOrd="0" presId="urn:microsoft.com/office/officeart/2009/3/layout/StepUpProcess#1"/>
    <dgm:cxn modelId="{B68B7AA6-B622-4C8D-83C0-0E8D90335471}" srcId="{38E3C9B9-635B-8147-ABF5-6EF72C60235C}" destId="{00684595-6BBD-4241-AF7F-5BF0915C0744}" srcOrd="3" destOrd="0" parTransId="{874EAEF3-9157-4DAA-8CAC-A1079CF4C182}" sibTransId="{BC3A9636-4EFC-45BA-B984-219B7C4C86A1}"/>
    <dgm:cxn modelId="{1E21EFC8-5001-604A-A229-2183DA2965BA}" srcId="{38E3C9B9-635B-8147-ABF5-6EF72C60235C}" destId="{C67C50A3-FD71-0047-9313-1D0FB6D4E5BF}" srcOrd="0" destOrd="0" parTransId="{7C33216B-BA08-E041-A8AA-0B0452E2AE1D}" sibTransId="{5901E336-5D71-A245-A15A-A71B0E08F004}"/>
    <dgm:cxn modelId="{8E0595D5-9CD3-3E4E-A4E4-BFBE927B89D7}" type="presOf" srcId="{250C190B-C99B-A946-9497-0102C1B3A86F}" destId="{D75E2A91-1CD4-FC46-A908-A5A220BA6DBF}" srcOrd="0" destOrd="0" presId="urn:microsoft.com/office/officeart/2009/3/layout/StepUpProcess#1"/>
    <dgm:cxn modelId="{D97EF7EB-8340-FF47-A257-8C5A9106BAA7}" type="presOf" srcId="{C67C50A3-FD71-0047-9313-1D0FB6D4E5BF}" destId="{CF660A44-89DA-1E4D-99FC-204A528CA2AF}" srcOrd="0" destOrd="0" presId="urn:microsoft.com/office/officeart/2009/3/layout/StepUpProcess#1"/>
    <dgm:cxn modelId="{2F19231C-2881-8942-A544-C9AF51F58DD1}" type="presParOf" srcId="{1A734B33-E8E2-F841-96F3-87D52B0FCE87}" destId="{61E1CCDF-12AC-0C48-BC5E-357EF11C28BB}" srcOrd="0" destOrd="0" presId="urn:microsoft.com/office/officeart/2009/3/layout/StepUpProcess#1"/>
    <dgm:cxn modelId="{E71FA1C4-234D-8549-A20F-F3B03BFE0952}" type="presParOf" srcId="{61E1CCDF-12AC-0C48-BC5E-357EF11C28BB}" destId="{8154B365-20A6-9248-9A1D-E366F0C688C9}" srcOrd="0" destOrd="0" presId="urn:microsoft.com/office/officeart/2009/3/layout/StepUpProcess#1"/>
    <dgm:cxn modelId="{3D05DC8B-2E46-C143-8623-BDF7ECCD748F}" type="presParOf" srcId="{61E1CCDF-12AC-0C48-BC5E-357EF11C28BB}" destId="{CF660A44-89DA-1E4D-99FC-204A528CA2AF}" srcOrd="1" destOrd="0" presId="urn:microsoft.com/office/officeart/2009/3/layout/StepUpProcess#1"/>
    <dgm:cxn modelId="{C78D6E33-D2A3-EE45-9590-CBFE89385124}" type="presParOf" srcId="{61E1CCDF-12AC-0C48-BC5E-357EF11C28BB}" destId="{33F8E753-574F-CC48-B202-994D17A31686}" srcOrd="2" destOrd="0" presId="urn:microsoft.com/office/officeart/2009/3/layout/StepUpProcess#1"/>
    <dgm:cxn modelId="{AD0C1A88-7546-0B47-9207-E455D7F40EF9}" type="presParOf" srcId="{1A734B33-E8E2-F841-96F3-87D52B0FCE87}" destId="{DD2B12D9-FDB7-064F-BA8A-18EEFC03A04F}" srcOrd="1" destOrd="0" presId="urn:microsoft.com/office/officeart/2009/3/layout/StepUpProcess#1"/>
    <dgm:cxn modelId="{D0A4387E-5008-0241-AA3B-B75E7A8AFEE0}" type="presParOf" srcId="{DD2B12D9-FDB7-064F-BA8A-18EEFC03A04F}" destId="{44F6E8AC-7AC4-AD4B-80BB-A0AD6EE89A4B}" srcOrd="0" destOrd="0" presId="urn:microsoft.com/office/officeart/2009/3/layout/StepUpProcess#1"/>
    <dgm:cxn modelId="{33D0A922-583B-954C-941D-F8D8756B5046}" type="presParOf" srcId="{1A734B33-E8E2-F841-96F3-87D52B0FCE87}" destId="{3775E253-E40F-1C42-805D-D5E045A974AA}" srcOrd="2" destOrd="0" presId="urn:microsoft.com/office/officeart/2009/3/layout/StepUpProcess#1"/>
    <dgm:cxn modelId="{B0C6E794-DCB8-EE44-A76B-B9FAA84E5FA1}" type="presParOf" srcId="{3775E253-E40F-1C42-805D-D5E045A974AA}" destId="{5E30A969-D4BD-AA4E-898C-9C5ECA7392F9}" srcOrd="0" destOrd="0" presId="urn:microsoft.com/office/officeart/2009/3/layout/StepUpProcess#1"/>
    <dgm:cxn modelId="{99C37694-A733-3447-926D-E550CE9CE059}" type="presParOf" srcId="{3775E253-E40F-1C42-805D-D5E045A974AA}" destId="{D75E2A91-1CD4-FC46-A908-A5A220BA6DBF}" srcOrd="1" destOrd="0" presId="urn:microsoft.com/office/officeart/2009/3/layout/StepUpProcess#1"/>
    <dgm:cxn modelId="{91C45ED0-7954-9448-9BB8-2C6CCC891DB0}" type="presParOf" srcId="{3775E253-E40F-1C42-805D-D5E045A974AA}" destId="{1468F0DA-59E7-7945-8E9D-D73FC744FE5F}" srcOrd="2" destOrd="0" presId="urn:microsoft.com/office/officeart/2009/3/layout/StepUpProcess#1"/>
    <dgm:cxn modelId="{80B689A7-CCC8-9541-85D8-467036218612}" type="presParOf" srcId="{1A734B33-E8E2-F841-96F3-87D52B0FCE87}" destId="{00A66E11-B838-2245-9F1D-054A70F97A7D}" srcOrd="3" destOrd="0" presId="urn:microsoft.com/office/officeart/2009/3/layout/StepUpProcess#1"/>
    <dgm:cxn modelId="{BA065503-0A9D-B641-896D-0D1CDAC0CF48}" type="presParOf" srcId="{00A66E11-B838-2245-9F1D-054A70F97A7D}" destId="{B08CE8BC-301E-364C-B649-56EF280F3757}" srcOrd="0" destOrd="0" presId="urn:microsoft.com/office/officeart/2009/3/layout/StepUpProcess#1"/>
    <dgm:cxn modelId="{FF696112-85A0-0949-9FED-6EEA38CC9FB4}" type="presParOf" srcId="{1A734B33-E8E2-F841-96F3-87D52B0FCE87}" destId="{C1F5E8EB-A621-7C4B-AD03-91483EF726AC}" srcOrd="4" destOrd="0" presId="urn:microsoft.com/office/officeart/2009/3/layout/StepUpProcess#1"/>
    <dgm:cxn modelId="{AF6BE73A-4843-164A-B9E0-8940992691B4}" type="presParOf" srcId="{C1F5E8EB-A621-7C4B-AD03-91483EF726AC}" destId="{B7A1BC8E-BBE6-3A49-B42A-C5A939868945}" srcOrd="0" destOrd="0" presId="urn:microsoft.com/office/officeart/2009/3/layout/StepUpProcess#1"/>
    <dgm:cxn modelId="{C8B81EC4-C824-C144-AAEC-9F48DF4D9D88}" type="presParOf" srcId="{C1F5E8EB-A621-7C4B-AD03-91483EF726AC}" destId="{0BFE0844-00B7-894E-A85D-2636F295EC46}" srcOrd="1" destOrd="0" presId="urn:microsoft.com/office/officeart/2009/3/layout/StepUpProcess#1"/>
    <dgm:cxn modelId="{0732CC67-BD1C-0746-8BAC-B36AB4807D7D}" type="presParOf" srcId="{C1F5E8EB-A621-7C4B-AD03-91483EF726AC}" destId="{7EBA8591-EFDD-0A42-8E5C-F1E395012E26}" srcOrd="2" destOrd="0" presId="urn:microsoft.com/office/officeart/2009/3/layout/StepUpProcess#1"/>
    <dgm:cxn modelId="{C58A5A68-E1C5-A144-80FF-4E0764B71D03}" type="presParOf" srcId="{1A734B33-E8E2-F841-96F3-87D52B0FCE87}" destId="{24E6ED3E-9188-DF4A-90B2-0298607761BD}" srcOrd="5" destOrd="0" presId="urn:microsoft.com/office/officeart/2009/3/layout/StepUpProcess#1"/>
    <dgm:cxn modelId="{40E4E8AA-7FDE-2348-B0ED-7BC0D0588F78}" type="presParOf" srcId="{24E6ED3E-9188-DF4A-90B2-0298607761BD}" destId="{737C9915-2229-7744-910A-B0B126BA47C9}" srcOrd="0" destOrd="0" presId="urn:microsoft.com/office/officeart/2009/3/layout/StepUpProcess#1"/>
    <dgm:cxn modelId="{2C0AE184-0F0A-4F7F-B3AB-A5C8A4FC0195}" type="presParOf" srcId="{1A734B33-E8E2-F841-96F3-87D52B0FCE87}" destId="{EC17505B-EF78-425D-9889-E72B41BF1B77}" srcOrd="6" destOrd="0" presId="urn:microsoft.com/office/officeart/2009/3/layout/StepUpProcess#1"/>
    <dgm:cxn modelId="{5CC52C0A-5A10-4F54-BD20-4B8B812D3372}" type="presParOf" srcId="{EC17505B-EF78-425D-9889-E72B41BF1B77}" destId="{041FAEC7-E058-41CA-8FBB-A0ABDBFF8449}" srcOrd="0" destOrd="0" presId="urn:microsoft.com/office/officeart/2009/3/layout/StepUpProcess#1"/>
    <dgm:cxn modelId="{C3213160-1160-45BE-BD36-878CE92F78CC}" type="presParOf" srcId="{EC17505B-EF78-425D-9889-E72B41BF1B77}" destId="{3CC661CE-D23A-4405-B084-868318D58735}" srcOrd="1" destOrd="0" presId="urn:microsoft.com/office/officeart/2009/3/layout/StepUpProcess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8266B0-C3F0-4A57-B573-7F0E04BD691D}" type="doc">
      <dgm:prSet loTypeId="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A2815AE-5F67-4276-85FF-B4FC33F02CF2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Raw data</a:t>
          </a:r>
          <a:r>
            <a:rPr lang="zh-CN" altLang="en-US" sz="2000" dirty="0"/>
            <a:t/>
          </a:r>
          <a:endParaRPr lang="zh-CN" altLang="en-US" sz="2000" dirty="0"/>
        </a:p>
      </dgm:t>
    </dgm:pt>
    <dgm:pt modelId="{6EB4A6ED-5B3C-443E-808C-58FF235B25AE}" cxnId="{74ABFDB6-2675-44BB-9D59-C1D7AF9AEDD8}" type="parTrans">
      <dgm:prSet/>
      <dgm:spPr/>
      <dgm:t>
        <a:bodyPr/>
        <a:lstStyle/>
        <a:p>
          <a:endParaRPr lang="zh-CN" altLang="en-US"/>
        </a:p>
      </dgm:t>
    </dgm:pt>
    <dgm:pt modelId="{291E964F-D529-4504-8E15-1224DD266002}" cxnId="{74ABFDB6-2675-44BB-9D59-C1D7AF9AEDD8}" type="sibTrans">
      <dgm:prSet/>
      <dgm:spPr/>
      <dgm:t>
        <a:bodyPr/>
        <a:lstStyle/>
        <a:p>
          <a:endParaRPr lang="zh-CN" altLang="en-US"/>
        </a:p>
      </dgm:t>
    </dgm:pt>
    <dgm:pt modelId="{6F887CCC-A765-46E5-89C8-810D340B3C86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Signal data</a:t>
          </a:r>
          <a:r>
            <a:rPr lang="zh-CN" altLang="en-US" sz="2000" dirty="0"/>
            <a:t/>
          </a:r>
          <a:endParaRPr lang="zh-CN" altLang="en-US" sz="2000" dirty="0"/>
        </a:p>
      </dgm:t>
    </dgm:pt>
    <dgm:pt modelId="{ECE1FD1C-A925-47E2-B527-5E03592DDC2F}" cxnId="{78D9AB99-5ADD-4CCD-A01C-C5AF2514F1CC}" type="parTrans">
      <dgm:prSet/>
      <dgm:spPr/>
      <dgm:t>
        <a:bodyPr/>
        <a:lstStyle/>
        <a:p>
          <a:endParaRPr lang="zh-CN" altLang="en-US"/>
        </a:p>
      </dgm:t>
    </dgm:pt>
    <dgm:pt modelId="{8B876009-4F0C-4FA1-9343-E700B2D585B7}" cxnId="{78D9AB99-5ADD-4CCD-A01C-C5AF2514F1CC}" type="sibTrans">
      <dgm:prSet/>
      <dgm:spPr/>
      <dgm:t>
        <a:bodyPr/>
        <a:lstStyle/>
        <a:p>
          <a:endParaRPr lang="zh-CN" altLang="en-US"/>
        </a:p>
      </dgm:t>
    </dgm:pt>
    <dgm:pt modelId="{9D0D53B4-5FD6-4E3D-B2F9-E5E7B0A906E5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/>
          </a:r>
          <a:endParaRPr lang="en-US" altLang="zh-CN" sz="2000" dirty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Physical event data</a:t>
          </a:r>
          <a:r>
            <a:rPr lang="en-US" altLang="zh-CN" sz="2000" dirty="0"/>
            <a:t/>
          </a:r>
          <a:endParaRPr lang="en-US" altLang="zh-CN" sz="2000" dirty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/>
          </a:r>
          <a:endParaRPr lang="en-US" altLang="zh-CN" sz="2000" dirty="0"/>
        </a:p>
      </dgm:t>
    </dgm:pt>
    <dgm:pt modelId="{F436D2B9-B259-4221-980F-2ED70D10CBB6}" cxnId="{3CAD45C5-C410-419D-9531-ED2D1DCB0351}" type="parTrans">
      <dgm:prSet/>
      <dgm:spPr/>
      <dgm:t>
        <a:bodyPr/>
        <a:lstStyle/>
        <a:p>
          <a:endParaRPr lang="zh-CN" altLang="en-US"/>
        </a:p>
      </dgm:t>
    </dgm:pt>
    <dgm:pt modelId="{62765DC2-76AF-4B7D-A5DD-3A21861E4C2F}" cxnId="{3CAD45C5-C410-419D-9531-ED2D1DCB0351}" type="sibTrans">
      <dgm:prSet/>
      <dgm:spPr/>
      <dgm:t>
        <a:bodyPr/>
        <a:lstStyle/>
        <a:p>
          <a:endParaRPr lang="zh-CN" altLang="en-US"/>
        </a:p>
      </dgm:t>
    </dgm:pt>
    <dgm:pt modelId="{ACD7B1DC-E0BD-4C9D-950B-C8E22DAAC0EA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ym typeface="+mn-ea"/>
            </a:rPr>
            <a:t>Physical event ROOT</a:t>
          </a:r>
          <a:r>
            <a:rPr lang="zh-CN" altLang="en-US" dirty="0"/>
            <a:t/>
          </a:r>
          <a:endParaRPr lang="zh-CN" altLang="en-US" dirty="0"/>
        </a:p>
      </dgm:t>
    </dgm:pt>
    <dgm:pt modelId="{24A5BAB6-CEED-4D7A-AB9D-2B7FECDE39AF}" cxnId="{E60733B7-F827-4271-8E72-3A8151075208}" type="parTrans">
      <dgm:prSet/>
      <dgm:spPr/>
      <dgm:t>
        <a:bodyPr/>
        <a:lstStyle/>
        <a:p>
          <a:endParaRPr lang="zh-CN" altLang="en-US"/>
        </a:p>
      </dgm:t>
    </dgm:pt>
    <dgm:pt modelId="{95B55C6E-C048-4C4E-8084-77A8351E1608}" cxnId="{E60733B7-F827-4271-8E72-3A8151075208}" type="sibTrans">
      <dgm:prSet/>
      <dgm:spPr/>
      <dgm:t>
        <a:bodyPr/>
        <a:lstStyle/>
        <a:p>
          <a:endParaRPr lang="zh-CN" altLang="en-US"/>
        </a:p>
      </dgm:t>
    </dgm:pt>
    <dgm:pt modelId="{60623765-C222-4E95-B71D-FBC024A544F9}" type="pres">
      <dgm:prSet presAssocID="{998266B0-C3F0-4A57-B573-7F0E04BD691D}" presName="rootnode" presStyleCnt="0">
        <dgm:presLayoutVars>
          <dgm:chMax/>
          <dgm:chPref/>
          <dgm:dir/>
          <dgm:animLvl val="lvl"/>
        </dgm:presLayoutVars>
      </dgm:prSet>
      <dgm:spPr/>
    </dgm:pt>
    <dgm:pt modelId="{F45D524C-4243-4B1D-93DD-DE7F40F0E852}" type="pres">
      <dgm:prSet presAssocID="{6A2815AE-5F67-4276-85FF-B4FC33F02CF2}" presName="composite" presStyleCnt="0"/>
      <dgm:spPr/>
    </dgm:pt>
    <dgm:pt modelId="{129D2320-3049-4CB9-AE01-0FDB0DCDA8E7}" type="pres">
      <dgm:prSet presAssocID="{6A2815AE-5F67-4276-85FF-B4FC33F02CF2}" presName="bentUpArrow1" presStyleLbl="alignImgPlace1" presStyleIdx="0" presStyleCnt="3"/>
      <dgm:spPr/>
    </dgm:pt>
    <dgm:pt modelId="{D934C62D-79CE-44FB-91E7-F9F6A0C1A250}" type="pres">
      <dgm:prSet presAssocID="{6A2815AE-5F67-4276-85FF-B4FC33F02CF2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EFD430F7-09A2-4951-8B60-A46B750C6476}" type="pres">
      <dgm:prSet presAssocID="{6A2815AE-5F67-4276-85FF-B4FC33F02CF2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5DFF6FB-A46B-4D60-B9A8-C6FB7CF69F4C}" type="pres">
      <dgm:prSet presAssocID="{291E964F-D529-4504-8E15-1224DD266002}" presName="sibTrans" presStyleCnt="0"/>
      <dgm:spPr/>
    </dgm:pt>
    <dgm:pt modelId="{7F15AB8A-BA4F-40CC-BF47-23F6D2F2D40E}" type="pres">
      <dgm:prSet presAssocID="{6F887CCC-A765-46E5-89C8-810D340B3C86}" presName="composite" presStyleCnt="0"/>
      <dgm:spPr/>
    </dgm:pt>
    <dgm:pt modelId="{1C8CC877-936F-4E26-B1AA-84510F98BABB}" type="pres">
      <dgm:prSet presAssocID="{6F887CCC-A765-46E5-89C8-810D340B3C86}" presName="bentUpArrow1" presStyleLbl="alignImgPlace1" presStyleIdx="1" presStyleCnt="3"/>
      <dgm:spPr/>
    </dgm:pt>
    <dgm:pt modelId="{EE556CB9-0F27-4C0F-8CFF-8A84B764F634}" type="pres">
      <dgm:prSet presAssocID="{6F887CCC-A765-46E5-89C8-810D340B3C86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E07D2BF2-7B57-4D90-B85C-D1224CE6AF94}" type="pres">
      <dgm:prSet presAssocID="{6F887CCC-A765-46E5-89C8-810D340B3C8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288B84F-E779-49A0-9CAE-07DC07903B4A}" type="pres">
      <dgm:prSet presAssocID="{8B876009-4F0C-4FA1-9343-E700B2D585B7}" presName="sibTrans" presStyleCnt="0"/>
      <dgm:spPr/>
    </dgm:pt>
    <dgm:pt modelId="{94B9F370-05B1-4E2E-AACF-6CCF7996F3ED}" type="pres">
      <dgm:prSet presAssocID="{9D0D53B4-5FD6-4E3D-B2F9-E5E7B0A906E5}" presName="composite" presStyleCnt="0"/>
      <dgm:spPr/>
    </dgm:pt>
    <dgm:pt modelId="{9BA52E64-47D7-4B2F-B5FB-3BB5F39976AE}" type="pres">
      <dgm:prSet presAssocID="{9D0D53B4-5FD6-4E3D-B2F9-E5E7B0A906E5}" presName="bentUpArrow1" presStyleLbl="alignImgPlace1" presStyleIdx="2" presStyleCnt="3"/>
      <dgm:spPr/>
    </dgm:pt>
    <dgm:pt modelId="{6414AE53-EFFF-4846-9AAD-13B49267986D}" type="pres">
      <dgm:prSet presAssocID="{9D0D53B4-5FD6-4E3D-B2F9-E5E7B0A906E5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10122146-9F70-485D-9C43-68D97C69341F}" type="pres">
      <dgm:prSet presAssocID="{9D0D53B4-5FD6-4E3D-B2F9-E5E7B0A906E5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AB0A315-2863-4744-A4B9-F917C98FDDF5}" type="pres">
      <dgm:prSet presAssocID="{62765DC2-76AF-4B7D-A5DD-3A21861E4C2F}" presName="sibTrans" presStyleCnt="0"/>
      <dgm:spPr/>
    </dgm:pt>
    <dgm:pt modelId="{CA8F13B8-7C74-4C03-89BD-A6CF82AC080C}" type="pres">
      <dgm:prSet presAssocID="{ACD7B1DC-E0BD-4C9D-950B-C8E22DAAC0EA}" presName="composite" presStyleCnt="0"/>
      <dgm:spPr/>
    </dgm:pt>
    <dgm:pt modelId="{F93CC8E2-F707-4D22-9C42-AB942FBBF037}" type="pres">
      <dgm:prSet presAssocID="{ACD7B1DC-E0BD-4C9D-950B-C8E22DAAC0EA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74ABFDB6-2675-44BB-9D59-C1D7AF9AEDD8}" srcId="{998266B0-C3F0-4A57-B573-7F0E04BD691D}" destId="{6A2815AE-5F67-4276-85FF-B4FC33F02CF2}" srcOrd="0" destOrd="0" parTransId="{6EB4A6ED-5B3C-443E-808C-58FF235B25AE}" sibTransId="{291E964F-D529-4504-8E15-1224DD266002}"/>
    <dgm:cxn modelId="{78D9AB99-5ADD-4CCD-A01C-C5AF2514F1CC}" srcId="{998266B0-C3F0-4A57-B573-7F0E04BD691D}" destId="{6F887CCC-A765-46E5-89C8-810D340B3C86}" srcOrd="1" destOrd="0" parTransId="{ECE1FD1C-A925-47E2-B527-5E03592DDC2F}" sibTransId="{8B876009-4F0C-4FA1-9343-E700B2D585B7}"/>
    <dgm:cxn modelId="{3CAD45C5-C410-419D-9531-ED2D1DCB0351}" srcId="{998266B0-C3F0-4A57-B573-7F0E04BD691D}" destId="{9D0D53B4-5FD6-4E3D-B2F9-E5E7B0A906E5}" srcOrd="2" destOrd="0" parTransId="{F436D2B9-B259-4221-980F-2ED70D10CBB6}" sibTransId="{62765DC2-76AF-4B7D-A5DD-3A21861E4C2F}"/>
    <dgm:cxn modelId="{E60733B7-F827-4271-8E72-3A8151075208}" srcId="{998266B0-C3F0-4A57-B573-7F0E04BD691D}" destId="{ACD7B1DC-E0BD-4C9D-950B-C8E22DAAC0EA}" srcOrd="3" destOrd="0" parTransId="{24A5BAB6-CEED-4D7A-AB9D-2B7FECDE39AF}" sibTransId="{95B55C6E-C048-4C4E-8084-77A8351E1608}"/>
    <dgm:cxn modelId="{0BE2F499-BE96-44BD-A224-B9CD10D8E2FE}" type="presOf" srcId="{998266B0-C3F0-4A57-B573-7F0E04BD691D}" destId="{60623765-C222-4E95-B71D-FBC024A544F9}" srcOrd="0" destOrd="0" presId="urn:microsoft.com/office/officeart/2005/8/layout/StepDownProcess"/>
    <dgm:cxn modelId="{297556E4-5088-47C9-86D2-3FA4217AD341}" type="presParOf" srcId="{60623765-C222-4E95-B71D-FBC024A544F9}" destId="{F45D524C-4243-4B1D-93DD-DE7F40F0E852}" srcOrd="0" destOrd="0" presId="urn:microsoft.com/office/officeart/2005/8/layout/StepDownProcess"/>
    <dgm:cxn modelId="{DC5530B3-271B-4602-A523-52795011620B}" type="presParOf" srcId="{F45D524C-4243-4B1D-93DD-DE7F40F0E852}" destId="{129D2320-3049-4CB9-AE01-0FDB0DCDA8E7}" srcOrd="0" destOrd="0" presId="urn:microsoft.com/office/officeart/2005/8/layout/StepDownProcess"/>
    <dgm:cxn modelId="{6B826DDB-B64F-48B4-8442-69F698354A33}" type="presParOf" srcId="{F45D524C-4243-4B1D-93DD-DE7F40F0E852}" destId="{D934C62D-79CE-44FB-91E7-F9F6A0C1A250}" srcOrd="1" destOrd="0" presId="urn:microsoft.com/office/officeart/2005/8/layout/StepDownProcess"/>
    <dgm:cxn modelId="{C1E358F5-6581-4C3A-A7D7-9337D8BF6F24}" type="presOf" srcId="{6A2815AE-5F67-4276-85FF-B4FC33F02CF2}" destId="{D934C62D-79CE-44FB-91E7-F9F6A0C1A250}" srcOrd="0" destOrd="0" presId="urn:microsoft.com/office/officeart/2005/8/layout/StepDownProcess"/>
    <dgm:cxn modelId="{3CEA89E4-5A53-4102-8DB6-965A014F21FC}" type="presParOf" srcId="{F45D524C-4243-4B1D-93DD-DE7F40F0E852}" destId="{EFD430F7-09A2-4951-8B60-A46B750C6476}" srcOrd="2" destOrd="0" presId="urn:microsoft.com/office/officeart/2005/8/layout/StepDownProcess"/>
    <dgm:cxn modelId="{49F9CB01-7D5E-4C0A-95CB-37B829E7D32F}" type="presParOf" srcId="{60623765-C222-4E95-B71D-FBC024A544F9}" destId="{65DFF6FB-A46B-4D60-B9A8-C6FB7CF69F4C}" srcOrd="1" destOrd="0" presId="urn:microsoft.com/office/officeart/2005/8/layout/StepDownProcess"/>
    <dgm:cxn modelId="{6FFC053D-A9B3-4FF4-A4EC-215346AFB393}" type="presParOf" srcId="{60623765-C222-4E95-B71D-FBC024A544F9}" destId="{7F15AB8A-BA4F-40CC-BF47-23F6D2F2D40E}" srcOrd="2" destOrd="0" presId="urn:microsoft.com/office/officeart/2005/8/layout/StepDownProcess"/>
    <dgm:cxn modelId="{E2C27472-9D88-413B-BB07-E1977D71F770}" type="presParOf" srcId="{7F15AB8A-BA4F-40CC-BF47-23F6D2F2D40E}" destId="{1C8CC877-936F-4E26-B1AA-84510F98BABB}" srcOrd="0" destOrd="2" presId="urn:microsoft.com/office/officeart/2005/8/layout/StepDownProcess"/>
    <dgm:cxn modelId="{FB23CE77-52DD-4ADA-B353-B9BADB61D4D7}" type="presParOf" srcId="{7F15AB8A-BA4F-40CC-BF47-23F6D2F2D40E}" destId="{EE556CB9-0F27-4C0F-8CFF-8A84B764F634}" srcOrd="1" destOrd="2" presId="urn:microsoft.com/office/officeart/2005/8/layout/StepDownProcess"/>
    <dgm:cxn modelId="{F38C86C0-4354-443C-B71F-B0C10FF01C29}" type="presOf" srcId="{6F887CCC-A765-46E5-89C8-810D340B3C86}" destId="{EE556CB9-0F27-4C0F-8CFF-8A84B764F634}" srcOrd="0" destOrd="0" presId="urn:microsoft.com/office/officeart/2005/8/layout/StepDownProcess"/>
    <dgm:cxn modelId="{6FACBEDC-885A-456F-ADCD-129C31479EBF}" type="presParOf" srcId="{7F15AB8A-BA4F-40CC-BF47-23F6D2F2D40E}" destId="{E07D2BF2-7B57-4D90-B85C-D1224CE6AF94}" srcOrd="2" destOrd="2" presId="urn:microsoft.com/office/officeart/2005/8/layout/StepDownProcess"/>
    <dgm:cxn modelId="{D055EE03-44B4-4ACF-A3AB-2F794D4A5C39}" type="presParOf" srcId="{60623765-C222-4E95-B71D-FBC024A544F9}" destId="{C288B84F-E779-49A0-9CAE-07DC07903B4A}" srcOrd="3" destOrd="0" presId="urn:microsoft.com/office/officeart/2005/8/layout/StepDownProcess"/>
    <dgm:cxn modelId="{CCDB0C58-D95F-41BF-ABAB-8405910ED77D}" type="presParOf" srcId="{60623765-C222-4E95-B71D-FBC024A544F9}" destId="{94B9F370-05B1-4E2E-AACF-6CCF7996F3ED}" srcOrd="4" destOrd="0" presId="urn:microsoft.com/office/officeart/2005/8/layout/StepDownProcess"/>
    <dgm:cxn modelId="{BF37C9CF-AD14-46A6-AF8E-D131F2FB8960}" type="presParOf" srcId="{94B9F370-05B1-4E2E-AACF-6CCF7996F3ED}" destId="{9BA52E64-47D7-4B2F-B5FB-3BB5F39976AE}" srcOrd="0" destOrd="4" presId="urn:microsoft.com/office/officeart/2005/8/layout/StepDownProcess"/>
    <dgm:cxn modelId="{8BD19756-BD2E-4C65-8A61-F1B277809AAB}" type="presParOf" srcId="{94B9F370-05B1-4E2E-AACF-6CCF7996F3ED}" destId="{6414AE53-EFFF-4846-9AAD-13B49267986D}" srcOrd="1" destOrd="4" presId="urn:microsoft.com/office/officeart/2005/8/layout/StepDownProcess"/>
    <dgm:cxn modelId="{103DD3AA-60D1-43EF-980C-5A495C1AD4A7}" type="presOf" srcId="{9D0D53B4-5FD6-4E3D-B2F9-E5E7B0A906E5}" destId="{6414AE53-EFFF-4846-9AAD-13B49267986D}" srcOrd="0" destOrd="0" presId="urn:microsoft.com/office/officeart/2005/8/layout/StepDownProcess"/>
    <dgm:cxn modelId="{A621BD02-826B-4BF2-ABE4-DE5C1710F8C5}" type="presParOf" srcId="{94B9F370-05B1-4E2E-AACF-6CCF7996F3ED}" destId="{10122146-9F70-485D-9C43-68D97C69341F}" srcOrd="2" destOrd="4" presId="urn:microsoft.com/office/officeart/2005/8/layout/StepDownProcess"/>
    <dgm:cxn modelId="{B8BB34A0-4543-4B73-AF00-03D13A7013D4}" type="presParOf" srcId="{60623765-C222-4E95-B71D-FBC024A544F9}" destId="{DAB0A315-2863-4744-A4B9-F917C98FDDF5}" srcOrd="5" destOrd="0" presId="urn:microsoft.com/office/officeart/2005/8/layout/StepDownProcess"/>
    <dgm:cxn modelId="{9502E2A9-F093-4F1F-A995-B81E40D7DEBE}" type="presParOf" srcId="{60623765-C222-4E95-B71D-FBC024A544F9}" destId="{CA8F13B8-7C74-4C03-89BD-A6CF82AC080C}" srcOrd="6" destOrd="0" presId="urn:microsoft.com/office/officeart/2005/8/layout/StepDownProcess"/>
    <dgm:cxn modelId="{801A1ED3-3651-4B5A-91E9-D620221CC5C7}" type="presParOf" srcId="{CA8F13B8-7C74-4C03-89BD-A6CF82AC080C}" destId="{F93CC8E2-F707-4D22-9C42-AB942FBBF037}" srcOrd="0" destOrd="6" presId="urn:microsoft.com/office/officeart/2005/8/layout/StepDownProcess"/>
    <dgm:cxn modelId="{8F09537C-45A6-4FBC-AE40-E3B3684C293D}" type="presOf" srcId="{ACD7B1DC-E0BD-4C9D-950B-C8E22DAAC0EA}" destId="{F93CC8E2-F707-4D22-9C42-AB942FBBF03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389825" cy="3484789"/>
        <a:chOff x="0" y="0"/>
        <a:chExt cx="10389825" cy="3484789"/>
      </a:xfrm>
    </dsp:grpSpPr>
    <dsp:sp modelId="{8154B365-20A6-9248-9A1D-E366F0C688C9}">
      <dsp:nvSpPr>
        <dsp:cNvPr id="3" name="L 形 2"/>
        <dsp:cNvSpPr/>
      </dsp:nvSpPr>
      <dsp:spPr bwMode="white">
        <a:xfrm rot="5400000">
          <a:off x="1753892" y="1570221"/>
          <a:ext cx="1055452" cy="1756248"/>
        </a:xfrm>
        <a:prstGeom prst="corner">
          <a:avLst>
            <a:gd name="adj1" fmla="val 16120"/>
            <a:gd name="adj2" fmla="val 16110"/>
          </a:avLst>
        </a:prstGeom>
      </dsp:spPr>
      <dsp:style>
        <a:lnRef idx="2">
          <a:schemeClr val="accent2"/>
        </a:lnRef>
        <a:fillRef idx="1">
          <a:schemeClr val="accent2"/>
        </a:fillRef>
        <a:effectRef idx="1">
          <a:scrgbClr r="0" g="0" b="0"/>
        </a:effectRef>
        <a:fontRef idx="minor">
          <a:schemeClr val="lt1"/>
        </a:fontRef>
      </dsp:style>
      <dsp:txXfrm rot="5400000">
        <a:off x="1753892" y="1570221"/>
        <a:ext cx="1055452" cy="1756248"/>
      </dsp:txXfrm>
    </dsp:sp>
    <dsp:sp modelId="{CF660A44-89DA-1E4D-99FC-204A528CA2AF}">
      <dsp:nvSpPr>
        <dsp:cNvPr id="4" name="矩形 3"/>
        <dsp:cNvSpPr/>
      </dsp:nvSpPr>
      <dsp:spPr bwMode="white">
        <a:xfrm>
          <a:off x="1467388" y="1457141"/>
          <a:ext cx="1585550" cy="1389828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anchor="t"/>
        <a:lstStyle>
          <a:lvl1pPr algn="l"/>
          <a:lvl2pPr algn="l"/>
          <a:lvl3pPr algn="l"/>
          <a:lvl4pPr algn="l"/>
          <a:lvl5pPr algn="l"/>
          <a:lvl6pPr algn="l"/>
          <a:lvl7pPr algn="l"/>
          <a:lvl8pPr algn="l"/>
          <a:lvl9pPr algn="l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000" dirty="0">
            <a:solidFill>
              <a:srgbClr val="C00000"/>
            </a:solidFill>
          </a:endParaRPr>
        </a:p>
      </dsp:txBody>
      <dsp:txXfrm>
        <a:off x="1467388" y="1457141"/>
        <a:ext cx="1585550" cy="1389828"/>
      </dsp:txXfrm>
    </dsp:sp>
    <dsp:sp modelId="{33F8E753-574F-CC48-B202-994D17A31686}">
      <dsp:nvSpPr>
        <dsp:cNvPr id="5" name="等腰三角形 4"/>
        <dsp:cNvSpPr/>
      </dsp:nvSpPr>
      <dsp:spPr bwMode="white">
        <a:xfrm>
          <a:off x="2864101" y="1440925"/>
          <a:ext cx="299160" cy="299160"/>
        </a:xfrm>
        <a:prstGeom prst="triangle">
          <a:avLst>
            <a:gd name="adj" fmla="val 100000"/>
          </a:avLst>
        </a:prstGeom>
      </dsp:spPr>
      <dsp:style>
        <a:lnRef idx="2">
          <a:schemeClr val="accent3"/>
        </a:lnRef>
        <a:fillRef idx="1">
          <a:schemeClr val="accent3"/>
        </a:fillRef>
        <a:effectRef idx="1">
          <a:scrgbClr r="0" g="0" b="0"/>
        </a:effectRef>
        <a:fontRef idx="minor">
          <a:schemeClr val="lt1"/>
        </a:fontRef>
      </dsp:style>
      <dsp:txXfrm>
        <a:off x="2864101" y="1440925"/>
        <a:ext cx="299160" cy="299160"/>
      </dsp:txXfrm>
    </dsp:sp>
    <dsp:sp modelId="{5E30A969-D4BD-AA4E-898C-9C5ECA7392F9}">
      <dsp:nvSpPr>
        <dsp:cNvPr id="6" name="L 形 5"/>
        <dsp:cNvSpPr/>
      </dsp:nvSpPr>
      <dsp:spPr bwMode="white">
        <a:xfrm rot="5400000">
          <a:off x="3694915" y="1089913"/>
          <a:ext cx="1055452" cy="1756248"/>
        </a:xfrm>
        <a:prstGeom prst="corner">
          <a:avLst>
            <a:gd name="adj1" fmla="val 16120"/>
            <a:gd name="adj2" fmla="val 16110"/>
          </a:avLst>
        </a:prstGeom>
      </dsp:spPr>
      <dsp:style>
        <a:lnRef idx="2">
          <a:schemeClr val="accent4"/>
        </a:lnRef>
        <a:fillRef idx="1">
          <a:schemeClr val="accent4"/>
        </a:fillRef>
        <a:effectRef idx="1">
          <a:scrgbClr r="0" g="0" b="0"/>
        </a:effectRef>
        <a:fontRef idx="minor">
          <a:schemeClr val="lt1"/>
        </a:fontRef>
      </dsp:style>
      <dsp:txXfrm rot="5400000">
        <a:off x="3694915" y="1089913"/>
        <a:ext cx="1055452" cy="1756248"/>
      </dsp:txXfrm>
    </dsp:sp>
    <dsp:sp modelId="{D75E2A91-1CD4-FC46-A908-A5A220BA6DBF}">
      <dsp:nvSpPr>
        <dsp:cNvPr id="7" name="矩形 6"/>
        <dsp:cNvSpPr/>
      </dsp:nvSpPr>
      <dsp:spPr bwMode="white">
        <a:xfrm>
          <a:off x="3640150" y="790318"/>
          <a:ext cx="1585550" cy="1389828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anchor="t"/>
        <a:lstStyle>
          <a:lvl1pPr algn="l"/>
          <a:lvl2pPr algn="l"/>
          <a:lvl3pPr algn="l"/>
          <a:lvl4pPr algn="l"/>
          <a:lvl5pPr algn="l"/>
          <a:lvl6pPr algn="l"/>
          <a:lvl7pPr algn="l"/>
          <a:lvl8pPr algn="l"/>
          <a:lvl9pPr algn="l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000" dirty="0">
            <a:solidFill>
              <a:schemeClr val="tx1"/>
            </a:solidFill>
          </a:endParaRPr>
        </a:p>
      </dsp:txBody>
      <dsp:txXfrm>
        <a:off x="3640150" y="790318"/>
        <a:ext cx="1585550" cy="1389828"/>
      </dsp:txXfrm>
    </dsp:sp>
    <dsp:sp modelId="{1468F0DA-59E7-7945-8E9D-D73FC744FE5F}">
      <dsp:nvSpPr>
        <dsp:cNvPr id="8" name="等腰三角形 7"/>
        <dsp:cNvSpPr/>
      </dsp:nvSpPr>
      <dsp:spPr bwMode="white">
        <a:xfrm>
          <a:off x="4805124" y="960616"/>
          <a:ext cx="299160" cy="299160"/>
        </a:xfrm>
        <a:prstGeom prst="triangle">
          <a:avLst>
            <a:gd name="adj" fmla="val 100000"/>
          </a:avLst>
        </a:prstGeom>
      </dsp:spPr>
      <dsp:style>
        <a:lnRef idx="2">
          <a:schemeClr val="accent5"/>
        </a:lnRef>
        <a:fillRef idx="1">
          <a:schemeClr val="accent5"/>
        </a:fillRef>
        <a:effectRef idx="1">
          <a:scrgbClr r="0" g="0" b="0"/>
        </a:effectRef>
        <a:fontRef idx="minor">
          <a:schemeClr val="lt1"/>
        </a:fontRef>
      </dsp:style>
      <dsp:txXfrm>
        <a:off x="4805124" y="960616"/>
        <a:ext cx="299160" cy="299160"/>
      </dsp:txXfrm>
    </dsp:sp>
    <dsp:sp modelId="{B7A1BC8E-BBE6-3A49-B42A-C5A939868945}">
      <dsp:nvSpPr>
        <dsp:cNvPr id="9" name="L 形 8"/>
        <dsp:cNvSpPr/>
      </dsp:nvSpPr>
      <dsp:spPr bwMode="white">
        <a:xfrm rot="5400000">
          <a:off x="5635939" y="622112"/>
          <a:ext cx="1055452" cy="1756248"/>
        </a:xfrm>
        <a:prstGeom prst="corner">
          <a:avLst>
            <a:gd name="adj1" fmla="val 16120"/>
            <a:gd name="adj2" fmla="val 16110"/>
          </a:avLst>
        </a:prstGeom>
      </dsp:spPr>
      <dsp:style>
        <a:lnRef idx="2">
          <a:schemeClr val="accent6"/>
        </a:lnRef>
        <a:fillRef idx="1">
          <a:schemeClr val="accent6"/>
        </a:fillRef>
        <a:effectRef idx="1">
          <a:scrgbClr r="0" g="0" b="0"/>
        </a:effectRef>
        <a:fontRef idx="minor">
          <a:schemeClr val="lt1"/>
        </a:fontRef>
      </dsp:style>
      <dsp:txXfrm rot="5400000">
        <a:off x="5635939" y="622112"/>
        <a:ext cx="1055452" cy="1756248"/>
      </dsp:txXfrm>
    </dsp:sp>
    <dsp:sp modelId="{0BFE0844-00B7-894E-A85D-2636F295EC46}">
      <dsp:nvSpPr>
        <dsp:cNvPr id="10" name="矩形 9"/>
        <dsp:cNvSpPr/>
      </dsp:nvSpPr>
      <dsp:spPr bwMode="white">
        <a:xfrm>
          <a:off x="5553652" y="369648"/>
          <a:ext cx="1585550" cy="1389828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anchor="t"/>
        <a:lstStyle>
          <a:lvl1pPr algn="l"/>
          <a:lvl2pPr algn="l"/>
          <a:lvl3pPr algn="l"/>
          <a:lvl4pPr algn="l"/>
          <a:lvl5pPr algn="l"/>
          <a:lvl6pPr algn="l"/>
          <a:lvl7pPr algn="l"/>
          <a:lvl8pPr algn="l"/>
          <a:lvl9pPr algn="l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000" dirty="0">
            <a:solidFill>
              <a:schemeClr val="tx1"/>
            </a:solidFill>
          </a:endParaRPr>
        </a:p>
      </dsp:txBody>
      <dsp:txXfrm>
        <a:off x="5553652" y="369648"/>
        <a:ext cx="1585550" cy="1389828"/>
      </dsp:txXfrm>
    </dsp:sp>
    <dsp:sp modelId="{7EBA8591-EFDD-0A42-8E5C-F1E395012E26}">
      <dsp:nvSpPr>
        <dsp:cNvPr id="11" name="等腰三角形 10"/>
        <dsp:cNvSpPr/>
      </dsp:nvSpPr>
      <dsp:spPr bwMode="white">
        <a:xfrm>
          <a:off x="6746148" y="456405"/>
          <a:ext cx="299160" cy="299160"/>
        </a:xfrm>
        <a:prstGeom prst="triangle">
          <a:avLst>
            <a:gd name="adj" fmla="val 100000"/>
          </a:avLst>
        </a:prstGeom>
      </dsp:spPr>
      <dsp:style>
        <a:lnRef idx="2">
          <a:schemeClr val="accent2"/>
        </a:lnRef>
        <a:fillRef idx="1">
          <a:schemeClr val="accent2"/>
        </a:fillRef>
        <a:effectRef idx="1">
          <a:scrgbClr r="0" g="0" b="0"/>
        </a:effectRef>
        <a:fontRef idx="minor">
          <a:schemeClr val="lt1"/>
        </a:fontRef>
      </dsp:style>
      <dsp:txXfrm>
        <a:off x="6746148" y="456405"/>
        <a:ext cx="299160" cy="299160"/>
      </dsp:txXfrm>
    </dsp:sp>
    <dsp:sp modelId="{041FAEC7-E058-41CA-8FBB-A0ABDBFF8449}">
      <dsp:nvSpPr>
        <dsp:cNvPr id="12" name="L 形 11"/>
        <dsp:cNvSpPr/>
      </dsp:nvSpPr>
      <dsp:spPr bwMode="white">
        <a:xfrm rot="5400000">
          <a:off x="7576962" y="113539"/>
          <a:ext cx="1055452" cy="1756248"/>
        </a:xfrm>
        <a:prstGeom prst="corner">
          <a:avLst>
            <a:gd name="adj1" fmla="val 16120"/>
            <a:gd name="adj2" fmla="val 16110"/>
          </a:avLst>
        </a:prstGeom>
      </dsp:spPr>
      <dsp:style>
        <a:lnRef idx="2">
          <a:schemeClr val="accent3"/>
        </a:lnRef>
        <a:fillRef idx="1">
          <a:schemeClr val="accent3"/>
        </a:fillRef>
        <a:effectRef idx="1">
          <a:scrgbClr r="0" g="0" b="0"/>
        </a:effectRef>
        <a:fontRef idx="minor">
          <a:schemeClr val="lt1"/>
        </a:fontRef>
      </dsp:style>
      <dsp:txXfrm rot="5400000">
        <a:off x="7576962" y="113539"/>
        <a:ext cx="1055452" cy="1756248"/>
      </dsp:txXfrm>
    </dsp:sp>
    <dsp:sp modelId="{3CC661CE-D23A-4405-B084-868318D58735}">
      <dsp:nvSpPr>
        <dsp:cNvPr id="13" name="矩形 12"/>
        <dsp:cNvSpPr/>
      </dsp:nvSpPr>
      <dsp:spPr bwMode="white">
        <a:xfrm>
          <a:off x="7400781" y="654037"/>
          <a:ext cx="1585550" cy="1389828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anchor="t"/>
        <a:lstStyle>
          <a:lvl1pPr algn="l"/>
          <a:lvl2pPr algn="l"/>
          <a:lvl3pPr algn="l"/>
          <a:lvl4pPr algn="l"/>
          <a:lvl5pPr algn="l"/>
          <a:lvl6pPr algn="l"/>
          <a:lvl7pPr algn="l"/>
          <a:lvl8pPr algn="l"/>
          <a:lvl9pPr algn="l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000" dirty="0">
            <a:solidFill>
              <a:srgbClr val="C00000"/>
            </a:solidFill>
          </a:endParaRPr>
        </a:p>
      </dsp:txBody>
      <dsp:txXfrm>
        <a:off x="7400781" y="654037"/>
        <a:ext cx="1585550" cy="13898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2203430" cy="5211445"/>
        <a:chOff x="0" y="0"/>
        <a:chExt cx="12203430" cy="5211445"/>
      </a:xfrm>
    </dsp:grpSpPr>
    <dsp:sp modelId="{129D2320-3049-4CB9-AE01-0FDB0DCDA8E7}">
      <dsp:nvSpPr>
        <dsp:cNvPr id="3" name="直角上箭头 2"/>
        <dsp:cNvSpPr/>
      </dsp:nvSpPr>
      <dsp:spPr bwMode="white">
        <a:xfrm rot="5400000">
          <a:off x="3594419" y="1095274"/>
          <a:ext cx="929469" cy="1058168"/>
        </a:xfrm>
        <a:prstGeom prst="bentUpArrow">
          <a:avLst>
            <a:gd name="adj1" fmla="val 32840"/>
            <a:gd name="adj2" fmla="val 25000"/>
            <a:gd name="adj3" fmla="val 35780"/>
          </a:avLst>
        </a:prstGeom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 rot="5400000">
        <a:off x="3594419" y="1095274"/>
        <a:ext cx="929469" cy="1058168"/>
      </dsp:txXfrm>
    </dsp:sp>
    <dsp:sp modelId="{D934C62D-79CE-44FB-91E7-F9F6A0C1A250}">
      <dsp:nvSpPr>
        <dsp:cNvPr id="4" name="圆角矩形 3"/>
        <dsp:cNvSpPr/>
      </dsp:nvSpPr>
      <dsp:spPr bwMode="white">
        <a:xfrm>
          <a:off x="3337376" y="0"/>
          <a:ext cx="1564679" cy="1095224"/>
        </a:xfrm>
        <a:prstGeom prst="roundRect">
          <a:avLst>
            <a:gd name="adj" fmla="val 1667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ctr">
            <a:defRPr sz="2000"/>
          </a:lvl1pPr>
          <a:lvl2pPr marL="114300" indent="-114300" algn="ctr">
            <a:defRPr sz="1500"/>
          </a:lvl2pPr>
          <a:lvl3pPr marL="228600" indent="-114300" algn="ctr">
            <a:defRPr sz="1500"/>
          </a:lvl3pPr>
          <a:lvl4pPr marL="342900" indent="-114300" algn="ctr">
            <a:defRPr sz="1500"/>
          </a:lvl4pPr>
          <a:lvl5pPr marL="457200" indent="-114300" algn="ctr">
            <a:defRPr sz="1500"/>
          </a:lvl5pPr>
          <a:lvl6pPr marL="571500" indent="-114300" algn="ctr">
            <a:defRPr sz="1500"/>
          </a:lvl6pPr>
          <a:lvl7pPr marL="685800" indent="-114300" algn="ctr">
            <a:defRPr sz="1500"/>
          </a:lvl7pPr>
          <a:lvl8pPr marL="800100" indent="-114300" algn="ctr">
            <a:defRPr sz="1500"/>
          </a:lvl8pPr>
          <a:lvl9pPr marL="914400" indent="-114300" algn="ctr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Raw data</a:t>
          </a:r>
          <a:endParaRPr lang="zh-CN" altLang="en-US" sz="2000" dirty="0"/>
        </a:p>
      </dsp:txBody>
      <dsp:txXfrm>
        <a:off x="3337376" y="0"/>
        <a:ext cx="1564679" cy="1095224"/>
      </dsp:txXfrm>
    </dsp:sp>
    <dsp:sp modelId="{EFD430F7-09A2-4951-8B60-A46B750C6476}">
      <dsp:nvSpPr>
        <dsp:cNvPr id="5" name="矩形 4"/>
        <dsp:cNvSpPr/>
      </dsp:nvSpPr>
      <dsp:spPr bwMode="white">
        <a:xfrm>
          <a:off x="4902054" y="110651"/>
          <a:ext cx="1137998" cy="88520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4780" tIns="144780" rIns="144780" bIns="144780" anchor="ctr"/>
        <a:lstStyle>
          <a:lvl1pPr algn="l">
            <a:defRPr sz="38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endParaRPr>
            <a:solidFill>
              <a:schemeClr val="tx1"/>
            </a:solidFill>
          </a:endParaRPr>
        </a:p>
      </dsp:txBody>
      <dsp:txXfrm>
        <a:off x="4902054" y="110651"/>
        <a:ext cx="1137998" cy="885209"/>
      </dsp:txXfrm>
    </dsp:sp>
    <dsp:sp modelId="{1C8CC877-936F-4E26-B1AA-84510F98BABB}">
      <dsp:nvSpPr>
        <dsp:cNvPr id="6" name="直角上箭头 5"/>
        <dsp:cNvSpPr/>
      </dsp:nvSpPr>
      <dsp:spPr bwMode="white">
        <a:xfrm rot="5400000">
          <a:off x="4915753" y="2467348"/>
          <a:ext cx="929469" cy="1058168"/>
        </a:xfrm>
        <a:prstGeom prst="bentUpArrow">
          <a:avLst>
            <a:gd name="adj1" fmla="val 32840"/>
            <a:gd name="adj2" fmla="val 25000"/>
            <a:gd name="adj3" fmla="val 35780"/>
          </a:avLst>
        </a:prstGeom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 rot="5400000">
        <a:off x="4915753" y="2467348"/>
        <a:ext cx="929469" cy="1058168"/>
      </dsp:txXfrm>
    </dsp:sp>
    <dsp:sp modelId="{EE556CB9-0F27-4C0F-8CFF-8A84B764F634}">
      <dsp:nvSpPr>
        <dsp:cNvPr id="7" name="圆角矩形 6"/>
        <dsp:cNvSpPr/>
      </dsp:nvSpPr>
      <dsp:spPr bwMode="white">
        <a:xfrm>
          <a:off x="4658709" y="1372074"/>
          <a:ext cx="1564679" cy="1095224"/>
        </a:xfrm>
        <a:prstGeom prst="roundRect">
          <a:avLst>
            <a:gd name="adj" fmla="val 1667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ctr">
            <a:defRPr sz="2000"/>
          </a:lvl1pPr>
          <a:lvl2pPr marL="114300" indent="-114300" algn="ctr">
            <a:defRPr sz="1500"/>
          </a:lvl2pPr>
          <a:lvl3pPr marL="228600" indent="-114300" algn="ctr">
            <a:defRPr sz="1500"/>
          </a:lvl3pPr>
          <a:lvl4pPr marL="342900" indent="-114300" algn="ctr">
            <a:defRPr sz="1500"/>
          </a:lvl4pPr>
          <a:lvl5pPr marL="457200" indent="-114300" algn="ctr">
            <a:defRPr sz="1500"/>
          </a:lvl5pPr>
          <a:lvl6pPr marL="571500" indent="-114300" algn="ctr">
            <a:defRPr sz="1500"/>
          </a:lvl6pPr>
          <a:lvl7pPr marL="685800" indent="-114300" algn="ctr">
            <a:defRPr sz="1500"/>
          </a:lvl7pPr>
          <a:lvl8pPr marL="800100" indent="-114300" algn="ctr">
            <a:defRPr sz="1500"/>
          </a:lvl8pPr>
          <a:lvl9pPr marL="914400" indent="-114300" algn="ctr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Signal data</a:t>
          </a:r>
          <a:endParaRPr lang="zh-CN" altLang="en-US" sz="2000" dirty="0"/>
        </a:p>
      </dsp:txBody>
      <dsp:txXfrm>
        <a:off x="4658709" y="1372074"/>
        <a:ext cx="1564679" cy="1095224"/>
      </dsp:txXfrm>
    </dsp:sp>
    <dsp:sp modelId="{E07D2BF2-7B57-4D90-B85C-D1224CE6AF94}">
      <dsp:nvSpPr>
        <dsp:cNvPr id="8" name="矩形 7"/>
        <dsp:cNvSpPr/>
      </dsp:nvSpPr>
      <dsp:spPr bwMode="white">
        <a:xfrm>
          <a:off x="6223388" y="1482725"/>
          <a:ext cx="1137998" cy="88520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4780" tIns="144780" rIns="144780" bIns="144780" anchor="ctr"/>
        <a:lstStyle>
          <a:lvl1pPr algn="l">
            <a:defRPr sz="38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endParaRPr>
            <a:solidFill>
              <a:schemeClr val="tx1"/>
            </a:solidFill>
          </a:endParaRPr>
        </a:p>
      </dsp:txBody>
      <dsp:txXfrm>
        <a:off x="6223388" y="1482725"/>
        <a:ext cx="1137998" cy="885209"/>
      </dsp:txXfrm>
    </dsp:sp>
    <dsp:sp modelId="{9BA52E64-47D7-4B2F-B5FB-3BB5F39976AE}">
      <dsp:nvSpPr>
        <dsp:cNvPr id="9" name="直角上箭头 8"/>
        <dsp:cNvSpPr/>
      </dsp:nvSpPr>
      <dsp:spPr bwMode="white">
        <a:xfrm rot="5400000">
          <a:off x="6237086" y="3839421"/>
          <a:ext cx="929469" cy="1058168"/>
        </a:xfrm>
        <a:prstGeom prst="bentUpArrow">
          <a:avLst>
            <a:gd name="adj1" fmla="val 32840"/>
            <a:gd name="adj2" fmla="val 25000"/>
            <a:gd name="adj3" fmla="val 35780"/>
          </a:avLst>
        </a:prstGeom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 rot="5400000">
        <a:off x="6237086" y="3839421"/>
        <a:ext cx="929469" cy="1058168"/>
      </dsp:txXfrm>
    </dsp:sp>
    <dsp:sp modelId="{6414AE53-EFFF-4846-9AAD-13B49267986D}">
      <dsp:nvSpPr>
        <dsp:cNvPr id="10" name="圆角矩形 9"/>
        <dsp:cNvSpPr/>
      </dsp:nvSpPr>
      <dsp:spPr bwMode="white">
        <a:xfrm>
          <a:off x="5980042" y="2744147"/>
          <a:ext cx="1564679" cy="1095224"/>
        </a:xfrm>
        <a:prstGeom prst="roundRect">
          <a:avLst>
            <a:gd name="adj" fmla="val 1667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ctr">
            <a:defRPr sz="2000"/>
          </a:lvl1pPr>
          <a:lvl2pPr marL="114300" indent="-114300" algn="ctr">
            <a:defRPr sz="1500"/>
          </a:lvl2pPr>
          <a:lvl3pPr marL="228600" indent="-114300" algn="ctr">
            <a:defRPr sz="1500"/>
          </a:lvl3pPr>
          <a:lvl4pPr marL="342900" indent="-114300" algn="ctr">
            <a:defRPr sz="1500"/>
          </a:lvl4pPr>
          <a:lvl5pPr marL="457200" indent="-114300" algn="ctr">
            <a:defRPr sz="1500"/>
          </a:lvl5pPr>
          <a:lvl6pPr marL="571500" indent="-114300" algn="ctr">
            <a:defRPr sz="1500"/>
          </a:lvl6pPr>
          <a:lvl7pPr marL="685800" indent="-114300" algn="ctr">
            <a:defRPr sz="1500"/>
          </a:lvl7pPr>
          <a:lvl8pPr marL="800100" indent="-114300" algn="ctr">
            <a:defRPr sz="1500"/>
          </a:lvl8pPr>
          <a:lvl9pPr marL="914400" indent="-114300" algn="ctr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zh-CN" sz="20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Physical event data</a:t>
          </a:r>
          <a:endParaRPr lang="en-US" altLang="zh-CN" sz="2000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zh-CN" sz="2000" dirty="0"/>
        </a:p>
      </dsp:txBody>
      <dsp:txXfrm>
        <a:off x="5980042" y="2744147"/>
        <a:ext cx="1564679" cy="1095224"/>
      </dsp:txXfrm>
    </dsp:sp>
    <dsp:sp modelId="{10122146-9F70-485D-9C43-68D97C69341F}">
      <dsp:nvSpPr>
        <dsp:cNvPr id="11" name="矩形 10"/>
        <dsp:cNvSpPr/>
      </dsp:nvSpPr>
      <dsp:spPr bwMode="white">
        <a:xfrm>
          <a:off x="7544721" y="2854798"/>
          <a:ext cx="1137998" cy="88520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4780" tIns="144780" rIns="144780" bIns="144780" anchor="ctr"/>
        <a:lstStyle>
          <a:lvl1pPr algn="l">
            <a:defRPr sz="38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endParaRPr>
            <a:solidFill>
              <a:schemeClr val="tx1"/>
            </a:solidFill>
          </a:endParaRPr>
        </a:p>
      </dsp:txBody>
      <dsp:txXfrm>
        <a:off x="7544721" y="2854798"/>
        <a:ext cx="1137998" cy="885209"/>
      </dsp:txXfrm>
    </dsp:sp>
    <dsp:sp modelId="{F93CC8E2-F707-4D22-9C42-AB942FBBF037}">
      <dsp:nvSpPr>
        <dsp:cNvPr id="12" name="圆角矩形 11"/>
        <dsp:cNvSpPr/>
      </dsp:nvSpPr>
      <dsp:spPr bwMode="white">
        <a:xfrm>
          <a:off x="7301376" y="4116221"/>
          <a:ext cx="1564679" cy="1095224"/>
        </a:xfrm>
        <a:prstGeom prst="roundRect">
          <a:avLst>
            <a:gd name="adj" fmla="val 1667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76200" tIns="76200" rIns="76200" bIns="76200" anchor="ctr"/>
        <a:lstStyle>
          <a:lvl1pPr algn="ctr">
            <a:defRPr sz="2000"/>
          </a:lvl1pPr>
          <a:lvl2pPr marL="114300" indent="-114300" algn="ctr">
            <a:defRPr sz="1500"/>
          </a:lvl2pPr>
          <a:lvl3pPr marL="228600" indent="-114300" algn="ctr">
            <a:defRPr sz="1500"/>
          </a:lvl3pPr>
          <a:lvl4pPr marL="342900" indent="-114300" algn="ctr">
            <a:defRPr sz="1500"/>
          </a:lvl4pPr>
          <a:lvl5pPr marL="457200" indent="-114300" algn="ctr">
            <a:defRPr sz="1500"/>
          </a:lvl5pPr>
          <a:lvl6pPr marL="571500" indent="-114300" algn="ctr">
            <a:defRPr sz="1500"/>
          </a:lvl6pPr>
          <a:lvl7pPr marL="685800" indent="-114300" algn="ctr">
            <a:defRPr sz="1500"/>
          </a:lvl7pPr>
          <a:lvl8pPr marL="800100" indent="-114300" algn="ctr">
            <a:defRPr sz="1500"/>
          </a:lvl8pPr>
          <a:lvl9pPr marL="914400" indent="-114300" algn="ctr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ym typeface="+mn-ea"/>
            </a:rPr>
            <a:t>Physical event ROOT</a:t>
          </a:r>
          <a:endParaRPr lang="zh-CN" altLang="en-US" dirty="0"/>
        </a:p>
      </dsp:txBody>
      <dsp:txXfrm>
        <a:off x="7301376" y="4116221"/>
        <a:ext cx="1564679" cy="1095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#1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b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bR"/>
          <dgm:param type="flowDir" val="row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type="corner" r:blip="" rot="90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type="corner" r:blip="" rot="180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type="triangle" r:blip="" rot="90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t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type="bentUpArrow" r:blip="" rot="90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type="bentArrow" r:blip="" rot="180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parTxLTRAlign" val="l"/>
                    <dgm:param type="stBulletLvl" val="1"/>
                    <dgm:param type="txAnchorVertCh" val="mid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EDA4B-4E85-6948-BA32-74D31F6E7A6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EDA4B-4E85-6948-BA32-74D31F6E7A6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49" y="67444"/>
            <a:ext cx="10515600" cy="638358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endParaRPr 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126232" y="683235"/>
            <a:ext cx="11939536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l="1946" t="7345" r="7235"/>
          <a:stretch>
            <a:fillRect/>
          </a:stretch>
        </p:blipFill>
        <p:spPr>
          <a:xfrm>
            <a:off x="10137754" y="22609"/>
            <a:ext cx="2040267" cy="638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3296356" cy="365125"/>
          </a:xfrm>
        </p:spPr>
        <p:txBody>
          <a:bodyPr/>
          <a:lstStyle/>
          <a:p>
            <a:r>
              <a:rPr lang="en-US" altLang="zh-CN"/>
              <a:t>IDM2026, Zaragoza</a:t>
            </a:r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Xiang Xiao on behalf of PandaX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IDM2026, Zaragoza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Xiang Xiao on behalf of PandaX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1" y="6492875"/>
            <a:ext cx="34995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IDM2026, Zaragoza</a:t>
            </a:r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Xiang Xiao on behalf of PandaX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15A70A-BED1-4A83-9D0F-1E2D1B8F1558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8.xml"/><Relationship Id="rId2" Type="http://schemas.openxmlformats.org/officeDocument/2006/relationships/image" Target="../media/image28.png"/><Relationship Id="rId1" Type="http://schemas.openxmlformats.org/officeDocument/2006/relationships/image" Target="../media/image27.GIF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.xml"/><Relationship Id="rId2" Type="http://schemas.openxmlformats.org/officeDocument/2006/relationships/image" Target="../media/image37.emf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jpe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.xml"/><Relationship Id="rId11" Type="http://schemas.microsoft.com/office/2007/relationships/hdphoto" Target="../media/image13.wdp"/><Relationship Id="rId10" Type="http://schemas.openxmlformats.org/officeDocument/2006/relationships/image" Target="../media/image12.png"/><Relationship Id="rId1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建筑物&#10;&#10;自动生成的说明"/>
          <p:cNvPicPr>
            <a:picLocks noChangeAspect="1"/>
          </p:cNvPicPr>
          <p:nvPr/>
        </p:nvPicPr>
        <p:blipFill rotWithShape="1">
          <a:blip r:embed="rId1" cstate="print">
            <a:alphaModFix amt="2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958"/>
          <a:stretch>
            <a:fillRect/>
          </a:stretch>
        </p:blipFill>
        <p:spPr>
          <a:xfrm>
            <a:off x="0" y="3260891"/>
            <a:ext cx="12282150" cy="41148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6296878"/>
            <a:ext cx="12191999" cy="5611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0" y="730375"/>
            <a:ext cx="12192002" cy="24015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9345597" y="223705"/>
            <a:ext cx="2846403" cy="450233"/>
            <a:chOff x="768" y="1292"/>
            <a:chExt cx="5241" cy="829"/>
          </a:xfrm>
          <a:solidFill>
            <a:schemeClr val="accent1"/>
          </a:solidFill>
        </p:grpSpPr>
        <p:sp>
          <p:nvSpPr>
            <p:cNvPr id="8" name="Freeform 5"/>
            <p:cNvSpPr/>
            <p:nvPr/>
          </p:nvSpPr>
          <p:spPr bwMode="auto">
            <a:xfrm>
              <a:off x="4267" y="1292"/>
              <a:ext cx="1742" cy="829"/>
            </a:xfrm>
            <a:custGeom>
              <a:avLst/>
              <a:gdLst>
                <a:gd name="T0" fmla="*/ 1742 w 1742"/>
                <a:gd name="T1" fmla="*/ 829 h 829"/>
                <a:gd name="T2" fmla="*/ 851 w 1742"/>
                <a:gd name="T3" fmla="*/ 829 h 829"/>
                <a:gd name="T4" fmla="*/ 851 w 1742"/>
                <a:gd name="T5" fmla="*/ 9 h 829"/>
                <a:gd name="T6" fmla="*/ 751 w 1742"/>
                <a:gd name="T7" fmla="*/ 9 h 829"/>
                <a:gd name="T8" fmla="*/ 751 w 1742"/>
                <a:gd name="T9" fmla="*/ 24 h 829"/>
                <a:gd name="T10" fmla="*/ 724 w 1742"/>
                <a:gd name="T11" fmla="*/ 24 h 829"/>
                <a:gd name="T12" fmla="*/ 724 w 1742"/>
                <a:gd name="T13" fmla="*/ 9 h 829"/>
                <a:gd name="T14" fmla="*/ 258 w 1742"/>
                <a:gd name="T15" fmla="*/ 9 h 829"/>
                <a:gd name="T16" fmla="*/ 258 w 1742"/>
                <a:gd name="T17" fmla="*/ 24 h 829"/>
                <a:gd name="T18" fmla="*/ 231 w 1742"/>
                <a:gd name="T19" fmla="*/ 24 h 829"/>
                <a:gd name="T20" fmla="*/ 231 w 1742"/>
                <a:gd name="T21" fmla="*/ 9 h 829"/>
                <a:gd name="T22" fmla="*/ 132 w 1742"/>
                <a:gd name="T23" fmla="*/ 9 h 829"/>
                <a:gd name="T24" fmla="*/ 132 w 1742"/>
                <a:gd name="T25" fmla="*/ 829 h 829"/>
                <a:gd name="T26" fmla="*/ 0 w 1742"/>
                <a:gd name="T27" fmla="*/ 829 h 829"/>
                <a:gd name="T28" fmla="*/ 0 w 1742"/>
                <a:gd name="T29" fmla="*/ 820 h 829"/>
                <a:gd name="T30" fmla="*/ 123 w 1742"/>
                <a:gd name="T31" fmla="*/ 820 h 829"/>
                <a:gd name="T32" fmla="*/ 123 w 1742"/>
                <a:gd name="T33" fmla="*/ 0 h 829"/>
                <a:gd name="T34" fmla="*/ 239 w 1742"/>
                <a:gd name="T35" fmla="*/ 0 h 829"/>
                <a:gd name="T36" fmla="*/ 239 w 1742"/>
                <a:gd name="T37" fmla="*/ 14 h 829"/>
                <a:gd name="T38" fmla="*/ 250 w 1742"/>
                <a:gd name="T39" fmla="*/ 14 h 829"/>
                <a:gd name="T40" fmla="*/ 250 w 1742"/>
                <a:gd name="T41" fmla="*/ 0 h 829"/>
                <a:gd name="T42" fmla="*/ 732 w 1742"/>
                <a:gd name="T43" fmla="*/ 0 h 829"/>
                <a:gd name="T44" fmla="*/ 732 w 1742"/>
                <a:gd name="T45" fmla="*/ 14 h 829"/>
                <a:gd name="T46" fmla="*/ 743 w 1742"/>
                <a:gd name="T47" fmla="*/ 14 h 829"/>
                <a:gd name="T48" fmla="*/ 743 w 1742"/>
                <a:gd name="T49" fmla="*/ 0 h 829"/>
                <a:gd name="T50" fmla="*/ 861 w 1742"/>
                <a:gd name="T51" fmla="*/ 0 h 829"/>
                <a:gd name="T52" fmla="*/ 861 w 1742"/>
                <a:gd name="T53" fmla="*/ 820 h 829"/>
                <a:gd name="T54" fmla="*/ 1742 w 1742"/>
                <a:gd name="T55" fmla="*/ 820 h 829"/>
                <a:gd name="T56" fmla="*/ 1742 w 1742"/>
                <a:gd name="T57" fmla="*/ 829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42" h="829">
                  <a:moveTo>
                    <a:pt x="1742" y="829"/>
                  </a:moveTo>
                  <a:lnTo>
                    <a:pt x="851" y="829"/>
                  </a:lnTo>
                  <a:lnTo>
                    <a:pt x="851" y="9"/>
                  </a:lnTo>
                  <a:lnTo>
                    <a:pt x="751" y="9"/>
                  </a:lnTo>
                  <a:lnTo>
                    <a:pt x="751" y="24"/>
                  </a:lnTo>
                  <a:lnTo>
                    <a:pt x="724" y="24"/>
                  </a:lnTo>
                  <a:lnTo>
                    <a:pt x="724" y="9"/>
                  </a:lnTo>
                  <a:lnTo>
                    <a:pt x="258" y="9"/>
                  </a:lnTo>
                  <a:lnTo>
                    <a:pt x="258" y="24"/>
                  </a:lnTo>
                  <a:lnTo>
                    <a:pt x="231" y="24"/>
                  </a:lnTo>
                  <a:lnTo>
                    <a:pt x="231" y="9"/>
                  </a:lnTo>
                  <a:lnTo>
                    <a:pt x="132" y="9"/>
                  </a:lnTo>
                  <a:lnTo>
                    <a:pt x="132" y="829"/>
                  </a:lnTo>
                  <a:lnTo>
                    <a:pt x="0" y="829"/>
                  </a:lnTo>
                  <a:lnTo>
                    <a:pt x="0" y="820"/>
                  </a:lnTo>
                  <a:lnTo>
                    <a:pt x="123" y="820"/>
                  </a:lnTo>
                  <a:lnTo>
                    <a:pt x="123" y="0"/>
                  </a:lnTo>
                  <a:lnTo>
                    <a:pt x="239" y="0"/>
                  </a:lnTo>
                  <a:lnTo>
                    <a:pt x="239" y="14"/>
                  </a:lnTo>
                  <a:lnTo>
                    <a:pt x="250" y="14"/>
                  </a:lnTo>
                  <a:lnTo>
                    <a:pt x="250" y="0"/>
                  </a:lnTo>
                  <a:lnTo>
                    <a:pt x="732" y="0"/>
                  </a:lnTo>
                  <a:lnTo>
                    <a:pt x="732" y="14"/>
                  </a:lnTo>
                  <a:lnTo>
                    <a:pt x="743" y="14"/>
                  </a:lnTo>
                  <a:lnTo>
                    <a:pt x="743" y="0"/>
                  </a:lnTo>
                  <a:lnTo>
                    <a:pt x="861" y="0"/>
                  </a:lnTo>
                  <a:lnTo>
                    <a:pt x="861" y="820"/>
                  </a:lnTo>
                  <a:lnTo>
                    <a:pt x="1742" y="820"/>
                  </a:lnTo>
                  <a:lnTo>
                    <a:pt x="1742" y="829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6"/>
            <p:cNvSpPr/>
            <p:nvPr/>
          </p:nvSpPr>
          <p:spPr bwMode="auto">
            <a:xfrm>
              <a:off x="4517" y="1471"/>
              <a:ext cx="482" cy="646"/>
            </a:xfrm>
            <a:custGeom>
              <a:avLst/>
              <a:gdLst>
                <a:gd name="T0" fmla="*/ 482 w 482"/>
                <a:gd name="T1" fmla="*/ 646 h 646"/>
                <a:gd name="T2" fmla="*/ 474 w 482"/>
                <a:gd name="T3" fmla="*/ 646 h 646"/>
                <a:gd name="T4" fmla="*/ 474 w 482"/>
                <a:gd name="T5" fmla="*/ 112 h 646"/>
                <a:gd name="T6" fmla="*/ 433 w 482"/>
                <a:gd name="T7" fmla="*/ 112 h 646"/>
                <a:gd name="T8" fmla="*/ 433 w 482"/>
                <a:gd name="T9" fmla="*/ 79 h 646"/>
                <a:gd name="T10" fmla="*/ 364 w 482"/>
                <a:gd name="T11" fmla="*/ 38 h 646"/>
                <a:gd name="T12" fmla="*/ 320 w 482"/>
                <a:gd name="T13" fmla="*/ 38 h 646"/>
                <a:gd name="T14" fmla="*/ 320 w 482"/>
                <a:gd name="T15" fmla="*/ 9 h 646"/>
                <a:gd name="T16" fmla="*/ 164 w 482"/>
                <a:gd name="T17" fmla="*/ 9 h 646"/>
                <a:gd name="T18" fmla="*/ 164 w 482"/>
                <a:gd name="T19" fmla="*/ 38 h 646"/>
                <a:gd name="T20" fmla="*/ 120 w 482"/>
                <a:gd name="T21" fmla="*/ 38 h 646"/>
                <a:gd name="T22" fmla="*/ 49 w 482"/>
                <a:gd name="T23" fmla="*/ 79 h 646"/>
                <a:gd name="T24" fmla="*/ 49 w 482"/>
                <a:gd name="T25" fmla="*/ 112 h 646"/>
                <a:gd name="T26" fmla="*/ 8 w 482"/>
                <a:gd name="T27" fmla="*/ 112 h 646"/>
                <a:gd name="T28" fmla="*/ 8 w 482"/>
                <a:gd name="T29" fmla="*/ 646 h 646"/>
                <a:gd name="T30" fmla="*/ 0 w 482"/>
                <a:gd name="T31" fmla="*/ 646 h 646"/>
                <a:gd name="T32" fmla="*/ 0 w 482"/>
                <a:gd name="T33" fmla="*/ 102 h 646"/>
                <a:gd name="T34" fmla="*/ 41 w 482"/>
                <a:gd name="T35" fmla="*/ 102 h 646"/>
                <a:gd name="T36" fmla="*/ 41 w 482"/>
                <a:gd name="T37" fmla="*/ 74 h 646"/>
                <a:gd name="T38" fmla="*/ 116 w 482"/>
                <a:gd name="T39" fmla="*/ 29 h 646"/>
                <a:gd name="T40" fmla="*/ 154 w 482"/>
                <a:gd name="T41" fmla="*/ 29 h 646"/>
                <a:gd name="T42" fmla="*/ 154 w 482"/>
                <a:gd name="T43" fmla="*/ 0 h 646"/>
                <a:gd name="T44" fmla="*/ 328 w 482"/>
                <a:gd name="T45" fmla="*/ 0 h 646"/>
                <a:gd name="T46" fmla="*/ 328 w 482"/>
                <a:gd name="T47" fmla="*/ 29 h 646"/>
                <a:gd name="T48" fmla="*/ 366 w 482"/>
                <a:gd name="T49" fmla="*/ 29 h 646"/>
                <a:gd name="T50" fmla="*/ 441 w 482"/>
                <a:gd name="T51" fmla="*/ 74 h 646"/>
                <a:gd name="T52" fmla="*/ 441 w 482"/>
                <a:gd name="T53" fmla="*/ 102 h 646"/>
                <a:gd name="T54" fmla="*/ 482 w 482"/>
                <a:gd name="T55" fmla="*/ 102 h 646"/>
                <a:gd name="T56" fmla="*/ 482 w 482"/>
                <a:gd name="T57" fmla="*/ 646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2" h="646">
                  <a:moveTo>
                    <a:pt x="482" y="646"/>
                  </a:moveTo>
                  <a:lnTo>
                    <a:pt x="474" y="646"/>
                  </a:lnTo>
                  <a:lnTo>
                    <a:pt x="474" y="112"/>
                  </a:lnTo>
                  <a:lnTo>
                    <a:pt x="433" y="112"/>
                  </a:lnTo>
                  <a:lnTo>
                    <a:pt x="433" y="79"/>
                  </a:lnTo>
                  <a:lnTo>
                    <a:pt x="364" y="38"/>
                  </a:lnTo>
                  <a:lnTo>
                    <a:pt x="320" y="38"/>
                  </a:lnTo>
                  <a:lnTo>
                    <a:pt x="320" y="9"/>
                  </a:lnTo>
                  <a:lnTo>
                    <a:pt x="164" y="9"/>
                  </a:lnTo>
                  <a:lnTo>
                    <a:pt x="164" y="38"/>
                  </a:lnTo>
                  <a:lnTo>
                    <a:pt x="120" y="38"/>
                  </a:lnTo>
                  <a:lnTo>
                    <a:pt x="49" y="79"/>
                  </a:lnTo>
                  <a:lnTo>
                    <a:pt x="49" y="112"/>
                  </a:lnTo>
                  <a:lnTo>
                    <a:pt x="8" y="112"/>
                  </a:lnTo>
                  <a:lnTo>
                    <a:pt x="8" y="646"/>
                  </a:lnTo>
                  <a:lnTo>
                    <a:pt x="0" y="646"/>
                  </a:lnTo>
                  <a:lnTo>
                    <a:pt x="0" y="102"/>
                  </a:lnTo>
                  <a:lnTo>
                    <a:pt x="41" y="102"/>
                  </a:lnTo>
                  <a:lnTo>
                    <a:pt x="41" y="74"/>
                  </a:lnTo>
                  <a:lnTo>
                    <a:pt x="116" y="29"/>
                  </a:lnTo>
                  <a:lnTo>
                    <a:pt x="154" y="29"/>
                  </a:lnTo>
                  <a:lnTo>
                    <a:pt x="154" y="0"/>
                  </a:lnTo>
                  <a:lnTo>
                    <a:pt x="328" y="0"/>
                  </a:lnTo>
                  <a:lnTo>
                    <a:pt x="328" y="29"/>
                  </a:lnTo>
                  <a:lnTo>
                    <a:pt x="366" y="29"/>
                  </a:lnTo>
                  <a:lnTo>
                    <a:pt x="441" y="74"/>
                  </a:lnTo>
                  <a:lnTo>
                    <a:pt x="441" y="102"/>
                  </a:lnTo>
                  <a:lnTo>
                    <a:pt x="482" y="102"/>
                  </a:lnTo>
                  <a:lnTo>
                    <a:pt x="482" y="646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768" y="1614"/>
              <a:ext cx="2016" cy="507"/>
            </a:xfrm>
            <a:custGeom>
              <a:avLst/>
              <a:gdLst>
                <a:gd name="T0" fmla="*/ 1125 w 1178"/>
                <a:gd name="T1" fmla="*/ 294 h 294"/>
                <a:gd name="T2" fmla="*/ 1072 w 1178"/>
                <a:gd name="T3" fmla="*/ 231 h 294"/>
                <a:gd name="T4" fmla="*/ 959 w 1178"/>
                <a:gd name="T5" fmla="*/ 111 h 294"/>
                <a:gd name="T6" fmla="*/ 710 w 1178"/>
                <a:gd name="T7" fmla="*/ 53 h 294"/>
                <a:gd name="T8" fmla="*/ 647 w 1178"/>
                <a:gd name="T9" fmla="*/ 53 h 294"/>
                <a:gd name="T10" fmla="*/ 397 w 1178"/>
                <a:gd name="T11" fmla="*/ 111 h 294"/>
                <a:gd name="T12" fmla="*/ 284 w 1178"/>
                <a:gd name="T13" fmla="*/ 231 h 294"/>
                <a:gd name="T14" fmla="*/ 232 w 1178"/>
                <a:gd name="T15" fmla="*/ 294 h 294"/>
                <a:gd name="T16" fmla="*/ 0 w 1178"/>
                <a:gd name="T17" fmla="*/ 289 h 294"/>
                <a:gd name="T18" fmla="*/ 280 w 1178"/>
                <a:gd name="T19" fmla="*/ 227 h 294"/>
                <a:gd name="T20" fmla="*/ 394 w 1178"/>
                <a:gd name="T21" fmla="*/ 107 h 294"/>
                <a:gd name="T22" fmla="*/ 652 w 1178"/>
                <a:gd name="T23" fmla="*/ 51 h 294"/>
                <a:gd name="T24" fmla="*/ 705 w 1178"/>
                <a:gd name="T25" fmla="*/ 51 h 294"/>
                <a:gd name="T26" fmla="*/ 963 w 1178"/>
                <a:gd name="T27" fmla="*/ 107 h 294"/>
                <a:gd name="T28" fmla="*/ 1076 w 1178"/>
                <a:gd name="T29" fmla="*/ 227 h 294"/>
                <a:gd name="T30" fmla="*/ 1178 w 1178"/>
                <a:gd name="T31" fmla="*/ 289 h 294"/>
                <a:gd name="T32" fmla="*/ 1079 w 1178"/>
                <a:gd name="T33" fmla="*/ 294 h 294"/>
                <a:gd name="T34" fmla="*/ 1077 w 1178"/>
                <a:gd name="T35" fmla="*/ 293 h 294"/>
                <a:gd name="T36" fmla="*/ 1014 w 1178"/>
                <a:gd name="T37" fmla="*/ 214 h 294"/>
                <a:gd name="T38" fmla="*/ 838 w 1178"/>
                <a:gd name="T39" fmla="*/ 54 h 294"/>
                <a:gd name="T40" fmla="*/ 715 w 1178"/>
                <a:gd name="T41" fmla="*/ 94 h 294"/>
                <a:gd name="T42" fmla="*/ 690 w 1178"/>
                <a:gd name="T43" fmla="*/ 292 h 294"/>
                <a:gd name="T44" fmla="*/ 685 w 1178"/>
                <a:gd name="T45" fmla="*/ 283 h 294"/>
                <a:gd name="T46" fmla="*/ 760 w 1178"/>
                <a:gd name="T47" fmla="*/ 34 h 294"/>
                <a:gd name="T48" fmla="*/ 1000 w 1178"/>
                <a:gd name="T49" fmla="*/ 190 h 294"/>
                <a:gd name="T50" fmla="*/ 1057 w 1178"/>
                <a:gd name="T51" fmla="*/ 257 h 294"/>
                <a:gd name="T52" fmla="*/ 1081 w 1178"/>
                <a:gd name="T53" fmla="*/ 294 h 294"/>
                <a:gd name="T54" fmla="*/ 277 w 1178"/>
                <a:gd name="T55" fmla="*/ 294 h 294"/>
                <a:gd name="T56" fmla="*/ 300 w 1178"/>
                <a:gd name="T57" fmla="*/ 257 h 294"/>
                <a:gd name="T58" fmla="*/ 356 w 1178"/>
                <a:gd name="T59" fmla="*/ 190 h 294"/>
                <a:gd name="T60" fmla="*/ 597 w 1178"/>
                <a:gd name="T61" fmla="*/ 34 h 294"/>
                <a:gd name="T62" fmla="*/ 672 w 1178"/>
                <a:gd name="T63" fmla="*/ 283 h 294"/>
                <a:gd name="T64" fmla="*/ 666 w 1178"/>
                <a:gd name="T65" fmla="*/ 292 h 294"/>
                <a:gd name="T66" fmla="*/ 641 w 1178"/>
                <a:gd name="T67" fmla="*/ 94 h 294"/>
                <a:gd name="T68" fmla="*/ 519 w 1178"/>
                <a:gd name="T69" fmla="*/ 54 h 294"/>
                <a:gd name="T70" fmla="*/ 342 w 1178"/>
                <a:gd name="T71" fmla="*/ 214 h 294"/>
                <a:gd name="T72" fmla="*/ 280 w 1178"/>
                <a:gd name="T73" fmla="*/ 293 h 294"/>
                <a:gd name="T74" fmla="*/ 277 w 1178"/>
                <a:gd name="T75" fmla="*/ 29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8" h="294">
                  <a:moveTo>
                    <a:pt x="1178" y="294"/>
                  </a:moveTo>
                  <a:cubicBezTo>
                    <a:pt x="1125" y="294"/>
                    <a:pt x="1125" y="294"/>
                    <a:pt x="1125" y="294"/>
                  </a:cubicBezTo>
                  <a:cubicBezTo>
                    <a:pt x="1124" y="293"/>
                    <a:pt x="1124" y="293"/>
                    <a:pt x="1124" y="293"/>
                  </a:cubicBezTo>
                  <a:cubicBezTo>
                    <a:pt x="1124" y="293"/>
                    <a:pt x="1082" y="242"/>
                    <a:pt x="1072" y="231"/>
                  </a:cubicBezTo>
                  <a:cubicBezTo>
                    <a:pt x="1068" y="226"/>
                    <a:pt x="1068" y="226"/>
                    <a:pt x="1068" y="226"/>
                  </a:cubicBezTo>
                  <a:cubicBezTo>
                    <a:pt x="1034" y="186"/>
                    <a:pt x="1000" y="145"/>
                    <a:pt x="959" y="111"/>
                  </a:cubicBezTo>
                  <a:cubicBezTo>
                    <a:pt x="918" y="76"/>
                    <a:pt x="877" y="43"/>
                    <a:pt x="833" y="28"/>
                  </a:cubicBezTo>
                  <a:cubicBezTo>
                    <a:pt x="769" y="6"/>
                    <a:pt x="728" y="14"/>
                    <a:pt x="710" y="53"/>
                  </a:cubicBezTo>
                  <a:cubicBezTo>
                    <a:pt x="705" y="63"/>
                    <a:pt x="683" y="64"/>
                    <a:pt x="678" y="64"/>
                  </a:cubicBezTo>
                  <a:cubicBezTo>
                    <a:pt x="674" y="64"/>
                    <a:pt x="652" y="63"/>
                    <a:pt x="647" y="53"/>
                  </a:cubicBezTo>
                  <a:cubicBezTo>
                    <a:pt x="629" y="14"/>
                    <a:pt x="587" y="6"/>
                    <a:pt x="524" y="28"/>
                  </a:cubicBezTo>
                  <a:cubicBezTo>
                    <a:pt x="479" y="43"/>
                    <a:pt x="439" y="76"/>
                    <a:pt x="397" y="111"/>
                  </a:cubicBezTo>
                  <a:cubicBezTo>
                    <a:pt x="357" y="145"/>
                    <a:pt x="322" y="186"/>
                    <a:pt x="289" y="226"/>
                  </a:cubicBezTo>
                  <a:cubicBezTo>
                    <a:pt x="284" y="231"/>
                    <a:pt x="284" y="231"/>
                    <a:pt x="284" y="231"/>
                  </a:cubicBezTo>
                  <a:cubicBezTo>
                    <a:pt x="275" y="242"/>
                    <a:pt x="233" y="293"/>
                    <a:pt x="232" y="293"/>
                  </a:cubicBezTo>
                  <a:cubicBezTo>
                    <a:pt x="232" y="294"/>
                    <a:pt x="232" y="294"/>
                    <a:pt x="232" y="294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229" y="289"/>
                    <a:pt x="229" y="289"/>
                    <a:pt x="229" y="289"/>
                  </a:cubicBezTo>
                  <a:cubicBezTo>
                    <a:pt x="235" y="282"/>
                    <a:pt x="271" y="238"/>
                    <a:pt x="280" y="227"/>
                  </a:cubicBezTo>
                  <a:cubicBezTo>
                    <a:pt x="285" y="222"/>
                    <a:pt x="285" y="222"/>
                    <a:pt x="285" y="222"/>
                  </a:cubicBezTo>
                  <a:cubicBezTo>
                    <a:pt x="318" y="183"/>
                    <a:pt x="353" y="141"/>
                    <a:pt x="394" y="107"/>
                  </a:cubicBezTo>
                  <a:cubicBezTo>
                    <a:pt x="436" y="72"/>
                    <a:pt x="477" y="39"/>
                    <a:pt x="522" y="23"/>
                  </a:cubicBezTo>
                  <a:cubicBezTo>
                    <a:pt x="589" y="0"/>
                    <a:pt x="632" y="9"/>
                    <a:pt x="652" y="51"/>
                  </a:cubicBezTo>
                  <a:cubicBezTo>
                    <a:pt x="654" y="56"/>
                    <a:pt x="667" y="58"/>
                    <a:pt x="678" y="58"/>
                  </a:cubicBezTo>
                  <a:cubicBezTo>
                    <a:pt x="690" y="58"/>
                    <a:pt x="703" y="56"/>
                    <a:pt x="705" y="51"/>
                  </a:cubicBezTo>
                  <a:cubicBezTo>
                    <a:pt x="724" y="9"/>
                    <a:pt x="768" y="0"/>
                    <a:pt x="834" y="23"/>
                  </a:cubicBezTo>
                  <a:cubicBezTo>
                    <a:pt x="880" y="39"/>
                    <a:pt x="921" y="72"/>
                    <a:pt x="963" y="107"/>
                  </a:cubicBezTo>
                  <a:cubicBezTo>
                    <a:pt x="1003" y="141"/>
                    <a:pt x="1038" y="183"/>
                    <a:pt x="1072" y="222"/>
                  </a:cubicBezTo>
                  <a:cubicBezTo>
                    <a:pt x="1076" y="227"/>
                    <a:pt x="1076" y="227"/>
                    <a:pt x="1076" y="227"/>
                  </a:cubicBezTo>
                  <a:cubicBezTo>
                    <a:pt x="1085" y="238"/>
                    <a:pt x="1122" y="282"/>
                    <a:pt x="1128" y="289"/>
                  </a:cubicBezTo>
                  <a:cubicBezTo>
                    <a:pt x="1178" y="289"/>
                    <a:pt x="1178" y="289"/>
                    <a:pt x="1178" y="289"/>
                  </a:cubicBezTo>
                  <a:lnTo>
                    <a:pt x="1178" y="294"/>
                  </a:lnTo>
                  <a:close/>
                  <a:moveTo>
                    <a:pt x="1079" y="294"/>
                  </a:moveTo>
                  <a:cubicBezTo>
                    <a:pt x="1079" y="292"/>
                    <a:pt x="1079" y="292"/>
                    <a:pt x="1079" y="292"/>
                  </a:cubicBezTo>
                  <a:cubicBezTo>
                    <a:pt x="1077" y="293"/>
                    <a:pt x="1077" y="293"/>
                    <a:pt x="1077" y="293"/>
                  </a:cubicBezTo>
                  <a:cubicBezTo>
                    <a:pt x="1076" y="290"/>
                    <a:pt x="1055" y="263"/>
                    <a:pt x="1053" y="260"/>
                  </a:cubicBezTo>
                  <a:cubicBezTo>
                    <a:pt x="1039" y="243"/>
                    <a:pt x="1026" y="228"/>
                    <a:pt x="1014" y="214"/>
                  </a:cubicBezTo>
                  <a:cubicBezTo>
                    <a:pt x="1008" y="208"/>
                    <a:pt x="1002" y="201"/>
                    <a:pt x="996" y="194"/>
                  </a:cubicBezTo>
                  <a:cubicBezTo>
                    <a:pt x="950" y="140"/>
                    <a:pt x="902" y="84"/>
                    <a:pt x="838" y="54"/>
                  </a:cubicBezTo>
                  <a:cubicBezTo>
                    <a:pt x="814" y="44"/>
                    <a:pt x="786" y="33"/>
                    <a:pt x="761" y="40"/>
                  </a:cubicBezTo>
                  <a:cubicBezTo>
                    <a:pt x="736" y="46"/>
                    <a:pt x="723" y="73"/>
                    <a:pt x="715" y="94"/>
                  </a:cubicBezTo>
                  <a:cubicBezTo>
                    <a:pt x="695" y="156"/>
                    <a:pt x="693" y="218"/>
                    <a:pt x="690" y="283"/>
                  </a:cubicBezTo>
                  <a:cubicBezTo>
                    <a:pt x="690" y="292"/>
                    <a:pt x="690" y="292"/>
                    <a:pt x="690" y="292"/>
                  </a:cubicBezTo>
                  <a:cubicBezTo>
                    <a:pt x="685" y="291"/>
                    <a:pt x="685" y="291"/>
                    <a:pt x="685" y="291"/>
                  </a:cubicBezTo>
                  <a:cubicBezTo>
                    <a:pt x="685" y="283"/>
                    <a:pt x="685" y="283"/>
                    <a:pt x="685" y="283"/>
                  </a:cubicBezTo>
                  <a:cubicBezTo>
                    <a:pt x="687" y="217"/>
                    <a:pt x="689" y="155"/>
                    <a:pt x="710" y="92"/>
                  </a:cubicBezTo>
                  <a:cubicBezTo>
                    <a:pt x="718" y="70"/>
                    <a:pt x="733" y="42"/>
                    <a:pt x="760" y="34"/>
                  </a:cubicBezTo>
                  <a:cubicBezTo>
                    <a:pt x="787" y="28"/>
                    <a:pt x="815" y="38"/>
                    <a:pt x="840" y="50"/>
                  </a:cubicBezTo>
                  <a:cubicBezTo>
                    <a:pt x="905" y="80"/>
                    <a:pt x="954" y="136"/>
                    <a:pt x="1000" y="190"/>
                  </a:cubicBezTo>
                  <a:cubicBezTo>
                    <a:pt x="1006" y="197"/>
                    <a:pt x="1012" y="204"/>
                    <a:pt x="1018" y="211"/>
                  </a:cubicBezTo>
                  <a:cubicBezTo>
                    <a:pt x="1030" y="225"/>
                    <a:pt x="1043" y="240"/>
                    <a:pt x="1057" y="257"/>
                  </a:cubicBezTo>
                  <a:cubicBezTo>
                    <a:pt x="1069" y="272"/>
                    <a:pt x="1083" y="290"/>
                    <a:pt x="1082" y="293"/>
                  </a:cubicBezTo>
                  <a:cubicBezTo>
                    <a:pt x="1081" y="294"/>
                    <a:pt x="1081" y="294"/>
                    <a:pt x="1081" y="294"/>
                  </a:cubicBezTo>
                  <a:lnTo>
                    <a:pt x="1079" y="294"/>
                  </a:lnTo>
                  <a:close/>
                  <a:moveTo>
                    <a:pt x="277" y="294"/>
                  </a:moveTo>
                  <a:cubicBezTo>
                    <a:pt x="275" y="293"/>
                    <a:pt x="275" y="293"/>
                    <a:pt x="275" y="293"/>
                  </a:cubicBezTo>
                  <a:cubicBezTo>
                    <a:pt x="274" y="290"/>
                    <a:pt x="292" y="267"/>
                    <a:pt x="300" y="257"/>
                  </a:cubicBezTo>
                  <a:cubicBezTo>
                    <a:pt x="314" y="240"/>
                    <a:pt x="326" y="225"/>
                    <a:pt x="338" y="211"/>
                  </a:cubicBezTo>
                  <a:cubicBezTo>
                    <a:pt x="344" y="204"/>
                    <a:pt x="350" y="197"/>
                    <a:pt x="356" y="190"/>
                  </a:cubicBezTo>
                  <a:cubicBezTo>
                    <a:pt x="403" y="136"/>
                    <a:pt x="451" y="80"/>
                    <a:pt x="517" y="50"/>
                  </a:cubicBezTo>
                  <a:cubicBezTo>
                    <a:pt x="541" y="38"/>
                    <a:pt x="570" y="28"/>
                    <a:pt x="597" y="34"/>
                  </a:cubicBezTo>
                  <a:cubicBezTo>
                    <a:pt x="624" y="42"/>
                    <a:pt x="639" y="70"/>
                    <a:pt x="646" y="92"/>
                  </a:cubicBezTo>
                  <a:cubicBezTo>
                    <a:pt x="667" y="155"/>
                    <a:pt x="669" y="217"/>
                    <a:pt x="672" y="283"/>
                  </a:cubicBezTo>
                  <a:cubicBezTo>
                    <a:pt x="672" y="291"/>
                    <a:pt x="672" y="291"/>
                    <a:pt x="672" y="291"/>
                  </a:cubicBezTo>
                  <a:cubicBezTo>
                    <a:pt x="666" y="292"/>
                    <a:pt x="666" y="292"/>
                    <a:pt x="666" y="292"/>
                  </a:cubicBezTo>
                  <a:cubicBezTo>
                    <a:pt x="666" y="283"/>
                    <a:pt x="666" y="283"/>
                    <a:pt x="666" y="283"/>
                  </a:cubicBezTo>
                  <a:cubicBezTo>
                    <a:pt x="664" y="218"/>
                    <a:pt x="662" y="156"/>
                    <a:pt x="641" y="94"/>
                  </a:cubicBezTo>
                  <a:cubicBezTo>
                    <a:pt x="634" y="73"/>
                    <a:pt x="620" y="46"/>
                    <a:pt x="595" y="40"/>
                  </a:cubicBezTo>
                  <a:cubicBezTo>
                    <a:pt x="570" y="33"/>
                    <a:pt x="543" y="44"/>
                    <a:pt x="519" y="54"/>
                  </a:cubicBezTo>
                  <a:cubicBezTo>
                    <a:pt x="455" y="84"/>
                    <a:pt x="407" y="140"/>
                    <a:pt x="360" y="194"/>
                  </a:cubicBezTo>
                  <a:cubicBezTo>
                    <a:pt x="354" y="201"/>
                    <a:pt x="348" y="208"/>
                    <a:pt x="342" y="214"/>
                  </a:cubicBezTo>
                  <a:cubicBezTo>
                    <a:pt x="330" y="228"/>
                    <a:pt x="318" y="243"/>
                    <a:pt x="304" y="260"/>
                  </a:cubicBezTo>
                  <a:cubicBezTo>
                    <a:pt x="302" y="263"/>
                    <a:pt x="281" y="290"/>
                    <a:pt x="280" y="293"/>
                  </a:cubicBezTo>
                  <a:cubicBezTo>
                    <a:pt x="278" y="291"/>
                    <a:pt x="278" y="291"/>
                    <a:pt x="278" y="291"/>
                  </a:cubicBezTo>
                  <a:cubicBezTo>
                    <a:pt x="277" y="292"/>
                    <a:pt x="277" y="292"/>
                    <a:pt x="277" y="292"/>
                  </a:cubicBezTo>
                  <a:lnTo>
                    <a:pt x="277" y="29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8"/>
            <p:cNvSpPr/>
            <p:nvPr/>
          </p:nvSpPr>
          <p:spPr bwMode="auto">
            <a:xfrm>
              <a:off x="2784" y="1893"/>
              <a:ext cx="1027" cy="228"/>
            </a:xfrm>
            <a:custGeom>
              <a:avLst/>
              <a:gdLst>
                <a:gd name="T0" fmla="*/ 1027 w 1027"/>
                <a:gd name="T1" fmla="*/ 228 h 228"/>
                <a:gd name="T2" fmla="*/ 879 w 1027"/>
                <a:gd name="T3" fmla="*/ 228 h 228"/>
                <a:gd name="T4" fmla="*/ 879 w 1027"/>
                <a:gd name="T5" fmla="*/ 11 h 228"/>
                <a:gd name="T6" fmla="*/ 67 w 1027"/>
                <a:gd name="T7" fmla="*/ 11 h 228"/>
                <a:gd name="T8" fmla="*/ 67 w 1027"/>
                <a:gd name="T9" fmla="*/ 228 h 228"/>
                <a:gd name="T10" fmla="*/ 0 w 1027"/>
                <a:gd name="T11" fmla="*/ 228 h 228"/>
                <a:gd name="T12" fmla="*/ 0 w 1027"/>
                <a:gd name="T13" fmla="*/ 219 h 228"/>
                <a:gd name="T14" fmla="*/ 57 w 1027"/>
                <a:gd name="T15" fmla="*/ 219 h 228"/>
                <a:gd name="T16" fmla="*/ 57 w 1027"/>
                <a:gd name="T17" fmla="*/ 0 h 228"/>
                <a:gd name="T18" fmla="*/ 887 w 1027"/>
                <a:gd name="T19" fmla="*/ 0 h 228"/>
                <a:gd name="T20" fmla="*/ 887 w 1027"/>
                <a:gd name="T21" fmla="*/ 219 h 228"/>
                <a:gd name="T22" fmla="*/ 1027 w 1027"/>
                <a:gd name="T23" fmla="*/ 219 h 228"/>
                <a:gd name="T24" fmla="*/ 1027 w 1027"/>
                <a:gd name="T2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228">
                  <a:moveTo>
                    <a:pt x="1027" y="228"/>
                  </a:moveTo>
                  <a:lnTo>
                    <a:pt x="879" y="228"/>
                  </a:lnTo>
                  <a:lnTo>
                    <a:pt x="879" y="11"/>
                  </a:lnTo>
                  <a:lnTo>
                    <a:pt x="67" y="11"/>
                  </a:lnTo>
                  <a:lnTo>
                    <a:pt x="67" y="228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57" y="219"/>
                  </a:lnTo>
                  <a:lnTo>
                    <a:pt x="57" y="0"/>
                  </a:lnTo>
                  <a:lnTo>
                    <a:pt x="887" y="0"/>
                  </a:lnTo>
                  <a:lnTo>
                    <a:pt x="887" y="219"/>
                  </a:lnTo>
                  <a:lnTo>
                    <a:pt x="1027" y="219"/>
                  </a:lnTo>
                  <a:lnTo>
                    <a:pt x="1027" y="228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9"/>
            <p:cNvSpPr/>
            <p:nvPr/>
          </p:nvSpPr>
          <p:spPr bwMode="auto">
            <a:xfrm>
              <a:off x="3159" y="1948"/>
              <a:ext cx="183" cy="169"/>
            </a:xfrm>
            <a:custGeom>
              <a:avLst/>
              <a:gdLst>
                <a:gd name="T0" fmla="*/ 5 w 107"/>
                <a:gd name="T1" fmla="*/ 98 h 98"/>
                <a:gd name="T2" fmla="*/ 0 w 107"/>
                <a:gd name="T3" fmla="*/ 98 h 98"/>
                <a:gd name="T4" fmla="*/ 0 w 107"/>
                <a:gd name="T5" fmla="*/ 13 h 98"/>
                <a:gd name="T6" fmla="*/ 6 w 107"/>
                <a:gd name="T7" fmla="*/ 7 h 98"/>
                <a:gd name="T8" fmla="*/ 11 w 107"/>
                <a:gd name="T9" fmla="*/ 6 h 98"/>
                <a:gd name="T10" fmla="*/ 19 w 107"/>
                <a:gd name="T11" fmla="*/ 4 h 98"/>
                <a:gd name="T12" fmla="*/ 28 w 107"/>
                <a:gd name="T13" fmla="*/ 0 h 98"/>
                <a:gd name="T14" fmla="*/ 29 w 107"/>
                <a:gd name="T15" fmla="*/ 0 h 98"/>
                <a:gd name="T16" fmla="*/ 59 w 107"/>
                <a:gd name="T17" fmla="*/ 0 h 98"/>
                <a:gd name="T18" fmla="*/ 78 w 107"/>
                <a:gd name="T19" fmla="*/ 0 h 98"/>
                <a:gd name="T20" fmla="*/ 86 w 107"/>
                <a:gd name="T21" fmla="*/ 4 h 98"/>
                <a:gd name="T22" fmla="*/ 91 w 107"/>
                <a:gd name="T23" fmla="*/ 5 h 98"/>
                <a:gd name="T24" fmla="*/ 94 w 107"/>
                <a:gd name="T25" fmla="*/ 5 h 98"/>
                <a:gd name="T26" fmla="*/ 94 w 107"/>
                <a:gd name="T27" fmla="*/ 6 h 98"/>
                <a:gd name="T28" fmla="*/ 107 w 107"/>
                <a:gd name="T29" fmla="*/ 20 h 98"/>
                <a:gd name="T30" fmla="*/ 107 w 107"/>
                <a:gd name="T31" fmla="*/ 74 h 98"/>
                <a:gd name="T32" fmla="*/ 107 w 107"/>
                <a:gd name="T33" fmla="*/ 97 h 98"/>
                <a:gd name="T34" fmla="*/ 102 w 107"/>
                <a:gd name="T35" fmla="*/ 97 h 98"/>
                <a:gd name="T36" fmla="*/ 101 w 107"/>
                <a:gd name="T37" fmla="*/ 74 h 98"/>
                <a:gd name="T38" fmla="*/ 101 w 107"/>
                <a:gd name="T39" fmla="*/ 20 h 98"/>
                <a:gd name="T40" fmla="*/ 94 w 107"/>
                <a:gd name="T41" fmla="*/ 11 h 98"/>
                <a:gd name="T42" fmla="*/ 93 w 107"/>
                <a:gd name="T43" fmla="*/ 11 h 98"/>
                <a:gd name="T44" fmla="*/ 91 w 107"/>
                <a:gd name="T45" fmla="*/ 11 h 98"/>
                <a:gd name="T46" fmla="*/ 82 w 107"/>
                <a:gd name="T47" fmla="*/ 7 h 98"/>
                <a:gd name="T48" fmla="*/ 78 w 107"/>
                <a:gd name="T49" fmla="*/ 6 h 98"/>
                <a:gd name="T50" fmla="*/ 59 w 107"/>
                <a:gd name="T51" fmla="*/ 6 h 98"/>
                <a:gd name="T52" fmla="*/ 29 w 107"/>
                <a:gd name="T53" fmla="*/ 6 h 98"/>
                <a:gd name="T54" fmla="*/ 27 w 107"/>
                <a:gd name="T55" fmla="*/ 6 h 98"/>
                <a:gd name="T56" fmla="*/ 24 w 107"/>
                <a:gd name="T57" fmla="*/ 7 h 98"/>
                <a:gd name="T58" fmla="*/ 20 w 107"/>
                <a:gd name="T59" fmla="*/ 10 h 98"/>
                <a:gd name="T60" fmla="*/ 13 w 107"/>
                <a:gd name="T61" fmla="*/ 11 h 98"/>
                <a:gd name="T62" fmla="*/ 6 w 107"/>
                <a:gd name="T63" fmla="*/ 12 h 98"/>
                <a:gd name="T64" fmla="*/ 5 w 107"/>
                <a:gd name="T65" fmla="*/ 12 h 98"/>
                <a:gd name="T66" fmla="*/ 5 w 107"/>
                <a:gd name="T67" fmla="*/ 13 h 98"/>
                <a:gd name="T68" fmla="*/ 5 w 107"/>
                <a:gd name="T6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" h="98">
                  <a:moveTo>
                    <a:pt x="5" y="98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65"/>
                    <a:pt x="0" y="46"/>
                    <a:pt x="0" y="13"/>
                  </a:cubicBezTo>
                  <a:cubicBezTo>
                    <a:pt x="0" y="11"/>
                    <a:pt x="1" y="7"/>
                    <a:pt x="6" y="7"/>
                  </a:cubicBezTo>
                  <a:cubicBezTo>
                    <a:pt x="8" y="6"/>
                    <a:pt x="10" y="6"/>
                    <a:pt x="11" y="6"/>
                  </a:cubicBezTo>
                  <a:cubicBezTo>
                    <a:pt x="14" y="5"/>
                    <a:pt x="16" y="4"/>
                    <a:pt x="19" y="4"/>
                  </a:cubicBezTo>
                  <a:cubicBezTo>
                    <a:pt x="21" y="0"/>
                    <a:pt x="25" y="0"/>
                    <a:pt x="28" y="0"/>
                  </a:cubicBezTo>
                  <a:cubicBezTo>
                    <a:pt x="28" y="0"/>
                    <a:pt x="29" y="0"/>
                    <a:pt x="29" y="0"/>
                  </a:cubicBezTo>
                  <a:cubicBezTo>
                    <a:pt x="39" y="0"/>
                    <a:pt x="49" y="0"/>
                    <a:pt x="5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1"/>
                    <a:pt x="86" y="4"/>
                  </a:cubicBezTo>
                  <a:cubicBezTo>
                    <a:pt x="87" y="5"/>
                    <a:pt x="89" y="5"/>
                    <a:pt x="91" y="5"/>
                  </a:cubicBezTo>
                  <a:cubicBezTo>
                    <a:pt x="92" y="5"/>
                    <a:pt x="93" y="5"/>
                    <a:pt x="94" y="5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106" y="7"/>
                    <a:pt x="107" y="8"/>
                    <a:pt x="107" y="20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7" y="81"/>
                    <a:pt x="107" y="86"/>
                    <a:pt x="107" y="97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1" y="86"/>
                    <a:pt x="101" y="81"/>
                    <a:pt x="101" y="74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2"/>
                    <a:pt x="101" y="12"/>
                    <a:pt x="94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1"/>
                    <a:pt x="92" y="11"/>
                    <a:pt x="91" y="11"/>
                  </a:cubicBezTo>
                  <a:cubicBezTo>
                    <a:pt x="88" y="10"/>
                    <a:pt x="84" y="10"/>
                    <a:pt x="82" y="7"/>
                  </a:cubicBezTo>
                  <a:cubicBezTo>
                    <a:pt x="81" y="6"/>
                    <a:pt x="80" y="6"/>
                    <a:pt x="78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49" y="6"/>
                    <a:pt x="39" y="6"/>
                    <a:pt x="29" y="6"/>
                  </a:cubicBezTo>
                  <a:cubicBezTo>
                    <a:pt x="28" y="6"/>
                    <a:pt x="28" y="6"/>
                    <a:pt x="27" y="6"/>
                  </a:cubicBezTo>
                  <a:cubicBezTo>
                    <a:pt x="24" y="5"/>
                    <a:pt x="24" y="5"/>
                    <a:pt x="24" y="7"/>
                  </a:cubicBezTo>
                  <a:cubicBezTo>
                    <a:pt x="24" y="8"/>
                    <a:pt x="23" y="10"/>
                    <a:pt x="20" y="10"/>
                  </a:cubicBezTo>
                  <a:cubicBezTo>
                    <a:pt x="17" y="10"/>
                    <a:pt x="15" y="10"/>
                    <a:pt x="13" y="11"/>
                  </a:cubicBezTo>
                  <a:cubicBezTo>
                    <a:pt x="11" y="11"/>
                    <a:pt x="9" y="12"/>
                    <a:pt x="6" y="12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5" y="46"/>
                    <a:pt x="5" y="65"/>
                    <a:pt x="5" y="9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2647" y="1656"/>
              <a:ext cx="1226" cy="229"/>
            </a:xfrm>
            <a:custGeom>
              <a:avLst/>
              <a:gdLst>
                <a:gd name="T0" fmla="*/ 67 w 716"/>
                <a:gd name="T1" fmla="*/ 112 h 133"/>
                <a:gd name="T2" fmla="*/ 49 w 716"/>
                <a:gd name="T3" fmla="*/ 101 h 133"/>
                <a:gd name="T4" fmla="*/ 30 w 716"/>
                <a:gd name="T5" fmla="*/ 86 h 133"/>
                <a:gd name="T6" fmla="*/ 11 w 716"/>
                <a:gd name="T7" fmla="*/ 53 h 133"/>
                <a:gd name="T8" fmla="*/ 25 w 716"/>
                <a:gd name="T9" fmla="*/ 52 h 133"/>
                <a:gd name="T10" fmla="*/ 36 w 716"/>
                <a:gd name="T11" fmla="*/ 52 h 133"/>
                <a:gd name="T12" fmla="*/ 45 w 716"/>
                <a:gd name="T13" fmla="*/ 52 h 133"/>
                <a:gd name="T14" fmla="*/ 55 w 716"/>
                <a:gd name="T15" fmla="*/ 54 h 133"/>
                <a:gd name="T16" fmla="*/ 72 w 716"/>
                <a:gd name="T17" fmla="*/ 60 h 133"/>
                <a:gd name="T18" fmla="*/ 73 w 716"/>
                <a:gd name="T19" fmla="*/ 56 h 133"/>
                <a:gd name="T20" fmla="*/ 93 w 716"/>
                <a:gd name="T21" fmla="*/ 56 h 133"/>
                <a:gd name="T22" fmla="*/ 127 w 716"/>
                <a:gd name="T23" fmla="*/ 62 h 133"/>
                <a:gd name="T24" fmla="*/ 150 w 716"/>
                <a:gd name="T25" fmla="*/ 62 h 133"/>
                <a:gd name="T26" fmla="*/ 173 w 716"/>
                <a:gd name="T27" fmla="*/ 48 h 133"/>
                <a:gd name="T28" fmla="*/ 178 w 716"/>
                <a:gd name="T29" fmla="*/ 19 h 133"/>
                <a:gd name="T30" fmla="*/ 190 w 716"/>
                <a:gd name="T31" fmla="*/ 11 h 133"/>
                <a:gd name="T32" fmla="*/ 207 w 716"/>
                <a:gd name="T33" fmla="*/ 2 h 133"/>
                <a:gd name="T34" fmla="*/ 211 w 716"/>
                <a:gd name="T35" fmla="*/ 23 h 133"/>
                <a:gd name="T36" fmla="*/ 496 w 716"/>
                <a:gd name="T37" fmla="*/ 27 h 133"/>
                <a:gd name="T38" fmla="*/ 516 w 716"/>
                <a:gd name="T39" fmla="*/ 8 h 133"/>
                <a:gd name="T40" fmla="*/ 530 w 716"/>
                <a:gd name="T41" fmla="*/ 10 h 133"/>
                <a:gd name="T42" fmla="*/ 536 w 716"/>
                <a:gd name="T43" fmla="*/ 28 h 133"/>
                <a:gd name="T44" fmla="*/ 561 w 716"/>
                <a:gd name="T45" fmla="*/ 62 h 133"/>
                <a:gd name="T46" fmla="*/ 612 w 716"/>
                <a:gd name="T47" fmla="*/ 56 h 133"/>
                <a:gd name="T48" fmla="*/ 622 w 716"/>
                <a:gd name="T49" fmla="*/ 64 h 133"/>
                <a:gd name="T50" fmla="*/ 635 w 716"/>
                <a:gd name="T51" fmla="*/ 59 h 133"/>
                <a:gd name="T52" fmla="*/ 649 w 716"/>
                <a:gd name="T53" fmla="*/ 63 h 133"/>
                <a:gd name="T54" fmla="*/ 662 w 716"/>
                <a:gd name="T55" fmla="*/ 61 h 133"/>
                <a:gd name="T56" fmla="*/ 678 w 716"/>
                <a:gd name="T57" fmla="*/ 56 h 133"/>
                <a:gd name="T58" fmla="*/ 691 w 716"/>
                <a:gd name="T59" fmla="*/ 54 h 133"/>
                <a:gd name="T60" fmla="*/ 702 w 716"/>
                <a:gd name="T61" fmla="*/ 52 h 133"/>
                <a:gd name="T62" fmla="*/ 714 w 716"/>
                <a:gd name="T63" fmla="*/ 60 h 133"/>
                <a:gd name="T64" fmla="*/ 684 w 716"/>
                <a:gd name="T65" fmla="*/ 90 h 133"/>
                <a:gd name="T66" fmla="*/ 653 w 716"/>
                <a:gd name="T67" fmla="*/ 108 h 133"/>
                <a:gd name="T68" fmla="*/ 601 w 716"/>
                <a:gd name="T69" fmla="*/ 133 h 133"/>
                <a:gd name="T70" fmla="*/ 599 w 716"/>
                <a:gd name="T71" fmla="*/ 128 h 133"/>
                <a:gd name="T72" fmla="*/ 652 w 716"/>
                <a:gd name="T73" fmla="*/ 103 h 133"/>
                <a:gd name="T74" fmla="*/ 691 w 716"/>
                <a:gd name="T75" fmla="*/ 78 h 133"/>
                <a:gd name="T76" fmla="*/ 701 w 716"/>
                <a:gd name="T77" fmla="*/ 58 h 133"/>
                <a:gd name="T78" fmla="*/ 683 w 716"/>
                <a:gd name="T79" fmla="*/ 57 h 133"/>
                <a:gd name="T80" fmla="*/ 657 w 716"/>
                <a:gd name="T81" fmla="*/ 64 h 133"/>
                <a:gd name="T82" fmla="*/ 637 w 716"/>
                <a:gd name="T83" fmla="*/ 70 h 133"/>
                <a:gd name="T84" fmla="*/ 616 w 716"/>
                <a:gd name="T85" fmla="*/ 63 h 133"/>
                <a:gd name="T86" fmla="*/ 606 w 716"/>
                <a:gd name="T87" fmla="*/ 66 h 133"/>
                <a:gd name="T88" fmla="*/ 562 w 716"/>
                <a:gd name="T89" fmla="*/ 67 h 133"/>
                <a:gd name="T90" fmla="*/ 530 w 716"/>
                <a:gd name="T91" fmla="*/ 26 h 133"/>
                <a:gd name="T92" fmla="*/ 518 w 716"/>
                <a:gd name="T93" fmla="*/ 15 h 133"/>
                <a:gd name="T94" fmla="*/ 508 w 716"/>
                <a:gd name="T95" fmla="*/ 21 h 133"/>
                <a:gd name="T96" fmla="*/ 220 w 716"/>
                <a:gd name="T97" fmla="*/ 32 h 133"/>
                <a:gd name="T98" fmla="*/ 206 w 716"/>
                <a:gd name="T99" fmla="*/ 15 h 133"/>
                <a:gd name="T100" fmla="*/ 193 w 716"/>
                <a:gd name="T101" fmla="*/ 16 h 133"/>
                <a:gd name="T102" fmla="*/ 182 w 716"/>
                <a:gd name="T103" fmla="*/ 30 h 133"/>
                <a:gd name="T104" fmla="*/ 152 w 716"/>
                <a:gd name="T105" fmla="*/ 67 h 133"/>
                <a:gd name="T106" fmla="*/ 108 w 716"/>
                <a:gd name="T107" fmla="*/ 66 h 133"/>
                <a:gd name="T108" fmla="*/ 96 w 716"/>
                <a:gd name="T109" fmla="*/ 60 h 133"/>
                <a:gd name="T110" fmla="*/ 80 w 716"/>
                <a:gd name="T111" fmla="*/ 68 h 133"/>
                <a:gd name="T112" fmla="*/ 56 w 716"/>
                <a:gd name="T113" fmla="*/ 64 h 133"/>
                <a:gd name="T114" fmla="*/ 33 w 716"/>
                <a:gd name="T115" fmla="*/ 57 h 133"/>
                <a:gd name="T116" fmla="*/ 19 w 716"/>
                <a:gd name="T117" fmla="*/ 54 h 133"/>
                <a:gd name="T118" fmla="*/ 6 w 716"/>
                <a:gd name="T119" fmla="*/ 67 h 133"/>
                <a:gd name="T120" fmla="*/ 37 w 716"/>
                <a:gd name="T121" fmla="*/ 86 h 133"/>
                <a:gd name="T122" fmla="*/ 56 w 716"/>
                <a:gd name="T123" fmla="*/ 9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6" h="133">
                  <a:moveTo>
                    <a:pt x="113" y="133"/>
                  </a:moveTo>
                  <a:cubicBezTo>
                    <a:pt x="112" y="133"/>
                    <a:pt x="112" y="133"/>
                    <a:pt x="112" y="133"/>
                  </a:cubicBezTo>
                  <a:cubicBezTo>
                    <a:pt x="103" y="130"/>
                    <a:pt x="94" y="126"/>
                    <a:pt x="85" y="122"/>
                  </a:cubicBezTo>
                  <a:cubicBezTo>
                    <a:pt x="83" y="121"/>
                    <a:pt x="81" y="120"/>
                    <a:pt x="80" y="119"/>
                  </a:cubicBezTo>
                  <a:cubicBezTo>
                    <a:pt x="76" y="117"/>
                    <a:pt x="73" y="115"/>
                    <a:pt x="69" y="114"/>
                  </a:cubicBezTo>
                  <a:cubicBezTo>
                    <a:pt x="67" y="114"/>
                    <a:pt x="67" y="114"/>
                    <a:pt x="67" y="114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7" y="112"/>
                    <a:pt x="67" y="112"/>
                    <a:pt x="65" y="111"/>
                  </a:cubicBezTo>
                  <a:cubicBezTo>
                    <a:pt x="64" y="111"/>
                    <a:pt x="62" y="110"/>
                    <a:pt x="60" y="108"/>
                  </a:cubicBezTo>
                  <a:cubicBezTo>
                    <a:pt x="60" y="108"/>
                    <a:pt x="60" y="108"/>
                    <a:pt x="60" y="108"/>
                  </a:cubicBezTo>
                  <a:cubicBezTo>
                    <a:pt x="57" y="108"/>
                    <a:pt x="55" y="107"/>
                    <a:pt x="55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2" y="103"/>
                    <a:pt x="52" y="103"/>
                    <a:pt x="52" y="103"/>
                  </a:cubicBezTo>
                  <a:cubicBezTo>
                    <a:pt x="52" y="102"/>
                    <a:pt x="51" y="102"/>
                    <a:pt x="49" y="101"/>
                  </a:cubicBezTo>
                  <a:cubicBezTo>
                    <a:pt x="47" y="100"/>
                    <a:pt x="44" y="99"/>
                    <a:pt x="43" y="96"/>
                  </a:cubicBezTo>
                  <a:cubicBezTo>
                    <a:pt x="43" y="96"/>
                    <a:pt x="42" y="96"/>
                    <a:pt x="42" y="96"/>
                  </a:cubicBezTo>
                  <a:cubicBezTo>
                    <a:pt x="39" y="96"/>
                    <a:pt x="38" y="93"/>
                    <a:pt x="37" y="92"/>
                  </a:cubicBezTo>
                  <a:cubicBezTo>
                    <a:pt x="37" y="92"/>
                    <a:pt x="37" y="91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5" y="91"/>
                    <a:pt x="33" y="91"/>
                    <a:pt x="31" y="89"/>
                  </a:cubicBezTo>
                  <a:cubicBezTo>
                    <a:pt x="31" y="88"/>
                    <a:pt x="30" y="87"/>
                    <a:pt x="30" y="86"/>
                  </a:cubicBezTo>
                  <a:cubicBezTo>
                    <a:pt x="25" y="84"/>
                    <a:pt x="21" y="82"/>
                    <a:pt x="16" y="80"/>
                  </a:cubicBezTo>
                  <a:cubicBezTo>
                    <a:pt x="13" y="78"/>
                    <a:pt x="10" y="76"/>
                    <a:pt x="7" y="75"/>
                  </a:cubicBezTo>
                  <a:cubicBezTo>
                    <a:pt x="4" y="74"/>
                    <a:pt x="2" y="71"/>
                    <a:pt x="1" y="68"/>
                  </a:cubicBezTo>
                  <a:cubicBezTo>
                    <a:pt x="0" y="67"/>
                    <a:pt x="0" y="65"/>
                    <a:pt x="1" y="63"/>
                  </a:cubicBezTo>
                  <a:cubicBezTo>
                    <a:pt x="2" y="62"/>
                    <a:pt x="3" y="61"/>
                    <a:pt x="6" y="62"/>
                  </a:cubicBezTo>
                  <a:cubicBezTo>
                    <a:pt x="5" y="59"/>
                    <a:pt x="7" y="57"/>
                    <a:pt x="8" y="56"/>
                  </a:cubicBezTo>
                  <a:cubicBezTo>
                    <a:pt x="9" y="55"/>
                    <a:pt x="10" y="54"/>
                    <a:pt x="11" y="53"/>
                  </a:cubicBezTo>
                  <a:cubicBezTo>
                    <a:pt x="13" y="52"/>
                    <a:pt x="14" y="52"/>
                    <a:pt x="13" y="51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7"/>
                    <a:pt x="17" y="47"/>
                  </a:cubicBezTo>
                  <a:cubicBezTo>
                    <a:pt x="18" y="47"/>
                    <a:pt x="21" y="47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5" y="50"/>
                    <a:pt x="25" y="52"/>
                  </a:cubicBezTo>
                  <a:cubicBezTo>
                    <a:pt x="26" y="53"/>
                    <a:pt x="25" y="53"/>
                    <a:pt x="25" y="54"/>
                  </a:cubicBezTo>
                  <a:cubicBezTo>
                    <a:pt x="26" y="54"/>
                    <a:pt x="26" y="54"/>
                    <a:pt x="27" y="54"/>
                  </a:cubicBezTo>
                  <a:cubicBezTo>
                    <a:pt x="27" y="54"/>
                    <a:pt x="28" y="54"/>
                    <a:pt x="28" y="54"/>
                  </a:cubicBezTo>
                  <a:cubicBezTo>
                    <a:pt x="28" y="54"/>
                    <a:pt x="28" y="53"/>
                    <a:pt x="28" y="52"/>
                  </a:cubicBezTo>
                  <a:cubicBezTo>
                    <a:pt x="28" y="50"/>
                    <a:pt x="29" y="49"/>
                    <a:pt x="30" y="49"/>
                  </a:cubicBezTo>
                  <a:cubicBezTo>
                    <a:pt x="32" y="48"/>
                    <a:pt x="34" y="48"/>
                    <a:pt x="35" y="50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7" y="53"/>
                    <a:pt x="38" y="55"/>
                    <a:pt x="39" y="57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8"/>
                    <a:pt x="41" y="58"/>
                    <a:pt x="41" y="58"/>
                  </a:cubicBezTo>
                  <a:cubicBezTo>
                    <a:pt x="41" y="58"/>
                    <a:pt x="41" y="57"/>
                    <a:pt x="41" y="56"/>
                  </a:cubicBezTo>
                  <a:cubicBezTo>
                    <a:pt x="41" y="55"/>
                    <a:pt x="41" y="54"/>
                    <a:pt x="42" y="53"/>
                  </a:cubicBezTo>
                  <a:cubicBezTo>
                    <a:pt x="42" y="52"/>
                    <a:pt x="43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7" y="52"/>
                    <a:pt x="49" y="53"/>
                    <a:pt x="49" y="55"/>
                  </a:cubicBezTo>
                  <a:cubicBezTo>
                    <a:pt x="50" y="57"/>
                    <a:pt x="50" y="58"/>
                    <a:pt x="51" y="60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1" y="60"/>
                    <a:pt x="51" y="59"/>
                    <a:pt x="52" y="59"/>
                  </a:cubicBezTo>
                  <a:cubicBezTo>
                    <a:pt x="52" y="58"/>
                    <a:pt x="52" y="57"/>
                    <a:pt x="52" y="56"/>
                  </a:cubicBezTo>
                  <a:cubicBezTo>
                    <a:pt x="53" y="55"/>
                    <a:pt x="53" y="55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8" y="54"/>
                    <a:pt x="59" y="56"/>
                    <a:pt x="59" y="57"/>
                  </a:cubicBezTo>
                  <a:cubicBezTo>
                    <a:pt x="61" y="58"/>
                    <a:pt x="61" y="60"/>
                    <a:pt x="62" y="61"/>
                  </a:cubicBezTo>
                  <a:cubicBezTo>
                    <a:pt x="63" y="63"/>
                    <a:pt x="63" y="63"/>
                    <a:pt x="64" y="63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3" y="59"/>
                    <a:pt x="66" y="57"/>
                    <a:pt x="67" y="57"/>
                  </a:cubicBezTo>
                  <a:cubicBezTo>
                    <a:pt x="67" y="57"/>
                    <a:pt x="68" y="57"/>
                    <a:pt x="68" y="57"/>
                  </a:cubicBezTo>
                  <a:cubicBezTo>
                    <a:pt x="69" y="57"/>
                    <a:pt x="71" y="57"/>
                    <a:pt x="72" y="60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0"/>
                    <a:pt x="72" y="61"/>
                    <a:pt x="73" y="61"/>
                  </a:cubicBezTo>
                  <a:cubicBezTo>
                    <a:pt x="74" y="63"/>
                    <a:pt x="75" y="64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64"/>
                    <a:pt x="76" y="63"/>
                    <a:pt x="75" y="62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2" y="59"/>
                    <a:pt x="83" y="61"/>
                    <a:pt x="85" y="63"/>
                  </a:cubicBezTo>
                  <a:cubicBezTo>
                    <a:pt x="85" y="63"/>
                    <a:pt x="86" y="64"/>
                    <a:pt x="86" y="64"/>
                  </a:cubicBezTo>
                  <a:cubicBezTo>
                    <a:pt x="87" y="65"/>
                    <a:pt x="90" y="66"/>
                    <a:pt x="92" y="66"/>
                  </a:cubicBezTo>
                  <a:cubicBezTo>
                    <a:pt x="92" y="66"/>
                    <a:pt x="92" y="65"/>
                    <a:pt x="91" y="65"/>
                  </a:cubicBezTo>
                  <a:cubicBezTo>
                    <a:pt x="91" y="64"/>
                    <a:pt x="91" y="63"/>
                    <a:pt x="91" y="61"/>
                  </a:cubicBezTo>
                  <a:cubicBezTo>
                    <a:pt x="90" y="59"/>
                    <a:pt x="91" y="57"/>
                    <a:pt x="93" y="56"/>
                  </a:cubicBezTo>
                  <a:cubicBezTo>
                    <a:pt x="94" y="55"/>
                    <a:pt x="94" y="55"/>
                    <a:pt x="94" y="55"/>
                  </a:cubicBezTo>
                  <a:cubicBezTo>
                    <a:pt x="95" y="54"/>
                    <a:pt x="96" y="54"/>
                    <a:pt x="97" y="54"/>
                  </a:cubicBezTo>
                  <a:cubicBezTo>
                    <a:pt x="99" y="54"/>
                    <a:pt x="100" y="55"/>
                    <a:pt x="101" y="57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104" y="55"/>
                    <a:pt x="107" y="55"/>
                    <a:pt x="108" y="57"/>
                  </a:cubicBezTo>
                  <a:cubicBezTo>
                    <a:pt x="109" y="58"/>
                    <a:pt x="109" y="59"/>
                    <a:pt x="109" y="61"/>
                  </a:cubicBezTo>
                  <a:cubicBezTo>
                    <a:pt x="115" y="61"/>
                    <a:pt x="121" y="62"/>
                    <a:pt x="127" y="62"/>
                  </a:cubicBezTo>
                  <a:cubicBezTo>
                    <a:pt x="136" y="63"/>
                    <a:pt x="136" y="63"/>
                    <a:pt x="136" y="63"/>
                  </a:cubicBezTo>
                  <a:cubicBezTo>
                    <a:pt x="138" y="63"/>
                    <a:pt x="138" y="62"/>
                    <a:pt x="138" y="62"/>
                  </a:cubicBezTo>
                  <a:cubicBezTo>
                    <a:pt x="139" y="60"/>
                    <a:pt x="141" y="59"/>
                    <a:pt x="141" y="59"/>
                  </a:cubicBezTo>
                  <a:cubicBezTo>
                    <a:pt x="142" y="59"/>
                    <a:pt x="143" y="60"/>
                    <a:pt x="143" y="60"/>
                  </a:cubicBezTo>
                  <a:cubicBezTo>
                    <a:pt x="144" y="59"/>
                    <a:pt x="145" y="58"/>
                    <a:pt x="146" y="58"/>
                  </a:cubicBezTo>
                  <a:cubicBezTo>
                    <a:pt x="148" y="58"/>
                    <a:pt x="150" y="61"/>
                    <a:pt x="151" y="62"/>
                  </a:cubicBezTo>
                  <a:cubicBezTo>
                    <a:pt x="151" y="62"/>
                    <a:pt x="150" y="62"/>
                    <a:pt x="150" y="62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2"/>
                    <a:pt x="151" y="62"/>
                    <a:pt x="151" y="62"/>
                  </a:cubicBezTo>
                  <a:cubicBezTo>
                    <a:pt x="152" y="65"/>
                    <a:pt x="152" y="65"/>
                    <a:pt x="152" y="65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7" y="62"/>
                    <a:pt x="160" y="61"/>
                    <a:pt x="163" y="58"/>
                  </a:cubicBezTo>
                  <a:cubicBezTo>
                    <a:pt x="167" y="54"/>
                    <a:pt x="170" y="51"/>
                    <a:pt x="173" y="48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4" y="46"/>
                    <a:pt x="174" y="46"/>
                    <a:pt x="174" y="46"/>
                  </a:cubicBezTo>
                  <a:cubicBezTo>
                    <a:pt x="175" y="44"/>
                    <a:pt x="175" y="42"/>
                    <a:pt x="176" y="40"/>
                  </a:cubicBezTo>
                  <a:cubicBezTo>
                    <a:pt x="177" y="37"/>
                    <a:pt x="178" y="34"/>
                    <a:pt x="177" y="31"/>
                  </a:cubicBezTo>
                  <a:cubicBezTo>
                    <a:pt x="177" y="31"/>
                    <a:pt x="177" y="30"/>
                    <a:pt x="177" y="29"/>
                  </a:cubicBezTo>
                  <a:cubicBezTo>
                    <a:pt x="176" y="27"/>
                    <a:pt x="175" y="24"/>
                    <a:pt x="178" y="20"/>
                  </a:cubicBezTo>
                  <a:cubicBezTo>
                    <a:pt x="178" y="20"/>
                    <a:pt x="178" y="19"/>
                    <a:pt x="178" y="19"/>
                  </a:cubicBezTo>
                  <a:cubicBezTo>
                    <a:pt x="178" y="17"/>
                    <a:pt x="178" y="15"/>
                    <a:pt x="181" y="13"/>
                  </a:cubicBezTo>
                  <a:cubicBezTo>
                    <a:pt x="181" y="13"/>
                    <a:pt x="181" y="13"/>
                    <a:pt x="181" y="12"/>
                  </a:cubicBezTo>
                  <a:cubicBezTo>
                    <a:pt x="181" y="12"/>
                    <a:pt x="181" y="11"/>
                    <a:pt x="181" y="11"/>
                  </a:cubicBezTo>
                  <a:cubicBezTo>
                    <a:pt x="181" y="7"/>
                    <a:pt x="183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6" y="6"/>
                    <a:pt x="188" y="6"/>
                    <a:pt x="188" y="7"/>
                  </a:cubicBezTo>
                  <a:cubicBezTo>
                    <a:pt x="190" y="8"/>
                    <a:pt x="190" y="10"/>
                    <a:pt x="190" y="11"/>
                  </a:cubicBezTo>
                  <a:cubicBezTo>
                    <a:pt x="189" y="11"/>
                    <a:pt x="189" y="11"/>
                    <a:pt x="189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1" y="11"/>
                    <a:pt x="192" y="11"/>
                  </a:cubicBezTo>
                  <a:cubicBezTo>
                    <a:pt x="194" y="10"/>
                    <a:pt x="195" y="8"/>
                    <a:pt x="196" y="5"/>
                  </a:cubicBezTo>
                  <a:cubicBezTo>
                    <a:pt x="197" y="2"/>
                    <a:pt x="199" y="1"/>
                    <a:pt x="202" y="1"/>
                  </a:cubicBezTo>
                  <a:cubicBezTo>
                    <a:pt x="204" y="1"/>
                    <a:pt x="206" y="1"/>
                    <a:pt x="207" y="2"/>
                  </a:cubicBezTo>
                  <a:cubicBezTo>
                    <a:pt x="211" y="4"/>
                    <a:pt x="213" y="11"/>
                    <a:pt x="211" y="16"/>
                  </a:cubicBezTo>
                  <a:cubicBezTo>
                    <a:pt x="211" y="17"/>
                    <a:pt x="211" y="17"/>
                    <a:pt x="211" y="18"/>
                  </a:cubicBezTo>
                  <a:cubicBezTo>
                    <a:pt x="210" y="19"/>
                    <a:pt x="210" y="20"/>
                    <a:pt x="210" y="20"/>
                  </a:cubicBezTo>
                  <a:cubicBezTo>
                    <a:pt x="209" y="21"/>
                    <a:pt x="209" y="22"/>
                    <a:pt x="209" y="22"/>
                  </a:cubicBezTo>
                  <a:cubicBezTo>
                    <a:pt x="209" y="22"/>
                    <a:pt x="209" y="23"/>
                    <a:pt x="209" y="23"/>
                  </a:cubicBezTo>
                  <a:cubicBezTo>
                    <a:pt x="209" y="23"/>
                    <a:pt x="209" y="23"/>
                    <a:pt x="209" y="23"/>
                  </a:cubicBezTo>
                  <a:cubicBezTo>
                    <a:pt x="211" y="23"/>
                    <a:pt x="211" y="23"/>
                    <a:pt x="211" y="23"/>
                  </a:cubicBezTo>
                  <a:cubicBezTo>
                    <a:pt x="211" y="25"/>
                    <a:pt x="211" y="25"/>
                    <a:pt x="211" y="25"/>
                  </a:cubicBezTo>
                  <a:cubicBezTo>
                    <a:pt x="212" y="28"/>
                    <a:pt x="213" y="28"/>
                    <a:pt x="214" y="28"/>
                  </a:cubicBezTo>
                  <a:cubicBezTo>
                    <a:pt x="215" y="28"/>
                    <a:pt x="216" y="28"/>
                    <a:pt x="217" y="27"/>
                  </a:cubicBezTo>
                  <a:cubicBezTo>
                    <a:pt x="218" y="27"/>
                    <a:pt x="219" y="27"/>
                    <a:pt x="220" y="27"/>
                  </a:cubicBezTo>
                  <a:cubicBezTo>
                    <a:pt x="275" y="27"/>
                    <a:pt x="329" y="27"/>
                    <a:pt x="384" y="27"/>
                  </a:cubicBezTo>
                  <a:cubicBezTo>
                    <a:pt x="420" y="27"/>
                    <a:pt x="456" y="27"/>
                    <a:pt x="492" y="27"/>
                  </a:cubicBezTo>
                  <a:cubicBezTo>
                    <a:pt x="493" y="27"/>
                    <a:pt x="495" y="27"/>
                    <a:pt x="496" y="27"/>
                  </a:cubicBezTo>
                  <a:cubicBezTo>
                    <a:pt x="497" y="27"/>
                    <a:pt x="498" y="27"/>
                    <a:pt x="499" y="27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499" y="24"/>
                    <a:pt x="501" y="23"/>
                    <a:pt x="503" y="22"/>
                  </a:cubicBezTo>
                  <a:cubicBezTo>
                    <a:pt x="502" y="20"/>
                    <a:pt x="501" y="18"/>
                    <a:pt x="500" y="16"/>
                  </a:cubicBezTo>
                  <a:cubicBezTo>
                    <a:pt x="498" y="11"/>
                    <a:pt x="499" y="6"/>
                    <a:pt x="503" y="3"/>
                  </a:cubicBezTo>
                  <a:cubicBezTo>
                    <a:pt x="506" y="0"/>
                    <a:pt x="508" y="0"/>
                    <a:pt x="511" y="1"/>
                  </a:cubicBezTo>
                  <a:cubicBezTo>
                    <a:pt x="515" y="2"/>
                    <a:pt x="517" y="5"/>
                    <a:pt x="516" y="8"/>
                  </a:cubicBezTo>
                  <a:cubicBezTo>
                    <a:pt x="516" y="8"/>
                    <a:pt x="516" y="9"/>
                    <a:pt x="516" y="9"/>
                  </a:cubicBezTo>
                  <a:cubicBezTo>
                    <a:pt x="517" y="9"/>
                    <a:pt x="517" y="9"/>
                    <a:pt x="517" y="9"/>
                  </a:cubicBezTo>
                  <a:cubicBezTo>
                    <a:pt x="519" y="9"/>
                    <a:pt x="520" y="10"/>
                    <a:pt x="521" y="11"/>
                  </a:cubicBezTo>
                  <a:cubicBezTo>
                    <a:pt x="521" y="10"/>
                    <a:pt x="521" y="10"/>
                    <a:pt x="521" y="9"/>
                  </a:cubicBezTo>
                  <a:cubicBezTo>
                    <a:pt x="521" y="7"/>
                    <a:pt x="523" y="5"/>
                    <a:pt x="526" y="5"/>
                  </a:cubicBezTo>
                  <a:cubicBezTo>
                    <a:pt x="528" y="5"/>
                    <a:pt x="529" y="6"/>
                    <a:pt x="529" y="6"/>
                  </a:cubicBezTo>
                  <a:cubicBezTo>
                    <a:pt x="531" y="8"/>
                    <a:pt x="530" y="9"/>
                    <a:pt x="530" y="10"/>
                  </a:cubicBezTo>
                  <a:cubicBezTo>
                    <a:pt x="530" y="11"/>
                    <a:pt x="530" y="11"/>
                    <a:pt x="530" y="12"/>
                  </a:cubicBezTo>
                  <a:cubicBezTo>
                    <a:pt x="530" y="12"/>
                    <a:pt x="530" y="13"/>
                    <a:pt x="530" y="13"/>
                  </a:cubicBezTo>
                  <a:cubicBezTo>
                    <a:pt x="531" y="13"/>
                    <a:pt x="534" y="13"/>
                    <a:pt x="534" y="17"/>
                  </a:cubicBezTo>
                  <a:cubicBezTo>
                    <a:pt x="534" y="18"/>
                    <a:pt x="534" y="19"/>
                    <a:pt x="534" y="20"/>
                  </a:cubicBezTo>
                  <a:cubicBezTo>
                    <a:pt x="534" y="22"/>
                    <a:pt x="534" y="22"/>
                    <a:pt x="535" y="23"/>
                  </a:cubicBezTo>
                  <a:cubicBezTo>
                    <a:pt x="536" y="23"/>
                    <a:pt x="536" y="24"/>
                    <a:pt x="536" y="25"/>
                  </a:cubicBezTo>
                  <a:cubicBezTo>
                    <a:pt x="536" y="26"/>
                    <a:pt x="536" y="27"/>
                    <a:pt x="536" y="28"/>
                  </a:cubicBezTo>
                  <a:cubicBezTo>
                    <a:pt x="534" y="30"/>
                    <a:pt x="534" y="32"/>
                    <a:pt x="535" y="36"/>
                  </a:cubicBezTo>
                  <a:cubicBezTo>
                    <a:pt x="535" y="37"/>
                    <a:pt x="535" y="38"/>
                    <a:pt x="536" y="39"/>
                  </a:cubicBezTo>
                  <a:cubicBezTo>
                    <a:pt x="537" y="49"/>
                    <a:pt x="544" y="54"/>
                    <a:pt x="551" y="60"/>
                  </a:cubicBezTo>
                  <a:cubicBezTo>
                    <a:pt x="552" y="61"/>
                    <a:pt x="552" y="61"/>
                    <a:pt x="552" y="61"/>
                  </a:cubicBezTo>
                  <a:cubicBezTo>
                    <a:pt x="553" y="62"/>
                    <a:pt x="554" y="62"/>
                    <a:pt x="556" y="62"/>
                  </a:cubicBezTo>
                  <a:cubicBezTo>
                    <a:pt x="557" y="62"/>
                    <a:pt x="558" y="62"/>
                    <a:pt x="559" y="62"/>
                  </a:cubicBezTo>
                  <a:cubicBezTo>
                    <a:pt x="559" y="62"/>
                    <a:pt x="560" y="62"/>
                    <a:pt x="561" y="62"/>
                  </a:cubicBezTo>
                  <a:cubicBezTo>
                    <a:pt x="561" y="62"/>
                    <a:pt x="561" y="61"/>
                    <a:pt x="561" y="61"/>
                  </a:cubicBezTo>
                  <a:cubicBezTo>
                    <a:pt x="562" y="60"/>
                    <a:pt x="563" y="57"/>
                    <a:pt x="569" y="59"/>
                  </a:cubicBezTo>
                  <a:cubicBezTo>
                    <a:pt x="569" y="60"/>
                    <a:pt x="570" y="60"/>
                    <a:pt x="571" y="60"/>
                  </a:cubicBezTo>
                  <a:cubicBezTo>
                    <a:pt x="572" y="61"/>
                    <a:pt x="574" y="62"/>
                    <a:pt x="575" y="62"/>
                  </a:cubicBezTo>
                  <a:cubicBezTo>
                    <a:pt x="584" y="62"/>
                    <a:pt x="595" y="61"/>
                    <a:pt x="605" y="60"/>
                  </a:cubicBezTo>
                  <a:cubicBezTo>
                    <a:pt x="605" y="58"/>
                    <a:pt x="605" y="57"/>
                    <a:pt x="606" y="56"/>
                  </a:cubicBezTo>
                  <a:cubicBezTo>
                    <a:pt x="607" y="55"/>
                    <a:pt x="609" y="54"/>
                    <a:pt x="612" y="56"/>
                  </a:cubicBezTo>
                  <a:cubicBezTo>
                    <a:pt x="613" y="56"/>
                    <a:pt x="613" y="56"/>
                    <a:pt x="613" y="56"/>
                  </a:cubicBezTo>
                  <a:cubicBezTo>
                    <a:pt x="614" y="56"/>
                    <a:pt x="614" y="56"/>
                    <a:pt x="614" y="56"/>
                  </a:cubicBezTo>
                  <a:cubicBezTo>
                    <a:pt x="615" y="54"/>
                    <a:pt x="617" y="54"/>
                    <a:pt x="618" y="54"/>
                  </a:cubicBezTo>
                  <a:cubicBezTo>
                    <a:pt x="619" y="54"/>
                    <a:pt x="620" y="55"/>
                    <a:pt x="620" y="55"/>
                  </a:cubicBezTo>
                  <a:cubicBezTo>
                    <a:pt x="622" y="56"/>
                    <a:pt x="623" y="57"/>
                    <a:pt x="623" y="58"/>
                  </a:cubicBezTo>
                  <a:cubicBezTo>
                    <a:pt x="624" y="59"/>
                    <a:pt x="623" y="61"/>
                    <a:pt x="623" y="61"/>
                  </a:cubicBezTo>
                  <a:cubicBezTo>
                    <a:pt x="622" y="62"/>
                    <a:pt x="622" y="63"/>
                    <a:pt x="622" y="64"/>
                  </a:cubicBezTo>
                  <a:cubicBezTo>
                    <a:pt x="621" y="64"/>
                    <a:pt x="621" y="64"/>
                    <a:pt x="621" y="64"/>
                  </a:cubicBezTo>
                  <a:cubicBezTo>
                    <a:pt x="621" y="65"/>
                    <a:pt x="621" y="65"/>
                    <a:pt x="621" y="65"/>
                  </a:cubicBezTo>
                  <a:cubicBezTo>
                    <a:pt x="621" y="65"/>
                    <a:pt x="622" y="66"/>
                    <a:pt x="623" y="66"/>
                  </a:cubicBezTo>
                  <a:cubicBezTo>
                    <a:pt x="626" y="66"/>
                    <a:pt x="628" y="64"/>
                    <a:pt x="630" y="61"/>
                  </a:cubicBezTo>
                  <a:cubicBezTo>
                    <a:pt x="631" y="61"/>
                    <a:pt x="631" y="60"/>
                    <a:pt x="632" y="59"/>
                  </a:cubicBezTo>
                  <a:cubicBezTo>
                    <a:pt x="633" y="58"/>
                    <a:pt x="633" y="58"/>
                    <a:pt x="633" y="58"/>
                  </a:cubicBezTo>
                  <a:cubicBezTo>
                    <a:pt x="635" y="59"/>
                    <a:pt x="635" y="59"/>
                    <a:pt x="635" y="59"/>
                  </a:cubicBezTo>
                  <a:cubicBezTo>
                    <a:pt x="636" y="59"/>
                    <a:pt x="638" y="61"/>
                    <a:pt x="637" y="64"/>
                  </a:cubicBezTo>
                  <a:cubicBezTo>
                    <a:pt x="638" y="64"/>
                    <a:pt x="639" y="64"/>
                    <a:pt x="639" y="64"/>
                  </a:cubicBezTo>
                  <a:cubicBezTo>
                    <a:pt x="640" y="62"/>
                    <a:pt x="641" y="61"/>
                    <a:pt x="642" y="61"/>
                  </a:cubicBezTo>
                  <a:cubicBezTo>
                    <a:pt x="642" y="60"/>
                    <a:pt x="643" y="60"/>
                    <a:pt x="643" y="59"/>
                  </a:cubicBezTo>
                  <a:cubicBezTo>
                    <a:pt x="643" y="57"/>
                    <a:pt x="646" y="56"/>
                    <a:pt x="648" y="57"/>
                  </a:cubicBezTo>
                  <a:cubicBezTo>
                    <a:pt x="649" y="57"/>
                    <a:pt x="650" y="59"/>
                    <a:pt x="650" y="61"/>
                  </a:cubicBezTo>
                  <a:cubicBezTo>
                    <a:pt x="650" y="62"/>
                    <a:pt x="650" y="62"/>
                    <a:pt x="649" y="63"/>
                  </a:cubicBezTo>
                  <a:cubicBezTo>
                    <a:pt x="651" y="63"/>
                    <a:pt x="651" y="63"/>
                    <a:pt x="652" y="62"/>
                  </a:cubicBezTo>
                  <a:cubicBezTo>
                    <a:pt x="652" y="60"/>
                    <a:pt x="653" y="59"/>
                    <a:pt x="654" y="58"/>
                  </a:cubicBezTo>
                  <a:cubicBezTo>
                    <a:pt x="654" y="58"/>
                    <a:pt x="655" y="58"/>
                    <a:pt x="655" y="57"/>
                  </a:cubicBezTo>
                  <a:cubicBezTo>
                    <a:pt x="656" y="56"/>
                    <a:pt x="656" y="54"/>
                    <a:pt x="659" y="54"/>
                  </a:cubicBezTo>
                  <a:cubicBezTo>
                    <a:pt x="659" y="54"/>
                    <a:pt x="660" y="55"/>
                    <a:pt x="660" y="55"/>
                  </a:cubicBezTo>
                  <a:cubicBezTo>
                    <a:pt x="661" y="55"/>
                    <a:pt x="663" y="56"/>
                    <a:pt x="662" y="59"/>
                  </a:cubicBezTo>
                  <a:cubicBezTo>
                    <a:pt x="663" y="59"/>
                    <a:pt x="663" y="60"/>
                    <a:pt x="662" y="61"/>
                  </a:cubicBezTo>
                  <a:cubicBezTo>
                    <a:pt x="663" y="61"/>
                    <a:pt x="664" y="60"/>
                    <a:pt x="665" y="60"/>
                  </a:cubicBezTo>
                  <a:cubicBezTo>
                    <a:pt x="666" y="59"/>
                    <a:pt x="667" y="57"/>
                    <a:pt x="668" y="56"/>
                  </a:cubicBezTo>
                  <a:cubicBezTo>
                    <a:pt x="668" y="52"/>
                    <a:pt x="670" y="52"/>
                    <a:pt x="671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73" y="52"/>
                    <a:pt x="675" y="53"/>
                    <a:pt x="675" y="56"/>
                  </a:cubicBezTo>
                  <a:cubicBezTo>
                    <a:pt x="675" y="57"/>
                    <a:pt x="675" y="57"/>
                    <a:pt x="675" y="58"/>
                  </a:cubicBezTo>
                  <a:cubicBezTo>
                    <a:pt x="677" y="58"/>
                    <a:pt x="678" y="58"/>
                    <a:pt x="678" y="56"/>
                  </a:cubicBezTo>
                  <a:cubicBezTo>
                    <a:pt x="678" y="54"/>
                    <a:pt x="679" y="53"/>
                    <a:pt x="681" y="51"/>
                  </a:cubicBezTo>
                  <a:cubicBezTo>
                    <a:pt x="681" y="50"/>
                    <a:pt x="682" y="50"/>
                    <a:pt x="682" y="49"/>
                  </a:cubicBezTo>
                  <a:cubicBezTo>
                    <a:pt x="685" y="45"/>
                    <a:pt x="685" y="45"/>
                    <a:pt x="685" y="45"/>
                  </a:cubicBezTo>
                  <a:cubicBezTo>
                    <a:pt x="687" y="50"/>
                    <a:pt x="687" y="50"/>
                    <a:pt x="687" y="50"/>
                  </a:cubicBezTo>
                  <a:cubicBezTo>
                    <a:pt x="687" y="50"/>
                    <a:pt x="688" y="51"/>
                    <a:pt x="688" y="51"/>
                  </a:cubicBezTo>
                  <a:cubicBezTo>
                    <a:pt x="688" y="53"/>
                    <a:pt x="689" y="54"/>
                    <a:pt x="689" y="54"/>
                  </a:cubicBezTo>
                  <a:cubicBezTo>
                    <a:pt x="689" y="54"/>
                    <a:pt x="690" y="54"/>
                    <a:pt x="691" y="54"/>
                  </a:cubicBezTo>
                  <a:cubicBezTo>
                    <a:pt x="690" y="53"/>
                    <a:pt x="690" y="52"/>
                    <a:pt x="691" y="51"/>
                  </a:cubicBezTo>
                  <a:cubicBezTo>
                    <a:pt x="692" y="49"/>
                    <a:pt x="694" y="49"/>
                    <a:pt x="695" y="48"/>
                  </a:cubicBezTo>
                  <a:cubicBezTo>
                    <a:pt x="695" y="48"/>
                    <a:pt x="695" y="48"/>
                    <a:pt x="695" y="48"/>
                  </a:cubicBezTo>
                  <a:cubicBezTo>
                    <a:pt x="696" y="48"/>
                    <a:pt x="697" y="47"/>
                    <a:pt x="698" y="47"/>
                  </a:cubicBezTo>
                  <a:cubicBezTo>
                    <a:pt x="699" y="47"/>
                    <a:pt x="699" y="47"/>
                    <a:pt x="699" y="47"/>
                  </a:cubicBezTo>
                  <a:cubicBezTo>
                    <a:pt x="701" y="48"/>
                    <a:pt x="701" y="48"/>
                    <a:pt x="701" y="48"/>
                  </a:cubicBezTo>
                  <a:cubicBezTo>
                    <a:pt x="702" y="49"/>
                    <a:pt x="702" y="50"/>
                    <a:pt x="702" y="52"/>
                  </a:cubicBezTo>
                  <a:cubicBezTo>
                    <a:pt x="702" y="52"/>
                    <a:pt x="702" y="52"/>
                    <a:pt x="703" y="53"/>
                  </a:cubicBezTo>
                  <a:cubicBezTo>
                    <a:pt x="704" y="54"/>
                    <a:pt x="705" y="55"/>
                    <a:pt x="706" y="57"/>
                  </a:cubicBezTo>
                  <a:cubicBezTo>
                    <a:pt x="706" y="57"/>
                    <a:pt x="707" y="57"/>
                    <a:pt x="707" y="58"/>
                  </a:cubicBezTo>
                  <a:cubicBezTo>
                    <a:pt x="707" y="59"/>
                    <a:pt x="708" y="59"/>
                    <a:pt x="708" y="60"/>
                  </a:cubicBezTo>
                  <a:cubicBezTo>
                    <a:pt x="708" y="62"/>
                    <a:pt x="709" y="62"/>
                    <a:pt x="709" y="62"/>
                  </a:cubicBezTo>
                  <a:cubicBezTo>
                    <a:pt x="709" y="62"/>
                    <a:pt x="710" y="62"/>
                    <a:pt x="711" y="62"/>
                  </a:cubicBezTo>
                  <a:cubicBezTo>
                    <a:pt x="714" y="60"/>
                    <a:pt x="714" y="60"/>
                    <a:pt x="714" y="60"/>
                  </a:cubicBezTo>
                  <a:cubicBezTo>
                    <a:pt x="715" y="63"/>
                    <a:pt x="715" y="63"/>
                    <a:pt x="715" y="63"/>
                  </a:cubicBezTo>
                  <a:cubicBezTo>
                    <a:pt x="716" y="69"/>
                    <a:pt x="714" y="72"/>
                    <a:pt x="709" y="75"/>
                  </a:cubicBezTo>
                  <a:cubicBezTo>
                    <a:pt x="707" y="76"/>
                    <a:pt x="705" y="77"/>
                    <a:pt x="704" y="77"/>
                  </a:cubicBezTo>
                  <a:cubicBezTo>
                    <a:pt x="701" y="78"/>
                    <a:pt x="699" y="79"/>
                    <a:pt x="697" y="81"/>
                  </a:cubicBezTo>
                  <a:cubicBezTo>
                    <a:pt x="695" y="82"/>
                    <a:pt x="694" y="82"/>
                    <a:pt x="693" y="83"/>
                  </a:cubicBezTo>
                  <a:cubicBezTo>
                    <a:pt x="689" y="84"/>
                    <a:pt x="686" y="86"/>
                    <a:pt x="684" y="89"/>
                  </a:cubicBezTo>
                  <a:cubicBezTo>
                    <a:pt x="684" y="90"/>
                    <a:pt x="684" y="90"/>
                    <a:pt x="684" y="90"/>
                  </a:cubicBezTo>
                  <a:cubicBezTo>
                    <a:pt x="682" y="90"/>
                    <a:pt x="682" y="90"/>
                    <a:pt x="682" y="90"/>
                  </a:cubicBezTo>
                  <a:cubicBezTo>
                    <a:pt x="680" y="90"/>
                    <a:pt x="679" y="91"/>
                    <a:pt x="678" y="93"/>
                  </a:cubicBezTo>
                  <a:cubicBezTo>
                    <a:pt x="676" y="94"/>
                    <a:pt x="675" y="95"/>
                    <a:pt x="673" y="96"/>
                  </a:cubicBezTo>
                  <a:cubicBezTo>
                    <a:pt x="671" y="97"/>
                    <a:pt x="670" y="98"/>
                    <a:pt x="668" y="99"/>
                  </a:cubicBezTo>
                  <a:cubicBezTo>
                    <a:pt x="666" y="101"/>
                    <a:pt x="665" y="101"/>
                    <a:pt x="663" y="102"/>
                  </a:cubicBezTo>
                  <a:cubicBezTo>
                    <a:pt x="662" y="103"/>
                    <a:pt x="661" y="104"/>
                    <a:pt x="660" y="104"/>
                  </a:cubicBezTo>
                  <a:cubicBezTo>
                    <a:pt x="659" y="106"/>
                    <a:pt x="656" y="108"/>
                    <a:pt x="653" y="108"/>
                  </a:cubicBezTo>
                  <a:cubicBezTo>
                    <a:pt x="651" y="109"/>
                    <a:pt x="648" y="110"/>
                    <a:pt x="647" y="112"/>
                  </a:cubicBezTo>
                  <a:cubicBezTo>
                    <a:pt x="645" y="114"/>
                    <a:pt x="641" y="116"/>
                    <a:pt x="639" y="117"/>
                  </a:cubicBezTo>
                  <a:cubicBezTo>
                    <a:pt x="637" y="117"/>
                    <a:pt x="636" y="118"/>
                    <a:pt x="635" y="119"/>
                  </a:cubicBezTo>
                  <a:cubicBezTo>
                    <a:pt x="634" y="119"/>
                    <a:pt x="632" y="120"/>
                    <a:pt x="631" y="120"/>
                  </a:cubicBezTo>
                  <a:cubicBezTo>
                    <a:pt x="628" y="122"/>
                    <a:pt x="625" y="123"/>
                    <a:pt x="622" y="125"/>
                  </a:cubicBezTo>
                  <a:cubicBezTo>
                    <a:pt x="616" y="127"/>
                    <a:pt x="610" y="130"/>
                    <a:pt x="604" y="132"/>
                  </a:cubicBezTo>
                  <a:cubicBezTo>
                    <a:pt x="603" y="132"/>
                    <a:pt x="602" y="133"/>
                    <a:pt x="601" y="133"/>
                  </a:cubicBezTo>
                  <a:cubicBezTo>
                    <a:pt x="601" y="133"/>
                    <a:pt x="601" y="133"/>
                    <a:pt x="601" y="133"/>
                  </a:cubicBezTo>
                  <a:lnTo>
                    <a:pt x="113" y="133"/>
                  </a:lnTo>
                  <a:close/>
                  <a:moveTo>
                    <a:pt x="71" y="110"/>
                  </a:moveTo>
                  <a:cubicBezTo>
                    <a:pt x="75" y="111"/>
                    <a:pt x="79" y="112"/>
                    <a:pt x="82" y="114"/>
                  </a:cubicBezTo>
                  <a:cubicBezTo>
                    <a:pt x="84" y="115"/>
                    <a:pt x="85" y="116"/>
                    <a:pt x="87" y="117"/>
                  </a:cubicBezTo>
                  <a:cubicBezTo>
                    <a:pt x="96" y="121"/>
                    <a:pt x="105" y="125"/>
                    <a:pt x="113" y="128"/>
                  </a:cubicBezTo>
                  <a:cubicBezTo>
                    <a:pt x="599" y="128"/>
                    <a:pt x="599" y="128"/>
                    <a:pt x="599" y="128"/>
                  </a:cubicBezTo>
                  <a:cubicBezTo>
                    <a:pt x="600" y="128"/>
                    <a:pt x="601" y="127"/>
                    <a:pt x="602" y="127"/>
                  </a:cubicBezTo>
                  <a:cubicBezTo>
                    <a:pt x="608" y="125"/>
                    <a:pt x="614" y="123"/>
                    <a:pt x="620" y="120"/>
                  </a:cubicBezTo>
                  <a:cubicBezTo>
                    <a:pt x="623" y="118"/>
                    <a:pt x="626" y="117"/>
                    <a:pt x="629" y="116"/>
                  </a:cubicBezTo>
                  <a:cubicBezTo>
                    <a:pt x="630" y="115"/>
                    <a:pt x="631" y="114"/>
                    <a:pt x="632" y="114"/>
                  </a:cubicBezTo>
                  <a:cubicBezTo>
                    <a:pt x="634" y="113"/>
                    <a:pt x="635" y="112"/>
                    <a:pt x="637" y="112"/>
                  </a:cubicBezTo>
                  <a:cubicBezTo>
                    <a:pt x="638" y="111"/>
                    <a:pt x="641" y="110"/>
                    <a:pt x="643" y="108"/>
                  </a:cubicBezTo>
                  <a:cubicBezTo>
                    <a:pt x="645" y="106"/>
                    <a:pt x="649" y="104"/>
                    <a:pt x="652" y="103"/>
                  </a:cubicBezTo>
                  <a:cubicBezTo>
                    <a:pt x="654" y="103"/>
                    <a:pt x="655" y="102"/>
                    <a:pt x="657" y="100"/>
                  </a:cubicBezTo>
                  <a:cubicBezTo>
                    <a:pt x="658" y="99"/>
                    <a:pt x="659" y="98"/>
                    <a:pt x="661" y="98"/>
                  </a:cubicBezTo>
                  <a:cubicBezTo>
                    <a:pt x="662" y="97"/>
                    <a:pt x="663" y="96"/>
                    <a:pt x="665" y="95"/>
                  </a:cubicBezTo>
                  <a:cubicBezTo>
                    <a:pt x="667" y="94"/>
                    <a:pt x="669" y="92"/>
                    <a:pt x="671" y="91"/>
                  </a:cubicBezTo>
                  <a:cubicBezTo>
                    <a:pt x="672" y="91"/>
                    <a:pt x="673" y="90"/>
                    <a:pt x="674" y="89"/>
                  </a:cubicBezTo>
                  <a:cubicBezTo>
                    <a:pt x="676" y="87"/>
                    <a:pt x="677" y="86"/>
                    <a:pt x="680" y="85"/>
                  </a:cubicBezTo>
                  <a:cubicBezTo>
                    <a:pt x="683" y="81"/>
                    <a:pt x="687" y="79"/>
                    <a:pt x="691" y="78"/>
                  </a:cubicBezTo>
                  <a:cubicBezTo>
                    <a:pt x="692" y="77"/>
                    <a:pt x="693" y="77"/>
                    <a:pt x="694" y="76"/>
                  </a:cubicBezTo>
                  <a:cubicBezTo>
                    <a:pt x="697" y="75"/>
                    <a:pt x="699" y="74"/>
                    <a:pt x="701" y="73"/>
                  </a:cubicBezTo>
                  <a:cubicBezTo>
                    <a:pt x="703" y="72"/>
                    <a:pt x="705" y="71"/>
                    <a:pt x="706" y="70"/>
                  </a:cubicBezTo>
                  <a:cubicBezTo>
                    <a:pt x="708" y="70"/>
                    <a:pt x="709" y="69"/>
                    <a:pt x="709" y="68"/>
                  </a:cubicBezTo>
                  <a:cubicBezTo>
                    <a:pt x="707" y="68"/>
                    <a:pt x="704" y="67"/>
                    <a:pt x="703" y="62"/>
                  </a:cubicBezTo>
                  <a:cubicBezTo>
                    <a:pt x="703" y="62"/>
                    <a:pt x="702" y="61"/>
                    <a:pt x="702" y="60"/>
                  </a:cubicBezTo>
                  <a:cubicBezTo>
                    <a:pt x="702" y="60"/>
                    <a:pt x="701" y="59"/>
                    <a:pt x="701" y="58"/>
                  </a:cubicBezTo>
                  <a:cubicBezTo>
                    <a:pt x="701" y="58"/>
                    <a:pt x="700" y="57"/>
                    <a:pt x="700" y="57"/>
                  </a:cubicBezTo>
                  <a:cubicBezTo>
                    <a:pt x="699" y="56"/>
                    <a:pt x="698" y="55"/>
                    <a:pt x="697" y="54"/>
                  </a:cubicBezTo>
                  <a:cubicBezTo>
                    <a:pt x="697" y="55"/>
                    <a:pt x="697" y="55"/>
                    <a:pt x="697" y="55"/>
                  </a:cubicBezTo>
                  <a:cubicBezTo>
                    <a:pt x="697" y="57"/>
                    <a:pt x="695" y="57"/>
                    <a:pt x="695" y="58"/>
                  </a:cubicBezTo>
                  <a:cubicBezTo>
                    <a:pt x="693" y="59"/>
                    <a:pt x="691" y="60"/>
                    <a:pt x="689" y="60"/>
                  </a:cubicBezTo>
                  <a:cubicBezTo>
                    <a:pt x="687" y="60"/>
                    <a:pt x="685" y="59"/>
                    <a:pt x="684" y="56"/>
                  </a:cubicBezTo>
                  <a:cubicBezTo>
                    <a:pt x="683" y="56"/>
                    <a:pt x="683" y="57"/>
                    <a:pt x="683" y="57"/>
                  </a:cubicBezTo>
                  <a:cubicBezTo>
                    <a:pt x="682" y="63"/>
                    <a:pt x="677" y="63"/>
                    <a:pt x="675" y="63"/>
                  </a:cubicBezTo>
                  <a:cubicBezTo>
                    <a:pt x="674" y="63"/>
                    <a:pt x="674" y="63"/>
                    <a:pt x="674" y="63"/>
                  </a:cubicBezTo>
                  <a:cubicBezTo>
                    <a:pt x="672" y="63"/>
                    <a:pt x="671" y="63"/>
                    <a:pt x="671" y="62"/>
                  </a:cubicBezTo>
                  <a:cubicBezTo>
                    <a:pt x="671" y="62"/>
                    <a:pt x="670" y="62"/>
                    <a:pt x="670" y="62"/>
                  </a:cubicBezTo>
                  <a:cubicBezTo>
                    <a:pt x="670" y="62"/>
                    <a:pt x="670" y="63"/>
                    <a:pt x="669" y="63"/>
                  </a:cubicBezTo>
                  <a:cubicBezTo>
                    <a:pt x="667" y="66"/>
                    <a:pt x="663" y="67"/>
                    <a:pt x="660" y="66"/>
                  </a:cubicBezTo>
                  <a:cubicBezTo>
                    <a:pt x="658" y="66"/>
                    <a:pt x="657" y="65"/>
                    <a:pt x="657" y="64"/>
                  </a:cubicBezTo>
                  <a:cubicBezTo>
                    <a:pt x="657" y="64"/>
                    <a:pt x="657" y="64"/>
                    <a:pt x="657" y="64"/>
                  </a:cubicBezTo>
                  <a:cubicBezTo>
                    <a:pt x="656" y="67"/>
                    <a:pt x="653" y="68"/>
                    <a:pt x="650" y="68"/>
                  </a:cubicBezTo>
                  <a:cubicBezTo>
                    <a:pt x="649" y="68"/>
                    <a:pt x="648" y="68"/>
                    <a:pt x="647" y="68"/>
                  </a:cubicBezTo>
                  <a:cubicBezTo>
                    <a:pt x="645" y="68"/>
                    <a:pt x="645" y="67"/>
                    <a:pt x="644" y="66"/>
                  </a:cubicBezTo>
                  <a:cubicBezTo>
                    <a:pt x="644" y="66"/>
                    <a:pt x="644" y="66"/>
                    <a:pt x="644" y="66"/>
                  </a:cubicBezTo>
                  <a:cubicBezTo>
                    <a:pt x="644" y="66"/>
                    <a:pt x="644" y="66"/>
                    <a:pt x="644" y="66"/>
                  </a:cubicBezTo>
                  <a:cubicBezTo>
                    <a:pt x="643" y="69"/>
                    <a:pt x="639" y="70"/>
                    <a:pt x="637" y="70"/>
                  </a:cubicBezTo>
                  <a:cubicBezTo>
                    <a:pt x="637" y="70"/>
                    <a:pt x="636" y="70"/>
                    <a:pt x="636" y="70"/>
                  </a:cubicBezTo>
                  <a:cubicBezTo>
                    <a:pt x="636" y="70"/>
                    <a:pt x="636" y="70"/>
                    <a:pt x="636" y="70"/>
                  </a:cubicBezTo>
                  <a:cubicBezTo>
                    <a:pt x="634" y="70"/>
                    <a:pt x="633" y="69"/>
                    <a:pt x="633" y="69"/>
                  </a:cubicBezTo>
                  <a:cubicBezTo>
                    <a:pt x="632" y="68"/>
                    <a:pt x="632" y="68"/>
                    <a:pt x="632" y="67"/>
                  </a:cubicBezTo>
                  <a:cubicBezTo>
                    <a:pt x="630" y="69"/>
                    <a:pt x="627" y="71"/>
                    <a:pt x="622" y="71"/>
                  </a:cubicBezTo>
                  <a:cubicBezTo>
                    <a:pt x="620" y="71"/>
                    <a:pt x="618" y="70"/>
                    <a:pt x="616" y="69"/>
                  </a:cubicBezTo>
                  <a:cubicBezTo>
                    <a:pt x="615" y="67"/>
                    <a:pt x="615" y="65"/>
                    <a:pt x="616" y="63"/>
                  </a:cubicBezTo>
                  <a:cubicBezTo>
                    <a:pt x="616" y="62"/>
                    <a:pt x="617" y="61"/>
                    <a:pt x="617" y="61"/>
                  </a:cubicBezTo>
                  <a:cubicBezTo>
                    <a:pt x="617" y="60"/>
                    <a:pt x="617" y="60"/>
                    <a:pt x="618" y="60"/>
                  </a:cubicBezTo>
                  <a:cubicBezTo>
                    <a:pt x="618" y="60"/>
                    <a:pt x="618" y="60"/>
                    <a:pt x="618" y="60"/>
                  </a:cubicBezTo>
                  <a:cubicBezTo>
                    <a:pt x="616" y="61"/>
                    <a:pt x="615" y="61"/>
                    <a:pt x="613" y="61"/>
                  </a:cubicBezTo>
                  <a:cubicBezTo>
                    <a:pt x="612" y="61"/>
                    <a:pt x="611" y="61"/>
                    <a:pt x="610" y="61"/>
                  </a:cubicBezTo>
                  <a:cubicBezTo>
                    <a:pt x="610" y="62"/>
                    <a:pt x="610" y="63"/>
                    <a:pt x="609" y="64"/>
                  </a:cubicBezTo>
                  <a:cubicBezTo>
                    <a:pt x="608" y="65"/>
                    <a:pt x="607" y="65"/>
                    <a:pt x="606" y="66"/>
                  </a:cubicBezTo>
                  <a:cubicBezTo>
                    <a:pt x="595" y="67"/>
                    <a:pt x="585" y="67"/>
                    <a:pt x="576" y="67"/>
                  </a:cubicBezTo>
                  <a:cubicBezTo>
                    <a:pt x="576" y="67"/>
                    <a:pt x="576" y="67"/>
                    <a:pt x="576" y="67"/>
                  </a:cubicBezTo>
                  <a:cubicBezTo>
                    <a:pt x="572" y="67"/>
                    <a:pt x="570" y="66"/>
                    <a:pt x="568" y="65"/>
                  </a:cubicBezTo>
                  <a:cubicBezTo>
                    <a:pt x="568" y="65"/>
                    <a:pt x="567" y="64"/>
                    <a:pt x="567" y="64"/>
                  </a:cubicBezTo>
                  <a:cubicBezTo>
                    <a:pt x="566" y="64"/>
                    <a:pt x="566" y="64"/>
                    <a:pt x="566" y="64"/>
                  </a:cubicBezTo>
                  <a:cubicBezTo>
                    <a:pt x="566" y="64"/>
                    <a:pt x="566" y="64"/>
                    <a:pt x="565" y="64"/>
                  </a:cubicBezTo>
                  <a:cubicBezTo>
                    <a:pt x="565" y="65"/>
                    <a:pt x="564" y="67"/>
                    <a:pt x="562" y="67"/>
                  </a:cubicBezTo>
                  <a:cubicBezTo>
                    <a:pt x="561" y="67"/>
                    <a:pt x="560" y="67"/>
                    <a:pt x="559" y="67"/>
                  </a:cubicBezTo>
                  <a:cubicBezTo>
                    <a:pt x="558" y="67"/>
                    <a:pt x="557" y="67"/>
                    <a:pt x="556" y="67"/>
                  </a:cubicBezTo>
                  <a:cubicBezTo>
                    <a:pt x="554" y="67"/>
                    <a:pt x="551" y="67"/>
                    <a:pt x="549" y="65"/>
                  </a:cubicBezTo>
                  <a:cubicBezTo>
                    <a:pt x="547" y="64"/>
                    <a:pt x="547" y="64"/>
                    <a:pt x="547" y="64"/>
                  </a:cubicBezTo>
                  <a:cubicBezTo>
                    <a:pt x="540" y="58"/>
                    <a:pt x="532" y="52"/>
                    <a:pt x="530" y="40"/>
                  </a:cubicBezTo>
                  <a:cubicBezTo>
                    <a:pt x="530" y="39"/>
                    <a:pt x="530" y="38"/>
                    <a:pt x="530" y="37"/>
                  </a:cubicBezTo>
                  <a:cubicBezTo>
                    <a:pt x="529" y="34"/>
                    <a:pt x="528" y="30"/>
                    <a:pt x="530" y="26"/>
                  </a:cubicBezTo>
                  <a:cubicBezTo>
                    <a:pt x="529" y="24"/>
                    <a:pt x="529" y="22"/>
                    <a:pt x="529" y="20"/>
                  </a:cubicBezTo>
                  <a:cubicBezTo>
                    <a:pt x="529" y="19"/>
                    <a:pt x="529" y="19"/>
                    <a:pt x="529" y="18"/>
                  </a:cubicBezTo>
                  <a:cubicBezTo>
                    <a:pt x="529" y="18"/>
                    <a:pt x="529" y="18"/>
                    <a:pt x="529" y="18"/>
                  </a:cubicBezTo>
                  <a:cubicBezTo>
                    <a:pt x="528" y="18"/>
                    <a:pt x="527" y="17"/>
                    <a:pt x="526" y="16"/>
                  </a:cubicBezTo>
                  <a:cubicBezTo>
                    <a:pt x="526" y="17"/>
                    <a:pt x="525" y="17"/>
                    <a:pt x="525" y="17"/>
                  </a:cubicBezTo>
                  <a:cubicBezTo>
                    <a:pt x="522" y="19"/>
                    <a:pt x="520" y="17"/>
                    <a:pt x="519" y="17"/>
                  </a:cubicBezTo>
                  <a:cubicBezTo>
                    <a:pt x="518" y="16"/>
                    <a:pt x="518" y="15"/>
                    <a:pt x="518" y="15"/>
                  </a:cubicBezTo>
                  <a:cubicBezTo>
                    <a:pt x="517" y="14"/>
                    <a:pt x="517" y="14"/>
                    <a:pt x="517" y="14"/>
                  </a:cubicBezTo>
                  <a:cubicBezTo>
                    <a:pt x="516" y="14"/>
                    <a:pt x="514" y="14"/>
                    <a:pt x="512" y="12"/>
                  </a:cubicBezTo>
                  <a:cubicBezTo>
                    <a:pt x="511" y="11"/>
                    <a:pt x="511" y="9"/>
                    <a:pt x="511" y="8"/>
                  </a:cubicBezTo>
                  <a:cubicBezTo>
                    <a:pt x="511" y="7"/>
                    <a:pt x="511" y="7"/>
                    <a:pt x="509" y="6"/>
                  </a:cubicBezTo>
                  <a:cubicBezTo>
                    <a:pt x="509" y="6"/>
                    <a:pt x="508" y="5"/>
                    <a:pt x="507" y="7"/>
                  </a:cubicBezTo>
                  <a:cubicBezTo>
                    <a:pt x="505" y="9"/>
                    <a:pt x="504" y="11"/>
                    <a:pt x="505" y="14"/>
                  </a:cubicBezTo>
                  <a:cubicBezTo>
                    <a:pt x="506" y="16"/>
                    <a:pt x="507" y="19"/>
                    <a:pt x="508" y="21"/>
                  </a:cubicBezTo>
                  <a:cubicBezTo>
                    <a:pt x="508" y="22"/>
                    <a:pt x="509" y="24"/>
                    <a:pt x="507" y="26"/>
                  </a:cubicBezTo>
                  <a:cubicBezTo>
                    <a:pt x="507" y="26"/>
                    <a:pt x="506" y="27"/>
                    <a:pt x="504" y="27"/>
                  </a:cubicBezTo>
                  <a:cubicBezTo>
                    <a:pt x="504" y="30"/>
                    <a:pt x="503" y="32"/>
                    <a:pt x="499" y="32"/>
                  </a:cubicBezTo>
                  <a:cubicBezTo>
                    <a:pt x="498" y="32"/>
                    <a:pt x="497" y="32"/>
                    <a:pt x="496" y="32"/>
                  </a:cubicBezTo>
                  <a:cubicBezTo>
                    <a:pt x="495" y="32"/>
                    <a:pt x="494" y="33"/>
                    <a:pt x="492" y="33"/>
                  </a:cubicBezTo>
                  <a:cubicBezTo>
                    <a:pt x="456" y="32"/>
                    <a:pt x="420" y="32"/>
                    <a:pt x="384" y="32"/>
                  </a:cubicBezTo>
                  <a:cubicBezTo>
                    <a:pt x="329" y="33"/>
                    <a:pt x="275" y="33"/>
                    <a:pt x="220" y="32"/>
                  </a:cubicBezTo>
                  <a:cubicBezTo>
                    <a:pt x="220" y="32"/>
                    <a:pt x="219" y="33"/>
                    <a:pt x="218" y="33"/>
                  </a:cubicBezTo>
                  <a:cubicBezTo>
                    <a:pt x="217" y="33"/>
                    <a:pt x="215" y="33"/>
                    <a:pt x="214" y="33"/>
                  </a:cubicBezTo>
                  <a:cubicBezTo>
                    <a:pt x="210" y="33"/>
                    <a:pt x="208" y="31"/>
                    <a:pt x="207" y="28"/>
                  </a:cubicBezTo>
                  <a:cubicBezTo>
                    <a:pt x="205" y="27"/>
                    <a:pt x="205" y="27"/>
                    <a:pt x="204" y="26"/>
                  </a:cubicBezTo>
                  <a:cubicBezTo>
                    <a:pt x="203" y="24"/>
                    <a:pt x="204" y="22"/>
                    <a:pt x="204" y="21"/>
                  </a:cubicBezTo>
                  <a:cubicBezTo>
                    <a:pt x="204" y="20"/>
                    <a:pt x="204" y="20"/>
                    <a:pt x="204" y="20"/>
                  </a:cubicBezTo>
                  <a:cubicBezTo>
                    <a:pt x="205" y="18"/>
                    <a:pt x="205" y="17"/>
                    <a:pt x="206" y="15"/>
                  </a:cubicBezTo>
                  <a:cubicBezTo>
                    <a:pt x="206" y="15"/>
                    <a:pt x="206" y="14"/>
                    <a:pt x="206" y="14"/>
                  </a:cubicBezTo>
                  <a:cubicBezTo>
                    <a:pt x="207" y="12"/>
                    <a:pt x="206" y="8"/>
                    <a:pt x="204" y="7"/>
                  </a:cubicBezTo>
                  <a:cubicBezTo>
                    <a:pt x="203" y="6"/>
                    <a:pt x="202" y="6"/>
                    <a:pt x="202" y="6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0" y="11"/>
                    <a:pt x="198" y="14"/>
                    <a:pt x="194" y="15"/>
                  </a:cubicBezTo>
                  <a:cubicBezTo>
                    <a:pt x="194" y="15"/>
                    <a:pt x="194" y="16"/>
                    <a:pt x="194" y="16"/>
                  </a:cubicBezTo>
                  <a:cubicBezTo>
                    <a:pt x="193" y="16"/>
                    <a:pt x="193" y="16"/>
                    <a:pt x="193" y="16"/>
                  </a:cubicBezTo>
                  <a:cubicBezTo>
                    <a:pt x="192" y="17"/>
                    <a:pt x="190" y="19"/>
                    <a:pt x="187" y="18"/>
                  </a:cubicBezTo>
                  <a:cubicBezTo>
                    <a:pt x="186" y="18"/>
                    <a:pt x="186" y="17"/>
                    <a:pt x="185" y="17"/>
                  </a:cubicBezTo>
                  <a:cubicBezTo>
                    <a:pt x="185" y="17"/>
                    <a:pt x="184" y="17"/>
                    <a:pt x="184" y="17"/>
                  </a:cubicBezTo>
                  <a:cubicBezTo>
                    <a:pt x="183" y="18"/>
                    <a:pt x="183" y="18"/>
                    <a:pt x="183" y="20"/>
                  </a:cubicBezTo>
                  <a:cubicBezTo>
                    <a:pt x="183" y="21"/>
                    <a:pt x="183" y="22"/>
                    <a:pt x="182" y="23"/>
                  </a:cubicBezTo>
                  <a:cubicBezTo>
                    <a:pt x="181" y="25"/>
                    <a:pt x="181" y="26"/>
                    <a:pt x="182" y="28"/>
                  </a:cubicBezTo>
                  <a:cubicBezTo>
                    <a:pt x="182" y="29"/>
                    <a:pt x="182" y="30"/>
                    <a:pt x="182" y="30"/>
                  </a:cubicBezTo>
                  <a:cubicBezTo>
                    <a:pt x="183" y="35"/>
                    <a:pt x="182" y="38"/>
                    <a:pt x="181" y="42"/>
                  </a:cubicBezTo>
                  <a:cubicBezTo>
                    <a:pt x="180" y="43"/>
                    <a:pt x="180" y="45"/>
                    <a:pt x="180" y="47"/>
                  </a:cubicBezTo>
                  <a:cubicBezTo>
                    <a:pt x="179" y="48"/>
                    <a:pt x="178" y="49"/>
                    <a:pt x="178" y="50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4" y="54"/>
                    <a:pt x="171" y="58"/>
                    <a:pt x="167" y="62"/>
                  </a:cubicBezTo>
                  <a:cubicBezTo>
                    <a:pt x="163" y="65"/>
                    <a:pt x="158" y="67"/>
                    <a:pt x="152" y="67"/>
                  </a:cubicBezTo>
                  <a:cubicBezTo>
                    <a:pt x="152" y="67"/>
                    <a:pt x="152" y="67"/>
                    <a:pt x="152" y="6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0" y="67"/>
                    <a:pt x="147" y="67"/>
                    <a:pt x="146" y="65"/>
                  </a:cubicBezTo>
                  <a:cubicBezTo>
                    <a:pt x="144" y="66"/>
                    <a:pt x="143" y="66"/>
                    <a:pt x="142" y="65"/>
                  </a:cubicBezTo>
                  <a:cubicBezTo>
                    <a:pt x="141" y="67"/>
                    <a:pt x="140" y="68"/>
                    <a:pt x="137" y="68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1" y="67"/>
                    <a:pt x="115" y="67"/>
                    <a:pt x="108" y="66"/>
                  </a:cubicBezTo>
                  <a:cubicBezTo>
                    <a:pt x="108" y="66"/>
                    <a:pt x="106" y="66"/>
                    <a:pt x="105" y="65"/>
                  </a:cubicBezTo>
                  <a:cubicBezTo>
                    <a:pt x="104" y="64"/>
                    <a:pt x="104" y="62"/>
                    <a:pt x="104" y="6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3" y="62"/>
                    <a:pt x="101" y="62"/>
                    <a:pt x="100" y="62"/>
                  </a:cubicBezTo>
                  <a:cubicBezTo>
                    <a:pt x="98" y="62"/>
                    <a:pt x="97" y="61"/>
                    <a:pt x="96" y="60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6" y="61"/>
                    <a:pt x="96" y="62"/>
                    <a:pt x="97" y="63"/>
                  </a:cubicBezTo>
                  <a:cubicBezTo>
                    <a:pt x="97" y="64"/>
                    <a:pt x="97" y="65"/>
                    <a:pt x="97" y="66"/>
                  </a:cubicBezTo>
                  <a:cubicBezTo>
                    <a:pt x="98" y="68"/>
                    <a:pt x="97" y="70"/>
                    <a:pt x="96" y="71"/>
                  </a:cubicBezTo>
                  <a:cubicBezTo>
                    <a:pt x="95" y="71"/>
                    <a:pt x="94" y="71"/>
                    <a:pt x="93" y="71"/>
                  </a:cubicBezTo>
                  <a:cubicBezTo>
                    <a:pt x="90" y="71"/>
                    <a:pt x="84" y="70"/>
                    <a:pt x="82" y="68"/>
                  </a:cubicBezTo>
                  <a:cubicBezTo>
                    <a:pt x="82" y="68"/>
                    <a:pt x="81" y="67"/>
                    <a:pt x="81" y="67"/>
                  </a:cubicBezTo>
                  <a:cubicBezTo>
                    <a:pt x="81" y="67"/>
                    <a:pt x="81" y="68"/>
                    <a:pt x="80" y="68"/>
                  </a:cubicBezTo>
                  <a:cubicBezTo>
                    <a:pt x="79" y="70"/>
                    <a:pt x="77" y="70"/>
                    <a:pt x="74" y="69"/>
                  </a:cubicBezTo>
                  <a:cubicBezTo>
                    <a:pt x="72" y="69"/>
                    <a:pt x="71" y="67"/>
                    <a:pt x="70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8" y="68"/>
                    <a:pt x="66" y="68"/>
                    <a:pt x="64" y="68"/>
                  </a:cubicBezTo>
                  <a:cubicBezTo>
                    <a:pt x="60" y="68"/>
                    <a:pt x="58" y="65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4"/>
                    <a:pt x="56" y="64"/>
                  </a:cubicBezTo>
                  <a:cubicBezTo>
                    <a:pt x="56" y="65"/>
                    <a:pt x="55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49" y="66"/>
                    <a:pt x="47" y="65"/>
                    <a:pt x="46" y="62"/>
                  </a:cubicBezTo>
                  <a:cubicBezTo>
                    <a:pt x="46" y="61"/>
                    <a:pt x="46" y="61"/>
                    <a:pt x="45" y="61"/>
                  </a:cubicBezTo>
                  <a:cubicBezTo>
                    <a:pt x="44" y="63"/>
                    <a:pt x="42" y="64"/>
                    <a:pt x="37" y="62"/>
                  </a:cubicBezTo>
                  <a:cubicBezTo>
                    <a:pt x="35" y="61"/>
                    <a:pt x="35" y="60"/>
                    <a:pt x="34" y="59"/>
                  </a:cubicBezTo>
                  <a:cubicBezTo>
                    <a:pt x="34" y="58"/>
                    <a:pt x="34" y="58"/>
                    <a:pt x="33" y="57"/>
                  </a:cubicBezTo>
                  <a:cubicBezTo>
                    <a:pt x="33" y="58"/>
                    <a:pt x="33" y="58"/>
                    <a:pt x="32" y="59"/>
                  </a:cubicBezTo>
                  <a:cubicBezTo>
                    <a:pt x="32" y="59"/>
                    <a:pt x="31" y="60"/>
                    <a:pt x="30" y="60"/>
                  </a:cubicBezTo>
                  <a:cubicBezTo>
                    <a:pt x="28" y="60"/>
                    <a:pt x="27" y="60"/>
                    <a:pt x="25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3" y="58"/>
                    <a:pt x="22" y="58"/>
                    <a:pt x="22" y="58"/>
                  </a:cubicBezTo>
                  <a:cubicBezTo>
                    <a:pt x="21" y="58"/>
                    <a:pt x="19" y="57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8" y="53"/>
                  </a:cubicBezTo>
                  <a:cubicBezTo>
                    <a:pt x="18" y="56"/>
                    <a:pt x="15" y="57"/>
                    <a:pt x="14" y="58"/>
                  </a:cubicBezTo>
                  <a:cubicBezTo>
                    <a:pt x="13" y="58"/>
                    <a:pt x="12" y="59"/>
                    <a:pt x="12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2" y="62"/>
                    <a:pt x="12" y="64"/>
                    <a:pt x="11" y="65"/>
                  </a:cubicBezTo>
                  <a:cubicBezTo>
                    <a:pt x="11" y="66"/>
                    <a:pt x="9" y="67"/>
                    <a:pt x="6" y="67"/>
                  </a:cubicBezTo>
                  <a:cubicBezTo>
                    <a:pt x="7" y="69"/>
                    <a:pt x="8" y="69"/>
                    <a:pt x="9" y="70"/>
                  </a:cubicBezTo>
                  <a:cubicBezTo>
                    <a:pt x="12" y="71"/>
                    <a:pt x="16" y="73"/>
                    <a:pt x="19" y="75"/>
                  </a:cubicBezTo>
                  <a:cubicBezTo>
                    <a:pt x="23" y="77"/>
                    <a:pt x="27" y="79"/>
                    <a:pt x="32" y="81"/>
                  </a:cubicBezTo>
                  <a:cubicBezTo>
                    <a:pt x="35" y="82"/>
                    <a:pt x="35" y="84"/>
                    <a:pt x="35" y="85"/>
                  </a:cubicBezTo>
                  <a:cubicBezTo>
                    <a:pt x="35" y="85"/>
                    <a:pt x="35" y="86"/>
                    <a:pt x="35" y="86"/>
                  </a:cubicBezTo>
                  <a:cubicBezTo>
                    <a:pt x="35" y="86"/>
                    <a:pt x="36" y="86"/>
                    <a:pt x="37" y="86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41" y="86"/>
                    <a:pt x="42" y="89"/>
                    <a:pt x="42" y="90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3" y="90"/>
                    <a:pt x="44" y="90"/>
                    <a:pt x="44" y="90"/>
                  </a:cubicBezTo>
                  <a:cubicBezTo>
                    <a:pt x="45" y="91"/>
                    <a:pt x="47" y="91"/>
                    <a:pt x="47" y="93"/>
                  </a:cubicBezTo>
                  <a:cubicBezTo>
                    <a:pt x="48" y="95"/>
                    <a:pt x="49" y="95"/>
                    <a:pt x="51" y="96"/>
                  </a:cubicBezTo>
                  <a:cubicBezTo>
                    <a:pt x="53" y="97"/>
                    <a:pt x="55" y="97"/>
                    <a:pt x="56" y="99"/>
                  </a:cubicBezTo>
                  <a:cubicBezTo>
                    <a:pt x="59" y="100"/>
                    <a:pt x="60" y="102"/>
                    <a:pt x="60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64" y="103"/>
                    <a:pt x="65" y="104"/>
                    <a:pt x="65" y="106"/>
                  </a:cubicBezTo>
                  <a:cubicBezTo>
                    <a:pt x="65" y="106"/>
                    <a:pt x="65" y="106"/>
                    <a:pt x="67" y="106"/>
                  </a:cubicBezTo>
                  <a:cubicBezTo>
                    <a:pt x="68" y="107"/>
                    <a:pt x="70" y="108"/>
                    <a:pt x="71" y="110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4" name="Freeform 11"/>
            <p:cNvSpPr/>
            <p:nvPr/>
          </p:nvSpPr>
          <p:spPr bwMode="auto">
            <a:xfrm>
              <a:off x="3757" y="1938"/>
              <a:ext cx="130" cy="183"/>
            </a:xfrm>
            <a:custGeom>
              <a:avLst/>
              <a:gdLst>
                <a:gd name="T0" fmla="*/ 62 w 76"/>
                <a:gd name="T1" fmla="*/ 8 h 106"/>
                <a:gd name="T2" fmla="*/ 73 w 76"/>
                <a:gd name="T3" fmla="*/ 32 h 106"/>
                <a:gd name="T4" fmla="*/ 70 w 76"/>
                <a:gd name="T5" fmla="*/ 32 h 106"/>
                <a:gd name="T6" fmla="*/ 60 w 76"/>
                <a:gd name="T7" fmla="*/ 11 h 106"/>
                <a:gd name="T8" fmla="*/ 37 w 76"/>
                <a:gd name="T9" fmla="*/ 3 h 106"/>
                <a:gd name="T10" fmla="*/ 14 w 76"/>
                <a:gd name="T11" fmla="*/ 9 h 106"/>
                <a:gd name="T12" fmla="*/ 5 w 76"/>
                <a:gd name="T13" fmla="*/ 25 h 106"/>
                <a:gd name="T14" fmla="*/ 17 w 76"/>
                <a:gd name="T15" fmla="*/ 41 h 106"/>
                <a:gd name="T16" fmla="*/ 38 w 76"/>
                <a:gd name="T17" fmla="*/ 48 h 106"/>
                <a:gd name="T18" fmla="*/ 64 w 76"/>
                <a:gd name="T19" fmla="*/ 57 h 106"/>
                <a:gd name="T20" fmla="*/ 76 w 76"/>
                <a:gd name="T21" fmla="*/ 78 h 106"/>
                <a:gd name="T22" fmla="*/ 65 w 76"/>
                <a:gd name="T23" fmla="*/ 99 h 106"/>
                <a:gd name="T24" fmla="*/ 38 w 76"/>
                <a:gd name="T25" fmla="*/ 106 h 106"/>
                <a:gd name="T26" fmla="*/ 12 w 76"/>
                <a:gd name="T27" fmla="*/ 97 h 106"/>
                <a:gd name="T28" fmla="*/ 0 w 76"/>
                <a:gd name="T29" fmla="*/ 70 h 106"/>
                <a:gd name="T30" fmla="*/ 3 w 76"/>
                <a:gd name="T31" fmla="*/ 70 h 106"/>
                <a:gd name="T32" fmla="*/ 14 w 76"/>
                <a:gd name="T33" fmla="*/ 94 h 106"/>
                <a:gd name="T34" fmla="*/ 38 w 76"/>
                <a:gd name="T35" fmla="*/ 102 h 106"/>
                <a:gd name="T36" fmla="*/ 63 w 76"/>
                <a:gd name="T37" fmla="*/ 96 h 106"/>
                <a:gd name="T38" fmla="*/ 72 w 76"/>
                <a:gd name="T39" fmla="*/ 78 h 106"/>
                <a:gd name="T40" fmla="*/ 61 w 76"/>
                <a:gd name="T41" fmla="*/ 60 h 106"/>
                <a:gd name="T42" fmla="*/ 37 w 76"/>
                <a:gd name="T43" fmla="*/ 51 h 106"/>
                <a:gd name="T44" fmla="*/ 14 w 76"/>
                <a:gd name="T45" fmla="*/ 44 h 106"/>
                <a:gd name="T46" fmla="*/ 2 w 76"/>
                <a:gd name="T47" fmla="*/ 25 h 106"/>
                <a:gd name="T48" fmla="*/ 13 w 76"/>
                <a:gd name="T49" fmla="*/ 6 h 106"/>
                <a:gd name="T50" fmla="*/ 37 w 76"/>
                <a:gd name="T51" fmla="*/ 0 h 106"/>
                <a:gd name="T52" fmla="*/ 62 w 76"/>
                <a:gd name="T5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" h="106">
                  <a:moveTo>
                    <a:pt x="62" y="8"/>
                  </a:moveTo>
                  <a:cubicBezTo>
                    <a:pt x="69" y="14"/>
                    <a:pt x="72" y="22"/>
                    <a:pt x="73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69" y="23"/>
                    <a:pt x="66" y="16"/>
                    <a:pt x="60" y="11"/>
                  </a:cubicBezTo>
                  <a:cubicBezTo>
                    <a:pt x="55" y="6"/>
                    <a:pt x="47" y="3"/>
                    <a:pt x="37" y="3"/>
                  </a:cubicBezTo>
                  <a:cubicBezTo>
                    <a:pt x="27" y="3"/>
                    <a:pt x="20" y="5"/>
                    <a:pt x="14" y="9"/>
                  </a:cubicBezTo>
                  <a:cubicBezTo>
                    <a:pt x="8" y="12"/>
                    <a:pt x="5" y="18"/>
                    <a:pt x="5" y="25"/>
                  </a:cubicBezTo>
                  <a:cubicBezTo>
                    <a:pt x="5" y="32"/>
                    <a:pt x="9" y="37"/>
                    <a:pt x="17" y="41"/>
                  </a:cubicBezTo>
                  <a:cubicBezTo>
                    <a:pt x="20" y="43"/>
                    <a:pt x="27" y="45"/>
                    <a:pt x="38" y="48"/>
                  </a:cubicBezTo>
                  <a:cubicBezTo>
                    <a:pt x="50" y="51"/>
                    <a:pt x="59" y="54"/>
                    <a:pt x="64" y="57"/>
                  </a:cubicBezTo>
                  <a:cubicBezTo>
                    <a:pt x="72" y="62"/>
                    <a:pt x="76" y="69"/>
                    <a:pt x="76" y="78"/>
                  </a:cubicBezTo>
                  <a:cubicBezTo>
                    <a:pt x="76" y="87"/>
                    <a:pt x="72" y="94"/>
                    <a:pt x="65" y="99"/>
                  </a:cubicBezTo>
                  <a:cubicBezTo>
                    <a:pt x="58" y="103"/>
                    <a:pt x="49" y="106"/>
                    <a:pt x="38" y="106"/>
                  </a:cubicBezTo>
                  <a:cubicBezTo>
                    <a:pt x="27" y="106"/>
                    <a:pt x="18" y="103"/>
                    <a:pt x="12" y="97"/>
                  </a:cubicBezTo>
                  <a:cubicBezTo>
                    <a:pt x="5" y="91"/>
                    <a:pt x="1" y="82"/>
                    <a:pt x="0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81"/>
                    <a:pt x="8" y="89"/>
                    <a:pt x="14" y="94"/>
                  </a:cubicBezTo>
                  <a:cubicBezTo>
                    <a:pt x="20" y="100"/>
                    <a:pt x="28" y="102"/>
                    <a:pt x="38" y="102"/>
                  </a:cubicBezTo>
                  <a:cubicBezTo>
                    <a:pt x="48" y="102"/>
                    <a:pt x="56" y="100"/>
                    <a:pt x="63" y="96"/>
                  </a:cubicBezTo>
                  <a:cubicBezTo>
                    <a:pt x="69" y="91"/>
                    <a:pt x="72" y="86"/>
                    <a:pt x="72" y="78"/>
                  </a:cubicBezTo>
                  <a:cubicBezTo>
                    <a:pt x="72" y="70"/>
                    <a:pt x="69" y="64"/>
                    <a:pt x="61" y="60"/>
                  </a:cubicBezTo>
                  <a:cubicBezTo>
                    <a:pt x="57" y="57"/>
                    <a:pt x="49" y="54"/>
                    <a:pt x="37" y="51"/>
                  </a:cubicBezTo>
                  <a:cubicBezTo>
                    <a:pt x="25" y="48"/>
                    <a:pt x="18" y="46"/>
                    <a:pt x="14" y="44"/>
                  </a:cubicBezTo>
                  <a:cubicBezTo>
                    <a:pt x="6" y="39"/>
                    <a:pt x="2" y="33"/>
                    <a:pt x="2" y="25"/>
                  </a:cubicBezTo>
                  <a:cubicBezTo>
                    <a:pt x="2" y="17"/>
                    <a:pt x="6" y="10"/>
                    <a:pt x="13" y="6"/>
                  </a:cubicBezTo>
                  <a:cubicBezTo>
                    <a:pt x="19" y="2"/>
                    <a:pt x="27" y="0"/>
                    <a:pt x="37" y="0"/>
                  </a:cubicBezTo>
                  <a:cubicBezTo>
                    <a:pt x="48" y="0"/>
                    <a:pt x="56" y="3"/>
                    <a:pt x="62" y="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2"/>
            <p:cNvSpPr/>
            <p:nvPr/>
          </p:nvSpPr>
          <p:spPr bwMode="auto">
            <a:xfrm>
              <a:off x="3899" y="1942"/>
              <a:ext cx="96" cy="179"/>
            </a:xfrm>
            <a:custGeom>
              <a:avLst/>
              <a:gdLst>
                <a:gd name="T0" fmla="*/ 53 w 56"/>
                <a:gd name="T1" fmla="*/ 0 h 104"/>
                <a:gd name="T2" fmla="*/ 56 w 56"/>
                <a:gd name="T3" fmla="*/ 0 h 104"/>
                <a:gd name="T4" fmla="*/ 56 w 56"/>
                <a:gd name="T5" fmla="*/ 70 h 104"/>
                <a:gd name="T6" fmla="*/ 50 w 56"/>
                <a:gd name="T7" fmla="*/ 94 h 104"/>
                <a:gd name="T8" fmla="*/ 27 w 56"/>
                <a:gd name="T9" fmla="*/ 104 h 104"/>
                <a:gd name="T10" fmla="*/ 8 w 56"/>
                <a:gd name="T11" fmla="*/ 97 h 104"/>
                <a:gd name="T12" fmla="*/ 0 w 56"/>
                <a:gd name="T13" fmla="*/ 75 h 104"/>
                <a:gd name="T14" fmla="*/ 0 w 56"/>
                <a:gd name="T15" fmla="*/ 70 h 104"/>
                <a:gd name="T16" fmla="*/ 3 w 56"/>
                <a:gd name="T17" fmla="*/ 70 h 104"/>
                <a:gd name="T18" fmla="*/ 3 w 56"/>
                <a:gd name="T19" fmla="*/ 75 h 104"/>
                <a:gd name="T20" fmla="*/ 27 w 56"/>
                <a:gd name="T21" fmla="*/ 100 h 104"/>
                <a:gd name="T22" fmla="*/ 47 w 56"/>
                <a:gd name="T23" fmla="*/ 92 h 104"/>
                <a:gd name="T24" fmla="*/ 53 w 56"/>
                <a:gd name="T25" fmla="*/ 70 h 104"/>
                <a:gd name="T26" fmla="*/ 53 w 56"/>
                <a:gd name="T2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104">
                  <a:moveTo>
                    <a:pt x="53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80"/>
                    <a:pt x="54" y="88"/>
                    <a:pt x="50" y="94"/>
                  </a:cubicBezTo>
                  <a:cubicBezTo>
                    <a:pt x="45" y="100"/>
                    <a:pt x="37" y="104"/>
                    <a:pt x="27" y="104"/>
                  </a:cubicBezTo>
                  <a:cubicBezTo>
                    <a:pt x="19" y="104"/>
                    <a:pt x="12" y="101"/>
                    <a:pt x="8" y="97"/>
                  </a:cubicBezTo>
                  <a:cubicBezTo>
                    <a:pt x="2" y="92"/>
                    <a:pt x="0" y="84"/>
                    <a:pt x="0" y="75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3" y="92"/>
                    <a:pt x="11" y="100"/>
                    <a:pt x="27" y="100"/>
                  </a:cubicBezTo>
                  <a:cubicBezTo>
                    <a:pt x="36" y="100"/>
                    <a:pt x="43" y="97"/>
                    <a:pt x="47" y="92"/>
                  </a:cubicBezTo>
                  <a:cubicBezTo>
                    <a:pt x="51" y="87"/>
                    <a:pt x="53" y="80"/>
                    <a:pt x="53" y="70"/>
                  </a:cubicBezTo>
                  <a:lnTo>
                    <a:pt x="53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3"/>
            <p:cNvSpPr/>
            <p:nvPr/>
          </p:nvSpPr>
          <p:spPr bwMode="auto">
            <a:xfrm>
              <a:off x="4019" y="1942"/>
              <a:ext cx="142" cy="175"/>
            </a:xfrm>
            <a:custGeom>
              <a:avLst/>
              <a:gdLst>
                <a:gd name="T0" fmla="*/ 0 w 142"/>
                <a:gd name="T1" fmla="*/ 0 h 175"/>
                <a:gd name="T2" fmla="*/ 142 w 142"/>
                <a:gd name="T3" fmla="*/ 0 h 175"/>
                <a:gd name="T4" fmla="*/ 142 w 142"/>
                <a:gd name="T5" fmla="*/ 5 h 175"/>
                <a:gd name="T6" fmla="*/ 73 w 142"/>
                <a:gd name="T7" fmla="*/ 5 h 175"/>
                <a:gd name="T8" fmla="*/ 73 w 142"/>
                <a:gd name="T9" fmla="*/ 175 h 175"/>
                <a:gd name="T10" fmla="*/ 68 w 142"/>
                <a:gd name="T11" fmla="*/ 175 h 175"/>
                <a:gd name="T12" fmla="*/ 68 w 142"/>
                <a:gd name="T13" fmla="*/ 5 h 175"/>
                <a:gd name="T14" fmla="*/ 0 w 142"/>
                <a:gd name="T15" fmla="*/ 5 h 175"/>
                <a:gd name="T16" fmla="*/ 0 w 142"/>
                <a:gd name="T1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175">
                  <a:moveTo>
                    <a:pt x="0" y="0"/>
                  </a:moveTo>
                  <a:lnTo>
                    <a:pt x="142" y="0"/>
                  </a:lnTo>
                  <a:lnTo>
                    <a:pt x="142" y="5"/>
                  </a:lnTo>
                  <a:lnTo>
                    <a:pt x="73" y="5"/>
                  </a:lnTo>
                  <a:lnTo>
                    <a:pt x="73" y="175"/>
                  </a:lnTo>
                  <a:lnTo>
                    <a:pt x="68" y="175"/>
                  </a:lnTo>
                  <a:lnTo>
                    <a:pt x="68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4"/>
            <p:cNvSpPr/>
            <p:nvPr/>
          </p:nvSpPr>
          <p:spPr bwMode="auto">
            <a:xfrm>
              <a:off x="4183" y="1942"/>
              <a:ext cx="130" cy="179"/>
            </a:xfrm>
            <a:custGeom>
              <a:avLst/>
              <a:gdLst>
                <a:gd name="T0" fmla="*/ 0 w 76"/>
                <a:gd name="T1" fmla="*/ 0 h 104"/>
                <a:gd name="T2" fmla="*/ 4 w 76"/>
                <a:gd name="T3" fmla="*/ 0 h 104"/>
                <a:gd name="T4" fmla="*/ 4 w 76"/>
                <a:gd name="T5" fmla="*/ 62 h 104"/>
                <a:gd name="T6" fmla="*/ 12 w 76"/>
                <a:gd name="T7" fmla="*/ 90 h 104"/>
                <a:gd name="T8" fmla="*/ 38 w 76"/>
                <a:gd name="T9" fmla="*/ 100 h 104"/>
                <a:gd name="T10" fmla="*/ 65 w 76"/>
                <a:gd name="T11" fmla="*/ 90 h 104"/>
                <a:gd name="T12" fmla="*/ 73 w 76"/>
                <a:gd name="T13" fmla="*/ 62 h 104"/>
                <a:gd name="T14" fmla="*/ 73 w 76"/>
                <a:gd name="T15" fmla="*/ 0 h 104"/>
                <a:gd name="T16" fmla="*/ 76 w 76"/>
                <a:gd name="T17" fmla="*/ 0 h 104"/>
                <a:gd name="T18" fmla="*/ 76 w 76"/>
                <a:gd name="T19" fmla="*/ 62 h 104"/>
                <a:gd name="T20" fmla="*/ 68 w 76"/>
                <a:gd name="T21" fmla="*/ 92 h 104"/>
                <a:gd name="T22" fmla="*/ 38 w 76"/>
                <a:gd name="T23" fmla="*/ 104 h 104"/>
                <a:gd name="T24" fmla="*/ 9 w 76"/>
                <a:gd name="T25" fmla="*/ 92 h 104"/>
                <a:gd name="T26" fmla="*/ 0 w 76"/>
                <a:gd name="T27" fmla="*/ 62 h 104"/>
                <a:gd name="T28" fmla="*/ 0 w 76"/>
                <a:gd name="T2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10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74"/>
                    <a:pt x="6" y="83"/>
                    <a:pt x="12" y="90"/>
                  </a:cubicBezTo>
                  <a:cubicBezTo>
                    <a:pt x="17" y="97"/>
                    <a:pt x="26" y="100"/>
                    <a:pt x="38" y="100"/>
                  </a:cubicBezTo>
                  <a:cubicBezTo>
                    <a:pt x="50" y="100"/>
                    <a:pt x="59" y="97"/>
                    <a:pt x="65" y="90"/>
                  </a:cubicBezTo>
                  <a:cubicBezTo>
                    <a:pt x="70" y="83"/>
                    <a:pt x="73" y="74"/>
                    <a:pt x="73" y="62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6" y="75"/>
                    <a:pt x="73" y="85"/>
                    <a:pt x="68" y="92"/>
                  </a:cubicBezTo>
                  <a:cubicBezTo>
                    <a:pt x="61" y="100"/>
                    <a:pt x="52" y="104"/>
                    <a:pt x="38" y="104"/>
                  </a:cubicBezTo>
                  <a:cubicBezTo>
                    <a:pt x="25" y="104"/>
                    <a:pt x="15" y="100"/>
                    <a:pt x="9" y="92"/>
                  </a:cubicBezTo>
                  <a:cubicBezTo>
                    <a:pt x="3" y="85"/>
                    <a:pt x="0" y="75"/>
                    <a:pt x="0" y="6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cxnSp>
        <p:nvCxnSpPr>
          <p:cNvPr id="18" name="直接连接符 17"/>
          <p:cNvCxnSpPr>
            <a:stCxn id="10" idx="36"/>
          </p:cNvCxnSpPr>
          <p:nvPr/>
        </p:nvCxnSpPr>
        <p:spPr>
          <a:xfrm flipH="1" flipV="1">
            <a:off x="6" y="672215"/>
            <a:ext cx="9605838" cy="78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文本&#10;&#10;中度可信度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878"/>
            <a:ext cx="1706880" cy="56112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95300" y="886913"/>
            <a:ext cx="11201400" cy="2069647"/>
          </a:xfrm>
        </p:spPr>
        <p:txBody>
          <a:bodyPr/>
          <a:lstStyle/>
          <a:p>
            <a:r>
              <a:rPr lang="en-US" altLang="zh-CN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Accelerating Data Processing for the PandaX-20T Experiment</a:t>
            </a:r>
            <a:endParaRPr lang="en-US" altLang="zh-CN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2" name="Picture 3"/>
          <p:cNvPicPr>
            <a:picLocks noChangeAspect="1"/>
          </p:cNvPicPr>
          <p:nvPr userDrawn="1"/>
        </p:nvPicPr>
        <p:blipFill rotWithShape="1">
          <a:blip r:embed="rId5"/>
          <a:srcRect l="1946" t="7345" r="7235"/>
          <a:stretch>
            <a:fillRect/>
          </a:stretch>
        </p:blipFill>
        <p:spPr>
          <a:xfrm>
            <a:off x="227944" y="22609"/>
            <a:ext cx="2040267" cy="6383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05605" y="3316605"/>
            <a:ext cx="378142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Zhiqing Huang 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黄芷晴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Shanghai Jiao Tong University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July 2, 2026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Scaling Challenge for Data </a:t>
            </a:r>
            <a:r>
              <a:rPr lang="en-US" altLang="zh-CN" dirty="0">
                <a:sym typeface="+mn-ea"/>
              </a:rPr>
              <a:t>Reconstruction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pic>
        <p:nvPicPr>
          <p:cNvPr id="3" name="图片 2" descr="beb719f6-6eeb-4202-8229-8440ed99371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390" y="1038225"/>
            <a:ext cx="11016615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Data Processing and Reconstruction Flow</a:t>
            </a:r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6A71-6CC2-4C7F-B0C2-817072549963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4" name="内容占位符 4"/>
          <p:cNvGraphicFramePr/>
          <p:nvPr/>
        </p:nvGraphicFramePr>
        <p:xfrm>
          <a:off x="-996315" y="1109345"/>
          <a:ext cx="12203430" cy="5211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3995420" y="1109345"/>
            <a:ext cx="40640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714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Calibration</a:t>
            </a:r>
            <a:endParaRPr lang="zh-CN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Hit finding</a:t>
            </a:r>
            <a:endParaRPr lang="zh-CN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Clustering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2000"/>
          </a:p>
        </p:txBody>
      </p:sp>
      <p:sp>
        <p:nvSpPr>
          <p:cNvPr id="10" name="文本框 9"/>
          <p:cNvSpPr txBox="1"/>
          <p:nvPr/>
        </p:nvSpPr>
        <p:spPr>
          <a:xfrm>
            <a:off x="5385435" y="2585720"/>
            <a:ext cx="40640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71450" lvl="1" indent="-171450" algn="l">
              <a:spcAft>
                <a:spcPct val="15000"/>
              </a:spcAft>
              <a:buClrTx/>
              <a:buSzTx/>
              <a:buFontTx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Signal building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71450" lvl="1" indent="-171450" algn="l">
              <a:spcAft>
                <a:spcPct val="15000"/>
              </a:spcAft>
              <a:buClrTx/>
              <a:buSzTx/>
              <a:buFontTx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Signal tagging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71450" lvl="1" indent="-171450" algn="l">
              <a:spcAft>
                <a:spcPct val="15000"/>
              </a:spcAft>
              <a:buClrTx/>
              <a:buSzTx/>
              <a:buFontTx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Signal pairing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000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80835" y="421640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71450" lvl="1" indent="-171450" algn="l">
              <a:spcAft>
                <a:spcPct val="15000"/>
              </a:spcAft>
              <a:buClrTx/>
              <a:buSzTx/>
              <a:buFontTx/>
              <a:buChar char="•"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Convert to ROOT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71450" lvl="1" indent="-171450" algn="l">
              <a:spcAft>
                <a:spcPct val="15000"/>
              </a:spcAft>
              <a:buClrTx/>
              <a:buSzTx/>
              <a:buFontTx/>
              <a:buChar char="•"/>
            </a:pP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59420" y="558800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For physics analysis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Waveform Calibration and Hit Finding</a:t>
            </a:r>
            <a:endParaRPr lang="en-US" altLang="zh-CN" dirty="0"/>
          </a:p>
        </p:txBody>
      </p:sp>
      <p:grpSp>
        <p:nvGrpSpPr>
          <p:cNvPr id="5" name="组合 4"/>
          <p:cNvGrpSpPr/>
          <p:nvPr/>
        </p:nvGrpSpPr>
        <p:grpSpPr>
          <a:xfrm>
            <a:off x="697909" y="2349730"/>
            <a:ext cx="4875291" cy="2340000"/>
            <a:chOff x="2712" y="2239"/>
            <a:chExt cx="7678" cy="3685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712" y="2239"/>
              <a:ext cx="7678" cy="3685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7651" y="4250"/>
              <a:ext cx="86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raw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3517" y="3091"/>
              <a:ext cx="6083" cy="0"/>
            </a:xfrm>
            <a:prstGeom prst="line">
              <a:avLst/>
            </a:prstGeom>
            <a:ln w="127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3507" y="4070"/>
              <a:ext cx="6083" cy="0"/>
            </a:xfrm>
            <a:prstGeom prst="line">
              <a:avLst/>
            </a:prstGeom>
            <a:ln w="127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/>
          <p:cNvGrpSpPr/>
          <p:nvPr/>
        </p:nvGrpSpPr>
        <p:grpSpPr>
          <a:xfrm>
            <a:off x="6890429" y="2376836"/>
            <a:ext cx="4875291" cy="2340000"/>
            <a:chOff x="2712" y="5968"/>
            <a:chExt cx="7678" cy="3685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2" y="5968"/>
              <a:ext cx="7678" cy="3685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7651" y="7979"/>
              <a:ext cx="184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calibrated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517" y="6798"/>
              <a:ext cx="6083" cy="0"/>
            </a:xfrm>
            <a:prstGeom prst="line">
              <a:avLst/>
            </a:prstGeom>
            <a:ln w="127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3507" y="7767"/>
              <a:ext cx="6083" cy="0"/>
            </a:xfrm>
            <a:prstGeom prst="line">
              <a:avLst/>
            </a:prstGeom>
            <a:ln w="127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/>
            <p:cNvSpPr/>
            <p:nvPr/>
          </p:nvSpPr>
          <p:spPr>
            <a:xfrm>
              <a:off x="5829" y="6377"/>
              <a:ext cx="460" cy="283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E70FA1-264F-477F-A0A6-A81A9F63668D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4508"/>
          <a:stretch>
            <a:fillRect/>
          </a:stretch>
        </p:blipFill>
        <p:spPr>
          <a:xfrm>
            <a:off x="1573530" y="4850765"/>
            <a:ext cx="3021965" cy="1829435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5228590" y="1297940"/>
            <a:ext cx="1661795" cy="78359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809115" y="920750"/>
            <a:ext cx="2649855" cy="1537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Calibration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Baseline subtraction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Gain correction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Timing correction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261860" y="901700"/>
            <a:ext cx="4128770" cy="1537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Hit finding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Threshold-based pulse search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Area, height, width calculation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 algn="ctr">
              <a:buClrTx/>
              <a:buSzTx/>
              <a:buFontTx/>
            </a:pP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1" name="图片 20" descr="ChatGPT Image 2026年6月23日 20_03_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0380" y="4850765"/>
            <a:ext cx="2533650" cy="19005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85957" y="2554347"/>
            <a:ext cx="5749341" cy="3993284"/>
          </a:xfrm>
        </p:spPr>
      </p:pic>
      <p:sp>
        <p:nvSpPr>
          <p:cNvPr id="6" name="矩形 5"/>
          <p:cNvSpPr/>
          <p:nvPr/>
        </p:nvSpPr>
        <p:spPr>
          <a:xfrm>
            <a:off x="2694423" y="3366078"/>
            <a:ext cx="1766455" cy="2791256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From Hits to Tagged Signals</a:t>
            </a:r>
            <a:endParaRPr lang="en-US" altLang="zh-CN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E70FA1-264F-477F-A0A6-A81A9F63668D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-553" t="2222"/>
          <a:stretch>
            <a:fillRect/>
          </a:stretch>
        </p:blipFill>
        <p:spPr>
          <a:xfrm>
            <a:off x="8004810" y="2937510"/>
            <a:ext cx="3401060" cy="3020695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73355" y="821690"/>
            <a:ext cx="11845925" cy="1734820"/>
            <a:chOff x="167" y="7526"/>
            <a:chExt cx="18655" cy="2732"/>
          </a:xfrm>
        </p:grpSpPr>
        <p:sp>
          <p:nvSpPr>
            <p:cNvPr id="15" name="矩形 14"/>
            <p:cNvSpPr/>
            <p:nvPr/>
          </p:nvSpPr>
          <p:spPr>
            <a:xfrm>
              <a:off x="167" y="8089"/>
              <a:ext cx="5494" cy="16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Hit clustering</a:t>
              </a:r>
              <a:endPara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285750" lvl="0" indent="-285750" algn="ctr"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Group nearby hits in time</a:t>
              </a:r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228" y="7526"/>
              <a:ext cx="6533" cy="27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Signal building</a:t>
              </a:r>
              <a:endPara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285750" lvl="0" indent="-285750" algn="l"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Build aggregate waveforms</a:t>
              </a:r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285750" lvl="0" indent="-285750" algn="l"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Calculate charge, height, width, etc.</a:t>
              </a:r>
              <a:endPara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endPara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3328" y="8089"/>
              <a:ext cx="5494" cy="16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Signal tagging</a:t>
              </a:r>
              <a:endPara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285750" lvl="0" indent="-285750" algn="ctr">
                <a:buClrTx/>
                <a:buSzTx/>
                <a:buFont typeface="Arial" panose="020B0604020202020204" pitchFamily="34" charset="0"/>
                <a:buChar char="•"/>
              </a:pPr>
              <a:r>
                <a: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Identify S1, S2, Sparking, etc.</a:t>
              </a:r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endPara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14" name="右箭头 13"/>
            <p:cNvSpPr/>
            <p:nvPr/>
          </p:nvSpPr>
          <p:spPr>
            <a:xfrm>
              <a:off x="5686" y="8747"/>
              <a:ext cx="507" cy="289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右箭头 15"/>
            <p:cNvSpPr/>
            <p:nvPr/>
          </p:nvSpPr>
          <p:spPr>
            <a:xfrm>
              <a:off x="12791" y="8747"/>
              <a:ext cx="507" cy="289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Physical Event Building</a:t>
            </a:r>
            <a:endParaRPr lang="en-US" alt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69950" y="1397635"/>
            <a:ext cx="10515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CN" dirty="0"/>
              <a:t>Input: continuous, time-ordered tagged signals</a:t>
            </a:r>
            <a:endParaRPr lang="en-US" altLang="zh-CN" dirty="0"/>
          </a:p>
          <a:p>
            <a:pPr>
              <a:lnSpc>
                <a:spcPct val="100000"/>
              </a:lnSpc>
            </a:pPr>
            <a:r>
              <a:rPr lang="en-US" altLang="zh-CN" dirty="0"/>
              <a:t>Dominant S2 defines a drift-time event window</a:t>
            </a:r>
            <a:endParaRPr lang="en-US" altLang="zh-CN" dirty="0"/>
          </a:p>
          <a:p>
            <a:pPr>
              <a:lnSpc>
                <a:spcPct val="100000"/>
              </a:lnSpc>
            </a:pPr>
            <a:r>
              <a:rPr lang="en-US" altLang="zh-CN" dirty="0"/>
              <a:t>Signals inside the window form a physical event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E70FA1-264F-477F-A0A6-A81A9F63668D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bs3_data"/>
          <p:cNvPicPr>
            <a:picLocks noChangeAspect="1"/>
          </p:cNvPicPr>
          <p:nvPr/>
        </p:nvPicPr>
        <p:blipFill>
          <a:blip r:embed="rId1"/>
          <a:srcRect l="69355" t="10096" r="3636" b="60314"/>
          <a:stretch>
            <a:fillRect/>
          </a:stretch>
        </p:blipFill>
        <p:spPr>
          <a:xfrm>
            <a:off x="8626475" y="1030605"/>
            <a:ext cx="2880995" cy="223139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713230" y="3540125"/>
            <a:ext cx="8473440" cy="2319020"/>
            <a:chOff x="2698" y="5575"/>
            <a:chExt cx="13344" cy="3652"/>
          </a:xfrm>
        </p:grpSpPr>
        <p:pic>
          <p:nvPicPr>
            <p:cNvPr id="9" name="图片 8" descr="reconstruct_event"/>
            <p:cNvPicPr>
              <a:picLocks noChangeAspect="1"/>
            </p:cNvPicPr>
            <p:nvPr/>
          </p:nvPicPr>
          <p:blipFill>
            <a:blip r:embed="rId2"/>
            <a:srcRect l="31600" t="54236" r="1352"/>
            <a:stretch>
              <a:fillRect/>
            </a:stretch>
          </p:blipFill>
          <p:spPr>
            <a:xfrm>
              <a:off x="2698" y="5575"/>
              <a:ext cx="13345" cy="365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8605" y="5575"/>
              <a:ext cx="6400" cy="6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S2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Why Redesign P4-Chain Processing?</a:t>
            </a: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80E70FA1-264F-477F-A0A6-A81A9F63668D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679450" y="1176020"/>
            <a:ext cx="10645140" cy="5204460"/>
            <a:chOff x="1070" y="1164"/>
            <a:chExt cx="16764" cy="8196"/>
          </a:xfrm>
        </p:grpSpPr>
        <p:sp>
          <p:nvSpPr>
            <p:cNvPr id="11" name="文本框 10"/>
            <p:cNvSpPr txBox="1"/>
            <p:nvPr/>
          </p:nvSpPr>
          <p:spPr>
            <a:xfrm>
              <a:off x="1070" y="1164"/>
              <a:ext cx="16764" cy="8196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400">
                  <a:latin typeface="Arial" panose="020B0604020202020204" pitchFamily="34" charset="0"/>
                  <a:cs typeface="Arial" panose="020B0604020202020204" pitchFamily="34" charset="0"/>
                </a:rPr>
                <a:t>File-boundary effects</a:t>
              </a:r>
              <a:endParaRPr lang="en-US" altLang="zh-CN" sz="24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File-by-file processing may split or truncate signals near file boundaries.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zh-CN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zh-CN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zh-CN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endParaRPr lang="en-US" altLang="zh-CN" sz="2400"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sz="240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Processing speed</a:t>
              </a:r>
              <a:endParaRPr lang="en-US" altLang="zh-CN" sz="24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Larger data volume increases reconstruction workload.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zh-CN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图片 13" descr="ChatGPT Image 2026年6月21日 20_42_07"/>
            <p:cNvPicPr>
              <a:picLocks noChangeAspect="1"/>
            </p:cNvPicPr>
            <p:nvPr/>
          </p:nvPicPr>
          <p:blipFill>
            <a:blip r:embed="rId1"/>
            <a:srcRect l="4515" t="54731" r="5318" b="13426"/>
            <a:stretch>
              <a:fillRect/>
            </a:stretch>
          </p:blipFill>
          <p:spPr>
            <a:xfrm>
              <a:off x="3346" y="2880"/>
              <a:ext cx="10696" cy="2520"/>
            </a:xfrm>
            <a:prstGeom prst="rect">
              <a:avLst/>
            </a:prstGeom>
          </p:spPr>
        </p:pic>
      </p:grp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Run-Based Streaming Parallel Pipeline</a:t>
            </a:r>
            <a:endParaRPr lang="en-US" altLang="zh-CN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384175" y="906780"/>
            <a:ext cx="10515600" cy="4351338"/>
          </a:xfrm>
        </p:spPr>
        <p:txBody>
          <a:bodyPr/>
          <a:p>
            <a:r>
              <a:rPr lang="en-US" altLang="zh-CN"/>
              <a:t>Run-based streaming input</a:t>
            </a:r>
            <a:endParaRPr lang="en-US" altLang="zh-CN"/>
          </a:p>
          <a:p>
            <a:r>
              <a:rPr lang="en-US" altLang="zh-CN"/>
              <a:t>Parallelize independent reconstruction steps</a:t>
            </a:r>
            <a:endParaRPr lang="en-US" altLang="zh-CN"/>
          </a:p>
          <a:p>
            <a:r>
              <a:rPr lang="en-US" altLang="zh-CN"/>
              <a:t>Ordered clustering and event building</a:t>
            </a: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80E70FA1-264F-477F-A0A6-A81A9F63668D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 descr="6df80e5a-8789-4b15-b6a8-1bf4f4211769"/>
          <p:cNvPicPr>
            <a:picLocks noChangeAspect="1"/>
          </p:cNvPicPr>
          <p:nvPr/>
        </p:nvPicPr>
        <p:blipFill>
          <a:blip r:embed="rId1"/>
          <a:srcRect t="9627" b="13060"/>
          <a:stretch>
            <a:fillRect/>
          </a:stretch>
        </p:blipFill>
        <p:spPr>
          <a:xfrm>
            <a:off x="309245" y="2263775"/>
            <a:ext cx="11572875" cy="43840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Time-Ordered Hit Dispatch</a:t>
            </a:r>
            <a:endParaRPr lang="en-US" altLang="zh-CN"/>
          </a:p>
        </p:txBody>
      </p:sp>
      <p:sp>
        <p:nvSpPr>
          <p:cNvPr id="37" name="矩形 36"/>
          <p:cNvSpPr/>
          <p:nvPr/>
        </p:nvSpPr>
        <p:spPr>
          <a:xfrm>
            <a:off x="2428875" y="4408170"/>
            <a:ext cx="7974965" cy="2359660"/>
          </a:xfrm>
          <a:prstGeom prst="rect">
            <a:avLst/>
          </a:prstGeom>
          <a:solidFill>
            <a:srgbClr val="F3EBFC">
              <a:alpha val="28000"/>
            </a:srgbClr>
          </a:solidFill>
          <a:ln>
            <a:solidFill>
              <a:srgbClr val="9B6DB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 rot="0">
            <a:off x="1432560" y="827405"/>
            <a:ext cx="8688070" cy="3544570"/>
            <a:chOff x="3519" y="1463"/>
            <a:chExt cx="13682" cy="5582"/>
          </a:xfrm>
        </p:grpSpPr>
        <p:pic>
          <p:nvPicPr>
            <p:cNvPr id="5" name="图片 4" descr="ChatGPT Image 2026年6月22日 13_37_42"/>
            <p:cNvPicPr>
              <a:picLocks noChangeAspect="1"/>
            </p:cNvPicPr>
            <p:nvPr/>
          </p:nvPicPr>
          <p:blipFill>
            <a:blip r:embed="rId1"/>
            <a:srcRect t="6410" b="18923"/>
            <a:stretch>
              <a:fillRect/>
            </a:stretch>
          </p:blipFill>
          <p:spPr>
            <a:xfrm>
              <a:off x="5311" y="1463"/>
              <a:ext cx="11679" cy="558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4610" y="3908"/>
              <a:ext cx="1453" cy="6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slot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5613" y="5601"/>
              <a:ext cx="1588" cy="6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946" y="1564"/>
              <a:ext cx="997" cy="6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...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5396" y="3974"/>
              <a:ext cx="997" cy="6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...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695" y="3974"/>
              <a:ext cx="997" cy="6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...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519" y="1564"/>
              <a:ext cx="3635" cy="62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ctr"/>
              <a:r>
                <a:rPr lang="en-US" altLang="zh-CN" sz="2000">
                  <a:latin typeface="Arial" panose="020B0604020202020204" pitchFamily="34" charset="0"/>
                  <a:cs typeface="Arial" panose="020B0604020202020204" pitchFamily="34" charset="0"/>
                </a:rPr>
                <a:t>hit stream </a:t>
              </a:r>
              <a:endParaRPr lang="en-US" altLang="zh-CN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0">
            <a:off x="2764790" y="5003165"/>
            <a:ext cx="6830060" cy="1580515"/>
            <a:chOff x="-122" y="8102"/>
            <a:chExt cx="10756" cy="2489"/>
          </a:xfrm>
        </p:grpSpPr>
        <p:sp>
          <p:nvSpPr>
            <p:cNvPr id="14" name="等腰三角形 13"/>
            <p:cNvSpPr/>
            <p:nvPr/>
          </p:nvSpPr>
          <p:spPr>
            <a:xfrm>
              <a:off x="3088" y="8339"/>
              <a:ext cx="507" cy="1147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等腰三角形 16"/>
            <p:cNvSpPr/>
            <p:nvPr/>
          </p:nvSpPr>
          <p:spPr>
            <a:xfrm>
              <a:off x="4140" y="8339"/>
              <a:ext cx="507" cy="1147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等腰三角形 17"/>
            <p:cNvSpPr/>
            <p:nvPr/>
          </p:nvSpPr>
          <p:spPr>
            <a:xfrm>
              <a:off x="4798" y="8339"/>
              <a:ext cx="507" cy="1147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等腰三角形 18"/>
            <p:cNvSpPr/>
            <p:nvPr/>
          </p:nvSpPr>
          <p:spPr>
            <a:xfrm>
              <a:off x="7034" y="8339"/>
              <a:ext cx="507" cy="1147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等腰三角形 19"/>
            <p:cNvSpPr/>
            <p:nvPr/>
          </p:nvSpPr>
          <p:spPr>
            <a:xfrm>
              <a:off x="7796" y="8339"/>
              <a:ext cx="507" cy="1147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6" name="直接箭头连接符 15"/>
            <p:cNvCxnSpPr/>
            <p:nvPr/>
          </p:nvCxnSpPr>
          <p:spPr>
            <a:xfrm>
              <a:off x="1790" y="9486"/>
              <a:ext cx="8263" cy="16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-122" y="8380"/>
              <a:ext cx="4111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/>
                <a:t>time-ordered hits</a:t>
              </a:r>
              <a:endParaRPr lang="en-US" altLang="zh-CN"/>
            </a:p>
            <a:p>
              <a:r>
                <a:rPr lang="en-US" altLang="zh-CN">
                  <a:sym typeface="+mn-ea"/>
                </a:rPr>
                <a:t>hit scale: ~10 ns</a:t>
              </a:r>
              <a:endParaRPr lang="en-US" altLang="zh-CN"/>
            </a:p>
            <a:p>
              <a:endParaRPr lang="en-US" altLang="zh-CN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9538" y="8858"/>
              <a:ext cx="109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/>
                <a:t>time</a:t>
              </a:r>
              <a:endParaRPr lang="en-US" altLang="zh-CN"/>
            </a:p>
          </p:txBody>
        </p:sp>
        <p:sp>
          <p:nvSpPr>
            <p:cNvPr id="25" name="矩形 24"/>
            <p:cNvSpPr/>
            <p:nvPr/>
          </p:nvSpPr>
          <p:spPr>
            <a:xfrm>
              <a:off x="3088" y="8102"/>
              <a:ext cx="2217" cy="1384"/>
            </a:xfrm>
            <a:prstGeom prst="rect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7034" y="8102"/>
              <a:ext cx="1269" cy="1400"/>
            </a:xfrm>
            <a:prstGeom prst="rect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cxnSp>
          <p:nvCxnSpPr>
            <p:cNvPr id="27" name="直接箭头连接符 26"/>
            <p:cNvCxnSpPr/>
            <p:nvPr/>
          </p:nvCxnSpPr>
          <p:spPr>
            <a:xfrm>
              <a:off x="5305" y="9658"/>
              <a:ext cx="1729" cy="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4844" y="9788"/>
              <a:ext cx="275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/>
                <a:t>gap &gt; threshold</a:t>
              </a:r>
              <a:endParaRPr lang="en-US" altLang="zh-CN"/>
            </a:p>
          </p:txBody>
        </p:sp>
        <p:cxnSp>
          <p:nvCxnSpPr>
            <p:cNvPr id="29" name="直接箭头连接符 28"/>
            <p:cNvCxnSpPr/>
            <p:nvPr/>
          </p:nvCxnSpPr>
          <p:spPr>
            <a:xfrm>
              <a:off x="4091" y="9552"/>
              <a:ext cx="20" cy="45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>
              <a:off x="7666" y="9550"/>
              <a:ext cx="6" cy="513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/>
          </p:nvSpPr>
          <p:spPr>
            <a:xfrm>
              <a:off x="3405" y="10011"/>
              <a:ext cx="161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/>
                <a:t>Signal 1</a:t>
              </a:r>
              <a:endParaRPr lang="en-US" altLang="zh-CN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306" y="10011"/>
              <a:ext cx="161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/>
                <a:t>Signal 2</a:t>
              </a:r>
              <a:endParaRPr lang="en-US" altLang="zh-CN"/>
            </a:p>
          </p:txBody>
        </p:sp>
      </p:grpSp>
      <p:sp>
        <p:nvSpPr>
          <p:cNvPr id="35" name="圆角矩形 34"/>
          <p:cNvSpPr/>
          <p:nvPr/>
        </p:nvSpPr>
        <p:spPr>
          <a:xfrm>
            <a:off x="4813935" y="4491355"/>
            <a:ext cx="2978785" cy="422275"/>
          </a:xfrm>
          <a:prstGeom prst="roundRect">
            <a:avLst/>
          </a:prstGeom>
          <a:solidFill>
            <a:srgbClr val="F3EBFC"/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</a:rPr>
              <a:t>Clustering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42665" y="2715260"/>
            <a:ext cx="9080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75-76ms</a:t>
            </a:r>
            <a:endParaRPr lang="en-US" altLang="zh-CN" sz="1400"/>
          </a:p>
        </p:txBody>
      </p:sp>
      <p:sp>
        <p:nvSpPr>
          <p:cNvPr id="12" name="文本框 11"/>
          <p:cNvSpPr txBox="1"/>
          <p:nvPr/>
        </p:nvSpPr>
        <p:spPr>
          <a:xfrm>
            <a:off x="4897755" y="2715260"/>
            <a:ext cx="9080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76-77ms</a:t>
            </a:r>
            <a:endParaRPr lang="en-US" altLang="zh-CN" sz="1400"/>
          </a:p>
        </p:txBody>
      </p:sp>
      <p:sp>
        <p:nvSpPr>
          <p:cNvPr id="13" name="文本框 12"/>
          <p:cNvSpPr txBox="1"/>
          <p:nvPr/>
        </p:nvSpPr>
        <p:spPr>
          <a:xfrm>
            <a:off x="6250305" y="2715260"/>
            <a:ext cx="9080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77-78ms</a:t>
            </a:r>
            <a:endParaRPr lang="en-US" altLang="zh-CN" sz="1400"/>
          </a:p>
        </p:txBody>
      </p:sp>
      <p:sp>
        <p:nvSpPr>
          <p:cNvPr id="15" name="文本框 14"/>
          <p:cNvSpPr txBox="1"/>
          <p:nvPr/>
        </p:nvSpPr>
        <p:spPr>
          <a:xfrm>
            <a:off x="7788910" y="2715260"/>
            <a:ext cx="9080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78-79ms</a:t>
            </a:r>
            <a:endParaRPr lang="en-US" altLang="zh-CN" sz="1400"/>
          </a:p>
        </p:txBody>
      </p:sp>
      <p:sp>
        <p:nvSpPr>
          <p:cNvPr id="22" name="文本框 21"/>
          <p:cNvSpPr txBox="1"/>
          <p:nvPr/>
        </p:nvSpPr>
        <p:spPr>
          <a:xfrm>
            <a:off x="4545965" y="6434455"/>
            <a:ext cx="25012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signal scale: ~10–100 ns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ChatGPT Image 2026年6月25日 11_49_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57930" y="2162175"/>
            <a:ext cx="8068945" cy="45415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Lightweight Internal Representation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49325"/>
            <a:ext cx="10515600" cy="4351338"/>
          </a:xfrm>
        </p:spPr>
        <p:txBody>
          <a:bodyPr/>
          <a:p>
            <a:r>
              <a:rPr lang="en-US" altLang="zh-CN"/>
              <a:t>Lightweight objects in the hot path</a:t>
            </a:r>
            <a:endParaRPr lang="en-US" altLang="zh-CN"/>
          </a:p>
          <a:p>
            <a:r>
              <a:rPr lang="en-US" altLang="zh-CN"/>
              <a:t>WaveformRef avoids repeated waveform copies</a:t>
            </a:r>
            <a:endParaRPr lang="en-US" altLang="zh-CN"/>
          </a:p>
          <a:p>
            <a:r>
              <a:rPr lang="en-US" altLang="zh-CN"/>
              <a:t>BS3 objects are built only at the output boundary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329565" y="2306955"/>
            <a:ext cx="2835910" cy="4251960"/>
            <a:chOff x="519" y="3633"/>
            <a:chExt cx="4466" cy="6696"/>
          </a:xfrm>
        </p:grpSpPr>
        <p:pic>
          <p:nvPicPr>
            <p:cNvPr id="8" name="图片 7" descr="ChatGPT Image 2026年6月25日 12_16_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9" y="3633"/>
              <a:ext cx="4466" cy="6696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1206" y="4586"/>
              <a:ext cx="2547" cy="333"/>
            </a:xfrm>
            <a:prstGeom prst="rect">
              <a:avLst/>
            </a:prstGeom>
            <a:ln w="22225" cap="flat" cmpd="sng" algn="ctr">
              <a:solidFill>
                <a:srgbClr val="C00000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206" y="6510"/>
              <a:ext cx="2547" cy="359"/>
            </a:xfrm>
            <a:prstGeom prst="rect">
              <a:avLst/>
            </a:prstGeom>
            <a:ln w="22225" cap="flat" cmpd="sng" algn="ctr">
              <a:solidFill>
                <a:srgbClr val="C00000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06" y="7760"/>
              <a:ext cx="2547" cy="587"/>
            </a:xfrm>
            <a:prstGeom prst="rect">
              <a:avLst/>
            </a:prstGeom>
            <a:ln w="22225" cap="flat" cmpd="sng" algn="ctr">
              <a:solidFill>
                <a:srgbClr val="C00000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206" y="9641"/>
              <a:ext cx="2547" cy="333"/>
            </a:xfrm>
            <a:prstGeom prst="rect">
              <a:avLst/>
            </a:prstGeom>
            <a:ln w="22225" cap="flat" cmpd="sng" algn="ctr">
              <a:solidFill>
                <a:srgbClr val="C00000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4276725" y="3217545"/>
            <a:ext cx="1617345" cy="211455"/>
          </a:xfrm>
          <a:prstGeom prst="rect">
            <a:avLst/>
          </a:prstGeom>
          <a:ln w="22225" cap="flat" cmpd="sng" algn="ctr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331335" y="3922395"/>
            <a:ext cx="1601470" cy="439420"/>
          </a:xfrm>
          <a:prstGeom prst="rect">
            <a:avLst/>
          </a:prstGeom>
          <a:ln w="22225" cap="flat" cmpd="sng" algn="ctr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331335" y="5193030"/>
            <a:ext cx="1601470" cy="195580"/>
          </a:xfrm>
          <a:prstGeom prst="rect">
            <a:avLst/>
          </a:prstGeom>
          <a:ln w="22225" cap="flat" cmpd="sng" algn="ctr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3009265" y="3648710"/>
            <a:ext cx="984250" cy="57277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/>
              <a:t>Signal Division</a:t>
            </a:r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3300" y="1907540"/>
            <a:ext cx="4349750" cy="28327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82" b="-3366"/>
          <a:stretch>
            <a:fillRect/>
          </a:stretch>
        </p:blipFill>
        <p:spPr>
          <a:xfrm>
            <a:off x="682625" y="1609725"/>
            <a:ext cx="6053455" cy="38842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3355" y="1784985"/>
            <a:ext cx="10515600" cy="4351338"/>
          </a:xfrm>
        </p:spPr>
        <p:txBody>
          <a:bodyPr>
            <a:normAutofit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Searches for dark matter and neutrinos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en-US" altLang="zh-CN" sz="2000" dirty="0"/>
              <a:t>Uses a dual-phase xenon time projection chamber (TPC)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en-US" altLang="zh-CN" sz="2000" dirty="0"/>
              <a:t>Detects S1 and S2 light signals</a:t>
            </a:r>
            <a:endParaRPr lang="en-US" altLang="zh-CN" sz="2000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6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5330" y="1294130"/>
            <a:ext cx="3865245" cy="4886960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70FA1-264F-477F-A0A6-A81A9F63668D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/>
          <p:nvPr>
            <p:ph type="title"/>
          </p:nvPr>
        </p:nvSpPr>
        <p:spPr/>
        <p:txBody>
          <a:bodyPr/>
          <a:p>
            <a:r>
              <a:rPr lang="en-US" altLang="zh-CN"/>
              <a:t>PandaX: Searching for Dark Matter and Neutrinos</a:t>
            </a:r>
            <a:endParaRPr lang="en-US" altLang="zh-CN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0"/>
          <a:stretch>
            <a:fillRect/>
          </a:stretch>
        </p:blipFill>
        <p:spPr>
          <a:xfrm>
            <a:off x="10973435" y="1068070"/>
            <a:ext cx="1218565" cy="34905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ym typeface="+mn-ea"/>
              </a:rPr>
              <a:t>Faster Signal Division with WaveformRef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0815" y="1017270"/>
            <a:ext cx="6096000" cy="3923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Old HitSplit</a:t>
            </a:r>
            <a:endParaRPr lang="en-US" altLang="zh-CN" sz="2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Copies waveform slices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Rebuilds split-hit objects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Requires extra container mutation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New HitSplit</a:t>
            </a:r>
            <a:endParaRPr lang="en-US" altLang="zh-CN" sz="2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Updates WaveformRef offset / length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• Avoids waveform sample copy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6" name="图片 5" descr="ChatGPT Image 2026年6月27日 21_30_50"/>
          <p:cNvPicPr>
            <a:picLocks noChangeAspect="1"/>
          </p:cNvPicPr>
          <p:nvPr/>
        </p:nvPicPr>
        <p:blipFill>
          <a:blip r:embed="rId1"/>
          <a:srcRect l="3930" t="14559" r="4139" b="69239"/>
          <a:stretch>
            <a:fillRect/>
          </a:stretch>
        </p:blipFill>
        <p:spPr>
          <a:xfrm>
            <a:off x="5697855" y="4919345"/>
            <a:ext cx="5303520" cy="701040"/>
          </a:xfrm>
          <a:prstGeom prst="rect">
            <a:avLst/>
          </a:prstGeom>
        </p:spPr>
      </p:pic>
      <p:pic>
        <p:nvPicPr>
          <p:cNvPr id="7" name="图片 6" descr="ChatGPT Image 2026年6月27日 21_30_50"/>
          <p:cNvPicPr>
            <a:picLocks noChangeAspect="1"/>
          </p:cNvPicPr>
          <p:nvPr/>
        </p:nvPicPr>
        <p:blipFill>
          <a:blip r:embed="rId1"/>
          <a:srcRect l="4205" t="58116" r="4909" b="26650"/>
          <a:stretch>
            <a:fillRect/>
          </a:stretch>
        </p:blipFill>
        <p:spPr>
          <a:xfrm>
            <a:off x="5697855" y="5927725"/>
            <a:ext cx="5243195" cy="6591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378065" y="5469255"/>
            <a:ext cx="23247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offset = 100 length=80</a:t>
            </a:r>
            <a:endParaRPr lang="en-US" altLang="zh-CN" sz="1600"/>
          </a:p>
        </p:txBody>
      </p:sp>
      <p:sp>
        <p:nvSpPr>
          <p:cNvPr id="9" name="文本框 8"/>
          <p:cNvSpPr txBox="1"/>
          <p:nvPr/>
        </p:nvSpPr>
        <p:spPr>
          <a:xfrm>
            <a:off x="6266815" y="6492875"/>
            <a:ext cx="23247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offset = 100 length=40</a:t>
            </a:r>
            <a:endParaRPr lang="en-US" altLang="zh-CN" sz="1600"/>
          </a:p>
        </p:txBody>
      </p:sp>
      <p:sp>
        <p:nvSpPr>
          <p:cNvPr id="10" name="文本框 9"/>
          <p:cNvSpPr txBox="1"/>
          <p:nvPr/>
        </p:nvSpPr>
        <p:spPr>
          <a:xfrm>
            <a:off x="8324850" y="6492875"/>
            <a:ext cx="23247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offset = 140 length=40</a:t>
            </a:r>
            <a:endParaRPr lang="en-US" altLang="zh-CN" sz="1600"/>
          </a:p>
        </p:txBody>
      </p:sp>
      <p:sp>
        <p:nvSpPr>
          <p:cNvPr id="11" name="下箭头 10"/>
          <p:cNvSpPr/>
          <p:nvPr/>
        </p:nvSpPr>
        <p:spPr>
          <a:xfrm>
            <a:off x="7012940" y="5488940"/>
            <a:ext cx="196850" cy="3175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 descr="p5_hit_slicing_combin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365" y="789305"/>
            <a:ext cx="7303135" cy="415099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946775" y="3424555"/>
            <a:ext cx="6007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hit 1</a:t>
            </a:r>
            <a:endParaRPr lang="en-US" altLang="zh-CN"/>
          </a:p>
        </p:txBody>
      </p:sp>
      <p:sp>
        <p:nvSpPr>
          <p:cNvPr id="15" name="文本框 14"/>
          <p:cNvSpPr txBox="1"/>
          <p:nvPr/>
        </p:nvSpPr>
        <p:spPr>
          <a:xfrm>
            <a:off x="7656830" y="3424555"/>
            <a:ext cx="6007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hit 2</a:t>
            </a:r>
            <a:endParaRPr lang="en-US" altLang="zh-CN"/>
          </a:p>
        </p:txBody>
      </p:sp>
      <p:sp>
        <p:nvSpPr>
          <p:cNvPr id="16" name="文本框 15"/>
          <p:cNvSpPr txBox="1"/>
          <p:nvPr/>
        </p:nvSpPr>
        <p:spPr>
          <a:xfrm>
            <a:off x="10194925" y="3424555"/>
            <a:ext cx="6007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hit 3</a:t>
            </a:r>
            <a:endParaRPr lang="en-US" altLang="zh-CN"/>
          </a:p>
        </p:txBody>
      </p:sp>
      <p:sp>
        <p:nvSpPr>
          <p:cNvPr id="17" name="文本框 16"/>
          <p:cNvSpPr txBox="1"/>
          <p:nvPr/>
        </p:nvSpPr>
        <p:spPr>
          <a:xfrm>
            <a:off x="5697855" y="1602105"/>
            <a:ext cx="1363980" cy="3683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/>
              <a:t>sub-signal 1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7275195" y="1602105"/>
            <a:ext cx="1363980" cy="3683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/>
              <a:t>sub-signal 2</a:t>
            </a:r>
            <a:endParaRPr lang="en-US" altLang="zh-CN"/>
          </a:p>
        </p:txBody>
      </p:sp>
      <p:sp>
        <p:nvSpPr>
          <p:cNvPr id="19" name="文本框 18"/>
          <p:cNvSpPr txBox="1"/>
          <p:nvPr/>
        </p:nvSpPr>
        <p:spPr>
          <a:xfrm>
            <a:off x="10036175" y="1602105"/>
            <a:ext cx="1363980" cy="3683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/>
              <a:t>sub-signal 3</a:t>
            </a:r>
            <a:endParaRPr lang="en-US" altLang="zh-CN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Validation and Performance Improvement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5620" y="1094740"/>
            <a:ext cx="10515600" cy="4351338"/>
          </a:xfrm>
        </p:spPr>
        <p:txBody>
          <a:bodyPr/>
          <a:p>
            <a:pPr marL="0" indent="0">
              <a:buNone/>
            </a:pPr>
            <a:r>
              <a:rPr lang="en-US" altLang="zh-CN"/>
              <a:t>Validation</a:t>
            </a:r>
            <a:endParaRPr lang="en-US" altLang="zh-CN"/>
          </a:p>
          <a:p>
            <a:r>
              <a:rPr lang="en-US" altLang="zh-CN" sz="2000"/>
              <a:t>Consistent with the original P4-Chain output.</a:t>
            </a:r>
            <a:endParaRPr lang="en-US" altLang="zh-CN" sz="2000"/>
          </a:p>
          <a:p>
            <a:endParaRPr lang="en-US" altLang="zh-CN" sz="2000"/>
          </a:p>
          <a:p>
            <a:endParaRPr lang="en-US" altLang="zh-CN" sz="2000"/>
          </a:p>
          <a:p>
            <a:pPr marL="0" indent="0">
              <a:buNone/>
            </a:pPr>
            <a:r>
              <a:rPr lang="en-US" altLang="zh-CN"/>
              <a:t>Performance</a:t>
            </a:r>
            <a:endParaRPr lang="en-US" altLang="zh-CN" sz="2000"/>
          </a:p>
          <a:p>
            <a:r>
              <a:rPr lang="en-US" altLang="zh-CN" sz="2000"/>
              <a:t> Significant speedup observed</a:t>
            </a:r>
            <a:endParaRPr lang="en-US" altLang="zh-CN" sz="2000"/>
          </a:p>
          <a:p>
            <a:r>
              <a:rPr lang="en-US" altLang="zh-CN" sz="2000"/>
              <a:t>~3 CPU cores utilized</a:t>
            </a:r>
            <a:endParaRPr lang="en-US" altLang="zh-CN" sz="2000"/>
          </a:p>
          <a:p>
            <a:r>
              <a:rPr lang="en-US" altLang="zh-CN" sz="2000"/>
              <a:t>Peak memory below ~1.1 GB</a:t>
            </a:r>
            <a:endParaRPr lang="en-US" altLang="zh-CN" sz="20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slide7_speedup_bar_log"/>
          <p:cNvPicPr>
            <a:picLocks noChangeAspect="1"/>
          </p:cNvPicPr>
          <p:nvPr/>
        </p:nvPicPr>
        <p:blipFill>
          <a:blip r:embed="rId1"/>
          <a:srcRect b="14269"/>
          <a:stretch>
            <a:fillRect/>
          </a:stretch>
        </p:blipFill>
        <p:spPr>
          <a:xfrm>
            <a:off x="4832350" y="2215515"/>
            <a:ext cx="7025005" cy="359029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Summary and Outlook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07110" y="1171575"/>
            <a:ext cx="10515600" cy="4351338"/>
          </a:xfrm>
        </p:spPr>
        <p:txBody>
          <a:bodyPr>
            <a:normAutofit lnSpcReduction="20000"/>
          </a:bodyPr>
          <a:p>
            <a:pPr marL="0" indent="0">
              <a:lnSpc>
                <a:spcPct val="150000"/>
              </a:lnSpc>
              <a:buNone/>
            </a:pPr>
            <a:r>
              <a:rPr lang="en-US" altLang="zh-CN"/>
              <a:t>Summary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en-US" altLang="zh-CN" sz="2000"/>
              <a:t>PandaX-20T requires faster and more scalable reconstruction.</a:t>
            </a:r>
            <a:endParaRPr lang="en-US" altLang="zh-CN" sz="2000"/>
          </a:p>
          <a:p>
            <a:pPr>
              <a:lnSpc>
                <a:spcPct val="150000"/>
              </a:lnSpc>
            </a:pPr>
            <a:r>
              <a:rPr lang="en-US" altLang="zh-CN" sz="2000"/>
              <a:t>P4-Chain was redesigned into a run-based streaming parallel pipeline.</a:t>
            </a:r>
            <a:endParaRPr lang="en-US" altLang="zh-CN" sz="2000"/>
          </a:p>
          <a:p>
            <a:pPr>
              <a:lnSpc>
                <a:spcPct val="150000"/>
              </a:lnSpc>
            </a:pPr>
            <a:r>
              <a:rPr lang="en-US" altLang="zh-CN" sz="2000"/>
              <a:t>Validation and benchmarks confirm consistency and speedup.</a:t>
            </a:r>
            <a:endParaRPr lang="en-US" altLang="zh-CN" sz="2000"/>
          </a:p>
          <a:p>
            <a:pPr>
              <a:lnSpc>
                <a:spcPct val="150000"/>
              </a:lnSpc>
            </a:pPr>
            <a:endParaRPr lang="en-US" altLang="zh-CN" sz="20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/>
              <a:t> Outlook</a:t>
            </a:r>
            <a:endParaRPr lang="en-US" altLang="zh-CN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/>
              <a:t>• Online supernova neutrino alert</a:t>
            </a:r>
            <a:endParaRPr lang="en-US" altLang="zh-CN" sz="20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/>
              <a:t>• Real-time data quality monitoring</a:t>
            </a:r>
            <a:endParaRPr lang="en-US" altLang="zh-CN" sz="2000"/>
          </a:p>
          <a:p>
            <a:endParaRPr lang="en-US" altLang="zh-CN" sz="2000"/>
          </a:p>
          <a:p>
            <a:pPr marL="0" indent="0">
              <a:buNone/>
            </a:pPr>
            <a:endParaRPr lang="en-US" altLang="zh-CN" sz="20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建筑物&#10;&#10;自动生成的说明"/>
          <p:cNvPicPr>
            <a:picLocks noChangeAspect="1"/>
          </p:cNvPicPr>
          <p:nvPr/>
        </p:nvPicPr>
        <p:blipFill rotWithShape="1">
          <a:blip r:embed="rId1" cstate="print">
            <a:alphaModFix amt="20000"/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958"/>
          <a:stretch>
            <a:fillRect/>
          </a:stretch>
        </p:blipFill>
        <p:spPr>
          <a:xfrm>
            <a:off x="0" y="3260891"/>
            <a:ext cx="12282150" cy="41148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6296878"/>
            <a:ext cx="12191999" cy="5611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4672799" y="414700"/>
            <a:ext cx="2846403" cy="450233"/>
            <a:chOff x="768" y="1292"/>
            <a:chExt cx="5241" cy="829"/>
          </a:xfrm>
          <a:solidFill>
            <a:schemeClr val="accent1"/>
          </a:solidFill>
        </p:grpSpPr>
        <p:sp>
          <p:nvSpPr>
            <p:cNvPr id="8" name="Freeform 5"/>
            <p:cNvSpPr/>
            <p:nvPr/>
          </p:nvSpPr>
          <p:spPr bwMode="auto">
            <a:xfrm>
              <a:off x="4267" y="1292"/>
              <a:ext cx="1742" cy="829"/>
            </a:xfrm>
            <a:custGeom>
              <a:avLst/>
              <a:gdLst>
                <a:gd name="T0" fmla="*/ 1742 w 1742"/>
                <a:gd name="T1" fmla="*/ 829 h 829"/>
                <a:gd name="T2" fmla="*/ 851 w 1742"/>
                <a:gd name="T3" fmla="*/ 829 h 829"/>
                <a:gd name="T4" fmla="*/ 851 w 1742"/>
                <a:gd name="T5" fmla="*/ 9 h 829"/>
                <a:gd name="T6" fmla="*/ 751 w 1742"/>
                <a:gd name="T7" fmla="*/ 9 h 829"/>
                <a:gd name="T8" fmla="*/ 751 w 1742"/>
                <a:gd name="T9" fmla="*/ 24 h 829"/>
                <a:gd name="T10" fmla="*/ 724 w 1742"/>
                <a:gd name="T11" fmla="*/ 24 h 829"/>
                <a:gd name="T12" fmla="*/ 724 w 1742"/>
                <a:gd name="T13" fmla="*/ 9 h 829"/>
                <a:gd name="T14" fmla="*/ 258 w 1742"/>
                <a:gd name="T15" fmla="*/ 9 h 829"/>
                <a:gd name="T16" fmla="*/ 258 w 1742"/>
                <a:gd name="T17" fmla="*/ 24 h 829"/>
                <a:gd name="T18" fmla="*/ 231 w 1742"/>
                <a:gd name="T19" fmla="*/ 24 h 829"/>
                <a:gd name="T20" fmla="*/ 231 w 1742"/>
                <a:gd name="T21" fmla="*/ 9 h 829"/>
                <a:gd name="T22" fmla="*/ 132 w 1742"/>
                <a:gd name="T23" fmla="*/ 9 h 829"/>
                <a:gd name="T24" fmla="*/ 132 w 1742"/>
                <a:gd name="T25" fmla="*/ 829 h 829"/>
                <a:gd name="T26" fmla="*/ 0 w 1742"/>
                <a:gd name="T27" fmla="*/ 829 h 829"/>
                <a:gd name="T28" fmla="*/ 0 w 1742"/>
                <a:gd name="T29" fmla="*/ 820 h 829"/>
                <a:gd name="T30" fmla="*/ 123 w 1742"/>
                <a:gd name="T31" fmla="*/ 820 h 829"/>
                <a:gd name="T32" fmla="*/ 123 w 1742"/>
                <a:gd name="T33" fmla="*/ 0 h 829"/>
                <a:gd name="T34" fmla="*/ 239 w 1742"/>
                <a:gd name="T35" fmla="*/ 0 h 829"/>
                <a:gd name="T36" fmla="*/ 239 w 1742"/>
                <a:gd name="T37" fmla="*/ 14 h 829"/>
                <a:gd name="T38" fmla="*/ 250 w 1742"/>
                <a:gd name="T39" fmla="*/ 14 h 829"/>
                <a:gd name="T40" fmla="*/ 250 w 1742"/>
                <a:gd name="T41" fmla="*/ 0 h 829"/>
                <a:gd name="T42" fmla="*/ 732 w 1742"/>
                <a:gd name="T43" fmla="*/ 0 h 829"/>
                <a:gd name="T44" fmla="*/ 732 w 1742"/>
                <a:gd name="T45" fmla="*/ 14 h 829"/>
                <a:gd name="T46" fmla="*/ 743 w 1742"/>
                <a:gd name="T47" fmla="*/ 14 h 829"/>
                <a:gd name="T48" fmla="*/ 743 w 1742"/>
                <a:gd name="T49" fmla="*/ 0 h 829"/>
                <a:gd name="T50" fmla="*/ 861 w 1742"/>
                <a:gd name="T51" fmla="*/ 0 h 829"/>
                <a:gd name="T52" fmla="*/ 861 w 1742"/>
                <a:gd name="T53" fmla="*/ 820 h 829"/>
                <a:gd name="T54" fmla="*/ 1742 w 1742"/>
                <a:gd name="T55" fmla="*/ 820 h 829"/>
                <a:gd name="T56" fmla="*/ 1742 w 1742"/>
                <a:gd name="T57" fmla="*/ 829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42" h="829">
                  <a:moveTo>
                    <a:pt x="1742" y="829"/>
                  </a:moveTo>
                  <a:lnTo>
                    <a:pt x="851" y="829"/>
                  </a:lnTo>
                  <a:lnTo>
                    <a:pt x="851" y="9"/>
                  </a:lnTo>
                  <a:lnTo>
                    <a:pt x="751" y="9"/>
                  </a:lnTo>
                  <a:lnTo>
                    <a:pt x="751" y="24"/>
                  </a:lnTo>
                  <a:lnTo>
                    <a:pt x="724" y="24"/>
                  </a:lnTo>
                  <a:lnTo>
                    <a:pt x="724" y="9"/>
                  </a:lnTo>
                  <a:lnTo>
                    <a:pt x="258" y="9"/>
                  </a:lnTo>
                  <a:lnTo>
                    <a:pt x="258" y="24"/>
                  </a:lnTo>
                  <a:lnTo>
                    <a:pt x="231" y="24"/>
                  </a:lnTo>
                  <a:lnTo>
                    <a:pt x="231" y="9"/>
                  </a:lnTo>
                  <a:lnTo>
                    <a:pt x="132" y="9"/>
                  </a:lnTo>
                  <a:lnTo>
                    <a:pt x="132" y="829"/>
                  </a:lnTo>
                  <a:lnTo>
                    <a:pt x="0" y="829"/>
                  </a:lnTo>
                  <a:lnTo>
                    <a:pt x="0" y="820"/>
                  </a:lnTo>
                  <a:lnTo>
                    <a:pt x="123" y="820"/>
                  </a:lnTo>
                  <a:lnTo>
                    <a:pt x="123" y="0"/>
                  </a:lnTo>
                  <a:lnTo>
                    <a:pt x="239" y="0"/>
                  </a:lnTo>
                  <a:lnTo>
                    <a:pt x="239" y="14"/>
                  </a:lnTo>
                  <a:lnTo>
                    <a:pt x="250" y="14"/>
                  </a:lnTo>
                  <a:lnTo>
                    <a:pt x="250" y="0"/>
                  </a:lnTo>
                  <a:lnTo>
                    <a:pt x="732" y="0"/>
                  </a:lnTo>
                  <a:lnTo>
                    <a:pt x="732" y="14"/>
                  </a:lnTo>
                  <a:lnTo>
                    <a:pt x="743" y="14"/>
                  </a:lnTo>
                  <a:lnTo>
                    <a:pt x="743" y="0"/>
                  </a:lnTo>
                  <a:lnTo>
                    <a:pt x="861" y="0"/>
                  </a:lnTo>
                  <a:lnTo>
                    <a:pt x="861" y="820"/>
                  </a:lnTo>
                  <a:lnTo>
                    <a:pt x="1742" y="820"/>
                  </a:lnTo>
                  <a:lnTo>
                    <a:pt x="1742" y="829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6"/>
            <p:cNvSpPr/>
            <p:nvPr/>
          </p:nvSpPr>
          <p:spPr bwMode="auto">
            <a:xfrm>
              <a:off x="4517" y="1471"/>
              <a:ext cx="482" cy="646"/>
            </a:xfrm>
            <a:custGeom>
              <a:avLst/>
              <a:gdLst>
                <a:gd name="T0" fmla="*/ 482 w 482"/>
                <a:gd name="T1" fmla="*/ 646 h 646"/>
                <a:gd name="T2" fmla="*/ 474 w 482"/>
                <a:gd name="T3" fmla="*/ 646 h 646"/>
                <a:gd name="T4" fmla="*/ 474 w 482"/>
                <a:gd name="T5" fmla="*/ 112 h 646"/>
                <a:gd name="T6" fmla="*/ 433 w 482"/>
                <a:gd name="T7" fmla="*/ 112 h 646"/>
                <a:gd name="T8" fmla="*/ 433 w 482"/>
                <a:gd name="T9" fmla="*/ 79 h 646"/>
                <a:gd name="T10" fmla="*/ 364 w 482"/>
                <a:gd name="T11" fmla="*/ 38 h 646"/>
                <a:gd name="T12" fmla="*/ 320 w 482"/>
                <a:gd name="T13" fmla="*/ 38 h 646"/>
                <a:gd name="T14" fmla="*/ 320 w 482"/>
                <a:gd name="T15" fmla="*/ 9 h 646"/>
                <a:gd name="T16" fmla="*/ 164 w 482"/>
                <a:gd name="T17" fmla="*/ 9 h 646"/>
                <a:gd name="T18" fmla="*/ 164 w 482"/>
                <a:gd name="T19" fmla="*/ 38 h 646"/>
                <a:gd name="T20" fmla="*/ 120 w 482"/>
                <a:gd name="T21" fmla="*/ 38 h 646"/>
                <a:gd name="T22" fmla="*/ 49 w 482"/>
                <a:gd name="T23" fmla="*/ 79 h 646"/>
                <a:gd name="T24" fmla="*/ 49 w 482"/>
                <a:gd name="T25" fmla="*/ 112 h 646"/>
                <a:gd name="T26" fmla="*/ 8 w 482"/>
                <a:gd name="T27" fmla="*/ 112 h 646"/>
                <a:gd name="T28" fmla="*/ 8 w 482"/>
                <a:gd name="T29" fmla="*/ 646 h 646"/>
                <a:gd name="T30" fmla="*/ 0 w 482"/>
                <a:gd name="T31" fmla="*/ 646 h 646"/>
                <a:gd name="T32" fmla="*/ 0 w 482"/>
                <a:gd name="T33" fmla="*/ 102 h 646"/>
                <a:gd name="T34" fmla="*/ 41 w 482"/>
                <a:gd name="T35" fmla="*/ 102 h 646"/>
                <a:gd name="T36" fmla="*/ 41 w 482"/>
                <a:gd name="T37" fmla="*/ 74 h 646"/>
                <a:gd name="T38" fmla="*/ 116 w 482"/>
                <a:gd name="T39" fmla="*/ 29 h 646"/>
                <a:gd name="T40" fmla="*/ 154 w 482"/>
                <a:gd name="T41" fmla="*/ 29 h 646"/>
                <a:gd name="T42" fmla="*/ 154 w 482"/>
                <a:gd name="T43" fmla="*/ 0 h 646"/>
                <a:gd name="T44" fmla="*/ 328 w 482"/>
                <a:gd name="T45" fmla="*/ 0 h 646"/>
                <a:gd name="T46" fmla="*/ 328 w 482"/>
                <a:gd name="T47" fmla="*/ 29 h 646"/>
                <a:gd name="T48" fmla="*/ 366 w 482"/>
                <a:gd name="T49" fmla="*/ 29 h 646"/>
                <a:gd name="T50" fmla="*/ 441 w 482"/>
                <a:gd name="T51" fmla="*/ 74 h 646"/>
                <a:gd name="T52" fmla="*/ 441 w 482"/>
                <a:gd name="T53" fmla="*/ 102 h 646"/>
                <a:gd name="T54" fmla="*/ 482 w 482"/>
                <a:gd name="T55" fmla="*/ 102 h 646"/>
                <a:gd name="T56" fmla="*/ 482 w 482"/>
                <a:gd name="T57" fmla="*/ 646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2" h="646">
                  <a:moveTo>
                    <a:pt x="482" y="646"/>
                  </a:moveTo>
                  <a:lnTo>
                    <a:pt x="474" y="646"/>
                  </a:lnTo>
                  <a:lnTo>
                    <a:pt x="474" y="112"/>
                  </a:lnTo>
                  <a:lnTo>
                    <a:pt x="433" y="112"/>
                  </a:lnTo>
                  <a:lnTo>
                    <a:pt x="433" y="79"/>
                  </a:lnTo>
                  <a:lnTo>
                    <a:pt x="364" y="38"/>
                  </a:lnTo>
                  <a:lnTo>
                    <a:pt x="320" y="38"/>
                  </a:lnTo>
                  <a:lnTo>
                    <a:pt x="320" y="9"/>
                  </a:lnTo>
                  <a:lnTo>
                    <a:pt x="164" y="9"/>
                  </a:lnTo>
                  <a:lnTo>
                    <a:pt x="164" y="38"/>
                  </a:lnTo>
                  <a:lnTo>
                    <a:pt x="120" y="38"/>
                  </a:lnTo>
                  <a:lnTo>
                    <a:pt x="49" y="79"/>
                  </a:lnTo>
                  <a:lnTo>
                    <a:pt x="49" y="112"/>
                  </a:lnTo>
                  <a:lnTo>
                    <a:pt x="8" y="112"/>
                  </a:lnTo>
                  <a:lnTo>
                    <a:pt x="8" y="646"/>
                  </a:lnTo>
                  <a:lnTo>
                    <a:pt x="0" y="646"/>
                  </a:lnTo>
                  <a:lnTo>
                    <a:pt x="0" y="102"/>
                  </a:lnTo>
                  <a:lnTo>
                    <a:pt x="41" y="102"/>
                  </a:lnTo>
                  <a:lnTo>
                    <a:pt x="41" y="74"/>
                  </a:lnTo>
                  <a:lnTo>
                    <a:pt x="116" y="29"/>
                  </a:lnTo>
                  <a:lnTo>
                    <a:pt x="154" y="29"/>
                  </a:lnTo>
                  <a:lnTo>
                    <a:pt x="154" y="0"/>
                  </a:lnTo>
                  <a:lnTo>
                    <a:pt x="328" y="0"/>
                  </a:lnTo>
                  <a:lnTo>
                    <a:pt x="328" y="29"/>
                  </a:lnTo>
                  <a:lnTo>
                    <a:pt x="366" y="29"/>
                  </a:lnTo>
                  <a:lnTo>
                    <a:pt x="441" y="74"/>
                  </a:lnTo>
                  <a:lnTo>
                    <a:pt x="441" y="102"/>
                  </a:lnTo>
                  <a:lnTo>
                    <a:pt x="482" y="102"/>
                  </a:lnTo>
                  <a:lnTo>
                    <a:pt x="482" y="646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768" y="1614"/>
              <a:ext cx="2016" cy="507"/>
            </a:xfrm>
            <a:custGeom>
              <a:avLst/>
              <a:gdLst>
                <a:gd name="T0" fmla="*/ 1125 w 1178"/>
                <a:gd name="T1" fmla="*/ 294 h 294"/>
                <a:gd name="T2" fmla="*/ 1072 w 1178"/>
                <a:gd name="T3" fmla="*/ 231 h 294"/>
                <a:gd name="T4" fmla="*/ 959 w 1178"/>
                <a:gd name="T5" fmla="*/ 111 h 294"/>
                <a:gd name="T6" fmla="*/ 710 w 1178"/>
                <a:gd name="T7" fmla="*/ 53 h 294"/>
                <a:gd name="T8" fmla="*/ 647 w 1178"/>
                <a:gd name="T9" fmla="*/ 53 h 294"/>
                <a:gd name="T10" fmla="*/ 397 w 1178"/>
                <a:gd name="T11" fmla="*/ 111 h 294"/>
                <a:gd name="T12" fmla="*/ 284 w 1178"/>
                <a:gd name="T13" fmla="*/ 231 h 294"/>
                <a:gd name="T14" fmla="*/ 232 w 1178"/>
                <a:gd name="T15" fmla="*/ 294 h 294"/>
                <a:gd name="T16" fmla="*/ 0 w 1178"/>
                <a:gd name="T17" fmla="*/ 289 h 294"/>
                <a:gd name="T18" fmla="*/ 280 w 1178"/>
                <a:gd name="T19" fmla="*/ 227 h 294"/>
                <a:gd name="T20" fmla="*/ 394 w 1178"/>
                <a:gd name="T21" fmla="*/ 107 h 294"/>
                <a:gd name="T22" fmla="*/ 652 w 1178"/>
                <a:gd name="T23" fmla="*/ 51 h 294"/>
                <a:gd name="T24" fmla="*/ 705 w 1178"/>
                <a:gd name="T25" fmla="*/ 51 h 294"/>
                <a:gd name="T26" fmla="*/ 963 w 1178"/>
                <a:gd name="T27" fmla="*/ 107 h 294"/>
                <a:gd name="T28" fmla="*/ 1076 w 1178"/>
                <a:gd name="T29" fmla="*/ 227 h 294"/>
                <a:gd name="T30" fmla="*/ 1178 w 1178"/>
                <a:gd name="T31" fmla="*/ 289 h 294"/>
                <a:gd name="T32" fmla="*/ 1079 w 1178"/>
                <a:gd name="T33" fmla="*/ 294 h 294"/>
                <a:gd name="T34" fmla="*/ 1077 w 1178"/>
                <a:gd name="T35" fmla="*/ 293 h 294"/>
                <a:gd name="T36" fmla="*/ 1014 w 1178"/>
                <a:gd name="T37" fmla="*/ 214 h 294"/>
                <a:gd name="T38" fmla="*/ 838 w 1178"/>
                <a:gd name="T39" fmla="*/ 54 h 294"/>
                <a:gd name="T40" fmla="*/ 715 w 1178"/>
                <a:gd name="T41" fmla="*/ 94 h 294"/>
                <a:gd name="T42" fmla="*/ 690 w 1178"/>
                <a:gd name="T43" fmla="*/ 292 h 294"/>
                <a:gd name="T44" fmla="*/ 685 w 1178"/>
                <a:gd name="T45" fmla="*/ 283 h 294"/>
                <a:gd name="T46" fmla="*/ 760 w 1178"/>
                <a:gd name="T47" fmla="*/ 34 h 294"/>
                <a:gd name="T48" fmla="*/ 1000 w 1178"/>
                <a:gd name="T49" fmla="*/ 190 h 294"/>
                <a:gd name="T50" fmla="*/ 1057 w 1178"/>
                <a:gd name="T51" fmla="*/ 257 h 294"/>
                <a:gd name="T52" fmla="*/ 1081 w 1178"/>
                <a:gd name="T53" fmla="*/ 294 h 294"/>
                <a:gd name="T54" fmla="*/ 277 w 1178"/>
                <a:gd name="T55" fmla="*/ 294 h 294"/>
                <a:gd name="T56" fmla="*/ 300 w 1178"/>
                <a:gd name="T57" fmla="*/ 257 h 294"/>
                <a:gd name="T58" fmla="*/ 356 w 1178"/>
                <a:gd name="T59" fmla="*/ 190 h 294"/>
                <a:gd name="T60" fmla="*/ 597 w 1178"/>
                <a:gd name="T61" fmla="*/ 34 h 294"/>
                <a:gd name="T62" fmla="*/ 672 w 1178"/>
                <a:gd name="T63" fmla="*/ 283 h 294"/>
                <a:gd name="T64" fmla="*/ 666 w 1178"/>
                <a:gd name="T65" fmla="*/ 292 h 294"/>
                <a:gd name="T66" fmla="*/ 641 w 1178"/>
                <a:gd name="T67" fmla="*/ 94 h 294"/>
                <a:gd name="T68" fmla="*/ 519 w 1178"/>
                <a:gd name="T69" fmla="*/ 54 h 294"/>
                <a:gd name="T70" fmla="*/ 342 w 1178"/>
                <a:gd name="T71" fmla="*/ 214 h 294"/>
                <a:gd name="T72" fmla="*/ 280 w 1178"/>
                <a:gd name="T73" fmla="*/ 293 h 294"/>
                <a:gd name="T74" fmla="*/ 277 w 1178"/>
                <a:gd name="T75" fmla="*/ 29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8" h="294">
                  <a:moveTo>
                    <a:pt x="1178" y="294"/>
                  </a:moveTo>
                  <a:cubicBezTo>
                    <a:pt x="1125" y="294"/>
                    <a:pt x="1125" y="294"/>
                    <a:pt x="1125" y="294"/>
                  </a:cubicBezTo>
                  <a:cubicBezTo>
                    <a:pt x="1124" y="293"/>
                    <a:pt x="1124" y="293"/>
                    <a:pt x="1124" y="293"/>
                  </a:cubicBezTo>
                  <a:cubicBezTo>
                    <a:pt x="1124" y="293"/>
                    <a:pt x="1082" y="242"/>
                    <a:pt x="1072" y="231"/>
                  </a:cubicBezTo>
                  <a:cubicBezTo>
                    <a:pt x="1068" y="226"/>
                    <a:pt x="1068" y="226"/>
                    <a:pt x="1068" y="226"/>
                  </a:cubicBezTo>
                  <a:cubicBezTo>
                    <a:pt x="1034" y="186"/>
                    <a:pt x="1000" y="145"/>
                    <a:pt x="959" y="111"/>
                  </a:cubicBezTo>
                  <a:cubicBezTo>
                    <a:pt x="918" y="76"/>
                    <a:pt x="877" y="43"/>
                    <a:pt x="833" y="28"/>
                  </a:cubicBezTo>
                  <a:cubicBezTo>
                    <a:pt x="769" y="6"/>
                    <a:pt x="728" y="14"/>
                    <a:pt x="710" y="53"/>
                  </a:cubicBezTo>
                  <a:cubicBezTo>
                    <a:pt x="705" y="63"/>
                    <a:pt x="683" y="64"/>
                    <a:pt x="678" y="64"/>
                  </a:cubicBezTo>
                  <a:cubicBezTo>
                    <a:pt x="674" y="64"/>
                    <a:pt x="652" y="63"/>
                    <a:pt x="647" y="53"/>
                  </a:cubicBezTo>
                  <a:cubicBezTo>
                    <a:pt x="629" y="14"/>
                    <a:pt x="587" y="6"/>
                    <a:pt x="524" y="28"/>
                  </a:cubicBezTo>
                  <a:cubicBezTo>
                    <a:pt x="479" y="43"/>
                    <a:pt x="439" y="76"/>
                    <a:pt x="397" y="111"/>
                  </a:cubicBezTo>
                  <a:cubicBezTo>
                    <a:pt x="357" y="145"/>
                    <a:pt x="322" y="186"/>
                    <a:pt x="289" y="226"/>
                  </a:cubicBezTo>
                  <a:cubicBezTo>
                    <a:pt x="284" y="231"/>
                    <a:pt x="284" y="231"/>
                    <a:pt x="284" y="231"/>
                  </a:cubicBezTo>
                  <a:cubicBezTo>
                    <a:pt x="275" y="242"/>
                    <a:pt x="233" y="293"/>
                    <a:pt x="232" y="293"/>
                  </a:cubicBezTo>
                  <a:cubicBezTo>
                    <a:pt x="232" y="294"/>
                    <a:pt x="232" y="294"/>
                    <a:pt x="232" y="294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229" y="289"/>
                    <a:pt x="229" y="289"/>
                    <a:pt x="229" y="289"/>
                  </a:cubicBezTo>
                  <a:cubicBezTo>
                    <a:pt x="235" y="282"/>
                    <a:pt x="271" y="238"/>
                    <a:pt x="280" y="227"/>
                  </a:cubicBezTo>
                  <a:cubicBezTo>
                    <a:pt x="285" y="222"/>
                    <a:pt x="285" y="222"/>
                    <a:pt x="285" y="222"/>
                  </a:cubicBezTo>
                  <a:cubicBezTo>
                    <a:pt x="318" y="183"/>
                    <a:pt x="353" y="141"/>
                    <a:pt x="394" y="107"/>
                  </a:cubicBezTo>
                  <a:cubicBezTo>
                    <a:pt x="436" y="72"/>
                    <a:pt x="477" y="39"/>
                    <a:pt x="522" y="23"/>
                  </a:cubicBezTo>
                  <a:cubicBezTo>
                    <a:pt x="589" y="0"/>
                    <a:pt x="632" y="9"/>
                    <a:pt x="652" y="51"/>
                  </a:cubicBezTo>
                  <a:cubicBezTo>
                    <a:pt x="654" y="56"/>
                    <a:pt x="667" y="58"/>
                    <a:pt x="678" y="58"/>
                  </a:cubicBezTo>
                  <a:cubicBezTo>
                    <a:pt x="690" y="58"/>
                    <a:pt x="703" y="56"/>
                    <a:pt x="705" y="51"/>
                  </a:cubicBezTo>
                  <a:cubicBezTo>
                    <a:pt x="724" y="9"/>
                    <a:pt x="768" y="0"/>
                    <a:pt x="834" y="23"/>
                  </a:cubicBezTo>
                  <a:cubicBezTo>
                    <a:pt x="880" y="39"/>
                    <a:pt x="921" y="72"/>
                    <a:pt x="963" y="107"/>
                  </a:cubicBezTo>
                  <a:cubicBezTo>
                    <a:pt x="1003" y="141"/>
                    <a:pt x="1038" y="183"/>
                    <a:pt x="1072" y="222"/>
                  </a:cubicBezTo>
                  <a:cubicBezTo>
                    <a:pt x="1076" y="227"/>
                    <a:pt x="1076" y="227"/>
                    <a:pt x="1076" y="227"/>
                  </a:cubicBezTo>
                  <a:cubicBezTo>
                    <a:pt x="1085" y="238"/>
                    <a:pt x="1122" y="282"/>
                    <a:pt x="1128" y="289"/>
                  </a:cubicBezTo>
                  <a:cubicBezTo>
                    <a:pt x="1178" y="289"/>
                    <a:pt x="1178" y="289"/>
                    <a:pt x="1178" y="289"/>
                  </a:cubicBezTo>
                  <a:lnTo>
                    <a:pt x="1178" y="294"/>
                  </a:lnTo>
                  <a:close/>
                  <a:moveTo>
                    <a:pt x="1079" y="294"/>
                  </a:moveTo>
                  <a:cubicBezTo>
                    <a:pt x="1079" y="292"/>
                    <a:pt x="1079" y="292"/>
                    <a:pt x="1079" y="292"/>
                  </a:cubicBezTo>
                  <a:cubicBezTo>
                    <a:pt x="1077" y="293"/>
                    <a:pt x="1077" y="293"/>
                    <a:pt x="1077" y="293"/>
                  </a:cubicBezTo>
                  <a:cubicBezTo>
                    <a:pt x="1076" y="290"/>
                    <a:pt x="1055" y="263"/>
                    <a:pt x="1053" y="260"/>
                  </a:cubicBezTo>
                  <a:cubicBezTo>
                    <a:pt x="1039" y="243"/>
                    <a:pt x="1026" y="228"/>
                    <a:pt x="1014" y="214"/>
                  </a:cubicBezTo>
                  <a:cubicBezTo>
                    <a:pt x="1008" y="208"/>
                    <a:pt x="1002" y="201"/>
                    <a:pt x="996" y="194"/>
                  </a:cubicBezTo>
                  <a:cubicBezTo>
                    <a:pt x="950" y="140"/>
                    <a:pt x="902" y="84"/>
                    <a:pt x="838" y="54"/>
                  </a:cubicBezTo>
                  <a:cubicBezTo>
                    <a:pt x="814" y="44"/>
                    <a:pt x="786" y="33"/>
                    <a:pt x="761" y="40"/>
                  </a:cubicBezTo>
                  <a:cubicBezTo>
                    <a:pt x="736" y="46"/>
                    <a:pt x="723" y="73"/>
                    <a:pt x="715" y="94"/>
                  </a:cubicBezTo>
                  <a:cubicBezTo>
                    <a:pt x="695" y="156"/>
                    <a:pt x="693" y="218"/>
                    <a:pt x="690" y="283"/>
                  </a:cubicBezTo>
                  <a:cubicBezTo>
                    <a:pt x="690" y="292"/>
                    <a:pt x="690" y="292"/>
                    <a:pt x="690" y="292"/>
                  </a:cubicBezTo>
                  <a:cubicBezTo>
                    <a:pt x="685" y="291"/>
                    <a:pt x="685" y="291"/>
                    <a:pt x="685" y="291"/>
                  </a:cubicBezTo>
                  <a:cubicBezTo>
                    <a:pt x="685" y="283"/>
                    <a:pt x="685" y="283"/>
                    <a:pt x="685" y="283"/>
                  </a:cubicBezTo>
                  <a:cubicBezTo>
                    <a:pt x="687" y="217"/>
                    <a:pt x="689" y="155"/>
                    <a:pt x="710" y="92"/>
                  </a:cubicBezTo>
                  <a:cubicBezTo>
                    <a:pt x="718" y="70"/>
                    <a:pt x="733" y="42"/>
                    <a:pt x="760" y="34"/>
                  </a:cubicBezTo>
                  <a:cubicBezTo>
                    <a:pt x="787" y="28"/>
                    <a:pt x="815" y="38"/>
                    <a:pt x="840" y="50"/>
                  </a:cubicBezTo>
                  <a:cubicBezTo>
                    <a:pt x="905" y="80"/>
                    <a:pt x="954" y="136"/>
                    <a:pt x="1000" y="190"/>
                  </a:cubicBezTo>
                  <a:cubicBezTo>
                    <a:pt x="1006" y="197"/>
                    <a:pt x="1012" y="204"/>
                    <a:pt x="1018" y="211"/>
                  </a:cubicBezTo>
                  <a:cubicBezTo>
                    <a:pt x="1030" y="225"/>
                    <a:pt x="1043" y="240"/>
                    <a:pt x="1057" y="257"/>
                  </a:cubicBezTo>
                  <a:cubicBezTo>
                    <a:pt x="1069" y="272"/>
                    <a:pt x="1083" y="290"/>
                    <a:pt x="1082" y="293"/>
                  </a:cubicBezTo>
                  <a:cubicBezTo>
                    <a:pt x="1081" y="294"/>
                    <a:pt x="1081" y="294"/>
                    <a:pt x="1081" y="294"/>
                  </a:cubicBezTo>
                  <a:lnTo>
                    <a:pt x="1079" y="294"/>
                  </a:lnTo>
                  <a:close/>
                  <a:moveTo>
                    <a:pt x="277" y="294"/>
                  </a:moveTo>
                  <a:cubicBezTo>
                    <a:pt x="275" y="293"/>
                    <a:pt x="275" y="293"/>
                    <a:pt x="275" y="293"/>
                  </a:cubicBezTo>
                  <a:cubicBezTo>
                    <a:pt x="274" y="290"/>
                    <a:pt x="292" y="267"/>
                    <a:pt x="300" y="257"/>
                  </a:cubicBezTo>
                  <a:cubicBezTo>
                    <a:pt x="314" y="240"/>
                    <a:pt x="326" y="225"/>
                    <a:pt x="338" y="211"/>
                  </a:cubicBezTo>
                  <a:cubicBezTo>
                    <a:pt x="344" y="204"/>
                    <a:pt x="350" y="197"/>
                    <a:pt x="356" y="190"/>
                  </a:cubicBezTo>
                  <a:cubicBezTo>
                    <a:pt x="403" y="136"/>
                    <a:pt x="451" y="80"/>
                    <a:pt x="517" y="50"/>
                  </a:cubicBezTo>
                  <a:cubicBezTo>
                    <a:pt x="541" y="38"/>
                    <a:pt x="570" y="28"/>
                    <a:pt x="597" y="34"/>
                  </a:cubicBezTo>
                  <a:cubicBezTo>
                    <a:pt x="624" y="42"/>
                    <a:pt x="639" y="70"/>
                    <a:pt x="646" y="92"/>
                  </a:cubicBezTo>
                  <a:cubicBezTo>
                    <a:pt x="667" y="155"/>
                    <a:pt x="669" y="217"/>
                    <a:pt x="672" y="283"/>
                  </a:cubicBezTo>
                  <a:cubicBezTo>
                    <a:pt x="672" y="291"/>
                    <a:pt x="672" y="291"/>
                    <a:pt x="672" y="291"/>
                  </a:cubicBezTo>
                  <a:cubicBezTo>
                    <a:pt x="666" y="292"/>
                    <a:pt x="666" y="292"/>
                    <a:pt x="666" y="292"/>
                  </a:cubicBezTo>
                  <a:cubicBezTo>
                    <a:pt x="666" y="283"/>
                    <a:pt x="666" y="283"/>
                    <a:pt x="666" y="283"/>
                  </a:cubicBezTo>
                  <a:cubicBezTo>
                    <a:pt x="664" y="218"/>
                    <a:pt x="662" y="156"/>
                    <a:pt x="641" y="94"/>
                  </a:cubicBezTo>
                  <a:cubicBezTo>
                    <a:pt x="634" y="73"/>
                    <a:pt x="620" y="46"/>
                    <a:pt x="595" y="40"/>
                  </a:cubicBezTo>
                  <a:cubicBezTo>
                    <a:pt x="570" y="33"/>
                    <a:pt x="543" y="44"/>
                    <a:pt x="519" y="54"/>
                  </a:cubicBezTo>
                  <a:cubicBezTo>
                    <a:pt x="455" y="84"/>
                    <a:pt x="407" y="140"/>
                    <a:pt x="360" y="194"/>
                  </a:cubicBezTo>
                  <a:cubicBezTo>
                    <a:pt x="354" y="201"/>
                    <a:pt x="348" y="208"/>
                    <a:pt x="342" y="214"/>
                  </a:cubicBezTo>
                  <a:cubicBezTo>
                    <a:pt x="330" y="228"/>
                    <a:pt x="318" y="243"/>
                    <a:pt x="304" y="260"/>
                  </a:cubicBezTo>
                  <a:cubicBezTo>
                    <a:pt x="302" y="263"/>
                    <a:pt x="281" y="290"/>
                    <a:pt x="280" y="293"/>
                  </a:cubicBezTo>
                  <a:cubicBezTo>
                    <a:pt x="278" y="291"/>
                    <a:pt x="278" y="291"/>
                    <a:pt x="278" y="291"/>
                  </a:cubicBezTo>
                  <a:cubicBezTo>
                    <a:pt x="277" y="292"/>
                    <a:pt x="277" y="292"/>
                    <a:pt x="277" y="292"/>
                  </a:cubicBezTo>
                  <a:lnTo>
                    <a:pt x="277" y="29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8"/>
            <p:cNvSpPr/>
            <p:nvPr/>
          </p:nvSpPr>
          <p:spPr bwMode="auto">
            <a:xfrm>
              <a:off x="2784" y="1893"/>
              <a:ext cx="1027" cy="228"/>
            </a:xfrm>
            <a:custGeom>
              <a:avLst/>
              <a:gdLst>
                <a:gd name="T0" fmla="*/ 1027 w 1027"/>
                <a:gd name="T1" fmla="*/ 228 h 228"/>
                <a:gd name="T2" fmla="*/ 879 w 1027"/>
                <a:gd name="T3" fmla="*/ 228 h 228"/>
                <a:gd name="T4" fmla="*/ 879 w 1027"/>
                <a:gd name="T5" fmla="*/ 11 h 228"/>
                <a:gd name="T6" fmla="*/ 67 w 1027"/>
                <a:gd name="T7" fmla="*/ 11 h 228"/>
                <a:gd name="T8" fmla="*/ 67 w 1027"/>
                <a:gd name="T9" fmla="*/ 228 h 228"/>
                <a:gd name="T10" fmla="*/ 0 w 1027"/>
                <a:gd name="T11" fmla="*/ 228 h 228"/>
                <a:gd name="T12" fmla="*/ 0 w 1027"/>
                <a:gd name="T13" fmla="*/ 219 h 228"/>
                <a:gd name="T14" fmla="*/ 57 w 1027"/>
                <a:gd name="T15" fmla="*/ 219 h 228"/>
                <a:gd name="T16" fmla="*/ 57 w 1027"/>
                <a:gd name="T17" fmla="*/ 0 h 228"/>
                <a:gd name="T18" fmla="*/ 887 w 1027"/>
                <a:gd name="T19" fmla="*/ 0 h 228"/>
                <a:gd name="T20" fmla="*/ 887 w 1027"/>
                <a:gd name="T21" fmla="*/ 219 h 228"/>
                <a:gd name="T22" fmla="*/ 1027 w 1027"/>
                <a:gd name="T23" fmla="*/ 219 h 228"/>
                <a:gd name="T24" fmla="*/ 1027 w 1027"/>
                <a:gd name="T2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228">
                  <a:moveTo>
                    <a:pt x="1027" y="228"/>
                  </a:moveTo>
                  <a:lnTo>
                    <a:pt x="879" y="228"/>
                  </a:lnTo>
                  <a:lnTo>
                    <a:pt x="879" y="11"/>
                  </a:lnTo>
                  <a:lnTo>
                    <a:pt x="67" y="11"/>
                  </a:lnTo>
                  <a:lnTo>
                    <a:pt x="67" y="228"/>
                  </a:lnTo>
                  <a:lnTo>
                    <a:pt x="0" y="228"/>
                  </a:lnTo>
                  <a:lnTo>
                    <a:pt x="0" y="219"/>
                  </a:lnTo>
                  <a:lnTo>
                    <a:pt x="57" y="219"/>
                  </a:lnTo>
                  <a:lnTo>
                    <a:pt x="57" y="0"/>
                  </a:lnTo>
                  <a:lnTo>
                    <a:pt x="887" y="0"/>
                  </a:lnTo>
                  <a:lnTo>
                    <a:pt x="887" y="219"/>
                  </a:lnTo>
                  <a:lnTo>
                    <a:pt x="1027" y="219"/>
                  </a:lnTo>
                  <a:lnTo>
                    <a:pt x="1027" y="228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9"/>
            <p:cNvSpPr/>
            <p:nvPr/>
          </p:nvSpPr>
          <p:spPr bwMode="auto">
            <a:xfrm>
              <a:off x="3159" y="1948"/>
              <a:ext cx="183" cy="169"/>
            </a:xfrm>
            <a:custGeom>
              <a:avLst/>
              <a:gdLst>
                <a:gd name="T0" fmla="*/ 5 w 107"/>
                <a:gd name="T1" fmla="*/ 98 h 98"/>
                <a:gd name="T2" fmla="*/ 0 w 107"/>
                <a:gd name="T3" fmla="*/ 98 h 98"/>
                <a:gd name="T4" fmla="*/ 0 w 107"/>
                <a:gd name="T5" fmla="*/ 13 h 98"/>
                <a:gd name="T6" fmla="*/ 6 w 107"/>
                <a:gd name="T7" fmla="*/ 7 h 98"/>
                <a:gd name="T8" fmla="*/ 11 w 107"/>
                <a:gd name="T9" fmla="*/ 6 h 98"/>
                <a:gd name="T10" fmla="*/ 19 w 107"/>
                <a:gd name="T11" fmla="*/ 4 h 98"/>
                <a:gd name="T12" fmla="*/ 28 w 107"/>
                <a:gd name="T13" fmla="*/ 0 h 98"/>
                <a:gd name="T14" fmla="*/ 29 w 107"/>
                <a:gd name="T15" fmla="*/ 0 h 98"/>
                <a:gd name="T16" fmla="*/ 59 w 107"/>
                <a:gd name="T17" fmla="*/ 0 h 98"/>
                <a:gd name="T18" fmla="*/ 78 w 107"/>
                <a:gd name="T19" fmla="*/ 0 h 98"/>
                <a:gd name="T20" fmla="*/ 86 w 107"/>
                <a:gd name="T21" fmla="*/ 4 h 98"/>
                <a:gd name="T22" fmla="*/ 91 w 107"/>
                <a:gd name="T23" fmla="*/ 5 h 98"/>
                <a:gd name="T24" fmla="*/ 94 w 107"/>
                <a:gd name="T25" fmla="*/ 5 h 98"/>
                <a:gd name="T26" fmla="*/ 94 w 107"/>
                <a:gd name="T27" fmla="*/ 6 h 98"/>
                <a:gd name="T28" fmla="*/ 107 w 107"/>
                <a:gd name="T29" fmla="*/ 20 h 98"/>
                <a:gd name="T30" fmla="*/ 107 w 107"/>
                <a:gd name="T31" fmla="*/ 74 h 98"/>
                <a:gd name="T32" fmla="*/ 107 w 107"/>
                <a:gd name="T33" fmla="*/ 97 h 98"/>
                <a:gd name="T34" fmla="*/ 102 w 107"/>
                <a:gd name="T35" fmla="*/ 97 h 98"/>
                <a:gd name="T36" fmla="*/ 101 w 107"/>
                <a:gd name="T37" fmla="*/ 74 h 98"/>
                <a:gd name="T38" fmla="*/ 101 w 107"/>
                <a:gd name="T39" fmla="*/ 20 h 98"/>
                <a:gd name="T40" fmla="*/ 94 w 107"/>
                <a:gd name="T41" fmla="*/ 11 h 98"/>
                <a:gd name="T42" fmla="*/ 93 w 107"/>
                <a:gd name="T43" fmla="*/ 11 h 98"/>
                <a:gd name="T44" fmla="*/ 91 w 107"/>
                <a:gd name="T45" fmla="*/ 11 h 98"/>
                <a:gd name="T46" fmla="*/ 82 w 107"/>
                <a:gd name="T47" fmla="*/ 7 h 98"/>
                <a:gd name="T48" fmla="*/ 78 w 107"/>
                <a:gd name="T49" fmla="*/ 6 h 98"/>
                <a:gd name="T50" fmla="*/ 59 w 107"/>
                <a:gd name="T51" fmla="*/ 6 h 98"/>
                <a:gd name="T52" fmla="*/ 29 w 107"/>
                <a:gd name="T53" fmla="*/ 6 h 98"/>
                <a:gd name="T54" fmla="*/ 27 w 107"/>
                <a:gd name="T55" fmla="*/ 6 h 98"/>
                <a:gd name="T56" fmla="*/ 24 w 107"/>
                <a:gd name="T57" fmla="*/ 7 h 98"/>
                <a:gd name="T58" fmla="*/ 20 w 107"/>
                <a:gd name="T59" fmla="*/ 10 h 98"/>
                <a:gd name="T60" fmla="*/ 13 w 107"/>
                <a:gd name="T61" fmla="*/ 11 h 98"/>
                <a:gd name="T62" fmla="*/ 6 w 107"/>
                <a:gd name="T63" fmla="*/ 12 h 98"/>
                <a:gd name="T64" fmla="*/ 5 w 107"/>
                <a:gd name="T65" fmla="*/ 12 h 98"/>
                <a:gd name="T66" fmla="*/ 5 w 107"/>
                <a:gd name="T67" fmla="*/ 13 h 98"/>
                <a:gd name="T68" fmla="*/ 5 w 107"/>
                <a:gd name="T6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" h="98">
                  <a:moveTo>
                    <a:pt x="5" y="98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65"/>
                    <a:pt x="0" y="46"/>
                    <a:pt x="0" y="13"/>
                  </a:cubicBezTo>
                  <a:cubicBezTo>
                    <a:pt x="0" y="11"/>
                    <a:pt x="1" y="7"/>
                    <a:pt x="6" y="7"/>
                  </a:cubicBezTo>
                  <a:cubicBezTo>
                    <a:pt x="8" y="6"/>
                    <a:pt x="10" y="6"/>
                    <a:pt x="11" y="6"/>
                  </a:cubicBezTo>
                  <a:cubicBezTo>
                    <a:pt x="14" y="5"/>
                    <a:pt x="16" y="4"/>
                    <a:pt x="19" y="4"/>
                  </a:cubicBezTo>
                  <a:cubicBezTo>
                    <a:pt x="21" y="0"/>
                    <a:pt x="25" y="0"/>
                    <a:pt x="28" y="0"/>
                  </a:cubicBezTo>
                  <a:cubicBezTo>
                    <a:pt x="28" y="0"/>
                    <a:pt x="29" y="0"/>
                    <a:pt x="29" y="0"/>
                  </a:cubicBezTo>
                  <a:cubicBezTo>
                    <a:pt x="39" y="0"/>
                    <a:pt x="49" y="0"/>
                    <a:pt x="5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1"/>
                    <a:pt x="86" y="4"/>
                  </a:cubicBezTo>
                  <a:cubicBezTo>
                    <a:pt x="87" y="5"/>
                    <a:pt x="89" y="5"/>
                    <a:pt x="91" y="5"/>
                  </a:cubicBezTo>
                  <a:cubicBezTo>
                    <a:pt x="92" y="5"/>
                    <a:pt x="93" y="5"/>
                    <a:pt x="94" y="5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106" y="7"/>
                    <a:pt x="107" y="8"/>
                    <a:pt x="107" y="20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7" y="81"/>
                    <a:pt x="107" y="86"/>
                    <a:pt x="107" y="97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1" y="86"/>
                    <a:pt x="101" y="81"/>
                    <a:pt x="101" y="74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2"/>
                    <a:pt x="101" y="12"/>
                    <a:pt x="94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1"/>
                    <a:pt x="92" y="11"/>
                    <a:pt x="91" y="11"/>
                  </a:cubicBezTo>
                  <a:cubicBezTo>
                    <a:pt x="88" y="10"/>
                    <a:pt x="84" y="10"/>
                    <a:pt x="82" y="7"/>
                  </a:cubicBezTo>
                  <a:cubicBezTo>
                    <a:pt x="81" y="6"/>
                    <a:pt x="80" y="6"/>
                    <a:pt x="78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49" y="6"/>
                    <a:pt x="39" y="6"/>
                    <a:pt x="29" y="6"/>
                  </a:cubicBezTo>
                  <a:cubicBezTo>
                    <a:pt x="28" y="6"/>
                    <a:pt x="28" y="6"/>
                    <a:pt x="27" y="6"/>
                  </a:cubicBezTo>
                  <a:cubicBezTo>
                    <a:pt x="24" y="5"/>
                    <a:pt x="24" y="5"/>
                    <a:pt x="24" y="7"/>
                  </a:cubicBezTo>
                  <a:cubicBezTo>
                    <a:pt x="24" y="8"/>
                    <a:pt x="23" y="10"/>
                    <a:pt x="20" y="10"/>
                  </a:cubicBezTo>
                  <a:cubicBezTo>
                    <a:pt x="17" y="10"/>
                    <a:pt x="15" y="10"/>
                    <a:pt x="13" y="11"/>
                  </a:cubicBezTo>
                  <a:cubicBezTo>
                    <a:pt x="11" y="11"/>
                    <a:pt x="9" y="12"/>
                    <a:pt x="6" y="12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5" y="46"/>
                    <a:pt x="5" y="65"/>
                    <a:pt x="5" y="9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2647" y="1656"/>
              <a:ext cx="1226" cy="229"/>
            </a:xfrm>
            <a:custGeom>
              <a:avLst/>
              <a:gdLst>
                <a:gd name="T0" fmla="*/ 67 w 716"/>
                <a:gd name="T1" fmla="*/ 112 h 133"/>
                <a:gd name="T2" fmla="*/ 49 w 716"/>
                <a:gd name="T3" fmla="*/ 101 h 133"/>
                <a:gd name="T4" fmla="*/ 30 w 716"/>
                <a:gd name="T5" fmla="*/ 86 h 133"/>
                <a:gd name="T6" fmla="*/ 11 w 716"/>
                <a:gd name="T7" fmla="*/ 53 h 133"/>
                <a:gd name="T8" fmla="*/ 25 w 716"/>
                <a:gd name="T9" fmla="*/ 52 h 133"/>
                <a:gd name="T10" fmla="*/ 36 w 716"/>
                <a:gd name="T11" fmla="*/ 52 h 133"/>
                <a:gd name="T12" fmla="*/ 45 w 716"/>
                <a:gd name="T13" fmla="*/ 52 h 133"/>
                <a:gd name="T14" fmla="*/ 55 w 716"/>
                <a:gd name="T15" fmla="*/ 54 h 133"/>
                <a:gd name="T16" fmla="*/ 72 w 716"/>
                <a:gd name="T17" fmla="*/ 60 h 133"/>
                <a:gd name="T18" fmla="*/ 73 w 716"/>
                <a:gd name="T19" fmla="*/ 56 h 133"/>
                <a:gd name="T20" fmla="*/ 93 w 716"/>
                <a:gd name="T21" fmla="*/ 56 h 133"/>
                <a:gd name="T22" fmla="*/ 127 w 716"/>
                <a:gd name="T23" fmla="*/ 62 h 133"/>
                <a:gd name="T24" fmla="*/ 150 w 716"/>
                <a:gd name="T25" fmla="*/ 62 h 133"/>
                <a:gd name="T26" fmla="*/ 173 w 716"/>
                <a:gd name="T27" fmla="*/ 48 h 133"/>
                <a:gd name="T28" fmla="*/ 178 w 716"/>
                <a:gd name="T29" fmla="*/ 19 h 133"/>
                <a:gd name="T30" fmla="*/ 190 w 716"/>
                <a:gd name="T31" fmla="*/ 11 h 133"/>
                <a:gd name="T32" fmla="*/ 207 w 716"/>
                <a:gd name="T33" fmla="*/ 2 h 133"/>
                <a:gd name="T34" fmla="*/ 211 w 716"/>
                <a:gd name="T35" fmla="*/ 23 h 133"/>
                <a:gd name="T36" fmla="*/ 496 w 716"/>
                <a:gd name="T37" fmla="*/ 27 h 133"/>
                <a:gd name="T38" fmla="*/ 516 w 716"/>
                <a:gd name="T39" fmla="*/ 8 h 133"/>
                <a:gd name="T40" fmla="*/ 530 w 716"/>
                <a:gd name="T41" fmla="*/ 10 h 133"/>
                <a:gd name="T42" fmla="*/ 536 w 716"/>
                <a:gd name="T43" fmla="*/ 28 h 133"/>
                <a:gd name="T44" fmla="*/ 561 w 716"/>
                <a:gd name="T45" fmla="*/ 62 h 133"/>
                <a:gd name="T46" fmla="*/ 612 w 716"/>
                <a:gd name="T47" fmla="*/ 56 h 133"/>
                <a:gd name="T48" fmla="*/ 622 w 716"/>
                <a:gd name="T49" fmla="*/ 64 h 133"/>
                <a:gd name="T50" fmla="*/ 635 w 716"/>
                <a:gd name="T51" fmla="*/ 59 h 133"/>
                <a:gd name="T52" fmla="*/ 649 w 716"/>
                <a:gd name="T53" fmla="*/ 63 h 133"/>
                <a:gd name="T54" fmla="*/ 662 w 716"/>
                <a:gd name="T55" fmla="*/ 61 h 133"/>
                <a:gd name="T56" fmla="*/ 678 w 716"/>
                <a:gd name="T57" fmla="*/ 56 h 133"/>
                <a:gd name="T58" fmla="*/ 691 w 716"/>
                <a:gd name="T59" fmla="*/ 54 h 133"/>
                <a:gd name="T60" fmla="*/ 702 w 716"/>
                <a:gd name="T61" fmla="*/ 52 h 133"/>
                <a:gd name="T62" fmla="*/ 714 w 716"/>
                <a:gd name="T63" fmla="*/ 60 h 133"/>
                <a:gd name="T64" fmla="*/ 684 w 716"/>
                <a:gd name="T65" fmla="*/ 90 h 133"/>
                <a:gd name="T66" fmla="*/ 653 w 716"/>
                <a:gd name="T67" fmla="*/ 108 h 133"/>
                <a:gd name="T68" fmla="*/ 601 w 716"/>
                <a:gd name="T69" fmla="*/ 133 h 133"/>
                <a:gd name="T70" fmla="*/ 599 w 716"/>
                <a:gd name="T71" fmla="*/ 128 h 133"/>
                <a:gd name="T72" fmla="*/ 652 w 716"/>
                <a:gd name="T73" fmla="*/ 103 h 133"/>
                <a:gd name="T74" fmla="*/ 691 w 716"/>
                <a:gd name="T75" fmla="*/ 78 h 133"/>
                <a:gd name="T76" fmla="*/ 701 w 716"/>
                <a:gd name="T77" fmla="*/ 58 h 133"/>
                <a:gd name="T78" fmla="*/ 683 w 716"/>
                <a:gd name="T79" fmla="*/ 57 h 133"/>
                <a:gd name="T80" fmla="*/ 657 w 716"/>
                <a:gd name="T81" fmla="*/ 64 h 133"/>
                <a:gd name="T82" fmla="*/ 637 w 716"/>
                <a:gd name="T83" fmla="*/ 70 h 133"/>
                <a:gd name="T84" fmla="*/ 616 w 716"/>
                <a:gd name="T85" fmla="*/ 63 h 133"/>
                <a:gd name="T86" fmla="*/ 606 w 716"/>
                <a:gd name="T87" fmla="*/ 66 h 133"/>
                <a:gd name="T88" fmla="*/ 562 w 716"/>
                <a:gd name="T89" fmla="*/ 67 h 133"/>
                <a:gd name="T90" fmla="*/ 530 w 716"/>
                <a:gd name="T91" fmla="*/ 26 h 133"/>
                <a:gd name="T92" fmla="*/ 518 w 716"/>
                <a:gd name="T93" fmla="*/ 15 h 133"/>
                <a:gd name="T94" fmla="*/ 508 w 716"/>
                <a:gd name="T95" fmla="*/ 21 h 133"/>
                <a:gd name="T96" fmla="*/ 220 w 716"/>
                <a:gd name="T97" fmla="*/ 32 h 133"/>
                <a:gd name="T98" fmla="*/ 206 w 716"/>
                <a:gd name="T99" fmla="*/ 15 h 133"/>
                <a:gd name="T100" fmla="*/ 193 w 716"/>
                <a:gd name="T101" fmla="*/ 16 h 133"/>
                <a:gd name="T102" fmla="*/ 182 w 716"/>
                <a:gd name="T103" fmla="*/ 30 h 133"/>
                <a:gd name="T104" fmla="*/ 152 w 716"/>
                <a:gd name="T105" fmla="*/ 67 h 133"/>
                <a:gd name="T106" fmla="*/ 108 w 716"/>
                <a:gd name="T107" fmla="*/ 66 h 133"/>
                <a:gd name="T108" fmla="*/ 96 w 716"/>
                <a:gd name="T109" fmla="*/ 60 h 133"/>
                <a:gd name="T110" fmla="*/ 80 w 716"/>
                <a:gd name="T111" fmla="*/ 68 h 133"/>
                <a:gd name="T112" fmla="*/ 56 w 716"/>
                <a:gd name="T113" fmla="*/ 64 h 133"/>
                <a:gd name="T114" fmla="*/ 33 w 716"/>
                <a:gd name="T115" fmla="*/ 57 h 133"/>
                <a:gd name="T116" fmla="*/ 19 w 716"/>
                <a:gd name="T117" fmla="*/ 54 h 133"/>
                <a:gd name="T118" fmla="*/ 6 w 716"/>
                <a:gd name="T119" fmla="*/ 67 h 133"/>
                <a:gd name="T120" fmla="*/ 37 w 716"/>
                <a:gd name="T121" fmla="*/ 86 h 133"/>
                <a:gd name="T122" fmla="*/ 56 w 716"/>
                <a:gd name="T123" fmla="*/ 9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6" h="133">
                  <a:moveTo>
                    <a:pt x="113" y="133"/>
                  </a:moveTo>
                  <a:cubicBezTo>
                    <a:pt x="112" y="133"/>
                    <a:pt x="112" y="133"/>
                    <a:pt x="112" y="133"/>
                  </a:cubicBezTo>
                  <a:cubicBezTo>
                    <a:pt x="103" y="130"/>
                    <a:pt x="94" y="126"/>
                    <a:pt x="85" y="122"/>
                  </a:cubicBezTo>
                  <a:cubicBezTo>
                    <a:pt x="83" y="121"/>
                    <a:pt x="81" y="120"/>
                    <a:pt x="80" y="119"/>
                  </a:cubicBezTo>
                  <a:cubicBezTo>
                    <a:pt x="76" y="117"/>
                    <a:pt x="73" y="115"/>
                    <a:pt x="69" y="114"/>
                  </a:cubicBezTo>
                  <a:cubicBezTo>
                    <a:pt x="67" y="114"/>
                    <a:pt x="67" y="114"/>
                    <a:pt x="67" y="114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7" y="112"/>
                    <a:pt x="67" y="112"/>
                    <a:pt x="65" y="111"/>
                  </a:cubicBezTo>
                  <a:cubicBezTo>
                    <a:pt x="64" y="111"/>
                    <a:pt x="62" y="110"/>
                    <a:pt x="60" y="108"/>
                  </a:cubicBezTo>
                  <a:cubicBezTo>
                    <a:pt x="60" y="108"/>
                    <a:pt x="60" y="108"/>
                    <a:pt x="60" y="108"/>
                  </a:cubicBezTo>
                  <a:cubicBezTo>
                    <a:pt x="57" y="108"/>
                    <a:pt x="55" y="107"/>
                    <a:pt x="55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2" y="103"/>
                    <a:pt x="52" y="103"/>
                    <a:pt x="52" y="103"/>
                  </a:cubicBezTo>
                  <a:cubicBezTo>
                    <a:pt x="52" y="102"/>
                    <a:pt x="51" y="102"/>
                    <a:pt x="49" y="101"/>
                  </a:cubicBezTo>
                  <a:cubicBezTo>
                    <a:pt x="47" y="100"/>
                    <a:pt x="44" y="99"/>
                    <a:pt x="43" y="96"/>
                  </a:cubicBezTo>
                  <a:cubicBezTo>
                    <a:pt x="43" y="96"/>
                    <a:pt x="42" y="96"/>
                    <a:pt x="42" y="96"/>
                  </a:cubicBezTo>
                  <a:cubicBezTo>
                    <a:pt x="39" y="96"/>
                    <a:pt x="38" y="93"/>
                    <a:pt x="37" y="92"/>
                  </a:cubicBezTo>
                  <a:cubicBezTo>
                    <a:pt x="37" y="92"/>
                    <a:pt x="37" y="91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5" y="91"/>
                    <a:pt x="33" y="91"/>
                    <a:pt x="31" y="89"/>
                  </a:cubicBezTo>
                  <a:cubicBezTo>
                    <a:pt x="31" y="88"/>
                    <a:pt x="30" y="87"/>
                    <a:pt x="30" y="86"/>
                  </a:cubicBezTo>
                  <a:cubicBezTo>
                    <a:pt x="25" y="84"/>
                    <a:pt x="21" y="82"/>
                    <a:pt x="16" y="80"/>
                  </a:cubicBezTo>
                  <a:cubicBezTo>
                    <a:pt x="13" y="78"/>
                    <a:pt x="10" y="76"/>
                    <a:pt x="7" y="75"/>
                  </a:cubicBezTo>
                  <a:cubicBezTo>
                    <a:pt x="4" y="74"/>
                    <a:pt x="2" y="71"/>
                    <a:pt x="1" y="68"/>
                  </a:cubicBezTo>
                  <a:cubicBezTo>
                    <a:pt x="0" y="67"/>
                    <a:pt x="0" y="65"/>
                    <a:pt x="1" y="63"/>
                  </a:cubicBezTo>
                  <a:cubicBezTo>
                    <a:pt x="2" y="62"/>
                    <a:pt x="3" y="61"/>
                    <a:pt x="6" y="62"/>
                  </a:cubicBezTo>
                  <a:cubicBezTo>
                    <a:pt x="5" y="59"/>
                    <a:pt x="7" y="57"/>
                    <a:pt x="8" y="56"/>
                  </a:cubicBezTo>
                  <a:cubicBezTo>
                    <a:pt x="9" y="55"/>
                    <a:pt x="10" y="54"/>
                    <a:pt x="11" y="53"/>
                  </a:cubicBezTo>
                  <a:cubicBezTo>
                    <a:pt x="13" y="52"/>
                    <a:pt x="14" y="52"/>
                    <a:pt x="13" y="51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7"/>
                    <a:pt x="17" y="47"/>
                  </a:cubicBezTo>
                  <a:cubicBezTo>
                    <a:pt x="18" y="47"/>
                    <a:pt x="21" y="47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5" y="50"/>
                    <a:pt x="25" y="52"/>
                  </a:cubicBezTo>
                  <a:cubicBezTo>
                    <a:pt x="26" y="53"/>
                    <a:pt x="25" y="53"/>
                    <a:pt x="25" y="54"/>
                  </a:cubicBezTo>
                  <a:cubicBezTo>
                    <a:pt x="26" y="54"/>
                    <a:pt x="26" y="54"/>
                    <a:pt x="27" y="54"/>
                  </a:cubicBezTo>
                  <a:cubicBezTo>
                    <a:pt x="27" y="54"/>
                    <a:pt x="28" y="54"/>
                    <a:pt x="28" y="54"/>
                  </a:cubicBezTo>
                  <a:cubicBezTo>
                    <a:pt x="28" y="54"/>
                    <a:pt x="28" y="53"/>
                    <a:pt x="28" y="52"/>
                  </a:cubicBezTo>
                  <a:cubicBezTo>
                    <a:pt x="28" y="50"/>
                    <a:pt x="29" y="49"/>
                    <a:pt x="30" y="49"/>
                  </a:cubicBezTo>
                  <a:cubicBezTo>
                    <a:pt x="32" y="48"/>
                    <a:pt x="34" y="48"/>
                    <a:pt x="35" y="50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7" y="53"/>
                    <a:pt x="38" y="55"/>
                    <a:pt x="39" y="57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8"/>
                    <a:pt x="41" y="58"/>
                    <a:pt x="41" y="58"/>
                  </a:cubicBezTo>
                  <a:cubicBezTo>
                    <a:pt x="41" y="58"/>
                    <a:pt x="41" y="57"/>
                    <a:pt x="41" y="56"/>
                  </a:cubicBezTo>
                  <a:cubicBezTo>
                    <a:pt x="41" y="55"/>
                    <a:pt x="41" y="54"/>
                    <a:pt x="42" y="53"/>
                  </a:cubicBezTo>
                  <a:cubicBezTo>
                    <a:pt x="42" y="52"/>
                    <a:pt x="43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7" y="52"/>
                    <a:pt x="49" y="53"/>
                    <a:pt x="49" y="55"/>
                  </a:cubicBezTo>
                  <a:cubicBezTo>
                    <a:pt x="50" y="57"/>
                    <a:pt x="50" y="58"/>
                    <a:pt x="51" y="60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1" y="60"/>
                    <a:pt x="51" y="59"/>
                    <a:pt x="52" y="59"/>
                  </a:cubicBezTo>
                  <a:cubicBezTo>
                    <a:pt x="52" y="58"/>
                    <a:pt x="52" y="57"/>
                    <a:pt x="52" y="56"/>
                  </a:cubicBezTo>
                  <a:cubicBezTo>
                    <a:pt x="53" y="55"/>
                    <a:pt x="53" y="55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8" y="54"/>
                    <a:pt x="59" y="56"/>
                    <a:pt x="59" y="57"/>
                  </a:cubicBezTo>
                  <a:cubicBezTo>
                    <a:pt x="61" y="58"/>
                    <a:pt x="61" y="60"/>
                    <a:pt x="62" y="61"/>
                  </a:cubicBezTo>
                  <a:cubicBezTo>
                    <a:pt x="63" y="63"/>
                    <a:pt x="63" y="63"/>
                    <a:pt x="64" y="63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3" y="59"/>
                    <a:pt x="66" y="57"/>
                    <a:pt x="67" y="57"/>
                  </a:cubicBezTo>
                  <a:cubicBezTo>
                    <a:pt x="67" y="57"/>
                    <a:pt x="68" y="57"/>
                    <a:pt x="68" y="57"/>
                  </a:cubicBezTo>
                  <a:cubicBezTo>
                    <a:pt x="69" y="57"/>
                    <a:pt x="71" y="57"/>
                    <a:pt x="72" y="60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0"/>
                    <a:pt x="72" y="61"/>
                    <a:pt x="73" y="61"/>
                  </a:cubicBezTo>
                  <a:cubicBezTo>
                    <a:pt x="74" y="63"/>
                    <a:pt x="75" y="64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6" y="64"/>
                    <a:pt x="76" y="63"/>
                    <a:pt x="75" y="62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2" y="59"/>
                    <a:pt x="83" y="61"/>
                    <a:pt x="85" y="63"/>
                  </a:cubicBezTo>
                  <a:cubicBezTo>
                    <a:pt x="85" y="63"/>
                    <a:pt x="86" y="64"/>
                    <a:pt x="86" y="64"/>
                  </a:cubicBezTo>
                  <a:cubicBezTo>
                    <a:pt x="87" y="65"/>
                    <a:pt x="90" y="66"/>
                    <a:pt x="92" y="66"/>
                  </a:cubicBezTo>
                  <a:cubicBezTo>
                    <a:pt x="92" y="66"/>
                    <a:pt x="92" y="65"/>
                    <a:pt x="91" y="65"/>
                  </a:cubicBezTo>
                  <a:cubicBezTo>
                    <a:pt x="91" y="64"/>
                    <a:pt x="91" y="63"/>
                    <a:pt x="91" y="61"/>
                  </a:cubicBezTo>
                  <a:cubicBezTo>
                    <a:pt x="90" y="59"/>
                    <a:pt x="91" y="57"/>
                    <a:pt x="93" y="56"/>
                  </a:cubicBezTo>
                  <a:cubicBezTo>
                    <a:pt x="94" y="55"/>
                    <a:pt x="94" y="55"/>
                    <a:pt x="94" y="55"/>
                  </a:cubicBezTo>
                  <a:cubicBezTo>
                    <a:pt x="95" y="54"/>
                    <a:pt x="96" y="54"/>
                    <a:pt x="97" y="54"/>
                  </a:cubicBezTo>
                  <a:cubicBezTo>
                    <a:pt x="99" y="54"/>
                    <a:pt x="100" y="55"/>
                    <a:pt x="101" y="57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104" y="55"/>
                    <a:pt x="107" y="55"/>
                    <a:pt x="108" y="57"/>
                  </a:cubicBezTo>
                  <a:cubicBezTo>
                    <a:pt x="109" y="58"/>
                    <a:pt x="109" y="59"/>
                    <a:pt x="109" y="61"/>
                  </a:cubicBezTo>
                  <a:cubicBezTo>
                    <a:pt x="115" y="61"/>
                    <a:pt x="121" y="62"/>
                    <a:pt x="127" y="62"/>
                  </a:cubicBezTo>
                  <a:cubicBezTo>
                    <a:pt x="136" y="63"/>
                    <a:pt x="136" y="63"/>
                    <a:pt x="136" y="63"/>
                  </a:cubicBezTo>
                  <a:cubicBezTo>
                    <a:pt x="138" y="63"/>
                    <a:pt x="138" y="62"/>
                    <a:pt x="138" y="62"/>
                  </a:cubicBezTo>
                  <a:cubicBezTo>
                    <a:pt x="139" y="60"/>
                    <a:pt x="141" y="59"/>
                    <a:pt x="141" y="59"/>
                  </a:cubicBezTo>
                  <a:cubicBezTo>
                    <a:pt x="142" y="59"/>
                    <a:pt x="143" y="60"/>
                    <a:pt x="143" y="60"/>
                  </a:cubicBezTo>
                  <a:cubicBezTo>
                    <a:pt x="144" y="59"/>
                    <a:pt x="145" y="58"/>
                    <a:pt x="146" y="58"/>
                  </a:cubicBezTo>
                  <a:cubicBezTo>
                    <a:pt x="148" y="58"/>
                    <a:pt x="150" y="61"/>
                    <a:pt x="151" y="62"/>
                  </a:cubicBezTo>
                  <a:cubicBezTo>
                    <a:pt x="151" y="62"/>
                    <a:pt x="150" y="62"/>
                    <a:pt x="150" y="62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2"/>
                    <a:pt x="151" y="62"/>
                    <a:pt x="151" y="62"/>
                  </a:cubicBezTo>
                  <a:cubicBezTo>
                    <a:pt x="152" y="65"/>
                    <a:pt x="152" y="65"/>
                    <a:pt x="152" y="65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2" y="62"/>
                    <a:pt x="152" y="62"/>
                    <a:pt x="152" y="62"/>
                  </a:cubicBezTo>
                  <a:cubicBezTo>
                    <a:pt x="157" y="62"/>
                    <a:pt x="160" y="61"/>
                    <a:pt x="163" y="58"/>
                  </a:cubicBezTo>
                  <a:cubicBezTo>
                    <a:pt x="167" y="54"/>
                    <a:pt x="170" y="51"/>
                    <a:pt x="173" y="48"/>
                  </a:cubicBezTo>
                  <a:cubicBezTo>
                    <a:pt x="173" y="47"/>
                    <a:pt x="173" y="47"/>
                    <a:pt x="173" y="47"/>
                  </a:cubicBezTo>
                  <a:cubicBezTo>
                    <a:pt x="174" y="46"/>
                    <a:pt x="174" y="46"/>
                    <a:pt x="174" y="46"/>
                  </a:cubicBezTo>
                  <a:cubicBezTo>
                    <a:pt x="175" y="44"/>
                    <a:pt x="175" y="42"/>
                    <a:pt x="176" y="40"/>
                  </a:cubicBezTo>
                  <a:cubicBezTo>
                    <a:pt x="177" y="37"/>
                    <a:pt x="178" y="34"/>
                    <a:pt x="177" y="31"/>
                  </a:cubicBezTo>
                  <a:cubicBezTo>
                    <a:pt x="177" y="31"/>
                    <a:pt x="177" y="30"/>
                    <a:pt x="177" y="29"/>
                  </a:cubicBezTo>
                  <a:cubicBezTo>
                    <a:pt x="176" y="27"/>
                    <a:pt x="175" y="24"/>
                    <a:pt x="178" y="20"/>
                  </a:cubicBezTo>
                  <a:cubicBezTo>
                    <a:pt x="178" y="20"/>
                    <a:pt x="178" y="19"/>
                    <a:pt x="178" y="19"/>
                  </a:cubicBezTo>
                  <a:cubicBezTo>
                    <a:pt x="178" y="17"/>
                    <a:pt x="178" y="15"/>
                    <a:pt x="181" y="13"/>
                  </a:cubicBezTo>
                  <a:cubicBezTo>
                    <a:pt x="181" y="13"/>
                    <a:pt x="181" y="13"/>
                    <a:pt x="181" y="12"/>
                  </a:cubicBezTo>
                  <a:cubicBezTo>
                    <a:pt x="181" y="12"/>
                    <a:pt x="181" y="11"/>
                    <a:pt x="181" y="11"/>
                  </a:cubicBezTo>
                  <a:cubicBezTo>
                    <a:pt x="181" y="7"/>
                    <a:pt x="183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6" y="6"/>
                    <a:pt x="188" y="6"/>
                    <a:pt x="188" y="7"/>
                  </a:cubicBezTo>
                  <a:cubicBezTo>
                    <a:pt x="190" y="8"/>
                    <a:pt x="190" y="10"/>
                    <a:pt x="190" y="11"/>
                  </a:cubicBezTo>
                  <a:cubicBezTo>
                    <a:pt x="189" y="11"/>
                    <a:pt x="189" y="11"/>
                    <a:pt x="189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1" y="11"/>
                    <a:pt x="192" y="11"/>
                  </a:cubicBezTo>
                  <a:cubicBezTo>
                    <a:pt x="194" y="10"/>
                    <a:pt x="195" y="8"/>
                    <a:pt x="196" y="5"/>
                  </a:cubicBezTo>
                  <a:cubicBezTo>
                    <a:pt x="197" y="2"/>
                    <a:pt x="199" y="1"/>
                    <a:pt x="202" y="1"/>
                  </a:cubicBezTo>
                  <a:cubicBezTo>
                    <a:pt x="204" y="1"/>
                    <a:pt x="206" y="1"/>
                    <a:pt x="207" y="2"/>
                  </a:cubicBezTo>
                  <a:cubicBezTo>
                    <a:pt x="211" y="4"/>
                    <a:pt x="213" y="11"/>
                    <a:pt x="211" y="16"/>
                  </a:cubicBezTo>
                  <a:cubicBezTo>
                    <a:pt x="211" y="17"/>
                    <a:pt x="211" y="17"/>
                    <a:pt x="211" y="18"/>
                  </a:cubicBezTo>
                  <a:cubicBezTo>
                    <a:pt x="210" y="19"/>
                    <a:pt x="210" y="20"/>
                    <a:pt x="210" y="20"/>
                  </a:cubicBezTo>
                  <a:cubicBezTo>
                    <a:pt x="209" y="21"/>
                    <a:pt x="209" y="22"/>
                    <a:pt x="209" y="22"/>
                  </a:cubicBezTo>
                  <a:cubicBezTo>
                    <a:pt x="209" y="22"/>
                    <a:pt x="209" y="23"/>
                    <a:pt x="209" y="23"/>
                  </a:cubicBezTo>
                  <a:cubicBezTo>
                    <a:pt x="209" y="23"/>
                    <a:pt x="209" y="23"/>
                    <a:pt x="209" y="23"/>
                  </a:cubicBezTo>
                  <a:cubicBezTo>
                    <a:pt x="211" y="23"/>
                    <a:pt x="211" y="23"/>
                    <a:pt x="211" y="23"/>
                  </a:cubicBezTo>
                  <a:cubicBezTo>
                    <a:pt x="211" y="25"/>
                    <a:pt x="211" y="25"/>
                    <a:pt x="211" y="25"/>
                  </a:cubicBezTo>
                  <a:cubicBezTo>
                    <a:pt x="212" y="28"/>
                    <a:pt x="213" y="28"/>
                    <a:pt x="214" y="28"/>
                  </a:cubicBezTo>
                  <a:cubicBezTo>
                    <a:pt x="215" y="28"/>
                    <a:pt x="216" y="28"/>
                    <a:pt x="217" y="27"/>
                  </a:cubicBezTo>
                  <a:cubicBezTo>
                    <a:pt x="218" y="27"/>
                    <a:pt x="219" y="27"/>
                    <a:pt x="220" y="27"/>
                  </a:cubicBezTo>
                  <a:cubicBezTo>
                    <a:pt x="275" y="27"/>
                    <a:pt x="329" y="27"/>
                    <a:pt x="384" y="27"/>
                  </a:cubicBezTo>
                  <a:cubicBezTo>
                    <a:pt x="420" y="27"/>
                    <a:pt x="456" y="27"/>
                    <a:pt x="492" y="27"/>
                  </a:cubicBezTo>
                  <a:cubicBezTo>
                    <a:pt x="493" y="27"/>
                    <a:pt x="495" y="27"/>
                    <a:pt x="496" y="27"/>
                  </a:cubicBezTo>
                  <a:cubicBezTo>
                    <a:pt x="497" y="27"/>
                    <a:pt x="498" y="27"/>
                    <a:pt x="499" y="27"/>
                  </a:cubicBezTo>
                  <a:cubicBezTo>
                    <a:pt x="499" y="27"/>
                    <a:pt x="499" y="27"/>
                    <a:pt x="499" y="27"/>
                  </a:cubicBezTo>
                  <a:cubicBezTo>
                    <a:pt x="499" y="24"/>
                    <a:pt x="501" y="23"/>
                    <a:pt x="503" y="22"/>
                  </a:cubicBezTo>
                  <a:cubicBezTo>
                    <a:pt x="502" y="20"/>
                    <a:pt x="501" y="18"/>
                    <a:pt x="500" y="16"/>
                  </a:cubicBezTo>
                  <a:cubicBezTo>
                    <a:pt x="498" y="11"/>
                    <a:pt x="499" y="6"/>
                    <a:pt x="503" y="3"/>
                  </a:cubicBezTo>
                  <a:cubicBezTo>
                    <a:pt x="506" y="0"/>
                    <a:pt x="508" y="0"/>
                    <a:pt x="511" y="1"/>
                  </a:cubicBezTo>
                  <a:cubicBezTo>
                    <a:pt x="515" y="2"/>
                    <a:pt x="517" y="5"/>
                    <a:pt x="516" y="8"/>
                  </a:cubicBezTo>
                  <a:cubicBezTo>
                    <a:pt x="516" y="8"/>
                    <a:pt x="516" y="9"/>
                    <a:pt x="516" y="9"/>
                  </a:cubicBezTo>
                  <a:cubicBezTo>
                    <a:pt x="517" y="9"/>
                    <a:pt x="517" y="9"/>
                    <a:pt x="517" y="9"/>
                  </a:cubicBezTo>
                  <a:cubicBezTo>
                    <a:pt x="519" y="9"/>
                    <a:pt x="520" y="10"/>
                    <a:pt x="521" y="11"/>
                  </a:cubicBezTo>
                  <a:cubicBezTo>
                    <a:pt x="521" y="10"/>
                    <a:pt x="521" y="10"/>
                    <a:pt x="521" y="9"/>
                  </a:cubicBezTo>
                  <a:cubicBezTo>
                    <a:pt x="521" y="7"/>
                    <a:pt x="523" y="5"/>
                    <a:pt x="526" y="5"/>
                  </a:cubicBezTo>
                  <a:cubicBezTo>
                    <a:pt x="528" y="5"/>
                    <a:pt x="529" y="6"/>
                    <a:pt x="529" y="6"/>
                  </a:cubicBezTo>
                  <a:cubicBezTo>
                    <a:pt x="531" y="8"/>
                    <a:pt x="530" y="9"/>
                    <a:pt x="530" y="10"/>
                  </a:cubicBezTo>
                  <a:cubicBezTo>
                    <a:pt x="530" y="11"/>
                    <a:pt x="530" y="11"/>
                    <a:pt x="530" y="12"/>
                  </a:cubicBezTo>
                  <a:cubicBezTo>
                    <a:pt x="530" y="12"/>
                    <a:pt x="530" y="13"/>
                    <a:pt x="530" y="13"/>
                  </a:cubicBezTo>
                  <a:cubicBezTo>
                    <a:pt x="531" y="13"/>
                    <a:pt x="534" y="13"/>
                    <a:pt x="534" y="17"/>
                  </a:cubicBezTo>
                  <a:cubicBezTo>
                    <a:pt x="534" y="18"/>
                    <a:pt x="534" y="19"/>
                    <a:pt x="534" y="20"/>
                  </a:cubicBezTo>
                  <a:cubicBezTo>
                    <a:pt x="534" y="22"/>
                    <a:pt x="534" y="22"/>
                    <a:pt x="535" y="23"/>
                  </a:cubicBezTo>
                  <a:cubicBezTo>
                    <a:pt x="536" y="23"/>
                    <a:pt x="536" y="24"/>
                    <a:pt x="536" y="25"/>
                  </a:cubicBezTo>
                  <a:cubicBezTo>
                    <a:pt x="536" y="26"/>
                    <a:pt x="536" y="27"/>
                    <a:pt x="536" y="28"/>
                  </a:cubicBezTo>
                  <a:cubicBezTo>
                    <a:pt x="534" y="30"/>
                    <a:pt x="534" y="32"/>
                    <a:pt x="535" y="36"/>
                  </a:cubicBezTo>
                  <a:cubicBezTo>
                    <a:pt x="535" y="37"/>
                    <a:pt x="535" y="38"/>
                    <a:pt x="536" y="39"/>
                  </a:cubicBezTo>
                  <a:cubicBezTo>
                    <a:pt x="537" y="49"/>
                    <a:pt x="544" y="54"/>
                    <a:pt x="551" y="60"/>
                  </a:cubicBezTo>
                  <a:cubicBezTo>
                    <a:pt x="552" y="61"/>
                    <a:pt x="552" y="61"/>
                    <a:pt x="552" y="61"/>
                  </a:cubicBezTo>
                  <a:cubicBezTo>
                    <a:pt x="553" y="62"/>
                    <a:pt x="554" y="62"/>
                    <a:pt x="556" y="62"/>
                  </a:cubicBezTo>
                  <a:cubicBezTo>
                    <a:pt x="557" y="62"/>
                    <a:pt x="558" y="62"/>
                    <a:pt x="559" y="62"/>
                  </a:cubicBezTo>
                  <a:cubicBezTo>
                    <a:pt x="559" y="62"/>
                    <a:pt x="560" y="62"/>
                    <a:pt x="561" y="62"/>
                  </a:cubicBezTo>
                  <a:cubicBezTo>
                    <a:pt x="561" y="62"/>
                    <a:pt x="561" y="61"/>
                    <a:pt x="561" y="61"/>
                  </a:cubicBezTo>
                  <a:cubicBezTo>
                    <a:pt x="562" y="60"/>
                    <a:pt x="563" y="57"/>
                    <a:pt x="569" y="59"/>
                  </a:cubicBezTo>
                  <a:cubicBezTo>
                    <a:pt x="569" y="60"/>
                    <a:pt x="570" y="60"/>
                    <a:pt x="571" y="60"/>
                  </a:cubicBezTo>
                  <a:cubicBezTo>
                    <a:pt x="572" y="61"/>
                    <a:pt x="574" y="62"/>
                    <a:pt x="575" y="62"/>
                  </a:cubicBezTo>
                  <a:cubicBezTo>
                    <a:pt x="584" y="62"/>
                    <a:pt x="595" y="61"/>
                    <a:pt x="605" y="60"/>
                  </a:cubicBezTo>
                  <a:cubicBezTo>
                    <a:pt x="605" y="58"/>
                    <a:pt x="605" y="57"/>
                    <a:pt x="606" y="56"/>
                  </a:cubicBezTo>
                  <a:cubicBezTo>
                    <a:pt x="607" y="55"/>
                    <a:pt x="609" y="54"/>
                    <a:pt x="612" y="56"/>
                  </a:cubicBezTo>
                  <a:cubicBezTo>
                    <a:pt x="613" y="56"/>
                    <a:pt x="613" y="56"/>
                    <a:pt x="613" y="56"/>
                  </a:cubicBezTo>
                  <a:cubicBezTo>
                    <a:pt x="614" y="56"/>
                    <a:pt x="614" y="56"/>
                    <a:pt x="614" y="56"/>
                  </a:cubicBezTo>
                  <a:cubicBezTo>
                    <a:pt x="615" y="54"/>
                    <a:pt x="617" y="54"/>
                    <a:pt x="618" y="54"/>
                  </a:cubicBezTo>
                  <a:cubicBezTo>
                    <a:pt x="619" y="54"/>
                    <a:pt x="620" y="55"/>
                    <a:pt x="620" y="55"/>
                  </a:cubicBezTo>
                  <a:cubicBezTo>
                    <a:pt x="622" y="56"/>
                    <a:pt x="623" y="57"/>
                    <a:pt x="623" y="58"/>
                  </a:cubicBezTo>
                  <a:cubicBezTo>
                    <a:pt x="624" y="59"/>
                    <a:pt x="623" y="61"/>
                    <a:pt x="623" y="61"/>
                  </a:cubicBezTo>
                  <a:cubicBezTo>
                    <a:pt x="622" y="62"/>
                    <a:pt x="622" y="63"/>
                    <a:pt x="622" y="64"/>
                  </a:cubicBezTo>
                  <a:cubicBezTo>
                    <a:pt x="621" y="64"/>
                    <a:pt x="621" y="64"/>
                    <a:pt x="621" y="64"/>
                  </a:cubicBezTo>
                  <a:cubicBezTo>
                    <a:pt x="621" y="65"/>
                    <a:pt x="621" y="65"/>
                    <a:pt x="621" y="65"/>
                  </a:cubicBezTo>
                  <a:cubicBezTo>
                    <a:pt x="621" y="65"/>
                    <a:pt x="622" y="66"/>
                    <a:pt x="623" y="66"/>
                  </a:cubicBezTo>
                  <a:cubicBezTo>
                    <a:pt x="626" y="66"/>
                    <a:pt x="628" y="64"/>
                    <a:pt x="630" y="61"/>
                  </a:cubicBezTo>
                  <a:cubicBezTo>
                    <a:pt x="631" y="61"/>
                    <a:pt x="631" y="60"/>
                    <a:pt x="632" y="59"/>
                  </a:cubicBezTo>
                  <a:cubicBezTo>
                    <a:pt x="633" y="58"/>
                    <a:pt x="633" y="58"/>
                    <a:pt x="633" y="58"/>
                  </a:cubicBezTo>
                  <a:cubicBezTo>
                    <a:pt x="635" y="59"/>
                    <a:pt x="635" y="59"/>
                    <a:pt x="635" y="59"/>
                  </a:cubicBezTo>
                  <a:cubicBezTo>
                    <a:pt x="636" y="59"/>
                    <a:pt x="638" y="61"/>
                    <a:pt x="637" y="64"/>
                  </a:cubicBezTo>
                  <a:cubicBezTo>
                    <a:pt x="638" y="64"/>
                    <a:pt x="639" y="64"/>
                    <a:pt x="639" y="64"/>
                  </a:cubicBezTo>
                  <a:cubicBezTo>
                    <a:pt x="640" y="62"/>
                    <a:pt x="641" y="61"/>
                    <a:pt x="642" y="61"/>
                  </a:cubicBezTo>
                  <a:cubicBezTo>
                    <a:pt x="642" y="60"/>
                    <a:pt x="643" y="60"/>
                    <a:pt x="643" y="59"/>
                  </a:cubicBezTo>
                  <a:cubicBezTo>
                    <a:pt x="643" y="57"/>
                    <a:pt x="646" y="56"/>
                    <a:pt x="648" y="57"/>
                  </a:cubicBezTo>
                  <a:cubicBezTo>
                    <a:pt x="649" y="57"/>
                    <a:pt x="650" y="59"/>
                    <a:pt x="650" y="61"/>
                  </a:cubicBezTo>
                  <a:cubicBezTo>
                    <a:pt x="650" y="62"/>
                    <a:pt x="650" y="62"/>
                    <a:pt x="649" y="63"/>
                  </a:cubicBezTo>
                  <a:cubicBezTo>
                    <a:pt x="651" y="63"/>
                    <a:pt x="651" y="63"/>
                    <a:pt x="652" y="62"/>
                  </a:cubicBezTo>
                  <a:cubicBezTo>
                    <a:pt x="652" y="60"/>
                    <a:pt x="653" y="59"/>
                    <a:pt x="654" y="58"/>
                  </a:cubicBezTo>
                  <a:cubicBezTo>
                    <a:pt x="654" y="58"/>
                    <a:pt x="655" y="58"/>
                    <a:pt x="655" y="57"/>
                  </a:cubicBezTo>
                  <a:cubicBezTo>
                    <a:pt x="656" y="56"/>
                    <a:pt x="656" y="54"/>
                    <a:pt x="659" y="54"/>
                  </a:cubicBezTo>
                  <a:cubicBezTo>
                    <a:pt x="659" y="54"/>
                    <a:pt x="660" y="55"/>
                    <a:pt x="660" y="55"/>
                  </a:cubicBezTo>
                  <a:cubicBezTo>
                    <a:pt x="661" y="55"/>
                    <a:pt x="663" y="56"/>
                    <a:pt x="662" y="59"/>
                  </a:cubicBezTo>
                  <a:cubicBezTo>
                    <a:pt x="663" y="59"/>
                    <a:pt x="663" y="60"/>
                    <a:pt x="662" y="61"/>
                  </a:cubicBezTo>
                  <a:cubicBezTo>
                    <a:pt x="663" y="61"/>
                    <a:pt x="664" y="60"/>
                    <a:pt x="665" y="60"/>
                  </a:cubicBezTo>
                  <a:cubicBezTo>
                    <a:pt x="666" y="59"/>
                    <a:pt x="667" y="57"/>
                    <a:pt x="668" y="56"/>
                  </a:cubicBezTo>
                  <a:cubicBezTo>
                    <a:pt x="668" y="52"/>
                    <a:pt x="670" y="52"/>
                    <a:pt x="671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73" y="52"/>
                    <a:pt x="675" y="53"/>
                    <a:pt x="675" y="56"/>
                  </a:cubicBezTo>
                  <a:cubicBezTo>
                    <a:pt x="675" y="57"/>
                    <a:pt x="675" y="57"/>
                    <a:pt x="675" y="58"/>
                  </a:cubicBezTo>
                  <a:cubicBezTo>
                    <a:pt x="677" y="58"/>
                    <a:pt x="678" y="58"/>
                    <a:pt x="678" y="56"/>
                  </a:cubicBezTo>
                  <a:cubicBezTo>
                    <a:pt x="678" y="54"/>
                    <a:pt x="679" y="53"/>
                    <a:pt x="681" y="51"/>
                  </a:cubicBezTo>
                  <a:cubicBezTo>
                    <a:pt x="681" y="50"/>
                    <a:pt x="682" y="50"/>
                    <a:pt x="682" y="49"/>
                  </a:cubicBezTo>
                  <a:cubicBezTo>
                    <a:pt x="685" y="45"/>
                    <a:pt x="685" y="45"/>
                    <a:pt x="685" y="45"/>
                  </a:cubicBezTo>
                  <a:cubicBezTo>
                    <a:pt x="687" y="50"/>
                    <a:pt x="687" y="50"/>
                    <a:pt x="687" y="50"/>
                  </a:cubicBezTo>
                  <a:cubicBezTo>
                    <a:pt x="687" y="50"/>
                    <a:pt x="688" y="51"/>
                    <a:pt x="688" y="51"/>
                  </a:cubicBezTo>
                  <a:cubicBezTo>
                    <a:pt x="688" y="53"/>
                    <a:pt x="689" y="54"/>
                    <a:pt x="689" y="54"/>
                  </a:cubicBezTo>
                  <a:cubicBezTo>
                    <a:pt x="689" y="54"/>
                    <a:pt x="690" y="54"/>
                    <a:pt x="691" y="54"/>
                  </a:cubicBezTo>
                  <a:cubicBezTo>
                    <a:pt x="690" y="53"/>
                    <a:pt x="690" y="52"/>
                    <a:pt x="691" y="51"/>
                  </a:cubicBezTo>
                  <a:cubicBezTo>
                    <a:pt x="692" y="49"/>
                    <a:pt x="694" y="49"/>
                    <a:pt x="695" y="48"/>
                  </a:cubicBezTo>
                  <a:cubicBezTo>
                    <a:pt x="695" y="48"/>
                    <a:pt x="695" y="48"/>
                    <a:pt x="695" y="48"/>
                  </a:cubicBezTo>
                  <a:cubicBezTo>
                    <a:pt x="696" y="48"/>
                    <a:pt x="697" y="47"/>
                    <a:pt x="698" y="47"/>
                  </a:cubicBezTo>
                  <a:cubicBezTo>
                    <a:pt x="699" y="47"/>
                    <a:pt x="699" y="47"/>
                    <a:pt x="699" y="47"/>
                  </a:cubicBezTo>
                  <a:cubicBezTo>
                    <a:pt x="701" y="48"/>
                    <a:pt x="701" y="48"/>
                    <a:pt x="701" y="48"/>
                  </a:cubicBezTo>
                  <a:cubicBezTo>
                    <a:pt x="702" y="49"/>
                    <a:pt x="702" y="50"/>
                    <a:pt x="702" y="52"/>
                  </a:cubicBezTo>
                  <a:cubicBezTo>
                    <a:pt x="702" y="52"/>
                    <a:pt x="702" y="52"/>
                    <a:pt x="703" y="53"/>
                  </a:cubicBezTo>
                  <a:cubicBezTo>
                    <a:pt x="704" y="54"/>
                    <a:pt x="705" y="55"/>
                    <a:pt x="706" y="57"/>
                  </a:cubicBezTo>
                  <a:cubicBezTo>
                    <a:pt x="706" y="57"/>
                    <a:pt x="707" y="57"/>
                    <a:pt x="707" y="58"/>
                  </a:cubicBezTo>
                  <a:cubicBezTo>
                    <a:pt x="707" y="59"/>
                    <a:pt x="708" y="59"/>
                    <a:pt x="708" y="60"/>
                  </a:cubicBezTo>
                  <a:cubicBezTo>
                    <a:pt x="708" y="62"/>
                    <a:pt x="709" y="62"/>
                    <a:pt x="709" y="62"/>
                  </a:cubicBezTo>
                  <a:cubicBezTo>
                    <a:pt x="709" y="62"/>
                    <a:pt x="710" y="62"/>
                    <a:pt x="711" y="62"/>
                  </a:cubicBezTo>
                  <a:cubicBezTo>
                    <a:pt x="714" y="60"/>
                    <a:pt x="714" y="60"/>
                    <a:pt x="714" y="60"/>
                  </a:cubicBezTo>
                  <a:cubicBezTo>
                    <a:pt x="715" y="63"/>
                    <a:pt x="715" y="63"/>
                    <a:pt x="715" y="63"/>
                  </a:cubicBezTo>
                  <a:cubicBezTo>
                    <a:pt x="716" y="69"/>
                    <a:pt x="714" y="72"/>
                    <a:pt x="709" y="75"/>
                  </a:cubicBezTo>
                  <a:cubicBezTo>
                    <a:pt x="707" y="76"/>
                    <a:pt x="705" y="77"/>
                    <a:pt x="704" y="77"/>
                  </a:cubicBezTo>
                  <a:cubicBezTo>
                    <a:pt x="701" y="78"/>
                    <a:pt x="699" y="79"/>
                    <a:pt x="697" y="81"/>
                  </a:cubicBezTo>
                  <a:cubicBezTo>
                    <a:pt x="695" y="82"/>
                    <a:pt x="694" y="82"/>
                    <a:pt x="693" y="83"/>
                  </a:cubicBezTo>
                  <a:cubicBezTo>
                    <a:pt x="689" y="84"/>
                    <a:pt x="686" y="86"/>
                    <a:pt x="684" y="89"/>
                  </a:cubicBezTo>
                  <a:cubicBezTo>
                    <a:pt x="684" y="90"/>
                    <a:pt x="684" y="90"/>
                    <a:pt x="684" y="90"/>
                  </a:cubicBezTo>
                  <a:cubicBezTo>
                    <a:pt x="682" y="90"/>
                    <a:pt x="682" y="90"/>
                    <a:pt x="682" y="90"/>
                  </a:cubicBezTo>
                  <a:cubicBezTo>
                    <a:pt x="680" y="90"/>
                    <a:pt x="679" y="91"/>
                    <a:pt x="678" y="93"/>
                  </a:cubicBezTo>
                  <a:cubicBezTo>
                    <a:pt x="676" y="94"/>
                    <a:pt x="675" y="95"/>
                    <a:pt x="673" y="96"/>
                  </a:cubicBezTo>
                  <a:cubicBezTo>
                    <a:pt x="671" y="97"/>
                    <a:pt x="670" y="98"/>
                    <a:pt x="668" y="99"/>
                  </a:cubicBezTo>
                  <a:cubicBezTo>
                    <a:pt x="666" y="101"/>
                    <a:pt x="665" y="101"/>
                    <a:pt x="663" y="102"/>
                  </a:cubicBezTo>
                  <a:cubicBezTo>
                    <a:pt x="662" y="103"/>
                    <a:pt x="661" y="104"/>
                    <a:pt x="660" y="104"/>
                  </a:cubicBezTo>
                  <a:cubicBezTo>
                    <a:pt x="659" y="106"/>
                    <a:pt x="656" y="108"/>
                    <a:pt x="653" y="108"/>
                  </a:cubicBezTo>
                  <a:cubicBezTo>
                    <a:pt x="651" y="109"/>
                    <a:pt x="648" y="110"/>
                    <a:pt x="647" y="112"/>
                  </a:cubicBezTo>
                  <a:cubicBezTo>
                    <a:pt x="645" y="114"/>
                    <a:pt x="641" y="116"/>
                    <a:pt x="639" y="117"/>
                  </a:cubicBezTo>
                  <a:cubicBezTo>
                    <a:pt x="637" y="117"/>
                    <a:pt x="636" y="118"/>
                    <a:pt x="635" y="119"/>
                  </a:cubicBezTo>
                  <a:cubicBezTo>
                    <a:pt x="634" y="119"/>
                    <a:pt x="632" y="120"/>
                    <a:pt x="631" y="120"/>
                  </a:cubicBezTo>
                  <a:cubicBezTo>
                    <a:pt x="628" y="122"/>
                    <a:pt x="625" y="123"/>
                    <a:pt x="622" y="125"/>
                  </a:cubicBezTo>
                  <a:cubicBezTo>
                    <a:pt x="616" y="127"/>
                    <a:pt x="610" y="130"/>
                    <a:pt x="604" y="132"/>
                  </a:cubicBezTo>
                  <a:cubicBezTo>
                    <a:pt x="603" y="132"/>
                    <a:pt x="602" y="133"/>
                    <a:pt x="601" y="133"/>
                  </a:cubicBezTo>
                  <a:cubicBezTo>
                    <a:pt x="601" y="133"/>
                    <a:pt x="601" y="133"/>
                    <a:pt x="601" y="133"/>
                  </a:cubicBezTo>
                  <a:lnTo>
                    <a:pt x="113" y="133"/>
                  </a:lnTo>
                  <a:close/>
                  <a:moveTo>
                    <a:pt x="71" y="110"/>
                  </a:moveTo>
                  <a:cubicBezTo>
                    <a:pt x="75" y="111"/>
                    <a:pt x="79" y="112"/>
                    <a:pt x="82" y="114"/>
                  </a:cubicBezTo>
                  <a:cubicBezTo>
                    <a:pt x="84" y="115"/>
                    <a:pt x="85" y="116"/>
                    <a:pt x="87" y="117"/>
                  </a:cubicBezTo>
                  <a:cubicBezTo>
                    <a:pt x="96" y="121"/>
                    <a:pt x="105" y="125"/>
                    <a:pt x="113" y="128"/>
                  </a:cubicBezTo>
                  <a:cubicBezTo>
                    <a:pt x="599" y="128"/>
                    <a:pt x="599" y="128"/>
                    <a:pt x="599" y="128"/>
                  </a:cubicBezTo>
                  <a:cubicBezTo>
                    <a:pt x="600" y="128"/>
                    <a:pt x="601" y="127"/>
                    <a:pt x="602" y="127"/>
                  </a:cubicBezTo>
                  <a:cubicBezTo>
                    <a:pt x="608" y="125"/>
                    <a:pt x="614" y="123"/>
                    <a:pt x="620" y="120"/>
                  </a:cubicBezTo>
                  <a:cubicBezTo>
                    <a:pt x="623" y="118"/>
                    <a:pt x="626" y="117"/>
                    <a:pt x="629" y="116"/>
                  </a:cubicBezTo>
                  <a:cubicBezTo>
                    <a:pt x="630" y="115"/>
                    <a:pt x="631" y="114"/>
                    <a:pt x="632" y="114"/>
                  </a:cubicBezTo>
                  <a:cubicBezTo>
                    <a:pt x="634" y="113"/>
                    <a:pt x="635" y="112"/>
                    <a:pt x="637" y="112"/>
                  </a:cubicBezTo>
                  <a:cubicBezTo>
                    <a:pt x="638" y="111"/>
                    <a:pt x="641" y="110"/>
                    <a:pt x="643" y="108"/>
                  </a:cubicBezTo>
                  <a:cubicBezTo>
                    <a:pt x="645" y="106"/>
                    <a:pt x="649" y="104"/>
                    <a:pt x="652" y="103"/>
                  </a:cubicBezTo>
                  <a:cubicBezTo>
                    <a:pt x="654" y="103"/>
                    <a:pt x="655" y="102"/>
                    <a:pt x="657" y="100"/>
                  </a:cubicBezTo>
                  <a:cubicBezTo>
                    <a:pt x="658" y="99"/>
                    <a:pt x="659" y="98"/>
                    <a:pt x="661" y="98"/>
                  </a:cubicBezTo>
                  <a:cubicBezTo>
                    <a:pt x="662" y="97"/>
                    <a:pt x="663" y="96"/>
                    <a:pt x="665" y="95"/>
                  </a:cubicBezTo>
                  <a:cubicBezTo>
                    <a:pt x="667" y="94"/>
                    <a:pt x="669" y="92"/>
                    <a:pt x="671" y="91"/>
                  </a:cubicBezTo>
                  <a:cubicBezTo>
                    <a:pt x="672" y="91"/>
                    <a:pt x="673" y="90"/>
                    <a:pt x="674" y="89"/>
                  </a:cubicBezTo>
                  <a:cubicBezTo>
                    <a:pt x="676" y="87"/>
                    <a:pt x="677" y="86"/>
                    <a:pt x="680" y="85"/>
                  </a:cubicBezTo>
                  <a:cubicBezTo>
                    <a:pt x="683" y="81"/>
                    <a:pt x="687" y="79"/>
                    <a:pt x="691" y="78"/>
                  </a:cubicBezTo>
                  <a:cubicBezTo>
                    <a:pt x="692" y="77"/>
                    <a:pt x="693" y="77"/>
                    <a:pt x="694" y="76"/>
                  </a:cubicBezTo>
                  <a:cubicBezTo>
                    <a:pt x="697" y="75"/>
                    <a:pt x="699" y="74"/>
                    <a:pt x="701" y="73"/>
                  </a:cubicBezTo>
                  <a:cubicBezTo>
                    <a:pt x="703" y="72"/>
                    <a:pt x="705" y="71"/>
                    <a:pt x="706" y="70"/>
                  </a:cubicBezTo>
                  <a:cubicBezTo>
                    <a:pt x="708" y="70"/>
                    <a:pt x="709" y="69"/>
                    <a:pt x="709" y="68"/>
                  </a:cubicBezTo>
                  <a:cubicBezTo>
                    <a:pt x="707" y="68"/>
                    <a:pt x="704" y="67"/>
                    <a:pt x="703" y="62"/>
                  </a:cubicBezTo>
                  <a:cubicBezTo>
                    <a:pt x="703" y="62"/>
                    <a:pt x="702" y="61"/>
                    <a:pt x="702" y="60"/>
                  </a:cubicBezTo>
                  <a:cubicBezTo>
                    <a:pt x="702" y="60"/>
                    <a:pt x="701" y="59"/>
                    <a:pt x="701" y="58"/>
                  </a:cubicBezTo>
                  <a:cubicBezTo>
                    <a:pt x="701" y="58"/>
                    <a:pt x="700" y="57"/>
                    <a:pt x="700" y="57"/>
                  </a:cubicBezTo>
                  <a:cubicBezTo>
                    <a:pt x="699" y="56"/>
                    <a:pt x="698" y="55"/>
                    <a:pt x="697" y="54"/>
                  </a:cubicBezTo>
                  <a:cubicBezTo>
                    <a:pt x="697" y="55"/>
                    <a:pt x="697" y="55"/>
                    <a:pt x="697" y="55"/>
                  </a:cubicBezTo>
                  <a:cubicBezTo>
                    <a:pt x="697" y="57"/>
                    <a:pt x="695" y="57"/>
                    <a:pt x="695" y="58"/>
                  </a:cubicBezTo>
                  <a:cubicBezTo>
                    <a:pt x="693" y="59"/>
                    <a:pt x="691" y="60"/>
                    <a:pt x="689" y="60"/>
                  </a:cubicBezTo>
                  <a:cubicBezTo>
                    <a:pt x="687" y="60"/>
                    <a:pt x="685" y="59"/>
                    <a:pt x="684" y="56"/>
                  </a:cubicBezTo>
                  <a:cubicBezTo>
                    <a:pt x="683" y="56"/>
                    <a:pt x="683" y="57"/>
                    <a:pt x="683" y="57"/>
                  </a:cubicBezTo>
                  <a:cubicBezTo>
                    <a:pt x="682" y="63"/>
                    <a:pt x="677" y="63"/>
                    <a:pt x="675" y="63"/>
                  </a:cubicBezTo>
                  <a:cubicBezTo>
                    <a:pt x="674" y="63"/>
                    <a:pt x="674" y="63"/>
                    <a:pt x="674" y="63"/>
                  </a:cubicBezTo>
                  <a:cubicBezTo>
                    <a:pt x="672" y="63"/>
                    <a:pt x="671" y="63"/>
                    <a:pt x="671" y="62"/>
                  </a:cubicBezTo>
                  <a:cubicBezTo>
                    <a:pt x="671" y="62"/>
                    <a:pt x="670" y="62"/>
                    <a:pt x="670" y="62"/>
                  </a:cubicBezTo>
                  <a:cubicBezTo>
                    <a:pt x="670" y="62"/>
                    <a:pt x="670" y="63"/>
                    <a:pt x="669" y="63"/>
                  </a:cubicBezTo>
                  <a:cubicBezTo>
                    <a:pt x="667" y="66"/>
                    <a:pt x="663" y="67"/>
                    <a:pt x="660" y="66"/>
                  </a:cubicBezTo>
                  <a:cubicBezTo>
                    <a:pt x="658" y="66"/>
                    <a:pt x="657" y="65"/>
                    <a:pt x="657" y="64"/>
                  </a:cubicBezTo>
                  <a:cubicBezTo>
                    <a:pt x="657" y="64"/>
                    <a:pt x="657" y="64"/>
                    <a:pt x="657" y="64"/>
                  </a:cubicBezTo>
                  <a:cubicBezTo>
                    <a:pt x="656" y="67"/>
                    <a:pt x="653" y="68"/>
                    <a:pt x="650" y="68"/>
                  </a:cubicBezTo>
                  <a:cubicBezTo>
                    <a:pt x="649" y="68"/>
                    <a:pt x="648" y="68"/>
                    <a:pt x="647" y="68"/>
                  </a:cubicBezTo>
                  <a:cubicBezTo>
                    <a:pt x="645" y="68"/>
                    <a:pt x="645" y="67"/>
                    <a:pt x="644" y="66"/>
                  </a:cubicBezTo>
                  <a:cubicBezTo>
                    <a:pt x="644" y="66"/>
                    <a:pt x="644" y="66"/>
                    <a:pt x="644" y="66"/>
                  </a:cubicBezTo>
                  <a:cubicBezTo>
                    <a:pt x="644" y="66"/>
                    <a:pt x="644" y="66"/>
                    <a:pt x="644" y="66"/>
                  </a:cubicBezTo>
                  <a:cubicBezTo>
                    <a:pt x="643" y="69"/>
                    <a:pt x="639" y="70"/>
                    <a:pt x="637" y="70"/>
                  </a:cubicBezTo>
                  <a:cubicBezTo>
                    <a:pt x="637" y="70"/>
                    <a:pt x="636" y="70"/>
                    <a:pt x="636" y="70"/>
                  </a:cubicBezTo>
                  <a:cubicBezTo>
                    <a:pt x="636" y="70"/>
                    <a:pt x="636" y="70"/>
                    <a:pt x="636" y="70"/>
                  </a:cubicBezTo>
                  <a:cubicBezTo>
                    <a:pt x="634" y="70"/>
                    <a:pt x="633" y="69"/>
                    <a:pt x="633" y="69"/>
                  </a:cubicBezTo>
                  <a:cubicBezTo>
                    <a:pt x="632" y="68"/>
                    <a:pt x="632" y="68"/>
                    <a:pt x="632" y="67"/>
                  </a:cubicBezTo>
                  <a:cubicBezTo>
                    <a:pt x="630" y="69"/>
                    <a:pt x="627" y="71"/>
                    <a:pt x="622" y="71"/>
                  </a:cubicBezTo>
                  <a:cubicBezTo>
                    <a:pt x="620" y="71"/>
                    <a:pt x="618" y="70"/>
                    <a:pt x="616" y="69"/>
                  </a:cubicBezTo>
                  <a:cubicBezTo>
                    <a:pt x="615" y="67"/>
                    <a:pt x="615" y="65"/>
                    <a:pt x="616" y="63"/>
                  </a:cubicBezTo>
                  <a:cubicBezTo>
                    <a:pt x="616" y="62"/>
                    <a:pt x="617" y="61"/>
                    <a:pt x="617" y="61"/>
                  </a:cubicBezTo>
                  <a:cubicBezTo>
                    <a:pt x="617" y="60"/>
                    <a:pt x="617" y="60"/>
                    <a:pt x="618" y="60"/>
                  </a:cubicBezTo>
                  <a:cubicBezTo>
                    <a:pt x="618" y="60"/>
                    <a:pt x="618" y="60"/>
                    <a:pt x="618" y="60"/>
                  </a:cubicBezTo>
                  <a:cubicBezTo>
                    <a:pt x="616" y="61"/>
                    <a:pt x="615" y="61"/>
                    <a:pt x="613" y="61"/>
                  </a:cubicBezTo>
                  <a:cubicBezTo>
                    <a:pt x="612" y="61"/>
                    <a:pt x="611" y="61"/>
                    <a:pt x="610" y="61"/>
                  </a:cubicBezTo>
                  <a:cubicBezTo>
                    <a:pt x="610" y="62"/>
                    <a:pt x="610" y="63"/>
                    <a:pt x="609" y="64"/>
                  </a:cubicBezTo>
                  <a:cubicBezTo>
                    <a:pt x="608" y="65"/>
                    <a:pt x="607" y="65"/>
                    <a:pt x="606" y="66"/>
                  </a:cubicBezTo>
                  <a:cubicBezTo>
                    <a:pt x="595" y="67"/>
                    <a:pt x="585" y="67"/>
                    <a:pt x="576" y="67"/>
                  </a:cubicBezTo>
                  <a:cubicBezTo>
                    <a:pt x="576" y="67"/>
                    <a:pt x="576" y="67"/>
                    <a:pt x="576" y="67"/>
                  </a:cubicBezTo>
                  <a:cubicBezTo>
                    <a:pt x="572" y="67"/>
                    <a:pt x="570" y="66"/>
                    <a:pt x="568" y="65"/>
                  </a:cubicBezTo>
                  <a:cubicBezTo>
                    <a:pt x="568" y="65"/>
                    <a:pt x="567" y="64"/>
                    <a:pt x="567" y="64"/>
                  </a:cubicBezTo>
                  <a:cubicBezTo>
                    <a:pt x="566" y="64"/>
                    <a:pt x="566" y="64"/>
                    <a:pt x="566" y="64"/>
                  </a:cubicBezTo>
                  <a:cubicBezTo>
                    <a:pt x="566" y="64"/>
                    <a:pt x="566" y="64"/>
                    <a:pt x="565" y="64"/>
                  </a:cubicBezTo>
                  <a:cubicBezTo>
                    <a:pt x="565" y="65"/>
                    <a:pt x="564" y="67"/>
                    <a:pt x="562" y="67"/>
                  </a:cubicBezTo>
                  <a:cubicBezTo>
                    <a:pt x="561" y="67"/>
                    <a:pt x="560" y="67"/>
                    <a:pt x="559" y="67"/>
                  </a:cubicBezTo>
                  <a:cubicBezTo>
                    <a:pt x="558" y="67"/>
                    <a:pt x="557" y="67"/>
                    <a:pt x="556" y="67"/>
                  </a:cubicBezTo>
                  <a:cubicBezTo>
                    <a:pt x="554" y="67"/>
                    <a:pt x="551" y="67"/>
                    <a:pt x="549" y="65"/>
                  </a:cubicBezTo>
                  <a:cubicBezTo>
                    <a:pt x="547" y="64"/>
                    <a:pt x="547" y="64"/>
                    <a:pt x="547" y="64"/>
                  </a:cubicBezTo>
                  <a:cubicBezTo>
                    <a:pt x="540" y="58"/>
                    <a:pt x="532" y="52"/>
                    <a:pt x="530" y="40"/>
                  </a:cubicBezTo>
                  <a:cubicBezTo>
                    <a:pt x="530" y="39"/>
                    <a:pt x="530" y="38"/>
                    <a:pt x="530" y="37"/>
                  </a:cubicBezTo>
                  <a:cubicBezTo>
                    <a:pt x="529" y="34"/>
                    <a:pt x="528" y="30"/>
                    <a:pt x="530" y="26"/>
                  </a:cubicBezTo>
                  <a:cubicBezTo>
                    <a:pt x="529" y="24"/>
                    <a:pt x="529" y="22"/>
                    <a:pt x="529" y="20"/>
                  </a:cubicBezTo>
                  <a:cubicBezTo>
                    <a:pt x="529" y="19"/>
                    <a:pt x="529" y="19"/>
                    <a:pt x="529" y="18"/>
                  </a:cubicBezTo>
                  <a:cubicBezTo>
                    <a:pt x="529" y="18"/>
                    <a:pt x="529" y="18"/>
                    <a:pt x="529" y="18"/>
                  </a:cubicBezTo>
                  <a:cubicBezTo>
                    <a:pt x="528" y="18"/>
                    <a:pt x="527" y="17"/>
                    <a:pt x="526" y="16"/>
                  </a:cubicBezTo>
                  <a:cubicBezTo>
                    <a:pt x="526" y="17"/>
                    <a:pt x="525" y="17"/>
                    <a:pt x="525" y="17"/>
                  </a:cubicBezTo>
                  <a:cubicBezTo>
                    <a:pt x="522" y="19"/>
                    <a:pt x="520" y="17"/>
                    <a:pt x="519" y="17"/>
                  </a:cubicBezTo>
                  <a:cubicBezTo>
                    <a:pt x="518" y="16"/>
                    <a:pt x="518" y="15"/>
                    <a:pt x="518" y="15"/>
                  </a:cubicBezTo>
                  <a:cubicBezTo>
                    <a:pt x="517" y="14"/>
                    <a:pt x="517" y="14"/>
                    <a:pt x="517" y="14"/>
                  </a:cubicBezTo>
                  <a:cubicBezTo>
                    <a:pt x="516" y="14"/>
                    <a:pt x="514" y="14"/>
                    <a:pt x="512" y="12"/>
                  </a:cubicBezTo>
                  <a:cubicBezTo>
                    <a:pt x="511" y="11"/>
                    <a:pt x="511" y="9"/>
                    <a:pt x="511" y="8"/>
                  </a:cubicBezTo>
                  <a:cubicBezTo>
                    <a:pt x="511" y="7"/>
                    <a:pt x="511" y="7"/>
                    <a:pt x="509" y="6"/>
                  </a:cubicBezTo>
                  <a:cubicBezTo>
                    <a:pt x="509" y="6"/>
                    <a:pt x="508" y="5"/>
                    <a:pt x="507" y="7"/>
                  </a:cubicBezTo>
                  <a:cubicBezTo>
                    <a:pt x="505" y="9"/>
                    <a:pt x="504" y="11"/>
                    <a:pt x="505" y="14"/>
                  </a:cubicBezTo>
                  <a:cubicBezTo>
                    <a:pt x="506" y="16"/>
                    <a:pt x="507" y="19"/>
                    <a:pt x="508" y="21"/>
                  </a:cubicBezTo>
                  <a:cubicBezTo>
                    <a:pt x="508" y="22"/>
                    <a:pt x="509" y="24"/>
                    <a:pt x="507" y="26"/>
                  </a:cubicBezTo>
                  <a:cubicBezTo>
                    <a:pt x="507" y="26"/>
                    <a:pt x="506" y="27"/>
                    <a:pt x="504" y="27"/>
                  </a:cubicBezTo>
                  <a:cubicBezTo>
                    <a:pt x="504" y="30"/>
                    <a:pt x="503" y="32"/>
                    <a:pt x="499" y="32"/>
                  </a:cubicBezTo>
                  <a:cubicBezTo>
                    <a:pt x="498" y="32"/>
                    <a:pt x="497" y="32"/>
                    <a:pt x="496" y="32"/>
                  </a:cubicBezTo>
                  <a:cubicBezTo>
                    <a:pt x="495" y="32"/>
                    <a:pt x="494" y="33"/>
                    <a:pt x="492" y="33"/>
                  </a:cubicBezTo>
                  <a:cubicBezTo>
                    <a:pt x="456" y="32"/>
                    <a:pt x="420" y="32"/>
                    <a:pt x="384" y="32"/>
                  </a:cubicBezTo>
                  <a:cubicBezTo>
                    <a:pt x="329" y="33"/>
                    <a:pt x="275" y="33"/>
                    <a:pt x="220" y="32"/>
                  </a:cubicBezTo>
                  <a:cubicBezTo>
                    <a:pt x="220" y="32"/>
                    <a:pt x="219" y="33"/>
                    <a:pt x="218" y="33"/>
                  </a:cubicBezTo>
                  <a:cubicBezTo>
                    <a:pt x="217" y="33"/>
                    <a:pt x="215" y="33"/>
                    <a:pt x="214" y="33"/>
                  </a:cubicBezTo>
                  <a:cubicBezTo>
                    <a:pt x="210" y="33"/>
                    <a:pt x="208" y="31"/>
                    <a:pt x="207" y="28"/>
                  </a:cubicBezTo>
                  <a:cubicBezTo>
                    <a:pt x="205" y="27"/>
                    <a:pt x="205" y="27"/>
                    <a:pt x="204" y="26"/>
                  </a:cubicBezTo>
                  <a:cubicBezTo>
                    <a:pt x="203" y="24"/>
                    <a:pt x="204" y="22"/>
                    <a:pt x="204" y="21"/>
                  </a:cubicBezTo>
                  <a:cubicBezTo>
                    <a:pt x="204" y="20"/>
                    <a:pt x="204" y="20"/>
                    <a:pt x="204" y="20"/>
                  </a:cubicBezTo>
                  <a:cubicBezTo>
                    <a:pt x="205" y="18"/>
                    <a:pt x="205" y="17"/>
                    <a:pt x="206" y="15"/>
                  </a:cubicBezTo>
                  <a:cubicBezTo>
                    <a:pt x="206" y="15"/>
                    <a:pt x="206" y="14"/>
                    <a:pt x="206" y="14"/>
                  </a:cubicBezTo>
                  <a:cubicBezTo>
                    <a:pt x="207" y="12"/>
                    <a:pt x="206" y="8"/>
                    <a:pt x="204" y="7"/>
                  </a:cubicBezTo>
                  <a:cubicBezTo>
                    <a:pt x="203" y="6"/>
                    <a:pt x="202" y="6"/>
                    <a:pt x="202" y="6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0" y="11"/>
                    <a:pt x="198" y="14"/>
                    <a:pt x="194" y="15"/>
                  </a:cubicBezTo>
                  <a:cubicBezTo>
                    <a:pt x="194" y="15"/>
                    <a:pt x="194" y="16"/>
                    <a:pt x="194" y="16"/>
                  </a:cubicBezTo>
                  <a:cubicBezTo>
                    <a:pt x="193" y="16"/>
                    <a:pt x="193" y="16"/>
                    <a:pt x="193" y="16"/>
                  </a:cubicBezTo>
                  <a:cubicBezTo>
                    <a:pt x="192" y="17"/>
                    <a:pt x="190" y="19"/>
                    <a:pt x="187" y="18"/>
                  </a:cubicBezTo>
                  <a:cubicBezTo>
                    <a:pt x="186" y="18"/>
                    <a:pt x="186" y="17"/>
                    <a:pt x="185" y="17"/>
                  </a:cubicBezTo>
                  <a:cubicBezTo>
                    <a:pt x="185" y="17"/>
                    <a:pt x="184" y="17"/>
                    <a:pt x="184" y="17"/>
                  </a:cubicBezTo>
                  <a:cubicBezTo>
                    <a:pt x="183" y="18"/>
                    <a:pt x="183" y="18"/>
                    <a:pt x="183" y="20"/>
                  </a:cubicBezTo>
                  <a:cubicBezTo>
                    <a:pt x="183" y="21"/>
                    <a:pt x="183" y="22"/>
                    <a:pt x="182" y="23"/>
                  </a:cubicBezTo>
                  <a:cubicBezTo>
                    <a:pt x="181" y="25"/>
                    <a:pt x="181" y="26"/>
                    <a:pt x="182" y="28"/>
                  </a:cubicBezTo>
                  <a:cubicBezTo>
                    <a:pt x="182" y="29"/>
                    <a:pt x="182" y="30"/>
                    <a:pt x="182" y="30"/>
                  </a:cubicBezTo>
                  <a:cubicBezTo>
                    <a:pt x="183" y="35"/>
                    <a:pt x="182" y="38"/>
                    <a:pt x="181" y="42"/>
                  </a:cubicBezTo>
                  <a:cubicBezTo>
                    <a:pt x="180" y="43"/>
                    <a:pt x="180" y="45"/>
                    <a:pt x="180" y="47"/>
                  </a:cubicBezTo>
                  <a:cubicBezTo>
                    <a:pt x="179" y="48"/>
                    <a:pt x="178" y="49"/>
                    <a:pt x="178" y="50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4" y="54"/>
                    <a:pt x="171" y="58"/>
                    <a:pt x="167" y="62"/>
                  </a:cubicBezTo>
                  <a:cubicBezTo>
                    <a:pt x="163" y="65"/>
                    <a:pt x="158" y="67"/>
                    <a:pt x="152" y="67"/>
                  </a:cubicBezTo>
                  <a:cubicBezTo>
                    <a:pt x="152" y="67"/>
                    <a:pt x="152" y="67"/>
                    <a:pt x="152" y="6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0" y="67"/>
                    <a:pt x="147" y="67"/>
                    <a:pt x="146" y="65"/>
                  </a:cubicBezTo>
                  <a:cubicBezTo>
                    <a:pt x="144" y="66"/>
                    <a:pt x="143" y="66"/>
                    <a:pt x="142" y="65"/>
                  </a:cubicBezTo>
                  <a:cubicBezTo>
                    <a:pt x="141" y="67"/>
                    <a:pt x="140" y="68"/>
                    <a:pt x="137" y="68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1" y="67"/>
                    <a:pt x="115" y="67"/>
                    <a:pt x="108" y="66"/>
                  </a:cubicBezTo>
                  <a:cubicBezTo>
                    <a:pt x="108" y="66"/>
                    <a:pt x="106" y="66"/>
                    <a:pt x="105" y="65"/>
                  </a:cubicBezTo>
                  <a:cubicBezTo>
                    <a:pt x="104" y="64"/>
                    <a:pt x="104" y="62"/>
                    <a:pt x="104" y="6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3" y="62"/>
                    <a:pt x="101" y="62"/>
                    <a:pt x="100" y="62"/>
                  </a:cubicBezTo>
                  <a:cubicBezTo>
                    <a:pt x="98" y="62"/>
                    <a:pt x="97" y="61"/>
                    <a:pt x="96" y="60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6" y="61"/>
                    <a:pt x="96" y="62"/>
                    <a:pt x="97" y="63"/>
                  </a:cubicBezTo>
                  <a:cubicBezTo>
                    <a:pt x="97" y="64"/>
                    <a:pt x="97" y="65"/>
                    <a:pt x="97" y="66"/>
                  </a:cubicBezTo>
                  <a:cubicBezTo>
                    <a:pt x="98" y="68"/>
                    <a:pt x="97" y="70"/>
                    <a:pt x="96" y="71"/>
                  </a:cubicBezTo>
                  <a:cubicBezTo>
                    <a:pt x="95" y="71"/>
                    <a:pt x="94" y="71"/>
                    <a:pt x="93" y="71"/>
                  </a:cubicBezTo>
                  <a:cubicBezTo>
                    <a:pt x="90" y="71"/>
                    <a:pt x="84" y="70"/>
                    <a:pt x="82" y="68"/>
                  </a:cubicBezTo>
                  <a:cubicBezTo>
                    <a:pt x="82" y="68"/>
                    <a:pt x="81" y="67"/>
                    <a:pt x="81" y="67"/>
                  </a:cubicBezTo>
                  <a:cubicBezTo>
                    <a:pt x="81" y="67"/>
                    <a:pt x="81" y="68"/>
                    <a:pt x="80" y="68"/>
                  </a:cubicBezTo>
                  <a:cubicBezTo>
                    <a:pt x="79" y="70"/>
                    <a:pt x="77" y="70"/>
                    <a:pt x="74" y="69"/>
                  </a:cubicBezTo>
                  <a:cubicBezTo>
                    <a:pt x="72" y="69"/>
                    <a:pt x="71" y="67"/>
                    <a:pt x="70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8" y="68"/>
                    <a:pt x="66" y="68"/>
                    <a:pt x="64" y="68"/>
                  </a:cubicBezTo>
                  <a:cubicBezTo>
                    <a:pt x="60" y="68"/>
                    <a:pt x="58" y="65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4"/>
                    <a:pt x="56" y="64"/>
                  </a:cubicBezTo>
                  <a:cubicBezTo>
                    <a:pt x="56" y="65"/>
                    <a:pt x="55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49" y="66"/>
                    <a:pt x="47" y="65"/>
                    <a:pt x="46" y="62"/>
                  </a:cubicBezTo>
                  <a:cubicBezTo>
                    <a:pt x="46" y="61"/>
                    <a:pt x="46" y="61"/>
                    <a:pt x="45" y="61"/>
                  </a:cubicBezTo>
                  <a:cubicBezTo>
                    <a:pt x="44" y="63"/>
                    <a:pt x="42" y="64"/>
                    <a:pt x="37" y="62"/>
                  </a:cubicBezTo>
                  <a:cubicBezTo>
                    <a:pt x="35" y="61"/>
                    <a:pt x="35" y="60"/>
                    <a:pt x="34" y="59"/>
                  </a:cubicBezTo>
                  <a:cubicBezTo>
                    <a:pt x="34" y="58"/>
                    <a:pt x="34" y="58"/>
                    <a:pt x="33" y="57"/>
                  </a:cubicBezTo>
                  <a:cubicBezTo>
                    <a:pt x="33" y="58"/>
                    <a:pt x="33" y="58"/>
                    <a:pt x="32" y="59"/>
                  </a:cubicBezTo>
                  <a:cubicBezTo>
                    <a:pt x="32" y="59"/>
                    <a:pt x="31" y="60"/>
                    <a:pt x="30" y="60"/>
                  </a:cubicBezTo>
                  <a:cubicBezTo>
                    <a:pt x="28" y="60"/>
                    <a:pt x="27" y="60"/>
                    <a:pt x="25" y="59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3" y="58"/>
                    <a:pt x="22" y="58"/>
                    <a:pt x="22" y="58"/>
                  </a:cubicBezTo>
                  <a:cubicBezTo>
                    <a:pt x="21" y="58"/>
                    <a:pt x="19" y="57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8" y="53"/>
                  </a:cubicBezTo>
                  <a:cubicBezTo>
                    <a:pt x="18" y="56"/>
                    <a:pt x="15" y="57"/>
                    <a:pt x="14" y="58"/>
                  </a:cubicBezTo>
                  <a:cubicBezTo>
                    <a:pt x="13" y="58"/>
                    <a:pt x="12" y="59"/>
                    <a:pt x="12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2" y="62"/>
                    <a:pt x="12" y="64"/>
                    <a:pt x="11" y="65"/>
                  </a:cubicBezTo>
                  <a:cubicBezTo>
                    <a:pt x="11" y="66"/>
                    <a:pt x="9" y="67"/>
                    <a:pt x="6" y="67"/>
                  </a:cubicBezTo>
                  <a:cubicBezTo>
                    <a:pt x="7" y="69"/>
                    <a:pt x="8" y="69"/>
                    <a:pt x="9" y="70"/>
                  </a:cubicBezTo>
                  <a:cubicBezTo>
                    <a:pt x="12" y="71"/>
                    <a:pt x="16" y="73"/>
                    <a:pt x="19" y="75"/>
                  </a:cubicBezTo>
                  <a:cubicBezTo>
                    <a:pt x="23" y="77"/>
                    <a:pt x="27" y="79"/>
                    <a:pt x="32" y="81"/>
                  </a:cubicBezTo>
                  <a:cubicBezTo>
                    <a:pt x="35" y="82"/>
                    <a:pt x="35" y="84"/>
                    <a:pt x="35" y="85"/>
                  </a:cubicBezTo>
                  <a:cubicBezTo>
                    <a:pt x="35" y="85"/>
                    <a:pt x="35" y="86"/>
                    <a:pt x="35" y="86"/>
                  </a:cubicBezTo>
                  <a:cubicBezTo>
                    <a:pt x="35" y="86"/>
                    <a:pt x="36" y="86"/>
                    <a:pt x="37" y="86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41" y="86"/>
                    <a:pt x="42" y="89"/>
                    <a:pt x="42" y="90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3" y="90"/>
                    <a:pt x="44" y="90"/>
                    <a:pt x="44" y="90"/>
                  </a:cubicBezTo>
                  <a:cubicBezTo>
                    <a:pt x="45" y="91"/>
                    <a:pt x="47" y="91"/>
                    <a:pt x="47" y="93"/>
                  </a:cubicBezTo>
                  <a:cubicBezTo>
                    <a:pt x="48" y="95"/>
                    <a:pt x="49" y="95"/>
                    <a:pt x="51" y="96"/>
                  </a:cubicBezTo>
                  <a:cubicBezTo>
                    <a:pt x="53" y="97"/>
                    <a:pt x="55" y="97"/>
                    <a:pt x="56" y="99"/>
                  </a:cubicBezTo>
                  <a:cubicBezTo>
                    <a:pt x="59" y="100"/>
                    <a:pt x="60" y="102"/>
                    <a:pt x="60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64" y="103"/>
                    <a:pt x="65" y="104"/>
                    <a:pt x="65" y="106"/>
                  </a:cubicBezTo>
                  <a:cubicBezTo>
                    <a:pt x="65" y="106"/>
                    <a:pt x="65" y="106"/>
                    <a:pt x="67" y="106"/>
                  </a:cubicBezTo>
                  <a:cubicBezTo>
                    <a:pt x="68" y="107"/>
                    <a:pt x="70" y="108"/>
                    <a:pt x="71" y="110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4" name="Freeform 11"/>
            <p:cNvSpPr/>
            <p:nvPr/>
          </p:nvSpPr>
          <p:spPr bwMode="auto">
            <a:xfrm>
              <a:off x="3757" y="1938"/>
              <a:ext cx="130" cy="183"/>
            </a:xfrm>
            <a:custGeom>
              <a:avLst/>
              <a:gdLst>
                <a:gd name="T0" fmla="*/ 62 w 76"/>
                <a:gd name="T1" fmla="*/ 8 h 106"/>
                <a:gd name="T2" fmla="*/ 73 w 76"/>
                <a:gd name="T3" fmla="*/ 32 h 106"/>
                <a:gd name="T4" fmla="*/ 70 w 76"/>
                <a:gd name="T5" fmla="*/ 32 h 106"/>
                <a:gd name="T6" fmla="*/ 60 w 76"/>
                <a:gd name="T7" fmla="*/ 11 h 106"/>
                <a:gd name="T8" fmla="*/ 37 w 76"/>
                <a:gd name="T9" fmla="*/ 3 h 106"/>
                <a:gd name="T10" fmla="*/ 14 w 76"/>
                <a:gd name="T11" fmla="*/ 9 h 106"/>
                <a:gd name="T12" fmla="*/ 5 w 76"/>
                <a:gd name="T13" fmla="*/ 25 h 106"/>
                <a:gd name="T14" fmla="*/ 17 w 76"/>
                <a:gd name="T15" fmla="*/ 41 h 106"/>
                <a:gd name="T16" fmla="*/ 38 w 76"/>
                <a:gd name="T17" fmla="*/ 48 h 106"/>
                <a:gd name="T18" fmla="*/ 64 w 76"/>
                <a:gd name="T19" fmla="*/ 57 h 106"/>
                <a:gd name="T20" fmla="*/ 76 w 76"/>
                <a:gd name="T21" fmla="*/ 78 h 106"/>
                <a:gd name="T22" fmla="*/ 65 w 76"/>
                <a:gd name="T23" fmla="*/ 99 h 106"/>
                <a:gd name="T24" fmla="*/ 38 w 76"/>
                <a:gd name="T25" fmla="*/ 106 h 106"/>
                <a:gd name="T26" fmla="*/ 12 w 76"/>
                <a:gd name="T27" fmla="*/ 97 h 106"/>
                <a:gd name="T28" fmla="*/ 0 w 76"/>
                <a:gd name="T29" fmla="*/ 70 h 106"/>
                <a:gd name="T30" fmla="*/ 3 w 76"/>
                <a:gd name="T31" fmla="*/ 70 h 106"/>
                <a:gd name="T32" fmla="*/ 14 w 76"/>
                <a:gd name="T33" fmla="*/ 94 h 106"/>
                <a:gd name="T34" fmla="*/ 38 w 76"/>
                <a:gd name="T35" fmla="*/ 102 h 106"/>
                <a:gd name="T36" fmla="*/ 63 w 76"/>
                <a:gd name="T37" fmla="*/ 96 h 106"/>
                <a:gd name="T38" fmla="*/ 72 w 76"/>
                <a:gd name="T39" fmla="*/ 78 h 106"/>
                <a:gd name="T40" fmla="*/ 61 w 76"/>
                <a:gd name="T41" fmla="*/ 60 h 106"/>
                <a:gd name="T42" fmla="*/ 37 w 76"/>
                <a:gd name="T43" fmla="*/ 51 h 106"/>
                <a:gd name="T44" fmla="*/ 14 w 76"/>
                <a:gd name="T45" fmla="*/ 44 h 106"/>
                <a:gd name="T46" fmla="*/ 2 w 76"/>
                <a:gd name="T47" fmla="*/ 25 h 106"/>
                <a:gd name="T48" fmla="*/ 13 w 76"/>
                <a:gd name="T49" fmla="*/ 6 h 106"/>
                <a:gd name="T50" fmla="*/ 37 w 76"/>
                <a:gd name="T51" fmla="*/ 0 h 106"/>
                <a:gd name="T52" fmla="*/ 62 w 76"/>
                <a:gd name="T5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" h="106">
                  <a:moveTo>
                    <a:pt x="62" y="8"/>
                  </a:moveTo>
                  <a:cubicBezTo>
                    <a:pt x="69" y="14"/>
                    <a:pt x="72" y="22"/>
                    <a:pt x="73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69" y="23"/>
                    <a:pt x="66" y="16"/>
                    <a:pt x="60" y="11"/>
                  </a:cubicBezTo>
                  <a:cubicBezTo>
                    <a:pt x="55" y="6"/>
                    <a:pt x="47" y="3"/>
                    <a:pt x="37" y="3"/>
                  </a:cubicBezTo>
                  <a:cubicBezTo>
                    <a:pt x="27" y="3"/>
                    <a:pt x="20" y="5"/>
                    <a:pt x="14" y="9"/>
                  </a:cubicBezTo>
                  <a:cubicBezTo>
                    <a:pt x="8" y="12"/>
                    <a:pt x="5" y="18"/>
                    <a:pt x="5" y="25"/>
                  </a:cubicBezTo>
                  <a:cubicBezTo>
                    <a:pt x="5" y="32"/>
                    <a:pt x="9" y="37"/>
                    <a:pt x="17" y="41"/>
                  </a:cubicBezTo>
                  <a:cubicBezTo>
                    <a:pt x="20" y="43"/>
                    <a:pt x="27" y="45"/>
                    <a:pt x="38" y="48"/>
                  </a:cubicBezTo>
                  <a:cubicBezTo>
                    <a:pt x="50" y="51"/>
                    <a:pt x="59" y="54"/>
                    <a:pt x="64" y="57"/>
                  </a:cubicBezTo>
                  <a:cubicBezTo>
                    <a:pt x="72" y="62"/>
                    <a:pt x="76" y="69"/>
                    <a:pt x="76" y="78"/>
                  </a:cubicBezTo>
                  <a:cubicBezTo>
                    <a:pt x="76" y="87"/>
                    <a:pt x="72" y="94"/>
                    <a:pt x="65" y="99"/>
                  </a:cubicBezTo>
                  <a:cubicBezTo>
                    <a:pt x="58" y="103"/>
                    <a:pt x="49" y="106"/>
                    <a:pt x="38" y="106"/>
                  </a:cubicBezTo>
                  <a:cubicBezTo>
                    <a:pt x="27" y="106"/>
                    <a:pt x="18" y="103"/>
                    <a:pt x="12" y="97"/>
                  </a:cubicBezTo>
                  <a:cubicBezTo>
                    <a:pt x="5" y="91"/>
                    <a:pt x="1" y="82"/>
                    <a:pt x="0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81"/>
                    <a:pt x="8" y="89"/>
                    <a:pt x="14" y="94"/>
                  </a:cubicBezTo>
                  <a:cubicBezTo>
                    <a:pt x="20" y="100"/>
                    <a:pt x="28" y="102"/>
                    <a:pt x="38" y="102"/>
                  </a:cubicBezTo>
                  <a:cubicBezTo>
                    <a:pt x="48" y="102"/>
                    <a:pt x="56" y="100"/>
                    <a:pt x="63" y="96"/>
                  </a:cubicBezTo>
                  <a:cubicBezTo>
                    <a:pt x="69" y="91"/>
                    <a:pt x="72" y="86"/>
                    <a:pt x="72" y="78"/>
                  </a:cubicBezTo>
                  <a:cubicBezTo>
                    <a:pt x="72" y="70"/>
                    <a:pt x="69" y="64"/>
                    <a:pt x="61" y="60"/>
                  </a:cubicBezTo>
                  <a:cubicBezTo>
                    <a:pt x="57" y="57"/>
                    <a:pt x="49" y="54"/>
                    <a:pt x="37" y="51"/>
                  </a:cubicBezTo>
                  <a:cubicBezTo>
                    <a:pt x="25" y="48"/>
                    <a:pt x="18" y="46"/>
                    <a:pt x="14" y="44"/>
                  </a:cubicBezTo>
                  <a:cubicBezTo>
                    <a:pt x="6" y="39"/>
                    <a:pt x="2" y="33"/>
                    <a:pt x="2" y="25"/>
                  </a:cubicBezTo>
                  <a:cubicBezTo>
                    <a:pt x="2" y="17"/>
                    <a:pt x="6" y="10"/>
                    <a:pt x="13" y="6"/>
                  </a:cubicBezTo>
                  <a:cubicBezTo>
                    <a:pt x="19" y="2"/>
                    <a:pt x="27" y="0"/>
                    <a:pt x="37" y="0"/>
                  </a:cubicBezTo>
                  <a:cubicBezTo>
                    <a:pt x="48" y="0"/>
                    <a:pt x="56" y="3"/>
                    <a:pt x="62" y="8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2"/>
            <p:cNvSpPr/>
            <p:nvPr/>
          </p:nvSpPr>
          <p:spPr bwMode="auto">
            <a:xfrm>
              <a:off x="3899" y="1942"/>
              <a:ext cx="96" cy="179"/>
            </a:xfrm>
            <a:custGeom>
              <a:avLst/>
              <a:gdLst>
                <a:gd name="T0" fmla="*/ 53 w 56"/>
                <a:gd name="T1" fmla="*/ 0 h 104"/>
                <a:gd name="T2" fmla="*/ 56 w 56"/>
                <a:gd name="T3" fmla="*/ 0 h 104"/>
                <a:gd name="T4" fmla="*/ 56 w 56"/>
                <a:gd name="T5" fmla="*/ 70 h 104"/>
                <a:gd name="T6" fmla="*/ 50 w 56"/>
                <a:gd name="T7" fmla="*/ 94 h 104"/>
                <a:gd name="T8" fmla="*/ 27 w 56"/>
                <a:gd name="T9" fmla="*/ 104 h 104"/>
                <a:gd name="T10" fmla="*/ 8 w 56"/>
                <a:gd name="T11" fmla="*/ 97 h 104"/>
                <a:gd name="T12" fmla="*/ 0 w 56"/>
                <a:gd name="T13" fmla="*/ 75 h 104"/>
                <a:gd name="T14" fmla="*/ 0 w 56"/>
                <a:gd name="T15" fmla="*/ 70 h 104"/>
                <a:gd name="T16" fmla="*/ 3 w 56"/>
                <a:gd name="T17" fmla="*/ 70 h 104"/>
                <a:gd name="T18" fmla="*/ 3 w 56"/>
                <a:gd name="T19" fmla="*/ 75 h 104"/>
                <a:gd name="T20" fmla="*/ 27 w 56"/>
                <a:gd name="T21" fmla="*/ 100 h 104"/>
                <a:gd name="T22" fmla="*/ 47 w 56"/>
                <a:gd name="T23" fmla="*/ 92 h 104"/>
                <a:gd name="T24" fmla="*/ 53 w 56"/>
                <a:gd name="T25" fmla="*/ 70 h 104"/>
                <a:gd name="T26" fmla="*/ 53 w 56"/>
                <a:gd name="T2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104">
                  <a:moveTo>
                    <a:pt x="53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80"/>
                    <a:pt x="54" y="88"/>
                    <a:pt x="50" y="94"/>
                  </a:cubicBezTo>
                  <a:cubicBezTo>
                    <a:pt x="45" y="100"/>
                    <a:pt x="37" y="104"/>
                    <a:pt x="27" y="104"/>
                  </a:cubicBezTo>
                  <a:cubicBezTo>
                    <a:pt x="19" y="104"/>
                    <a:pt x="12" y="101"/>
                    <a:pt x="8" y="97"/>
                  </a:cubicBezTo>
                  <a:cubicBezTo>
                    <a:pt x="2" y="92"/>
                    <a:pt x="0" y="84"/>
                    <a:pt x="0" y="75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3" y="92"/>
                    <a:pt x="11" y="100"/>
                    <a:pt x="27" y="100"/>
                  </a:cubicBezTo>
                  <a:cubicBezTo>
                    <a:pt x="36" y="100"/>
                    <a:pt x="43" y="97"/>
                    <a:pt x="47" y="92"/>
                  </a:cubicBezTo>
                  <a:cubicBezTo>
                    <a:pt x="51" y="87"/>
                    <a:pt x="53" y="80"/>
                    <a:pt x="53" y="70"/>
                  </a:cubicBezTo>
                  <a:lnTo>
                    <a:pt x="53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3"/>
            <p:cNvSpPr/>
            <p:nvPr/>
          </p:nvSpPr>
          <p:spPr bwMode="auto">
            <a:xfrm>
              <a:off x="4019" y="1942"/>
              <a:ext cx="142" cy="175"/>
            </a:xfrm>
            <a:custGeom>
              <a:avLst/>
              <a:gdLst>
                <a:gd name="T0" fmla="*/ 0 w 142"/>
                <a:gd name="T1" fmla="*/ 0 h 175"/>
                <a:gd name="T2" fmla="*/ 142 w 142"/>
                <a:gd name="T3" fmla="*/ 0 h 175"/>
                <a:gd name="T4" fmla="*/ 142 w 142"/>
                <a:gd name="T5" fmla="*/ 5 h 175"/>
                <a:gd name="T6" fmla="*/ 73 w 142"/>
                <a:gd name="T7" fmla="*/ 5 h 175"/>
                <a:gd name="T8" fmla="*/ 73 w 142"/>
                <a:gd name="T9" fmla="*/ 175 h 175"/>
                <a:gd name="T10" fmla="*/ 68 w 142"/>
                <a:gd name="T11" fmla="*/ 175 h 175"/>
                <a:gd name="T12" fmla="*/ 68 w 142"/>
                <a:gd name="T13" fmla="*/ 5 h 175"/>
                <a:gd name="T14" fmla="*/ 0 w 142"/>
                <a:gd name="T15" fmla="*/ 5 h 175"/>
                <a:gd name="T16" fmla="*/ 0 w 142"/>
                <a:gd name="T17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175">
                  <a:moveTo>
                    <a:pt x="0" y="0"/>
                  </a:moveTo>
                  <a:lnTo>
                    <a:pt x="142" y="0"/>
                  </a:lnTo>
                  <a:lnTo>
                    <a:pt x="142" y="5"/>
                  </a:lnTo>
                  <a:lnTo>
                    <a:pt x="73" y="5"/>
                  </a:lnTo>
                  <a:lnTo>
                    <a:pt x="73" y="175"/>
                  </a:lnTo>
                  <a:lnTo>
                    <a:pt x="68" y="175"/>
                  </a:lnTo>
                  <a:lnTo>
                    <a:pt x="68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4"/>
            <p:cNvSpPr/>
            <p:nvPr/>
          </p:nvSpPr>
          <p:spPr bwMode="auto">
            <a:xfrm>
              <a:off x="4183" y="1942"/>
              <a:ext cx="130" cy="179"/>
            </a:xfrm>
            <a:custGeom>
              <a:avLst/>
              <a:gdLst>
                <a:gd name="T0" fmla="*/ 0 w 76"/>
                <a:gd name="T1" fmla="*/ 0 h 104"/>
                <a:gd name="T2" fmla="*/ 4 w 76"/>
                <a:gd name="T3" fmla="*/ 0 h 104"/>
                <a:gd name="T4" fmla="*/ 4 w 76"/>
                <a:gd name="T5" fmla="*/ 62 h 104"/>
                <a:gd name="T6" fmla="*/ 12 w 76"/>
                <a:gd name="T7" fmla="*/ 90 h 104"/>
                <a:gd name="T8" fmla="*/ 38 w 76"/>
                <a:gd name="T9" fmla="*/ 100 h 104"/>
                <a:gd name="T10" fmla="*/ 65 w 76"/>
                <a:gd name="T11" fmla="*/ 90 h 104"/>
                <a:gd name="T12" fmla="*/ 73 w 76"/>
                <a:gd name="T13" fmla="*/ 62 h 104"/>
                <a:gd name="T14" fmla="*/ 73 w 76"/>
                <a:gd name="T15" fmla="*/ 0 h 104"/>
                <a:gd name="T16" fmla="*/ 76 w 76"/>
                <a:gd name="T17" fmla="*/ 0 h 104"/>
                <a:gd name="T18" fmla="*/ 76 w 76"/>
                <a:gd name="T19" fmla="*/ 62 h 104"/>
                <a:gd name="T20" fmla="*/ 68 w 76"/>
                <a:gd name="T21" fmla="*/ 92 h 104"/>
                <a:gd name="T22" fmla="*/ 38 w 76"/>
                <a:gd name="T23" fmla="*/ 104 h 104"/>
                <a:gd name="T24" fmla="*/ 9 w 76"/>
                <a:gd name="T25" fmla="*/ 92 h 104"/>
                <a:gd name="T26" fmla="*/ 0 w 76"/>
                <a:gd name="T27" fmla="*/ 62 h 104"/>
                <a:gd name="T28" fmla="*/ 0 w 76"/>
                <a:gd name="T2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10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74"/>
                    <a:pt x="6" y="83"/>
                    <a:pt x="12" y="90"/>
                  </a:cubicBezTo>
                  <a:cubicBezTo>
                    <a:pt x="17" y="97"/>
                    <a:pt x="26" y="100"/>
                    <a:pt x="38" y="100"/>
                  </a:cubicBezTo>
                  <a:cubicBezTo>
                    <a:pt x="50" y="100"/>
                    <a:pt x="59" y="97"/>
                    <a:pt x="65" y="90"/>
                  </a:cubicBezTo>
                  <a:cubicBezTo>
                    <a:pt x="70" y="83"/>
                    <a:pt x="73" y="74"/>
                    <a:pt x="73" y="62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62"/>
                    <a:pt x="76" y="62"/>
                    <a:pt x="76" y="62"/>
                  </a:cubicBezTo>
                  <a:cubicBezTo>
                    <a:pt x="76" y="75"/>
                    <a:pt x="73" y="85"/>
                    <a:pt x="68" y="92"/>
                  </a:cubicBezTo>
                  <a:cubicBezTo>
                    <a:pt x="61" y="100"/>
                    <a:pt x="52" y="104"/>
                    <a:pt x="38" y="104"/>
                  </a:cubicBezTo>
                  <a:cubicBezTo>
                    <a:pt x="25" y="104"/>
                    <a:pt x="15" y="100"/>
                    <a:pt x="9" y="92"/>
                  </a:cubicBezTo>
                  <a:cubicBezTo>
                    <a:pt x="3" y="85"/>
                    <a:pt x="0" y="75"/>
                    <a:pt x="0" y="6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cxnSp>
        <p:nvCxnSpPr>
          <p:cNvPr id="18" name="直接连接符 17"/>
          <p:cNvCxnSpPr>
            <a:stCxn id="10" idx="36"/>
          </p:cNvCxnSpPr>
          <p:nvPr/>
        </p:nvCxnSpPr>
        <p:spPr>
          <a:xfrm flipH="1">
            <a:off x="0" y="863996"/>
            <a:ext cx="493304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文本&#10;&#10;中度可信度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878"/>
            <a:ext cx="1706880" cy="56112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01345" y="1827465"/>
            <a:ext cx="11201400" cy="1490527"/>
          </a:xfrm>
        </p:spPr>
        <p:txBody>
          <a:bodyPr/>
          <a:lstStyle/>
          <a:p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Thank you for your attention!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22" name="直接连接符 21"/>
          <p:cNvCxnSpPr>
            <a:endCxn id="8" idx="27"/>
          </p:cNvCxnSpPr>
          <p:nvPr/>
        </p:nvCxnSpPr>
        <p:spPr>
          <a:xfrm flipH="1">
            <a:off x="7519202" y="860045"/>
            <a:ext cx="467279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/>
          <p:cNvPicPr>
            <a:picLocks noChangeAspect="1"/>
          </p:cNvPicPr>
          <p:nvPr userDrawn="1"/>
        </p:nvPicPr>
        <p:blipFill rotWithShape="1">
          <a:blip r:embed="rId5"/>
          <a:srcRect l="1946" t="7345" r="7235"/>
          <a:stretch>
            <a:fillRect/>
          </a:stretch>
        </p:blipFill>
        <p:spPr>
          <a:xfrm>
            <a:off x="227944" y="22609"/>
            <a:ext cx="2040267" cy="6383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PandaX</a:t>
            </a:r>
            <a:r>
              <a:rPr kumimoji="1" lang="zh-CN" altLang="en-US" dirty="0"/>
              <a:t> </a:t>
            </a:r>
            <a:r>
              <a:rPr kumimoji="1" lang="en-US" altLang="zh-CN" dirty="0"/>
              <a:t>Pathway</a:t>
            </a:r>
            <a:endParaRPr kumimoji="1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grpSp>
        <p:nvGrpSpPr>
          <p:cNvPr id="24" name="组合 82"/>
          <p:cNvGrpSpPr/>
          <p:nvPr/>
        </p:nvGrpSpPr>
        <p:grpSpPr>
          <a:xfrm>
            <a:off x="226741" y="1468246"/>
            <a:ext cx="12020874" cy="5012777"/>
            <a:chOff x="-326386" y="966249"/>
            <a:chExt cx="12780837" cy="5329687"/>
          </a:xfrm>
          <a:effectLst/>
        </p:grpSpPr>
        <p:graphicFrame>
          <p:nvGraphicFramePr>
            <p:cNvPr id="25" name="图示 4"/>
            <p:cNvGraphicFramePr/>
            <p:nvPr/>
          </p:nvGraphicFramePr>
          <p:xfrm>
            <a:off x="1407778" y="1270044"/>
            <a:ext cx="11046673" cy="370509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grpSp>
          <p:nvGrpSpPr>
            <p:cNvPr id="26" name="组合 81"/>
            <p:cNvGrpSpPr/>
            <p:nvPr/>
          </p:nvGrpSpPr>
          <p:grpSpPr>
            <a:xfrm>
              <a:off x="-326386" y="966249"/>
              <a:ext cx="12721706" cy="5329687"/>
              <a:chOff x="-326386" y="966249"/>
              <a:chExt cx="12721706" cy="5329687"/>
            </a:xfrm>
          </p:grpSpPr>
          <p:sp>
            <p:nvSpPr>
              <p:cNvPr id="27" name="矩形 30"/>
              <p:cNvSpPr/>
              <p:nvPr/>
            </p:nvSpPr>
            <p:spPr bwMode="auto">
              <a:xfrm>
                <a:off x="250815" y="966249"/>
                <a:ext cx="11690370" cy="53099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13C3B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cxnSp>
            <p:nvCxnSpPr>
              <p:cNvPr id="28" name="Straight Connector 99"/>
              <p:cNvCxnSpPr/>
              <p:nvPr/>
            </p:nvCxnSpPr>
            <p:spPr>
              <a:xfrm>
                <a:off x="3472876" y="5428075"/>
                <a:ext cx="0" cy="539283"/>
              </a:xfrm>
              <a:prstGeom prst="line">
                <a:avLst/>
              </a:prstGeom>
              <a:ln w="635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99"/>
              <p:cNvCxnSpPr/>
              <p:nvPr/>
            </p:nvCxnSpPr>
            <p:spPr>
              <a:xfrm>
                <a:off x="5930015" y="5407821"/>
                <a:ext cx="0" cy="539283"/>
              </a:xfrm>
              <a:prstGeom prst="line">
                <a:avLst/>
              </a:prstGeom>
              <a:ln w="635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99"/>
              <p:cNvCxnSpPr/>
              <p:nvPr/>
            </p:nvCxnSpPr>
            <p:spPr>
              <a:xfrm>
                <a:off x="8186279" y="5462203"/>
                <a:ext cx="0" cy="539283"/>
              </a:xfrm>
              <a:prstGeom prst="line">
                <a:avLst/>
              </a:prstGeom>
              <a:ln w="635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99"/>
              <p:cNvCxnSpPr/>
              <p:nvPr/>
            </p:nvCxnSpPr>
            <p:spPr>
              <a:xfrm>
                <a:off x="10908995" y="5401440"/>
                <a:ext cx="0" cy="539283"/>
              </a:xfrm>
              <a:prstGeom prst="line">
                <a:avLst/>
              </a:prstGeom>
              <a:ln w="635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99"/>
              <p:cNvCxnSpPr/>
              <p:nvPr/>
            </p:nvCxnSpPr>
            <p:spPr>
              <a:xfrm>
                <a:off x="937984" y="5428733"/>
                <a:ext cx="0" cy="539283"/>
              </a:xfrm>
              <a:prstGeom prst="line">
                <a:avLst/>
              </a:prstGeom>
              <a:ln w="635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矩形 9"/>
              <p:cNvSpPr/>
              <p:nvPr/>
            </p:nvSpPr>
            <p:spPr>
              <a:xfrm>
                <a:off x="-185761" y="3385913"/>
                <a:ext cx="2182486" cy="3509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kumimoji="1" lang="en-US" altLang="zh-CN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lvetica Neue" panose="02000503000000020004" pitchFamily="2" charset="0"/>
                    <a:cs typeface="Times New Roman" panose="02020603050405020304" pitchFamily="18" charset="0"/>
                  </a:rPr>
                  <a:t>PandaX</a:t>
                </a:r>
                <a:r>
                  <a:rPr kumimoji="1" lang="zh-CN" alt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lvetica Neue" panose="02000503000000020004" pitchFamily="2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Helvetica Neue" panose="02000503000000020004" pitchFamily="2" charset="0"/>
                    <a:cs typeface="Times New Roman" panose="02020603050405020304" pitchFamily="18" charset="0"/>
                  </a:rPr>
                  <a:t>initiated</a:t>
                </a:r>
                <a:endParaRPr kumimoji="1" lang="zh-CN" alt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4" name="直接箭头连接符 3"/>
              <p:cNvCxnSpPr/>
              <p:nvPr/>
            </p:nvCxnSpPr>
            <p:spPr>
              <a:xfrm flipH="1" flipV="1">
                <a:off x="-326386" y="6102759"/>
                <a:ext cx="12721706" cy="20253"/>
              </a:xfrm>
              <a:prstGeom prst="straightConnector1">
                <a:avLst/>
              </a:prstGeom>
              <a:ln w="457200">
                <a:solidFill>
                  <a:srgbClr val="00467A"/>
                </a:solidFill>
                <a:headEnd type="stealth" w="sm" len="sm"/>
                <a:tailEnd type="non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12"/>
              <p:cNvSpPr txBox="1"/>
              <p:nvPr/>
            </p:nvSpPr>
            <p:spPr>
              <a:xfrm>
                <a:off x="7429216" y="5805084"/>
                <a:ext cx="1855195" cy="49085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457200"/>
                <a:r>
                  <a:rPr lang="en-US" altLang="zh-CN" sz="2400" b="1" dirty="0">
                    <a:solidFill>
                      <a:schemeClr val="bg1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2020-2026</a:t>
                </a:r>
                <a:endParaRPr lang="zh-CN" altLang="en-US" sz="2400" b="1" dirty="0">
                  <a:solidFill>
                    <a:schemeClr val="bg1"/>
                  </a:solidFill>
                  <a:latin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36" name="TextBox 14"/>
              <p:cNvSpPr txBox="1"/>
              <p:nvPr/>
            </p:nvSpPr>
            <p:spPr>
              <a:xfrm>
                <a:off x="9919271" y="5783003"/>
                <a:ext cx="1190268" cy="49085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457200"/>
                <a:r>
                  <a:rPr lang="en-US" altLang="zh-CN" sz="2400" b="1" dirty="0">
                    <a:solidFill>
                      <a:schemeClr val="bg1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2027-</a:t>
                </a:r>
                <a:endParaRPr lang="zh-CN" altLang="en-US" sz="2400" b="1" dirty="0">
                  <a:solidFill>
                    <a:schemeClr val="bg1"/>
                  </a:solidFill>
                  <a:latin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37" name="TextBox 12"/>
              <p:cNvSpPr txBox="1"/>
              <p:nvPr/>
            </p:nvSpPr>
            <p:spPr>
              <a:xfrm>
                <a:off x="509180" y="5791593"/>
                <a:ext cx="1233478" cy="49085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457200"/>
                <a:r>
                  <a:rPr lang="en-US" altLang="zh-CN" sz="2400" b="1" dirty="0">
                    <a:solidFill>
                      <a:schemeClr val="bg1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2009</a:t>
                </a:r>
                <a:endParaRPr lang="zh-CN" altLang="en-US" sz="2400" b="1" dirty="0">
                  <a:solidFill>
                    <a:schemeClr val="bg1"/>
                  </a:solidFill>
                  <a:latin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38" name="TextBox 12"/>
              <p:cNvSpPr txBox="1"/>
              <p:nvPr/>
            </p:nvSpPr>
            <p:spPr>
              <a:xfrm>
                <a:off x="2571493" y="5785487"/>
                <a:ext cx="1932285" cy="49085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457200"/>
                <a:r>
                  <a:rPr lang="en-US" altLang="zh-CN" sz="2400" b="1" dirty="0">
                    <a:solidFill>
                      <a:schemeClr val="bg1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2010-2014</a:t>
                </a:r>
                <a:endParaRPr lang="zh-CN" altLang="en-US" sz="2400" b="1" dirty="0">
                  <a:solidFill>
                    <a:schemeClr val="bg1"/>
                  </a:solidFill>
                  <a:latin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39" name="TextBox 12"/>
              <p:cNvSpPr txBox="1"/>
              <p:nvPr/>
            </p:nvSpPr>
            <p:spPr>
              <a:xfrm>
                <a:off x="5059416" y="5791435"/>
                <a:ext cx="1902006" cy="490852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457200"/>
                <a:r>
                  <a:rPr lang="en-US" altLang="zh-CN" sz="2400" b="1" dirty="0">
                    <a:solidFill>
                      <a:schemeClr val="bg1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2015-2019</a:t>
                </a:r>
                <a:endParaRPr lang="zh-CN" altLang="en-US" sz="2400" b="1" dirty="0">
                  <a:solidFill>
                    <a:schemeClr val="bg1"/>
                  </a:solidFill>
                  <a:latin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40" name="矩形 19"/>
              <p:cNvSpPr/>
              <p:nvPr/>
            </p:nvSpPr>
            <p:spPr>
              <a:xfrm>
                <a:off x="10796961" y="1641634"/>
                <a:ext cx="1329014" cy="35169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kumimoji="1" lang="zh-CN" altLang="en-US" sz="4800" b="1" dirty="0">
                  <a:solidFill>
                    <a:srgbClr val="004098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</p:grpSp>
      </p:grpSp>
      <p:sp>
        <p:nvSpPr>
          <p:cNvPr id="42" name="矩形 9"/>
          <p:cNvSpPr/>
          <p:nvPr/>
        </p:nvSpPr>
        <p:spPr>
          <a:xfrm>
            <a:off x="2740551" y="2690626"/>
            <a:ext cx="1497330" cy="601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PandaX-I</a:t>
            </a:r>
            <a:r>
              <a:rPr kumimoji="1"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 </a:t>
            </a:r>
            <a:endParaRPr kumimoji="1"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Helvetica Neue" panose="02000503000000020004" pitchFamily="2" charset="0"/>
              <a:cs typeface="Times New Roman" panose="02020603050405020304" pitchFamily="18" charset="0"/>
            </a:endParaRPr>
          </a:p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120</a:t>
            </a:r>
            <a:r>
              <a:rPr kumimoji="1"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kg</a:t>
            </a:r>
            <a:endParaRPr kumimoji="1" lang="zh-CN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矩形 9"/>
          <p:cNvSpPr/>
          <p:nvPr/>
        </p:nvSpPr>
        <p:spPr>
          <a:xfrm>
            <a:off x="5120641" y="2170944"/>
            <a:ext cx="1497330" cy="601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PandaX-II </a:t>
            </a:r>
            <a:endParaRPr kumimoji="1"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Helvetica Neue" panose="02000503000000020004" pitchFamily="2" charset="0"/>
              <a:cs typeface="Times New Roman" panose="02020603050405020304" pitchFamily="18" charset="0"/>
            </a:endParaRPr>
          </a:p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580 kg</a:t>
            </a:r>
            <a:endParaRPr kumimoji="1"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Helvetica Neue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44" name="矩形 9"/>
          <p:cNvSpPr/>
          <p:nvPr/>
        </p:nvSpPr>
        <p:spPr>
          <a:xfrm>
            <a:off x="7209160" y="1606527"/>
            <a:ext cx="1658571" cy="606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PandaX-4T </a:t>
            </a:r>
            <a:endParaRPr kumimoji="1"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Helvetica Neue" panose="02000503000000020004" pitchFamily="2" charset="0"/>
              <a:cs typeface="Times New Roman" panose="02020603050405020304" pitchFamily="18" charset="0"/>
            </a:endParaRPr>
          </a:p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3.7 tonne</a:t>
            </a:r>
            <a:endParaRPr kumimoji="1" lang="zh-CN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矩形 9"/>
          <p:cNvSpPr/>
          <p:nvPr/>
        </p:nvSpPr>
        <p:spPr>
          <a:xfrm>
            <a:off x="9358000" y="981780"/>
            <a:ext cx="2387817" cy="66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PandaX-</a:t>
            </a:r>
            <a:r>
              <a:rPr kumimoji="1" lang="en-US" altLang="zh-CN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xT</a:t>
            </a:r>
            <a:endParaRPr kumimoji="1"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Helvetica Neue" panose="02000503000000020004" pitchFamily="2" charset="0"/>
              <a:cs typeface="Times New Roman" panose="02020603050405020304" pitchFamily="18" charset="0"/>
            </a:endParaRPr>
          </a:p>
          <a:p>
            <a:pPr algn="ctr" defTabSz="457200"/>
            <a:r>
              <a:rPr kumimoji="1"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Helvetica Neue" panose="02000503000000020004" pitchFamily="2" charset="0"/>
                <a:cs typeface="Times New Roman" panose="02020603050405020304" pitchFamily="18" charset="0"/>
              </a:rPr>
              <a:t>20 tonne -&gt; 47 tonne</a:t>
            </a:r>
            <a:endParaRPr kumimoji="1" lang="zh-CN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19771" y="4181806"/>
            <a:ext cx="2344368" cy="152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66389" y="2096666"/>
            <a:ext cx="2323161" cy="3634947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155034" y="810396"/>
            <a:ext cx="7619996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265" indent="-342265" defTabSz="4572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kumimoji="1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sensitive target volume</a:t>
            </a:r>
            <a:endParaRPr kumimoji="1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265" indent="-342265" defTabSz="4572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kumimoji="1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Lowering radioactive background</a:t>
            </a:r>
            <a:endParaRPr kumimoji="1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图片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350" y="4178715"/>
            <a:ext cx="1952257" cy="152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74454" y="3253892"/>
            <a:ext cx="2036625" cy="245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A group of people in white protective suits&#10;&#10;AI-generated content may be incorrect."/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3039" y="2649585"/>
            <a:ext cx="2036624" cy="3054936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PandaX-20T Overall Design</a:t>
            </a:r>
            <a:endParaRPr kumimoji="1"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3388" y="788425"/>
            <a:ext cx="4328931" cy="58870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7806" y="1788433"/>
            <a:ext cx="7218039" cy="3374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Dual-phase liquid xenon TPC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1" lang="en-US" altLang="zh-CN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~3000 PMT readout channels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2-inch PMTs on top, 3-inch PMTs on bottom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Titanium cryostat with liquid-scintillator veto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Ultrapure water shielding and veto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Layout of Infrastructure Renovation at CJPL</a:t>
            </a:r>
            <a:endParaRPr kumimoji="1" lang="en-US" altLang="zh-CN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115A70A-BED1-4A83-9D0F-1E2D1B8F1558}" type="slidenum">
              <a:rPr lang="zh-CN" altLang="en-US" smtClean="0"/>
            </a:fld>
            <a:endParaRPr lang="zh-CN" altLang="en-US"/>
          </a:p>
        </p:txBody>
      </p:sp>
      <p:grpSp>
        <p:nvGrpSpPr>
          <p:cNvPr id="28" name="Group 27"/>
          <p:cNvGrpSpPr>
            <a:grpSpLocks noChangeAspect="1"/>
          </p:cNvGrpSpPr>
          <p:nvPr/>
        </p:nvGrpSpPr>
        <p:grpSpPr>
          <a:xfrm>
            <a:off x="467209" y="771502"/>
            <a:ext cx="11257581" cy="5790969"/>
            <a:chOff x="504509" y="949191"/>
            <a:chExt cx="11257581" cy="5790969"/>
          </a:xfrm>
        </p:grpSpPr>
        <p:pic>
          <p:nvPicPr>
            <p:cNvPr id="29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04509" y="949191"/>
              <a:ext cx="11257581" cy="5790969"/>
            </a:xfrm>
            <a:prstGeom prst="rect">
              <a:avLst/>
            </a:prstGeom>
          </p:spPr>
        </p:pic>
        <p:sp>
          <p:nvSpPr>
            <p:cNvPr id="30" name="文本框 7"/>
            <p:cNvSpPr txBox="1"/>
            <p:nvPr/>
          </p:nvSpPr>
          <p:spPr>
            <a:xfrm>
              <a:off x="6502724" y="1851738"/>
              <a:ext cx="168825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Liquid xenon storage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文本框 8"/>
            <p:cNvSpPr txBox="1"/>
            <p:nvPr/>
          </p:nvSpPr>
          <p:spPr>
            <a:xfrm>
              <a:off x="2040737" y="1851738"/>
              <a:ext cx="195372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Cryogenics and recirculation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矩形 9"/>
            <p:cNvSpPr/>
            <p:nvPr/>
          </p:nvSpPr>
          <p:spPr>
            <a:xfrm>
              <a:off x="1953514" y="5426651"/>
              <a:ext cx="143988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Distillation tower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矩形 12"/>
            <p:cNvSpPr/>
            <p:nvPr/>
          </p:nvSpPr>
          <p:spPr>
            <a:xfrm>
              <a:off x="8972846" y="1867831"/>
              <a:ext cx="155838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Rn removal system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14"/>
            <p:cNvSpPr txBox="1"/>
            <p:nvPr/>
          </p:nvSpPr>
          <p:spPr>
            <a:xfrm>
              <a:off x="10029562" y="5531741"/>
              <a:ext cx="1700407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仿宋" panose="02010609060101010101" pitchFamily="49" charset="-122"/>
                  <a:ea typeface="仿宋" panose="02010609060101010101" pitchFamily="49" charset="-122"/>
                </a:defRPr>
              </a:lvl1pPr>
            </a:lstStyle>
            <a:p>
              <a:r>
                <a:rPr lang="en-US" altLang="zh-CN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Ultra-pure water system</a:t>
              </a:r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15"/>
            <p:cNvSpPr txBox="1"/>
            <p:nvPr/>
          </p:nvSpPr>
          <p:spPr>
            <a:xfrm>
              <a:off x="6516476" y="5531741"/>
              <a:ext cx="143988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Rn-free clean room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文本框 16"/>
            <p:cNvSpPr txBox="1"/>
            <p:nvPr/>
          </p:nvSpPr>
          <p:spPr>
            <a:xfrm>
              <a:off x="4444634" y="1867831"/>
              <a:ext cx="1607173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Electronics and DAQ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7" name="直接箭头连接符 18"/>
            <p:cNvCxnSpPr>
              <a:stCxn id="31" idx="2"/>
            </p:cNvCxnSpPr>
            <p:nvPr/>
          </p:nvCxnSpPr>
          <p:spPr>
            <a:xfrm>
              <a:off x="3017602" y="2498069"/>
              <a:ext cx="417654" cy="82287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19"/>
            <p:cNvCxnSpPr/>
            <p:nvPr/>
          </p:nvCxnSpPr>
          <p:spPr>
            <a:xfrm flipH="1">
              <a:off x="6952892" y="2514162"/>
              <a:ext cx="293345" cy="114343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21"/>
            <p:cNvCxnSpPr/>
            <p:nvPr/>
          </p:nvCxnSpPr>
          <p:spPr>
            <a:xfrm>
              <a:off x="9754495" y="2514162"/>
              <a:ext cx="275067" cy="114343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23"/>
            <p:cNvCxnSpPr>
              <a:stCxn id="36" idx="2"/>
            </p:cNvCxnSpPr>
            <p:nvPr/>
          </p:nvCxnSpPr>
          <p:spPr>
            <a:xfrm flipH="1">
              <a:off x="4358519" y="2514162"/>
              <a:ext cx="889702" cy="137052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25"/>
            <p:cNvCxnSpPr/>
            <p:nvPr/>
          </p:nvCxnSpPr>
          <p:spPr>
            <a:xfrm flipV="1">
              <a:off x="7246237" y="4269629"/>
              <a:ext cx="1077813" cy="124351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29"/>
            <p:cNvCxnSpPr/>
            <p:nvPr/>
          </p:nvCxnSpPr>
          <p:spPr>
            <a:xfrm flipH="1" flipV="1">
              <a:off x="2163280" y="4349639"/>
              <a:ext cx="468630" cy="107701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31"/>
            <p:cNvCxnSpPr>
              <a:stCxn id="34" idx="0"/>
            </p:cNvCxnSpPr>
            <p:nvPr/>
          </p:nvCxnSpPr>
          <p:spPr>
            <a:xfrm flipH="1" flipV="1">
              <a:off x="10029562" y="4441079"/>
              <a:ext cx="850204" cy="109066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445" y="3134360"/>
            <a:ext cx="8265160" cy="32696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Data Is Recorded</a:t>
            </a:r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D46B18F-989A-4605-B126-9801343DE3DB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510" y="1104265"/>
            <a:ext cx="3827780" cy="2162175"/>
          </a:xfrm>
          <a:prstGeom prst="rect">
            <a:avLst/>
          </a:prstGeom>
        </p:spPr>
      </p:pic>
      <p:sp>
        <p:nvSpPr>
          <p:cNvPr id="130" name="箭头: 右 129"/>
          <p:cNvSpPr/>
          <p:nvPr/>
        </p:nvSpPr>
        <p:spPr>
          <a:xfrm>
            <a:off x="6108700" y="1419860"/>
            <a:ext cx="692150" cy="205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箭头: 右 129"/>
          <p:cNvSpPr/>
          <p:nvPr/>
        </p:nvSpPr>
        <p:spPr>
          <a:xfrm>
            <a:off x="3452495" y="2849245"/>
            <a:ext cx="179705" cy="1123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444230" y="486092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Initial stage: 300 MB/s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Calibration runs: up to 1.6 GB/s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589530" y="6319520"/>
            <a:ext cx="6062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the DAQ keep up with this data rate?</a:t>
            </a:r>
            <a:endParaRPr lang="en-US" altLang="zh-CN" sz="240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31340" y="705485"/>
            <a:ext cx="36322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~3000 PMT channels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 rot="0">
            <a:off x="7668895" y="1104265"/>
            <a:ext cx="2152650" cy="2499360"/>
            <a:chOff x="918822" y="1239935"/>
            <a:chExt cx="943602" cy="1195536"/>
          </a:xfrm>
        </p:grpSpPr>
        <p:grpSp>
          <p:nvGrpSpPr>
            <p:cNvPr id="14" name="组合 13"/>
            <p:cNvGrpSpPr/>
            <p:nvPr/>
          </p:nvGrpSpPr>
          <p:grpSpPr>
            <a:xfrm>
              <a:off x="1338201" y="1239935"/>
              <a:ext cx="524223" cy="1195536"/>
              <a:chOff x="719123" y="2150449"/>
              <a:chExt cx="1193225" cy="2721254"/>
            </a:xfrm>
          </p:grpSpPr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1435058" y="2150450"/>
                <a:ext cx="477290" cy="2721253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1196413" y="2150450"/>
                <a:ext cx="477290" cy="2721253"/>
              </a:xfrm>
              <a:prstGeom prst="rect">
                <a:avLst/>
              </a:prstGeom>
            </p:spPr>
          </p:pic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957768" y="2150450"/>
                <a:ext cx="477290" cy="2721253"/>
              </a:xfrm>
              <a:prstGeom prst="rect">
                <a:avLst/>
              </a:prstGeom>
            </p:spPr>
          </p:pic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719123" y="2150449"/>
                <a:ext cx="477290" cy="2721253"/>
              </a:xfrm>
              <a:prstGeom prst="rect">
                <a:avLst/>
              </a:prstGeom>
            </p:spPr>
          </p:pic>
        </p:grpSp>
        <p:grpSp>
          <p:nvGrpSpPr>
            <p:cNvPr id="20" name="组合 19"/>
            <p:cNvGrpSpPr/>
            <p:nvPr/>
          </p:nvGrpSpPr>
          <p:grpSpPr>
            <a:xfrm>
              <a:off x="918822" y="1239935"/>
              <a:ext cx="524223" cy="1195536"/>
              <a:chOff x="719123" y="2150449"/>
              <a:chExt cx="1193225" cy="2721254"/>
            </a:xfrm>
          </p:grpSpPr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1435058" y="2150450"/>
                <a:ext cx="477290" cy="2721253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1196413" y="2150450"/>
                <a:ext cx="477290" cy="2721253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957768" y="2150450"/>
                <a:ext cx="477290" cy="2721253"/>
              </a:xfrm>
              <a:prstGeom prst="rect">
                <a:avLst/>
              </a:prstGeom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719123" y="2150449"/>
                <a:ext cx="477290" cy="2721253"/>
              </a:xfrm>
              <a:prstGeom prst="rect">
                <a:avLst/>
              </a:prstGeom>
            </p:spPr>
          </p:pic>
        </p:grpSp>
      </p:grpSp>
      <p:sp>
        <p:nvSpPr>
          <p:cNvPr id="25" name="文本框 24"/>
          <p:cNvSpPr txBox="1"/>
          <p:nvPr/>
        </p:nvSpPr>
        <p:spPr>
          <a:xfrm>
            <a:off x="8290560" y="705485"/>
            <a:ext cx="174942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Digitizer</a:t>
            </a:r>
            <a:endParaRPr lang="en-US" altLang="zh-CN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7" name="箭头: 右 129"/>
          <p:cNvSpPr/>
          <p:nvPr/>
        </p:nvSpPr>
        <p:spPr>
          <a:xfrm rot="8340000">
            <a:off x="6981825" y="3184525"/>
            <a:ext cx="735330" cy="2222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5617210" y="2685415"/>
            <a:ext cx="21539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Self-triggered readout</a:t>
            </a:r>
            <a:endParaRPr lang="en-US" alt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Adaptable Unified Real-time Online Readout Architecture (AURORA)</a:t>
            </a:r>
            <a:endParaRPr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9680" y="100774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New framework </a:t>
            </a:r>
            <a:r>
              <a:rPr dirty="0"/>
              <a:t>AURORA </a:t>
            </a:r>
            <a:r>
              <a:rPr lang="en-US" dirty="0"/>
              <a:t>is </a:t>
            </a:r>
            <a:r>
              <a:rPr dirty="0"/>
              <a:t>built for 20T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FCBDB72-3908-439B-876C-473D49E439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Picture 2" descr="ndaq_schema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7920" y="1564640"/>
            <a:ext cx="7266940" cy="50260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Buffers shift with time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52855"/>
            <a:ext cx="10515600" cy="4351338"/>
          </a:xfrm>
        </p:spPr>
        <p:txBody>
          <a:bodyPr/>
          <a:lstStyle/>
          <a:p>
            <a:r>
              <a:rPr lang="en-US" altLang="zh-CN" dirty="0"/>
              <a:t>Fixed number of timed buffers for data package storage</a:t>
            </a:r>
            <a:endParaRPr lang="en-US" altLang="zh-CN" dirty="0"/>
          </a:p>
          <a:p>
            <a:r>
              <a:rPr lang="en-US" altLang="zh-CN" dirty="0"/>
              <a:t>Delayed sorting and output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FCBDB72-3908-439B-876C-473D49E439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Picture 2" descr="BufferManage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3845" y="2529840"/>
            <a:ext cx="8944610" cy="34512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Performance </a:t>
            </a:r>
            <a:r>
              <a:rPr lang="en-US" dirty="0"/>
              <a:t>of AURORA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3035"/>
            <a:ext cx="10515600" cy="4351338"/>
          </a:xfrm>
        </p:spPr>
        <p:txBody>
          <a:bodyPr>
            <a:normAutofit/>
          </a:bodyPr>
          <a:lstStyle/>
          <a:p>
            <a:r>
              <a:rPr dirty="0"/>
              <a:t>Performance results</a:t>
            </a:r>
            <a:endParaRPr dirty="0"/>
          </a:p>
          <a:p>
            <a:pPr lvl="1"/>
            <a:r>
              <a:rPr dirty="0"/>
              <a:t>Benchmarks confirm &gt;3 GB/s throughput</a:t>
            </a:r>
            <a:r>
              <a:rPr lang="en-US" dirty="0"/>
              <a:t> for key steps</a:t>
            </a:r>
            <a:endParaRPr dirty="0"/>
          </a:p>
          <a:p>
            <a:pPr lvl="1"/>
            <a:r>
              <a:rPr dirty="0"/>
              <a:t>Maintained 1.4 GB/s sustained throughput with zero data loss</a:t>
            </a:r>
            <a:endParaRPr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FCBDB72-3908-439B-876C-473D49E43954}" type="slidenum">
              <a:rPr lang="zh-CN" altLang="en-US" smtClean="0"/>
            </a:fld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838200" y="3011766"/>
            <a:ext cx="8573728" cy="3228417"/>
            <a:chOff x="907027" y="3429000"/>
            <a:chExt cx="8573728" cy="322841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07027" y="3429000"/>
              <a:ext cx="8573728" cy="3228417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359745" y="3445969"/>
              <a:ext cx="3593689" cy="36933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Recent data taking of PandaX-4T</a:t>
              </a:r>
              <a:endParaRPr lang="zh-CN" altLang="en-US" dirty="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9547282" y="3104536"/>
            <a:ext cx="2202266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Deployed in the final PandaX-4T high-rate calibration campaigns as well as in the TDLI test platform</a:t>
            </a: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AICARD_INVALID" val="Invalid"/>
</p:tagLst>
</file>

<file path=ppt/tags/tag10.xml><?xml version="1.0" encoding="utf-8"?>
<p:tagLst xmlns:p="http://schemas.openxmlformats.org/presentationml/2006/main">
  <p:tag name="KSO_WM_AICARD_INVALID" val="Invalid"/>
</p:tagLst>
</file>

<file path=ppt/tags/tag11.xml><?xml version="1.0" encoding="utf-8"?>
<p:tagLst xmlns:p="http://schemas.openxmlformats.org/presentationml/2006/main">
  <p:tag name="KSO_WM_AICARD_INVALID" val="Invalid"/>
</p:tagLst>
</file>

<file path=ppt/tags/tag12.xml><?xml version="1.0" encoding="utf-8"?>
<p:tagLst xmlns:p="http://schemas.openxmlformats.org/presentationml/2006/main">
  <p:tag name="KSO_WM_AICARD_INVALID" val="Invalid"/>
</p:tagLst>
</file>

<file path=ppt/tags/tag2.xml><?xml version="1.0" encoding="utf-8"?>
<p:tagLst xmlns:p="http://schemas.openxmlformats.org/presentationml/2006/main">
  <p:tag name="KSO_WM_AICARD_INVALID" val="Invalid"/>
</p:tagLst>
</file>

<file path=ppt/tags/tag3.xml><?xml version="1.0" encoding="utf-8"?>
<p:tagLst xmlns:p="http://schemas.openxmlformats.org/presentationml/2006/main">
  <p:tag name="KSO_WM_AICARD_INVALID" val="Invalid"/>
</p:tagLst>
</file>

<file path=ppt/tags/tag4.xml><?xml version="1.0" encoding="utf-8"?>
<p:tagLst xmlns:p="http://schemas.openxmlformats.org/presentationml/2006/main">
  <p:tag name="KSO_WM_AICARD_INVALID" val="Invalid"/>
</p:tagLst>
</file>

<file path=ppt/tags/tag5.xml><?xml version="1.0" encoding="utf-8"?>
<p:tagLst xmlns:p="http://schemas.openxmlformats.org/presentationml/2006/main">
  <p:tag name="KSO_WM_AICARD_INVALID" val="Invalid"/>
</p:tagLst>
</file>

<file path=ppt/tags/tag6.xml><?xml version="1.0" encoding="utf-8"?>
<p:tagLst xmlns:p="http://schemas.openxmlformats.org/presentationml/2006/main">
  <p:tag name="KSO_WM_AICARD_INVALID" val="Invalid"/>
</p:tagLst>
</file>

<file path=ppt/tags/tag7.xml><?xml version="1.0" encoding="utf-8"?>
<p:tagLst xmlns:p="http://schemas.openxmlformats.org/presentationml/2006/main">
  <p:tag name="KSO_WM_AICARD_INVALID" val="Invalid"/>
</p:tagLst>
</file>

<file path=ppt/tags/tag8.xml><?xml version="1.0" encoding="utf-8"?>
<p:tagLst xmlns:p="http://schemas.openxmlformats.org/presentationml/2006/main">
  <p:tag name="KSO_WM_AICARD_INVALID" val="Invalid"/>
</p:tagLst>
</file>

<file path=ppt/tags/tag9.xml><?xml version="1.0" encoding="utf-8"?>
<p:tagLst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1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3828</Words>
  <Application>WPS 演示</Application>
  <PresentationFormat>宽屏</PresentationFormat>
  <Paragraphs>319</Paragraphs>
  <Slides>23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Arial</vt:lpstr>
      <vt:lpstr>宋体</vt:lpstr>
      <vt:lpstr>Wingdings</vt:lpstr>
      <vt:lpstr>Times New Roman</vt:lpstr>
      <vt:lpstr>微软雅黑</vt:lpstr>
      <vt:lpstr>Helvetica Neue</vt:lpstr>
      <vt:lpstr>等线</vt:lpstr>
      <vt:lpstr>仿宋</vt:lpstr>
      <vt:lpstr>Calibri</vt:lpstr>
      <vt:lpstr>Arial Unicode MS</vt:lpstr>
      <vt:lpstr>KSOFF895EEBB</vt:lpstr>
      <vt:lpstr>Segoe Print</vt:lpstr>
      <vt:lpstr>1_Office 主题​​</vt:lpstr>
      <vt:lpstr>Accelerating Data Processing for the PandaX-20T Experiment</vt:lpstr>
      <vt:lpstr>PandaX: Searching for Dark Matter and Neutrinos</vt:lpstr>
      <vt:lpstr>PandaX Pathway</vt:lpstr>
      <vt:lpstr>PandaX-20T Overall Design</vt:lpstr>
      <vt:lpstr>Layout of Infrastructure Renovation at CJPL</vt:lpstr>
      <vt:lpstr>What Data Is Recorded</vt:lpstr>
      <vt:lpstr>Adaptable Unified Real-time Online Readout Architecture (AURORA)</vt:lpstr>
      <vt:lpstr>Buffers shift with time</vt:lpstr>
      <vt:lpstr>Performance of AURORA</vt:lpstr>
      <vt:lpstr>Scaling Challenge for Data Reconstruction</vt:lpstr>
      <vt:lpstr>Data Processing and Reconstruction Flow</vt:lpstr>
      <vt:lpstr>Waveform Calibration and Hit Finding</vt:lpstr>
      <vt:lpstr>From Hits to Tagged Signals</vt:lpstr>
      <vt:lpstr>Physical Event Building</vt:lpstr>
      <vt:lpstr>Why Redesign P4-Chain Processing?</vt:lpstr>
      <vt:lpstr>Run-Based Streaming Parallel Pipeline</vt:lpstr>
      <vt:lpstr>Time-Ordered Hit Dispatch</vt:lpstr>
      <vt:lpstr>Lightweight Internal Representation</vt:lpstr>
      <vt:lpstr>Signal Division</vt:lpstr>
      <vt:lpstr>Faster Signal Division with WaveformRef</vt:lpstr>
      <vt:lpstr>Validation and Performance Improvement</vt:lpstr>
      <vt:lpstr>Summary and Outlook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Speed up the data processing  for PandaX-20T</dc:title>
  <dc:creator>勋 谌</dc:creator>
  <cp:lastModifiedBy>hzq</cp:lastModifiedBy>
  <cp:revision>89</cp:revision>
  <dcterms:created xsi:type="dcterms:W3CDTF">2026-06-19T01:37:00Z</dcterms:created>
  <dcterms:modified xsi:type="dcterms:W3CDTF">2026-07-01T04:03:16Z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00A7455085BC418DBE9FCEE55C3F2B71_13</vt:lpwstr>
  </property>
  <property fmtid="{D5CDD505-2E9C-101B-9397-08002B2CF9AE}" pid="3" name="KSOProductBuildVer">
    <vt:lpwstr>2052-12.1.0.26895</vt:lpwstr>
  </property>
</Properties>
</file>