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3.xml" ContentType="application/vnd.openxmlformats-officedocument.presentationml.notesSlide+xml"/>
  <Override PartName="/ppt/tags/tag71.xml" ContentType="application/vnd.openxmlformats-officedocument.presentationml.tags+xml"/>
  <Override PartName="/ppt/notesSlides/notesSlide4.xml" ContentType="application/vnd.openxmlformats-officedocument.presentationml.notesSlide+xml"/>
  <Override PartName="/ppt/tags/tag72.xml" ContentType="application/vnd.openxmlformats-officedocument.presentationml.tags+xml"/>
  <Override PartName="/ppt/notesSlides/notesSlide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7.xml" ContentType="application/vnd.openxmlformats-officedocument.presentationml.notesSlide+xml"/>
  <Override PartName="/ppt/tags/tag79.xml" ContentType="application/vnd.openxmlformats-officedocument.presentationml.tags+xml"/>
  <Override PartName="/ppt/notesSlides/notesSlide8.xml" ContentType="application/vnd.openxmlformats-officedocument.presentationml.notesSlide+xml"/>
  <Override PartName="/ppt/tags/tag8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13.xml" ContentType="application/vnd.openxmlformats-officedocument.presentationml.notesSlide+xml"/>
  <Override PartName="/ppt/tags/tag110.xml" ContentType="application/vnd.openxmlformats-officedocument.presentationml.tags+xml"/>
  <Override PartName="/ppt/notesSlides/notesSlide14.xml" ContentType="application/vnd.openxmlformats-officedocument.presentationml.notesSlide+xml"/>
  <Override PartName="/ppt/tags/tag111.xml" ContentType="application/vnd.openxmlformats-officedocument.presentationml.tags+xml"/>
  <Override PartName="/ppt/notesSlides/notesSlide15.xml" ContentType="application/vnd.openxmlformats-officedocument.presentationml.notesSlide+xml"/>
  <Override PartName="/ppt/tags/tag112.xml" ContentType="application/vnd.openxmlformats-officedocument.presentationml.tags+xml"/>
  <Override PartName="/ppt/notesSlides/notesSlide16.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7.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18.xml" ContentType="application/vnd.openxmlformats-officedocument.presentationml.notesSlide+xml"/>
  <Override PartName="/ppt/tags/tag120.xml" ContentType="application/vnd.openxmlformats-officedocument.presentationml.tags+xml"/>
  <Override PartName="/ppt/notesSlides/notesSlide19.xml" ContentType="application/vnd.openxmlformats-officedocument.presentationml.notesSlide+xml"/>
  <Override PartName="/ppt/tags/tag121.xml" ContentType="application/vnd.openxmlformats-officedocument.presentationml.tags+xml"/>
  <Override PartName="/ppt/notesSlides/notesSlide20.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21.xml" ContentType="application/vnd.openxmlformats-officedocument.presentationml.notesSlide+xml"/>
  <Override PartName="/ppt/tags/tag124.xml" ContentType="application/vnd.openxmlformats-officedocument.presentationml.tags+xml"/>
  <Override PartName="/ppt/notesSlides/notesSlide22.xml" ContentType="application/vnd.openxmlformats-officedocument.presentationml.notesSlide+xml"/>
  <Override PartName="/ppt/tags/tag125.xml" ContentType="application/vnd.openxmlformats-officedocument.presentationml.tags+xml"/>
  <Override PartName="/ppt/notesSlides/notesSlide23.xml" ContentType="application/vnd.openxmlformats-officedocument.presentationml.notesSlide+xml"/>
  <Override PartName="/ppt/tags/tag1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130.xml" ContentType="application/vnd.openxmlformats-officedocument.presentationml.tags+xml"/>
  <Override PartName="/ppt/tags/tag1150.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8"/>
  </p:notesMasterIdLst>
  <p:sldIdLst>
    <p:sldId id="256" r:id="rId2"/>
    <p:sldId id="281" r:id="rId3"/>
    <p:sldId id="282" r:id="rId4"/>
    <p:sldId id="257" r:id="rId5"/>
    <p:sldId id="286" r:id="rId6"/>
    <p:sldId id="283" r:id="rId7"/>
    <p:sldId id="346" r:id="rId8"/>
    <p:sldId id="261" r:id="rId9"/>
    <p:sldId id="262" r:id="rId10"/>
    <p:sldId id="287" r:id="rId11"/>
    <p:sldId id="337" r:id="rId12"/>
    <p:sldId id="310" r:id="rId13"/>
    <p:sldId id="269" r:id="rId14"/>
    <p:sldId id="284" r:id="rId15"/>
    <p:sldId id="340" r:id="rId16"/>
    <p:sldId id="339" r:id="rId17"/>
    <p:sldId id="342" r:id="rId18"/>
    <p:sldId id="265" r:id="rId19"/>
    <p:sldId id="285" r:id="rId20"/>
    <p:sldId id="272" r:id="rId21"/>
    <p:sldId id="278" r:id="rId22"/>
    <p:sldId id="279" r:id="rId23"/>
    <p:sldId id="344" r:id="rId24"/>
    <p:sldId id="291" r:id="rId25"/>
    <p:sldId id="260" r:id="rId26"/>
    <p:sldId id="336" r:id="rId27"/>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7" userDrawn="1">
          <p15:clr>
            <a:srgbClr val="A4A3A4"/>
          </p15:clr>
        </p15:guide>
        <p15:guide id="2" pos="38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F040D"/>
    <a:srgbClr val="FFFFFF"/>
    <a:srgbClr val="6A9955"/>
    <a:srgbClr val="D79178"/>
    <a:srgbClr val="0000FF"/>
    <a:srgbClr val="7DDFD7"/>
    <a:srgbClr val="BBE0E3"/>
    <a:srgbClr val="0B60FF"/>
    <a:srgbClr val="DCDCD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47" autoAdjust="0"/>
    <p:restoredTop sz="76286" autoAdjust="0"/>
  </p:normalViewPr>
  <p:slideViewPr>
    <p:cSldViewPr snapToGrid="0" showGuides="1">
      <p:cViewPr varScale="1">
        <p:scale>
          <a:sx n="48" d="100"/>
          <a:sy n="48" d="100"/>
        </p:scale>
        <p:origin x="1440" y="24"/>
      </p:cViewPr>
      <p:guideLst>
        <p:guide orient="horz" pos="2167"/>
        <p:guide pos="382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Hello, everyone. My name is Yang Ying .Thank you for joining me. The topic I am reporting on is “STCF Parallelized Analysis Framework”</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So based on interfaces design in OSCAR , we design RDFA interfaces. In oscar , track and photo parameter are from Object layer to achieve vertexfit and kinematic fit.The biggest difference between RDFAnalysis and OSCAR is data access layer .So we design parameter extraction method from Data layer. Next prossecc is same as OSACR.Then in Vertex Fit and Kinematic Fit ,for Track we design get_WTrackParameter interfaces for photo we add  AddTrack interface to Get Fit Object and Fit.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Baesd on physics analysis process ,total interfaces can be divided into three parts . select vertex Fit and Kinematic Fit.</a:t>
            </a:r>
          </a:p>
          <a:p>
            <a:r>
              <a:rPr lang="en-US" altLang="zh-CN"/>
              <a:t>such as </a:t>
            </a:r>
            <a:r>
              <a:rPr lang="zh-CN" altLang="en-US">
                <a:cs typeface="+mn-lt"/>
                <a:sym typeface="+mn-ea"/>
              </a:rPr>
              <a:t>Track </a:t>
            </a:r>
            <a:r>
              <a:rPr lang="en-US" altLang="zh-CN">
                <a:cs typeface="+mn-lt"/>
                <a:sym typeface="+mn-ea"/>
              </a:rPr>
              <a:t>s</a:t>
            </a:r>
            <a:r>
              <a:rPr lang="zh-CN" altLang="en-US">
                <a:cs typeface="+mn-lt"/>
                <a:sym typeface="+mn-ea"/>
              </a:rPr>
              <a:t>election </a:t>
            </a:r>
            <a:r>
              <a:rPr lang="en-US" altLang="zh-CN">
                <a:cs typeface="+mn-lt"/>
                <a:sym typeface="+mn-ea"/>
              </a:rPr>
              <a:t>i</a:t>
            </a:r>
            <a:r>
              <a:rPr lang="zh-CN" altLang="en-US">
                <a:cs typeface="+mn-lt"/>
                <a:sym typeface="+mn-ea"/>
              </a:rPr>
              <a:t>nterface</a:t>
            </a:r>
            <a:r>
              <a:rPr lang="en-US" altLang="zh-CN">
                <a:cs typeface="+mn-lt"/>
                <a:sym typeface="+mn-ea"/>
              </a:rPr>
              <a:t> </a:t>
            </a:r>
            <a:r>
              <a:rPr lang="zh-CN" altLang="en-US" b="1" dirty="0">
                <a:solidFill>
                  <a:schemeClr val="accent1">
                    <a:lumMod val="75000"/>
                  </a:schemeClr>
                </a:solidFill>
                <a:sym typeface="+mn-ea"/>
              </a:rPr>
              <a:t>select_chargeTrack</a:t>
            </a:r>
            <a:r>
              <a:rPr lang="en-US" altLang="zh-CN" b="1" dirty="0">
                <a:solidFill>
                  <a:schemeClr val="accent1">
                    <a:lumMod val="75000"/>
                  </a:schemeClr>
                </a:solidFill>
                <a:sym typeface="+mn-ea"/>
              </a:rPr>
              <a:t> ,users can set range of momentum and particle id in Oscar from 0-4 is e,u,pi,k,p. and  get  track index</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Good track</a:t>
            </a:r>
            <a:r>
              <a:rPr lang="zh-CN" altLang="en-US" dirty="0"/>
              <a:t>信息</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User Page ,user can set cut condition and number of thread and charge particle infromation to achieve  physics analysis like this . Execute code ,we compare mass of pi0 from RDFAnalysis and OSACR . Look this page, it is same so the c</a:t>
            </a:r>
            <a:r>
              <a:rPr lang="en-US" altLang="zh-CN" dirty="0">
                <a:cs typeface="+mn-lt"/>
                <a:sym typeface="+mn-ea"/>
              </a:rPr>
              <a:t>orrectness of  interface is proved.</a:t>
            </a:r>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3327083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input 1*107events ,We compare mass of Lambda  in RDFAnalysis and OSCAR .Look at this two picture ,we can easliy find Whether after vertex fit or Kinematic fit , the result is the same.so vertex  fit and Kinematic fit interfaces are right.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dirty="0"/>
              <a:t>Use the code of j/psi-&gt;Lambda </a:t>
            </a:r>
            <a:r>
              <a:rPr lang="en-US" altLang="zh-CN" dirty="0" err="1"/>
              <a:t>Lambdabar</a:t>
            </a:r>
            <a:r>
              <a:rPr lang="en-US" altLang="zh-CN" dirty="0"/>
              <a:t> ,we use one file  which has 2*10^5 events . Use muti-thread ,we can </a:t>
            </a:r>
            <a:r>
              <a:rPr lang="en-US" altLang="zh-CN" dirty="0" err="1"/>
              <a:t>fiind</a:t>
            </a:r>
            <a:r>
              <a:rPr lang="en-US" altLang="zh-CN" dirty="0"/>
              <a:t> the time is less more .But not meeting expectations .After  </a:t>
            </a:r>
            <a:r>
              <a:rPr lang="en-US" altLang="zh-CN" dirty="0" err="1"/>
              <a:t>performace</a:t>
            </a:r>
            <a:r>
              <a:rPr lang="en-US" altLang="zh-CN" dirty="0"/>
              <a:t> analysis by </a:t>
            </a:r>
            <a:r>
              <a:rPr lang="en-US" altLang="zh-CN" dirty="0" err="1"/>
              <a:t>pref</a:t>
            </a:r>
            <a:r>
              <a:rPr lang="en-US" altLang="zh-CN" dirty="0"/>
              <a:t> , we find on 8 threads , almost half of time is used in </a:t>
            </a:r>
            <a:r>
              <a:rPr lang="en-US" altLang="zh-CN" dirty="0" err="1"/>
              <a:t>mallco</a:t>
            </a:r>
            <a:r>
              <a:rPr lang="en-US" altLang="zh-CN" dirty="0"/>
              <a:t> call .We think that’s  because too much intermediate variable .  So next we will Optimize </a:t>
            </a:r>
            <a:r>
              <a:rPr lang="en-US" altLang="zh-CN" dirty="0" err="1"/>
              <a:t>interface.It</a:t>
            </a:r>
            <a:r>
              <a:rPr lang="en-US" altLang="zh-CN" dirty="0"/>
              <a:t> is worth noting that muti-thread is not almighty(all might).Amdahl’s law tells us  .The improvement of running speed depends on the proportion of the parallelizable part, and the time cost of data distribution and management in the serial part is inevitable.</a:t>
            </a:r>
          </a:p>
          <a:p>
            <a:endParaRPr lang="en-US" altLang="zh-CN" dirty="0"/>
          </a:p>
          <a:p>
            <a:r>
              <a:rPr lang="zh-CN" altLang="en-US" dirty="0"/>
              <a:t>性能提升</a:t>
            </a:r>
            <a:endParaRPr lang="en-US"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I've divided my talk into </a:t>
            </a:r>
            <a:r>
              <a:rPr lang="en-US" altLang="zh-CN"/>
              <a:t>Four </a:t>
            </a:r>
            <a:r>
              <a:rPr lang="zh-CN" altLang="en-US"/>
              <a:t> sections: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0" algn="l" fontAlgn="base">
              <a:lnSpc>
                <a:spcPct val="100000"/>
              </a:lnSpc>
              <a:spcBef>
                <a:spcPct val="0"/>
              </a:spcBef>
              <a:spcAft>
                <a:spcPct val="0"/>
              </a:spcAft>
            </a:pPr>
            <a:r>
              <a:rPr lang="en-US" altLang="zh-CN"/>
              <a:t>This is detailed code ,we use </a:t>
            </a:r>
            <a:r>
              <a:rPr lang="en-US" altLang="zh-CN">
                <a:solidFill>
                  <a:srgbClr val="C00000"/>
                </a:solidFill>
                <a:latin typeface="Consolas" panose="020B0609020204030204"/>
                <a:ea typeface="Consolas" panose="020B0609020204030204"/>
                <a:sym typeface="+mn-ea"/>
              </a:rPr>
              <a:t>get_2wtrk_byWLpid interface by set particle id and cut in zy and z get charge track ,and  by cut_min angle to get neutral track .For charge tracks get Vertexfit Object ,use charge track finally get neutal track, then to do kinematic fit.</a:t>
            </a:r>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Next sampel is J/psi decays to Lambda Lambdabar .First we use cutxy ,cutz,and cutcostheta , and momute range to select charge track index .Then we match best charge tracks in vertex and get WTrackParameter data .Next to do vertex fit get data and then to Kinematic Fit.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First, requirment analysis .let’s think what we need for new analysis frame ? According to Large volum data and high precision results,First ,we think about data storage method is ROOT ,so  the frame need to access to ROOT data easily.Second, according to hardware Multi-core CPUs and GPU,multi-threading is necessary. To conducte physics analysis,common analysis tools : kinematic fit and vertex fit is must ,so the frame should be easily integrated with common analysis tool.Finally ,think user, it should be transparent for user.Because we need easy access to ROOT data ,so we found the frame in ROOT software.RDataFrame is</a:t>
            </a:r>
          </a:p>
          <a:p>
            <a:r>
              <a:rPr lang="en-US" altLang="zh-CN"/>
              <a:t>so Suitable.Reasons are next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section :Motivation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The super τ-charm facility (STCF) is an electron−positron collider proposed by the Chinese particle physics community. It is designed to operate in </a:t>
            </a:r>
            <a:r>
              <a:rPr lang="en-US" altLang="zh-CN" dirty="0"/>
              <a:t>wider </a:t>
            </a:r>
            <a:r>
              <a:rPr lang="zh-CN" altLang="en-US" dirty="0"/>
              <a:t> energy range from 2 to 7 GeV with </a:t>
            </a:r>
            <a:r>
              <a:rPr lang="en-US" altLang="zh-CN" dirty="0"/>
              <a:t>higher </a:t>
            </a:r>
            <a:r>
              <a:rPr lang="zh-CN" altLang="en-US" dirty="0"/>
              <a:t>peak luminosity of </a:t>
            </a:r>
            <a:r>
              <a:rPr lang="en-US" altLang="zh-CN" dirty="0" err="1"/>
              <a:t>zore</a:t>
            </a:r>
            <a:r>
              <a:rPr lang="en-US" altLang="zh-CN" dirty="0"/>
              <a:t> </a:t>
            </a:r>
            <a:r>
              <a:rPr lang="en-US" altLang="zh-CN" dirty="0" err="1"/>
              <a:t>poit</a:t>
            </a:r>
            <a:r>
              <a:rPr lang="en-US" altLang="zh-CN" dirty="0"/>
              <a:t>  five multiply ten to the thirty-five</a:t>
            </a:r>
            <a:r>
              <a:rPr lang="zh-CN" altLang="en-US" dirty="0"/>
              <a:t> cm−2·s−1 or higher. </a:t>
            </a:r>
            <a:r>
              <a:rPr lang="en-US" altLang="zh-CN" dirty="0"/>
              <a:t>It is about one hundred higher than BEPCII.</a:t>
            </a:r>
            <a:r>
              <a:rPr lang="zh-CN" altLang="en-US" dirty="0"/>
              <a:t>The STCF will produce a data sample about a factor of 100 larger than that of the present τ-charm factory — the BEPCII, providing a unique platform for exploring the asymmetry of matter-antimatter (charge-parity violation), in-depth studies of the internal structure of hadrons and the nature of non-perturbative strong interactions, as well as searching for exotic hadrons and physics beyond the Standard Model.</a:t>
            </a:r>
            <a:r>
              <a:rPr lang="en-US" altLang="zh-CN" dirty="0"/>
              <a:t> Its </a:t>
            </a:r>
            <a:r>
              <a:rPr lang="zh-CN" altLang="en-US" dirty="0"/>
              <a:t>total trigger rate as well as the data rate are expected to be approximately 400 kHz and 30.4 GB/s respectively</a:t>
            </a:r>
            <a:endParaRPr lang="en-US" altLang="zh-CN" dirty="0"/>
          </a:p>
          <a:p>
            <a:r>
              <a:rPr lang="zh-CN" altLang="en-US" dirty="0"/>
              <a:t>数百</a:t>
            </a:r>
            <a:r>
              <a:rPr lang="en-US" altLang="zh-CN" dirty="0"/>
              <a:t>PB</a:t>
            </a:r>
            <a:r>
              <a:rPr lang="zh-CN" altLang="en-US" dirty="0"/>
              <a:t>量级</a:t>
            </a:r>
          </a:p>
          <a:p>
            <a:pPr marL="0" lvl="2"/>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lvl="1" indent="0">
              <a:lnSpc>
                <a:spcPct val="150000"/>
              </a:lnSpc>
              <a:buFont typeface="Wingdings" panose="05000000000000000000" charset="0"/>
              <a:buNone/>
            </a:pPr>
            <a:r>
              <a:rPr lang="zh-CN" altLang="en-US" dirty="0"/>
              <a:t>According to the design of the STCF, </a:t>
            </a:r>
            <a:r>
              <a:rPr lang="en-US" altLang="zh-CN" dirty="0"/>
              <a:t>w</a:t>
            </a:r>
            <a:r>
              <a:rPr lang="en-US" altLang="zh-CN" dirty="0">
                <a:cs typeface="+mn-lt"/>
                <a:sym typeface="+mn-ea"/>
              </a:rPr>
              <a:t>ider Energy Range,higher luminosity ,h</a:t>
            </a:r>
            <a:r>
              <a:rPr lang="en-US" altLang="zh-CN" dirty="0">
                <a:solidFill>
                  <a:srgbClr val="000000"/>
                </a:solidFill>
                <a:ea typeface="MS Mincho" charset="0"/>
                <a:cs typeface="+mn-lt"/>
                <a:sym typeface="+mn-ea"/>
              </a:rPr>
              <a:t>igher total trigger rate and </a:t>
            </a:r>
            <a:r>
              <a:rPr lang="en-US" altLang="zh-CN" dirty="0">
                <a:sym typeface="+mn-ea"/>
              </a:rPr>
              <a:t>d</a:t>
            </a:r>
            <a:r>
              <a:rPr lang="zh-CN" altLang="en-US" dirty="0">
                <a:sym typeface="+mn-ea"/>
              </a:rPr>
              <a:t>ata rate</a:t>
            </a:r>
            <a:r>
              <a:rPr lang="en-US" altLang="zh-CN" dirty="0">
                <a:sym typeface="+mn-ea"/>
              </a:rPr>
              <a:t>,and to achieve physics goals,</a:t>
            </a:r>
            <a:r>
              <a:rPr lang="zh-CN" altLang="en-US" dirty="0"/>
              <a:t> Offline Software System of Super Tau-Charm Facility (OSCAR) is designed </a:t>
            </a:r>
            <a:r>
              <a:rPr lang="en-US" altLang="zh-CN" dirty="0"/>
              <a:t>.Now ,</a:t>
            </a:r>
            <a:r>
              <a:rPr lang="en-US" dirty="0">
                <a:solidFill>
                  <a:srgbClr val="000000">
                    <a:alpha val="100000"/>
                  </a:srgbClr>
                </a:solidFill>
                <a:latin typeface="Arial" panose="020B0604020202020204"/>
                <a:ea typeface="Arial" panose="020B0604020202020204"/>
                <a:sym typeface="+mn-ea"/>
              </a:rPr>
              <a:t>OSCAR can </a:t>
            </a:r>
            <a:r>
              <a:rPr lang="en-US" altLang="zh-CN" dirty="0">
                <a:solidFill>
                  <a:srgbClr val="000000">
                    <a:alpha val="100000"/>
                  </a:srgbClr>
                </a:solidFill>
                <a:latin typeface="Arial" panose="020B0604020202020204"/>
                <a:ea typeface="Arial" panose="020B0604020202020204"/>
                <a:sym typeface="+mn-ea"/>
              </a:rPr>
              <a:t>implement </a:t>
            </a:r>
            <a:r>
              <a:rPr lang="zh-CN" altLang="en-US" dirty="0">
                <a:cs typeface="+mn-lt"/>
                <a:sym typeface="+mn-ea"/>
              </a:rPr>
              <a:t>Detector Simulation</a:t>
            </a:r>
            <a:r>
              <a:rPr lang="en-US" altLang="zh-CN" dirty="0">
                <a:cs typeface="+mn-lt"/>
                <a:sym typeface="+mn-ea"/>
              </a:rPr>
              <a:t>,</a:t>
            </a:r>
            <a:r>
              <a:rPr lang="zh-CN" altLang="en-US" dirty="0">
                <a:cs typeface="+mn-lt"/>
                <a:sym typeface="+mn-ea"/>
              </a:rPr>
              <a:t>Digitization and Background Mixing</a:t>
            </a:r>
            <a:endParaRPr lang="zh-CN" altLang="en-US" dirty="0">
              <a:cs typeface="+mn-lt"/>
            </a:endParaRPr>
          </a:p>
          <a:p>
            <a:pPr lvl="1" indent="0">
              <a:lnSpc>
                <a:spcPct val="150000"/>
              </a:lnSpc>
              <a:buFont typeface="Wingdings" panose="05000000000000000000" charset="0"/>
              <a:buNone/>
            </a:pPr>
            <a:r>
              <a:rPr lang="en-US" altLang="zh-CN" dirty="0">
                <a:cs typeface="+mn-lt"/>
                <a:sym typeface="+mn-ea"/>
              </a:rPr>
              <a:t>,</a:t>
            </a:r>
            <a:r>
              <a:rPr lang="zh-CN" altLang="en-US" dirty="0">
                <a:cs typeface="+mn-lt"/>
                <a:sym typeface="+mn-ea"/>
              </a:rPr>
              <a:t>Reconstruction</a:t>
            </a:r>
            <a:r>
              <a:rPr lang="en-US" altLang="zh-CN" dirty="0">
                <a:solidFill>
                  <a:srgbClr val="000000">
                    <a:alpha val="100000"/>
                  </a:srgbClr>
                </a:solidFill>
                <a:latin typeface="Arial" panose="020B0604020202020204"/>
                <a:ea typeface="Arial" panose="020B0604020202020204"/>
                <a:sym typeface="+mn-ea"/>
              </a:rPr>
              <a:t>raw .The </a:t>
            </a:r>
            <a:r>
              <a:rPr lang="en-US" altLang="zh-CN" dirty="0">
                <a:cs typeface="+mn-lt"/>
                <a:sym typeface="+mn-ea"/>
              </a:rPr>
              <a:t>whole data processing chain has been built. Physics Analysis as the last but not least step for STCF .It faces unprecedented large amount of data to analyze .From this pictue ,we can see the number of events from STCF will almost reach ten to the eight  ,even reach ten to the twelve.As I said last  silde we also faces unprecedented precision measurement to achieve.Processing large amounts of data has become a new challenge!</a:t>
            </a:r>
          </a:p>
          <a:p>
            <a:pPr lvl="1" indent="0">
              <a:lnSpc>
                <a:spcPct val="150000"/>
              </a:lnSpc>
              <a:buFont typeface="Wingdings" panose="05000000000000000000" charset="0"/>
              <a:buNone/>
            </a:pPr>
            <a:r>
              <a:rPr lang="zh-CN" altLang="en-US" dirty="0">
                <a:cs typeface="+mn-lt"/>
                <a:sym typeface="+mn-ea"/>
              </a:rPr>
              <a:t>物理分析中的占用时间和占比</a:t>
            </a:r>
            <a:endParaRPr lang="en-US" altLang="zh-CN" dirty="0">
              <a:cs typeface="+mn-lt"/>
              <a:sym typeface="+mn-ea"/>
            </a:endParaRPr>
          </a:p>
          <a:p>
            <a:pPr marL="285750" indent="-285750" fontAlgn="auto">
              <a:lnSpc>
                <a:spcPct val="150000"/>
              </a:lnSpc>
              <a:buFont typeface="Arial" panose="020B0604020202020204" pitchFamily="34" charset="0"/>
              <a:buChar char="•"/>
            </a:pPr>
            <a:endParaRPr lang="en-US" altLang="zh-C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292100" indent="-279400" algn="l">
              <a:lnSpc>
                <a:spcPct val="125000"/>
              </a:lnSpc>
              <a:buClr>
                <a:srgbClr val="000000"/>
              </a:buClr>
              <a:buFont typeface="Arial" panose="020B0604020202020204"/>
              <a:buChar char="•"/>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极致简化开发：</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大幅减少样板代码，让代码结构更清晰，极大降低了分析代码的编写难度与后期维护成本。</a:t>
            </a:r>
            <a:endParaRPr lang="en-US" b="0" i="0" u="none" strike="noStrike">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292100" indent="-279400" algn="l">
              <a:lnSpc>
                <a:spcPct val="125000"/>
              </a:lnSpc>
              <a:buClr>
                <a:srgbClr val="000000"/>
              </a:buClr>
              <a:buFont typeface="Arial" panose="020B0604020202020204"/>
              <a:buChar char="•"/>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聚焦物理逻辑：</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解放用户精力，使其专注于物理分析本身的逻辑构建，而非底层编程细节。</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Second ,RDataFrame supports parallel computing.It divides data into different chunks.Then based on code we write ,it generate tasks and submit different thread. And task scheduling is done by  </a:t>
            </a:r>
            <a:r>
              <a:rPr lang="en-US" altLang="zh-CN" dirty="0">
                <a:latin typeface="Arial" panose="020B0604020202020204"/>
                <a:ea typeface="Arial" panose="020B0604020202020204"/>
                <a:sym typeface="+mn-ea"/>
              </a:rPr>
              <a:t>Intel Threading Building  Blocks (TBB library).</a:t>
            </a:r>
            <a:endParaRPr lang="en-US" altLang="zh-CN" dirty="0">
              <a:latin typeface="Arial" panose="020B0604020202020204"/>
              <a:ea typeface="Arial" panose="020B0604020202020204"/>
            </a:endParaRPr>
          </a:p>
          <a:p>
            <a:r>
              <a:rPr lang="en-US" altLang="zh-CN"/>
              <a:t>To trun on parallel computing ,we only need a </a:t>
            </a:r>
            <a:r>
              <a:rPr lang="en-US" altLang="zh-CN" dirty="0">
                <a:latin typeface="Arial" panose="020B0604020202020204"/>
                <a:ea typeface="Arial" panose="020B0604020202020204"/>
                <a:sym typeface="+mn-ea"/>
              </a:rPr>
              <a:t>single global switch ROOT::EnableImplicitMT();So RDataFrame meet all us requirements.</a:t>
            </a:r>
            <a:endParaRPr lang="zh-CN" altLang="en-US" dirty="0">
              <a:latin typeface="Arial" panose="020B0604020202020204"/>
              <a:ea typeface="宋体" panose="02010600030101010101" pitchFamily="2" charset="-122"/>
              <a:sym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dirty="0"/>
              <a:t>Based on RDataFrame ,we </a:t>
            </a:r>
            <a:r>
              <a:rPr lang="en-US" altLang="zh-CN" dirty="0" err="1"/>
              <a:t>bulid</a:t>
            </a:r>
            <a:r>
              <a:rPr lang="en-US" altLang="zh-CN" dirty="0"/>
              <a:t> analysis framework </a:t>
            </a:r>
            <a:r>
              <a:rPr lang="en-US" altLang="zh-CN" dirty="0" err="1"/>
              <a:t>RDFAnalysis</a:t>
            </a:r>
            <a:r>
              <a:rPr lang="en-US" altLang="zh-CN" dirty="0"/>
              <a:t> for STCF. We use C++and Python programming .Users use python , while the underlying functions use C++.We have linked vertex Fit and Kinematic Fit tools. The method we used is by combining </a:t>
            </a:r>
            <a:r>
              <a:rPr lang="zh-CN" altLang="en-US" dirty="0">
                <a:sym typeface="+mn-ea"/>
              </a:rPr>
              <a:t>declarative programming with traditional functional programming</a:t>
            </a:r>
            <a:r>
              <a:rPr lang="en-US" altLang="zh-CN" dirty="0">
                <a:sym typeface="+mn-ea"/>
              </a:rPr>
              <a:t> .Use Dynamic  Library to achieve in python use C++code.</a:t>
            </a:r>
          </a:p>
          <a:p>
            <a:r>
              <a:rPr lang="en-US" altLang="zh-CN" dirty="0">
                <a:sym typeface="+mn-ea"/>
              </a:rPr>
              <a:t>OCSAR</a:t>
            </a:r>
            <a:r>
              <a:rPr lang="zh-CN" altLang="en-US" dirty="0">
                <a:sym typeface="+mn-ea"/>
              </a:rPr>
              <a:t>（</a:t>
            </a:r>
            <a:r>
              <a:rPr lang="en-US" altLang="zh-CN" dirty="0">
                <a:sym typeface="+mn-ea"/>
              </a:rPr>
              <a:t>C++</a:t>
            </a:r>
            <a:r>
              <a:rPr lang="zh-CN" altLang="en-US" dirty="0">
                <a:sym typeface="+mn-ea"/>
              </a:rPr>
              <a:t>）和用户程序（</a:t>
            </a:r>
            <a:r>
              <a:rPr lang="en-US" altLang="zh-CN" dirty="0">
                <a:sym typeface="+mn-ea"/>
              </a:rPr>
              <a:t>Python</a:t>
            </a:r>
            <a:r>
              <a:rPr lang="zh-CN" altLang="en-US" dirty="0">
                <a:sym typeface="+mn-ea"/>
              </a:rPr>
              <a:t>）</a:t>
            </a:r>
            <a:endParaRPr lang="en-US" altLang="zh-CN" dirty="0">
              <a:sym typeface="+mn-ea"/>
            </a:endParaRPr>
          </a:p>
          <a:p>
            <a:endParaRPr lang="en-US" altLang="zh-CN" dirty="0">
              <a:sym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2026/7/2</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7" name="图片占位符 6"/>
          <p:cNvSpPr>
            <a:spLocks noGrp="1"/>
          </p:cNvSpPr>
          <p:nvPr>
            <p:ph type="pic" sz="quarter" idx="11"/>
          </p:nvPr>
        </p:nvSpPr>
        <p:spPr>
          <a:xfrm>
            <a:off x="0" y="0"/>
            <a:ext cx="12192000" cy="3861048"/>
          </a:xfrm>
          <a:custGeom>
            <a:avLst/>
            <a:gdLst>
              <a:gd name="connsiteX0" fmla="*/ 0 w 12192000"/>
              <a:gd name="connsiteY0" fmla="*/ 0 h 3861048"/>
              <a:gd name="connsiteX1" fmla="*/ 12192000 w 12192000"/>
              <a:gd name="connsiteY1" fmla="*/ 0 h 3861048"/>
              <a:gd name="connsiteX2" fmla="*/ 12192000 w 12192000"/>
              <a:gd name="connsiteY2" fmla="*/ 3861048 h 3861048"/>
              <a:gd name="connsiteX3" fmla="*/ 0 w 12192000"/>
              <a:gd name="connsiteY3" fmla="*/ 3861048 h 3861048"/>
            </a:gdLst>
            <a:ahLst/>
            <a:cxnLst>
              <a:cxn ang="0">
                <a:pos x="connsiteX0" y="connsiteY0"/>
              </a:cxn>
              <a:cxn ang="0">
                <a:pos x="connsiteX1" y="connsiteY1"/>
              </a:cxn>
              <a:cxn ang="0">
                <a:pos x="connsiteX2" y="connsiteY2"/>
              </a:cxn>
              <a:cxn ang="0">
                <a:pos x="connsiteX3" y="connsiteY3"/>
              </a:cxn>
            </a:cxnLst>
            <a:rect l="l" t="t" r="r" b="b"/>
            <a:pathLst>
              <a:path w="12192000" h="3861048">
                <a:moveTo>
                  <a:pt x="0" y="0"/>
                </a:moveTo>
                <a:lnTo>
                  <a:pt x="12192000" y="0"/>
                </a:lnTo>
                <a:lnTo>
                  <a:pt x="12192000" y="3861048"/>
                </a:lnTo>
                <a:lnTo>
                  <a:pt x="0" y="3861048"/>
                </a:lnTo>
                <a:close/>
              </a:path>
            </a:pathLst>
          </a:custGeom>
        </p:spPr>
        <p:txBody>
          <a:bodyPr wrap="square">
            <a:noAutofit/>
          </a:bodyPr>
          <a:lstStyle/>
          <a:p>
            <a:endParaRPr lang="zh-CN" altLang="en-US"/>
          </a:p>
        </p:txBody>
      </p:sp>
      <p:sp>
        <p:nvSpPr>
          <p:cNvPr id="10" name="图片占位符 9"/>
          <p:cNvSpPr>
            <a:spLocks noGrp="1"/>
          </p:cNvSpPr>
          <p:nvPr>
            <p:ph type="pic" sz="quarter" idx="10"/>
          </p:nvPr>
        </p:nvSpPr>
        <p:spPr>
          <a:xfrm>
            <a:off x="1214067" y="1750008"/>
            <a:ext cx="2808312" cy="4222080"/>
          </a:xfrm>
          <a:custGeom>
            <a:avLst/>
            <a:gdLst>
              <a:gd name="connsiteX0" fmla="*/ 0 w 2808312"/>
              <a:gd name="connsiteY0" fmla="*/ 0 h 4222080"/>
              <a:gd name="connsiteX1" fmla="*/ 2808312 w 2808312"/>
              <a:gd name="connsiteY1" fmla="*/ 0 h 4222080"/>
              <a:gd name="connsiteX2" fmla="*/ 2808312 w 2808312"/>
              <a:gd name="connsiteY2" fmla="*/ 4222080 h 4222080"/>
              <a:gd name="connsiteX3" fmla="*/ 0 w 2808312"/>
              <a:gd name="connsiteY3" fmla="*/ 4222080 h 4222080"/>
            </a:gdLst>
            <a:ahLst/>
            <a:cxnLst>
              <a:cxn ang="0">
                <a:pos x="connsiteX0" y="connsiteY0"/>
              </a:cxn>
              <a:cxn ang="0">
                <a:pos x="connsiteX1" y="connsiteY1"/>
              </a:cxn>
              <a:cxn ang="0">
                <a:pos x="connsiteX2" y="connsiteY2"/>
              </a:cxn>
              <a:cxn ang="0">
                <a:pos x="connsiteX3" y="connsiteY3"/>
              </a:cxn>
            </a:cxnLst>
            <a:rect l="l" t="t" r="r" b="b"/>
            <a:pathLst>
              <a:path w="2808312" h="4222080">
                <a:moveTo>
                  <a:pt x="0" y="0"/>
                </a:moveTo>
                <a:lnTo>
                  <a:pt x="2808312" y="0"/>
                </a:lnTo>
                <a:lnTo>
                  <a:pt x="2808312" y="4222080"/>
                </a:lnTo>
                <a:lnTo>
                  <a:pt x="0" y="4222080"/>
                </a:lnTo>
                <a:close/>
              </a:path>
            </a:pathLst>
          </a:custGeom>
          <a:solidFill>
            <a:schemeClr val="bg1">
              <a:lumMod val="95000"/>
              <a:alpha val="90000"/>
            </a:schemeClr>
          </a:solidFill>
          <a:ln w="76200">
            <a:solidFill>
              <a:srgbClr val="C8483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lang="zh-CN" altLang="en-US" sz="1800">
                <a:solidFill>
                  <a:schemeClr val="lt1"/>
                </a:solidFill>
              </a:defRPr>
            </a:lvl1pPr>
          </a:lstStyle>
          <a:p>
            <a:pPr marL="0" lvl="0" algn="ctr"/>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sz="1400" b="1">
                <a:solidFill>
                  <a:schemeClr val="tx1"/>
                </a:solidFill>
              </a:defRPr>
            </a:lvl1pPr>
          </a:lstStyle>
          <a:p>
            <a:fld id="{49AE70B2-8BF9-45C0-BB95-33D1B9D3A854}" type="slidenum">
              <a:rPr lang="zh-CN" altLang="en-US" smtClean="0"/>
              <a:t>‹#›</a:t>
            </a:fld>
            <a:endParaRPr lang="zh-CN"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2026/7/2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2026/7/2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2026/7/2</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2026/7/2</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noAutofit/>
          </a:bodyPr>
          <a:lstStyle>
            <a:lvl1pPr>
              <a:defRPr sz="1600" b="0"/>
            </a:lvl1pPr>
          </a:lstStyle>
          <a:p>
            <a:r>
              <a:rPr lang="en-US" altLang="zh-CN"/>
              <a:t>&lt;#&gt;</a:t>
            </a:r>
          </a:p>
        </p:txBody>
      </p:sp>
      <p:sp>
        <p:nvSpPr>
          <p:cNvPr id="6" name="矩形 5"/>
          <p:cNvSpPr/>
          <p:nvPr userDrawn="1"/>
        </p:nvSpPr>
        <p:spPr>
          <a:xfrm>
            <a:off x="-6985" y="-10795"/>
            <a:ext cx="12198350" cy="753110"/>
          </a:xfrm>
          <a:prstGeom prst="rect">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2026/7/2</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2026/7/2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2026/7/2</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400" b="1" baseline="0">
                <a:solidFill>
                  <a:schemeClr val="tx1"/>
                </a:solidFill>
              </a:defRPr>
            </a:lvl1pPr>
          </a:lstStyle>
          <a:p>
            <a:fld id="{49AE70B2-8BF9-45C0-BB95-33D1B9D3A854}" type="slidenum">
              <a:rPr lang="zh-CN" altLang="en-US" smtClean="0"/>
              <a:t>‹#›</a:t>
            </a:fld>
            <a:endParaRPr lang="zh-CN" altLang="en-US" dirty="0"/>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2.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tags" Target="../tags/tag93.xml"/><Relationship Id="rId18" Type="http://schemas.openxmlformats.org/officeDocument/2006/relationships/tags" Target="../tags/tag98.xml"/><Relationship Id="rId26" Type="http://schemas.openxmlformats.org/officeDocument/2006/relationships/slideLayout" Target="../slideLayouts/slideLayout7.xml"/><Relationship Id="rId3" Type="http://schemas.openxmlformats.org/officeDocument/2006/relationships/tags" Target="../tags/tag83.xml"/><Relationship Id="rId21" Type="http://schemas.openxmlformats.org/officeDocument/2006/relationships/tags" Target="../tags/tag101.xml"/><Relationship Id="rId7" Type="http://schemas.openxmlformats.org/officeDocument/2006/relationships/tags" Target="../tags/tag87.xml"/><Relationship Id="rId12" Type="http://schemas.openxmlformats.org/officeDocument/2006/relationships/tags" Target="../tags/tag92.xml"/><Relationship Id="rId17" Type="http://schemas.openxmlformats.org/officeDocument/2006/relationships/tags" Target="../tags/tag97.xml"/><Relationship Id="rId25" Type="http://schemas.openxmlformats.org/officeDocument/2006/relationships/tags" Target="../tags/tag105.xml"/><Relationship Id="rId2" Type="http://schemas.openxmlformats.org/officeDocument/2006/relationships/tags" Target="../tags/tag82.xml"/><Relationship Id="rId16" Type="http://schemas.openxmlformats.org/officeDocument/2006/relationships/tags" Target="../tags/tag96.xml"/><Relationship Id="rId20" Type="http://schemas.openxmlformats.org/officeDocument/2006/relationships/tags" Target="../tags/tag100.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tags" Target="../tags/tag91.xml"/><Relationship Id="rId24" Type="http://schemas.openxmlformats.org/officeDocument/2006/relationships/tags" Target="../tags/tag104.xml"/><Relationship Id="rId5" Type="http://schemas.openxmlformats.org/officeDocument/2006/relationships/tags" Target="../tags/tag85.xml"/><Relationship Id="rId15" Type="http://schemas.openxmlformats.org/officeDocument/2006/relationships/tags" Target="../tags/tag95.xml"/><Relationship Id="rId23" Type="http://schemas.openxmlformats.org/officeDocument/2006/relationships/tags" Target="../tags/tag103.xml"/><Relationship Id="rId10" Type="http://schemas.openxmlformats.org/officeDocument/2006/relationships/tags" Target="../tags/tag90.xml"/><Relationship Id="rId19" Type="http://schemas.openxmlformats.org/officeDocument/2006/relationships/tags" Target="../tags/tag99.xml"/><Relationship Id="rId4" Type="http://schemas.openxmlformats.org/officeDocument/2006/relationships/tags" Target="../tags/tag84.xml"/><Relationship Id="rId9" Type="http://schemas.openxmlformats.org/officeDocument/2006/relationships/tags" Target="../tags/tag89.xml"/><Relationship Id="rId14" Type="http://schemas.openxmlformats.org/officeDocument/2006/relationships/tags" Target="../tags/tag94.xml"/><Relationship Id="rId22" Type="http://schemas.openxmlformats.org/officeDocument/2006/relationships/tags" Target="../tags/tag102.xml"/><Relationship Id="rId27"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08.xml"/><Relationship Id="rId7" Type="http://schemas.openxmlformats.org/officeDocument/2006/relationships/image" Target="../media/image11.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notesSlide" Target="../notesSlides/notesSlide13.xml"/><Relationship Id="rId5" Type="http://schemas.openxmlformats.org/officeDocument/2006/relationships/slideLayout" Target="../slideLayouts/slideLayout12.xml"/><Relationship Id="rId4"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110.xml"/><Relationship Id="rId6" Type="http://schemas.openxmlformats.org/officeDocument/2006/relationships/hyperlink" Target="https://git.ustc.edu.cn/oscar1/rdfanalysis" TargetMode="External"/><Relationship Id="rId5" Type="http://schemas.openxmlformats.org/officeDocument/2006/relationships/hyperlink" Target="https://git.ustc.edu.cn/oscar1/rdfanalysis" TargetMode="Externa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5.xml"/><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1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12.xml"/><Relationship Id="rId6" Type="http://schemas.openxmlformats.org/officeDocument/2006/relationships/hyperlink" Target="https://git.ustc.edu.cn/oscar1/rdfanalysis"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115.xml"/><Relationship Id="rId7" Type="http://schemas.openxmlformats.org/officeDocument/2006/relationships/image" Target="../media/image36.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35.png"/><Relationship Id="rId11" Type="http://schemas.openxmlformats.org/officeDocument/2006/relationships/tags" Target="../tags/tag1150.xml"/><Relationship Id="rId5" Type="http://schemas.openxmlformats.org/officeDocument/2006/relationships/notesSlide" Target="../notesSlides/notesSlide17.xml"/><Relationship Id="rId10" Type="http://schemas.openxmlformats.org/officeDocument/2006/relationships/image" Target="../media/image37.png"/><Relationship Id="rId4" Type="http://schemas.openxmlformats.org/officeDocument/2006/relationships/slideLayout" Target="../slideLayouts/slideLayout7.xml"/><Relationship Id="rId9" Type="http://schemas.openxmlformats.org/officeDocument/2006/relationships/tags" Target="../tags/tag1130.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18.xml"/><Relationship Id="rId7" Type="http://schemas.openxmlformats.org/officeDocument/2006/relationships/image" Target="../media/image4.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notesSlide" Target="../notesSlides/notesSlide18.xml"/><Relationship Id="rId5" Type="http://schemas.openxmlformats.org/officeDocument/2006/relationships/slideLayout" Target="../slideLayouts/slideLayout12.xml"/><Relationship Id="rId4" Type="http://schemas.openxmlformats.org/officeDocument/2006/relationships/tags" Target="../tags/tag1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20.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2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12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2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2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25.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126.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9.xml"/><Relationship Id="rId7" Type="http://schemas.openxmlformats.org/officeDocument/2006/relationships/image" Target="../media/image4.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3.xml"/><Relationship Id="rId5" Type="http://schemas.openxmlformats.org/officeDocument/2006/relationships/slideLayout" Target="../slideLayouts/slideLayout12.xml"/><Relationship Id="rId4" Type="http://schemas.openxmlformats.org/officeDocument/2006/relationships/tags" Target="../tags/tag7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7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7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5.xml"/><Relationship Id="rId7" Type="http://schemas.openxmlformats.org/officeDocument/2006/relationships/image" Target="../media/image11.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notesSlide" Target="../notesSlides/notesSlide6.xml"/><Relationship Id="rId5" Type="http://schemas.openxmlformats.org/officeDocument/2006/relationships/slideLayout" Target="../slideLayouts/slideLayout12.xml"/><Relationship Id="rId4" Type="http://schemas.openxmlformats.org/officeDocument/2006/relationships/tags" Target="../tags/tag7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77.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7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燕尾形 7"/>
          <p:cNvSpPr/>
          <p:nvPr/>
        </p:nvSpPr>
        <p:spPr>
          <a:xfrm>
            <a:off x="51434" y="1606550"/>
            <a:ext cx="1766570" cy="2277745"/>
          </a:xfrm>
          <a:prstGeom prst="chevron">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矩形 3"/>
          <p:cNvSpPr/>
          <p:nvPr/>
        </p:nvSpPr>
        <p:spPr>
          <a:xfrm>
            <a:off x="934719" y="1606550"/>
            <a:ext cx="10322561" cy="2277745"/>
          </a:xfrm>
          <a:prstGeom prst="rect">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 1"/>
          <p:cNvSpPr>
            <a:spLocks noGrp="1"/>
          </p:cNvSpPr>
          <p:nvPr>
            <p:ph type="ctrTitle"/>
            <p:custDataLst>
              <p:tags r:id="rId2"/>
            </p:custDataLst>
          </p:nvPr>
        </p:nvSpPr>
        <p:spPr>
          <a:xfrm>
            <a:off x="841375" y="1752600"/>
            <a:ext cx="9884410" cy="1811020"/>
          </a:xfrm>
        </p:spPr>
        <p:txBody>
          <a:bodyPr>
            <a:normAutofit/>
          </a:bodyPr>
          <a:lstStyle/>
          <a:p>
            <a:r>
              <a:rPr lang="en-US" altLang="zh-CN" sz="5400" dirty="0">
                <a:solidFill>
                  <a:schemeClr val="bg1"/>
                </a:solidFill>
                <a:cs typeface="+mj-lt"/>
              </a:rPr>
              <a:t>STCF</a:t>
            </a:r>
            <a:r>
              <a:rPr lang="zh-CN" altLang="en-US" sz="5400" dirty="0">
                <a:solidFill>
                  <a:schemeClr val="bg1"/>
                </a:solidFill>
                <a:cs typeface="+mj-lt"/>
              </a:rPr>
              <a:t>基于</a:t>
            </a:r>
            <a:r>
              <a:rPr lang="en-US" altLang="zh-CN" sz="5400" dirty="0">
                <a:solidFill>
                  <a:schemeClr val="bg1"/>
                </a:solidFill>
                <a:cs typeface="+mj-lt"/>
              </a:rPr>
              <a:t>RDataFrame</a:t>
            </a:r>
            <a:r>
              <a:rPr lang="zh-CN" altLang="en-US" sz="5400" dirty="0">
                <a:solidFill>
                  <a:schemeClr val="bg1"/>
                </a:solidFill>
                <a:cs typeface="+mj-lt"/>
              </a:rPr>
              <a:t>并行物理分析框架</a:t>
            </a:r>
          </a:p>
        </p:txBody>
      </p:sp>
      <p:sp>
        <p:nvSpPr>
          <p:cNvPr id="3" name="副标题 2"/>
          <p:cNvSpPr>
            <a:spLocks noGrp="1"/>
          </p:cNvSpPr>
          <p:nvPr>
            <p:ph type="subTitle" idx="1"/>
            <p:custDataLst>
              <p:tags r:id="rId3"/>
            </p:custDataLst>
          </p:nvPr>
        </p:nvSpPr>
        <p:spPr>
          <a:xfrm>
            <a:off x="934719" y="4813522"/>
            <a:ext cx="9799320" cy="2550160"/>
          </a:xfrm>
        </p:spPr>
        <p:txBody>
          <a:bodyPr>
            <a:noAutofit/>
          </a:bodyPr>
          <a:lstStyle/>
          <a:p>
            <a:r>
              <a:rPr lang="zh-CN" altLang="en-US" sz="2000" b="1" u="sng" dirty="0">
                <a:solidFill>
                  <a:schemeClr val="tx1"/>
                </a:solidFill>
              </a:rPr>
              <a:t>杨莹</a:t>
            </a:r>
            <a:r>
              <a:rPr lang="en-US" altLang="zh-CN" sz="2000" b="1" dirty="0">
                <a:solidFill>
                  <a:schemeClr val="tx1"/>
                </a:solidFill>
              </a:rPr>
              <a:t>  </a:t>
            </a:r>
            <a:r>
              <a:rPr lang="zh-CN" altLang="en-US" sz="2000" b="1" dirty="0">
                <a:solidFill>
                  <a:schemeClr val="tx1"/>
                </a:solidFill>
              </a:rPr>
              <a:t>李腾</a:t>
            </a:r>
            <a:r>
              <a:rPr lang="en-US" altLang="zh-CN" sz="2000" b="1" dirty="0">
                <a:solidFill>
                  <a:schemeClr val="tx1"/>
                </a:solidFill>
              </a:rPr>
              <a:t>  </a:t>
            </a:r>
            <a:r>
              <a:rPr lang="zh-CN" altLang="en-US" sz="2000" b="1" dirty="0">
                <a:solidFill>
                  <a:schemeClr val="tx1"/>
                </a:solidFill>
              </a:rPr>
              <a:t>黄性涛</a:t>
            </a:r>
          </a:p>
          <a:p>
            <a:r>
              <a:rPr lang="zh-CN" altLang="en-US" sz="2000" b="1" dirty="0">
                <a:solidFill>
                  <a:schemeClr val="tx1"/>
                </a:solidFill>
              </a:rPr>
              <a:t>山东大学</a:t>
            </a:r>
            <a:endParaRPr lang="en-US" altLang="zh-CN" sz="2000" b="1" dirty="0">
              <a:solidFill>
                <a:schemeClr val="tx1"/>
              </a:solidFill>
            </a:endParaRPr>
          </a:p>
          <a:p>
            <a:r>
              <a:rPr lang="en-US" altLang="zh-CN" sz="2000" b="1" dirty="0">
                <a:solidFill>
                  <a:schemeClr val="tx1"/>
                </a:solidFill>
              </a:rPr>
              <a:t>STCF 2026</a:t>
            </a:r>
          </a:p>
          <a:p>
            <a:r>
              <a:rPr lang="en-US" altLang="zh-CN" sz="2000" b="1" dirty="0">
                <a:solidFill>
                  <a:schemeClr val="tx1"/>
                </a:solidFill>
              </a:rPr>
              <a:t>2026.7.2</a:t>
            </a:r>
          </a:p>
        </p:txBody>
      </p:sp>
      <p:pic>
        <p:nvPicPr>
          <p:cNvPr id="23" name="图片 22"/>
          <p:cNvPicPr>
            <a:picLocks noChangeAspect="1"/>
          </p:cNvPicPr>
          <p:nvPr/>
        </p:nvPicPr>
        <p:blipFill rotWithShape="1">
          <a:blip r:embed="rId6" cstate="print">
            <a:extLst>
              <a:ext uri="{28A0092B-C50C-407E-A947-70E740481C1C}">
                <a14:useLocalDpi xmlns:a14="http://schemas.microsoft.com/office/drawing/2010/main" val="0"/>
              </a:ext>
            </a:extLst>
          </a:blip>
          <a:srcRect l="2913" t="37910"/>
          <a:stretch>
            <a:fillRect/>
          </a:stretch>
        </p:blipFill>
        <p:spPr>
          <a:xfrm>
            <a:off x="9427377" y="37678"/>
            <a:ext cx="1581782" cy="1011594"/>
          </a:xfrm>
          <a:prstGeom prst="rect">
            <a:avLst/>
          </a:prstGeom>
        </p:spPr>
      </p:pic>
      <p:pic>
        <p:nvPicPr>
          <p:cNvPr id="7" name="图片 6"/>
          <p:cNvPicPr>
            <a:picLocks noChangeAspect="1"/>
          </p:cNvPicPr>
          <p:nvPr/>
        </p:nvPicPr>
        <p:blipFill>
          <a:blip r:embed="rId7"/>
          <a:stretch>
            <a:fillRect/>
          </a:stretch>
        </p:blipFill>
        <p:spPr>
          <a:xfrm>
            <a:off x="11008850" y="9002"/>
            <a:ext cx="1080912" cy="1040332"/>
          </a:xfrm>
          <a:prstGeom prst="rect">
            <a:avLst/>
          </a:prstGeom>
        </p:spPr>
      </p:pic>
      <p:sp>
        <p:nvSpPr>
          <p:cNvPr id="9" name="燕尾形 8"/>
          <p:cNvSpPr/>
          <p:nvPr/>
        </p:nvSpPr>
        <p:spPr>
          <a:xfrm rot="10800000">
            <a:off x="10401935" y="1607185"/>
            <a:ext cx="1766570" cy="2277745"/>
          </a:xfrm>
          <a:prstGeom prst="chevron">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p:transition advTm="129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592" y="81915"/>
            <a:ext cx="11854815" cy="427990"/>
          </a:xfrm>
          <a:prstGeom prst="rect">
            <a:avLst/>
          </a:prstGeom>
          <a:noFill/>
        </p:spPr>
        <p:txBody>
          <a:bodyPr wrap="square" rtlCol="0">
            <a:noAutofit/>
          </a:bodyPr>
          <a:lstStyle/>
          <a:p>
            <a:r>
              <a:rPr lang="en-US" altLang="zh-CN" sz="3200" dirty="0" err="1">
                <a:solidFill>
                  <a:schemeClr val="bg1"/>
                </a:solidFill>
                <a:latin typeface="+mj-lt"/>
                <a:cs typeface="+mj-lt"/>
                <a:sym typeface="+mn-ea"/>
              </a:rPr>
              <a:t>RDFAnalysis</a:t>
            </a:r>
            <a:r>
              <a:rPr lang="en-US" altLang="zh-CN" sz="3200" dirty="0">
                <a:solidFill>
                  <a:schemeClr val="bg1"/>
                </a:solidFill>
                <a:latin typeface="+mj-lt"/>
                <a:cs typeface="+mj-lt"/>
                <a:sym typeface="Wingdings" panose="05000000000000000000" pitchFamily="2" charset="2"/>
              </a:rPr>
              <a:t> (</a:t>
            </a:r>
            <a:r>
              <a:rPr lang="en-US" altLang="zh-CN" sz="3200" dirty="0" err="1">
                <a:solidFill>
                  <a:schemeClr val="bg1"/>
                </a:solidFill>
                <a:latin typeface="+mj-lt"/>
                <a:cs typeface="+mj-lt"/>
                <a:sym typeface="+mn-ea"/>
              </a:rPr>
              <a:t>RDataFrame</a:t>
            </a:r>
            <a:r>
              <a:rPr lang="en-US" altLang="zh-CN" sz="3200" dirty="0">
                <a:solidFill>
                  <a:schemeClr val="bg1"/>
                </a:solidFill>
                <a:latin typeface="+mj-lt"/>
                <a:cs typeface="+mj-lt"/>
                <a:sym typeface="+mn-ea"/>
              </a:rPr>
              <a:t> analysis framework)</a:t>
            </a:r>
          </a:p>
        </p:txBody>
      </p:sp>
      <p:sp>
        <p:nvSpPr>
          <p:cNvPr id="7" name="灯片编号占位符 6"/>
          <p:cNvSpPr>
            <a:spLocks noGrp="1"/>
          </p:cNvSpPr>
          <p:nvPr>
            <p:ph type="sldNum" sz="quarter" idx="12"/>
          </p:nvPr>
        </p:nvSpPr>
        <p:spPr/>
        <p:txBody>
          <a:bodyPr/>
          <a:lstStyle/>
          <a:p>
            <a:fld id="{49AE70B2-8BF9-45C0-BB95-33D1B9D3A854}" type="slidenum">
              <a:rPr lang="zh-CN" altLang="en-US" smtClean="0"/>
              <a:t>10</a:t>
            </a:fld>
            <a:endParaRPr lang="zh-CN" altLang="en-US"/>
          </a:p>
        </p:txBody>
      </p:sp>
      <p:sp>
        <p:nvSpPr>
          <p:cNvPr id="10" name="AutoShape 4"/>
          <p:cNvSpPr/>
          <p:nvPr/>
        </p:nvSpPr>
        <p:spPr>
          <a:xfrm>
            <a:off x="332105" y="842010"/>
            <a:ext cx="10804525" cy="15240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77900" indent="-228600"/>
            <a:lvl3pPr marL="1435100" indent="-228600"/>
            <a:lvl4pPr marL="1892300" indent="-228600"/>
            <a:lvl5pPr marL="2349500" indent="-228600"/>
            <a:lvl6pPr marL="2806700" indent="-228600"/>
            <a:lvl7pPr marL="3263900" indent="-228600"/>
            <a:lvl8pPr marL="3721100" indent="-228600"/>
            <a:lvl9pPr marL="4178300" indent="-228600"/>
          </a:lstStyle>
          <a:p>
            <a:pPr marL="292100" indent="-279400" algn="l" fontAlgn="auto">
              <a:lnSpc>
                <a:spcPct val="150000"/>
              </a:lnSpc>
              <a:buClr>
                <a:srgbClr val="9F040D"/>
              </a:buClr>
              <a:buFont typeface="Arial" panose="020B0604020202020204"/>
              <a:buChar char="•"/>
              <a:defRPr/>
            </a:pPr>
            <a:r>
              <a:rPr lang="en-US" sz="1800" b="1" i="0" u="none" strike="noStrike" dirty="0">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双</a:t>
            </a:r>
            <a:r>
              <a:rPr lang="zh-CN" altLang="en-US" sz="1800" b="1" i="0" u="none" strike="noStrike" dirty="0">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语言</a:t>
            </a:r>
            <a:r>
              <a:rPr lang="en-US" sz="1800"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支持：</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同时提供高性能</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C++ </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底层接口与简洁易用的</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Python </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上层接口，兼顾计算效率与开发灵活性</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en-US" sz="1100" dirty="0"/>
          </a:p>
          <a:p>
            <a:pPr marL="292100" indent="-279400" algn="l" fontAlgn="auto">
              <a:lnSpc>
                <a:spcPct val="150000"/>
              </a:lnSpc>
              <a:buClr>
                <a:srgbClr val="9F040D"/>
              </a:buClr>
              <a:buFont typeface="Arial" panose="020B0604020202020204"/>
              <a:buChar char="•"/>
            </a:pPr>
            <a:r>
              <a:rPr lang="en-US" sz="1800"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核心物理工具集成：</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封装</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Vertex </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Fit、Kinematic</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Fit、GlobalPID</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核心高能物理分析工具</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a:p>
            <a:pPr marL="292100" indent="-279400" algn="l" fontAlgn="auto">
              <a:lnSpc>
                <a:spcPct val="150000"/>
              </a:lnSpc>
              <a:buClr>
                <a:srgbClr val="9F040D"/>
              </a:buClr>
              <a:buFont typeface="Arial" panose="020B0604020202020204"/>
              <a:buChar char="•"/>
            </a:pPr>
            <a:r>
              <a:rPr lang="en-US" sz="1800"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混合编程范式兼容：</a:t>
            </a:r>
            <a:r>
              <a:rPr lang="en-US" sz="1600"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完美融合传统函数式编程与现代声明式编程风格，适配不同开发者场景需求</a:t>
            </a:r>
            <a:r>
              <a:rPr lang="en-US" sz="1600"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p:txBody>
      </p:sp>
      <p:pic>
        <p:nvPicPr>
          <p:cNvPr id="2" name="图片 1" descr="4efb971184224344465c8b8cf0c2d998"/>
          <p:cNvPicPr>
            <a:picLocks noChangeAspect="1"/>
          </p:cNvPicPr>
          <p:nvPr/>
        </p:nvPicPr>
        <p:blipFill>
          <a:blip r:embed="rId4"/>
          <a:stretch>
            <a:fillRect/>
          </a:stretch>
        </p:blipFill>
        <p:spPr>
          <a:xfrm>
            <a:off x="168275" y="2510790"/>
            <a:ext cx="7077075" cy="3782060"/>
          </a:xfrm>
          <a:prstGeom prst="rect">
            <a:avLst/>
          </a:prstGeom>
        </p:spPr>
      </p:pic>
      <p:pic>
        <p:nvPicPr>
          <p:cNvPr id="5" name="图片 4" descr="e5d142f8ea8d122245d2761b20c459b3"/>
          <p:cNvPicPr>
            <a:picLocks noChangeAspect="1"/>
          </p:cNvPicPr>
          <p:nvPr/>
        </p:nvPicPr>
        <p:blipFill>
          <a:blip r:embed="rId5"/>
          <a:stretch>
            <a:fillRect/>
          </a:stretch>
        </p:blipFill>
        <p:spPr>
          <a:xfrm>
            <a:off x="7679690" y="2698115"/>
            <a:ext cx="4065270" cy="3411220"/>
          </a:xfrm>
          <a:prstGeom prst="rect">
            <a:avLst/>
          </a:prstGeom>
        </p:spPr>
      </p:pic>
    </p:spTree>
    <p:custDataLst>
      <p:tags r:id="rId1"/>
    </p:custDataLst>
  </p:cSld>
  <p:clrMapOvr>
    <a:masterClrMapping/>
  </p:clrMapOvr>
  <p:transition advTm="50077"/>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lang="en-US" altLang="zh-CN"/>
              <a:t>11</a:t>
            </a:r>
          </a:p>
        </p:txBody>
      </p:sp>
      <p:sp>
        <p:nvSpPr>
          <p:cNvPr id="3" name="文本框 2"/>
          <p:cNvSpPr txBox="1"/>
          <p:nvPr/>
        </p:nvSpPr>
        <p:spPr>
          <a:xfrm>
            <a:off x="180340" y="95885"/>
            <a:ext cx="6080125" cy="506095"/>
          </a:xfrm>
          <a:prstGeom prst="rect">
            <a:avLst/>
          </a:prstGeom>
          <a:noFill/>
        </p:spPr>
        <p:txBody>
          <a:bodyPr wrap="square" rtlCol="0">
            <a:noAutofit/>
          </a:bodyPr>
          <a:lstStyle/>
          <a:p>
            <a:pPr algn="l">
              <a:buClrTx/>
              <a:buSzTx/>
              <a:buFontTx/>
            </a:pPr>
            <a:r>
              <a:rPr lang="en-US" altLang="zh-CN" sz="3200" dirty="0">
                <a:solidFill>
                  <a:schemeClr val="bg1"/>
                </a:solidFill>
                <a:sym typeface="+mn-ea"/>
              </a:rPr>
              <a:t>RDFAnalysis 接口设计</a:t>
            </a:r>
            <a:endParaRPr lang="en-US" altLang="zh-CN" sz="3200" dirty="0">
              <a:solidFill>
                <a:schemeClr val="bg1"/>
              </a:solidFill>
            </a:endParaRPr>
          </a:p>
        </p:txBody>
      </p:sp>
      <p:pic>
        <p:nvPicPr>
          <p:cNvPr id="5" name="图片 4" descr="ee5e0f9b6993d8a4913a43072eee1c6b"/>
          <p:cNvPicPr>
            <a:picLocks noChangeAspect="1"/>
          </p:cNvPicPr>
          <p:nvPr/>
        </p:nvPicPr>
        <p:blipFill>
          <a:blip r:embed="rId3"/>
          <a:stretch>
            <a:fillRect/>
          </a:stretch>
        </p:blipFill>
        <p:spPr>
          <a:xfrm>
            <a:off x="298767" y="755015"/>
            <a:ext cx="11923395" cy="4195445"/>
          </a:xfrm>
          <a:prstGeom prst="rect">
            <a:avLst/>
          </a:prstGeom>
        </p:spPr>
      </p:pic>
      <p:sp>
        <p:nvSpPr>
          <p:cNvPr id="7" name="AutoShape 6"/>
          <p:cNvSpPr/>
          <p:nvPr/>
        </p:nvSpPr>
        <p:spPr>
          <a:xfrm>
            <a:off x="268605" y="4878705"/>
            <a:ext cx="11374755" cy="17526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77900" indent="-228600"/>
            <a:lvl3pPr marL="1435100" indent="-228600"/>
            <a:lvl4pPr marL="1892300" indent="-228600"/>
            <a:lvl5pPr marL="2349500" indent="-228600"/>
            <a:lvl6pPr marL="2806700" indent="-228600"/>
            <a:lvl7pPr marL="3263900" indent="-228600"/>
            <a:lvl8pPr marL="3721100" indent="-228600"/>
            <a:lvl9pPr marL="4178300" indent="-228600"/>
          </a:lstStyle>
          <a:p>
            <a:pPr marL="292100" indent="-279400" algn="l">
              <a:lnSpc>
                <a:spcPct val="133000"/>
              </a:lnSpc>
              <a:buClr>
                <a:srgbClr val="000000"/>
              </a:buClr>
              <a:buFont typeface="Wingdings" panose="05000000000000000000"/>
              <a:buChar char="Ø"/>
              <a:defRPr/>
            </a:pPr>
            <a:r>
              <a:rPr lang="en-US" b="1" i="0" u="none" strike="noStrike" dirty="0" err="1">
                <a:solidFill>
                  <a:srgbClr val="000000"/>
                </a:solidFill>
                <a:latin typeface="Arial" panose="020B0604020202020204"/>
                <a:ea typeface="Arial" panose="020B0604020202020204"/>
                <a:cs typeface="Arial" panose="020B0604020202020204"/>
                <a:sym typeface="Arial" panose="020B0604020202020204"/>
              </a:rPr>
              <a:t>TrackParamHelper：</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封装</a:t>
            </a:r>
            <a:r>
              <a:rPr lang="zh-CN" alt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径迹</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数据结构，提供便捷的</a:t>
            </a:r>
            <a:r>
              <a:rPr lang="zh-CN" alt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径迹</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参数访问，简化物理量调用流程</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en-US" dirty="0"/>
          </a:p>
          <a:p>
            <a:pPr marL="292100" indent="-279400" algn="l">
              <a:lnSpc>
                <a:spcPct val="133000"/>
              </a:lnSpc>
              <a:buClr>
                <a:srgbClr val="000000"/>
              </a:buClr>
              <a:buFont typeface="Wingdings" panose="05000000000000000000"/>
              <a:buChar char="Ø"/>
            </a:pPr>
            <a:r>
              <a:rPr lang="en-US" b="1" i="0" u="none" strike="noStrike" dirty="0" err="1">
                <a:solidFill>
                  <a:srgbClr val="000000"/>
                </a:solidFill>
                <a:latin typeface="Arial" panose="020B0604020202020204"/>
                <a:ea typeface="Arial" panose="020B0604020202020204"/>
                <a:cs typeface="Arial" panose="020B0604020202020204"/>
                <a:sym typeface="Arial" panose="020B0604020202020204"/>
              </a:rPr>
              <a:t>VertexFitUtil：</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集成顶点拟合核心算法</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提供用户接口</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a:p>
            <a:pPr marL="292100" indent="-279400" algn="l">
              <a:lnSpc>
                <a:spcPct val="133000"/>
              </a:lnSpc>
              <a:buClr>
                <a:srgbClr val="000000"/>
              </a:buClr>
              <a:buFont typeface="Wingdings" panose="05000000000000000000"/>
              <a:buChar char="Ø"/>
            </a:pPr>
            <a:r>
              <a:rPr lang="en-US" b="1" i="0" u="none" strike="noStrike" dirty="0" err="1">
                <a:solidFill>
                  <a:srgbClr val="000000"/>
                </a:solidFill>
                <a:latin typeface="Arial" panose="020B0604020202020204"/>
                <a:ea typeface="Arial" panose="020B0604020202020204"/>
                <a:cs typeface="Arial" panose="020B0604020202020204"/>
                <a:sym typeface="Arial" panose="020B0604020202020204"/>
              </a:rPr>
              <a:t>KinematicFit：</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实现运动学约束拟合功能</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提供用户接口</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a:p>
            <a:pPr marL="292100" indent="-279400" algn="l">
              <a:lnSpc>
                <a:spcPct val="133000"/>
              </a:lnSpc>
              <a:buClr>
                <a:srgbClr val="000000"/>
              </a:buClr>
              <a:buFont typeface="Wingdings" panose="05000000000000000000"/>
              <a:buChar char="Ø"/>
            </a:pPr>
            <a:r>
              <a:rPr lang="en-US" b="1" i="0" u="none" strike="noStrike" dirty="0" err="1">
                <a:solidFill>
                  <a:srgbClr val="000000"/>
                </a:solidFill>
                <a:latin typeface="Arial" panose="020B0604020202020204"/>
                <a:ea typeface="Arial" panose="020B0604020202020204"/>
                <a:cs typeface="Arial" panose="020B0604020202020204"/>
                <a:sym typeface="Arial" panose="020B0604020202020204"/>
              </a:rPr>
              <a:t>GlobalPID：</a:t>
            </a:r>
            <a:r>
              <a:rPr lang="en-US"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a:rPr>
              <a:t>特征值提取</a:t>
            </a:r>
            <a:r>
              <a:rPr lang="en-US" b="0"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，融合多种探测器信息</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获得五粒子鉴别概率</a:t>
            </a:r>
            <a:r>
              <a:rPr lang="en-US" b="0" i="0" u="none" strike="noStrike" dirty="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圆角矩形 76"/>
          <p:cNvSpPr/>
          <p:nvPr/>
        </p:nvSpPr>
        <p:spPr>
          <a:xfrm>
            <a:off x="6587490" y="5930900"/>
            <a:ext cx="2261870" cy="729615"/>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7" name="圆角矩形 56"/>
          <p:cNvSpPr/>
          <p:nvPr/>
        </p:nvSpPr>
        <p:spPr>
          <a:xfrm>
            <a:off x="6649085" y="4873625"/>
            <a:ext cx="2080895" cy="729615"/>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灯片编号占位符 1"/>
          <p:cNvSpPr>
            <a:spLocks noGrp="1"/>
          </p:cNvSpPr>
          <p:nvPr>
            <p:ph type="sldNum" sz="quarter" idx="12"/>
          </p:nvPr>
        </p:nvSpPr>
        <p:spPr>
          <a:xfrm>
            <a:off x="9442115" y="6339800"/>
            <a:ext cx="2700000" cy="316800"/>
          </a:xfrm>
        </p:spPr>
        <p:txBody>
          <a:bodyPr/>
          <a:lstStyle/>
          <a:p>
            <a:r>
              <a:rPr lang="en-US" altLang="zh-CN"/>
              <a:t>12</a:t>
            </a:r>
          </a:p>
        </p:txBody>
      </p:sp>
      <p:sp>
        <p:nvSpPr>
          <p:cNvPr id="3" name="文本框 2"/>
          <p:cNvSpPr txBox="1"/>
          <p:nvPr/>
        </p:nvSpPr>
        <p:spPr>
          <a:xfrm>
            <a:off x="344805" y="102235"/>
            <a:ext cx="11017885" cy="583565"/>
          </a:xfrm>
          <a:prstGeom prst="rect">
            <a:avLst/>
          </a:prstGeom>
          <a:noFill/>
        </p:spPr>
        <p:txBody>
          <a:bodyPr wrap="square" rtlCol="0" anchor="t">
            <a:spAutoFit/>
          </a:bodyPr>
          <a:lstStyle/>
          <a:p>
            <a:r>
              <a:rPr lang="en-US" altLang="zh-CN" sz="3200" dirty="0">
                <a:solidFill>
                  <a:schemeClr val="bg1"/>
                </a:solidFill>
                <a:sym typeface="+mn-ea"/>
              </a:rPr>
              <a:t>RDFAnalysis </a:t>
            </a:r>
            <a:r>
              <a:rPr lang="zh-CN" altLang="en-US" sz="3200" dirty="0">
                <a:solidFill>
                  <a:schemeClr val="bg1"/>
                </a:solidFill>
                <a:sym typeface="+mn-ea"/>
              </a:rPr>
              <a:t>接口设计</a:t>
            </a:r>
            <a:r>
              <a:rPr lang="en-US" altLang="zh-CN" sz="3200" dirty="0">
                <a:solidFill>
                  <a:schemeClr val="bg1"/>
                </a:solidFill>
                <a:sym typeface="+mn-ea"/>
              </a:rPr>
              <a:t>: KinematicFit  VertexFit </a:t>
            </a:r>
          </a:p>
        </p:txBody>
      </p:sp>
      <p:grpSp>
        <p:nvGrpSpPr>
          <p:cNvPr id="5" name="组合 4"/>
          <p:cNvGrpSpPr/>
          <p:nvPr/>
        </p:nvGrpSpPr>
        <p:grpSpPr>
          <a:xfrm>
            <a:off x="159385" y="1003935"/>
            <a:ext cx="11895455" cy="2665095"/>
            <a:chOff x="298" y="1889"/>
            <a:chExt cx="18733" cy="4197"/>
          </a:xfrm>
        </p:grpSpPr>
        <p:grpSp>
          <p:nvGrpSpPr>
            <p:cNvPr id="116" name="组合 115"/>
            <p:cNvGrpSpPr/>
            <p:nvPr/>
          </p:nvGrpSpPr>
          <p:grpSpPr>
            <a:xfrm>
              <a:off x="11312" y="3289"/>
              <a:ext cx="4734" cy="1840"/>
              <a:chOff x="13775" y="7018"/>
              <a:chExt cx="7784" cy="2247"/>
            </a:xfrm>
          </p:grpSpPr>
          <p:grpSp>
            <p:nvGrpSpPr>
              <p:cNvPr id="35" name="组合 34"/>
              <p:cNvGrpSpPr/>
              <p:nvPr/>
            </p:nvGrpSpPr>
            <p:grpSpPr>
              <a:xfrm>
                <a:off x="13775" y="7018"/>
                <a:ext cx="7002" cy="2247"/>
                <a:chOff x="404" y="5978"/>
                <a:chExt cx="1695" cy="754"/>
              </a:xfrm>
            </p:grpSpPr>
            <p:sp>
              <p:nvSpPr>
                <p:cNvPr id="36" name="圆角矩形 35"/>
                <p:cNvSpPr/>
                <p:nvPr>
                  <p:custDataLst>
                    <p:tags r:id="rId24"/>
                  </p:custDataLst>
                </p:nvPr>
              </p:nvSpPr>
              <p:spPr>
                <a:xfrm>
                  <a:off x="510" y="5978"/>
                  <a:ext cx="1589" cy="754"/>
                </a:xfrm>
                <a:prstGeom prst="roundRect">
                  <a:avLst/>
                </a:prstGeom>
                <a:solidFill>
                  <a:srgbClr val="C00000"/>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37" name="文本框 36"/>
                <p:cNvSpPr txBox="1"/>
                <p:nvPr>
                  <p:custDataLst>
                    <p:tags r:id="rId25"/>
                  </p:custDataLst>
                </p:nvPr>
              </p:nvSpPr>
              <p:spPr>
                <a:xfrm>
                  <a:off x="404" y="5978"/>
                  <a:ext cx="1648" cy="504"/>
                </a:xfrm>
                <a:prstGeom prst="rect">
                  <a:avLst/>
                </a:prstGeom>
                <a:noFill/>
              </p:spPr>
              <p:txBody>
                <a:bodyPr wrap="square" rtlCol="0">
                  <a:noAutofit/>
                </a:bodyPr>
                <a:lstStyle/>
                <a:p>
                  <a:pPr indent="0" algn="ctr" fontAlgn="auto">
                    <a:buClrTx/>
                    <a:buSzTx/>
                    <a:buFontTx/>
                  </a:pPr>
                  <a:r>
                    <a:rPr lang="en-US" b="1" dirty="0">
                      <a:solidFill>
                        <a:schemeClr val="tx1"/>
                      </a:solidFill>
                      <a:latin typeface="Arial" panose="020B0604020202020204" pitchFamily="34" charset="0"/>
                      <a:ea typeface="微软雅黑" panose="020B0503020204020204" charset="-122"/>
                      <a:cs typeface="Arial" panose="020B0604020202020204" pitchFamily="34" charset="0"/>
                    </a:rPr>
                    <a:t>WTrackParameter</a:t>
                  </a:r>
                </a:p>
                <a:p>
                  <a:pPr indent="0" algn="ctr" fontAlgn="auto">
                    <a:buClrTx/>
                    <a:buSzTx/>
                    <a:buFontTx/>
                  </a:pPr>
                  <a:r>
                    <a:rPr lang="en-US" b="1" dirty="0">
                      <a:solidFill>
                        <a:schemeClr val="tx1"/>
                      </a:solidFill>
                      <a:latin typeface="Arial" panose="020B0604020202020204" pitchFamily="34" charset="0"/>
                      <a:ea typeface="微软雅黑" panose="020B0503020204020204" charset="-122"/>
                      <a:cs typeface="Arial" panose="020B0604020202020204" pitchFamily="34" charset="0"/>
                    </a:rPr>
                    <a:t>pos </a:t>
                  </a:r>
                </a:p>
                <a:p>
                  <a:pPr indent="0" algn="ctr" fontAlgn="auto">
                    <a:buClrTx/>
                    <a:buSzTx/>
                    <a:buFontTx/>
                  </a:pPr>
                  <a:r>
                    <a:rPr lang="en-US" b="1" dirty="0">
                      <a:solidFill>
                        <a:schemeClr val="tx1"/>
                      </a:solidFill>
                      <a:latin typeface="Arial" panose="020B0604020202020204" pitchFamily="34" charset="0"/>
                      <a:ea typeface="微软雅黑" panose="020B0503020204020204" charset="-122"/>
                      <a:cs typeface="Arial" panose="020B0604020202020204" pitchFamily="34" charset="0"/>
                    </a:rPr>
                    <a:t>4-mom at poca  </a:t>
                  </a:r>
                </a:p>
                <a:p>
                  <a:pPr indent="0" algn="ctr" fontAlgn="auto">
                    <a:buClrTx/>
                    <a:buSzTx/>
                    <a:buFontTx/>
                  </a:pPr>
                  <a:r>
                    <a:rPr lang="en-US" b="1" dirty="0">
                      <a:solidFill>
                        <a:schemeClr val="tx1"/>
                      </a:solidFill>
                      <a:latin typeface="Arial" panose="020B0604020202020204" pitchFamily="34" charset="0"/>
                      <a:ea typeface="微软雅黑" panose="020B0503020204020204" charset="-122"/>
                      <a:cs typeface="Arial" panose="020B0604020202020204" pitchFamily="34" charset="0"/>
                    </a:rPr>
                    <a:t> err matirx</a:t>
                  </a:r>
                </a:p>
              </p:txBody>
            </p:sp>
          </p:grpSp>
          <p:cxnSp>
            <p:nvCxnSpPr>
              <p:cNvPr id="80" name="直接箭头连接符 79"/>
              <p:cNvCxnSpPr>
                <a:endCxn id="117" idx="1"/>
              </p:cNvCxnSpPr>
              <p:nvPr>
                <p:custDataLst>
                  <p:tags r:id="rId23"/>
                </p:custDataLst>
              </p:nvPr>
            </p:nvCxnSpPr>
            <p:spPr>
              <a:xfrm>
                <a:off x="20729" y="8004"/>
                <a:ext cx="830" cy="13"/>
              </a:xfrm>
              <a:prstGeom prst="straightConnector1">
                <a:avLst/>
              </a:prstGeom>
              <a:ln w="19050">
                <a:solidFill>
                  <a:schemeClr val="tx1"/>
                </a:solidFill>
                <a:tailEnd type="arrow"/>
              </a:ln>
            </p:spPr>
            <p:style>
              <a:lnRef idx="2">
                <a:schemeClr val="accent1"/>
              </a:lnRef>
              <a:fillRef idx="0">
                <a:srgbClr val="FFFFFF"/>
              </a:fillRef>
              <a:effectRef idx="0">
                <a:srgbClr val="FFFFFF"/>
              </a:effectRef>
              <a:fontRef idx="minor">
                <a:schemeClr val="tx1"/>
              </a:fontRef>
            </p:style>
          </p:cxnSp>
        </p:grpSp>
        <p:sp>
          <p:nvSpPr>
            <p:cNvPr id="16" name="矩形 15"/>
            <p:cNvSpPr/>
            <p:nvPr>
              <p:custDataLst>
                <p:tags r:id="rId12"/>
              </p:custDataLst>
            </p:nvPr>
          </p:nvSpPr>
          <p:spPr>
            <a:xfrm>
              <a:off x="11322" y="2653"/>
              <a:ext cx="7709" cy="2964"/>
            </a:xfrm>
            <a:prstGeom prst="rect">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grpSp>
          <p:nvGrpSpPr>
            <p:cNvPr id="98" name="组合 97"/>
            <p:cNvGrpSpPr/>
            <p:nvPr/>
          </p:nvGrpSpPr>
          <p:grpSpPr>
            <a:xfrm>
              <a:off x="298" y="2950"/>
              <a:ext cx="2264" cy="1691"/>
              <a:chOff x="1170" y="-823"/>
              <a:chExt cx="1587" cy="1366"/>
            </a:xfrm>
          </p:grpSpPr>
          <p:sp>
            <p:nvSpPr>
              <p:cNvPr id="100" name="圆柱形 99"/>
              <p:cNvSpPr/>
              <p:nvPr/>
            </p:nvSpPr>
            <p:spPr>
              <a:xfrm>
                <a:off x="1170" y="-823"/>
                <a:ext cx="1587" cy="1366"/>
              </a:xfrm>
              <a:prstGeom prst="can">
                <a:avLst/>
              </a:prstGeom>
              <a:solidFill>
                <a:schemeClr val="bg1">
                  <a:lumMod val="65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101" name="文本框 100"/>
              <p:cNvSpPr txBox="1"/>
              <p:nvPr/>
            </p:nvSpPr>
            <p:spPr>
              <a:xfrm>
                <a:off x="1205" y="-549"/>
                <a:ext cx="1416" cy="970"/>
              </a:xfrm>
              <a:prstGeom prst="rect">
                <a:avLst/>
              </a:prstGeom>
              <a:noFill/>
            </p:spPr>
            <p:txBody>
              <a:bodyPr wrap="square" rtlCol="0">
                <a:noAutofit/>
              </a:bodyPr>
              <a:lstStyle/>
              <a:p>
                <a:pPr indent="0" algn="ctr" fontAlgn="auto"/>
                <a:r>
                  <a:rPr lang="en-US" altLang="zh-CN" b="1" dirty="0">
                    <a:solidFill>
                      <a:schemeClr val="tx1"/>
                    </a:solidFill>
                    <a:ea typeface="宋体" panose="02010600030101010101" pitchFamily="2" charset="-122"/>
                    <a:cs typeface="+mn-lt"/>
                  </a:rPr>
                  <a:t>STCF</a:t>
                </a:r>
              </a:p>
              <a:p>
                <a:pPr algn="ctr"/>
                <a:r>
                  <a:rPr lang="en-US" altLang="zh-CN" b="1" dirty="0">
                    <a:solidFill>
                      <a:schemeClr val="tx1"/>
                    </a:solidFill>
                    <a:ea typeface="宋体" panose="02010600030101010101" pitchFamily="2" charset="-122"/>
                    <a:cs typeface="+mn-lt"/>
                  </a:rPr>
                  <a:t>RecData</a:t>
                </a:r>
              </a:p>
              <a:p>
                <a:pPr algn="ctr"/>
                <a:r>
                  <a:rPr lang="en-US" altLang="zh-CN" b="1" dirty="0">
                    <a:solidFill>
                      <a:srgbClr val="FF0000"/>
                    </a:solidFill>
                    <a:ea typeface="宋体" panose="02010600030101010101" pitchFamily="2" charset="-122"/>
                    <a:cs typeface="+mn-lt"/>
                  </a:rPr>
                  <a:t>Obj layer</a:t>
                </a:r>
              </a:p>
            </p:txBody>
          </p:sp>
        </p:grpSp>
        <p:grpSp>
          <p:nvGrpSpPr>
            <p:cNvPr id="104" name="组合 103"/>
            <p:cNvGrpSpPr/>
            <p:nvPr/>
          </p:nvGrpSpPr>
          <p:grpSpPr>
            <a:xfrm>
              <a:off x="3053" y="2762"/>
              <a:ext cx="4022" cy="1263"/>
              <a:chOff x="458" y="3813"/>
              <a:chExt cx="1759" cy="918"/>
            </a:xfrm>
          </p:grpSpPr>
          <p:sp>
            <p:nvSpPr>
              <p:cNvPr id="105" name="圆角矩形 104"/>
              <p:cNvSpPr/>
              <p:nvPr>
                <p:custDataLst>
                  <p:tags r:id="rId21"/>
                </p:custDataLst>
              </p:nvPr>
            </p:nvSpPr>
            <p:spPr>
              <a:xfrm>
                <a:off x="458" y="3814"/>
                <a:ext cx="1611" cy="917"/>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106" name="文本框 105"/>
              <p:cNvSpPr txBox="1"/>
              <p:nvPr>
                <p:custDataLst>
                  <p:tags r:id="rId22"/>
                </p:custDataLst>
              </p:nvPr>
            </p:nvSpPr>
            <p:spPr>
              <a:xfrm>
                <a:off x="462" y="3813"/>
                <a:ext cx="1755" cy="831"/>
              </a:xfrm>
              <a:prstGeom prst="rect">
                <a:avLst/>
              </a:prstGeom>
              <a:noFill/>
            </p:spPr>
            <p:txBody>
              <a:bodyPr wrap="square" rtlCol="0">
                <a:noAutofit/>
              </a:bodyPr>
              <a:lstStyle/>
              <a:p>
                <a:pPr algn="l"/>
                <a:r>
                  <a:rPr lang="en-US" sz="1600" b="1" dirty="0">
                    <a:solidFill>
                      <a:schemeClr val="tx1"/>
                    </a:solidFill>
                    <a:ea typeface="微软雅黑" panose="020B0503020204020204" charset="-122"/>
                    <a:cs typeface="+mn-lt"/>
                  </a:rPr>
                  <a:t>Track:</a:t>
                </a:r>
              </a:p>
              <a:p>
                <a:pPr algn="l"/>
                <a:r>
                  <a:rPr lang="en-US" sz="1600" dirty="0">
                    <a:solidFill>
                      <a:schemeClr val="tx1"/>
                    </a:solidFill>
                    <a:latin typeface="Arial" panose="020B0604020202020204" pitchFamily="34" charset="0"/>
                    <a:ea typeface="微软雅黑" panose="020B0503020204020204" charset="-122"/>
                    <a:cs typeface="Arial" panose="020B0604020202020204" pitchFamily="34" charset="0"/>
                  </a:rPr>
                  <a:t>Pos and mom of first rec hit and its cov matrix</a:t>
                </a:r>
              </a:p>
            </p:txBody>
          </p:sp>
        </p:grpSp>
        <p:sp>
          <p:nvSpPr>
            <p:cNvPr id="107" name="左大括号 106"/>
            <p:cNvSpPr/>
            <p:nvPr>
              <p:custDataLst>
                <p:tags r:id="rId13"/>
              </p:custDataLst>
            </p:nvPr>
          </p:nvSpPr>
          <p:spPr>
            <a:xfrm>
              <a:off x="2848" y="2917"/>
              <a:ext cx="72" cy="1724"/>
            </a:xfrm>
            <a:prstGeom prst="leftBrace">
              <a:avLst/>
            </a:prstGeom>
            <a:ln w="28575">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200"/>
            </a:p>
          </p:txBody>
        </p:sp>
        <p:grpSp>
          <p:nvGrpSpPr>
            <p:cNvPr id="118" name="组合 117"/>
            <p:cNvGrpSpPr/>
            <p:nvPr/>
          </p:nvGrpSpPr>
          <p:grpSpPr>
            <a:xfrm>
              <a:off x="16046" y="3660"/>
              <a:ext cx="2784" cy="981"/>
              <a:chOff x="22404" y="6977"/>
              <a:chExt cx="4645" cy="1844"/>
            </a:xfrm>
          </p:grpSpPr>
          <p:grpSp>
            <p:nvGrpSpPr>
              <p:cNvPr id="51" name="组合 50"/>
              <p:cNvGrpSpPr/>
              <p:nvPr/>
            </p:nvGrpSpPr>
            <p:grpSpPr>
              <a:xfrm>
                <a:off x="22440" y="6977"/>
                <a:ext cx="4609" cy="1844"/>
                <a:chOff x="468" y="5978"/>
                <a:chExt cx="1358" cy="567"/>
              </a:xfrm>
            </p:grpSpPr>
            <p:sp>
              <p:nvSpPr>
                <p:cNvPr id="52" name="圆角矩形 51"/>
                <p:cNvSpPr/>
                <p:nvPr>
                  <p:custDataLst>
                    <p:tags r:id="rId19"/>
                  </p:custDataLst>
                </p:nvPr>
              </p:nvSpPr>
              <p:spPr>
                <a:xfrm>
                  <a:off x="510" y="5978"/>
                  <a:ext cx="1275" cy="567"/>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53" name="文本框 52"/>
                <p:cNvSpPr txBox="1"/>
                <p:nvPr>
                  <p:custDataLst>
                    <p:tags r:id="rId20"/>
                  </p:custDataLst>
                </p:nvPr>
              </p:nvSpPr>
              <p:spPr>
                <a:xfrm>
                  <a:off x="468" y="6018"/>
                  <a:ext cx="1358" cy="171"/>
                </a:xfrm>
                <a:prstGeom prst="rect">
                  <a:avLst/>
                </a:prstGeom>
                <a:noFill/>
                <a:ln>
                  <a:noFill/>
                </a:ln>
              </p:spPr>
              <p:txBody>
                <a:bodyPr wrap="square" rtlCol="0">
                  <a:spAutoFit/>
                </a:bodyPr>
                <a:lstStyle/>
                <a:p>
                  <a:pPr algn="ctr"/>
                  <a:endParaRPr lang="zh-CN" altLang="en-US" sz="935" b="1" dirty="0">
                    <a:solidFill>
                      <a:schemeClr val="tx1"/>
                    </a:solidFill>
                    <a:latin typeface="微软雅黑" panose="020B0503020204020204" charset="-122"/>
                    <a:ea typeface="微软雅黑" panose="020B0503020204020204" charset="-122"/>
                  </a:endParaRPr>
                </a:p>
              </p:txBody>
            </p:sp>
          </p:grpSp>
          <p:sp>
            <p:nvSpPr>
              <p:cNvPr id="117" name="文本框 116"/>
              <p:cNvSpPr txBox="1"/>
              <p:nvPr>
                <p:custDataLst>
                  <p:tags r:id="rId18"/>
                </p:custDataLst>
              </p:nvPr>
            </p:nvSpPr>
            <p:spPr>
              <a:xfrm>
                <a:off x="22404" y="7041"/>
                <a:ext cx="4438" cy="1551"/>
              </a:xfrm>
              <a:prstGeom prst="rect">
                <a:avLst/>
              </a:prstGeom>
              <a:noFill/>
            </p:spPr>
            <p:txBody>
              <a:bodyPr wrap="square" rtlCol="0">
                <a:noAutofit/>
              </a:bodyPr>
              <a:lstStyle/>
              <a:p>
                <a:pPr algn="ctr">
                  <a:buClrTx/>
                  <a:buSzTx/>
                  <a:buFontTx/>
                </a:pPr>
                <a:r>
                  <a:rPr lang="en-US" sz="1865" b="1" dirty="0">
                    <a:solidFill>
                      <a:schemeClr val="tx1"/>
                    </a:solidFill>
                    <a:latin typeface="Arial" panose="020B0604020202020204" pitchFamily="34" charset="0"/>
                    <a:ea typeface="微软雅黑" panose="020B0503020204020204" charset="-122"/>
                    <a:cs typeface="Arial" panose="020B0604020202020204" pitchFamily="34" charset="0"/>
                  </a:rPr>
                  <a:t>Vertex fit and Kinematic fit</a:t>
                </a:r>
              </a:p>
            </p:txBody>
          </p:sp>
        </p:grpSp>
        <p:sp>
          <p:nvSpPr>
            <p:cNvPr id="119" name="文本框 118"/>
            <p:cNvSpPr txBox="1"/>
            <p:nvPr/>
          </p:nvSpPr>
          <p:spPr>
            <a:xfrm>
              <a:off x="5519" y="1889"/>
              <a:ext cx="3044" cy="629"/>
            </a:xfrm>
            <a:prstGeom prst="rect">
              <a:avLst/>
            </a:prstGeom>
            <a:noFill/>
          </p:spPr>
          <p:txBody>
            <a:bodyPr wrap="square" rtlCol="0">
              <a:noAutofit/>
            </a:bodyPr>
            <a:lstStyle/>
            <a:p>
              <a:pPr algn="ctr"/>
              <a:r>
                <a:rPr lang="en-US" altLang="zh-CN" sz="1600" b="1" dirty="0">
                  <a:solidFill>
                    <a:srgbClr val="C00000"/>
                  </a:solidFill>
                  <a:ea typeface="微软雅黑" panose="020B0503020204020204" charset="-122"/>
                  <a:cs typeface="+mn-lt"/>
                </a:rPr>
                <a:t>Jacobian</a:t>
              </a:r>
            </a:p>
            <a:p>
              <a:pPr algn="ctr"/>
              <a:r>
                <a:rPr lang="en-US" altLang="zh-CN" sz="1600" b="1" dirty="0">
                  <a:solidFill>
                    <a:srgbClr val="C00000"/>
                  </a:solidFill>
                  <a:ea typeface="微软雅黑" panose="020B0503020204020204" charset="-122"/>
                  <a:cs typeface="+mn-lt"/>
                </a:rPr>
                <a:t>matrix</a:t>
              </a:r>
            </a:p>
          </p:txBody>
        </p:sp>
        <p:grpSp>
          <p:nvGrpSpPr>
            <p:cNvPr id="120" name="组合 119"/>
            <p:cNvGrpSpPr/>
            <p:nvPr/>
          </p:nvGrpSpPr>
          <p:grpSpPr>
            <a:xfrm>
              <a:off x="7524" y="2681"/>
              <a:ext cx="3442" cy="1412"/>
              <a:chOff x="510" y="5929"/>
              <a:chExt cx="1430" cy="847"/>
            </a:xfrm>
          </p:grpSpPr>
          <p:sp>
            <p:nvSpPr>
              <p:cNvPr id="121" name="圆角矩形 120"/>
              <p:cNvSpPr/>
              <p:nvPr>
                <p:custDataLst>
                  <p:tags r:id="rId16"/>
                </p:custDataLst>
              </p:nvPr>
            </p:nvSpPr>
            <p:spPr>
              <a:xfrm>
                <a:off x="510" y="5978"/>
                <a:ext cx="1429" cy="798"/>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122" name="文本框 121"/>
              <p:cNvSpPr txBox="1"/>
              <p:nvPr>
                <p:custDataLst>
                  <p:tags r:id="rId17"/>
                </p:custDataLst>
              </p:nvPr>
            </p:nvSpPr>
            <p:spPr>
              <a:xfrm>
                <a:off x="523" y="5929"/>
                <a:ext cx="1417" cy="743"/>
              </a:xfrm>
              <a:prstGeom prst="rect">
                <a:avLst/>
              </a:prstGeom>
              <a:noFill/>
            </p:spPr>
            <p:txBody>
              <a:bodyPr wrap="square" rtlCol="0">
                <a:noAutofit/>
              </a:bodyPr>
              <a:lstStyle/>
              <a:p>
                <a:pPr algn="l"/>
                <a:r>
                  <a:rPr lang="en-US" sz="1865" b="1" dirty="0">
                    <a:solidFill>
                      <a:schemeClr val="tx1"/>
                    </a:solidFill>
                    <a:ea typeface="微软雅黑" panose="020B0503020204020204" charset="-122"/>
                    <a:cs typeface="+mn-lt"/>
                  </a:rPr>
                  <a:t>Track:</a:t>
                </a:r>
              </a:p>
              <a:p>
                <a:pPr algn="l"/>
                <a:r>
                  <a:rPr lang="en-US" sz="1865" dirty="0">
                    <a:solidFill>
                      <a:schemeClr val="tx1"/>
                    </a:solidFill>
                    <a:latin typeface="Times New Roman" panose="02020603050405020304" pitchFamily="18" charset="0"/>
                    <a:ea typeface="微软雅黑" panose="020B0503020204020204" charset="-122"/>
                    <a:cs typeface="Times New Roman" panose="02020603050405020304" pitchFamily="18" charset="0"/>
                  </a:rPr>
                  <a:t>Helix parameters and its cov matrix</a:t>
                </a:r>
              </a:p>
            </p:txBody>
          </p:sp>
        </p:grpSp>
        <p:grpSp>
          <p:nvGrpSpPr>
            <p:cNvPr id="123" name="组合 122"/>
            <p:cNvGrpSpPr/>
            <p:nvPr/>
          </p:nvGrpSpPr>
          <p:grpSpPr>
            <a:xfrm>
              <a:off x="7436" y="4560"/>
              <a:ext cx="3728" cy="1526"/>
              <a:chOff x="6315" y="8275"/>
              <a:chExt cx="5624" cy="2010"/>
            </a:xfrm>
          </p:grpSpPr>
          <p:sp>
            <p:nvSpPr>
              <p:cNvPr id="124" name="圆角矩形 123"/>
              <p:cNvSpPr/>
              <p:nvPr>
                <p:custDataLst>
                  <p:tags r:id="rId14"/>
                </p:custDataLst>
              </p:nvPr>
            </p:nvSpPr>
            <p:spPr>
              <a:xfrm>
                <a:off x="6315" y="8275"/>
                <a:ext cx="5330" cy="2010"/>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125" name="文本框 124"/>
              <p:cNvSpPr txBox="1"/>
              <p:nvPr>
                <p:custDataLst>
                  <p:tags r:id="rId15"/>
                </p:custDataLst>
              </p:nvPr>
            </p:nvSpPr>
            <p:spPr>
              <a:xfrm>
                <a:off x="6315" y="8275"/>
                <a:ext cx="5624" cy="1808"/>
              </a:xfrm>
              <a:prstGeom prst="rect">
                <a:avLst/>
              </a:prstGeom>
              <a:noFill/>
            </p:spPr>
            <p:txBody>
              <a:bodyPr wrap="square" rtlCol="0">
                <a:noAutofit/>
              </a:bodyPr>
              <a:lstStyle/>
              <a:p>
                <a:pPr algn="l"/>
                <a:r>
                  <a:rPr lang="en-US" sz="1865" b="1" dirty="0">
                    <a:solidFill>
                      <a:schemeClr val="tx1"/>
                    </a:solidFill>
                    <a:latin typeface="Arial" panose="020B0604020202020204" pitchFamily="34" charset="0"/>
                    <a:ea typeface="微软雅黑" panose="020B0503020204020204" charset="-122"/>
                    <a:cs typeface="Arial" panose="020B0604020202020204" pitchFamily="34" charset="0"/>
                  </a:rPr>
                  <a:t>Photon:</a:t>
                </a:r>
              </a:p>
              <a:p>
                <a:pPr algn="l"/>
                <a:r>
                  <a:rPr lang="en-US" sz="1865" dirty="0">
                    <a:solidFill>
                      <a:schemeClr val="tx1"/>
                    </a:solidFill>
                    <a:latin typeface="Arial" panose="020B0604020202020204" pitchFamily="34" charset="0"/>
                    <a:ea typeface="微软雅黑" panose="020B0503020204020204" charset="-122"/>
                    <a:cs typeface="Arial" panose="020B0604020202020204" pitchFamily="34" charset="0"/>
                  </a:rPr>
                  <a:t>Position and energy in calorimeter</a:t>
                </a:r>
              </a:p>
            </p:txBody>
          </p:sp>
        </p:grpSp>
      </p:grpSp>
      <p:sp>
        <p:nvSpPr>
          <p:cNvPr id="126" name="左大括号 125"/>
          <p:cNvSpPr/>
          <p:nvPr>
            <p:custDataLst>
              <p:tags r:id="rId1"/>
            </p:custDataLst>
          </p:nvPr>
        </p:nvSpPr>
        <p:spPr>
          <a:xfrm rot="10800000">
            <a:off x="6991985" y="2175510"/>
            <a:ext cx="116840" cy="1081405"/>
          </a:xfrm>
          <a:prstGeom prst="leftBrace">
            <a:avLst/>
          </a:prstGeom>
          <a:ln w="28575">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200"/>
          </a:p>
        </p:txBody>
      </p:sp>
      <p:sp>
        <p:nvSpPr>
          <p:cNvPr id="128" name="文本框 127"/>
          <p:cNvSpPr txBox="1"/>
          <p:nvPr/>
        </p:nvSpPr>
        <p:spPr>
          <a:xfrm>
            <a:off x="7395210" y="3061335"/>
            <a:ext cx="3601720" cy="297180"/>
          </a:xfrm>
          <a:prstGeom prst="rect">
            <a:avLst/>
          </a:prstGeom>
          <a:noFill/>
        </p:spPr>
        <p:txBody>
          <a:bodyPr wrap="square" rtlCol="0">
            <a:spAutoFit/>
          </a:bodyPr>
          <a:lstStyle/>
          <a:p>
            <a:r>
              <a:rPr lang="en-US" altLang="zh-CN" sz="1335" b="1">
                <a:latin typeface="Arial" panose="020B0604020202020204" pitchFamily="34" charset="0"/>
                <a:cs typeface="Arial" panose="020B0604020202020204" pitchFamily="34" charset="0"/>
              </a:rPr>
              <a:t>Poca:Point of Closest Approach</a:t>
            </a:r>
          </a:p>
        </p:txBody>
      </p:sp>
      <p:cxnSp>
        <p:nvCxnSpPr>
          <p:cNvPr id="114" name="直接箭头连接符 113"/>
          <p:cNvCxnSpPr/>
          <p:nvPr>
            <p:custDataLst>
              <p:tags r:id="rId2"/>
            </p:custDataLst>
          </p:nvPr>
        </p:nvCxnSpPr>
        <p:spPr>
          <a:xfrm flipV="1">
            <a:off x="4316730" y="2126403"/>
            <a:ext cx="447040" cy="9525"/>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7" name="组合 6"/>
          <p:cNvGrpSpPr/>
          <p:nvPr/>
        </p:nvGrpSpPr>
        <p:grpSpPr>
          <a:xfrm>
            <a:off x="159074" y="4678045"/>
            <a:ext cx="11811311" cy="1661811"/>
            <a:chOff x="230" y="3205"/>
            <a:chExt cx="18600" cy="2617"/>
          </a:xfrm>
        </p:grpSpPr>
        <p:sp>
          <p:nvSpPr>
            <p:cNvPr id="11" name="文本框 10"/>
            <p:cNvSpPr txBox="1"/>
            <p:nvPr>
              <p:custDataLst>
                <p:tags r:id="rId7"/>
              </p:custDataLst>
            </p:nvPr>
          </p:nvSpPr>
          <p:spPr>
            <a:xfrm>
              <a:off x="10353" y="3561"/>
              <a:ext cx="3562" cy="638"/>
            </a:xfrm>
            <a:prstGeom prst="rect">
              <a:avLst/>
            </a:prstGeom>
            <a:noFill/>
          </p:spPr>
          <p:txBody>
            <a:bodyPr wrap="square" rtlCol="0">
              <a:noAutofit/>
            </a:bodyPr>
            <a:lstStyle/>
            <a:p>
              <a:pPr indent="0" algn="ctr" fontAlgn="auto">
                <a:buClrTx/>
                <a:buSzTx/>
                <a:buFontTx/>
              </a:pPr>
              <a:r>
                <a:rPr lang="en-US" b="1" dirty="0">
                  <a:solidFill>
                    <a:schemeClr val="tx1"/>
                  </a:solidFill>
                  <a:ea typeface="微软雅黑" panose="020B0503020204020204" charset="-122"/>
                  <a:cs typeface="+mn-lt"/>
                </a:rPr>
                <a:t>Track:</a:t>
              </a:r>
            </a:p>
            <a:p>
              <a:pPr indent="0" algn="ctr" fontAlgn="auto">
                <a:buClrTx/>
                <a:buSzTx/>
                <a:buFontTx/>
              </a:pPr>
              <a:r>
                <a:rPr lang="en-US" b="1" dirty="0">
                  <a:solidFill>
                    <a:schemeClr val="tx1"/>
                  </a:solidFill>
                  <a:ea typeface="微软雅黑" panose="020B0503020204020204" charset="-122"/>
                  <a:cs typeface="+mn-lt"/>
                </a:rPr>
                <a:t>WTrackParameter</a:t>
              </a:r>
            </a:p>
          </p:txBody>
        </p:sp>
        <p:grpSp>
          <p:nvGrpSpPr>
            <p:cNvPr id="14" name="组合 13"/>
            <p:cNvGrpSpPr/>
            <p:nvPr/>
          </p:nvGrpSpPr>
          <p:grpSpPr>
            <a:xfrm>
              <a:off x="230" y="3864"/>
              <a:ext cx="2312" cy="1958"/>
              <a:chOff x="1122" y="-85"/>
              <a:chExt cx="1620" cy="1582"/>
            </a:xfrm>
          </p:grpSpPr>
          <p:sp>
            <p:nvSpPr>
              <p:cNvPr id="15" name="圆柱形 14"/>
              <p:cNvSpPr/>
              <p:nvPr/>
            </p:nvSpPr>
            <p:spPr>
              <a:xfrm>
                <a:off x="1122" y="-85"/>
                <a:ext cx="1620" cy="1582"/>
              </a:xfrm>
              <a:prstGeom prst="can">
                <a:avLst/>
              </a:prstGeom>
              <a:solidFill>
                <a:schemeClr val="bg1">
                  <a:lumMod val="65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17" name="文本框 16"/>
              <p:cNvSpPr txBox="1"/>
              <p:nvPr/>
            </p:nvSpPr>
            <p:spPr>
              <a:xfrm>
                <a:off x="1190" y="389"/>
                <a:ext cx="1416" cy="970"/>
              </a:xfrm>
              <a:prstGeom prst="rect">
                <a:avLst/>
              </a:prstGeom>
              <a:noFill/>
            </p:spPr>
            <p:txBody>
              <a:bodyPr wrap="square" rtlCol="0">
                <a:noAutofit/>
              </a:bodyPr>
              <a:lstStyle/>
              <a:p>
                <a:pPr indent="0" algn="ctr" fontAlgn="auto"/>
                <a:r>
                  <a:rPr lang="en-US" altLang="zh-CN" b="1" dirty="0">
                    <a:solidFill>
                      <a:schemeClr val="tx1"/>
                    </a:solidFill>
                    <a:ea typeface="宋体" panose="02010600030101010101" pitchFamily="2" charset="-122"/>
                    <a:cs typeface="+mn-lt"/>
                  </a:rPr>
                  <a:t>STCF</a:t>
                </a:r>
              </a:p>
              <a:p>
                <a:pPr algn="ctr"/>
                <a:r>
                  <a:rPr lang="en-US" altLang="zh-CN" b="1" dirty="0">
                    <a:solidFill>
                      <a:schemeClr val="tx1"/>
                    </a:solidFill>
                    <a:ea typeface="宋体" panose="02010600030101010101" pitchFamily="2" charset="-122"/>
                    <a:cs typeface="+mn-lt"/>
                  </a:rPr>
                  <a:t>RecData</a:t>
                </a:r>
              </a:p>
              <a:p>
                <a:pPr algn="ctr"/>
                <a:r>
                  <a:rPr lang="en-US" altLang="zh-CN" b="1" dirty="0">
                    <a:solidFill>
                      <a:srgbClr val="FF0000"/>
                    </a:solidFill>
                    <a:ea typeface="宋体" panose="02010600030101010101" pitchFamily="2" charset="-122"/>
                    <a:cs typeface="+mn-lt"/>
                    <a:sym typeface="+mn-ea"/>
                  </a:rPr>
                  <a:t>Data layer</a:t>
                </a:r>
              </a:p>
            </p:txBody>
          </p:sp>
        </p:grpSp>
        <p:grpSp>
          <p:nvGrpSpPr>
            <p:cNvPr id="22" name="组合 21"/>
            <p:cNvGrpSpPr/>
            <p:nvPr/>
          </p:nvGrpSpPr>
          <p:grpSpPr>
            <a:xfrm>
              <a:off x="14332" y="3729"/>
              <a:ext cx="4498" cy="637"/>
              <a:chOff x="19544" y="7107"/>
              <a:chExt cx="7505" cy="1197"/>
            </a:xfrm>
          </p:grpSpPr>
          <p:grpSp>
            <p:nvGrpSpPr>
              <p:cNvPr id="23" name="组合 22"/>
              <p:cNvGrpSpPr/>
              <p:nvPr/>
            </p:nvGrpSpPr>
            <p:grpSpPr>
              <a:xfrm>
                <a:off x="20047" y="7107"/>
                <a:ext cx="7002" cy="1197"/>
                <a:chOff x="-237" y="6018"/>
                <a:chExt cx="2063" cy="368"/>
              </a:xfrm>
            </p:grpSpPr>
            <p:sp>
              <p:nvSpPr>
                <p:cNvPr id="24" name="圆角矩形 23"/>
                <p:cNvSpPr/>
                <p:nvPr>
                  <p:custDataLst>
                    <p:tags r:id="rId10"/>
                  </p:custDataLst>
                </p:nvPr>
              </p:nvSpPr>
              <p:spPr>
                <a:xfrm>
                  <a:off x="-237" y="6018"/>
                  <a:ext cx="1214" cy="368"/>
                </a:xfrm>
                <a:prstGeom prst="roundRect">
                  <a:avLst/>
                </a:prstGeom>
                <a:solidFill>
                  <a:schemeClr val="accent5">
                    <a:lumMod val="60000"/>
                    <a:lumOff val="40000"/>
                  </a:schemeClr>
                </a:solidFill>
                <a:ln w="12700">
                  <a:solidFill>
                    <a:schemeClr val="accent5">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ln>
                      <a:solidFill>
                        <a:schemeClr val="accent5">
                          <a:lumMod val="40000"/>
                          <a:lumOff val="60000"/>
                        </a:schemeClr>
                      </a:solidFill>
                    </a:ln>
                    <a:solidFill>
                      <a:schemeClr val="accent5">
                        <a:lumMod val="40000"/>
                        <a:lumOff val="60000"/>
                      </a:schemeClr>
                    </a:solidFill>
                  </a:endParaRPr>
                </a:p>
              </p:txBody>
            </p:sp>
            <p:sp>
              <p:nvSpPr>
                <p:cNvPr id="25" name="文本框 24"/>
                <p:cNvSpPr txBox="1"/>
                <p:nvPr>
                  <p:custDataLst>
                    <p:tags r:id="rId11"/>
                  </p:custDataLst>
                </p:nvPr>
              </p:nvSpPr>
              <p:spPr>
                <a:xfrm>
                  <a:off x="468" y="6018"/>
                  <a:ext cx="1358" cy="171"/>
                </a:xfrm>
                <a:prstGeom prst="rect">
                  <a:avLst/>
                </a:prstGeom>
                <a:noFill/>
                <a:ln>
                  <a:noFill/>
                </a:ln>
              </p:spPr>
              <p:txBody>
                <a:bodyPr wrap="square" rtlCol="0">
                  <a:spAutoFit/>
                </a:bodyPr>
                <a:lstStyle/>
                <a:p>
                  <a:pPr algn="ctr"/>
                  <a:endParaRPr lang="zh-CN" altLang="en-US" sz="935" b="1" dirty="0">
                    <a:solidFill>
                      <a:schemeClr val="tx1"/>
                    </a:solidFill>
                    <a:latin typeface="微软雅黑" panose="020B0503020204020204" charset="-122"/>
                    <a:ea typeface="微软雅黑" panose="020B0503020204020204" charset="-122"/>
                  </a:endParaRPr>
                </a:p>
              </p:txBody>
            </p:sp>
          </p:grpSp>
          <p:sp>
            <p:nvSpPr>
              <p:cNvPr id="27" name="文本框 26"/>
              <p:cNvSpPr txBox="1"/>
              <p:nvPr>
                <p:custDataLst>
                  <p:tags r:id="rId9"/>
                </p:custDataLst>
              </p:nvPr>
            </p:nvSpPr>
            <p:spPr>
              <a:xfrm>
                <a:off x="19544" y="7190"/>
                <a:ext cx="5104" cy="934"/>
              </a:xfrm>
              <a:prstGeom prst="rect">
                <a:avLst/>
              </a:prstGeom>
              <a:noFill/>
            </p:spPr>
            <p:txBody>
              <a:bodyPr wrap="square" rtlCol="0">
                <a:noAutofit/>
              </a:bodyPr>
              <a:lstStyle/>
              <a:p>
                <a:pPr algn="ctr">
                  <a:buClrTx/>
                  <a:buSzTx/>
                  <a:buFontTx/>
                </a:pPr>
                <a:r>
                  <a:rPr lang="en-US" b="1" dirty="0">
                    <a:solidFill>
                      <a:schemeClr val="tx1"/>
                    </a:solidFill>
                    <a:ea typeface="微软雅黑" panose="020B0503020204020204" charset="-122"/>
                    <a:cs typeface="+mn-lt"/>
                  </a:rPr>
                  <a:t>Get Fit Object</a:t>
                </a:r>
                <a:r>
                  <a:rPr lang="en-US" b="1" dirty="0">
                    <a:solidFill>
                      <a:schemeClr val="tx1"/>
                    </a:solidFill>
                    <a:latin typeface="Times New Roman" panose="02020603050405020304" pitchFamily="18" charset="0"/>
                    <a:ea typeface="微软雅黑" panose="020B0503020204020204" charset="-122"/>
                    <a:cs typeface="Times New Roman" panose="02020603050405020304" pitchFamily="18" charset="0"/>
                  </a:rPr>
                  <a:t> </a:t>
                </a:r>
              </a:p>
            </p:txBody>
          </p:sp>
        </p:grpSp>
        <p:sp>
          <p:nvSpPr>
            <p:cNvPr id="38" name="圆角矩形 37"/>
            <p:cNvSpPr/>
            <p:nvPr>
              <p:custDataLst>
                <p:tags r:id="rId8"/>
              </p:custDataLst>
            </p:nvPr>
          </p:nvSpPr>
          <p:spPr>
            <a:xfrm>
              <a:off x="5900" y="3205"/>
              <a:ext cx="3839" cy="1577"/>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grpSp>
      <p:sp>
        <p:nvSpPr>
          <p:cNvPr id="43" name="文本框 42"/>
          <p:cNvSpPr txBox="1"/>
          <p:nvPr/>
        </p:nvSpPr>
        <p:spPr>
          <a:xfrm>
            <a:off x="3761740" y="4681220"/>
            <a:ext cx="2436495" cy="922020"/>
          </a:xfrm>
          <a:prstGeom prst="rect">
            <a:avLst/>
          </a:prstGeom>
          <a:noFill/>
        </p:spPr>
        <p:txBody>
          <a:bodyPr wrap="square" rtlCol="0">
            <a:spAutoFit/>
          </a:bodyPr>
          <a:lstStyle/>
          <a:p>
            <a:r>
              <a:rPr lang="en-US" altLang="zh-CN" b="1"/>
              <a:t>Track :</a:t>
            </a:r>
          </a:p>
          <a:p>
            <a:r>
              <a:rPr lang="en-US" altLang="zh-CN"/>
              <a:t>data transformation</a:t>
            </a:r>
          </a:p>
          <a:p>
            <a:r>
              <a:rPr lang="en-US" altLang="zh-CN"/>
              <a:t>same as OSCAR</a:t>
            </a:r>
          </a:p>
        </p:txBody>
      </p:sp>
      <p:cxnSp>
        <p:nvCxnSpPr>
          <p:cNvPr id="46" name="直接箭头连接符 45"/>
          <p:cNvCxnSpPr/>
          <p:nvPr/>
        </p:nvCxnSpPr>
        <p:spPr>
          <a:xfrm>
            <a:off x="1651000" y="5756275"/>
            <a:ext cx="469900" cy="254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54" name="圆角矩形 53"/>
          <p:cNvSpPr/>
          <p:nvPr/>
        </p:nvSpPr>
        <p:spPr>
          <a:xfrm>
            <a:off x="2120900" y="5603240"/>
            <a:ext cx="1290955" cy="516255"/>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5" name="文本框 54"/>
          <p:cNvSpPr txBox="1"/>
          <p:nvPr/>
        </p:nvSpPr>
        <p:spPr>
          <a:xfrm>
            <a:off x="2094230" y="5552440"/>
            <a:ext cx="1410335" cy="532130"/>
          </a:xfrm>
          <a:prstGeom prst="rect">
            <a:avLst/>
          </a:prstGeom>
          <a:noFill/>
        </p:spPr>
        <p:txBody>
          <a:bodyPr wrap="square" rtlCol="0">
            <a:noAutofit/>
          </a:bodyPr>
          <a:lstStyle/>
          <a:p>
            <a:r>
              <a:rPr lang="en-US" altLang="zh-CN" b="1">
                <a:cs typeface="+mn-lt"/>
              </a:rPr>
              <a:t>P</a:t>
            </a:r>
            <a:r>
              <a:rPr lang="zh-CN" altLang="en-US" b="1">
                <a:cs typeface="+mn-lt"/>
              </a:rPr>
              <a:t>arameter </a:t>
            </a:r>
            <a:r>
              <a:rPr lang="en-US" altLang="zh-CN" b="1">
                <a:cs typeface="+mn-lt"/>
              </a:rPr>
              <a:t>E</a:t>
            </a:r>
            <a:r>
              <a:rPr lang="zh-CN" altLang="en-US" b="1">
                <a:cs typeface="+mn-lt"/>
              </a:rPr>
              <a:t>xtraction</a:t>
            </a:r>
          </a:p>
        </p:txBody>
      </p:sp>
      <p:cxnSp>
        <p:nvCxnSpPr>
          <p:cNvPr id="58" name="直接箭头连接符 57"/>
          <p:cNvCxnSpPr/>
          <p:nvPr/>
        </p:nvCxnSpPr>
        <p:spPr>
          <a:xfrm>
            <a:off x="6197600" y="5198745"/>
            <a:ext cx="442595" cy="254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59" name="直接箭头连接符 58"/>
          <p:cNvCxnSpPr>
            <a:stCxn id="57" idx="3"/>
          </p:cNvCxnSpPr>
          <p:nvPr/>
        </p:nvCxnSpPr>
        <p:spPr>
          <a:xfrm flipV="1">
            <a:off x="8729980" y="5231130"/>
            <a:ext cx="575310" cy="762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60" name="文本框 59"/>
          <p:cNvSpPr txBox="1"/>
          <p:nvPr/>
        </p:nvSpPr>
        <p:spPr>
          <a:xfrm>
            <a:off x="159385" y="1003935"/>
            <a:ext cx="2131060" cy="368300"/>
          </a:xfrm>
          <a:prstGeom prst="rect">
            <a:avLst/>
          </a:prstGeom>
          <a:noFill/>
        </p:spPr>
        <p:txBody>
          <a:bodyPr wrap="square" rtlCol="0">
            <a:spAutoFit/>
          </a:bodyPr>
          <a:lstStyle/>
          <a:p>
            <a:pPr marL="285750" indent="-285750">
              <a:buFont typeface="Wingdings" panose="05000000000000000000" charset="0"/>
              <a:buChar char="Ø"/>
            </a:pPr>
            <a:r>
              <a:rPr lang="en-US" altLang="zh-CN"/>
              <a:t>OSCAR</a:t>
            </a:r>
          </a:p>
        </p:txBody>
      </p:sp>
      <p:sp>
        <p:nvSpPr>
          <p:cNvPr id="61" name="文本框 60"/>
          <p:cNvSpPr txBox="1"/>
          <p:nvPr/>
        </p:nvSpPr>
        <p:spPr>
          <a:xfrm>
            <a:off x="159385" y="3620770"/>
            <a:ext cx="2192655" cy="368300"/>
          </a:xfrm>
          <a:prstGeom prst="rect">
            <a:avLst/>
          </a:prstGeom>
          <a:noFill/>
        </p:spPr>
        <p:txBody>
          <a:bodyPr wrap="square" rtlCol="0">
            <a:spAutoFit/>
          </a:bodyPr>
          <a:lstStyle/>
          <a:p>
            <a:pPr marL="285750" indent="-285750">
              <a:buFont typeface="Wingdings" panose="05000000000000000000" charset="0"/>
              <a:buChar char="Ø"/>
            </a:pPr>
            <a:r>
              <a:rPr lang="en-US" altLang="zh-CN"/>
              <a:t>RDFAnalysis</a:t>
            </a:r>
          </a:p>
        </p:txBody>
      </p:sp>
      <p:grpSp>
        <p:nvGrpSpPr>
          <p:cNvPr id="4" name="组合 3"/>
          <p:cNvGrpSpPr/>
          <p:nvPr/>
        </p:nvGrpSpPr>
        <p:grpSpPr>
          <a:xfrm>
            <a:off x="3761740" y="5811520"/>
            <a:ext cx="2242820" cy="969010"/>
            <a:chOff x="6228" y="9069"/>
            <a:chExt cx="3532" cy="1526"/>
          </a:xfrm>
        </p:grpSpPr>
        <p:sp>
          <p:nvSpPr>
            <p:cNvPr id="65" name="圆角矩形 64"/>
            <p:cNvSpPr/>
            <p:nvPr>
              <p:custDataLst>
                <p:tags r:id="rId5"/>
              </p:custDataLst>
            </p:nvPr>
          </p:nvSpPr>
          <p:spPr>
            <a:xfrm>
              <a:off x="6228" y="9069"/>
              <a:ext cx="3533" cy="1526"/>
            </a:xfrm>
            <a:prstGeom prst="roundRect">
              <a:avLst/>
            </a:prstGeom>
            <a:solidFill>
              <a:schemeClr val="accent1">
                <a:lumMod val="60000"/>
                <a:lumOff val="40000"/>
              </a:schemeClr>
            </a:solidFill>
            <a:ln w="127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64" name="文本框 63"/>
            <p:cNvSpPr txBox="1"/>
            <p:nvPr>
              <p:custDataLst>
                <p:tags r:id="rId6"/>
              </p:custDataLst>
            </p:nvPr>
          </p:nvSpPr>
          <p:spPr>
            <a:xfrm>
              <a:off x="6343" y="9146"/>
              <a:ext cx="3417" cy="1373"/>
            </a:xfrm>
            <a:prstGeom prst="rect">
              <a:avLst/>
            </a:prstGeom>
            <a:noFill/>
          </p:spPr>
          <p:txBody>
            <a:bodyPr wrap="square" rtlCol="0">
              <a:noAutofit/>
            </a:bodyPr>
            <a:lstStyle/>
            <a:p>
              <a:pPr algn="l"/>
              <a:r>
                <a:rPr lang="en-US" sz="1865" b="1" dirty="0">
                  <a:solidFill>
                    <a:schemeClr val="tx1"/>
                  </a:solidFill>
                  <a:ea typeface="微软雅黑" panose="020B0503020204020204" charset="-122"/>
                  <a:cs typeface="+mn-lt"/>
                </a:rPr>
                <a:t>Photon:</a:t>
              </a:r>
            </a:p>
            <a:p>
              <a:pPr algn="l"/>
              <a:r>
                <a:rPr lang="en-US" sz="1865" dirty="0">
                  <a:solidFill>
                    <a:schemeClr val="tx1"/>
                  </a:solidFill>
                  <a:latin typeface="Times New Roman" panose="02020603050405020304" pitchFamily="18" charset="0"/>
                  <a:ea typeface="微软雅黑" panose="020B0503020204020204" charset="-122"/>
                  <a:cs typeface="Times New Roman" panose="02020603050405020304" pitchFamily="18" charset="0"/>
                </a:rPr>
                <a:t>Position and energy in calorimeter</a:t>
              </a:r>
            </a:p>
          </p:txBody>
        </p:sp>
      </p:grpSp>
      <p:cxnSp>
        <p:nvCxnSpPr>
          <p:cNvPr id="66" name="直接箭头连接符 65"/>
          <p:cNvCxnSpPr>
            <a:stCxn id="64" idx="3"/>
            <a:endCxn id="76" idx="1"/>
          </p:cNvCxnSpPr>
          <p:nvPr/>
        </p:nvCxnSpPr>
        <p:spPr>
          <a:xfrm flipV="1">
            <a:off x="6004560" y="6289040"/>
            <a:ext cx="582930" cy="762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67" name="组合 66"/>
          <p:cNvGrpSpPr/>
          <p:nvPr/>
        </p:nvGrpSpPr>
        <p:grpSpPr>
          <a:xfrm>
            <a:off x="11194557" y="5015230"/>
            <a:ext cx="947420" cy="399415"/>
            <a:chOff x="14556" y="1646"/>
            <a:chExt cx="1920" cy="953"/>
          </a:xfrm>
        </p:grpSpPr>
        <p:sp>
          <p:nvSpPr>
            <p:cNvPr id="68" name="圆角矩形 67"/>
            <p:cNvSpPr/>
            <p:nvPr/>
          </p:nvSpPr>
          <p:spPr>
            <a:xfrm>
              <a:off x="14558" y="1646"/>
              <a:ext cx="1918" cy="953"/>
            </a:xfrm>
            <a:prstGeom prst="roundRect">
              <a:avLst/>
            </a:prstGeom>
            <a:solidFill>
              <a:srgbClr val="7DDFD7"/>
            </a:solidFill>
            <a:ln>
              <a:solidFill>
                <a:schemeClr val="accent5">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9" name="文本框 68"/>
            <p:cNvSpPr txBox="1"/>
            <p:nvPr/>
          </p:nvSpPr>
          <p:spPr>
            <a:xfrm>
              <a:off x="14556" y="1702"/>
              <a:ext cx="1920" cy="753"/>
            </a:xfrm>
            <a:prstGeom prst="rect">
              <a:avLst/>
            </a:prstGeom>
            <a:noFill/>
          </p:spPr>
          <p:txBody>
            <a:bodyPr wrap="square" rtlCol="0">
              <a:noAutofit/>
            </a:bodyPr>
            <a:lstStyle/>
            <a:p>
              <a:pPr algn="ctr"/>
              <a:r>
                <a:rPr lang="en-US" altLang="zh-CN" b="1">
                  <a:cs typeface="+mn-lt"/>
                </a:rPr>
                <a:t>Fit</a:t>
              </a:r>
              <a:r>
                <a:rPr lang="en-US" altLang="zh-CN"/>
                <a:t> </a:t>
              </a:r>
            </a:p>
          </p:txBody>
        </p:sp>
      </p:grpSp>
      <p:cxnSp>
        <p:nvCxnSpPr>
          <p:cNvPr id="70" name="直接箭头连接符 69"/>
          <p:cNvCxnSpPr>
            <a:endCxn id="69" idx="1"/>
          </p:cNvCxnSpPr>
          <p:nvPr/>
        </p:nvCxnSpPr>
        <p:spPr>
          <a:xfrm flipV="1">
            <a:off x="10871200" y="5196840"/>
            <a:ext cx="323215" cy="3175"/>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71" name="矩形 70"/>
          <p:cNvSpPr/>
          <p:nvPr>
            <p:custDataLst>
              <p:tags r:id="rId3"/>
            </p:custDataLst>
          </p:nvPr>
        </p:nvSpPr>
        <p:spPr>
          <a:xfrm>
            <a:off x="6435090" y="4413885"/>
            <a:ext cx="5706745" cy="2247265"/>
          </a:xfrm>
          <a:prstGeom prst="rect">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200"/>
          </a:p>
        </p:txBody>
      </p:sp>
      <p:sp>
        <p:nvSpPr>
          <p:cNvPr id="72" name="文本框 71"/>
          <p:cNvSpPr txBox="1"/>
          <p:nvPr/>
        </p:nvSpPr>
        <p:spPr>
          <a:xfrm>
            <a:off x="8980805" y="5751195"/>
            <a:ext cx="3461385" cy="368300"/>
          </a:xfrm>
          <a:prstGeom prst="rect">
            <a:avLst/>
          </a:prstGeom>
          <a:noFill/>
        </p:spPr>
        <p:txBody>
          <a:bodyPr wrap="square" rtlCol="0">
            <a:spAutoFit/>
          </a:bodyPr>
          <a:lstStyle/>
          <a:p>
            <a:r>
              <a:rPr lang="en-US" altLang="zh-CN" b="1">
                <a:latin typeface="Arial" panose="020B0604020202020204" pitchFamily="34" charset="0"/>
                <a:cs typeface="Arial" panose="020B0604020202020204" pitchFamily="34" charset="0"/>
              </a:rPr>
              <a:t>Vertex Fit and Kinematic Fit</a:t>
            </a:r>
          </a:p>
        </p:txBody>
      </p:sp>
      <p:sp>
        <p:nvSpPr>
          <p:cNvPr id="73" name="左大括号 72"/>
          <p:cNvSpPr/>
          <p:nvPr/>
        </p:nvSpPr>
        <p:spPr>
          <a:xfrm>
            <a:off x="3547110" y="5038725"/>
            <a:ext cx="75565" cy="1560195"/>
          </a:xfrm>
          <a:prstGeom prst="leftBrace">
            <a:avLst/>
          </a:prstGeom>
          <a:ln w="28575">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76" name="文本框 75"/>
          <p:cNvSpPr txBox="1"/>
          <p:nvPr>
            <p:custDataLst>
              <p:tags r:id="rId4"/>
            </p:custDataLst>
          </p:nvPr>
        </p:nvSpPr>
        <p:spPr>
          <a:xfrm>
            <a:off x="6587490" y="5978525"/>
            <a:ext cx="2261235" cy="620395"/>
          </a:xfrm>
          <a:prstGeom prst="rect">
            <a:avLst/>
          </a:prstGeom>
          <a:noFill/>
        </p:spPr>
        <p:txBody>
          <a:bodyPr wrap="square" rtlCol="0">
            <a:noAutofit/>
          </a:bodyPr>
          <a:lstStyle/>
          <a:p>
            <a:pPr indent="0" algn="ctr" fontAlgn="auto">
              <a:buClrTx/>
              <a:buSzTx/>
              <a:buFontTx/>
            </a:pPr>
            <a:r>
              <a:rPr lang="en-US" b="1" dirty="0">
                <a:solidFill>
                  <a:schemeClr val="tx1"/>
                </a:solidFill>
                <a:ea typeface="微软雅黑" panose="020B0503020204020204" charset="-122"/>
                <a:cs typeface="+mn-lt"/>
              </a:rPr>
              <a:t>Photon:</a:t>
            </a:r>
          </a:p>
          <a:p>
            <a:pPr indent="0" algn="ctr" fontAlgn="auto">
              <a:buClrTx/>
              <a:buSzTx/>
              <a:buFontTx/>
            </a:pPr>
            <a:r>
              <a:rPr lang="en-US" b="1" dirty="0">
                <a:solidFill>
                  <a:schemeClr val="tx1"/>
                </a:solidFill>
                <a:ea typeface="微软雅黑" panose="020B0503020204020204" charset="-122"/>
                <a:cs typeface="+mn-lt"/>
              </a:rPr>
              <a:t>AddTrack interface</a:t>
            </a:r>
          </a:p>
        </p:txBody>
      </p:sp>
      <p:cxnSp>
        <p:nvCxnSpPr>
          <p:cNvPr id="78" name="直接箭头连接符 77"/>
          <p:cNvCxnSpPr>
            <a:stCxn id="76" idx="3"/>
          </p:cNvCxnSpPr>
          <p:nvPr/>
        </p:nvCxnSpPr>
        <p:spPr>
          <a:xfrm flipV="1">
            <a:off x="8848725" y="5278120"/>
            <a:ext cx="449580" cy="101092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lang="en-US" altLang="zh-CN"/>
              <a:t>13</a:t>
            </a:r>
          </a:p>
        </p:txBody>
      </p:sp>
      <p:sp>
        <p:nvSpPr>
          <p:cNvPr id="4" name="文本框 3"/>
          <p:cNvSpPr txBox="1"/>
          <p:nvPr/>
        </p:nvSpPr>
        <p:spPr>
          <a:xfrm>
            <a:off x="104140" y="147320"/>
            <a:ext cx="6594834" cy="583565"/>
          </a:xfrm>
          <a:prstGeom prst="rect">
            <a:avLst/>
          </a:prstGeom>
          <a:noFill/>
        </p:spPr>
        <p:txBody>
          <a:bodyPr wrap="square" rtlCol="0">
            <a:spAutoFit/>
          </a:bodyPr>
          <a:lstStyle/>
          <a:p>
            <a:r>
              <a:rPr lang="en-US" altLang="zh-CN" sz="3200" dirty="0">
                <a:solidFill>
                  <a:schemeClr val="bg1"/>
                </a:solidFill>
                <a:sym typeface="+mn-ea"/>
              </a:rPr>
              <a:t>RDFAnalysis </a:t>
            </a:r>
            <a:r>
              <a:rPr lang="zh-CN" altLang="en-US" sz="3200" dirty="0">
                <a:solidFill>
                  <a:schemeClr val="bg1"/>
                </a:solidFill>
                <a:sym typeface="+mn-ea"/>
              </a:rPr>
              <a:t>接口设计：</a:t>
            </a:r>
            <a:r>
              <a:rPr lang="en-US" altLang="zh-CN" sz="3200" dirty="0">
                <a:solidFill>
                  <a:schemeClr val="bg1"/>
                </a:solidFill>
                <a:sym typeface="+mn-ea"/>
              </a:rPr>
              <a:t>GlobalPID</a:t>
            </a:r>
          </a:p>
        </p:txBody>
      </p:sp>
      <p:sp>
        <p:nvSpPr>
          <p:cNvPr id="6" name="文本框 5"/>
          <p:cNvSpPr txBox="1"/>
          <p:nvPr/>
        </p:nvSpPr>
        <p:spPr>
          <a:xfrm>
            <a:off x="391795" y="892810"/>
            <a:ext cx="7918450" cy="2168525"/>
          </a:xfrm>
          <a:prstGeom prst="rect">
            <a:avLst/>
          </a:prstGeom>
          <a:noFill/>
        </p:spPr>
        <p:txBody>
          <a:bodyPr wrap="square" rtlCol="0">
            <a:spAutoFit/>
          </a:bodyPr>
          <a:lstStyle/>
          <a:p>
            <a:pPr marL="285750" indent="-285750" fontAlgn="auto">
              <a:lnSpc>
                <a:spcPct val="150000"/>
              </a:lnSpc>
              <a:buFont typeface="Wingdings" panose="05000000000000000000" charset="0"/>
              <a:buChar char="Ø"/>
            </a:pPr>
            <a:r>
              <a:rPr lang="zh-CN" altLang="en-US"/>
              <a:t>在探测器数据中，每条径迹都有一个唯一的</a:t>
            </a:r>
            <a:r>
              <a:rPr lang="en-US" altLang="zh-CN"/>
              <a:t> `TrackID`</a:t>
            </a:r>
          </a:p>
          <a:p>
            <a:pPr marL="285750" indent="-285750" fontAlgn="auto">
              <a:lnSpc>
                <a:spcPct val="150000"/>
              </a:lnSpc>
              <a:buFont typeface="Wingdings" panose="05000000000000000000" charset="0"/>
              <a:buChar char="Ø"/>
            </a:pPr>
            <a:r>
              <a:rPr lang="en-US" altLang="zh-CN"/>
              <a:t>GlobalPID </a:t>
            </a:r>
            <a:r>
              <a:rPr lang="zh-CN" altLang="en-US"/>
              <a:t>通过</a:t>
            </a:r>
            <a:r>
              <a:rPr lang="en-US" altLang="zh-CN"/>
              <a:t> `TrackID` </a:t>
            </a:r>
            <a:r>
              <a:rPr lang="zh-CN" altLang="en-US"/>
              <a:t>将不同探测器的数据关联起来</a:t>
            </a:r>
          </a:p>
          <a:p>
            <a:pPr marL="285750" indent="-285750" fontAlgn="auto">
              <a:lnSpc>
                <a:spcPct val="150000"/>
              </a:lnSpc>
              <a:buFont typeface="Wingdings" panose="05000000000000000000" charset="0"/>
              <a:buChar char="Ø"/>
            </a:pPr>
            <a:r>
              <a:rPr lang="zh-CN" altLang="en-US"/>
              <a:t>获取每条</a:t>
            </a:r>
            <a:r>
              <a:rPr lang="en-US" altLang="zh-CN"/>
              <a:t>Track</a:t>
            </a:r>
            <a:r>
              <a:rPr lang="zh-CN" altLang="en-US"/>
              <a:t>对应的</a:t>
            </a:r>
            <a:r>
              <a:rPr lang="en-US" altLang="zh-CN"/>
              <a:t>dEdX, BTOF</a:t>
            </a:r>
            <a:r>
              <a:rPr lang="zh-CN" altLang="en-US"/>
              <a:t>，</a:t>
            </a:r>
            <a:r>
              <a:rPr lang="en-US" altLang="zh-CN"/>
              <a:t>DTOF</a:t>
            </a:r>
            <a:r>
              <a:rPr lang="zh-CN" altLang="en-US"/>
              <a:t>，</a:t>
            </a:r>
            <a:r>
              <a:rPr lang="en-US" altLang="zh-CN"/>
              <a:t>MUD</a:t>
            </a:r>
            <a:r>
              <a:rPr lang="zh-CN" altLang="en-US"/>
              <a:t>，</a:t>
            </a:r>
            <a:r>
              <a:rPr lang="en-US" altLang="zh-CN"/>
              <a:t>ECAL</a:t>
            </a:r>
            <a:r>
              <a:rPr lang="zh-CN" altLang="en-US"/>
              <a:t>，</a:t>
            </a:r>
            <a:r>
              <a:rPr lang="en-US" altLang="zh-CN"/>
              <a:t>Track</a:t>
            </a:r>
            <a:r>
              <a:rPr lang="zh-CN" altLang="en-US"/>
              <a:t>信息</a:t>
            </a:r>
          </a:p>
          <a:p>
            <a:pPr marL="285750" indent="-285750" fontAlgn="auto">
              <a:lnSpc>
                <a:spcPct val="150000"/>
              </a:lnSpc>
              <a:buFont typeface="Wingdings" panose="05000000000000000000" charset="0"/>
              <a:buChar char="Ø"/>
            </a:pPr>
            <a:r>
              <a:rPr lang="zh-CN" altLang="en-US"/>
              <a:t>提取特征值传入模型</a:t>
            </a:r>
          </a:p>
          <a:p>
            <a:pPr marL="285750" indent="-285750" fontAlgn="auto">
              <a:lnSpc>
                <a:spcPct val="150000"/>
              </a:lnSpc>
              <a:buFont typeface="Wingdings" panose="05000000000000000000" charset="0"/>
              <a:buChar char="Ø"/>
            </a:pPr>
            <a:r>
              <a:rPr lang="zh-CN" altLang="en-US"/>
              <a:t>得到</a:t>
            </a:r>
            <a:r>
              <a:rPr lang="en-US" altLang="zh-CN"/>
              <a:t>PID</a:t>
            </a:r>
            <a:r>
              <a:rPr lang="zh-CN" altLang="en-US"/>
              <a:t>鉴别结果：</a:t>
            </a:r>
            <a:r>
              <a:rPr lang="en-US" altLang="zh-CN"/>
              <a:t>5</a:t>
            </a:r>
            <a:r>
              <a:rPr lang="zh-CN" altLang="en-US"/>
              <a:t>粒子概率</a:t>
            </a:r>
          </a:p>
        </p:txBody>
      </p:sp>
      <p:pic>
        <p:nvPicPr>
          <p:cNvPr id="7" name="图片 6" descr="fd1c281f693718cbf78c44e019038ceb"/>
          <p:cNvPicPr>
            <a:picLocks noChangeAspect="1"/>
          </p:cNvPicPr>
          <p:nvPr/>
        </p:nvPicPr>
        <p:blipFill>
          <a:blip r:embed="rId3"/>
          <a:stretch>
            <a:fillRect/>
          </a:stretch>
        </p:blipFill>
        <p:spPr>
          <a:xfrm>
            <a:off x="7979410" y="850900"/>
            <a:ext cx="3667125" cy="4928870"/>
          </a:xfrm>
          <a:prstGeom prst="rect">
            <a:avLst/>
          </a:prstGeom>
        </p:spPr>
      </p:pic>
      <p:sp>
        <p:nvSpPr>
          <p:cNvPr id="12" name="文本框 11"/>
          <p:cNvSpPr txBox="1"/>
          <p:nvPr/>
        </p:nvSpPr>
        <p:spPr>
          <a:xfrm>
            <a:off x="162560" y="3601085"/>
            <a:ext cx="4240530" cy="368300"/>
          </a:xfrm>
          <a:prstGeom prst="rect">
            <a:avLst/>
          </a:prstGeom>
          <a:noFill/>
        </p:spPr>
        <p:txBody>
          <a:bodyPr wrap="square" rtlCol="0">
            <a:spAutoFit/>
          </a:bodyPr>
          <a:lstStyle/>
          <a:p>
            <a:r>
              <a:rPr lang="zh-CN" altLang="en-US"/>
              <a:t>用户使用示例</a:t>
            </a:r>
          </a:p>
        </p:txBody>
      </p:sp>
      <p:pic>
        <p:nvPicPr>
          <p:cNvPr id="13" name="图片 12" descr="f4393fe467ae0bd65524ffe0f6b0cf03"/>
          <p:cNvPicPr>
            <a:picLocks noChangeAspect="1"/>
          </p:cNvPicPr>
          <p:nvPr/>
        </p:nvPicPr>
        <p:blipFill>
          <a:blip r:embed="rId4"/>
          <a:stretch>
            <a:fillRect/>
          </a:stretch>
        </p:blipFill>
        <p:spPr>
          <a:xfrm>
            <a:off x="452120" y="5169535"/>
            <a:ext cx="8260080" cy="1181100"/>
          </a:xfrm>
          <a:prstGeom prst="rect">
            <a:avLst/>
          </a:prstGeom>
        </p:spPr>
      </p:pic>
      <p:sp>
        <p:nvSpPr>
          <p:cNvPr id="14" name="文本框 13"/>
          <p:cNvSpPr txBox="1"/>
          <p:nvPr/>
        </p:nvSpPr>
        <p:spPr>
          <a:xfrm>
            <a:off x="452120" y="4022725"/>
            <a:ext cx="7141210" cy="922020"/>
          </a:xfrm>
          <a:prstGeom prst="rect">
            <a:avLst/>
          </a:prstGeom>
          <a:noFill/>
        </p:spPr>
        <p:txBody>
          <a:bodyPr wrap="square" rtlCol="0">
            <a:spAutoFit/>
          </a:bodyPr>
          <a:lstStyle/>
          <a:p>
            <a:pPr marL="285750" indent="-285750">
              <a:buFont typeface="Wingdings" panose="05000000000000000000" charset="0"/>
              <a:buChar char="Ø"/>
            </a:pPr>
            <a:r>
              <a:rPr lang="zh-CN" altLang="en-US"/>
              <a:t>传入需要做</a:t>
            </a:r>
            <a:r>
              <a:rPr lang="en-US" altLang="zh-CN"/>
              <a:t>PID</a:t>
            </a:r>
            <a:r>
              <a:rPr lang="zh-CN" altLang="en-US"/>
              <a:t>鉴别的径迹</a:t>
            </a:r>
          </a:p>
          <a:p>
            <a:pPr marL="285750" indent="-285750">
              <a:buFont typeface="Wingdings" panose="05000000000000000000" charset="0"/>
              <a:buChar char="Ø"/>
            </a:pPr>
            <a:r>
              <a:rPr lang="zh-CN" altLang="en-US"/>
              <a:t>定义好径迹条件</a:t>
            </a:r>
          </a:p>
          <a:p>
            <a:pPr marL="285750" indent="-285750">
              <a:buFont typeface="Wingdings" panose="05000000000000000000" charset="0"/>
              <a:buChar char="Ø"/>
            </a:pPr>
            <a:r>
              <a:rPr lang="zh-CN" altLang="en-US"/>
              <a:t>应用条件到径迹中</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占位符 5"/>
          <p:cNvPicPr>
            <a:picLocks noGrp="1" noChangeAspect="1"/>
          </p:cNvPicPr>
          <p:nvPr>
            <p:ph type="pic" sz="quarter" idx="11"/>
          </p:nvPr>
        </p:nvPicPr>
        <p:blipFill>
          <a:blip r:embed="rId7">
            <a:extLst>
              <a:ext uri="{28A0092B-C50C-407E-A947-70E740481C1C}">
                <a14:useLocalDpi xmlns:a14="http://schemas.microsoft.com/office/drawing/2010/main" val="0"/>
              </a:ext>
            </a:extLst>
          </a:blip>
          <a:srcRect t="8412" b="8412"/>
          <a:stretch>
            <a:fillRect/>
          </a:stretch>
        </p:blipFill>
        <p:spPr/>
      </p:pic>
      <p:pic>
        <p:nvPicPr>
          <p:cNvPr id="16" name="图片 15"/>
          <p:cNvPicPr>
            <a:picLocks noChangeAspect="1"/>
          </p:cNvPicPr>
          <p:nvPr/>
        </p:nvPicPr>
        <p:blipFill rotWithShape="1">
          <a:blip r:embed="rId8" cstate="print">
            <a:extLst>
              <a:ext uri="{28A0092B-C50C-407E-A947-70E740481C1C}">
                <a14:useLocalDpi xmlns:a14="http://schemas.microsoft.com/office/drawing/2010/main" val="0"/>
              </a:ext>
            </a:extLst>
          </a:blip>
          <a:srcRect l="-663" r="-1971" b="67298"/>
          <a:stretch>
            <a:fillRect/>
          </a:stretch>
        </p:blipFill>
        <p:spPr>
          <a:xfrm>
            <a:off x="37463" y="174172"/>
            <a:ext cx="2338303" cy="745056"/>
          </a:xfrm>
          <a:prstGeom prst="rect">
            <a:avLst/>
          </a:prstGeom>
        </p:spPr>
      </p:pic>
      <p:grpSp>
        <p:nvGrpSpPr>
          <p:cNvPr id="7" name="组合 6"/>
          <p:cNvGrpSpPr/>
          <p:nvPr/>
        </p:nvGrpSpPr>
        <p:grpSpPr>
          <a:xfrm>
            <a:off x="1357433" y="4331020"/>
            <a:ext cx="10027900" cy="2054584"/>
            <a:chOff x="4034" y="4887"/>
            <a:chExt cx="11844" cy="2427"/>
          </a:xfrm>
        </p:grpSpPr>
        <p:grpSp>
          <p:nvGrpSpPr>
            <p:cNvPr id="8" name="组合 7"/>
            <p:cNvGrpSpPr/>
            <p:nvPr/>
          </p:nvGrpSpPr>
          <p:grpSpPr>
            <a:xfrm>
              <a:off x="5604" y="4887"/>
              <a:ext cx="10274" cy="2427"/>
              <a:chOff x="4744350" y="4137569"/>
              <a:chExt cx="8698735" cy="2054584"/>
            </a:xfrm>
          </p:grpSpPr>
          <p:cxnSp>
            <p:nvCxnSpPr>
              <p:cNvPr id="11" name="直接连接符 10"/>
              <p:cNvCxnSpPr/>
              <p:nvPr>
                <p:custDataLst>
                  <p:tags r:id="rId3"/>
                </p:custDataLst>
              </p:nvPr>
            </p:nvCxnSpPr>
            <p:spPr>
              <a:xfrm>
                <a:off x="4744350" y="4137569"/>
                <a:ext cx="0" cy="16145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5003432" y="4254133"/>
                <a:ext cx="8439653" cy="1938020"/>
              </a:xfrm>
              <a:prstGeom prst="rect">
                <a:avLst/>
              </a:prstGeom>
              <a:noFill/>
            </p:spPr>
            <p:txBody>
              <a:bodyPr wrap="square" rtlCol="0">
                <a:spAutoFit/>
                <a:scene3d>
                  <a:camera prst="orthographicFront"/>
                  <a:lightRig rig="threePt" dir="t"/>
                </a:scene3d>
                <a:sp3d contourW="12700"/>
              </a:bodyPr>
              <a:lstStyle/>
              <a:p>
                <a:pPr algn="just" defTabSz="685800">
                  <a:lnSpc>
                    <a:spcPct val="125000"/>
                  </a:lnSpc>
                </a:pPr>
                <a:r>
                  <a:rPr lang="zh-CN" altLang="en-US" sz="4800" b="1" dirty="0"/>
                  <a:t>应用举例与验证</a:t>
                </a:r>
                <a:endParaRPr lang="en-US" altLang="zh-CN" sz="4800" b="1" dirty="0"/>
              </a:p>
              <a:p>
                <a:pPr algn="just" defTabSz="685800">
                  <a:lnSpc>
                    <a:spcPct val="125000"/>
                  </a:lnSpc>
                </a:pPr>
                <a:endParaRPr lang="zh-CN" altLang="en-US" sz="4800" b="1" dirty="0">
                  <a:solidFill>
                    <a:prstClr val="black"/>
                  </a:solidFill>
                  <a:latin typeface="Century Gothic" panose="020B0502020202020204" pitchFamily="34" charset="0"/>
                  <a:ea typeface="微软雅黑" panose="020B0503020204020204" charset="-122"/>
                </a:endParaRPr>
              </a:p>
            </p:txBody>
          </p:sp>
        </p:grpSp>
        <p:sp>
          <p:nvSpPr>
            <p:cNvPr id="13" name="文本框 12"/>
            <p:cNvSpPr txBox="1"/>
            <p:nvPr>
              <p:custDataLst>
                <p:tags r:id="rId2"/>
              </p:custDataLst>
            </p:nvPr>
          </p:nvSpPr>
          <p:spPr>
            <a:xfrm>
              <a:off x="4034" y="5057"/>
              <a:ext cx="1876" cy="1562"/>
            </a:xfrm>
            <a:prstGeom prst="rect">
              <a:avLst/>
            </a:prstGeom>
            <a:noFill/>
          </p:spPr>
          <p:txBody>
            <a:bodyPr wrap="square" rtlCol="0">
              <a:spAutoFit/>
            </a:bodyPr>
            <a:lstStyle/>
            <a:p>
              <a:r>
                <a:rPr lang="en-US" altLang="zh-CN" sz="8000" b="1" dirty="0">
                  <a:latin typeface="Adobe 黑体 Std R" panose="020B0400000000000000" pitchFamily="34" charset="-122"/>
                  <a:ea typeface="Adobe 黑体 Std R" panose="020B0400000000000000" pitchFamily="34" charset="-122"/>
                </a:rPr>
                <a:t>3</a:t>
              </a:r>
            </a:p>
          </p:txBody>
        </p:sp>
      </p:grpSp>
      <p:cxnSp>
        <p:nvCxnSpPr>
          <p:cNvPr id="2" name="直接连接符 1"/>
          <p:cNvCxnSpPr/>
          <p:nvPr/>
        </p:nvCxnSpPr>
        <p:spPr>
          <a:xfrm>
            <a:off x="3102832" y="5434393"/>
            <a:ext cx="4531360" cy="9525"/>
          </a:xfrm>
          <a:prstGeom prst="line">
            <a:avLst/>
          </a:prstGeom>
          <a:ln w="28575">
            <a:solidFill>
              <a:srgbClr val="9F040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318"/>
    </mc:Choice>
    <mc:Fallback xmlns="">
      <p:transition spd="slow" advTm="331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d469f0b3fb0e6eadbdce3607a2d2d572"/>
          <p:cNvPicPr>
            <a:picLocks noChangeAspect="1"/>
          </p:cNvPicPr>
          <p:nvPr/>
        </p:nvPicPr>
        <p:blipFill>
          <a:blip r:embed="rId4"/>
          <a:stretch>
            <a:fillRect/>
          </a:stretch>
        </p:blipFill>
        <p:spPr>
          <a:xfrm>
            <a:off x="8877300" y="1176655"/>
            <a:ext cx="2955925" cy="5302885"/>
          </a:xfrm>
          <a:prstGeom prst="rect">
            <a:avLst/>
          </a:prstGeom>
        </p:spPr>
      </p:pic>
      <p:sp>
        <p:nvSpPr>
          <p:cNvPr id="2" name="灯片编号占位符 1"/>
          <p:cNvSpPr>
            <a:spLocks noGrp="1"/>
          </p:cNvSpPr>
          <p:nvPr>
            <p:ph type="sldNum" sz="quarter" idx="12"/>
          </p:nvPr>
        </p:nvSpPr>
        <p:spPr/>
        <p:txBody>
          <a:bodyPr/>
          <a:lstStyle/>
          <a:p>
            <a:r>
              <a:rPr lang="en-US" altLang="zh-CN"/>
              <a:t>15</a:t>
            </a:r>
          </a:p>
        </p:txBody>
      </p:sp>
      <mc:AlternateContent xmlns:mc="http://schemas.openxmlformats.org/markup-compatibility/2006" xmlns:a14="http://schemas.microsoft.com/office/drawing/2010/main">
        <mc:Choice Requires="a14">
          <p:sp>
            <p:nvSpPr>
              <p:cNvPr id="6" name="文本框 5">
                <a:hlinkClick r:id="rId5" action="ppaction://hlinkfile"/>
              </p:cNvPr>
              <p:cNvSpPr txBox="1"/>
              <p:nvPr/>
            </p:nvSpPr>
            <p:spPr>
              <a:xfrm>
                <a:off x="220980" y="85725"/>
                <a:ext cx="11671300" cy="1091565"/>
              </a:xfrm>
              <a:prstGeom prst="rect">
                <a:avLst/>
              </a:prstGeom>
              <a:noFill/>
            </p:spPr>
            <p:txBody>
              <a:bodyPr wrap="square" rtlCol="0">
                <a:spAutoFit/>
              </a:bodyPr>
              <a:lstStyle/>
              <a:p>
                <a:pPr indent="0">
                  <a:buFont typeface="Arial" panose="020B0604020202020204" pitchFamily="34" charset="0"/>
                  <a:buNone/>
                </a:pPr>
                <a:r>
                  <a:rPr lang="zh-CN" altLang="en-US" sz="3200" dirty="0">
                    <a:solidFill>
                      <a:schemeClr val="bg1"/>
                    </a:solidFill>
                  </a:rPr>
                  <a:t>分析算法示例：</a:t>
                </a:r>
                <a:r>
                  <a:rPr lang="en-US" altLang="zh-CN" sz="3200" dirty="0">
                    <a:solidFill>
                      <a:schemeClr val="bg1"/>
                    </a:solidFill>
                  </a:rPr>
                  <a:t> </a:t>
                </a:r>
                <a14:m>
                  <m:oMath xmlns:m="http://schemas.openxmlformats.org/officeDocument/2006/math">
                    <m:r>
                      <a:rPr lang="en-US" altLang="zh-CN" sz="3200" b="0" i="1" smtClean="0">
                        <a:solidFill>
                          <a:schemeClr val="bg1"/>
                        </a:solidFill>
                        <a:latin typeface="Cambria Math" panose="02040503050406030204" pitchFamily="18" charset="0"/>
                      </a:rPr>
                      <m:t>𝐽</m:t>
                    </m:r>
                    <m:r>
                      <a:rPr lang="en-US" altLang="zh-CN" sz="3200" i="1">
                        <a:solidFill>
                          <a:schemeClr val="bg1"/>
                        </a:solidFill>
                        <a:latin typeface="Cambria Math" panose="02040503050406030204" pitchFamily="18" charset="0"/>
                      </a:rPr>
                      <m:t>/</m:t>
                    </m:r>
                    <m:r>
                      <a:rPr lang="en-US" altLang="zh-CN" sz="3200" i="1" smtClean="0">
                        <a:solidFill>
                          <a:schemeClr val="bg1"/>
                        </a:solidFill>
                        <a:latin typeface="Cambria Math" panose="02040503050406030204" pitchFamily="18" charset="0"/>
                        <a:ea typeface="Cambria Math" panose="02040503050406030204" pitchFamily="18" charset="0"/>
                      </a:rPr>
                      <m:t>𝜓</m:t>
                    </m:r>
                    <m:r>
                      <a:rPr lang="en-US" altLang="zh-CN" sz="3200" i="1" smtClean="0">
                        <a:solidFill>
                          <a:schemeClr val="bg1"/>
                        </a:solidFill>
                        <a:latin typeface="Cambria Math" panose="02040503050406030204" pitchFamily="18" charset="0"/>
                        <a:ea typeface="Cambria Math" panose="02040503050406030204" pitchFamily="18" charset="0"/>
                      </a:rPr>
                      <m:t>→</m:t>
                    </m:r>
                    <m:r>
                      <a:rPr lang="el-GR" altLang="zh-CN" sz="3200" i="1">
                        <a:solidFill>
                          <a:schemeClr val="bg1"/>
                        </a:solidFill>
                        <a:latin typeface="Cambria Math" panose="02040503050406030204" pitchFamily="18" charset="0"/>
                        <a:ea typeface="Cambria Math" panose="02040503050406030204" pitchFamily="18" charset="0"/>
                      </a:rPr>
                      <m:t>𝜌</m:t>
                    </m:r>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0</m:t>
                        </m:r>
                      </m:sup>
                    </m:sSup>
                    <m:r>
                      <a:rPr lang="en-US" altLang="zh-CN" sz="3200" b="0" i="1" smtClean="0">
                        <a:solidFill>
                          <a:schemeClr val="bg1"/>
                        </a:solidFill>
                        <a:latin typeface="Cambria Math" panose="02040503050406030204" pitchFamily="18" charset="0"/>
                        <a:ea typeface="Cambria Math" panose="02040503050406030204" pitchFamily="18" charset="0"/>
                      </a:rPr>
                      <m:t>→</m:t>
                    </m:r>
                    <m:sSup>
                      <m:sSupPr>
                        <m:ctrlPr>
                          <a:rPr lang="en-US" altLang="zh-CN" sz="3200" b="0" i="1" smtClean="0">
                            <a:solidFill>
                              <a:schemeClr val="bg1"/>
                            </a:solidFill>
                            <a:latin typeface="Cambria Math" panose="02040503050406030204" pitchFamily="18" charset="0"/>
                            <a:ea typeface="Cambria Math" panose="02040503050406030204" pitchFamily="18" charset="0"/>
                          </a:rPr>
                        </m:ctrlPr>
                      </m:sSupPr>
                      <m:e>
                        <m:r>
                          <a:rPr lang="zh-CN" altLang="en-US" sz="3200" b="0" i="1" smtClean="0">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r>
                      <a:rPr lang="zh-CN" altLang="en-US" sz="3200" i="1" smtClean="0">
                        <a:solidFill>
                          <a:schemeClr val="bg1"/>
                        </a:solidFill>
                        <a:latin typeface="Cambria Math" panose="02040503050406030204" pitchFamily="18" charset="0"/>
                        <a:ea typeface="Cambria Math" panose="02040503050406030204" pitchFamily="18" charset="0"/>
                      </a:rPr>
                      <m:t>𝛾𝛾</m:t>
                    </m:r>
                  </m:oMath>
                </a14:m>
                <a:endParaRPr lang="zh-CN" altLang="en-US" sz="3200" dirty="0">
                  <a:solidFill>
                    <a:schemeClr val="bg1"/>
                  </a:solidFill>
                </a:endParaRPr>
              </a:p>
              <a:p>
                <a:pPr marL="285750" indent="-285750">
                  <a:buFont typeface="Arial" panose="020B0604020202020204" pitchFamily="34" charset="0"/>
                  <a:buChar char="•"/>
                </a:pPr>
                <a:endParaRPr lang="zh-CN" altLang="en-US" sz="3200" dirty="0">
                  <a:solidFill>
                    <a:schemeClr val="bg1"/>
                  </a:solidFill>
                </a:endParaRPr>
              </a:p>
            </p:txBody>
          </p:sp>
        </mc:Choice>
        <mc:Fallback xmlns="">
          <p:sp>
            <p:nvSpPr>
              <p:cNvPr id="6" name="文本框 5">
                <a:hlinkClick r:id="rId6" action="ppaction://hlinkfile"/>
              </p:cNvPr>
              <p:cNvSpPr txBox="1">
                <a:spLocks noRot="1" noChangeAspect="1" noMove="1" noResize="1" noEditPoints="1" noAdjustHandles="1" noChangeArrowheads="1" noChangeShapeType="1" noTextEdit="1"/>
              </p:cNvSpPr>
              <p:nvPr/>
            </p:nvSpPr>
            <p:spPr>
              <a:xfrm>
                <a:off x="220980" y="85725"/>
                <a:ext cx="11671300" cy="1091565"/>
              </a:xfrm>
              <a:prstGeom prst="rect">
                <a:avLst/>
              </a:prstGeom>
              <a:blipFill rotWithShape="1">
                <a:blip r:embed="rId7"/>
                <a:stretch>
                  <a:fillRect/>
                </a:stretch>
              </a:blipFill>
            </p:spPr>
            <p:txBody>
              <a:bodyPr/>
              <a:lstStyle/>
              <a:p>
                <a:r>
                  <a:rPr lang="zh-CN" altLang="en-US">
                    <a:noFill/>
                  </a:rPr>
                  <a:t> </a:t>
                </a:r>
              </a:p>
            </p:txBody>
          </p:sp>
        </mc:Fallback>
      </mc:AlternateContent>
      <p:sp>
        <p:nvSpPr>
          <p:cNvPr id="3" name="AutoShape 3"/>
          <p:cNvSpPr/>
          <p:nvPr/>
        </p:nvSpPr>
        <p:spPr>
          <a:xfrm>
            <a:off x="508000" y="1270000"/>
            <a:ext cx="5900420" cy="5309235"/>
          </a:xfrm>
          <a:prstGeom prst="roundRect">
            <a:avLst>
              <a:gd name="adj" fmla="val 0"/>
            </a:avLst>
          </a:prstGeom>
          <a:solidFill>
            <a:srgbClr val="F5F5F5">
              <a:alpha val="100000"/>
            </a:srgbClr>
          </a:solidFill>
          <a:ln w="12700" cap="flat" cmpd="sng">
            <a:solidFill>
              <a:srgbClr val="666666">
                <a:alpha val="100000"/>
              </a:srgbClr>
            </a:solidFill>
            <a:prstDash val="solid"/>
            <a:round/>
          </a:ln>
        </p:spPr>
        <p:txBody>
          <a:bodyPr vert="horz" wrap="square" lIns="0" tIns="0" rIns="0" bIns="0" rtlCol="0" anchor="ctr" anchorCtr="0"/>
          <a:lstStyle/>
          <a:p>
            <a:pPr algn="ctr">
              <a:defRPr/>
            </a:pPr>
            <a:endParaRPr/>
          </a:p>
        </p:txBody>
      </p:sp>
      <p:sp>
        <p:nvSpPr>
          <p:cNvPr id="4" name="AutoShape 4"/>
          <p:cNvSpPr/>
          <p:nvPr/>
        </p:nvSpPr>
        <p:spPr>
          <a:xfrm>
            <a:off x="659130" y="1327785"/>
            <a:ext cx="457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3366"/>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核心代码片段</a:t>
            </a:r>
            <a:endParaRPr lang="en-US" sz="1100"/>
          </a:p>
        </p:txBody>
      </p:sp>
      <p:sp>
        <p:nvSpPr>
          <p:cNvPr id="5" name="AutoShape 5"/>
          <p:cNvSpPr/>
          <p:nvPr/>
        </p:nvSpPr>
        <p:spPr>
          <a:xfrm>
            <a:off x="611505" y="1859280"/>
            <a:ext cx="6157595" cy="440182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1. 环境配置与初始化</a:t>
            </a:r>
            <a:endParaRPr lang="en-US" sz="1200">
              <a:solidFill>
                <a:srgbClr val="6A9955"/>
              </a:solidFill>
            </a:endParaRP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config = {"input_file": "...", "model_path": "...", "thread":4}</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set_model_path(config["model_path"])</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ROOT.EnableImplicitMT(config["thread"])</a:t>
            </a:r>
          </a:p>
          <a:p>
            <a:pPr marL="0" indent="0" algn="l">
              <a:lnSpc>
                <a:spcPct val="100000"/>
              </a:lnSpc>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2. 数据读取 (RDataFrame)</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 =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ROOT.RDataFrame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"events"</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config["input_file"])</a:t>
            </a:r>
          </a:p>
          <a:p>
            <a:pPr marL="0" indent="0" algn="l">
              <a:lnSpc>
                <a:spcPct val="100000"/>
              </a:lnSpc>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3. 径迹选择 &amp; PID分析</a:t>
            </a:r>
            <a:endParaRPr lang="en-US" sz="1200" b="0" i="0" u="none" strike="noStrike">
              <a:solidFill>
                <a:srgbClr val="666666"/>
              </a:solidFill>
              <a:latin typeface="Consolas" panose="020B0609020204030204"/>
              <a:ea typeface="Consolas" panose="020B0609020204030204"/>
              <a:cs typeface="Consolas" panose="020B0609020204030204"/>
              <a:sym typeface="Consolas" panose="020B0609020204030204"/>
            </a:endParaRP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df1 = build_track_chain(df, 2)</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df2 = build_pid_chain(</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"TrackerRecTrackCol"</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df1)</a:t>
            </a:r>
          </a:p>
          <a:p>
            <a:pPr marL="0" indent="0" algn="l">
              <a:lnSpc>
                <a:spcPct val="100000"/>
              </a:lnSpc>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4. 好径迹筛选 (π⁺π⁻)</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df3 = df2.</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"GoodPimtrk"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"...pi_prob &gt; k_prob..."</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"GoodPiptrk"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"...pi_prob &gt; k_prob..."</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a:solidFill>
                  <a:srgbClr val="D79178"/>
                </a:solidFill>
                <a:latin typeface="Consolas" panose="020B0609020204030204"/>
                <a:ea typeface="Consolas" panose="020B0609020204030204"/>
                <a:cs typeface="Consolas" panose="020B0609020204030204"/>
                <a:sym typeface="Consolas" panose="020B0609020204030204"/>
              </a:rPr>
              <a:t>"Pip"</a:t>
            </a:r>
            <a:r>
              <a:rPr lang="en-US" sz="1200">
                <a:solidFill>
                  <a:srgbClr val="333333"/>
                </a:solidFill>
                <a:latin typeface="Consolas" panose="020B0609020204030204"/>
                <a:ea typeface="Consolas" panose="020B0609020204030204"/>
                <a:cs typeface="Consolas" panose="020B0609020204030204"/>
                <a:sym typeface="Consolas" panose="020B0609020204030204"/>
              </a:rPr>
              <a:t>, </a:t>
            </a:r>
            <a:r>
              <a:rPr lang="en-US" sz="1200">
                <a:solidFill>
                  <a:srgbClr val="D79178"/>
                </a:solidFill>
                <a:latin typeface="Consolas" panose="020B0609020204030204"/>
                <a:ea typeface="Consolas" panose="020B0609020204030204"/>
                <a:cs typeface="Consolas" panose="020B0609020204030204"/>
                <a:sym typeface="Consolas" panose="020B0609020204030204"/>
              </a:rPr>
              <a:t>"TrackerRecTrackCol[GoodPiptrk]"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a:solidFill>
                  <a:srgbClr val="333333"/>
                </a:solidFill>
                <a:latin typeface="Consolas" panose="020B0609020204030204"/>
                <a:ea typeface="Consolas" panose="020B0609020204030204"/>
                <a:cs typeface="Consolas" panose="020B0609020204030204"/>
                <a:sym typeface="Consolas" panose="020B0609020204030204"/>
              </a:rPr>
              <a:t>.</a:t>
            </a:r>
            <a:r>
              <a:rPr lang="en-US" sz="1200">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a:solidFill>
                  <a:srgbClr val="333333"/>
                </a:solidFill>
                <a:latin typeface="Consolas" panose="020B0609020204030204"/>
                <a:ea typeface="Consolas" panose="020B0609020204030204"/>
                <a:cs typeface="Consolas" panose="020B0609020204030204"/>
                <a:sym typeface="Consolas" panose="020B0609020204030204"/>
              </a:rPr>
              <a:t>(</a:t>
            </a:r>
            <a:r>
              <a:rPr lang="en-US" sz="1200">
                <a:solidFill>
                  <a:srgbClr val="D79178"/>
                </a:solidFill>
                <a:latin typeface="Consolas" panose="020B0609020204030204"/>
                <a:ea typeface="Consolas" panose="020B0609020204030204"/>
                <a:cs typeface="Consolas" panose="020B0609020204030204"/>
                <a:sym typeface="Consolas" panose="020B0609020204030204"/>
              </a:rPr>
              <a:t>"Pim"</a:t>
            </a:r>
            <a:r>
              <a:rPr lang="en-US" sz="1200">
                <a:solidFill>
                  <a:srgbClr val="333333"/>
                </a:solidFill>
                <a:latin typeface="Consolas" panose="020B0609020204030204"/>
                <a:ea typeface="Consolas" panose="020B0609020204030204"/>
                <a:cs typeface="Consolas" panose="020B0609020204030204"/>
                <a:sym typeface="Consolas" panose="020B0609020204030204"/>
              </a:rPr>
              <a:t>, </a:t>
            </a:r>
            <a:r>
              <a:rPr lang="en-US" sz="1200">
                <a:solidFill>
                  <a:srgbClr val="D79178"/>
                </a:solidFill>
                <a:latin typeface="Consolas" panose="020B0609020204030204"/>
                <a:ea typeface="Consolas" panose="020B0609020204030204"/>
                <a:cs typeface="Consolas" panose="020B0609020204030204"/>
                <a:sym typeface="Consolas" panose="020B0609020204030204"/>
              </a:rPr>
              <a:t>"TrackerRecTrackCol[GoodPimtrk]"</a:t>
            </a:r>
            <a:r>
              <a:rPr lang="en-US" sz="1200">
                <a:solidFill>
                  <a:srgbClr val="333333"/>
                </a:solidFill>
                <a:latin typeface="Consolas" panose="020B0609020204030204"/>
                <a:ea typeface="Consolas" panose="020B0609020204030204"/>
                <a:cs typeface="Consolas" panose="020B0609020204030204"/>
                <a:sym typeface="Consolas" panose="020B0609020204030204"/>
              </a:rPr>
              <a:t>)\</a:t>
            </a:r>
            <a:endPar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endParaRP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Filter</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"Pim.size() == 1 &amp;&amp; Pip.size() == 1"</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5. 顶点与运动学拟合</a:t>
            </a:r>
            <a:endParaRPr lang="en-US" sz="1200" b="0" i="0" u="none" strike="noStrike">
              <a:solidFill>
                <a:srgbClr val="666666"/>
              </a:solidFill>
              <a:latin typeface="Consolas" panose="020B0609020204030204"/>
              <a:ea typeface="Consolas" panose="020B0609020204030204"/>
              <a:cs typeface="Consolas" panose="020B0609020204030204"/>
              <a:sym typeface="Consolas" panose="020B0609020204030204"/>
            </a:endParaRP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df4 = df3.</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"pimwtrk"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get_wtrack(</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"Pim[0]"</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2))\</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"pipwtrk"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get_wtrack(</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"Pip[0]"</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2))</a:t>
            </a:r>
          </a:p>
          <a:p>
            <a:pPr marL="0" indent="0" algn="l">
              <a:lnSpc>
                <a:spcPct val="100000"/>
              </a:lnSpc>
            </a:pPr>
            <a:endPar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endParaRP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df6 = df4.</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"vertexfit"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get_vfit(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"pipwtrk"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"pimwtrk"</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Filter</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"vertexfit.Fit(0)"</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df7 = df6.</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"kfit"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"KinematicFitObject(3.097, ...)"</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Filter</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"kfit-&gt;Fit()"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0000"/>
              </a:lnSpc>
            </a:pPr>
            <a:r>
              <a:rPr lang="en-US" sz="1200" b="0" i="0" u="none" strike="noStrike">
                <a:solidFill>
                  <a:srgbClr val="6A9955"/>
                </a:solidFill>
                <a:latin typeface="Consolas" panose="020B0609020204030204"/>
                <a:ea typeface="Consolas" panose="020B0609020204030204"/>
                <a:cs typeface="Consolas" panose="020B0609020204030204"/>
                <a:sym typeface="Consolas" panose="020B0609020204030204"/>
              </a:rPr>
              <a:t># 6. 结果输出</a:t>
            </a:r>
          </a:p>
          <a:p>
            <a:pPr marL="0" indent="0" algn="l">
              <a:lnSpc>
                <a:spcPct val="100000"/>
              </a:lnSpc>
            </a:pP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df7.</a:t>
            </a:r>
            <a:r>
              <a:rPr lang="en-US" sz="1200" b="0" i="0" u="none" strike="noStrike">
                <a:solidFill>
                  <a:srgbClr val="0000FF"/>
                </a:solidFill>
                <a:latin typeface="Consolas" panose="020B0609020204030204"/>
                <a:ea typeface="Consolas" panose="020B0609020204030204"/>
                <a:cs typeface="Consolas" panose="020B0609020204030204"/>
                <a:sym typeface="Consolas" panose="020B0609020204030204"/>
              </a:rPr>
              <a:t>Snapshot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"events"</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"output.root"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a:solidFill>
                  <a:srgbClr val="D79178"/>
                </a:solidFill>
                <a:latin typeface="Consolas" panose="020B0609020204030204"/>
                <a:ea typeface="Consolas" panose="020B0609020204030204"/>
                <a:cs typeface="Consolas" panose="020B0609020204030204"/>
                <a:sym typeface="Consolas" panose="020B0609020204030204"/>
              </a:rPr>
              <a:t>"m_mrho_afterfit"</a:t>
            </a:r>
            <a:r>
              <a:rPr lang="en-US" sz="1200" b="0" i="0" u="none" strike="noStrike">
                <a:solidFill>
                  <a:srgbClr val="333333"/>
                </a:solidFill>
                <a:latin typeface="Consolas" panose="020B0609020204030204"/>
                <a:ea typeface="Consolas" panose="020B0609020204030204"/>
                <a:cs typeface="Consolas" panose="020B0609020204030204"/>
                <a:sym typeface="Consolas" panose="020B0609020204030204"/>
              </a:rPr>
              <a:t>, ...])</a:t>
            </a:r>
          </a:p>
        </p:txBody>
      </p:sp>
      <p:sp>
        <p:nvSpPr>
          <p:cNvPr id="7" name="矩形 6"/>
          <p:cNvSpPr/>
          <p:nvPr/>
        </p:nvSpPr>
        <p:spPr>
          <a:xfrm>
            <a:off x="611505" y="3244215"/>
            <a:ext cx="4288155" cy="187325"/>
          </a:xfrm>
          <a:prstGeom prst="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8" name="直接箭头连接符 7"/>
          <p:cNvCxnSpPr>
            <a:stCxn id="7" idx="3"/>
          </p:cNvCxnSpPr>
          <p:nvPr/>
        </p:nvCxnSpPr>
        <p:spPr>
          <a:xfrm flipV="1">
            <a:off x="4899660" y="2538095"/>
            <a:ext cx="1174115" cy="800100"/>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6120130" y="2332355"/>
            <a:ext cx="2901315" cy="368300"/>
          </a:xfrm>
          <a:prstGeom prst="rect">
            <a:avLst/>
          </a:prstGeom>
          <a:noFill/>
        </p:spPr>
        <p:txBody>
          <a:bodyPr wrap="square" rtlCol="0">
            <a:spAutoFit/>
          </a:bodyPr>
          <a:lstStyle/>
          <a:p>
            <a:pPr marL="285750" indent="-285750">
              <a:buFont typeface="Wingdings" panose="05000000000000000000" charset="0"/>
              <a:buChar char="Ø"/>
            </a:pPr>
            <a:r>
              <a:rPr lang="en-US" altLang="zh-CN"/>
              <a:t>Global PID</a:t>
            </a:r>
          </a:p>
        </p:txBody>
      </p:sp>
      <p:sp>
        <p:nvSpPr>
          <p:cNvPr id="10" name="矩形 9"/>
          <p:cNvSpPr/>
          <p:nvPr/>
        </p:nvSpPr>
        <p:spPr>
          <a:xfrm>
            <a:off x="1411605" y="3625215"/>
            <a:ext cx="4354195" cy="355600"/>
          </a:xfrm>
          <a:prstGeom prst="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1" name="直接箭头连接符 10"/>
          <p:cNvCxnSpPr/>
          <p:nvPr/>
        </p:nvCxnSpPr>
        <p:spPr>
          <a:xfrm flipV="1">
            <a:off x="5765800" y="3504565"/>
            <a:ext cx="534035" cy="304165"/>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12" name="文本框 11"/>
          <p:cNvSpPr txBox="1"/>
          <p:nvPr/>
        </p:nvSpPr>
        <p:spPr>
          <a:xfrm>
            <a:off x="6323330" y="3256915"/>
            <a:ext cx="2653665" cy="368300"/>
          </a:xfrm>
          <a:prstGeom prst="rect">
            <a:avLst/>
          </a:prstGeom>
          <a:noFill/>
        </p:spPr>
        <p:txBody>
          <a:bodyPr wrap="square" rtlCol="0">
            <a:spAutoFit/>
          </a:bodyPr>
          <a:lstStyle/>
          <a:p>
            <a:pPr marL="285750" indent="-285750">
              <a:buFont typeface="Wingdings" panose="05000000000000000000" charset="0"/>
              <a:buChar char="Ø"/>
            </a:pPr>
            <a:r>
              <a:rPr lang="zh-CN" altLang="en-US"/>
              <a:t>设置筛选径迹条件</a:t>
            </a:r>
          </a:p>
        </p:txBody>
      </p:sp>
      <p:cxnSp>
        <p:nvCxnSpPr>
          <p:cNvPr id="13" name="直接箭头连接符 12"/>
          <p:cNvCxnSpPr>
            <a:endCxn id="15" idx="1"/>
          </p:cNvCxnSpPr>
          <p:nvPr/>
        </p:nvCxnSpPr>
        <p:spPr>
          <a:xfrm flipV="1">
            <a:off x="5721350" y="4064635"/>
            <a:ext cx="687070" cy="85725"/>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14" name="矩形 13"/>
          <p:cNvSpPr/>
          <p:nvPr/>
        </p:nvSpPr>
        <p:spPr>
          <a:xfrm>
            <a:off x="1367155" y="3980815"/>
            <a:ext cx="4354195" cy="355600"/>
          </a:xfrm>
          <a:prstGeom prst="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文本框 14"/>
          <p:cNvSpPr txBox="1"/>
          <p:nvPr/>
        </p:nvSpPr>
        <p:spPr>
          <a:xfrm>
            <a:off x="6408420" y="3880485"/>
            <a:ext cx="2653665" cy="368300"/>
          </a:xfrm>
          <a:prstGeom prst="rect">
            <a:avLst/>
          </a:prstGeom>
          <a:noFill/>
        </p:spPr>
        <p:txBody>
          <a:bodyPr wrap="square" rtlCol="0">
            <a:spAutoFit/>
          </a:bodyPr>
          <a:lstStyle/>
          <a:p>
            <a:pPr marL="285750" indent="-285750">
              <a:buFont typeface="Wingdings" panose="05000000000000000000" charset="0"/>
              <a:buChar char="Ø"/>
            </a:pPr>
            <a:r>
              <a:rPr lang="zh-CN" altLang="en-US"/>
              <a:t>应用筛选径迹条件</a:t>
            </a:r>
          </a:p>
        </p:txBody>
      </p:sp>
      <p:sp>
        <p:nvSpPr>
          <p:cNvPr id="16" name="矩形 15"/>
          <p:cNvSpPr/>
          <p:nvPr/>
        </p:nvSpPr>
        <p:spPr>
          <a:xfrm>
            <a:off x="1411605" y="4705350"/>
            <a:ext cx="4354195" cy="355600"/>
          </a:xfrm>
          <a:prstGeom prst="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7" name="直接箭头连接符 16"/>
          <p:cNvCxnSpPr/>
          <p:nvPr/>
        </p:nvCxnSpPr>
        <p:spPr>
          <a:xfrm flipV="1">
            <a:off x="5765800" y="4601845"/>
            <a:ext cx="1146175" cy="273050"/>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18" name="文本框 17"/>
          <p:cNvSpPr txBox="1"/>
          <p:nvPr/>
        </p:nvSpPr>
        <p:spPr>
          <a:xfrm>
            <a:off x="6880860" y="4336415"/>
            <a:ext cx="2653665" cy="645160"/>
          </a:xfrm>
          <a:prstGeom prst="rect">
            <a:avLst/>
          </a:prstGeom>
          <a:noFill/>
        </p:spPr>
        <p:txBody>
          <a:bodyPr wrap="square" rtlCol="0">
            <a:spAutoFit/>
          </a:bodyPr>
          <a:lstStyle/>
          <a:p>
            <a:pPr marL="285750" indent="-285750">
              <a:buFont typeface="Wingdings" panose="05000000000000000000" charset="0"/>
              <a:buChar char="Ø"/>
            </a:pPr>
            <a:r>
              <a:rPr lang="zh-CN" altLang="en-US"/>
              <a:t>数据类型转换</a:t>
            </a:r>
            <a:r>
              <a:rPr lang="en-US" altLang="zh-CN"/>
              <a:t>WTrackParamter</a:t>
            </a:r>
          </a:p>
        </p:txBody>
      </p:sp>
      <p:sp>
        <p:nvSpPr>
          <p:cNvPr id="20" name="文本框 19"/>
          <p:cNvSpPr txBox="1"/>
          <p:nvPr/>
        </p:nvSpPr>
        <p:spPr>
          <a:xfrm>
            <a:off x="9264015" y="808990"/>
            <a:ext cx="2720340" cy="368300"/>
          </a:xfrm>
          <a:prstGeom prst="rect">
            <a:avLst/>
          </a:prstGeom>
          <a:noFill/>
        </p:spPr>
        <p:txBody>
          <a:bodyPr wrap="square" rtlCol="0">
            <a:spAutoFit/>
          </a:bodyPr>
          <a:lstStyle/>
          <a:p>
            <a:r>
              <a:rPr lang="zh-CN" altLang="en-US"/>
              <a:t>物理分析流程图</a:t>
            </a:r>
          </a:p>
        </p:txBody>
      </p:sp>
      <p:sp>
        <p:nvSpPr>
          <p:cNvPr id="22" name="文本框 21"/>
          <p:cNvSpPr txBox="1"/>
          <p:nvPr/>
        </p:nvSpPr>
        <p:spPr>
          <a:xfrm>
            <a:off x="6880860" y="6479540"/>
            <a:ext cx="5941695" cy="368300"/>
          </a:xfrm>
          <a:prstGeom prst="rect">
            <a:avLst/>
          </a:prstGeom>
          <a:noFill/>
        </p:spPr>
        <p:txBody>
          <a:bodyPr wrap="square" rtlCol="0">
            <a:spAutoFit/>
          </a:bodyPr>
          <a:lstStyle/>
          <a:p>
            <a:r>
              <a:rPr lang="zh-CN" altLang="en-US">
                <a:hlinkClick r:id="rId5" action="ppaction://hlinkfile"/>
              </a:rPr>
              <a:t>https://git.ustc.edu.cn/oscar1/rdfanalysis</a:t>
            </a:r>
            <a:endParaRPr lang="zh-CN" altLang="en-US"/>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fdd0668bfd1269e717fa41cd8ca19f1a"/>
          <p:cNvPicPr>
            <a:picLocks noChangeAspect="1"/>
          </p:cNvPicPr>
          <p:nvPr/>
        </p:nvPicPr>
        <p:blipFill>
          <a:blip r:embed="rId4"/>
          <a:stretch>
            <a:fillRect/>
          </a:stretch>
        </p:blipFill>
        <p:spPr>
          <a:xfrm>
            <a:off x="5985510" y="1748790"/>
            <a:ext cx="5974080" cy="4030345"/>
          </a:xfrm>
          <a:prstGeom prst="rect">
            <a:avLst/>
          </a:prstGeom>
        </p:spPr>
      </p:pic>
      <p:sp>
        <p:nvSpPr>
          <p:cNvPr id="5" name="灯片编号占位符 4"/>
          <p:cNvSpPr>
            <a:spLocks noGrp="1"/>
          </p:cNvSpPr>
          <p:nvPr>
            <p:ph type="sldNum" sz="quarter" idx="12"/>
          </p:nvPr>
        </p:nvSpPr>
        <p:spPr/>
        <p:txBody>
          <a:bodyPr/>
          <a:lstStyle/>
          <a:p>
            <a:fld id="{49AE70B2-8BF9-45C0-BB95-33D1B9D3A854}" type="slidenum">
              <a:rPr lang="zh-CN" altLang="en-US" smtClean="0"/>
              <a:t>16</a:t>
            </a:fld>
            <a:endParaRPr lang="zh-CN" altLang="en-US"/>
          </a:p>
        </p:txBody>
      </p:sp>
      <mc:AlternateContent xmlns:mc="http://schemas.openxmlformats.org/markup-compatibility/2006" xmlns:a14="http://schemas.microsoft.com/office/drawing/2010/main">
        <mc:Choice Requires="a14">
          <p:sp>
            <p:nvSpPr>
              <p:cNvPr id="6" name="文本框 5"/>
              <p:cNvSpPr txBox="1"/>
              <p:nvPr/>
            </p:nvSpPr>
            <p:spPr>
              <a:xfrm>
                <a:off x="137160" y="146685"/>
                <a:ext cx="5184140" cy="567690"/>
              </a:xfrm>
              <a:prstGeom prst="rect">
                <a:avLst/>
              </a:prstGeom>
              <a:noFill/>
            </p:spPr>
            <p:txBody>
              <a:bodyPr wrap="square" rtlCol="0">
                <a:spAutoFit/>
              </a:bodyPr>
              <a:lstStyle/>
              <a:p>
                <a:pPr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altLang="zh-CN" sz="3200" b="0" i="1" smtClean="0">
                          <a:solidFill>
                            <a:schemeClr val="bg1"/>
                          </a:solidFill>
                          <a:latin typeface="Cambria Math" panose="02040503050406030204" pitchFamily="18" charset="0"/>
                        </a:rPr>
                        <m:t>𝐽</m:t>
                      </m:r>
                      <m:r>
                        <a:rPr lang="en-US" altLang="zh-CN" sz="3200" i="1">
                          <a:solidFill>
                            <a:schemeClr val="bg1"/>
                          </a:solidFill>
                          <a:latin typeface="Cambria Math" panose="02040503050406030204" pitchFamily="18" charset="0"/>
                        </a:rPr>
                        <m:t>/</m:t>
                      </m:r>
                      <m:r>
                        <a:rPr lang="en-US" altLang="zh-CN" sz="3200" i="1" smtClean="0">
                          <a:solidFill>
                            <a:schemeClr val="bg1"/>
                          </a:solidFill>
                          <a:latin typeface="Cambria Math" panose="02040503050406030204" pitchFamily="18" charset="0"/>
                          <a:ea typeface="Cambria Math" panose="02040503050406030204" pitchFamily="18" charset="0"/>
                        </a:rPr>
                        <m:t>𝜓</m:t>
                      </m:r>
                      <m:r>
                        <a:rPr lang="en-US" altLang="zh-CN" sz="3200" i="1" smtClean="0">
                          <a:solidFill>
                            <a:schemeClr val="bg1"/>
                          </a:solidFill>
                          <a:latin typeface="Cambria Math" panose="02040503050406030204" pitchFamily="18" charset="0"/>
                          <a:ea typeface="Cambria Math" panose="02040503050406030204" pitchFamily="18" charset="0"/>
                        </a:rPr>
                        <m:t>→</m:t>
                      </m:r>
                      <m:r>
                        <a:rPr lang="el-GR" altLang="zh-CN" sz="3200" i="1">
                          <a:solidFill>
                            <a:schemeClr val="bg1"/>
                          </a:solidFill>
                          <a:latin typeface="Cambria Math" panose="02040503050406030204" pitchFamily="18" charset="0"/>
                          <a:ea typeface="Cambria Math" panose="02040503050406030204" pitchFamily="18" charset="0"/>
                        </a:rPr>
                        <m:t>𝜌</m:t>
                      </m:r>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0</m:t>
                          </m:r>
                        </m:sup>
                      </m:sSup>
                      <m:r>
                        <a:rPr lang="en-US" altLang="zh-CN" sz="3200" b="0" i="1" smtClean="0">
                          <a:solidFill>
                            <a:schemeClr val="bg1"/>
                          </a:solidFill>
                          <a:latin typeface="Cambria Math" panose="02040503050406030204" pitchFamily="18" charset="0"/>
                          <a:ea typeface="Cambria Math" panose="02040503050406030204" pitchFamily="18" charset="0"/>
                        </a:rPr>
                        <m:t>→</m:t>
                      </m:r>
                      <m:sSup>
                        <m:sSupPr>
                          <m:ctrlPr>
                            <a:rPr lang="en-US" altLang="zh-CN" sz="3200" b="0" i="1" smtClean="0">
                              <a:solidFill>
                                <a:schemeClr val="bg1"/>
                              </a:solidFill>
                              <a:latin typeface="Cambria Math" panose="02040503050406030204" pitchFamily="18" charset="0"/>
                              <a:ea typeface="Cambria Math" panose="02040503050406030204" pitchFamily="18" charset="0"/>
                            </a:rPr>
                          </m:ctrlPr>
                        </m:sSupPr>
                        <m:e>
                          <m:r>
                            <a:rPr lang="zh-CN" altLang="en-US" sz="3200" b="0" i="1" smtClean="0">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r>
                        <a:rPr lang="zh-CN" altLang="en-US" sz="3200" i="1" smtClean="0">
                          <a:solidFill>
                            <a:schemeClr val="bg1"/>
                          </a:solidFill>
                          <a:latin typeface="Cambria Math" panose="02040503050406030204" pitchFamily="18" charset="0"/>
                          <a:ea typeface="MS Mincho" charset="0"/>
                          <a:cs typeface="Cambria Math" panose="02040503050406030204" pitchFamily="18" charset="0"/>
                        </a:rPr>
                        <m:t>𝛾𝛾</m:t>
                      </m:r>
                    </m:oMath>
                  </m:oMathPara>
                </a14:m>
                <a:endParaRPr lang="zh-CN" altLang="en-US" sz="3200" i="1" dirty="0">
                  <a:solidFill>
                    <a:schemeClr val="bg1"/>
                  </a:solidFill>
                  <a:latin typeface="Cambria Math" panose="02040503050406030204" pitchFamily="18" charset="0"/>
                  <a:ea typeface="MS Mincho" charset="0"/>
                  <a:cs typeface="Cambria Math" panose="02040503050406030204" pitchFamily="18" charset="0"/>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137160" y="146685"/>
                <a:ext cx="5184140" cy="567690"/>
              </a:xfrm>
              <a:prstGeom prst="rect">
                <a:avLst/>
              </a:prstGeom>
              <a:blipFill rotWithShape="1">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p:cNvSpPr txBox="1"/>
              <p:nvPr/>
            </p:nvSpPr>
            <p:spPr>
              <a:xfrm>
                <a:off x="8247380" y="2894330"/>
                <a:ext cx="1952625" cy="489585"/>
              </a:xfrm>
              <a:prstGeom prst="rect">
                <a:avLst/>
              </a:prstGeom>
              <a:noFill/>
            </p:spPr>
            <p:txBody>
              <a:bodyPr wrap="square" rtlCol="0">
                <a:spAutoFit/>
              </a:bodyPr>
              <a:lstStyle/>
              <a:p>
                <a:r>
                  <a:rPr lang="en-US" altLang="zh-CN" sz="2400" b="1"/>
                  <a:t>mass</a:t>
                </a:r>
                <a14:m>
                  <m:oMath xmlns:m="http://schemas.openxmlformats.org/officeDocument/2006/math">
                    <m:r>
                      <a:rPr lang="en-US" altLang="zh-CN" sz="2400" b="1">
                        <a:latin typeface="Cambria Math" panose="02040503050406030204" pitchFamily="18" charset="0"/>
                      </a:rPr>
                      <m:t>   </m:t>
                    </m:r>
                    <m:sSup>
                      <m:sSupPr>
                        <m:ctrlPr>
                          <a:rPr lang="en-US" altLang="zh-CN" sz="2400" b="1" i="1">
                            <a:latin typeface="Cambria Math" panose="02040503050406030204" pitchFamily="18" charset="0"/>
                            <a:ea typeface="Cambria Math" panose="02040503050406030204" pitchFamily="18" charset="0"/>
                          </a:rPr>
                        </m:ctrlPr>
                      </m:sSupPr>
                      <m:e>
                        <m:r>
                          <a:rPr lang="zh-CN" altLang="en-US" sz="2400" b="1" i="1">
                            <a:latin typeface="Cambria Math" panose="02040503050406030204" pitchFamily="18" charset="0"/>
                            <a:ea typeface="Cambria Math" panose="02040503050406030204" pitchFamily="18" charset="0"/>
                          </a:rPr>
                          <m:t>𝝅</m:t>
                        </m:r>
                      </m:e>
                      <m:sup>
                        <m:r>
                          <a:rPr lang="en-US" altLang="zh-CN" sz="2400" b="1" i="1" smtClean="0">
                            <a:latin typeface="Cambria Math" panose="02040503050406030204" pitchFamily="18" charset="0"/>
                            <a:ea typeface="Cambria Math" panose="02040503050406030204" pitchFamily="18" charset="0"/>
                          </a:rPr>
                          <m:t>𝟎</m:t>
                        </m:r>
                      </m:sup>
                    </m:sSup>
                  </m:oMath>
                </a14:m>
                <a:r>
                  <a:rPr lang="en-US" altLang="zh-CN"/>
                  <a:t> </a:t>
                </a:r>
              </a:p>
            </p:txBody>
          </p:sp>
        </mc:Choice>
        <mc:Fallback xmlns="">
          <p:sp>
            <p:nvSpPr>
              <p:cNvPr id="8" name="文本框 7"/>
              <p:cNvSpPr txBox="1">
                <a:spLocks noRot="1" noChangeAspect="1" noMove="1" noResize="1" noEditPoints="1" noAdjustHandles="1" noChangeArrowheads="1" noChangeShapeType="1" noTextEdit="1"/>
              </p:cNvSpPr>
              <p:nvPr/>
            </p:nvSpPr>
            <p:spPr>
              <a:xfrm>
                <a:off x="8247380" y="2894330"/>
                <a:ext cx="1952625" cy="489585"/>
              </a:xfrm>
              <a:prstGeom prst="rect">
                <a:avLst/>
              </a:prstGeom>
              <a:blipFill rotWithShape="1">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p:cNvSpPr txBox="1"/>
              <p:nvPr/>
            </p:nvSpPr>
            <p:spPr>
              <a:xfrm>
                <a:off x="6829425" y="1292860"/>
                <a:ext cx="3862070" cy="380365"/>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p>
                      <m:sSupPr>
                        <m:ctrlPr>
                          <a:rPr lang="en-US" altLang="zh-CN" i="1">
                            <a:solidFill>
                              <a:schemeClr val="tx1"/>
                            </a:solidFill>
                            <a:latin typeface="Cambria Math" panose="02040503050406030204" pitchFamily="18" charset="0"/>
                            <a:ea typeface="+mj-ea"/>
                            <a:cs typeface="Cambria Math" panose="02040503050406030204" pitchFamily="18" charset="0"/>
                          </a:rPr>
                        </m:ctrlPr>
                      </m:sSupPr>
                      <m:e>
                        <m:r>
                          <a:rPr lang="zh-CN" altLang="en-US" i="1">
                            <a:solidFill>
                              <a:schemeClr val="tx1"/>
                            </a:solidFill>
                            <a:latin typeface="Cambria Math" panose="02040503050406030204" pitchFamily="18" charset="0"/>
                            <a:ea typeface="MS Mincho" charset="0"/>
                            <a:cs typeface="Cambria Math" panose="02040503050406030204" pitchFamily="18" charset="0"/>
                          </a:rPr>
                          <m:t>𝜋</m:t>
                        </m:r>
                      </m:e>
                      <m:sup>
                        <m:r>
                          <a:rPr lang="en-US" altLang="zh-CN" b="0" i="1" smtClean="0">
                            <a:solidFill>
                              <a:schemeClr val="tx1"/>
                            </a:solidFill>
                            <a:latin typeface="Cambria Math" panose="02040503050406030204" pitchFamily="18" charset="0"/>
                            <a:ea typeface="MS Mincho" charset="0"/>
                            <a:cs typeface="Cambria Math" panose="02040503050406030204" pitchFamily="18" charset="0"/>
                          </a:rPr>
                          <m:t>0</m:t>
                        </m:r>
                      </m:sup>
                    </m:sSup>
                  </m:oMath>
                </a14:m>
                <a:r>
                  <a:rPr lang="zh-CN" altLang="en-US">
                    <a:solidFill>
                      <a:schemeClr val="tx1"/>
                    </a:solidFill>
                    <a:latin typeface="+mj-ea"/>
                    <a:ea typeface="+mj-ea"/>
                    <a:cs typeface="+mj-ea"/>
                  </a:rPr>
                  <a:t>质量谱</a:t>
                </a:r>
              </a:p>
            </p:txBody>
          </p:sp>
        </mc:Choice>
        <mc:Fallback xmlns="">
          <p:sp>
            <p:nvSpPr>
              <p:cNvPr id="10" name="文本框 9"/>
              <p:cNvSpPr txBox="1">
                <a:spLocks noRot="1" noChangeAspect="1" noMove="1" noResize="1" noEditPoints="1" noAdjustHandles="1" noChangeArrowheads="1" noChangeShapeType="1" noTextEdit="1"/>
              </p:cNvSpPr>
              <p:nvPr/>
            </p:nvSpPr>
            <p:spPr>
              <a:xfrm>
                <a:off x="6829425" y="1292860"/>
                <a:ext cx="3862070" cy="380365"/>
              </a:xfrm>
              <a:prstGeom prst="rect">
                <a:avLst/>
              </a:prstGeom>
              <a:blipFill rotWithShape="1">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p:cNvSpPr txBox="1"/>
              <p:nvPr/>
            </p:nvSpPr>
            <p:spPr>
              <a:xfrm>
                <a:off x="361315" y="1176020"/>
                <a:ext cx="5278120" cy="368300"/>
              </a:xfrm>
              <a:prstGeom prst="rect">
                <a:avLst/>
              </a:prstGeom>
              <a:noFill/>
            </p:spPr>
            <p:txBody>
              <a:bodyPr wrap="square" rtlCol="0">
                <a:spAutoFit/>
              </a:bodyPr>
              <a:lstStyle/>
              <a:p>
                <a:pPr marL="285750" indent="-285750">
                  <a:buFont typeface="Arial" panose="020B0604020202020204" pitchFamily="34" charset="0"/>
                  <a:buChar char="•"/>
                </a:pPr>
                <a:r>
                  <a:rPr lang="zh-CN" altLang="en-US">
                    <a:solidFill>
                      <a:schemeClr val="tx1"/>
                    </a:solidFill>
                    <a:latin typeface="+mn-ea"/>
                    <a:cs typeface="+mn-ea"/>
                  </a:rPr>
                  <a:t>挑选的</a:t>
                </a:r>
                <a14:m>
                  <m:oMath xmlns:m="http://schemas.openxmlformats.org/officeDocument/2006/math">
                    <m:sSup>
                      <m:sSupPr>
                        <m:ctrlPr>
                          <a:rPr lang="en-US" altLang="zh-CN" b="0" i="1" smtClean="0">
                            <a:solidFill>
                              <a:schemeClr val="tx1"/>
                            </a:solidFill>
                            <a:latin typeface="Cambria Math" panose="02040503050406030204" pitchFamily="18" charset="0"/>
                            <a:cs typeface="Cambria Math" panose="02040503050406030204" pitchFamily="18" charset="0"/>
                          </a:rPr>
                        </m:ctrlPr>
                      </m:sSupPr>
                      <m:e>
                        <m:r>
                          <a:rPr lang="zh-CN" altLang="en-US" b="0" i="1" smtClean="0">
                            <a:solidFill>
                              <a:schemeClr val="tx1"/>
                            </a:solidFill>
                            <a:latin typeface="Cambria Math" panose="02040503050406030204" pitchFamily="18" charset="0"/>
                            <a:ea typeface="MS Mincho" charset="0"/>
                            <a:cs typeface="Cambria Math" panose="02040503050406030204" pitchFamily="18" charset="0"/>
                          </a:rPr>
                          <m:t>𝜋</m:t>
                        </m:r>
                      </m:e>
                      <m:sup>
                        <m:r>
                          <a:rPr lang="en-US" altLang="zh-CN" b="0" i="1" smtClean="0">
                            <a:solidFill>
                              <a:schemeClr val="tx1"/>
                            </a:solidFill>
                            <a:latin typeface="Cambria Math" panose="02040503050406030204" pitchFamily="18" charset="0"/>
                            <a:ea typeface="MS Mincho" charset="0"/>
                            <a:cs typeface="Cambria Math" panose="02040503050406030204" pitchFamily="18" charset="0"/>
                          </a:rPr>
                          <m:t>−</m:t>
                        </m:r>
                      </m:sup>
                    </m:sSup>
                  </m:oMath>
                </a14:m>
                <a:r>
                  <a:rPr lang="zh-CN" altLang="en-US">
                    <a:solidFill>
                      <a:schemeClr val="tx1"/>
                    </a:solidFill>
                    <a:latin typeface="+mn-ea"/>
                    <a:cs typeface="+mn-ea"/>
                  </a:rPr>
                  <a:t>粒子为</a:t>
                </a:r>
                <a14:m>
                  <m:oMath xmlns:m="http://schemas.openxmlformats.org/officeDocument/2006/math">
                    <m:r>
                      <a:rPr lang="zh-CN" altLang="en-US" i="1">
                        <a:solidFill>
                          <a:schemeClr val="tx1"/>
                        </a:solidFill>
                        <a:latin typeface="Cambria Math" panose="02040503050406030204" pitchFamily="18" charset="0"/>
                        <a:ea typeface="MS Mincho" charset="0"/>
                        <a:cs typeface="Cambria Math" panose="02040503050406030204" pitchFamily="18" charset="0"/>
                      </a:rPr>
                      <m:t>𝜋</m:t>
                    </m:r>
                  </m:oMath>
                </a14:m>
                <a:r>
                  <a:rPr lang="zh-CN" altLang="en-US">
                    <a:solidFill>
                      <a:schemeClr val="tx1"/>
                    </a:solidFill>
                    <a:latin typeface="+mn-ea"/>
                    <a:cs typeface="+mn-ea"/>
                  </a:rPr>
                  <a:t>的概率值</a:t>
                </a:r>
              </a:p>
            </p:txBody>
          </p:sp>
        </mc:Choice>
        <mc:Fallback xmlns="">
          <p:sp>
            <p:nvSpPr>
              <p:cNvPr id="12" name="文本框 11"/>
              <p:cNvSpPr txBox="1">
                <a:spLocks noRot="1" noChangeAspect="1" noMove="1" noResize="1" noEditPoints="1" noAdjustHandles="1" noChangeArrowheads="1" noChangeShapeType="1" noTextEdit="1"/>
              </p:cNvSpPr>
              <p:nvPr/>
            </p:nvSpPr>
            <p:spPr>
              <a:xfrm>
                <a:off x="361315" y="1176020"/>
                <a:ext cx="5278120" cy="368300"/>
              </a:xfrm>
              <a:prstGeom prst="rect">
                <a:avLst/>
              </a:prstGeom>
              <a:blipFill rotWithShape="1">
                <a:blip r:embed="rId8"/>
                <a:stretch>
                  <a:fillRect/>
                </a:stretch>
              </a:blipFill>
            </p:spPr>
            <p:txBody>
              <a:bodyPr/>
              <a:lstStyle/>
              <a:p>
                <a:r>
                  <a:rPr lang="zh-CN" altLang="en-US">
                    <a:noFill/>
                  </a:rPr>
                  <a:t> </a:t>
                </a:r>
              </a:p>
            </p:txBody>
          </p:sp>
        </mc:Fallback>
      </mc:AlternateContent>
      <p:pic>
        <p:nvPicPr>
          <p:cNvPr id="14" name="图片 13" descr="b10fb84c437185efa24346df42432eea"/>
          <p:cNvPicPr>
            <a:picLocks noChangeAspect="1"/>
          </p:cNvPicPr>
          <p:nvPr/>
        </p:nvPicPr>
        <p:blipFill>
          <a:blip r:embed="rId9"/>
          <a:stretch>
            <a:fillRect/>
          </a:stretch>
        </p:blipFill>
        <p:spPr>
          <a:xfrm>
            <a:off x="132715" y="1740535"/>
            <a:ext cx="5852795" cy="4038600"/>
          </a:xfrm>
          <a:prstGeom prst="rect">
            <a:avLst/>
          </a:prstGeom>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lang="en-US" altLang="zh-CN"/>
              <a:t>17</a:t>
            </a:r>
          </a:p>
        </p:txBody>
      </p:sp>
      <mc:AlternateContent xmlns:mc="http://schemas.openxmlformats.org/markup-compatibility/2006" xmlns:a14="http://schemas.microsoft.com/office/drawing/2010/main">
        <mc:Choice Requires="a14">
          <p:sp>
            <p:nvSpPr>
              <p:cNvPr id="6" name="文本框 5"/>
              <p:cNvSpPr txBox="1"/>
              <p:nvPr/>
            </p:nvSpPr>
            <p:spPr>
              <a:xfrm>
                <a:off x="-285115" y="121920"/>
                <a:ext cx="6096000" cy="558800"/>
              </a:xfrm>
              <a:prstGeom prst="rect">
                <a:avLst/>
              </a:prstGeom>
              <a:noFill/>
            </p:spPr>
            <p:txBody>
              <a:bodyPr wrap="square" rtlCol="0" anchor="t">
                <a:spAutoFit/>
              </a:bodyPr>
              <a:lstStyle/>
              <a:p>
                <a:pPr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altLang="zh-CN" sz="3200" b="0" i="1" smtClean="0">
                          <a:solidFill>
                            <a:schemeClr val="bg1"/>
                          </a:solidFill>
                          <a:latin typeface="Cambria Math" panose="02040503050406030204" pitchFamily="18" charset="0"/>
                        </a:rPr>
                        <m:t>𝐽</m:t>
                      </m:r>
                      <m:r>
                        <a:rPr lang="en-US" altLang="zh-CN" sz="3200" i="1">
                          <a:solidFill>
                            <a:schemeClr val="bg1"/>
                          </a:solidFill>
                          <a:latin typeface="Cambria Math" panose="02040503050406030204" pitchFamily="18" charset="0"/>
                        </a:rPr>
                        <m:t>/</m:t>
                      </m:r>
                      <m:r>
                        <a:rPr lang="en-US" altLang="zh-CN" sz="3200" i="1" smtClean="0">
                          <a:solidFill>
                            <a:schemeClr val="bg1"/>
                          </a:solidFill>
                          <a:latin typeface="Cambria Math" panose="02040503050406030204" pitchFamily="18" charset="0"/>
                          <a:ea typeface="Cambria Math" panose="02040503050406030204" pitchFamily="18" charset="0"/>
                        </a:rPr>
                        <m:t>𝜓</m:t>
                      </m:r>
                      <m:r>
                        <a:rPr lang="en-US" altLang="zh-CN" sz="3200" i="1" smtClean="0">
                          <a:solidFill>
                            <a:schemeClr val="bg1"/>
                          </a:solidFill>
                          <a:latin typeface="Cambria Math" panose="02040503050406030204" pitchFamily="18" charset="0"/>
                          <a:ea typeface="Cambria Math" panose="02040503050406030204" pitchFamily="18" charset="0"/>
                        </a:rPr>
                        <m:t>→</m:t>
                      </m:r>
                      <m:r>
                        <m:rPr>
                          <m:sty m:val="p"/>
                        </m:rPr>
                        <a:rPr lang="el-GR" altLang="zh-CN" sz="3200" i="1" smtClean="0">
                          <a:solidFill>
                            <a:schemeClr val="bg1"/>
                          </a:solidFill>
                          <a:latin typeface="Cambria Math" panose="02040503050406030204" pitchFamily="18" charset="0"/>
                          <a:ea typeface="Cambria Math" panose="02040503050406030204" pitchFamily="18" charset="0"/>
                        </a:rPr>
                        <m:t>Λ</m:t>
                      </m:r>
                      <m:acc>
                        <m:accPr>
                          <m:chr m:val="̅"/>
                          <m:ctrlPr>
                            <a:rPr lang="el-GR" altLang="zh-CN" sz="3200" b="0" i="1" smtClean="0">
                              <a:solidFill>
                                <a:schemeClr val="bg1"/>
                              </a:solidFill>
                              <a:latin typeface="Cambria Math" panose="02040503050406030204" pitchFamily="18" charset="0"/>
                              <a:ea typeface="Cambria Math" panose="02040503050406030204" pitchFamily="18" charset="0"/>
                            </a:rPr>
                          </m:ctrlPr>
                        </m:accPr>
                        <m:e>
                          <m:r>
                            <m:rPr>
                              <m:sty m:val="p"/>
                            </m:rPr>
                            <a:rPr lang="el-GR" altLang="zh-CN" sz="3200" b="0" i="1" smtClean="0">
                              <a:solidFill>
                                <a:schemeClr val="bg1"/>
                              </a:solidFill>
                              <a:latin typeface="Cambria Math" panose="02040503050406030204" pitchFamily="18" charset="0"/>
                              <a:ea typeface="Cambria Math" panose="02040503050406030204" pitchFamily="18" charset="0"/>
                            </a:rPr>
                            <m:t>Λ</m:t>
                          </m:r>
                        </m:e>
                      </m:acc>
                      <m:r>
                        <a:rPr lang="en-US" altLang="zh-CN" sz="3200" b="0" i="1" smtClean="0">
                          <a:solidFill>
                            <a:schemeClr val="bg1"/>
                          </a:solidFill>
                          <a:latin typeface="Cambria Math" panose="02040503050406030204" pitchFamily="18" charset="0"/>
                          <a:ea typeface="Cambria Math" panose="02040503050406030204" pitchFamily="18" charset="0"/>
                        </a:rPr>
                        <m:t>→</m:t>
                      </m:r>
                      <m:r>
                        <a:rPr lang="en-US" altLang="zh-CN" sz="3200" b="0" i="1" smtClean="0">
                          <a:solidFill>
                            <a:schemeClr val="bg1"/>
                          </a:solidFill>
                          <a:latin typeface="Cambria Math" panose="02040503050406030204" pitchFamily="18" charset="0"/>
                          <a:ea typeface="Cambria Math" panose="02040503050406030204" pitchFamily="18" charset="0"/>
                        </a:rPr>
                        <m:t>𝑝</m:t>
                      </m:r>
                      <m:sSup>
                        <m:sSupPr>
                          <m:ctrlPr>
                            <a:rPr lang="en-US" altLang="zh-CN" sz="3200" b="0" i="1" smtClean="0">
                              <a:solidFill>
                                <a:schemeClr val="bg1"/>
                              </a:solidFill>
                              <a:latin typeface="Cambria Math" panose="02040503050406030204" pitchFamily="18" charset="0"/>
                              <a:ea typeface="Cambria Math" panose="02040503050406030204" pitchFamily="18" charset="0"/>
                            </a:rPr>
                          </m:ctrlPr>
                        </m:sSupPr>
                        <m:e>
                          <m:r>
                            <a:rPr lang="zh-CN" altLang="en-US" sz="3200" b="0" i="1" smtClean="0">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acc>
                        <m:accPr>
                          <m:chr m:val="̅"/>
                          <m:ctrlPr>
                            <a:rPr lang="en-US" altLang="zh-CN" sz="3200" b="0" i="1" smtClean="0">
                              <a:solidFill>
                                <a:schemeClr val="bg1"/>
                              </a:solidFill>
                              <a:latin typeface="Cambria Math" panose="02040503050406030204" pitchFamily="18" charset="0"/>
                              <a:ea typeface="Cambria Math" panose="02040503050406030204" pitchFamily="18" charset="0"/>
                            </a:rPr>
                          </m:ctrlPr>
                        </m:accPr>
                        <m:e>
                          <m:r>
                            <a:rPr lang="en-US" altLang="zh-CN" sz="3200" b="0" i="1" smtClean="0">
                              <a:solidFill>
                                <a:schemeClr val="bg1"/>
                              </a:solidFill>
                              <a:latin typeface="Cambria Math" panose="02040503050406030204" pitchFamily="18" charset="0"/>
                              <a:ea typeface="Cambria Math" panose="02040503050406030204" pitchFamily="18" charset="0"/>
                            </a:rPr>
                            <m:t>𝑝</m:t>
                          </m:r>
                        </m:e>
                      </m:acc>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oMath>
                  </m:oMathPara>
                </a14:m>
                <a:endParaRPr lang="en-US" altLang="zh-CN" sz="3200" b="0" i="1" dirty="0">
                  <a:solidFill>
                    <a:schemeClr val="bg1"/>
                  </a:solidFill>
                  <a:latin typeface="Cambria Math" panose="02040503050406030204" pitchFamily="18" charset="0"/>
                  <a:ea typeface="Cambria Math" panose="02040503050406030204" pitchFamily="18" charset="0"/>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285115" y="121920"/>
                <a:ext cx="6096000" cy="558800"/>
              </a:xfrm>
              <a:prstGeom prst="rect">
                <a:avLst/>
              </a:prstGeom>
              <a:blipFill rotWithShape="1">
                <a:blip r:embed="rId4"/>
                <a:stretch>
                  <a:fillRect/>
                </a:stretch>
              </a:blipFill>
            </p:spPr>
            <p:txBody>
              <a:bodyPr/>
              <a:lstStyle/>
              <a:p>
                <a:r>
                  <a:rPr lang="zh-CN" altLang="en-US">
                    <a:noFill/>
                  </a:rPr>
                  <a:t> </a:t>
                </a:r>
              </a:p>
            </p:txBody>
          </p:sp>
        </mc:Fallback>
      </mc:AlternateContent>
      <p:sp>
        <p:nvSpPr>
          <p:cNvPr id="3" name="AutoShape 3"/>
          <p:cNvSpPr/>
          <p:nvPr/>
        </p:nvSpPr>
        <p:spPr>
          <a:xfrm>
            <a:off x="354330" y="1231900"/>
            <a:ext cx="6280785" cy="4620260"/>
          </a:xfrm>
          <a:prstGeom prst="roundRect">
            <a:avLst>
              <a:gd name="adj" fmla="val 0"/>
            </a:avLst>
          </a:prstGeom>
          <a:solidFill>
            <a:srgbClr val="F5F5F5">
              <a:alpha val="100000"/>
            </a:srgbClr>
          </a:solidFill>
          <a:ln w="12700" cap="flat" cmpd="sng">
            <a:solidFill>
              <a:schemeClr val="tx1"/>
            </a:solidFill>
            <a:prstDash val="solid"/>
            <a:round/>
          </a:ln>
        </p:spPr>
        <p:txBody>
          <a:bodyPr vert="horz" wrap="square" lIns="0" tIns="0" rIns="0" bIns="0" rtlCol="0" anchor="ctr" anchorCtr="0"/>
          <a:lstStyle/>
          <a:p>
            <a:pPr algn="ctr">
              <a:defRPr/>
            </a:pPr>
            <a:endParaRPr/>
          </a:p>
        </p:txBody>
      </p:sp>
      <p:sp>
        <p:nvSpPr>
          <p:cNvPr id="4" name="AutoShape 4"/>
          <p:cNvSpPr/>
          <p:nvPr/>
        </p:nvSpPr>
        <p:spPr>
          <a:xfrm>
            <a:off x="631825" y="1280160"/>
            <a:ext cx="457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3366"/>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核心代码片段</a:t>
            </a:r>
            <a:endParaRPr lang="en-US" sz="1100"/>
          </a:p>
        </p:txBody>
      </p:sp>
      <p:sp>
        <p:nvSpPr>
          <p:cNvPr id="5" name="AutoShape 4"/>
          <p:cNvSpPr/>
          <p:nvPr/>
        </p:nvSpPr>
        <p:spPr>
          <a:xfrm>
            <a:off x="631825" y="1419225"/>
            <a:ext cx="7647305" cy="457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1. </a:t>
            </a:r>
            <a:r>
              <a:rPr lang="en-US" sz="1200" b="0" i="0" u="none" strike="noStrike" dirty="0" err="1">
                <a:solidFill>
                  <a:srgbClr val="6A9955"/>
                </a:solidFill>
                <a:latin typeface="Consolas" panose="020B0609020204030204"/>
                <a:ea typeface="Consolas" panose="020B0609020204030204"/>
                <a:cs typeface="Consolas" panose="020B0609020204030204"/>
                <a:sym typeface="Consolas" panose="020B0609020204030204"/>
              </a:rPr>
              <a:t>数据读取与环境初始化</a:t>
            </a:r>
            <a:endParaRPr lang="en-US" sz="1200" dirty="0"/>
          </a:p>
          <a:p>
            <a:pPr marL="0" indent="0" algn="l">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ROOT.RDataFrame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D79178"/>
                </a:solidFill>
                <a:latin typeface="Consolas" panose="020B0609020204030204"/>
                <a:ea typeface="Consolas" panose="020B0609020204030204"/>
                <a:cs typeface="Consolas" panose="020B0609020204030204"/>
                <a:sym typeface="Consolas" panose="020B0609020204030204"/>
              </a:rPr>
              <a:t>"events"</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input.root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2. </a:t>
            </a:r>
            <a:r>
              <a:rPr lang="en-US" sz="1200" b="0" i="0" u="none" strike="noStrike" dirty="0" err="1">
                <a:solidFill>
                  <a:srgbClr val="6A9955"/>
                </a:solidFill>
                <a:latin typeface="Consolas" panose="020B0609020204030204"/>
                <a:ea typeface="Consolas" panose="020B0609020204030204"/>
                <a:cs typeface="Consolas" panose="020B0609020204030204"/>
                <a:sym typeface="Consolas" panose="020B0609020204030204"/>
              </a:rPr>
              <a:t>径迹参数定义</a:t>
            </a: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err="1">
                <a:solidFill>
                  <a:srgbClr val="6A9955"/>
                </a:solidFill>
                <a:latin typeface="Consolas" panose="020B0609020204030204"/>
                <a:ea typeface="Consolas" panose="020B0609020204030204"/>
                <a:cs typeface="Consolas" panose="020B0609020204030204"/>
                <a:sym typeface="Consolas" panose="020B0609020204030204"/>
              </a:rPr>
              <a:t>底层提取</a:t>
            </a: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a:t>
            </a:r>
          </a:p>
          <a:p>
            <a:pPr>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 </a:t>
            </a: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"trk_d0"</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"TrackParamHelper::</a:t>
            </a:r>
            <a:r>
              <a:rPr lang="en-US" altLang="zh-CN" sz="1200" dirty="0">
                <a:solidFill>
                  <a:srgbClr val="CE9178"/>
                </a:solidFill>
                <a:latin typeface="Consolas" panose="020B0609020204030204"/>
              </a:rPr>
              <a:t>getD0ForHypoPivotIP </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a:lnSpc>
                <a:spcPct val="108000"/>
              </a:lnSpc>
            </a:pP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"trk_z0"</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"TrackParamHelper::</a:t>
            </a:r>
            <a:r>
              <a:rPr lang="en-US" altLang="zh-CN" sz="1200" dirty="0">
                <a:solidFill>
                  <a:srgbClr val="CE9178"/>
                </a:solidFill>
                <a:latin typeface="Consolas" panose="020B0609020204030204"/>
              </a:rPr>
              <a:t>getZ0ForHypoPivotIP</a:t>
            </a:r>
            <a:r>
              <a:rPr lang="en-US" altLang="zh-CN" dirty="0"/>
              <a:t> </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a:lnSpc>
                <a:spcPct val="108000"/>
              </a:lnSpc>
            </a:pP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"trk_mom"</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TrackParamHelper</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altLang="zh-CN" sz="1200" dirty="0" err="1">
                <a:solidFill>
                  <a:srgbClr val="CE9178"/>
                </a:solidFill>
                <a:latin typeface="Consolas" panose="020B0609020204030204"/>
              </a:rPr>
              <a:t>getMomForTrack</a:t>
            </a:r>
            <a:r>
              <a:rPr lang="en-US" altLang="zh-CN" sz="1200" dirty="0">
                <a:solidFill>
                  <a:srgbClr val="CE9178"/>
                </a:solidFill>
                <a:latin typeface="Consolas" panose="020B0609020204030204"/>
              </a:rPr>
              <a:t> </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3. </a:t>
            </a:r>
            <a:r>
              <a:rPr lang="en-US" sz="1200" b="0" i="0" u="none" strike="noStrike" dirty="0" err="1">
                <a:solidFill>
                  <a:srgbClr val="6A9955"/>
                </a:solidFill>
                <a:latin typeface="Consolas" panose="020B0609020204030204"/>
                <a:ea typeface="Consolas" panose="020B0609020204030204"/>
                <a:cs typeface="Consolas" panose="020B0609020204030204"/>
                <a:sym typeface="Consolas" panose="020B0609020204030204"/>
              </a:rPr>
              <a:t>粒子筛选与物理对象构建</a:t>
            </a:r>
            <a:endPar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endParaRPr>
          </a:p>
          <a:p>
            <a:pPr marL="0" indent="0" algn="l">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 </a:t>
            </a: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“GoodPtrk”</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“trk_d0&lt;3 &amp;&amp; trk_z0&lt;5&amp;&amp;</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trk_mom</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&gt;0.5…"</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TrackPm</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TrackerRecTrackCol</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GoodPtrk</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4. </a:t>
            </a:r>
            <a:r>
              <a:rPr lang="en-US" sz="1200" b="0" i="0" u="none" strike="noStrike" dirty="0" err="1">
                <a:solidFill>
                  <a:srgbClr val="C00000"/>
                </a:solidFill>
                <a:latin typeface="Consolas" panose="020B0609020204030204"/>
                <a:ea typeface="Consolas" panose="020B0609020204030204"/>
                <a:cs typeface="Consolas" panose="020B0609020204030204"/>
                <a:sym typeface="Consolas" panose="020B0609020204030204"/>
              </a:rPr>
              <a:t>顶点拟合</a:t>
            </a:r>
            <a:endPar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endParaRPr>
          </a:p>
          <a:p>
            <a:pPr marL="0" indent="0" algn="l">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 </a:t>
            </a: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vfit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VertexFitUtil</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get_vfit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0000FF"/>
                </a:solidFill>
                <a:latin typeface="Consolas" panose="020B0609020204030204"/>
                <a:ea typeface="Consolas" panose="020B0609020204030204"/>
                <a:cs typeface="Consolas" panose="020B0609020204030204"/>
                <a:sym typeface="Consolas" panose="020B0609020204030204"/>
              </a:rPr>
              <a:t>Filter</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vfit.Fit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(0)"</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5. </a:t>
            </a:r>
            <a:r>
              <a:rPr lang="en-US" sz="1200" b="0" i="0" u="none" strike="noStrike" dirty="0" err="1">
                <a:solidFill>
                  <a:srgbClr val="C00000"/>
                </a:solidFill>
                <a:latin typeface="Consolas" panose="020B0609020204030204"/>
                <a:ea typeface="Consolas" panose="020B0609020204030204"/>
                <a:cs typeface="Consolas" panose="020B0609020204030204"/>
                <a:sym typeface="Consolas" panose="020B0609020204030204"/>
              </a:rPr>
              <a:t>运动学拟合</a:t>
            </a:r>
            <a:endPar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endParaRPr>
          </a:p>
          <a:p>
            <a:pPr marL="0" indent="0" algn="l">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 </a:t>
            </a: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kfit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KalmanFitUtil</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get_kfit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0000FF"/>
                </a:solidFill>
                <a:latin typeface="Consolas" panose="020B0609020204030204"/>
                <a:ea typeface="Consolas" panose="020B0609020204030204"/>
                <a:cs typeface="Consolas" panose="020B0609020204030204"/>
                <a:sym typeface="Consolas" panose="020B0609020204030204"/>
              </a:rPr>
              <a:t>Define</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"mass_lam"</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altLang="zh-CN"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VertexFitUtil</a:t>
            </a:r>
            <a:r>
              <a:rPr lang="en-US" altLang="zh-CN"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altLang="zh-CN"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get_massafterkfit</a:t>
            </a:r>
            <a:r>
              <a:rPr lang="en-US" altLang="zh-CN"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(kfit,0,1)</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a:p>
            <a:pPr marL="0" indent="0" algn="l">
              <a:lnSpc>
                <a:spcPct val="108000"/>
              </a:lnSpc>
            </a:pPr>
            <a:r>
              <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rPr>
              <a:t># 6. </a:t>
            </a:r>
            <a:r>
              <a:rPr lang="en-US" sz="1200" b="0" i="0" u="none" strike="noStrike" dirty="0" err="1">
                <a:solidFill>
                  <a:srgbClr val="6A9955"/>
                </a:solidFill>
                <a:latin typeface="Consolas" panose="020B0609020204030204"/>
                <a:ea typeface="Consolas" panose="020B0609020204030204"/>
                <a:cs typeface="Consolas" panose="020B0609020204030204"/>
                <a:sym typeface="Consolas" panose="020B0609020204030204"/>
              </a:rPr>
              <a:t>结果输出</a:t>
            </a:r>
            <a:endParaRPr lang="en-US" sz="1200" b="0" i="0" u="none" strike="noStrike" dirty="0">
              <a:solidFill>
                <a:srgbClr val="6A9955"/>
              </a:solidFill>
              <a:latin typeface="Consolas" panose="020B0609020204030204"/>
              <a:ea typeface="Consolas" panose="020B0609020204030204"/>
              <a:cs typeface="Consolas" panose="020B0609020204030204"/>
              <a:sym typeface="Consolas" panose="020B0609020204030204"/>
            </a:endParaRPr>
          </a:p>
          <a:p>
            <a:pPr marL="0" indent="0" algn="l">
              <a:lnSpc>
                <a:spcPct val="108000"/>
              </a:lnSpc>
            </a:pPr>
            <a:r>
              <a:rPr lang="en-US" sz="1200" b="0" i="0" u="none" strike="noStrike" dirty="0" err="1">
                <a:solidFill>
                  <a:srgbClr val="333333"/>
                </a:solidFill>
                <a:latin typeface="Consolas" panose="020B0609020204030204"/>
                <a:ea typeface="Consolas" panose="020B0609020204030204"/>
                <a:cs typeface="Consolas" panose="020B0609020204030204"/>
                <a:sym typeface="Consolas" panose="020B0609020204030204"/>
              </a:rPr>
              <a:t>df.</a:t>
            </a:r>
            <a:r>
              <a:rPr lang="en-US" sz="1200" b="0" i="0" u="none" strike="noStrike" dirty="0" err="1">
                <a:solidFill>
                  <a:srgbClr val="0000FF"/>
                </a:solidFill>
                <a:latin typeface="Consolas" panose="020B0609020204030204"/>
                <a:ea typeface="Consolas" panose="020B0609020204030204"/>
                <a:cs typeface="Consolas" panose="020B0609020204030204"/>
                <a:sym typeface="Consolas" panose="020B0609020204030204"/>
              </a:rPr>
              <a:t>Snapshot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lambda_result.root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 [</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decayL</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b="0" i="0" u="none" strike="noStrike" dirty="0" err="1">
                <a:solidFill>
                  <a:srgbClr val="CE9178"/>
                </a:solidFill>
                <a:latin typeface="Consolas" panose="020B0609020204030204"/>
                <a:ea typeface="Consolas" panose="020B0609020204030204"/>
                <a:cs typeface="Consolas" panose="020B0609020204030204"/>
                <a:sym typeface="Consolas" panose="020B0609020204030204"/>
              </a:rPr>
              <a:t>mass_lam</a:t>
            </a:r>
            <a:r>
              <a:rPr lang="en-US" sz="1200" b="0" i="0" u="none" strike="noStrike" dirty="0">
                <a:solidFill>
                  <a:srgbClr val="CE9178"/>
                </a:solidFill>
                <a:latin typeface="Consolas" panose="020B0609020204030204"/>
                <a:ea typeface="Consolas" panose="020B0609020204030204"/>
                <a:cs typeface="Consolas" panose="020B0609020204030204"/>
                <a:sym typeface="Consolas" panose="020B0609020204030204"/>
              </a:rPr>
              <a:t>"</a:t>
            </a:r>
            <a:r>
              <a:rPr lang="en-US" sz="1200" dirty="0">
                <a:solidFill>
                  <a:srgbClr val="333333"/>
                </a:solidFill>
                <a:latin typeface="Consolas" panose="020B0609020204030204"/>
                <a:ea typeface="Consolas" panose="020B0609020204030204"/>
                <a:cs typeface="Consolas" panose="020B0609020204030204"/>
                <a:sym typeface="Consolas" panose="020B0609020204030204"/>
              </a:rPr>
              <a:t>,...</a:t>
            </a:r>
            <a:r>
              <a:rPr lang="en-US" sz="1200" b="0" i="0" u="none" strike="noStrike" dirty="0">
                <a:solidFill>
                  <a:srgbClr val="333333"/>
                </a:solidFill>
                <a:latin typeface="Consolas" panose="020B0609020204030204"/>
                <a:ea typeface="Consolas" panose="020B0609020204030204"/>
                <a:cs typeface="Consolas" panose="020B0609020204030204"/>
                <a:sym typeface="Consolas" panose="020B0609020204030204"/>
              </a:rPr>
              <a:t>])</a:t>
            </a:r>
          </a:p>
        </p:txBody>
      </p:sp>
      <p:pic>
        <p:nvPicPr>
          <p:cNvPr id="7" name="图片 6" descr="4750b0420cee1eb28efdd688f00776de"/>
          <p:cNvPicPr>
            <a:picLocks noChangeAspect="1"/>
          </p:cNvPicPr>
          <p:nvPr/>
        </p:nvPicPr>
        <p:blipFill>
          <a:blip r:embed="rId5"/>
          <a:stretch>
            <a:fillRect/>
          </a:stretch>
        </p:blipFill>
        <p:spPr>
          <a:xfrm>
            <a:off x="7335520" y="1022985"/>
            <a:ext cx="3820160" cy="4968240"/>
          </a:xfrm>
          <a:prstGeom prst="rect">
            <a:avLst/>
          </a:prstGeom>
        </p:spPr>
      </p:pic>
      <p:sp>
        <p:nvSpPr>
          <p:cNvPr id="12" name="文本框 11"/>
          <p:cNvSpPr txBox="1"/>
          <p:nvPr/>
        </p:nvSpPr>
        <p:spPr>
          <a:xfrm>
            <a:off x="8180070" y="5991225"/>
            <a:ext cx="2720340" cy="368300"/>
          </a:xfrm>
          <a:prstGeom prst="rect">
            <a:avLst/>
          </a:prstGeom>
          <a:noFill/>
        </p:spPr>
        <p:txBody>
          <a:bodyPr wrap="square" rtlCol="0">
            <a:spAutoFit/>
          </a:bodyPr>
          <a:lstStyle/>
          <a:p>
            <a:r>
              <a:rPr lang="zh-CN" altLang="en-US"/>
              <a:t>物理分析流程图</a:t>
            </a:r>
          </a:p>
        </p:txBody>
      </p:sp>
      <p:sp>
        <p:nvSpPr>
          <p:cNvPr id="22" name="文本框 21"/>
          <p:cNvSpPr txBox="1"/>
          <p:nvPr/>
        </p:nvSpPr>
        <p:spPr>
          <a:xfrm>
            <a:off x="523875" y="6263005"/>
            <a:ext cx="5941695" cy="368300"/>
          </a:xfrm>
          <a:prstGeom prst="rect">
            <a:avLst/>
          </a:prstGeom>
          <a:noFill/>
        </p:spPr>
        <p:txBody>
          <a:bodyPr wrap="square" rtlCol="0">
            <a:spAutoFit/>
          </a:bodyPr>
          <a:lstStyle/>
          <a:p>
            <a:r>
              <a:rPr lang="zh-CN" altLang="en-US">
                <a:hlinkClick r:id="rId6" action="ppaction://hlinkfile"/>
              </a:rPr>
              <a:t>https://git.ustc.edu.cn/oscar1/rdfanalysis</a:t>
            </a:r>
            <a:endParaRPr lang="zh-CN" altLang="en-US"/>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e7aa530cee1a83fa3ea206886a0c3c66"/>
          <p:cNvPicPr>
            <a:picLocks noChangeAspect="1"/>
          </p:cNvPicPr>
          <p:nvPr/>
        </p:nvPicPr>
        <p:blipFill>
          <a:blip r:embed="rId6"/>
          <a:stretch>
            <a:fillRect/>
          </a:stretch>
        </p:blipFill>
        <p:spPr>
          <a:xfrm>
            <a:off x="126365" y="2280920"/>
            <a:ext cx="5767070" cy="4033520"/>
          </a:xfrm>
          <a:prstGeom prst="rect">
            <a:avLst/>
          </a:prstGeom>
        </p:spPr>
      </p:pic>
      <p:pic>
        <p:nvPicPr>
          <p:cNvPr id="3" name="图片 2" descr="140725b8764e7ad1eb5ed6abbc0f1064"/>
          <p:cNvPicPr>
            <a:picLocks noChangeAspect="1"/>
          </p:cNvPicPr>
          <p:nvPr/>
        </p:nvPicPr>
        <p:blipFill>
          <a:blip r:embed="rId7"/>
          <a:stretch>
            <a:fillRect/>
          </a:stretch>
        </p:blipFill>
        <p:spPr>
          <a:xfrm>
            <a:off x="5878195" y="2280920"/>
            <a:ext cx="6043295" cy="4150360"/>
          </a:xfrm>
          <a:prstGeom prst="rect">
            <a:avLst/>
          </a:prstGeom>
        </p:spPr>
      </p:pic>
      <p:sp>
        <p:nvSpPr>
          <p:cNvPr id="4" name="灯片编号占位符 3"/>
          <p:cNvSpPr>
            <a:spLocks noGrp="1"/>
          </p:cNvSpPr>
          <p:nvPr>
            <p:ph type="sldNum" sz="quarter" idx="12"/>
          </p:nvPr>
        </p:nvSpPr>
        <p:spPr/>
        <p:txBody>
          <a:bodyPr/>
          <a:lstStyle/>
          <a:p>
            <a:fld id="{49AE70B2-8BF9-45C0-BB95-33D1B9D3A854}" type="slidenum">
              <a:rPr lang="zh-CN" altLang="en-US" smtClean="0"/>
              <a:t>18</a:t>
            </a:fld>
            <a:endParaRPr lang="zh-CN" altLang="en-US"/>
          </a:p>
        </p:txBody>
      </p:sp>
      <mc:AlternateContent xmlns:mc="http://schemas.openxmlformats.org/markup-compatibility/2006" xmlns:a14="http://schemas.microsoft.com/office/drawing/2010/main">
        <mc:Choice Requires="a14">
          <p:sp>
            <p:nvSpPr>
              <p:cNvPr id="6" name="文本框 5"/>
              <p:cNvSpPr txBox="1"/>
              <p:nvPr/>
            </p:nvSpPr>
            <p:spPr>
              <a:xfrm>
                <a:off x="-285115" y="128905"/>
                <a:ext cx="6096000" cy="558800"/>
              </a:xfrm>
              <a:prstGeom prst="rect">
                <a:avLst/>
              </a:prstGeom>
              <a:noFill/>
            </p:spPr>
            <p:txBody>
              <a:bodyPr wrap="square" rtlCol="0" anchor="t">
                <a:spAutoFit/>
              </a:bodyPr>
              <a:lstStyle/>
              <a:p>
                <a:pPr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altLang="zh-CN" sz="3200" b="0" i="1" smtClean="0">
                          <a:solidFill>
                            <a:schemeClr val="bg1"/>
                          </a:solidFill>
                          <a:latin typeface="Cambria Math" panose="02040503050406030204" pitchFamily="18" charset="0"/>
                        </a:rPr>
                        <m:t>𝐽</m:t>
                      </m:r>
                      <m:r>
                        <a:rPr lang="en-US" altLang="zh-CN" sz="3200" i="1">
                          <a:solidFill>
                            <a:schemeClr val="bg1"/>
                          </a:solidFill>
                          <a:latin typeface="Cambria Math" panose="02040503050406030204" pitchFamily="18" charset="0"/>
                        </a:rPr>
                        <m:t>/</m:t>
                      </m:r>
                      <m:r>
                        <a:rPr lang="en-US" altLang="zh-CN" sz="3200" i="1" smtClean="0">
                          <a:solidFill>
                            <a:schemeClr val="bg1"/>
                          </a:solidFill>
                          <a:latin typeface="Cambria Math" panose="02040503050406030204" pitchFamily="18" charset="0"/>
                          <a:ea typeface="Cambria Math" panose="02040503050406030204" pitchFamily="18" charset="0"/>
                        </a:rPr>
                        <m:t>𝜓</m:t>
                      </m:r>
                      <m:r>
                        <a:rPr lang="en-US" altLang="zh-CN" sz="3200" i="1" smtClean="0">
                          <a:solidFill>
                            <a:schemeClr val="bg1"/>
                          </a:solidFill>
                          <a:latin typeface="Cambria Math" panose="02040503050406030204" pitchFamily="18" charset="0"/>
                          <a:ea typeface="Cambria Math" panose="02040503050406030204" pitchFamily="18" charset="0"/>
                        </a:rPr>
                        <m:t>→</m:t>
                      </m:r>
                      <m:r>
                        <m:rPr>
                          <m:sty m:val="p"/>
                        </m:rPr>
                        <a:rPr lang="el-GR" altLang="zh-CN" sz="3200" i="1" smtClean="0">
                          <a:solidFill>
                            <a:schemeClr val="bg1"/>
                          </a:solidFill>
                          <a:latin typeface="Cambria Math" panose="02040503050406030204" pitchFamily="18" charset="0"/>
                          <a:ea typeface="Cambria Math" panose="02040503050406030204" pitchFamily="18" charset="0"/>
                        </a:rPr>
                        <m:t>Λ</m:t>
                      </m:r>
                      <m:acc>
                        <m:accPr>
                          <m:chr m:val="̅"/>
                          <m:ctrlPr>
                            <a:rPr lang="el-GR" altLang="zh-CN" sz="3200" b="0" i="1" smtClean="0">
                              <a:solidFill>
                                <a:schemeClr val="bg1"/>
                              </a:solidFill>
                              <a:latin typeface="Cambria Math" panose="02040503050406030204" pitchFamily="18" charset="0"/>
                              <a:ea typeface="Cambria Math" panose="02040503050406030204" pitchFamily="18" charset="0"/>
                            </a:rPr>
                          </m:ctrlPr>
                        </m:accPr>
                        <m:e>
                          <m:r>
                            <m:rPr>
                              <m:sty m:val="p"/>
                            </m:rPr>
                            <a:rPr lang="el-GR" altLang="zh-CN" sz="3200" b="0" i="1" smtClean="0">
                              <a:solidFill>
                                <a:schemeClr val="bg1"/>
                              </a:solidFill>
                              <a:latin typeface="Cambria Math" panose="02040503050406030204" pitchFamily="18" charset="0"/>
                              <a:ea typeface="Cambria Math" panose="02040503050406030204" pitchFamily="18" charset="0"/>
                            </a:rPr>
                            <m:t>Λ</m:t>
                          </m:r>
                        </m:e>
                      </m:acc>
                      <m:r>
                        <a:rPr lang="en-US" altLang="zh-CN" sz="3200" b="0" i="1" smtClean="0">
                          <a:solidFill>
                            <a:schemeClr val="bg1"/>
                          </a:solidFill>
                          <a:latin typeface="Cambria Math" panose="02040503050406030204" pitchFamily="18" charset="0"/>
                          <a:ea typeface="Cambria Math" panose="02040503050406030204" pitchFamily="18" charset="0"/>
                        </a:rPr>
                        <m:t>→</m:t>
                      </m:r>
                      <m:r>
                        <a:rPr lang="en-US" altLang="zh-CN" sz="3200" b="0" i="1" smtClean="0">
                          <a:solidFill>
                            <a:schemeClr val="bg1"/>
                          </a:solidFill>
                          <a:latin typeface="Cambria Math" panose="02040503050406030204" pitchFamily="18" charset="0"/>
                          <a:ea typeface="Cambria Math" panose="02040503050406030204" pitchFamily="18" charset="0"/>
                        </a:rPr>
                        <m:t>𝑝</m:t>
                      </m:r>
                      <m:sSup>
                        <m:sSupPr>
                          <m:ctrlPr>
                            <a:rPr lang="en-US" altLang="zh-CN" sz="3200" b="0" i="1" smtClean="0">
                              <a:solidFill>
                                <a:schemeClr val="bg1"/>
                              </a:solidFill>
                              <a:latin typeface="Cambria Math" panose="02040503050406030204" pitchFamily="18" charset="0"/>
                              <a:ea typeface="Cambria Math" panose="02040503050406030204" pitchFamily="18" charset="0"/>
                            </a:rPr>
                          </m:ctrlPr>
                        </m:sSupPr>
                        <m:e>
                          <m:r>
                            <a:rPr lang="zh-CN" altLang="en-US" sz="3200" b="0" i="1" smtClean="0">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acc>
                        <m:accPr>
                          <m:chr m:val="̅"/>
                          <m:ctrlPr>
                            <a:rPr lang="en-US" altLang="zh-CN" sz="3200" b="0" i="1" smtClean="0">
                              <a:solidFill>
                                <a:schemeClr val="bg1"/>
                              </a:solidFill>
                              <a:latin typeface="Cambria Math" panose="02040503050406030204" pitchFamily="18" charset="0"/>
                              <a:ea typeface="Cambria Math" panose="02040503050406030204" pitchFamily="18" charset="0"/>
                            </a:rPr>
                          </m:ctrlPr>
                        </m:accPr>
                        <m:e>
                          <m:r>
                            <a:rPr lang="en-US" altLang="zh-CN" sz="3200" b="0" i="1" smtClean="0">
                              <a:solidFill>
                                <a:schemeClr val="bg1"/>
                              </a:solidFill>
                              <a:latin typeface="Cambria Math" panose="02040503050406030204" pitchFamily="18" charset="0"/>
                              <a:ea typeface="Cambria Math" panose="02040503050406030204" pitchFamily="18" charset="0"/>
                            </a:rPr>
                            <m:t>𝑝</m:t>
                          </m:r>
                        </m:e>
                      </m:acc>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oMath>
                  </m:oMathPara>
                </a14:m>
                <a:endParaRPr lang="en-US" altLang="zh-CN" sz="3200" b="0" i="1" dirty="0">
                  <a:solidFill>
                    <a:schemeClr val="bg1"/>
                  </a:solidFill>
                  <a:latin typeface="Cambria Math" panose="02040503050406030204" pitchFamily="18" charset="0"/>
                  <a:ea typeface="Cambria Math" panose="02040503050406030204" pitchFamily="18" charset="0"/>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285115" y="128905"/>
                <a:ext cx="6096000" cy="558800"/>
              </a:xfrm>
              <a:prstGeom prst="rect">
                <a:avLst/>
              </a:prstGeom>
              <a:blipFill rotWithShape="1">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p:cNvSpPr txBox="1"/>
              <p:nvPr>
                <p:custDataLst>
                  <p:tags r:id="rId2"/>
                </p:custDataLst>
              </p:nvPr>
            </p:nvSpPr>
            <p:spPr>
              <a:xfrm>
                <a:off x="1600835" y="2948940"/>
                <a:ext cx="1644650" cy="583565"/>
              </a:xfrm>
              <a:prstGeom prst="rect">
                <a:avLst/>
              </a:prstGeom>
              <a:noFill/>
            </p:spPr>
            <p:txBody>
              <a:bodyPr wrap="square" rtlCol="0">
                <a:spAutoFit/>
              </a:bodyPr>
              <a:lstStyle/>
              <a:p>
                <a:r>
                  <a:rPr lang="en-US" altLang="zh-CN" sz="2800" b="1"/>
                  <a:t>mass </a:t>
                </a:r>
                <a14:m>
                  <m:oMath xmlns:m="http://schemas.openxmlformats.org/officeDocument/2006/math">
                    <m:r>
                      <a:rPr lang="el-GR" altLang="zh-CN" sz="3200" b="1" i="1" smtClean="0">
                        <a:latin typeface="Cambria Math" panose="02040503050406030204" pitchFamily="18" charset="0"/>
                        <a:ea typeface="Cambria Math" panose="02040503050406030204" pitchFamily="18" charset="0"/>
                      </a:rPr>
                      <m:t>𝜦</m:t>
                    </m:r>
                  </m:oMath>
                </a14:m>
                <a:r>
                  <a:rPr lang="en-US" altLang="zh-CN" b="1">
                    <a:sym typeface="+mn-ea"/>
                  </a:rPr>
                  <a:t> </a:t>
                </a:r>
                <a:r>
                  <a:rPr lang="en-US" altLang="zh-CN"/>
                  <a:t> </a:t>
                </a:r>
              </a:p>
            </p:txBody>
          </p:sp>
        </mc:Choice>
        <mc:Fallback xmlns="">
          <p:sp>
            <p:nvSpPr>
              <p:cNvPr id="7" name="文本框 6"/>
              <p:cNvSpPr txBox="1">
                <a:spLocks noRot="1" noChangeAspect="1" noMove="1" noResize="1" noEditPoints="1" noAdjustHandles="1" noChangeArrowheads="1" noChangeShapeType="1" noTextEdit="1"/>
              </p:cNvSpPr>
              <p:nvPr>
                <p:custDataLst>
                  <p:tags r:id="rId9"/>
                </p:custDataLst>
              </p:nvPr>
            </p:nvSpPr>
            <p:spPr>
              <a:xfrm>
                <a:off x="1600835" y="2948940"/>
                <a:ext cx="1644650" cy="583565"/>
              </a:xfrm>
              <a:prstGeom prst="rect">
                <a:avLst/>
              </a:prstGeom>
              <a:blipFill rotWithShape="1">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p:cNvSpPr txBox="1"/>
              <p:nvPr>
                <p:custDataLst>
                  <p:tags r:id="rId3"/>
                </p:custDataLst>
              </p:nvPr>
            </p:nvSpPr>
            <p:spPr>
              <a:xfrm>
                <a:off x="7354570" y="3156585"/>
                <a:ext cx="1644650" cy="583565"/>
              </a:xfrm>
              <a:prstGeom prst="rect">
                <a:avLst/>
              </a:prstGeom>
              <a:noFill/>
            </p:spPr>
            <p:txBody>
              <a:bodyPr wrap="square" rtlCol="0">
                <a:spAutoFit/>
              </a:bodyPr>
              <a:lstStyle/>
              <a:p>
                <a:r>
                  <a:rPr lang="en-US" altLang="zh-CN" sz="2800" b="1"/>
                  <a:t>mass </a:t>
                </a:r>
                <a14:m>
                  <m:oMath xmlns:m="http://schemas.openxmlformats.org/officeDocument/2006/math">
                    <m:r>
                      <a:rPr lang="el-GR" altLang="zh-CN" sz="3200" b="1" i="1" smtClean="0">
                        <a:latin typeface="Cambria Math" panose="02040503050406030204" pitchFamily="18" charset="0"/>
                        <a:ea typeface="Cambria Math" panose="02040503050406030204" pitchFamily="18" charset="0"/>
                      </a:rPr>
                      <m:t>𝜦</m:t>
                    </m:r>
                  </m:oMath>
                </a14:m>
                <a:r>
                  <a:rPr lang="en-US" altLang="zh-CN"/>
                  <a:t> </a:t>
                </a:r>
              </a:p>
            </p:txBody>
          </p:sp>
        </mc:Choice>
        <mc:Fallback xmlns="">
          <p:sp>
            <p:nvSpPr>
              <p:cNvPr id="8" name="文本框 7"/>
              <p:cNvSpPr txBox="1">
                <a:spLocks noRot="1" noChangeAspect="1" noMove="1" noResize="1" noEditPoints="1" noAdjustHandles="1" noChangeArrowheads="1" noChangeShapeType="1" noTextEdit="1"/>
              </p:cNvSpPr>
              <p:nvPr>
                <p:custDataLst>
                  <p:tags r:id="rId11"/>
                </p:custDataLst>
              </p:nvPr>
            </p:nvSpPr>
            <p:spPr>
              <a:xfrm>
                <a:off x="7354570" y="3156585"/>
                <a:ext cx="1644650" cy="583565"/>
              </a:xfrm>
              <a:prstGeom prst="rect">
                <a:avLst/>
              </a:prstGeom>
              <a:blipFill rotWithShape="1">
                <a:blip r:embed="rId10"/>
                <a:stretch>
                  <a:fillRect/>
                </a:stretch>
              </a:blipFill>
            </p:spPr>
            <p:txBody>
              <a:bodyPr/>
              <a:lstStyle/>
              <a:p>
                <a:r>
                  <a:rPr lang="zh-CN" altLang="en-US">
                    <a:noFill/>
                  </a:rPr>
                  <a:t> </a:t>
                </a:r>
              </a:p>
            </p:txBody>
          </p:sp>
        </mc:Fallback>
      </mc:AlternateContent>
      <p:sp>
        <p:nvSpPr>
          <p:cNvPr id="2" name="文本框 1"/>
          <p:cNvSpPr txBox="1"/>
          <p:nvPr/>
        </p:nvSpPr>
        <p:spPr>
          <a:xfrm>
            <a:off x="594995" y="1075690"/>
            <a:ext cx="5619115" cy="368300"/>
          </a:xfrm>
          <a:prstGeom prst="rect">
            <a:avLst/>
          </a:prstGeom>
          <a:noFill/>
        </p:spPr>
        <p:txBody>
          <a:bodyPr wrap="square" rtlCol="0">
            <a:spAutoFit/>
          </a:bodyPr>
          <a:lstStyle/>
          <a:p>
            <a:r>
              <a:rPr lang="en-US" altLang="zh-CN"/>
              <a:t>10 million events</a:t>
            </a:r>
          </a:p>
        </p:txBody>
      </p:sp>
      <p:sp>
        <p:nvSpPr>
          <p:cNvPr id="11" name="文本框 10"/>
          <p:cNvSpPr txBox="1"/>
          <p:nvPr/>
        </p:nvSpPr>
        <p:spPr>
          <a:xfrm>
            <a:off x="753745" y="1553845"/>
            <a:ext cx="3230245" cy="368300"/>
          </a:xfrm>
          <a:prstGeom prst="rect">
            <a:avLst/>
          </a:prstGeom>
          <a:noFill/>
        </p:spPr>
        <p:txBody>
          <a:bodyPr wrap="square" rtlCol="0">
            <a:spAutoFit/>
          </a:bodyPr>
          <a:lstStyle/>
          <a:p>
            <a:r>
              <a:rPr lang="zh-CN" altLang="en-US"/>
              <a:t>顶点拟合</a:t>
            </a:r>
          </a:p>
        </p:txBody>
      </p:sp>
      <p:sp>
        <p:nvSpPr>
          <p:cNvPr id="12" name="文本框 11"/>
          <p:cNvSpPr txBox="1"/>
          <p:nvPr/>
        </p:nvSpPr>
        <p:spPr>
          <a:xfrm>
            <a:off x="7793355" y="1553845"/>
            <a:ext cx="3230245" cy="368300"/>
          </a:xfrm>
          <a:prstGeom prst="rect">
            <a:avLst/>
          </a:prstGeom>
          <a:noFill/>
        </p:spPr>
        <p:txBody>
          <a:bodyPr wrap="square" rtlCol="0">
            <a:spAutoFit/>
          </a:bodyPr>
          <a:lstStyle/>
          <a:p>
            <a:r>
              <a:rPr lang="zh-CN" altLang="en-US"/>
              <a:t>运动学拟合</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占位符 5"/>
          <p:cNvPicPr>
            <a:picLocks noGrp="1" noChangeAspect="1"/>
          </p:cNvPicPr>
          <p:nvPr>
            <p:ph type="pic" sz="quarter" idx="11"/>
          </p:nvPr>
        </p:nvPicPr>
        <p:blipFill>
          <a:blip r:embed="rId7">
            <a:extLst>
              <a:ext uri="{28A0092B-C50C-407E-A947-70E740481C1C}">
                <a14:useLocalDpi xmlns:a14="http://schemas.microsoft.com/office/drawing/2010/main" val="0"/>
              </a:ext>
            </a:extLst>
          </a:blip>
          <a:srcRect t="6154" b="6154"/>
          <a:stretch>
            <a:fillRect/>
          </a:stretch>
        </p:blipFill>
        <p:spPr>
          <a:xfrm>
            <a:off x="0" y="0"/>
            <a:ext cx="12192000" cy="3937917"/>
          </a:xfrm>
        </p:spPr>
      </p:pic>
      <p:pic>
        <p:nvPicPr>
          <p:cNvPr id="16" name="图片 15"/>
          <p:cNvPicPr>
            <a:picLocks noChangeAspect="1"/>
          </p:cNvPicPr>
          <p:nvPr/>
        </p:nvPicPr>
        <p:blipFill rotWithShape="1">
          <a:blip r:embed="rId8" cstate="print">
            <a:extLst>
              <a:ext uri="{28A0092B-C50C-407E-A947-70E740481C1C}">
                <a14:useLocalDpi xmlns:a14="http://schemas.microsoft.com/office/drawing/2010/main" val="0"/>
              </a:ext>
            </a:extLst>
          </a:blip>
          <a:srcRect l="-663" r="-1971" b="67298"/>
          <a:stretch>
            <a:fillRect/>
          </a:stretch>
        </p:blipFill>
        <p:spPr>
          <a:xfrm>
            <a:off x="37463" y="174172"/>
            <a:ext cx="2338303" cy="745056"/>
          </a:xfrm>
          <a:prstGeom prst="rect">
            <a:avLst/>
          </a:prstGeom>
        </p:spPr>
      </p:pic>
      <p:grpSp>
        <p:nvGrpSpPr>
          <p:cNvPr id="7" name="组合 6"/>
          <p:cNvGrpSpPr/>
          <p:nvPr/>
        </p:nvGrpSpPr>
        <p:grpSpPr>
          <a:xfrm>
            <a:off x="1357433" y="4331020"/>
            <a:ext cx="9979640" cy="1614564"/>
            <a:chOff x="4034" y="4887"/>
            <a:chExt cx="11787" cy="1907"/>
          </a:xfrm>
        </p:grpSpPr>
        <p:grpSp>
          <p:nvGrpSpPr>
            <p:cNvPr id="8" name="组合 7"/>
            <p:cNvGrpSpPr/>
            <p:nvPr/>
          </p:nvGrpSpPr>
          <p:grpSpPr>
            <a:xfrm>
              <a:off x="5604" y="4887"/>
              <a:ext cx="10217" cy="1907"/>
              <a:chOff x="4744350" y="4137569"/>
              <a:chExt cx="8650483" cy="1614564"/>
            </a:xfrm>
          </p:grpSpPr>
          <p:cxnSp>
            <p:nvCxnSpPr>
              <p:cNvPr id="11" name="直接连接符 10"/>
              <p:cNvCxnSpPr/>
              <p:nvPr>
                <p:custDataLst>
                  <p:tags r:id="rId3"/>
                </p:custDataLst>
              </p:nvPr>
            </p:nvCxnSpPr>
            <p:spPr>
              <a:xfrm>
                <a:off x="4744350" y="4137569"/>
                <a:ext cx="0" cy="16145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4955181" y="4281504"/>
                <a:ext cx="8439652" cy="1014730"/>
              </a:xfrm>
              <a:prstGeom prst="rect">
                <a:avLst/>
              </a:prstGeom>
              <a:noFill/>
            </p:spPr>
            <p:txBody>
              <a:bodyPr wrap="square" rtlCol="0">
                <a:spAutoFit/>
                <a:scene3d>
                  <a:camera prst="orthographicFront"/>
                  <a:lightRig rig="threePt" dir="t"/>
                </a:scene3d>
                <a:sp3d contourW="12700"/>
              </a:bodyPr>
              <a:lstStyle/>
              <a:p>
                <a:pPr algn="just" defTabSz="685800">
                  <a:lnSpc>
                    <a:spcPct val="125000"/>
                  </a:lnSpc>
                </a:pPr>
                <a:r>
                  <a:rPr lang="zh-CN" altLang="en-US" sz="4800" b="1" dirty="0">
                    <a:sym typeface="+mn-ea"/>
                  </a:rPr>
                  <a:t>性能测试</a:t>
                </a:r>
                <a:r>
                  <a:rPr lang="en-US" altLang="zh-CN" sz="4800" b="1" dirty="0">
                    <a:sym typeface="+mn-ea"/>
                  </a:rPr>
                  <a:t> </a:t>
                </a:r>
                <a:endParaRPr lang="zh-CN" altLang="en-US" sz="4800" b="1" dirty="0">
                  <a:solidFill>
                    <a:prstClr val="black"/>
                  </a:solidFill>
                  <a:latin typeface="Century Gothic" panose="020B0502020202020204" pitchFamily="34" charset="0"/>
                  <a:ea typeface="微软雅黑" panose="020B0503020204020204" charset="-122"/>
                </a:endParaRPr>
              </a:p>
            </p:txBody>
          </p:sp>
        </p:grpSp>
        <p:sp>
          <p:nvSpPr>
            <p:cNvPr id="13" name="文本框 12"/>
            <p:cNvSpPr txBox="1"/>
            <p:nvPr>
              <p:custDataLst>
                <p:tags r:id="rId2"/>
              </p:custDataLst>
            </p:nvPr>
          </p:nvSpPr>
          <p:spPr>
            <a:xfrm>
              <a:off x="4034" y="5057"/>
              <a:ext cx="1876" cy="1562"/>
            </a:xfrm>
            <a:prstGeom prst="rect">
              <a:avLst/>
            </a:prstGeom>
            <a:noFill/>
          </p:spPr>
          <p:txBody>
            <a:bodyPr wrap="square" rtlCol="0">
              <a:spAutoFit/>
            </a:bodyPr>
            <a:lstStyle/>
            <a:p>
              <a:r>
                <a:rPr lang="en-US" altLang="zh-CN" sz="8000" b="1" dirty="0">
                  <a:latin typeface="Adobe 黑体 Std R" panose="020B0400000000000000" pitchFamily="34" charset="-122"/>
                  <a:ea typeface="Adobe 黑体 Std R" panose="020B0400000000000000" pitchFamily="34" charset="-122"/>
                </a:rPr>
                <a:t>4</a:t>
              </a:r>
            </a:p>
          </p:txBody>
        </p:sp>
      </p:grpSp>
      <p:cxnSp>
        <p:nvCxnSpPr>
          <p:cNvPr id="2" name="直接连接符 1"/>
          <p:cNvCxnSpPr/>
          <p:nvPr/>
        </p:nvCxnSpPr>
        <p:spPr>
          <a:xfrm>
            <a:off x="2989990" y="5419788"/>
            <a:ext cx="2490470" cy="5715"/>
          </a:xfrm>
          <a:prstGeom prst="line">
            <a:avLst/>
          </a:prstGeom>
          <a:ln w="28575">
            <a:solidFill>
              <a:srgbClr val="9F040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38"/>
    </mc:Choice>
    <mc:Fallback xmlns="">
      <p:transition spd="slow" advTm="253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0" y="1"/>
            <a:ext cx="3171825" cy="6858000"/>
          </a:xfrm>
          <a:prstGeom prst="rect">
            <a:avLst/>
          </a:prstGeom>
          <a:solidFill>
            <a:srgbClr val="9F040D"/>
          </a:solidFill>
          <a:ln>
            <a:solidFill>
              <a:srgbClr val="9F04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 name="TextBox 7"/>
          <p:cNvSpPr txBox="1"/>
          <p:nvPr/>
        </p:nvSpPr>
        <p:spPr>
          <a:xfrm>
            <a:off x="6089651" y="5815607"/>
            <a:ext cx="2057400" cy="2153840"/>
          </a:xfrm>
          <a:prstGeom prst="rect">
            <a:avLst/>
          </a:prstGeom>
        </p:spPr>
        <p:txBody>
          <a:bodyPr lIns="33866" tIns="33866" rIns="33866" bIns="33866" rtlCol="0" anchor="ctr"/>
          <a:lstStyle/>
          <a:p>
            <a:pPr algn="ctr">
              <a:lnSpc>
                <a:spcPts val="1330"/>
              </a:lnSpc>
            </a:pPr>
            <a:endParaRPr sz="1200"/>
          </a:p>
        </p:txBody>
      </p:sp>
      <p:sp>
        <p:nvSpPr>
          <p:cNvPr id="9" name="TextBox 9"/>
          <p:cNvSpPr txBox="1"/>
          <p:nvPr/>
        </p:nvSpPr>
        <p:spPr>
          <a:xfrm>
            <a:off x="690245" y="2890520"/>
            <a:ext cx="2317115" cy="538480"/>
          </a:xfrm>
          <a:prstGeom prst="rect">
            <a:avLst/>
          </a:prstGeom>
        </p:spPr>
        <p:txBody>
          <a:bodyPr wrap="square" lIns="0" tIns="0" rIns="0" bIns="0" rtlCol="0" anchor="t">
            <a:spAutoFit/>
          </a:bodyPr>
          <a:lstStyle/>
          <a:p>
            <a:pPr algn="ctr">
              <a:lnSpc>
                <a:spcPts val="4200"/>
              </a:lnSpc>
            </a:pPr>
            <a:r>
              <a:rPr lang="zh-CN" altLang="en-US" sz="4000" b="1" dirty="0">
                <a:solidFill>
                  <a:schemeClr val="bg1"/>
                </a:solidFill>
                <a:latin typeface="+mj-ea"/>
                <a:ea typeface="+mj-ea"/>
                <a:cs typeface="+mj-ea"/>
              </a:rPr>
              <a:t>目录</a:t>
            </a:r>
          </a:p>
        </p:txBody>
      </p:sp>
      <p:pic>
        <p:nvPicPr>
          <p:cNvPr id="45" name="图片 44"/>
          <p:cNvPicPr>
            <a:picLocks noChangeAspect="1"/>
          </p:cNvPicPr>
          <p:nvPr/>
        </p:nvPicPr>
        <p:blipFill rotWithShape="1">
          <a:blip r:embed="rId3" cstate="print">
            <a:extLst>
              <a:ext uri="{28A0092B-C50C-407E-A947-70E740481C1C}">
                <a14:useLocalDpi xmlns:a14="http://schemas.microsoft.com/office/drawing/2010/main" val="0"/>
              </a:ext>
            </a:extLst>
          </a:blip>
          <a:srcRect l="-663" r="-1971" b="67298"/>
          <a:stretch>
            <a:fillRect/>
          </a:stretch>
        </p:blipFill>
        <p:spPr>
          <a:xfrm>
            <a:off x="9853697" y="88447"/>
            <a:ext cx="2338303" cy="745056"/>
          </a:xfrm>
          <a:prstGeom prst="rect">
            <a:avLst/>
          </a:prstGeom>
        </p:spPr>
      </p:pic>
      <p:sp>
        <p:nvSpPr>
          <p:cNvPr id="28" name="矩形 27"/>
          <p:cNvSpPr/>
          <p:nvPr/>
        </p:nvSpPr>
        <p:spPr>
          <a:xfrm>
            <a:off x="500803" y="833503"/>
            <a:ext cx="11190395" cy="5195823"/>
          </a:xfrm>
          <a:prstGeom prst="rect">
            <a:avLst/>
          </a:prstGeom>
          <a:noFill/>
          <a:ln w="57150">
            <a:solidFill>
              <a:srgbClr val="FFFFFF"/>
            </a:solid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矩形 28"/>
          <p:cNvSpPr/>
          <p:nvPr/>
        </p:nvSpPr>
        <p:spPr>
          <a:xfrm>
            <a:off x="3171825" y="833755"/>
            <a:ext cx="8781415" cy="5214620"/>
          </a:xfrm>
          <a:prstGeom prst="rect">
            <a:avLst/>
          </a:prstGeom>
          <a:noFill/>
          <a:ln w="57150">
            <a:solidFill>
              <a:srgbClr val="C00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0" name="组合 9"/>
          <p:cNvGrpSpPr/>
          <p:nvPr/>
        </p:nvGrpSpPr>
        <p:grpSpPr>
          <a:xfrm>
            <a:off x="3171613" y="1922264"/>
            <a:ext cx="9126855" cy="3013399"/>
            <a:chOff x="3095942" y="1317873"/>
            <a:chExt cx="6845141" cy="2260049"/>
          </a:xfrm>
        </p:grpSpPr>
        <p:sp>
          <p:nvSpPr>
            <p:cNvPr id="2" name="文本框 1"/>
            <p:cNvSpPr txBox="1"/>
            <p:nvPr/>
          </p:nvSpPr>
          <p:spPr>
            <a:xfrm>
              <a:off x="3100228" y="1317873"/>
              <a:ext cx="6496050" cy="437674"/>
            </a:xfrm>
            <a:prstGeom prst="rect">
              <a:avLst/>
            </a:prstGeom>
            <a:noFill/>
            <a:ln>
              <a:noFill/>
            </a:ln>
          </p:spPr>
          <p:txBody>
            <a:bodyPr wrap="square" rtlCol="0">
              <a:spAutoFit/>
            </a:bodyPr>
            <a:lstStyle/>
            <a:p>
              <a:pPr algn="l"/>
              <a:r>
                <a:rPr lang="en-US" altLang="zh-CN" sz="3200" b="1" dirty="0"/>
                <a:t>01    </a:t>
              </a:r>
              <a:r>
                <a:rPr lang="zh-CN" altLang="en-US" sz="3200" b="1" dirty="0"/>
                <a:t>研究背景</a:t>
              </a:r>
            </a:p>
          </p:txBody>
        </p:sp>
        <p:grpSp>
          <p:nvGrpSpPr>
            <p:cNvPr id="6" name="组合 5"/>
            <p:cNvGrpSpPr/>
            <p:nvPr/>
          </p:nvGrpSpPr>
          <p:grpSpPr>
            <a:xfrm>
              <a:off x="3095942" y="1925093"/>
              <a:ext cx="6845141" cy="1652829"/>
              <a:chOff x="3095942" y="2326660"/>
              <a:chExt cx="6845141" cy="1652829"/>
            </a:xfrm>
          </p:grpSpPr>
          <p:sp>
            <p:nvSpPr>
              <p:cNvPr id="3" name="文本框 2"/>
              <p:cNvSpPr txBox="1"/>
              <p:nvPr/>
            </p:nvSpPr>
            <p:spPr>
              <a:xfrm>
                <a:off x="3100228" y="2326660"/>
                <a:ext cx="6840855" cy="437674"/>
              </a:xfrm>
              <a:prstGeom prst="rect">
                <a:avLst/>
              </a:prstGeom>
              <a:noFill/>
              <a:ln>
                <a:noFill/>
              </a:ln>
            </p:spPr>
            <p:txBody>
              <a:bodyPr wrap="square" rtlCol="0">
                <a:spAutoFit/>
              </a:bodyPr>
              <a:lstStyle/>
              <a:p>
                <a:pPr algn="l"/>
                <a:r>
                  <a:rPr lang="en-US" altLang="zh-CN" sz="3200" b="1" dirty="0"/>
                  <a:t>02    </a:t>
                </a:r>
                <a:r>
                  <a:rPr lang="zh-CN" altLang="en-US" sz="3200" b="1" dirty="0"/>
                  <a:t>物理需求和框架设计</a:t>
                </a:r>
              </a:p>
            </p:txBody>
          </p:sp>
          <p:sp>
            <p:nvSpPr>
              <p:cNvPr id="5" name="文本框 4"/>
              <p:cNvSpPr txBox="1"/>
              <p:nvPr/>
            </p:nvSpPr>
            <p:spPr>
              <a:xfrm>
                <a:off x="3095942" y="2934831"/>
                <a:ext cx="6448901" cy="437674"/>
              </a:xfrm>
              <a:prstGeom prst="rect">
                <a:avLst/>
              </a:prstGeom>
              <a:noFill/>
              <a:ln>
                <a:noFill/>
              </a:ln>
            </p:spPr>
            <p:txBody>
              <a:bodyPr wrap="square" rtlCol="0">
                <a:spAutoFit/>
              </a:bodyPr>
              <a:lstStyle/>
              <a:p>
                <a:pPr algn="l"/>
                <a:r>
                  <a:rPr lang="en-US" altLang="zh-CN" sz="3200" b="1" dirty="0"/>
                  <a:t>03    </a:t>
                </a:r>
                <a:r>
                  <a:rPr lang="zh-CN" altLang="en-US" sz="3200" b="1" dirty="0"/>
                  <a:t>应用与验证</a:t>
                </a:r>
              </a:p>
            </p:txBody>
          </p:sp>
          <p:sp>
            <p:nvSpPr>
              <p:cNvPr id="4" name="文本框 3"/>
              <p:cNvSpPr txBox="1"/>
              <p:nvPr/>
            </p:nvSpPr>
            <p:spPr>
              <a:xfrm>
                <a:off x="3095942" y="3541815"/>
                <a:ext cx="5856096" cy="437674"/>
              </a:xfrm>
              <a:prstGeom prst="rect">
                <a:avLst/>
              </a:prstGeom>
              <a:noFill/>
              <a:ln>
                <a:noFill/>
              </a:ln>
            </p:spPr>
            <p:txBody>
              <a:bodyPr wrap="square" rtlCol="0">
                <a:spAutoFit/>
              </a:bodyPr>
              <a:lstStyle/>
              <a:p>
                <a:pPr algn="l"/>
                <a:r>
                  <a:rPr lang="en-US" altLang="zh-CN" sz="3200" b="1" dirty="0"/>
                  <a:t>04    </a:t>
                </a:r>
                <a:r>
                  <a:rPr lang="zh-CN" altLang="en-US" sz="3200" b="1" dirty="0"/>
                  <a:t>性能检测</a:t>
                </a:r>
                <a:r>
                  <a:rPr lang="en-US" altLang="zh-CN" sz="3200" b="1" dirty="0"/>
                  <a:t> </a:t>
                </a:r>
              </a:p>
            </p:txBody>
          </p:sp>
        </p:grpSp>
      </p:grpSp>
    </p:spTree>
  </p:cSld>
  <p:clrMapOvr>
    <a:masterClrMapping/>
  </p:clrMapOvr>
  <mc:AlternateContent xmlns:mc="http://schemas.openxmlformats.org/markup-compatibility/2006" xmlns:p14="http://schemas.microsoft.com/office/powerpoint/2010/main">
    <mc:Choice Requires="p14">
      <p:transition spd="slow" p14:dur="2000" advTm="3456"/>
    </mc:Choice>
    <mc:Fallback xmlns="">
      <p:transition spd="slow" advTm="345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49AE70B2-8BF9-45C0-BB95-33D1B9D3A854}" type="slidenum">
              <a:rPr lang="zh-CN" altLang="en-US" smtClean="0"/>
              <a:t>20</a:t>
            </a:fld>
            <a:endParaRPr lang="zh-CN" altLang="en-US"/>
          </a:p>
        </p:txBody>
      </p:sp>
      <p:sp>
        <p:nvSpPr>
          <p:cNvPr id="5" name="文本框 4"/>
          <p:cNvSpPr txBox="1"/>
          <p:nvPr/>
        </p:nvSpPr>
        <p:spPr>
          <a:xfrm>
            <a:off x="279400" y="338455"/>
            <a:ext cx="7929880" cy="368300"/>
          </a:xfrm>
          <a:prstGeom prst="rect">
            <a:avLst/>
          </a:prstGeom>
          <a:noFill/>
        </p:spPr>
        <p:txBody>
          <a:bodyPr wrap="square" rtlCol="0">
            <a:spAutoFit/>
          </a:bodyPr>
          <a:lstStyle/>
          <a:p>
            <a:endParaRPr lang="zh-CN" altLang="en-US"/>
          </a:p>
        </p:txBody>
      </p:sp>
      <p:sp>
        <p:nvSpPr>
          <p:cNvPr id="6" name="文本框 5"/>
          <p:cNvSpPr txBox="1"/>
          <p:nvPr/>
        </p:nvSpPr>
        <p:spPr>
          <a:xfrm>
            <a:off x="258445" y="123190"/>
            <a:ext cx="7838440" cy="583565"/>
          </a:xfrm>
          <a:prstGeom prst="rect">
            <a:avLst/>
          </a:prstGeom>
          <a:noFill/>
        </p:spPr>
        <p:txBody>
          <a:bodyPr wrap="square" rtlCol="0">
            <a:spAutoFit/>
          </a:bodyPr>
          <a:lstStyle/>
          <a:p>
            <a:r>
              <a:rPr lang="zh-CN" altLang="en-US" sz="3200">
                <a:solidFill>
                  <a:schemeClr val="bg1"/>
                </a:solidFill>
                <a:cs typeface="+mn-lt"/>
              </a:rPr>
              <a:t>性能分析</a:t>
            </a:r>
          </a:p>
        </p:txBody>
      </p:sp>
      <mc:AlternateContent xmlns:mc="http://schemas.openxmlformats.org/markup-compatibility/2006" xmlns:a14="http://schemas.microsoft.com/office/drawing/2010/main">
        <mc:Choice Requires="a14">
          <p:sp>
            <p:nvSpPr>
              <p:cNvPr id="2" name="文本框 1"/>
              <p:cNvSpPr txBox="1"/>
              <p:nvPr/>
            </p:nvSpPr>
            <p:spPr>
              <a:xfrm>
                <a:off x="258445" y="984885"/>
                <a:ext cx="6072505" cy="706755"/>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r>
                      <a:rPr lang="en-US" altLang="zh-CN" sz="2000" i="1">
                        <a:latin typeface="Cambria Math" panose="02040503050406030204" pitchFamily="18" charset="0"/>
                        <a:ea typeface="MS Mincho" charset="0"/>
                        <a:cs typeface="Cambria Math" panose="02040503050406030204" pitchFamily="18" charset="0"/>
                      </a:rPr>
                      <m:t> </m:t>
                    </m:r>
                  </m:oMath>
                </a14:m>
                <a:r>
                  <a:rPr lang="en-US" altLang="zh-CN" sz="2000"/>
                  <a:t>20</a:t>
                </a:r>
                <a:r>
                  <a:rPr lang="zh-CN" altLang="en-US" sz="2000"/>
                  <a:t>万</a:t>
                </a:r>
                <a:r>
                  <a:rPr lang="en-US" altLang="zh-CN" sz="2000"/>
                  <a:t> events</a:t>
                </a:r>
              </a:p>
              <a:p>
                <a:pPr indent="0">
                  <a:buFont typeface="Arial" panose="020B0604020202020204" pitchFamily="34" charset="0"/>
                  <a:buNone/>
                </a:pPr>
                <a:endParaRPr lang="en-US" altLang="zh-CN" sz="2000"/>
              </a:p>
            </p:txBody>
          </p:sp>
        </mc:Choice>
        <mc:Fallback xmlns="">
          <p:sp>
            <p:nvSpPr>
              <p:cNvPr id="2" name="文本框 1"/>
              <p:cNvSpPr txBox="1">
                <a:spLocks noRot="1" noChangeAspect="1" noMove="1" noResize="1" noEditPoints="1" noAdjustHandles="1" noChangeArrowheads="1" noChangeShapeType="1" noTextEdit="1"/>
              </p:cNvSpPr>
              <p:nvPr/>
            </p:nvSpPr>
            <p:spPr>
              <a:xfrm>
                <a:off x="258445" y="984885"/>
                <a:ext cx="6072505" cy="706755"/>
              </a:xfrm>
              <a:prstGeom prst="rect">
                <a:avLst/>
              </a:prstGeom>
              <a:blipFill rotWithShape="1">
                <a:blip r:embed="rId4"/>
                <a:stretch>
                  <a:fillRect/>
                </a:stretch>
              </a:blipFill>
            </p:spPr>
            <p:txBody>
              <a:bodyPr/>
              <a:lstStyle/>
              <a:p>
                <a:r>
                  <a:rPr lang="zh-CN" altLang="en-US">
                    <a:noFill/>
                  </a:rPr>
                  <a:t> </a:t>
                </a:r>
              </a:p>
            </p:txBody>
          </p:sp>
        </mc:Fallback>
      </mc:AlternateContent>
      <p:pic>
        <p:nvPicPr>
          <p:cNvPr id="3" name="图片 2"/>
          <p:cNvPicPr>
            <a:picLocks noChangeAspect="1"/>
          </p:cNvPicPr>
          <p:nvPr/>
        </p:nvPicPr>
        <p:blipFill>
          <a:blip r:embed="rId5"/>
          <a:stretch>
            <a:fillRect/>
          </a:stretch>
        </p:blipFill>
        <p:spPr>
          <a:xfrm>
            <a:off x="614680" y="1373505"/>
            <a:ext cx="7594600" cy="4110990"/>
          </a:xfrm>
          <a:prstGeom prst="rect">
            <a:avLst/>
          </a:prstGeom>
        </p:spPr>
      </p:pic>
      <p:sp>
        <p:nvSpPr>
          <p:cNvPr id="10" name="文本框 9"/>
          <p:cNvSpPr txBox="1"/>
          <p:nvPr/>
        </p:nvSpPr>
        <p:spPr>
          <a:xfrm>
            <a:off x="367030" y="5669280"/>
            <a:ext cx="11275695" cy="645160"/>
          </a:xfrm>
          <a:prstGeom prst="rect">
            <a:avLst/>
          </a:prstGeom>
          <a:noFill/>
        </p:spPr>
        <p:txBody>
          <a:bodyPr wrap="square" rtlCol="0">
            <a:spAutoFit/>
          </a:bodyPr>
          <a:lstStyle/>
          <a:p>
            <a:pPr marL="285750" indent="-285750">
              <a:buFont typeface="Wingdings" panose="05000000000000000000" charset="0"/>
              <a:buChar char="Ø"/>
            </a:pPr>
            <a:r>
              <a:rPr lang="en-US" altLang="zh-CN" dirty="0"/>
              <a:t>4</a:t>
            </a:r>
            <a:r>
              <a:rPr lang="zh-CN" altLang="en-US" dirty="0"/>
              <a:t>线程下，处理速度提升</a:t>
            </a:r>
            <a:r>
              <a:rPr lang="en-US" altLang="zh-CN" dirty="0"/>
              <a:t>251%</a:t>
            </a:r>
            <a:endParaRPr lang="zh-CN" altLang="en-US" dirty="0"/>
          </a:p>
          <a:p>
            <a:pPr marL="285750" indent="-285750">
              <a:buFont typeface="Wingdings" panose="05000000000000000000" charset="0"/>
              <a:buChar char="Ø"/>
            </a:pPr>
            <a:r>
              <a:rPr lang="zh-CN" altLang="en-US" dirty="0"/>
              <a:t>受限于数据读取速度和任务调用等必须串行进行的任务，</a:t>
            </a:r>
            <a:r>
              <a:rPr lang="en-US" altLang="zh-CN" dirty="0"/>
              <a:t>8</a:t>
            </a:r>
            <a:r>
              <a:rPr lang="zh-CN" altLang="en-US" dirty="0"/>
              <a:t>线程下速度提升不明显</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35" y="3764280"/>
            <a:ext cx="2501900" cy="767715"/>
          </a:xfrm>
          <a:prstGeom prst="rect">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矩形 6"/>
          <p:cNvSpPr/>
          <p:nvPr/>
        </p:nvSpPr>
        <p:spPr>
          <a:xfrm>
            <a:off x="635" y="338455"/>
            <a:ext cx="2501900" cy="767715"/>
          </a:xfrm>
          <a:prstGeom prst="rect">
            <a:avLst/>
          </a:prstGeom>
          <a:solidFill>
            <a:srgbClr val="9F040D"/>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669995" y="354400"/>
            <a:ext cx="10969200" cy="705600"/>
          </a:xfrm>
        </p:spPr>
        <p:txBody>
          <a:bodyPr/>
          <a:lstStyle/>
          <a:p>
            <a:r>
              <a:rPr lang="zh-CN" altLang="en-US">
                <a:solidFill>
                  <a:schemeClr val="bg1"/>
                </a:solidFill>
              </a:rPr>
              <a:t>总结</a:t>
            </a:r>
          </a:p>
        </p:txBody>
      </p:sp>
      <p:sp>
        <p:nvSpPr>
          <p:cNvPr id="4" name="灯片编号占位符 3"/>
          <p:cNvSpPr>
            <a:spLocks noGrp="1"/>
          </p:cNvSpPr>
          <p:nvPr>
            <p:ph type="sldNum" sz="quarter" idx="12"/>
          </p:nvPr>
        </p:nvSpPr>
        <p:spPr/>
        <p:txBody>
          <a:bodyPr>
            <a:noAutofit/>
          </a:bodyPr>
          <a:lstStyle/>
          <a:p>
            <a:fld id="{49AE70B2-8BF9-45C0-BB95-33D1B9D3A854}" type="slidenum">
              <a:rPr lang="zh-CN" altLang="en-US" sz="1600" b="0" smtClean="0">
                <a:latin typeface="Arial" panose="020B0604020202020204" pitchFamily="34" charset="0"/>
                <a:cs typeface="Arial" panose="020B0604020202020204" pitchFamily="34" charset="0"/>
              </a:rPr>
              <a:t>21</a:t>
            </a:fld>
            <a:endParaRPr lang="zh-CN" altLang="en-US" sz="1600" b="0">
              <a:latin typeface="Arial" panose="020B0604020202020204" pitchFamily="34" charset="0"/>
              <a:cs typeface="Arial" panose="020B0604020202020204" pitchFamily="34" charset="0"/>
            </a:endParaRPr>
          </a:p>
        </p:txBody>
      </p:sp>
      <p:sp>
        <p:nvSpPr>
          <p:cNvPr id="5" name="文本框 4"/>
          <p:cNvSpPr txBox="1"/>
          <p:nvPr/>
        </p:nvSpPr>
        <p:spPr>
          <a:xfrm>
            <a:off x="669925" y="3856355"/>
            <a:ext cx="6510655" cy="583565"/>
          </a:xfrm>
          <a:prstGeom prst="rect">
            <a:avLst/>
          </a:prstGeom>
          <a:noFill/>
        </p:spPr>
        <p:txBody>
          <a:bodyPr wrap="square" rtlCol="0">
            <a:spAutoFit/>
          </a:bodyPr>
          <a:lstStyle/>
          <a:p>
            <a:r>
              <a:rPr lang="zh-CN" altLang="en-US" sz="3200" dirty="0">
                <a:solidFill>
                  <a:schemeClr val="bg1"/>
                </a:solidFill>
                <a:cs typeface="+mn-lt"/>
              </a:rPr>
              <a:t>展望</a:t>
            </a:r>
          </a:p>
        </p:txBody>
      </p:sp>
      <mc:AlternateContent xmlns:mc="http://schemas.openxmlformats.org/markup-compatibility/2006" xmlns:a14="http://schemas.microsoft.com/office/drawing/2010/main">
        <mc:Choice Requires="a14">
          <p:sp>
            <p:nvSpPr>
              <p:cNvPr id="9" name="AutoShape 6"/>
              <p:cNvSpPr/>
              <p:nvPr/>
            </p:nvSpPr>
            <p:spPr>
              <a:xfrm>
                <a:off x="-203200" y="1106170"/>
                <a:ext cx="12339320" cy="2463800"/>
              </a:xfrm>
              <a:prstGeom prst="rect">
                <a:avLst/>
              </a:prstGeom>
              <a:noFill/>
              <a:ln w="12700" cap="flat" cmpd="sng">
                <a:noFill/>
                <a:prstDash val="solid"/>
                <a:round/>
              </a:ln>
            </p:spPr>
            <p:txBody>
              <a:bodyPr vert="horz" wrap="square" lIns="88900" tIns="50800" rIns="88900" bIns="50800" rtlCol="0" anchor="t" anchorCtr="0"/>
              <a:lstStyle>
                <a:lvl2pPr marL="977900" indent="-228600"/>
                <a:lvl3pPr marL="1435100" indent="-228600"/>
                <a:lvl4pPr marL="1892300" indent="-228600"/>
                <a:lvl5pPr marL="2349500" indent="-228600"/>
                <a:lvl6pPr marL="2806700" indent="-228600"/>
                <a:lvl7pPr marL="3263900" indent="-228600"/>
                <a:lvl8pPr marL="3721100" indent="-228600"/>
                <a:lvl9pPr marL="4178300" indent="-228600"/>
              </a:lstStyle>
              <a:p>
                <a:pPr marL="749300" lvl="1" indent="-279400" algn="l" fontAlgn="auto">
                  <a:lnSpc>
                    <a:spcPct val="150000"/>
                  </a:lnSpc>
                  <a:buClr>
                    <a:srgbClr val="000000"/>
                  </a:buClr>
                  <a:buFont typeface="Arial" panose="020B0604020202020204"/>
                  <a:buChar char="•"/>
                  <a:defRPr/>
                </a:pPr>
                <a:r>
                  <a:rPr lang="en-US" b="1"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框架成功构建：</a:t>
                </a:r>
                <a:r>
                  <a:rPr lang="en-US" b="0"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基于RDataFrame实现STCF并行</a:t>
                </a:r>
                <a:r>
                  <a:rPr lang="zh-CN" alt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物理</a:t>
                </a:r>
                <a:r>
                  <a:rPr lang="en-US" b="0"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分析框架</a:t>
                </a:r>
                <a:r>
                  <a:rPr lang="zh-CN" alt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a:t>
                </a:r>
                <a:r>
                  <a:rPr lang="en-US" b="0"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集成</a:t>
                </a:r>
                <a:r>
                  <a:rPr lang="en-US" b="0" i="0" u="none" strike="noStrike" dirty="0" err="1">
                    <a:solidFill>
                      <a:srgbClr val="C00000"/>
                    </a:solidFill>
                    <a:latin typeface="微软雅黑" panose="020B0503020204020204" charset="-122"/>
                    <a:ea typeface="微软雅黑" panose="020B0503020204020204" charset="-122"/>
                    <a:cs typeface="微软雅黑" panose="020B0503020204020204" charset="-122"/>
                    <a:sym typeface="Noto Sans SC" panose="020B0200000000000000" charset="-122"/>
                  </a:rPr>
                  <a:t>顶点拟合、运动学拟合</a:t>
                </a:r>
                <a:r>
                  <a:rPr lang="zh-CN" altLang="en-US" b="0" i="0" u="none" strike="noStrike" dirty="0">
                    <a:solidFill>
                      <a:srgbClr val="C00000"/>
                    </a:solidFill>
                    <a:latin typeface="微软雅黑" panose="020B0503020204020204" charset="-122"/>
                    <a:ea typeface="微软雅黑" panose="020B0503020204020204" charset="-122"/>
                    <a:cs typeface="微软雅黑" panose="020B0503020204020204" charset="-122"/>
                    <a:sym typeface="Noto Sans SC" panose="020B0200000000000000" charset="-122"/>
                  </a:rPr>
                  <a:t>、</a:t>
                </a:r>
                <a:r>
                  <a:rPr lang="en-US" b="0" i="0" u="none" strike="noStrike" dirty="0" err="1">
                    <a:solidFill>
                      <a:srgbClr val="C00000"/>
                    </a:solidFill>
                    <a:latin typeface="微软雅黑" panose="020B0503020204020204" charset="-122"/>
                    <a:ea typeface="微软雅黑" panose="020B0503020204020204" charset="-122"/>
                    <a:cs typeface="微软雅黑" panose="020B0503020204020204" charset="-122"/>
                    <a:sym typeface="Noto Sans SC" panose="020B0200000000000000" charset="-122"/>
                  </a:rPr>
                  <a:t>GlobalPID</a:t>
                </a:r>
                <a:r>
                  <a:rPr lang="zh-CN" alt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工具</a:t>
                </a:r>
                <a:endParaRPr lang="en-US" dirty="0">
                  <a:solidFill>
                    <a:schemeClr val="tx1"/>
                  </a:solidFill>
                  <a:latin typeface="微软雅黑" panose="020B0503020204020204" charset="-122"/>
                  <a:ea typeface="微软雅黑" panose="020B0503020204020204" charset="-122"/>
                  <a:cs typeface="微软雅黑" panose="020B0503020204020204" charset="-122"/>
                </a:endParaRPr>
              </a:p>
              <a:p>
                <a:pPr marL="749300" lvl="1" indent="-279400" algn="l" fontAlgn="auto">
                  <a:lnSpc>
                    <a:spcPct val="150000"/>
                  </a:lnSpc>
                  <a:buClr>
                    <a:srgbClr val="000000"/>
                  </a:buClr>
                  <a:buFont typeface="Arial" panose="020B0604020202020204"/>
                  <a:buChar char="•"/>
                </a:pPr>
                <a:r>
                  <a:rPr lang="en-US" b="1"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物理正确性验证</a:t>
                </a:r>
                <a:r>
                  <a:rPr lang="en-US" b="1" i="0" u="none" strike="noStrike"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14:m>
                  <m:oMath xmlns:m="http://schemas.openxmlformats.org/officeDocument/2006/math">
                    <m:r>
                      <a:rPr lang="en-US" b="0">
                        <a:solidFill>
                          <a:schemeClr val="tx1"/>
                        </a:solidFill>
                        <a:latin typeface="Cambria Math" panose="02040503050406030204" pitchFamily="18" charset="0"/>
                        <a:ea typeface="微软雅黑" panose="020B0503020204020204" charset="-122"/>
                        <a:cs typeface="Cambria Math" panose="02040503050406030204" pitchFamily="18" charset="0"/>
                      </a:rPr>
                      <m:t>𝐽</m:t>
                    </m:r>
                    <m:r>
                      <a:rPr lang="en-US">
                        <a:solidFill>
                          <a:schemeClr val="tx1"/>
                        </a:solidFill>
                        <a:latin typeface="Cambria Math" panose="02040503050406030204" pitchFamily="18" charset="0"/>
                        <a:ea typeface="MS Mincho" charset="0"/>
                        <a:cs typeface="Cambria Math" panose="02040503050406030204" pitchFamily="18" charset="0"/>
                      </a:rPr>
                      <m:t>/</m:t>
                    </m:r>
                    <m:r>
                      <a:rPr lang="en-US">
                        <a:solidFill>
                          <a:schemeClr val="tx1"/>
                        </a:solidFill>
                        <a:latin typeface="Cambria Math" panose="02040503050406030204" pitchFamily="18" charset="0"/>
                        <a:ea typeface="MS Mincho" charset="0"/>
                        <a:cs typeface="Cambria Math" panose="02040503050406030204" pitchFamily="18" charset="0"/>
                      </a:rPr>
                      <m:t>𝜓</m:t>
                    </m:r>
                    <m:r>
                      <a:rPr lang="en-US">
                        <a:solidFill>
                          <a:schemeClr val="tx1"/>
                        </a:solidFill>
                        <a:latin typeface="Cambria Math" panose="02040503050406030204" pitchFamily="18" charset="0"/>
                        <a:ea typeface="MS Mincho" charset="0"/>
                        <a:cs typeface="Cambria Math" panose="02040503050406030204" pitchFamily="18" charset="0"/>
                      </a:rPr>
                      <m:t>→</m:t>
                    </m:r>
                    <m:r>
                      <a:rPr lang="en-US">
                        <a:solidFill>
                          <a:schemeClr val="tx1"/>
                        </a:solidFill>
                        <a:latin typeface="Cambria Math" panose="02040503050406030204" pitchFamily="18" charset="0"/>
                        <a:ea typeface="MS Mincho" charset="0"/>
                        <a:cs typeface="Cambria Math" panose="02040503050406030204" pitchFamily="18" charset="0"/>
                      </a:rPr>
                      <m:t>𝜌</m:t>
                    </m:r>
                    <m:sSup>
                      <m:sSupPr>
                        <m:ctrlPr>
                          <a:rPr lang="en-US" i="1">
                            <a:solidFill>
                              <a:schemeClr val="tx1"/>
                            </a:solidFill>
                            <a:latin typeface="Cambria Math" panose="02040503050406030204" pitchFamily="18" charset="0"/>
                            <a:ea typeface="微软雅黑" panose="020B0503020204020204" charset="-122"/>
                            <a:cs typeface="Cambria Math" panose="02040503050406030204" pitchFamily="18" charset="0"/>
                          </a:rPr>
                        </m:ctrlPr>
                      </m:sSupPr>
                      <m:e>
                        <m:r>
                          <a:rPr lang="en-US">
                            <a:solidFill>
                              <a:schemeClr val="tx1"/>
                            </a:solidFill>
                            <a:latin typeface="Cambria Math" panose="02040503050406030204" pitchFamily="18" charset="0"/>
                            <a:ea typeface="MS Mincho" charset="0"/>
                            <a:cs typeface="Cambria Math" panose="02040503050406030204" pitchFamily="18" charset="0"/>
                          </a:rPr>
                          <m:t>𝜋</m:t>
                        </m:r>
                      </m:e>
                      <m:sup>
                        <m:r>
                          <a:rPr lang="en-US" b="0">
                            <a:solidFill>
                              <a:schemeClr val="tx1"/>
                            </a:solidFill>
                            <a:latin typeface="Cambria Math" panose="02040503050406030204" pitchFamily="18" charset="0"/>
                            <a:ea typeface="MS Mincho" charset="0"/>
                            <a:cs typeface="Cambria Math" panose="02040503050406030204" pitchFamily="18" charset="0"/>
                          </a:rPr>
                          <m:t>0</m:t>
                        </m:r>
                      </m:sup>
                    </m:sSup>
                    <m:r>
                      <a:rPr lang="en-US" b="0">
                        <a:solidFill>
                          <a:schemeClr val="tx1"/>
                        </a:solidFill>
                        <a:latin typeface="Cambria Math" panose="02040503050406030204" pitchFamily="18" charset="0"/>
                        <a:ea typeface="MS Mincho" charset="0"/>
                        <a:cs typeface="Cambria Math" panose="02040503050406030204" pitchFamily="18" charset="0"/>
                      </a:rPr>
                      <m:t> </m:t>
                    </m:r>
                    <m:r>
                      <a:rPr lang="en-US" b="0">
                        <a:solidFill>
                          <a:schemeClr val="tx1"/>
                        </a:solidFill>
                        <a:latin typeface="Cambria Math" panose="02040503050406030204" pitchFamily="18" charset="0"/>
                        <a:ea typeface="MS Mincho" charset="0"/>
                        <a:cs typeface="Cambria Math" panose="02040503050406030204" pitchFamily="18" charset="0"/>
                      </a:rPr>
                      <m:t>，</m:t>
                    </m:r>
                    <m:r>
                      <a:rPr lang="en-US" b="0">
                        <a:solidFill>
                          <a:schemeClr val="tx1"/>
                        </a:solidFill>
                        <a:latin typeface="Cambria Math" panose="02040503050406030204" pitchFamily="18" charset="0"/>
                        <a:ea typeface="微软雅黑" panose="020B0503020204020204" charset="-122"/>
                        <a:cs typeface="Cambria Math" panose="02040503050406030204" pitchFamily="18" charset="0"/>
                      </a:rPr>
                      <m:t>𝐽</m:t>
                    </m:r>
                    <m:r>
                      <a:rPr lang="en-US">
                        <a:solidFill>
                          <a:schemeClr val="tx1"/>
                        </a:solidFill>
                        <a:latin typeface="Cambria Math" panose="02040503050406030204" pitchFamily="18" charset="0"/>
                        <a:ea typeface="MS Mincho" charset="0"/>
                        <a:cs typeface="Cambria Math" panose="02040503050406030204" pitchFamily="18" charset="0"/>
                      </a:rPr>
                      <m:t>/</m:t>
                    </m:r>
                    <m:r>
                      <a:rPr lang="en-US">
                        <a:solidFill>
                          <a:schemeClr val="tx1"/>
                        </a:solidFill>
                        <a:latin typeface="Cambria Math" panose="02040503050406030204" pitchFamily="18" charset="0"/>
                        <a:ea typeface="MS Mincho" charset="0"/>
                        <a:cs typeface="Cambria Math" panose="02040503050406030204" pitchFamily="18" charset="0"/>
                      </a:rPr>
                      <m:t>𝜓</m:t>
                    </m:r>
                    <m:r>
                      <a:rPr lang="en-US">
                        <a:solidFill>
                          <a:schemeClr val="tx1"/>
                        </a:solidFill>
                        <a:latin typeface="Cambria Math" panose="02040503050406030204" pitchFamily="18" charset="0"/>
                        <a:ea typeface="MS Mincho" charset="0"/>
                        <a:cs typeface="Cambria Math" panose="02040503050406030204" pitchFamily="18" charset="0"/>
                      </a:rPr>
                      <m:t>→</m:t>
                    </m:r>
                    <m:r>
                      <m:rPr>
                        <m:sty m:val="p"/>
                      </m:rPr>
                      <a:rPr lang="en-US">
                        <a:solidFill>
                          <a:schemeClr val="tx1"/>
                        </a:solidFill>
                        <a:latin typeface="Cambria Math" panose="02040503050406030204" pitchFamily="18" charset="0"/>
                        <a:ea typeface="微软雅黑" panose="020B0503020204020204" charset="-122"/>
                        <a:cs typeface="Cambria Math" panose="02040503050406030204" pitchFamily="18" charset="0"/>
                      </a:rPr>
                      <m:t>Λ</m:t>
                    </m:r>
                    <m:acc>
                      <m:accPr>
                        <m:chr m:val="̅"/>
                        <m:ctrlPr>
                          <a:rPr lang="en-US" b="0" i="1">
                            <a:solidFill>
                              <a:schemeClr val="tx1"/>
                            </a:solidFill>
                            <a:latin typeface="Cambria Math" panose="02040503050406030204" pitchFamily="18" charset="0"/>
                            <a:ea typeface="微软雅黑" panose="020B0503020204020204" charset="-122"/>
                            <a:cs typeface="Cambria Math" panose="02040503050406030204" pitchFamily="18" charset="0"/>
                          </a:rPr>
                        </m:ctrlPr>
                      </m:accPr>
                      <m:e>
                        <m:r>
                          <m:rPr>
                            <m:sty m:val="p"/>
                          </m:rPr>
                          <a:rPr lang="en-US" b="0">
                            <a:solidFill>
                              <a:schemeClr val="tx1"/>
                            </a:solidFill>
                            <a:latin typeface="Cambria Math" panose="02040503050406030204" pitchFamily="18" charset="0"/>
                            <a:ea typeface="微软雅黑" panose="020B0503020204020204" charset="-122"/>
                            <a:cs typeface="Cambria Math" panose="02040503050406030204" pitchFamily="18" charset="0"/>
                          </a:rPr>
                          <m:t>Λ</m:t>
                        </m:r>
                      </m:e>
                    </m:acc>
                  </m:oMath>
                </a14:m>
                <a:r>
                  <a:rPr 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 </a:t>
                </a:r>
                <a:r>
                  <a:rPr lang="en-US" b="0"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分析结果与现有OSCAR软件一致，确保了物理分析流程与结论的</a:t>
                </a:r>
                <a:r>
                  <a:rPr lang="en-US" b="0" i="0" u="none" strike="noStrike" dirty="0" err="1">
                    <a:solidFill>
                      <a:srgbClr val="C00000"/>
                    </a:solidFill>
                    <a:latin typeface="微软雅黑" panose="020B0503020204020204" charset="-122"/>
                    <a:ea typeface="微软雅黑" panose="020B0503020204020204" charset="-122"/>
                    <a:cs typeface="微软雅黑" panose="020B0503020204020204" charset="-122"/>
                    <a:sym typeface="Noto Sans SC" panose="020B0200000000000000" charset="-122"/>
                  </a:rPr>
                  <a:t>准确性</a:t>
                </a:r>
                <a:endParaRPr 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a:p>
                <a:pPr marL="749300" lvl="1" indent="-279400" algn="l" fontAlgn="auto">
                  <a:lnSpc>
                    <a:spcPct val="150000"/>
                  </a:lnSpc>
                  <a:buClr>
                    <a:srgbClr val="000000"/>
                  </a:buClr>
                  <a:buFont typeface="Arial" panose="020B0604020202020204"/>
                  <a:buChar char="•"/>
                </a:pPr>
                <a:r>
                  <a:rPr lang="en-US" b="1"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显著性能提升：</a:t>
                </a:r>
                <a:r>
                  <a:rPr lang="en-US" dirty="0" err="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在多线程环境下显著缩短数据分析耗时</a:t>
                </a:r>
                <a:endParaRPr 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a:p>
                <a:pPr marL="749300" lvl="1" indent="-279400" algn="l" fontAlgn="auto">
                  <a:lnSpc>
                    <a:spcPct val="150000"/>
                  </a:lnSpc>
                  <a:buClr>
                    <a:srgbClr val="000000"/>
                  </a:buClr>
                  <a:buFont typeface="Arial" panose="020B0604020202020204"/>
                  <a:buChar char="•"/>
                </a:pPr>
                <a:r>
                  <a:rPr lang="en-US" b="1"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用户友好的接口设计：</a:t>
                </a:r>
                <a:r>
                  <a:rPr lang="en-US" b="0" i="0" u="none" strike="noStrike" dirty="0" err="1">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支持声明式编程范式，极大降低了物理学家的使用与开发门槛</a:t>
                </a:r>
                <a:endParaRPr lang="en-US" b="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p:txBody>
          </p:sp>
        </mc:Choice>
        <mc:Fallback xmlns="">
          <p:sp>
            <p:nvSpPr>
              <p:cNvPr id="9" name="AutoShape 6"/>
              <p:cNvSpPr>
                <a:spLocks noRot="1" noChangeAspect="1" noMove="1" noResize="1" noEditPoints="1" noAdjustHandles="1" noChangeArrowheads="1" noChangeShapeType="1" noTextEdit="1"/>
              </p:cNvSpPr>
              <p:nvPr/>
            </p:nvSpPr>
            <p:spPr>
              <a:xfrm>
                <a:off x="-203200" y="1106170"/>
                <a:ext cx="12339320" cy="2463800"/>
              </a:xfrm>
              <a:prstGeom prst="rect">
                <a:avLst/>
              </a:prstGeom>
              <a:blipFill>
                <a:blip r:embed="rId4"/>
                <a:stretch>
                  <a:fillRect r="-988"/>
                </a:stretch>
              </a:blipFill>
              <a:ln w="12700" cap="flat" cmpd="sng">
                <a:noFill/>
                <a:prstDash val="solid"/>
                <a:round/>
              </a:ln>
            </p:spPr>
            <p:txBody>
              <a:bodyPr/>
              <a:lstStyle/>
              <a:p>
                <a:r>
                  <a:rPr lang="zh-CN" altLang="en-US">
                    <a:noFill/>
                  </a:rPr>
                  <a:t> </a:t>
                </a:r>
              </a:p>
            </p:txBody>
          </p:sp>
        </mc:Fallback>
      </mc:AlternateContent>
      <p:sp>
        <p:nvSpPr>
          <p:cNvPr id="10" name="AutoShape 8"/>
          <p:cNvSpPr/>
          <p:nvPr/>
        </p:nvSpPr>
        <p:spPr>
          <a:xfrm>
            <a:off x="370840" y="4661535"/>
            <a:ext cx="11435715" cy="15240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77900" indent="-228600"/>
            <a:lvl3pPr marL="1435100" indent="-228600"/>
            <a:lvl4pPr marL="1892300" indent="-228600"/>
            <a:lvl5pPr marL="2349500" indent="-228600"/>
            <a:lvl6pPr marL="2806700" indent="-228600"/>
            <a:lvl7pPr marL="3263900" indent="-228600"/>
            <a:lvl8pPr marL="3721100" indent="-228600"/>
            <a:lvl9pPr marL="4178300" indent="-228600"/>
          </a:lstStyle>
          <a:p>
            <a:pPr marL="292100" indent="-279400" algn="l" fontAlgn="auto">
              <a:lnSpc>
                <a:spcPct val="150000"/>
              </a:lnSpc>
              <a:buClr>
                <a:srgbClr val="000000"/>
              </a:buClr>
              <a:buFont typeface="Arial" panose="020B0604020202020204"/>
              <a:buChar char="•"/>
              <a:defRPr/>
            </a:pPr>
            <a:r>
              <a:rPr lang="en-US" b="1"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模型深度适配：</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深入对接</a:t>
            </a:r>
            <a:r>
              <a:rPr lang="zh-CN" alt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物理分析专用数据模型</a:t>
            </a:r>
            <a:r>
              <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优化数据读写与</a:t>
            </a:r>
            <a:r>
              <a:rPr lang="zh-CN" alt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处理</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逻辑，进一步释放框架性能</a:t>
            </a:r>
            <a:r>
              <a:rPr lang="zh-CN" alt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潜力</a:t>
            </a:r>
            <a:endParaRPr lang="en-US" dirty="0"/>
          </a:p>
          <a:p>
            <a:pPr marL="292100" indent="-279400" algn="l" fontAlgn="auto">
              <a:lnSpc>
                <a:spcPct val="150000"/>
              </a:lnSpc>
              <a:buClr>
                <a:srgbClr val="000000"/>
              </a:buClr>
              <a:buFont typeface="Arial" panose="020B0604020202020204"/>
              <a:buChar char="•"/>
            </a:pPr>
            <a:r>
              <a:rPr lang="en-US" b="1"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工具生态扩展：</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持续集成D-tagging等关键物理分析工具，完善框架功能矩阵，覆盖更多研究场景</a:t>
            </a:r>
            <a:endPar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042285" y="3429000"/>
            <a:ext cx="5949950" cy="1106805"/>
          </a:xfrm>
          <a:prstGeom prst="rect">
            <a:avLst/>
          </a:prstGeom>
          <a:noFill/>
        </p:spPr>
        <p:txBody>
          <a:bodyPr wrap="square" rtlCol="0">
            <a:spAutoFit/>
          </a:bodyPr>
          <a:lstStyle/>
          <a:p>
            <a:pPr algn="ctr"/>
            <a:r>
              <a:rPr lang="en-US" altLang="zh-CN" sz="6600">
                <a:latin typeface="Calibri" panose="020F0502020204030204" charset="0"/>
                <a:cs typeface="Calibri" panose="020F0502020204030204" charset="0"/>
              </a:rPr>
              <a:t>THANKS!</a:t>
            </a:r>
          </a:p>
        </p:txBody>
      </p:sp>
      <p:pic>
        <p:nvPicPr>
          <p:cNvPr id="2" name="图片 1"/>
          <p:cNvPicPr>
            <a:picLocks noChangeAspect="1"/>
          </p:cNvPicPr>
          <p:nvPr/>
        </p:nvPicPr>
        <p:blipFill>
          <a:blip r:embed="rId3"/>
          <a:stretch>
            <a:fillRect/>
          </a:stretch>
        </p:blipFill>
        <p:spPr>
          <a:xfrm>
            <a:off x="4811395" y="401955"/>
            <a:ext cx="2568575" cy="2650490"/>
          </a:xfrm>
          <a:prstGeom prst="rect">
            <a:avLst/>
          </a:prstGeom>
        </p:spPr>
      </p:pic>
      <p:grpSp>
        <p:nvGrpSpPr>
          <p:cNvPr id="16" name="组合 15"/>
          <p:cNvGrpSpPr/>
          <p:nvPr/>
        </p:nvGrpSpPr>
        <p:grpSpPr>
          <a:xfrm>
            <a:off x="0" y="5746750"/>
            <a:ext cx="12191365" cy="1111250"/>
            <a:chOff x="0" y="7794"/>
            <a:chExt cx="19199" cy="1750"/>
          </a:xfrm>
        </p:grpSpPr>
        <p:grpSp>
          <p:nvGrpSpPr>
            <p:cNvPr id="3" name="Group 2"/>
            <p:cNvGrpSpPr/>
            <p:nvPr/>
          </p:nvGrpSpPr>
          <p:grpSpPr>
            <a:xfrm>
              <a:off x="0" y="7794"/>
              <a:ext cx="7199" cy="1750"/>
              <a:chOff x="0" y="0"/>
              <a:chExt cx="2664521" cy="736882"/>
            </a:xfrm>
          </p:grpSpPr>
          <p:sp>
            <p:nvSpPr>
              <p:cNvPr id="6" name="Freeform 3"/>
              <p:cNvSpPr/>
              <p:nvPr/>
            </p:nvSpPr>
            <p:spPr>
              <a:xfrm>
                <a:off x="0" y="0"/>
                <a:ext cx="2664521" cy="736882"/>
              </a:xfrm>
              <a:prstGeom prst="rect">
                <a:avLst/>
              </a:prstGeom>
              <a:solidFill>
                <a:srgbClr val="9F040D"/>
              </a:solidFill>
            </p:spPr>
            <p:txBody>
              <a:bodyPr/>
              <a:lstStyle/>
              <a:p>
                <a:endParaRPr lang="zh-CN" altLang="en-US" sz="900"/>
              </a:p>
            </p:txBody>
          </p:sp>
          <p:sp>
            <p:nvSpPr>
              <p:cNvPr id="7" name="TextBox 4"/>
              <p:cNvSpPr txBox="1"/>
              <p:nvPr/>
            </p:nvSpPr>
            <p:spPr>
              <a:xfrm>
                <a:off x="0" y="-38100"/>
                <a:ext cx="812800" cy="850900"/>
              </a:xfrm>
              <a:prstGeom prst="rect">
                <a:avLst/>
              </a:prstGeom>
            </p:spPr>
            <p:txBody>
              <a:bodyPr lIns="25400" tIns="25400" rIns="25400" bIns="25400" rtlCol="0" anchor="ctr"/>
              <a:lstStyle/>
              <a:p>
                <a:pPr algn="ctr">
                  <a:lnSpc>
                    <a:spcPts val="1330"/>
                  </a:lnSpc>
                </a:pPr>
                <a:endParaRPr sz="900"/>
              </a:p>
            </p:txBody>
          </p:sp>
        </p:grpSp>
        <p:grpSp>
          <p:nvGrpSpPr>
            <p:cNvPr id="8" name="Group 5"/>
            <p:cNvGrpSpPr/>
            <p:nvPr/>
          </p:nvGrpSpPr>
          <p:grpSpPr>
            <a:xfrm>
              <a:off x="7199" y="7794"/>
              <a:ext cx="12000" cy="1750"/>
              <a:chOff x="0" y="0"/>
              <a:chExt cx="2664521" cy="736882"/>
            </a:xfrm>
          </p:grpSpPr>
          <p:sp>
            <p:nvSpPr>
              <p:cNvPr id="9" name="Freeform 6"/>
              <p:cNvSpPr/>
              <p:nvPr/>
            </p:nvSpPr>
            <p:spPr>
              <a:xfrm>
                <a:off x="0" y="0"/>
                <a:ext cx="2664521" cy="736882"/>
              </a:xfrm>
              <a:prstGeom prst="rect">
                <a:avLst/>
              </a:prstGeom>
              <a:solidFill>
                <a:srgbClr val="9F040D"/>
              </a:solidFill>
            </p:spPr>
            <p:txBody>
              <a:bodyPr/>
              <a:lstStyle/>
              <a:p>
                <a:endParaRPr lang="zh-CN" altLang="en-US" sz="900"/>
              </a:p>
            </p:txBody>
          </p:sp>
          <p:sp>
            <p:nvSpPr>
              <p:cNvPr id="10" name="TextBox 7"/>
              <p:cNvSpPr txBox="1"/>
              <p:nvPr/>
            </p:nvSpPr>
            <p:spPr>
              <a:xfrm>
                <a:off x="0" y="-38100"/>
                <a:ext cx="812800" cy="850900"/>
              </a:xfrm>
              <a:prstGeom prst="rect">
                <a:avLst/>
              </a:prstGeom>
            </p:spPr>
            <p:txBody>
              <a:bodyPr lIns="25400" tIns="25400" rIns="25400" bIns="25400" rtlCol="0" anchor="ctr"/>
              <a:lstStyle/>
              <a:p>
                <a:pPr algn="ctr">
                  <a:lnSpc>
                    <a:spcPts val="1330"/>
                  </a:lnSpc>
                </a:pPr>
                <a:endParaRPr sz="900"/>
              </a:p>
            </p:txBody>
          </p:sp>
        </p:grpSp>
        <p:grpSp>
          <p:nvGrpSpPr>
            <p:cNvPr id="11" name="Group 11"/>
            <p:cNvGrpSpPr/>
            <p:nvPr/>
          </p:nvGrpSpPr>
          <p:grpSpPr>
            <a:xfrm>
              <a:off x="3275" y="8356"/>
              <a:ext cx="4052" cy="440"/>
              <a:chOff x="-145627" y="-211246"/>
              <a:chExt cx="6861385" cy="745068"/>
            </a:xfrm>
          </p:grpSpPr>
          <p:sp>
            <p:nvSpPr>
              <p:cNvPr id="12" name="Freeform 12"/>
              <p:cNvSpPr/>
              <p:nvPr/>
            </p:nvSpPr>
            <p:spPr>
              <a:xfrm>
                <a:off x="-145627" y="-211246"/>
                <a:ext cx="800946" cy="695961"/>
              </a:xfrm>
              <a:custGeom>
                <a:avLst/>
                <a:gdLst/>
                <a:ahLst/>
                <a:cxnLst/>
                <a:rect l="l" t="t" r="r" b="b"/>
                <a:pathLst>
                  <a:path w="654484" h="484926">
                    <a:moveTo>
                      <a:pt x="0" y="0"/>
                    </a:moveTo>
                    <a:lnTo>
                      <a:pt x="654484" y="0"/>
                    </a:lnTo>
                    <a:lnTo>
                      <a:pt x="654484" y="484926"/>
                    </a:lnTo>
                    <a:lnTo>
                      <a:pt x="0" y="484926"/>
                    </a:lnTo>
                    <a:lnTo>
                      <a:pt x="0" y="0"/>
                    </a:lnTo>
                    <a:close/>
                  </a:path>
                </a:pathLst>
              </a:custGeom>
              <a:blipFill>
                <a:blip r:embed="rId4"/>
                <a:stretch>
                  <a:fillRect/>
                </a:stretch>
              </a:blipFill>
            </p:spPr>
            <p:txBody>
              <a:bodyPr/>
              <a:lstStyle/>
              <a:p>
                <a:endParaRPr lang="en-US" altLang="zh-CN" sz="900"/>
              </a:p>
            </p:txBody>
          </p:sp>
          <p:sp>
            <p:nvSpPr>
              <p:cNvPr id="13" name="TextBox 13"/>
              <p:cNvSpPr txBox="1"/>
              <p:nvPr/>
            </p:nvSpPr>
            <p:spPr>
              <a:xfrm>
                <a:off x="821266" y="-40219"/>
                <a:ext cx="5894492" cy="574041"/>
              </a:xfrm>
              <a:prstGeom prst="rect">
                <a:avLst/>
              </a:prstGeom>
            </p:spPr>
            <p:txBody>
              <a:bodyPr wrap="square" lIns="0" tIns="0" rIns="0" bIns="0" rtlCol="0" anchor="t">
                <a:spAutoFit/>
              </a:bodyPr>
              <a:lstStyle/>
              <a:p>
                <a:pPr>
                  <a:lnSpc>
                    <a:spcPts val="1680"/>
                  </a:lnSpc>
                  <a:spcBef>
                    <a:spcPct val="0"/>
                  </a:spcBef>
                </a:pPr>
                <a:r>
                  <a:rPr lang="en-US" altLang="zh-CN" spc="180" dirty="0">
                    <a:solidFill>
                      <a:srgbClr val="FFFFFF"/>
                    </a:solidFill>
                    <a:latin typeface="Calibri" panose="020F0502020204030204" charset="0"/>
                    <a:ea typeface="思源黑体 Medium" panose="020B0600000000000000" charset="-122"/>
                    <a:cs typeface="Calibri" panose="020F0502020204030204" charset="0"/>
                  </a:rPr>
                  <a:t>Reporter:</a:t>
                </a:r>
                <a:r>
                  <a:rPr lang="zh-CN" altLang="en-US" spc="180" dirty="0">
                    <a:solidFill>
                      <a:srgbClr val="FFFFFF"/>
                    </a:solidFill>
                    <a:latin typeface="Calibri" panose="020F0502020204030204" charset="0"/>
                    <a:ea typeface="思源黑体 Medium" panose="020B0600000000000000" charset="-122"/>
                    <a:cs typeface="Calibri" panose="020F0502020204030204" charset="0"/>
                  </a:rPr>
                  <a:t>杨莹</a:t>
                </a:r>
              </a:p>
            </p:txBody>
          </p:sp>
        </p:grpSp>
        <p:grpSp>
          <p:nvGrpSpPr>
            <p:cNvPr id="14" name="组合 13"/>
            <p:cNvGrpSpPr/>
            <p:nvPr/>
          </p:nvGrpSpPr>
          <p:grpSpPr>
            <a:xfrm>
              <a:off x="13282" y="8437"/>
              <a:ext cx="5120" cy="359"/>
              <a:chOff x="8697" y="7037"/>
              <a:chExt cx="4096" cy="359"/>
            </a:xfrm>
          </p:grpSpPr>
          <p:sp>
            <p:nvSpPr>
              <p:cNvPr id="15" name="TextBox 9"/>
              <p:cNvSpPr txBox="1"/>
              <p:nvPr/>
            </p:nvSpPr>
            <p:spPr>
              <a:xfrm>
                <a:off x="9073" y="7057"/>
                <a:ext cx="3720" cy="339"/>
              </a:xfrm>
              <a:prstGeom prst="rect">
                <a:avLst/>
              </a:prstGeom>
            </p:spPr>
            <p:txBody>
              <a:bodyPr wrap="square" lIns="0" tIns="0" rIns="0" bIns="0" rtlCol="0" anchor="t">
                <a:spAutoFit/>
              </a:bodyPr>
              <a:lstStyle/>
              <a:p>
                <a:pPr>
                  <a:lnSpc>
                    <a:spcPts val="1680"/>
                  </a:lnSpc>
                  <a:spcBef>
                    <a:spcPct val="0"/>
                  </a:spcBef>
                </a:pPr>
                <a:r>
                  <a:rPr lang="en-US" altLang="zh-CN" spc="180" dirty="0">
                    <a:solidFill>
                      <a:srgbClr val="FFFFFF"/>
                    </a:solidFill>
                    <a:latin typeface="Calibri" panose="020F0502020204030204" charset="0"/>
                    <a:ea typeface="思源黑体 Medium" panose="020B0600000000000000" charset="-122"/>
                    <a:cs typeface="Calibri" panose="020F0502020204030204" charset="0"/>
                  </a:rPr>
                  <a:t>Date</a:t>
                </a:r>
                <a:r>
                  <a:rPr lang="zh-CN" altLang="en-US" spc="180" dirty="0">
                    <a:solidFill>
                      <a:srgbClr val="FFFFFF"/>
                    </a:solidFill>
                    <a:latin typeface="Calibri" panose="020F0502020204030204" charset="0"/>
                    <a:ea typeface="思源黑体 Medium" panose="020B0600000000000000" charset="-122"/>
                    <a:cs typeface="Calibri" panose="020F0502020204030204" charset="0"/>
                  </a:rPr>
                  <a:t>：</a:t>
                </a:r>
                <a:r>
                  <a:rPr lang="en-US" altLang="zh-CN" spc="180" dirty="0">
                    <a:solidFill>
                      <a:srgbClr val="FFFFFF"/>
                    </a:solidFill>
                    <a:latin typeface="Calibri" panose="020F0502020204030204" charset="0"/>
                    <a:ea typeface="思源黑体 Medium" panose="020B0600000000000000" charset="-122"/>
                    <a:cs typeface="Calibri" panose="020F0502020204030204" charset="0"/>
                  </a:rPr>
                  <a:t>2026.7.2</a:t>
                </a:r>
                <a:endParaRPr lang="en-US" spc="180" dirty="0">
                  <a:solidFill>
                    <a:srgbClr val="FFFFFF"/>
                  </a:solidFill>
                  <a:latin typeface="Calibri" panose="020F0502020204030204" charset="0"/>
                  <a:ea typeface="思源黑体 Medium" panose="020B0600000000000000" charset="-122"/>
                  <a:cs typeface="Calibri" panose="020F0502020204030204" charset="0"/>
                </a:endParaRPr>
              </a:p>
            </p:txBody>
          </p:sp>
          <p:sp>
            <p:nvSpPr>
              <p:cNvPr id="19" name="上凸带形 18"/>
              <p:cNvSpPr/>
              <p:nvPr/>
            </p:nvSpPr>
            <p:spPr>
              <a:xfrm>
                <a:off x="8697" y="7037"/>
                <a:ext cx="375" cy="311"/>
              </a:xfrm>
              <a:prstGeom prst="ribbon2">
                <a:avLst>
                  <a:gd name="adj1" fmla="val 0"/>
                  <a:gd name="adj2" fmla="val 50000"/>
                </a:avLst>
              </a:prstGeom>
              <a:solidFill>
                <a:srgbClr val="FFFFFF"/>
              </a:solidFill>
              <a:ln>
                <a:solidFill>
                  <a:srgbClr val="9F040D"/>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900"/>
              </a:p>
            </p:txBody>
          </p:sp>
        </p:grpSp>
      </p:gr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49AE70B2-8BF9-45C0-BB95-33D1B9D3A854}" type="slidenum">
              <a:rPr lang="zh-CN" altLang="en-US" smtClean="0"/>
              <a:t>23</a:t>
            </a:fld>
            <a:endParaRPr lang="zh-CN" altLang="en-US"/>
          </a:p>
        </p:txBody>
      </p:sp>
      <mc:AlternateContent xmlns:mc="http://schemas.openxmlformats.org/markup-compatibility/2006" xmlns:a14="http://schemas.microsoft.com/office/drawing/2010/main">
        <mc:Choice Requires="a14">
          <p:sp>
            <p:nvSpPr>
              <p:cNvPr id="6" name="文本框 5"/>
              <p:cNvSpPr txBox="1"/>
              <p:nvPr/>
            </p:nvSpPr>
            <p:spPr>
              <a:xfrm>
                <a:off x="220980" y="85725"/>
                <a:ext cx="11671300" cy="1091565"/>
              </a:xfrm>
              <a:prstGeom prst="rect">
                <a:avLst/>
              </a:prstGeom>
              <a:noFill/>
            </p:spPr>
            <p:txBody>
              <a:bodyPr wrap="square" rtlCol="0">
                <a:spAutoFit/>
              </a:bodyPr>
              <a:lstStyle/>
              <a:p>
                <a:pPr indent="0">
                  <a:buFont typeface="Arial" panose="020B0604020202020204" pitchFamily="34" charset="0"/>
                  <a:buNone/>
                </a:pPr>
                <a:r>
                  <a:rPr lang="zh-CN" altLang="en-US" sz="3200" dirty="0">
                    <a:solidFill>
                      <a:schemeClr val="bg1"/>
                    </a:solidFill>
                  </a:rPr>
                  <a:t>分析算法示例：</a:t>
                </a:r>
                <a:r>
                  <a:rPr lang="en-US" altLang="zh-CN" sz="3200" dirty="0">
                    <a:solidFill>
                      <a:schemeClr val="bg1"/>
                    </a:solidFill>
                  </a:rPr>
                  <a:t> </a:t>
                </a:r>
                <a14:m>
                  <m:oMath xmlns:m="http://schemas.openxmlformats.org/officeDocument/2006/math">
                    <m:r>
                      <a:rPr lang="en-US" altLang="zh-CN" sz="3200" b="0" i="1" smtClean="0">
                        <a:solidFill>
                          <a:schemeClr val="bg1"/>
                        </a:solidFill>
                        <a:latin typeface="Cambria Math" panose="02040503050406030204" pitchFamily="18" charset="0"/>
                      </a:rPr>
                      <m:t>𝐽</m:t>
                    </m:r>
                    <m:r>
                      <a:rPr lang="en-US" altLang="zh-CN" sz="3200" i="1">
                        <a:solidFill>
                          <a:schemeClr val="bg1"/>
                        </a:solidFill>
                        <a:latin typeface="Cambria Math" panose="02040503050406030204" pitchFamily="18" charset="0"/>
                      </a:rPr>
                      <m:t>/</m:t>
                    </m:r>
                    <m:r>
                      <a:rPr lang="en-US" altLang="zh-CN" sz="3200" i="1" smtClean="0">
                        <a:solidFill>
                          <a:schemeClr val="bg1"/>
                        </a:solidFill>
                        <a:latin typeface="Cambria Math" panose="02040503050406030204" pitchFamily="18" charset="0"/>
                        <a:ea typeface="Cambria Math" panose="02040503050406030204" pitchFamily="18" charset="0"/>
                      </a:rPr>
                      <m:t>𝜓</m:t>
                    </m:r>
                    <m:r>
                      <a:rPr lang="en-US" altLang="zh-CN" sz="3200" i="1" smtClean="0">
                        <a:solidFill>
                          <a:schemeClr val="bg1"/>
                        </a:solidFill>
                        <a:latin typeface="Cambria Math" panose="02040503050406030204" pitchFamily="18" charset="0"/>
                        <a:ea typeface="Cambria Math" panose="02040503050406030204" pitchFamily="18" charset="0"/>
                      </a:rPr>
                      <m:t>→</m:t>
                    </m:r>
                    <m:r>
                      <a:rPr lang="el-GR" altLang="zh-CN" sz="3200" i="1">
                        <a:solidFill>
                          <a:schemeClr val="bg1"/>
                        </a:solidFill>
                        <a:latin typeface="Cambria Math" panose="02040503050406030204" pitchFamily="18" charset="0"/>
                        <a:ea typeface="Cambria Math" panose="02040503050406030204" pitchFamily="18" charset="0"/>
                      </a:rPr>
                      <m:t>𝜌</m:t>
                    </m:r>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0</m:t>
                        </m:r>
                      </m:sup>
                    </m:sSup>
                    <m:r>
                      <a:rPr lang="en-US" altLang="zh-CN" sz="3200" b="0" i="1" smtClean="0">
                        <a:solidFill>
                          <a:schemeClr val="bg1"/>
                        </a:solidFill>
                        <a:latin typeface="Cambria Math" panose="02040503050406030204" pitchFamily="18" charset="0"/>
                        <a:ea typeface="Cambria Math" panose="02040503050406030204" pitchFamily="18" charset="0"/>
                      </a:rPr>
                      <m:t>→</m:t>
                    </m:r>
                    <m:sSup>
                      <m:sSupPr>
                        <m:ctrlPr>
                          <a:rPr lang="en-US" altLang="zh-CN" sz="3200" b="0" i="1" smtClean="0">
                            <a:solidFill>
                              <a:schemeClr val="bg1"/>
                            </a:solidFill>
                            <a:latin typeface="Cambria Math" panose="02040503050406030204" pitchFamily="18" charset="0"/>
                            <a:ea typeface="Cambria Math" panose="02040503050406030204" pitchFamily="18" charset="0"/>
                          </a:rPr>
                        </m:ctrlPr>
                      </m:sSupPr>
                      <m:e>
                        <m:r>
                          <a:rPr lang="zh-CN" altLang="en-US" sz="3200" b="0" i="1" smtClean="0">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sSup>
                      <m:sSupPr>
                        <m:ctrlPr>
                          <a:rPr lang="en-US" altLang="zh-CN" sz="3200" i="1">
                            <a:solidFill>
                              <a:schemeClr val="bg1"/>
                            </a:solidFill>
                            <a:latin typeface="Cambria Math" panose="02040503050406030204" pitchFamily="18" charset="0"/>
                            <a:ea typeface="Cambria Math" panose="02040503050406030204" pitchFamily="18" charset="0"/>
                          </a:rPr>
                        </m:ctrlPr>
                      </m:sSupPr>
                      <m:e>
                        <m:r>
                          <a:rPr lang="zh-CN" altLang="en-US" sz="3200" i="1">
                            <a:solidFill>
                              <a:schemeClr val="bg1"/>
                            </a:solidFill>
                            <a:latin typeface="Cambria Math" panose="02040503050406030204" pitchFamily="18" charset="0"/>
                            <a:ea typeface="Cambria Math" panose="02040503050406030204" pitchFamily="18" charset="0"/>
                          </a:rPr>
                          <m:t>𝜋</m:t>
                        </m:r>
                      </m:e>
                      <m:sup>
                        <m:r>
                          <a:rPr lang="en-US" altLang="zh-CN" sz="3200" b="0" i="1" smtClean="0">
                            <a:solidFill>
                              <a:schemeClr val="bg1"/>
                            </a:solidFill>
                            <a:latin typeface="Cambria Math" panose="02040503050406030204" pitchFamily="18" charset="0"/>
                            <a:ea typeface="Cambria Math" panose="02040503050406030204" pitchFamily="18" charset="0"/>
                          </a:rPr>
                          <m:t>+</m:t>
                        </m:r>
                      </m:sup>
                    </m:sSup>
                    <m:r>
                      <a:rPr lang="zh-CN" altLang="en-US" sz="3200" i="1" smtClean="0">
                        <a:solidFill>
                          <a:schemeClr val="bg1"/>
                        </a:solidFill>
                        <a:latin typeface="Cambria Math" panose="02040503050406030204" pitchFamily="18" charset="0"/>
                        <a:ea typeface="Cambria Math" panose="02040503050406030204" pitchFamily="18" charset="0"/>
                      </a:rPr>
                      <m:t>𝛾𝛾</m:t>
                    </m:r>
                  </m:oMath>
                </a14:m>
                <a:endParaRPr lang="zh-CN" altLang="en-US" sz="3200" dirty="0">
                  <a:solidFill>
                    <a:schemeClr val="bg1"/>
                  </a:solidFill>
                </a:endParaRPr>
              </a:p>
              <a:p>
                <a:pPr marL="285750" indent="-285750">
                  <a:buFont typeface="Arial" panose="020B0604020202020204" pitchFamily="34" charset="0"/>
                  <a:buChar char="•"/>
                </a:pPr>
                <a:endParaRPr lang="zh-CN" altLang="en-US" sz="3200" dirty="0">
                  <a:solidFill>
                    <a:schemeClr val="bg1"/>
                  </a:solidFill>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220980" y="85725"/>
                <a:ext cx="11671300" cy="1091565"/>
              </a:xfrm>
              <a:prstGeom prst="rect">
                <a:avLst/>
              </a:prstGeom>
              <a:blipFill rotWithShape="1">
                <a:blip r:embed="rId4"/>
                <a:stretch>
                  <a:fillRect/>
                </a:stretch>
              </a:blipFill>
            </p:spPr>
            <p:txBody>
              <a:bodyPr/>
              <a:lstStyle/>
              <a:p>
                <a:r>
                  <a:rPr lang="zh-CN" altLang="en-US">
                    <a:noFill/>
                  </a:rPr>
                  <a:t> </a:t>
                </a:r>
              </a:p>
            </p:txBody>
          </p:sp>
        </mc:Fallback>
      </mc:AlternateContent>
      <p:sp>
        <p:nvSpPr>
          <p:cNvPr id="2" name="文本框 1"/>
          <p:cNvSpPr txBox="1"/>
          <p:nvPr/>
        </p:nvSpPr>
        <p:spPr>
          <a:xfrm>
            <a:off x="355600" y="1345565"/>
            <a:ext cx="4827270" cy="368300"/>
          </a:xfrm>
          <a:prstGeom prst="rect">
            <a:avLst/>
          </a:prstGeom>
          <a:noFill/>
        </p:spPr>
        <p:txBody>
          <a:bodyPr wrap="square" rtlCol="0">
            <a:spAutoFit/>
          </a:bodyPr>
          <a:lstStyle/>
          <a:p>
            <a:endParaRPr lang="zh-CN" altLang="en-US"/>
          </a:p>
        </p:txBody>
      </p:sp>
      <p:pic>
        <p:nvPicPr>
          <p:cNvPr id="3" name="图片 2" descr="b7f589a87e6fcf3e9f513f2813c87c7f"/>
          <p:cNvPicPr>
            <a:picLocks noChangeAspect="1"/>
          </p:cNvPicPr>
          <p:nvPr/>
        </p:nvPicPr>
        <p:blipFill>
          <a:blip r:embed="rId5"/>
          <a:stretch>
            <a:fillRect/>
          </a:stretch>
        </p:blipFill>
        <p:spPr>
          <a:xfrm>
            <a:off x="95250" y="880110"/>
            <a:ext cx="6988175" cy="5621020"/>
          </a:xfrm>
          <a:prstGeom prst="rect">
            <a:avLst/>
          </a:prstGeom>
        </p:spPr>
      </p:pic>
      <p:pic>
        <p:nvPicPr>
          <p:cNvPr id="4" name="图片 3" descr="e33c36f9711d228d16f881846e236ecd"/>
          <p:cNvPicPr>
            <a:picLocks noChangeAspect="1"/>
          </p:cNvPicPr>
          <p:nvPr/>
        </p:nvPicPr>
        <p:blipFill>
          <a:blip r:embed="rId6"/>
          <a:srcRect l="-71" t="12065"/>
          <a:stretch>
            <a:fillRect/>
          </a:stretch>
        </p:blipFill>
        <p:spPr>
          <a:xfrm>
            <a:off x="5443855" y="854710"/>
            <a:ext cx="8096885" cy="5459730"/>
          </a:xfrm>
          <a:prstGeom prst="rect">
            <a:avLst/>
          </a:prstGeom>
        </p:spPr>
      </p:pic>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49AE70B2-8BF9-45C0-BB95-33D1B9D3A854}" type="slidenum">
              <a:rPr lang="zh-CN" altLang="en-US" smtClean="0"/>
              <a:t>24</a:t>
            </a:fld>
            <a:endParaRPr lang="zh-CN" altLang="en-US"/>
          </a:p>
        </p:txBody>
      </p:sp>
      <mc:AlternateContent xmlns:mc="http://schemas.openxmlformats.org/markup-compatibility/2006" xmlns:a14="http://schemas.microsoft.com/office/drawing/2010/main">
        <mc:Choice Requires="a14">
          <p:sp>
            <p:nvSpPr>
              <p:cNvPr id="6" name="文本框 5"/>
              <p:cNvSpPr txBox="1"/>
              <p:nvPr/>
            </p:nvSpPr>
            <p:spPr>
              <a:xfrm>
                <a:off x="90170" y="119380"/>
                <a:ext cx="11411585" cy="588010"/>
              </a:xfrm>
              <a:prstGeom prst="rect">
                <a:avLst/>
              </a:prstGeom>
              <a:noFill/>
            </p:spPr>
            <p:txBody>
              <a:bodyPr wrap="square" rtlCol="0">
                <a:spAutoFit/>
              </a:bodyPr>
              <a:lstStyle/>
              <a:p>
                <a:pPr indent="0">
                  <a:buFont typeface="Arial" panose="020B0604020202020204" pitchFamily="34" charset="0"/>
                  <a:buNone/>
                </a:pPr>
                <a:r>
                  <a:rPr lang="en-US" altLang="zh-CN" sz="3200" dirty="0">
                    <a:solidFill>
                      <a:schemeClr val="bg1"/>
                    </a:solidFill>
                    <a:latin typeface="+mj-lt"/>
                    <a:cs typeface="+mj-lt"/>
                  </a:rPr>
                  <a:t>Analysis Codes and Python scripts for </a:t>
                </a:r>
                <a14:m>
                  <m:oMath xmlns:m="http://schemas.openxmlformats.org/officeDocument/2006/math">
                    <m:r>
                      <a:rPr lang="en-US" altLang="zh-CN" sz="3200" b="0" i="1" smtClean="0">
                        <a:solidFill>
                          <a:schemeClr val="bg1"/>
                        </a:solidFill>
                        <a:latin typeface="Cambria Math" panose="02040503050406030204" pitchFamily="18" charset="0"/>
                        <a:cs typeface="Cambria Math" panose="02040503050406030204" pitchFamily="18" charset="0"/>
                      </a:rPr>
                      <m:t>𝐽</m:t>
                    </m:r>
                    <m:r>
                      <a:rPr lang="en-US" altLang="zh-CN" sz="3200" i="1">
                        <a:solidFill>
                          <a:schemeClr val="bg1"/>
                        </a:solidFill>
                        <a:latin typeface="Cambria Math" panose="02040503050406030204" pitchFamily="18" charset="0"/>
                        <a:ea typeface="MS Mincho" charset="0"/>
                        <a:cs typeface="Cambria Math" panose="02040503050406030204" pitchFamily="18" charset="0"/>
                      </a:rPr>
                      <m:t>/</m:t>
                    </m:r>
                    <m:r>
                      <a:rPr lang="en-US" altLang="zh-CN" sz="3200" i="1" smtClean="0">
                        <a:solidFill>
                          <a:schemeClr val="bg1"/>
                        </a:solidFill>
                        <a:latin typeface="Cambria Math" panose="02040503050406030204" pitchFamily="18" charset="0"/>
                        <a:ea typeface="MS Mincho" charset="0"/>
                        <a:cs typeface="Cambria Math" panose="02040503050406030204" pitchFamily="18" charset="0"/>
                      </a:rPr>
                      <m:t>𝜓</m:t>
                    </m:r>
                    <m:r>
                      <a:rPr lang="en-US" altLang="zh-CN" sz="3200" i="1" smtClean="0">
                        <a:solidFill>
                          <a:schemeClr val="bg1"/>
                        </a:solidFill>
                        <a:latin typeface="Cambria Math" panose="02040503050406030204" pitchFamily="18" charset="0"/>
                        <a:ea typeface="MS Mincho" charset="0"/>
                        <a:cs typeface="Cambria Math" panose="02040503050406030204" pitchFamily="18" charset="0"/>
                      </a:rPr>
                      <m:t>→</m:t>
                    </m:r>
                    <m:r>
                      <m:rPr>
                        <m:sty m:val="p"/>
                      </m:rPr>
                      <a:rPr lang="el-GR" altLang="zh-CN" sz="320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Λ</m:t>
                    </m:r>
                    <m:acc>
                      <m:accPr>
                        <m:chr m:val="̅"/>
                        <m:ctrlPr>
                          <a:rPr lang="el-GR"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accPr>
                      <m:e>
                        <m:r>
                          <m:rPr>
                            <m:sty m:val="p"/>
                          </m:rPr>
                          <a:rPr lang="el-GR"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Λ</m:t>
                        </m:r>
                      </m:e>
                    </m:acc>
                    <m:r>
                      <a:rPr lang="en-US" altLang="zh-CN" sz="3200" b="0" i="1" smtClean="0">
                        <a:solidFill>
                          <a:schemeClr val="bg1"/>
                        </a:solidFill>
                        <a:latin typeface="Cambria Math" panose="02040503050406030204" pitchFamily="18" charset="0"/>
                        <a:ea typeface="MS Mincho" charset="0"/>
                        <a:cs typeface="Cambria Math" panose="02040503050406030204" pitchFamily="18" charset="0"/>
                      </a:rPr>
                      <m:t>→</m:t>
                    </m:r>
                    <m:r>
                      <a:rPr lang="en-US"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sSup>
                      <m:sSupPr>
                        <m:ctrlPr>
                          <a:rPr lang="en-US"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sSupPr>
                      <m:e>
                        <m:r>
                          <a:rPr lang="zh-CN" altLang="en-US" sz="3200" b="0" i="1" smtClean="0">
                            <a:solidFill>
                              <a:schemeClr val="bg1"/>
                            </a:solidFill>
                            <a:latin typeface="Cambria Math" panose="02040503050406030204" pitchFamily="18" charset="0"/>
                            <a:ea typeface="MS Mincho" charset="0"/>
                            <a:cs typeface="Cambria Math" panose="02040503050406030204" pitchFamily="18" charset="0"/>
                          </a:rPr>
                          <m:t>𝜋</m:t>
                        </m:r>
                      </m:e>
                      <m:sup>
                        <m:r>
                          <a:rPr lang="en-US" altLang="zh-CN" sz="3200" b="0" i="1" smtClean="0">
                            <a:solidFill>
                              <a:schemeClr val="bg1"/>
                            </a:solidFill>
                            <a:latin typeface="Cambria Math" panose="02040503050406030204" pitchFamily="18" charset="0"/>
                            <a:ea typeface="MS Mincho" charset="0"/>
                            <a:cs typeface="Cambria Math" panose="02040503050406030204" pitchFamily="18" charset="0"/>
                          </a:rPr>
                          <m:t>−</m:t>
                        </m:r>
                      </m:sup>
                    </m:sSup>
                    <m:acc>
                      <m:accPr>
                        <m:chr m:val="̅"/>
                        <m:ctrlPr>
                          <a:rPr lang="en-US"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accPr>
                      <m:e>
                        <m:r>
                          <a:rPr lang="en-US" altLang="zh-CN" sz="3200" b="0" i="1"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𝑝</m:t>
                        </m:r>
                      </m:e>
                    </m:acc>
                    <m:sSup>
                      <m:sSupPr>
                        <m:ctrlPr>
                          <a:rPr lang="en-US" altLang="zh-CN" sz="3200" i="1">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sSupPr>
                      <m:e>
                        <m:r>
                          <a:rPr lang="zh-CN" altLang="en-US" sz="3200" i="1">
                            <a:solidFill>
                              <a:schemeClr val="bg1"/>
                            </a:solidFill>
                            <a:latin typeface="Cambria Math" panose="02040503050406030204" pitchFamily="18" charset="0"/>
                            <a:ea typeface="MS Mincho" charset="0"/>
                            <a:cs typeface="Cambria Math" panose="02040503050406030204" pitchFamily="18" charset="0"/>
                          </a:rPr>
                          <m:t>𝜋</m:t>
                        </m:r>
                      </m:e>
                      <m:sup>
                        <m:r>
                          <a:rPr lang="en-US" altLang="zh-CN" sz="3200" b="0" i="1" smtClean="0">
                            <a:solidFill>
                              <a:schemeClr val="bg1"/>
                            </a:solidFill>
                            <a:latin typeface="Cambria Math" panose="02040503050406030204" pitchFamily="18" charset="0"/>
                            <a:ea typeface="MS Mincho" charset="0"/>
                            <a:cs typeface="Cambria Math" panose="02040503050406030204" pitchFamily="18" charset="0"/>
                          </a:rPr>
                          <m:t>+</m:t>
                        </m:r>
                      </m:sup>
                    </m:sSup>
                  </m:oMath>
                </a14:m>
                <a:endParaRPr lang="en-US" altLang="zh-CN" sz="3200" b="0" i="1" dirty="0">
                  <a:solidFill>
                    <a:schemeClr val="bg1"/>
                  </a:solidFill>
                  <a:latin typeface="Cambria Math" panose="02040503050406030204" pitchFamily="18" charset="0"/>
                  <a:ea typeface="Cambria Math" panose="02040503050406030204" pitchFamily="18" charset="0"/>
                  <a:cs typeface="Cambria Math" panose="02040503050406030204" pitchFamily="18" charset="0"/>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90170" y="119380"/>
                <a:ext cx="11411585" cy="588010"/>
              </a:xfrm>
              <a:prstGeom prst="rect">
                <a:avLst/>
              </a:prstGeom>
              <a:blipFill rotWithShape="1">
                <a:blip r:embed="rId4"/>
                <a:stretch>
                  <a:fillRect/>
                </a:stretch>
              </a:blipFill>
            </p:spPr>
            <p:txBody>
              <a:bodyPr/>
              <a:lstStyle/>
              <a:p>
                <a:r>
                  <a:rPr lang="zh-CN" altLang="en-US">
                    <a:noFill/>
                  </a:rPr>
                  <a:t> </a:t>
                </a:r>
              </a:p>
            </p:txBody>
          </p:sp>
        </mc:Fallback>
      </mc:AlternateContent>
      <p:sp>
        <p:nvSpPr>
          <p:cNvPr id="7" name="文本框 6"/>
          <p:cNvSpPr txBox="1"/>
          <p:nvPr/>
        </p:nvSpPr>
        <p:spPr>
          <a:xfrm>
            <a:off x="362585" y="1000760"/>
            <a:ext cx="7934960" cy="368300"/>
          </a:xfrm>
          <a:prstGeom prst="rect">
            <a:avLst/>
          </a:prstGeom>
          <a:noFill/>
        </p:spPr>
        <p:txBody>
          <a:bodyPr wrap="square" rtlCol="0">
            <a:spAutoFit/>
          </a:bodyPr>
          <a:lstStyle/>
          <a:p>
            <a:endParaRPr lang="zh-CN" altLang="en-US"/>
          </a:p>
        </p:txBody>
      </p:sp>
      <p:pic>
        <p:nvPicPr>
          <p:cNvPr id="2" name="图片 1" descr="394c7aaf77d05b8759c5cbe4f0a71ed6"/>
          <p:cNvPicPr>
            <a:picLocks noChangeAspect="1"/>
          </p:cNvPicPr>
          <p:nvPr/>
        </p:nvPicPr>
        <p:blipFill>
          <a:blip r:embed="rId5"/>
          <a:stretch>
            <a:fillRect/>
          </a:stretch>
        </p:blipFill>
        <p:spPr>
          <a:xfrm>
            <a:off x="42545" y="1232535"/>
            <a:ext cx="6366510" cy="4486275"/>
          </a:xfrm>
          <a:prstGeom prst="rect">
            <a:avLst/>
          </a:prstGeom>
        </p:spPr>
      </p:pic>
      <p:pic>
        <p:nvPicPr>
          <p:cNvPr id="3" name="图片 2" descr="7cdf95648ac8c24c0b3bc4b2e0999bef"/>
          <p:cNvPicPr>
            <a:picLocks noChangeAspect="1"/>
          </p:cNvPicPr>
          <p:nvPr/>
        </p:nvPicPr>
        <p:blipFill>
          <a:blip r:embed="rId6"/>
          <a:stretch>
            <a:fillRect/>
          </a:stretch>
        </p:blipFill>
        <p:spPr>
          <a:xfrm>
            <a:off x="6259195" y="1000760"/>
            <a:ext cx="5848350" cy="2947035"/>
          </a:xfrm>
          <a:prstGeom prst="rect">
            <a:avLst/>
          </a:prstGeom>
        </p:spPr>
      </p:pic>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nvSpPr>
        <p:spPr>
          <a:xfrm>
            <a:off x="3157220" y="1261110"/>
            <a:ext cx="1945005" cy="454025"/>
          </a:xfrm>
          <a:prstGeom prst="roundRect">
            <a:avLst/>
          </a:prstGeom>
          <a:solidFill>
            <a:schemeClr val="accent1">
              <a:lumMod val="60000"/>
              <a:lumOff val="4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文本框 3"/>
          <p:cNvSpPr txBox="1"/>
          <p:nvPr/>
        </p:nvSpPr>
        <p:spPr>
          <a:xfrm>
            <a:off x="149225" y="95885"/>
            <a:ext cx="11526520" cy="992505"/>
          </a:xfrm>
          <a:prstGeom prst="rect">
            <a:avLst/>
          </a:prstGeom>
          <a:noFill/>
        </p:spPr>
        <p:txBody>
          <a:bodyPr wrap="square" rtlCol="0">
            <a:noAutofit/>
          </a:bodyPr>
          <a:lstStyle/>
          <a:p>
            <a:pPr algn="l">
              <a:buClrTx/>
              <a:buSzTx/>
              <a:buFontTx/>
            </a:pPr>
            <a:r>
              <a:rPr lang="zh-CN" altLang="en-US" sz="3200" dirty="0">
                <a:solidFill>
                  <a:schemeClr val="bg1"/>
                </a:solidFill>
                <a:latin typeface="+mj-lt"/>
                <a:cs typeface="+mj-lt"/>
              </a:rPr>
              <a:t>需求分析</a:t>
            </a:r>
            <a:r>
              <a:rPr lang="en-US" altLang="zh-CN" sz="3200" dirty="0">
                <a:solidFill>
                  <a:schemeClr val="bg1"/>
                </a:solidFill>
                <a:latin typeface="+mj-lt"/>
                <a:cs typeface="+mj-lt"/>
              </a:rPr>
              <a:t> </a:t>
            </a:r>
            <a:r>
              <a:rPr lang="en-US" altLang="zh-CN" sz="3200" dirty="0">
                <a:latin typeface="+mj-lt"/>
                <a:cs typeface="+mj-lt"/>
              </a:rPr>
              <a:t> </a:t>
            </a:r>
          </a:p>
        </p:txBody>
      </p:sp>
      <p:sp>
        <p:nvSpPr>
          <p:cNvPr id="7" name="灯片编号占位符 6"/>
          <p:cNvSpPr>
            <a:spLocks noGrp="1"/>
          </p:cNvSpPr>
          <p:nvPr>
            <p:ph type="sldNum" sz="quarter" idx="12"/>
          </p:nvPr>
        </p:nvSpPr>
        <p:spPr/>
        <p:txBody>
          <a:bodyPr/>
          <a:lstStyle/>
          <a:p>
            <a:fld id="{49AE70B2-8BF9-45C0-BB95-33D1B9D3A854}" type="slidenum">
              <a:rPr lang="zh-CN" altLang="en-US" smtClean="0"/>
              <a:t>25</a:t>
            </a:fld>
            <a:endParaRPr lang="zh-CN" altLang="en-US"/>
          </a:p>
        </p:txBody>
      </p:sp>
      <p:cxnSp>
        <p:nvCxnSpPr>
          <p:cNvPr id="36" name="直接箭头连接符 35"/>
          <p:cNvCxnSpPr>
            <a:endCxn id="38" idx="1"/>
          </p:cNvCxnSpPr>
          <p:nvPr/>
        </p:nvCxnSpPr>
        <p:spPr>
          <a:xfrm flipV="1">
            <a:off x="5790565" y="4083685"/>
            <a:ext cx="1242695" cy="635"/>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48" name="组合 47"/>
          <p:cNvGrpSpPr/>
          <p:nvPr/>
        </p:nvGrpSpPr>
        <p:grpSpPr>
          <a:xfrm>
            <a:off x="-81517" y="1205193"/>
            <a:ext cx="10447335" cy="4580871"/>
            <a:chOff x="-159" y="1899"/>
            <a:chExt cx="17968" cy="7912"/>
          </a:xfrm>
        </p:grpSpPr>
        <p:sp>
          <p:nvSpPr>
            <p:cNvPr id="35" name="圆角矩形 34"/>
            <p:cNvSpPr/>
            <p:nvPr/>
          </p:nvSpPr>
          <p:spPr>
            <a:xfrm>
              <a:off x="5418" y="6220"/>
              <a:ext cx="4678" cy="1313"/>
            </a:xfrm>
            <a:prstGeom prst="roundRect">
              <a:avLst/>
            </a:prstGeom>
            <a:solidFill>
              <a:schemeClr val="accent1">
                <a:lumMod val="60000"/>
                <a:lumOff val="4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9" name="圆角矩形 18"/>
            <p:cNvSpPr/>
            <p:nvPr/>
          </p:nvSpPr>
          <p:spPr>
            <a:xfrm>
              <a:off x="5494" y="3929"/>
              <a:ext cx="4957" cy="892"/>
            </a:xfrm>
            <a:prstGeom prst="roundRect">
              <a:avLst/>
            </a:prstGeom>
            <a:solidFill>
              <a:schemeClr val="accent1">
                <a:lumMod val="60000"/>
                <a:lumOff val="4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7" name="圆角矩形 16"/>
            <p:cNvSpPr/>
            <p:nvPr/>
          </p:nvSpPr>
          <p:spPr>
            <a:xfrm>
              <a:off x="115" y="4851"/>
              <a:ext cx="3814" cy="1378"/>
            </a:xfrm>
            <a:prstGeom prst="roundRect">
              <a:avLst/>
            </a:prstGeom>
            <a:solidFill>
              <a:schemeClr val="accent1">
                <a:lumMod val="20000"/>
                <a:lumOff val="8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p:cNvSpPr txBox="1"/>
            <p:nvPr/>
          </p:nvSpPr>
          <p:spPr>
            <a:xfrm>
              <a:off x="5455" y="4049"/>
              <a:ext cx="5884" cy="636"/>
            </a:xfrm>
            <a:prstGeom prst="rect">
              <a:avLst/>
            </a:prstGeom>
            <a:noFill/>
          </p:spPr>
          <p:txBody>
            <a:bodyPr wrap="square" rtlCol="0">
              <a:spAutoFit/>
            </a:bodyPr>
            <a:lstStyle/>
            <a:p>
              <a:r>
                <a:rPr lang="zh-CN" altLang="en-US"/>
                <a:t>硬件需求：多核</a:t>
              </a:r>
              <a:r>
                <a:rPr lang="en-US" altLang="zh-CN"/>
                <a:t>CPU</a:t>
              </a:r>
              <a:r>
                <a:rPr lang="zh-CN" altLang="en-US"/>
                <a:t>和</a:t>
              </a:r>
              <a:r>
                <a:rPr lang="en-US" altLang="zh-CN"/>
                <a:t>GPU</a:t>
              </a:r>
            </a:p>
          </p:txBody>
        </p:sp>
        <p:grpSp>
          <p:nvGrpSpPr>
            <p:cNvPr id="20" name="组合 19"/>
            <p:cNvGrpSpPr/>
            <p:nvPr/>
          </p:nvGrpSpPr>
          <p:grpSpPr>
            <a:xfrm>
              <a:off x="12078" y="3838"/>
              <a:ext cx="3399" cy="892"/>
              <a:chOff x="12616" y="3738"/>
              <a:chExt cx="3399" cy="892"/>
            </a:xfrm>
          </p:grpSpPr>
          <p:sp>
            <p:nvSpPr>
              <p:cNvPr id="9" name="圆角矩形 8"/>
              <p:cNvSpPr/>
              <p:nvPr/>
            </p:nvSpPr>
            <p:spPr>
              <a:xfrm>
                <a:off x="12616" y="3738"/>
                <a:ext cx="3396" cy="892"/>
              </a:xfrm>
              <a:prstGeom prst="roundRect">
                <a:avLst/>
              </a:prstGeom>
              <a:solidFill>
                <a:schemeClr val="accent2">
                  <a:lumMod val="40000"/>
                  <a:lumOff val="6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accent2"/>
                  </a:solidFill>
                </a:endParaRPr>
              </a:p>
            </p:txBody>
          </p:sp>
          <p:sp>
            <p:nvSpPr>
              <p:cNvPr id="10" name="文本框 9"/>
              <p:cNvSpPr txBox="1"/>
              <p:nvPr/>
            </p:nvSpPr>
            <p:spPr>
              <a:xfrm>
                <a:off x="12759" y="3901"/>
                <a:ext cx="3256" cy="624"/>
              </a:xfrm>
              <a:prstGeom prst="rect">
                <a:avLst/>
              </a:prstGeom>
              <a:noFill/>
            </p:spPr>
            <p:txBody>
              <a:bodyPr wrap="square" rtlCol="0">
                <a:noAutofit/>
              </a:bodyPr>
              <a:lstStyle/>
              <a:p>
                <a:r>
                  <a:rPr lang="zh-CN" altLang="en-US" dirty="0">
                    <a:sym typeface="+mn-ea"/>
                  </a:rPr>
                  <a:t>并行多线程</a:t>
                </a:r>
                <a:r>
                  <a:rPr lang="en-US" altLang="zh-CN" dirty="0">
                    <a:sym typeface="+mn-ea"/>
                  </a:rPr>
                  <a:t> </a:t>
                </a:r>
                <a:endParaRPr lang="en-US" altLang="zh-CN"/>
              </a:p>
            </p:txBody>
          </p:sp>
        </p:grpSp>
        <p:sp>
          <p:nvSpPr>
            <p:cNvPr id="16" name="文本框 15"/>
            <p:cNvSpPr txBox="1"/>
            <p:nvPr/>
          </p:nvSpPr>
          <p:spPr>
            <a:xfrm>
              <a:off x="-159" y="4982"/>
              <a:ext cx="4304" cy="1546"/>
            </a:xfrm>
            <a:prstGeom prst="rect">
              <a:avLst/>
            </a:prstGeom>
            <a:noFill/>
          </p:spPr>
          <p:txBody>
            <a:bodyPr wrap="square" rtlCol="0">
              <a:noAutofit/>
            </a:bodyPr>
            <a:lstStyle/>
            <a:p>
              <a:pPr algn="ctr"/>
              <a:r>
                <a:rPr lang="zh-CN" altLang="en-US"/>
                <a:t>海量数据</a:t>
              </a:r>
            </a:p>
            <a:p>
              <a:pPr algn="ctr"/>
              <a:r>
                <a:rPr lang="zh-CN" altLang="en-US"/>
                <a:t>高精度结果</a:t>
              </a:r>
            </a:p>
            <a:p>
              <a:endParaRPr lang="zh-CN" altLang="en-US"/>
            </a:p>
            <a:p>
              <a:r>
                <a:rPr lang="en-US" altLang="zh-CN"/>
                <a:t> </a:t>
              </a:r>
            </a:p>
          </p:txBody>
        </p:sp>
        <p:cxnSp>
          <p:nvCxnSpPr>
            <p:cNvPr id="18" name="肘形连接符 17"/>
            <p:cNvCxnSpPr>
              <a:stCxn id="17" idx="3"/>
            </p:cNvCxnSpPr>
            <p:nvPr/>
          </p:nvCxnSpPr>
          <p:spPr>
            <a:xfrm flipV="1">
              <a:off x="3929" y="4241"/>
              <a:ext cx="1536" cy="1299"/>
            </a:xfrm>
            <a:prstGeom prst="bentConnector3">
              <a:avLst>
                <a:gd name="adj1" fmla="val 48697"/>
              </a:avLst>
            </a:prstGeom>
            <a:ln w="28575">
              <a:solidFill>
                <a:schemeClr val="tx1"/>
              </a:solidFill>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nvCxnSpPr>
          <p:spPr>
            <a:xfrm flipV="1">
              <a:off x="10412" y="4350"/>
              <a:ext cx="1647" cy="12"/>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27" name="组合 26"/>
            <p:cNvGrpSpPr/>
            <p:nvPr/>
          </p:nvGrpSpPr>
          <p:grpSpPr>
            <a:xfrm>
              <a:off x="5561" y="1899"/>
              <a:ext cx="12075" cy="892"/>
              <a:chOff x="5569" y="4402"/>
              <a:chExt cx="12075" cy="892"/>
            </a:xfrm>
          </p:grpSpPr>
          <p:sp>
            <p:nvSpPr>
              <p:cNvPr id="22" name="文本框 21"/>
              <p:cNvSpPr txBox="1"/>
              <p:nvPr/>
            </p:nvSpPr>
            <p:spPr>
              <a:xfrm>
                <a:off x="5569" y="4568"/>
                <a:ext cx="3196" cy="636"/>
              </a:xfrm>
              <a:prstGeom prst="rect">
                <a:avLst/>
              </a:prstGeom>
              <a:noFill/>
            </p:spPr>
            <p:txBody>
              <a:bodyPr wrap="square" rtlCol="0">
                <a:spAutoFit/>
              </a:bodyPr>
              <a:lstStyle/>
              <a:p>
                <a:r>
                  <a:rPr lang="zh-CN" altLang="en-US"/>
                  <a:t>存储方式</a:t>
                </a:r>
                <a:r>
                  <a:rPr lang="en-US" altLang="zh-CN"/>
                  <a:t>:ROOT</a:t>
                </a:r>
              </a:p>
            </p:txBody>
          </p:sp>
          <p:cxnSp>
            <p:nvCxnSpPr>
              <p:cNvPr id="23" name="直接箭头连接符 22"/>
              <p:cNvCxnSpPr>
                <a:stCxn id="22" idx="3"/>
              </p:cNvCxnSpPr>
              <p:nvPr/>
            </p:nvCxnSpPr>
            <p:spPr>
              <a:xfrm>
                <a:off x="8764" y="4885"/>
                <a:ext cx="3451" cy="8"/>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24" name="组合 23"/>
              <p:cNvGrpSpPr/>
              <p:nvPr/>
            </p:nvGrpSpPr>
            <p:grpSpPr>
              <a:xfrm>
                <a:off x="12214" y="4402"/>
                <a:ext cx="5430" cy="892"/>
                <a:chOff x="12496" y="2251"/>
                <a:chExt cx="5430" cy="892"/>
              </a:xfrm>
            </p:grpSpPr>
            <p:sp>
              <p:nvSpPr>
                <p:cNvPr id="25" name="圆角矩形 24"/>
                <p:cNvSpPr/>
                <p:nvPr/>
              </p:nvSpPr>
              <p:spPr>
                <a:xfrm>
                  <a:off x="12496" y="2251"/>
                  <a:ext cx="5284" cy="892"/>
                </a:xfrm>
                <a:prstGeom prst="roundRect">
                  <a:avLst/>
                </a:prstGeom>
                <a:solidFill>
                  <a:schemeClr val="accent2">
                    <a:lumMod val="40000"/>
                    <a:lumOff val="6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accent2"/>
                    </a:solidFill>
                  </a:endParaRPr>
                </a:p>
              </p:txBody>
            </p:sp>
            <p:sp>
              <p:nvSpPr>
                <p:cNvPr id="26" name="文本框 25"/>
                <p:cNvSpPr txBox="1"/>
                <p:nvPr/>
              </p:nvSpPr>
              <p:spPr>
                <a:xfrm>
                  <a:off x="12590" y="2401"/>
                  <a:ext cx="5336" cy="624"/>
                </a:xfrm>
                <a:prstGeom prst="rect">
                  <a:avLst/>
                </a:prstGeom>
                <a:noFill/>
              </p:spPr>
              <p:txBody>
                <a:bodyPr wrap="square" rtlCol="0">
                  <a:noAutofit/>
                </a:bodyPr>
                <a:lstStyle/>
                <a:p>
                  <a:r>
                    <a:rPr lang="zh-CN" altLang="en-US" dirty="0">
                      <a:sym typeface="+mn-ea"/>
                    </a:rPr>
                    <a:t>便捷访问</a:t>
                  </a:r>
                  <a:r>
                    <a:rPr lang="en-US" altLang="zh-CN" dirty="0">
                      <a:sym typeface="+mn-ea"/>
                    </a:rPr>
                    <a:t> ROOT data</a:t>
                  </a:r>
                  <a:endParaRPr lang="en-US" altLang="zh-CN"/>
                </a:p>
              </p:txBody>
            </p:sp>
          </p:grpSp>
        </p:grpSp>
        <p:cxnSp>
          <p:nvCxnSpPr>
            <p:cNvPr id="29" name="肘形连接符 28"/>
            <p:cNvCxnSpPr/>
            <p:nvPr/>
          </p:nvCxnSpPr>
          <p:spPr>
            <a:xfrm rot="16200000">
              <a:off x="3369" y="3611"/>
              <a:ext cx="3232" cy="613"/>
            </a:xfrm>
            <a:prstGeom prst="bentConnector3">
              <a:avLst>
                <a:gd name="adj1" fmla="val 99334"/>
              </a:avLst>
            </a:prstGeom>
            <a:ln w="28575">
              <a:solidFill>
                <a:schemeClr val="tx1"/>
              </a:solidFill>
            </a:ln>
          </p:spPr>
          <p:style>
            <a:lnRef idx="2">
              <a:schemeClr val="accent1"/>
            </a:lnRef>
            <a:fillRef idx="0">
              <a:srgbClr val="FFFFFF"/>
            </a:fillRef>
            <a:effectRef idx="0">
              <a:srgbClr val="FFFFFF"/>
            </a:effectRef>
            <a:fontRef idx="minor">
              <a:schemeClr val="tx1"/>
            </a:fontRef>
          </p:style>
        </p:cxnSp>
        <p:cxnSp>
          <p:nvCxnSpPr>
            <p:cNvPr id="33" name="肘形连接符 32"/>
            <p:cNvCxnSpPr/>
            <p:nvPr/>
          </p:nvCxnSpPr>
          <p:spPr>
            <a:xfrm>
              <a:off x="3930" y="5541"/>
              <a:ext cx="1506" cy="1328"/>
            </a:xfrm>
            <a:prstGeom prst="bentConnector3">
              <a:avLst>
                <a:gd name="adj1" fmla="val 50066"/>
              </a:avLst>
            </a:prstGeom>
            <a:ln w="28575">
              <a:solidFill>
                <a:schemeClr val="tx1"/>
              </a:solidFill>
            </a:ln>
          </p:spPr>
          <p:style>
            <a:lnRef idx="2">
              <a:schemeClr val="accent1"/>
            </a:lnRef>
            <a:fillRef idx="0">
              <a:srgbClr val="FFFFFF"/>
            </a:fillRef>
            <a:effectRef idx="0">
              <a:srgbClr val="FFFFFF"/>
            </a:effectRef>
            <a:fontRef idx="minor">
              <a:schemeClr val="tx1"/>
            </a:fontRef>
          </p:style>
        </p:cxnSp>
        <p:sp>
          <p:nvSpPr>
            <p:cNvPr id="34" name="文本框 33"/>
            <p:cNvSpPr txBox="1"/>
            <p:nvPr/>
          </p:nvSpPr>
          <p:spPr>
            <a:xfrm>
              <a:off x="5356" y="6255"/>
              <a:ext cx="6083" cy="2311"/>
            </a:xfrm>
            <a:prstGeom prst="rect">
              <a:avLst/>
            </a:prstGeom>
            <a:noFill/>
          </p:spPr>
          <p:txBody>
            <a:bodyPr wrap="square" rtlCol="0">
              <a:spAutoFit/>
            </a:bodyPr>
            <a:lstStyle/>
            <a:p>
              <a:r>
                <a:rPr lang="zh-CN" altLang="en-US"/>
                <a:t>软件需求</a:t>
              </a:r>
              <a:r>
                <a:rPr lang="en-US" altLang="zh-CN"/>
                <a:t>:</a:t>
              </a:r>
              <a:r>
                <a:rPr lang="zh-CN" altLang="en-US"/>
                <a:t>物理分析工具</a:t>
              </a:r>
              <a:endParaRPr lang="en-US" altLang="zh-CN"/>
            </a:p>
            <a:p>
              <a:r>
                <a:rPr lang="zh-CN" altLang="en-US" dirty="0"/>
                <a:t>运动学拟合，顶点拟合</a:t>
              </a:r>
              <a:endParaRPr lang="en-US" altLang="zh-CN" dirty="0"/>
            </a:p>
            <a:p>
              <a:pPr marL="285750" indent="-285750" fontAlgn="auto">
                <a:lnSpc>
                  <a:spcPct val="150000"/>
                </a:lnSpc>
                <a:buFont typeface="Arial" panose="020B0604020202020204" pitchFamily="34" charset="0"/>
                <a:buChar char="•"/>
              </a:pPr>
              <a:endParaRPr lang="en-US" altLang="zh-CN" dirty="0"/>
            </a:p>
            <a:p>
              <a:endParaRPr lang="en-US" altLang="zh-CN"/>
            </a:p>
          </p:txBody>
        </p:sp>
        <p:grpSp>
          <p:nvGrpSpPr>
            <p:cNvPr id="37" name="组合 36"/>
            <p:cNvGrpSpPr/>
            <p:nvPr/>
          </p:nvGrpSpPr>
          <p:grpSpPr>
            <a:xfrm>
              <a:off x="12078" y="6206"/>
              <a:ext cx="5731" cy="1329"/>
              <a:chOff x="12454" y="3881"/>
              <a:chExt cx="3235" cy="1329"/>
            </a:xfrm>
          </p:grpSpPr>
          <p:sp>
            <p:nvSpPr>
              <p:cNvPr id="38" name="圆角矩形 37"/>
              <p:cNvSpPr/>
              <p:nvPr/>
            </p:nvSpPr>
            <p:spPr>
              <a:xfrm>
                <a:off x="12454" y="3881"/>
                <a:ext cx="2907" cy="1329"/>
              </a:xfrm>
              <a:prstGeom prst="roundRect">
                <a:avLst/>
              </a:prstGeom>
              <a:solidFill>
                <a:schemeClr val="accent2">
                  <a:lumMod val="40000"/>
                  <a:lumOff val="6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accent2"/>
                  </a:solidFill>
                </a:endParaRPr>
              </a:p>
            </p:txBody>
          </p:sp>
          <p:sp>
            <p:nvSpPr>
              <p:cNvPr id="39" name="文本框 38"/>
              <p:cNvSpPr txBox="1"/>
              <p:nvPr/>
            </p:nvSpPr>
            <p:spPr>
              <a:xfrm>
                <a:off x="12454" y="4203"/>
                <a:ext cx="3235" cy="624"/>
              </a:xfrm>
              <a:prstGeom prst="rect">
                <a:avLst/>
              </a:prstGeom>
              <a:noFill/>
            </p:spPr>
            <p:txBody>
              <a:bodyPr wrap="square" rtlCol="0">
                <a:noAutofit/>
              </a:bodyPr>
              <a:lstStyle/>
              <a:p>
                <a:r>
                  <a:rPr lang="zh-CN" altLang="en-US" dirty="0">
                    <a:sym typeface="+mn-ea"/>
                  </a:rPr>
                  <a:t>接口便于集成物理分析工具</a:t>
                </a:r>
                <a:r>
                  <a:rPr lang="en-US" altLang="zh-CN" dirty="0">
                    <a:sym typeface="+mn-ea"/>
                  </a:rPr>
                  <a:t> </a:t>
                </a:r>
                <a:endParaRPr lang="en-US" altLang="zh-CN"/>
              </a:p>
            </p:txBody>
          </p:sp>
        </p:grpSp>
        <p:cxnSp>
          <p:nvCxnSpPr>
            <p:cNvPr id="40" name="肘形连接符 39"/>
            <p:cNvCxnSpPr/>
            <p:nvPr/>
          </p:nvCxnSpPr>
          <p:spPr>
            <a:xfrm rot="5400000" flipV="1">
              <a:off x="3224" y="7088"/>
              <a:ext cx="3659" cy="742"/>
            </a:xfrm>
            <a:prstGeom prst="bentConnector2">
              <a:avLst/>
            </a:prstGeom>
            <a:ln w="28575">
              <a:solidFill>
                <a:schemeClr val="tx1"/>
              </a:solidFill>
            </a:ln>
          </p:spPr>
          <p:style>
            <a:lnRef idx="2">
              <a:schemeClr val="accent1"/>
            </a:lnRef>
            <a:fillRef idx="0">
              <a:srgbClr val="FFFFFF"/>
            </a:fillRef>
            <a:effectRef idx="0">
              <a:srgbClr val="FFFFFF"/>
            </a:effectRef>
            <a:fontRef idx="minor">
              <a:schemeClr val="tx1"/>
            </a:fontRef>
          </p:style>
        </p:cxnSp>
        <p:sp>
          <p:nvSpPr>
            <p:cNvPr id="41" name="圆角矩形 40"/>
            <p:cNvSpPr/>
            <p:nvPr/>
          </p:nvSpPr>
          <p:spPr>
            <a:xfrm>
              <a:off x="5411" y="8766"/>
              <a:ext cx="4195" cy="1045"/>
            </a:xfrm>
            <a:prstGeom prst="roundRect">
              <a:avLst/>
            </a:prstGeom>
            <a:solidFill>
              <a:schemeClr val="accent1">
                <a:lumMod val="60000"/>
                <a:lumOff val="4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2" name="文本框 41"/>
            <p:cNvSpPr txBox="1"/>
            <p:nvPr/>
          </p:nvSpPr>
          <p:spPr>
            <a:xfrm>
              <a:off x="5355" y="8972"/>
              <a:ext cx="4172" cy="636"/>
            </a:xfrm>
            <a:prstGeom prst="rect">
              <a:avLst/>
            </a:prstGeom>
            <a:noFill/>
          </p:spPr>
          <p:txBody>
            <a:bodyPr wrap="square" rtlCol="0">
              <a:spAutoFit/>
            </a:bodyPr>
            <a:lstStyle/>
            <a:p>
              <a:r>
                <a:rPr lang="zh-CN" altLang="en-US"/>
                <a:t>用户需求：物理过程</a:t>
              </a:r>
            </a:p>
          </p:txBody>
        </p:sp>
        <p:cxnSp>
          <p:nvCxnSpPr>
            <p:cNvPr id="43" name="直接箭头连接符 42"/>
            <p:cNvCxnSpPr>
              <a:stCxn id="41" idx="3"/>
              <a:endCxn id="45" idx="1"/>
            </p:cNvCxnSpPr>
            <p:nvPr/>
          </p:nvCxnSpPr>
          <p:spPr>
            <a:xfrm flipV="1">
              <a:off x="9606" y="9281"/>
              <a:ext cx="2472" cy="8"/>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grpSp>
          <p:nvGrpSpPr>
            <p:cNvPr id="44" name="组合 43"/>
            <p:cNvGrpSpPr/>
            <p:nvPr/>
          </p:nvGrpSpPr>
          <p:grpSpPr>
            <a:xfrm>
              <a:off x="12059" y="8759"/>
              <a:ext cx="4616" cy="1043"/>
              <a:chOff x="12443" y="4152"/>
              <a:chExt cx="2605" cy="1043"/>
            </a:xfrm>
          </p:grpSpPr>
          <p:sp>
            <p:nvSpPr>
              <p:cNvPr id="45" name="圆角矩形 44"/>
              <p:cNvSpPr/>
              <p:nvPr/>
            </p:nvSpPr>
            <p:spPr>
              <a:xfrm>
                <a:off x="12454" y="4152"/>
                <a:ext cx="2492" cy="1043"/>
              </a:xfrm>
              <a:prstGeom prst="roundRect">
                <a:avLst/>
              </a:prstGeom>
              <a:solidFill>
                <a:schemeClr val="accent2">
                  <a:lumMod val="40000"/>
                  <a:lumOff val="6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accent2"/>
                  </a:solidFill>
                </a:endParaRPr>
              </a:p>
            </p:txBody>
          </p:sp>
          <p:sp>
            <p:nvSpPr>
              <p:cNvPr id="46" name="文本框 45"/>
              <p:cNvSpPr txBox="1"/>
              <p:nvPr/>
            </p:nvSpPr>
            <p:spPr>
              <a:xfrm>
                <a:off x="12443" y="4158"/>
                <a:ext cx="2605" cy="624"/>
              </a:xfrm>
              <a:prstGeom prst="rect">
                <a:avLst/>
              </a:prstGeom>
              <a:noFill/>
            </p:spPr>
            <p:txBody>
              <a:bodyPr wrap="square" rtlCol="0">
                <a:noAutofit/>
              </a:bodyPr>
              <a:lstStyle/>
              <a:p>
                <a:pPr indent="0" algn="ctr" fontAlgn="auto">
                  <a:lnSpc>
                    <a:spcPct val="100000"/>
                  </a:lnSpc>
                  <a:buFont typeface="Arial" panose="020B0604020202020204" pitchFamily="34" charset="0"/>
                  <a:buNone/>
                </a:pPr>
                <a:r>
                  <a:rPr lang="zh-CN" altLang="en-US"/>
                  <a:t>数据处理对用户透明且操作简单</a:t>
                </a:r>
              </a:p>
            </p:txBody>
          </p:sp>
        </p:grpSp>
        <p:cxnSp>
          <p:nvCxnSpPr>
            <p:cNvPr id="47" name="直接连接符 46"/>
            <p:cNvCxnSpPr/>
            <p:nvPr/>
          </p:nvCxnSpPr>
          <p:spPr>
            <a:xfrm>
              <a:off x="4706" y="2302"/>
              <a:ext cx="11" cy="6971"/>
            </a:xfrm>
            <a:prstGeom prst="line">
              <a:avLst/>
            </a:prstGeom>
            <a:ln w="76200">
              <a:solidFill>
                <a:schemeClr val="tx1"/>
              </a:solidFill>
            </a:ln>
          </p:spPr>
          <p:style>
            <a:lnRef idx="2">
              <a:schemeClr val="accent1"/>
            </a:lnRef>
            <a:fillRef idx="0">
              <a:srgbClr val="FFFFFF"/>
            </a:fillRef>
            <a:effectRef idx="0">
              <a:srgbClr val="FFFFFF"/>
            </a:effectRef>
            <a:fontRef idx="minor">
              <a:schemeClr val="tx1"/>
            </a:fontRef>
          </p:style>
        </p:cxnSp>
      </p:grpSp>
      <p:sp>
        <p:nvSpPr>
          <p:cNvPr id="49" name="右大括号 48"/>
          <p:cNvSpPr/>
          <p:nvPr/>
        </p:nvSpPr>
        <p:spPr>
          <a:xfrm>
            <a:off x="10201910" y="1407160"/>
            <a:ext cx="263525" cy="4305935"/>
          </a:xfrm>
          <a:prstGeom prst="rightBrace">
            <a:avLst/>
          </a:prstGeom>
          <a:ln w="28575">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50" name="文本框 49"/>
          <p:cNvSpPr txBox="1"/>
          <p:nvPr/>
        </p:nvSpPr>
        <p:spPr>
          <a:xfrm>
            <a:off x="10594340" y="3240405"/>
            <a:ext cx="1497965" cy="645160"/>
          </a:xfrm>
          <a:prstGeom prst="rect">
            <a:avLst/>
          </a:prstGeom>
          <a:noFill/>
        </p:spPr>
        <p:txBody>
          <a:bodyPr wrap="square" rtlCol="0">
            <a:spAutoFit/>
          </a:bodyPr>
          <a:lstStyle/>
          <a:p>
            <a:r>
              <a:rPr lang="en-US" altLang="zh-CN"/>
              <a:t>ROOT</a:t>
            </a:r>
          </a:p>
          <a:p>
            <a:r>
              <a:rPr lang="en-US" altLang="zh-CN">
                <a:highlight>
                  <a:srgbClr val="FFFF00"/>
                </a:highlight>
              </a:rPr>
              <a:t>RDataFrame</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lang="en-US" altLang="zh-CN"/>
              <a:t>30</a:t>
            </a:r>
          </a:p>
        </p:txBody>
      </p:sp>
      <p:pic>
        <p:nvPicPr>
          <p:cNvPr id="3" name="图片 2"/>
          <p:cNvPicPr>
            <a:picLocks noChangeAspect="1"/>
          </p:cNvPicPr>
          <p:nvPr/>
        </p:nvPicPr>
        <p:blipFill>
          <a:blip r:embed="rId3"/>
          <a:stretch>
            <a:fillRect/>
          </a:stretch>
        </p:blipFill>
        <p:spPr>
          <a:xfrm>
            <a:off x="278765" y="1344295"/>
            <a:ext cx="11472545" cy="3631565"/>
          </a:xfrm>
          <a:prstGeom prst="rect">
            <a:avLst/>
          </a:prstGeom>
        </p:spPr>
      </p:pic>
      <p:sp>
        <p:nvSpPr>
          <p:cNvPr id="5" name="矩形 4"/>
          <p:cNvSpPr/>
          <p:nvPr/>
        </p:nvSpPr>
        <p:spPr>
          <a:xfrm>
            <a:off x="7578090" y="4138295"/>
            <a:ext cx="3999230" cy="565785"/>
          </a:xfrm>
          <a:prstGeom prst="rect">
            <a:avLst/>
          </a:prstGeom>
          <a:noFill/>
          <a:ln w="381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文本框 5"/>
          <p:cNvSpPr txBox="1"/>
          <p:nvPr/>
        </p:nvSpPr>
        <p:spPr>
          <a:xfrm>
            <a:off x="7423150" y="5215890"/>
            <a:ext cx="3228340" cy="368300"/>
          </a:xfrm>
          <a:prstGeom prst="rect">
            <a:avLst/>
          </a:prstGeom>
          <a:noFill/>
        </p:spPr>
        <p:txBody>
          <a:bodyPr wrap="square" rtlCol="0">
            <a:spAutoFit/>
          </a:bodyPr>
          <a:lstStyle/>
          <a:p>
            <a:r>
              <a:rPr lang="en-US" altLang="zh-CN"/>
              <a:t>proportion:34.3% 323e9</a:t>
            </a:r>
          </a:p>
        </p:txBody>
      </p:sp>
      <p:sp>
        <p:nvSpPr>
          <p:cNvPr id="7" name="文本框 6"/>
          <p:cNvSpPr txBox="1"/>
          <p:nvPr/>
        </p:nvSpPr>
        <p:spPr>
          <a:xfrm>
            <a:off x="467360" y="150495"/>
            <a:ext cx="8444865" cy="521970"/>
          </a:xfrm>
          <a:prstGeom prst="rect">
            <a:avLst/>
          </a:prstGeom>
          <a:noFill/>
        </p:spPr>
        <p:txBody>
          <a:bodyPr wrap="square" rtlCol="0">
            <a:spAutoFit/>
          </a:bodyPr>
          <a:lstStyle/>
          <a:p>
            <a:r>
              <a:rPr lang="en-US" altLang="zh-CN" sz="2800">
                <a:solidFill>
                  <a:schemeClr val="bg1"/>
                </a:solidFill>
              </a:rPr>
              <a:t>Pref CPU Flame Graph  (8 threads)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占位符 17"/>
          <p:cNvPicPr>
            <a:picLocks noGrp="1" noChangeAspect="1"/>
          </p:cNvPicPr>
          <p:nvPr>
            <p:ph type="pic" sz="quarter" idx="11"/>
          </p:nvPr>
        </p:nvPicPr>
        <p:blipFill>
          <a:blip r:embed="rId7">
            <a:extLst>
              <a:ext uri="{28A0092B-C50C-407E-A947-70E740481C1C}">
                <a14:useLocalDpi xmlns:a14="http://schemas.microsoft.com/office/drawing/2010/main" val="0"/>
              </a:ext>
            </a:extLst>
          </a:blip>
          <a:srcRect t="6154" b="6154"/>
          <a:stretch>
            <a:fillRect/>
          </a:stretch>
        </p:blipFill>
        <p:spPr/>
      </p:pic>
      <p:pic>
        <p:nvPicPr>
          <p:cNvPr id="16" name="图片 15"/>
          <p:cNvPicPr>
            <a:picLocks noChangeAspect="1"/>
          </p:cNvPicPr>
          <p:nvPr/>
        </p:nvPicPr>
        <p:blipFill rotWithShape="1">
          <a:blip r:embed="rId8" cstate="print">
            <a:extLst>
              <a:ext uri="{28A0092B-C50C-407E-A947-70E740481C1C}">
                <a14:useLocalDpi xmlns:a14="http://schemas.microsoft.com/office/drawing/2010/main" val="0"/>
              </a:ext>
            </a:extLst>
          </a:blip>
          <a:srcRect l="-663" r="-1971" b="67298"/>
          <a:stretch>
            <a:fillRect/>
          </a:stretch>
        </p:blipFill>
        <p:spPr>
          <a:xfrm>
            <a:off x="37463" y="174172"/>
            <a:ext cx="2338303" cy="745056"/>
          </a:xfrm>
          <a:prstGeom prst="rect">
            <a:avLst/>
          </a:prstGeom>
        </p:spPr>
      </p:pic>
      <p:grpSp>
        <p:nvGrpSpPr>
          <p:cNvPr id="7" name="组合 6"/>
          <p:cNvGrpSpPr/>
          <p:nvPr/>
        </p:nvGrpSpPr>
        <p:grpSpPr>
          <a:xfrm>
            <a:off x="1357433" y="4331020"/>
            <a:ext cx="9979640" cy="1614564"/>
            <a:chOff x="4034" y="4887"/>
            <a:chExt cx="11787" cy="1907"/>
          </a:xfrm>
        </p:grpSpPr>
        <p:grpSp>
          <p:nvGrpSpPr>
            <p:cNvPr id="8" name="组合 7"/>
            <p:cNvGrpSpPr/>
            <p:nvPr/>
          </p:nvGrpSpPr>
          <p:grpSpPr>
            <a:xfrm>
              <a:off x="5604" y="4887"/>
              <a:ext cx="10217" cy="1907"/>
              <a:chOff x="4744350" y="4137569"/>
              <a:chExt cx="8650483" cy="1614564"/>
            </a:xfrm>
          </p:grpSpPr>
          <p:cxnSp>
            <p:nvCxnSpPr>
              <p:cNvPr id="11" name="直接连接符 10"/>
              <p:cNvCxnSpPr/>
              <p:nvPr>
                <p:custDataLst>
                  <p:tags r:id="rId3"/>
                </p:custDataLst>
              </p:nvPr>
            </p:nvCxnSpPr>
            <p:spPr>
              <a:xfrm>
                <a:off x="4744350" y="4137569"/>
                <a:ext cx="0" cy="16145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4955181" y="4281504"/>
                <a:ext cx="8439652" cy="1014730"/>
              </a:xfrm>
              <a:prstGeom prst="rect">
                <a:avLst/>
              </a:prstGeom>
              <a:noFill/>
            </p:spPr>
            <p:txBody>
              <a:bodyPr wrap="square" rtlCol="0">
                <a:spAutoFit/>
                <a:scene3d>
                  <a:camera prst="orthographicFront"/>
                  <a:lightRig rig="threePt" dir="t"/>
                </a:scene3d>
                <a:sp3d contourW="12700"/>
              </a:bodyPr>
              <a:lstStyle/>
              <a:p>
                <a:pPr algn="just" defTabSz="685800">
                  <a:lnSpc>
                    <a:spcPct val="125000"/>
                  </a:lnSpc>
                </a:pPr>
                <a:r>
                  <a:rPr lang="zh-CN" altLang="en-US" sz="4800" b="1" dirty="0">
                    <a:sym typeface="+mn-ea"/>
                  </a:rPr>
                  <a:t>研究背景</a:t>
                </a:r>
                <a:endParaRPr lang="zh-CN" altLang="en-US" sz="4800" b="1" dirty="0">
                  <a:solidFill>
                    <a:prstClr val="black"/>
                  </a:solidFill>
                  <a:latin typeface="Century Gothic" panose="020B0502020202020204" pitchFamily="34" charset="0"/>
                  <a:ea typeface="微软雅黑" panose="020B0503020204020204" charset="-122"/>
                </a:endParaRPr>
              </a:p>
            </p:txBody>
          </p:sp>
        </p:grpSp>
        <p:sp>
          <p:nvSpPr>
            <p:cNvPr id="13" name="文本框 12"/>
            <p:cNvSpPr txBox="1"/>
            <p:nvPr>
              <p:custDataLst>
                <p:tags r:id="rId2"/>
              </p:custDataLst>
            </p:nvPr>
          </p:nvSpPr>
          <p:spPr>
            <a:xfrm>
              <a:off x="4034" y="5057"/>
              <a:ext cx="1876" cy="1562"/>
            </a:xfrm>
            <a:prstGeom prst="rect">
              <a:avLst/>
            </a:prstGeom>
            <a:noFill/>
          </p:spPr>
          <p:txBody>
            <a:bodyPr wrap="square" rtlCol="0">
              <a:spAutoFit/>
            </a:bodyPr>
            <a:lstStyle/>
            <a:p>
              <a:r>
                <a:rPr lang="en-US" altLang="zh-CN" sz="8000" b="1" dirty="0">
                  <a:latin typeface="Adobe 黑体 Std R" panose="020B0400000000000000" pitchFamily="34" charset="-122"/>
                  <a:ea typeface="Adobe 黑体 Std R" panose="020B0400000000000000" pitchFamily="34" charset="-122"/>
                </a:rPr>
                <a:t>1</a:t>
              </a:r>
            </a:p>
          </p:txBody>
        </p:sp>
      </p:grpSp>
      <p:cxnSp>
        <p:nvCxnSpPr>
          <p:cNvPr id="2" name="直接连接符 1"/>
          <p:cNvCxnSpPr/>
          <p:nvPr/>
        </p:nvCxnSpPr>
        <p:spPr>
          <a:xfrm flipV="1">
            <a:off x="2945987" y="5417248"/>
            <a:ext cx="2486660" cy="12700"/>
          </a:xfrm>
          <a:prstGeom prst="line">
            <a:avLst/>
          </a:prstGeom>
          <a:ln w="28575">
            <a:solidFill>
              <a:srgbClr val="9F040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025"/>
    </mc:Choice>
    <mc:Fallback xmlns="">
      <p:transition spd="slow" advTm="102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2"/>
          <p:cNvPicPr>
            <a:picLocks noChangeAspect="1"/>
          </p:cNvPicPr>
          <p:nvPr/>
        </p:nvPicPr>
        <p:blipFill rotWithShape="1">
          <a:blip r:embed="rId4"/>
          <a:srcRect/>
          <a:stretch>
            <a:fillRect/>
          </a:stretch>
        </p:blipFill>
        <p:spPr>
          <a:xfrm>
            <a:off x="120650" y="2503805"/>
            <a:ext cx="11950700" cy="3810635"/>
          </a:xfrm>
          <a:prstGeom prst="rect">
            <a:avLst/>
          </a:prstGeom>
          <a:effectLst/>
        </p:spPr>
      </p:pic>
      <p:sp>
        <p:nvSpPr>
          <p:cNvPr id="5" name="文本框 4"/>
          <p:cNvSpPr txBox="1"/>
          <p:nvPr/>
        </p:nvSpPr>
        <p:spPr>
          <a:xfrm>
            <a:off x="181610" y="112395"/>
            <a:ext cx="6246495" cy="583565"/>
          </a:xfrm>
          <a:prstGeom prst="rect">
            <a:avLst/>
          </a:prstGeom>
          <a:noFill/>
        </p:spPr>
        <p:txBody>
          <a:bodyPr wrap="square" rtlCol="0">
            <a:spAutoFit/>
          </a:bodyPr>
          <a:lstStyle/>
          <a:p>
            <a:r>
              <a:rPr lang="en-US" altLang="zh-CN" sz="3200">
                <a:solidFill>
                  <a:schemeClr val="bg1"/>
                </a:solidFill>
              </a:rPr>
              <a:t>STCF(Super Tau Charm Facility)</a:t>
            </a:r>
          </a:p>
        </p:txBody>
      </p:sp>
      <p:pic>
        <p:nvPicPr>
          <p:cNvPr id="18" name="Image" descr="Image"/>
          <p:cNvPicPr>
            <a:picLocks noChangeAspect="1"/>
          </p:cNvPicPr>
          <p:nvPr/>
        </p:nvPicPr>
        <p:blipFill>
          <a:blip r:embed="rId5" cstate="screen"/>
          <a:srcRect/>
          <a:stretch>
            <a:fillRect/>
          </a:stretch>
        </p:blipFill>
        <p:spPr>
          <a:xfrm>
            <a:off x="8487410" y="1028065"/>
            <a:ext cx="3583940" cy="2650490"/>
          </a:xfrm>
          <a:custGeom>
            <a:avLst/>
            <a:gdLst/>
            <a:ahLst/>
            <a:cxnLst>
              <a:cxn ang="0">
                <a:pos x="wd2" y="hd2"/>
              </a:cxn>
              <a:cxn ang="5400000">
                <a:pos x="wd2" y="hd2"/>
              </a:cxn>
              <a:cxn ang="10800000">
                <a:pos x="wd2" y="hd2"/>
              </a:cxn>
              <a:cxn ang="16200000">
                <a:pos x="wd2" y="hd2"/>
              </a:cxn>
            </a:cxnLst>
            <a:rect l="0" t="0" r="r" b="b"/>
            <a:pathLst>
              <a:path w="21600" h="21585" extrusionOk="0">
                <a:moveTo>
                  <a:pt x="15423" y="5"/>
                </a:moveTo>
                <a:cubicBezTo>
                  <a:pt x="15189" y="15"/>
                  <a:pt x="14808" y="41"/>
                  <a:pt x="14210" y="88"/>
                </a:cubicBezTo>
                <a:cubicBezTo>
                  <a:pt x="13969" y="107"/>
                  <a:pt x="13396" y="150"/>
                  <a:pt x="12937" y="185"/>
                </a:cubicBezTo>
                <a:cubicBezTo>
                  <a:pt x="12478" y="220"/>
                  <a:pt x="11814" y="272"/>
                  <a:pt x="11460" y="299"/>
                </a:cubicBezTo>
                <a:cubicBezTo>
                  <a:pt x="11107" y="326"/>
                  <a:pt x="9209" y="460"/>
                  <a:pt x="7244" y="595"/>
                </a:cubicBezTo>
                <a:cubicBezTo>
                  <a:pt x="5279" y="731"/>
                  <a:pt x="3614" y="849"/>
                  <a:pt x="3543" y="858"/>
                </a:cubicBezTo>
                <a:cubicBezTo>
                  <a:pt x="3472" y="867"/>
                  <a:pt x="3257" y="882"/>
                  <a:pt x="3066" y="891"/>
                </a:cubicBezTo>
                <a:cubicBezTo>
                  <a:pt x="2876" y="901"/>
                  <a:pt x="2605" y="916"/>
                  <a:pt x="2463" y="927"/>
                </a:cubicBezTo>
                <a:cubicBezTo>
                  <a:pt x="2322" y="938"/>
                  <a:pt x="2131" y="951"/>
                  <a:pt x="2039" y="955"/>
                </a:cubicBezTo>
                <a:cubicBezTo>
                  <a:pt x="1947" y="960"/>
                  <a:pt x="1725" y="974"/>
                  <a:pt x="1545" y="989"/>
                </a:cubicBezTo>
                <a:lnTo>
                  <a:pt x="1221" y="1015"/>
                </a:lnTo>
                <a:lnTo>
                  <a:pt x="1117" y="1396"/>
                </a:lnTo>
                <a:cubicBezTo>
                  <a:pt x="1060" y="1606"/>
                  <a:pt x="785" y="2653"/>
                  <a:pt x="506" y="3724"/>
                </a:cubicBezTo>
                <a:lnTo>
                  <a:pt x="0" y="5673"/>
                </a:lnTo>
                <a:lnTo>
                  <a:pt x="72" y="7256"/>
                </a:lnTo>
                <a:cubicBezTo>
                  <a:pt x="112" y="8127"/>
                  <a:pt x="150" y="8920"/>
                  <a:pt x="154" y="9020"/>
                </a:cubicBezTo>
                <a:cubicBezTo>
                  <a:pt x="158" y="9119"/>
                  <a:pt x="194" y="9969"/>
                  <a:pt x="236" y="10909"/>
                </a:cubicBezTo>
                <a:lnTo>
                  <a:pt x="312" y="12618"/>
                </a:lnTo>
                <a:lnTo>
                  <a:pt x="430" y="13094"/>
                </a:lnTo>
                <a:cubicBezTo>
                  <a:pt x="496" y="13356"/>
                  <a:pt x="606" y="13783"/>
                  <a:pt x="675" y="14045"/>
                </a:cubicBezTo>
                <a:cubicBezTo>
                  <a:pt x="744" y="14307"/>
                  <a:pt x="912" y="14965"/>
                  <a:pt x="1048" y="15507"/>
                </a:cubicBezTo>
                <a:cubicBezTo>
                  <a:pt x="1750" y="18306"/>
                  <a:pt x="1912" y="18904"/>
                  <a:pt x="1983" y="18975"/>
                </a:cubicBezTo>
                <a:cubicBezTo>
                  <a:pt x="2058" y="19050"/>
                  <a:pt x="2084" y="19082"/>
                  <a:pt x="3350" y="20580"/>
                </a:cubicBezTo>
                <a:cubicBezTo>
                  <a:pt x="3997" y="21345"/>
                  <a:pt x="4224" y="21595"/>
                  <a:pt x="4263" y="21585"/>
                </a:cubicBezTo>
                <a:cubicBezTo>
                  <a:pt x="4291" y="21578"/>
                  <a:pt x="4360" y="21557"/>
                  <a:pt x="4417" y="21538"/>
                </a:cubicBezTo>
                <a:cubicBezTo>
                  <a:pt x="4473" y="21519"/>
                  <a:pt x="4594" y="21488"/>
                  <a:pt x="4686" y="21469"/>
                </a:cubicBezTo>
                <a:cubicBezTo>
                  <a:pt x="4777" y="21450"/>
                  <a:pt x="4867" y="21416"/>
                  <a:pt x="4884" y="21398"/>
                </a:cubicBezTo>
                <a:cubicBezTo>
                  <a:pt x="4902" y="21379"/>
                  <a:pt x="4925" y="21373"/>
                  <a:pt x="4938" y="21384"/>
                </a:cubicBezTo>
                <a:cubicBezTo>
                  <a:pt x="4951" y="21394"/>
                  <a:pt x="5001" y="21386"/>
                  <a:pt x="5049" y="21367"/>
                </a:cubicBezTo>
                <a:cubicBezTo>
                  <a:pt x="5150" y="21327"/>
                  <a:pt x="5378" y="21249"/>
                  <a:pt x="5509" y="21208"/>
                </a:cubicBezTo>
                <a:cubicBezTo>
                  <a:pt x="5614" y="21176"/>
                  <a:pt x="7431" y="20586"/>
                  <a:pt x="7489" y="20566"/>
                </a:cubicBezTo>
                <a:cubicBezTo>
                  <a:pt x="7510" y="20558"/>
                  <a:pt x="7856" y="20450"/>
                  <a:pt x="8259" y="20324"/>
                </a:cubicBezTo>
                <a:cubicBezTo>
                  <a:pt x="8662" y="20198"/>
                  <a:pt x="9270" y="20006"/>
                  <a:pt x="9609" y="19897"/>
                </a:cubicBezTo>
                <a:cubicBezTo>
                  <a:pt x="9948" y="19789"/>
                  <a:pt x="10770" y="19528"/>
                  <a:pt x="11434" y="19319"/>
                </a:cubicBezTo>
                <a:cubicBezTo>
                  <a:pt x="12099" y="19110"/>
                  <a:pt x="12759" y="18900"/>
                  <a:pt x="12900" y="18854"/>
                </a:cubicBezTo>
                <a:cubicBezTo>
                  <a:pt x="13041" y="18808"/>
                  <a:pt x="13579" y="18639"/>
                  <a:pt x="14095" y="18477"/>
                </a:cubicBezTo>
                <a:cubicBezTo>
                  <a:pt x="14611" y="18315"/>
                  <a:pt x="15049" y="18175"/>
                  <a:pt x="15070" y="18167"/>
                </a:cubicBezTo>
                <a:cubicBezTo>
                  <a:pt x="15091" y="18159"/>
                  <a:pt x="15492" y="18034"/>
                  <a:pt x="15959" y="17890"/>
                </a:cubicBezTo>
                <a:cubicBezTo>
                  <a:pt x="16425" y="17745"/>
                  <a:pt x="16921" y="17589"/>
                  <a:pt x="17063" y="17541"/>
                </a:cubicBezTo>
                <a:cubicBezTo>
                  <a:pt x="17204" y="17494"/>
                  <a:pt x="17350" y="17449"/>
                  <a:pt x="17385" y="17442"/>
                </a:cubicBezTo>
                <a:cubicBezTo>
                  <a:pt x="17421" y="17434"/>
                  <a:pt x="17508" y="17405"/>
                  <a:pt x="17578" y="17380"/>
                </a:cubicBezTo>
                <a:cubicBezTo>
                  <a:pt x="17649" y="17355"/>
                  <a:pt x="17782" y="17318"/>
                  <a:pt x="17873" y="17297"/>
                </a:cubicBezTo>
                <a:cubicBezTo>
                  <a:pt x="17965" y="17276"/>
                  <a:pt x="18051" y="17251"/>
                  <a:pt x="18064" y="17240"/>
                </a:cubicBezTo>
                <a:cubicBezTo>
                  <a:pt x="18078" y="17229"/>
                  <a:pt x="18123" y="17215"/>
                  <a:pt x="18164" y="17209"/>
                </a:cubicBezTo>
                <a:cubicBezTo>
                  <a:pt x="18206" y="17203"/>
                  <a:pt x="18255" y="17184"/>
                  <a:pt x="18272" y="17167"/>
                </a:cubicBezTo>
                <a:cubicBezTo>
                  <a:pt x="18289" y="17149"/>
                  <a:pt x="18357" y="17124"/>
                  <a:pt x="18424" y="17112"/>
                </a:cubicBezTo>
                <a:cubicBezTo>
                  <a:pt x="18520" y="17095"/>
                  <a:pt x="18574" y="17060"/>
                  <a:pt x="18667" y="16951"/>
                </a:cubicBezTo>
                <a:cubicBezTo>
                  <a:pt x="18733" y="16874"/>
                  <a:pt x="19379" y="16135"/>
                  <a:pt x="20105" y="15308"/>
                </a:cubicBezTo>
                <a:cubicBezTo>
                  <a:pt x="20831" y="14481"/>
                  <a:pt x="21429" y="13789"/>
                  <a:pt x="21435" y="13770"/>
                </a:cubicBezTo>
                <a:cubicBezTo>
                  <a:pt x="21445" y="13734"/>
                  <a:pt x="21600" y="10472"/>
                  <a:pt x="21600" y="10285"/>
                </a:cubicBezTo>
                <a:lnTo>
                  <a:pt x="21600" y="10183"/>
                </a:lnTo>
                <a:lnTo>
                  <a:pt x="21144" y="10010"/>
                </a:lnTo>
                <a:cubicBezTo>
                  <a:pt x="20893" y="9915"/>
                  <a:pt x="20600" y="9801"/>
                  <a:pt x="20494" y="9759"/>
                </a:cubicBezTo>
                <a:cubicBezTo>
                  <a:pt x="20388" y="9718"/>
                  <a:pt x="20082" y="9601"/>
                  <a:pt x="19814" y="9501"/>
                </a:cubicBezTo>
                <a:cubicBezTo>
                  <a:pt x="19545" y="9400"/>
                  <a:pt x="19236" y="9281"/>
                  <a:pt x="19127" y="9235"/>
                </a:cubicBezTo>
                <a:cubicBezTo>
                  <a:pt x="18915" y="9146"/>
                  <a:pt x="18904" y="9148"/>
                  <a:pt x="18105" y="9204"/>
                </a:cubicBezTo>
                <a:cubicBezTo>
                  <a:pt x="17943" y="9216"/>
                  <a:pt x="17791" y="9224"/>
                  <a:pt x="17769" y="9223"/>
                </a:cubicBezTo>
                <a:cubicBezTo>
                  <a:pt x="17733" y="9222"/>
                  <a:pt x="17148" y="9286"/>
                  <a:pt x="17090" y="9297"/>
                </a:cubicBezTo>
                <a:cubicBezTo>
                  <a:pt x="17076" y="9300"/>
                  <a:pt x="17050" y="9312"/>
                  <a:pt x="17033" y="9325"/>
                </a:cubicBezTo>
                <a:cubicBezTo>
                  <a:pt x="17016" y="9339"/>
                  <a:pt x="16995" y="9334"/>
                  <a:pt x="16987" y="9316"/>
                </a:cubicBezTo>
                <a:cubicBezTo>
                  <a:pt x="16978" y="9297"/>
                  <a:pt x="16946" y="9283"/>
                  <a:pt x="16916" y="9283"/>
                </a:cubicBezTo>
                <a:cubicBezTo>
                  <a:pt x="16865" y="9283"/>
                  <a:pt x="16872" y="9328"/>
                  <a:pt x="16923" y="9337"/>
                </a:cubicBezTo>
                <a:cubicBezTo>
                  <a:pt x="16972" y="9346"/>
                  <a:pt x="16976" y="9350"/>
                  <a:pt x="16961" y="9382"/>
                </a:cubicBezTo>
                <a:cubicBezTo>
                  <a:pt x="16952" y="9401"/>
                  <a:pt x="16931" y="9405"/>
                  <a:pt x="16914" y="9392"/>
                </a:cubicBezTo>
                <a:cubicBezTo>
                  <a:pt x="16897" y="9378"/>
                  <a:pt x="16873" y="9364"/>
                  <a:pt x="16859" y="9363"/>
                </a:cubicBezTo>
                <a:cubicBezTo>
                  <a:pt x="16844" y="9362"/>
                  <a:pt x="16835" y="9345"/>
                  <a:pt x="16838" y="9325"/>
                </a:cubicBezTo>
                <a:cubicBezTo>
                  <a:pt x="16841" y="9305"/>
                  <a:pt x="16823" y="9293"/>
                  <a:pt x="16799" y="9299"/>
                </a:cubicBezTo>
                <a:cubicBezTo>
                  <a:pt x="16775" y="9305"/>
                  <a:pt x="16672" y="9312"/>
                  <a:pt x="16571" y="9313"/>
                </a:cubicBezTo>
                <a:cubicBezTo>
                  <a:pt x="16434" y="9315"/>
                  <a:pt x="16383" y="9329"/>
                  <a:pt x="16373" y="9366"/>
                </a:cubicBezTo>
                <a:cubicBezTo>
                  <a:pt x="16365" y="9392"/>
                  <a:pt x="16356" y="9538"/>
                  <a:pt x="16354" y="9693"/>
                </a:cubicBezTo>
                <a:cubicBezTo>
                  <a:pt x="16350" y="9982"/>
                  <a:pt x="16335" y="10031"/>
                  <a:pt x="16259" y="9987"/>
                </a:cubicBezTo>
                <a:cubicBezTo>
                  <a:pt x="16235" y="9973"/>
                  <a:pt x="16163" y="9959"/>
                  <a:pt x="16100" y="9958"/>
                </a:cubicBezTo>
                <a:cubicBezTo>
                  <a:pt x="15991" y="9956"/>
                  <a:pt x="15984" y="9951"/>
                  <a:pt x="15985" y="9866"/>
                </a:cubicBezTo>
                <a:cubicBezTo>
                  <a:pt x="15985" y="9816"/>
                  <a:pt x="15977" y="9776"/>
                  <a:pt x="15966" y="9776"/>
                </a:cubicBezTo>
                <a:cubicBezTo>
                  <a:pt x="15956" y="9776"/>
                  <a:pt x="15915" y="9759"/>
                  <a:pt x="15875" y="9738"/>
                </a:cubicBezTo>
                <a:cubicBezTo>
                  <a:pt x="15836" y="9717"/>
                  <a:pt x="15797" y="9696"/>
                  <a:pt x="15790" y="9693"/>
                </a:cubicBezTo>
                <a:cubicBezTo>
                  <a:pt x="15783" y="9690"/>
                  <a:pt x="15749" y="9674"/>
                  <a:pt x="15714" y="9655"/>
                </a:cubicBezTo>
                <a:cubicBezTo>
                  <a:pt x="15679" y="9636"/>
                  <a:pt x="15627" y="9614"/>
                  <a:pt x="15599" y="9607"/>
                </a:cubicBezTo>
                <a:cubicBezTo>
                  <a:pt x="15565" y="9599"/>
                  <a:pt x="15512" y="9512"/>
                  <a:pt x="15447" y="9354"/>
                </a:cubicBezTo>
                <a:lnTo>
                  <a:pt x="15349" y="9110"/>
                </a:lnTo>
                <a:lnTo>
                  <a:pt x="15376" y="7766"/>
                </a:lnTo>
                <a:lnTo>
                  <a:pt x="15406" y="6422"/>
                </a:lnTo>
                <a:lnTo>
                  <a:pt x="15562" y="6163"/>
                </a:lnTo>
                <a:cubicBezTo>
                  <a:pt x="15705" y="5928"/>
                  <a:pt x="15737" y="5894"/>
                  <a:pt x="15961" y="5751"/>
                </a:cubicBezTo>
                <a:cubicBezTo>
                  <a:pt x="16095" y="5665"/>
                  <a:pt x="16216" y="5566"/>
                  <a:pt x="16230" y="5533"/>
                </a:cubicBezTo>
                <a:cubicBezTo>
                  <a:pt x="16244" y="5499"/>
                  <a:pt x="16282" y="5474"/>
                  <a:pt x="16313" y="5473"/>
                </a:cubicBezTo>
                <a:cubicBezTo>
                  <a:pt x="16344" y="5473"/>
                  <a:pt x="16398" y="5442"/>
                  <a:pt x="16434" y="5407"/>
                </a:cubicBezTo>
                <a:cubicBezTo>
                  <a:pt x="16469" y="5372"/>
                  <a:pt x="16520" y="5343"/>
                  <a:pt x="16549" y="5343"/>
                </a:cubicBezTo>
                <a:cubicBezTo>
                  <a:pt x="16577" y="5343"/>
                  <a:pt x="16616" y="5313"/>
                  <a:pt x="16634" y="5277"/>
                </a:cubicBezTo>
                <a:cubicBezTo>
                  <a:pt x="16652" y="5241"/>
                  <a:pt x="16692" y="5210"/>
                  <a:pt x="16725" y="5210"/>
                </a:cubicBezTo>
                <a:cubicBezTo>
                  <a:pt x="16758" y="5210"/>
                  <a:pt x="16812" y="5173"/>
                  <a:pt x="16846" y="5127"/>
                </a:cubicBezTo>
                <a:cubicBezTo>
                  <a:pt x="16882" y="5077"/>
                  <a:pt x="16933" y="5047"/>
                  <a:pt x="16977" y="5047"/>
                </a:cubicBezTo>
                <a:cubicBezTo>
                  <a:pt x="17024" y="5047"/>
                  <a:pt x="17050" y="5030"/>
                  <a:pt x="17050" y="4999"/>
                </a:cubicBezTo>
                <a:cubicBezTo>
                  <a:pt x="17050" y="4973"/>
                  <a:pt x="17071" y="4936"/>
                  <a:pt x="17096" y="4919"/>
                </a:cubicBezTo>
                <a:cubicBezTo>
                  <a:pt x="17137" y="4889"/>
                  <a:pt x="17145" y="4710"/>
                  <a:pt x="17196" y="2823"/>
                </a:cubicBezTo>
                <a:cubicBezTo>
                  <a:pt x="17267" y="202"/>
                  <a:pt x="17268" y="262"/>
                  <a:pt x="17213" y="235"/>
                </a:cubicBezTo>
                <a:cubicBezTo>
                  <a:pt x="17140" y="199"/>
                  <a:pt x="16100" y="54"/>
                  <a:pt x="16059" y="74"/>
                </a:cubicBezTo>
                <a:cubicBezTo>
                  <a:pt x="16038" y="84"/>
                  <a:pt x="16004" y="74"/>
                  <a:pt x="15983" y="52"/>
                </a:cubicBezTo>
                <a:cubicBezTo>
                  <a:pt x="15959" y="27"/>
                  <a:pt x="15912" y="20"/>
                  <a:pt x="15857" y="33"/>
                </a:cubicBezTo>
                <a:cubicBezTo>
                  <a:pt x="15807" y="45"/>
                  <a:pt x="15762" y="40"/>
                  <a:pt x="15753" y="22"/>
                </a:cubicBezTo>
                <a:cubicBezTo>
                  <a:pt x="15743" y="0"/>
                  <a:pt x="15656" y="-5"/>
                  <a:pt x="15423" y="5"/>
                </a:cubicBezTo>
                <a:close/>
              </a:path>
            </a:pathLst>
          </a:custGeom>
          <a:ln w="25400" cap="flat">
            <a:solidFill>
              <a:srgbClr val="FFFFFF"/>
            </a:solidFill>
            <a:prstDash val="solid"/>
            <a:miter lim="400000"/>
            <a:headEnd/>
            <a:tailEnd/>
          </a:ln>
          <a:effectLst>
            <a:glow rad="64053">
              <a:schemeClr val="accent3">
                <a:satMod val="175000"/>
                <a:alpha val="73000"/>
              </a:schemeClr>
            </a:glow>
          </a:effectLst>
        </p:spPr>
      </p:pic>
      <p:cxnSp>
        <p:nvCxnSpPr>
          <p:cNvPr id="17" name="Straight Arrow Connector 55"/>
          <p:cNvCxnSpPr/>
          <p:nvPr/>
        </p:nvCxnSpPr>
        <p:spPr>
          <a:xfrm flipV="1">
            <a:off x="9786296" y="2267104"/>
            <a:ext cx="474345" cy="2512695"/>
          </a:xfrm>
          <a:prstGeom prst="straightConnector1">
            <a:avLst/>
          </a:prstGeom>
          <a:ln w="3810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7" name="灯片编号占位符 6"/>
          <p:cNvSpPr>
            <a:spLocks noGrp="1"/>
          </p:cNvSpPr>
          <p:nvPr>
            <p:ph type="sldNum" sz="quarter" idx="12"/>
          </p:nvPr>
        </p:nvSpPr>
        <p:spPr/>
        <p:txBody>
          <a:bodyPr/>
          <a:lstStyle/>
          <a:p>
            <a:fld id="{49AE70B2-8BF9-45C0-BB95-33D1B9D3A854}" type="slidenum">
              <a:rPr lang="zh-CN" altLang="en-US" smtClean="0"/>
              <a:t>4</a:t>
            </a:fld>
            <a:endParaRPr lang="zh-CN" altLang="en-US"/>
          </a:p>
        </p:txBody>
      </p:sp>
      <mc:AlternateContent xmlns:mc="http://schemas.openxmlformats.org/markup-compatibility/2006" xmlns:a14="http://schemas.microsoft.com/office/drawing/2010/main">
        <mc:Choice Requires="a14">
          <p:sp>
            <p:nvSpPr>
              <p:cNvPr id="9" name="AutoShape 5"/>
              <p:cNvSpPr/>
              <p:nvPr/>
            </p:nvSpPr>
            <p:spPr>
              <a:xfrm>
                <a:off x="181610" y="850900"/>
                <a:ext cx="7957185" cy="2667000"/>
              </a:xfrm>
              <a:prstGeom prst="rect">
                <a:avLst/>
              </a:prstGeom>
              <a:noFill/>
              <a:ln w="12700" cap="flat" cmpd="sng">
                <a:noFill/>
                <a:prstDash val="solid"/>
                <a:round/>
              </a:ln>
            </p:spPr>
            <p:txBody>
              <a:bodyPr vert="horz" wrap="square" lIns="88900" tIns="50800" rIns="88900" bIns="50800" rtlCol="0" anchor="t" anchorCtr="0"/>
              <a:lstStyle/>
              <a:p>
                <a:pPr marL="285750" indent="-285750" algn="l">
                  <a:lnSpc>
                    <a:spcPct val="150000"/>
                  </a:lnSpc>
                  <a:buClr>
                    <a:srgbClr val="9F040D"/>
                  </a:buClr>
                  <a:buFont typeface="Arial" panose="020B0604020202020204" pitchFamily="34" charset="0"/>
                  <a:buChar char="•"/>
                  <a:defRPr/>
                </a:pPr>
                <a:r>
                  <a:rPr lang="zh-CN" altLang="en-US" b="1" i="0" u="none" strike="noStrike" dirty="0">
                    <a:solidFill>
                      <a:srgbClr val="9F040D"/>
                    </a:solidFill>
                    <a:latin typeface="微软雅黑" panose="020B0503020204020204" charset="-122"/>
                    <a:ea typeface="微软雅黑" panose="020B0503020204020204" charset="-122"/>
                    <a:cs typeface="微软雅黑" panose="020B0503020204020204" charset="-122"/>
                    <a:sym typeface="Noto Sans SC" panose="020B0200000000000000" charset="-122"/>
                  </a:rPr>
                  <a:t>物理</a:t>
                </a:r>
                <a:r>
                  <a:rPr lang="en-US"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Noto Sans SC" panose="020B0200000000000000" charset="-122"/>
                  </a:rPr>
                  <a:t>目标：</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精确测量τ轻子、粲夸克相关物理过程</a:t>
                </a:r>
                <a:r>
                  <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a:t>
                </a:r>
                <a:endParaRPr lang="en-US" dirty="0">
                  <a:latin typeface="微软雅黑" panose="020B0503020204020204" charset="-122"/>
                  <a:ea typeface="微软雅黑" panose="020B0503020204020204" charset="-122"/>
                  <a:cs typeface="微软雅黑" panose="020B0503020204020204" charset="-122"/>
                </a:endParaRPr>
              </a:p>
              <a:p>
                <a:pPr marL="285750" indent="-285750" algn="l">
                  <a:lnSpc>
                    <a:spcPct val="150000"/>
                  </a:lnSpc>
                  <a:buClr>
                    <a:srgbClr val="9F040D"/>
                  </a:buClr>
                  <a:buFont typeface="Arial" panose="020B0604020202020204" pitchFamily="34" charset="0"/>
                  <a:buChar char="•"/>
                </a:pPr>
                <a:r>
                  <a:rPr lang="en-US"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Noto Sans SC" panose="020B0200000000000000" charset="-122"/>
                  </a:rPr>
                  <a:t>核心参数：</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能量范围覆盖</a:t>
                </a:r>
                <a:r>
                  <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 2 - 7 GeV，峰值亮度高达</a:t>
                </a:r>
                <a:r>
                  <a:rPr lang="en-US" altLang="zh-CN" b="1" dirty="0">
                    <a:solidFill>
                      <a:srgbClr val="000000"/>
                    </a:solidFill>
                    <a:latin typeface="微软雅黑" panose="020B0503020204020204" charset="-122"/>
                    <a:ea typeface="微软雅黑" panose="020B0503020204020204" charset="-122"/>
                    <a:cs typeface="微软雅黑" panose="020B0503020204020204" charset="-122"/>
                    <a:sym typeface="+mn-ea"/>
                  </a:rPr>
                  <a:t>0.5</a:t>
                </a:r>
                <a14:m>
                  <m:oMath xmlns:m="http://schemas.openxmlformats.org/officeDocument/2006/math">
                    <m:r>
                      <a:rPr lang="zh-CN" altLang="en-US" b="1" dirty="0">
                        <a:solidFill>
                          <a:srgbClr val="000000"/>
                        </a:solidFill>
                        <a:latin typeface="Cambria Math" panose="02040503050406030204" pitchFamily="18" charset="0"/>
                        <a:ea typeface="MS Mincho" charset="0"/>
                        <a:cs typeface="Cambria Math" panose="02040503050406030204" pitchFamily="18" charset="0"/>
                      </a:rPr>
                      <m:t>×</m:t>
                    </m:r>
                    <m:sSup>
                      <m:sSupPr>
                        <m:ctrlPr>
                          <a:rPr lang="en-US" altLang="zh-CN" b="1" i="1" dirty="0">
                            <a:solidFill>
                              <a:srgbClr val="000000"/>
                            </a:solidFill>
                            <a:latin typeface="Cambria Math" panose="02040503050406030204" pitchFamily="18" charset="0"/>
                            <a:ea typeface="微软雅黑" panose="020B0503020204020204" charset="-122"/>
                            <a:cs typeface="Cambria Math" panose="02040503050406030204" pitchFamily="18" charset="0"/>
                          </a:rPr>
                        </m:ctrlPr>
                      </m:sSupPr>
                      <m:e>
                        <m:r>
                          <a:rPr lang="en-US" altLang="zh-CN" b="1" i="1" dirty="0">
                            <a:solidFill>
                              <a:srgbClr val="000000"/>
                            </a:solidFill>
                            <a:latin typeface="Cambria Math" panose="02040503050406030204" pitchFamily="18" charset="0"/>
                            <a:ea typeface="微软雅黑" panose="020B0503020204020204" charset="-122"/>
                            <a:cs typeface="Cambria Math" panose="02040503050406030204" pitchFamily="18" charset="0"/>
                          </a:rPr>
                          <m:t>𝟏𝟎</m:t>
                        </m:r>
                      </m:e>
                      <m:sup>
                        <m:r>
                          <a:rPr lang="en-US" altLang="zh-CN" b="1" i="1" dirty="0">
                            <a:solidFill>
                              <a:srgbClr val="000000"/>
                            </a:solidFill>
                            <a:latin typeface="Cambria Math" panose="02040503050406030204" pitchFamily="18" charset="0"/>
                            <a:ea typeface="微软雅黑" panose="020B0503020204020204" charset="-122"/>
                            <a:cs typeface="Cambria Math" panose="02040503050406030204" pitchFamily="18" charset="0"/>
                          </a:rPr>
                          <m:t>𝟑𝟓</m:t>
                        </m:r>
                      </m:sup>
                    </m:sSup>
                  </m:oMath>
                </a14:m>
                <a:r>
                  <a:rPr lang="en-US" altLang="zh-CN" dirty="0">
                    <a:solidFill>
                      <a:srgbClr val="000000"/>
                    </a:solidFill>
                    <a:latin typeface="微软雅黑" panose="020B0503020204020204" charset="-122"/>
                    <a:ea typeface="微软雅黑" panose="020B0503020204020204" charset="-122"/>
                    <a:cs typeface="微软雅黑" panose="020B0503020204020204" charset="-122"/>
                    <a:sym typeface="+mn-ea"/>
                  </a:rPr>
                  <a:t> </a:t>
                </a:r>
                <a14:m>
                  <m:oMath xmlns:m="http://schemas.openxmlformats.org/officeDocument/2006/math">
                    <m:sSup>
                      <m:sSupPr>
                        <m:ctrlPr>
                          <a:rPr lang="en-US" altLang="zh-CN" i="1" dirty="0">
                            <a:solidFill>
                              <a:srgbClr val="000000"/>
                            </a:solidFill>
                            <a:latin typeface="Cambria Math" panose="02040503050406030204" pitchFamily="18" charset="0"/>
                            <a:ea typeface="微软雅黑" panose="020B0503020204020204" charset="-122"/>
                            <a:cs typeface="Cambria Math" panose="02040503050406030204" pitchFamily="18" charset="0"/>
                          </a:rPr>
                        </m:ctrlPr>
                      </m:sSupPr>
                      <m:e>
                        <m:r>
                          <a:rPr lang="en-US" altLang="zh-CN" i="1" dirty="0">
                            <a:solidFill>
                              <a:srgbClr val="000000"/>
                            </a:solidFill>
                            <a:latin typeface="Cambria Math" panose="02040503050406030204" pitchFamily="18" charset="0"/>
                            <a:ea typeface="微软雅黑" panose="020B0503020204020204" charset="-122"/>
                            <a:cs typeface="Cambria Math" panose="02040503050406030204" pitchFamily="18" charset="0"/>
                          </a:rPr>
                          <m:t>𝑐𝑚</m:t>
                        </m:r>
                      </m:e>
                      <m:sup>
                        <m:r>
                          <a:rPr lang="en-US" altLang="zh-CN" i="1" dirty="0">
                            <a:solidFill>
                              <a:srgbClr val="000000"/>
                            </a:solidFill>
                            <a:latin typeface="Cambria Math" panose="02040503050406030204" pitchFamily="18" charset="0"/>
                            <a:ea typeface="MS Mincho" charset="0"/>
                            <a:cs typeface="Cambria Math" panose="02040503050406030204" pitchFamily="18" charset="0"/>
                          </a:rPr>
                          <m:t>−2</m:t>
                        </m:r>
                      </m:sup>
                    </m:sSup>
                    <m:sSup>
                      <m:sSupPr>
                        <m:ctrlPr>
                          <a:rPr lang="en-US" altLang="zh-CN" i="1" dirty="0">
                            <a:solidFill>
                              <a:srgbClr val="000000"/>
                            </a:solidFill>
                            <a:latin typeface="Cambria Math" panose="02040503050406030204" pitchFamily="18" charset="0"/>
                            <a:ea typeface="微软雅黑" panose="020B0503020204020204" charset="-122"/>
                            <a:cs typeface="Cambria Math" panose="02040503050406030204" pitchFamily="18" charset="0"/>
                          </a:rPr>
                        </m:ctrlPr>
                      </m:sSupPr>
                      <m:e>
                        <m:r>
                          <a:rPr lang="en-US" altLang="zh-CN" i="1" dirty="0">
                            <a:solidFill>
                              <a:srgbClr val="000000"/>
                            </a:solidFill>
                            <a:latin typeface="Cambria Math" panose="02040503050406030204" pitchFamily="18" charset="0"/>
                            <a:ea typeface="微软雅黑" panose="020B0503020204020204" charset="-122"/>
                            <a:cs typeface="Cambria Math" panose="02040503050406030204" pitchFamily="18" charset="0"/>
                          </a:rPr>
                          <m:t>𝑠</m:t>
                        </m:r>
                      </m:e>
                      <m:sup>
                        <m:r>
                          <a:rPr lang="en-US" altLang="zh-CN" i="1" dirty="0">
                            <a:solidFill>
                              <a:srgbClr val="000000"/>
                            </a:solidFill>
                            <a:latin typeface="Cambria Math" panose="02040503050406030204" pitchFamily="18" charset="0"/>
                            <a:ea typeface="MS Mincho" charset="0"/>
                            <a:cs typeface="Cambria Math" panose="02040503050406030204" pitchFamily="18" charset="0"/>
                          </a:rPr>
                          <m:t>−1</m:t>
                        </m:r>
                      </m:sup>
                    </m:sSup>
                  </m:oMath>
                </a14:m>
                <a:r>
                  <a:rPr lang="zh-CN" altLang="en-US" dirty="0">
                    <a:solidFill>
                      <a:srgbClr val="000000"/>
                    </a:solidFill>
                    <a:latin typeface="微软雅黑" panose="020B0503020204020204" charset="-122"/>
                    <a:ea typeface="微软雅黑" panose="020B0503020204020204" charset="-122"/>
                    <a:cs typeface="微软雅黑" panose="020B0503020204020204" charset="-122"/>
                  </a:rPr>
                  <a:t>。</a:t>
                </a:r>
                <a:endPar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a:p>
                <a:pPr marL="285750" indent="-285750" algn="l">
                  <a:lnSpc>
                    <a:spcPct val="150000"/>
                  </a:lnSpc>
                  <a:buClr>
                    <a:srgbClr val="9F040D"/>
                  </a:buClr>
                  <a:buFont typeface="Arial" panose="020B0604020202020204" pitchFamily="34" charset="0"/>
                  <a:buChar char="•"/>
                </a:pPr>
                <a:r>
                  <a:rPr lang="en-US" b="1" i="0" u="none" strike="noStrike" dirty="0" err="1">
                    <a:solidFill>
                      <a:srgbClr val="9F040D"/>
                    </a:solidFill>
                    <a:latin typeface="微软雅黑" panose="020B0503020204020204" charset="-122"/>
                    <a:ea typeface="微软雅黑" panose="020B0503020204020204" charset="-122"/>
                    <a:cs typeface="微软雅黑" panose="020B0503020204020204" charset="-122"/>
                    <a:sym typeface="Noto Sans SC" panose="020B0200000000000000" charset="-122"/>
                  </a:rPr>
                  <a:t>数据挑战：</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海量数据实时产生，每年原始数据量达</a:t>
                </a:r>
                <a:r>
                  <a:rPr lang="en-US" b="1"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数</a:t>
                </a:r>
                <a:r>
                  <a:rPr lang="zh-CN" altLang="en-US" b="1" i="0" u="none" strike="noStrike" dirty="0">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百</a:t>
                </a:r>
                <a:r>
                  <a:rPr lang="en-US" b="1"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PB</a:t>
                </a:r>
                <a:r>
                  <a:rPr lang="en-US" b="0"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级</a:t>
                </a:r>
                <a:r>
                  <a:rPr lang="en-US" b="0" i="0" u="none" strike="noStrike" dirty="0">
                    <a:solidFill>
                      <a:srgbClr val="1F2329"/>
                    </a:solidFill>
                    <a:latin typeface="微软雅黑" panose="020B0503020204020204" charset="-122"/>
                    <a:ea typeface="微软雅黑" panose="020B0503020204020204" charset="-122"/>
                    <a:cs typeface="微软雅黑" panose="020B0503020204020204" charset="-122"/>
                    <a:sym typeface="Noto Sans SC" panose="020B0200000000000000" charset="-122"/>
                  </a:rPr>
                  <a:t>。</a:t>
                </a:r>
              </a:p>
            </p:txBody>
          </p:sp>
        </mc:Choice>
        <mc:Fallback xmlns="">
          <p:sp>
            <p:nvSpPr>
              <p:cNvPr id="9" name="AutoShape 5"/>
              <p:cNvSpPr>
                <a:spLocks noRot="1" noChangeAspect="1" noMove="1" noResize="1" noEditPoints="1" noAdjustHandles="1" noChangeArrowheads="1" noChangeShapeType="1" noTextEdit="1"/>
              </p:cNvSpPr>
              <p:nvPr/>
            </p:nvSpPr>
            <p:spPr>
              <a:xfrm>
                <a:off x="181610" y="850900"/>
                <a:ext cx="7957185" cy="2667000"/>
              </a:xfrm>
              <a:prstGeom prst="rect">
                <a:avLst/>
              </a:prstGeom>
              <a:blipFill rotWithShape="1">
                <a:blip r:embed="rId6"/>
                <a:stretch>
                  <a:fillRect/>
                </a:stretch>
              </a:blipFill>
              <a:ln w="12700" cap="flat" cmpd="sng">
                <a:noFill/>
                <a:prstDash val="solid"/>
                <a:round/>
              </a:ln>
            </p:spPr>
            <p:txBody>
              <a:bodyPr/>
              <a:lstStyle/>
              <a:p>
                <a:r>
                  <a:rPr lang="zh-CN" altLang="en-US">
                    <a:noFill/>
                  </a:rPr>
                  <a:t> </a:t>
                </a:r>
              </a:p>
            </p:txBody>
          </p:sp>
        </mc:Fallback>
      </mc:AlternateContent>
    </p:spTree>
    <p:custDataLst>
      <p:tags r:id="rId1"/>
    </p:custDataLst>
  </p:cSld>
  <p:clrMapOvr>
    <a:masterClrMapping/>
  </p:clrMapOvr>
  <p:transition advTm="18593"/>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ef0798117c7b24106c945e9f35e903aa"/>
          <p:cNvPicPr>
            <a:picLocks noChangeAspect="1"/>
          </p:cNvPicPr>
          <p:nvPr/>
        </p:nvPicPr>
        <p:blipFill>
          <a:blip r:embed="rId4"/>
          <a:srcRect l="4318" t="32701" r="35568" b="-63"/>
          <a:stretch>
            <a:fillRect/>
          </a:stretch>
        </p:blipFill>
        <p:spPr>
          <a:xfrm>
            <a:off x="7235190" y="4865370"/>
            <a:ext cx="4070350" cy="1878330"/>
          </a:xfrm>
          <a:prstGeom prst="rect">
            <a:avLst/>
          </a:prstGeom>
        </p:spPr>
      </p:pic>
      <p:sp>
        <p:nvSpPr>
          <p:cNvPr id="2" name="标题 1"/>
          <p:cNvSpPr>
            <a:spLocks noGrp="1"/>
          </p:cNvSpPr>
          <p:nvPr>
            <p:ph type="title" idx="4294967295"/>
          </p:nvPr>
        </p:nvSpPr>
        <p:spPr>
          <a:xfrm>
            <a:off x="88265" y="90805"/>
            <a:ext cx="12148820" cy="705485"/>
          </a:xfrm>
        </p:spPr>
        <p:txBody>
          <a:bodyPr>
            <a:normAutofit/>
          </a:bodyPr>
          <a:lstStyle/>
          <a:p>
            <a:pPr algn="l">
              <a:buClrTx/>
              <a:buSzTx/>
              <a:buFontTx/>
            </a:pPr>
            <a:r>
              <a:rPr lang="en-US" altLang="zh-CN" sz="3200" spc="0" dirty="0">
                <a:solidFill>
                  <a:schemeClr val="bg1"/>
                </a:solidFill>
                <a:ea typeface="+mn-ea"/>
                <a:cs typeface="+mj-lt"/>
              </a:rPr>
              <a:t>OSCAR(Offline Software for Super Tau-Charm Facility)</a:t>
            </a:r>
          </a:p>
        </p:txBody>
      </p:sp>
      <p:sp>
        <p:nvSpPr>
          <p:cNvPr id="6" name="灯片编号占位符 5"/>
          <p:cNvSpPr>
            <a:spLocks noGrp="1"/>
          </p:cNvSpPr>
          <p:nvPr>
            <p:ph type="sldNum" sz="quarter" idx="12"/>
          </p:nvPr>
        </p:nvSpPr>
        <p:spPr/>
        <p:txBody>
          <a:bodyPr/>
          <a:lstStyle/>
          <a:p>
            <a:fld id="{49AE70B2-8BF9-45C0-BB95-33D1B9D3A854}" type="slidenum">
              <a:rPr lang="zh-CN" altLang="en-US" smtClean="0"/>
              <a:t>5</a:t>
            </a:fld>
            <a:endParaRPr lang="zh-CN" altLang="en-US"/>
          </a:p>
        </p:txBody>
      </p:sp>
      <p:grpSp>
        <p:nvGrpSpPr>
          <p:cNvPr id="3" name="组合 2"/>
          <p:cNvGrpSpPr/>
          <p:nvPr/>
        </p:nvGrpSpPr>
        <p:grpSpPr>
          <a:xfrm>
            <a:off x="7691208" y="3429000"/>
            <a:ext cx="4227742" cy="1429385"/>
            <a:chOff x="4451" y="1462"/>
            <a:chExt cx="6181" cy="2609"/>
          </a:xfrm>
        </p:grpSpPr>
        <p:pic>
          <p:nvPicPr>
            <p:cNvPr id="7" name="图片 6"/>
            <p:cNvPicPr>
              <a:picLocks noChangeAspect="1"/>
            </p:cNvPicPr>
            <p:nvPr/>
          </p:nvPicPr>
          <p:blipFill>
            <a:blip r:embed="rId5">
              <a:extLst>
                <a:ext uri="{28A0092B-C50C-407E-A947-70E740481C1C}">
                  <a14:useLocalDpi xmlns:a14="http://schemas.microsoft.com/office/drawing/2010/main" val="0"/>
                </a:ext>
              </a:extLst>
            </a:blip>
            <a:srcRect t="1" r="6367" b="64052"/>
            <a:stretch>
              <a:fillRect/>
            </a:stretch>
          </p:blipFill>
          <p:spPr>
            <a:xfrm>
              <a:off x="4451" y="1462"/>
              <a:ext cx="6181" cy="2609"/>
            </a:xfrm>
            <a:prstGeom prst="rect">
              <a:avLst/>
            </a:prstGeom>
          </p:spPr>
        </p:pic>
        <p:sp>
          <p:nvSpPr>
            <p:cNvPr id="8" name="矩形 7"/>
            <p:cNvSpPr/>
            <p:nvPr/>
          </p:nvSpPr>
          <p:spPr>
            <a:xfrm>
              <a:off x="8516" y="1818"/>
              <a:ext cx="1062" cy="276"/>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pic>
        <p:nvPicPr>
          <p:cNvPr id="9" name="图片 8"/>
          <p:cNvPicPr>
            <a:picLocks noChangeAspect="1"/>
          </p:cNvPicPr>
          <p:nvPr/>
        </p:nvPicPr>
        <p:blipFill>
          <a:blip r:embed="rId6"/>
          <a:stretch>
            <a:fillRect/>
          </a:stretch>
        </p:blipFill>
        <p:spPr>
          <a:xfrm>
            <a:off x="194553" y="930276"/>
            <a:ext cx="11802894" cy="2505710"/>
          </a:xfrm>
          <a:prstGeom prst="rect">
            <a:avLst/>
          </a:prstGeom>
        </p:spPr>
      </p:pic>
      <p:sp>
        <p:nvSpPr>
          <p:cNvPr id="10" name="矩形 9"/>
          <p:cNvSpPr/>
          <p:nvPr/>
        </p:nvSpPr>
        <p:spPr>
          <a:xfrm>
            <a:off x="10364470" y="2303780"/>
            <a:ext cx="1064260" cy="9779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AutoShape 4"/>
          <p:cNvSpPr/>
          <p:nvPr/>
        </p:nvSpPr>
        <p:spPr>
          <a:xfrm>
            <a:off x="153670" y="3569970"/>
            <a:ext cx="6791325" cy="17526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52500" indent="-203200"/>
            <a:lvl3pPr marL="1384300" indent="-203200"/>
            <a:lvl4pPr marL="1816100" indent="-203200"/>
            <a:lvl5pPr marL="2247900" indent="-203200"/>
            <a:lvl6pPr marL="2679700" indent="-203200"/>
            <a:lvl7pPr marL="3111500" indent="-203200"/>
            <a:lvl8pPr marL="3543300" indent="-203200"/>
            <a:lvl9pPr marL="3975100" indent="-203200"/>
          </a:lstStyle>
          <a:p>
            <a:pPr marL="12700" indent="0" algn="l">
              <a:lnSpc>
                <a:spcPct val="125000"/>
              </a:lnSpc>
              <a:buClr>
                <a:srgbClr val="000000"/>
              </a:buClr>
              <a:buFont typeface="Arial" panose="020B0604020202020204"/>
              <a:buNone/>
              <a:defRPr/>
            </a:pPr>
            <a:r>
              <a:rPr 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OSCAR ：</a:t>
            </a:r>
          </a:p>
          <a:p>
            <a:pPr marL="298450" indent="-285750" algn="r">
              <a:lnSpc>
                <a:spcPct val="125000"/>
              </a:lnSpc>
              <a:buClr>
                <a:srgbClr val="000000"/>
              </a:buClr>
              <a:buFont typeface="Wingdings" panose="05000000000000000000" charset="0"/>
              <a:buChar char="Ø"/>
              <a:defRPr/>
            </a:pP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覆盖从探测器模拟、本底混合数字化到数据重建的完整离线处理链路。</a:t>
            </a:r>
          </a:p>
        </p:txBody>
      </p:sp>
      <p:sp>
        <p:nvSpPr>
          <p:cNvPr id="15" name="AutoShape 10"/>
          <p:cNvSpPr/>
          <p:nvPr/>
        </p:nvSpPr>
        <p:spPr>
          <a:xfrm>
            <a:off x="153670" y="4465955"/>
            <a:ext cx="5942330" cy="9271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27100" indent="-177800"/>
            <a:lvl3pPr marL="1333500" indent="-177800"/>
            <a:lvl4pPr marL="1739900" indent="-177800"/>
            <a:lvl5pPr marL="2146300" indent="-177800"/>
            <a:lvl6pPr marL="2552700" indent="-177800"/>
            <a:lvl7pPr marL="2959100" indent="-177800"/>
            <a:lvl8pPr marL="3365500" indent="-177800"/>
            <a:lvl9pPr marL="3771900" indent="-177800"/>
          </a:lstStyle>
          <a:p>
            <a:pPr marL="292100" indent="-279400" algn="l">
              <a:lnSpc>
                <a:spcPct val="108000"/>
              </a:lnSpc>
              <a:buClr>
                <a:srgbClr val="000000"/>
              </a:buClr>
              <a:buFont typeface="Arial" panose="020B0604020202020204"/>
              <a:buChar char="•"/>
              <a:defRPr/>
            </a:pPr>
            <a:r>
              <a:rPr 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核心挑战一：</a:t>
            </a:r>
            <a:r>
              <a:rPr lang="zh-CN" alt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物理分析中</a:t>
            </a:r>
            <a:r>
              <a:rPr 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海量数据的高效</a:t>
            </a:r>
            <a:r>
              <a:rPr lang="zh-CN" alt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处理</a:t>
            </a:r>
            <a:endParaRPr lang="en-US" sz="1100"/>
          </a:p>
          <a:p>
            <a:pPr marL="749300" lvl="1" indent="-279400" algn="l">
              <a:lnSpc>
                <a:spcPct val="100000"/>
              </a:lnSpc>
              <a:buClr>
                <a:srgbClr val="505050"/>
              </a:buClr>
              <a:buFont typeface="Wingdings" panose="05000000000000000000"/>
              <a:buChar char="Ø"/>
            </a:pPr>
            <a:r>
              <a:rPr lang="en-US" sz="14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传统串行模式失效，需构建高并发并行分析框架，突破I/O瓶颈与算力调度限制，保障</a:t>
            </a:r>
            <a:r>
              <a:rPr lang="zh-CN" altLang="en-US" sz="14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物理分析</a:t>
            </a:r>
            <a:r>
              <a:rPr lang="en-US" sz="14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数据处理时效性。</a:t>
            </a:r>
          </a:p>
        </p:txBody>
      </p:sp>
      <p:sp>
        <p:nvSpPr>
          <p:cNvPr id="16" name="AutoShape 12"/>
          <p:cNvSpPr/>
          <p:nvPr/>
        </p:nvSpPr>
        <p:spPr>
          <a:xfrm>
            <a:off x="194310" y="5393055"/>
            <a:ext cx="6112510" cy="1016000"/>
          </a:xfrm>
          <a:prstGeom prst="rect">
            <a:avLst/>
          </a:prstGeom>
          <a:noFill/>
          <a:ln w="12700" cap="flat" cmpd="sng">
            <a:noFill/>
            <a:prstDash val="solid"/>
            <a:round/>
          </a:ln>
        </p:spPr>
        <p:txBody>
          <a:bodyPr vert="horz" wrap="square" lIns="88900" tIns="50800" rIns="88900" bIns="50800" rtlCol="0" anchor="t" anchorCtr="0"/>
          <a:lstStyle>
            <a:lvl1pPr marL="520700" indent="-228600"/>
            <a:lvl2pPr marL="927100" indent="-177800"/>
            <a:lvl3pPr marL="1333500" indent="-177800"/>
            <a:lvl4pPr marL="1739900" indent="-177800"/>
            <a:lvl5pPr marL="2146300" indent="-177800"/>
            <a:lvl6pPr marL="2552700" indent="-177800"/>
            <a:lvl7pPr marL="2959100" indent="-177800"/>
            <a:lvl8pPr marL="3365500" indent="-177800"/>
            <a:lvl9pPr marL="3771900" indent="-177800"/>
          </a:lstStyle>
          <a:p>
            <a:pPr marL="292100" indent="-279400" algn="l">
              <a:lnSpc>
                <a:spcPct val="108000"/>
              </a:lnSpc>
              <a:buClr>
                <a:srgbClr val="000000"/>
              </a:buClr>
              <a:buFont typeface="Arial" panose="020B0604020202020204"/>
              <a:buChar char="•"/>
              <a:defRPr/>
            </a:pPr>
            <a:r>
              <a:rPr lang="en-US" sz="1800" b="1" i="0" u="none" strike="noStrike" dirty="0" err="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核心挑战二：高精度物理结果</a:t>
            </a:r>
            <a:endParaRPr lang="en-US" sz="1100" dirty="0"/>
          </a:p>
          <a:p>
            <a:pPr marL="749300" lvl="1" indent="-279400" algn="l">
              <a:lnSpc>
                <a:spcPct val="100000"/>
              </a:lnSpc>
              <a:buClr>
                <a:srgbClr val="505050"/>
              </a:buClr>
              <a:buFont typeface="Wingdings" panose="05000000000000000000"/>
              <a:buChar char="Ø"/>
            </a:pPr>
            <a:r>
              <a:rPr lang="en-US" sz="1400" b="0" i="0" u="none" strike="noStrike" dirty="0" err="1">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顶点拟合等算法计算密集，需优化底层实现与资源分配，在有限算力下确保</a:t>
            </a:r>
            <a:r>
              <a:rPr lang="zh-CN" altLang="en-US" sz="1400" b="0" i="0" u="none" strike="noStrike" dirty="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结果</a:t>
            </a:r>
            <a:r>
              <a:rPr lang="en-US" sz="1400" b="0" i="0" u="none" strike="noStrike" dirty="0" err="1">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的精度与可靠性</a:t>
            </a:r>
            <a:r>
              <a:rPr lang="en-US" sz="1400" b="0" i="0" u="none" strike="noStrike" dirty="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p>
        </p:txBody>
      </p:sp>
      <p:sp>
        <p:nvSpPr>
          <p:cNvPr id="5" name="文本框 4"/>
          <p:cNvSpPr txBox="1"/>
          <p:nvPr/>
        </p:nvSpPr>
        <p:spPr>
          <a:xfrm>
            <a:off x="10232390" y="5659755"/>
            <a:ext cx="1807210" cy="829945"/>
          </a:xfrm>
          <a:prstGeom prst="rect">
            <a:avLst/>
          </a:prstGeom>
          <a:noFill/>
        </p:spPr>
        <p:txBody>
          <a:bodyPr wrap="square" rtlCol="0">
            <a:spAutoFit/>
          </a:bodyPr>
          <a:lstStyle/>
          <a:p>
            <a:r>
              <a:rPr lang="en-US" altLang="zh-CN" sz="1600"/>
              <a:t>2024</a:t>
            </a:r>
            <a:r>
              <a:rPr lang="zh-CN" altLang="en-US" sz="1600"/>
              <a:t>年</a:t>
            </a:r>
            <a:r>
              <a:rPr lang="en-US" altLang="zh-CN" sz="1600"/>
              <a:t>BESIII</a:t>
            </a:r>
            <a:r>
              <a:rPr lang="zh-CN" altLang="en-US" sz="1600"/>
              <a:t>计算资源使用情况</a:t>
            </a:r>
          </a:p>
          <a:p>
            <a:endParaRPr lang="zh-CN" altLang="en-US" sz="1600"/>
          </a:p>
        </p:txBody>
      </p:sp>
      <p:sp>
        <p:nvSpPr>
          <p:cNvPr id="11" name="矩形 10"/>
          <p:cNvSpPr/>
          <p:nvPr/>
        </p:nvSpPr>
        <p:spPr>
          <a:xfrm>
            <a:off x="10085070" y="6314440"/>
            <a:ext cx="972820" cy="377825"/>
          </a:xfrm>
          <a:prstGeom prst="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nvSpPr>
        <p:spPr>
          <a:xfrm>
            <a:off x="88265" y="6489700"/>
            <a:ext cx="7558405" cy="368300"/>
          </a:xfrm>
          <a:prstGeom prst="rect">
            <a:avLst/>
          </a:prstGeom>
          <a:noFill/>
        </p:spPr>
        <p:txBody>
          <a:bodyPr wrap="square" rtlCol="0">
            <a:spAutoFit/>
          </a:bodyPr>
          <a:lstStyle/>
          <a:p>
            <a:r>
              <a:rPr lang="en-US" altLang="zh-CN" sz="900">
                <a:solidFill>
                  <a:schemeClr val="bg2">
                    <a:lumMod val="90000"/>
                  </a:schemeClr>
                </a:solidFill>
              </a:rPr>
              <a:t>BES </a:t>
            </a:r>
            <a:r>
              <a:rPr lang="zh-CN" altLang="en-US" sz="900">
                <a:solidFill>
                  <a:schemeClr val="bg2">
                    <a:lumMod val="90000"/>
                  </a:schemeClr>
                </a:solidFill>
              </a:rPr>
              <a:t>图片来源：</a:t>
            </a:r>
          </a:p>
          <a:p>
            <a:r>
              <a:rPr lang="zh-CN" altLang="en-US" sz="900">
                <a:solidFill>
                  <a:schemeClr val="bg2">
                    <a:lumMod val="90000"/>
                  </a:schemeClr>
                </a:solidFill>
              </a:rPr>
              <a:t>https://indico.ihep.ac.cn/event/22334/contributions/157038/attachments/78289/97385/BESIII_Offline_Software_Chengdu_202405.pdf</a:t>
            </a:r>
          </a:p>
        </p:txBody>
      </p:sp>
    </p:spTree>
    <p:custDataLst>
      <p:tags r:id="rId1"/>
    </p:custDataLst>
  </p:cSld>
  <p:clrMapOvr>
    <a:masterClrMapping/>
  </p:clrMapOvr>
  <p:transition advTm="72465"/>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占位符 16"/>
          <p:cNvPicPr>
            <a:picLocks noGrp="1" noChangeAspect="1"/>
          </p:cNvPicPr>
          <p:nvPr>
            <p:ph type="pic" sz="quarter" idx="11"/>
          </p:nvPr>
        </p:nvPicPr>
        <p:blipFill>
          <a:blip r:embed="rId7">
            <a:extLst>
              <a:ext uri="{28A0092B-C50C-407E-A947-70E740481C1C}">
                <a14:useLocalDpi xmlns:a14="http://schemas.microsoft.com/office/drawing/2010/main" val="0"/>
              </a:ext>
            </a:extLst>
          </a:blip>
          <a:srcRect t="8412" b="8412"/>
          <a:stretch>
            <a:fillRect/>
          </a:stretch>
        </p:blipFill>
        <p:spPr/>
      </p:pic>
      <p:pic>
        <p:nvPicPr>
          <p:cNvPr id="16" name="图片 15"/>
          <p:cNvPicPr>
            <a:picLocks noChangeAspect="1"/>
          </p:cNvPicPr>
          <p:nvPr/>
        </p:nvPicPr>
        <p:blipFill rotWithShape="1">
          <a:blip r:embed="rId8" cstate="print">
            <a:extLst>
              <a:ext uri="{28A0092B-C50C-407E-A947-70E740481C1C}">
                <a14:useLocalDpi xmlns:a14="http://schemas.microsoft.com/office/drawing/2010/main" val="0"/>
              </a:ext>
            </a:extLst>
          </a:blip>
          <a:srcRect l="-663" r="-1971" b="67298"/>
          <a:stretch>
            <a:fillRect/>
          </a:stretch>
        </p:blipFill>
        <p:spPr>
          <a:xfrm>
            <a:off x="37463" y="174172"/>
            <a:ext cx="2338303" cy="745056"/>
          </a:xfrm>
          <a:prstGeom prst="rect">
            <a:avLst/>
          </a:prstGeom>
        </p:spPr>
      </p:pic>
      <p:grpSp>
        <p:nvGrpSpPr>
          <p:cNvPr id="7" name="组合 6"/>
          <p:cNvGrpSpPr/>
          <p:nvPr/>
        </p:nvGrpSpPr>
        <p:grpSpPr>
          <a:xfrm>
            <a:off x="1287582" y="4262863"/>
            <a:ext cx="10626922" cy="1614570"/>
            <a:chOff x="4034" y="4889"/>
            <a:chExt cx="10302" cy="1907"/>
          </a:xfrm>
        </p:grpSpPr>
        <p:grpSp>
          <p:nvGrpSpPr>
            <p:cNvPr id="8" name="组合 7"/>
            <p:cNvGrpSpPr/>
            <p:nvPr/>
          </p:nvGrpSpPr>
          <p:grpSpPr>
            <a:xfrm>
              <a:off x="5604" y="4889"/>
              <a:ext cx="8732" cy="1907"/>
              <a:chOff x="4744350" y="4137569"/>
              <a:chExt cx="7392006" cy="1614564"/>
            </a:xfrm>
          </p:grpSpPr>
          <p:cxnSp>
            <p:nvCxnSpPr>
              <p:cNvPr id="11" name="直接连接符 10"/>
              <p:cNvCxnSpPr/>
              <p:nvPr>
                <p:custDataLst>
                  <p:tags r:id="rId3"/>
                </p:custDataLst>
              </p:nvPr>
            </p:nvCxnSpPr>
            <p:spPr>
              <a:xfrm>
                <a:off x="4744350" y="4137569"/>
                <a:ext cx="0" cy="16145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4847277" y="4424588"/>
                <a:ext cx="7289079" cy="706752"/>
              </a:xfrm>
              <a:prstGeom prst="rect">
                <a:avLst/>
              </a:prstGeom>
              <a:noFill/>
            </p:spPr>
            <p:txBody>
              <a:bodyPr wrap="square" rtlCol="0">
                <a:spAutoFit/>
                <a:scene3d>
                  <a:camera prst="orthographicFront"/>
                  <a:lightRig rig="threePt" dir="t"/>
                </a:scene3d>
                <a:sp3d contourW="12700"/>
              </a:bodyPr>
              <a:lstStyle/>
              <a:p>
                <a:pPr algn="just" defTabSz="685800">
                  <a:lnSpc>
                    <a:spcPct val="125000"/>
                  </a:lnSpc>
                </a:pPr>
                <a:r>
                  <a:rPr lang="zh-CN" altLang="en-US" sz="3200" b="1" dirty="0">
                    <a:sym typeface="+mn-ea"/>
                  </a:rPr>
                  <a:t>物理需求和框架设计</a:t>
                </a:r>
                <a:endParaRPr lang="en-US" altLang="zh-CN" sz="3200" b="1" kern="0" dirty="0">
                  <a:solidFill>
                    <a:schemeClr val="tx1"/>
                  </a:solidFill>
                  <a:uFillTx/>
                  <a:ea typeface="微软雅黑" panose="020B0503020204020204" charset="-122"/>
                  <a:cs typeface="+mn-lt"/>
                  <a:sym typeface="+mn-ea"/>
                </a:endParaRPr>
              </a:p>
            </p:txBody>
          </p:sp>
        </p:grpSp>
        <p:sp>
          <p:nvSpPr>
            <p:cNvPr id="13" name="文本框 12"/>
            <p:cNvSpPr txBox="1"/>
            <p:nvPr>
              <p:custDataLst>
                <p:tags r:id="rId2"/>
              </p:custDataLst>
            </p:nvPr>
          </p:nvSpPr>
          <p:spPr>
            <a:xfrm>
              <a:off x="4034" y="5057"/>
              <a:ext cx="1876" cy="1562"/>
            </a:xfrm>
            <a:prstGeom prst="rect">
              <a:avLst/>
            </a:prstGeom>
            <a:noFill/>
          </p:spPr>
          <p:txBody>
            <a:bodyPr wrap="square" rtlCol="0">
              <a:spAutoFit/>
            </a:bodyPr>
            <a:lstStyle/>
            <a:p>
              <a:r>
                <a:rPr lang="en-US" altLang="zh-CN" sz="8000" b="1" dirty="0">
                  <a:latin typeface="Adobe 黑体 Std R" panose="020B0400000000000000" pitchFamily="34" charset="-122"/>
                  <a:ea typeface="Adobe 黑体 Std R" panose="020B0400000000000000" pitchFamily="34" charset="-122"/>
                </a:rPr>
                <a:t>2</a:t>
              </a:r>
            </a:p>
          </p:txBody>
        </p:sp>
      </p:grpSp>
      <p:cxnSp>
        <p:nvCxnSpPr>
          <p:cNvPr id="2" name="直接连接符 1"/>
          <p:cNvCxnSpPr/>
          <p:nvPr/>
        </p:nvCxnSpPr>
        <p:spPr>
          <a:xfrm>
            <a:off x="3102832" y="5434393"/>
            <a:ext cx="3692525" cy="6350"/>
          </a:xfrm>
          <a:prstGeom prst="line">
            <a:avLst/>
          </a:prstGeom>
          <a:ln w="28575">
            <a:solidFill>
              <a:srgbClr val="9F040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643"/>
    </mc:Choice>
    <mc:Fallback xmlns="">
      <p:transition spd="slow" advTm="464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lang="en-US" altLang="zh-CN"/>
              <a:t>7</a:t>
            </a:r>
          </a:p>
        </p:txBody>
      </p:sp>
      <p:sp>
        <p:nvSpPr>
          <p:cNvPr id="4" name="AutoShape 4"/>
          <p:cNvSpPr/>
          <p:nvPr/>
        </p:nvSpPr>
        <p:spPr>
          <a:xfrm>
            <a:off x="480695" y="1205865"/>
            <a:ext cx="3048000" cy="4826000"/>
          </a:xfrm>
          <a:prstGeom prst="rect">
            <a:avLst/>
          </a:prstGeom>
          <a:noFill/>
          <a:ln w="12700" cap="flat" cmpd="sng">
            <a:noFill/>
            <a:prstDash val="solid"/>
            <a:round/>
          </a:ln>
        </p:spPr>
        <p:txBody>
          <a:bodyPr vert="horz" wrap="square" lIns="190500" tIns="254000" rIns="190500" bIns="254000" rtlCol="0" anchor="ctr" anchorCtr="0"/>
          <a:lstStyle/>
          <a:p>
            <a:pPr marL="0" indent="0" algn="ctr">
              <a:lnSpc>
                <a:spcPct val="108000"/>
              </a:lnSpc>
              <a:defRPr/>
            </a:pPr>
            <a:r>
              <a:rPr lang="en-US" sz="2000" b="1" i="0" u="none" strike="noStrike">
                <a:solidFill>
                  <a:srgbClr val="9F040D"/>
                </a:solidFill>
                <a:latin typeface="微软雅黑" panose="020B0503020204020204" charset="-122"/>
                <a:ea typeface="微软雅黑" panose="020B0503020204020204" charset="-122"/>
                <a:cs typeface="微软雅黑" panose="020B0503020204020204" charset="-122"/>
                <a:sym typeface="微软雅黑" panose="020B0503020204020204" charset="-122"/>
              </a:rPr>
              <a:t>挑战与目标</a:t>
            </a:r>
            <a:endParaRPr lang="en-US" sz="1100"/>
          </a:p>
          <a:p>
            <a:pPr marL="0" indent="0" algn="l">
              <a:lnSpc>
                <a:spcPct val="117000"/>
              </a:lnSpc>
              <a:spcBef>
                <a:spcPts val="2000"/>
              </a:spcBef>
            </a:pPr>
            <a:r>
              <a:rPr lang="en-US" sz="1600"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挑战：海量数据</a:t>
            </a:r>
            <a:br>
              <a:rPr lang="en-US" sz="16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rPr>
              <a:t>面对PB级实验数据，处理效率亟待提升</a:t>
            </a:r>
          </a:p>
          <a:p>
            <a:pPr marL="0" indent="0" algn="l">
              <a:lnSpc>
                <a:spcPct val="117000"/>
              </a:lnSpc>
              <a:spcBef>
                <a:spcPts val="2000"/>
              </a:spcBef>
            </a:pPr>
            <a:r>
              <a:rPr lang="en-US" sz="1600"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目标：高精度结果</a:t>
            </a:r>
            <a:br>
              <a:rPr lang="en-US" sz="16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rPr>
              <a:t>确保物理分析的准确性与可重复性</a:t>
            </a:r>
          </a:p>
        </p:txBody>
      </p:sp>
      <p:sp>
        <p:nvSpPr>
          <p:cNvPr id="3" name="圆角矩形 2"/>
          <p:cNvSpPr/>
          <p:nvPr/>
        </p:nvSpPr>
        <p:spPr>
          <a:xfrm>
            <a:off x="420370" y="1323975"/>
            <a:ext cx="2995295" cy="4681855"/>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2" name="组合 21"/>
          <p:cNvGrpSpPr/>
          <p:nvPr/>
        </p:nvGrpSpPr>
        <p:grpSpPr>
          <a:xfrm>
            <a:off x="4016375" y="1172845"/>
            <a:ext cx="3323590" cy="1019810"/>
            <a:chOff x="6107" y="1899"/>
            <a:chExt cx="5234" cy="1606"/>
          </a:xfrm>
        </p:grpSpPr>
        <p:grpSp>
          <p:nvGrpSpPr>
            <p:cNvPr id="8" name="组合 7"/>
            <p:cNvGrpSpPr/>
            <p:nvPr/>
          </p:nvGrpSpPr>
          <p:grpSpPr>
            <a:xfrm>
              <a:off x="6107" y="1899"/>
              <a:ext cx="5235" cy="1532"/>
              <a:chOff x="5908" y="2647"/>
              <a:chExt cx="5235" cy="1532"/>
            </a:xfrm>
          </p:grpSpPr>
          <p:sp>
            <p:nvSpPr>
              <p:cNvPr id="6" name="圆角矩形 5"/>
              <p:cNvSpPr/>
              <p:nvPr/>
            </p:nvSpPr>
            <p:spPr>
              <a:xfrm>
                <a:off x="5908" y="2647"/>
                <a:ext cx="5235" cy="1532"/>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圆角矩形 6"/>
              <p:cNvSpPr/>
              <p:nvPr/>
            </p:nvSpPr>
            <p:spPr>
              <a:xfrm>
                <a:off x="6040" y="2790"/>
                <a:ext cx="4971" cy="1268"/>
              </a:xfrm>
              <a:prstGeom prst="roundRect">
                <a:avLst/>
              </a:prstGeom>
              <a:solidFill>
                <a:schemeClr val="bg1">
                  <a:alpha val="8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5" name="AutoShape 5"/>
            <p:cNvSpPr/>
            <p:nvPr/>
          </p:nvSpPr>
          <p:spPr>
            <a:xfrm>
              <a:off x="6410" y="1905"/>
              <a:ext cx="4800" cy="1600"/>
            </a:xfrm>
            <a:prstGeom prst="rect">
              <a:avLst/>
            </a:prstGeom>
            <a:noFill/>
            <a:ln w="12700" cap="flat" cmpd="sng">
              <a:noFill/>
              <a:prstDash val="solid"/>
              <a:round/>
            </a:ln>
          </p:spPr>
          <p:txBody>
            <a:bodyPr vert="horz" wrap="square" lIns="127000" tIns="63500" rIns="127000" bIns="63500" rtlCol="0" anchor="ctr" anchorCtr="0"/>
            <a:lstStyle/>
            <a:p>
              <a:pPr marL="0" indent="0" algn="l">
                <a:lnSpc>
                  <a:spcPct val="100000"/>
                </a:lnSpc>
                <a:defRPr/>
              </a:pPr>
              <a:r>
                <a:rPr lang="en-US" sz="20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存储兼容</a:t>
              </a:r>
              <a:br>
                <a:rPr lang="en-US" sz="13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3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2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无缝处理ROOT数据文件</a:t>
              </a:r>
              <a:endParaRPr lang="en-US" sz="1100"/>
            </a:p>
          </p:txBody>
        </p:sp>
      </p:grpSp>
      <p:grpSp>
        <p:nvGrpSpPr>
          <p:cNvPr id="21" name="组合 20"/>
          <p:cNvGrpSpPr/>
          <p:nvPr/>
        </p:nvGrpSpPr>
        <p:grpSpPr>
          <a:xfrm>
            <a:off x="4070350" y="2432050"/>
            <a:ext cx="5163820" cy="1016000"/>
            <a:chOff x="6107" y="4059"/>
            <a:chExt cx="8132" cy="1600"/>
          </a:xfrm>
        </p:grpSpPr>
        <p:grpSp>
          <p:nvGrpSpPr>
            <p:cNvPr id="9" name="组合 8"/>
            <p:cNvGrpSpPr/>
            <p:nvPr/>
          </p:nvGrpSpPr>
          <p:grpSpPr>
            <a:xfrm>
              <a:off x="6107" y="4093"/>
              <a:ext cx="5235" cy="1532"/>
              <a:chOff x="5908" y="2647"/>
              <a:chExt cx="5235" cy="1532"/>
            </a:xfrm>
          </p:grpSpPr>
          <p:sp>
            <p:nvSpPr>
              <p:cNvPr id="10" name="圆角矩形 9"/>
              <p:cNvSpPr/>
              <p:nvPr/>
            </p:nvSpPr>
            <p:spPr>
              <a:xfrm>
                <a:off x="5908" y="2647"/>
                <a:ext cx="5235" cy="1532"/>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圆角矩形 10"/>
              <p:cNvSpPr/>
              <p:nvPr/>
            </p:nvSpPr>
            <p:spPr>
              <a:xfrm>
                <a:off x="6040" y="2790"/>
                <a:ext cx="4971" cy="1268"/>
              </a:xfrm>
              <a:prstGeom prst="roundRect">
                <a:avLst/>
              </a:prstGeom>
              <a:solidFill>
                <a:schemeClr val="bg1">
                  <a:alpha val="8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18" name="AutoShape 5"/>
            <p:cNvSpPr/>
            <p:nvPr/>
          </p:nvSpPr>
          <p:spPr>
            <a:xfrm>
              <a:off x="6239" y="4059"/>
              <a:ext cx="8000" cy="1600"/>
            </a:xfrm>
            <a:prstGeom prst="rect">
              <a:avLst/>
            </a:prstGeom>
            <a:noFill/>
            <a:ln w="12700" cap="flat" cmpd="sng">
              <a:noFill/>
              <a:prstDash val="solid"/>
              <a:round/>
            </a:ln>
          </p:spPr>
          <p:txBody>
            <a:bodyPr vert="horz" wrap="square" lIns="127000" tIns="63500" rIns="127000" bIns="63500" rtlCol="0" anchor="ctr" anchorCtr="0"/>
            <a:lstStyle/>
            <a:p>
              <a:pPr marL="0" indent="0" algn="l">
                <a:lnSpc>
                  <a:spcPct val="108000"/>
                </a:lnSpc>
                <a:defRPr/>
              </a:pPr>
              <a:r>
                <a:rPr lang="en-US" sz="2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800"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硬件适配</a:t>
              </a:r>
              <a:b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多核CPU与GPU：充分利用并行算力</a:t>
              </a:r>
              <a:endParaRPr lang="en-US" sz="1100"/>
            </a:p>
          </p:txBody>
        </p:sp>
      </p:grpSp>
      <p:grpSp>
        <p:nvGrpSpPr>
          <p:cNvPr id="25" name="组合 24"/>
          <p:cNvGrpSpPr/>
          <p:nvPr/>
        </p:nvGrpSpPr>
        <p:grpSpPr>
          <a:xfrm>
            <a:off x="4070350" y="4989830"/>
            <a:ext cx="5163185" cy="1016000"/>
            <a:chOff x="6108" y="7858"/>
            <a:chExt cx="8131" cy="1600"/>
          </a:xfrm>
        </p:grpSpPr>
        <p:grpSp>
          <p:nvGrpSpPr>
            <p:cNvPr id="15" name="组合 14"/>
            <p:cNvGrpSpPr/>
            <p:nvPr/>
          </p:nvGrpSpPr>
          <p:grpSpPr>
            <a:xfrm>
              <a:off x="6108" y="7926"/>
              <a:ext cx="5235" cy="1532"/>
              <a:chOff x="5908" y="2647"/>
              <a:chExt cx="5235" cy="1532"/>
            </a:xfrm>
          </p:grpSpPr>
          <p:sp>
            <p:nvSpPr>
              <p:cNvPr id="16" name="圆角矩形 15"/>
              <p:cNvSpPr/>
              <p:nvPr/>
            </p:nvSpPr>
            <p:spPr>
              <a:xfrm>
                <a:off x="5908" y="2647"/>
                <a:ext cx="5235" cy="1532"/>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7" name="圆角矩形 16"/>
              <p:cNvSpPr/>
              <p:nvPr/>
            </p:nvSpPr>
            <p:spPr>
              <a:xfrm>
                <a:off x="6039" y="2790"/>
                <a:ext cx="4971" cy="1268"/>
              </a:xfrm>
              <a:prstGeom prst="roundRect">
                <a:avLst/>
              </a:prstGeom>
              <a:solidFill>
                <a:schemeClr val="bg1">
                  <a:alpha val="8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20" name="AutoShape 7"/>
            <p:cNvSpPr/>
            <p:nvPr/>
          </p:nvSpPr>
          <p:spPr>
            <a:xfrm>
              <a:off x="6239" y="7858"/>
              <a:ext cx="8000" cy="1600"/>
            </a:xfrm>
            <a:prstGeom prst="rect">
              <a:avLst/>
            </a:prstGeom>
            <a:noFill/>
            <a:ln w="12700" cap="flat" cmpd="sng">
              <a:noFill/>
              <a:prstDash val="solid"/>
              <a:round/>
            </a:ln>
          </p:spPr>
          <p:txBody>
            <a:bodyPr vert="horz" wrap="square" lIns="127000" tIns="63500" rIns="127000" bIns="63500" rtlCol="0" anchor="ctr" anchorCtr="0"/>
            <a:lstStyle/>
            <a:p>
              <a:pPr marL="0" indent="0" algn="l">
                <a:lnSpc>
                  <a:spcPct val="108000"/>
                </a:lnSpc>
                <a:defRPr/>
              </a:pPr>
              <a:r>
                <a:rPr lang="en-US" sz="2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800"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用户易用</a:t>
              </a:r>
              <a:b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极简交互：透明化处理</a:t>
              </a:r>
              <a:endParaRPr lang="en-US" sz="1100"/>
            </a:p>
          </p:txBody>
        </p:sp>
      </p:grpSp>
      <p:sp>
        <p:nvSpPr>
          <p:cNvPr id="27" name="文本框 26"/>
          <p:cNvSpPr txBox="1"/>
          <p:nvPr/>
        </p:nvSpPr>
        <p:spPr>
          <a:xfrm>
            <a:off x="8538845" y="2525395"/>
            <a:ext cx="2883535" cy="1337945"/>
          </a:xfrm>
          <a:prstGeom prst="rect">
            <a:avLst/>
          </a:prstGeom>
          <a:noFill/>
        </p:spPr>
        <p:txBody>
          <a:bodyPr wrap="square" rtlCol="0">
            <a:spAutoFit/>
          </a:bodyPr>
          <a:lstStyle/>
          <a:p>
            <a:pPr indent="0" algn="ctr" fontAlgn="auto">
              <a:lnSpc>
                <a:spcPct val="150000"/>
              </a:lnSpc>
              <a:defRPr/>
            </a:pPr>
            <a:r>
              <a:rPr lang="en-US" b="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技术选型</a:t>
            </a:r>
            <a:endParaRPr lang="en-US">
              <a:solidFill>
                <a:schemeClr val="tx1"/>
              </a:solidFill>
            </a:endParaRPr>
          </a:p>
          <a:p>
            <a:pPr indent="0" algn="ctr" fontAlgn="auto">
              <a:lnSpc>
                <a:spcPct val="150000"/>
              </a:lnSpc>
            </a:pPr>
            <a:r>
              <a:rPr lang="en-US" b="1">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ROOT::RDataFrame</a:t>
            </a:r>
            <a:endParaRPr lang="en-US" b="1" i="0" u="none" strike="noStrike">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ctr" fontAlgn="auto">
              <a:lnSpc>
                <a:spcPct val="150000"/>
              </a:lnSpc>
            </a:pPr>
            <a:r>
              <a:rPr lang="en-US">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CERN ROOT库中的模块</a:t>
            </a:r>
            <a:endParaRPr lang="en-US" altLang="en-US">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8" name="文本框 27"/>
          <p:cNvSpPr txBox="1"/>
          <p:nvPr/>
        </p:nvSpPr>
        <p:spPr>
          <a:xfrm>
            <a:off x="241300" y="50800"/>
            <a:ext cx="6096000" cy="583565"/>
          </a:xfrm>
          <a:prstGeom prst="rect">
            <a:avLst/>
          </a:prstGeom>
          <a:noFill/>
        </p:spPr>
        <p:txBody>
          <a:bodyPr wrap="square" rtlCol="0" anchor="t">
            <a:spAutoFit/>
          </a:bodyPr>
          <a:lstStyle/>
          <a:p>
            <a:pPr algn="l">
              <a:buClrTx/>
              <a:buSzTx/>
              <a:buFontTx/>
            </a:pPr>
            <a:r>
              <a:rPr lang="zh-CN" altLang="en-US" sz="3200" dirty="0">
                <a:solidFill>
                  <a:schemeClr val="bg1"/>
                </a:solidFill>
                <a:latin typeface="+mj-lt"/>
                <a:cs typeface="+mj-lt"/>
                <a:sym typeface="+mn-ea"/>
              </a:rPr>
              <a:t>需求分析</a:t>
            </a:r>
            <a:r>
              <a:rPr lang="en-US" altLang="zh-CN" sz="3200" dirty="0">
                <a:solidFill>
                  <a:schemeClr val="bg1"/>
                </a:solidFill>
                <a:latin typeface="+mj-lt"/>
                <a:cs typeface="+mj-lt"/>
                <a:sym typeface="+mn-ea"/>
              </a:rPr>
              <a:t> </a:t>
            </a:r>
            <a:r>
              <a:rPr lang="en-US" altLang="zh-CN" sz="3200" dirty="0">
                <a:latin typeface="+mj-lt"/>
                <a:cs typeface="+mj-lt"/>
                <a:sym typeface="+mn-ea"/>
              </a:rPr>
              <a:t> </a:t>
            </a:r>
          </a:p>
        </p:txBody>
      </p:sp>
      <p:sp>
        <p:nvSpPr>
          <p:cNvPr id="23" name="圆角矩形 22"/>
          <p:cNvSpPr/>
          <p:nvPr/>
        </p:nvSpPr>
        <p:spPr>
          <a:xfrm>
            <a:off x="8427085" y="1350010"/>
            <a:ext cx="2995295" cy="4681855"/>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9" name="组合 28"/>
          <p:cNvGrpSpPr/>
          <p:nvPr/>
        </p:nvGrpSpPr>
        <p:grpSpPr>
          <a:xfrm>
            <a:off x="4070350" y="3701415"/>
            <a:ext cx="5163820" cy="1016000"/>
            <a:chOff x="6107" y="5717"/>
            <a:chExt cx="8132" cy="1600"/>
          </a:xfrm>
        </p:grpSpPr>
        <p:grpSp>
          <p:nvGrpSpPr>
            <p:cNvPr id="24" name="组合 23"/>
            <p:cNvGrpSpPr/>
            <p:nvPr/>
          </p:nvGrpSpPr>
          <p:grpSpPr>
            <a:xfrm>
              <a:off x="6107" y="5717"/>
              <a:ext cx="8132" cy="1600"/>
              <a:chOff x="6107" y="6064"/>
              <a:chExt cx="8132" cy="1600"/>
            </a:xfrm>
          </p:grpSpPr>
          <p:grpSp>
            <p:nvGrpSpPr>
              <p:cNvPr id="12" name="组合 11"/>
              <p:cNvGrpSpPr/>
              <p:nvPr/>
            </p:nvGrpSpPr>
            <p:grpSpPr>
              <a:xfrm>
                <a:off x="6107" y="6099"/>
                <a:ext cx="5235" cy="1532"/>
                <a:chOff x="5908" y="2647"/>
                <a:chExt cx="5235" cy="1532"/>
              </a:xfrm>
            </p:grpSpPr>
            <p:sp>
              <p:nvSpPr>
                <p:cNvPr id="13" name="圆角矩形 12"/>
                <p:cNvSpPr/>
                <p:nvPr/>
              </p:nvSpPr>
              <p:spPr>
                <a:xfrm>
                  <a:off x="5908" y="2647"/>
                  <a:ext cx="5235" cy="1532"/>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圆角矩形 13"/>
                <p:cNvSpPr/>
                <p:nvPr/>
              </p:nvSpPr>
              <p:spPr>
                <a:xfrm>
                  <a:off x="6040" y="2761"/>
                  <a:ext cx="4971" cy="1268"/>
                </a:xfrm>
                <a:prstGeom prst="roundRect">
                  <a:avLst/>
                </a:prstGeom>
                <a:solidFill>
                  <a:schemeClr val="bg1">
                    <a:alpha val="80000"/>
                  </a:schemeClr>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19" name="AutoShape 6"/>
              <p:cNvSpPr/>
              <p:nvPr/>
            </p:nvSpPr>
            <p:spPr>
              <a:xfrm>
                <a:off x="6239" y="6064"/>
                <a:ext cx="8000" cy="1600"/>
              </a:xfrm>
              <a:prstGeom prst="rect">
                <a:avLst/>
              </a:prstGeom>
              <a:noFill/>
              <a:ln w="12700" cap="flat" cmpd="sng">
                <a:noFill/>
                <a:prstDash val="solid"/>
                <a:round/>
              </a:ln>
            </p:spPr>
            <p:txBody>
              <a:bodyPr vert="horz" wrap="square" lIns="127000" tIns="63500" rIns="127000" bIns="63500" rtlCol="0" anchor="ctr" anchorCtr="0"/>
              <a:lstStyle/>
              <a:p>
                <a:pPr marL="0" indent="0" algn="l">
                  <a:lnSpc>
                    <a:spcPct val="108000"/>
                  </a:lnSpc>
                  <a:defRPr/>
                </a:pPr>
                <a:r>
                  <a:rPr lang="en-US" sz="2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en-US" sz="1800" b="1"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软件集成</a:t>
                </a:r>
                <a:b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分析</a:t>
                </a:r>
                <a: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工具复用：灵活接口</a:t>
                </a:r>
                <a:endParaRPr lang="en-US" sz="1100"/>
              </a:p>
            </p:txBody>
          </p:sp>
        </p:grpSp>
        <p:pic>
          <p:nvPicPr>
            <p:cNvPr id="26" name="图片 25" descr="树状图电脑显示"/>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5" y="6152"/>
              <a:ext cx="474" cy="474"/>
            </a:xfrm>
            <a:prstGeom prst="rect">
              <a:avLst/>
            </a:prstGeom>
          </p:spPr>
        </p:pic>
      </p:grpSp>
    </p:spTree>
    <p:custDataLst>
      <p:tags r:id="rId1"/>
    </p:custDataLst>
  </p:cSld>
  <p:clrMapOvr>
    <a:masterClrMapping/>
  </p:clrMapOvr>
  <p:transition advTm="53364"/>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120" y="991235"/>
            <a:ext cx="10990580" cy="3073400"/>
          </a:xfrm>
          <a:prstGeom prst="rect">
            <a:avLst/>
          </a:prstGeom>
        </p:spPr>
      </p:pic>
      <p:sp>
        <p:nvSpPr>
          <p:cNvPr id="4" name="文本框 3"/>
          <p:cNvSpPr txBox="1"/>
          <p:nvPr/>
        </p:nvSpPr>
        <p:spPr>
          <a:xfrm>
            <a:off x="134620" y="3983355"/>
            <a:ext cx="8265795" cy="1983740"/>
          </a:xfrm>
          <a:prstGeom prst="rect">
            <a:avLst/>
          </a:prstGeom>
        </p:spPr>
        <p:txBody>
          <a:bodyPr wrap="square">
            <a:spAutoFit/>
          </a:bodyPr>
          <a:lstStyle/>
          <a:p>
            <a:pPr marL="285750" indent="-285750" fontAlgn="auto">
              <a:lnSpc>
                <a:spcPct val="150000"/>
              </a:lnSpc>
              <a:buFont typeface="Arial" panose="020B0604020202020204" pitchFamily="34" charset="0"/>
              <a:buChar char="•"/>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声明式编程模型：</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用户只需描述数据分析的目标（“做什么”），无需关心底层数据遍历、循环控制等具体实现（“怎么做”）。</a:t>
            </a:r>
            <a:endParaRPr lang="zh-CN" altLang="en-US" dirty="0">
              <a:sym typeface="+mn-ea"/>
            </a:endParaRPr>
          </a:p>
          <a:p>
            <a:pPr marL="285750" indent="-285750" fontAlgn="auto">
              <a:lnSpc>
                <a:spcPct val="150000"/>
              </a:lnSpc>
              <a:buFont typeface="Arial" panose="020B0604020202020204" pitchFamily="34" charset="0"/>
              <a:buChar char="•"/>
            </a:pPr>
            <a:r>
              <a:rPr lang="zh-CN" altLang="en-US" i="0" dirty="0">
                <a:solidFill>
                  <a:schemeClr val="tx1"/>
                </a:solidFill>
                <a:sym typeface="+mn-ea"/>
              </a:rPr>
              <a:t>传统函数编程</a:t>
            </a:r>
          </a:p>
          <a:p>
            <a:pPr marL="285750" indent="-285750">
              <a:buFont typeface="Arial" panose="020B0604020202020204" pitchFamily="34" charset="0"/>
              <a:buChar char="•"/>
            </a:pPr>
            <a:endParaRPr lang="zh-CN" altLang="en-US" sz="1800" i="0" dirty="0">
              <a:solidFill>
                <a:schemeClr val="tx1"/>
              </a:solidFill>
            </a:endParaRPr>
          </a:p>
          <a:p>
            <a:pPr marL="285750" indent="-285750">
              <a:buFont typeface="Arial" panose="020B0604020202020204" pitchFamily="34" charset="0"/>
              <a:buChar char="•"/>
            </a:pPr>
            <a:endParaRPr lang="en-US" altLang="zh-CN" sz="2400" i="0" dirty="0">
              <a:solidFill>
                <a:schemeClr val="tx1"/>
              </a:solidFill>
              <a:latin typeface="Arial" panose="020B0604020202020204"/>
              <a:ea typeface="Arial" panose="020B0604020202020204"/>
            </a:endParaRPr>
          </a:p>
        </p:txBody>
      </p:sp>
      <p:pic>
        <p:nvPicPr>
          <p:cNvPr id="20" name="图片 19"/>
          <p:cNvPicPr>
            <a:picLocks noChangeAspect="1"/>
          </p:cNvPicPr>
          <p:nvPr/>
        </p:nvPicPr>
        <p:blipFill>
          <a:blip r:embed="rId5"/>
          <a:stretch>
            <a:fillRect/>
          </a:stretch>
        </p:blipFill>
        <p:spPr>
          <a:xfrm>
            <a:off x="379730" y="5362575"/>
            <a:ext cx="6787515" cy="1268730"/>
          </a:xfrm>
          <a:prstGeom prst="rect">
            <a:avLst/>
          </a:prstGeom>
        </p:spPr>
      </p:pic>
      <p:sp>
        <p:nvSpPr>
          <p:cNvPr id="25" name="矩形 24"/>
          <p:cNvSpPr/>
          <p:nvPr/>
        </p:nvSpPr>
        <p:spPr>
          <a:xfrm>
            <a:off x="2150745" y="6181090"/>
            <a:ext cx="2538095" cy="24955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8</a:t>
            </a:fld>
            <a:endParaRPr lang="zh-CN" altLang="en-US"/>
          </a:p>
        </p:txBody>
      </p:sp>
      <p:sp>
        <p:nvSpPr>
          <p:cNvPr id="2" name="文本框 1"/>
          <p:cNvSpPr txBox="1"/>
          <p:nvPr/>
        </p:nvSpPr>
        <p:spPr>
          <a:xfrm>
            <a:off x="65405" y="198120"/>
            <a:ext cx="11854815" cy="427990"/>
          </a:xfrm>
          <a:prstGeom prst="rect">
            <a:avLst/>
          </a:prstGeom>
          <a:noFill/>
        </p:spPr>
        <p:txBody>
          <a:bodyPr wrap="square" rtlCol="0">
            <a:noAutofit/>
          </a:bodyPr>
          <a:lstStyle/>
          <a:p>
            <a:r>
              <a:rPr lang="en-US" altLang="zh-CN" sz="3200" dirty="0">
                <a:solidFill>
                  <a:schemeClr val="bg1"/>
                </a:solidFill>
                <a:latin typeface="+mj-lt"/>
                <a:cs typeface="+mj-lt"/>
                <a:sym typeface="+mn-ea"/>
              </a:rPr>
              <a:t>ROOT::RDataFrame:</a:t>
            </a:r>
            <a:r>
              <a:rPr lang="zh-CN" altLang="en-US" sz="3200" dirty="0">
                <a:solidFill>
                  <a:schemeClr val="bg1"/>
                </a:solidFill>
                <a:latin typeface="+mj-lt"/>
                <a:cs typeface="+mj-lt"/>
                <a:sym typeface="+mn-ea"/>
              </a:rPr>
              <a:t>声明式编程</a:t>
            </a:r>
          </a:p>
        </p:txBody>
      </p:sp>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16315" y="0"/>
            <a:ext cx="4516120" cy="740410"/>
          </a:xfrm>
          <a:prstGeom prst="rect">
            <a:avLst/>
          </a:prstGeom>
        </p:spPr>
      </p:pic>
      <p:sp>
        <p:nvSpPr>
          <p:cNvPr id="3" name="文本框 2"/>
          <p:cNvSpPr txBox="1"/>
          <p:nvPr/>
        </p:nvSpPr>
        <p:spPr>
          <a:xfrm>
            <a:off x="9249410" y="3890645"/>
            <a:ext cx="4526280" cy="2445385"/>
          </a:xfrm>
          <a:prstGeom prst="rect">
            <a:avLst/>
          </a:prstGeom>
          <a:noFill/>
        </p:spPr>
        <p:txBody>
          <a:bodyPr wrap="square" rtlCol="0">
            <a:spAutoFit/>
          </a:bodyPr>
          <a:lstStyle/>
          <a:p>
            <a:pPr marL="285750" indent="-285750" fontAlgn="auto">
              <a:lnSpc>
                <a:spcPct val="150000"/>
              </a:lnSpc>
              <a:buClr>
                <a:srgbClr val="FF0000"/>
              </a:buClr>
              <a:buFont typeface="Wingdings" panose="05000000000000000000" charset="0"/>
              <a:buChar char="ü"/>
            </a:pPr>
            <a:r>
              <a:rPr lang="zh-CN" altLang="en-US" dirty="0">
                <a:latin typeface="Arial" panose="020B0604020202020204" pitchFamily="34" charset="0"/>
                <a:cs typeface="Arial" panose="020B0604020202020204" pitchFamily="34" charset="0"/>
                <a:sym typeface="+mn-ea"/>
              </a:rPr>
              <a:t>便捷访问</a:t>
            </a:r>
            <a:r>
              <a:rPr lang="en-US" altLang="zh-CN" dirty="0">
                <a:latin typeface="Arial" panose="020B0604020202020204" pitchFamily="34" charset="0"/>
                <a:cs typeface="Arial" panose="020B0604020202020204" pitchFamily="34" charset="0"/>
                <a:sym typeface="+mn-ea"/>
              </a:rPr>
              <a:t> ROOT </a:t>
            </a:r>
            <a:r>
              <a:rPr lang="zh-CN" altLang="en-US" dirty="0">
                <a:latin typeface="Arial" panose="020B0604020202020204" pitchFamily="34" charset="0"/>
                <a:cs typeface="Arial" panose="020B0604020202020204" pitchFamily="34" charset="0"/>
                <a:sym typeface="+mn-ea"/>
              </a:rPr>
              <a:t>数据</a:t>
            </a:r>
            <a:endParaRPr lang="en-US" altLang="zh-CN" dirty="0">
              <a:latin typeface="Arial" panose="020B0604020202020204" pitchFamily="34" charset="0"/>
              <a:cs typeface="Arial" panose="020B0604020202020204" pitchFamily="34" charset="0"/>
              <a:sym typeface="+mn-ea"/>
            </a:endParaRPr>
          </a:p>
          <a:p>
            <a:pPr marL="285750" indent="-285750" fontAlgn="auto">
              <a:lnSpc>
                <a:spcPct val="150000"/>
              </a:lnSpc>
              <a:buClr>
                <a:srgbClr val="FF0000"/>
              </a:buClr>
              <a:buFont typeface="Wingdings" panose="05000000000000000000" charset="0"/>
              <a:buChar char="ü"/>
            </a:pPr>
            <a:r>
              <a:rPr lang="zh-CN" altLang="en-US" dirty="0">
                <a:latin typeface="Arial" panose="020B0604020202020204" pitchFamily="34" charset="0"/>
                <a:cs typeface="Arial" panose="020B0604020202020204" pitchFamily="34" charset="0"/>
                <a:sym typeface="+mn-ea"/>
              </a:rPr>
              <a:t>用户透明</a:t>
            </a:r>
            <a:r>
              <a:rPr lang="en-US" altLang="zh-CN" dirty="0">
                <a:latin typeface="Arial" panose="020B0604020202020204" pitchFamily="34" charset="0"/>
                <a:cs typeface="Arial" panose="020B0604020202020204" pitchFamily="34" charset="0"/>
                <a:sym typeface="+mn-ea"/>
              </a:rPr>
              <a:t>         </a:t>
            </a:r>
          </a:p>
          <a:p>
            <a:pPr marL="285750" indent="-285750" fontAlgn="auto">
              <a:lnSpc>
                <a:spcPct val="150000"/>
              </a:lnSpc>
              <a:buClr>
                <a:srgbClr val="FF0000"/>
              </a:buClr>
              <a:buFont typeface="Wingdings" panose="05000000000000000000" charset="0"/>
              <a:buChar char="ü"/>
            </a:pPr>
            <a:r>
              <a:rPr lang="zh-CN" altLang="en-US" dirty="0">
                <a:sym typeface="+mn-ea"/>
              </a:rPr>
              <a:t>便于集成</a:t>
            </a:r>
            <a:r>
              <a:rPr lang="en-US" altLang="zh-CN" dirty="0">
                <a:sym typeface="+mn-ea"/>
              </a:rPr>
              <a:t>                 </a:t>
            </a:r>
            <a:endParaRPr lang="en-US" altLang="zh-CN" dirty="0">
              <a:solidFill>
                <a:srgbClr val="FF0000"/>
              </a:solidFill>
              <a:sym typeface="+mn-ea"/>
            </a:endParaRPr>
          </a:p>
          <a:p>
            <a:pPr marL="285750" indent="-285750">
              <a:buFont typeface="Wingdings" panose="05000000000000000000" charset="0"/>
              <a:buChar char="Ø"/>
            </a:pPr>
            <a:endParaRPr lang="en-US" altLang="zh-CN" dirty="0">
              <a:solidFill>
                <a:srgbClr val="FF0000"/>
              </a:solidFill>
              <a:latin typeface="Arial" panose="020B0604020202020204" pitchFamily="34" charset="0"/>
              <a:cs typeface="Arial" panose="020B0604020202020204" pitchFamily="34" charset="0"/>
              <a:sym typeface="+mn-ea"/>
            </a:endParaRPr>
          </a:p>
          <a:p>
            <a:pPr marL="285750" indent="-285750">
              <a:buFont typeface="Wingdings" panose="05000000000000000000" charset="0"/>
              <a:buChar char="Ø"/>
            </a:pPr>
            <a:endParaRPr lang="en-US" altLang="zh-CN"/>
          </a:p>
          <a:p>
            <a:pPr marL="285750" indent="-285750">
              <a:buFont typeface="Wingdings" panose="05000000000000000000" charset="0"/>
              <a:buChar char="Ø"/>
            </a:pPr>
            <a:endParaRPr lang="en-US" altLang="zh-CN" dirty="0">
              <a:sym typeface="+mn-ea"/>
            </a:endParaRPr>
          </a:p>
          <a:p>
            <a:pPr marL="285750" indent="-285750">
              <a:buFont typeface="Wingdings" panose="05000000000000000000" charset="0"/>
              <a:buChar char="Ø"/>
            </a:pPr>
            <a:endParaRPr lang="zh-CN" altLang="en-US"/>
          </a:p>
        </p:txBody>
      </p:sp>
      <p:pic>
        <p:nvPicPr>
          <p:cNvPr id="18" name="图片 17"/>
          <p:cNvPicPr>
            <a:picLocks noChangeAspect="1"/>
          </p:cNvPicPr>
          <p:nvPr/>
        </p:nvPicPr>
        <p:blipFill>
          <a:blip r:embed="rId7"/>
          <a:stretch>
            <a:fillRect/>
          </a:stretch>
        </p:blipFill>
        <p:spPr>
          <a:xfrm>
            <a:off x="5194935" y="5194935"/>
            <a:ext cx="6997065" cy="940435"/>
          </a:xfrm>
          <a:prstGeom prst="rect">
            <a:avLst/>
          </a:prstGeom>
        </p:spPr>
      </p:pic>
    </p:spTree>
    <p:custDataLst>
      <p:tags r:id="rId1"/>
    </p:custDataLst>
  </p:cSld>
  <p:clrMapOvr>
    <a:masterClrMapping/>
  </p:clrMapOvr>
  <p:transition advTm="73853"/>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rcRect t="10780"/>
          <a:stretch>
            <a:fillRect/>
          </a:stretch>
        </p:blipFill>
        <p:spPr>
          <a:xfrm>
            <a:off x="532765" y="1202690"/>
            <a:ext cx="11029950" cy="3140075"/>
          </a:xfrm>
          <a:prstGeom prst="rect">
            <a:avLst/>
          </a:prstGeom>
        </p:spPr>
      </p:pic>
      <p:sp>
        <p:nvSpPr>
          <p:cNvPr id="5" name="文本框 4"/>
          <p:cNvSpPr txBox="1"/>
          <p:nvPr/>
        </p:nvSpPr>
        <p:spPr>
          <a:xfrm>
            <a:off x="182245" y="103505"/>
            <a:ext cx="9264650" cy="583565"/>
          </a:xfrm>
          <a:prstGeom prst="rect">
            <a:avLst/>
          </a:prstGeom>
        </p:spPr>
        <p:txBody>
          <a:bodyPr wrap="square">
            <a:spAutoFit/>
          </a:bodyPr>
          <a:lstStyle/>
          <a:p>
            <a:pPr marL="0" indent="0"/>
            <a:r>
              <a:rPr lang="en-US" altLang="zh-CN" sz="3200" dirty="0">
                <a:solidFill>
                  <a:schemeClr val="bg1"/>
                </a:solidFill>
                <a:latin typeface="+mj-lt"/>
                <a:cs typeface="+mj-lt"/>
                <a:sym typeface="+mn-ea"/>
              </a:rPr>
              <a:t>ROOT::RDataFrame:</a:t>
            </a:r>
            <a:r>
              <a:rPr lang="zh-CN" altLang="en-US" sz="3200" dirty="0">
                <a:solidFill>
                  <a:schemeClr val="bg1"/>
                </a:solidFill>
                <a:latin typeface="+mj-lt"/>
                <a:cs typeface="+mj-lt"/>
                <a:sym typeface="+mn-ea"/>
              </a:rPr>
              <a:t>并行实现</a:t>
            </a:r>
          </a:p>
        </p:txBody>
      </p:sp>
      <p:pic>
        <p:nvPicPr>
          <p:cNvPr id="19" name="图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6630" y="5882005"/>
            <a:ext cx="7380605" cy="344805"/>
          </a:xfrm>
          <a:prstGeom prst="rect">
            <a:avLst/>
          </a:prstGeom>
        </p:spPr>
      </p:pic>
      <p:sp>
        <p:nvSpPr>
          <p:cNvPr id="8" name="灯片编号占位符 7"/>
          <p:cNvSpPr>
            <a:spLocks noGrp="1"/>
          </p:cNvSpPr>
          <p:nvPr>
            <p:ph type="sldNum" sz="quarter" idx="12"/>
          </p:nvPr>
        </p:nvSpPr>
        <p:spPr/>
        <p:txBody>
          <a:bodyPr/>
          <a:lstStyle/>
          <a:p>
            <a:fld id="{49AE70B2-8BF9-45C0-BB95-33D1B9D3A854}" type="slidenum">
              <a:rPr lang="zh-CN" altLang="en-US" smtClean="0"/>
              <a:t>9</a:t>
            </a:fld>
            <a:endParaRPr lang="zh-CN" altLang="en-US"/>
          </a:p>
        </p:txBody>
      </p:sp>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6120" y="0"/>
            <a:ext cx="4189553" cy="687175"/>
          </a:xfrm>
          <a:prstGeom prst="rect">
            <a:avLst/>
          </a:prstGeom>
        </p:spPr>
      </p:pic>
      <p:sp>
        <p:nvSpPr>
          <p:cNvPr id="3" name="文本框 2"/>
          <p:cNvSpPr txBox="1"/>
          <p:nvPr/>
        </p:nvSpPr>
        <p:spPr>
          <a:xfrm>
            <a:off x="9641205" y="4692015"/>
            <a:ext cx="5152390" cy="368300"/>
          </a:xfrm>
          <a:prstGeom prst="rect">
            <a:avLst/>
          </a:prstGeom>
          <a:noFill/>
        </p:spPr>
        <p:txBody>
          <a:bodyPr wrap="square" rtlCol="0">
            <a:spAutoFit/>
          </a:bodyPr>
          <a:lstStyle/>
          <a:p>
            <a:pPr indent="0">
              <a:buClr>
                <a:srgbClr val="FF0000"/>
              </a:buClr>
              <a:buFont typeface="Wingdings" panose="05000000000000000000" charset="0"/>
              <a:buChar char="ü"/>
            </a:pPr>
            <a:r>
              <a:rPr lang="zh-CN" altLang="en-US" dirty="0">
                <a:sym typeface="+mn-ea"/>
              </a:rPr>
              <a:t>多线程并行</a:t>
            </a:r>
            <a:r>
              <a:rPr lang="en-US" altLang="zh-CN" dirty="0">
                <a:sym typeface="+mn-ea"/>
              </a:rPr>
              <a:t>   </a:t>
            </a:r>
            <a:endParaRPr lang="en-US" altLang="zh-CN" dirty="0">
              <a:solidFill>
                <a:srgbClr val="FF0000"/>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182245" y="3999230"/>
            <a:ext cx="9458960" cy="1753235"/>
          </a:xfrm>
          <a:prstGeom prst="rect">
            <a:avLst/>
          </a:prstGeom>
          <a:noFill/>
        </p:spPr>
        <p:txBody>
          <a:bodyPr wrap="square" rtlCol="0">
            <a:spAutoFit/>
          </a:bodyPr>
          <a:lstStyle/>
          <a:p>
            <a:pPr marL="285750" indent="-285750" fontAlgn="auto">
              <a:lnSpc>
                <a:spcPct val="200000"/>
              </a:lnSpc>
              <a:buFont typeface="Wingdings" panose="05000000000000000000" charset="0"/>
              <a:buChar char="Ø"/>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Intel TBB 内核调度：</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内部集成Intel TBB并行库，实现任务的动态拆分与智能调度。</a:t>
            </a:r>
          </a:p>
          <a:p>
            <a:pPr marL="285750" indent="-285750" fontAlgn="auto">
              <a:lnSpc>
                <a:spcPct val="200000"/>
              </a:lnSpc>
              <a:buFont typeface="Wingdings" panose="05000000000000000000" charset="0"/>
              <a:buChar char="Ø"/>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多核自动并行化：</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任务自动分发至CPU多核心执行，充分利用硬件资源提升计算效率。</a:t>
            </a:r>
          </a:p>
          <a:p>
            <a:pPr marL="285750" indent="-285750" fontAlgn="auto">
              <a:lnSpc>
                <a:spcPct val="200000"/>
              </a:lnSpc>
              <a:buFont typeface="Wingdings" panose="05000000000000000000" charset="0"/>
              <a:buChar char="Ø"/>
            </a:pPr>
            <a:r>
              <a:rPr lang="en-US" b="1">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零并行代码成本：</a:t>
            </a:r>
            <a:r>
              <a:rPr lang="en-US">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用户无需掌握并行编程，现有代码自动获得并行加速能力。</a:t>
            </a:r>
            <a:endParaRPr lang="zh-CN" altLang="en-US"/>
          </a:p>
        </p:txBody>
      </p:sp>
    </p:spTree>
    <p:custDataLst>
      <p:tags r:id="rId1"/>
    </p:custDataLst>
  </p:cSld>
  <p:clrMapOvr>
    <a:masterClrMapping/>
  </p:clrMapOvr>
  <p:transition advTm="45433"/>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WNjNjE3OGJlYmY3MmMwNTNhZTJlNDk4NjQ2NzI5MDIifQ=="/>
  <p:tag name="RESOURCE_RECORD_KEY" val="{&quot;10&quot;:[20265272],&quot;65&quot;:[2020508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ISLIDE.DIAGRAM" val="0e59af10-ec0b-4e27-b9a7-a1903596d9e6"/>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30.xml><?xml version="1.0" encoding="utf-8"?>
<p:tagLst xmlns:p="http://schemas.openxmlformats.org/presentationml/2006/main">
  <p:tag name="KSO_WM_DIAGRAM_VIRTUALLY_FRAME" val="{&quot;height&quot;:329,&quot;left&quot;:23,&quot;top&quot;:134.95,&quot;width&quot;:912.2}"/>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329,&quot;left&quot;:23,&quot;top&quot;:134.95,&quot;width&quot;:912.2}"/>
</p:tagLst>
</file>

<file path=ppt/tags/tag115.xml><?xml version="1.0" encoding="utf-8"?>
<p:tagLst xmlns:a="http://schemas.openxmlformats.org/drawingml/2006/main" xmlns:r="http://schemas.openxmlformats.org/officeDocument/2006/relationships" xmlns:p="http://schemas.openxmlformats.org/presentationml/2006/main">
  <p:tag name="KSO_WM_DIAGRAM_VIRTUALLY_FRAME" val="{&quot;height&quot;:329,&quot;left&quot;:23,&quot;top&quot;:134.95,&quot;width&quot;:912.2}"/>
</p:tagLst>
</file>

<file path=ppt/tags/tag1150.xml><?xml version="1.0" encoding="utf-8"?>
<p:tagLst xmlns:p="http://schemas.openxmlformats.org/presentationml/2006/main">
  <p:tag name="KSO_WM_DIAGRAM_VIRTUALLY_FRAME" val="{&quot;height&quot;:329,&quot;left&quot;:23,&quot;top&quot;:134.95,&quot;width&quot;:912.2}"/>
</p:tagLst>
</file>

<file path=ppt/tags/tag116.xml><?xml version="1.0" encoding="utf-8"?>
<p:tagLst xmlns:a="http://schemas.openxmlformats.org/drawingml/2006/main" xmlns:r="http://schemas.openxmlformats.org/officeDocument/2006/relationships" xmlns:p="http://schemas.openxmlformats.org/presentationml/2006/main">
  <p:tag name="ISLIDE.DIAGRAM" val="0e59af10-ec0b-4e27-b9a7-a1903596d9e6"/>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ISLIDE.DIAGRAM" val="0e59af10-ec0b-4e27-b9a7-a1903596d9e6"/>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3.xml><?xml version="1.0" encoding="utf-8"?>
<p:tagLst xmlns:a="http://schemas.openxmlformats.org/drawingml/2006/main" xmlns:r="http://schemas.openxmlformats.org/officeDocument/2006/relationships" xmlns:p="http://schemas.openxmlformats.org/presentationml/2006/main">
  <p:tag name="ISLIDE.DIAGRAM" val="0e59af10-ec0b-4e27-b9a7-a1903596d9e6"/>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0265272],&quot;65&quot;:[20205081]}"/>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TotalTime>
  <Words>2556</Words>
  <Application>Microsoft Office PowerPoint</Application>
  <PresentationFormat>宽屏</PresentationFormat>
  <Paragraphs>259</Paragraphs>
  <Slides>26</Slides>
  <Notes>23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26</vt:i4>
      </vt:variant>
    </vt:vector>
  </HeadingPairs>
  <TitlesOfParts>
    <vt:vector size="39" baseType="lpstr">
      <vt:lpstr>Adobe 黑体 Std R</vt:lpstr>
      <vt:lpstr>MS Mincho</vt:lpstr>
      <vt:lpstr>Noto Sans SC</vt:lpstr>
      <vt:lpstr>宋体</vt:lpstr>
      <vt:lpstr>微软雅黑</vt:lpstr>
      <vt:lpstr>Arial</vt:lpstr>
      <vt:lpstr>Calibri</vt:lpstr>
      <vt:lpstr>Cambria Math</vt:lpstr>
      <vt:lpstr>Century Gothic</vt:lpstr>
      <vt:lpstr>Consolas</vt:lpstr>
      <vt:lpstr>Times New Roman</vt:lpstr>
      <vt:lpstr>Wingdings</vt:lpstr>
      <vt:lpstr>WPS</vt:lpstr>
      <vt:lpstr>STCF基于RDataFrame并行物理分析框架</vt:lpstr>
      <vt:lpstr>PowerPoint 演示文稿</vt:lpstr>
      <vt:lpstr>PowerPoint 演示文稿</vt:lpstr>
      <vt:lpstr>PowerPoint 演示文稿</vt:lpstr>
      <vt:lpstr>OSCAR(Offline Software for Super Tau-Charm Facility)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莹 杨</cp:lastModifiedBy>
  <cp:revision>249</cp:revision>
  <dcterms:created xsi:type="dcterms:W3CDTF">2019-06-19T02:08:00Z</dcterms:created>
  <dcterms:modified xsi:type="dcterms:W3CDTF">2026-07-02T02:54:11Z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C4DEE884A29A440CB64CCFD55B09A0A7_11</vt:lpwstr>
  </property>
</Properties>
</file>