
<file path=[Content_Types].xml><?xml version="1.0" encoding="utf-8"?>
<Types xmlns="http://schemas.openxmlformats.org/package/2006/content-types">
  <Default Extension="jpeg" ContentType="image/jpeg"/>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27"/>
  </p:notesMasterIdLst>
  <p:sldIdLst>
    <p:sldId id="256" r:id="rId2"/>
    <p:sldId id="300" r:id="rId3"/>
    <p:sldId id="304" r:id="rId4"/>
    <p:sldId id="327" r:id="rId5"/>
    <p:sldId id="299" r:id="rId6"/>
    <p:sldId id="301" r:id="rId7"/>
    <p:sldId id="323" r:id="rId8"/>
    <p:sldId id="305" r:id="rId9"/>
    <p:sldId id="309" r:id="rId10"/>
    <p:sldId id="310" r:id="rId11"/>
    <p:sldId id="307" r:id="rId12"/>
    <p:sldId id="312" r:id="rId13"/>
    <p:sldId id="317" r:id="rId14"/>
    <p:sldId id="324" r:id="rId15"/>
    <p:sldId id="308" r:id="rId16"/>
    <p:sldId id="289" r:id="rId17"/>
    <p:sldId id="328" r:id="rId18"/>
    <p:sldId id="313" r:id="rId19"/>
    <p:sldId id="290" r:id="rId20"/>
    <p:sldId id="322" r:id="rId21"/>
    <p:sldId id="320" r:id="rId22"/>
    <p:sldId id="319" r:id="rId23"/>
    <p:sldId id="318" r:id="rId24"/>
    <p:sldId id="321" r:id="rId25"/>
    <p:sldId id="326" r:id="rId26"/>
  </p:sldIdLst>
  <p:sldSz cx="12192000" cy="6858000"/>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无样式，网格型">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2D5ABB26-0587-4C30-8999-92F81FD0307C}" styleName="无样式，无网格">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C2FFA5D-87B4-456A-9821-1D502468CF0F}" styleName="主题样式 1 - 强调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284E427A-3D55-4303-BF80-6455036E1DE7}" styleName="主题样式 1 - 强调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69C7853C-536D-4A76-A0AE-DD22124D55A5}" styleName="主题样式 1 - 强调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3B4B98B0-60AC-42C2-AFA5-B58CD77FA1E5}" styleName="浅色样式 1 - 强调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987" autoAdjust="0"/>
    <p:restoredTop sz="83955" autoAdjust="0"/>
  </p:normalViewPr>
  <p:slideViewPr>
    <p:cSldViewPr snapToGrid="0">
      <p:cViewPr varScale="1">
        <p:scale>
          <a:sx n="73" d="100"/>
          <a:sy n="73" d="100"/>
        </p:scale>
        <p:origin x="78" y="41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DD39AEE-16DD-4FB8-AEB8-AEA28F56046F}" type="datetimeFigureOut">
              <a:rPr lang="zh-CN" altLang="en-US" smtClean="0"/>
              <a:t>2026/7/2</a:t>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BC611C3-DC7B-4ED3-9990-3206B2A1240D}" type="slidenum">
              <a:rPr lang="zh-CN" altLang="en-US" smtClean="0"/>
              <a:t>‹#›</a:t>
            </a:fld>
            <a:endParaRPr lang="zh-CN" altLang="en-US"/>
          </a:p>
        </p:txBody>
      </p:sp>
    </p:spTree>
    <p:extLst>
      <p:ext uri="{BB962C8B-B14F-4D97-AF65-F5344CB8AC3E}">
        <p14:creationId xmlns:p14="http://schemas.microsoft.com/office/powerpoint/2010/main" val="144614561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9BC611C3-DC7B-4ED3-9990-3206B2A1240D}" type="slidenum">
              <a:rPr lang="zh-CN" altLang="en-US" smtClean="0"/>
              <a:t>1</a:t>
            </a:fld>
            <a:endParaRPr lang="zh-CN" altLang="en-US"/>
          </a:p>
        </p:txBody>
      </p:sp>
    </p:spTree>
    <p:extLst>
      <p:ext uri="{BB962C8B-B14F-4D97-AF65-F5344CB8AC3E}">
        <p14:creationId xmlns:p14="http://schemas.microsoft.com/office/powerpoint/2010/main" val="28123115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9BC611C3-DC7B-4ED3-9990-3206B2A1240D}" type="slidenum">
              <a:rPr lang="zh-CN" altLang="en-US" smtClean="0"/>
              <a:t>12</a:t>
            </a:fld>
            <a:endParaRPr lang="zh-CN" altLang="en-US"/>
          </a:p>
        </p:txBody>
      </p:sp>
    </p:spTree>
    <p:extLst>
      <p:ext uri="{BB962C8B-B14F-4D97-AF65-F5344CB8AC3E}">
        <p14:creationId xmlns:p14="http://schemas.microsoft.com/office/powerpoint/2010/main" val="145608106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9BC611C3-DC7B-4ED3-9990-3206B2A1240D}" type="slidenum">
              <a:rPr lang="zh-CN" altLang="en-US" smtClean="0"/>
              <a:t>13</a:t>
            </a:fld>
            <a:endParaRPr lang="zh-CN" altLang="en-US"/>
          </a:p>
        </p:txBody>
      </p:sp>
    </p:spTree>
    <p:extLst>
      <p:ext uri="{BB962C8B-B14F-4D97-AF65-F5344CB8AC3E}">
        <p14:creationId xmlns:p14="http://schemas.microsoft.com/office/powerpoint/2010/main" val="305068140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9BC611C3-DC7B-4ED3-9990-3206B2A1240D}" type="slidenum">
              <a:rPr lang="zh-CN" altLang="en-US" smtClean="0"/>
              <a:t>15</a:t>
            </a:fld>
            <a:endParaRPr lang="zh-CN" altLang="en-US"/>
          </a:p>
        </p:txBody>
      </p:sp>
    </p:spTree>
    <p:extLst>
      <p:ext uri="{BB962C8B-B14F-4D97-AF65-F5344CB8AC3E}">
        <p14:creationId xmlns:p14="http://schemas.microsoft.com/office/powerpoint/2010/main" val="394871222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BC611C3-DC7B-4ED3-9990-3206B2A1240D}"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45565721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sz="1200" b="0" i="1" kern="1200" dirty="0">
                <a:solidFill>
                  <a:schemeClr val="tx1"/>
                </a:solidFill>
                <a:effectLst/>
                <a:latin typeface="+mn-lt"/>
                <a:ea typeface="+mn-ea"/>
                <a:cs typeface="+mn-cs"/>
              </a:rPr>
              <a:t>用户在画廊里点「加号」挂上关心的图，在对话框里用自然语言提问</a:t>
            </a:r>
            <a:r>
              <a:rPr lang="en-US" altLang="zh-CN" sz="1200" b="0" i="1" kern="1200" dirty="0">
                <a:solidFill>
                  <a:schemeClr val="tx1"/>
                </a:solidFill>
                <a:effectLst/>
                <a:latin typeface="+mn-lt"/>
                <a:ea typeface="+mn-ea"/>
                <a:cs typeface="+mn-cs"/>
              </a:rPr>
              <a:t>——</a:t>
            </a:r>
            <a:r>
              <a:rPr lang="zh-CN" altLang="en-US" sz="1200" b="0" i="1" kern="1200" dirty="0">
                <a:solidFill>
                  <a:schemeClr val="tx1"/>
                </a:solidFill>
                <a:effectLst/>
                <a:latin typeface="+mn-lt"/>
                <a:ea typeface="+mn-ea"/>
                <a:cs typeface="+mn-cs"/>
              </a:rPr>
              <a:t>这是上面的 </a:t>
            </a:r>
            <a:r>
              <a:rPr lang="en-US" altLang="zh-CN" sz="1200" b="1" i="1" kern="1200" dirty="0">
                <a:solidFill>
                  <a:schemeClr val="tx1"/>
                </a:solidFill>
                <a:effectLst/>
                <a:latin typeface="+mn-lt"/>
                <a:ea typeface="+mn-ea"/>
                <a:cs typeface="+mn-cs"/>
              </a:rPr>
              <a:t>Display track</a:t>
            </a:r>
            <a:r>
              <a:rPr lang="zh-CN" altLang="en-US" sz="1200" b="0" i="1" kern="1200" dirty="0">
                <a:solidFill>
                  <a:schemeClr val="tx1"/>
                </a:solidFill>
                <a:effectLst/>
                <a:latin typeface="+mn-lt"/>
                <a:ea typeface="+mn-ea"/>
                <a:cs typeface="+mn-cs"/>
              </a:rPr>
              <a:t>，界面上保留用户的原文和 </a:t>
            </a:r>
            <a:r>
              <a:rPr lang="en-US" altLang="zh-CN" sz="1200" b="0" i="1" kern="1200" dirty="0">
                <a:solidFill>
                  <a:schemeClr val="tx1"/>
                </a:solidFill>
                <a:effectLst/>
                <a:latin typeface="+mn-lt"/>
                <a:ea typeface="+mn-ea"/>
                <a:cs typeface="+mn-cs"/>
              </a:rPr>
              <a:t>plot chip</a:t>
            </a:r>
            <a:r>
              <a:rPr lang="zh-CN" altLang="en-US" sz="1200" b="0" i="1" kern="1200" dirty="0">
                <a:solidFill>
                  <a:schemeClr val="tx1"/>
                </a:solidFill>
                <a:effectLst/>
                <a:latin typeface="+mn-lt"/>
                <a:ea typeface="+mn-ea"/>
                <a:cs typeface="+mn-cs"/>
              </a:rPr>
              <a:t>。</a:t>
            </a:r>
          </a:p>
          <a:p>
            <a:r>
              <a:rPr lang="zh-CN" altLang="en-US" sz="1200" b="0" i="1" kern="1200" dirty="0">
                <a:solidFill>
                  <a:schemeClr val="tx1"/>
                </a:solidFill>
                <a:effectLst/>
                <a:latin typeface="+mn-lt"/>
                <a:ea typeface="+mn-ea"/>
                <a:cs typeface="+mn-cs"/>
              </a:rPr>
              <a:t>中间经过 </a:t>
            </a:r>
            <a:r>
              <a:rPr lang="en-US" altLang="zh-CN" sz="1200" b="1" i="1" kern="1200" dirty="0">
                <a:solidFill>
                  <a:schemeClr val="tx1"/>
                </a:solidFill>
                <a:effectLst/>
                <a:latin typeface="+mn-lt"/>
                <a:ea typeface="+mn-ea"/>
                <a:cs typeface="+mn-cs"/>
              </a:rPr>
              <a:t>Platform</a:t>
            </a:r>
            <a:r>
              <a:rPr lang="zh-CN" altLang="en-US" sz="1200" b="0" i="1" kern="1200" dirty="0">
                <a:solidFill>
                  <a:schemeClr val="tx1"/>
                </a:solidFill>
                <a:effectLst/>
                <a:latin typeface="+mn-lt"/>
                <a:ea typeface="+mn-ea"/>
                <a:cs typeface="+mn-cs"/>
              </a:rPr>
              <a:t>：服务端把 </a:t>
            </a:r>
            <a:r>
              <a:rPr lang="en-US" altLang="zh-CN" sz="1200" b="0" i="1" kern="1200" dirty="0">
                <a:solidFill>
                  <a:schemeClr val="tx1"/>
                </a:solidFill>
                <a:effectLst/>
                <a:latin typeface="+mn-lt"/>
                <a:ea typeface="+mn-ea"/>
                <a:cs typeface="+mn-cs"/>
              </a:rPr>
              <a:t>ROOT </a:t>
            </a:r>
            <a:r>
              <a:rPr lang="zh-CN" altLang="en-US" sz="1200" b="0" i="1" kern="1200" dirty="0">
                <a:solidFill>
                  <a:schemeClr val="tx1"/>
                </a:solidFill>
                <a:effectLst/>
                <a:latin typeface="+mn-lt"/>
                <a:ea typeface="+mn-ea"/>
                <a:cs typeface="+mn-cs"/>
              </a:rPr>
              <a:t>图 </a:t>
            </a:r>
            <a:r>
              <a:rPr lang="en-US" altLang="zh-CN" sz="1200" b="0" i="1" kern="1200" dirty="0">
                <a:solidFill>
                  <a:schemeClr val="tx1"/>
                </a:solidFill>
                <a:effectLst/>
                <a:latin typeface="+mn-lt"/>
                <a:ea typeface="+mn-ea"/>
                <a:cs typeface="+mn-cs"/>
              </a:rPr>
              <a:t>materialize </a:t>
            </a:r>
            <a:r>
              <a:rPr lang="zh-CN" altLang="en-US" sz="1200" b="0" i="1" kern="1200" dirty="0">
                <a:solidFill>
                  <a:schemeClr val="tx1"/>
                </a:solidFill>
                <a:effectLst/>
                <a:latin typeface="+mn-lt"/>
                <a:ea typeface="+mn-ea"/>
                <a:cs typeface="+mn-cs"/>
              </a:rPr>
              <a:t>成</a:t>
            </a:r>
            <a:r>
              <a:rPr lang="zh-CN" altLang="en-US" sz="1200" b="1" i="1" kern="1200" dirty="0">
                <a:solidFill>
                  <a:schemeClr val="tx1"/>
                </a:solidFill>
                <a:effectLst/>
                <a:latin typeface="+mn-lt"/>
                <a:ea typeface="+mn-ea"/>
                <a:cs typeface="+mn-cs"/>
              </a:rPr>
              <a:t>过滤后的结构化 </a:t>
            </a:r>
            <a:r>
              <a:rPr lang="en-US" altLang="zh-CN" sz="1200" b="1" i="1" kern="1200" dirty="0">
                <a:solidFill>
                  <a:schemeClr val="tx1"/>
                </a:solidFill>
                <a:effectLst/>
                <a:latin typeface="+mn-lt"/>
                <a:ea typeface="+mn-ea"/>
                <a:cs typeface="+mn-cs"/>
              </a:rPr>
              <a:t>JSON</a:t>
            </a:r>
            <a:r>
              <a:rPr lang="zh-CN" altLang="en-US" sz="1200" b="0" i="1" kern="1200" dirty="0">
                <a:solidFill>
                  <a:schemeClr val="tx1"/>
                </a:solidFill>
                <a:effectLst/>
                <a:latin typeface="+mn-lt"/>
                <a:ea typeface="+mn-ea"/>
                <a:cs typeface="+mn-cs"/>
              </a:rPr>
              <a:t>，再组装成发给模型的 </a:t>
            </a:r>
            <a:r>
              <a:rPr lang="en-US" altLang="zh-CN" sz="1200" b="0" i="1" kern="1200" dirty="0">
                <a:solidFill>
                  <a:schemeClr val="tx1"/>
                </a:solidFill>
                <a:effectLst/>
                <a:latin typeface="+mn-lt"/>
                <a:ea typeface="+mn-ea"/>
                <a:cs typeface="+mn-cs"/>
              </a:rPr>
              <a:t>prompt</a:t>
            </a:r>
            <a:r>
              <a:rPr lang="zh-CN" altLang="en-US" sz="1200" b="0" i="1" kern="1200" dirty="0">
                <a:solidFill>
                  <a:schemeClr val="tx1"/>
                </a:solidFill>
                <a:effectLst/>
                <a:latin typeface="+mn-lt"/>
                <a:ea typeface="+mn-ea"/>
                <a:cs typeface="+mn-cs"/>
              </a:rPr>
              <a:t>。这里</a:t>
            </a:r>
            <a:r>
              <a:rPr lang="zh-CN" altLang="en-US" sz="1200" b="1" i="1" kern="1200" dirty="0">
                <a:solidFill>
                  <a:schemeClr val="tx1"/>
                </a:solidFill>
                <a:effectLst/>
                <a:latin typeface="+mn-lt"/>
                <a:ea typeface="+mn-ea"/>
                <a:cs typeface="+mn-cs"/>
              </a:rPr>
              <a:t>不用截图、也不走视觉多模态</a:t>
            </a:r>
            <a:r>
              <a:rPr lang="zh-CN" altLang="en-US" sz="1200" b="0" i="1" kern="1200" dirty="0">
                <a:solidFill>
                  <a:schemeClr val="tx1"/>
                </a:solidFill>
                <a:effectLst/>
                <a:latin typeface="+mn-lt"/>
                <a:ea typeface="+mn-ea"/>
                <a:cs typeface="+mn-cs"/>
              </a:rPr>
              <a:t>，而是读直方图、效率图等的数值摘要。</a:t>
            </a:r>
          </a:p>
          <a:p>
            <a:r>
              <a:rPr lang="zh-CN" altLang="en-US" sz="1200" b="0" i="1" kern="1200" dirty="0">
                <a:solidFill>
                  <a:schemeClr val="tx1"/>
                </a:solidFill>
                <a:effectLst/>
                <a:latin typeface="+mn-lt"/>
                <a:ea typeface="+mn-ea"/>
                <a:cs typeface="+mn-cs"/>
              </a:rPr>
              <a:t>下面 </a:t>
            </a:r>
            <a:r>
              <a:rPr lang="en-US" altLang="zh-CN" sz="1200" b="1" i="1" kern="1200" dirty="0">
                <a:solidFill>
                  <a:schemeClr val="tx1"/>
                </a:solidFill>
                <a:effectLst/>
                <a:latin typeface="+mn-lt"/>
                <a:ea typeface="+mn-ea"/>
                <a:cs typeface="+mn-cs"/>
              </a:rPr>
              <a:t>Model track</a:t>
            </a:r>
            <a:r>
              <a:rPr lang="zh-CN" altLang="en-US" sz="1200" b="0" i="1" kern="1200" dirty="0">
                <a:solidFill>
                  <a:schemeClr val="tx1"/>
                </a:solidFill>
                <a:effectLst/>
                <a:latin typeface="+mn-lt"/>
                <a:ea typeface="+mn-ea"/>
                <a:cs typeface="+mn-cs"/>
              </a:rPr>
              <a:t> 是实际 </a:t>
            </a:r>
            <a:r>
              <a:rPr lang="en-US" altLang="zh-CN" sz="1200" b="0" i="1" kern="1200" dirty="0">
                <a:solidFill>
                  <a:schemeClr val="tx1"/>
                </a:solidFill>
                <a:effectLst/>
                <a:latin typeface="+mn-lt"/>
                <a:ea typeface="+mn-ea"/>
                <a:cs typeface="+mn-cs"/>
              </a:rPr>
              <a:t>API </a:t>
            </a:r>
            <a:r>
              <a:rPr lang="zh-CN" altLang="en-US" sz="1200" b="0" i="1" kern="1200" dirty="0">
                <a:solidFill>
                  <a:schemeClr val="tx1"/>
                </a:solidFill>
                <a:effectLst/>
                <a:latin typeface="+mn-lt"/>
                <a:ea typeface="+mn-ea"/>
                <a:cs typeface="+mn-cs"/>
              </a:rPr>
              <a:t>载荷：</a:t>
            </a:r>
            <a:r>
              <a:rPr lang="en-US" altLang="zh-CN" sz="1200" b="1" i="1" kern="1200" dirty="0">
                <a:solidFill>
                  <a:schemeClr val="tx1"/>
                </a:solidFill>
                <a:effectLst/>
                <a:latin typeface="+mn-lt"/>
                <a:ea typeface="+mn-ea"/>
                <a:cs typeface="+mn-cs"/>
              </a:rPr>
              <a:t>System</a:t>
            </a:r>
            <a:r>
              <a:rPr lang="zh-CN" altLang="en-US" sz="1200" b="0" i="1" kern="1200" dirty="0">
                <a:solidFill>
                  <a:schemeClr val="tx1"/>
                </a:solidFill>
                <a:effectLst/>
                <a:latin typeface="+mn-lt"/>
                <a:ea typeface="+mn-ea"/>
                <a:cs typeface="+mn-cs"/>
              </a:rPr>
              <a:t> 里放工作台路径、规则和 </a:t>
            </a:r>
            <a:r>
              <a:rPr lang="en-US" altLang="zh-CN" sz="1200" b="0" i="1" kern="1200" dirty="0">
                <a:solidFill>
                  <a:schemeClr val="tx1"/>
                </a:solidFill>
                <a:effectLst/>
                <a:latin typeface="+mn-lt"/>
                <a:ea typeface="+mn-ea"/>
                <a:cs typeface="+mn-cs"/>
              </a:rPr>
              <a:t>XML </a:t>
            </a:r>
            <a:r>
              <a:rPr lang="zh-CN" altLang="en-US" sz="1200" b="0" i="1" kern="1200" dirty="0">
                <a:solidFill>
                  <a:schemeClr val="tx1"/>
                </a:solidFill>
                <a:effectLst/>
                <a:latin typeface="+mn-lt"/>
                <a:ea typeface="+mn-ea"/>
                <a:cs typeface="+mn-cs"/>
              </a:rPr>
              <a:t>包裹的上下文数据池；</a:t>
            </a:r>
            <a:r>
              <a:rPr lang="en-US" altLang="zh-CN" sz="1200" b="1" i="1" kern="1200" dirty="0">
                <a:solidFill>
                  <a:schemeClr val="tx1"/>
                </a:solidFill>
                <a:effectLst/>
                <a:latin typeface="+mn-lt"/>
                <a:ea typeface="+mn-ea"/>
                <a:cs typeface="+mn-cs"/>
              </a:rPr>
              <a:t>User</a:t>
            </a:r>
            <a:r>
              <a:rPr lang="zh-CN" altLang="en-US" sz="1200" b="0" i="1" kern="1200" dirty="0">
                <a:solidFill>
                  <a:schemeClr val="tx1"/>
                </a:solidFill>
                <a:effectLst/>
                <a:latin typeface="+mn-lt"/>
                <a:ea typeface="+mn-ea"/>
                <a:cs typeface="+mn-cs"/>
              </a:rPr>
              <a:t> 那一轮则收成短的 </a:t>
            </a:r>
            <a:r>
              <a:rPr lang="en-US" altLang="zh-CN" sz="1200" b="0" i="1" kern="1200" dirty="0">
                <a:solidFill>
                  <a:schemeClr val="tx1"/>
                </a:solidFill>
                <a:effectLst/>
                <a:latin typeface="+mn-lt"/>
                <a:ea typeface="+mn-ea"/>
                <a:cs typeface="+mn-cs"/>
              </a:rPr>
              <a:t>plot </a:t>
            </a:r>
            <a:r>
              <a:rPr lang="zh-CN" altLang="en-US" sz="1200" b="0" i="1" kern="1200" dirty="0">
                <a:solidFill>
                  <a:schemeClr val="tx1"/>
                </a:solidFill>
                <a:effectLst/>
                <a:latin typeface="+mn-lt"/>
                <a:ea typeface="+mn-ea"/>
                <a:cs typeface="+mn-cs"/>
              </a:rPr>
              <a:t>引用，比如 </a:t>
            </a:r>
            <a:r>
              <a:rPr lang="en-US" altLang="zh-CN" sz="1200" b="0" i="1" kern="1200" dirty="0">
                <a:solidFill>
                  <a:schemeClr val="tx1"/>
                </a:solidFill>
                <a:effectLst/>
                <a:latin typeface="+mn-lt"/>
                <a:ea typeface="+mn-ea"/>
                <a:cs typeface="+mn-cs"/>
              </a:rPr>
              <a:t>plot-A</a:t>
            </a:r>
            <a:r>
              <a:rPr lang="zh-CN" altLang="en-US" sz="1200" b="0" i="1" kern="1200" dirty="0">
                <a:solidFill>
                  <a:schemeClr val="tx1"/>
                </a:solidFill>
                <a:effectLst/>
                <a:latin typeface="+mn-lt"/>
                <a:ea typeface="+mn-ea"/>
                <a:cs typeface="+mn-cs"/>
              </a:rPr>
              <a:t>、</a:t>
            </a:r>
            <a:r>
              <a:rPr lang="en-US" altLang="zh-CN" sz="1200" b="0" i="1" kern="1200" dirty="0">
                <a:solidFill>
                  <a:schemeClr val="tx1"/>
                </a:solidFill>
                <a:effectLst/>
                <a:latin typeface="+mn-lt"/>
                <a:ea typeface="+mn-ea"/>
                <a:cs typeface="+mn-cs"/>
              </a:rPr>
              <a:t>plot-B</a:t>
            </a:r>
            <a:r>
              <a:rPr lang="zh-CN" altLang="en-US" sz="1200" b="0" i="1" kern="1200" dirty="0">
                <a:solidFill>
                  <a:schemeClr val="tx1"/>
                </a:solidFill>
                <a:effectLst/>
                <a:latin typeface="+mn-lt"/>
                <a:ea typeface="+mn-ea"/>
                <a:cs typeface="+mn-cs"/>
              </a:rPr>
              <a:t>，和 </a:t>
            </a:r>
            <a:r>
              <a:rPr lang="en-US" altLang="zh-CN" sz="1200" b="0" i="1" kern="1200" dirty="0">
                <a:solidFill>
                  <a:schemeClr val="tx1"/>
                </a:solidFill>
                <a:effectLst/>
                <a:latin typeface="+mn-lt"/>
                <a:ea typeface="+mn-ea"/>
                <a:cs typeface="+mn-cs"/>
              </a:rPr>
              <a:t>System </a:t>
            </a:r>
            <a:r>
              <a:rPr lang="zh-CN" altLang="en-US" sz="1200" b="0" i="1" kern="1200" dirty="0">
                <a:solidFill>
                  <a:schemeClr val="tx1"/>
                </a:solidFill>
                <a:effectLst/>
                <a:latin typeface="+mn-lt"/>
                <a:ea typeface="+mn-ea"/>
                <a:cs typeface="+mn-cs"/>
              </a:rPr>
              <a:t>里的数据块一一对应。这就是 </a:t>
            </a:r>
            <a:r>
              <a:rPr lang="zh-CN" altLang="en-US" sz="1200" b="1" i="1" kern="1200" dirty="0">
                <a:solidFill>
                  <a:schemeClr val="tx1"/>
                </a:solidFill>
                <a:effectLst/>
                <a:latin typeface="+mn-lt"/>
                <a:ea typeface="+mn-ea"/>
                <a:cs typeface="+mn-cs"/>
              </a:rPr>
              <a:t>双轨</a:t>
            </a:r>
            <a:r>
              <a:rPr lang="zh-CN" altLang="en-US" sz="1200" b="0" i="1" kern="1200" dirty="0">
                <a:solidFill>
                  <a:schemeClr val="tx1"/>
                </a:solidFill>
                <a:effectLst/>
                <a:latin typeface="+mn-lt"/>
                <a:ea typeface="+mn-ea"/>
                <a:cs typeface="+mn-cs"/>
              </a:rPr>
              <a:t>：给人看的和给模型用的分开，但引用关系对齐。</a:t>
            </a:r>
          </a:p>
          <a:p>
            <a:r>
              <a:rPr lang="zh-CN" altLang="en-US" sz="1200" b="0" i="1" kern="1200" dirty="0">
                <a:solidFill>
                  <a:schemeClr val="tx1"/>
                </a:solidFill>
                <a:effectLst/>
                <a:latin typeface="+mn-lt"/>
                <a:ea typeface="+mn-ea"/>
                <a:cs typeface="+mn-cs"/>
              </a:rPr>
              <a:t>最后进 </a:t>
            </a:r>
            <a:r>
              <a:rPr lang="en-US" altLang="zh-CN" sz="1200" b="1" i="1" kern="1200" dirty="0">
                <a:solidFill>
                  <a:schemeClr val="tx1"/>
                </a:solidFill>
                <a:effectLst/>
                <a:latin typeface="+mn-lt"/>
                <a:ea typeface="+mn-ea"/>
                <a:cs typeface="+mn-cs"/>
              </a:rPr>
              <a:t>LLM </a:t>
            </a:r>
            <a:r>
              <a:rPr lang="zh-CN" altLang="en-US" sz="1200" b="1" i="1" kern="1200" dirty="0">
                <a:solidFill>
                  <a:schemeClr val="tx1"/>
                </a:solidFill>
                <a:effectLst/>
                <a:latin typeface="+mn-lt"/>
                <a:ea typeface="+mn-ea"/>
                <a:cs typeface="+mn-cs"/>
              </a:rPr>
              <a:t>或 </a:t>
            </a:r>
            <a:r>
              <a:rPr lang="en-US" altLang="zh-CN" sz="1200" b="1" i="1" kern="1200" dirty="0">
                <a:solidFill>
                  <a:schemeClr val="tx1"/>
                </a:solidFill>
                <a:effectLst/>
                <a:latin typeface="+mn-lt"/>
                <a:ea typeface="+mn-ea"/>
                <a:cs typeface="+mn-cs"/>
              </a:rPr>
              <a:t>Agent </a:t>
            </a:r>
            <a:r>
              <a:rPr lang="zh-CN" altLang="en-US" sz="1200" b="1" i="1" kern="1200" dirty="0">
                <a:solidFill>
                  <a:schemeClr val="tx1"/>
                </a:solidFill>
                <a:effectLst/>
                <a:latin typeface="+mn-lt"/>
                <a:ea typeface="+mn-ea"/>
                <a:cs typeface="+mn-cs"/>
              </a:rPr>
              <a:t>网关</a:t>
            </a:r>
            <a:r>
              <a:rPr lang="zh-CN" altLang="en-US" sz="1200" b="0" i="1" kern="1200" dirty="0">
                <a:solidFill>
                  <a:schemeClr val="tx1"/>
                </a:solidFill>
                <a:effectLst/>
                <a:latin typeface="+mn-lt"/>
                <a:ea typeface="+mn-ea"/>
                <a:cs typeface="+mn-cs"/>
              </a:rPr>
              <a:t>，流式返回回答。约束是：</a:t>
            </a:r>
            <a:r>
              <a:rPr lang="zh-CN" altLang="en-US" sz="1200" b="1" i="1" kern="1200" dirty="0">
                <a:solidFill>
                  <a:schemeClr val="tx1"/>
                </a:solidFill>
                <a:effectLst/>
                <a:latin typeface="+mn-lt"/>
                <a:ea typeface="+mn-ea"/>
                <a:cs typeface="+mn-cs"/>
              </a:rPr>
              <a:t>只依据注入的数据作答，要引用所附的图，不编造指标</a:t>
            </a:r>
            <a:r>
              <a:rPr lang="zh-CN" altLang="en-US" sz="1200" b="0" i="1" kern="1200" dirty="0">
                <a:solidFill>
                  <a:schemeClr val="tx1"/>
                </a:solidFill>
                <a:effectLst/>
                <a:latin typeface="+mn-lt"/>
                <a:ea typeface="+mn-ea"/>
                <a:cs typeface="+mn-cs"/>
              </a:rPr>
              <a:t>。如果前面 </a:t>
            </a:r>
            <a:r>
              <a:rPr lang="en-US" altLang="zh-CN" sz="1200" b="0" i="1" kern="1200" dirty="0">
                <a:solidFill>
                  <a:schemeClr val="tx1"/>
                </a:solidFill>
                <a:effectLst/>
                <a:latin typeface="+mn-lt"/>
                <a:ea typeface="+mn-ea"/>
                <a:cs typeface="+mn-cs"/>
              </a:rPr>
              <a:t>Batch </a:t>
            </a:r>
            <a:r>
              <a:rPr lang="zh-CN" altLang="en-US" sz="1200" b="0" i="1" kern="1200" dirty="0">
                <a:solidFill>
                  <a:schemeClr val="tx1"/>
                </a:solidFill>
                <a:effectLst/>
                <a:latin typeface="+mn-lt"/>
                <a:ea typeface="+mn-ea"/>
                <a:cs typeface="+mn-cs"/>
              </a:rPr>
              <a:t>已经跑过全局 </a:t>
            </a:r>
            <a:r>
              <a:rPr lang="en-US" altLang="zh-CN" sz="1200" b="0" i="1" kern="1200" dirty="0">
                <a:solidFill>
                  <a:schemeClr val="tx1"/>
                </a:solidFill>
                <a:effectLst/>
                <a:latin typeface="+mn-lt"/>
                <a:ea typeface="+mn-ea"/>
                <a:cs typeface="+mn-cs"/>
              </a:rPr>
              <a:t>Review</a:t>
            </a:r>
            <a:r>
              <a:rPr lang="zh-CN" altLang="en-US" sz="1200" b="0" i="1" kern="1200" dirty="0">
                <a:solidFill>
                  <a:schemeClr val="tx1"/>
                </a:solidFill>
                <a:effectLst/>
                <a:latin typeface="+mn-lt"/>
                <a:ea typeface="+mn-ea"/>
                <a:cs typeface="+mn-cs"/>
              </a:rPr>
              <a:t>，也可以把摘要带进 </a:t>
            </a:r>
            <a:r>
              <a:rPr lang="en-US" altLang="zh-CN" sz="1200" b="0" i="1" kern="1200" dirty="0">
                <a:solidFill>
                  <a:schemeClr val="tx1"/>
                </a:solidFill>
                <a:effectLst/>
                <a:latin typeface="+mn-lt"/>
                <a:ea typeface="+mn-ea"/>
                <a:cs typeface="+mn-cs"/>
              </a:rPr>
              <a:t>Copilot </a:t>
            </a:r>
            <a:r>
              <a:rPr lang="zh-CN" altLang="en-US" sz="1200" b="0" i="1" kern="1200" dirty="0">
                <a:solidFill>
                  <a:schemeClr val="tx1"/>
                </a:solidFill>
                <a:effectLst/>
                <a:latin typeface="+mn-lt"/>
                <a:ea typeface="+mn-ea"/>
                <a:cs typeface="+mn-cs"/>
              </a:rPr>
              <a:t>继续深挖某几张可疑图。</a:t>
            </a:r>
            <a:br>
              <a:rPr lang="zh-CN" altLang="en-US" dirty="0"/>
            </a:br>
            <a:endParaRPr lang="zh-CN" altLang="en-US" dirty="0"/>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BC611C3-DC7B-4ED3-9990-3206B2A1240D}"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69613361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9BC611C3-DC7B-4ED3-9990-3206B2A1240D}" type="slidenum">
              <a:rPr lang="zh-CN" altLang="en-US" smtClean="0"/>
              <a:t>23</a:t>
            </a:fld>
            <a:endParaRPr lang="zh-CN" altLang="en-US"/>
          </a:p>
        </p:txBody>
      </p:sp>
    </p:spTree>
    <p:extLst>
      <p:ext uri="{BB962C8B-B14F-4D97-AF65-F5344CB8AC3E}">
        <p14:creationId xmlns:p14="http://schemas.microsoft.com/office/powerpoint/2010/main" val="398505196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397044-B519-1C27-642F-6B9C91D5AADA}"/>
            </a:ext>
          </a:extLst>
        </p:cNvPr>
        <p:cNvGrpSpPr/>
        <p:nvPr/>
      </p:nvGrpSpPr>
      <p:grpSpPr>
        <a:xfrm>
          <a:off x="0" y="0"/>
          <a:ext cx="0" cy="0"/>
          <a:chOff x="0" y="0"/>
          <a:chExt cx="0" cy="0"/>
        </a:xfrm>
      </p:grpSpPr>
      <p:sp>
        <p:nvSpPr>
          <p:cNvPr id="2" name="幻灯片图像占位符 1">
            <a:extLst>
              <a:ext uri="{FF2B5EF4-FFF2-40B4-BE49-F238E27FC236}">
                <a16:creationId xmlns:a16="http://schemas.microsoft.com/office/drawing/2014/main" id="{5ED17F1C-16A6-4B73-856B-A187F2C330D1}"/>
              </a:ext>
            </a:extLst>
          </p:cNvPr>
          <p:cNvSpPr>
            <a:spLocks noGrp="1" noRot="1" noChangeAspect="1"/>
          </p:cNvSpPr>
          <p:nvPr>
            <p:ph type="sldImg"/>
          </p:nvPr>
        </p:nvSpPr>
        <p:spPr/>
      </p:sp>
      <p:sp>
        <p:nvSpPr>
          <p:cNvPr id="3" name="备注占位符 2">
            <a:extLst>
              <a:ext uri="{FF2B5EF4-FFF2-40B4-BE49-F238E27FC236}">
                <a16:creationId xmlns:a16="http://schemas.microsoft.com/office/drawing/2014/main" id="{EF5696A1-7F41-B270-AF22-74E145070702}"/>
              </a:ext>
            </a:extLst>
          </p:cNvPr>
          <p:cNvSpPr>
            <a:spLocks noGrp="1"/>
          </p:cNvSpPr>
          <p:nvPr>
            <p:ph type="body" idx="1"/>
          </p:nvPr>
        </p:nvSpPr>
        <p:spPr/>
        <p:txBody>
          <a:bodyPr/>
          <a:lstStyle/>
          <a:p>
            <a:r>
              <a:rPr lang="en-US" altLang="zh-CN" sz="1200" b="0" i="0" kern="1200" dirty="0" err="1">
                <a:solidFill>
                  <a:schemeClr val="tx1"/>
                </a:solidFill>
                <a:effectLst/>
                <a:latin typeface="+mn-lt"/>
                <a:ea typeface="+mn-ea"/>
                <a:cs typeface="+mn-cs"/>
              </a:rPr>
              <a:t>WorkOps</a:t>
            </a:r>
            <a:r>
              <a:rPr lang="en-US" altLang="zh-CN" sz="1200" b="0" i="0" kern="1200" dirty="0">
                <a:solidFill>
                  <a:schemeClr val="tx1"/>
                </a:solidFill>
                <a:effectLst/>
                <a:latin typeface="+mn-lt"/>
                <a:ea typeface="+mn-ea"/>
                <a:cs typeface="+mn-cs"/>
              </a:rPr>
              <a:t> Queued </a:t>
            </a:r>
            <a:r>
              <a:rPr lang="zh-CN" altLang="en-US" sz="1200" b="0" i="0" kern="1200" dirty="0">
                <a:solidFill>
                  <a:schemeClr val="tx1"/>
                </a:solidFill>
                <a:effectLst/>
                <a:latin typeface="+mn-lt"/>
                <a:ea typeface="+mn-ea"/>
                <a:cs typeface="+mn-cs"/>
              </a:rPr>
              <a:t>是因为兰州大学执行节点 </a:t>
            </a:r>
            <a:r>
              <a:rPr lang="zh-CN" altLang="en-US" sz="1200" b="1" i="0" kern="1200" dirty="0">
                <a:solidFill>
                  <a:schemeClr val="tx1"/>
                </a:solidFill>
                <a:effectLst/>
                <a:latin typeface="+mn-lt"/>
                <a:ea typeface="+mn-ea"/>
                <a:cs typeface="+mn-cs"/>
              </a:rPr>
              <a:t>访问不了</a:t>
            </a:r>
            <a:r>
              <a:rPr lang="zh-CN" altLang="en-US" sz="1200" b="0" i="0" kern="1200" dirty="0">
                <a:solidFill>
                  <a:schemeClr val="tx1"/>
                </a:solidFill>
                <a:effectLst/>
                <a:latin typeface="+mn-lt"/>
                <a:ea typeface="+mn-ea"/>
                <a:cs typeface="+mn-cs"/>
              </a:rPr>
              <a:t> 控制面 </a:t>
            </a:r>
            <a:r>
              <a:rPr lang="en-US" altLang="zh-CN" sz="1200" b="0" i="0" kern="1200" dirty="0">
                <a:solidFill>
                  <a:schemeClr val="tx1"/>
                </a:solidFill>
                <a:effectLst/>
                <a:latin typeface="+mn-lt"/>
                <a:ea typeface="+mn-ea"/>
                <a:cs typeface="+mn-cs"/>
              </a:rPr>
              <a:t>HTTPS</a:t>
            </a:r>
            <a:r>
              <a:rPr lang="zh-CN" altLang="en-US" sz="1200" b="0" i="0" kern="1200" dirty="0">
                <a:solidFill>
                  <a:schemeClr val="tx1"/>
                </a:solidFill>
                <a:effectLst/>
                <a:latin typeface="+mn-lt"/>
                <a:ea typeface="+mn-ea"/>
                <a:cs typeface="+mn-cs"/>
              </a:rPr>
              <a:t>，</a:t>
            </a:r>
            <a:r>
              <a:rPr lang="en-US" altLang="zh-CN" sz="1200" b="0" i="0" kern="1200" dirty="0">
                <a:solidFill>
                  <a:schemeClr val="tx1"/>
                </a:solidFill>
                <a:effectLst/>
                <a:latin typeface="+mn-lt"/>
                <a:ea typeface="+mn-ea"/>
                <a:cs typeface="+mn-cs"/>
              </a:rPr>
              <a:t>poll </a:t>
            </a:r>
            <a:r>
              <a:rPr lang="zh-CN" altLang="en-US" sz="1200" b="0" i="0" kern="1200" dirty="0">
                <a:solidFill>
                  <a:schemeClr val="tx1"/>
                </a:solidFill>
                <a:effectLst/>
                <a:latin typeface="+mn-lt"/>
                <a:ea typeface="+mn-ea"/>
                <a:cs typeface="+mn-cs"/>
              </a:rPr>
              <a:t>和 </a:t>
            </a:r>
            <a:r>
              <a:rPr lang="en-US" altLang="zh-CN" sz="1200" b="0" i="0" kern="1200" dirty="0">
                <a:solidFill>
                  <a:schemeClr val="tx1"/>
                </a:solidFill>
                <a:effectLst/>
                <a:latin typeface="+mn-lt"/>
                <a:ea typeface="+mn-ea"/>
                <a:cs typeface="+mn-cs"/>
              </a:rPr>
              <a:t>callback </a:t>
            </a:r>
            <a:r>
              <a:rPr lang="zh-CN" altLang="en-US" sz="1200" b="0" i="0" kern="1200" dirty="0">
                <a:solidFill>
                  <a:schemeClr val="tx1"/>
                </a:solidFill>
                <a:effectLst/>
                <a:latin typeface="+mn-lt"/>
                <a:ea typeface="+mn-ea"/>
                <a:cs typeface="+mn-cs"/>
              </a:rPr>
              <a:t>都失败。专业做法是把控制面放在 </a:t>
            </a:r>
            <a:r>
              <a:rPr lang="zh-CN" altLang="en-US" sz="1200" b="1" i="0" kern="1200" dirty="0">
                <a:solidFill>
                  <a:schemeClr val="tx1"/>
                </a:solidFill>
                <a:effectLst/>
                <a:latin typeface="+mn-lt"/>
                <a:ea typeface="+mn-ea"/>
                <a:cs typeface="+mn-cs"/>
              </a:rPr>
              <a:t>联盟</a:t>
            </a:r>
            <a:r>
              <a:rPr lang="en-US" altLang="zh-CN" sz="1200" b="1" i="0" kern="1200" dirty="0">
                <a:solidFill>
                  <a:schemeClr val="tx1"/>
                </a:solidFill>
                <a:effectLst/>
                <a:latin typeface="+mn-lt"/>
                <a:ea typeface="+mn-ea"/>
                <a:cs typeface="+mn-cs"/>
              </a:rPr>
              <a:t>/</a:t>
            </a:r>
            <a:r>
              <a:rPr lang="zh-CN" altLang="en-US" sz="1200" b="1" i="0" kern="1200" dirty="0">
                <a:solidFill>
                  <a:schemeClr val="tx1"/>
                </a:solidFill>
                <a:effectLst/>
                <a:latin typeface="+mn-lt"/>
                <a:ea typeface="+mn-ea"/>
                <a:cs typeface="+mn-cs"/>
              </a:rPr>
              <a:t>内网可达</a:t>
            </a:r>
            <a:r>
              <a:rPr lang="zh-CN" altLang="en-US" sz="1200" b="0" i="0" kern="1200" dirty="0">
                <a:solidFill>
                  <a:schemeClr val="tx1"/>
                </a:solidFill>
                <a:effectLst/>
                <a:latin typeface="+mn-lt"/>
                <a:ea typeface="+mn-ea"/>
                <a:cs typeface="+mn-cs"/>
              </a:rPr>
              <a:t> 的地址上；我们 </a:t>
            </a:r>
            <a:r>
              <a:rPr lang="en-US" altLang="zh-CN" sz="1200" b="0" i="0" kern="1200" dirty="0">
                <a:solidFill>
                  <a:schemeClr val="tx1"/>
                </a:solidFill>
                <a:effectLst/>
                <a:latin typeface="+mn-lt"/>
                <a:ea typeface="+mn-ea"/>
                <a:cs typeface="+mn-cs"/>
              </a:rPr>
              <a:t>pilot </a:t>
            </a:r>
            <a:r>
              <a:rPr lang="zh-CN" altLang="en-US" sz="1200" b="0" i="0" kern="1200" dirty="0">
                <a:solidFill>
                  <a:schemeClr val="tx1"/>
                </a:solidFill>
                <a:effectLst/>
                <a:latin typeface="+mn-lt"/>
                <a:ea typeface="+mn-ea"/>
                <a:cs typeface="+mn-cs"/>
              </a:rPr>
              <a:t>还在公网过渡态，且 </a:t>
            </a:r>
            <a:r>
              <a:rPr lang="en-US" altLang="zh-CN" sz="1200" b="0" i="0" kern="1200" dirty="0">
                <a:solidFill>
                  <a:schemeClr val="tx1"/>
                </a:solidFill>
                <a:effectLst/>
                <a:latin typeface="+mn-lt"/>
                <a:ea typeface="+mn-ea"/>
                <a:cs typeface="+mn-cs"/>
              </a:rPr>
              <a:t>executor </a:t>
            </a:r>
            <a:r>
              <a:rPr lang="zh-CN" altLang="en-US" sz="1200" b="0" i="0" kern="1200" dirty="0">
                <a:solidFill>
                  <a:schemeClr val="tx1"/>
                </a:solidFill>
                <a:effectLst/>
                <a:latin typeface="+mn-lt"/>
                <a:ea typeface="+mn-ea"/>
                <a:cs typeface="+mn-cs"/>
              </a:rPr>
              <a:t>出站被拦。这是 </a:t>
            </a:r>
            <a:r>
              <a:rPr lang="zh-CN" altLang="en-US" sz="1200" b="1" i="0" kern="1200" dirty="0">
                <a:solidFill>
                  <a:schemeClr val="tx1"/>
                </a:solidFill>
                <a:effectLst/>
                <a:latin typeface="+mn-lt"/>
                <a:ea typeface="+mn-ea"/>
                <a:cs typeface="+mn-cs"/>
              </a:rPr>
              <a:t>跨机构网络</a:t>
            </a:r>
            <a:r>
              <a:rPr lang="zh-CN" altLang="en-US" sz="1200" b="0" i="0" kern="1200" dirty="0">
                <a:solidFill>
                  <a:schemeClr val="tx1"/>
                </a:solidFill>
                <a:effectLst/>
                <a:latin typeface="+mn-lt"/>
                <a:ea typeface="+mn-ea"/>
                <a:cs typeface="+mn-cs"/>
              </a:rPr>
              <a:t> 问题，不是验证软件坏了。」</a:t>
            </a:r>
            <a:endParaRPr lang="zh-CN" altLang="en-US" dirty="0"/>
          </a:p>
        </p:txBody>
      </p:sp>
      <p:sp>
        <p:nvSpPr>
          <p:cNvPr id="4" name="灯片编号占位符 3">
            <a:extLst>
              <a:ext uri="{FF2B5EF4-FFF2-40B4-BE49-F238E27FC236}">
                <a16:creationId xmlns:a16="http://schemas.microsoft.com/office/drawing/2014/main" id="{3AA39B68-736D-2DCA-5DD6-934D7AF0CBC9}"/>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BC611C3-DC7B-4ED3-9990-3206B2A1240D}"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421916477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77473D-4BD2-FB8E-5D06-45AC2FCBAB4B}"/>
            </a:ext>
          </a:extLst>
        </p:cNvPr>
        <p:cNvGrpSpPr/>
        <p:nvPr/>
      </p:nvGrpSpPr>
      <p:grpSpPr>
        <a:xfrm>
          <a:off x="0" y="0"/>
          <a:ext cx="0" cy="0"/>
          <a:chOff x="0" y="0"/>
          <a:chExt cx="0" cy="0"/>
        </a:xfrm>
      </p:grpSpPr>
      <p:sp>
        <p:nvSpPr>
          <p:cNvPr id="2" name="幻灯片图像占位符 1">
            <a:extLst>
              <a:ext uri="{FF2B5EF4-FFF2-40B4-BE49-F238E27FC236}">
                <a16:creationId xmlns:a16="http://schemas.microsoft.com/office/drawing/2014/main" id="{49796E50-EC7D-5665-67B1-7A855DF3F0D9}"/>
              </a:ext>
            </a:extLst>
          </p:cNvPr>
          <p:cNvSpPr>
            <a:spLocks noGrp="1" noRot="1" noChangeAspect="1"/>
          </p:cNvSpPr>
          <p:nvPr>
            <p:ph type="sldImg"/>
          </p:nvPr>
        </p:nvSpPr>
        <p:spPr/>
      </p:sp>
      <p:sp>
        <p:nvSpPr>
          <p:cNvPr id="3" name="备注占位符 2">
            <a:extLst>
              <a:ext uri="{FF2B5EF4-FFF2-40B4-BE49-F238E27FC236}">
                <a16:creationId xmlns:a16="http://schemas.microsoft.com/office/drawing/2014/main" id="{4D67B47C-0586-F427-F332-574B1309B5BD}"/>
              </a:ext>
            </a:extLst>
          </p:cNvPr>
          <p:cNvSpPr>
            <a:spLocks noGrp="1"/>
          </p:cNvSpPr>
          <p:nvPr>
            <p:ph type="body" idx="1"/>
          </p:nvPr>
        </p:nvSpPr>
        <p:spPr/>
        <p:txBody>
          <a:bodyPr/>
          <a:lstStyle/>
          <a:p>
            <a:endParaRPr lang="zh-CN" altLang="en-US" dirty="0"/>
          </a:p>
        </p:txBody>
      </p:sp>
      <p:sp>
        <p:nvSpPr>
          <p:cNvPr id="4" name="灯片编号占位符 3">
            <a:extLst>
              <a:ext uri="{FF2B5EF4-FFF2-40B4-BE49-F238E27FC236}">
                <a16:creationId xmlns:a16="http://schemas.microsoft.com/office/drawing/2014/main" id="{3A667722-94F1-573E-2E5A-3AAB0C03A7C7}"/>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BC611C3-DC7B-4ED3-9990-3206B2A1240D}"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70080934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9BC611C3-DC7B-4ED3-9990-3206B2A1240D}" type="slidenum">
              <a:rPr lang="zh-CN" altLang="en-US" smtClean="0"/>
              <a:t>2</a:t>
            </a:fld>
            <a:endParaRPr lang="zh-CN" altLang="en-US"/>
          </a:p>
        </p:txBody>
      </p:sp>
    </p:spTree>
    <p:extLst>
      <p:ext uri="{BB962C8B-B14F-4D97-AF65-F5344CB8AC3E}">
        <p14:creationId xmlns:p14="http://schemas.microsoft.com/office/powerpoint/2010/main" val="4349574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sz="1200" b="0" i="0" kern="1200" dirty="0">
              <a:solidFill>
                <a:schemeClr val="tx1"/>
              </a:solidFill>
              <a:effectLst/>
              <a:latin typeface="+mn-lt"/>
              <a:ea typeface="+mn-ea"/>
              <a:cs typeface="+mn-cs"/>
            </a:endParaRPr>
          </a:p>
        </p:txBody>
      </p:sp>
      <p:sp>
        <p:nvSpPr>
          <p:cNvPr id="4" name="灯片编号占位符 3"/>
          <p:cNvSpPr>
            <a:spLocks noGrp="1"/>
          </p:cNvSpPr>
          <p:nvPr>
            <p:ph type="sldNum" sz="quarter" idx="5"/>
          </p:nvPr>
        </p:nvSpPr>
        <p:spPr/>
        <p:txBody>
          <a:bodyPr/>
          <a:lstStyle/>
          <a:p>
            <a:fld id="{9BC611C3-DC7B-4ED3-9990-3206B2A1240D}" type="slidenum">
              <a:rPr lang="zh-CN" altLang="en-US" smtClean="0"/>
              <a:t>4</a:t>
            </a:fld>
            <a:endParaRPr lang="zh-CN" altLang="en-US"/>
          </a:p>
        </p:txBody>
      </p:sp>
    </p:spTree>
    <p:extLst>
      <p:ext uri="{BB962C8B-B14F-4D97-AF65-F5344CB8AC3E}">
        <p14:creationId xmlns:p14="http://schemas.microsoft.com/office/powerpoint/2010/main" val="69008671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sz="1200" b="0" kern="1200" dirty="0">
              <a:solidFill>
                <a:schemeClr val="tx1"/>
              </a:solidFill>
              <a:effectLst/>
              <a:latin typeface="+mn-lt"/>
              <a:ea typeface="+mn-ea"/>
              <a:cs typeface="+mn-cs"/>
            </a:endParaRPr>
          </a:p>
        </p:txBody>
      </p:sp>
      <p:sp>
        <p:nvSpPr>
          <p:cNvPr id="4" name="灯片编号占位符 3"/>
          <p:cNvSpPr>
            <a:spLocks noGrp="1"/>
          </p:cNvSpPr>
          <p:nvPr>
            <p:ph type="sldNum" sz="quarter" idx="5"/>
          </p:nvPr>
        </p:nvSpPr>
        <p:spPr/>
        <p:txBody>
          <a:bodyPr/>
          <a:lstStyle/>
          <a:p>
            <a:fld id="{9BC611C3-DC7B-4ED3-9990-3206B2A1240D}" type="slidenum">
              <a:rPr lang="zh-CN" altLang="en-US" smtClean="0"/>
              <a:t>5</a:t>
            </a:fld>
            <a:endParaRPr lang="zh-CN" altLang="en-US"/>
          </a:p>
        </p:txBody>
      </p:sp>
    </p:spTree>
    <p:extLst>
      <p:ext uri="{BB962C8B-B14F-4D97-AF65-F5344CB8AC3E}">
        <p14:creationId xmlns:p14="http://schemas.microsoft.com/office/powerpoint/2010/main" val="233341459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9BC611C3-DC7B-4ED3-9990-3206B2A1240D}" type="slidenum">
              <a:rPr lang="zh-CN" altLang="en-US" smtClean="0"/>
              <a:t>6</a:t>
            </a:fld>
            <a:endParaRPr lang="zh-CN" altLang="en-US"/>
          </a:p>
        </p:txBody>
      </p:sp>
    </p:spTree>
    <p:extLst>
      <p:ext uri="{BB962C8B-B14F-4D97-AF65-F5344CB8AC3E}">
        <p14:creationId xmlns:p14="http://schemas.microsoft.com/office/powerpoint/2010/main" val="20056646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9BC611C3-DC7B-4ED3-9990-3206B2A1240D}" type="slidenum">
              <a:rPr lang="zh-CN" altLang="en-US" smtClean="0"/>
              <a:t>8</a:t>
            </a:fld>
            <a:endParaRPr lang="zh-CN" altLang="en-US"/>
          </a:p>
        </p:txBody>
      </p:sp>
    </p:spTree>
    <p:extLst>
      <p:ext uri="{BB962C8B-B14F-4D97-AF65-F5344CB8AC3E}">
        <p14:creationId xmlns:p14="http://schemas.microsoft.com/office/powerpoint/2010/main" val="386170060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9BC611C3-DC7B-4ED3-9990-3206B2A1240D}" type="slidenum">
              <a:rPr lang="zh-CN" altLang="en-US" smtClean="0"/>
              <a:t>9</a:t>
            </a:fld>
            <a:endParaRPr lang="zh-CN" altLang="en-US"/>
          </a:p>
        </p:txBody>
      </p:sp>
    </p:spTree>
    <p:extLst>
      <p:ext uri="{BB962C8B-B14F-4D97-AF65-F5344CB8AC3E}">
        <p14:creationId xmlns:p14="http://schemas.microsoft.com/office/powerpoint/2010/main" val="272492710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9BC611C3-DC7B-4ED3-9990-3206B2A1240D}" type="slidenum">
              <a:rPr lang="zh-CN" altLang="en-US" smtClean="0"/>
              <a:t>10</a:t>
            </a:fld>
            <a:endParaRPr lang="zh-CN" altLang="en-US"/>
          </a:p>
        </p:txBody>
      </p:sp>
    </p:spTree>
    <p:extLst>
      <p:ext uri="{BB962C8B-B14F-4D97-AF65-F5344CB8AC3E}">
        <p14:creationId xmlns:p14="http://schemas.microsoft.com/office/powerpoint/2010/main" val="97935695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9BC611C3-DC7B-4ED3-9990-3206B2A1240D}" type="slidenum">
              <a:rPr lang="zh-CN" altLang="en-US" smtClean="0"/>
              <a:t>11</a:t>
            </a:fld>
            <a:endParaRPr lang="zh-CN" altLang="en-US"/>
          </a:p>
        </p:txBody>
      </p:sp>
    </p:spTree>
    <p:extLst>
      <p:ext uri="{BB962C8B-B14F-4D97-AF65-F5344CB8AC3E}">
        <p14:creationId xmlns:p14="http://schemas.microsoft.com/office/powerpoint/2010/main" val="392409429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79A64080-06E9-1662-EE9B-E3C913EF4E9B}"/>
              </a:ext>
            </a:extLst>
          </p:cNvPr>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a:extLst>
              <a:ext uri="{FF2B5EF4-FFF2-40B4-BE49-F238E27FC236}">
                <a16:creationId xmlns:a16="http://schemas.microsoft.com/office/drawing/2014/main" id="{F6C4D4D3-E9D0-8C8F-CDD7-4FCE4FE87FCD}"/>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a:extLst>
              <a:ext uri="{FF2B5EF4-FFF2-40B4-BE49-F238E27FC236}">
                <a16:creationId xmlns:a16="http://schemas.microsoft.com/office/drawing/2014/main" id="{BF250E68-4E2C-DC7A-5E40-F2EF89B46B87}"/>
              </a:ext>
            </a:extLst>
          </p:cNvPr>
          <p:cNvSpPr>
            <a:spLocks noGrp="1"/>
          </p:cNvSpPr>
          <p:nvPr>
            <p:ph type="dt" sz="half" idx="10"/>
          </p:nvPr>
        </p:nvSpPr>
        <p:spPr/>
        <p:txBody>
          <a:bodyPr/>
          <a:lstStyle/>
          <a:p>
            <a:fld id="{D3D4340A-70C3-4207-B59E-4B2AC2E521E2}" type="datetime1">
              <a:rPr lang="zh-CN" altLang="en-US" smtClean="0"/>
              <a:t>2026/7/2</a:t>
            </a:fld>
            <a:endParaRPr lang="zh-CN" altLang="en-US"/>
          </a:p>
        </p:txBody>
      </p:sp>
      <p:sp>
        <p:nvSpPr>
          <p:cNvPr id="5" name="页脚占位符 4">
            <a:extLst>
              <a:ext uri="{FF2B5EF4-FFF2-40B4-BE49-F238E27FC236}">
                <a16:creationId xmlns:a16="http://schemas.microsoft.com/office/drawing/2014/main" id="{278748AE-F0BF-A5F8-9B4C-C031708B1BC1}"/>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B73D09C8-DB33-4CE3-2AC4-3529DCF91E09}"/>
              </a:ext>
            </a:extLst>
          </p:cNvPr>
          <p:cNvSpPr>
            <a:spLocks noGrp="1"/>
          </p:cNvSpPr>
          <p:nvPr>
            <p:ph type="sldNum" sz="quarter" idx="12"/>
          </p:nvPr>
        </p:nvSpPr>
        <p:spPr/>
        <p:txBody>
          <a:bodyPr/>
          <a:lstStyle/>
          <a:p>
            <a:fld id="{91AC1DA6-9D5B-4A20-B377-D43FC804AC2B}" type="slidenum">
              <a:rPr lang="zh-CN" altLang="en-US" smtClean="0"/>
              <a:t>‹#›</a:t>
            </a:fld>
            <a:endParaRPr lang="zh-CN" altLang="en-US"/>
          </a:p>
        </p:txBody>
      </p:sp>
    </p:spTree>
    <p:extLst>
      <p:ext uri="{BB962C8B-B14F-4D97-AF65-F5344CB8AC3E}">
        <p14:creationId xmlns:p14="http://schemas.microsoft.com/office/powerpoint/2010/main" val="18895549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标题和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27261F70-518F-254D-6B91-31053AADAEC8}"/>
              </a:ext>
            </a:extLst>
          </p:cNvPr>
          <p:cNvSpPr>
            <a:spLocks noGrp="1"/>
          </p:cNvSpPr>
          <p:nvPr>
            <p:ph type="title"/>
          </p:nvPr>
        </p:nvSpPr>
        <p:spPr/>
        <p:txBody>
          <a:bodyPr/>
          <a:lstStyle>
            <a:lvl1pPr>
              <a:defRPr sz="3200"/>
            </a:lvl1pPr>
          </a:lstStyle>
          <a:p>
            <a:r>
              <a:rPr lang="zh-CN" altLang="en-US"/>
              <a:t>单击此处编辑母版标题样式</a:t>
            </a:r>
          </a:p>
        </p:txBody>
      </p:sp>
      <p:sp>
        <p:nvSpPr>
          <p:cNvPr id="4" name="日期占位符 3">
            <a:extLst>
              <a:ext uri="{FF2B5EF4-FFF2-40B4-BE49-F238E27FC236}">
                <a16:creationId xmlns:a16="http://schemas.microsoft.com/office/drawing/2014/main" id="{2C200919-B428-D13D-5354-573521E9906E}"/>
              </a:ext>
            </a:extLst>
          </p:cNvPr>
          <p:cNvSpPr>
            <a:spLocks noGrp="1"/>
          </p:cNvSpPr>
          <p:nvPr>
            <p:ph type="dt" sz="half" idx="10"/>
          </p:nvPr>
        </p:nvSpPr>
        <p:spPr/>
        <p:txBody>
          <a:bodyPr/>
          <a:lstStyle/>
          <a:p>
            <a:fld id="{9EF8D7EA-820C-4725-9A4A-8646DCD9A02A}" type="datetime1">
              <a:rPr lang="zh-CN" altLang="en-US" smtClean="0"/>
              <a:t>2026/7/2</a:t>
            </a:fld>
            <a:endParaRPr lang="zh-CN" altLang="en-US"/>
          </a:p>
        </p:txBody>
      </p:sp>
      <p:sp>
        <p:nvSpPr>
          <p:cNvPr id="5" name="页脚占位符 4">
            <a:extLst>
              <a:ext uri="{FF2B5EF4-FFF2-40B4-BE49-F238E27FC236}">
                <a16:creationId xmlns:a16="http://schemas.microsoft.com/office/drawing/2014/main" id="{CDD59E9A-B154-CBD4-E023-8AC9BC56C6A2}"/>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0338E6B0-9C4F-4E19-DF76-CD37F70581B0}"/>
              </a:ext>
            </a:extLst>
          </p:cNvPr>
          <p:cNvSpPr>
            <a:spLocks noGrp="1"/>
          </p:cNvSpPr>
          <p:nvPr>
            <p:ph type="sldNum" sz="quarter" idx="12"/>
          </p:nvPr>
        </p:nvSpPr>
        <p:spPr/>
        <p:txBody>
          <a:bodyPr/>
          <a:lstStyle/>
          <a:p>
            <a:fld id="{91AC1DA6-9D5B-4A20-B377-D43FC804AC2B}" type="slidenum">
              <a:rPr lang="zh-CN" altLang="en-US" smtClean="0"/>
              <a:t>‹#›</a:t>
            </a:fld>
            <a:endParaRPr lang="zh-CN" altLang="en-US"/>
          </a:p>
        </p:txBody>
      </p:sp>
    </p:spTree>
    <p:extLst>
      <p:ext uri="{BB962C8B-B14F-4D97-AF65-F5344CB8AC3E}">
        <p14:creationId xmlns:p14="http://schemas.microsoft.com/office/powerpoint/2010/main" val="78514060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节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BD8CC525-2E24-B0AD-3EA1-A65E82A36C80}"/>
              </a:ext>
            </a:extLst>
          </p:cNvPr>
          <p:cNvSpPr>
            <a:spLocks noGrp="1"/>
          </p:cNvSpPr>
          <p:nvPr>
            <p:ph type="title"/>
          </p:nvPr>
        </p:nvSpPr>
        <p:spPr>
          <a:xfrm>
            <a:off x="831850" y="1709738"/>
            <a:ext cx="10515600" cy="2852737"/>
          </a:xfrm>
        </p:spPr>
        <p:txBody>
          <a:bodyPr anchor="b"/>
          <a:lstStyle>
            <a:lvl1pPr>
              <a:defRPr sz="6000"/>
            </a:lvl1pPr>
          </a:lstStyle>
          <a:p>
            <a:r>
              <a:rPr lang="zh-CN" altLang="en-US" dirty="0"/>
              <a:t>单击此处编辑母版标题样式</a:t>
            </a:r>
          </a:p>
        </p:txBody>
      </p:sp>
      <p:sp>
        <p:nvSpPr>
          <p:cNvPr id="4" name="日期占位符 3">
            <a:extLst>
              <a:ext uri="{FF2B5EF4-FFF2-40B4-BE49-F238E27FC236}">
                <a16:creationId xmlns:a16="http://schemas.microsoft.com/office/drawing/2014/main" id="{728F1734-6E20-6E01-E56F-741EF3413138}"/>
              </a:ext>
            </a:extLst>
          </p:cNvPr>
          <p:cNvSpPr>
            <a:spLocks noGrp="1"/>
          </p:cNvSpPr>
          <p:nvPr>
            <p:ph type="dt" sz="half" idx="10"/>
          </p:nvPr>
        </p:nvSpPr>
        <p:spPr/>
        <p:txBody>
          <a:bodyPr/>
          <a:lstStyle/>
          <a:p>
            <a:fld id="{DE53E82D-F997-48DA-A195-C111DB20A7C6}" type="datetime1">
              <a:rPr lang="zh-CN" altLang="en-US" smtClean="0"/>
              <a:t>2026/7/2</a:t>
            </a:fld>
            <a:endParaRPr lang="zh-CN" altLang="en-US"/>
          </a:p>
        </p:txBody>
      </p:sp>
      <p:sp>
        <p:nvSpPr>
          <p:cNvPr id="5" name="页脚占位符 4">
            <a:extLst>
              <a:ext uri="{FF2B5EF4-FFF2-40B4-BE49-F238E27FC236}">
                <a16:creationId xmlns:a16="http://schemas.microsoft.com/office/drawing/2014/main" id="{116A3475-E792-4722-101A-EB3E267F71FE}"/>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6CBEC795-DEFA-43FB-D577-73149C3F85EF}"/>
              </a:ext>
            </a:extLst>
          </p:cNvPr>
          <p:cNvSpPr>
            <a:spLocks noGrp="1"/>
          </p:cNvSpPr>
          <p:nvPr>
            <p:ph type="sldNum" sz="quarter" idx="12"/>
          </p:nvPr>
        </p:nvSpPr>
        <p:spPr/>
        <p:txBody>
          <a:bodyPr/>
          <a:lstStyle/>
          <a:p>
            <a:fld id="{91AC1DA6-9D5B-4A20-B377-D43FC804AC2B}" type="slidenum">
              <a:rPr lang="zh-CN" altLang="en-US" smtClean="0"/>
              <a:t>‹#›</a:t>
            </a:fld>
            <a:endParaRPr lang="zh-CN" altLang="en-US"/>
          </a:p>
        </p:txBody>
      </p:sp>
    </p:spTree>
    <p:extLst>
      <p:ext uri="{BB962C8B-B14F-4D97-AF65-F5344CB8AC3E}">
        <p14:creationId xmlns:p14="http://schemas.microsoft.com/office/powerpoint/2010/main" val="322658261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cSld name="1_标题和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27261F70-518F-254D-6B91-31053AADAEC8}"/>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9D0B867C-0ED3-FA19-7331-74CCE4FA3969}"/>
              </a:ext>
            </a:extLst>
          </p:cNvPr>
          <p:cNvSpPr>
            <a:spLocks noGrp="1"/>
          </p:cNvSpPr>
          <p:nvPr>
            <p:ph idx="1"/>
          </p:nvPr>
        </p:nvSpPr>
        <p:spPr>
          <a:xfrm>
            <a:off x="838200" y="1825625"/>
            <a:ext cx="10515600" cy="4351338"/>
          </a:xfrm>
          <a:prstGeom prst="rect">
            <a:avLst/>
          </a:prstGeo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2C200919-B428-D13D-5354-573521E9906E}"/>
              </a:ext>
            </a:extLst>
          </p:cNvPr>
          <p:cNvSpPr>
            <a:spLocks noGrp="1"/>
          </p:cNvSpPr>
          <p:nvPr>
            <p:ph type="dt" sz="half" idx="10"/>
          </p:nvPr>
        </p:nvSpPr>
        <p:spPr/>
        <p:txBody>
          <a:bodyPr/>
          <a:lstStyle/>
          <a:p>
            <a:fld id="{AE48A75A-69DE-4F9D-94DB-793A0B643CCB}" type="datetimeFigureOut">
              <a:rPr lang="zh-CN" altLang="en-US" smtClean="0"/>
              <a:t>2026/7/2</a:t>
            </a:fld>
            <a:endParaRPr lang="zh-CN" altLang="en-US"/>
          </a:p>
        </p:txBody>
      </p:sp>
      <p:sp>
        <p:nvSpPr>
          <p:cNvPr id="5" name="页脚占位符 4">
            <a:extLst>
              <a:ext uri="{FF2B5EF4-FFF2-40B4-BE49-F238E27FC236}">
                <a16:creationId xmlns:a16="http://schemas.microsoft.com/office/drawing/2014/main" id="{CDD59E9A-B154-CBD4-E023-8AC9BC56C6A2}"/>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0338E6B0-9C4F-4E19-DF76-CD37F70581B0}"/>
              </a:ext>
            </a:extLst>
          </p:cNvPr>
          <p:cNvSpPr>
            <a:spLocks noGrp="1"/>
          </p:cNvSpPr>
          <p:nvPr>
            <p:ph type="sldNum" sz="quarter" idx="12"/>
          </p:nvPr>
        </p:nvSpPr>
        <p:spPr/>
        <p:txBody>
          <a:bodyPr/>
          <a:lstStyle/>
          <a:p>
            <a:fld id="{91AC1DA6-9D5B-4A20-B377-D43FC804AC2B}" type="slidenum">
              <a:rPr lang="zh-CN" altLang="en-US" smtClean="0"/>
              <a:t>‹#›</a:t>
            </a:fld>
            <a:endParaRPr lang="zh-CN" altLang="en-US"/>
          </a:p>
        </p:txBody>
      </p:sp>
    </p:spTree>
    <p:extLst>
      <p:ext uri="{BB962C8B-B14F-4D97-AF65-F5344CB8AC3E}">
        <p14:creationId xmlns:p14="http://schemas.microsoft.com/office/powerpoint/2010/main" val="3567299360"/>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a:extLst>
              <a:ext uri="{FF2B5EF4-FFF2-40B4-BE49-F238E27FC236}">
                <a16:creationId xmlns:a16="http://schemas.microsoft.com/office/drawing/2014/main" id="{07A20C3F-C4A5-17E0-E704-4C95A18FF70F}"/>
              </a:ext>
            </a:extLst>
          </p:cNvPr>
          <p:cNvSpPr>
            <a:spLocks noGrp="1"/>
          </p:cNvSpPr>
          <p:nvPr>
            <p:ph type="title"/>
          </p:nvPr>
        </p:nvSpPr>
        <p:spPr>
          <a:xfrm>
            <a:off x="99969" y="136526"/>
            <a:ext cx="10515600" cy="544512"/>
          </a:xfrm>
          <a:prstGeom prst="rect">
            <a:avLst/>
          </a:prstGeom>
        </p:spPr>
        <p:txBody>
          <a:bodyPr vert="horz" lIns="91440" tIns="45720" rIns="91440" bIns="45720" rtlCol="0" anchor="ctr">
            <a:noAutofit/>
          </a:bodyPr>
          <a:lstStyle/>
          <a:p>
            <a:r>
              <a:rPr lang="zh-CN" altLang="en-US"/>
              <a:t>单击此处编辑母版标题样式</a:t>
            </a:r>
          </a:p>
        </p:txBody>
      </p:sp>
      <p:sp>
        <p:nvSpPr>
          <p:cNvPr id="4" name="日期占位符 3">
            <a:extLst>
              <a:ext uri="{FF2B5EF4-FFF2-40B4-BE49-F238E27FC236}">
                <a16:creationId xmlns:a16="http://schemas.microsoft.com/office/drawing/2014/main" id="{44D49D8C-F6B2-DBDD-9EF4-36AE02E86B3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EA26031-9609-49EC-ABB1-5C443DC30870}" type="datetime1">
              <a:rPr lang="zh-CN" altLang="en-US" smtClean="0"/>
              <a:t>2026/7/2</a:t>
            </a:fld>
            <a:endParaRPr lang="zh-CN" altLang="en-US"/>
          </a:p>
        </p:txBody>
      </p:sp>
      <p:sp>
        <p:nvSpPr>
          <p:cNvPr id="5" name="页脚占位符 4">
            <a:extLst>
              <a:ext uri="{FF2B5EF4-FFF2-40B4-BE49-F238E27FC236}">
                <a16:creationId xmlns:a16="http://schemas.microsoft.com/office/drawing/2014/main" id="{9C68CEA4-14C3-AA8E-AB14-39A2FF1D792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a:extLst>
              <a:ext uri="{FF2B5EF4-FFF2-40B4-BE49-F238E27FC236}">
                <a16:creationId xmlns:a16="http://schemas.microsoft.com/office/drawing/2014/main" id="{D750F8C0-80A2-666A-ADFD-772D42BFD96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1AC1DA6-9D5B-4A20-B377-D43FC804AC2B}" type="slidenum">
              <a:rPr lang="zh-CN" altLang="en-US" smtClean="0"/>
              <a:t>‹#›</a:t>
            </a:fld>
            <a:endParaRPr lang="zh-CN" altLang="en-US"/>
          </a:p>
        </p:txBody>
      </p:sp>
    </p:spTree>
    <p:extLst>
      <p:ext uri="{BB962C8B-B14F-4D97-AF65-F5344CB8AC3E}">
        <p14:creationId xmlns:p14="http://schemas.microsoft.com/office/powerpoint/2010/main" val="16473106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Lst>
  <p:hf hdr="0" ftr="0" dt="0"/>
  <p:txStyles>
    <p:titleStyle>
      <a:lvl1pPr algn="l" defTabSz="914400" rtl="0" eaLnBrk="1" latinLnBrk="0" hangingPunct="1">
        <a:lnSpc>
          <a:spcPct val="90000"/>
        </a:lnSpc>
        <a:spcBef>
          <a:spcPct val="0"/>
        </a:spcBef>
        <a:buNone/>
        <a:defRPr sz="32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notesSlide" Target="../notesSlides/notesSlide9.xml"/></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2.mp4"/><Relationship Id="rId1" Type="http://schemas.microsoft.com/office/2007/relationships/media" Target="../media/media2.mp4"/><Relationship Id="rId5" Type="http://schemas.openxmlformats.org/officeDocument/2006/relationships/image" Target="../media/image13.png"/><Relationship Id="rId4" Type="http://schemas.openxmlformats.org/officeDocument/2006/relationships/notesSlide" Target="../notesSlides/notesSlide10.xml"/></Relationships>
</file>

<file path=ppt/slides/_rels/slide1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2.xml"/><Relationship Id="rId4" Type="http://schemas.openxmlformats.org/officeDocument/2006/relationships/image" Target="../media/image18.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20.png"/></Relationships>
</file>

<file path=ppt/slides/_rels/slide2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8" Type="http://schemas.openxmlformats.org/officeDocument/2006/relationships/hyperlink" Target="https://www.epj-conferences.org/articles/epjconf/pdf/2020/21/epjconf_chep2020_05015.pdf" TargetMode="External"/><Relationship Id="rId3" Type="http://schemas.openxmlformats.org/officeDocument/2006/relationships/image" Target="../media/image3.png"/><Relationship Id="rId7" Type="http://schemas.openxmlformats.org/officeDocument/2006/relationships/hyperlink" Target="https://twiki.cern.ch/twiki/bin/view/CMSPublic/SWGuidePyReleaseValidation" TargetMode="External"/><Relationship Id="rId12"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hyperlink" Target="https://twiki.cern.ch/twiki/bin/view/CMSPublic/CompOpsRelVal" TargetMode="External"/><Relationship Id="rId11" Type="http://schemas.openxmlformats.org/officeDocument/2006/relationships/hyperlink" Target="https://indico.cern.ch/event/1501541/contributions/6351650/attachments/3010304/5307339/ATLAS_Build_Infrastructure_S&amp;CWeek_Feb2024.pdf" TargetMode="External"/><Relationship Id="rId5" Type="http://schemas.openxmlformats.org/officeDocument/2006/relationships/hyperlink" Target="https://cds.cern.ch/record/1196160" TargetMode="External"/><Relationship Id="rId10" Type="http://schemas.openxmlformats.org/officeDocument/2006/relationships/hyperlink" Target="https://eprints.whiterose.ac.uk/224417/1/s10052-024-13701-w.pdf" TargetMode="External"/><Relationship Id="rId4" Type="http://schemas.openxmlformats.org/officeDocument/2006/relationships/hyperlink" Target="https://doi.org/10.1051/epjconf/201921405014" TargetMode="External"/><Relationship Id="rId9" Type="http://schemas.openxmlformats.org/officeDocument/2006/relationships/hyperlink" Target="https://indico.jlab.org/event/459/contributions/11554/attachments/9223/13386/ATL-COM-SOFT-2023-013.pdf"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hyperlink" Target="https://github.com/REAL-Lab-NU/Awesome-OpenClaw-Papers" TargetMode="Externa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1A5DBCB5-50D1-6536-959B-24B224554708}"/>
              </a:ext>
            </a:extLst>
          </p:cNvPr>
          <p:cNvSpPr>
            <a:spLocks noGrp="1"/>
          </p:cNvSpPr>
          <p:nvPr>
            <p:ph type="ctrTitle"/>
          </p:nvPr>
        </p:nvSpPr>
        <p:spPr>
          <a:xfrm>
            <a:off x="1038000" y="2106930"/>
            <a:ext cx="10116000" cy="1700213"/>
          </a:xfrm>
        </p:spPr>
        <p:txBody>
          <a:bodyPr/>
          <a:lstStyle/>
          <a:p>
            <a:r>
              <a:rPr lang="en-US" altLang="zh-CN" sz="5400" dirty="0"/>
              <a:t>Validation System for OSCAR</a:t>
            </a:r>
            <a:endParaRPr lang="zh-CN" altLang="en-US" sz="5400" dirty="0">
              <a:latin typeface="微软雅黑" panose="020B0503020204020204" pitchFamily="34" charset="-122"/>
              <a:ea typeface="微软雅黑" panose="020B0503020204020204" pitchFamily="34" charset="-122"/>
            </a:endParaRPr>
          </a:p>
        </p:txBody>
      </p:sp>
      <p:sp>
        <p:nvSpPr>
          <p:cNvPr id="3" name="副标题 2">
            <a:extLst>
              <a:ext uri="{FF2B5EF4-FFF2-40B4-BE49-F238E27FC236}">
                <a16:creationId xmlns:a16="http://schemas.microsoft.com/office/drawing/2014/main" id="{67001A69-278A-B7C5-7752-F2A5E8866BCD}"/>
              </a:ext>
            </a:extLst>
          </p:cNvPr>
          <p:cNvSpPr>
            <a:spLocks noGrp="1"/>
          </p:cNvSpPr>
          <p:nvPr>
            <p:ph type="subTitle" idx="1"/>
          </p:nvPr>
        </p:nvSpPr>
        <p:spPr>
          <a:xfrm>
            <a:off x="1524000" y="4107006"/>
            <a:ext cx="9144000" cy="1054183"/>
          </a:xfrm>
        </p:spPr>
        <p:txBody>
          <a:bodyPr/>
          <a:lstStyle/>
          <a:p>
            <a:r>
              <a:rPr lang="en-US" altLang="zh-CN" dirty="0"/>
              <a:t>Guoping Liu,</a:t>
            </a:r>
            <a:r>
              <a:rPr lang="zh-CN" altLang="en-US" dirty="0"/>
              <a:t> </a:t>
            </a:r>
            <a:r>
              <a:rPr lang="en-US" altLang="zh-CN" dirty="0"/>
              <a:t>Teng</a:t>
            </a:r>
            <a:r>
              <a:rPr lang="zh-CN" altLang="en-US" dirty="0"/>
              <a:t> </a:t>
            </a:r>
            <a:r>
              <a:rPr lang="en-US" altLang="zh-CN" dirty="0"/>
              <a:t>Li </a:t>
            </a:r>
          </a:p>
          <a:p>
            <a:r>
              <a:rPr lang="en-US" altLang="zh-CN" dirty="0"/>
              <a:t>Shandong University</a:t>
            </a:r>
          </a:p>
        </p:txBody>
      </p:sp>
      <p:sp>
        <p:nvSpPr>
          <p:cNvPr id="4" name="文本框 3">
            <a:extLst>
              <a:ext uri="{FF2B5EF4-FFF2-40B4-BE49-F238E27FC236}">
                <a16:creationId xmlns:a16="http://schemas.microsoft.com/office/drawing/2014/main" id="{09201435-D074-C5F0-A684-AC1D67ADEDA6}"/>
              </a:ext>
            </a:extLst>
          </p:cNvPr>
          <p:cNvSpPr txBox="1"/>
          <p:nvPr/>
        </p:nvSpPr>
        <p:spPr>
          <a:xfrm>
            <a:off x="3288000" y="5917742"/>
            <a:ext cx="5616000" cy="407804"/>
          </a:xfrm>
          <a:prstGeom prst="rect">
            <a:avLst/>
          </a:prstGeom>
          <a:noFill/>
        </p:spPr>
        <p:txBody>
          <a:bodyPr wrap="square" rtlCol="0">
            <a:spAutoFit/>
          </a:bodyPr>
          <a:lstStyle/>
          <a:p>
            <a:pPr algn="ctr"/>
            <a:r>
              <a:rPr lang="en-US" altLang="zh-CN" sz="2050" dirty="0">
                <a:latin typeface="Arial" panose="020B0604020202020204" pitchFamily="34" charset="0"/>
                <a:cs typeface="Arial" panose="020B0604020202020204" pitchFamily="34" charset="0"/>
              </a:rPr>
              <a:t>2026</a:t>
            </a:r>
            <a:r>
              <a:rPr lang="zh-CN" altLang="en-US" sz="2050" dirty="0">
                <a:latin typeface="Arial" panose="020B0604020202020204" pitchFamily="34" charset="0"/>
                <a:cs typeface="Arial" panose="020B0604020202020204" pitchFamily="34" charset="0"/>
              </a:rPr>
              <a:t>超级陶粲装置研讨会</a:t>
            </a:r>
            <a:r>
              <a:rPr lang="en-US" altLang="zh-CN" sz="2050" dirty="0">
                <a:latin typeface="Arial" panose="020B0604020202020204" pitchFamily="34" charset="0"/>
                <a:cs typeface="Arial" panose="020B0604020202020204" pitchFamily="34" charset="0"/>
              </a:rPr>
              <a:t>, </a:t>
            </a:r>
            <a:r>
              <a:rPr lang="zh-CN" altLang="en-US" sz="2050" dirty="0">
                <a:latin typeface="Arial" panose="020B0604020202020204" pitchFamily="34" charset="0"/>
                <a:cs typeface="Arial" panose="020B0604020202020204" pitchFamily="34" charset="0"/>
              </a:rPr>
              <a:t>西安</a:t>
            </a:r>
            <a:r>
              <a:rPr lang="en-US" altLang="zh-CN" sz="2050" dirty="0">
                <a:latin typeface="Arial" panose="020B0604020202020204" pitchFamily="34" charset="0"/>
                <a:cs typeface="Arial" panose="020B0604020202020204" pitchFamily="34" charset="0"/>
              </a:rPr>
              <a:t>, July 2, 2026</a:t>
            </a:r>
            <a:endParaRPr lang="zh-CN" altLang="en-US" sz="2050" dirty="0">
              <a:latin typeface="Arial" panose="020B0604020202020204" pitchFamily="34" charset="0"/>
              <a:cs typeface="Arial" panose="020B0604020202020204" pitchFamily="34" charset="0"/>
            </a:endParaRPr>
          </a:p>
        </p:txBody>
      </p:sp>
      <p:pic>
        <p:nvPicPr>
          <p:cNvPr id="9" name="图片 8">
            <a:extLst>
              <a:ext uri="{FF2B5EF4-FFF2-40B4-BE49-F238E27FC236}">
                <a16:creationId xmlns:a16="http://schemas.microsoft.com/office/drawing/2014/main" id="{1AFB6685-9674-6F7E-44CC-85A638ED04C8}"/>
              </a:ext>
            </a:extLst>
          </p:cNvPr>
          <p:cNvPicPr>
            <a:picLocks noChangeAspect="1"/>
          </p:cNvPicPr>
          <p:nvPr/>
        </p:nvPicPr>
        <p:blipFill>
          <a:blip r:embed="rId3"/>
          <a:stretch>
            <a:fillRect/>
          </a:stretch>
        </p:blipFill>
        <p:spPr>
          <a:xfrm>
            <a:off x="0" y="53962"/>
            <a:ext cx="4877481" cy="1267002"/>
          </a:xfrm>
          <a:prstGeom prst="rect">
            <a:avLst/>
          </a:prstGeom>
        </p:spPr>
      </p:pic>
      <p:pic>
        <p:nvPicPr>
          <p:cNvPr id="1031" name="Picture 7" descr="山东大学怎么样全国排名第几？是211还是985？">
            <a:extLst>
              <a:ext uri="{FF2B5EF4-FFF2-40B4-BE49-F238E27FC236}">
                <a16:creationId xmlns:a16="http://schemas.microsoft.com/office/drawing/2014/main" id="{0D7B3BA5-330A-163D-D488-CF6B90D5FF5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264012" y="53962"/>
            <a:ext cx="1548000" cy="154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6179945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F2A4F8-5864-FD7D-539F-7A8453A6DFD1}"/>
            </a:ext>
          </a:extLst>
        </p:cNvPr>
        <p:cNvGrpSpPr/>
        <p:nvPr/>
      </p:nvGrpSpPr>
      <p:grpSpPr>
        <a:xfrm>
          <a:off x="0" y="0"/>
          <a:ext cx="0" cy="0"/>
          <a:chOff x="0" y="0"/>
          <a:chExt cx="0" cy="0"/>
        </a:xfrm>
      </p:grpSpPr>
      <p:sp>
        <p:nvSpPr>
          <p:cNvPr id="2" name="标题 1">
            <a:extLst>
              <a:ext uri="{FF2B5EF4-FFF2-40B4-BE49-F238E27FC236}">
                <a16:creationId xmlns:a16="http://schemas.microsoft.com/office/drawing/2014/main" id="{6F32FFE5-AF5A-D5C4-B360-BF06E66B432B}"/>
              </a:ext>
            </a:extLst>
          </p:cNvPr>
          <p:cNvSpPr>
            <a:spLocks noGrp="1"/>
          </p:cNvSpPr>
          <p:nvPr>
            <p:ph type="title"/>
          </p:nvPr>
        </p:nvSpPr>
        <p:spPr/>
        <p:txBody>
          <a:bodyPr/>
          <a:lstStyle/>
          <a:p>
            <a:r>
              <a:rPr lang="en-US" altLang="zh-CN" dirty="0"/>
              <a:t>Dashboard - </a:t>
            </a:r>
            <a:r>
              <a:rPr lang="en-US" altLang="zh-CN" dirty="0" err="1"/>
              <a:t>WorkOps</a:t>
            </a:r>
            <a:endParaRPr lang="zh-CN" altLang="en-US" dirty="0"/>
          </a:p>
        </p:txBody>
      </p:sp>
      <p:sp>
        <p:nvSpPr>
          <p:cNvPr id="4" name="灯片编号占位符 3">
            <a:extLst>
              <a:ext uri="{FF2B5EF4-FFF2-40B4-BE49-F238E27FC236}">
                <a16:creationId xmlns:a16="http://schemas.microsoft.com/office/drawing/2014/main" id="{F2F13040-B663-4289-5239-2B6EB69ADA48}"/>
              </a:ext>
            </a:extLst>
          </p:cNvPr>
          <p:cNvSpPr>
            <a:spLocks noGrp="1"/>
          </p:cNvSpPr>
          <p:nvPr>
            <p:ph type="sldNum" sz="quarter" idx="12"/>
          </p:nvPr>
        </p:nvSpPr>
        <p:spPr/>
        <p:txBody>
          <a:bodyPr/>
          <a:lstStyle/>
          <a:p>
            <a:fld id="{91AC1DA6-9D5B-4A20-B377-D43FC804AC2B}" type="slidenum">
              <a:rPr lang="zh-CN" altLang="en-US" smtClean="0"/>
              <a:t>10</a:t>
            </a:fld>
            <a:endParaRPr lang="zh-CN" altLang="en-US"/>
          </a:p>
        </p:txBody>
      </p:sp>
      <p:sp>
        <p:nvSpPr>
          <p:cNvPr id="6" name="文本框 5">
            <a:extLst>
              <a:ext uri="{FF2B5EF4-FFF2-40B4-BE49-F238E27FC236}">
                <a16:creationId xmlns:a16="http://schemas.microsoft.com/office/drawing/2014/main" id="{7334B8B4-506F-EEBE-7C66-FF9135C2E772}"/>
              </a:ext>
            </a:extLst>
          </p:cNvPr>
          <p:cNvSpPr txBox="1"/>
          <p:nvPr/>
        </p:nvSpPr>
        <p:spPr>
          <a:xfrm>
            <a:off x="287287" y="1111918"/>
            <a:ext cx="4174958" cy="3222677"/>
          </a:xfrm>
          <a:prstGeom prst="rect">
            <a:avLst/>
          </a:prstGeom>
          <a:noFill/>
        </p:spPr>
        <p:txBody>
          <a:bodyPr wrap="square" rtlCol="0">
            <a:spAutoFit/>
          </a:bodyPr>
          <a:lstStyle/>
          <a:p>
            <a:pPr marL="285750" indent="-285750">
              <a:lnSpc>
                <a:spcPts val="2400"/>
              </a:lnSpc>
              <a:spcBef>
                <a:spcPts val="600"/>
              </a:spcBef>
              <a:spcAft>
                <a:spcPts val="1200"/>
              </a:spcAft>
              <a:buSzPct val="89000"/>
              <a:buFont typeface="Wingdings" panose="05000000000000000000" pitchFamily="2" charset="2"/>
              <a:buChar char="l"/>
            </a:pPr>
            <a:r>
              <a:rPr lang="en-US" altLang="zh-CN" dirty="0"/>
              <a:t>Runs: lifecycle tracking, delivery status, Sync &amp; Ingest fallback</a:t>
            </a:r>
          </a:p>
          <a:p>
            <a:pPr marL="285750" indent="-285750">
              <a:lnSpc>
                <a:spcPts val="2400"/>
              </a:lnSpc>
              <a:spcBef>
                <a:spcPts val="600"/>
              </a:spcBef>
              <a:spcAft>
                <a:spcPts val="1200"/>
              </a:spcAft>
              <a:buSzPct val="89000"/>
              <a:buFont typeface="Wingdings" panose="05000000000000000000" pitchFamily="2" charset="2"/>
              <a:buChar char="l"/>
            </a:pPr>
            <a:r>
              <a:rPr lang="en-US" altLang="zh-CN" dirty="0"/>
              <a:t>Processing: ROOT → JSON → AI Grade → AI Review batch pipeline</a:t>
            </a:r>
          </a:p>
          <a:p>
            <a:pPr marL="285750" indent="-285750">
              <a:lnSpc>
                <a:spcPts val="2400"/>
              </a:lnSpc>
              <a:spcBef>
                <a:spcPts val="600"/>
              </a:spcBef>
              <a:spcAft>
                <a:spcPts val="1200"/>
              </a:spcAft>
              <a:buSzPct val="89000"/>
              <a:buFont typeface="Wingdings" panose="05000000000000000000" pitchFamily="2" charset="2"/>
              <a:buChar char="l"/>
            </a:pPr>
            <a:r>
              <a:rPr lang="en-US" altLang="zh-CN" dirty="0"/>
              <a:t>Compare pairs: AI Compare for Review-scoped A/B runs</a:t>
            </a:r>
          </a:p>
          <a:p>
            <a:pPr marL="285750" indent="-285750">
              <a:lnSpc>
                <a:spcPts val="2400"/>
              </a:lnSpc>
              <a:spcBef>
                <a:spcPts val="600"/>
              </a:spcBef>
              <a:spcAft>
                <a:spcPts val="1200"/>
              </a:spcAft>
              <a:buSzPct val="89000"/>
              <a:buFont typeface="Wingdings" panose="05000000000000000000" pitchFamily="2" charset="2"/>
              <a:buChar char="l"/>
            </a:pPr>
            <a:r>
              <a:rPr lang="en-US" altLang="zh-CN" dirty="0"/>
              <a:t>Maintainer: manual Jenkins trigger (operator override)</a:t>
            </a:r>
          </a:p>
        </p:txBody>
      </p:sp>
      <p:pic>
        <p:nvPicPr>
          <p:cNvPr id="15" name="图片 14">
            <a:extLst>
              <a:ext uri="{FF2B5EF4-FFF2-40B4-BE49-F238E27FC236}">
                <a16:creationId xmlns:a16="http://schemas.microsoft.com/office/drawing/2014/main" id="{90C621A9-49FC-17AA-DA75-0C890D599A81}"/>
              </a:ext>
            </a:extLst>
          </p:cNvPr>
          <p:cNvPicPr>
            <a:picLocks noChangeAspect="1"/>
          </p:cNvPicPr>
          <p:nvPr/>
        </p:nvPicPr>
        <p:blipFill>
          <a:blip r:embed="rId3"/>
          <a:srcRect t="3250" b="9566"/>
          <a:stretch>
            <a:fillRect/>
          </a:stretch>
        </p:blipFill>
        <p:spPr>
          <a:xfrm>
            <a:off x="4879118" y="408782"/>
            <a:ext cx="7129889" cy="5618183"/>
          </a:xfrm>
          <a:prstGeom prst="rect">
            <a:avLst/>
          </a:prstGeom>
        </p:spPr>
      </p:pic>
      <p:sp>
        <p:nvSpPr>
          <p:cNvPr id="8" name="文本框 7">
            <a:extLst>
              <a:ext uri="{FF2B5EF4-FFF2-40B4-BE49-F238E27FC236}">
                <a16:creationId xmlns:a16="http://schemas.microsoft.com/office/drawing/2014/main" id="{DCC94B1B-D166-086A-6EE8-3BD1BABD1DEE}"/>
              </a:ext>
            </a:extLst>
          </p:cNvPr>
          <p:cNvSpPr txBox="1"/>
          <p:nvPr/>
        </p:nvSpPr>
        <p:spPr>
          <a:xfrm>
            <a:off x="99969" y="6280200"/>
            <a:ext cx="9480759" cy="355290"/>
          </a:xfrm>
          <a:prstGeom prst="rect">
            <a:avLst/>
          </a:prstGeom>
          <a:noFill/>
        </p:spPr>
        <p:txBody>
          <a:bodyPr wrap="square">
            <a:spAutoFit/>
          </a:bodyPr>
          <a:lstStyle/>
          <a:p>
            <a:pPr>
              <a:lnSpc>
                <a:spcPts val="2400"/>
              </a:lnSpc>
              <a:spcBef>
                <a:spcPts val="600"/>
              </a:spcBef>
              <a:spcAft>
                <a:spcPts val="1200"/>
              </a:spcAft>
              <a:buSzPct val="89000"/>
            </a:pPr>
            <a:r>
              <a:rPr lang="en-US" altLang="zh-CN" sz="1100" dirty="0">
                <a:solidFill>
                  <a:schemeClr val="accent3"/>
                </a:solidFill>
              </a:rPr>
              <a:t>Note: Queued runs: executor at LZU cannot outbound HTTPS to the control plane — cross-site network constraint, not an application bug.</a:t>
            </a:r>
          </a:p>
        </p:txBody>
      </p:sp>
      <p:sp>
        <p:nvSpPr>
          <p:cNvPr id="9" name="文本框 8">
            <a:extLst>
              <a:ext uri="{FF2B5EF4-FFF2-40B4-BE49-F238E27FC236}">
                <a16:creationId xmlns:a16="http://schemas.microsoft.com/office/drawing/2014/main" id="{CC55FC70-7EAC-5880-1CE0-5F6F78ADB067}"/>
              </a:ext>
            </a:extLst>
          </p:cNvPr>
          <p:cNvSpPr txBox="1"/>
          <p:nvPr/>
        </p:nvSpPr>
        <p:spPr>
          <a:xfrm>
            <a:off x="287287" y="5103635"/>
            <a:ext cx="4370097" cy="646331"/>
          </a:xfrm>
          <a:prstGeom prst="rect">
            <a:avLst/>
          </a:prstGeom>
          <a:noFill/>
        </p:spPr>
        <p:txBody>
          <a:bodyPr wrap="square">
            <a:spAutoFit/>
          </a:bodyPr>
          <a:lstStyle/>
          <a:p>
            <a:pPr>
              <a:buNone/>
            </a:pPr>
            <a:r>
              <a:rPr lang="en-US" altLang="zh-CN" i="1" dirty="0"/>
              <a:t>Execution plane: </a:t>
            </a:r>
          </a:p>
          <a:p>
            <a:pPr>
              <a:buNone/>
            </a:pPr>
            <a:r>
              <a:rPr lang="en-US" altLang="zh-CN" i="1" dirty="0"/>
              <a:t>Jenkins + </a:t>
            </a:r>
            <a:r>
              <a:rPr lang="en-US" altLang="zh-CN" i="1" dirty="0" err="1"/>
              <a:t>Snakemake</a:t>
            </a:r>
            <a:r>
              <a:rPr lang="en-US" altLang="zh-CN" i="1" dirty="0"/>
              <a:t> on HEP cluster</a:t>
            </a:r>
            <a:endParaRPr lang="en-US" altLang="zh-CN" dirty="0"/>
          </a:p>
        </p:txBody>
      </p:sp>
    </p:spTree>
    <p:extLst>
      <p:ext uri="{BB962C8B-B14F-4D97-AF65-F5344CB8AC3E}">
        <p14:creationId xmlns:p14="http://schemas.microsoft.com/office/powerpoint/2010/main" val="322543842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32AC03-85A3-DE7D-22F1-705FCF901334}"/>
            </a:ext>
          </a:extLst>
        </p:cNvPr>
        <p:cNvGrpSpPr/>
        <p:nvPr/>
      </p:nvGrpSpPr>
      <p:grpSpPr>
        <a:xfrm>
          <a:off x="0" y="0"/>
          <a:ext cx="0" cy="0"/>
          <a:chOff x="0" y="0"/>
          <a:chExt cx="0" cy="0"/>
        </a:xfrm>
      </p:grpSpPr>
      <p:sp>
        <p:nvSpPr>
          <p:cNvPr id="2" name="标题 1">
            <a:extLst>
              <a:ext uri="{FF2B5EF4-FFF2-40B4-BE49-F238E27FC236}">
                <a16:creationId xmlns:a16="http://schemas.microsoft.com/office/drawing/2014/main" id="{4269CC7C-3EF3-9D4D-4ED4-53D08674B63D}"/>
              </a:ext>
            </a:extLst>
          </p:cNvPr>
          <p:cNvSpPr>
            <a:spLocks noGrp="1"/>
          </p:cNvSpPr>
          <p:nvPr>
            <p:ph type="title"/>
          </p:nvPr>
        </p:nvSpPr>
        <p:spPr/>
        <p:txBody>
          <a:bodyPr/>
          <a:lstStyle/>
          <a:p>
            <a:r>
              <a:rPr lang="en-US" altLang="zh-CN" dirty="0"/>
              <a:t>AI Interpretation</a:t>
            </a:r>
            <a:endParaRPr lang="zh-CN" altLang="en-US" dirty="0"/>
          </a:p>
        </p:txBody>
      </p:sp>
      <p:sp>
        <p:nvSpPr>
          <p:cNvPr id="4" name="灯片编号占位符 3">
            <a:extLst>
              <a:ext uri="{FF2B5EF4-FFF2-40B4-BE49-F238E27FC236}">
                <a16:creationId xmlns:a16="http://schemas.microsoft.com/office/drawing/2014/main" id="{FAE0025E-CE95-2960-289E-CD052E643269}"/>
              </a:ext>
            </a:extLst>
          </p:cNvPr>
          <p:cNvSpPr>
            <a:spLocks noGrp="1"/>
          </p:cNvSpPr>
          <p:nvPr>
            <p:ph type="sldNum" sz="quarter" idx="12"/>
          </p:nvPr>
        </p:nvSpPr>
        <p:spPr/>
        <p:txBody>
          <a:bodyPr/>
          <a:lstStyle/>
          <a:p>
            <a:fld id="{91AC1DA6-9D5B-4A20-B377-D43FC804AC2B}" type="slidenum">
              <a:rPr lang="zh-CN" altLang="en-US" smtClean="0"/>
              <a:t>11</a:t>
            </a:fld>
            <a:endParaRPr lang="zh-CN" altLang="en-US"/>
          </a:p>
        </p:txBody>
      </p:sp>
      <p:sp>
        <p:nvSpPr>
          <p:cNvPr id="5" name="文本框 4">
            <a:extLst>
              <a:ext uri="{FF2B5EF4-FFF2-40B4-BE49-F238E27FC236}">
                <a16:creationId xmlns:a16="http://schemas.microsoft.com/office/drawing/2014/main" id="{3A1C2260-FE40-9D97-3B77-0E4776EABBEA}"/>
              </a:ext>
            </a:extLst>
          </p:cNvPr>
          <p:cNvSpPr txBox="1"/>
          <p:nvPr/>
        </p:nvSpPr>
        <p:spPr>
          <a:xfrm>
            <a:off x="176363" y="825238"/>
            <a:ext cx="5307975" cy="3477875"/>
          </a:xfrm>
          <a:prstGeom prst="rect">
            <a:avLst/>
          </a:prstGeom>
          <a:noFill/>
        </p:spPr>
        <p:txBody>
          <a:bodyPr wrap="square" rtlCol="0">
            <a:spAutoFit/>
          </a:bodyPr>
          <a:lstStyle/>
          <a:p>
            <a:pPr>
              <a:spcBef>
                <a:spcPts val="600"/>
              </a:spcBef>
              <a:spcAft>
                <a:spcPts val="600"/>
              </a:spcAft>
            </a:pPr>
            <a:r>
              <a:rPr lang="en-US" altLang="zh-CN" dirty="0"/>
              <a:t>Developed </a:t>
            </a:r>
            <a:r>
              <a:rPr lang="en-US" altLang="zh-CN" b="1" dirty="0">
                <a:solidFill>
                  <a:srgbClr val="0070C0"/>
                </a:solidFill>
              </a:rPr>
              <a:t>Copilot</a:t>
            </a:r>
            <a:r>
              <a:rPr lang="en-US" altLang="zh-CN" dirty="0"/>
              <a:t>:</a:t>
            </a:r>
          </a:p>
          <a:p>
            <a:pPr marL="285750" indent="-285750">
              <a:spcBef>
                <a:spcPts val="600"/>
              </a:spcBef>
              <a:spcAft>
                <a:spcPts val="600"/>
              </a:spcAft>
              <a:buSzPct val="84000"/>
              <a:buFont typeface="Wingdings" panose="05000000000000000000" pitchFamily="2" charset="2"/>
              <a:buChar char="l"/>
            </a:pPr>
            <a:r>
              <a:rPr lang="en-US" altLang="zh-CN" dirty="0"/>
              <a:t>In-dashboard assistant on Review &amp; Compare</a:t>
            </a:r>
          </a:p>
          <a:p>
            <a:pPr marL="285750" indent="-285750">
              <a:spcBef>
                <a:spcPts val="600"/>
              </a:spcBef>
              <a:spcAft>
                <a:spcPts val="600"/>
              </a:spcAft>
              <a:buSzPct val="84000"/>
              <a:buFont typeface="Wingdings" panose="05000000000000000000" pitchFamily="2" charset="2"/>
              <a:buChar char="l"/>
            </a:pPr>
            <a:r>
              <a:rPr lang="en-US" altLang="zh-CN" b="1" i="1" dirty="0"/>
              <a:t>Context engineering</a:t>
            </a:r>
            <a:r>
              <a:rPr lang="en-US" altLang="zh-CN" i="1" dirty="0"/>
              <a:t> </a:t>
            </a:r>
            <a:r>
              <a:rPr lang="en-US" altLang="zh-CN" dirty="0"/>
              <a:t>— OpenAI-style text messages: user question + plot refs; histogram digests and validation context in XML system prompts.</a:t>
            </a:r>
          </a:p>
          <a:p>
            <a:pPr marL="285750" indent="-285750">
              <a:spcBef>
                <a:spcPts val="600"/>
              </a:spcBef>
              <a:spcAft>
                <a:spcPts val="600"/>
              </a:spcAft>
              <a:buSzPct val="84000"/>
              <a:buFont typeface="Wingdings" panose="05000000000000000000" pitchFamily="2" charset="2"/>
              <a:buChar char="l"/>
            </a:pPr>
            <a:r>
              <a:rPr lang="en-US" altLang="zh-CN" dirty="0" err="1">
                <a:solidFill>
                  <a:schemeClr val="accent3">
                    <a:lumMod val="75000"/>
                  </a:schemeClr>
                </a:solidFill>
              </a:rPr>
              <a:t>Dockerized</a:t>
            </a:r>
            <a:r>
              <a:rPr lang="en-US" altLang="zh-CN" dirty="0">
                <a:solidFill>
                  <a:schemeClr val="accent3">
                    <a:lumMod val="75000"/>
                  </a:schemeClr>
                </a:solidFill>
              </a:rPr>
              <a:t> deployment with configurable Agent/LLM</a:t>
            </a:r>
          </a:p>
          <a:p>
            <a:pPr marL="285750" indent="-285750">
              <a:spcBef>
                <a:spcPts val="600"/>
              </a:spcBef>
              <a:spcAft>
                <a:spcPts val="600"/>
              </a:spcAft>
              <a:buSzPct val="84000"/>
              <a:buFont typeface="Wingdings" panose="05000000000000000000" pitchFamily="2" charset="2"/>
              <a:buChar char="l"/>
            </a:pPr>
            <a:r>
              <a:rPr lang="en-US" altLang="zh-CN" dirty="0">
                <a:solidFill>
                  <a:schemeClr val="accent2"/>
                </a:solidFill>
              </a:rPr>
              <a:t>Roadmap: trace plot anomalies across the full validation chain for root-cause hints</a:t>
            </a:r>
            <a:endParaRPr lang="zh-CN" altLang="en-US" dirty="0">
              <a:solidFill>
                <a:schemeClr val="accent2"/>
              </a:solidFill>
            </a:endParaRPr>
          </a:p>
        </p:txBody>
      </p:sp>
      <p:pic>
        <p:nvPicPr>
          <p:cNvPr id="10" name="图片 9">
            <a:extLst>
              <a:ext uri="{FF2B5EF4-FFF2-40B4-BE49-F238E27FC236}">
                <a16:creationId xmlns:a16="http://schemas.microsoft.com/office/drawing/2014/main" id="{4DD81C9E-F1AB-0346-E78F-D739E61F4F6D}"/>
              </a:ext>
            </a:extLst>
          </p:cNvPr>
          <p:cNvPicPr>
            <a:picLocks noChangeAspect="1"/>
          </p:cNvPicPr>
          <p:nvPr/>
        </p:nvPicPr>
        <p:blipFill>
          <a:blip r:embed="rId5"/>
          <a:srcRect l="1997" t="3386" b="9832"/>
          <a:stretch>
            <a:fillRect/>
          </a:stretch>
        </p:blipFill>
        <p:spPr>
          <a:xfrm>
            <a:off x="339382" y="4513076"/>
            <a:ext cx="4905545" cy="1843274"/>
          </a:xfrm>
          <a:prstGeom prst="rect">
            <a:avLst/>
          </a:prstGeom>
        </p:spPr>
      </p:pic>
      <p:pic>
        <p:nvPicPr>
          <p:cNvPr id="6" name="20260702_112008_Copilot">
            <a:hlinkClick r:id="" action="ppaction://media"/>
            <a:extLst>
              <a:ext uri="{FF2B5EF4-FFF2-40B4-BE49-F238E27FC236}">
                <a16:creationId xmlns:a16="http://schemas.microsoft.com/office/drawing/2014/main" id="{D0811C03-06E0-8B1A-FF04-B51B3E74CB68}"/>
              </a:ext>
            </a:extLst>
          </p:cNvPr>
          <p:cNvPicPr>
            <a:picLocks noChangeAspect="1"/>
          </p:cNvPicPr>
          <p:nvPr>
            <a:videoFile r:link="rId2"/>
            <p:extLst>
              <p:ext uri="{DAA4B4D4-6D71-4841-9C94-3DE7FCFB9230}">
                <p14:media xmlns:p14="http://schemas.microsoft.com/office/powerpoint/2010/main" r:embed="rId1"/>
              </p:ext>
            </p:extLst>
          </p:nvPr>
        </p:nvPicPr>
        <p:blipFill>
          <a:blip r:embed="rId6"/>
          <a:stretch>
            <a:fillRect/>
          </a:stretch>
        </p:blipFill>
        <p:spPr>
          <a:xfrm>
            <a:off x="5432031" y="539881"/>
            <a:ext cx="6660000" cy="5298562"/>
          </a:xfrm>
          <a:prstGeom prst="rect">
            <a:avLst/>
          </a:prstGeom>
        </p:spPr>
      </p:pic>
    </p:spTree>
    <p:extLst>
      <p:ext uri="{BB962C8B-B14F-4D97-AF65-F5344CB8AC3E}">
        <p14:creationId xmlns:p14="http://schemas.microsoft.com/office/powerpoint/2010/main" val="11386393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0705"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6"/>
                </p:tgtEl>
              </p:cMediaNode>
            </p:video>
            <p:seq concurrent="1" nextAc="seek">
              <p:cTn id="8" restart="whenNotActive" fill="hold" evtFilter="cancelBubble" nodeType="interactiveSeq">
                <p:stCondLst>
                  <p:cond evt="onClick" delay="0">
                    <p:tgtEl>
                      <p:spTgt spid="6"/>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6"/>
                                        </p:tgtEl>
                                      </p:cBhvr>
                                    </p:cmd>
                                  </p:childTnLst>
                                </p:cTn>
                              </p:par>
                            </p:childTnLst>
                          </p:cTn>
                        </p:par>
                      </p:childTnLst>
                    </p:cTn>
                  </p:par>
                </p:childTnLst>
              </p:cTn>
              <p:nextCondLst>
                <p:cond evt="onClick" delay="0">
                  <p:tgtEl>
                    <p:spTgt spid="6"/>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256063-2FF1-2F43-DE96-24C32755B418}"/>
            </a:ext>
          </a:extLst>
        </p:cNvPr>
        <p:cNvGrpSpPr/>
        <p:nvPr/>
      </p:nvGrpSpPr>
      <p:grpSpPr>
        <a:xfrm>
          <a:off x="0" y="0"/>
          <a:ext cx="0" cy="0"/>
          <a:chOff x="0" y="0"/>
          <a:chExt cx="0" cy="0"/>
        </a:xfrm>
      </p:grpSpPr>
      <p:sp>
        <p:nvSpPr>
          <p:cNvPr id="2" name="标题 1">
            <a:extLst>
              <a:ext uri="{FF2B5EF4-FFF2-40B4-BE49-F238E27FC236}">
                <a16:creationId xmlns:a16="http://schemas.microsoft.com/office/drawing/2014/main" id="{7523E5C6-08EE-5DC9-F69A-66355DA0B561}"/>
              </a:ext>
            </a:extLst>
          </p:cNvPr>
          <p:cNvSpPr>
            <a:spLocks noGrp="1"/>
          </p:cNvSpPr>
          <p:nvPr>
            <p:ph type="title"/>
          </p:nvPr>
        </p:nvSpPr>
        <p:spPr/>
        <p:txBody>
          <a:bodyPr/>
          <a:lstStyle/>
          <a:p>
            <a:r>
              <a:rPr lang="en-US" altLang="zh-CN" dirty="0"/>
              <a:t>AI Interpretation</a:t>
            </a:r>
            <a:endParaRPr lang="zh-CN" altLang="en-US" dirty="0"/>
          </a:p>
        </p:txBody>
      </p:sp>
      <p:sp>
        <p:nvSpPr>
          <p:cNvPr id="4" name="灯片编号占位符 3">
            <a:extLst>
              <a:ext uri="{FF2B5EF4-FFF2-40B4-BE49-F238E27FC236}">
                <a16:creationId xmlns:a16="http://schemas.microsoft.com/office/drawing/2014/main" id="{348C8C46-D097-D386-96FD-1C378DAA7159}"/>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1AC1DA6-9D5B-4A20-B377-D43FC804AC2B}" type="slidenum">
              <a:rPr kumimoji="0" lang="zh-CN" altLang="en-US" sz="1200" b="0" i="0" u="none" strike="noStrike" kern="1200" cap="none" spc="0" normalizeH="0" baseline="0" noProof="0" smtClean="0">
                <a:ln>
                  <a:noFill/>
                </a:ln>
                <a:solidFill>
                  <a:prstClr val="black">
                    <a:tint val="75000"/>
                  </a:prstClr>
                </a:solidFill>
                <a:effectLst/>
                <a:uLnTx/>
                <a:uFillTx/>
                <a:latin typeface="Arial"/>
                <a:ea typeface="等线"/>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zh-CN" altLang="en-US" sz="1200" b="0" i="0" u="none" strike="noStrike" kern="1200" cap="none" spc="0" normalizeH="0" baseline="0" noProof="0">
              <a:ln>
                <a:noFill/>
              </a:ln>
              <a:solidFill>
                <a:prstClr val="black">
                  <a:tint val="75000"/>
                </a:prstClr>
              </a:solidFill>
              <a:effectLst/>
              <a:uLnTx/>
              <a:uFillTx/>
              <a:latin typeface="Arial"/>
              <a:ea typeface="等线"/>
              <a:cs typeface="+mn-cs"/>
            </a:endParaRPr>
          </a:p>
        </p:txBody>
      </p:sp>
      <p:sp>
        <p:nvSpPr>
          <p:cNvPr id="5" name="文本框 4">
            <a:extLst>
              <a:ext uri="{FF2B5EF4-FFF2-40B4-BE49-F238E27FC236}">
                <a16:creationId xmlns:a16="http://schemas.microsoft.com/office/drawing/2014/main" id="{78EFEEEB-4A88-9728-11F9-8ACAA9C1AF9B}"/>
              </a:ext>
            </a:extLst>
          </p:cNvPr>
          <p:cNvSpPr txBox="1"/>
          <p:nvPr/>
        </p:nvSpPr>
        <p:spPr>
          <a:xfrm>
            <a:off x="200025" y="971550"/>
            <a:ext cx="4781408" cy="4303101"/>
          </a:xfrm>
          <a:prstGeom prst="rect">
            <a:avLst/>
          </a:prstGeom>
          <a:noFill/>
        </p:spPr>
        <p:txBody>
          <a:bodyPr wrap="square" rtlCol="0">
            <a:spAutoFit/>
          </a:bodyPr>
          <a:lstStyle/>
          <a:p>
            <a:pPr marL="0" marR="0" lvl="0" indent="0" algn="l" defTabSz="914400" rtl="0" eaLnBrk="1" fontAlgn="auto" latinLnBrk="0" hangingPunct="1">
              <a:lnSpc>
                <a:spcPts val="2300"/>
              </a:lnSpc>
              <a:spcBef>
                <a:spcPts val="600"/>
              </a:spcBef>
              <a:spcAft>
                <a:spcPts val="1200"/>
              </a:spcAft>
              <a:buClrTx/>
              <a:buSzTx/>
              <a:buFontTx/>
              <a:buNone/>
              <a:tabLst/>
              <a:defRPr/>
            </a:pPr>
            <a:r>
              <a:rPr kumimoji="0" lang="en-US" altLang="zh-CN" sz="1800" b="0" i="0" u="none" strike="noStrike" kern="1200" cap="none" spc="0" normalizeH="0" baseline="0" noProof="0" dirty="0">
                <a:ln>
                  <a:noFill/>
                </a:ln>
                <a:solidFill>
                  <a:prstClr val="black"/>
                </a:solidFill>
                <a:effectLst/>
                <a:uLnTx/>
                <a:uFillTx/>
                <a:latin typeface="Arial"/>
                <a:ea typeface="等线"/>
                <a:cs typeface="+mn-cs"/>
              </a:rPr>
              <a:t>Developed </a:t>
            </a:r>
            <a:r>
              <a:rPr kumimoji="0" lang="en-US" altLang="zh-CN" sz="1800" b="1" i="0" u="none" strike="noStrike" kern="1200" cap="none" spc="0" normalizeH="0" baseline="0" noProof="0" dirty="0" err="1">
                <a:ln>
                  <a:noFill/>
                </a:ln>
                <a:solidFill>
                  <a:srgbClr val="0070C0"/>
                </a:solidFill>
                <a:effectLst/>
                <a:uLnTx/>
                <a:uFillTx/>
                <a:latin typeface="Arial"/>
                <a:ea typeface="等线"/>
                <a:cs typeface="+mn-cs"/>
              </a:rPr>
              <a:t>GitBot</a:t>
            </a:r>
            <a:r>
              <a:rPr kumimoji="0" lang="en-US" altLang="zh-CN" sz="1800" b="0" i="0" u="none" strike="noStrike" kern="1200" cap="none" spc="0" normalizeH="0" baseline="0" noProof="0" dirty="0">
                <a:ln>
                  <a:noFill/>
                </a:ln>
                <a:solidFill>
                  <a:prstClr val="black"/>
                </a:solidFill>
                <a:effectLst/>
                <a:uLnTx/>
                <a:uFillTx/>
                <a:latin typeface="Arial"/>
                <a:ea typeface="等线"/>
                <a:cs typeface="+mn-cs"/>
              </a:rPr>
              <a:t>:</a:t>
            </a:r>
          </a:p>
          <a:p>
            <a:pPr marL="285750" indent="-285750">
              <a:lnSpc>
                <a:spcPts val="2300"/>
              </a:lnSpc>
              <a:spcBef>
                <a:spcPts val="600"/>
              </a:spcBef>
              <a:spcAft>
                <a:spcPts val="1200"/>
              </a:spcAft>
              <a:buSzPct val="88000"/>
              <a:buFont typeface="Wingdings" panose="05000000000000000000" pitchFamily="2" charset="2"/>
              <a:buChar char="l"/>
            </a:pPr>
            <a:r>
              <a:rPr lang="en-US" altLang="zh-CN" b="1" dirty="0"/>
              <a:t>GitLab integration</a:t>
            </a:r>
            <a:r>
              <a:rPr lang="en-US" altLang="zh-CN" dirty="0"/>
              <a:t> — query merge requests, tags, branches, and pipelines via natural language and quick actions.</a:t>
            </a:r>
          </a:p>
          <a:p>
            <a:pPr marL="285750" indent="-285750">
              <a:lnSpc>
                <a:spcPts val="2300"/>
              </a:lnSpc>
              <a:spcBef>
                <a:spcPts val="600"/>
              </a:spcBef>
              <a:spcAft>
                <a:spcPts val="1200"/>
              </a:spcAft>
              <a:buSzPct val="88000"/>
              <a:buFont typeface="Wingdings" panose="05000000000000000000" pitchFamily="2" charset="2"/>
              <a:buChar char="l"/>
            </a:pPr>
            <a:r>
              <a:rPr lang="en-US" altLang="zh-CN" b="1" dirty="0">
                <a:solidFill>
                  <a:schemeClr val="accent3"/>
                </a:solidFill>
              </a:rPr>
              <a:t>Repo context</a:t>
            </a:r>
            <a:r>
              <a:rPr lang="en-US" altLang="zh-CN" dirty="0">
                <a:solidFill>
                  <a:schemeClr val="accent3"/>
                </a:solidFill>
              </a:rPr>
              <a:t> — bound to the active software repository (oscar1/offline).</a:t>
            </a:r>
          </a:p>
          <a:p>
            <a:pPr marL="285750" indent="-285750">
              <a:lnSpc>
                <a:spcPts val="2300"/>
              </a:lnSpc>
              <a:spcBef>
                <a:spcPts val="600"/>
              </a:spcBef>
              <a:spcAft>
                <a:spcPts val="1200"/>
              </a:spcAft>
              <a:buSzPct val="88000"/>
              <a:buFont typeface="Wingdings" panose="05000000000000000000" pitchFamily="2" charset="2"/>
              <a:buChar char="l"/>
            </a:pPr>
            <a:r>
              <a:rPr lang="en-US" altLang="zh-CN" b="1" dirty="0"/>
              <a:t>MR comments</a:t>
            </a:r>
            <a:r>
              <a:rPr lang="en-US" altLang="zh-CN" dirty="0"/>
              <a:t> — post validation summaries and review comments on merge requests </a:t>
            </a:r>
            <a:r>
              <a:rPr lang="en-US" altLang="zh-CN" i="1" dirty="0"/>
              <a:t>(implemented)</a:t>
            </a:r>
            <a:r>
              <a:rPr lang="en-US" altLang="zh-CN" dirty="0"/>
              <a:t>; </a:t>
            </a:r>
            <a:r>
              <a:rPr lang="en-US" altLang="zh-CN" dirty="0">
                <a:solidFill>
                  <a:schemeClr val="accent3"/>
                </a:solidFill>
              </a:rPr>
              <a:t>production </a:t>
            </a:r>
            <a:r>
              <a:rPr lang="en-US" altLang="zh-CN" b="1" dirty="0">
                <a:solidFill>
                  <a:schemeClr val="accent3"/>
                </a:solidFill>
              </a:rPr>
              <a:t>requires</a:t>
            </a:r>
            <a:r>
              <a:rPr lang="en-US" altLang="zh-CN" dirty="0">
                <a:solidFill>
                  <a:schemeClr val="accent3"/>
                </a:solidFill>
              </a:rPr>
              <a:t> a </a:t>
            </a:r>
            <a:r>
              <a:rPr lang="en-US" altLang="zh-CN" b="1" dirty="0">
                <a:solidFill>
                  <a:schemeClr val="accent3"/>
                </a:solidFill>
              </a:rPr>
              <a:t>Project Access Token</a:t>
            </a:r>
            <a:r>
              <a:rPr lang="en-US" altLang="zh-CN" dirty="0">
                <a:solidFill>
                  <a:schemeClr val="accent3"/>
                </a:solidFill>
              </a:rPr>
              <a:t> so comments appear under the GitLab </a:t>
            </a:r>
            <a:r>
              <a:rPr lang="en-US" altLang="zh-CN" b="1" dirty="0">
                <a:solidFill>
                  <a:schemeClr val="accent3"/>
                </a:solidFill>
              </a:rPr>
              <a:t>project bot</a:t>
            </a:r>
            <a:r>
              <a:rPr lang="en-US" altLang="zh-CN" dirty="0">
                <a:solidFill>
                  <a:schemeClr val="accent3"/>
                </a:solidFill>
              </a:rPr>
              <a:t> identity.</a:t>
            </a:r>
          </a:p>
        </p:txBody>
      </p:sp>
      <p:pic>
        <p:nvPicPr>
          <p:cNvPr id="3" name="20260702_111411_GitBot">
            <a:hlinkClick r:id="" action="ppaction://media"/>
            <a:extLst>
              <a:ext uri="{FF2B5EF4-FFF2-40B4-BE49-F238E27FC236}">
                <a16:creationId xmlns:a16="http://schemas.microsoft.com/office/drawing/2014/main" id="{ADF8F7AF-23DB-7AAB-E790-EAF9616CE67D}"/>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4676801" y="315912"/>
            <a:ext cx="7515199" cy="5978943"/>
          </a:xfrm>
          <a:prstGeom prst="rect">
            <a:avLst/>
          </a:prstGeom>
        </p:spPr>
      </p:pic>
    </p:spTree>
    <p:extLst>
      <p:ext uri="{BB962C8B-B14F-4D97-AF65-F5344CB8AC3E}">
        <p14:creationId xmlns:p14="http://schemas.microsoft.com/office/powerpoint/2010/main" val="9278031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65272"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E7D4D6-0211-83C4-5073-046EB29E3493}"/>
            </a:ext>
          </a:extLst>
        </p:cNvPr>
        <p:cNvGrpSpPr/>
        <p:nvPr/>
      </p:nvGrpSpPr>
      <p:grpSpPr>
        <a:xfrm>
          <a:off x="0" y="0"/>
          <a:ext cx="0" cy="0"/>
          <a:chOff x="0" y="0"/>
          <a:chExt cx="0" cy="0"/>
        </a:xfrm>
      </p:grpSpPr>
      <p:pic>
        <p:nvPicPr>
          <p:cNvPr id="6" name="图片 5">
            <a:extLst>
              <a:ext uri="{FF2B5EF4-FFF2-40B4-BE49-F238E27FC236}">
                <a16:creationId xmlns:a16="http://schemas.microsoft.com/office/drawing/2014/main" id="{F0F57D3A-266A-7681-3A9C-520B7EF3C374}"/>
              </a:ext>
            </a:extLst>
          </p:cNvPr>
          <p:cNvPicPr>
            <a:picLocks noChangeAspect="1"/>
          </p:cNvPicPr>
          <p:nvPr/>
        </p:nvPicPr>
        <p:blipFill>
          <a:blip r:embed="rId3"/>
          <a:stretch>
            <a:fillRect/>
          </a:stretch>
        </p:blipFill>
        <p:spPr>
          <a:xfrm>
            <a:off x="6517604" y="306505"/>
            <a:ext cx="5148000" cy="6232407"/>
          </a:xfrm>
          <a:prstGeom prst="rect">
            <a:avLst/>
          </a:prstGeom>
        </p:spPr>
      </p:pic>
      <p:sp>
        <p:nvSpPr>
          <p:cNvPr id="2" name="标题 1">
            <a:extLst>
              <a:ext uri="{FF2B5EF4-FFF2-40B4-BE49-F238E27FC236}">
                <a16:creationId xmlns:a16="http://schemas.microsoft.com/office/drawing/2014/main" id="{85D31259-E7DE-F506-7ED1-8F95A85D7182}"/>
              </a:ext>
            </a:extLst>
          </p:cNvPr>
          <p:cNvSpPr>
            <a:spLocks noGrp="1"/>
          </p:cNvSpPr>
          <p:nvPr>
            <p:ph type="title"/>
          </p:nvPr>
        </p:nvSpPr>
        <p:spPr/>
        <p:txBody>
          <a:bodyPr/>
          <a:lstStyle/>
          <a:p>
            <a:r>
              <a:rPr lang="en-US" altLang="zh-CN" dirty="0"/>
              <a:t>AI Interpretation– Batch analysis</a:t>
            </a:r>
            <a:endParaRPr lang="zh-CN" altLang="en-US" dirty="0"/>
          </a:p>
        </p:txBody>
      </p:sp>
      <p:sp>
        <p:nvSpPr>
          <p:cNvPr id="4" name="灯片编号占位符 3">
            <a:extLst>
              <a:ext uri="{FF2B5EF4-FFF2-40B4-BE49-F238E27FC236}">
                <a16:creationId xmlns:a16="http://schemas.microsoft.com/office/drawing/2014/main" id="{21A59720-2067-6B92-A3EC-CBF4EC3F8D6D}"/>
              </a:ext>
            </a:extLst>
          </p:cNvPr>
          <p:cNvSpPr>
            <a:spLocks noGrp="1"/>
          </p:cNvSpPr>
          <p:nvPr>
            <p:ph type="sldNum" sz="quarter" idx="12"/>
          </p:nvPr>
        </p:nvSpPr>
        <p:spPr/>
        <p:txBody>
          <a:bodyPr/>
          <a:lstStyle/>
          <a:p>
            <a:fld id="{91AC1DA6-9D5B-4A20-B377-D43FC804AC2B}" type="slidenum">
              <a:rPr lang="zh-CN" altLang="en-US" smtClean="0"/>
              <a:t>13</a:t>
            </a:fld>
            <a:endParaRPr lang="zh-CN" altLang="en-US"/>
          </a:p>
        </p:txBody>
      </p:sp>
      <p:sp>
        <p:nvSpPr>
          <p:cNvPr id="5" name="文本框 4">
            <a:extLst>
              <a:ext uri="{FF2B5EF4-FFF2-40B4-BE49-F238E27FC236}">
                <a16:creationId xmlns:a16="http://schemas.microsoft.com/office/drawing/2014/main" id="{3253A88A-43D6-5307-5F4B-2BC71B1C96D7}"/>
              </a:ext>
            </a:extLst>
          </p:cNvPr>
          <p:cNvSpPr txBox="1"/>
          <p:nvPr/>
        </p:nvSpPr>
        <p:spPr>
          <a:xfrm>
            <a:off x="338351" y="1022152"/>
            <a:ext cx="5427449" cy="3715120"/>
          </a:xfrm>
          <a:prstGeom prst="rect">
            <a:avLst/>
          </a:prstGeom>
          <a:noFill/>
        </p:spPr>
        <p:txBody>
          <a:bodyPr wrap="square">
            <a:spAutoFit/>
          </a:bodyPr>
          <a:lstStyle/>
          <a:p>
            <a:pPr marL="285750" indent="-285750">
              <a:lnSpc>
                <a:spcPct val="200000"/>
              </a:lnSpc>
              <a:spcBef>
                <a:spcPts val="600"/>
              </a:spcBef>
              <a:spcAft>
                <a:spcPts val="2400"/>
              </a:spcAft>
              <a:buFont typeface="Wingdings" panose="05000000000000000000" pitchFamily="2" charset="2"/>
              <a:buChar char="l"/>
            </a:pPr>
            <a:r>
              <a:rPr lang="en-US" altLang="zh-CN" b="1" dirty="0"/>
              <a:t>Whole-run screening</a:t>
            </a:r>
            <a:r>
              <a:rPr lang="en-US" altLang="zh-CN" dirty="0"/>
              <a:t> — Automated triage across all performance plots in one workflow.</a:t>
            </a:r>
          </a:p>
          <a:p>
            <a:pPr marL="285750" indent="-285750">
              <a:lnSpc>
                <a:spcPct val="200000"/>
              </a:lnSpc>
              <a:spcBef>
                <a:spcPts val="600"/>
              </a:spcBef>
              <a:spcAft>
                <a:spcPts val="2400"/>
              </a:spcAft>
              <a:buFont typeface="Wingdings" panose="05000000000000000000" pitchFamily="2" charset="2"/>
              <a:buChar char="l"/>
            </a:pPr>
            <a:r>
              <a:rPr lang="en-US" altLang="zh-CN" b="1" dirty="0"/>
              <a:t>Structured evidence, lasting outputs</a:t>
            </a:r>
            <a:br>
              <a:rPr lang="en-US" altLang="zh-CN" dirty="0"/>
            </a:br>
            <a:r>
              <a:rPr lang="en-US" altLang="zh-CN" dirty="0"/>
              <a:t>Per-plot scores and a run-wide report from filtered JSON — not screenshots.</a:t>
            </a:r>
            <a:br>
              <a:rPr lang="en-US" altLang="zh-CN" dirty="0"/>
            </a:br>
            <a:r>
              <a:rPr lang="en-US" altLang="zh-CN" dirty="0"/>
              <a:t>Gallery overlays; optional follow-up in Copilot.</a:t>
            </a:r>
          </a:p>
        </p:txBody>
      </p:sp>
    </p:spTree>
    <p:extLst>
      <p:ext uri="{BB962C8B-B14F-4D97-AF65-F5344CB8AC3E}">
        <p14:creationId xmlns:p14="http://schemas.microsoft.com/office/powerpoint/2010/main" val="62662119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CCB666-2C50-4A2E-0FFE-6A8A8E66B8D3}"/>
            </a:ext>
          </a:extLst>
        </p:cNvPr>
        <p:cNvGrpSpPr/>
        <p:nvPr/>
      </p:nvGrpSpPr>
      <p:grpSpPr>
        <a:xfrm>
          <a:off x="0" y="0"/>
          <a:ext cx="0" cy="0"/>
          <a:chOff x="0" y="0"/>
          <a:chExt cx="0" cy="0"/>
        </a:xfrm>
      </p:grpSpPr>
      <p:sp>
        <p:nvSpPr>
          <p:cNvPr id="2" name="标题 1">
            <a:extLst>
              <a:ext uri="{FF2B5EF4-FFF2-40B4-BE49-F238E27FC236}">
                <a16:creationId xmlns:a16="http://schemas.microsoft.com/office/drawing/2014/main" id="{56700B48-299B-2E7A-F9C0-0CEB7D315923}"/>
              </a:ext>
            </a:extLst>
          </p:cNvPr>
          <p:cNvSpPr>
            <a:spLocks noGrp="1"/>
          </p:cNvSpPr>
          <p:nvPr>
            <p:ph type="title"/>
          </p:nvPr>
        </p:nvSpPr>
        <p:spPr/>
        <p:txBody>
          <a:bodyPr/>
          <a:lstStyle/>
          <a:p>
            <a:r>
              <a:rPr lang="en-US" altLang="zh-CN" sz="5400" dirty="0"/>
              <a:t>Summary</a:t>
            </a:r>
            <a:endParaRPr lang="zh-CN" altLang="en-US" sz="5400" dirty="0"/>
          </a:p>
        </p:txBody>
      </p:sp>
      <p:sp>
        <p:nvSpPr>
          <p:cNvPr id="4" name="灯片编号占位符 3">
            <a:extLst>
              <a:ext uri="{FF2B5EF4-FFF2-40B4-BE49-F238E27FC236}">
                <a16:creationId xmlns:a16="http://schemas.microsoft.com/office/drawing/2014/main" id="{60E0FD3A-2AB3-8062-0C95-88DCB63B2A13}"/>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1AC1DA6-9D5B-4A20-B377-D43FC804AC2B}" type="slidenum">
              <a:rPr kumimoji="0" lang="zh-CN" altLang="en-US" sz="1200" b="0" i="0" u="none" strike="noStrike" kern="1200" cap="none" spc="0" normalizeH="0" baseline="0" noProof="0" smtClean="0">
                <a:ln>
                  <a:noFill/>
                </a:ln>
                <a:solidFill>
                  <a:prstClr val="black">
                    <a:tint val="75000"/>
                  </a:prstClr>
                </a:solidFill>
                <a:effectLst/>
                <a:uLnTx/>
                <a:uFillTx/>
                <a:latin typeface="Arial"/>
                <a:ea typeface="等线"/>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zh-CN" altLang="en-US" sz="1200" b="0" i="0" u="none" strike="noStrike" kern="1200" cap="none" spc="0" normalizeH="0" baseline="0" noProof="0">
              <a:ln>
                <a:noFill/>
              </a:ln>
              <a:solidFill>
                <a:prstClr val="black">
                  <a:tint val="75000"/>
                </a:prstClr>
              </a:solidFill>
              <a:effectLst/>
              <a:uLnTx/>
              <a:uFillTx/>
              <a:latin typeface="Arial"/>
              <a:ea typeface="等线"/>
              <a:cs typeface="+mn-cs"/>
            </a:endParaRPr>
          </a:p>
        </p:txBody>
      </p:sp>
    </p:spTree>
    <p:extLst>
      <p:ext uri="{BB962C8B-B14F-4D97-AF65-F5344CB8AC3E}">
        <p14:creationId xmlns:p14="http://schemas.microsoft.com/office/powerpoint/2010/main" val="41738029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8566EE-9F43-4024-874B-2A9D64DCC2F1}"/>
            </a:ext>
          </a:extLst>
        </p:cNvPr>
        <p:cNvGrpSpPr/>
        <p:nvPr/>
      </p:nvGrpSpPr>
      <p:grpSpPr>
        <a:xfrm>
          <a:off x="0" y="0"/>
          <a:ext cx="0" cy="0"/>
          <a:chOff x="0" y="0"/>
          <a:chExt cx="0" cy="0"/>
        </a:xfrm>
      </p:grpSpPr>
      <p:sp>
        <p:nvSpPr>
          <p:cNvPr id="2" name="标题 1">
            <a:extLst>
              <a:ext uri="{FF2B5EF4-FFF2-40B4-BE49-F238E27FC236}">
                <a16:creationId xmlns:a16="http://schemas.microsoft.com/office/drawing/2014/main" id="{D7A83F46-A567-3DDB-DD75-7067870A9D26}"/>
              </a:ext>
            </a:extLst>
          </p:cNvPr>
          <p:cNvSpPr>
            <a:spLocks noGrp="1"/>
          </p:cNvSpPr>
          <p:nvPr>
            <p:ph type="title"/>
          </p:nvPr>
        </p:nvSpPr>
        <p:spPr>
          <a:xfrm>
            <a:off x="254876" y="378373"/>
            <a:ext cx="10515600" cy="544512"/>
          </a:xfrm>
        </p:spPr>
        <p:txBody>
          <a:bodyPr/>
          <a:lstStyle/>
          <a:p>
            <a:r>
              <a:rPr lang="en-US" altLang="zh-CN" dirty="0"/>
              <a:t>Summary</a:t>
            </a:r>
          </a:p>
        </p:txBody>
      </p:sp>
      <p:sp>
        <p:nvSpPr>
          <p:cNvPr id="4" name="灯片编号占位符 3">
            <a:extLst>
              <a:ext uri="{FF2B5EF4-FFF2-40B4-BE49-F238E27FC236}">
                <a16:creationId xmlns:a16="http://schemas.microsoft.com/office/drawing/2014/main" id="{E0676DA9-9F36-A5AA-E26A-6BA677DD17B0}"/>
              </a:ext>
            </a:extLst>
          </p:cNvPr>
          <p:cNvSpPr>
            <a:spLocks noGrp="1"/>
          </p:cNvSpPr>
          <p:nvPr>
            <p:ph type="sldNum" sz="quarter" idx="12"/>
          </p:nvPr>
        </p:nvSpPr>
        <p:spPr/>
        <p:txBody>
          <a:bodyPr/>
          <a:lstStyle/>
          <a:p>
            <a:fld id="{91AC1DA6-9D5B-4A20-B377-D43FC804AC2B}" type="slidenum">
              <a:rPr lang="zh-CN" altLang="en-US" smtClean="0"/>
              <a:t>15</a:t>
            </a:fld>
            <a:endParaRPr lang="zh-CN" altLang="en-US" dirty="0"/>
          </a:p>
        </p:txBody>
      </p:sp>
      <p:sp>
        <p:nvSpPr>
          <p:cNvPr id="3" name="文本框 2">
            <a:extLst>
              <a:ext uri="{FF2B5EF4-FFF2-40B4-BE49-F238E27FC236}">
                <a16:creationId xmlns:a16="http://schemas.microsoft.com/office/drawing/2014/main" id="{1BD6C7B1-066E-F303-5962-0550855022AB}"/>
              </a:ext>
            </a:extLst>
          </p:cNvPr>
          <p:cNvSpPr txBox="1"/>
          <p:nvPr/>
        </p:nvSpPr>
        <p:spPr>
          <a:xfrm>
            <a:off x="512301" y="1239357"/>
            <a:ext cx="11167398" cy="3603551"/>
          </a:xfrm>
          <a:prstGeom prst="rect">
            <a:avLst/>
          </a:prstGeom>
          <a:noFill/>
        </p:spPr>
        <p:txBody>
          <a:bodyPr wrap="square" rtlCol="0">
            <a:spAutoFit/>
          </a:bodyPr>
          <a:lstStyle/>
          <a:p>
            <a:pPr marL="285750" indent="-285750">
              <a:spcBef>
                <a:spcPts val="600"/>
              </a:spcBef>
              <a:spcAft>
                <a:spcPts val="1200"/>
              </a:spcAft>
              <a:buFont typeface="Wingdings" panose="05000000000000000000" pitchFamily="2" charset="2"/>
              <a:buChar char="Ø"/>
            </a:pPr>
            <a:r>
              <a:rPr lang="en-US" altLang="zh-CN" b="1" dirty="0"/>
              <a:t>Full-chain physics validation</a:t>
            </a:r>
            <a:r>
              <a:rPr lang="en-US" altLang="zh-CN" dirty="0"/>
              <a:t> — Representative tasks and performance plots as primary evidence for reconstruction / simulation quality.</a:t>
            </a:r>
          </a:p>
          <a:p>
            <a:pPr marL="285750" indent="-285750">
              <a:lnSpc>
                <a:spcPts val="3000"/>
              </a:lnSpc>
              <a:spcBef>
                <a:spcPts val="600"/>
              </a:spcBef>
              <a:spcAft>
                <a:spcPts val="1200"/>
              </a:spcAft>
              <a:buFont typeface="Wingdings" panose="05000000000000000000" pitchFamily="2" charset="2"/>
              <a:buChar char="Ø"/>
            </a:pPr>
            <a:r>
              <a:rPr lang="en-US" altLang="zh-CN" b="1" dirty="0"/>
              <a:t>Performance regression</a:t>
            </a:r>
            <a:r>
              <a:rPr lang="en-US" altLang="zh-CN" dirty="0"/>
              <a:t> — Systematic </a:t>
            </a:r>
            <a:r>
              <a:rPr lang="en-US" altLang="zh-CN" i="1" dirty="0"/>
              <a:t>Current vs Reference</a:t>
            </a:r>
            <a:r>
              <a:rPr lang="en-US" altLang="zh-CN" dirty="0"/>
              <a:t> comparison to spot efficiency, shape, and stage-level changes before sign-off.</a:t>
            </a:r>
          </a:p>
          <a:p>
            <a:pPr marL="285750" indent="-285750">
              <a:lnSpc>
                <a:spcPts val="3000"/>
              </a:lnSpc>
              <a:spcBef>
                <a:spcPts val="600"/>
              </a:spcBef>
              <a:spcAft>
                <a:spcPts val="1200"/>
              </a:spcAft>
              <a:buFont typeface="Wingdings" panose="05000000000000000000" pitchFamily="2" charset="2"/>
              <a:buChar char="Ø"/>
            </a:pPr>
            <a:r>
              <a:rPr lang="en-US" altLang="zh-CN" b="1" dirty="0"/>
              <a:t>AI assists reviewers </a:t>
            </a:r>
            <a:r>
              <a:rPr lang="en-US" altLang="zh-CN" dirty="0"/>
              <a:t>— Batch plot grading and run-wide plot analysis after ingest; interactive Copilot for selected plots; </a:t>
            </a:r>
            <a:r>
              <a:rPr lang="en-US" altLang="zh-CN" dirty="0" err="1"/>
              <a:t>GitBot</a:t>
            </a:r>
            <a:r>
              <a:rPr lang="en-US" altLang="zh-CN" dirty="0"/>
              <a:t> for GitLab MR / CI context. </a:t>
            </a:r>
          </a:p>
          <a:p>
            <a:pPr marL="285750" indent="-285750">
              <a:lnSpc>
                <a:spcPts val="3000"/>
              </a:lnSpc>
              <a:spcBef>
                <a:spcPts val="600"/>
              </a:spcBef>
              <a:spcAft>
                <a:spcPts val="1200"/>
              </a:spcAft>
              <a:buFont typeface="Wingdings" panose="05000000000000000000" pitchFamily="2" charset="2"/>
              <a:buChar char="Ø"/>
            </a:pPr>
            <a:r>
              <a:rPr lang="en-US" altLang="zh-CN" b="1" i="1" dirty="0">
                <a:solidFill>
                  <a:schemeClr val="accent2"/>
                </a:solidFill>
              </a:rPr>
              <a:t>Toward GitLab MR integration (planned) </a:t>
            </a:r>
            <a:r>
              <a:rPr lang="en-US" altLang="zh-CN" i="1" dirty="0">
                <a:solidFill>
                  <a:schemeClr val="accent2"/>
                </a:solidFill>
              </a:rPr>
              <a:t>— Automated trigger and MR comments with validation results and AI-assisted summaries for human reviewers.</a:t>
            </a:r>
            <a:endParaRPr lang="en-US" altLang="zh-CN" dirty="0">
              <a:solidFill>
                <a:schemeClr val="accent2"/>
              </a:solidFill>
            </a:endParaRPr>
          </a:p>
        </p:txBody>
      </p:sp>
    </p:spTree>
    <p:extLst>
      <p:ext uri="{BB962C8B-B14F-4D97-AF65-F5344CB8AC3E}">
        <p14:creationId xmlns:p14="http://schemas.microsoft.com/office/powerpoint/2010/main" val="22772268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73FECD-879B-709F-AAD4-E153AD3C2AF8}"/>
            </a:ext>
          </a:extLst>
        </p:cNvPr>
        <p:cNvGrpSpPr/>
        <p:nvPr/>
      </p:nvGrpSpPr>
      <p:grpSpPr>
        <a:xfrm>
          <a:off x="0" y="0"/>
          <a:ext cx="0" cy="0"/>
          <a:chOff x="0" y="0"/>
          <a:chExt cx="0" cy="0"/>
        </a:xfrm>
      </p:grpSpPr>
      <p:sp>
        <p:nvSpPr>
          <p:cNvPr id="2" name="标题 1">
            <a:extLst>
              <a:ext uri="{FF2B5EF4-FFF2-40B4-BE49-F238E27FC236}">
                <a16:creationId xmlns:a16="http://schemas.microsoft.com/office/drawing/2014/main" id="{B98523D3-0A1B-9F3C-29EC-1CD8A1F94401}"/>
              </a:ext>
            </a:extLst>
          </p:cNvPr>
          <p:cNvSpPr>
            <a:spLocks noGrp="1"/>
          </p:cNvSpPr>
          <p:nvPr>
            <p:ph type="title"/>
          </p:nvPr>
        </p:nvSpPr>
        <p:spPr>
          <a:xfrm>
            <a:off x="838200" y="3156744"/>
            <a:ext cx="10515600" cy="544512"/>
          </a:xfrm>
        </p:spPr>
        <p:txBody>
          <a:bodyPr/>
          <a:lstStyle/>
          <a:p>
            <a:pPr algn="ctr"/>
            <a:r>
              <a:rPr lang="en-US" altLang="zh-CN" sz="5400" dirty="0"/>
              <a:t>backup</a:t>
            </a:r>
            <a:endParaRPr lang="zh-CN" altLang="en-US" sz="5400" dirty="0"/>
          </a:p>
        </p:txBody>
      </p:sp>
      <p:sp>
        <p:nvSpPr>
          <p:cNvPr id="4" name="灯片编号占位符 3">
            <a:extLst>
              <a:ext uri="{FF2B5EF4-FFF2-40B4-BE49-F238E27FC236}">
                <a16:creationId xmlns:a16="http://schemas.microsoft.com/office/drawing/2014/main" id="{AD54A3A2-E31B-0582-717F-D9137EA2A107}"/>
              </a:ext>
            </a:extLst>
          </p:cNvPr>
          <p:cNvSpPr>
            <a:spLocks noGrp="1"/>
          </p:cNvSpPr>
          <p:nvPr>
            <p:ph type="sldNum" sz="quarter" idx="12"/>
          </p:nvPr>
        </p:nvSpPr>
        <p:spPr/>
        <p:txBody>
          <a:bodyPr/>
          <a:lstStyle/>
          <a:p>
            <a:fld id="{91AC1DA6-9D5B-4A20-B377-D43FC804AC2B}" type="slidenum">
              <a:rPr lang="zh-CN" altLang="en-US" smtClean="0"/>
              <a:t>16</a:t>
            </a:fld>
            <a:endParaRPr lang="zh-CN" altLang="en-US"/>
          </a:p>
        </p:txBody>
      </p:sp>
    </p:spTree>
    <p:extLst>
      <p:ext uri="{BB962C8B-B14F-4D97-AF65-F5344CB8AC3E}">
        <p14:creationId xmlns:p14="http://schemas.microsoft.com/office/powerpoint/2010/main" val="198844520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EB5607-D6C4-7B9F-98F1-EA2219804630}"/>
            </a:ext>
          </a:extLst>
        </p:cNvPr>
        <p:cNvGrpSpPr/>
        <p:nvPr/>
      </p:nvGrpSpPr>
      <p:grpSpPr>
        <a:xfrm>
          <a:off x="0" y="0"/>
          <a:ext cx="0" cy="0"/>
          <a:chOff x="0" y="0"/>
          <a:chExt cx="0" cy="0"/>
        </a:xfrm>
      </p:grpSpPr>
      <p:sp>
        <p:nvSpPr>
          <p:cNvPr id="2" name="标题 1">
            <a:extLst>
              <a:ext uri="{FF2B5EF4-FFF2-40B4-BE49-F238E27FC236}">
                <a16:creationId xmlns:a16="http://schemas.microsoft.com/office/drawing/2014/main" id="{4F9260B1-9009-DBC1-A3F5-AF35AA03B63B}"/>
              </a:ext>
            </a:extLst>
          </p:cNvPr>
          <p:cNvSpPr>
            <a:spLocks noGrp="1"/>
          </p:cNvSpPr>
          <p:nvPr>
            <p:ph type="title"/>
          </p:nvPr>
        </p:nvSpPr>
        <p:spPr/>
        <p:txBody>
          <a:bodyPr/>
          <a:lstStyle/>
          <a:p>
            <a:r>
              <a:rPr lang="en-US" altLang="zh-CN" dirty="0"/>
              <a:t>Motivation</a:t>
            </a:r>
            <a:endParaRPr lang="zh-CN" altLang="en-US" dirty="0"/>
          </a:p>
        </p:txBody>
      </p:sp>
      <p:sp>
        <p:nvSpPr>
          <p:cNvPr id="3" name="灯片编号占位符 2">
            <a:extLst>
              <a:ext uri="{FF2B5EF4-FFF2-40B4-BE49-F238E27FC236}">
                <a16:creationId xmlns:a16="http://schemas.microsoft.com/office/drawing/2014/main" id="{5399A7A6-34B6-DAF6-B717-F3817C96F2C9}"/>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1AC1DA6-9D5B-4A20-B377-D43FC804AC2B}" type="slidenum">
              <a:rPr kumimoji="0" lang="zh-CN" altLang="en-US" sz="1200" b="0" i="0" u="none" strike="noStrike" kern="1200" cap="none" spc="0" normalizeH="0" baseline="0" noProof="0" smtClean="0">
                <a:ln>
                  <a:noFill/>
                </a:ln>
                <a:solidFill>
                  <a:prstClr val="black">
                    <a:tint val="75000"/>
                  </a:prstClr>
                </a:solidFill>
                <a:effectLst/>
                <a:uLnTx/>
                <a:uFillTx/>
                <a:latin typeface="Arial"/>
                <a:ea typeface="等线"/>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zh-CN" altLang="en-US" sz="1200" b="0" i="0" u="none" strike="noStrike" kern="1200" cap="none" spc="0" normalizeH="0" baseline="0" noProof="0">
              <a:ln>
                <a:noFill/>
              </a:ln>
              <a:solidFill>
                <a:prstClr val="black">
                  <a:tint val="75000"/>
                </a:prstClr>
              </a:solidFill>
              <a:effectLst/>
              <a:uLnTx/>
              <a:uFillTx/>
              <a:latin typeface="Arial"/>
              <a:ea typeface="等线"/>
              <a:cs typeface="+mn-cs"/>
            </a:endParaRPr>
          </a:p>
        </p:txBody>
      </p:sp>
      <p:sp>
        <p:nvSpPr>
          <p:cNvPr id="5" name="文本框 4">
            <a:extLst>
              <a:ext uri="{FF2B5EF4-FFF2-40B4-BE49-F238E27FC236}">
                <a16:creationId xmlns:a16="http://schemas.microsoft.com/office/drawing/2014/main" id="{1832838A-C0B9-8E82-ABBF-8CC04654BC96}"/>
              </a:ext>
            </a:extLst>
          </p:cNvPr>
          <p:cNvSpPr txBox="1"/>
          <p:nvPr/>
        </p:nvSpPr>
        <p:spPr>
          <a:xfrm>
            <a:off x="486615" y="1157199"/>
            <a:ext cx="11218770" cy="3411190"/>
          </a:xfrm>
          <a:prstGeom prst="rect">
            <a:avLst/>
          </a:prstGeom>
          <a:noFill/>
        </p:spPr>
        <p:txBody>
          <a:bodyPr wrap="square">
            <a:spAutoFit/>
          </a:bodyPr>
          <a:lstStyle/>
          <a:p>
            <a:pPr marL="285750" marR="0" lvl="0" indent="-285750" algn="l" defTabSz="914400" rtl="0" eaLnBrk="1" fontAlgn="auto" latinLnBrk="0" hangingPunct="1">
              <a:lnSpc>
                <a:spcPct val="150000"/>
              </a:lnSpc>
              <a:spcBef>
                <a:spcPts val="600"/>
              </a:spcBef>
              <a:spcAft>
                <a:spcPts val="1200"/>
              </a:spcAft>
              <a:buClrTx/>
              <a:buSzTx/>
              <a:buFont typeface="Wingdings" panose="05000000000000000000" pitchFamily="2" charset="2"/>
              <a:buChar char="Ø"/>
              <a:tabLst/>
              <a:defRPr/>
            </a:pPr>
            <a:r>
              <a:rPr kumimoji="0" lang="en-US" altLang="zh-CN" sz="1800" b="1" i="0" u="none" strike="noStrike" kern="1200" cap="none" spc="0" normalizeH="0" baseline="0" noProof="0" dirty="0">
                <a:ln>
                  <a:noFill/>
                </a:ln>
                <a:solidFill>
                  <a:prstClr val="black"/>
                </a:solidFill>
                <a:effectLst/>
                <a:uLnTx/>
                <a:uFillTx/>
                <a:latin typeface="Arial"/>
                <a:ea typeface="等线"/>
                <a:cs typeface="+mn-cs"/>
              </a:rPr>
              <a:t>Ensures Correctness of Physics Results</a:t>
            </a:r>
            <a:r>
              <a:rPr kumimoji="0" lang="zh-CN" altLang="en-US" sz="1800" b="1" i="0" u="none" strike="noStrike" kern="1200" cap="none" spc="0" normalizeH="0" baseline="0" noProof="0" dirty="0">
                <a:ln>
                  <a:noFill/>
                </a:ln>
                <a:solidFill>
                  <a:prstClr val="black"/>
                </a:solidFill>
                <a:effectLst/>
                <a:uLnTx/>
                <a:uFillTx/>
                <a:latin typeface="Arial"/>
                <a:ea typeface="等线"/>
                <a:cs typeface="+mn-cs"/>
              </a:rPr>
              <a:t>：</a:t>
            </a:r>
            <a:r>
              <a:rPr kumimoji="0" lang="en-US" altLang="zh-CN" sz="1800" b="0" i="0" u="none" strike="noStrike" kern="1200" cap="none" spc="0" normalizeH="0" baseline="0" noProof="0" dirty="0">
                <a:ln>
                  <a:noFill/>
                </a:ln>
                <a:solidFill>
                  <a:prstClr val="black"/>
                </a:solidFill>
                <a:effectLst/>
                <a:uLnTx/>
                <a:uFillTx/>
                <a:latin typeface="Arial"/>
                <a:ea typeface="等线"/>
                <a:cs typeface="+mn-cs"/>
              </a:rPr>
              <a:t>Validates software updates against "Golden Samples" using rigorous statistical tests (e.g., KS/Chi-squared) to guarantee that core physical conclusions remain unchanged.</a:t>
            </a:r>
          </a:p>
          <a:p>
            <a:pPr marL="285750" marR="0" lvl="0" indent="-285750" algn="l" defTabSz="914400" rtl="0" eaLnBrk="1" fontAlgn="auto" latinLnBrk="0" hangingPunct="1">
              <a:lnSpc>
                <a:spcPct val="150000"/>
              </a:lnSpc>
              <a:spcBef>
                <a:spcPts val="600"/>
              </a:spcBef>
              <a:spcAft>
                <a:spcPts val="1200"/>
              </a:spcAft>
              <a:buClrTx/>
              <a:buSzTx/>
              <a:buFont typeface="Wingdings" panose="05000000000000000000" pitchFamily="2" charset="2"/>
              <a:buChar char="Ø"/>
              <a:tabLst/>
              <a:defRPr/>
            </a:pPr>
            <a:r>
              <a:rPr kumimoji="0" lang="en-US" altLang="zh-CN" sz="1800" b="1" i="0" u="none" strike="noStrike" kern="1200" cap="none" spc="0" normalizeH="0" baseline="0" noProof="0" dirty="0">
                <a:ln>
                  <a:noFill/>
                </a:ln>
                <a:solidFill>
                  <a:prstClr val="black"/>
                </a:solidFill>
                <a:effectLst/>
                <a:uLnTx/>
                <a:uFillTx/>
                <a:latin typeface="Arial"/>
                <a:ea typeface="等线"/>
                <a:cs typeface="+mn-cs"/>
              </a:rPr>
              <a:t>Enhances Code Quality &amp; Robustness</a:t>
            </a:r>
            <a:r>
              <a:rPr kumimoji="0" lang="zh-CN" altLang="en-US" sz="1800" b="1" i="0" u="none" strike="noStrike" kern="1200" cap="none" spc="0" normalizeH="0" baseline="0" noProof="0" dirty="0">
                <a:ln>
                  <a:noFill/>
                </a:ln>
                <a:solidFill>
                  <a:prstClr val="black"/>
                </a:solidFill>
                <a:effectLst/>
                <a:uLnTx/>
                <a:uFillTx/>
                <a:latin typeface="Arial"/>
                <a:ea typeface="等线"/>
                <a:cs typeface="+mn-cs"/>
              </a:rPr>
              <a:t>：</a:t>
            </a:r>
            <a:r>
              <a:rPr kumimoji="0" lang="en-US" altLang="zh-CN" sz="1800" b="0" i="0" u="none" strike="noStrike" kern="1200" cap="none" spc="0" normalizeH="0" baseline="0" noProof="0" dirty="0">
                <a:ln>
                  <a:noFill/>
                </a:ln>
                <a:solidFill>
                  <a:prstClr val="black"/>
                </a:solidFill>
                <a:effectLst/>
                <a:uLnTx/>
                <a:uFillTx/>
                <a:latin typeface="Arial"/>
                <a:ea typeface="等线"/>
                <a:cs typeface="+mn-cs"/>
              </a:rPr>
              <a:t>Deploys automated regression and unit tests to catch defects early in development, enforcing high coding standards and long-term maintainability.</a:t>
            </a:r>
          </a:p>
          <a:p>
            <a:pPr marL="285750" marR="0" lvl="0" indent="-285750" algn="l" defTabSz="914400" rtl="0" eaLnBrk="1" fontAlgn="auto" latinLnBrk="0" hangingPunct="1">
              <a:lnSpc>
                <a:spcPct val="150000"/>
              </a:lnSpc>
              <a:spcBef>
                <a:spcPts val="600"/>
              </a:spcBef>
              <a:spcAft>
                <a:spcPts val="1200"/>
              </a:spcAft>
              <a:buClrTx/>
              <a:buSzTx/>
              <a:buFont typeface="Wingdings" panose="05000000000000000000" pitchFamily="2" charset="2"/>
              <a:buChar char="Ø"/>
              <a:tabLst/>
              <a:defRPr/>
            </a:pPr>
            <a:r>
              <a:rPr kumimoji="0" lang="en-US" altLang="zh-CN" sz="1800" b="1" i="0" u="none" strike="noStrike" kern="1200" cap="none" spc="0" normalizeH="0" baseline="0" noProof="0" dirty="0">
                <a:ln>
                  <a:noFill/>
                </a:ln>
                <a:solidFill>
                  <a:prstClr val="black"/>
                </a:solidFill>
                <a:effectLst/>
                <a:uLnTx/>
                <a:uFillTx/>
                <a:latin typeface="Arial"/>
                <a:ea typeface="等线"/>
                <a:cs typeface="+mn-cs"/>
              </a:rPr>
              <a:t>Guarantees Performance &amp; Stability</a:t>
            </a:r>
            <a:r>
              <a:rPr kumimoji="0" lang="zh-CN" altLang="en-US" sz="1800" b="1" i="0" u="none" strike="noStrike" kern="1200" cap="none" spc="0" normalizeH="0" baseline="0" noProof="0" dirty="0">
                <a:ln>
                  <a:noFill/>
                </a:ln>
                <a:solidFill>
                  <a:prstClr val="black"/>
                </a:solidFill>
                <a:effectLst/>
                <a:uLnTx/>
                <a:uFillTx/>
                <a:latin typeface="Arial"/>
                <a:ea typeface="等线"/>
                <a:cs typeface="+mn-cs"/>
              </a:rPr>
              <a:t>：</a:t>
            </a:r>
            <a:r>
              <a:rPr kumimoji="0" lang="en-US" altLang="zh-CN" sz="1800" b="0" i="0" u="none" strike="noStrike" kern="1200" cap="none" spc="0" normalizeH="0" baseline="0" noProof="0" dirty="0">
                <a:ln>
                  <a:noFill/>
                </a:ln>
                <a:solidFill>
                  <a:prstClr val="black"/>
                </a:solidFill>
                <a:effectLst/>
                <a:uLnTx/>
                <a:uFillTx/>
                <a:latin typeface="Arial"/>
                <a:ea typeface="等线"/>
                <a:cs typeface="+mn-cs"/>
              </a:rPr>
              <a:t>Monitors CPU/memory usage to detect performance regressions and memory leaks, ensuring efficient throughput for processing large-scale experimental data.</a:t>
            </a:r>
          </a:p>
        </p:txBody>
      </p:sp>
      <p:sp>
        <p:nvSpPr>
          <p:cNvPr id="18" name="文本框 17">
            <a:extLst>
              <a:ext uri="{FF2B5EF4-FFF2-40B4-BE49-F238E27FC236}">
                <a16:creationId xmlns:a16="http://schemas.microsoft.com/office/drawing/2014/main" id="{B8282B59-5449-FF62-AE09-EE0FEC36BF1B}"/>
              </a:ext>
            </a:extLst>
          </p:cNvPr>
          <p:cNvSpPr txBox="1"/>
          <p:nvPr/>
        </p:nvSpPr>
        <p:spPr>
          <a:xfrm>
            <a:off x="486615" y="5044550"/>
            <a:ext cx="11218770" cy="1327928"/>
          </a:xfrm>
          <a:prstGeom prst="rect">
            <a:avLst/>
          </a:prstGeom>
          <a:noFill/>
        </p:spPr>
        <p:txBody>
          <a:bodyPr wrap="square" rtlCol="0">
            <a:spAutoFit/>
          </a:bodyPr>
          <a:lstStyle/>
          <a:p>
            <a:pPr marL="0" marR="0" lvl="0" indent="0" algn="l" defTabSz="914400" rtl="0" eaLnBrk="1" fontAlgn="auto" latinLnBrk="0" hangingPunct="1">
              <a:lnSpc>
                <a:spcPts val="2300"/>
              </a:lnSpc>
              <a:spcBef>
                <a:spcPts val="0"/>
              </a:spcBef>
              <a:spcAft>
                <a:spcPts val="600"/>
              </a:spcAft>
              <a:buClrTx/>
              <a:buSzTx/>
              <a:buFontTx/>
              <a:buNone/>
              <a:tabLst/>
              <a:defRPr/>
            </a:pPr>
            <a:r>
              <a:rPr kumimoji="0" lang="en-US" altLang="zh-CN" sz="1800" b="1" i="0" u="none" strike="noStrike" kern="1200" cap="none" spc="0" normalizeH="0" baseline="0" noProof="0" dirty="0">
                <a:ln>
                  <a:noFill/>
                </a:ln>
                <a:solidFill>
                  <a:srgbClr val="0070C0"/>
                </a:solidFill>
                <a:effectLst/>
                <a:uLnTx/>
                <a:uFillTx/>
                <a:latin typeface="Arial"/>
                <a:ea typeface="等线"/>
                <a:cs typeface="+mn-cs"/>
              </a:rPr>
              <a:t>Leverages AI for Deep Insights</a:t>
            </a:r>
            <a:r>
              <a:rPr kumimoji="0" lang="zh-CN" altLang="en-US" sz="1800" b="1" i="0" u="none" strike="noStrike" kern="1200" cap="none" spc="0" normalizeH="0" baseline="0" noProof="0" dirty="0">
                <a:ln>
                  <a:noFill/>
                </a:ln>
                <a:solidFill>
                  <a:srgbClr val="0070C0"/>
                </a:solidFill>
                <a:effectLst/>
                <a:uLnTx/>
                <a:uFillTx/>
                <a:latin typeface="Arial"/>
                <a:ea typeface="等线"/>
                <a:cs typeface="+mn-cs"/>
              </a:rPr>
              <a:t>；</a:t>
            </a:r>
            <a:endParaRPr kumimoji="0" lang="en-US" altLang="zh-CN" sz="1800" b="1" i="0" u="none" strike="noStrike" kern="1200" cap="none" spc="0" normalizeH="0" baseline="0" noProof="0" dirty="0">
              <a:ln>
                <a:noFill/>
              </a:ln>
              <a:solidFill>
                <a:srgbClr val="0070C0"/>
              </a:solidFill>
              <a:effectLst/>
              <a:uLnTx/>
              <a:uFillTx/>
              <a:latin typeface="Arial"/>
              <a:ea typeface="等线"/>
              <a:cs typeface="+mn-cs"/>
            </a:endParaRPr>
          </a:p>
          <a:p>
            <a:pPr marL="0" marR="0" lvl="0" indent="0" algn="l" defTabSz="914400" rtl="0" eaLnBrk="1" fontAlgn="auto" latinLnBrk="0" hangingPunct="1">
              <a:lnSpc>
                <a:spcPts val="2300"/>
              </a:lnSpc>
              <a:spcBef>
                <a:spcPts val="0"/>
              </a:spcBef>
              <a:spcAft>
                <a:spcPts val="600"/>
              </a:spcAft>
              <a:buClrTx/>
              <a:buSzTx/>
              <a:buFontTx/>
              <a:buNone/>
              <a:tabLst/>
              <a:defRPr/>
            </a:pPr>
            <a:r>
              <a:rPr kumimoji="0" lang="en-US" altLang="zh-CN" sz="1800" b="0" i="0" u="none" strike="noStrike" kern="1200" cap="none" spc="0" normalizeH="0" baseline="0" noProof="0" dirty="0">
                <a:ln>
                  <a:noFill/>
                </a:ln>
                <a:solidFill>
                  <a:srgbClr val="0070C0"/>
                </a:solidFill>
                <a:effectLst/>
                <a:uLnTx/>
                <a:uFillTx/>
                <a:latin typeface="Arial"/>
                <a:ea typeface="等线"/>
                <a:cs typeface="+mn-cs"/>
              </a:rPr>
              <a:t>Addresses the challenge of manually reviewing hundreds of performance plots, a task prone to human fatigue and oversight. AI excel at analyzing these vast visual datasets, identifying complex correlations and offering superior root-cause analysis capabilities.</a:t>
            </a:r>
            <a:endParaRPr kumimoji="0" lang="zh-CN" altLang="en-US" sz="1800" b="0" i="0" u="none" strike="noStrike" kern="1200" cap="none" spc="0" normalizeH="0" baseline="0" noProof="0" dirty="0">
              <a:ln>
                <a:noFill/>
              </a:ln>
              <a:solidFill>
                <a:srgbClr val="0070C0"/>
              </a:solidFill>
              <a:effectLst/>
              <a:uLnTx/>
              <a:uFillTx/>
              <a:latin typeface="Arial"/>
              <a:ea typeface="等线"/>
              <a:cs typeface="+mn-cs"/>
            </a:endParaRPr>
          </a:p>
        </p:txBody>
      </p:sp>
    </p:spTree>
    <p:extLst>
      <p:ext uri="{BB962C8B-B14F-4D97-AF65-F5344CB8AC3E}">
        <p14:creationId xmlns:p14="http://schemas.microsoft.com/office/powerpoint/2010/main" val="137003865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D073D8-96CF-D884-B2DA-36FFD85A261B}"/>
            </a:ext>
          </a:extLst>
        </p:cNvPr>
        <p:cNvGrpSpPr/>
        <p:nvPr/>
      </p:nvGrpSpPr>
      <p:grpSpPr>
        <a:xfrm>
          <a:off x="0" y="0"/>
          <a:ext cx="0" cy="0"/>
          <a:chOff x="0" y="0"/>
          <a:chExt cx="0" cy="0"/>
        </a:xfrm>
      </p:grpSpPr>
      <p:pic>
        <p:nvPicPr>
          <p:cNvPr id="3078" name="Picture 6">
            <a:extLst>
              <a:ext uri="{FF2B5EF4-FFF2-40B4-BE49-F238E27FC236}">
                <a16:creationId xmlns:a16="http://schemas.microsoft.com/office/drawing/2014/main" id="{257825EC-485C-3FC4-3942-12B870C12A8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67026" y="2891856"/>
            <a:ext cx="7344000" cy="3123320"/>
          </a:xfrm>
          <a:prstGeom prst="rect">
            <a:avLst/>
          </a:prstGeom>
          <a:noFill/>
          <a:extLst>
            <a:ext uri="{909E8E84-426E-40DD-AFC4-6F175D3DCCD1}">
              <a14:hiddenFill xmlns:a14="http://schemas.microsoft.com/office/drawing/2010/main">
                <a:solidFill>
                  <a:srgbClr val="FFFFFF"/>
                </a:solidFill>
              </a14:hiddenFill>
            </a:ext>
          </a:extLst>
        </p:spPr>
      </p:pic>
      <p:sp>
        <p:nvSpPr>
          <p:cNvPr id="2" name="标题 1">
            <a:extLst>
              <a:ext uri="{FF2B5EF4-FFF2-40B4-BE49-F238E27FC236}">
                <a16:creationId xmlns:a16="http://schemas.microsoft.com/office/drawing/2014/main" id="{3D55C942-17EF-D2CD-61FD-B12B4A38E8E4}"/>
              </a:ext>
            </a:extLst>
          </p:cNvPr>
          <p:cNvSpPr>
            <a:spLocks noGrp="1"/>
          </p:cNvSpPr>
          <p:nvPr>
            <p:ph type="title"/>
          </p:nvPr>
        </p:nvSpPr>
        <p:spPr/>
        <p:txBody>
          <a:bodyPr/>
          <a:lstStyle/>
          <a:p>
            <a:r>
              <a:rPr lang="en-US" altLang="zh-CN" dirty="0"/>
              <a:t>Validation System (Architecture)</a:t>
            </a:r>
            <a:endParaRPr lang="zh-CN" altLang="en-US" dirty="0"/>
          </a:p>
        </p:txBody>
      </p:sp>
      <p:sp>
        <p:nvSpPr>
          <p:cNvPr id="4" name="灯片编号占位符 3">
            <a:extLst>
              <a:ext uri="{FF2B5EF4-FFF2-40B4-BE49-F238E27FC236}">
                <a16:creationId xmlns:a16="http://schemas.microsoft.com/office/drawing/2014/main" id="{1B18412F-3BC2-29BD-4939-67CCB889EEB6}"/>
              </a:ext>
            </a:extLst>
          </p:cNvPr>
          <p:cNvSpPr>
            <a:spLocks noGrp="1"/>
          </p:cNvSpPr>
          <p:nvPr>
            <p:ph type="sldNum" sz="quarter" idx="12"/>
          </p:nvPr>
        </p:nvSpPr>
        <p:spPr/>
        <p:txBody>
          <a:bodyPr/>
          <a:lstStyle/>
          <a:p>
            <a:fld id="{91AC1DA6-9D5B-4A20-B377-D43FC804AC2B}" type="slidenum">
              <a:rPr lang="zh-CN" altLang="en-US" smtClean="0"/>
              <a:t>18</a:t>
            </a:fld>
            <a:endParaRPr lang="zh-CN" altLang="en-US"/>
          </a:p>
        </p:txBody>
      </p:sp>
      <p:sp>
        <p:nvSpPr>
          <p:cNvPr id="7" name="文本框 6">
            <a:extLst>
              <a:ext uri="{FF2B5EF4-FFF2-40B4-BE49-F238E27FC236}">
                <a16:creationId xmlns:a16="http://schemas.microsoft.com/office/drawing/2014/main" id="{9CAD1ACB-760D-AF33-F16A-BF5078E5574B}"/>
              </a:ext>
            </a:extLst>
          </p:cNvPr>
          <p:cNvSpPr txBox="1"/>
          <p:nvPr/>
        </p:nvSpPr>
        <p:spPr>
          <a:xfrm>
            <a:off x="180975" y="699916"/>
            <a:ext cx="11306175" cy="1704569"/>
          </a:xfrm>
          <a:prstGeom prst="rect">
            <a:avLst/>
          </a:prstGeom>
          <a:noFill/>
        </p:spPr>
        <p:txBody>
          <a:bodyPr wrap="square" rtlCol="0">
            <a:spAutoFit/>
          </a:bodyPr>
          <a:lstStyle/>
          <a:p>
            <a:pPr marL="285750" indent="-285750">
              <a:lnSpc>
                <a:spcPct val="150000"/>
              </a:lnSpc>
              <a:buSzPct val="82000"/>
              <a:buFont typeface="Wingdings" panose="05000000000000000000" pitchFamily="2" charset="2"/>
              <a:buChar char="l"/>
            </a:pPr>
            <a:r>
              <a:rPr lang="en-US" altLang="zh-CN" dirty="0"/>
              <a:t>Execution plane (</a:t>
            </a:r>
            <a:r>
              <a:rPr lang="en-US" altLang="zh-CN" dirty="0" err="1"/>
              <a:t>hep_container</a:t>
            </a:r>
            <a:r>
              <a:rPr lang="en-US" altLang="zh-CN" dirty="0"/>
              <a:t>): Jenkins + S1–S5 pipeline → manifest + ROOT artifacts</a:t>
            </a:r>
          </a:p>
          <a:p>
            <a:pPr marL="285750" indent="-285750">
              <a:lnSpc>
                <a:spcPct val="150000"/>
              </a:lnSpc>
              <a:buSzPct val="82000"/>
              <a:buFont typeface="Wingdings" panose="05000000000000000000" pitchFamily="2" charset="2"/>
              <a:buChar char="l"/>
            </a:pPr>
            <a:r>
              <a:rPr lang="en-US" altLang="zh-CN" dirty="0"/>
              <a:t>Control plane (validation-insight): React + </a:t>
            </a:r>
            <a:r>
              <a:rPr lang="en-US" altLang="zh-CN" dirty="0" err="1"/>
              <a:t>FastAPI</a:t>
            </a:r>
            <a:r>
              <a:rPr lang="en-US" altLang="zh-CN" dirty="0"/>
              <a:t> + SQLite — trigger, lifecycle, Review/Compare</a:t>
            </a:r>
          </a:p>
          <a:p>
            <a:pPr marL="285750" indent="-285750">
              <a:lnSpc>
                <a:spcPct val="150000"/>
              </a:lnSpc>
              <a:buSzPct val="82000"/>
              <a:buFont typeface="Wingdings" panose="05000000000000000000" pitchFamily="2" charset="2"/>
              <a:buChar char="l"/>
            </a:pPr>
            <a:r>
              <a:rPr lang="en-US" altLang="zh-CN" dirty="0"/>
              <a:t>GitLab: software ref via API (Launch choose</a:t>
            </a:r>
            <a:r>
              <a:rPr lang="zh-CN" altLang="en-US" dirty="0"/>
              <a:t> </a:t>
            </a:r>
            <a:r>
              <a:rPr lang="en-US" altLang="zh-CN" dirty="0"/>
              <a:t>tag/MR); Webhook auto-trigger — planned (yellow)</a:t>
            </a:r>
          </a:p>
          <a:p>
            <a:pPr marL="285750" indent="-285750">
              <a:lnSpc>
                <a:spcPct val="150000"/>
              </a:lnSpc>
              <a:buSzPct val="82000"/>
              <a:buFont typeface="Wingdings" panose="05000000000000000000" pitchFamily="2" charset="2"/>
              <a:buChar char="l"/>
            </a:pPr>
            <a:r>
              <a:rPr lang="en-US" altLang="zh-CN" dirty="0"/>
              <a:t>AI-assisted: Copilot, </a:t>
            </a:r>
            <a:r>
              <a:rPr lang="en-US" altLang="zh-CN" dirty="0" err="1"/>
              <a:t>GitBot</a:t>
            </a:r>
            <a:r>
              <a:rPr lang="en-US" altLang="zh-CN" dirty="0"/>
              <a:t>, batch analysis on ingested </a:t>
            </a:r>
            <a:r>
              <a:rPr lang="en-US" altLang="zh-CN" dirty="0" err="1"/>
              <a:t>artifactsc</a:t>
            </a:r>
            <a:endParaRPr lang="zh-CN" altLang="en-US" dirty="0"/>
          </a:p>
        </p:txBody>
      </p:sp>
      <p:sp>
        <p:nvSpPr>
          <p:cNvPr id="8" name="文本框 7">
            <a:extLst>
              <a:ext uri="{FF2B5EF4-FFF2-40B4-BE49-F238E27FC236}">
                <a16:creationId xmlns:a16="http://schemas.microsoft.com/office/drawing/2014/main" id="{96A6B57B-6E28-1843-971A-EDEA34E65DB3}"/>
              </a:ext>
            </a:extLst>
          </p:cNvPr>
          <p:cNvSpPr txBox="1"/>
          <p:nvPr/>
        </p:nvSpPr>
        <p:spPr>
          <a:xfrm>
            <a:off x="0" y="2891856"/>
            <a:ext cx="4679784" cy="1461939"/>
          </a:xfrm>
          <a:prstGeom prst="rect">
            <a:avLst/>
          </a:prstGeom>
          <a:noFill/>
        </p:spPr>
        <p:txBody>
          <a:bodyPr wrap="square" rtlCol="0">
            <a:spAutoFit/>
          </a:bodyPr>
          <a:lstStyle/>
          <a:p>
            <a:pPr marL="285750" indent="-285750">
              <a:spcAft>
                <a:spcPts val="1000"/>
              </a:spcAft>
              <a:buSzPct val="76000"/>
              <a:buFont typeface="Wingdings" panose="05000000000000000000" pitchFamily="2" charset="2"/>
              <a:buChar char="l"/>
            </a:pPr>
            <a:r>
              <a:rPr lang="en-US" altLang="zh-CN" sz="1600" dirty="0"/>
              <a:t>Focused </a:t>
            </a:r>
            <a:r>
              <a:rPr lang="en-US" altLang="zh-CN" sz="1600" dirty="0" err="1"/>
              <a:t>RelVal</a:t>
            </a:r>
            <a:r>
              <a:rPr lang="en-US" altLang="zh-CN" sz="1600" dirty="0"/>
              <a:t>: split planes · Docker · SQLite</a:t>
            </a:r>
          </a:p>
          <a:p>
            <a:pPr marL="285750" indent="-285750">
              <a:spcAft>
                <a:spcPts val="1000"/>
              </a:spcAft>
              <a:buSzPct val="76000"/>
              <a:buFont typeface="Wingdings" panose="05000000000000000000" pitchFamily="2" charset="2"/>
              <a:buChar char="l"/>
            </a:pPr>
            <a:r>
              <a:rPr lang="en-US" altLang="zh-CN" sz="1600" dirty="0"/>
              <a:t>Schema handoff: manifest + ROOT → ingest</a:t>
            </a:r>
          </a:p>
          <a:p>
            <a:pPr marL="285750" indent="-285750">
              <a:spcAft>
                <a:spcPts val="1000"/>
              </a:spcAft>
              <a:buSzPct val="76000"/>
              <a:buFont typeface="Wingdings" panose="05000000000000000000" pitchFamily="2" charset="2"/>
              <a:buChar char="l"/>
            </a:pPr>
            <a:r>
              <a:rPr lang="en-US" altLang="zh-CN" sz="1600" dirty="0"/>
              <a:t>One UI: lifecycle · Review · Compare</a:t>
            </a:r>
          </a:p>
          <a:p>
            <a:pPr marL="285750" indent="-285750">
              <a:spcAft>
                <a:spcPts val="1000"/>
              </a:spcAft>
              <a:buSzPct val="76000"/>
              <a:buFont typeface="Wingdings" panose="05000000000000000000" pitchFamily="2" charset="2"/>
              <a:buChar char="l"/>
            </a:pPr>
            <a:r>
              <a:rPr lang="en-US" altLang="zh-CN" sz="1600" dirty="0"/>
              <a:t>Post-ingest AI: Copilot · </a:t>
            </a:r>
            <a:r>
              <a:rPr lang="en-US" altLang="zh-CN" sz="1600" dirty="0" err="1"/>
              <a:t>GitBot</a:t>
            </a:r>
            <a:r>
              <a:rPr lang="en-US" altLang="zh-CN" sz="1600" dirty="0"/>
              <a:t> · </a:t>
            </a:r>
            <a:r>
              <a:rPr lang="en-US" altLang="zh-CN" sz="1600" dirty="0" err="1"/>
              <a:t>WorkOps</a:t>
            </a:r>
            <a:endParaRPr lang="zh-CN" altLang="en-US" sz="1600" dirty="0"/>
          </a:p>
        </p:txBody>
      </p:sp>
    </p:spTree>
    <p:extLst>
      <p:ext uri="{BB962C8B-B14F-4D97-AF65-F5344CB8AC3E}">
        <p14:creationId xmlns:p14="http://schemas.microsoft.com/office/powerpoint/2010/main" val="708254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8FF2B360-6CE0-2181-1B1C-DC1FB70ABE4C}"/>
              </a:ext>
            </a:extLst>
          </p:cNvPr>
          <p:cNvSpPr>
            <a:spLocks noGrp="1"/>
          </p:cNvSpPr>
          <p:nvPr>
            <p:ph type="title"/>
          </p:nvPr>
        </p:nvSpPr>
        <p:spPr/>
        <p:txBody>
          <a:bodyPr/>
          <a:lstStyle/>
          <a:p>
            <a:r>
              <a:rPr lang="en-US" altLang="zh-CN" dirty="0"/>
              <a:t>Validation workflow</a:t>
            </a:r>
            <a:endParaRPr lang="zh-CN" altLang="en-US" dirty="0"/>
          </a:p>
        </p:txBody>
      </p:sp>
      <p:pic>
        <p:nvPicPr>
          <p:cNvPr id="5" name="图片 4">
            <a:extLst>
              <a:ext uri="{FF2B5EF4-FFF2-40B4-BE49-F238E27FC236}">
                <a16:creationId xmlns:a16="http://schemas.microsoft.com/office/drawing/2014/main" id="{2D823C16-FB4F-A3C5-703E-B40623C8D5C1}"/>
              </a:ext>
            </a:extLst>
          </p:cNvPr>
          <p:cNvPicPr>
            <a:picLocks noChangeAspect="1"/>
          </p:cNvPicPr>
          <p:nvPr/>
        </p:nvPicPr>
        <p:blipFill>
          <a:blip r:embed="rId2"/>
          <a:stretch>
            <a:fillRect/>
          </a:stretch>
        </p:blipFill>
        <p:spPr>
          <a:xfrm>
            <a:off x="2611988" y="4416102"/>
            <a:ext cx="9364382" cy="2305372"/>
          </a:xfrm>
          <a:prstGeom prst="rect">
            <a:avLst/>
          </a:prstGeom>
        </p:spPr>
      </p:pic>
      <p:pic>
        <p:nvPicPr>
          <p:cNvPr id="8" name="图片 7">
            <a:extLst>
              <a:ext uri="{FF2B5EF4-FFF2-40B4-BE49-F238E27FC236}">
                <a16:creationId xmlns:a16="http://schemas.microsoft.com/office/drawing/2014/main" id="{D27E02A9-75F0-14ED-6A23-E0144A002972}"/>
              </a:ext>
            </a:extLst>
          </p:cNvPr>
          <p:cNvPicPr>
            <a:picLocks noChangeAspect="1"/>
          </p:cNvPicPr>
          <p:nvPr/>
        </p:nvPicPr>
        <p:blipFill>
          <a:blip r:embed="rId3"/>
          <a:stretch>
            <a:fillRect/>
          </a:stretch>
        </p:blipFill>
        <p:spPr>
          <a:xfrm>
            <a:off x="353397" y="992142"/>
            <a:ext cx="5191850" cy="3696216"/>
          </a:xfrm>
          <a:prstGeom prst="rect">
            <a:avLst/>
          </a:prstGeom>
        </p:spPr>
      </p:pic>
      <p:sp>
        <p:nvSpPr>
          <p:cNvPr id="4" name="灯片编号占位符 3">
            <a:extLst>
              <a:ext uri="{FF2B5EF4-FFF2-40B4-BE49-F238E27FC236}">
                <a16:creationId xmlns:a16="http://schemas.microsoft.com/office/drawing/2014/main" id="{FC9E9287-46DB-3D2B-EE10-542345558C65}"/>
              </a:ext>
            </a:extLst>
          </p:cNvPr>
          <p:cNvSpPr>
            <a:spLocks noGrp="1"/>
          </p:cNvSpPr>
          <p:nvPr>
            <p:ph type="sldNum" sz="quarter" idx="12"/>
          </p:nvPr>
        </p:nvSpPr>
        <p:spPr/>
        <p:txBody>
          <a:bodyPr/>
          <a:lstStyle/>
          <a:p>
            <a:fld id="{91AC1DA6-9D5B-4A20-B377-D43FC804AC2B}" type="slidenum">
              <a:rPr lang="zh-CN" altLang="en-US" smtClean="0"/>
              <a:t>19</a:t>
            </a:fld>
            <a:endParaRPr lang="zh-CN" altLang="en-US"/>
          </a:p>
        </p:txBody>
      </p:sp>
      <p:pic>
        <p:nvPicPr>
          <p:cNvPr id="6" name="图片 5">
            <a:extLst>
              <a:ext uri="{FF2B5EF4-FFF2-40B4-BE49-F238E27FC236}">
                <a16:creationId xmlns:a16="http://schemas.microsoft.com/office/drawing/2014/main" id="{E3A1E3CA-E57D-90AE-13B9-128328D9FBBF}"/>
              </a:ext>
            </a:extLst>
          </p:cNvPr>
          <p:cNvPicPr>
            <a:picLocks noChangeAspect="1"/>
          </p:cNvPicPr>
          <p:nvPr/>
        </p:nvPicPr>
        <p:blipFill>
          <a:blip r:embed="rId4"/>
          <a:stretch>
            <a:fillRect/>
          </a:stretch>
        </p:blipFill>
        <p:spPr>
          <a:xfrm>
            <a:off x="5568106" y="408782"/>
            <a:ext cx="6270497" cy="4464000"/>
          </a:xfrm>
          <a:prstGeom prst="rect">
            <a:avLst/>
          </a:prstGeom>
        </p:spPr>
      </p:pic>
    </p:spTree>
    <p:extLst>
      <p:ext uri="{BB962C8B-B14F-4D97-AF65-F5344CB8AC3E}">
        <p14:creationId xmlns:p14="http://schemas.microsoft.com/office/powerpoint/2010/main" val="60239870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AD84E4-FFFA-CA56-B59C-C62113F2F56D}"/>
            </a:ext>
          </a:extLst>
        </p:cNvPr>
        <p:cNvGrpSpPr/>
        <p:nvPr/>
      </p:nvGrpSpPr>
      <p:grpSpPr>
        <a:xfrm>
          <a:off x="0" y="0"/>
          <a:ext cx="0" cy="0"/>
          <a:chOff x="0" y="0"/>
          <a:chExt cx="0" cy="0"/>
        </a:xfrm>
      </p:grpSpPr>
      <p:sp>
        <p:nvSpPr>
          <p:cNvPr id="2" name="标题 1">
            <a:extLst>
              <a:ext uri="{FF2B5EF4-FFF2-40B4-BE49-F238E27FC236}">
                <a16:creationId xmlns:a16="http://schemas.microsoft.com/office/drawing/2014/main" id="{F1481244-70D0-6D9B-A687-F1F57597F068}"/>
              </a:ext>
            </a:extLst>
          </p:cNvPr>
          <p:cNvSpPr>
            <a:spLocks noGrp="1"/>
          </p:cNvSpPr>
          <p:nvPr>
            <p:ph type="title"/>
          </p:nvPr>
        </p:nvSpPr>
        <p:spPr/>
        <p:txBody>
          <a:bodyPr/>
          <a:lstStyle/>
          <a:p>
            <a:r>
              <a:rPr lang="en-US" altLang="zh-CN" dirty="0"/>
              <a:t>Outline</a:t>
            </a:r>
            <a:endParaRPr lang="zh-CN" altLang="en-US" dirty="0"/>
          </a:p>
        </p:txBody>
      </p:sp>
      <p:sp>
        <p:nvSpPr>
          <p:cNvPr id="4" name="灯片编号占位符 3">
            <a:extLst>
              <a:ext uri="{FF2B5EF4-FFF2-40B4-BE49-F238E27FC236}">
                <a16:creationId xmlns:a16="http://schemas.microsoft.com/office/drawing/2014/main" id="{53CA77C0-15D3-09B4-EEA3-AB76B28C54CD}"/>
              </a:ext>
            </a:extLst>
          </p:cNvPr>
          <p:cNvSpPr>
            <a:spLocks noGrp="1"/>
          </p:cNvSpPr>
          <p:nvPr>
            <p:ph type="sldNum" sz="quarter" idx="12"/>
          </p:nvPr>
        </p:nvSpPr>
        <p:spPr/>
        <p:txBody>
          <a:bodyPr/>
          <a:lstStyle/>
          <a:p>
            <a:fld id="{91AC1DA6-9D5B-4A20-B377-D43FC804AC2B}" type="slidenum">
              <a:rPr lang="zh-CN" altLang="en-US" smtClean="0"/>
              <a:t>2</a:t>
            </a:fld>
            <a:endParaRPr lang="zh-CN" altLang="en-US"/>
          </a:p>
        </p:txBody>
      </p:sp>
      <p:sp>
        <p:nvSpPr>
          <p:cNvPr id="5" name="文本框 4">
            <a:extLst>
              <a:ext uri="{FF2B5EF4-FFF2-40B4-BE49-F238E27FC236}">
                <a16:creationId xmlns:a16="http://schemas.microsoft.com/office/drawing/2014/main" id="{C2BCEE18-595B-35E3-0D94-2D9B146E513E}"/>
              </a:ext>
            </a:extLst>
          </p:cNvPr>
          <p:cNvSpPr txBox="1"/>
          <p:nvPr/>
        </p:nvSpPr>
        <p:spPr>
          <a:xfrm>
            <a:off x="511599" y="872629"/>
            <a:ext cx="10515600" cy="4863960"/>
          </a:xfrm>
          <a:prstGeom prst="rect">
            <a:avLst/>
          </a:prstGeom>
          <a:noFill/>
        </p:spPr>
        <p:txBody>
          <a:bodyPr wrap="square" rtlCol="0">
            <a:spAutoFit/>
          </a:bodyPr>
          <a:lstStyle/>
          <a:p>
            <a:pPr marL="457200" indent="-457200">
              <a:lnSpc>
                <a:spcPct val="200000"/>
              </a:lnSpc>
              <a:buSzPct val="89000"/>
              <a:buFont typeface="Wingdings" panose="05000000000000000000" pitchFamily="2" charset="2"/>
              <a:buChar char="p"/>
            </a:pPr>
            <a:r>
              <a:rPr lang="en-US" altLang="zh-CN" sz="3200" dirty="0"/>
              <a:t>Background</a:t>
            </a:r>
          </a:p>
          <a:p>
            <a:pPr marL="457200" indent="-457200">
              <a:lnSpc>
                <a:spcPct val="200000"/>
              </a:lnSpc>
              <a:buSzPct val="89000"/>
              <a:buFont typeface="Wingdings" panose="05000000000000000000" pitchFamily="2" charset="2"/>
              <a:buChar char="p"/>
            </a:pPr>
            <a:r>
              <a:rPr lang="en-US" altLang="zh-CN" sz="3200" dirty="0"/>
              <a:t>Validation System</a:t>
            </a:r>
          </a:p>
          <a:p>
            <a:pPr marL="914400" lvl="1" indent="-457200">
              <a:lnSpc>
                <a:spcPct val="200000"/>
              </a:lnSpc>
              <a:buSzPct val="80000"/>
              <a:buFont typeface="Wingdings" panose="05000000000000000000" pitchFamily="2" charset="2"/>
              <a:buChar char="p"/>
            </a:pPr>
            <a:r>
              <a:rPr lang="en-US" altLang="zh-CN" sz="3200" dirty="0"/>
              <a:t>Dashboard</a:t>
            </a:r>
          </a:p>
          <a:p>
            <a:pPr marL="914400" lvl="1" indent="-457200">
              <a:lnSpc>
                <a:spcPct val="200000"/>
              </a:lnSpc>
              <a:buSzPct val="80000"/>
              <a:buFont typeface="Wingdings" panose="05000000000000000000" pitchFamily="2" charset="2"/>
              <a:buChar char="p"/>
            </a:pPr>
            <a:r>
              <a:rPr lang="en-US" altLang="zh-CN" sz="3200" dirty="0"/>
              <a:t>AI interpretation</a:t>
            </a:r>
          </a:p>
          <a:p>
            <a:pPr marL="457200" indent="-457200">
              <a:lnSpc>
                <a:spcPct val="200000"/>
              </a:lnSpc>
              <a:buSzPct val="89000"/>
              <a:buFont typeface="Wingdings" panose="05000000000000000000" pitchFamily="2" charset="2"/>
              <a:buChar char="p"/>
            </a:pPr>
            <a:r>
              <a:rPr lang="en-US" altLang="zh-CN" sz="3200" dirty="0"/>
              <a:t>Summary</a:t>
            </a:r>
            <a:endParaRPr lang="zh-CN" altLang="en-US" sz="3200" dirty="0"/>
          </a:p>
        </p:txBody>
      </p:sp>
    </p:spTree>
    <p:extLst>
      <p:ext uri="{BB962C8B-B14F-4D97-AF65-F5344CB8AC3E}">
        <p14:creationId xmlns:p14="http://schemas.microsoft.com/office/powerpoint/2010/main" val="215761178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89B76FF6-F96D-026E-D67D-C3135EEC94C8}"/>
              </a:ext>
            </a:extLst>
          </p:cNvPr>
          <p:cNvSpPr>
            <a:spLocks noGrp="1"/>
          </p:cNvSpPr>
          <p:nvPr>
            <p:ph type="title"/>
          </p:nvPr>
        </p:nvSpPr>
        <p:spPr/>
        <p:txBody>
          <a:bodyPr/>
          <a:lstStyle/>
          <a:p>
            <a:r>
              <a:rPr lang="en-US" altLang="zh-CN" dirty="0"/>
              <a:t>Execution Plane</a:t>
            </a:r>
            <a:endParaRPr lang="zh-CN" altLang="en-US" dirty="0"/>
          </a:p>
        </p:txBody>
      </p:sp>
      <p:sp>
        <p:nvSpPr>
          <p:cNvPr id="3" name="灯片编号占位符 2">
            <a:extLst>
              <a:ext uri="{FF2B5EF4-FFF2-40B4-BE49-F238E27FC236}">
                <a16:creationId xmlns:a16="http://schemas.microsoft.com/office/drawing/2014/main" id="{C3DE13A1-A76F-A7E9-4F5B-B6E66EAE42AD}"/>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1AC1DA6-9D5B-4A20-B377-D43FC804AC2B}" type="slidenum">
              <a:rPr kumimoji="0" lang="zh-CN" altLang="en-US" sz="1200" b="0" i="0" u="none" strike="noStrike" kern="1200" cap="none" spc="0" normalizeH="0" baseline="0" noProof="0" smtClean="0">
                <a:ln>
                  <a:noFill/>
                </a:ln>
                <a:solidFill>
                  <a:prstClr val="black">
                    <a:tint val="75000"/>
                  </a:prstClr>
                </a:solidFill>
                <a:effectLst/>
                <a:uLnTx/>
                <a:uFillTx/>
                <a:latin typeface="Arial"/>
                <a:ea typeface="等线"/>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zh-CN" altLang="en-US" sz="1200" b="0" i="0" u="none" strike="noStrike" kern="1200" cap="none" spc="0" normalizeH="0" baseline="0" noProof="0">
              <a:ln>
                <a:noFill/>
              </a:ln>
              <a:solidFill>
                <a:prstClr val="black">
                  <a:tint val="75000"/>
                </a:prstClr>
              </a:solidFill>
              <a:effectLst/>
              <a:uLnTx/>
              <a:uFillTx/>
              <a:latin typeface="Arial"/>
              <a:ea typeface="等线"/>
              <a:cs typeface="+mn-cs"/>
            </a:endParaRPr>
          </a:p>
        </p:txBody>
      </p:sp>
      <p:grpSp>
        <p:nvGrpSpPr>
          <p:cNvPr id="14" name="组合 13">
            <a:extLst>
              <a:ext uri="{FF2B5EF4-FFF2-40B4-BE49-F238E27FC236}">
                <a16:creationId xmlns:a16="http://schemas.microsoft.com/office/drawing/2014/main" id="{1A94CD56-B1C6-47C8-6E3E-2F3098BE49E7}"/>
              </a:ext>
            </a:extLst>
          </p:cNvPr>
          <p:cNvGrpSpPr/>
          <p:nvPr/>
        </p:nvGrpSpPr>
        <p:grpSpPr>
          <a:xfrm>
            <a:off x="210000" y="1307316"/>
            <a:ext cx="11772000" cy="1762728"/>
            <a:chOff x="210000" y="1365510"/>
            <a:chExt cx="11772000" cy="1762728"/>
          </a:xfrm>
        </p:grpSpPr>
        <p:pic>
          <p:nvPicPr>
            <p:cNvPr id="5" name="图片 4">
              <a:extLst>
                <a:ext uri="{FF2B5EF4-FFF2-40B4-BE49-F238E27FC236}">
                  <a16:creationId xmlns:a16="http://schemas.microsoft.com/office/drawing/2014/main" id="{6A6A9C4C-F723-603E-2C66-E3D7BA9C59DB}"/>
                </a:ext>
              </a:extLst>
            </p:cNvPr>
            <p:cNvPicPr>
              <a:picLocks noChangeAspect="1"/>
            </p:cNvPicPr>
            <p:nvPr/>
          </p:nvPicPr>
          <p:blipFill>
            <a:blip r:embed="rId3"/>
            <a:stretch>
              <a:fillRect/>
            </a:stretch>
          </p:blipFill>
          <p:spPr>
            <a:xfrm>
              <a:off x="210000" y="1792985"/>
              <a:ext cx="11772000" cy="1335253"/>
            </a:xfrm>
            <a:prstGeom prst="rect">
              <a:avLst/>
            </a:prstGeom>
          </p:spPr>
        </p:pic>
        <p:sp>
          <p:nvSpPr>
            <p:cNvPr id="9" name="文本框 8">
              <a:extLst>
                <a:ext uri="{FF2B5EF4-FFF2-40B4-BE49-F238E27FC236}">
                  <a16:creationId xmlns:a16="http://schemas.microsoft.com/office/drawing/2014/main" id="{377401FE-BDDB-B413-685B-27496BA8574D}"/>
                </a:ext>
              </a:extLst>
            </p:cNvPr>
            <p:cNvSpPr txBox="1"/>
            <p:nvPr/>
          </p:nvSpPr>
          <p:spPr>
            <a:xfrm>
              <a:off x="210000" y="1365510"/>
              <a:ext cx="6121400" cy="369332"/>
            </a:xfrm>
            <a:prstGeom prst="rect">
              <a:avLst/>
            </a:prstGeom>
            <a:noFill/>
          </p:spPr>
          <p:txBody>
            <a:bodyPr wrap="square">
              <a:spAutoFit/>
            </a:bodyPr>
            <a:lstStyle/>
            <a:p>
              <a:pPr marL="285750" marR="0" lvl="0" indent="-285750" algn="l" defTabSz="914400" rtl="0" eaLnBrk="1" fontAlgn="auto" latinLnBrk="0" hangingPunct="1">
                <a:lnSpc>
                  <a:spcPct val="100000"/>
                </a:lnSpc>
                <a:spcBef>
                  <a:spcPts val="0"/>
                </a:spcBef>
                <a:spcAft>
                  <a:spcPts val="0"/>
                </a:spcAft>
                <a:buClrTx/>
                <a:buSzPct val="90000"/>
                <a:buFont typeface="Wingdings" panose="05000000000000000000" pitchFamily="2" charset="2"/>
                <a:buChar char="l"/>
                <a:tabLst/>
                <a:defRPr/>
              </a:pPr>
              <a:r>
                <a:rPr kumimoji="0" lang="en-US" altLang="zh-CN" sz="1800" b="1" i="0" u="none" strike="noStrike" kern="1200" cap="none" spc="0" normalizeH="0" baseline="0" noProof="0" dirty="0">
                  <a:ln>
                    <a:noFill/>
                  </a:ln>
                  <a:solidFill>
                    <a:prstClr val="black"/>
                  </a:solidFill>
                  <a:effectLst/>
                  <a:uLnTx/>
                  <a:uFillTx/>
                  <a:latin typeface="Arial"/>
                  <a:ea typeface="等线"/>
                  <a:cs typeface="+mn-cs"/>
                </a:rPr>
                <a:t>System Flow</a:t>
              </a:r>
            </a:p>
          </p:txBody>
        </p:sp>
      </p:grpSp>
      <p:grpSp>
        <p:nvGrpSpPr>
          <p:cNvPr id="15" name="组合 14">
            <a:extLst>
              <a:ext uri="{FF2B5EF4-FFF2-40B4-BE49-F238E27FC236}">
                <a16:creationId xmlns:a16="http://schemas.microsoft.com/office/drawing/2014/main" id="{249EB1D5-3C28-8D2D-50CE-E87171929548}"/>
              </a:ext>
            </a:extLst>
          </p:cNvPr>
          <p:cNvGrpSpPr/>
          <p:nvPr/>
        </p:nvGrpSpPr>
        <p:grpSpPr>
          <a:xfrm>
            <a:off x="210000" y="3429000"/>
            <a:ext cx="11772000" cy="2172025"/>
            <a:chOff x="210000" y="3696322"/>
            <a:chExt cx="11772000" cy="2172025"/>
          </a:xfrm>
        </p:grpSpPr>
        <p:pic>
          <p:nvPicPr>
            <p:cNvPr id="7" name="图片 6">
              <a:extLst>
                <a:ext uri="{FF2B5EF4-FFF2-40B4-BE49-F238E27FC236}">
                  <a16:creationId xmlns:a16="http://schemas.microsoft.com/office/drawing/2014/main" id="{58E71D84-5392-C022-37FE-735030E4E189}"/>
                </a:ext>
              </a:extLst>
            </p:cNvPr>
            <p:cNvPicPr>
              <a:picLocks noChangeAspect="1"/>
            </p:cNvPicPr>
            <p:nvPr/>
          </p:nvPicPr>
          <p:blipFill>
            <a:blip r:embed="rId4"/>
            <a:stretch>
              <a:fillRect/>
            </a:stretch>
          </p:blipFill>
          <p:spPr>
            <a:xfrm>
              <a:off x="210000" y="3880988"/>
              <a:ext cx="11772000" cy="1987359"/>
            </a:xfrm>
            <a:prstGeom prst="rect">
              <a:avLst/>
            </a:prstGeom>
          </p:spPr>
        </p:pic>
        <p:sp>
          <p:nvSpPr>
            <p:cNvPr id="11" name="文本框 10">
              <a:extLst>
                <a:ext uri="{FF2B5EF4-FFF2-40B4-BE49-F238E27FC236}">
                  <a16:creationId xmlns:a16="http://schemas.microsoft.com/office/drawing/2014/main" id="{70D0196C-B976-E50A-1F34-B874E55C73F4}"/>
                </a:ext>
              </a:extLst>
            </p:cNvPr>
            <p:cNvSpPr txBox="1"/>
            <p:nvPr/>
          </p:nvSpPr>
          <p:spPr>
            <a:xfrm>
              <a:off x="210000" y="3696322"/>
              <a:ext cx="6121400" cy="369332"/>
            </a:xfrm>
            <a:prstGeom prst="rect">
              <a:avLst/>
            </a:prstGeom>
            <a:noFill/>
          </p:spPr>
          <p:txBody>
            <a:bodyPr wrap="square">
              <a:spAutoFit/>
            </a:bodyPr>
            <a:lstStyle/>
            <a:p>
              <a:pPr marL="285750" marR="0" lvl="0" indent="-285750" algn="l" defTabSz="914400" rtl="0" eaLnBrk="1" fontAlgn="auto" latinLnBrk="0" hangingPunct="1">
                <a:lnSpc>
                  <a:spcPct val="100000"/>
                </a:lnSpc>
                <a:spcBef>
                  <a:spcPts val="0"/>
                </a:spcBef>
                <a:spcAft>
                  <a:spcPts val="0"/>
                </a:spcAft>
                <a:buClrTx/>
                <a:buSzPct val="90000"/>
                <a:buFont typeface="Wingdings" panose="05000000000000000000" pitchFamily="2" charset="2"/>
                <a:buChar char="l"/>
                <a:tabLst/>
                <a:defRPr/>
              </a:pPr>
              <a:r>
                <a:rPr kumimoji="0" lang="en-US" altLang="zh-CN" sz="1800" b="1" i="0" u="none" strike="noStrike" kern="1200" cap="none" spc="0" normalizeH="0" baseline="0" noProof="0" dirty="0">
                  <a:ln>
                    <a:noFill/>
                  </a:ln>
                  <a:solidFill>
                    <a:prstClr val="black"/>
                  </a:solidFill>
                  <a:effectLst/>
                  <a:uLnTx/>
                  <a:uFillTx/>
                  <a:latin typeface="Arial"/>
                  <a:ea typeface="等线"/>
                  <a:cs typeface="+mn-cs"/>
                </a:rPr>
                <a:t>Pipeline (S1–S5)</a:t>
              </a:r>
            </a:p>
          </p:txBody>
        </p:sp>
      </p:grpSp>
      <p:sp>
        <p:nvSpPr>
          <p:cNvPr id="13" name="文本框 12">
            <a:extLst>
              <a:ext uri="{FF2B5EF4-FFF2-40B4-BE49-F238E27FC236}">
                <a16:creationId xmlns:a16="http://schemas.microsoft.com/office/drawing/2014/main" id="{6F1959A4-196D-80F1-86CD-CD54F4D5D9C0}"/>
              </a:ext>
            </a:extLst>
          </p:cNvPr>
          <p:cNvSpPr txBox="1"/>
          <p:nvPr/>
        </p:nvSpPr>
        <p:spPr>
          <a:xfrm>
            <a:off x="4494168" y="301650"/>
            <a:ext cx="7393031" cy="36933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1800" b="0" i="1" u="none" strike="noStrike" kern="1200" cap="none" spc="0" normalizeH="0" baseline="0" noProof="0" dirty="0">
                <a:ln>
                  <a:noFill/>
                </a:ln>
                <a:solidFill>
                  <a:prstClr val="black"/>
                </a:solidFill>
                <a:effectLst/>
                <a:uLnTx/>
                <a:uFillTx/>
                <a:latin typeface="Arial"/>
                <a:ea typeface="等线"/>
                <a:cs typeface="+mn-cs"/>
              </a:rPr>
              <a:t>Execution plane: Jenkins + </a:t>
            </a:r>
            <a:r>
              <a:rPr kumimoji="0" lang="en-US" altLang="zh-CN" sz="1800" b="0" i="1" u="none" strike="noStrike" kern="1200" cap="none" spc="0" normalizeH="0" baseline="0" noProof="0" dirty="0" err="1">
                <a:ln>
                  <a:noFill/>
                </a:ln>
                <a:solidFill>
                  <a:prstClr val="black"/>
                </a:solidFill>
                <a:effectLst/>
                <a:uLnTx/>
                <a:uFillTx/>
                <a:latin typeface="Arial"/>
                <a:ea typeface="等线"/>
                <a:cs typeface="+mn-cs"/>
              </a:rPr>
              <a:t>Snakemake</a:t>
            </a:r>
            <a:r>
              <a:rPr kumimoji="0" lang="en-US" altLang="zh-CN" sz="1800" b="0" i="1" u="none" strike="noStrike" kern="1200" cap="none" spc="0" normalizeH="0" baseline="0" noProof="0" dirty="0">
                <a:ln>
                  <a:noFill/>
                </a:ln>
                <a:solidFill>
                  <a:prstClr val="black"/>
                </a:solidFill>
                <a:effectLst/>
                <a:uLnTx/>
                <a:uFillTx/>
                <a:latin typeface="Arial"/>
                <a:ea typeface="等线"/>
                <a:cs typeface="+mn-cs"/>
              </a:rPr>
              <a:t> on HEP cluster infrastructure</a:t>
            </a:r>
            <a:endParaRPr kumimoji="0" lang="en-US" altLang="zh-CN" sz="1800" b="0" i="0" u="none" strike="noStrike" kern="1200" cap="none" spc="0" normalizeH="0" baseline="0" noProof="0" dirty="0">
              <a:ln>
                <a:noFill/>
              </a:ln>
              <a:solidFill>
                <a:prstClr val="black"/>
              </a:solidFill>
              <a:effectLst/>
              <a:uLnTx/>
              <a:uFillTx/>
              <a:latin typeface="Arial"/>
              <a:ea typeface="等线"/>
              <a:cs typeface="+mn-cs"/>
            </a:endParaRPr>
          </a:p>
        </p:txBody>
      </p:sp>
    </p:spTree>
    <p:extLst>
      <p:ext uri="{BB962C8B-B14F-4D97-AF65-F5344CB8AC3E}">
        <p14:creationId xmlns:p14="http://schemas.microsoft.com/office/powerpoint/2010/main" val="27393858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32AC03-85A3-DE7D-22F1-705FCF901334}"/>
            </a:ext>
          </a:extLst>
        </p:cNvPr>
        <p:cNvGrpSpPr/>
        <p:nvPr/>
      </p:nvGrpSpPr>
      <p:grpSpPr>
        <a:xfrm>
          <a:off x="0" y="0"/>
          <a:ext cx="0" cy="0"/>
          <a:chOff x="0" y="0"/>
          <a:chExt cx="0" cy="0"/>
        </a:xfrm>
      </p:grpSpPr>
      <p:pic>
        <p:nvPicPr>
          <p:cNvPr id="13" name="图片 12">
            <a:extLst>
              <a:ext uri="{FF2B5EF4-FFF2-40B4-BE49-F238E27FC236}">
                <a16:creationId xmlns:a16="http://schemas.microsoft.com/office/drawing/2014/main" id="{7E35D913-D6D3-09D0-2DA4-404764360454}"/>
              </a:ext>
            </a:extLst>
          </p:cNvPr>
          <p:cNvPicPr>
            <a:picLocks noChangeAspect="1"/>
          </p:cNvPicPr>
          <p:nvPr/>
        </p:nvPicPr>
        <p:blipFill>
          <a:blip r:embed="rId3"/>
          <a:stretch>
            <a:fillRect/>
          </a:stretch>
        </p:blipFill>
        <p:spPr>
          <a:xfrm>
            <a:off x="408000" y="4146242"/>
            <a:ext cx="11376000" cy="2425751"/>
          </a:xfrm>
          <a:prstGeom prst="rect">
            <a:avLst/>
          </a:prstGeom>
        </p:spPr>
      </p:pic>
      <p:sp>
        <p:nvSpPr>
          <p:cNvPr id="4" name="灯片编号占位符 3">
            <a:extLst>
              <a:ext uri="{FF2B5EF4-FFF2-40B4-BE49-F238E27FC236}">
                <a16:creationId xmlns:a16="http://schemas.microsoft.com/office/drawing/2014/main" id="{FAE0025E-CE95-2960-289E-CD052E643269}"/>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1AC1DA6-9D5B-4A20-B377-D43FC804AC2B}" type="slidenum">
              <a:rPr kumimoji="0" lang="zh-CN" altLang="en-US" sz="1200" b="0" i="0" u="none" strike="noStrike" kern="1200" cap="none" spc="0" normalizeH="0" baseline="0" noProof="0" smtClean="0">
                <a:ln>
                  <a:noFill/>
                </a:ln>
                <a:solidFill>
                  <a:prstClr val="black">
                    <a:tint val="75000"/>
                  </a:prstClr>
                </a:solidFill>
                <a:effectLst/>
                <a:uLnTx/>
                <a:uFillTx/>
                <a:latin typeface="Arial"/>
                <a:ea typeface="等线"/>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zh-CN" altLang="en-US" sz="1200" b="0" i="0" u="none" strike="noStrike" kern="1200" cap="none" spc="0" normalizeH="0" baseline="0" noProof="0">
              <a:ln>
                <a:noFill/>
              </a:ln>
              <a:solidFill>
                <a:prstClr val="black">
                  <a:tint val="75000"/>
                </a:prstClr>
              </a:solidFill>
              <a:effectLst/>
              <a:uLnTx/>
              <a:uFillTx/>
              <a:latin typeface="Arial"/>
              <a:ea typeface="等线"/>
              <a:cs typeface="+mn-cs"/>
            </a:endParaRPr>
          </a:p>
        </p:txBody>
      </p:sp>
      <p:sp>
        <p:nvSpPr>
          <p:cNvPr id="9" name="标题 1">
            <a:extLst>
              <a:ext uri="{FF2B5EF4-FFF2-40B4-BE49-F238E27FC236}">
                <a16:creationId xmlns:a16="http://schemas.microsoft.com/office/drawing/2014/main" id="{5BFA6C88-22C8-E2D2-063A-5DC3AC866CD8}"/>
              </a:ext>
            </a:extLst>
          </p:cNvPr>
          <p:cNvSpPr>
            <a:spLocks noGrp="1"/>
          </p:cNvSpPr>
          <p:nvPr>
            <p:ph type="title"/>
          </p:nvPr>
        </p:nvSpPr>
        <p:spPr>
          <a:xfrm>
            <a:off x="99969" y="136526"/>
            <a:ext cx="10515600" cy="544512"/>
          </a:xfrm>
        </p:spPr>
        <p:txBody>
          <a:bodyPr/>
          <a:lstStyle/>
          <a:p>
            <a:r>
              <a:rPr lang="en-US" altLang="zh-CN" dirty="0"/>
              <a:t>AI Interpretation– Copilot  details</a:t>
            </a:r>
            <a:endParaRPr lang="zh-CN" altLang="en-US" dirty="0"/>
          </a:p>
        </p:txBody>
      </p:sp>
      <p:sp>
        <p:nvSpPr>
          <p:cNvPr id="11" name="文本框 10">
            <a:extLst>
              <a:ext uri="{FF2B5EF4-FFF2-40B4-BE49-F238E27FC236}">
                <a16:creationId xmlns:a16="http://schemas.microsoft.com/office/drawing/2014/main" id="{A3938540-1B9A-BFB5-66F7-F19517BFB428}"/>
              </a:ext>
            </a:extLst>
          </p:cNvPr>
          <p:cNvSpPr txBox="1"/>
          <p:nvPr/>
        </p:nvSpPr>
        <p:spPr>
          <a:xfrm>
            <a:off x="232012" y="944308"/>
            <a:ext cx="11821988" cy="3091231"/>
          </a:xfrm>
          <a:prstGeom prst="rect">
            <a:avLst/>
          </a:prstGeom>
          <a:noFill/>
        </p:spPr>
        <p:txBody>
          <a:bodyPr wrap="square">
            <a:spAutoFit/>
          </a:bodyPr>
          <a:lstStyle/>
          <a:p>
            <a:pPr marL="285750" marR="0" lvl="0" indent="-285750" algn="l" defTabSz="914400" rtl="0" eaLnBrk="1" fontAlgn="auto" latinLnBrk="0" hangingPunct="1">
              <a:lnSpc>
                <a:spcPts val="2500"/>
              </a:lnSpc>
              <a:spcBef>
                <a:spcPts val="600"/>
              </a:spcBef>
              <a:spcAft>
                <a:spcPts val="600"/>
              </a:spcAft>
              <a:buClrTx/>
              <a:buSzTx/>
              <a:buFont typeface="Wingdings" panose="05000000000000000000" pitchFamily="2" charset="2"/>
              <a:buChar char="l"/>
              <a:tabLst/>
              <a:defRPr/>
            </a:pPr>
            <a:r>
              <a:rPr kumimoji="0" lang="en-US" altLang="zh-CN" sz="1800" b="1" i="0" u="none" strike="noStrike" kern="1200" cap="none" spc="0" normalizeH="0" baseline="0" noProof="0" dirty="0">
                <a:ln>
                  <a:noFill/>
                </a:ln>
                <a:solidFill>
                  <a:prstClr val="black"/>
                </a:solidFill>
                <a:effectLst/>
                <a:uLnTx/>
                <a:uFillTx/>
                <a:latin typeface="Arial"/>
                <a:ea typeface="等线"/>
                <a:cs typeface="+mn-cs"/>
              </a:rPr>
              <a:t>Interactive depth</a:t>
            </a:r>
            <a:r>
              <a:rPr kumimoji="0" lang="en-US" altLang="zh-CN" sz="1800" b="0" i="0" u="none" strike="noStrike" kern="1200" cap="none" spc="0" normalizeH="0" baseline="0" noProof="0" dirty="0">
                <a:ln>
                  <a:noFill/>
                </a:ln>
                <a:solidFill>
                  <a:prstClr val="black"/>
                </a:solidFill>
                <a:effectLst/>
                <a:uLnTx/>
                <a:uFillTx/>
                <a:latin typeface="Arial"/>
                <a:ea typeface="等线"/>
                <a:cs typeface="+mn-cs"/>
              </a:rPr>
              <a:t> — The operator attaches one or a few plots from the gallery and asks follow-up questions; Copilot complements batch run-wide analysis.</a:t>
            </a:r>
          </a:p>
          <a:p>
            <a:pPr marL="285750" marR="0" lvl="0" indent="-285750" algn="l" defTabSz="914400" rtl="0" eaLnBrk="1" fontAlgn="auto" latinLnBrk="0" hangingPunct="1">
              <a:lnSpc>
                <a:spcPts val="2500"/>
              </a:lnSpc>
              <a:spcBef>
                <a:spcPts val="600"/>
              </a:spcBef>
              <a:spcAft>
                <a:spcPts val="600"/>
              </a:spcAft>
              <a:buClrTx/>
              <a:buSzTx/>
              <a:buFont typeface="Wingdings" panose="05000000000000000000" pitchFamily="2" charset="2"/>
              <a:buChar char="l"/>
              <a:tabLst/>
              <a:defRPr/>
            </a:pPr>
            <a:r>
              <a:rPr kumimoji="0" lang="en-US" altLang="zh-CN" sz="1800" b="1" i="0" u="none" strike="noStrike" kern="1200" cap="none" spc="0" normalizeH="0" baseline="0" noProof="0" dirty="0">
                <a:ln>
                  <a:noFill/>
                </a:ln>
                <a:solidFill>
                  <a:prstClr val="black"/>
                </a:solidFill>
                <a:effectLst/>
                <a:uLnTx/>
                <a:uFillTx/>
                <a:latin typeface="Arial"/>
                <a:ea typeface="等线"/>
                <a:cs typeface="+mn-cs"/>
              </a:rPr>
              <a:t>Dual-track context</a:t>
            </a:r>
            <a:r>
              <a:rPr kumimoji="0" lang="en-US" altLang="zh-CN" sz="1800" b="0" i="0" u="none" strike="noStrike" kern="1200" cap="none" spc="0" normalizeH="0" baseline="0" noProof="0" dirty="0">
                <a:ln>
                  <a:noFill/>
                </a:ln>
                <a:solidFill>
                  <a:prstClr val="black"/>
                </a:solidFill>
                <a:effectLst/>
                <a:uLnTx/>
                <a:uFillTx/>
                <a:latin typeface="Arial"/>
                <a:ea typeface="等线"/>
                <a:cs typeface="+mn-cs"/>
              </a:rPr>
              <a:t> — The chat UI keeps the user’s original wording; the outbound request uses short </a:t>
            </a:r>
            <a:r>
              <a:rPr kumimoji="0" lang="en-US" altLang="zh-CN" sz="1800" b="1" i="0" u="none" strike="noStrike" kern="1200" cap="none" spc="0" normalizeH="0" baseline="0" noProof="0" dirty="0">
                <a:ln>
                  <a:noFill/>
                </a:ln>
                <a:solidFill>
                  <a:prstClr val="black"/>
                </a:solidFill>
                <a:effectLst/>
                <a:uLnTx/>
                <a:uFillTx/>
                <a:latin typeface="Arial"/>
                <a:ea typeface="等线"/>
                <a:cs typeface="+mn-cs"/>
              </a:rPr>
              <a:t>plot references</a:t>
            </a:r>
            <a:r>
              <a:rPr kumimoji="0" lang="en-US" altLang="zh-CN" sz="1800" b="0" i="0" u="none" strike="noStrike" kern="1200" cap="none" spc="0" normalizeH="0" baseline="0" noProof="0" dirty="0">
                <a:ln>
                  <a:noFill/>
                </a:ln>
                <a:solidFill>
                  <a:prstClr val="black"/>
                </a:solidFill>
                <a:effectLst/>
                <a:uLnTx/>
                <a:uFillTx/>
                <a:latin typeface="Arial"/>
                <a:ea typeface="等线"/>
                <a:cs typeface="+mn-cs"/>
              </a:rPr>
              <a:t> in the user turn and moves full histogram data into the </a:t>
            </a:r>
            <a:r>
              <a:rPr kumimoji="0" lang="en-US" altLang="zh-CN" sz="1800" b="1" i="0" u="none" strike="noStrike" kern="1200" cap="none" spc="0" normalizeH="0" baseline="0" noProof="0" dirty="0">
                <a:ln>
                  <a:noFill/>
                </a:ln>
                <a:solidFill>
                  <a:prstClr val="black"/>
                </a:solidFill>
                <a:effectLst/>
                <a:uLnTx/>
                <a:uFillTx/>
                <a:latin typeface="Arial"/>
                <a:ea typeface="等线"/>
                <a:cs typeface="+mn-cs"/>
              </a:rPr>
              <a:t>system</a:t>
            </a:r>
            <a:r>
              <a:rPr kumimoji="0" lang="en-US" altLang="zh-CN" sz="1800" b="0" i="0" u="none" strike="noStrike" kern="1200" cap="none" spc="0" normalizeH="0" baseline="0" noProof="0" dirty="0">
                <a:ln>
                  <a:noFill/>
                </a:ln>
                <a:solidFill>
                  <a:prstClr val="black"/>
                </a:solidFill>
                <a:effectLst/>
                <a:uLnTx/>
                <a:uFillTx/>
                <a:latin typeface="Arial"/>
                <a:ea typeface="等线"/>
                <a:cs typeface="+mn-cs"/>
              </a:rPr>
              <a:t> prompt.</a:t>
            </a:r>
          </a:p>
          <a:p>
            <a:pPr marL="285750" marR="0" lvl="0" indent="-285750" algn="l" defTabSz="914400" rtl="0" eaLnBrk="1" fontAlgn="auto" latinLnBrk="0" hangingPunct="1">
              <a:lnSpc>
                <a:spcPts val="2500"/>
              </a:lnSpc>
              <a:spcBef>
                <a:spcPts val="600"/>
              </a:spcBef>
              <a:spcAft>
                <a:spcPts val="600"/>
              </a:spcAft>
              <a:buClrTx/>
              <a:buSzTx/>
              <a:buFont typeface="Wingdings" panose="05000000000000000000" pitchFamily="2" charset="2"/>
              <a:buChar char="l"/>
              <a:tabLst/>
              <a:defRPr/>
            </a:pPr>
            <a:r>
              <a:rPr kumimoji="0" lang="en-US" altLang="zh-CN" sz="1800" b="1" i="0" u="none" strike="noStrike" kern="1200" cap="none" spc="0" normalizeH="0" baseline="0" noProof="0" dirty="0">
                <a:ln>
                  <a:noFill/>
                </a:ln>
                <a:solidFill>
                  <a:prstClr val="black"/>
                </a:solidFill>
                <a:effectLst/>
                <a:uLnTx/>
                <a:uFillTx/>
                <a:latin typeface="Arial"/>
                <a:ea typeface="等线"/>
                <a:cs typeface="+mn-cs"/>
              </a:rPr>
              <a:t>Structured digest, not vision</a:t>
            </a:r>
            <a:r>
              <a:rPr kumimoji="0" lang="en-US" altLang="zh-CN" sz="1800" b="0" i="0" u="none" strike="noStrike" kern="1200" cap="none" spc="0" normalizeH="0" baseline="0" noProof="0" dirty="0">
                <a:ln>
                  <a:noFill/>
                </a:ln>
                <a:solidFill>
                  <a:prstClr val="black"/>
                </a:solidFill>
                <a:effectLst/>
                <a:uLnTx/>
                <a:uFillTx/>
                <a:latin typeface="Arial"/>
                <a:ea typeface="等线"/>
                <a:cs typeface="+mn-cs"/>
              </a:rPr>
              <a:t> — The platform materializes filtered ROOT JSON on the server; messages are </a:t>
            </a:r>
            <a:r>
              <a:rPr kumimoji="0" lang="en-US" altLang="zh-CN" sz="1800" b="1" i="0" u="none" strike="noStrike" kern="1200" cap="none" spc="0" normalizeH="0" baseline="0" noProof="0" dirty="0">
                <a:ln>
                  <a:noFill/>
                </a:ln>
                <a:solidFill>
                  <a:prstClr val="black"/>
                </a:solidFill>
                <a:effectLst/>
                <a:uLnTx/>
                <a:uFillTx/>
                <a:latin typeface="Arial"/>
                <a:ea typeface="等线"/>
                <a:cs typeface="+mn-cs"/>
              </a:rPr>
              <a:t>text-only</a:t>
            </a:r>
            <a:r>
              <a:rPr kumimoji="0" lang="en-US" altLang="zh-CN" sz="1800" b="0" i="0" u="none" strike="noStrike" kern="1200" cap="none" spc="0" normalizeH="0" baseline="0" noProof="0" dirty="0">
                <a:ln>
                  <a:noFill/>
                </a:ln>
                <a:solidFill>
                  <a:prstClr val="black"/>
                </a:solidFill>
                <a:effectLst/>
                <a:uLnTx/>
                <a:uFillTx/>
                <a:latin typeface="Arial"/>
                <a:ea typeface="等线"/>
                <a:cs typeface="+mn-cs"/>
              </a:rPr>
              <a:t> (no screenshots or multimodal API).</a:t>
            </a:r>
          </a:p>
          <a:p>
            <a:pPr marL="285750" marR="0" lvl="0" indent="-285750" algn="l" defTabSz="914400" rtl="0" eaLnBrk="1" fontAlgn="auto" latinLnBrk="0" hangingPunct="1">
              <a:lnSpc>
                <a:spcPts val="2500"/>
              </a:lnSpc>
              <a:spcBef>
                <a:spcPts val="600"/>
              </a:spcBef>
              <a:spcAft>
                <a:spcPts val="600"/>
              </a:spcAft>
              <a:buClrTx/>
              <a:buSzTx/>
              <a:buFont typeface="Wingdings" panose="05000000000000000000" pitchFamily="2" charset="2"/>
              <a:buChar char="l"/>
              <a:tabLst/>
              <a:defRPr/>
            </a:pPr>
            <a:r>
              <a:rPr kumimoji="0" lang="en-US" altLang="zh-CN" sz="1800" b="1" i="0" u="none" strike="noStrike" kern="1200" cap="none" spc="0" normalizeH="0" baseline="0" noProof="0" dirty="0">
                <a:ln>
                  <a:noFill/>
                </a:ln>
                <a:solidFill>
                  <a:prstClr val="black"/>
                </a:solidFill>
                <a:effectLst/>
                <a:uLnTx/>
                <a:uFillTx/>
                <a:latin typeface="Arial"/>
                <a:ea typeface="等线"/>
                <a:cs typeface="+mn-cs"/>
              </a:rPr>
              <a:t>Grounded answers</a:t>
            </a:r>
            <a:r>
              <a:rPr kumimoji="0" lang="en-US" altLang="zh-CN" sz="1800" b="0" i="0" u="none" strike="noStrike" kern="1200" cap="none" spc="0" normalizeH="0" baseline="0" noProof="0" dirty="0">
                <a:ln>
                  <a:noFill/>
                </a:ln>
                <a:solidFill>
                  <a:prstClr val="black"/>
                </a:solidFill>
                <a:effectLst/>
                <a:uLnTx/>
                <a:uFillTx/>
                <a:latin typeface="Arial"/>
                <a:ea typeface="等线"/>
                <a:cs typeface="+mn-cs"/>
              </a:rPr>
              <a:t> — Responses must cite attached plots and use only injected data — no invented metrics or sign-off conclusions.</a:t>
            </a:r>
          </a:p>
        </p:txBody>
      </p:sp>
    </p:spTree>
    <p:extLst>
      <p:ext uri="{BB962C8B-B14F-4D97-AF65-F5344CB8AC3E}">
        <p14:creationId xmlns:p14="http://schemas.microsoft.com/office/powerpoint/2010/main" val="361461138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EA4F82-3698-B7B3-8306-753CD8FE9EA2}"/>
            </a:ext>
          </a:extLst>
        </p:cNvPr>
        <p:cNvGrpSpPr/>
        <p:nvPr/>
      </p:nvGrpSpPr>
      <p:grpSpPr>
        <a:xfrm>
          <a:off x="0" y="0"/>
          <a:ext cx="0" cy="0"/>
          <a:chOff x="0" y="0"/>
          <a:chExt cx="0" cy="0"/>
        </a:xfrm>
      </p:grpSpPr>
      <p:sp>
        <p:nvSpPr>
          <p:cNvPr id="8" name="标题 1">
            <a:extLst>
              <a:ext uri="{FF2B5EF4-FFF2-40B4-BE49-F238E27FC236}">
                <a16:creationId xmlns:a16="http://schemas.microsoft.com/office/drawing/2014/main" id="{1663D21A-6977-4B57-65F8-D1633EC1D281}"/>
              </a:ext>
            </a:extLst>
          </p:cNvPr>
          <p:cNvSpPr>
            <a:spLocks noGrp="1"/>
          </p:cNvSpPr>
          <p:nvPr>
            <p:ph type="title"/>
          </p:nvPr>
        </p:nvSpPr>
        <p:spPr>
          <a:xfrm>
            <a:off x="99969" y="136526"/>
            <a:ext cx="10515600" cy="544512"/>
          </a:xfrm>
        </p:spPr>
        <p:txBody>
          <a:bodyPr/>
          <a:lstStyle/>
          <a:p>
            <a:r>
              <a:rPr lang="en-US" altLang="zh-CN" dirty="0"/>
              <a:t>AI implementation – Copilot  details</a:t>
            </a:r>
            <a:endParaRPr lang="zh-CN" altLang="en-US" dirty="0"/>
          </a:p>
        </p:txBody>
      </p:sp>
      <p:sp>
        <p:nvSpPr>
          <p:cNvPr id="11" name="文本框 10">
            <a:extLst>
              <a:ext uri="{FF2B5EF4-FFF2-40B4-BE49-F238E27FC236}">
                <a16:creationId xmlns:a16="http://schemas.microsoft.com/office/drawing/2014/main" id="{708254AD-4A65-0268-76E6-8799D1CFBB12}"/>
              </a:ext>
            </a:extLst>
          </p:cNvPr>
          <p:cNvSpPr txBox="1"/>
          <p:nvPr/>
        </p:nvSpPr>
        <p:spPr>
          <a:xfrm>
            <a:off x="299735" y="1093926"/>
            <a:ext cx="7092401" cy="4862870"/>
          </a:xfrm>
          <a:prstGeom prst="rect">
            <a:avLst/>
          </a:prstGeom>
          <a:noFill/>
        </p:spPr>
        <p:txBody>
          <a:bodyPr wrap="square">
            <a:spAutoFit/>
          </a:bodyPr>
          <a:lstStyle/>
          <a:p>
            <a:pPr marL="285750" indent="-285750">
              <a:spcBef>
                <a:spcPts val="600"/>
              </a:spcBef>
              <a:spcAft>
                <a:spcPts val="600"/>
              </a:spcAft>
              <a:buSzPct val="88000"/>
              <a:buFont typeface="Wingdings" panose="05000000000000000000" pitchFamily="2" charset="2"/>
              <a:buChar char="l"/>
            </a:pPr>
            <a:r>
              <a:rPr lang="en-US" altLang="zh-CN" dirty="0"/>
              <a:t>OpenAI-Compatible Message Format</a:t>
            </a:r>
          </a:p>
          <a:p>
            <a:pPr marL="576000" lvl="1" indent="-285750">
              <a:spcBef>
                <a:spcPts val="600"/>
              </a:spcBef>
              <a:spcAft>
                <a:spcPts val="600"/>
              </a:spcAft>
              <a:buSzPct val="88000"/>
              <a:buFont typeface="Wingdings" panose="05000000000000000000" pitchFamily="2" charset="2"/>
              <a:buChar char="l"/>
            </a:pPr>
            <a:r>
              <a:rPr lang="en-US" altLang="zh-CN" sz="1600" dirty="0"/>
              <a:t>Standard { role, content } message array.</a:t>
            </a:r>
          </a:p>
          <a:p>
            <a:pPr marL="576000" lvl="1" indent="-285750">
              <a:spcBef>
                <a:spcPts val="600"/>
              </a:spcBef>
              <a:spcAft>
                <a:spcPts val="600"/>
              </a:spcAft>
              <a:buSzPct val="88000"/>
              <a:buFont typeface="Wingdings" panose="05000000000000000000" pitchFamily="2" charset="2"/>
              <a:buChar char="l"/>
            </a:pPr>
            <a:r>
              <a:rPr lang="en-US" altLang="zh-CN" sz="1600" dirty="0"/>
              <a:t>Text only — no screenshots, no </a:t>
            </a:r>
            <a:r>
              <a:rPr lang="en-US" altLang="zh-CN" sz="1600" dirty="0" err="1"/>
              <a:t>image_url</a:t>
            </a:r>
            <a:r>
              <a:rPr lang="en-US" altLang="zh-CN" sz="1600" dirty="0"/>
              <a:t>, no vision API.</a:t>
            </a:r>
          </a:p>
          <a:p>
            <a:pPr marL="285750" indent="-285750">
              <a:spcBef>
                <a:spcPts val="600"/>
              </a:spcBef>
              <a:spcAft>
                <a:spcPts val="600"/>
              </a:spcAft>
              <a:buSzPct val="88000"/>
              <a:buFont typeface="Wingdings" panose="05000000000000000000" pitchFamily="2" charset="2"/>
              <a:buChar char="l"/>
            </a:pPr>
            <a:r>
              <a:rPr lang="en-US" altLang="zh-CN" dirty="0"/>
              <a:t>Dual-Track Representation (Display ≠ Model)</a:t>
            </a:r>
          </a:p>
          <a:p>
            <a:pPr marL="285750" indent="-285750">
              <a:spcBef>
                <a:spcPts val="600"/>
              </a:spcBef>
              <a:spcAft>
                <a:spcPts val="600"/>
              </a:spcAft>
              <a:buSzPct val="88000"/>
              <a:buFont typeface="Wingdings" panose="05000000000000000000" pitchFamily="2" charset="2"/>
              <a:buChar char="l"/>
            </a:pPr>
            <a:r>
              <a:rPr lang="en-US" altLang="zh-CN" dirty="0"/>
              <a:t>Layered System Prompt</a:t>
            </a:r>
          </a:p>
          <a:p>
            <a:pPr marL="576000" lvl="1" indent="-285750">
              <a:spcBef>
                <a:spcPts val="600"/>
              </a:spcBef>
              <a:spcAft>
                <a:spcPts val="600"/>
              </a:spcAft>
              <a:buSzPct val="88000"/>
              <a:buFont typeface="Wingdings" panose="05000000000000000000" pitchFamily="2" charset="2"/>
              <a:buChar char="l"/>
            </a:pPr>
            <a:r>
              <a:rPr lang="en-US" altLang="zh-CN" sz="1600" dirty="0"/>
              <a:t>[Workbench scope] — breadcrumb workflow path (e.g. Perform → tag → platform → category).</a:t>
            </a:r>
          </a:p>
          <a:p>
            <a:pPr marL="576000" lvl="1" indent="-285750">
              <a:spcBef>
                <a:spcPts val="600"/>
              </a:spcBef>
              <a:spcAft>
                <a:spcPts val="600"/>
              </a:spcAft>
              <a:buSzPct val="88000"/>
              <a:buFont typeface="Wingdings" panose="05000000000000000000" pitchFamily="2" charset="2"/>
              <a:buChar char="l"/>
            </a:pPr>
            <a:r>
              <a:rPr lang="en-US" altLang="zh-CN" sz="1600" dirty="0"/>
              <a:t>Instructions — role, tone, citation rules, anti-hallucination constraints.</a:t>
            </a:r>
          </a:p>
          <a:p>
            <a:pPr marL="576000" lvl="1" indent="-285750">
              <a:spcBef>
                <a:spcPts val="600"/>
              </a:spcBef>
              <a:spcAft>
                <a:spcPts val="600"/>
              </a:spcAft>
              <a:buSzPct val="88000"/>
              <a:buFont typeface="Wingdings" panose="05000000000000000000" pitchFamily="2" charset="2"/>
              <a:buChar char="l"/>
            </a:pPr>
            <a:r>
              <a:rPr lang="en-US" altLang="zh-CN" sz="1600" dirty="0"/>
              <a:t>[Context Data] — XML-wrapped structured JSON pool.</a:t>
            </a:r>
          </a:p>
          <a:p>
            <a:pPr marL="285750" indent="-285750">
              <a:spcBef>
                <a:spcPts val="600"/>
              </a:spcBef>
              <a:spcAft>
                <a:spcPts val="600"/>
              </a:spcAft>
              <a:buSzPct val="88000"/>
              <a:buFont typeface="Wingdings" panose="05000000000000000000" pitchFamily="2" charset="2"/>
              <a:buChar char="l"/>
            </a:pPr>
            <a:r>
              <a:rPr lang="sv-SE" altLang="zh-CN" dirty="0"/>
              <a:t>XML Tags Delimit Data Boundaries</a:t>
            </a:r>
          </a:p>
          <a:p>
            <a:pPr marL="285750" indent="-285750">
              <a:spcBef>
                <a:spcPts val="600"/>
              </a:spcBef>
              <a:spcAft>
                <a:spcPts val="600"/>
              </a:spcAft>
              <a:buSzPct val="88000"/>
              <a:buFont typeface="Wingdings" panose="05000000000000000000" pitchFamily="2" charset="2"/>
              <a:buChar char="l"/>
            </a:pPr>
            <a:r>
              <a:rPr lang="en-US" altLang="zh-CN" dirty="0"/>
              <a:t>Server-Side Materialize (Not Client Upload)</a:t>
            </a:r>
          </a:p>
          <a:p>
            <a:pPr marL="285750" indent="-285750">
              <a:spcBef>
                <a:spcPts val="600"/>
              </a:spcBef>
              <a:spcAft>
                <a:spcPts val="600"/>
              </a:spcAft>
              <a:buSzPct val="88000"/>
              <a:buFont typeface="Wingdings" panose="05000000000000000000" pitchFamily="2" charset="2"/>
              <a:buChar char="l"/>
            </a:pPr>
            <a:r>
              <a:rPr lang="en-US" altLang="zh-CN" dirty="0"/>
              <a:t>Human vs. Model Perception</a:t>
            </a:r>
            <a:endParaRPr lang="zh-CN" altLang="en-US" dirty="0"/>
          </a:p>
        </p:txBody>
      </p:sp>
      <p:pic>
        <p:nvPicPr>
          <p:cNvPr id="15" name="图片 14">
            <a:extLst>
              <a:ext uri="{FF2B5EF4-FFF2-40B4-BE49-F238E27FC236}">
                <a16:creationId xmlns:a16="http://schemas.microsoft.com/office/drawing/2014/main" id="{ABEA8F2F-B98A-A8DA-6B5E-6E9A986FB937}"/>
              </a:ext>
            </a:extLst>
          </p:cNvPr>
          <p:cNvPicPr>
            <a:picLocks noChangeAspect="1"/>
          </p:cNvPicPr>
          <p:nvPr/>
        </p:nvPicPr>
        <p:blipFill>
          <a:blip r:embed="rId2"/>
          <a:stretch>
            <a:fillRect/>
          </a:stretch>
        </p:blipFill>
        <p:spPr>
          <a:xfrm>
            <a:off x="7591901" y="136526"/>
            <a:ext cx="4047642" cy="6588000"/>
          </a:xfrm>
          <a:prstGeom prst="rect">
            <a:avLst/>
          </a:prstGeom>
        </p:spPr>
      </p:pic>
    </p:spTree>
    <p:extLst>
      <p:ext uri="{BB962C8B-B14F-4D97-AF65-F5344CB8AC3E}">
        <p14:creationId xmlns:p14="http://schemas.microsoft.com/office/powerpoint/2010/main" val="372484591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0E26B5-9D21-985C-53C0-E40AEE7572AC}"/>
            </a:ext>
          </a:extLst>
        </p:cNvPr>
        <p:cNvGrpSpPr/>
        <p:nvPr/>
      </p:nvGrpSpPr>
      <p:grpSpPr>
        <a:xfrm>
          <a:off x="0" y="0"/>
          <a:ext cx="0" cy="0"/>
          <a:chOff x="0" y="0"/>
          <a:chExt cx="0" cy="0"/>
        </a:xfrm>
      </p:grpSpPr>
      <p:pic>
        <p:nvPicPr>
          <p:cNvPr id="13" name="图片 12">
            <a:extLst>
              <a:ext uri="{FF2B5EF4-FFF2-40B4-BE49-F238E27FC236}">
                <a16:creationId xmlns:a16="http://schemas.microsoft.com/office/drawing/2014/main" id="{0DE9FB1D-E763-A3C3-D909-03DFB5E1B197}"/>
              </a:ext>
            </a:extLst>
          </p:cNvPr>
          <p:cNvPicPr>
            <a:picLocks noChangeAspect="1"/>
          </p:cNvPicPr>
          <p:nvPr/>
        </p:nvPicPr>
        <p:blipFill>
          <a:blip r:embed="rId3"/>
          <a:stretch>
            <a:fillRect/>
          </a:stretch>
        </p:blipFill>
        <p:spPr>
          <a:xfrm>
            <a:off x="7109761" y="91149"/>
            <a:ext cx="4982270" cy="6630325"/>
          </a:xfrm>
          <a:prstGeom prst="rect">
            <a:avLst/>
          </a:prstGeom>
        </p:spPr>
      </p:pic>
      <p:sp>
        <p:nvSpPr>
          <p:cNvPr id="4" name="灯片编号占位符 3">
            <a:extLst>
              <a:ext uri="{FF2B5EF4-FFF2-40B4-BE49-F238E27FC236}">
                <a16:creationId xmlns:a16="http://schemas.microsoft.com/office/drawing/2014/main" id="{B2538347-41A9-8177-02C2-FAE083E469AA}"/>
              </a:ext>
            </a:extLst>
          </p:cNvPr>
          <p:cNvSpPr>
            <a:spLocks noGrp="1"/>
          </p:cNvSpPr>
          <p:nvPr>
            <p:ph type="sldNum" sz="quarter" idx="12"/>
          </p:nvPr>
        </p:nvSpPr>
        <p:spPr/>
        <p:txBody>
          <a:bodyPr/>
          <a:lstStyle/>
          <a:p>
            <a:fld id="{91AC1DA6-9D5B-4A20-B377-D43FC804AC2B}" type="slidenum">
              <a:rPr lang="zh-CN" altLang="en-US" smtClean="0"/>
              <a:t>23</a:t>
            </a:fld>
            <a:endParaRPr lang="zh-CN" altLang="en-US"/>
          </a:p>
        </p:txBody>
      </p:sp>
      <p:sp>
        <p:nvSpPr>
          <p:cNvPr id="7" name="标题 1">
            <a:extLst>
              <a:ext uri="{FF2B5EF4-FFF2-40B4-BE49-F238E27FC236}">
                <a16:creationId xmlns:a16="http://schemas.microsoft.com/office/drawing/2014/main" id="{FFD69209-223D-2289-F0BD-D884EF143EDE}"/>
              </a:ext>
            </a:extLst>
          </p:cNvPr>
          <p:cNvSpPr>
            <a:spLocks noGrp="1"/>
          </p:cNvSpPr>
          <p:nvPr>
            <p:ph type="title"/>
          </p:nvPr>
        </p:nvSpPr>
        <p:spPr>
          <a:xfrm>
            <a:off x="99969" y="136526"/>
            <a:ext cx="10515600" cy="544512"/>
          </a:xfrm>
        </p:spPr>
        <p:txBody>
          <a:bodyPr/>
          <a:lstStyle/>
          <a:p>
            <a:r>
              <a:rPr lang="en-US" altLang="zh-CN" dirty="0"/>
              <a:t>AI implementation – </a:t>
            </a:r>
            <a:r>
              <a:rPr lang="en-US" altLang="zh-CN" dirty="0" err="1"/>
              <a:t>GitBot</a:t>
            </a:r>
            <a:r>
              <a:rPr lang="en-US" altLang="zh-CN" dirty="0"/>
              <a:t> details</a:t>
            </a:r>
            <a:endParaRPr lang="zh-CN" altLang="en-US" dirty="0"/>
          </a:p>
        </p:txBody>
      </p:sp>
      <p:sp>
        <p:nvSpPr>
          <p:cNvPr id="15" name="文本框 14">
            <a:extLst>
              <a:ext uri="{FF2B5EF4-FFF2-40B4-BE49-F238E27FC236}">
                <a16:creationId xmlns:a16="http://schemas.microsoft.com/office/drawing/2014/main" id="{65885246-794A-A4B4-6DF8-43F71B36FDF8}"/>
              </a:ext>
            </a:extLst>
          </p:cNvPr>
          <p:cNvSpPr txBox="1"/>
          <p:nvPr/>
        </p:nvSpPr>
        <p:spPr>
          <a:xfrm>
            <a:off x="290014" y="969582"/>
            <a:ext cx="6656695" cy="4503797"/>
          </a:xfrm>
          <a:prstGeom prst="rect">
            <a:avLst/>
          </a:prstGeom>
          <a:noFill/>
        </p:spPr>
        <p:txBody>
          <a:bodyPr wrap="square">
            <a:spAutoFit/>
          </a:bodyPr>
          <a:lstStyle/>
          <a:p>
            <a:pPr marL="285750" indent="-285750">
              <a:lnSpc>
                <a:spcPct val="150000"/>
              </a:lnSpc>
              <a:spcBef>
                <a:spcPts val="600"/>
              </a:spcBef>
              <a:spcAft>
                <a:spcPts val="600"/>
              </a:spcAft>
              <a:buFont typeface="Wingdings" panose="05000000000000000000" pitchFamily="2" charset="2"/>
              <a:buChar char="l"/>
            </a:pPr>
            <a:r>
              <a:rPr lang="en-US" altLang="zh-CN" b="1" dirty="0"/>
              <a:t>One agent, two entry points</a:t>
            </a:r>
            <a:r>
              <a:rPr lang="en-US" altLang="zh-CN" dirty="0"/>
              <a:t> — Dashboard </a:t>
            </a:r>
            <a:r>
              <a:rPr lang="en-US" altLang="zh-CN" dirty="0" err="1"/>
              <a:t>GitBot</a:t>
            </a:r>
            <a:r>
              <a:rPr lang="en-US" altLang="zh-CN" dirty="0"/>
              <a:t> and </a:t>
            </a:r>
            <a:r>
              <a:rPr lang="en-US" altLang="zh-CN" dirty="0" err="1"/>
              <a:t>Mattermost</a:t>
            </a:r>
            <a:r>
              <a:rPr lang="en-US" altLang="zh-CN" dirty="0"/>
              <a:t> invoke the same </a:t>
            </a:r>
            <a:r>
              <a:rPr lang="en-US" altLang="zh-CN" dirty="0" err="1"/>
              <a:t>OpenClaw</a:t>
            </a:r>
            <a:r>
              <a:rPr lang="en-US" altLang="zh-CN" dirty="0"/>
              <a:t> agent and the </a:t>
            </a:r>
            <a:r>
              <a:rPr lang="en-US" altLang="zh-CN" b="1" dirty="0"/>
              <a:t>GitLab CI </a:t>
            </a:r>
            <a:r>
              <a:rPr lang="en-US" altLang="zh-CN" b="1" dirty="0" err="1"/>
              <a:t>ChatOps</a:t>
            </a:r>
            <a:r>
              <a:rPr lang="en-US" altLang="zh-CN" dirty="0"/>
              <a:t> skill.</a:t>
            </a:r>
          </a:p>
          <a:p>
            <a:pPr marL="285750" indent="-285750">
              <a:lnSpc>
                <a:spcPct val="150000"/>
              </a:lnSpc>
              <a:spcBef>
                <a:spcPts val="600"/>
              </a:spcBef>
              <a:spcAft>
                <a:spcPts val="600"/>
              </a:spcAft>
              <a:buFont typeface="Wingdings" panose="05000000000000000000" pitchFamily="2" charset="2"/>
              <a:buChar char="l"/>
            </a:pPr>
            <a:r>
              <a:rPr lang="en-US" altLang="zh-CN" b="1" dirty="0"/>
              <a:t>Skill-driven behavior</a:t>
            </a:r>
            <a:r>
              <a:rPr lang="en-US" altLang="zh-CN" dirty="0"/>
              <a:t> — Agent rules, dashboard instructions, quick commands, and a </a:t>
            </a:r>
            <a:r>
              <a:rPr lang="en-US" altLang="zh-CN" b="1" dirty="0"/>
              <a:t>deterministic command executor</a:t>
            </a:r>
            <a:r>
              <a:rPr lang="en-US" altLang="zh-CN" dirty="0"/>
              <a:t> all live in one skill bundle (not ad-hoc prompts).</a:t>
            </a:r>
          </a:p>
          <a:p>
            <a:pPr marL="285750" indent="-285750">
              <a:lnSpc>
                <a:spcPct val="150000"/>
              </a:lnSpc>
              <a:spcBef>
                <a:spcPts val="600"/>
              </a:spcBef>
              <a:spcAft>
                <a:spcPts val="600"/>
              </a:spcAft>
              <a:buFont typeface="Wingdings" panose="05000000000000000000" pitchFamily="2" charset="2"/>
              <a:buChar char="l"/>
            </a:pPr>
            <a:r>
              <a:rPr lang="en-US" altLang="zh-CN" b="1" dirty="0"/>
              <a:t>Auditable replies</a:t>
            </a:r>
            <a:r>
              <a:rPr lang="en-US" altLang="zh-CN" dirty="0"/>
              <a:t> — Actions go through the packaged executor with branch policy guards; answers follow </a:t>
            </a:r>
            <a:r>
              <a:rPr lang="en-US" altLang="zh-CN" b="1" dirty="0"/>
              <a:t>Execution Facts → Diagnosis &amp; Next Step</a:t>
            </a:r>
            <a:r>
              <a:rPr lang="en-US" altLang="zh-CN" dirty="0"/>
              <a:t> (no fabricated pipeline results).</a:t>
            </a:r>
          </a:p>
        </p:txBody>
      </p:sp>
    </p:spTree>
    <p:extLst>
      <p:ext uri="{BB962C8B-B14F-4D97-AF65-F5344CB8AC3E}">
        <p14:creationId xmlns:p14="http://schemas.microsoft.com/office/powerpoint/2010/main" val="397094140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F9EA65-C976-1353-AA96-4A9809FFFB77}"/>
            </a:ext>
          </a:extLst>
        </p:cNvPr>
        <p:cNvGrpSpPr/>
        <p:nvPr/>
      </p:nvGrpSpPr>
      <p:grpSpPr>
        <a:xfrm>
          <a:off x="0" y="0"/>
          <a:ext cx="0" cy="0"/>
          <a:chOff x="0" y="0"/>
          <a:chExt cx="0" cy="0"/>
        </a:xfrm>
      </p:grpSpPr>
      <p:sp>
        <p:nvSpPr>
          <p:cNvPr id="2" name="标题 1">
            <a:extLst>
              <a:ext uri="{FF2B5EF4-FFF2-40B4-BE49-F238E27FC236}">
                <a16:creationId xmlns:a16="http://schemas.microsoft.com/office/drawing/2014/main" id="{E2C41E89-E626-DD5F-89AC-958C5DAA96C9}"/>
              </a:ext>
            </a:extLst>
          </p:cNvPr>
          <p:cNvSpPr>
            <a:spLocks noGrp="1"/>
          </p:cNvSpPr>
          <p:nvPr>
            <p:ph type="title"/>
          </p:nvPr>
        </p:nvSpPr>
        <p:spPr/>
        <p:txBody>
          <a:bodyPr/>
          <a:lstStyle/>
          <a:p>
            <a:r>
              <a:rPr lang="en-US" altLang="zh-CN" dirty="0"/>
              <a:t>Dashboard - </a:t>
            </a:r>
            <a:r>
              <a:rPr lang="en-US" altLang="zh-CN" dirty="0" err="1"/>
              <a:t>WorkOps</a:t>
            </a:r>
            <a:endParaRPr lang="zh-CN" altLang="en-US" dirty="0"/>
          </a:p>
        </p:txBody>
      </p:sp>
      <p:sp>
        <p:nvSpPr>
          <p:cNvPr id="4" name="灯片编号占位符 3">
            <a:extLst>
              <a:ext uri="{FF2B5EF4-FFF2-40B4-BE49-F238E27FC236}">
                <a16:creationId xmlns:a16="http://schemas.microsoft.com/office/drawing/2014/main" id="{99B7FB41-6ED0-1D4D-9457-81CAD5E9F45D}"/>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1AC1DA6-9D5B-4A20-B377-D43FC804AC2B}" type="slidenum">
              <a:rPr kumimoji="0" lang="zh-CN" altLang="en-US" sz="1200" b="0" i="0" u="none" strike="noStrike" kern="1200" cap="none" spc="0" normalizeH="0" baseline="0" noProof="0" smtClean="0">
                <a:ln>
                  <a:noFill/>
                </a:ln>
                <a:solidFill>
                  <a:prstClr val="black">
                    <a:tint val="75000"/>
                  </a:prstClr>
                </a:solidFill>
                <a:effectLst/>
                <a:uLnTx/>
                <a:uFillTx/>
                <a:latin typeface="Arial"/>
                <a:ea typeface="等线"/>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zh-CN" altLang="en-US" sz="1200" b="0" i="0" u="none" strike="noStrike" kern="1200" cap="none" spc="0" normalizeH="0" baseline="0" noProof="0">
              <a:ln>
                <a:noFill/>
              </a:ln>
              <a:solidFill>
                <a:prstClr val="black">
                  <a:tint val="75000"/>
                </a:prstClr>
              </a:solidFill>
              <a:effectLst/>
              <a:uLnTx/>
              <a:uFillTx/>
              <a:latin typeface="Arial"/>
              <a:ea typeface="等线"/>
              <a:cs typeface="+mn-cs"/>
            </a:endParaRPr>
          </a:p>
        </p:txBody>
      </p:sp>
      <p:sp>
        <p:nvSpPr>
          <p:cNvPr id="3" name="文本框 2">
            <a:extLst>
              <a:ext uri="{FF2B5EF4-FFF2-40B4-BE49-F238E27FC236}">
                <a16:creationId xmlns:a16="http://schemas.microsoft.com/office/drawing/2014/main" id="{8B6BE552-F750-A503-05C0-628A5D41D724}"/>
              </a:ext>
            </a:extLst>
          </p:cNvPr>
          <p:cNvSpPr txBox="1"/>
          <p:nvPr/>
        </p:nvSpPr>
        <p:spPr>
          <a:xfrm>
            <a:off x="3875964" y="116394"/>
            <a:ext cx="4053385"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3200" b="1" i="0" u="none" strike="noStrike" kern="1200" cap="none" spc="0" normalizeH="0" baseline="0" noProof="0" dirty="0">
                <a:ln>
                  <a:noFill/>
                </a:ln>
                <a:solidFill>
                  <a:srgbClr val="FF0000"/>
                </a:solidFill>
                <a:effectLst/>
                <a:uLnTx/>
                <a:uFillTx/>
                <a:latin typeface="Arial"/>
                <a:ea typeface="等线"/>
                <a:cs typeface="+mn-cs"/>
              </a:rPr>
              <a:t>Problems</a:t>
            </a:r>
            <a:endParaRPr kumimoji="0" lang="zh-CN" altLang="en-US" sz="3200" b="1" i="0" u="none" strike="noStrike" kern="1200" cap="none" spc="0" normalizeH="0" baseline="0" noProof="0" dirty="0">
              <a:ln>
                <a:noFill/>
              </a:ln>
              <a:solidFill>
                <a:srgbClr val="FF0000"/>
              </a:solidFill>
              <a:effectLst/>
              <a:uLnTx/>
              <a:uFillTx/>
              <a:latin typeface="Arial"/>
              <a:ea typeface="等线"/>
              <a:cs typeface="+mn-cs"/>
            </a:endParaRPr>
          </a:p>
        </p:txBody>
      </p:sp>
      <p:graphicFrame>
        <p:nvGraphicFramePr>
          <p:cNvPr id="5" name="表格 4">
            <a:extLst>
              <a:ext uri="{FF2B5EF4-FFF2-40B4-BE49-F238E27FC236}">
                <a16:creationId xmlns:a16="http://schemas.microsoft.com/office/drawing/2014/main" id="{30BD7E36-7916-CE1A-7FF0-72851AD54975}"/>
              </a:ext>
            </a:extLst>
          </p:cNvPr>
          <p:cNvGraphicFramePr>
            <a:graphicFrameLocks noGrp="1"/>
          </p:cNvGraphicFramePr>
          <p:nvPr/>
        </p:nvGraphicFramePr>
        <p:xfrm>
          <a:off x="299144" y="1804999"/>
          <a:ext cx="11593710" cy="2123250"/>
        </p:xfrm>
        <a:graphic>
          <a:graphicData uri="http://schemas.openxmlformats.org/drawingml/2006/table">
            <a:tbl>
              <a:tblPr>
                <a:tableStyleId>{3B4B98B0-60AC-42C2-AFA5-B58CD77FA1E5}</a:tableStyleId>
              </a:tblPr>
              <a:tblGrid>
                <a:gridCol w="3290217">
                  <a:extLst>
                    <a:ext uri="{9D8B030D-6E8A-4147-A177-3AD203B41FA5}">
                      <a16:colId xmlns:a16="http://schemas.microsoft.com/office/drawing/2014/main" val="3197902257"/>
                    </a:ext>
                  </a:extLst>
                </a:gridCol>
                <a:gridCol w="4438923">
                  <a:extLst>
                    <a:ext uri="{9D8B030D-6E8A-4147-A177-3AD203B41FA5}">
                      <a16:colId xmlns:a16="http://schemas.microsoft.com/office/drawing/2014/main" val="1304678880"/>
                    </a:ext>
                  </a:extLst>
                </a:gridCol>
                <a:gridCol w="3864570">
                  <a:extLst>
                    <a:ext uri="{9D8B030D-6E8A-4147-A177-3AD203B41FA5}">
                      <a16:colId xmlns:a16="http://schemas.microsoft.com/office/drawing/2014/main" val="3378302190"/>
                    </a:ext>
                  </a:extLst>
                </a:gridCol>
              </a:tblGrid>
              <a:tr h="504000">
                <a:tc>
                  <a:txBody>
                    <a:bodyPr/>
                    <a:lstStyle/>
                    <a:p>
                      <a:pPr algn="l" fontAlgn="t">
                        <a:buNone/>
                      </a:pPr>
                      <a:r>
                        <a:rPr lang="en-US" sz="1800" b="1" kern="1200">
                          <a:solidFill>
                            <a:schemeClr val="tx1"/>
                          </a:solidFill>
                          <a:effectLst/>
                          <a:latin typeface="+mn-lt"/>
                          <a:ea typeface="+mn-ea"/>
                          <a:cs typeface="+mn-cs"/>
                        </a:rPr>
                        <a:t>Hard constraint</a:t>
                      </a:r>
                      <a:endParaRPr lang="en-US" sz="1800" b="1" kern="1200" dirty="0">
                        <a:solidFill>
                          <a:schemeClr val="tx1"/>
                        </a:solidFill>
                        <a:effectLst/>
                        <a:latin typeface="+mn-lt"/>
                        <a:ea typeface="+mn-ea"/>
                        <a:cs typeface="+mn-cs"/>
                      </a:endParaRPr>
                    </a:p>
                  </a:txBody>
                  <a:tcPr marL="85725" marR="85725" marT="47625" marB="47625"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tcPr>
                </a:tc>
                <a:tc>
                  <a:txBody>
                    <a:bodyPr/>
                    <a:lstStyle/>
                    <a:p>
                      <a:pPr algn="l" fontAlgn="t">
                        <a:buNone/>
                      </a:pPr>
                      <a:r>
                        <a:rPr lang="en-US" sz="1800" b="1" kern="1200" dirty="0">
                          <a:solidFill>
                            <a:schemeClr val="tx1"/>
                          </a:solidFill>
                          <a:effectLst/>
                          <a:latin typeface="+mn-lt"/>
                          <a:ea typeface="+mn-ea"/>
                          <a:cs typeface="+mn-cs"/>
                        </a:rPr>
                        <a:t>Target (HEP norm)</a:t>
                      </a:r>
                    </a:p>
                  </a:txBody>
                  <a:tcPr marL="85725" marR="85725" marT="47625" marB="47625"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tcPr>
                </a:tc>
                <a:tc>
                  <a:txBody>
                    <a:bodyPr/>
                    <a:lstStyle/>
                    <a:p>
                      <a:pPr algn="l" fontAlgn="t">
                        <a:buNone/>
                      </a:pPr>
                      <a:r>
                        <a:rPr lang="en-US" sz="1800" b="1" kern="1200" dirty="0">
                          <a:solidFill>
                            <a:schemeClr val="tx1"/>
                          </a:solidFill>
                          <a:effectLst/>
                          <a:latin typeface="+mn-lt"/>
                          <a:ea typeface="+mn-ea"/>
                          <a:cs typeface="+mn-cs"/>
                        </a:rPr>
                        <a:t>Current pilot </a:t>
                      </a:r>
                    </a:p>
                  </a:txBody>
                  <a:tcPr marL="85725" marR="85725" marT="47625" marB="47625"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tcPr>
                </a:tc>
                <a:extLst>
                  <a:ext uri="{0D108BD9-81ED-4DB2-BD59-A6C34878D82A}">
                    <a16:rowId xmlns:a16="http://schemas.microsoft.com/office/drawing/2014/main" val="486992199"/>
                  </a:ext>
                </a:extLst>
              </a:tr>
              <a:tr h="0">
                <a:tc>
                  <a:txBody>
                    <a:bodyPr/>
                    <a:lstStyle/>
                    <a:p>
                      <a:pPr algn="l" fontAlgn="t" latinLnBrk="0">
                        <a:lnSpc>
                          <a:spcPts val="2100"/>
                        </a:lnSpc>
                        <a:buNone/>
                      </a:pPr>
                      <a:r>
                        <a:rPr lang="en-US" sz="1600" b="0" kern="1200" dirty="0">
                          <a:solidFill>
                            <a:schemeClr val="tx1"/>
                          </a:solidFill>
                          <a:effectLst/>
                          <a:latin typeface="+mn-lt"/>
                          <a:ea typeface="+mn-ea"/>
                          <a:cs typeface="+mn-cs"/>
                        </a:rPr>
                        <a:t>Executor outbound HTTPS to control plane</a:t>
                      </a:r>
                    </a:p>
                  </a:txBody>
                  <a:tcPr marL="85725" marR="85725" marT="47625" marB="47625">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tcPr>
                </a:tc>
                <a:tc>
                  <a:txBody>
                    <a:bodyPr/>
                    <a:lstStyle/>
                    <a:p>
                      <a:pPr algn="l" fontAlgn="t" latinLnBrk="0">
                        <a:lnSpc>
                          <a:spcPts val="2100"/>
                        </a:lnSpc>
                        <a:buNone/>
                      </a:pPr>
                      <a:r>
                        <a:rPr lang="en-US" sz="1600" b="0" kern="1200">
                          <a:solidFill>
                            <a:schemeClr val="tx1"/>
                          </a:solidFill>
                          <a:effectLst/>
                          <a:latin typeface="+mn-lt"/>
                          <a:ea typeface="+mn-ea"/>
                          <a:cs typeface="+mn-cs"/>
                        </a:rPr>
                        <a:t>Poll + callback reachable from login node</a:t>
                      </a:r>
                      <a:endParaRPr lang="en-US" sz="1600" b="0" kern="1200" dirty="0">
                        <a:solidFill>
                          <a:schemeClr val="tx1"/>
                        </a:solidFill>
                        <a:effectLst/>
                        <a:latin typeface="+mn-lt"/>
                        <a:ea typeface="+mn-ea"/>
                        <a:cs typeface="+mn-cs"/>
                      </a:endParaRPr>
                    </a:p>
                  </a:txBody>
                  <a:tcPr marL="85725" marR="85725" marT="47625" marB="47625">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tcPr>
                </a:tc>
                <a:tc>
                  <a:txBody>
                    <a:bodyPr/>
                    <a:lstStyle/>
                    <a:p>
                      <a:pPr algn="l" fontAlgn="t" latinLnBrk="0">
                        <a:lnSpc>
                          <a:spcPts val="2100"/>
                        </a:lnSpc>
                        <a:buNone/>
                      </a:pPr>
                      <a:r>
                        <a:rPr lang="en-US" sz="1600" b="0" kern="1200">
                          <a:solidFill>
                            <a:schemeClr val="tx1"/>
                          </a:solidFill>
                          <a:effectLst/>
                          <a:latin typeface="+mn-lt"/>
                          <a:ea typeface="+mn-ea"/>
                          <a:cs typeface="+mn-cs"/>
                        </a:rPr>
                        <a:t>Outbound timeout → runs stuck Queued, work halted</a:t>
                      </a:r>
                    </a:p>
                  </a:txBody>
                  <a:tcPr marL="85725" marR="85725" marT="47625" marB="47625">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tcPr>
                </a:tc>
                <a:extLst>
                  <a:ext uri="{0D108BD9-81ED-4DB2-BD59-A6C34878D82A}">
                    <a16:rowId xmlns:a16="http://schemas.microsoft.com/office/drawing/2014/main" val="1402779406"/>
                  </a:ext>
                </a:extLst>
              </a:tr>
              <a:tr h="0">
                <a:tc>
                  <a:txBody>
                    <a:bodyPr/>
                    <a:lstStyle/>
                    <a:p>
                      <a:pPr algn="l" fontAlgn="t" latinLnBrk="0">
                        <a:lnSpc>
                          <a:spcPts val="2100"/>
                        </a:lnSpc>
                        <a:buNone/>
                      </a:pPr>
                      <a:r>
                        <a:rPr lang="en-US" sz="1600" b="0" kern="1200" dirty="0">
                          <a:solidFill>
                            <a:schemeClr val="tx1"/>
                          </a:solidFill>
                          <a:effectLst/>
                          <a:latin typeface="+mn-lt"/>
                          <a:ea typeface="+mn-ea"/>
                          <a:cs typeface="+mn-cs"/>
                        </a:rPr>
                        <a:t>Control plane on trusted network</a:t>
                      </a:r>
                    </a:p>
                  </a:txBody>
                  <a:tcPr marL="85725" marR="85725" marT="47625" marB="47625">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tcPr>
                </a:tc>
                <a:tc>
                  <a:txBody>
                    <a:bodyPr/>
                    <a:lstStyle/>
                    <a:p>
                      <a:pPr algn="l" fontAlgn="t" latinLnBrk="0">
                        <a:lnSpc>
                          <a:spcPts val="2100"/>
                        </a:lnSpc>
                        <a:buNone/>
                      </a:pPr>
                      <a:r>
                        <a:rPr lang="en-US" sz="1600" b="0" kern="1200">
                          <a:solidFill>
                            <a:schemeClr val="tx1"/>
                          </a:solidFill>
                          <a:effectLst/>
                          <a:latin typeface="+mn-lt"/>
                          <a:ea typeface="+mn-ea"/>
                          <a:cs typeface="+mn-cs"/>
                        </a:rPr>
                        <a:t>Intranet / edu / alliance VPN, HTTPS 443</a:t>
                      </a:r>
                      <a:endParaRPr lang="en-US" sz="1600" b="0" kern="1200" dirty="0">
                        <a:solidFill>
                          <a:schemeClr val="tx1"/>
                        </a:solidFill>
                        <a:effectLst/>
                        <a:latin typeface="+mn-lt"/>
                        <a:ea typeface="+mn-ea"/>
                        <a:cs typeface="+mn-cs"/>
                      </a:endParaRPr>
                    </a:p>
                  </a:txBody>
                  <a:tcPr marL="85725" marR="85725" marT="47625" marB="47625">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tcPr>
                </a:tc>
                <a:tc>
                  <a:txBody>
                    <a:bodyPr/>
                    <a:lstStyle/>
                    <a:p>
                      <a:pPr algn="l" fontAlgn="t" latinLnBrk="0">
                        <a:lnSpc>
                          <a:spcPts val="2100"/>
                        </a:lnSpc>
                        <a:buNone/>
                      </a:pPr>
                      <a:r>
                        <a:rPr lang="en-US" sz="1600" b="0" kern="1200" dirty="0">
                          <a:solidFill>
                            <a:schemeClr val="tx1"/>
                          </a:solidFill>
                          <a:effectLst/>
                          <a:latin typeface="+mn-lt"/>
                          <a:ea typeface="+mn-ea"/>
                          <a:cs typeface="+mn-cs"/>
                        </a:rPr>
                        <a:t>Interim public IP:8501, outside HEP trusted path</a:t>
                      </a:r>
                    </a:p>
                  </a:txBody>
                  <a:tcPr marL="85725" marR="85725" marT="47625" marB="47625">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tcPr>
                </a:tc>
                <a:extLst>
                  <a:ext uri="{0D108BD9-81ED-4DB2-BD59-A6C34878D82A}">
                    <a16:rowId xmlns:a16="http://schemas.microsoft.com/office/drawing/2014/main" val="3738057767"/>
                  </a:ext>
                </a:extLst>
              </a:tr>
              <a:tr h="0">
                <a:tc>
                  <a:txBody>
                    <a:bodyPr/>
                    <a:lstStyle/>
                    <a:p>
                      <a:pPr algn="l" fontAlgn="t" latinLnBrk="0">
                        <a:lnSpc>
                          <a:spcPts val="2100"/>
                        </a:lnSpc>
                        <a:buNone/>
                      </a:pPr>
                      <a:r>
                        <a:rPr lang="en-US" sz="1600" b="0" kern="1200">
                          <a:solidFill>
                            <a:schemeClr val="tx1"/>
                          </a:solidFill>
                          <a:effectLst/>
                          <a:latin typeface="+mn-lt"/>
                          <a:ea typeface="+mn-ea"/>
                          <a:cs typeface="+mn-cs"/>
                        </a:rPr>
                        <a:t>Cross-institution MOU</a:t>
                      </a:r>
                      <a:endParaRPr lang="en-US" sz="1600" b="0" kern="1200" dirty="0">
                        <a:solidFill>
                          <a:schemeClr val="tx1"/>
                        </a:solidFill>
                        <a:effectLst/>
                        <a:latin typeface="+mn-lt"/>
                        <a:ea typeface="+mn-ea"/>
                        <a:cs typeface="+mn-cs"/>
                      </a:endParaRPr>
                    </a:p>
                  </a:txBody>
                  <a:tcPr marL="85725" marR="85725" marT="47625" marB="47625">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tcPr>
                </a:tc>
                <a:tc>
                  <a:txBody>
                    <a:bodyPr/>
                    <a:lstStyle/>
                    <a:p>
                      <a:pPr algn="l" fontAlgn="t" latinLnBrk="0">
                        <a:lnSpc>
                          <a:spcPts val="2100"/>
                        </a:lnSpc>
                        <a:buNone/>
                      </a:pPr>
                      <a:r>
                        <a:rPr lang="en-US" sz="1600" b="0" kern="1200">
                          <a:solidFill>
                            <a:schemeClr val="tx1"/>
                          </a:solidFill>
                          <a:effectLst/>
                          <a:latin typeface="+mn-lt"/>
                          <a:ea typeface="+mn-ea"/>
                          <a:cs typeface="+mn-cs"/>
                        </a:rPr>
                        <a:t>Written agreement: egress, URL, port 443</a:t>
                      </a:r>
                      <a:endParaRPr lang="en-US" sz="1600" b="0" kern="1200" dirty="0">
                        <a:solidFill>
                          <a:schemeClr val="tx1"/>
                        </a:solidFill>
                        <a:effectLst/>
                        <a:latin typeface="+mn-lt"/>
                        <a:ea typeface="+mn-ea"/>
                        <a:cs typeface="+mn-cs"/>
                      </a:endParaRPr>
                    </a:p>
                  </a:txBody>
                  <a:tcPr marL="85725" marR="85725" marT="47625" marB="47625">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tcPr>
                </a:tc>
                <a:tc>
                  <a:txBody>
                    <a:bodyPr/>
                    <a:lstStyle/>
                    <a:p>
                      <a:pPr algn="l" fontAlgn="t" latinLnBrk="0">
                        <a:lnSpc>
                          <a:spcPts val="2100"/>
                        </a:lnSpc>
                        <a:buNone/>
                      </a:pPr>
                      <a:r>
                        <a:rPr lang="en-US" sz="1600" b="0" kern="1200" dirty="0">
                          <a:solidFill>
                            <a:schemeClr val="tx1"/>
                          </a:solidFill>
                          <a:effectLst/>
                          <a:latin typeface="+mn-lt"/>
                          <a:ea typeface="+mn-ea"/>
                          <a:cs typeface="+mn-cs"/>
                        </a:rPr>
                        <a:t>Not in place yet</a:t>
                      </a:r>
                    </a:p>
                  </a:txBody>
                  <a:tcPr marL="85725" marR="85725" marT="47625" marB="47625">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tcPr>
                </a:tc>
                <a:extLst>
                  <a:ext uri="{0D108BD9-81ED-4DB2-BD59-A6C34878D82A}">
                    <a16:rowId xmlns:a16="http://schemas.microsoft.com/office/drawing/2014/main" val="2309518257"/>
                  </a:ext>
                </a:extLst>
              </a:tr>
            </a:tbl>
          </a:graphicData>
        </a:graphic>
      </p:graphicFrame>
      <p:sp>
        <p:nvSpPr>
          <p:cNvPr id="8" name="文本框 7">
            <a:extLst>
              <a:ext uri="{FF2B5EF4-FFF2-40B4-BE49-F238E27FC236}">
                <a16:creationId xmlns:a16="http://schemas.microsoft.com/office/drawing/2014/main" id="{A6538DB9-76CE-E2B9-A379-6A49A0D3A076}"/>
              </a:ext>
            </a:extLst>
          </p:cNvPr>
          <p:cNvSpPr txBox="1"/>
          <p:nvPr/>
        </p:nvSpPr>
        <p:spPr>
          <a:xfrm>
            <a:off x="299145" y="5384379"/>
            <a:ext cx="11593709" cy="64633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1800" b="1" i="0" u="none" strike="noStrike" kern="1200" cap="none" spc="0" normalizeH="0" baseline="0" noProof="0" dirty="0">
                <a:ln>
                  <a:noFill/>
                </a:ln>
                <a:solidFill>
                  <a:srgbClr val="3B3B3B"/>
                </a:solidFill>
                <a:effectLst/>
                <a:uLnTx/>
                <a:uFillTx/>
                <a:latin typeface="Segoe WPC"/>
                <a:ea typeface="等线"/>
                <a:cs typeface="+mn-cs"/>
              </a:rPr>
              <a:t>Action needed:</a:t>
            </a:r>
            <a:r>
              <a:rPr kumimoji="0" lang="en-US" altLang="zh-CN" sz="1800" b="0" i="0" u="none" strike="noStrike" kern="1200" cap="none" spc="0" normalizeH="0" baseline="0" noProof="0" dirty="0">
                <a:ln>
                  <a:noFill/>
                </a:ln>
                <a:solidFill>
                  <a:srgbClr val="3B3B3B"/>
                </a:solidFill>
                <a:effectLst/>
                <a:uLnTx/>
                <a:uFillTx/>
                <a:latin typeface="Segoe WPC"/>
                <a:ea typeface="等线"/>
                <a:cs typeface="+mn-cs"/>
              </a:rPr>
              <a:t> Host the control plane on an </a:t>
            </a:r>
            <a:r>
              <a:rPr kumimoji="0" lang="en-US" altLang="zh-CN" sz="1800" b="0" i="0" u="none" strike="noStrike" kern="1200" cap="none" spc="0" normalizeH="0" baseline="0" noProof="0" dirty="0" err="1">
                <a:ln>
                  <a:noFill/>
                </a:ln>
                <a:solidFill>
                  <a:srgbClr val="3B3B3B"/>
                </a:solidFill>
                <a:effectLst/>
                <a:uLnTx/>
                <a:uFillTx/>
                <a:latin typeface="Segoe WPC"/>
                <a:ea typeface="等线"/>
                <a:cs typeface="+mn-cs"/>
              </a:rPr>
              <a:t>edu</a:t>
            </a:r>
            <a:r>
              <a:rPr kumimoji="0" lang="en-US" altLang="zh-CN" sz="1800" b="0" i="0" u="none" strike="noStrike" kern="1200" cap="none" spc="0" normalizeH="0" baseline="0" noProof="0" dirty="0">
                <a:ln>
                  <a:noFill/>
                </a:ln>
                <a:solidFill>
                  <a:srgbClr val="3B3B3B"/>
                </a:solidFill>
                <a:effectLst/>
                <a:uLnTx/>
                <a:uFillTx/>
                <a:latin typeface="Segoe WPC"/>
                <a:ea typeface="等线"/>
                <a:cs typeface="+mn-cs"/>
              </a:rPr>
              <a:t>/alliance-reachable URL, </a:t>
            </a:r>
            <a:r>
              <a:rPr kumimoji="0" lang="en-US" altLang="zh-CN" sz="1800" b="1" i="0" u="none" strike="noStrike" kern="1200" cap="none" spc="0" normalizeH="0" baseline="0" noProof="0" dirty="0">
                <a:ln>
                  <a:noFill/>
                </a:ln>
                <a:solidFill>
                  <a:srgbClr val="3B3B3B"/>
                </a:solidFill>
                <a:effectLst/>
                <a:uLnTx/>
                <a:uFillTx/>
                <a:latin typeface="Segoe WPC"/>
                <a:ea typeface="等线"/>
                <a:cs typeface="+mn-cs"/>
              </a:rPr>
              <a:t>or</a:t>
            </a:r>
            <a:r>
              <a:rPr kumimoji="0" lang="en-US" altLang="zh-CN" sz="1800" b="0" i="0" u="none" strike="noStrike" kern="1200" cap="none" spc="0" normalizeH="0" baseline="0" noProof="0" dirty="0">
                <a:ln>
                  <a:noFill/>
                </a:ln>
                <a:solidFill>
                  <a:srgbClr val="3B3B3B"/>
                </a:solidFill>
                <a:effectLst/>
                <a:uLnTx/>
                <a:uFillTx/>
                <a:latin typeface="Segoe WPC"/>
                <a:ea typeface="等线"/>
                <a:cs typeface="+mn-cs"/>
              </a:rPr>
              <a:t> allow LZU egress to </a:t>
            </a:r>
            <a:r>
              <a:rPr kumimoji="0" lang="en-US" altLang="zh-CN" sz="1800" b="0" i="0" u="none" strike="noStrike" kern="1200" cap="none" spc="0" normalizeH="0" baseline="0" noProof="0" dirty="0">
                <a:ln>
                  <a:noFill/>
                </a:ln>
                <a:solidFill>
                  <a:prstClr val="black"/>
                </a:solidFill>
                <a:effectLst/>
                <a:uLnTx/>
                <a:uFillTx/>
                <a:latin typeface="Consolas" panose="020B0609020204030204" pitchFamily="49" charset="0"/>
                <a:ea typeface="等线"/>
                <a:cs typeface="+mn-cs"/>
              </a:rPr>
              <a:t>PLATFORM_URL:443</a:t>
            </a:r>
            <a:r>
              <a:rPr kumimoji="0" lang="en-US" altLang="zh-CN" sz="1800" b="0" i="0" u="none" strike="noStrike" kern="1200" cap="none" spc="0" normalizeH="0" baseline="0" noProof="0" dirty="0">
                <a:ln>
                  <a:noFill/>
                </a:ln>
                <a:solidFill>
                  <a:srgbClr val="3B3B3B"/>
                </a:solidFill>
                <a:effectLst/>
                <a:uLnTx/>
                <a:uFillTx/>
                <a:latin typeface="Segoe WPC"/>
                <a:ea typeface="等线"/>
                <a:cs typeface="+mn-cs"/>
              </a:rPr>
              <a:t> — then the same stack can serve SPD and other experiments.</a:t>
            </a:r>
            <a:endParaRPr kumimoji="0" lang="zh-CN" altLang="en-US" sz="1800" b="0" i="0" u="none" strike="noStrike" kern="1200" cap="none" spc="0" normalizeH="0" baseline="0" noProof="0" dirty="0">
              <a:ln>
                <a:noFill/>
              </a:ln>
              <a:solidFill>
                <a:prstClr val="black"/>
              </a:solidFill>
              <a:effectLst/>
              <a:uLnTx/>
              <a:uFillTx/>
              <a:latin typeface="Arial"/>
              <a:ea typeface="等线"/>
              <a:cs typeface="+mn-cs"/>
            </a:endParaRPr>
          </a:p>
        </p:txBody>
      </p:sp>
      <p:sp>
        <p:nvSpPr>
          <p:cNvPr id="11" name="文本框 10">
            <a:extLst>
              <a:ext uri="{FF2B5EF4-FFF2-40B4-BE49-F238E27FC236}">
                <a16:creationId xmlns:a16="http://schemas.microsoft.com/office/drawing/2014/main" id="{4DDE9A99-F2C0-1ECA-60A9-BE0D9BDB9BFC}"/>
              </a:ext>
            </a:extLst>
          </p:cNvPr>
          <p:cNvSpPr txBox="1"/>
          <p:nvPr/>
        </p:nvSpPr>
        <p:spPr>
          <a:xfrm>
            <a:off x="326438" y="827290"/>
            <a:ext cx="11566415" cy="36933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1800" b="0" i="0" u="none" strike="noStrike" kern="1200" cap="none" spc="0" normalizeH="0" baseline="0" noProof="0" dirty="0">
                <a:ln>
                  <a:noFill/>
                </a:ln>
                <a:solidFill>
                  <a:srgbClr val="3B3B3B"/>
                </a:solidFill>
                <a:effectLst/>
                <a:uLnTx/>
                <a:uFillTx/>
                <a:latin typeface="Segoe WPC"/>
                <a:ea typeface="等线"/>
                <a:cs typeface="+mn-cs"/>
              </a:rPr>
              <a:t>Under Pull dispatch, the executor must reach the control plane via outbound HTTPS (poll + callback).</a:t>
            </a:r>
            <a:endParaRPr kumimoji="0" lang="zh-CN" altLang="en-US" sz="1800" b="0" i="0" u="none" strike="noStrike" kern="1200" cap="none" spc="0" normalizeH="0" baseline="0" noProof="0" dirty="0">
              <a:ln>
                <a:noFill/>
              </a:ln>
              <a:solidFill>
                <a:prstClr val="black"/>
              </a:solidFill>
              <a:effectLst/>
              <a:uLnTx/>
              <a:uFillTx/>
              <a:latin typeface="Arial"/>
              <a:ea typeface="等线"/>
              <a:cs typeface="+mn-cs"/>
            </a:endParaRPr>
          </a:p>
        </p:txBody>
      </p:sp>
    </p:spTree>
    <p:extLst>
      <p:ext uri="{BB962C8B-B14F-4D97-AF65-F5344CB8AC3E}">
        <p14:creationId xmlns:p14="http://schemas.microsoft.com/office/powerpoint/2010/main" val="263134461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723F68-AC68-8116-B0A7-3EB2D380DCC2}"/>
            </a:ext>
          </a:extLst>
        </p:cNvPr>
        <p:cNvGrpSpPr/>
        <p:nvPr/>
      </p:nvGrpSpPr>
      <p:grpSpPr>
        <a:xfrm>
          <a:off x="0" y="0"/>
          <a:ext cx="0" cy="0"/>
          <a:chOff x="0" y="0"/>
          <a:chExt cx="0" cy="0"/>
        </a:xfrm>
      </p:grpSpPr>
      <p:pic>
        <p:nvPicPr>
          <p:cNvPr id="6" name="图片 5">
            <a:extLst>
              <a:ext uri="{FF2B5EF4-FFF2-40B4-BE49-F238E27FC236}">
                <a16:creationId xmlns:a16="http://schemas.microsoft.com/office/drawing/2014/main" id="{436331C3-69F2-2401-2EAE-E8E85AA571E4}"/>
              </a:ext>
            </a:extLst>
          </p:cNvPr>
          <p:cNvPicPr>
            <a:picLocks noChangeAspect="1"/>
          </p:cNvPicPr>
          <p:nvPr/>
        </p:nvPicPr>
        <p:blipFill>
          <a:blip r:embed="rId3"/>
          <a:stretch>
            <a:fillRect/>
          </a:stretch>
        </p:blipFill>
        <p:spPr>
          <a:xfrm>
            <a:off x="6768813" y="785916"/>
            <a:ext cx="4896000" cy="5927326"/>
          </a:xfrm>
          <a:prstGeom prst="rect">
            <a:avLst/>
          </a:prstGeom>
        </p:spPr>
      </p:pic>
      <p:sp>
        <p:nvSpPr>
          <p:cNvPr id="2" name="标题 1">
            <a:extLst>
              <a:ext uri="{FF2B5EF4-FFF2-40B4-BE49-F238E27FC236}">
                <a16:creationId xmlns:a16="http://schemas.microsoft.com/office/drawing/2014/main" id="{4159DF65-3B77-7AC6-6B91-A9C64E5494B5}"/>
              </a:ext>
            </a:extLst>
          </p:cNvPr>
          <p:cNvSpPr>
            <a:spLocks noGrp="1"/>
          </p:cNvSpPr>
          <p:nvPr>
            <p:ph type="title"/>
          </p:nvPr>
        </p:nvSpPr>
        <p:spPr/>
        <p:txBody>
          <a:bodyPr/>
          <a:lstStyle/>
          <a:p>
            <a:r>
              <a:rPr lang="en-US" altLang="zh-CN" dirty="0"/>
              <a:t>AI implementation – Batch analysis</a:t>
            </a:r>
            <a:endParaRPr lang="zh-CN" altLang="en-US" dirty="0"/>
          </a:p>
        </p:txBody>
      </p:sp>
      <p:sp>
        <p:nvSpPr>
          <p:cNvPr id="4" name="灯片编号占位符 3">
            <a:extLst>
              <a:ext uri="{FF2B5EF4-FFF2-40B4-BE49-F238E27FC236}">
                <a16:creationId xmlns:a16="http://schemas.microsoft.com/office/drawing/2014/main" id="{73768533-6CAE-77C6-17A1-CCD3976BC8F5}"/>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1AC1DA6-9D5B-4A20-B377-D43FC804AC2B}" type="slidenum">
              <a:rPr kumimoji="0" lang="zh-CN" altLang="en-US" sz="1200" b="0" i="0" u="none" strike="noStrike" kern="1200" cap="none" spc="0" normalizeH="0" baseline="0" noProof="0" smtClean="0">
                <a:ln>
                  <a:noFill/>
                </a:ln>
                <a:solidFill>
                  <a:prstClr val="black">
                    <a:tint val="75000"/>
                  </a:prstClr>
                </a:solidFill>
                <a:effectLst/>
                <a:uLnTx/>
                <a:uFillTx/>
                <a:latin typeface="Arial"/>
                <a:ea typeface="等线"/>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zh-CN" altLang="en-US" sz="1200" b="0" i="0" u="none" strike="noStrike" kern="1200" cap="none" spc="0" normalizeH="0" baseline="0" noProof="0">
              <a:ln>
                <a:noFill/>
              </a:ln>
              <a:solidFill>
                <a:prstClr val="black">
                  <a:tint val="75000"/>
                </a:prstClr>
              </a:solidFill>
              <a:effectLst/>
              <a:uLnTx/>
              <a:uFillTx/>
              <a:latin typeface="Arial"/>
              <a:ea typeface="等线"/>
              <a:cs typeface="+mn-cs"/>
            </a:endParaRPr>
          </a:p>
        </p:txBody>
      </p:sp>
      <p:sp>
        <p:nvSpPr>
          <p:cNvPr id="5" name="文本框 4">
            <a:extLst>
              <a:ext uri="{FF2B5EF4-FFF2-40B4-BE49-F238E27FC236}">
                <a16:creationId xmlns:a16="http://schemas.microsoft.com/office/drawing/2014/main" id="{53C27E8C-0AA1-B38A-CCEA-323F0B9C4A60}"/>
              </a:ext>
            </a:extLst>
          </p:cNvPr>
          <p:cNvSpPr txBox="1"/>
          <p:nvPr/>
        </p:nvSpPr>
        <p:spPr>
          <a:xfrm>
            <a:off x="338351" y="1022152"/>
            <a:ext cx="5427449" cy="4985980"/>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600"/>
              </a:spcAft>
              <a:buClrTx/>
              <a:buSzTx/>
              <a:buFont typeface="+mj-lt"/>
              <a:buAutoNum type="arabicPeriod"/>
              <a:tabLst/>
              <a:defRPr/>
            </a:pPr>
            <a:r>
              <a:rPr kumimoji="0" lang="en-US" altLang="zh-CN" sz="1800" b="1" i="0" u="none" strike="noStrike" kern="1200" cap="none" spc="0" normalizeH="0" baseline="0" noProof="0" dirty="0">
                <a:ln>
                  <a:noFill/>
                </a:ln>
                <a:solidFill>
                  <a:prstClr val="black"/>
                </a:solidFill>
                <a:effectLst/>
                <a:uLnTx/>
                <a:uFillTx/>
                <a:latin typeface="Arial"/>
                <a:ea typeface="等线"/>
                <a:cs typeface="+mn-cs"/>
              </a:rPr>
              <a:t>Batch, not chat</a:t>
            </a:r>
            <a:r>
              <a:rPr kumimoji="0" lang="en-US" altLang="zh-CN" sz="1800" b="0" i="0" u="none" strike="noStrike" kern="1200" cap="none" spc="0" normalizeH="0" baseline="0" noProof="0" dirty="0">
                <a:ln>
                  <a:noFill/>
                </a:ln>
                <a:solidFill>
                  <a:prstClr val="black"/>
                </a:solidFill>
                <a:effectLst/>
                <a:uLnTx/>
                <a:uFillTx/>
                <a:latin typeface="Arial"/>
                <a:ea typeface="等线"/>
                <a:cs typeface="+mn-cs"/>
              </a:rPr>
              <a:t> — Operators select runs (or compare pairs) and run </a:t>
            </a:r>
            <a:r>
              <a:rPr kumimoji="0" lang="en-US" altLang="zh-CN" sz="1800" b="1" i="0" u="none" strike="noStrike" kern="1200" cap="none" spc="0" normalizeH="0" baseline="0" noProof="0" dirty="0">
                <a:ln>
                  <a:noFill/>
                </a:ln>
                <a:solidFill>
                  <a:prstClr val="black"/>
                </a:solidFill>
                <a:effectLst/>
                <a:uLnTx/>
                <a:uFillTx/>
                <a:latin typeface="Arial"/>
                <a:ea typeface="等线"/>
                <a:cs typeface="+mn-cs"/>
              </a:rPr>
              <a:t>Prepare → Grade → Review</a:t>
            </a:r>
            <a:r>
              <a:rPr kumimoji="0" lang="en-US" altLang="zh-CN" sz="1800" b="0" i="0" u="none" strike="noStrike" kern="1200" cap="none" spc="0" normalizeH="0" baseline="0" noProof="0" dirty="0">
                <a:ln>
                  <a:noFill/>
                </a:ln>
                <a:solidFill>
                  <a:prstClr val="black"/>
                </a:solidFill>
                <a:effectLst/>
                <a:uLnTx/>
                <a:uFillTx/>
                <a:latin typeface="Arial"/>
                <a:ea typeface="等线"/>
                <a:cs typeface="+mn-cs"/>
              </a:rPr>
              <a:t>; the system processes hundreds of plots without hand-picking each one.</a:t>
            </a:r>
          </a:p>
          <a:p>
            <a:pPr marL="0" marR="0" lvl="0" indent="0" algn="l" defTabSz="914400" rtl="0" eaLnBrk="1" fontAlgn="auto" latinLnBrk="0" hangingPunct="1">
              <a:lnSpc>
                <a:spcPct val="100000"/>
              </a:lnSpc>
              <a:spcBef>
                <a:spcPts val="600"/>
              </a:spcBef>
              <a:spcAft>
                <a:spcPts val="600"/>
              </a:spcAft>
              <a:buClrTx/>
              <a:buSzTx/>
              <a:buFont typeface="+mj-lt"/>
              <a:buAutoNum type="arabicPeriod"/>
              <a:tabLst/>
              <a:defRPr/>
            </a:pPr>
            <a:r>
              <a:rPr kumimoji="0" lang="en-US" altLang="zh-CN" sz="1800" b="1" i="0" u="none" strike="noStrike" kern="1200" cap="none" spc="0" normalizeH="0" baseline="0" noProof="0" dirty="0">
                <a:ln>
                  <a:noFill/>
                </a:ln>
                <a:solidFill>
                  <a:prstClr val="black"/>
                </a:solidFill>
                <a:effectLst/>
                <a:uLnTx/>
                <a:uFillTx/>
                <a:latin typeface="Arial"/>
                <a:ea typeface="等线"/>
                <a:cs typeface="+mn-cs"/>
              </a:rPr>
              <a:t>Structured data, not screenshots</a:t>
            </a:r>
            <a:r>
              <a:rPr kumimoji="0" lang="en-US" altLang="zh-CN" sz="1800" b="0" i="0" u="none" strike="noStrike" kern="1200" cap="none" spc="0" normalizeH="0" baseline="0" noProof="0" dirty="0">
                <a:ln>
                  <a:noFill/>
                </a:ln>
                <a:solidFill>
                  <a:prstClr val="black"/>
                </a:solidFill>
                <a:effectLst/>
                <a:uLnTx/>
                <a:uFillTx/>
                <a:latin typeface="Arial"/>
                <a:ea typeface="等线"/>
                <a:cs typeface="+mn-cs"/>
              </a:rPr>
              <a:t> — ROOT objects are filtered to compact JSON sidecars on disk; the LLM reads numeric histogram summaries, not gallery images.</a:t>
            </a:r>
          </a:p>
          <a:p>
            <a:pPr marL="0" marR="0" lvl="0" indent="0" algn="l" defTabSz="914400" rtl="0" eaLnBrk="1" fontAlgn="auto" latinLnBrk="0" hangingPunct="1">
              <a:lnSpc>
                <a:spcPct val="100000"/>
              </a:lnSpc>
              <a:spcBef>
                <a:spcPts val="600"/>
              </a:spcBef>
              <a:spcAft>
                <a:spcPts val="600"/>
              </a:spcAft>
              <a:buClrTx/>
              <a:buSzTx/>
              <a:buFont typeface="+mj-lt"/>
              <a:buAutoNum type="arabicPeriod"/>
              <a:tabLst/>
              <a:defRPr/>
            </a:pPr>
            <a:r>
              <a:rPr kumimoji="0" lang="en-US" altLang="zh-CN" sz="1800" b="1" i="0" u="none" strike="noStrike" kern="1200" cap="none" spc="0" normalizeH="0" baseline="0" noProof="0" dirty="0">
                <a:ln>
                  <a:noFill/>
                </a:ln>
                <a:solidFill>
                  <a:prstClr val="black"/>
                </a:solidFill>
                <a:effectLst/>
                <a:uLnTx/>
                <a:uFillTx/>
                <a:latin typeface="Arial"/>
                <a:ea typeface="等线"/>
                <a:cs typeface="+mn-cs"/>
              </a:rPr>
              <a:t>Three-stage pipeline</a:t>
            </a:r>
            <a:r>
              <a:rPr kumimoji="0" lang="en-US" altLang="zh-CN" sz="1800" b="0" i="0" u="none" strike="noStrike" kern="1200" cap="none" spc="0" normalizeH="0" baseline="0" noProof="0" dirty="0">
                <a:ln>
                  <a:noFill/>
                </a:ln>
                <a:solidFill>
                  <a:prstClr val="black"/>
                </a:solidFill>
                <a:effectLst/>
                <a:uLnTx/>
                <a:uFillTx/>
                <a:latin typeface="Arial"/>
                <a:ea typeface="等线"/>
                <a:cs typeface="+mn-cs"/>
              </a:rPr>
              <a:t> — </a:t>
            </a:r>
            <a:r>
              <a:rPr kumimoji="0" lang="en-US" altLang="zh-CN" sz="1800" b="1" i="0" u="none" strike="noStrike" kern="1200" cap="none" spc="0" normalizeH="0" baseline="0" noProof="0" dirty="0">
                <a:ln>
                  <a:noFill/>
                </a:ln>
                <a:solidFill>
                  <a:prstClr val="black"/>
                </a:solidFill>
                <a:effectLst/>
                <a:uLnTx/>
                <a:uFillTx/>
                <a:latin typeface="Arial"/>
                <a:ea typeface="等线"/>
                <a:cs typeface="+mn-cs"/>
              </a:rPr>
              <a:t>Prepare</a:t>
            </a:r>
            <a:r>
              <a:rPr kumimoji="0" lang="en-US" altLang="zh-CN" sz="1800" b="0" i="0" u="none" strike="noStrike" kern="1200" cap="none" spc="0" normalizeH="0" baseline="0" noProof="0" dirty="0">
                <a:ln>
                  <a:noFill/>
                </a:ln>
                <a:solidFill>
                  <a:prstClr val="black"/>
                </a:solidFill>
                <a:effectLst/>
                <a:uLnTx/>
                <a:uFillTx/>
                <a:latin typeface="Arial"/>
                <a:ea typeface="等线"/>
                <a:cs typeface="+mn-cs"/>
              </a:rPr>
              <a:t> materializes digests (no LLM) → </a:t>
            </a:r>
            <a:r>
              <a:rPr kumimoji="0" lang="en-US" altLang="zh-CN" sz="1800" b="1" i="0" u="none" strike="noStrike" kern="1200" cap="none" spc="0" normalizeH="0" baseline="0" noProof="0" dirty="0">
                <a:ln>
                  <a:noFill/>
                </a:ln>
                <a:solidFill>
                  <a:prstClr val="black"/>
                </a:solidFill>
                <a:effectLst/>
                <a:uLnTx/>
                <a:uFillTx/>
                <a:latin typeface="Arial"/>
                <a:ea typeface="等线"/>
                <a:cs typeface="+mn-cs"/>
              </a:rPr>
              <a:t>Grade</a:t>
            </a:r>
            <a:r>
              <a:rPr kumimoji="0" lang="en-US" altLang="zh-CN" sz="1800" b="0" i="0" u="none" strike="noStrike" kern="1200" cap="none" spc="0" normalizeH="0" baseline="0" noProof="0" dirty="0">
                <a:ln>
                  <a:noFill/>
                </a:ln>
                <a:solidFill>
                  <a:prstClr val="black"/>
                </a:solidFill>
                <a:effectLst/>
                <a:uLnTx/>
                <a:uFillTx/>
                <a:latin typeface="Arial"/>
                <a:ea typeface="等线"/>
                <a:cs typeface="+mn-cs"/>
              </a:rPr>
              <a:t> scores each canvas (LLM or heuristic fallback) → </a:t>
            </a:r>
            <a:r>
              <a:rPr kumimoji="0" lang="en-US" altLang="zh-CN" sz="1800" b="1" i="0" u="none" strike="noStrike" kern="1200" cap="none" spc="0" normalizeH="0" baseline="0" noProof="0" dirty="0">
                <a:ln>
                  <a:noFill/>
                </a:ln>
                <a:solidFill>
                  <a:prstClr val="black"/>
                </a:solidFill>
                <a:effectLst/>
                <a:uLnTx/>
                <a:uFillTx/>
                <a:latin typeface="Arial"/>
                <a:ea typeface="等线"/>
                <a:cs typeface="+mn-cs"/>
              </a:rPr>
              <a:t>Review</a:t>
            </a:r>
            <a:r>
              <a:rPr kumimoji="0" lang="en-US" altLang="zh-CN" sz="1800" b="0" i="0" u="none" strike="noStrike" kern="1200" cap="none" spc="0" normalizeH="0" baseline="0" noProof="0" dirty="0">
                <a:ln>
                  <a:noFill/>
                </a:ln>
                <a:solidFill>
                  <a:prstClr val="black"/>
                </a:solidFill>
                <a:effectLst/>
                <a:uLnTx/>
                <a:uFillTx/>
                <a:latin typeface="Arial"/>
                <a:ea typeface="等线"/>
                <a:cs typeface="+mn-cs"/>
              </a:rPr>
              <a:t> synthesizes a run-wide report (one LLM call).</a:t>
            </a:r>
          </a:p>
          <a:p>
            <a:pPr marL="0" marR="0" lvl="0" indent="0" algn="l" defTabSz="914400" rtl="0" eaLnBrk="1" fontAlgn="auto" latinLnBrk="0" hangingPunct="1">
              <a:lnSpc>
                <a:spcPct val="100000"/>
              </a:lnSpc>
              <a:spcBef>
                <a:spcPts val="600"/>
              </a:spcBef>
              <a:spcAft>
                <a:spcPts val="600"/>
              </a:spcAft>
              <a:buClrTx/>
              <a:buSzTx/>
              <a:buFont typeface="+mj-lt"/>
              <a:buAutoNum type="arabicPeriod"/>
              <a:tabLst/>
              <a:defRPr/>
            </a:pPr>
            <a:r>
              <a:rPr kumimoji="0" lang="en-US" altLang="zh-CN" sz="1800" b="1" i="0" u="none" strike="noStrike" kern="1200" cap="none" spc="0" normalizeH="0" baseline="0" noProof="0" dirty="0">
                <a:ln>
                  <a:noFill/>
                </a:ln>
                <a:solidFill>
                  <a:prstClr val="black"/>
                </a:solidFill>
                <a:effectLst/>
                <a:uLnTx/>
                <a:uFillTx/>
                <a:latin typeface="Arial"/>
                <a:ea typeface="等线"/>
                <a:cs typeface="+mn-cs"/>
              </a:rPr>
              <a:t>Durable, reusable outputs</a:t>
            </a:r>
            <a:r>
              <a:rPr kumimoji="0" lang="en-US" altLang="zh-CN" sz="1800" b="0" i="0" u="none" strike="noStrike" kern="1200" cap="none" spc="0" normalizeH="0" baseline="0" noProof="0" dirty="0">
                <a:ln>
                  <a:noFill/>
                </a:ln>
                <a:solidFill>
                  <a:prstClr val="black"/>
                </a:solidFill>
                <a:effectLst/>
                <a:uLnTx/>
                <a:uFillTx/>
                <a:latin typeface="Arial"/>
                <a:ea typeface="等线"/>
                <a:cs typeface="+mn-cs"/>
              </a:rPr>
              <a:t> — Grades and summaries are written beside the data, drive gallery star overlays and compare indicators, and can </a:t>
            </a:r>
            <a:r>
              <a:rPr kumimoji="0" lang="en-US" altLang="zh-CN" sz="1800" b="1" i="0" u="none" strike="noStrike" kern="1200" cap="none" spc="0" normalizeH="0" baseline="0" noProof="0" dirty="0">
                <a:ln>
                  <a:noFill/>
                </a:ln>
                <a:solidFill>
                  <a:prstClr val="black"/>
                </a:solidFill>
                <a:effectLst/>
                <a:uLnTx/>
                <a:uFillTx/>
                <a:latin typeface="Arial"/>
                <a:ea typeface="等线"/>
                <a:cs typeface="+mn-cs"/>
              </a:rPr>
              <a:t>continue in Copilot</a:t>
            </a:r>
            <a:r>
              <a:rPr kumimoji="0" lang="en-US" altLang="zh-CN" sz="1800" b="0" i="0" u="none" strike="noStrike" kern="1200" cap="none" spc="0" normalizeH="0" baseline="0" noProof="0" dirty="0">
                <a:ln>
                  <a:noFill/>
                </a:ln>
                <a:solidFill>
                  <a:prstClr val="black"/>
                </a:solidFill>
                <a:effectLst/>
                <a:uLnTx/>
                <a:uFillTx/>
                <a:latin typeface="Arial"/>
                <a:ea typeface="等线"/>
                <a:cs typeface="+mn-cs"/>
              </a:rPr>
              <a:t> for follow-up questions.</a:t>
            </a:r>
          </a:p>
        </p:txBody>
      </p:sp>
    </p:spTree>
    <p:extLst>
      <p:ext uri="{BB962C8B-B14F-4D97-AF65-F5344CB8AC3E}">
        <p14:creationId xmlns:p14="http://schemas.microsoft.com/office/powerpoint/2010/main" val="121145946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0E2FC259-0AEE-FDDB-F05E-3438DEBE8F79}"/>
              </a:ext>
            </a:extLst>
          </p:cNvPr>
          <p:cNvSpPr>
            <a:spLocks noGrp="1"/>
          </p:cNvSpPr>
          <p:nvPr>
            <p:ph type="title"/>
          </p:nvPr>
        </p:nvSpPr>
        <p:spPr/>
        <p:txBody>
          <a:bodyPr/>
          <a:lstStyle/>
          <a:p>
            <a:r>
              <a:rPr lang="en-US" altLang="zh-CN" sz="5400" dirty="0"/>
              <a:t>Background</a:t>
            </a:r>
            <a:endParaRPr lang="zh-CN" altLang="en-US" sz="5400" dirty="0"/>
          </a:p>
        </p:txBody>
      </p:sp>
      <p:sp>
        <p:nvSpPr>
          <p:cNvPr id="4" name="灯片编号占位符 3">
            <a:extLst>
              <a:ext uri="{FF2B5EF4-FFF2-40B4-BE49-F238E27FC236}">
                <a16:creationId xmlns:a16="http://schemas.microsoft.com/office/drawing/2014/main" id="{68DDF208-4100-6174-DA5B-18A4BCF7FF0D}"/>
              </a:ext>
            </a:extLst>
          </p:cNvPr>
          <p:cNvSpPr>
            <a:spLocks noGrp="1"/>
          </p:cNvSpPr>
          <p:nvPr>
            <p:ph type="sldNum" sz="quarter" idx="12"/>
          </p:nvPr>
        </p:nvSpPr>
        <p:spPr/>
        <p:txBody>
          <a:bodyPr/>
          <a:lstStyle/>
          <a:p>
            <a:fld id="{91AC1DA6-9D5B-4A20-B377-D43FC804AC2B}" type="slidenum">
              <a:rPr lang="zh-CN" altLang="en-US" smtClean="0"/>
              <a:t>3</a:t>
            </a:fld>
            <a:endParaRPr lang="zh-CN" altLang="en-US"/>
          </a:p>
        </p:txBody>
      </p:sp>
    </p:spTree>
    <p:extLst>
      <p:ext uri="{BB962C8B-B14F-4D97-AF65-F5344CB8AC3E}">
        <p14:creationId xmlns:p14="http://schemas.microsoft.com/office/powerpoint/2010/main" val="420130315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8212507C-4E37-CD68-DE92-170DD08061C2}"/>
              </a:ext>
            </a:extLst>
          </p:cNvPr>
          <p:cNvSpPr>
            <a:spLocks noGrp="1"/>
          </p:cNvSpPr>
          <p:nvPr>
            <p:ph type="title"/>
          </p:nvPr>
        </p:nvSpPr>
        <p:spPr/>
        <p:txBody>
          <a:bodyPr/>
          <a:lstStyle/>
          <a:p>
            <a:r>
              <a:rPr lang="en-US" altLang="zh-CN" dirty="0"/>
              <a:t>Software validation</a:t>
            </a:r>
            <a:endParaRPr lang="zh-CN" altLang="en-US" dirty="0"/>
          </a:p>
        </p:txBody>
      </p:sp>
      <p:sp>
        <p:nvSpPr>
          <p:cNvPr id="3" name="灯片编号占位符 2">
            <a:extLst>
              <a:ext uri="{FF2B5EF4-FFF2-40B4-BE49-F238E27FC236}">
                <a16:creationId xmlns:a16="http://schemas.microsoft.com/office/drawing/2014/main" id="{A0C24EF4-9601-54B2-3A36-FDB14B47CCBC}"/>
              </a:ext>
            </a:extLst>
          </p:cNvPr>
          <p:cNvSpPr>
            <a:spLocks noGrp="1"/>
          </p:cNvSpPr>
          <p:nvPr>
            <p:ph type="sldNum" sz="quarter" idx="12"/>
          </p:nvPr>
        </p:nvSpPr>
        <p:spPr/>
        <p:txBody>
          <a:bodyPr/>
          <a:lstStyle/>
          <a:p>
            <a:fld id="{91AC1DA6-9D5B-4A20-B377-D43FC804AC2B}" type="slidenum">
              <a:rPr lang="zh-CN" altLang="en-US" smtClean="0"/>
              <a:t>4</a:t>
            </a:fld>
            <a:endParaRPr lang="zh-CN" altLang="en-US"/>
          </a:p>
        </p:txBody>
      </p:sp>
      <p:sp>
        <p:nvSpPr>
          <p:cNvPr id="5" name="文本框 4">
            <a:extLst>
              <a:ext uri="{FF2B5EF4-FFF2-40B4-BE49-F238E27FC236}">
                <a16:creationId xmlns:a16="http://schemas.microsoft.com/office/drawing/2014/main" id="{7B6BB84F-3960-424E-5C7C-4368D4370E1D}"/>
              </a:ext>
            </a:extLst>
          </p:cNvPr>
          <p:cNvSpPr txBox="1"/>
          <p:nvPr/>
        </p:nvSpPr>
        <p:spPr>
          <a:xfrm>
            <a:off x="301044" y="885996"/>
            <a:ext cx="5517337" cy="3816942"/>
          </a:xfrm>
          <a:prstGeom prst="rect">
            <a:avLst/>
          </a:prstGeom>
          <a:noFill/>
        </p:spPr>
        <p:txBody>
          <a:bodyPr wrap="square">
            <a:spAutoFit/>
          </a:bodyPr>
          <a:lstStyle/>
          <a:p>
            <a:pPr>
              <a:lnSpc>
                <a:spcPct val="150000"/>
              </a:lnSpc>
            </a:pPr>
            <a:r>
              <a:rPr lang="en-US" altLang="zh-CN" sz="1600" b="1" dirty="0"/>
              <a:t>Software validation catches issues at different levels:</a:t>
            </a:r>
          </a:p>
          <a:p>
            <a:pPr marL="285750" indent="-285750">
              <a:lnSpc>
                <a:spcPct val="150000"/>
              </a:lnSpc>
              <a:buFont typeface="Wingdings" panose="05000000000000000000" pitchFamily="2" charset="2"/>
              <a:buChar char="Ø"/>
            </a:pPr>
            <a:r>
              <a:rPr lang="en-US" altLang="zh-CN" sz="1600" b="1" dirty="0"/>
              <a:t>Wrong physics </a:t>
            </a:r>
            <a:r>
              <a:rPr lang="en-US" altLang="zh-CN" sz="1600" dirty="0"/>
              <a:t>— silent regressions in reconstruction, efficiencies, resolutions, backgrounds</a:t>
            </a:r>
          </a:p>
          <a:p>
            <a:pPr marL="285750" indent="-285750">
              <a:lnSpc>
                <a:spcPct val="150000"/>
              </a:lnSpc>
              <a:buFont typeface="Wingdings" panose="05000000000000000000" pitchFamily="2" charset="2"/>
              <a:buChar char="Ø"/>
            </a:pPr>
            <a:r>
              <a:rPr lang="en-US" altLang="zh-CN" sz="1600" b="1" dirty="0"/>
              <a:t>Build &amp; runtime failures </a:t>
            </a:r>
            <a:r>
              <a:rPr lang="en-US" altLang="zh-CN" sz="1600" dirty="0"/>
              <a:t>— compile errors, crashes</a:t>
            </a:r>
          </a:p>
          <a:p>
            <a:pPr marL="285750" indent="-285750">
              <a:lnSpc>
                <a:spcPct val="150000"/>
              </a:lnSpc>
              <a:buFont typeface="Wingdings" panose="05000000000000000000" pitchFamily="2" charset="2"/>
              <a:buChar char="Ø"/>
            </a:pPr>
            <a:r>
              <a:rPr lang="en-US" altLang="zh-CN" sz="1600" b="1" dirty="0"/>
              <a:t>Computing performance </a:t>
            </a:r>
            <a:r>
              <a:rPr lang="en-US" altLang="zh-CN" sz="1600" dirty="0"/>
              <a:t>— CPU, memory, throughput</a:t>
            </a:r>
          </a:p>
          <a:p>
            <a:pPr marL="285750" indent="-285750">
              <a:lnSpc>
                <a:spcPct val="150000"/>
              </a:lnSpc>
              <a:buFont typeface="Wingdings" panose="05000000000000000000" pitchFamily="2" charset="2"/>
              <a:buChar char="Ø"/>
            </a:pPr>
            <a:r>
              <a:rPr lang="en-US" altLang="zh-CN" sz="1600" b="1" dirty="0"/>
              <a:t>Code quality </a:t>
            </a:r>
            <a:r>
              <a:rPr lang="en-US" altLang="zh-CN" sz="1600" dirty="0"/>
              <a:t>— regressions in modules and APIs</a:t>
            </a:r>
          </a:p>
          <a:p>
            <a:pPr>
              <a:lnSpc>
                <a:spcPct val="150000"/>
              </a:lnSpc>
              <a:spcBef>
                <a:spcPts val="600"/>
              </a:spcBef>
            </a:pPr>
            <a:r>
              <a:rPr lang="en-US" altLang="zh-CN" sz="1600" b="1" dirty="0"/>
              <a:t>Critical for HEP software:</a:t>
            </a:r>
          </a:p>
          <a:p>
            <a:pPr marL="285750" indent="-285750">
              <a:lnSpc>
                <a:spcPct val="150000"/>
              </a:lnSpc>
              <a:buFont typeface="Wingdings" panose="05000000000000000000" pitchFamily="2" charset="2"/>
              <a:buChar char="Ø"/>
            </a:pPr>
            <a:r>
              <a:rPr lang="en-US" altLang="zh-CN" sz="1600" dirty="0"/>
              <a:t>Developers — find problems early (on commit / in CI)</a:t>
            </a:r>
          </a:p>
          <a:p>
            <a:pPr marL="285750" indent="-285750">
              <a:lnSpc>
                <a:spcPct val="150000"/>
              </a:lnSpc>
              <a:buFont typeface="Wingdings" panose="05000000000000000000" pitchFamily="2" charset="2"/>
              <a:buChar char="Ø"/>
            </a:pPr>
            <a:r>
              <a:rPr lang="en-US" altLang="zh-CN" sz="1600" dirty="0"/>
              <a:t>Releases — sign off new versions quickly, reliably, and correctly</a:t>
            </a:r>
          </a:p>
        </p:txBody>
      </p:sp>
      <p:sp>
        <p:nvSpPr>
          <p:cNvPr id="18" name="文本框 17">
            <a:extLst>
              <a:ext uri="{FF2B5EF4-FFF2-40B4-BE49-F238E27FC236}">
                <a16:creationId xmlns:a16="http://schemas.microsoft.com/office/drawing/2014/main" id="{A57CA467-E5F3-1D7D-D206-8C93F4DA7996}"/>
              </a:ext>
            </a:extLst>
          </p:cNvPr>
          <p:cNvSpPr txBox="1"/>
          <p:nvPr/>
        </p:nvSpPr>
        <p:spPr>
          <a:xfrm>
            <a:off x="301044" y="5028422"/>
            <a:ext cx="11218770" cy="1327928"/>
          </a:xfrm>
          <a:prstGeom prst="rect">
            <a:avLst/>
          </a:prstGeom>
          <a:noFill/>
        </p:spPr>
        <p:txBody>
          <a:bodyPr wrap="square" rtlCol="0">
            <a:spAutoFit/>
          </a:bodyPr>
          <a:lstStyle/>
          <a:p>
            <a:pPr>
              <a:lnSpc>
                <a:spcPts val="2300"/>
              </a:lnSpc>
              <a:spcAft>
                <a:spcPts val="600"/>
              </a:spcAft>
            </a:pPr>
            <a:r>
              <a:rPr lang="en-US" altLang="zh-CN" b="1" dirty="0">
                <a:solidFill>
                  <a:srgbClr val="0070C0"/>
                </a:solidFill>
              </a:rPr>
              <a:t>Leveraging AI — research potential</a:t>
            </a:r>
          </a:p>
          <a:p>
            <a:pPr>
              <a:lnSpc>
                <a:spcPts val="2300"/>
              </a:lnSpc>
              <a:spcAft>
                <a:spcPts val="600"/>
              </a:spcAft>
            </a:pPr>
            <a:r>
              <a:rPr lang="en-US" altLang="zh-CN" dirty="0">
                <a:solidFill>
                  <a:srgbClr val="0070C0"/>
                </a:solidFill>
              </a:rPr>
              <a:t>Release validation produces hundreds to millions of performance plots. Fully manual review is slow and easy to miss subtle regressions.AI could help interpret plots in release context, prioritize suspicious cases in large batches, and link anomalies to software changes — toward richer diagnosis than comparison alone. </a:t>
            </a:r>
            <a:endParaRPr lang="zh-CN" altLang="en-US" dirty="0">
              <a:solidFill>
                <a:srgbClr val="0070C0"/>
              </a:solidFill>
            </a:endParaRPr>
          </a:p>
        </p:txBody>
      </p:sp>
      <p:sp>
        <p:nvSpPr>
          <p:cNvPr id="22" name="文本框 21">
            <a:extLst>
              <a:ext uri="{FF2B5EF4-FFF2-40B4-BE49-F238E27FC236}">
                <a16:creationId xmlns:a16="http://schemas.microsoft.com/office/drawing/2014/main" id="{463BE0A9-0C78-E826-E783-5512CEB8D992}"/>
              </a:ext>
            </a:extLst>
          </p:cNvPr>
          <p:cNvSpPr txBox="1"/>
          <p:nvPr/>
        </p:nvSpPr>
        <p:spPr>
          <a:xfrm>
            <a:off x="5837037" y="501650"/>
            <a:ext cx="6121020" cy="3264868"/>
          </a:xfrm>
          <a:prstGeom prst="rect">
            <a:avLst/>
          </a:prstGeom>
          <a:noFill/>
        </p:spPr>
        <p:txBody>
          <a:bodyPr wrap="square">
            <a:spAutoFit/>
          </a:bodyPr>
          <a:lstStyle/>
          <a:p>
            <a:pPr algn="l">
              <a:lnSpc>
                <a:spcPts val="2100"/>
              </a:lnSpc>
              <a:spcAft>
                <a:spcPts val="1200"/>
              </a:spcAft>
            </a:pPr>
            <a:r>
              <a:rPr lang="en-US" altLang="zh-CN" sz="1600" b="1" dirty="0"/>
              <a:t>In large HEP collaborations, validation is organized and largely automated:</a:t>
            </a:r>
          </a:p>
          <a:p>
            <a:pPr marL="285750" indent="-285750" algn="l">
              <a:lnSpc>
                <a:spcPts val="2100"/>
              </a:lnSpc>
              <a:spcAft>
                <a:spcPts val="1200"/>
              </a:spcAft>
              <a:buFont typeface="Wingdings" panose="05000000000000000000" pitchFamily="2" charset="2"/>
              <a:buChar char="p"/>
            </a:pPr>
            <a:r>
              <a:rPr lang="en-US" altLang="zh-CN" sz="1600" dirty="0"/>
              <a:t>Dedicated validation / release teams coordinate workflows and review</a:t>
            </a:r>
          </a:p>
          <a:p>
            <a:pPr marL="285750" indent="-285750" algn="l">
              <a:lnSpc>
                <a:spcPts val="2100"/>
              </a:lnSpc>
              <a:spcAft>
                <a:spcPts val="1200"/>
              </a:spcAft>
              <a:buFont typeface="Wingdings" panose="05000000000000000000" pitchFamily="2" charset="2"/>
              <a:buChar char="p"/>
            </a:pPr>
            <a:r>
              <a:rPr lang="en-US" altLang="zh-CN" sz="1600" dirty="0"/>
              <a:t>Layered checks (complementary, not interchangeable):</a:t>
            </a:r>
          </a:p>
          <a:p>
            <a:pPr marL="285750" indent="-285750" algn="l">
              <a:lnSpc>
                <a:spcPts val="2100"/>
              </a:lnSpc>
              <a:spcAft>
                <a:spcPts val="1200"/>
              </a:spcAft>
              <a:buFont typeface="Arial" panose="020B0604020202020204" pitchFamily="34" charset="0"/>
              <a:buChar char="•"/>
            </a:pPr>
            <a:r>
              <a:rPr lang="en-US" altLang="zh-CN" sz="1600" dirty="0"/>
              <a:t>Unit tests, Integration tests</a:t>
            </a:r>
          </a:p>
          <a:p>
            <a:pPr marL="285750" indent="-285750" algn="l">
              <a:lnSpc>
                <a:spcPts val="2100"/>
              </a:lnSpc>
              <a:spcAft>
                <a:spcPts val="1200"/>
              </a:spcAft>
              <a:buFont typeface="Arial" panose="020B0604020202020204" pitchFamily="34" charset="0"/>
              <a:buChar char="•"/>
            </a:pPr>
            <a:r>
              <a:rPr lang="en-US" altLang="zh-CN" sz="1600" dirty="0"/>
              <a:t>Performance and regression (cf. </a:t>
            </a:r>
            <a:r>
              <a:rPr lang="en-US" altLang="zh-CN" sz="1600" dirty="0" err="1"/>
              <a:t>LHCbPR</a:t>
            </a:r>
            <a:r>
              <a:rPr lang="en-US" altLang="zh-CN" sz="1600" dirty="0"/>
              <a:t>)</a:t>
            </a:r>
          </a:p>
          <a:p>
            <a:pPr marL="285750" indent="-285750" algn="l">
              <a:lnSpc>
                <a:spcPts val="2100"/>
              </a:lnSpc>
              <a:spcAft>
                <a:spcPts val="1200"/>
              </a:spcAft>
              <a:buFont typeface="Wingdings" panose="05000000000000000000" pitchFamily="2" charset="2"/>
              <a:buChar char="p"/>
            </a:pPr>
            <a:r>
              <a:rPr lang="en-US" altLang="zh-CN" sz="1600" dirty="0"/>
              <a:t>Release validation (</a:t>
            </a:r>
            <a:r>
              <a:rPr lang="en-US" altLang="zh-CN" sz="1600" dirty="0" err="1"/>
              <a:t>RelVal</a:t>
            </a:r>
            <a:r>
              <a:rPr lang="en-US" altLang="zh-CN" sz="1600" dirty="0"/>
              <a:t>): it answers whether physics outputs still match a reference release</a:t>
            </a:r>
          </a:p>
        </p:txBody>
      </p:sp>
      <p:sp>
        <p:nvSpPr>
          <p:cNvPr id="23" name="文本框 22">
            <a:extLst>
              <a:ext uri="{FF2B5EF4-FFF2-40B4-BE49-F238E27FC236}">
                <a16:creationId xmlns:a16="http://schemas.microsoft.com/office/drawing/2014/main" id="{EE9F324C-F130-DA2F-A96B-DF4B24D357CF}"/>
              </a:ext>
            </a:extLst>
          </p:cNvPr>
          <p:cNvSpPr txBox="1"/>
          <p:nvPr/>
        </p:nvSpPr>
        <p:spPr>
          <a:xfrm>
            <a:off x="5837037" y="4026090"/>
            <a:ext cx="5872742" cy="1200329"/>
          </a:xfrm>
          <a:prstGeom prst="rect">
            <a:avLst/>
          </a:prstGeom>
          <a:noFill/>
          <a:ln>
            <a:solidFill>
              <a:srgbClr val="7030A0"/>
            </a:solidFill>
            <a:prstDash val="dash"/>
          </a:ln>
        </p:spPr>
        <p:txBody>
          <a:bodyPr wrap="square" rtlCol="0">
            <a:spAutoFit/>
          </a:bodyPr>
          <a:lstStyle/>
          <a:p>
            <a:r>
              <a:rPr lang="en-US" altLang="zh-CN" dirty="0">
                <a:solidFill>
                  <a:srgbClr val="7030A0"/>
                </a:solidFill>
              </a:rPr>
              <a:t>Evolving detector R&amp;D (STCF): sub-detector and simulation changes may also shift validation plots — validation should track software and design iteration together.</a:t>
            </a:r>
            <a:endParaRPr lang="zh-CN" altLang="en-US" dirty="0">
              <a:solidFill>
                <a:srgbClr val="7030A0"/>
              </a:solidFill>
            </a:endParaRPr>
          </a:p>
        </p:txBody>
      </p:sp>
    </p:spTree>
    <p:extLst>
      <p:ext uri="{BB962C8B-B14F-4D97-AF65-F5344CB8AC3E}">
        <p14:creationId xmlns:p14="http://schemas.microsoft.com/office/powerpoint/2010/main" val="309973469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0" name="组合 19">
            <a:extLst>
              <a:ext uri="{FF2B5EF4-FFF2-40B4-BE49-F238E27FC236}">
                <a16:creationId xmlns:a16="http://schemas.microsoft.com/office/drawing/2014/main" id="{63261DA5-693B-B0CA-F307-8FFC4926DAD3}"/>
              </a:ext>
            </a:extLst>
          </p:cNvPr>
          <p:cNvGrpSpPr/>
          <p:nvPr/>
        </p:nvGrpSpPr>
        <p:grpSpPr>
          <a:xfrm>
            <a:off x="6335232" y="169143"/>
            <a:ext cx="5652000" cy="4572000"/>
            <a:chOff x="6362528" y="25143"/>
            <a:chExt cx="5805823" cy="4912744"/>
          </a:xfrm>
        </p:grpSpPr>
        <p:pic>
          <p:nvPicPr>
            <p:cNvPr id="9" name="图片 8">
              <a:extLst>
                <a:ext uri="{FF2B5EF4-FFF2-40B4-BE49-F238E27FC236}">
                  <a16:creationId xmlns:a16="http://schemas.microsoft.com/office/drawing/2014/main" id="{B831C65A-3581-A662-D1A9-1039FC3AF1F3}"/>
                </a:ext>
              </a:extLst>
            </p:cNvPr>
            <p:cNvPicPr>
              <a:picLocks noChangeAspect="1"/>
            </p:cNvPicPr>
            <p:nvPr/>
          </p:nvPicPr>
          <p:blipFill>
            <a:blip r:embed="rId3"/>
            <a:stretch>
              <a:fillRect/>
            </a:stretch>
          </p:blipFill>
          <p:spPr>
            <a:xfrm>
              <a:off x="6362528" y="25143"/>
              <a:ext cx="5729503" cy="4104000"/>
            </a:xfrm>
            <a:prstGeom prst="rect">
              <a:avLst/>
            </a:prstGeom>
          </p:spPr>
        </p:pic>
        <p:sp>
          <p:nvSpPr>
            <p:cNvPr id="13" name="文本框 12">
              <a:extLst>
                <a:ext uri="{FF2B5EF4-FFF2-40B4-BE49-F238E27FC236}">
                  <a16:creationId xmlns:a16="http://schemas.microsoft.com/office/drawing/2014/main" id="{A0331CA7-ABC1-4BEF-0C69-C367CD4E18E8}"/>
                </a:ext>
              </a:extLst>
            </p:cNvPr>
            <p:cNvSpPr txBox="1"/>
            <p:nvPr/>
          </p:nvSpPr>
          <p:spPr>
            <a:xfrm>
              <a:off x="7796048" y="4291556"/>
              <a:ext cx="4372303" cy="646331"/>
            </a:xfrm>
            <a:prstGeom prst="rect">
              <a:avLst/>
            </a:prstGeom>
            <a:noFill/>
          </p:spPr>
          <p:txBody>
            <a:bodyPr wrap="square">
              <a:spAutoFit/>
            </a:bodyPr>
            <a:lstStyle/>
            <a:p>
              <a:r>
                <a:rPr lang="en-US" altLang="zh-CN" dirty="0" err="1"/>
                <a:t>LHCbPRworkflow</a:t>
              </a:r>
              <a:r>
                <a:rPr lang="en-US" altLang="zh-CN" dirty="0"/>
                <a:t>,</a:t>
              </a:r>
            </a:p>
            <a:p>
              <a:r>
                <a:rPr lang="en-US" altLang="zh-CN" dirty="0">
                  <a:hlinkClick r:id="rId4"/>
                </a:rPr>
                <a:t>EPJ Web of Conferences 214, 05014 (2019) </a:t>
              </a:r>
              <a:endParaRPr lang="zh-CN" altLang="en-US" dirty="0"/>
            </a:p>
          </p:txBody>
        </p:sp>
      </p:grpSp>
      <p:sp>
        <p:nvSpPr>
          <p:cNvPr id="2" name="标题 1">
            <a:extLst>
              <a:ext uri="{FF2B5EF4-FFF2-40B4-BE49-F238E27FC236}">
                <a16:creationId xmlns:a16="http://schemas.microsoft.com/office/drawing/2014/main" id="{51E0493E-3024-2952-468E-2D8324043925}"/>
              </a:ext>
            </a:extLst>
          </p:cNvPr>
          <p:cNvSpPr>
            <a:spLocks noGrp="1"/>
          </p:cNvSpPr>
          <p:nvPr>
            <p:ph type="title"/>
          </p:nvPr>
        </p:nvSpPr>
        <p:spPr/>
        <p:txBody>
          <a:bodyPr/>
          <a:lstStyle/>
          <a:p>
            <a:r>
              <a:rPr lang="en-US" altLang="zh-CN" dirty="0"/>
              <a:t>Software validation</a:t>
            </a:r>
            <a:endParaRPr lang="zh-CN" altLang="en-US" dirty="0"/>
          </a:p>
        </p:txBody>
      </p:sp>
      <p:sp>
        <p:nvSpPr>
          <p:cNvPr id="5" name="灯片编号占位符 4">
            <a:extLst>
              <a:ext uri="{FF2B5EF4-FFF2-40B4-BE49-F238E27FC236}">
                <a16:creationId xmlns:a16="http://schemas.microsoft.com/office/drawing/2014/main" id="{677746B1-66BE-AE1B-0DB1-B7F0867B262D}"/>
              </a:ext>
            </a:extLst>
          </p:cNvPr>
          <p:cNvSpPr>
            <a:spLocks noGrp="1"/>
          </p:cNvSpPr>
          <p:nvPr>
            <p:ph type="sldNum" sz="quarter" idx="12"/>
          </p:nvPr>
        </p:nvSpPr>
        <p:spPr/>
        <p:txBody>
          <a:bodyPr/>
          <a:lstStyle/>
          <a:p>
            <a:fld id="{91AC1DA6-9D5B-4A20-B377-D43FC804AC2B}" type="slidenum">
              <a:rPr lang="zh-CN" altLang="en-US" smtClean="0"/>
              <a:t>5</a:t>
            </a:fld>
            <a:endParaRPr lang="zh-CN" altLang="en-US"/>
          </a:p>
        </p:txBody>
      </p:sp>
      <p:sp>
        <p:nvSpPr>
          <p:cNvPr id="11" name="文本框 10">
            <a:extLst>
              <a:ext uri="{FF2B5EF4-FFF2-40B4-BE49-F238E27FC236}">
                <a16:creationId xmlns:a16="http://schemas.microsoft.com/office/drawing/2014/main" id="{A8C46A69-1337-613C-3979-2FF922C52D2F}"/>
              </a:ext>
            </a:extLst>
          </p:cNvPr>
          <p:cNvSpPr txBox="1"/>
          <p:nvPr/>
        </p:nvSpPr>
        <p:spPr>
          <a:xfrm>
            <a:off x="439487" y="681038"/>
            <a:ext cx="6591933" cy="1999073"/>
          </a:xfrm>
          <a:prstGeom prst="rect">
            <a:avLst/>
          </a:prstGeom>
          <a:noFill/>
        </p:spPr>
        <p:txBody>
          <a:bodyPr wrap="square">
            <a:spAutoFit/>
          </a:bodyPr>
          <a:lstStyle/>
          <a:p>
            <a:pPr marL="285750" indent="-285750">
              <a:lnSpc>
                <a:spcPts val="1800"/>
              </a:lnSpc>
              <a:spcAft>
                <a:spcPts val="400"/>
              </a:spcAft>
              <a:buFont typeface="Arial" panose="020B0604020202020204" pitchFamily="34" charset="0"/>
              <a:buChar char="•"/>
            </a:pPr>
            <a:r>
              <a:rPr lang="en-US" altLang="zh-CN" sz="1400" dirty="0">
                <a:hlinkClick r:id="rId5"/>
              </a:rPr>
              <a:t>Validation of Software Releases for CMS (CERN CDS)</a:t>
            </a:r>
            <a:endParaRPr lang="en-US" altLang="zh-CN" sz="1400" dirty="0"/>
          </a:p>
          <a:p>
            <a:pPr marL="285750" indent="-285750">
              <a:lnSpc>
                <a:spcPts val="1800"/>
              </a:lnSpc>
              <a:spcAft>
                <a:spcPts val="400"/>
              </a:spcAft>
              <a:buFont typeface="Arial" panose="020B0604020202020204" pitchFamily="34" charset="0"/>
              <a:buChar char="•"/>
            </a:pPr>
            <a:r>
              <a:rPr lang="en-US" altLang="zh-CN" sz="1400" dirty="0">
                <a:hlinkClick r:id="rId6"/>
              </a:rPr>
              <a:t>CMS </a:t>
            </a:r>
            <a:r>
              <a:rPr lang="en-US" altLang="zh-CN" sz="1400" dirty="0" err="1">
                <a:hlinkClick r:id="rId6"/>
              </a:rPr>
              <a:t>CompOpsRelVal</a:t>
            </a:r>
            <a:r>
              <a:rPr lang="en-US" altLang="zh-CN" sz="1400" dirty="0">
                <a:hlinkClick r:id="rId6"/>
              </a:rPr>
              <a:t> (</a:t>
            </a:r>
            <a:r>
              <a:rPr lang="en-US" altLang="zh-CN" sz="1400" dirty="0" err="1">
                <a:hlinkClick r:id="rId6"/>
              </a:rPr>
              <a:t>TWiki</a:t>
            </a:r>
            <a:r>
              <a:rPr lang="en-US" altLang="zh-CN" sz="1400" dirty="0">
                <a:hlinkClick r:id="rId6"/>
              </a:rPr>
              <a:t>)</a:t>
            </a:r>
            <a:endParaRPr lang="en-US" altLang="zh-CN" sz="1400" dirty="0"/>
          </a:p>
          <a:p>
            <a:pPr marL="285750" indent="-285750">
              <a:lnSpc>
                <a:spcPts val="1800"/>
              </a:lnSpc>
              <a:spcAft>
                <a:spcPts val="400"/>
              </a:spcAft>
              <a:buFont typeface="Arial" panose="020B0604020202020204" pitchFamily="34" charset="0"/>
              <a:buChar char="•"/>
            </a:pPr>
            <a:r>
              <a:rPr lang="en-US" altLang="zh-CN" sz="1400" dirty="0">
                <a:hlinkClick r:id="rId7"/>
              </a:rPr>
              <a:t>CMS </a:t>
            </a:r>
            <a:r>
              <a:rPr lang="en-US" altLang="zh-CN" sz="1400" dirty="0" err="1">
                <a:hlinkClick r:id="rId7"/>
              </a:rPr>
              <a:t>PyReleaseValidation</a:t>
            </a:r>
            <a:r>
              <a:rPr lang="en-US" altLang="zh-CN" sz="1400" dirty="0">
                <a:hlinkClick r:id="rId7"/>
              </a:rPr>
              <a:t> (</a:t>
            </a:r>
            <a:r>
              <a:rPr lang="en-US" altLang="zh-CN" sz="1400" dirty="0" err="1">
                <a:hlinkClick r:id="rId7"/>
              </a:rPr>
              <a:t>TWiki</a:t>
            </a:r>
            <a:r>
              <a:rPr lang="en-US" altLang="zh-CN" sz="1400" dirty="0">
                <a:hlinkClick r:id="rId7"/>
              </a:rPr>
              <a:t>)</a:t>
            </a:r>
            <a:endParaRPr lang="en-US" altLang="zh-CN" sz="1400" dirty="0"/>
          </a:p>
          <a:p>
            <a:pPr marL="285750" indent="-285750">
              <a:lnSpc>
                <a:spcPts val="1800"/>
              </a:lnSpc>
              <a:spcAft>
                <a:spcPts val="400"/>
              </a:spcAft>
              <a:buFont typeface="Arial" panose="020B0604020202020204" pitchFamily="34" charset="0"/>
              <a:buChar char="•"/>
            </a:pPr>
            <a:r>
              <a:rPr lang="en-US" altLang="zh-CN" sz="1400" dirty="0">
                <a:hlinkClick r:id="rId8"/>
              </a:rPr>
              <a:t>ART — ATLAS Release Tester using the Grid (CHEP2020)</a:t>
            </a:r>
            <a:endParaRPr lang="en-US" altLang="zh-CN" sz="1400" dirty="0"/>
          </a:p>
          <a:p>
            <a:pPr marL="285750" indent="-285750">
              <a:lnSpc>
                <a:spcPts val="1800"/>
              </a:lnSpc>
              <a:spcAft>
                <a:spcPts val="400"/>
              </a:spcAft>
              <a:buFont typeface="Arial" panose="020B0604020202020204" pitchFamily="34" charset="0"/>
              <a:buChar char="•"/>
            </a:pPr>
            <a:r>
              <a:rPr lang="en-US" altLang="zh-CN" sz="1400" dirty="0">
                <a:hlinkClick r:id="rId9"/>
              </a:rPr>
              <a:t>Operational Intelligence in ATLAS CI </a:t>
            </a:r>
            <a:endParaRPr lang="en-US" altLang="zh-CN" sz="1400" dirty="0"/>
          </a:p>
          <a:p>
            <a:pPr marL="285750" indent="-285750">
              <a:lnSpc>
                <a:spcPts val="1800"/>
              </a:lnSpc>
              <a:spcAft>
                <a:spcPts val="400"/>
              </a:spcAft>
              <a:buFont typeface="Arial" panose="020B0604020202020204" pitchFamily="34" charset="0"/>
              <a:buChar char="•"/>
            </a:pPr>
            <a:r>
              <a:rPr lang="en-US" altLang="zh-CN" sz="1400" dirty="0">
                <a:hlinkClick r:id="rId10"/>
              </a:rPr>
              <a:t>ATLAS software &amp; computing Run 3 (EPJ C, 2024)</a:t>
            </a:r>
            <a:endParaRPr lang="en-US" altLang="zh-CN" sz="1400" dirty="0"/>
          </a:p>
          <a:p>
            <a:pPr marL="285750" indent="-285750">
              <a:lnSpc>
                <a:spcPts val="1800"/>
              </a:lnSpc>
              <a:spcAft>
                <a:spcPts val="400"/>
              </a:spcAft>
              <a:buFont typeface="Arial" panose="020B0604020202020204" pitchFamily="34" charset="0"/>
              <a:buChar char="•"/>
            </a:pPr>
            <a:r>
              <a:rPr lang="en-US" altLang="zh-CN" sz="1400" dirty="0">
                <a:hlinkClick r:id="rId11"/>
              </a:rPr>
              <a:t>ATLAS Software  Build System Infrastructure</a:t>
            </a:r>
            <a:endParaRPr lang="en-US" altLang="zh-CN" sz="1400" dirty="0"/>
          </a:p>
        </p:txBody>
      </p:sp>
      <p:pic>
        <p:nvPicPr>
          <p:cNvPr id="19" name="图片 18">
            <a:extLst>
              <a:ext uri="{FF2B5EF4-FFF2-40B4-BE49-F238E27FC236}">
                <a16:creationId xmlns:a16="http://schemas.microsoft.com/office/drawing/2014/main" id="{37E7D36C-52F7-A43A-F99D-00B7079B4696}"/>
              </a:ext>
            </a:extLst>
          </p:cNvPr>
          <p:cNvPicPr>
            <a:picLocks noChangeAspect="1"/>
          </p:cNvPicPr>
          <p:nvPr/>
        </p:nvPicPr>
        <p:blipFill>
          <a:blip r:embed="rId12"/>
          <a:stretch>
            <a:fillRect/>
          </a:stretch>
        </p:blipFill>
        <p:spPr>
          <a:xfrm>
            <a:off x="23649" y="2944857"/>
            <a:ext cx="7008373" cy="3744000"/>
          </a:xfrm>
          <a:prstGeom prst="rect">
            <a:avLst/>
          </a:prstGeom>
        </p:spPr>
      </p:pic>
      <p:sp>
        <p:nvSpPr>
          <p:cNvPr id="24" name="文本框 23">
            <a:extLst>
              <a:ext uri="{FF2B5EF4-FFF2-40B4-BE49-F238E27FC236}">
                <a16:creationId xmlns:a16="http://schemas.microsoft.com/office/drawing/2014/main" id="{96213BFA-A18C-987A-C4A6-2DD6382B7A12}"/>
              </a:ext>
            </a:extLst>
          </p:cNvPr>
          <p:cNvSpPr txBox="1"/>
          <p:nvPr/>
        </p:nvSpPr>
        <p:spPr>
          <a:xfrm>
            <a:off x="6958695" y="5724705"/>
            <a:ext cx="5028537" cy="584775"/>
          </a:xfrm>
          <a:prstGeom prst="rect">
            <a:avLst/>
          </a:prstGeom>
          <a:noFill/>
        </p:spPr>
        <p:txBody>
          <a:bodyPr wrap="square">
            <a:spAutoFit/>
          </a:bodyPr>
          <a:lstStyle/>
          <a:p>
            <a:r>
              <a:rPr lang="en-US" altLang="zh-CN" sz="1600" dirty="0"/>
              <a:t>Offline Software Development Workflow at a Glance, </a:t>
            </a:r>
          </a:p>
          <a:p>
            <a:r>
              <a:rPr lang="en-US" altLang="zh-CN" sz="1600" dirty="0">
                <a:hlinkClick r:id="rId11"/>
              </a:rPr>
              <a:t>Joint experiment meeting, February 6, 2025</a:t>
            </a:r>
            <a:endParaRPr lang="zh-CN" altLang="en-US" sz="1600" dirty="0"/>
          </a:p>
        </p:txBody>
      </p:sp>
    </p:spTree>
    <p:extLst>
      <p:ext uri="{BB962C8B-B14F-4D97-AF65-F5344CB8AC3E}">
        <p14:creationId xmlns:p14="http://schemas.microsoft.com/office/powerpoint/2010/main" val="157158415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6">
            <a:extLst>
              <a:ext uri="{FF2B5EF4-FFF2-40B4-BE49-F238E27FC236}">
                <a16:creationId xmlns:a16="http://schemas.microsoft.com/office/drawing/2014/main" id="{F7D6433F-7067-7DF7-9D58-4EF59867D027}"/>
              </a:ext>
            </a:extLst>
          </p:cNvPr>
          <p:cNvPicPr>
            <a:picLocks noChangeAspect="1"/>
          </p:cNvPicPr>
          <p:nvPr/>
        </p:nvPicPr>
        <p:blipFill>
          <a:blip r:embed="rId3"/>
          <a:stretch>
            <a:fillRect/>
          </a:stretch>
        </p:blipFill>
        <p:spPr>
          <a:xfrm>
            <a:off x="3263129" y="157833"/>
            <a:ext cx="8742782" cy="4644000"/>
          </a:xfrm>
          <a:prstGeom prst="rect">
            <a:avLst/>
          </a:prstGeom>
        </p:spPr>
      </p:pic>
      <p:sp>
        <p:nvSpPr>
          <p:cNvPr id="2" name="标题 1">
            <a:extLst>
              <a:ext uri="{FF2B5EF4-FFF2-40B4-BE49-F238E27FC236}">
                <a16:creationId xmlns:a16="http://schemas.microsoft.com/office/drawing/2014/main" id="{E7B546FD-6B16-16DA-4751-EF77290AA4B8}"/>
              </a:ext>
            </a:extLst>
          </p:cNvPr>
          <p:cNvSpPr>
            <a:spLocks noGrp="1"/>
          </p:cNvSpPr>
          <p:nvPr>
            <p:ph type="title"/>
          </p:nvPr>
        </p:nvSpPr>
        <p:spPr/>
        <p:txBody>
          <a:bodyPr/>
          <a:lstStyle/>
          <a:p>
            <a:r>
              <a:rPr lang="en-US" altLang="zh-CN" dirty="0"/>
              <a:t>Agent-</a:t>
            </a:r>
            <a:r>
              <a:rPr lang="en-US" altLang="zh-CN" dirty="0" err="1"/>
              <a:t>OpenClaw</a:t>
            </a:r>
            <a:endParaRPr lang="zh-CN" altLang="en-US" dirty="0"/>
          </a:p>
        </p:txBody>
      </p:sp>
      <p:sp>
        <p:nvSpPr>
          <p:cNvPr id="5" name="灯片编号占位符 4">
            <a:extLst>
              <a:ext uri="{FF2B5EF4-FFF2-40B4-BE49-F238E27FC236}">
                <a16:creationId xmlns:a16="http://schemas.microsoft.com/office/drawing/2014/main" id="{A9E8B666-910D-239B-979E-8C8B3AFCA869}"/>
              </a:ext>
            </a:extLst>
          </p:cNvPr>
          <p:cNvSpPr>
            <a:spLocks noGrp="1"/>
          </p:cNvSpPr>
          <p:nvPr>
            <p:ph type="sldNum" sz="quarter" idx="12"/>
          </p:nvPr>
        </p:nvSpPr>
        <p:spPr/>
        <p:txBody>
          <a:bodyPr/>
          <a:lstStyle/>
          <a:p>
            <a:fld id="{91AC1DA6-9D5B-4A20-B377-D43FC804AC2B}" type="slidenum">
              <a:rPr lang="zh-CN" altLang="en-US" smtClean="0"/>
              <a:t>6</a:t>
            </a:fld>
            <a:endParaRPr lang="zh-CN" altLang="en-US" dirty="0"/>
          </a:p>
        </p:txBody>
      </p:sp>
      <p:sp>
        <p:nvSpPr>
          <p:cNvPr id="9" name="文本框 8">
            <a:extLst>
              <a:ext uri="{FF2B5EF4-FFF2-40B4-BE49-F238E27FC236}">
                <a16:creationId xmlns:a16="http://schemas.microsoft.com/office/drawing/2014/main" id="{81062387-0F18-297E-5DFD-F5C000B03579}"/>
              </a:ext>
            </a:extLst>
          </p:cNvPr>
          <p:cNvSpPr txBox="1"/>
          <p:nvPr/>
        </p:nvSpPr>
        <p:spPr>
          <a:xfrm>
            <a:off x="91613" y="6292503"/>
            <a:ext cx="11262187" cy="307777"/>
          </a:xfrm>
          <a:prstGeom prst="rect">
            <a:avLst/>
          </a:prstGeom>
          <a:noFill/>
        </p:spPr>
        <p:txBody>
          <a:bodyPr wrap="square">
            <a:spAutoFit/>
          </a:bodyPr>
          <a:lstStyle/>
          <a:p>
            <a:r>
              <a:rPr lang="en-US" altLang="zh-CN" sz="1400" dirty="0">
                <a:solidFill>
                  <a:schemeClr val="accent3"/>
                </a:solidFill>
              </a:rPr>
              <a:t>Autonomous agents powered by large language models are moving from curated demos to persistent, open-world deployment. </a:t>
            </a:r>
            <a:endParaRPr lang="zh-CN" altLang="en-US" sz="1400" dirty="0">
              <a:solidFill>
                <a:schemeClr val="accent3"/>
              </a:solidFill>
            </a:endParaRPr>
          </a:p>
        </p:txBody>
      </p:sp>
      <p:sp>
        <p:nvSpPr>
          <p:cNvPr id="11" name="文本框 10">
            <a:extLst>
              <a:ext uri="{FF2B5EF4-FFF2-40B4-BE49-F238E27FC236}">
                <a16:creationId xmlns:a16="http://schemas.microsoft.com/office/drawing/2014/main" id="{86B8F4E0-404A-9E95-CE72-CD6A9AF0F2DF}"/>
              </a:ext>
            </a:extLst>
          </p:cNvPr>
          <p:cNvSpPr txBox="1"/>
          <p:nvPr/>
        </p:nvSpPr>
        <p:spPr>
          <a:xfrm>
            <a:off x="10114358" y="4779980"/>
            <a:ext cx="1891553" cy="307777"/>
          </a:xfrm>
          <a:prstGeom prst="rect">
            <a:avLst/>
          </a:prstGeom>
          <a:noFill/>
        </p:spPr>
        <p:txBody>
          <a:bodyPr wrap="square">
            <a:spAutoFit/>
          </a:bodyPr>
          <a:lstStyle/>
          <a:p>
            <a:r>
              <a:rPr lang="da-DK" altLang="zh-CN" sz="1400" dirty="0">
                <a:hlinkClick r:id="rId4"/>
              </a:rPr>
              <a:t>Wang, Z. et al. (2026).</a:t>
            </a:r>
            <a:endParaRPr lang="zh-CN" altLang="en-US" sz="1400" dirty="0"/>
          </a:p>
        </p:txBody>
      </p:sp>
      <p:sp>
        <p:nvSpPr>
          <p:cNvPr id="15" name="文本框 14">
            <a:extLst>
              <a:ext uri="{FF2B5EF4-FFF2-40B4-BE49-F238E27FC236}">
                <a16:creationId xmlns:a16="http://schemas.microsoft.com/office/drawing/2014/main" id="{06AFAE42-B5C8-44A3-1891-A531FB0EADBF}"/>
              </a:ext>
            </a:extLst>
          </p:cNvPr>
          <p:cNvSpPr txBox="1"/>
          <p:nvPr/>
        </p:nvSpPr>
        <p:spPr>
          <a:xfrm>
            <a:off x="662433" y="1032721"/>
            <a:ext cx="1595717" cy="369332"/>
          </a:xfrm>
          <a:prstGeom prst="rect">
            <a:avLst/>
          </a:prstGeom>
          <a:noFill/>
          <a:ln>
            <a:solidFill>
              <a:schemeClr val="tx1"/>
            </a:solidFill>
            <a:prstDash val="solid"/>
          </a:ln>
        </p:spPr>
        <p:txBody>
          <a:bodyPr wrap="square" rtlCol="0">
            <a:spAutoFit/>
          </a:bodyPr>
          <a:lstStyle/>
          <a:p>
            <a:pPr algn="ctr"/>
            <a:r>
              <a:rPr lang="en-US" altLang="zh-CN" dirty="0"/>
              <a:t>AI Chat</a:t>
            </a:r>
            <a:endParaRPr lang="zh-CN" altLang="en-US" dirty="0"/>
          </a:p>
        </p:txBody>
      </p:sp>
      <p:sp>
        <p:nvSpPr>
          <p:cNvPr id="18" name="文本框 17">
            <a:extLst>
              <a:ext uri="{FF2B5EF4-FFF2-40B4-BE49-F238E27FC236}">
                <a16:creationId xmlns:a16="http://schemas.microsoft.com/office/drawing/2014/main" id="{74294691-0871-7E4F-82DB-B066A008CC81}"/>
              </a:ext>
            </a:extLst>
          </p:cNvPr>
          <p:cNvSpPr txBox="1"/>
          <p:nvPr/>
        </p:nvSpPr>
        <p:spPr>
          <a:xfrm>
            <a:off x="642208" y="1949798"/>
            <a:ext cx="1595717" cy="861774"/>
          </a:xfrm>
          <a:prstGeom prst="rect">
            <a:avLst/>
          </a:prstGeom>
          <a:noFill/>
          <a:ln>
            <a:solidFill>
              <a:schemeClr val="tx1"/>
            </a:solidFill>
            <a:prstDash val="solid"/>
          </a:ln>
        </p:spPr>
        <p:txBody>
          <a:bodyPr wrap="square" rtlCol="0">
            <a:spAutoFit/>
          </a:bodyPr>
          <a:lstStyle/>
          <a:p>
            <a:pPr algn="ctr"/>
            <a:r>
              <a:rPr lang="en-US" altLang="zh-CN" dirty="0"/>
              <a:t>LLM API</a:t>
            </a:r>
          </a:p>
          <a:p>
            <a:pPr marL="285750" indent="-285750">
              <a:buFont typeface="Arial" panose="020B0604020202020204" pitchFamily="34" charset="0"/>
              <a:buChar char="•"/>
            </a:pPr>
            <a:r>
              <a:rPr lang="en-US" altLang="zh-CN" sz="1600" dirty="0"/>
              <a:t>Prompt</a:t>
            </a:r>
          </a:p>
          <a:p>
            <a:pPr marL="285750" indent="-285750">
              <a:buFont typeface="Arial" panose="020B0604020202020204" pitchFamily="34" charset="0"/>
              <a:buChar char="•"/>
            </a:pPr>
            <a:r>
              <a:rPr lang="en-US" altLang="zh-CN" sz="1600" dirty="0"/>
              <a:t>Context</a:t>
            </a:r>
          </a:p>
        </p:txBody>
      </p:sp>
      <p:sp>
        <p:nvSpPr>
          <p:cNvPr id="20" name="文本框 19">
            <a:extLst>
              <a:ext uri="{FF2B5EF4-FFF2-40B4-BE49-F238E27FC236}">
                <a16:creationId xmlns:a16="http://schemas.microsoft.com/office/drawing/2014/main" id="{483C5DCA-B738-23CD-6EC3-3D54FC0DE2B5}"/>
              </a:ext>
            </a:extLst>
          </p:cNvPr>
          <p:cNvSpPr txBox="1"/>
          <p:nvPr/>
        </p:nvSpPr>
        <p:spPr>
          <a:xfrm>
            <a:off x="662433" y="3359317"/>
            <a:ext cx="1595717" cy="615553"/>
          </a:xfrm>
          <a:prstGeom prst="rect">
            <a:avLst/>
          </a:prstGeom>
          <a:noFill/>
          <a:ln>
            <a:solidFill>
              <a:schemeClr val="tx1"/>
            </a:solidFill>
            <a:prstDash val="solid"/>
          </a:ln>
        </p:spPr>
        <p:txBody>
          <a:bodyPr wrap="square" rtlCol="0">
            <a:spAutoFit/>
          </a:bodyPr>
          <a:lstStyle/>
          <a:p>
            <a:pPr algn="ctr"/>
            <a:r>
              <a:rPr lang="en-US" altLang="zh-CN" dirty="0"/>
              <a:t>Coding Agent</a:t>
            </a:r>
          </a:p>
          <a:p>
            <a:pPr marL="285750" indent="-285750">
              <a:buFont typeface="Arial" panose="020B0604020202020204" pitchFamily="34" charset="0"/>
              <a:buChar char="•"/>
            </a:pPr>
            <a:r>
              <a:rPr lang="en-US" altLang="zh-CN" sz="1600" dirty="0"/>
              <a:t>Vibe coding</a:t>
            </a:r>
          </a:p>
        </p:txBody>
      </p:sp>
      <p:sp>
        <p:nvSpPr>
          <p:cNvPr id="22" name="文本框 21">
            <a:extLst>
              <a:ext uri="{FF2B5EF4-FFF2-40B4-BE49-F238E27FC236}">
                <a16:creationId xmlns:a16="http://schemas.microsoft.com/office/drawing/2014/main" id="{B1DB3428-F7E7-F0DC-8833-103D794769BF}"/>
              </a:ext>
            </a:extLst>
          </p:cNvPr>
          <p:cNvSpPr txBox="1"/>
          <p:nvPr/>
        </p:nvSpPr>
        <p:spPr>
          <a:xfrm>
            <a:off x="642208" y="4522616"/>
            <a:ext cx="1595717" cy="861774"/>
          </a:xfrm>
          <a:prstGeom prst="rect">
            <a:avLst/>
          </a:prstGeom>
          <a:noFill/>
          <a:ln>
            <a:solidFill>
              <a:schemeClr val="tx1"/>
            </a:solidFill>
            <a:prstDash val="solid"/>
          </a:ln>
        </p:spPr>
        <p:txBody>
          <a:bodyPr wrap="square" rtlCol="0">
            <a:spAutoFit/>
          </a:bodyPr>
          <a:lstStyle/>
          <a:p>
            <a:pPr algn="ctr"/>
            <a:r>
              <a:rPr lang="en-US" altLang="zh-CN" dirty="0"/>
              <a:t>AI assistant</a:t>
            </a:r>
          </a:p>
          <a:p>
            <a:pPr marL="285750" indent="-285750">
              <a:buFont typeface="Arial" panose="020B0604020202020204" pitchFamily="34" charset="0"/>
              <a:buChar char="•"/>
            </a:pPr>
            <a:r>
              <a:rPr lang="en-US" altLang="zh-CN" sz="1600" dirty="0"/>
              <a:t>Harness</a:t>
            </a:r>
          </a:p>
          <a:p>
            <a:pPr marL="285750" indent="-285750">
              <a:buFont typeface="Arial" panose="020B0604020202020204" pitchFamily="34" charset="0"/>
              <a:buChar char="•"/>
            </a:pPr>
            <a:r>
              <a:rPr lang="en-US" altLang="zh-CN" sz="1600" dirty="0"/>
              <a:t>Loop</a:t>
            </a:r>
            <a:endParaRPr lang="zh-CN" altLang="en-US" sz="1600" dirty="0"/>
          </a:p>
        </p:txBody>
      </p:sp>
      <p:sp>
        <p:nvSpPr>
          <p:cNvPr id="23" name="箭头: 下 22">
            <a:extLst>
              <a:ext uri="{FF2B5EF4-FFF2-40B4-BE49-F238E27FC236}">
                <a16:creationId xmlns:a16="http://schemas.microsoft.com/office/drawing/2014/main" id="{0C3E6A76-3CA1-7E40-8A5E-3AACEAC78856}"/>
              </a:ext>
            </a:extLst>
          </p:cNvPr>
          <p:cNvSpPr/>
          <p:nvPr/>
        </p:nvSpPr>
        <p:spPr>
          <a:xfrm>
            <a:off x="1359386" y="1499699"/>
            <a:ext cx="161365" cy="366970"/>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4" name="箭头: 下 23">
            <a:extLst>
              <a:ext uri="{FF2B5EF4-FFF2-40B4-BE49-F238E27FC236}">
                <a16:creationId xmlns:a16="http://schemas.microsoft.com/office/drawing/2014/main" id="{97E78DC0-F390-85E9-5A5C-AEBD7535ADF0}"/>
              </a:ext>
            </a:extLst>
          </p:cNvPr>
          <p:cNvSpPr/>
          <p:nvPr/>
        </p:nvSpPr>
        <p:spPr>
          <a:xfrm>
            <a:off x="1356130" y="2892109"/>
            <a:ext cx="161365" cy="366970"/>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5" name="箭头: 下 24">
            <a:extLst>
              <a:ext uri="{FF2B5EF4-FFF2-40B4-BE49-F238E27FC236}">
                <a16:creationId xmlns:a16="http://schemas.microsoft.com/office/drawing/2014/main" id="{FA5F8EFF-5853-52F6-FADE-8C0C501703FD}"/>
              </a:ext>
            </a:extLst>
          </p:cNvPr>
          <p:cNvSpPr/>
          <p:nvPr/>
        </p:nvSpPr>
        <p:spPr>
          <a:xfrm>
            <a:off x="1359383" y="4068134"/>
            <a:ext cx="161365" cy="366970"/>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4" name="组合 3">
            <a:extLst>
              <a:ext uri="{FF2B5EF4-FFF2-40B4-BE49-F238E27FC236}">
                <a16:creationId xmlns:a16="http://schemas.microsoft.com/office/drawing/2014/main" id="{F19AFD73-CF4A-FEDE-C5D3-1C04C18BF5B4}"/>
              </a:ext>
            </a:extLst>
          </p:cNvPr>
          <p:cNvGrpSpPr/>
          <p:nvPr/>
        </p:nvGrpSpPr>
        <p:grpSpPr>
          <a:xfrm>
            <a:off x="2842227" y="4874123"/>
            <a:ext cx="7601796" cy="1169551"/>
            <a:chOff x="2569272" y="4898647"/>
            <a:chExt cx="7601796" cy="1169551"/>
          </a:xfrm>
        </p:grpSpPr>
        <p:grpSp>
          <p:nvGrpSpPr>
            <p:cNvPr id="3" name="组合 2">
              <a:extLst>
                <a:ext uri="{FF2B5EF4-FFF2-40B4-BE49-F238E27FC236}">
                  <a16:creationId xmlns:a16="http://schemas.microsoft.com/office/drawing/2014/main" id="{6FE76BA3-E304-5824-E1AC-FB6D01EEAEF2}"/>
                </a:ext>
              </a:extLst>
            </p:cNvPr>
            <p:cNvGrpSpPr/>
            <p:nvPr/>
          </p:nvGrpSpPr>
          <p:grpSpPr>
            <a:xfrm>
              <a:off x="2569272" y="4898647"/>
              <a:ext cx="7601796" cy="1169551"/>
              <a:chOff x="2569272" y="4898647"/>
              <a:chExt cx="7601796" cy="1169551"/>
            </a:xfrm>
          </p:grpSpPr>
          <p:grpSp>
            <p:nvGrpSpPr>
              <p:cNvPr id="34" name="组合 33">
                <a:extLst>
                  <a:ext uri="{FF2B5EF4-FFF2-40B4-BE49-F238E27FC236}">
                    <a16:creationId xmlns:a16="http://schemas.microsoft.com/office/drawing/2014/main" id="{3561A4E2-9096-A1C2-A47D-86154B6BC932}"/>
                  </a:ext>
                </a:extLst>
              </p:cNvPr>
              <p:cNvGrpSpPr/>
              <p:nvPr/>
            </p:nvGrpSpPr>
            <p:grpSpPr>
              <a:xfrm>
                <a:off x="4639843" y="5204786"/>
                <a:ext cx="5531225" cy="606250"/>
                <a:chOff x="3111362" y="5174667"/>
                <a:chExt cx="5531225" cy="606250"/>
              </a:xfrm>
            </p:grpSpPr>
            <p:sp>
              <p:nvSpPr>
                <p:cNvPr id="29" name="文本框 28">
                  <a:extLst>
                    <a:ext uri="{FF2B5EF4-FFF2-40B4-BE49-F238E27FC236}">
                      <a16:creationId xmlns:a16="http://schemas.microsoft.com/office/drawing/2014/main" id="{3B98D425-2D84-E6DC-7B70-79E27DADE061}"/>
                    </a:ext>
                  </a:extLst>
                </p:cNvPr>
                <p:cNvSpPr txBox="1"/>
                <p:nvPr/>
              </p:nvSpPr>
              <p:spPr>
                <a:xfrm>
                  <a:off x="3111362" y="5174667"/>
                  <a:ext cx="1084729" cy="584775"/>
                </a:xfrm>
                <a:prstGeom prst="rect">
                  <a:avLst/>
                </a:prstGeom>
                <a:noFill/>
              </p:spPr>
              <p:txBody>
                <a:bodyPr wrap="square" rtlCol="0">
                  <a:spAutoFit/>
                </a:bodyPr>
                <a:lstStyle/>
                <a:p>
                  <a:r>
                    <a:rPr lang="en-US" altLang="zh-CN" sz="1600" dirty="0"/>
                    <a:t>Copilot</a:t>
                  </a:r>
                </a:p>
                <a:p>
                  <a:r>
                    <a:rPr lang="en-US" altLang="zh-CN" sz="1600" dirty="0"/>
                    <a:t>Cursor</a:t>
                  </a:r>
                </a:p>
              </p:txBody>
            </p:sp>
            <p:sp>
              <p:nvSpPr>
                <p:cNvPr id="30" name="文本框 29">
                  <a:extLst>
                    <a:ext uri="{FF2B5EF4-FFF2-40B4-BE49-F238E27FC236}">
                      <a16:creationId xmlns:a16="http://schemas.microsoft.com/office/drawing/2014/main" id="{9AD031D8-FB91-B9EE-2E2A-B50ED5B88350}"/>
                    </a:ext>
                  </a:extLst>
                </p:cNvPr>
                <p:cNvSpPr txBox="1"/>
                <p:nvPr/>
              </p:nvSpPr>
              <p:spPr>
                <a:xfrm>
                  <a:off x="4301383" y="5174667"/>
                  <a:ext cx="1435310" cy="584775"/>
                </a:xfrm>
                <a:prstGeom prst="rect">
                  <a:avLst/>
                </a:prstGeom>
                <a:noFill/>
              </p:spPr>
              <p:txBody>
                <a:bodyPr wrap="square" rtlCol="0">
                  <a:spAutoFit/>
                </a:bodyPr>
                <a:lstStyle/>
                <a:p>
                  <a:r>
                    <a:rPr lang="en-US" altLang="zh-CN" sz="1600" dirty="0"/>
                    <a:t>Claude code</a:t>
                  </a:r>
                </a:p>
                <a:p>
                  <a:r>
                    <a:rPr lang="en-US" altLang="zh-CN" sz="1600" dirty="0"/>
                    <a:t>Gemini cli</a:t>
                  </a:r>
                  <a:endParaRPr lang="zh-CN" altLang="en-US" sz="1600" dirty="0"/>
                </a:p>
              </p:txBody>
            </p:sp>
            <p:sp>
              <p:nvSpPr>
                <p:cNvPr id="31" name="文本框 30">
                  <a:extLst>
                    <a:ext uri="{FF2B5EF4-FFF2-40B4-BE49-F238E27FC236}">
                      <a16:creationId xmlns:a16="http://schemas.microsoft.com/office/drawing/2014/main" id="{281626DB-11F3-77CB-D303-C3AD06C35907}"/>
                    </a:ext>
                  </a:extLst>
                </p:cNvPr>
                <p:cNvSpPr txBox="1"/>
                <p:nvPr/>
              </p:nvSpPr>
              <p:spPr>
                <a:xfrm>
                  <a:off x="5841985" y="5196142"/>
                  <a:ext cx="1260000" cy="584775"/>
                </a:xfrm>
                <a:prstGeom prst="rect">
                  <a:avLst/>
                </a:prstGeom>
                <a:noFill/>
              </p:spPr>
              <p:txBody>
                <a:bodyPr wrap="square" rtlCol="0">
                  <a:spAutoFit/>
                </a:bodyPr>
                <a:lstStyle/>
                <a:p>
                  <a:r>
                    <a:rPr lang="en-US" altLang="zh-CN" sz="1600">
                      <a:solidFill>
                        <a:srgbClr val="0070C0"/>
                      </a:solidFill>
                    </a:rPr>
                    <a:t>OpenClaw</a:t>
                  </a:r>
                </a:p>
                <a:p>
                  <a:r>
                    <a:rPr lang="en-US" altLang="zh-CN" sz="1600"/>
                    <a:t>Harmes</a:t>
                  </a:r>
                  <a:endParaRPr lang="en-US" altLang="zh-CN" sz="1600" dirty="0"/>
                </a:p>
              </p:txBody>
            </p:sp>
            <p:sp>
              <p:nvSpPr>
                <p:cNvPr id="33" name="文本框 32">
                  <a:extLst>
                    <a:ext uri="{FF2B5EF4-FFF2-40B4-BE49-F238E27FC236}">
                      <a16:creationId xmlns:a16="http://schemas.microsoft.com/office/drawing/2014/main" id="{B57D80D7-F4F5-1203-24CF-79F4D52FE69A}"/>
                    </a:ext>
                  </a:extLst>
                </p:cNvPr>
                <p:cNvSpPr txBox="1"/>
                <p:nvPr/>
              </p:nvSpPr>
              <p:spPr>
                <a:xfrm>
                  <a:off x="7207277" y="5174667"/>
                  <a:ext cx="1435310" cy="584775"/>
                </a:xfrm>
                <a:prstGeom prst="rect">
                  <a:avLst/>
                </a:prstGeom>
                <a:noFill/>
              </p:spPr>
              <p:txBody>
                <a:bodyPr wrap="square" rtlCol="0">
                  <a:spAutoFit/>
                </a:bodyPr>
                <a:lstStyle/>
                <a:p>
                  <a:r>
                    <a:rPr lang="en-US" altLang="zh-CN" sz="1600"/>
                    <a:t>CodeX</a:t>
                  </a:r>
                </a:p>
                <a:p>
                  <a:r>
                    <a:rPr lang="en-US" altLang="zh-CN" sz="1600"/>
                    <a:t>WorkBuddy</a:t>
                  </a:r>
                  <a:endParaRPr lang="zh-CN" altLang="en-US" sz="1600" dirty="0"/>
                </a:p>
              </p:txBody>
            </p:sp>
          </p:grpSp>
          <p:grpSp>
            <p:nvGrpSpPr>
              <p:cNvPr id="45" name="组合 44">
                <a:extLst>
                  <a:ext uri="{FF2B5EF4-FFF2-40B4-BE49-F238E27FC236}">
                    <a16:creationId xmlns:a16="http://schemas.microsoft.com/office/drawing/2014/main" id="{F4EF4B39-EAEA-6118-8085-8269B1CB7F87}"/>
                  </a:ext>
                </a:extLst>
              </p:cNvPr>
              <p:cNvGrpSpPr/>
              <p:nvPr/>
            </p:nvGrpSpPr>
            <p:grpSpPr>
              <a:xfrm>
                <a:off x="2569272" y="4898647"/>
                <a:ext cx="1159079" cy="1169551"/>
                <a:chOff x="2587427" y="4869624"/>
                <a:chExt cx="1159079" cy="1169551"/>
              </a:xfrm>
            </p:grpSpPr>
            <p:sp>
              <p:nvSpPr>
                <p:cNvPr id="35" name="文本框 34">
                  <a:extLst>
                    <a:ext uri="{FF2B5EF4-FFF2-40B4-BE49-F238E27FC236}">
                      <a16:creationId xmlns:a16="http://schemas.microsoft.com/office/drawing/2014/main" id="{00956E7B-5038-68AD-6290-469E0A008320}"/>
                    </a:ext>
                  </a:extLst>
                </p:cNvPr>
                <p:cNvSpPr txBox="1"/>
                <p:nvPr/>
              </p:nvSpPr>
              <p:spPr>
                <a:xfrm>
                  <a:off x="2587427" y="4869624"/>
                  <a:ext cx="996038" cy="1169551"/>
                </a:xfrm>
                <a:prstGeom prst="rect">
                  <a:avLst/>
                </a:prstGeom>
                <a:noFill/>
              </p:spPr>
              <p:txBody>
                <a:bodyPr wrap="square" rtlCol="0">
                  <a:spAutoFit/>
                </a:bodyPr>
                <a:lstStyle/>
                <a:p>
                  <a:pPr algn="r"/>
                  <a:r>
                    <a:rPr lang="en-US" altLang="zh-CN" sz="1400" dirty="0"/>
                    <a:t>ChatGPT</a:t>
                  </a:r>
                </a:p>
                <a:p>
                  <a:pPr algn="r"/>
                  <a:r>
                    <a:rPr lang="en-US" altLang="zh-CN" sz="1400" dirty="0"/>
                    <a:t>Gemini</a:t>
                  </a:r>
                </a:p>
                <a:p>
                  <a:pPr algn="r"/>
                  <a:r>
                    <a:rPr lang="en-US" altLang="zh-CN" sz="1400" dirty="0"/>
                    <a:t>Claude</a:t>
                  </a:r>
                </a:p>
                <a:p>
                  <a:pPr algn="r"/>
                  <a:r>
                    <a:rPr lang="en-US" altLang="zh-CN" sz="1400" dirty="0"/>
                    <a:t>Qwen</a:t>
                  </a:r>
                </a:p>
                <a:p>
                  <a:pPr algn="r"/>
                  <a:r>
                    <a:rPr lang="en-US" altLang="zh-CN" sz="1400" dirty="0"/>
                    <a:t>……</a:t>
                  </a:r>
                  <a:endParaRPr lang="zh-CN" altLang="en-US" sz="1400" dirty="0"/>
                </a:p>
              </p:txBody>
            </p:sp>
            <p:sp>
              <p:nvSpPr>
                <p:cNvPr id="36" name="右大括号 35">
                  <a:extLst>
                    <a:ext uri="{FF2B5EF4-FFF2-40B4-BE49-F238E27FC236}">
                      <a16:creationId xmlns:a16="http://schemas.microsoft.com/office/drawing/2014/main" id="{556BB39D-8A73-838B-FBF3-B3A56A3094C3}"/>
                    </a:ext>
                  </a:extLst>
                </p:cNvPr>
                <p:cNvSpPr/>
                <p:nvPr/>
              </p:nvSpPr>
              <p:spPr>
                <a:xfrm>
                  <a:off x="3580182" y="4963595"/>
                  <a:ext cx="166324" cy="951139"/>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grpSp>
        </p:grpSp>
        <p:sp>
          <p:nvSpPr>
            <p:cNvPr id="41" name="左大括号 40">
              <a:extLst>
                <a:ext uri="{FF2B5EF4-FFF2-40B4-BE49-F238E27FC236}">
                  <a16:creationId xmlns:a16="http://schemas.microsoft.com/office/drawing/2014/main" id="{5F8A7109-058F-F3A4-D373-5B2F6AECB153}"/>
                </a:ext>
              </a:extLst>
            </p:cNvPr>
            <p:cNvSpPr/>
            <p:nvPr/>
          </p:nvSpPr>
          <p:spPr>
            <a:xfrm>
              <a:off x="4501571" y="5263913"/>
              <a:ext cx="138272" cy="446595"/>
            </a:xfrm>
            <a:prstGeom prst="lef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grpSp>
      <p:sp>
        <p:nvSpPr>
          <p:cNvPr id="6" name="箭头: 右 5">
            <a:extLst>
              <a:ext uri="{FF2B5EF4-FFF2-40B4-BE49-F238E27FC236}">
                <a16:creationId xmlns:a16="http://schemas.microsoft.com/office/drawing/2014/main" id="{C7B3A5B3-E655-FF19-5C39-999C537B10F2}"/>
              </a:ext>
            </a:extLst>
          </p:cNvPr>
          <p:cNvSpPr/>
          <p:nvPr/>
        </p:nvSpPr>
        <p:spPr>
          <a:xfrm>
            <a:off x="4250598" y="5400649"/>
            <a:ext cx="324000" cy="144000"/>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extLst>
      <p:ext uri="{BB962C8B-B14F-4D97-AF65-F5344CB8AC3E}">
        <p14:creationId xmlns:p14="http://schemas.microsoft.com/office/powerpoint/2010/main" val="170547646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74E84E-C9F3-C5BA-0AE5-2DCD16FCEC32}"/>
            </a:ext>
          </a:extLst>
        </p:cNvPr>
        <p:cNvGrpSpPr/>
        <p:nvPr/>
      </p:nvGrpSpPr>
      <p:grpSpPr>
        <a:xfrm>
          <a:off x="0" y="0"/>
          <a:ext cx="0" cy="0"/>
          <a:chOff x="0" y="0"/>
          <a:chExt cx="0" cy="0"/>
        </a:xfrm>
      </p:grpSpPr>
      <p:sp>
        <p:nvSpPr>
          <p:cNvPr id="2" name="标题 1">
            <a:extLst>
              <a:ext uri="{FF2B5EF4-FFF2-40B4-BE49-F238E27FC236}">
                <a16:creationId xmlns:a16="http://schemas.microsoft.com/office/drawing/2014/main" id="{EF12414B-A2F0-ECC4-2E67-731F746F61FB}"/>
              </a:ext>
            </a:extLst>
          </p:cNvPr>
          <p:cNvSpPr>
            <a:spLocks noGrp="1"/>
          </p:cNvSpPr>
          <p:nvPr>
            <p:ph type="title"/>
          </p:nvPr>
        </p:nvSpPr>
        <p:spPr/>
        <p:txBody>
          <a:bodyPr/>
          <a:lstStyle/>
          <a:p>
            <a:r>
              <a:rPr lang="en-US" altLang="zh-CN" sz="5400" dirty="0"/>
              <a:t>Validation System</a:t>
            </a:r>
            <a:endParaRPr lang="zh-CN" altLang="en-US" sz="5400" dirty="0"/>
          </a:p>
        </p:txBody>
      </p:sp>
      <p:sp>
        <p:nvSpPr>
          <p:cNvPr id="4" name="灯片编号占位符 3">
            <a:extLst>
              <a:ext uri="{FF2B5EF4-FFF2-40B4-BE49-F238E27FC236}">
                <a16:creationId xmlns:a16="http://schemas.microsoft.com/office/drawing/2014/main" id="{D636F476-C4F8-238B-0D57-45F0CFFA545D}"/>
              </a:ext>
            </a:extLst>
          </p:cNvPr>
          <p:cNvSpPr>
            <a:spLocks noGrp="1"/>
          </p:cNvSpPr>
          <p:nvPr>
            <p:ph type="sldNum" sz="quarter" idx="12"/>
          </p:nvPr>
        </p:nvSpPr>
        <p:spPr/>
        <p:txBody>
          <a:bodyPr/>
          <a:lstStyle/>
          <a:p>
            <a:fld id="{91AC1DA6-9D5B-4A20-B377-D43FC804AC2B}" type="slidenum">
              <a:rPr lang="zh-CN" altLang="en-US" smtClean="0"/>
              <a:t>7</a:t>
            </a:fld>
            <a:endParaRPr lang="zh-CN" altLang="en-US"/>
          </a:p>
        </p:txBody>
      </p:sp>
    </p:spTree>
    <p:extLst>
      <p:ext uri="{BB962C8B-B14F-4D97-AF65-F5344CB8AC3E}">
        <p14:creationId xmlns:p14="http://schemas.microsoft.com/office/powerpoint/2010/main" val="368708348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261480-8B6A-1240-915D-CFD068BA66CD}"/>
            </a:ext>
          </a:extLst>
        </p:cNvPr>
        <p:cNvGrpSpPr/>
        <p:nvPr/>
      </p:nvGrpSpPr>
      <p:grpSpPr>
        <a:xfrm>
          <a:off x="0" y="0"/>
          <a:ext cx="0" cy="0"/>
          <a:chOff x="0" y="0"/>
          <a:chExt cx="0" cy="0"/>
        </a:xfrm>
      </p:grpSpPr>
      <p:sp>
        <p:nvSpPr>
          <p:cNvPr id="2" name="标题 1">
            <a:extLst>
              <a:ext uri="{FF2B5EF4-FFF2-40B4-BE49-F238E27FC236}">
                <a16:creationId xmlns:a16="http://schemas.microsoft.com/office/drawing/2014/main" id="{0B4A95FD-1873-5F9B-D713-1EB9EB996C69}"/>
              </a:ext>
            </a:extLst>
          </p:cNvPr>
          <p:cNvSpPr>
            <a:spLocks noGrp="1"/>
          </p:cNvSpPr>
          <p:nvPr>
            <p:ph type="title"/>
          </p:nvPr>
        </p:nvSpPr>
        <p:spPr/>
        <p:txBody>
          <a:bodyPr/>
          <a:lstStyle/>
          <a:p>
            <a:r>
              <a:rPr lang="en-US" altLang="zh-CN" dirty="0"/>
              <a:t>Validation System (Architecture)</a:t>
            </a:r>
            <a:endParaRPr lang="zh-CN" altLang="en-US" dirty="0"/>
          </a:p>
        </p:txBody>
      </p:sp>
      <p:sp>
        <p:nvSpPr>
          <p:cNvPr id="4" name="灯片编号占位符 3">
            <a:extLst>
              <a:ext uri="{FF2B5EF4-FFF2-40B4-BE49-F238E27FC236}">
                <a16:creationId xmlns:a16="http://schemas.microsoft.com/office/drawing/2014/main" id="{2617A236-98A5-AC9F-AB39-1ED8C8B011C2}"/>
              </a:ext>
            </a:extLst>
          </p:cNvPr>
          <p:cNvSpPr>
            <a:spLocks noGrp="1"/>
          </p:cNvSpPr>
          <p:nvPr>
            <p:ph type="sldNum" sz="quarter" idx="12"/>
          </p:nvPr>
        </p:nvSpPr>
        <p:spPr/>
        <p:txBody>
          <a:bodyPr/>
          <a:lstStyle/>
          <a:p>
            <a:fld id="{91AC1DA6-9D5B-4A20-B377-D43FC804AC2B}" type="slidenum">
              <a:rPr lang="zh-CN" altLang="en-US" smtClean="0"/>
              <a:t>8</a:t>
            </a:fld>
            <a:endParaRPr lang="zh-CN" altLang="en-US" dirty="0"/>
          </a:p>
        </p:txBody>
      </p:sp>
      <p:sp>
        <p:nvSpPr>
          <p:cNvPr id="7" name="文本框 6">
            <a:extLst>
              <a:ext uri="{FF2B5EF4-FFF2-40B4-BE49-F238E27FC236}">
                <a16:creationId xmlns:a16="http://schemas.microsoft.com/office/drawing/2014/main" id="{7321F7A7-F2C3-165E-03C0-CA491281142B}"/>
              </a:ext>
            </a:extLst>
          </p:cNvPr>
          <p:cNvSpPr txBox="1"/>
          <p:nvPr/>
        </p:nvSpPr>
        <p:spPr>
          <a:xfrm>
            <a:off x="180975" y="699916"/>
            <a:ext cx="11306175" cy="1703030"/>
          </a:xfrm>
          <a:prstGeom prst="rect">
            <a:avLst/>
          </a:prstGeom>
          <a:noFill/>
        </p:spPr>
        <p:txBody>
          <a:bodyPr wrap="square" rtlCol="0">
            <a:spAutoFit/>
          </a:bodyPr>
          <a:lstStyle/>
          <a:p>
            <a:pPr marL="285750" indent="-285750">
              <a:lnSpc>
                <a:spcPct val="150000"/>
              </a:lnSpc>
              <a:buSzPct val="82000"/>
              <a:buFont typeface="Wingdings" panose="05000000000000000000" pitchFamily="2" charset="2"/>
              <a:buChar char="l"/>
            </a:pPr>
            <a:r>
              <a:rPr lang="en-US" altLang="zh-CN" dirty="0"/>
              <a:t>Validation runs: Build OSCAR, run full-chain physics tasks, export performance plots.</a:t>
            </a:r>
          </a:p>
          <a:p>
            <a:pPr marL="285750" indent="-285750">
              <a:lnSpc>
                <a:spcPct val="150000"/>
              </a:lnSpc>
              <a:buSzPct val="82000"/>
              <a:buFont typeface="Wingdings" panose="05000000000000000000" pitchFamily="2" charset="2"/>
              <a:buChar char="l"/>
            </a:pPr>
            <a:r>
              <a:rPr lang="en-US" altLang="zh-CN" dirty="0"/>
              <a:t>Review platform: Browse results, compare Current vs Reference, track runs to sign-off.</a:t>
            </a:r>
          </a:p>
          <a:p>
            <a:pPr marL="285750" indent="-285750">
              <a:lnSpc>
                <a:spcPct val="150000"/>
              </a:lnSpc>
              <a:buSzPct val="82000"/>
              <a:buFont typeface="Wingdings" panose="05000000000000000000" pitchFamily="2" charset="2"/>
              <a:buChar char="l"/>
            </a:pPr>
            <a:r>
              <a:rPr lang="en-US" altLang="zh-CN" dirty="0">
                <a:solidFill>
                  <a:srgbClr val="7030A0"/>
                </a:solidFill>
              </a:rPr>
              <a:t>Control plane</a:t>
            </a:r>
            <a:r>
              <a:rPr lang="en-US" altLang="zh-CN" dirty="0"/>
              <a:t> (validation-insight): React + </a:t>
            </a:r>
            <a:r>
              <a:rPr lang="en-US" altLang="zh-CN" dirty="0" err="1"/>
              <a:t>FastAPI</a:t>
            </a:r>
            <a:r>
              <a:rPr lang="en-US" altLang="zh-CN" dirty="0"/>
              <a:t> + SQLite — trigger, lifecycle, Review/Compare.</a:t>
            </a:r>
          </a:p>
          <a:p>
            <a:pPr marL="285750" indent="-285750">
              <a:lnSpc>
                <a:spcPct val="150000"/>
              </a:lnSpc>
              <a:buSzPct val="82000"/>
              <a:buFont typeface="Wingdings" panose="05000000000000000000" pitchFamily="2" charset="2"/>
              <a:buChar char="l"/>
            </a:pPr>
            <a:r>
              <a:rPr lang="en-US" altLang="zh-CN" dirty="0">
                <a:solidFill>
                  <a:srgbClr val="7030A0"/>
                </a:solidFill>
              </a:rPr>
              <a:t>Execution plane</a:t>
            </a:r>
            <a:r>
              <a:rPr lang="en-US" altLang="zh-CN" dirty="0"/>
              <a:t> (</a:t>
            </a:r>
            <a:r>
              <a:rPr lang="en-US" altLang="zh-CN" dirty="0" err="1"/>
              <a:t>hep_container</a:t>
            </a:r>
            <a:r>
              <a:rPr lang="en-US" altLang="zh-CN" dirty="0"/>
              <a:t>): Jenkins + S1–S5 pipeline → manifest + ROOT artifacts.</a:t>
            </a:r>
          </a:p>
        </p:txBody>
      </p:sp>
      <p:pic>
        <p:nvPicPr>
          <p:cNvPr id="3082" name="Picture 10">
            <a:extLst>
              <a:ext uri="{FF2B5EF4-FFF2-40B4-BE49-F238E27FC236}">
                <a16:creationId xmlns:a16="http://schemas.microsoft.com/office/drawing/2014/main" id="{64806A7F-BB59-9FBB-9BF0-9E4C0466828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0063" y="3115450"/>
            <a:ext cx="2638922" cy="3235964"/>
          </a:xfrm>
          <a:prstGeom prst="rect">
            <a:avLst/>
          </a:prstGeom>
          <a:noFill/>
          <a:extLst>
            <a:ext uri="{909E8E84-426E-40DD-AFC4-6F175D3DCCD1}">
              <a14:hiddenFill xmlns:a14="http://schemas.microsoft.com/office/drawing/2010/main">
                <a:solidFill>
                  <a:srgbClr val="FFFFFF"/>
                </a:solidFill>
              </a14:hiddenFill>
            </a:ext>
          </a:extLst>
        </p:spPr>
      </p:pic>
      <p:sp>
        <p:nvSpPr>
          <p:cNvPr id="15" name="文本框 14">
            <a:extLst>
              <a:ext uri="{FF2B5EF4-FFF2-40B4-BE49-F238E27FC236}">
                <a16:creationId xmlns:a16="http://schemas.microsoft.com/office/drawing/2014/main" id="{A08B8D4A-16CE-D16F-4B8A-7AC07842B7FD}"/>
              </a:ext>
            </a:extLst>
          </p:cNvPr>
          <p:cNvSpPr txBox="1"/>
          <p:nvPr/>
        </p:nvSpPr>
        <p:spPr>
          <a:xfrm>
            <a:off x="414226" y="2622047"/>
            <a:ext cx="2133600" cy="369332"/>
          </a:xfrm>
          <a:prstGeom prst="rect">
            <a:avLst/>
          </a:prstGeom>
          <a:noFill/>
        </p:spPr>
        <p:txBody>
          <a:bodyPr wrap="square" rtlCol="0">
            <a:spAutoFit/>
          </a:bodyPr>
          <a:lstStyle/>
          <a:p>
            <a:r>
              <a:rPr lang="en-US" altLang="zh-CN" dirty="0">
                <a:solidFill>
                  <a:srgbClr val="FFC000"/>
                </a:solidFill>
              </a:rPr>
              <a:t>Jenkins pipeline</a:t>
            </a:r>
            <a:endParaRPr lang="zh-CN" altLang="en-US" dirty="0">
              <a:solidFill>
                <a:srgbClr val="FFC000"/>
              </a:solidFill>
            </a:endParaRPr>
          </a:p>
        </p:txBody>
      </p:sp>
      <p:pic>
        <p:nvPicPr>
          <p:cNvPr id="3084" name="Picture 12">
            <a:extLst>
              <a:ext uri="{FF2B5EF4-FFF2-40B4-BE49-F238E27FC236}">
                <a16:creationId xmlns:a16="http://schemas.microsoft.com/office/drawing/2014/main" id="{E47BC5BC-38C3-B628-FEB4-A344919A738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003880" y="2734755"/>
            <a:ext cx="7688057" cy="343751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6331944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52E6F0-CA4D-6484-9791-17AC1A7502BA}"/>
            </a:ext>
          </a:extLst>
        </p:cNvPr>
        <p:cNvGrpSpPr/>
        <p:nvPr/>
      </p:nvGrpSpPr>
      <p:grpSpPr>
        <a:xfrm>
          <a:off x="0" y="0"/>
          <a:ext cx="0" cy="0"/>
          <a:chOff x="0" y="0"/>
          <a:chExt cx="0" cy="0"/>
        </a:xfrm>
      </p:grpSpPr>
      <p:pic>
        <p:nvPicPr>
          <p:cNvPr id="5" name="图片 4">
            <a:extLst>
              <a:ext uri="{FF2B5EF4-FFF2-40B4-BE49-F238E27FC236}">
                <a16:creationId xmlns:a16="http://schemas.microsoft.com/office/drawing/2014/main" id="{CA751A63-1734-3B6E-44C1-C1415036FFB6}"/>
              </a:ext>
            </a:extLst>
          </p:cNvPr>
          <p:cNvPicPr>
            <a:picLocks noChangeAspect="1"/>
          </p:cNvPicPr>
          <p:nvPr/>
        </p:nvPicPr>
        <p:blipFill>
          <a:blip r:embed="rId3"/>
          <a:stretch>
            <a:fillRect/>
          </a:stretch>
        </p:blipFill>
        <p:spPr>
          <a:xfrm>
            <a:off x="4966779" y="408782"/>
            <a:ext cx="6852242" cy="5688000"/>
          </a:xfrm>
          <a:prstGeom prst="rect">
            <a:avLst/>
          </a:prstGeom>
        </p:spPr>
      </p:pic>
      <p:pic>
        <p:nvPicPr>
          <p:cNvPr id="7" name="图片 6">
            <a:extLst>
              <a:ext uri="{FF2B5EF4-FFF2-40B4-BE49-F238E27FC236}">
                <a16:creationId xmlns:a16="http://schemas.microsoft.com/office/drawing/2014/main" id="{BF3B49D2-F658-D852-3C03-076A44020B42}"/>
              </a:ext>
            </a:extLst>
          </p:cNvPr>
          <p:cNvPicPr>
            <a:picLocks noChangeAspect="1"/>
          </p:cNvPicPr>
          <p:nvPr/>
        </p:nvPicPr>
        <p:blipFill>
          <a:blip r:embed="rId4"/>
          <a:stretch>
            <a:fillRect/>
          </a:stretch>
        </p:blipFill>
        <p:spPr>
          <a:xfrm>
            <a:off x="3479338" y="4822566"/>
            <a:ext cx="8606336" cy="1404000"/>
          </a:xfrm>
          <a:prstGeom prst="rect">
            <a:avLst/>
          </a:prstGeom>
        </p:spPr>
      </p:pic>
      <p:sp>
        <p:nvSpPr>
          <p:cNvPr id="2" name="标题 1">
            <a:extLst>
              <a:ext uri="{FF2B5EF4-FFF2-40B4-BE49-F238E27FC236}">
                <a16:creationId xmlns:a16="http://schemas.microsoft.com/office/drawing/2014/main" id="{B6B6E6EF-228E-A9F6-177D-E5E0FA370D65}"/>
              </a:ext>
            </a:extLst>
          </p:cNvPr>
          <p:cNvSpPr>
            <a:spLocks noGrp="1"/>
          </p:cNvSpPr>
          <p:nvPr>
            <p:ph type="title"/>
          </p:nvPr>
        </p:nvSpPr>
        <p:spPr/>
        <p:txBody>
          <a:bodyPr/>
          <a:lstStyle/>
          <a:p>
            <a:r>
              <a:rPr lang="en-US" altLang="zh-CN" dirty="0"/>
              <a:t>Dashboard - Review</a:t>
            </a:r>
            <a:endParaRPr lang="zh-CN" altLang="en-US" dirty="0"/>
          </a:p>
        </p:txBody>
      </p:sp>
      <p:sp>
        <p:nvSpPr>
          <p:cNvPr id="4" name="灯片编号占位符 3">
            <a:extLst>
              <a:ext uri="{FF2B5EF4-FFF2-40B4-BE49-F238E27FC236}">
                <a16:creationId xmlns:a16="http://schemas.microsoft.com/office/drawing/2014/main" id="{F4D347EF-AA1E-D45D-D77D-5988E17B6DD3}"/>
              </a:ext>
            </a:extLst>
          </p:cNvPr>
          <p:cNvSpPr>
            <a:spLocks noGrp="1"/>
          </p:cNvSpPr>
          <p:nvPr>
            <p:ph type="sldNum" sz="quarter" idx="12"/>
          </p:nvPr>
        </p:nvSpPr>
        <p:spPr/>
        <p:txBody>
          <a:bodyPr/>
          <a:lstStyle/>
          <a:p>
            <a:fld id="{91AC1DA6-9D5B-4A20-B377-D43FC804AC2B}" type="slidenum">
              <a:rPr lang="zh-CN" altLang="en-US" smtClean="0"/>
              <a:t>9</a:t>
            </a:fld>
            <a:endParaRPr lang="zh-CN" altLang="en-US"/>
          </a:p>
        </p:txBody>
      </p:sp>
      <p:sp>
        <p:nvSpPr>
          <p:cNvPr id="6" name="文本框 5">
            <a:extLst>
              <a:ext uri="{FF2B5EF4-FFF2-40B4-BE49-F238E27FC236}">
                <a16:creationId xmlns:a16="http://schemas.microsoft.com/office/drawing/2014/main" id="{E5FDFF40-1567-8A3F-F6BE-7D0E549738F8}"/>
              </a:ext>
            </a:extLst>
          </p:cNvPr>
          <p:cNvSpPr txBox="1"/>
          <p:nvPr/>
        </p:nvSpPr>
        <p:spPr>
          <a:xfrm>
            <a:off x="236474" y="1121443"/>
            <a:ext cx="4593800" cy="3828612"/>
          </a:xfrm>
          <a:prstGeom prst="rect">
            <a:avLst/>
          </a:prstGeom>
          <a:noFill/>
        </p:spPr>
        <p:txBody>
          <a:bodyPr wrap="square" rtlCol="0">
            <a:spAutoFit/>
          </a:bodyPr>
          <a:lstStyle/>
          <a:p>
            <a:pPr marL="342900" indent="-342900">
              <a:lnSpc>
                <a:spcPts val="2300"/>
              </a:lnSpc>
              <a:spcAft>
                <a:spcPts val="800"/>
              </a:spcAft>
              <a:buSzPct val="88000"/>
              <a:buFont typeface="Wingdings" panose="05000000000000000000" pitchFamily="2" charset="2"/>
              <a:buChar char="l"/>
            </a:pPr>
            <a:r>
              <a:rPr lang="en-US" altLang="zh-CN" dirty="0"/>
              <a:t>Performance review and Current/Reference on ingested validation artifacts.</a:t>
            </a:r>
          </a:p>
          <a:p>
            <a:pPr marL="342900" indent="-342900">
              <a:lnSpc>
                <a:spcPts val="2300"/>
              </a:lnSpc>
              <a:spcAft>
                <a:spcPts val="800"/>
              </a:spcAft>
              <a:buSzPct val="88000"/>
              <a:buFont typeface="Wingdings" panose="05000000000000000000" pitchFamily="2" charset="2"/>
              <a:buChar char="l"/>
            </a:pPr>
            <a:r>
              <a:rPr lang="en-US" altLang="zh-CN" dirty="0"/>
              <a:t>Realized: Reconstruction, Physics (Decay process), Monitor (running performance).</a:t>
            </a:r>
          </a:p>
          <a:p>
            <a:pPr marL="342900" indent="-342900">
              <a:lnSpc>
                <a:spcPts val="2300"/>
              </a:lnSpc>
              <a:spcAft>
                <a:spcPts val="800"/>
              </a:spcAft>
              <a:buSzPct val="88000"/>
              <a:buFont typeface="Wingdings" panose="05000000000000000000" pitchFamily="2" charset="2"/>
              <a:buChar char="l"/>
            </a:pPr>
            <a:r>
              <a:rPr lang="en-US" altLang="zh-CN" dirty="0"/>
              <a:t>Detector and task tabs driven by manifest (task tree, root file).</a:t>
            </a:r>
          </a:p>
          <a:p>
            <a:pPr marL="342900" indent="-342900">
              <a:lnSpc>
                <a:spcPts val="2300"/>
              </a:lnSpc>
              <a:spcAft>
                <a:spcPts val="800"/>
              </a:spcAft>
              <a:buSzPct val="88000"/>
              <a:buFont typeface="Wingdings" panose="05000000000000000000" pitchFamily="2" charset="2"/>
              <a:buChar char="l"/>
            </a:pPr>
            <a:r>
              <a:rPr lang="en-US" altLang="zh-CN" dirty="0"/>
              <a:t>Support: </a:t>
            </a:r>
          </a:p>
          <a:p>
            <a:pPr marL="800100" lvl="1" indent="-342900">
              <a:lnSpc>
                <a:spcPts val="2300"/>
              </a:lnSpc>
              <a:spcAft>
                <a:spcPts val="800"/>
              </a:spcAft>
              <a:buSzPct val="83000"/>
              <a:buFont typeface="Wingdings" panose="05000000000000000000" pitchFamily="2" charset="2"/>
              <a:buChar char="l"/>
            </a:pPr>
            <a:r>
              <a:rPr lang="en-US" altLang="zh-CN" dirty="0"/>
              <a:t>Add plot data to Copilot chat</a:t>
            </a:r>
          </a:p>
          <a:p>
            <a:pPr marL="800100" lvl="1" indent="-342900">
              <a:lnSpc>
                <a:spcPts val="2300"/>
              </a:lnSpc>
              <a:spcAft>
                <a:spcPts val="800"/>
              </a:spcAft>
              <a:buSzPct val="83000"/>
              <a:buFont typeface="Wingdings" panose="05000000000000000000" pitchFamily="2" charset="2"/>
              <a:buChar char="l"/>
            </a:pPr>
            <a:r>
              <a:rPr lang="en-US" altLang="zh-CN" dirty="0"/>
              <a:t>Per-plot AI grade overlay</a:t>
            </a:r>
            <a:endParaRPr lang="zh-CN" altLang="en-US" dirty="0"/>
          </a:p>
        </p:txBody>
      </p:sp>
    </p:spTree>
    <p:extLst>
      <p:ext uri="{BB962C8B-B14F-4D97-AF65-F5344CB8AC3E}">
        <p14:creationId xmlns:p14="http://schemas.microsoft.com/office/powerpoint/2010/main" val="13362174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自定义 4">
      <a:majorFont>
        <a:latin typeface="Arial"/>
        <a:ea typeface="等线 Light"/>
        <a:cs typeface=""/>
      </a:majorFont>
      <a:minorFont>
        <a:latin typeface="Arial"/>
        <a:ea typeface="等线"/>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29886</TotalTime>
  <Words>2001</Words>
  <Application>Microsoft Office PowerPoint</Application>
  <PresentationFormat>宽屏</PresentationFormat>
  <Paragraphs>216</Paragraphs>
  <Slides>25</Slides>
  <Notes>17</Notes>
  <HiddenSlides>0</HiddenSlides>
  <MMClips>2</MMClips>
  <ScaleCrop>false</ScaleCrop>
  <HeadingPairs>
    <vt:vector size="6" baseType="variant">
      <vt:variant>
        <vt:lpstr>已用的字体</vt:lpstr>
      </vt:variant>
      <vt:variant>
        <vt:i4>6</vt:i4>
      </vt:variant>
      <vt:variant>
        <vt:lpstr>主题</vt:lpstr>
      </vt:variant>
      <vt:variant>
        <vt:i4>1</vt:i4>
      </vt:variant>
      <vt:variant>
        <vt:lpstr>幻灯片标题</vt:lpstr>
      </vt:variant>
      <vt:variant>
        <vt:i4>25</vt:i4>
      </vt:variant>
    </vt:vector>
  </HeadingPairs>
  <TitlesOfParts>
    <vt:vector size="32" baseType="lpstr">
      <vt:lpstr>Segoe WPC</vt:lpstr>
      <vt:lpstr>等线</vt:lpstr>
      <vt:lpstr>微软雅黑</vt:lpstr>
      <vt:lpstr>Arial</vt:lpstr>
      <vt:lpstr>Consolas</vt:lpstr>
      <vt:lpstr>Wingdings</vt:lpstr>
      <vt:lpstr>Office 主题​​</vt:lpstr>
      <vt:lpstr>Validation System for OSCAR</vt:lpstr>
      <vt:lpstr>Outline</vt:lpstr>
      <vt:lpstr>Background</vt:lpstr>
      <vt:lpstr>Software validation</vt:lpstr>
      <vt:lpstr>Software validation</vt:lpstr>
      <vt:lpstr>Agent-OpenClaw</vt:lpstr>
      <vt:lpstr>Validation System</vt:lpstr>
      <vt:lpstr>Validation System (Architecture)</vt:lpstr>
      <vt:lpstr>Dashboard - Review</vt:lpstr>
      <vt:lpstr>Dashboard - WorkOps</vt:lpstr>
      <vt:lpstr>AI Interpretation</vt:lpstr>
      <vt:lpstr>AI Interpretation</vt:lpstr>
      <vt:lpstr>AI Interpretation– Batch analysis</vt:lpstr>
      <vt:lpstr>Summary</vt:lpstr>
      <vt:lpstr>Summary</vt:lpstr>
      <vt:lpstr>backup</vt:lpstr>
      <vt:lpstr>Motivation</vt:lpstr>
      <vt:lpstr>Validation System (Architecture)</vt:lpstr>
      <vt:lpstr>Validation workflow</vt:lpstr>
      <vt:lpstr>Execution Plane</vt:lpstr>
      <vt:lpstr>AI Interpretation– Copilot  details</vt:lpstr>
      <vt:lpstr>AI implementation – Copilot  details</vt:lpstr>
      <vt:lpstr>AI implementation – GitBot details</vt:lpstr>
      <vt:lpstr>Dashboard - WorkOps</vt:lpstr>
      <vt:lpstr>AI implementation – Batch analysis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Guoping liu</dc:creator>
  <cp:lastModifiedBy>Guoping liu</cp:lastModifiedBy>
  <cp:revision>565</cp:revision>
  <dcterms:created xsi:type="dcterms:W3CDTF">2026-01-28T03:54:25Z</dcterms:created>
  <dcterms:modified xsi:type="dcterms:W3CDTF">2026-07-02T03:57:02Z</dcterms:modified>
</cp:coreProperties>
</file>