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0" r:id="rId1"/>
  </p:sldMasterIdLst>
  <p:notesMasterIdLst>
    <p:notesMasterId r:id="rId37"/>
  </p:notesMasterIdLst>
  <p:sldIdLst>
    <p:sldId id="311" r:id="rId2"/>
    <p:sldId id="448" r:id="rId3"/>
    <p:sldId id="523" r:id="rId4"/>
    <p:sldId id="436" r:id="rId5"/>
    <p:sldId id="444" r:id="rId6"/>
    <p:sldId id="459" r:id="rId7"/>
    <p:sldId id="524" r:id="rId8"/>
    <p:sldId id="625" r:id="rId9"/>
    <p:sldId id="453" r:id="rId10"/>
    <p:sldId id="445" r:id="rId11"/>
    <p:sldId id="627" r:id="rId12"/>
    <p:sldId id="626" r:id="rId13"/>
    <p:sldId id="460" r:id="rId14"/>
    <p:sldId id="631" r:id="rId15"/>
    <p:sldId id="618" r:id="rId16"/>
    <p:sldId id="617" r:id="rId17"/>
    <p:sldId id="629" r:id="rId18"/>
    <p:sldId id="471" r:id="rId19"/>
    <p:sldId id="632" r:id="rId20"/>
    <p:sldId id="630" r:id="rId21"/>
    <p:sldId id="636" r:id="rId22"/>
    <p:sldId id="637" r:id="rId23"/>
    <p:sldId id="441" r:id="rId24"/>
    <p:sldId id="464" r:id="rId25"/>
    <p:sldId id="478" r:id="rId26"/>
    <p:sldId id="467" r:id="rId27"/>
    <p:sldId id="522" r:id="rId28"/>
    <p:sldId id="468" r:id="rId29"/>
    <p:sldId id="470" r:id="rId30"/>
    <p:sldId id="634" r:id="rId31"/>
    <p:sldId id="635" r:id="rId32"/>
    <p:sldId id="2727" r:id="rId33"/>
    <p:sldId id="2728" r:id="rId34"/>
    <p:sldId id="2717" r:id="rId35"/>
    <p:sldId id="633" r:id="rId3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F37"/>
    <a:srgbClr val="F5F5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中度样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5652" autoAdjust="0"/>
  </p:normalViewPr>
  <p:slideViewPr>
    <p:cSldViewPr>
      <p:cViewPr varScale="1">
        <p:scale>
          <a:sx n="91" d="100"/>
          <a:sy n="91" d="100"/>
        </p:scale>
        <p:origin x="76" y="22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2260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9D18459-3B3C-4E8F-8446-C6929B6329C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A9E04F62-1B54-4AD1-B35E-F14515392DC2}">
      <dgm:prSet/>
      <dgm:spPr/>
      <dgm:t>
        <a:bodyPr/>
        <a:lstStyle/>
        <a:p>
          <a:r>
            <a:rPr lang="en-US" altLang="zh-CN" dirty="0"/>
            <a:t>STCF</a:t>
          </a:r>
          <a:r>
            <a:rPr lang="zh-CN" dirty="0"/>
            <a:t>缪子探测器介绍</a:t>
          </a:r>
        </a:p>
      </dgm:t>
    </dgm:pt>
    <dgm:pt modelId="{6F277CB9-78CF-45B7-8CB4-FE479BDE6C95}" type="parTrans" cxnId="{9C44A81A-109D-4B9E-A6C6-385E73F876AE}">
      <dgm:prSet/>
      <dgm:spPr/>
      <dgm:t>
        <a:bodyPr/>
        <a:lstStyle/>
        <a:p>
          <a:endParaRPr lang="zh-CN" altLang="en-US"/>
        </a:p>
      </dgm:t>
    </dgm:pt>
    <dgm:pt modelId="{C694A34A-1E7D-40F0-8803-D6DC04677C68}" type="sibTrans" cxnId="{9C44A81A-109D-4B9E-A6C6-385E73F876AE}">
      <dgm:prSet/>
      <dgm:spPr/>
      <dgm:t>
        <a:bodyPr/>
        <a:lstStyle/>
        <a:p>
          <a:endParaRPr lang="zh-CN" altLang="en-US"/>
        </a:p>
      </dgm:t>
    </dgm:pt>
    <dgm:pt modelId="{0194F8B4-DDF5-47E6-89AF-D4AC6B636771}">
      <dgm:prSet/>
      <dgm:spPr/>
      <dgm:t>
        <a:bodyPr/>
        <a:lstStyle/>
        <a:p>
          <a:r>
            <a:rPr lang="zh-CN" altLang="en-US" dirty="0"/>
            <a:t>缪子探测器的设计优化</a:t>
          </a:r>
          <a:endParaRPr lang="zh-CN" dirty="0"/>
        </a:p>
      </dgm:t>
    </dgm:pt>
    <dgm:pt modelId="{6850F983-9733-4A87-8D54-12218E7BC4C4}" type="parTrans" cxnId="{1859F69F-ECF0-45FD-8E7A-3F74887D22CD}">
      <dgm:prSet/>
      <dgm:spPr/>
      <dgm:t>
        <a:bodyPr/>
        <a:lstStyle/>
        <a:p>
          <a:endParaRPr lang="zh-CN" altLang="en-US"/>
        </a:p>
      </dgm:t>
    </dgm:pt>
    <dgm:pt modelId="{C5784F09-9931-42B7-8E2A-DAA5AB54E1C9}" type="sibTrans" cxnId="{1859F69F-ECF0-45FD-8E7A-3F74887D22CD}">
      <dgm:prSet/>
      <dgm:spPr/>
      <dgm:t>
        <a:bodyPr/>
        <a:lstStyle/>
        <a:p>
          <a:endParaRPr lang="zh-CN" altLang="en-US"/>
        </a:p>
      </dgm:t>
    </dgm:pt>
    <dgm:pt modelId="{C614D79C-6E2A-49E6-B8FC-D0E3404B62F4}">
      <dgm:prSet/>
      <dgm:spPr/>
      <dgm:t>
        <a:bodyPr/>
        <a:lstStyle/>
        <a:p>
          <a:r>
            <a:rPr lang="zh-CN" altLang="en-US" dirty="0"/>
            <a:t>粒子鉴别结果</a:t>
          </a:r>
          <a:endParaRPr lang="zh-CN" dirty="0"/>
        </a:p>
      </dgm:t>
    </dgm:pt>
    <dgm:pt modelId="{EDEB5BA4-8954-453A-9984-06435488EFAB}" type="parTrans" cxnId="{1A84600D-3F37-4706-A5C9-47ADA5393C17}">
      <dgm:prSet/>
      <dgm:spPr/>
      <dgm:t>
        <a:bodyPr/>
        <a:lstStyle/>
        <a:p>
          <a:endParaRPr lang="zh-CN" altLang="en-US"/>
        </a:p>
      </dgm:t>
    </dgm:pt>
    <dgm:pt modelId="{B0752B19-33B7-4DF3-894C-68C9C6273494}" type="sibTrans" cxnId="{1A84600D-3F37-4706-A5C9-47ADA5393C17}">
      <dgm:prSet/>
      <dgm:spPr/>
      <dgm:t>
        <a:bodyPr/>
        <a:lstStyle/>
        <a:p>
          <a:endParaRPr lang="zh-CN" altLang="en-US"/>
        </a:p>
      </dgm:t>
    </dgm:pt>
    <dgm:pt modelId="{EAA46082-7BCA-47E2-B87D-9FF2AE0DD7B3}">
      <dgm:prSet/>
      <dgm:spPr/>
      <dgm:t>
        <a:bodyPr/>
        <a:lstStyle/>
        <a:p>
          <a:r>
            <a:rPr lang="zh-CN" dirty="0"/>
            <a:t>总结</a:t>
          </a:r>
          <a:r>
            <a:rPr lang="zh-CN" altLang="en-US" dirty="0"/>
            <a:t>与计划</a:t>
          </a:r>
          <a:endParaRPr lang="zh-CN" dirty="0"/>
        </a:p>
      </dgm:t>
    </dgm:pt>
    <dgm:pt modelId="{29C1C79C-6B74-4833-8ABD-4F521CF44881}" type="parTrans" cxnId="{D8F5168E-71A0-4138-AA1B-5E9B2D471A3E}">
      <dgm:prSet/>
      <dgm:spPr/>
      <dgm:t>
        <a:bodyPr/>
        <a:lstStyle/>
        <a:p>
          <a:endParaRPr lang="zh-CN" altLang="en-US"/>
        </a:p>
      </dgm:t>
    </dgm:pt>
    <dgm:pt modelId="{3D045568-2A8D-4508-A138-1293C183414A}" type="sibTrans" cxnId="{D8F5168E-71A0-4138-AA1B-5E9B2D471A3E}">
      <dgm:prSet/>
      <dgm:spPr/>
      <dgm:t>
        <a:bodyPr/>
        <a:lstStyle/>
        <a:p>
          <a:endParaRPr lang="zh-CN" altLang="en-US"/>
        </a:p>
      </dgm:t>
    </dgm:pt>
    <dgm:pt modelId="{48340982-8184-4676-A765-97EE2B2C442A}" type="pres">
      <dgm:prSet presAssocID="{59D18459-3B3C-4E8F-8446-C6929B6329C5}" presName="linear" presStyleCnt="0">
        <dgm:presLayoutVars>
          <dgm:animLvl val="lvl"/>
          <dgm:resizeHandles val="exact"/>
        </dgm:presLayoutVars>
      </dgm:prSet>
      <dgm:spPr/>
    </dgm:pt>
    <dgm:pt modelId="{87C52E64-A9BB-43D6-A712-F21044404A1F}" type="pres">
      <dgm:prSet presAssocID="{A9E04F62-1B54-4AD1-B35E-F14515392DC2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B77C0C2E-BBC6-4A29-95BC-4E3DF219DF9F}" type="pres">
      <dgm:prSet presAssocID="{C694A34A-1E7D-40F0-8803-D6DC04677C68}" presName="spacer" presStyleCnt="0"/>
      <dgm:spPr/>
    </dgm:pt>
    <dgm:pt modelId="{C6713D7C-45BC-469C-9C51-4E8C6C350251}" type="pres">
      <dgm:prSet presAssocID="{0194F8B4-DDF5-47E6-89AF-D4AC6B636771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682D90EA-4BC9-4DDD-B4F5-7CF1363FB72E}" type="pres">
      <dgm:prSet presAssocID="{C5784F09-9931-42B7-8E2A-DAA5AB54E1C9}" presName="spacer" presStyleCnt="0"/>
      <dgm:spPr/>
    </dgm:pt>
    <dgm:pt modelId="{763232BF-CFCC-4A8F-9977-B17007B8BE7B}" type="pres">
      <dgm:prSet presAssocID="{C614D79C-6E2A-49E6-B8FC-D0E3404B62F4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5F0F4A63-651C-4C90-84C9-F227899E3FFE}" type="pres">
      <dgm:prSet presAssocID="{B0752B19-33B7-4DF3-894C-68C9C6273494}" presName="spacer" presStyleCnt="0"/>
      <dgm:spPr/>
    </dgm:pt>
    <dgm:pt modelId="{428972D1-5AE1-4E4C-B61A-D49ED9FE3F0D}" type="pres">
      <dgm:prSet presAssocID="{EAA46082-7BCA-47E2-B87D-9FF2AE0DD7B3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1A84600D-3F37-4706-A5C9-47ADA5393C17}" srcId="{59D18459-3B3C-4E8F-8446-C6929B6329C5}" destId="{C614D79C-6E2A-49E6-B8FC-D0E3404B62F4}" srcOrd="2" destOrd="0" parTransId="{EDEB5BA4-8954-453A-9984-06435488EFAB}" sibTransId="{B0752B19-33B7-4DF3-894C-68C9C6273494}"/>
    <dgm:cxn modelId="{9C44A81A-109D-4B9E-A6C6-385E73F876AE}" srcId="{59D18459-3B3C-4E8F-8446-C6929B6329C5}" destId="{A9E04F62-1B54-4AD1-B35E-F14515392DC2}" srcOrd="0" destOrd="0" parTransId="{6F277CB9-78CF-45B7-8CB4-FE479BDE6C95}" sibTransId="{C694A34A-1E7D-40F0-8803-D6DC04677C68}"/>
    <dgm:cxn modelId="{011E9C36-66C0-4CEC-81FD-39EFE61535CD}" type="presOf" srcId="{A9E04F62-1B54-4AD1-B35E-F14515392DC2}" destId="{87C52E64-A9BB-43D6-A712-F21044404A1F}" srcOrd="0" destOrd="0" presId="urn:microsoft.com/office/officeart/2005/8/layout/vList2"/>
    <dgm:cxn modelId="{98A3DC44-2D8D-4B36-BA67-C78ED70E2CCD}" type="presOf" srcId="{59D18459-3B3C-4E8F-8446-C6929B6329C5}" destId="{48340982-8184-4676-A765-97EE2B2C442A}" srcOrd="0" destOrd="0" presId="urn:microsoft.com/office/officeart/2005/8/layout/vList2"/>
    <dgm:cxn modelId="{19B93965-6BC4-438B-A0B9-4761E8B89FF5}" type="presOf" srcId="{0194F8B4-DDF5-47E6-89AF-D4AC6B636771}" destId="{C6713D7C-45BC-469C-9C51-4E8C6C350251}" srcOrd="0" destOrd="0" presId="urn:microsoft.com/office/officeart/2005/8/layout/vList2"/>
    <dgm:cxn modelId="{D8F5168E-71A0-4138-AA1B-5E9B2D471A3E}" srcId="{59D18459-3B3C-4E8F-8446-C6929B6329C5}" destId="{EAA46082-7BCA-47E2-B87D-9FF2AE0DD7B3}" srcOrd="3" destOrd="0" parTransId="{29C1C79C-6B74-4833-8ABD-4F521CF44881}" sibTransId="{3D045568-2A8D-4508-A138-1293C183414A}"/>
    <dgm:cxn modelId="{1859F69F-ECF0-45FD-8E7A-3F74887D22CD}" srcId="{59D18459-3B3C-4E8F-8446-C6929B6329C5}" destId="{0194F8B4-DDF5-47E6-89AF-D4AC6B636771}" srcOrd="1" destOrd="0" parTransId="{6850F983-9733-4A87-8D54-12218E7BC4C4}" sibTransId="{C5784F09-9931-42B7-8E2A-DAA5AB54E1C9}"/>
    <dgm:cxn modelId="{7AD4FCBB-52D8-466D-8CB0-20673A76A310}" type="presOf" srcId="{C614D79C-6E2A-49E6-B8FC-D0E3404B62F4}" destId="{763232BF-CFCC-4A8F-9977-B17007B8BE7B}" srcOrd="0" destOrd="0" presId="urn:microsoft.com/office/officeart/2005/8/layout/vList2"/>
    <dgm:cxn modelId="{A2E535F7-D205-4168-AD81-162141D86D17}" type="presOf" srcId="{EAA46082-7BCA-47E2-B87D-9FF2AE0DD7B3}" destId="{428972D1-5AE1-4E4C-B61A-D49ED9FE3F0D}" srcOrd="0" destOrd="0" presId="urn:microsoft.com/office/officeart/2005/8/layout/vList2"/>
    <dgm:cxn modelId="{873C44FA-C2B6-46E6-9061-3B34850EF6DB}" type="presParOf" srcId="{48340982-8184-4676-A765-97EE2B2C442A}" destId="{87C52E64-A9BB-43D6-A712-F21044404A1F}" srcOrd="0" destOrd="0" presId="urn:microsoft.com/office/officeart/2005/8/layout/vList2"/>
    <dgm:cxn modelId="{0FD46FE4-922B-4467-B9BD-A88FA70C0473}" type="presParOf" srcId="{48340982-8184-4676-A765-97EE2B2C442A}" destId="{B77C0C2E-BBC6-4A29-95BC-4E3DF219DF9F}" srcOrd="1" destOrd="0" presId="urn:microsoft.com/office/officeart/2005/8/layout/vList2"/>
    <dgm:cxn modelId="{5A677E6F-1411-468F-A633-3723634229BC}" type="presParOf" srcId="{48340982-8184-4676-A765-97EE2B2C442A}" destId="{C6713D7C-45BC-469C-9C51-4E8C6C350251}" srcOrd="2" destOrd="0" presId="urn:microsoft.com/office/officeart/2005/8/layout/vList2"/>
    <dgm:cxn modelId="{0E7023C2-0D48-4E21-96ED-1F8049A1B35B}" type="presParOf" srcId="{48340982-8184-4676-A765-97EE2B2C442A}" destId="{682D90EA-4BC9-4DDD-B4F5-7CF1363FB72E}" srcOrd="3" destOrd="0" presId="urn:microsoft.com/office/officeart/2005/8/layout/vList2"/>
    <dgm:cxn modelId="{D94CF6CD-E6AF-4934-8D38-071FE76DB889}" type="presParOf" srcId="{48340982-8184-4676-A765-97EE2B2C442A}" destId="{763232BF-CFCC-4A8F-9977-B17007B8BE7B}" srcOrd="4" destOrd="0" presId="urn:microsoft.com/office/officeart/2005/8/layout/vList2"/>
    <dgm:cxn modelId="{066D6ADB-57FF-46D7-8D4F-7CE882DAD15F}" type="presParOf" srcId="{48340982-8184-4676-A765-97EE2B2C442A}" destId="{5F0F4A63-651C-4C90-84C9-F227899E3FFE}" srcOrd="5" destOrd="0" presId="urn:microsoft.com/office/officeart/2005/8/layout/vList2"/>
    <dgm:cxn modelId="{A7EEE4E9-D5D6-41AA-B755-7FFF97CC8EE5}" type="presParOf" srcId="{48340982-8184-4676-A765-97EE2B2C442A}" destId="{428972D1-5AE1-4E4C-B61A-D49ED9FE3F0D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9D18459-3B3C-4E8F-8446-C6929B6329C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A9E04F62-1B54-4AD1-B35E-F14515392DC2}">
      <dgm:prSet/>
      <dgm:spPr/>
      <dgm:t>
        <a:bodyPr/>
        <a:lstStyle/>
        <a:p>
          <a:r>
            <a:rPr lang="en-US" altLang="zh-CN" dirty="0">
              <a:solidFill>
                <a:srgbClr val="FFC000"/>
              </a:solidFill>
            </a:rPr>
            <a:t>STCF</a:t>
          </a:r>
          <a:r>
            <a:rPr lang="zh-CN" dirty="0">
              <a:solidFill>
                <a:srgbClr val="FFC000"/>
              </a:solidFill>
            </a:rPr>
            <a:t>缪子探测器介绍</a:t>
          </a:r>
        </a:p>
      </dgm:t>
    </dgm:pt>
    <dgm:pt modelId="{6F277CB9-78CF-45B7-8CB4-FE479BDE6C95}" type="parTrans" cxnId="{9C44A81A-109D-4B9E-A6C6-385E73F876AE}">
      <dgm:prSet/>
      <dgm:spPr/>
      <dgm:t>
        <a:bodyPr/>
        <a:lstStyle/>
        <a:p>
          <a:endParaRPr lang="zh-CN" altLang="en-US"/>
        </a:p>
      </dgm:t>
    </dgm:pt>
    <dgm:pt modelId="{C694A34A-1E7D-40F0-8803-D6DC04677C68}" type="sibTrans" cxnId="{9C44A81A-109D-4B9E-A6C6-385E73F876AE}">
      <dgm:prSet/>
      <dgm:spPr/>
      <dgm:t>
        <a:bodyPr/>
        <a:lstStyle/>
        <a:p>
          <a:endParaRPr lang="zh-CN" altLang="en-US"/>
        </a:p>
      </dgm:t>
    </dgm:pt>
    <dgm:pt modelId="{0194F8B4-DDF5-47E6-89AF-D4AC6B636771}">
      <dgm:prSet/>
      <dgm:spPr/>
      <dgm:t>
        <a:bodyPr/>
        <a:lstStyle/>
        <a:p>
          <a:r>
            <a:rPr lang="zh-CN" altLang="en-US" dirty="0"/>
            <a:t>缪子探测器的设计优化</a:t>
          </a:r>
          <a:endParaRPr lang="zh-CN" dirty="0"/>
        </a:p>
      </dgm:t>
    </dgm:pt>
    <dgm:pt modelId="{6850F983-9733-4A87-8D54-12218E7BC4C4}" type="parTrans" cxnId="{1859F69F-ECF0-45FD-8E7A-3F74887D22CD}">
      <dgm:prSet/>
      <dgm:spPr/>
      <dgm:t>
        <a:bodyPr/>
        <a:lstStyle/>
        <a:p>
          <a:endParaRPr lang="zh-CN" altLang="en-US"/>
        </a:p>
      </dgm:t>
    </dgm:pt>
    <dgm:pt modelId="{C5784F09-9931-42B7-8E2A-DAA5AB54E1C9}" type="sibTrans" cxnId="{1859F69F-ECF0-45FD-8E7A-3F74887D22CD}">
      <dgm:prSet/>
      <dgm:spPr/>
      <dgm:t>
        <a:bodyPr/>
        <a:lstStyle/>
        <a:p>
          <a:endParaRPr lang="zh-CN" altLang="en-US"/>
        </a:p>
      </dgm:t>
    </dgm:pt>
    <dgm:pt modelId="{C614D79C-6E2A-49E6-B8FC-D0E3404B62F4}">
      <dgm:prSet/>
      <dgm:spPr/>
      <dgm:t>
        <a:bodyPr/>
        <a:lstStyle/>
        <a:p>
          <a:r>
            <a:rPr lang="zh-CN" altLang="en-US" dirty="0"/>
            <a:t>粒子鉴别结果</a:t>
          </a:r>
          <a:endParaRPr lang="zh-CN" dirty="0"/>
        </a:p>
      </dgm:t>
    </dgm:pt>
    <dgm:pt modelId="{EDEB5BA4-8954-453A-9984-06435488EFAB}" type="parTrans" cxnId="{1A84600D-3F37-4706-A5C9-47ADA5393C17}">
      <dgm:prSet/>
      <dgm:spPr/>
      <dgm:t>
        <a:bodyPr/>
        <a:lstStyle/>
        <a:p>
          <a:endParaRPr lang="zh-CN" altLang="en-US"/>
        </a:p>
      </dgm:t>
    </dgm:pt>
    <dgm:pt modelId="{B0752B19-33B7-4DF3-894C-68C9C6273494}" type="sibTrans" cxnId="{1A84600D-3F37-4706-A5C9-47ADA5393C17}">
      <dgm:prSet/>
      <dgm:spPr/>
      <dgm:t>
        <a:bodyPr/>
        <a:lstStyle/>
        <a:p>
          <a:endParaRPr lang="zh-CN" altLang="en-US"/>
        </a:p>
      </dgm:t>
    </dgm:pt>
    <dgm:pt modelId="{EAA46082-7BCA-47E2-B87D-9FF2AE0DD7B3}">
      <dgm:prSet/>
      <dgm:spPr/>
      <dgm:t>
        <a:bodyPr/>
        <a:lstStyle/>
        <a:p>
          <a:r>
            <a:rPr lang="zh-CN" dirty="0"/>
            <a:t>总结</a:t>
          </a:r>
          <a:r>
            <a:rPr lang="zh-CN" altLang="en-US" dirty="0"/>
            <a:t>与计划</a:t>
          </a:r>
          <a:endParaRPr lang="zh-CN" dirty="0"/>
        </a:p>
      </dgm:t>
    </dgm:pt>
    <dgm:pt modelId="{29C1C79C-6B74-4833-8ABD-4F521CF44881}" type="parTrans" cxnId="{D8F5168E-71A0-4138-AA1B-5E9B2D471A3E}">
      <dgm:prSet/>
      <dgm:spPr/>
      <dgm:t>
        <a:bodyPr/>
        <a:lstStyle/>
        <a:p>
          <a:endParaRPr lang="zh-CN" altLang="en-US"/>
        </a:p>
      </dgm:t>
    </dgm:pt>
    <dgm:pt modelId="{3D045568-2A8D-4508-A138-1293C183414A}" type="sibTrans" cxnId="{D8F5168E-71A0-4138-AA1B-5E9B2D471A3E}">
      <dgm:prSet/>
      <dgm:spPr/>
      <dgm:t>
        <a:bodyPr/>
        <a:lstStyle/>
        <a:p>
          <a:endParaRPr lang="zh-CN" altLang="en-US"/>
        </a:p>
      </dgm:t>
    </dgm:pt>
    <dgm:pt modelId="{48340982-8184-4676-A765-97EE2B2C442A}" type="pres">
      <dgm:prSet presAssocID="{59D18459-3B3C-4E8F-8446-C6929B6329C5}" presName="linear" presStyleCnt="0">
        <dgm:presLayoutVars>
          <dgm:animLvl val="lvl"/>
          <dgm:resizeHandles val="exact"/>
        </dgm:presLayoutVars>
      </dgm:prSet>
      <dgm:spPr/>
    </dgm:pt>
    <dgm:pt modelId="{87C52E64-A9BB-43D6-A712-F21044404A1F}" type="pres">
      <dgm:prSet presAssocID="{A9E04F62-1B54-4AD1-B35E-F14515392DC2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B77C0C2E-BBC6-4A29-95BC-4E3DF219DF9F}" type="pres">
      <dgm:prSet presAssocID="{C694A34A-1E7D-40F0-8803-D6DC04677C68}" presName="spacer" presStyleCnt="0"/>
      <dgm:spPr/>
    </dgm:pt>
    <dgm:pt modelId="{C6713D7C-45BC-469C-9C51-4E8C6C350251}" type="pres">
      <dgm:prSet presAssocID="{0194F8B4-DDF5-47E6-89AF-D4AC6B636771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682D90EA-4BC9-4DDD-B4F5-7CF1363FB72E}" type="pres">
      <dgm:prSet presAssocID="{C5784F09-9931-42B7-8E2A-DAA5AB54E1C9}" presName="spacer" presStyleCnt="0"/>
      <dgm:spPr/>
    </dgm:pt>
    <dgm:pt modelId="{763232BF-CFCC-4A8F-9977-B17007B8BE7B}" type="pres">
      <dgm:prSet presAssocID="{C614D79C-6E2A-49E6-B8FC-D0E3404B62F4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5F0F4A63-651C-4C90-84C9-F227899E3FFE}" type="pres">
      <dgm:prSet presAssocID="{B0752B19-33B7-4DF3-894C-68C9C6273494}" presName="spacer" presStyleCnt="0"/>
      <dgm:spPr/>
    </dgm:pt>
    <dgm:pt modelId="{428972D1-5AE1-4E4C-B61A-D49ED9FE3F0D}" type="pres">
      <dgm:prSet presAssocID="{EAA46082-7BCA-47E2-B87D-9FF2AE0DD7B3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1A84600D-3F37-4706-A5C9-47ADA5393C17}" srcId="{59D18459-3B3C-4E8F-8446-C6929B6329C5}" destId="{C614D79C-6E2A-49E6-B8FC-D0E3404B62F4}" srcOrd="2" destOrd="0" parTransId="{EDEB5BA4-8954-453A-9984-06435488EFAB}" sibTransId="{B0752B19-33B7-4DF3-894C-68C9C6273494}"/>
    <dgm:cxn modelId="{9C44A81A-109D-4B9E-A6C6-385E73F876AE}" srcId="{59D18459-3B3C-4E8F-8446-C6929B6329C5}" destId="{A9E04F62-1B54-4AD1-B35E-F14515392DC2}" srcOrd="0" destOrd="0" parTransId="{6F277CB9-78CF-45B7-8CB4-FE479BDE6C95}" sibTransId="{C694A34A-1E7D-40F0-8803-D6DC04677C68}"/>
    <dgm:cxn modelId="{011E9C36-66C0-4CEC-81FD-39EFE61535CD}" type="presOf" srcId="{A9E04F62-1B54-4AD1-B35E-F14515392DC2}" destId="{87C52E64-A9BB-43D6-A712-F21044404A1F}" srcOrd="0" destOrd="0" presId="urn:microsoft.com/office/officeart/2005/8/layout/vList2"/>
    <dgm:cxn modelId="{98A3DC44-2D8D-4B36-BA67-C78ED70E2CCD}" type="presOf" srcId="{59D18459-3B3C-4E8F-8446-C6929B6329C5}" destId="{48340982-8184-4676-A765-97EE2B2C442A}" srcOrd="0" destOrd="0" presId="urn:microsoft.com/office/officeart/2005/8/layout/vList2"/>
    <dgm:cxn modelId="{19B93965-6BC4-438B-A0B9-4761E8B89FF5}" type="presOf" srcId="{0194F8B4-DDF5-47E6-89AF-D4AC6B636771}" destId="{C6713D7C-45BC-469C-9C51-4E8C6C350251}" srcOrd="0" destOrd="0" presId="urn:microsoft.com/office/officeart/2005/8/layout/vList2"/>
    <dgm:cxn modelId="{D8F5168E-71A0-4138-AA1B-5E9B2D471A3E}" srcId="{59D18459-3B3C-4E8F-8446-C6929B6329C5}" destId="{EAA46082-7BCA-47E2-B87D-9FF2AE0DD7B3}" srcOrd="3" destOrd="0" parTransId="{29C1C79C-6B74-4833-8ABD-4F521CF44881}" sibTransId="{3D045568-2A8D-4508-A138-1293C183414A}"/>
    <dgm:cxn modelId="{1859F69F-ECF0-45FD-8E7A-3F74887D22CD}" srcId="{59D18459-3B3C-4E8F-8446-C6929B6329C5}" destId="{0194F8B4-DDF5-47E6-89AF-D4AC6B636771}" srcOrd="1" destOrd="0" parTransId="{6850F983-9733-4A87-8D54-12218E7BC4C4}" sibTransId="{C5784F09-9931-42B7-8E2A-DAA5AB54E1C9}"/>
    <dgm:cxn modelId="{7AD4FCBB-52D8-466D-8CB0-20673A76A310}" type="presOf" srcId="{C614D79C-6E2A-49E6-B8FC-D0E3404B62F4}" destId="{763232BF-CFCC-4A8F-9977-B17007B8BE7B}" srcOrd="0" destOrd="0" presId="urn:microsoft.com/office/officeart/2005/8/layout/vList2"/>
    <dgm:cxn modelId="{A2E535F7-D205-4168-AD81-162141D86D17}" type="presOf" srcId="{EAA46082-7BCA-47E2-B87D-9FF2AE0DD7B3}" destId="{428972D1-5AE1-4E4C-B61A-D49ED9FE3F0D}" srcOrd="0" destOrd="0" presId="urn:microsoft.com/office/officeart/2005/8/layout/vList2"/>
    <dgm:cxn modelId="{873C44FA-C2B6-46E6-9061-3B34850EF6DB}" type="presParOf" srcId="{48340982-8184-4676-A765-97EE2B2C442A}" destId="{87C52E64-A9BB-43D6-A712-F21044404A1F}" srcOrd="0" destOrd="0" presId="urn:microsoft.com/office/officeart/2005/8/layout/vList2"/>
    <dgm:cxn modelId="{0FD46FE4-922B-4467-B9BD-A88FA70C0473}" type="presParOf" srcId="{48340982-8184-4676-A765-97EE2B2C442A}" destId="{B77C0C2E-BBC6-4A29-95BC-4E3DF219DF9F}" srcOrd="1" destOrd="0" presId="urn:microsoft.com/office/officeart/2005/8/layout/vList2"/>
    <dgm:cxn modelId="{5A677E6F-1411-468F-A633-3723634229BC}" type="presParOf" srcId="{48340982-8184-4676-A765-97EE2B2C442A}" destId="{C6713D7C-45BC-469C-9C51-4E8C6C350251}" srcOrd="2" destOrd="0" presId="urn:microsoft.com/office/officeart/2005/8/layout/vList2"/>
    <dgm:cxn modelId="{0E7023C2-0D48-4E21-96ED-1F8049A1B35B}" type="presParOf" srcId="{48340982-8184-4676-A765-97EE2B2C442A}" destId="{682D90EA-4BC9-4DDD-B4F5-7CF1363FB72E}" srcOrd="3" destOrd="0" presId="urn:microsoft.com/office/officeart/2005/8/layout/vList2"/>
    <dgm:cxn modelId="{D94CF6CD-E6AF-4934-8D38-071FE76DB889}" type="presParOf" srcId="{48340982-8184-4676-A765-97EE2B2C442A}" destId="{763232BF-CFCC-4A8F-9977-B17007B8BE7B}" srcOrd="4" destOrd="0" presId="urn:microsoft.com/office/officeart/2005/8/layout/vList2"/>
    <dgm:cxn modelId="{066D6ADB-57FF-46D7-8D4F-7CE882DAD15F}" type="presParOf" srcId="{48340982-8184-4676-A765-97EE2B2C442A}" destId="{5F0F4A63-651C-4C90-84C9-F227899E3FFE}" srcOrd="5" destOrd="0" presId="urn:microsoft.com/office/officeart/2005/8/layout/vList2"/>
    <dgm:cxn modelId="{A7EEE4E9-D5D6-41AA-B755-7FFF97CC8EE5}" type="presParOf" srcId="{48340982-8184-4676-A765-97EE2B2C442A}" destId="{428972D1-5AE1-4E4C-B61A-D49ED9FE3F0D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9D18459-3B3C-4E8F-8446-C6929B6329C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A9E04F62-1B54-4AD1-B35E-F14515392DC2}">
      <dgm:prSet/>
      <dgm:spPr/>
      <dgm:t>
        <a:bodyPr/>
        <a:lstStyle/>
        <a:p>
          <a:r>
            <a:rPr lang="en-US" altLang="zh-CN" dirty="0"/>
            <a:t>STCF</a:t>
          </a:r>
          <a:r>
            <a:rPr lang="zh-CN" dirty="0"/>
            <a:t>缪子探测器介绍</a:t>
          </a:r>
        </a:p>
      </dgm:t>
    </dgm:pt>
    <dgm:pt modelId="{6F277CB9-78CF-45B7-8CB4-FE479BDE6C95}" type="parTrans" cxnId="{9C44A81A-109D-4B9E-A6C6-385E73F876AE}">
      <dgm:prSet/>
      <dgm:spPr/>
      <dgm:t>
        <a:bodyPr/>
        <a:lstStyle/>
        <a:p>
          <a:endParaRPr lang="zh-CN" altLang="en-US"/>
        </a:p>
      </dgm:t>
    </dgm:pt>
    <dgm:pt modelId="{C694A34A-1E7D-40F0-8803-D6DC04677C68}" type="sibTrans" cxnId="{9C44A81A-109D-4B9E-A6C6-385E73F876AE}">
      <dgm:prSet/>
      <dgm:spPr/>
      <dgm:t>
        <a:bodyPr/>
        <a:lstStyle/>
        <a:p>
          <a:endParaRPr lang="zh-CN" altLang="en-US"/>
        </a:p>
      </dgm:t>
    </dgm:pt>
    <dgm:pt modelId="{0194F8B4-DDF5-47E6-89AF-D4AC6B636771}">
      <dgm:prSet/>
      <dgm:spPr/>
      <dgm:t>
        <a:bodyPr/>
        <a:lstStyle/>
        <a:p>
          <a:r>
            <a:rPr lang="zh-CN" altLang="en-US" dirty="0">
              <a:solidFill>
                <a:srgbClr val="FFC000"/>
              </a:solidFill>
            </a:rPr>
            <a:t>缪子探测器的设计优化</a:t>
          </a:r>
          <a:endParaRPr lang="zh-CN" dirty="0">
            <a:solidFill>
              <a:srgbClr val="FFC000"/>
            </a:solidFill>
          </a:endParaRPr>
        </a:p>
      </dgm:t>
    </dgm:pt>
    <dgm:pt modelId="{6850F983-9733-4A87-8D54-12218E7BC4C4}" type="parTrans" cxnId="{1859F69F-ECF0-45FD-8E7A-3F74887D22CD}">
      <dgm:prSet/>
      <dgm:spPr/>
      <dgm:t>
        <a:bodyPr/>
        <a:lstStyle/>
        <a:p>
          <a:endParaRPr lang="zh-CN" altLang="en-US"/>
        </a:p>
      </dgm:t>
    </dgm:pt>
    <dgm:pt modelId="{C5784F09-9931-42B7-8E2A-DAA5AB54E1C9}" type="sibTrans" cxnId="{1859F69F-ECF0-45FD-8E7A-3F74887D22CD}">
      <dgm:prSet/>
      <dgm:spPr/>
      <dgm:t>
        <a:bodyPr/>
        <a:lstStyle/>
        <a:p>
          <a:endParaRPr lang="zh-CN" altLang="en-US"/>
        </a:p>
      </dgm:t>
    </dgm:pt>
    <dgm:pt modelId="{C614D79C-6E2A-49E6-B8FC-D0E3404B62F4}">
      <dgm:prSet/>
      <dgm:spPr/>
      <dgm:t>
        <a:bodyPr/>
        <a:lstStyle/>
        <a:p>
          <a:r>
            <a:rPr lang="zh-CN" altLang="en-US" dirty="0"/>
            <a:t>粒子鉴别结果</a:t>
          </a:r>
          <a:endParaRPr lang="zh-CN" dirty="0"/>
        </a:p>
      </dgm:t>
    </dgm:pt>
    <dgm:pt modelId="{EDEB5BA4-8954-453A-9984-06435488EFAB}" type="parTrans" cxnId="{1A84600D-3F37-4706-A5C9-47ADA5393C17}">
      <dgm:prSet/>
      <dgm:spPr/>
      <dgm:t>
        <a:bodyPr/>
        <a:lstStyle/>
        <a:p>
          <a:endParaRPr lang="zh-CN" altLang="en-US"/>
        </a:p>
      </dgm:t>
    </dgm:pt>
    <dgm:pt modelId="{B0752B19-33B7-4DF3-894C-68C9C6273494}" type="sibTrans" cxnId="{1A84600D-3F37-4706-A5C9-47ADA5393C17}">
      <dgm:prSet/>
      <dgm:spPr/>
      <dgm:t>
        <a:bodyPr/>
        <a:lstStyle/>
        <a:p>
          <a:endParaRPr lang="zh-CN" altLang="en-US"/>
        </a:p>
      </dgm:t>
    </dgm:pt>
    <dgm:pt modelId="{EAA46082-7BCA-47E2-B87D-9FF2AE0DD7B3}">
      <dgm:prSet/>
      <dgm:spPr/>
      <dgm:t>
        <a:bodyPr/>
        <a:lstStyle/>
        <a:p>
          <a:r>
            <a:rPr lang="zh-CN" dirty="0"/>
            <a:t>总结</a:t>
          </a:r>
          <a:r>
            <a:rPr lang="zh-CN" altLang="en-US" dirty="0"/>
            <a:t>与计划</a:t>
          </a:r>
          <a:endParaRPr lang="zh-CN" dirty="0"/>
        </a:p>
      </dgm:t>
    </dgm:pt>
    <dgm:pt modelId="{29C1C79C-6B74-4833-8ABD-4F521CF44881}" type="parTrans" cxnId="{D8F5168E-71A0-4138-AA1B-5E9B2D471A3E}">
      <dgm:prSet/>
      <dgm:spPr/>
      <dgm:t>
        <a:bodyPr/>
        <a:lstStyle/>
        <a:p>
          <a:endParaRPr lang="zh-CN" altLang="en-US"/>
        </a:p>
      </dgm:t>
    </dgm:pt>
    <dgm:pt modelId="{3D045568-2A8D-4508-A138-1293C183414A}" type="sibTrans" cxnId="{D8F5168E-71A0-4138-AA1B-5E9B2D471A3E}">
      <dgm:prSet/>
      <dgm:spPr/>
      <dgm:t>
        <a:bodyPr/>
        <a:lstStyle/>
        <a:p>
          <a:endParaRPr lang="zh-CN" altLang="en-US"/>
        </a:p>
      </dgm:t>
    </dgm:pt>
    <dgm:pt modelId="{48340982-8184-4676-A765-97EE2B2C442A}" type="pres">
      <dgm:prSet presAssocID="{59D18459-3B3C-4E8F-8446-C6929B6329C5}" presName="linear" presStyleCnt="0">
        <dgm:presLayoutVars>
          <dgm:animLvl val="lvl"/>
          <dgm:resizeHandles val="exact"/>
        </dgm:presLayoutVars>
      </dgm:prSet>
      <dgm:spPr/>
    </dgm:pt>
    <dgm:pt modelId="{87C52E64-A9BB-43D6-A712-F21044404A1F}" type="pres">
      <dgm:prSet presAssocID="{A9E04F62-1B54-4AD1-B35E-F14515392DC2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B77C0C2E-BBC6-4A29-95BC-4E3DF219DF9F}" type="pres">
      <dgm:prSet presAssocID="{C694A34A-1E7D-40F0-8803-D6DC04677C68}" presName="spacer" presStyleCnt="0"/>
      <dgm:spPr/>
    </dgm:pt>
    <dgm:pt modelId="{C6713D7C-45BC-469C-9C51-4E8C6C350251}" type="pres">
      <dgm:prSet presAssocID="{0194F8B4-DDF5-47E6-89AF-D4AC6B636771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682D90EA-4BC9-4DDD-B4F5-7CF1363FB72E}" type="pres">
      <dgm:prSet presAssocID="{C5784F09-9931-42B7-8E2A-DAA5AB54E1C9}" presName="spacer" presStyleCnt="0"/>
      <dgm:spPr/>
    </dgm:pt>
    <dgm:pt modelId="{763232BF-CFCC-4A8F-9977-B17007B8BE7B}" type="pres">
      <dgm:prSet presAssocID="{C614D79C-6E2A-49E6-B8FC-D0E3404B62F4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5F0F4A63-651C-4C90-84C9-F227899E3FFE}" type="pres">
      <dgm:prSet presAssocID="{B0752B19-33B7-4DF3-894C-68C9C6273494}" presName="spacer" presStyleCnt="0"/>
      <dgm:spPr/>
    </dgm:pt>
    <dgm:pt modelId="{428972D1-5AE1-4E4C-B61A-D49ED9FE3F0D}" type="pres">
      <dgm:prSet presAssocID="{EAA46082-7BCA-47E2-B87D-9FF2AE0DD7B3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1A84600D-3F37-4706-A5C9-47ADA5393C17}" srcId="{59D18459-3B3C-4E8F-8446-C6929B6329C5}" destId="{C614D79C-6E2A-49E6-B8FC-D0E3404B62F4}" srcOrd="2" destOrd="0" parTransId="{EDEB5BA4-8954-453A-9984-06435488EFAB}" sibTransId="{B0752B19-33B7-4DF3-894C-68C9C6273494}"/>
    <dgm:cxn modelId="{9C44A81A-109D-4B9E-A6C6-385E73F876AE}" srcId="{59D18459-3B3C-4E8F-8446-C6929B6329C5}" destId="{A9E04F62-1B54-4AD1-B35E-F14515392DC2}" srcOrd="0" destOrd="0" parTransId="{6F277CB9-78CF-45B7-8CB4-FE479BDE6C95}" sibTransId="{C694A34A-1E7D-40F0-8803-D6DC04677C68}"/>
    <dgm:cxn modelId="{011E9C36-66C0-4CEC-81FD-39EFE61535CD}" type="presOf" srcId="{A9E04F62-1B54-4AD1-B35E-F14515392DC2}" destId="{87C52E64-A9BB-43D6-A712-F21044404A1F}" srcOrd="0" destOrd="0" presId="urn:microsoft.com/office/officeart/2005/8/layout/vList2"/>
    <dgm:cxn modelId="{98A3DC44-2D8D-4B36-BA67-C78ED70E2CCD}" type="presOf" srcId="{59D18459-3B3C-4E8F-8446-C6929B6329C5}" destId="{48340982-8184-4676-A765-97EE2B2C442A}" srcOrd="0" destOrd="0" presId="urn:microsoft.com/office/officeart/2005/8/layout/vList2"/>
    <dgm:cxn modelId="{19B93965-6BC4-438B-A0B9-4761E8B89FF5}" type="presOf" srcId="{0194F8B4-DDF5-47E6-89AF-D4AC6B636771}" destId="{C6713D7C-45BC-469C-9C51-4E8C6C350251}" srcOrd="0" destOrd="0" presId="urn:microsoft.com/office/officeart/2005/8/layout/vList2"/>
    <dgm:cxn modelId="{D8F5168E-71A0-4138-AA1B-5E9B2D471A3E}" srcId="{59D18459-3B3C-4E8F-8446-C6929B6329C5}" destId="{EAA46082-7BCA-47E2-B87D-9FF2AE0DD7B3}" srcOrd="3" destOrd="0" parTransId="{29C1C79C-6B74-4833-8ABD-4F521CF44881}" sibTransId="{3D045568-2A8D-4508-A138-1293C183414A}"/>
    <dgm:cxn modelId="{1859F69F-ECF0-45FD-8E7A-3F74887D22CD}" srcId="{59D18459-3B3C-4E8F-8446-C6929B6329C5}" destId="{0194F8B4-DDF5-47E6-89AF-D4AC6B636771}" srcOrd="1" destOrd="0" parTransId="{6850F983-9733-4A87-8D54-12218E7BC4C4}" sibTransId="{C5784F09-9931-42B7-8E2A-DAA5AB54E1C9}"/>
    <dgm:cxn modelId="{7AD4FCBB-52D8-466D-8CB0-20673A76A310}" type="presOf" srcId="{C614D79C-6E2A-49E6-B8FC-D0E3404B62F4}" destId="{763232BF-CFCC-4A8F-9977-B17007B8BE7B}" srcOrd="0" destOrd="0" presId="urn:microsoft.com/office/officeart/2005/8/layout/vList2"/>
    <dgm:cxn modelId="{A2E535F7-D205-4168-AD81-162141D86D17}" type="presOf" srcId="{EAA46082-7BCA-47E2-B87D-9FF2AE0DD7B3}" destId="{428972D1-5AE1-4E4C-B61A-D49ED9FE3F0D}" srcOrd="0" destOrd="0" presId="urn:microsoft.com/office/officeart/2005/8/layout/vList2"/>
    <dgm:cxn modelId="{873C44FA-C2B6-46E6-9061-3B34850EF6DB}" type="presParOf" srcId="{48340982-8184-4676-A765-97EE2B2C442A}" destId="{87C52E64-A9BB-43D6-A712-F21044404A1F}" srcOrd="0" destOrd="0" presId="urn:microsoft.com/office/officeart/2005/8/layout/vList2"/>
    <dgm:cxn modelId="{0FD46FE4-922B-4467-B9BD-A88FA70C0473}" type="presParOf" srcId="{48340982-8184-4676-A765-97EE2B2C442A}" destId="{B77C0C2E-BBC6-4A29-95BC-4E3DF219DF9F}" srcOrd="1" destOrd="0" presId="urn:microsoft.com/office/officeart/2005/8/layout/vList2"/>
    <dgm:cxn modelId="{5A677E6F-1411-468F-A633-3723634229BC}" type="presParOf" srcId="{48340982-8184-4676-A765-97EE2B2C442A}" destId="{C6713D7C-45BC-469C-9C51-4E8C6C350251}" srcOrd="2" destOrd="0" presId="urn:microsoft.com/office/officeart/2005/8/layout/vList2"/>
    <dgm:cxn modelId="{0E7023C2-0D48-4E21-96ED-1F8049A1B35B}" type="presParOf" srcId="{48340982-8184-4676-A765-97EE2B2C442A}" destId="{682D90EA-4BC9-4DDD-B4F5-7CF1363FB72E}" srcOrd="3" destOrd="0" presId="urn:microsoft.com/office/officeart/2005/8/layout/vList2"/>
    <dgm:cxn modelId="{D94CF6CD-E6AF-4934-8D38-071FE76DB889}" type="presParOf" srcId="{48340982-8184-4676-A765-97EE2B2C442A}" destId="{763232BF-CFCC-4A8F-9977-B17007B8BE7B}" srcOrd="4" destOrd="0" presId="urn:microsoft.com/office/officeart/2005/8/layout/vList2"/>
    <dgm:cxn modelId="{066D6ADB-57FF-46D7-8D4F-7CE882DAD15F}" type="presParOf" srcId="{48340982-8184-4676-A765-97EE2B2C442A}" destId="{5F0F4A63-651C-4C90-84C9-F227899E3FFE}" srcOrd="5" destOrd="0" presId="urn:microsoft.com/office/officeart/2005/8/layout/vList2"/>
    <dgm:cxn modelId="{A7EEE4E9-D5D6-41AA-B755-7FFF97CC8EE5}" type="presParOf" srcId="{48340982-8184-4676-A765-97EE2B2C442A}" destId="{428972D1-5AE1-4E4C-B61A-D49ED9FE3F0D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9D18459-3B3C-4E8F-8446-C6929B6329C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A9E04F62-1B54-4AD1-B35E-F14515392DC2}">
      <dgm:prSet/>
      <dgm:spPr/>
      <dgm:t>
        <a:bodyPr/>
        <a:lstStyle/>
        <a:p>
          <a:r>
            <a:rPr lang="en-US" altLang="zh-CN" dirty="0"/>
            <a:t>STCF</a:t>
          </a:r>
          <a:r>
            <a:rPr lang="zh-CN" dirty="0"/>
            <a:t>缪子探测器介绍</a:t>
          </a:r>
        </a:p>
      </dgm:t>
    </dgm:pt>
    <dgm:pt modelId="{6F277CB9-78CF-45B7-8CB4-FE479BDE6C95}" type="parTrans" cxnId="{9C44A81A-109D-4B9E-A6C6-385E73F876AE}">
      <dgm:prSet/>
      <dgm:spPr/>
      <dgm:t>
        <a:bodyPr/>
        <a:lstStyle/>
        <a:p>
          <a:endParaRPr lang="zh-CN" altLang="en-US"/>
        </a:p>
      </dgm:t>
    </dgm:pt>
    <dgm:pt modelId="{C694A34A-1E7D-40F0-8803-D6DC04677C68}" type="sibTrans" cxnId="{9C44A81A-109D-4B9E-A6C6-385E73F876AE}">
      <dgm:prSet/>
      <dgm:spPr/>
      <dgm:t>
        <a:bodyPr/>
        <a:lstStyle/>
        <a:p>
          <a:endParaRPr lang="zh-CN" altLang="en-US"/>
        </a:p>
      </dgm:t>
    </dgm:pt>
    <dgm:pt modelId="{0194F8B4-DDF5-47E6-89AF-D4AC6B636771}">
      <dgm:prSet/>
      <dgm:spPr/>
      <dgm:t>
        <a:bodyPr/>
        <a:lstStyle/>
        <a:p>
          <a:r>
            <a:rPr lang="zh-CN" altLang="en-US" dirty="0">
              <a:solidFill>
                <a:schemeClr val="bg1"/>
              </a:solidFill>
            </a:rPr>
            <a:t>缪子探测器的设计优化</a:t>
          </a:r>
          <a:endParaRPr lang="zh-CN" dirty="0">
            <a:solidFill>
              <a:schemeClr val="bg1"/>
            </a:solidFill>
          </a:endParaRPr>
        </a:p>
      </dgm:t>
    </dgm:pt>
    <dgm:pt modelId="{6850F983-9733-4A87-8D54-12218E7BC4C4}" type="parTrans" cxnId="{1859F69F-ECF0-45FD-8E7A-3F74887D22CD}">
      <dgm:prSet/>
      <dgm:spPr/>
      <dgm:t>
        <a:bodyPr/>
        <a:lstStyle/>
        <a:p>
          <a:endParaRPr lang="zh-CN" altLang="en-US"/>
        </a:p>
      </dgm:t>
    </dgm:pt>
    <dgm:pt modelId="{C5784F09-9931-42B7-8E2A-DAA5AB54E1C9}" type="sibTrans" cxnId="{1859F69F-ECF0-45FD-8E7A-3F74887D22CD}">
      <dgm:prSet/>
      <dgm:spPr/>
      <dgm:t>
        <a:bodyPr/>
        <a:lstStyle/>
        <a:p>
          <a:endParaRPr lang="zh-CN" altLang="en-US"/>
        </a:p>
      </dgm:t>
    </dgm:pt>
    <dgm:pt modelId="{C614D79C-6E2A-49E6-B8FC-D0E3404B62F4}">
      <dgm:prSet/>
      <dgm:spPr/>
      <dgm:t>
        <a:bodyPr/>
        <a:lstStyle/>
        <a:p>
          <a:r>
            <a:rPr lang="zh-CN" altLang="en-US" dirty="0">
              <a:solidFill>
                <a:srgbClr val="FFC000"/>
              </a:solidFill>
            </a:rPr>
            <a:t>粒子鉴别结果</a:t>
          </a:r>
          <a:endParaRPr lang="zh-CN" dirty="0">
            <a:solidFill>
              <a:srgbClr val="FFC000"/>
            </a:solidFill>
          </a:endParaRPr>
        </a:p>
      </dgm:t>
    </dgm:pt>
    <dgm:pt modelId="{EDEB5BA4-8954-453A-9984-06435488EFAB}" type="parTrans" cxnId="{1A84600D-3F37-4706-A5C9-47ADA5393C17}">
      <dgm:prSet/>
      <dgm:spPr/>
      <dgm:t>
        <a:bodyPr/>
        <a:lstStyle/>
        <a:p>
          <a:endParaRPr lang="zh-CN" altLang="en-US"/>
        </a:p>
      </dgm:t>
    </dgm:pt>
    <dgm:pt modelId="{B0752B19-33B7-4DF3-894C-68C9C6273494}" type="sibTrans" cxnId="{1A84600D-3F37-4706-A5C9-47ADA5393C17}">
      <dgm:prSet/>
      <dgm:spPr/>
      <dgm:t>
        <a:bodyPr/>
        <a:lstStyle/>
        <a:p>
          <a:endParaRPr lang="zh-CN" altLang="en-US"/>
        </a:p>
      </dgm:t>
    </dgm:pt>
    <dgm:pt modelId="{EAA46082-7BCA-47E2-B87D-9FF2AE0DD7B3}">
      <dgm:prSet/>
      <dgm:spPr/>
      <dgm:t>
        <a:bodyPr/>
        <a:lstStyle/>
        <a:p>
          <a:r>
            <a:rPr lang="zh-CN" dirty="0">
              <a:solidFill>
                <a:schemeClr val="bg1"/>
              </a:solidFill>
            </a:rPr>
            <a:t>总结</a:t>
          </a:r>
          <a:r>
            <a:rPr lang="zh-CN" altLang="en-US" dirty="0">
              <a:solidFill>
                <a:schemeClr val="bg1"/>
              </a:solidFill>
            </a:rPr>
            <a:t>与计划</a:t>
          </a:r>
          <a:endParaRPr lang="zh-CN" dirty="0">
            <a:solidFill>
              <a:schemeClr val="bg1"/>
            </a:solidFill>
          </a:endParaRPr>
        </a:p>
      </dgm:t>
    </dgm:pt>
    <dgm:pt modelId="{29C1C79C-6B74-4833-8ABD-4F521CF44881}" type="parTrans" cxnId="{D8F5168E-71A0-4138-AA1B-5E9B2D471A3E}">
      <dgm:prSet/>
      <dgm:spPr/>
      <dgm:t>
        <a:bodyPr/>
        <a:lstStyle/>
        <a:p>
          <a:endParaRPr lang="zh-CN" altLang="en-US"/>
        </a:p>
      </dgm:t>
    </dgm:pt>
    <dgm:pt modelId="{3D045568-2A8D-4508-A138-1293C183414A}" type="sibTrans" cxnId="{D8F5168E-71A0-4138-AA1B-5E9B2D471A3E}">
      <dgm:prSet/>
      <dgm:spPr/>
      <dgm:t>
        <a:bodyPr/>
        <a:lstStyle/>
        <a:p>
          <a:endParaRPr lang="zh-CN" altLang="en-US"/>
        </a:p>
      </dgm:t>
    </dgm:pt>
    <dgm:pt modelId="{48340982-8184-4676-A765-97EE2B2C442A}" type="pres">
      <dgm:prSet presAssocID="{59D18459-3B3C-4E8F-8446-C6929B6329C5}" presName="linear" presStyleCnt="0">
        <dgm:presLayoutVars>
          <dgm:animLvl val="lvl"/>
          <dgm:resizeHandles val="exact"/>
        </dgm:presLayoutVars>
      </dgm:prSet>
      <dgm:spPr/>
    </dgm:pt>
    <dgm:pt modelId="{87C52E64-A9BB-43D6-A712-F21044404A1F}" type="pres">
      <dgm:prSet presAssocID="{A9E04F62-1B54-4AD1-B35E-F14515392DC2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B77C0C2E-BBC6-4A29-95BC-4E3DF219DF9F}" type="pres">
      <dgm:prSet presAssocID="{C694A34A-1E7D-40F0-8803-D6DC04677C68}" presName="spacer" presStyleCnt="0"/>
      <dgm:spPr/>
    </dgm:pt>
    <dgm:pt modelId="{C6713D7C-45BC-469C-9C51-4E8C6C350251}" type="pres">
      <dgm:prSet presAssocID="{0194F8B4-DDF5-47E6-89AF-D4AC6B636771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682D90EA-4BC9-4DDD-B4F5-7CF1363FB72E}" type="pres">
      <dgm:prSet presAssocID="{C5784F09-9931-42B7-8E2A-DAA5AB54E1C9}" presName="spacer" presStyleCnt="0"/>
      <dgm:spPr/>
    </dgm:pt>
    <dgm:pt modelId="{763232BF-CFCC-4A8F-9977-B17007B8BE7B}" type="pres">
      <dgm:prSet presAssocID="{C614D79C-6E2A-49E6-B8FC-D0E3404B62F4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5F0F4A63-651C-4C90-84C9-F227899E3FFE}" type="pres">
      <dgm:prSet presAssocID="{B0752B19-33B7-4DF3-894C-68C9C6273494}" presName="spacer" presStyleCnt="0"/>
      <dgm:spPr/>
    </dgm:pt>
    <dgm:pt modelId="{428972D1-5AE1-4E4C-B61A-D49ED9FE3F0D}" type="pres">
      <dgm:prSet presAssocID="{EAA46082-7BCA-47E2-B87D-9FF2AE0DD7B3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1A84600D-3F37-4706-A5C9-47ADA5393C17}" srcId="{59D18459-3B3C-4E8F-8446-C6929B6329C5}" destId="{C614D79C-6E2A-49E6-B8FC-D0E3404B62F4}" srcOrd="2" destOrd="0" parTransId="{EDEB5BA4-8954-453A-9984-06435488EFAB}" sibTransId="{B0752B19-33B7-4DF3-894C-68C9C6273494}"/>
    <dgm:cxn modelId="{9C44A81A-109D-4B9E-A6C6-385E73F876AE}" srcId="{59D18459-3B3C-4E8F-8446-C6929B6329C5}" destId="{A9E04F62-1B54-4AD1-B35E-F14515392DC2}" srcOrd="0" destOrd="0" parTransId="{6F277CB9-78CF-45B7-8CB4-FE479BDE6C95}" sibTransId="{C694A34A-1E7D-40F0-8803-D6DC04677C68}"/>
    <dgm:cxn modelId="{011E9C36-66C0-4CEC-81FD-39EFE61535CD}" type="presOf" srcId="{A9E04F62-1B54-4AD1-B35E-F14515392DC2}" destId="{87C52E64-A9BB-43D6-A712-F21044404A1F}" srcOrd="0" destOrd="0" presId="urn:microsoft.com/office/officeart/2005/8/layout/vList2"/>
    <dgm:cxn modelId="{98A3DC44-2D8D-4B36-BA67-C78ED70E2CCD}" type="presOf" srcId="{59D18459-3B3C-4E8F-8446-C6929B6329C5}" destId="{48340982-8184-4676-A765-97EE2B2C442A}" srcOrd="0" destOrd="0" presId="urn:microsoft.com/office/officeart/2005/8/layout/vList2"/>
    <dgm:cxn modelId="{19B93965-6BC4-438B-A0B9-4761E8B89FF5}" type="presOf" srcId="{0194F8B4-DDF5-47E6-89AF-D4AC6B636771}" destId="{C6713D7C-45BC-469C-9C51-4E8C6C350251}" srcOrd="0" destOrd="0" presId="urn:microsoft.com/office/officeart/2005/8/layout/vList2"/>
    <dgm:cxn modelId="{D8F5168E-71A0-4138-AA1B-5E9B2D471A3E}" srcId="{59D18459-3B3C-4E8F-8446-C6929B6329C5}" destId="{EAA46082-7BCA-47E2-B87D-9FF2AE0DD7B3}" srcOrd="3" destOrd="0" parTransId="{29C1C79C-6B74-4833-8ABD-4F521CF44881}" sibTransId="{3D045568-2A8D-4508-A138-1293C183414A}"/>
    <dgm:cxn modelId="{1859F69F-ECF0-45FD-8E7A-3F74887D22CD}" srcId="{59D18459-3B3C-4E8F-8446-C6929B6329C5}" destId="{0194F8B4-DDF5-47E6-89AF-D4AC6B636771}" srcOrd="1" destOrd="0" parTransId="{6850F983-9733-4A87-8D54-12218E7BC4C4}" sibTransId="{C5784F09-9931-42B7-8E2A-DAA5AB54E1C9}"/>
    <dgm:cxn modelId="{7AD4FCBB-52D8-466D-8CB0-20673A76A310}" type="presOf" srcId="{C614D79C-6E2A-49E6-B8FC-D0E3404B62F4}" destId="{763232BF-CFCC-4A8F-9977-B17007B8BE7B}" srcOrd="0" destOrd="0" presId="urn:microsoft.com/office/officeart/2005/8/layout/vList2"/>
    <dgm:cxn modelId="{A2E535F7-D205-4168-AD81-162141D86D17}" type="presOf" srcId="{EAA46082-7BCA-47E2-B87D-9FF2AE0DD7B3}" destId="{428972D1-5AE1-4E4C-B61A-D49ED9FE3F0D}" srcOrd="0" destOrd="0" presId="urn:microsoft.com/office/officeart/2005/8/layout/vList2"/>
    <dgm:cxn modelId="{873C44FA-C2B6-46E6-9061-3B34850EF6DB}" type="presParOf" srcId="{48340982-8184-4676-A765-97EE2B2C442A}" destId="{87C52E64-A9BB-43D6-A712-F21044404A1F}" srcOrd="0" destOrd="0" presId="urn:microsoft.com/office/officeart/2005/8/layout/vList2"/>
    <dgm:cxn modelId="{0FD46FE4-922B-4467-B9BD-A88FA70C0473}" type="presParOf" srcId="{48340982-8184-4676-A765-97EE2B2C442A}" destId="{B77C0C2E-BBC6-4A29-95BC-4E3DF219DF9F}" srcOrd="1" destOrd="0" presId="urn:microsoft.com/office/officeart/2005/8/layout/vList2"/>
    <dgm:cxn modelId="{5A677E6F-1411-468F-A633-3723634229BC}" type="presParOf" srcId="{48340982-8184-4676-A765-97EE2B2C442A}" destId="{C6713D7C-45BC-469C-9C51-4E8C6C350251}" srcOrd="2" destOrd="0" presId="urn:microsoft.com/office/officeart/2005/8/layout/vList2"/>
    <dgm:cxn modelId="{0E7023C2-0D48-4E21-96ED-1F8049A1B35B}" type="presParOf" srcId="{48340982-8184-4676-A765-97EE2B2C442A}" destId="{682D90EA-4BC9-4DDD-B4F5-7CF1363FB72E}" srcOrd="3" destOrd="0" presId="urn:microsoft.com/office/officeart/2005/8/layout/vList2"/>
    <dgm:cxn modelId="{D94CF6CD-E6AF-4934-8D38-071FE76DB889}" type="presParOf" srcId="{48340982-8184-4676-A765-97EE2B2C442A}" destId="{763232BF-CFCC-4A8F-9977-B17007B8BE7B}" srcOrd="4" destOrd="0" presId="urn:microsoft.com/office/officeart/2005/8/layout/vList2"/>
    <dgm:cxn modelId="{066D6ADB-57FF-46D7-8D4F-7CE882DAD15F}" type="presParOf" srcId="{48340982-8184-4676-A765-97EE2B2C442A}" destId="{5F0F4A63-651C-4C90-84C9-F227899E3FFE}" srcOrd="5" destOrd="0" presId="urn:microsoft.com/office/officeart/2005/8/layout/vList2"/>
    <dgm:cxn modelId="{A7EEE4E9-D5D6-41AA-B755-7FFF97CC8EE5}" type="presParOf" srcId="{48340982-8184-4676-A765-97EE2B2C442A}" destId="{428972D1-5AE1-4E4C-B61A-D49ED9FE3F0D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9D18459-3B3C-4E8F-8446-C6929B6329C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A9E04F62-1B54-4AD1-B35E-F14515392DC2}">
      <dgm:prSet/>
      <dgm:spPr/>
      <dgm:t>
        <a:bodyPr/>
        <a:lstStyle/>
        <a:p>
          <a:r>
            <a:rPr lang="en-US" altLang="zh-CN" dirty="0"/>
            <a:t>STCF</a:t>
          </a:r>
          <a:r>
            <a:rPr lang="zh-CN" dirty="0"/>
            <a:t>缪子探测器介绍</a:t>
          </a:r>
        </a:p>
      </dgm:t>
    </dgm:pt>
    <dgm:pt modelId="{6F277CB9-78CF-45B7-8CB4-FE479BDE6C95}" type="parTrans" cxnId="{9C44A81A-109D-4B9E-A6C6-385E73F876AE}">
      <dgm:prSet/>
      <dgm:spPr/>
      <dgm:t>
        <a:bodyPr/>
        <a:lstStyle/>
        <a:p>
          <a:endParaRPr lang="zh-CN" altLang="en-US"/>
        </a:p>
      </dgm:t>
    </dgm:pt>
    <dgm:pt modelId="{C694A34A-1E7D-40F0-8803-D6DC04677C68}" type="sibTrans" cxnId="{9C44A81A-109D-4B9E-A6C6-385E73F876AE}">
      <dgm:prSet/>
      <dgm:spPr/>
      <dgm:t>
        <a:bodyPr/>
        <a:lstStyle/>
        <a:p>
          <a:endParaRPr lang="zh-CN" altLang="en-US"/>
        </a:p>
      </dgm:t>
    </dgm:pt>
    <dgm:pt modelId="{0194F8B4-DDF5-47E6-89AF-D4AC6B636771}">
      <dgm:prSet/>
      <dgm:spPr/>
      <dgm:t>
        <a:bodyPr/>
        <a:lstStyle/>
        <a:p>
          <a:r>
            <a:rPr lang="zh-CN" altLang="en-US" dirty="0">
              <a:solidFill>
                <a:schemeClr val="bg1"/>
              </a:solidFill>
            </a:rPr>
            <a:t>缪子探测器的设计优化</a:t>
          </a:r>
          <a:endParaRPr lang="zh-CN" dirty="0">
            <a:solidFill>
              <a:schemeClr val="bg1"/>
            </a:solidFill>
          </a:endParaRPr>
        </a:p>
      </dgm:t>
    </dgm:pt>
    <dgm:pt modelId="{6850F983-9733-4A87-8D54-12218E7BC4C4}" type="parTrans" cxnId="{1859F69F-ECF0-45FD-8E7A-3F74887D22CD}">
      <dgm:prSet/>
      <dgm:spPr/>
      <dgm:t>
        <a:bodyPr/>
        <a:lstStyle/>
        <a:p>
          <a:endParaRPr lang="zh-CN" altLang="en-US"/>
        </a:p>
      </dgm:t>
    </dgm:pt>
    <dgm:pt modelId="{C5784F09-9931-42B7-8E2A-DAA5AB54E1C9}" type="sibTrans" cxnId="{1859F69F-ECF0-45FD-8E7A-3F74887D22CD}">
      <dgm:prSet/>
      <dgm:spPr/>
      <dgm:t>
        <a:bodyPr/>
        <a:lstStyle/>
        <a:p>
          <a:endParaRPr lang="zh-CN" altLang="en-US"/>
        </a:p>
      </dgm:t>
    </dgm:pt>
    <dgm:pt modelId="{C614D79C-6E2A-49E6-B8FC-D0E3404B62F4}">
      <dgm:prSet/>
      <dgm:spPr/>
      <dgm:t>
        <a:bodyPr/>
        <a:lstStyle/>
        <a:p>
          <a:r>
            <a:rPr lang="zh-CN" altLang="en-US" dirty="0"/>
            <a:t>粒子鉴别结果</a:t>
          </a:r>
          <a:endParaRPr lang="zh-CN" dirty="0"/>
        </a:p>
      </dgm:t>
    </dgm:pt>
    <dgm:pt modelId="{EDEB5BA4-8954-453A-9984-06435488EFAB}" type="parTrans" cxnId="{1A84600D-3F37-4706-A5C9-47ADA5393C17}">
      <dgm:prSet/>
      <dgm:spPr/>
      <dgm:t>
        <a:bodyPr/>
        <a:lstStyle/>
        <a:p>
          <a:endParaRPr lang="zh-CN" altLang="en-US"/>
        </a:p>
      </dgm:t>
    </dgm:pt>
    <dgm:pt modelId="{B0752B19-33B7-4DF3-894C-68C9C6273494}" type="sibTrans" cxnId="{1A84600D-3F37-4706-A5C9-47ADA5393C17}">
      <dgm:prSet/>
      <dgm:spPr/>
      <dgm:t>
        <a:bodyPr/>
        <a:lstStyle/>
        <a:p>
          <a:endParaRPr lang="zh-CN" altLang="en-US"/>
        </a:p>
      </dgm:t>
    </dgm:pt>
    <dgm:pt modelId="{EAA46082-7BCA-47E2-B87D-9FF2AE0DD7B3}">
      <dgm:prSet/>
      <dgm:spPr/>
      <dgm:t>
        <a:bodyPr/>
        <a:lstStyle/>
        <a:p>
          <a:r>
            <a:rPr lang="zh-CN" dirty="0">
              <a:solidFill>
                <a:srgbClr val="FFC000"/>
              </a:solidFill>
            </a:rPr>
            <a:t>总结</a:t>
          </a:r>
          <a:r>
            <a:rPr lang="zh-CN" altLang="en-US" dirty="0">
              <a:solidFill>
                <a:srgbClr val="FFC000"/>
              </a:solidFill>
            </a:rPr>
            <a:t>与计划</a:t>
          </a:r>
          <a:endParaRPr lang="zh-CN" dirty="0">
            <a:solidFill>
              <a:srgbClr val="FFC000"/>
            </a:solidFill>
          </a:endParaRPr>
        </a:p>
      </dgm:t>
    </dgm:pt>
    <dgm:pt modelId="{29C1C79C-6B74-4833-8ABD-4F521CF44881}" type="parTrans" cxnId="{D8F5168E-71A0-4138-AA1B-5E9B2D471A3E}">
      <dgm:prSet/>
      <dgm:spPr/>
      <dgm:t>
        <a:bodyPr/>
        <a:lstStyle/>
        <a:p>
          <a:endParaRPr lang="zh-CN" altLang="en-US"/>
        </a:p>
      </dgm:t>
    </dgm:pt>
    <dgm:pt modelId="{3D045568-2A8D-4508-A138-1293C183414A}" type="sibTrans" cxnId="{D8F5168E-71A0-4138-AA1B-5E9B2D471A3E}">
      <dgm:prSet/>
      <dgm:spPr/>
      <dgm:t>
        <a:bodyPr/>
        <a:lstStyle/>
        <a:p>
          <a:endParaRPr lang="zh-CN" altLang="en-US"/>
        </a:p>
      </dgm:t>
    </dgm:pt>
    <dgm:pt modelId="{48340982-8184-4676-A765-97EE2B2C442A}" type="pres">
      <dgm:prSet presAssocID="{59D18459-3B3C-4E8F-8446-C6929B6329C5}" presName="linear" presStyleCnt="0">
        <dgm:presLayoutVars>
          <dgm:animLvl val="lvl"/>
          <dgm:resizeHandles val="exact"/>
        </dgm:presLayoutVars>
      </dgm:prSet>
      <dgm:spPr/>
    </dgm:pt>
    <dgm:pt modelId="{87C52E64-A9BB-43D6-A712-F21044404A1F}" type="pres">
      <dgm:prSet presAssocID="{A9E04F62-1B54-4AD1-B35E-F14515392DC2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B77C0C2E-BBC6-4A29-95BC-4E3DF219DF9F}" type="pres">
      <dgm:prSet presAssocID="{C694A34A-1E7D-40F0-8803-D6DC04677C68}" presName="spacer" presStyleCnt="0"/>
      <dgm:spPr/>
    </dgm:pt>
    <dgm:pt modelId="{C6713D7C-45BC-469C-9C51-4E8C6C350251}" type="pres">
      <dgm:prSet presAssocID="{0194F8B4-DDF5-47E6-89AF-D4AC6B636771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682D90EA-4BC9-4DDD-B4F5-7CF1363FB72E}" type="pres">
      <dgm:prSet presAssocID="{C5784F09-9931-42B7-8E2A-DAA5AB54E1C9}" presName="spacer" presStyleCnt="0"/>
      <dgm:spPr/>
    </dgm:pt>
    <dgm:pt modelId="{763232BF-CFCC-4A8F-9977-B17007B8BE7B}" type="pres">
      <dgm:prSet presAssocID="{C614D79C-6E2A-49E6-B8FC-D0E3404B62F4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5F0F4A63-651C-4C90-84C9-F227899E3FFE}" type="pres">
      <dgm:prSet presAssocID="{B0752B19-33B7-4DF3-894C-68C9C6273494}" presName="spacer" presStyleCnt="0"/>
      <dgm:spPr/>
    </dgm:pt>
    <dgm:pt modelId="{428972D1-5AE1-4E4C-B61A-D49ED9FE3F0D}" type="pres">
      <dgm:prSet presAssocID="{EAA46082-7BCA-47E2-B87D-9FF2AE0DD7B3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1A84600D-3F37-4706-A5C9-47ADA5393C17}" srcId="{59D18459-3B3C-4E8F-8446-C6929B6329C5}" destId="{C614D79C-6E2A-49E6-B8FC-D0E3404B62F4}" srcOrd="2" destOrd="0" parTransId="{EDEB5BA4-8954-453A-9984-06435488EFAB}" sibTransId="{B0752B19-33B7-4DF3-894C-68C9C6273494}"/>
    <dgm:cxn modelId="{9C44A81A-109D-4B9E-A6C6-385E73F876AE}" srcId="{59D18459-3B3C-4E8F-8446-C6929B6329C5}" destId="{A9E04F62-1B54-4AD1-B35E-F14515392DC2}" srcOrd="0" destOrd="0" parTransId="{6F277CB9-78CF-45B7-8CB4-FE479BDE6C95}" sibTransId="{C694A34A-1E7D-40F0-8803-D6DC04677C68}"/>
    <dgm:cxn modelId="{011E9C36-66C0-4CEC-81FD-39EFE61535CD}" type="presOf" srcId="{A9E04F62-1B54-4AD1-B35E-F14515392DC2}" destId="{87C52E64-A9BB-43D6-A712-F21044404A1F}" srcOrd="0" destOrd="0" presId="urn:microsoft.com/office/officeart/2005/8/layout/vList2"/>
    <dgm:cxn modelId="{98A3DC44-2D8D-4B36-BA67-C78ED70E2CCD}" type="presOf" srcId="{59D18459-3B3C-4E8F-8446-C6929B6329C5}" destId="{48340982-8184-4676-A765-97EE2B2C442A}" srcOrd="0" destOrd="0" presId="urn:microsoft.com/office/officeart/2005/8/layout/vList2"/>
    <dgm:cxn modelId="{19B93965-6BC4-438B-A0B9-4761E8B89FF5}" type="presOf" srcId="{0194F8B4-DDF5-47E6-89AF-D4AC6B636771}" destId="{C6713D7C-45BC-469C-9C51-4E8C6C350251}" srcOrd="0" destOrd="0" presId="urn:microsoft.com/office/officeart/2005/8/layout/vList2"/>
    <dgm:cxn modelId="{D8F5168E-71A0-4138-AA1B-5E9B2D471A3E}" srcId="{59D18459-3B3C-4E8F-8446-C6929B6329C5}" destId="{EAA46082-7BCA-47E2-B87D-9FF2AE0DD7B3}" srcOrd="3" destOrd="0" parTransId="{29C1C79C-6B74-4833-8ABD-4F521CF44881}" sibTransId="{3D045568-2A8D-4508-A138-1293C183414A}"/>
    <dgm:cxn modelId="{1859F69F-ECF0-45FD-8E7A-3F74887D22CD}" srcId="{59D18459-3B3C-4E8F-8446-C6929B6329C5}" destId="{0194F8B4-DDF5-47E6-89AF-D4AC6B636771}" srcOrd="1" destOrd="0" parTransId="{6850F983-9733-4A87-8D54-12218E7BC4C4}" sibTransId="{C5784F09-9931-42B7-8E2A-DAA5AB54E1C9}"/>
    <dgm:cxn modelId="{7AD4FCBB-52D8-466D-8CB0-20673A76A310}" type="presOf" srcId="{C614D79C-6E2A-49E6-B8FC-D0E3404B62F4}" destId="{763232BF-CFCC-4A8F-9977-B17007B8BE7B}" srcOrd="0" destOrd="0" presId="urn:microsoft.com/office/officeart/2005/8/layout/vList2"/>
    <dgm:cxn modelId="{A2E535F7-D205-4168-AD81-162141D86D17}" type="presOf" srcId="{EAA46082-7BCA-47E2-B87D-9FF2AE0DD7B3}" destId="{428972D1-5AE1-4E4C-B61A-D49ED9FE3F0D}" srcOrd="0" destOrd="0" presId="urn:microsoft.com/office/officeart/2005/8/layout/vList2"/>
    <dgm:cxn modelId="{873C44FA-C2B6-46E6-9061-3B34850EF6DB}" type="presParOf" srcId="{48340982-8184-4676-A765-97EE2B2C442A}" destId="{87C52E64-A9BB-43D6-A712-F21044404A1F}" srcOrd="0" destOrd="0" presId="urn:microsoft.com/office/officeart/2005/8/layout/vList2"/>
    <dgm:cxn modelId="{0FD46FE4-922B-4467-B9BD-A88FA70C0473}" type="presParOf" srcId="{48340982-8184-4676-A765-97EE2B2C442A}" destId="{B77C0C2E-BBC6-4A29-95BC-4E3DF219DF9F}" srcOrd="1" destOrd="0" presId="urn:microsoft.com/office/officeart/2005/8/layout/vList2"/>
    <dgm:cxn modelId="{5A677E6F-1411-468F-A633-3723634229BC}" type="presParOf" srcId="{48340982-8184-4676-A765-97EE2B2C442A}" destId="{C6713D7C-45BC-469C-9C51-4E8C6C350251}" srcOrd="2" destOrd="0" presId="urn:microsoft.com/office/officeart/2005/8/layout/vList2"/>
    <dgm:cxn modelId="{0E7023C2-0D48-4E21-96ED-1F8049A1B35B}" type="presParOf" srcId="{48340982-8184-4676-A765-97EE2B2C442A}" destId="{682D90EA-4BC9-4DDD-B4F5-7CF1363FB72E}" srcOrd="3" destOrd="0" presId="urn:microsoft.com/office/officeart/2005/8/layout/vList2"/>
    <dgm:cxn modelId="{D94CF6CD-E6AF-4934-8D38-071FE76DB889}" type="presParOf" srcId="{48340982-8184-4676-A765-97EE2B2C442A}" destId="{763232BF-CFCC-4A8F-9977-B17007B8BE7B}" srcOrd="4" destOrd="0" presId="urn:microsoft.com/office/officeart/2005/8/layout/vList2"/>
    <dgm:cxn modelId="{066D6ADB-57FF-46D7-8D4F-7CE882DAD15F}" type="presParOf" srcId="{48340982-8184-4676-A765-97EE2B2C442A}" destId="{5F0F4A63-651C-4C90-84C9-F227899E3FFE}" srcOrd="5" destOrd="0" presId="urn:microsoft.com/office/officeart/2005/8/layout/vList2"/>
    <dgm:cxn modelId="{A7EEE4E9-D5D6-41AA-B755-7FFF97CC8EE5}" type="presParOf" srcId="{48340982-8184-4676-A765-97EE2B2C442A}" destId="{428972D1-5AE1-4E4C-B61A-D49ED9FE3F0D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C52E64-A9BB-43D6-A712-F21044404A1F}">
      <dsp:nvSpPr>
        <dsp:cNvPr id="0" name=""/>
        <dsp:cNvSpPr/>
      </dsp:nvSpPr>
      <dsp:spPr>
        <a:xfrm>
          <a:off x="0" y="10809"/>
          <a:ext cx="10515600" cy="10003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3800" kern="1200" dirty="0"/>
            <a:t>STCF</a:t>
          </a:r>
          <a:r>
            <a:rPr lang="zh-CN" sz="3800" kern="1200" dirty="0"/>
            <a:t>缪子探测器介绍</a:t>
          </a:r>
        </a:p>
      </dsp:txBody>
      <dsp:txXfrm>
        <a:off x="48833" y="59642"/>
        <a:ext cx="10417934" cy="902684"/>
      </dsp:txXfrm>
    </dsp:sp>
    <dsp:sp modelId="{C6713D7C-45BC-469C-9C51-4E8C6C350251}">
      <dsp:nvSpPr>
        <dsp:cNvPr id="0" name=""/>
        <dsp:cNvSpPr/>
      </dsp:nvSpPr>
      <dsp:spPr>
        <a:xfrm>
          <a:off x="0" y="1120599"/>
          <a:ext cx="10515600" cy="10003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3800" kern="1200" dirty="0"/>
            <a:t>缪子探测器的设计优化</a:t>
          </a:r>
        </a:p>
      </dsp:txBody>
      <dsp:txXfrm>
        <a:off x="48833" y="1169432"/>
        <a:ext cx="10417934" cy="902684"/>
      </dsp:txXfrm>
    </dsp:sp>
    <dsp:sp modelId="{763232BF-CFCC-4A8F-9977-B17007B8BE7B}">
      <dsp:nvSpPr>
        <dsp:cNvPr id="0" name=""/>
        <dsp:cNvSpPr/>
      </dsp:nvSpPr>
      <dsp:spPr>
        <a:xfrm>
          <a:off x="0" y="2230389"/>
          <a:ext cx="10515600" cy="10003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3800" kern="1200" dirty="0"/>
            <a:t>粒子鉴别结果</a:t>
          </a:r>
        </a:p>
      </dsp:txBody>
      <dsp:txXfrm>
        <a:off x="48833" y="2279222"/>
        <a:ext cx="10417934" cy="902684"/>
      </dsp:txXfrm>
    </dsp:sp>
    <dsp:sp modelId="{428972D1-5AE1-4E4C-B61A-D49ED9FE3F0D}">
      <dsp:nvSpPr>
        <dsp:cNvPr id="0" name=""/>
        <dsp:cNvSpPr/>
      </dsp:nvSpPr>
      <dsp:spPr>
        <a:xfrm>
          <a:off x="0" y="3340179"/>
          <a:ext cx="10515600" cy="10003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3800" kern="1200" dirty="0"/>
            <a:t>总结与计划</a:t>
          </a:r>
        </a:p>
      </dsp:txBody>
      <dsp:txXfrm>
        <a:off x="48833" y="3389012"/>
        <a:ext cx="10417934" cy="90268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C52E64-A9BB-43D6-A712-F21044404A1F}">
      <dsp:nvSpPr>
        <dsp:cNvPr id="0" name=""/>
        <dsp:cNvSpPr/>
      </dsp:nvSpPr>
      <dsp:spPr>
        <a:xfrm>
          <a:off x="0" y="10809"/>
          <a:ext cx="10515600" cy="10003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3800" kern="1200" dirty="0">
              <a:solidFill>
                <a:srgbClr val="FFC000"/>
              </a:solidFill>
            </a:rPr>
            <a:t>STCF</a:t>
          </a:r>
          <a:r>
            <a:rPr lang="zh-CN" sz="3800" kern="1200" dirty="0">
              <a:solidFill>
                <a:srgbClr val="FFC000"/>
              </a:solidFill>
            </a:rPr>
            <a:t>缪子探测器介绍</a:t>
          </a:r>
        </a:p>
      </dsp:txBody>
      <dsp:txXfrm>
        <a:off x="48833" y="59642"/>
        <a:ext cx="10417934" cy="902684"/>
      </dsp:txXfrm>
    </dsp:sp>
    <dsp:sp modelId="{C6713D7C-45BC-469C-9C51-4E8C6C350251}">
      <dsp:nvSpPr>
        <dsp:cNvPr id="0" name=""/>
        <dsp:cNvSpPr/>
      </dsp:nvSpPr>
      <dsp:spPr>
        <a:xfrm>
          <a:off x="0" y="1120599"/>
          <a:ext cx="10515600" cy="10003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3800" kern="1200" dirty="0"/>
            <a:t>缪子探测器的设计优化</a:t>
          </a:r>
        </a:p>
      </dsp:txBody>
      <dsp:txXfrm>
        <a:off x="48833" y="1169432"/>
        <a:ext cx="10417934" cy="902684"/>
      </dsp:txXfrm>
    </dsp:sp>
    <dsp:sp modelId="{763232BF-CFCC-4A8F-9977-B17007B8BE7B}">
      <dsp:nvSpPr>
        <dsp:cNvPr id="0" name=""/>
        <dsp:cNvSpPr/>
      </dsp:nvSpPr>
      <dsp:spPr>
        <a:xfrm>
          <a:off x="0" y="2230389"/>
          <a:ext cx="10515600" cy="10003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3800" kern="1200" dirty="0"/>
            <a:t>粒子鉴别结果</a:t>
          </a:r>
        </a:p>
      </dsp:txBody>
      <dsp:txXfrm>
        <a:off x="48833" y="2279222"/>
        <a:ext cx="10417934" cy="902684"/>
      </dsp:txXfrm>
    </dsp:sp>
    <dsp:sp modelId="{428972D1-5AE1-4E4C-B61A-D49ED9FE3F0D}">
      <dsp:nvSpPr>
        <dsp:cNvPr id="0" name=""/>
        <dsp:cNvSpPr/>
      </dsp:nvSpPr>
      <dsp:spPr>
        <a:xfrm>
          <a:off x="0" y="3340179"/>
          <a:ext cx="10515600" cy="10003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3800" kern="1200" dirty="0"/>
            <a:t>总结与计划</a:t>
          </a:r>
        </a:p>
      </dsp:txBody>
      <dsp:txXfrm>
        <a:off x="48833" y="3389012"/>
        <a:ext cx="10417934" cy="90268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C52E64-A9BB-43D6-A712-F21044404A1F}">
      <dsp:nvSpPr>
        <dsp:cNvPr id="0" name=""/>
        <dsp:cNvSpPr/>
      </dsp:nvSpPr>
      <dsp:spPr>
        <a:xfrm>
          <a:off x="0" y="10809"/>
          <a:ext cx="10515600" cy="10003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3800" kern="1200" dirty="0"/>
            <a:t>STCF</a:t>
          </a:r>
          <a:r>
            <a:rPr lang="zh-CN" sz="3800" kern="1200" dirty="0"/>
            <a:t>缪子探测器介绍</a:t>
          </a:r>
        </a:p>
      </dsp:txBody>
      <dsp:txXfrm>
        <a:off x="48833" y="59642"/>
        <a:ext cx="10417934" cy="902684"/>
      </dsp:txXfrm>
    </dsp:sp>
    <dsp:sp modelId="{C6713D7C-45BC-469C-9C51-4E8C6C350251}">
      <dsp:nvSpPr>
        <dsp:cNvPr id="0" name=""/>
        <dsp:cNvSpPr/>
      </dsp:nvSpPr>
      <dsp:spPr>
        <a:xfrm>
          <a:off x="0" y="1120599"/>
          <a:ext cx="10515600" cy="10003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3800" kern="1200" dirty="0">
              <a:solidFill>
                <a:srgbClr val="FFC000"/>
              </a:solidFill>
            </a:rPr>
            <a:t>缪子探测器的设计优化</a:t>
          </a:r>
        </a:p>
      </dsp:txBody>
      <dsp:txXfrm>
        <a:off x="48833" y="1169432"/>
        <a:ext cx="10417934" cy="902684"/>
      </dsp:txXfrm>
    </dsp:sp>
    <dsp:sp modelId="{763232BF-CFCC-4A8F-9977-B17007B8BE7B}">
      <dsp:nvSpPr>
        <dsp:cNvPr id="0" name=""/>
        <dsp:cNvSpPr/>
      </dsp:nvSpPr>
      <dsp:spPr>
        <a:xfrm>
          <a:off x="0" y="2230389"/>
          <a:ext cx="10515600" cy="10003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3800" kern="1200" dirty="0"/>
            <a:t>粒子鉴别结果</a:t>
          </a:r>
        </a:p>
      </dsp:txBody>
      <dsp:txXfrm>
        <a:off x="48833" y="2279222"/>
        <a:ext cx="10417934" cy="902684"/>
      </dsp:txXfrm>
    </dsp:sp>
    <dsp:sp modelId="{428972D1-5AE1-4E4C-B61A-D49ED9FE3F0D}">
      <dsp:nvSpPr>
        <dsp:cNvPr id="0" name=""/>
        <dsp:cNvSpPr/>
      </dsp:nvSpPr>
      <dsp:spPr>
        <a:xfrm>
          <a:off x="0" y="3340179"/>
          <a:ext cx="10515600" cy="10003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3800" kern="1200" dirty="0"/>
            <a:t>总结与计划</a:t>
          </a:r>
        </a:p>
      </dsp:txBody>
      <dsp:txXfrm>
        <a:off x="48833" y="3389012"/>
        <a:ext cx="10417934" cy="90268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C52E64-A9BB-43D6-A712-F21044404A1F}">
      <dsp:nvSpPr>
        <dsp:cNvPr id="0" name=""/>
        <dsp:cNvSpPr/>
      </dsp:nvSpPr>
      <dsp:spPr>
        <a:xfrm>
          <a:off x="0" y="10809"/>
          <a:ext cx="10515600" cy="10003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3800" kern="1200" dirty="0"/>
            <a:t>STCF</a:t>
          </a:r>
          <a:r>
            <a:rPr lang="zh-CN" sz="3800" kern="1200" dirty="0"/>
            <a:t>缪子探测器介绍</a:t>
          </a:r>
        </a:p>
      </dsp:txBody>
      <dsp:txXfrm>
        <a:off x="48833" y="59642"/>
        <a:ext cx="10417934" cy="902684"/>
      </dsp:txXfrm>
    </dsp:sp>
    <dsp:sp modelId="{C6713D7C-45BC-469C-9C51-4E8C6C350251}">
      <dsp:nvSpPr>
        <dsp:cNvPr id="0" name=""/>
        <dsp:cNvSpPr/>
      </dsp:nvSpPr>
      <dsp:spPr>
        <a:xfrm>
          <a:off x="0" y="1120599"/>
          <a:ext cx="10515600" cy="10003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3800" kern="1200" dirty="0">
              <a:solidFill>
                <a:schemeClr val="bg1"/>
              </a:solidFill>
            </a:rPr>
            <a:t>缪子探测器的设计优化</a:t>
          </a:r>
        </a:p>
      </dsp:txBody>
      <dsp:txXfrm>
        <a:off x="48833" y="1169432"/>
        <a:ext cx="10417934" cy="902684"/>
      </dsp:txXfrm>
    </dsp:sp>
    <dsp:sp modelId="{763232BF-CFCC-4A8F-9977-B17007B8BE7B}">
      <dsp:nvSpPr>
        <dsp:cNvPr id="0" name=""/>
        <dsp:cNvSpPr/>
      </dsp:nvSpPr>
      <dsp:spPr>
        <a:xfrm>
          <a:off x="0" y="2230389"/>
          <a:ext cx="10515600" cy="10003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3800" kern="1200" dirty="0">
              <a:solidFill>
                <a:srgbClr val="FFC000"/>
              </a:solidFill>
            </a:rPr>
            <a:t>粒子鉴别结果</a:t>
          </a:r>
        </a:p>
      </dsp:txBody>
      <dsp:txXfrm>
        <a:off x="48833" y="2279222"/>
        <a:ext cx="10417934" cy="902684"/>
      </dsp:txXfrm>
    </dsp:sp>
    <dsp:sp modelId="{428972D1-5AE1-4E4C-B61A-D49ED9FE3F0D}">
      <dsp:nvSpPr>
        <dsp:cNvPr id="0" name=""/>
        <dsp:cNvSpPr/>
      </dsp:nvSpPr>
      <dsp:spPr>
        <a:xfrm>
          <a:off x="0" y="3340179"/>
          <a:ext cx="10515600" cy="10003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3800" kern="1200" dirty="0">
              <a:solidFill>
                <a:schemeClr val="bg1"/>
              </a:solidFill>
            </a:rPr>
            <a:t>总结与计划</a:t>
          </a:r>
        </a:p>
      </dsp:txBody>
      <dsp:txXfrm>
        <a:off x="48833" y="3389012"/>
        <a:ext cx="10417934" cy="90268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C52E64-A9BB-43D6-A712-F21044404A1F}">
      <dsp:nvSpPr>
        <dsp:cNvPr id="0" name=""/>
        <dsp:cNvSpPr/>
      </dsp:nvSpPr>
      <dsp:spPr>
        <a:xfrm>
          <a:off x="0" y="10809"/>
          <a:ext cx="10515600" cy="10003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3800" kern="1200" dirty="0"/>
            <a:t>STCF</a:t>
          </a:r>
          <a:r>
            <a:rPr lang="zh-CN" sz="3800" kern="1200" dirty="0"/>
            <a:t>缪子探测器介绍</a:t>
          </a:r>
        </a:p>
      </dsp:txBody>
      <dsp:txXfrm>
        <a:off x="48833" y="59642"/>
        <a:ext cx="10417934" cy="902684"/>
      </dsp:txXfrm>
    </dsp:sp>
    <dsp:sp modelId="{C6713D7C-45BC-469C-9C51-4E8C6C350251}">
      <dsp:nvSpPr>
        <dsp:cNvPr id="0" name=""/>
        <dsp:cNvSpPr/>
      </dsp:nvSpPr>
      <dsp:spPr>
        <a:xfrm>
          <a:off x="0" y="1120599"/>
          <a:ext cx="10515600" cy="10003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3800" kern="1200" dirty="0">
              <a:solidFill>
                <a:schemeClr val="bg1"/>
              </a:solidFill>
            </a:rPr>
            <a:t>缪子探测器的设计优化</a:t>
          </a:r>
        </a:p>
      </dsp:txBody>
      <dsp:txXfrm>
        <a:off x="48833" y="1169432"/>
        <a:ext cx="10417934" cy="902684"/>
      </dsp:txXfrm>
    </dsp:sp>
    <dsp:sp modelId="{763232BF-CFCC-4A8F-9977-B17007B8BE7B}">
      <dsp:nvSpPr>
        <dsp:cNvPr id="0" name=""/>
        <dsp:cNvSpPr/>
      </dsp:nvSpPr>
      <dsp:spPr>
        <a:xfrm>
          <a:off x="0" y="2230389"/>
          <a:ext cx="10515600" cy="10003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3800" kern="1200" dirty="0"/>
            <a:t>粒子鉴别结果</a:t>
          </a:r>
        </a:p>
      </dsp:txBody>
      <dsp:txXfrm>
        <a:off x="48833" y="2279222"/>
        <a:ext cx="10417934" cy="902684"/>
      </dsp:txXfrm>
    </dsp:sp>
    <dsp:sp modelId="{428972D1-5AE1-4E4C-B61A-D49ED9FE3F0D}">
      <dsp:nvSpPr>
        <dsp:cNvPr id="0" name=""/>
        <dsp:cNvSpPr/>
      </dsp:nvSpPr>
      <dsp:spPr>
        <a:xfrm>
          <a:off x="0" y="3340179"/>
          <a:ext cx="10515600" cy="10003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3800" kern="1200" dirty="0">
              <a:solidFill>
                <a:srgbClr val="FFC000"/>
              </a:solidFill>
            </a:rPr>
            <a:t>总结与计划</a:t>
          </a:r>
        </a:p>
      </dsp:txBody>
      <dsp:txXfrm>
        <a:off x="48833" y="3389012"/>
        <a:ext cx="10417934" cy="9026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C19417-EE43-4305-9334-1BBA28F4A112}" type="datetimeFigureOut">
              <a:rPr lang="zh-CN" altLang="en-US" smtClean="0"/>
              <a:t>2026/7/2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7D6516-85B0-487C-A986-E1959919294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34DB1-6FB4-4D82-8DE8-2EC641B8949D}" type="datetime1">
              <a:rPr lang="zh-CN" altLang="en-US" smtClean="0"/>
              <a:t>2026/7/2</a:t>
            </a:fld>
            <a:endParaRPr lang="en-US" altLang="zh-C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刘昱林</a:t>
            </a:r>
            <a:r>
              <a:rPr lang="en-US" altLang="zh-CN"/>
              <a:t>, USTC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04AA2-096C-42B3-9796-228BF2FD7F8C}" type="slidenum">
              <a:rPr lang="en-US" altLang="zh-CN" smtClean="0"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29768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83974-5EFF-4DB9-84B3-EB0A93EC1CF3}" type="datetime1">
              <a:rPr lang="zh-CN" altLang="en-US" smtClean="0"/>
              <a:t>2026/7/2</a:t>
            </a:fld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刘昱林</a:t>
            </a:r>
            <a:r>
              <a:rPr lang="en-US" altLang="zh-CN"/>
              <a:t>, USTC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43BD3-E450-430C-A362-6E2F42019C41}" type="slidenum">
              <a:rPr lang="en-US" altLang="zh-CN" smtClean="0"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9621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EA279-E05A-45C3-B2DA-FEFE99116811}" type="datetime1">
              <a:rPr lang="zh-CN" altLang="en-US" smtClean="0"/>
              <a:t>2026/7/2</a:t>
            </a:fld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刘昱林</a:t>
            </a:r>
            <a:r>
              <a:rPr lang="en-US" altLang="zh-CN"/>
              <a:t>, USTC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4BDA7-1B02-4EBD-A9B8-F2DE601F0702}" type="slidenum">
              <a:rPr lang="en-US" altLang="zh-CN" smtClean="0"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509841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EAB1E-FBA5-462E-BC0D-120A4AD7769B}" type="datetime1">
              <a:rPr lang="zh-CN" altLang="en-US" smtClean="0"/>
              <a:pPr/>
              <a:t>2026/7/2</a:t>
            </a:fld>
            <a:endParaRPr lang="en-US" altLang="zh-C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刘昱林</a:t>
            </a:r>
            <a:r>
              <a:rPr lang="en-US" altLang="zh-CN"/>
              <a:t>, USTC</a:t>
            </a:r>
            <a:endParaRPr lang="en-US" altLang="zh-C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9F04B-5877-41F0-9C64-7B26430A3A52}" type="slidenum">
              <a:rPr lang="en-US" altLang="zh-CN" smtClean="0"/>
              <a:pPr/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1888372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1305B-5CD8-4D5A-BC57-E0741A4C62D9}" type="datetime1">
              <a:rPr lang="zh-CN" altLang="en-US" smtClean="0"/>
              <a:t>2026/7/2</a:t>
            </a:fld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刘昱林</a:t>
            </a:r>
            <a:r>
              <a:rPr lang="en-US" altLang="zh-CN"/>
              <a:t>, USTC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3D531-EFFB-4132-8CCB-78526F630312}" type="slidenum">
              <a:rPr lang="en-US" altLang="zh-CN" smtClean="0"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324991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B8A30-B9DD-4C80-954E-935FD7BC20DA}" type="datetime1">
              <a:rPr lang="zh-CN" altLang="en-US" smtClean="0"/>
              <a:t>2026/7/2</a:t>
            </a:fld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刘昱林</a:t>
            </a:r>
            <a:r>
              <a:rPr lang="en-US" altLang="zh-CN"/>
              <a:t>, USTC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6C623-300E-4293-A809-4638BD16FE8E}" type="slidenum">
              <a:rPr lang="en-US" altLang="zh-CN" smtClean="0"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36176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54298-2FBE-4A6B-A69B-D759F888A6BB}" type="datetime1">
              <a:rPr lang="zh-CN" altLang="en-US" smtClean="0"/>
              <a:t>2026/7/2</a:t>
            </a:fld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刘昱林</a:t>
            </a:r>
            <a:r>
              <a:rPr lang="en-US" altLang="zh-CN"/>
              <a:t>, USTC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2A7B8-9500-457A-86E9-6273E096DE98}" type="slidenum">
              <a:rPr lang="en-US" altLang="zh-CN" smtClean="0"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30501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2FA12-599C-47B8-99B3-2BDC91B5E0DC}" type="datetime1">
              <a:rPr lang="zh-CN" altLang="en-US" smtClean="0"/>
              <a:t>2026/7/2</a:t>
            </a:fld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刘昱林</a:t>
            </a:r>
            <a:r>
              <a:rPr lang="en-US" altLang="zh-CN"/>
              <a:t>, USTC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CDC61-A4FF-40F0-9C3E-5C20A7DEF06D}" type="slidenum">
              <a:rPr lang="en-US" altLang="zh-CN" smtClean="0"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613303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F76D8-2134-4AC4-A5C0-3D3385721235}" type="datetime1">
              <a:rPr lang="zh-CN" altLang="en-US" smtClean="0"/>
              <a:t>2026/7/2</a:t>
            </a:fld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刘昱林</a:t>
            </a:r>
            <a:r>
              <a:rPr lang="en-US" altLang="zh-CN"/>
              <a:t>, USTC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E04B8-9FE5-48A4-9AA0-3235B1FBEDC1}" type="slidenum">
              <a:rPr lang="en-US" altLang="zh-CN" smtClean="0"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11049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AC7AE-6F34-4DBA-B3BF-7314B6CD72A2}" type="datetime1">
              <a:rPr lang="zh-CN" altLang="en-US" smtClean="0"/>
              <a:t>2026/7/2</a:t>
            </a:fld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刘昱林</a:t>
            </a:r>
            <a:r>
              <a:rPr lang="en-US" altLang="zh-CN"/>
              <a:t>, USTC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2E6CD-9CE0-47FE-81D0-C4CCB5383BC8}" type="slidenum">
              <a:rPr lang="en-US" altLang="zh-CN" smtClean="0"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48316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E99F7-10A7-4D1D-9678-56C258815BC4}" type="datetime1">
              <a:rPr lang="zh-CN" altLang="en-US" smtClean="0"/>
              <a:t>2026/7/2</a:t>
            </a:fld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刘昱林</a:t>
            </a:r>
            <a:r>
              <a:rPr lang="en-US" altLang="zh-CN"/>
              <a:t>, USTC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6C526-515B-4D89-85BD-6D8F93FB361C}" type="slidenum">
              <a:rPr lang="en-US" altLang="zh-CN" smtClean="0"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96280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C4073A-4A89-490A-902D-11880C63D7AA}" type="datetime1">
              <a:rPr lang="zh-CN" altLang="en-US" smtClean="0"/>
              <a:t>2026/7/2</a:t>
            </a:fld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zh-CN" altLang="en-US"/>
              <a:t>刘昱林</a:t>
            </a:r>
            <a:r>
              <a:rPr lang="en-US" altLang="zh-CN"/>
              <a:t>, USTC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332D0A-C5C3-4159-8757-A23EBDF00E98}" type="slidenum">
              <a:rPr lang="en-US" altLang="zh-CN" smtClean="0"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29599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D6C62F74-9D10-43AF-BAE3-2F747D10A2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6155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1271464" y="2425701"/>
            <a:ext cx="9505056" cy="1470025"/>
          </a:xfrm>
        </p:spPr>
        <p:txBody>
          <a:bodyPr anchor="ctr"/>
          <a:lstStyle/>
          <a:p>
            <a:r>
              <a:rPr lang="en-US" altLang="zh-CN" sz="4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STCF</a:t>
            </a:r>
            <a:r>
              <a:rPr lang="zh-CN" altLang="en-US" sz="4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缪子探测器鉴别算法及几何优化</a:t>
            </a:r>
          </a:p>
        </p:txBody>
      </p:sp>
      <p:sp>
        <p:nvSpPr>
          <p:cNvPr id="6156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2895600" y="5116512"/>
            <a:ext cx="6400800" cy="990600"/>
          </a:xfrm>
        </p:spPr>
        <p:txBody>
          <a:bodyPr/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报告人：刘昱林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MUD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软件组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E755CDEE-D83E-4085-AB7A-171BEECF62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F0EAF-47F1-46A5-B615-C62F5C2F65F8}" type="datetime1">
              <a:rPr lang="zh-CN" altLang="en-US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2026/7/2</a:t>
            </a:fld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8" descr="PPT内页副本1">
            <a:extLst>
              <a:ext uri="{FF2B5EF4-FFF2-40B4-BE49-F238E27FC236}">
                <a16:creationId xmlns:a16="http://schemas.microsoft.com/office/drawing/2014/main" id="{775852D9-AE7F-4445-A014-63CBB72694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3" b="86456"/>
          <a:stretch/>
        </p:blipFill>
        <p:spPr bwMode="auto">
          <a:xfrm>
            <a:off x="0" y="0"/>
            <a:ext cx="12192000" cy="1052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9" name="Rectangle 11"/>
          <p:cNvSpPr>
            <a:spLocks noGrp="1" noChangeArrowheads="1"/>
          </p:cNvSpPr>
          <p:nvPr>
            <p:ph type="title"/>
          </p:nvPr>
        </p:nvSpPr>
        <p:spPr>
          <a:xfrm>
            <a:off x="838200" y="297088"/>
            <a:ext cx="6481936" cy="563562"/>
          </a:xfrm>
        </p:spPr>
        <p:txBody>
          <a:bodyPr/>
          <a:lstStyle/>
          <a:p>
            <a:r>
              <a:rPr lang="zh-CN" altLang="en-US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重建算法</a:t>
            </a:r>
            <a:endParaRPr lang="zh-CN" altLang="zh-CN" sz="3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页脚占位符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 dirty="0"/>
              <a:t>刘昱林</a:t>
            </a:r>
            <a:r>
              <a:rPr lang="en-US" altLang="zh-CN" dirty="0"/>
              <a:t>, USTC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9F04B-5877-41F0-9C64-7B26430A3A52}" type="slidenum">
              <a:rPr lang="en-US" altLang="zh-CN" smtClean="0"/>
              <a:t>10</a:t>
            </a:fld>
            <a:endParaRPr lang="en-US" altLang="zh-CN" dirty="0"/>
          </a:p>
        </p:txBody>
      </p:sp>
      <p:sp>
        <p:nvSpPr>
          <p:cNvPr id="7198" name="文本框 7197">
            <a:extLst>
              <a:ext uri="{FF2B5EF4-FFF2-40B4-BE49-F238E27FC236}">
                <a16:creationId xmlns:a16="http://schemas.microsoft.com/office/drawing/2014/main" id="{D73C9C75-5B05-4841-AE75-B3F587CFCF88}"/>
              </a:ext>
            </a:extLst>
          </p:cNvPr>
          <p:cNvSpPr txBox="1"/>
          <p:nvPr/>
        </p:nvSpPr>
        <p:spPr>
          <a:xfrm>
            <a:off x="9264352" y="5899964"/>
            <a:ext cx="25922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MUD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重建示意图</a:t>
            </a:r>
          </a:p>
        </p:txBody>
      </p:sp>
      <p:sp>
        <p:nvSpPr>
          <p:cNvPr id="73" name="Rectangle 10">
            <a:extLst>
              <a:ext uri="{FF2B5EF4-FFF2-40B4-BE49-F238E27FC236}">
                <a16:creationId xmlns:a16="http://schemas.microsoft.com/office/drawing/2014/main" id="{37F6ADF0-AF5E-478D-85D4-ED25B700DC9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38200" y="1825625"/>
            <a:ext cx="7850088" cy="4351338"/>
          </a:xfrm>
        </p:spPr>
        <p:txBody>
          <a:bodyPr>
            <a:normAutofit/>
          </a:bodyPr>
          <a:lstStyle/>
          <a:p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MUD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重建算法</a:t>
            </a:r>
            <a:endParaRPr lang="en-US" altLang="zh-CN" sz="1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/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首先使用</a:t>
            </a:r>
            <a:r>
              <a:rPr lang="en-US" altLang="zh-CN" sz="14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digi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信号对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hit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的位置和时间进行重建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/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使用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MDC track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关联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MUD hit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进行带电粒子重建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/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使用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MUD </a:t>
            </a:r>
            <a:r>
              <a:rPr lang="en-US" altLang="zh-CN" sz="14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digi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进行自重建，并结合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ECAL shower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和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MUD hit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进行中性粒子重建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使用</a:t>
            </a:r>
            <a:r>
              <a:rPr lang="en-US" altLang="zh-CN" sz="18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digi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信号对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hit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重建</a:t>
            </a:r>
            <a:endParaRPr lang="en-US" altLang="zh-CN" sz="1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/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RPC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根据读出条两端</a:t>
            </a:r>
            <a:r>
              <a:rPr lang="en-US" altLang="zh-CN" sz="14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digi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的时间差对位置进行重建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/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塑闪采用交叉读出，使用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XY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两维读出条的信息进行重建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AE54D345-8685-658F-508F-759CEC9932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8208" y="1774269"/>
            <a:ext cx="3715021" cy="3946307"/>
          </a:xfrm>
          <a:prstGeom prst="rect">
            <a:avLst/>
          </a:prstGeom>
        </p:spPr>
      </p:pic>
      <p:sp>
        <p:nvSpPr>
          <p:cNvPr id="7204" name="文本框 7203">
            <a:extLst>
              <a:ext uri="{FF2B5EF4-FFF2-40B4-BE49-F238E27FC236}">
                <a16:creationId xmlns:a16="http://schemas.microsoft.com/office/drawing/2014/main" id="{31331BDC-1159-3A12-4806-BBB866345BF1}"/>
              </a:ext>
            </a:extLst>
          </p:cNvPr>
          <p:cNvSpPr txBox="1"/>
          <p:nvPr/>
        </p:nvSpPr>
        <p:spPr>
          <a:xfrm>
            <a:off x="2855640" y="5899964"/>
            <a:ext cx="25922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MUD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重建算法流程</a:t>
            </a:r>
          </a:p>
        </p:txBody>
      </p:sp>
      <p:pic>
        <p:nvPicPr>
          <p:cNvPr id="38" name="图片 37">
            <a:extLst>
              <a:ext uri="{FF2B5EF4-FFF2-40B4-BE49-F238E27FC236}">
                <a16:creationId xmlns:a16="http://schemas.microsoft.com/office/drawing/2014/main" id="{F5F37511-4256-A175-118F-53B7F642D8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3472" y="3888472"/>
            <a:ext cx="4938347" cy="1888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0037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8" descr="PPT内页副本1">
            <a:extLst>
              <a:ext uri="{FF2B5EF4-FFF2-40B4-BE49-F238E27FC236}">
                <a16:creationId xmlns:a16="http://schemas.microsoft.com/office/drawing/2014/main" id="{775852D9-AE7F-4445-A014-63CBB72694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3" b="86456"/>
          <a:stretch/>
        </p:blipFill>
        <p:spPr bwMode="auto">
          <a:xfrm>
            <a:off x="0" y="0"/>
            <a:ext cx="12192000" cy="1052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9" name="Rectangle 11"/>
          <p:cNvSpPr>
            <a:spLocks noGrp="1" noChangeArrowheads="1"/>
          </p:cNvSpPr>
          <p:nvPr>
            <p:ph type="title"/>
          </p:nvPr>
        </p:nvSpPr>
        <p:spPr>
          <a:xfrm>
            <a:off x="838200" y="297088"/>
            <a:ext cx="6481936" cy="563562"/>
          </a:xfrm>
        </p:spPr>
        <p:txBody>
          <a:bodyPr/>
          <a:lstStyle/>
          <a:p>
            <a:r>
              <a:rPr lang="zh-CN" altLang="en-US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重建算法</a:t>
            </a:r>
            <a:endParaRPr lang="zh-CN" altLang="zh-CN" sz="3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页脚占位符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 dirty="0"/>
              <a:t>刘昱林</a:t>
            </a:r>
            <a:r>
              <a:rPr lang="en-US" altLang="zh-CN" dirty="0"/>
              <a:t>, USTC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9F04B-5877-41F0-9C64-7B26430A3A52}" type="slidenum">
              <a:rPr lang="en-US" altLang="zh-CN" smtClean="0"/>
              <a:t>11</a:t>
            </a:fld>
            <a:endParaRPr lang="en-US" altLang="zh-CN" dirty="0"/>
          </a:p>
        </p:txBody>
      </p:sp>
      <p:sp>
        <p:nvSpPr>
          <p:cNvPr id="73" name="Rectangle 10">
            <a:extLst>
              <a:ext uri="{FF2B5EF4-FFF2-40B4-BE49-F238E27FC236}">
                <a16:creationId xmlns:a16="http://schemas.microsoft.com/office/drawing/2014/main" id="{37F6ADF0-AF5E-478D-85D4-ED25B700DC9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38200" y="1825625"/>
            <a:ext cx="3961656" cy="4351338"/>
          </a:xfrm>
        </p:spPr>
        <p:txBody>
          <a:bodyPr>
            <a:normAutofit/>
          </a:bodyPr>
          <a:lstStyle/>
          <a:p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带电粒子重建算法</a:t>
            </a:r>
            <a:endParaRPr lang="en-US" altLang="zh-CN" sz="1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/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计算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MDC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外推径迹与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MUD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的交点，作为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track seed</a:t>
            </a:r>
          </a:p>
          <a:p>
            <a:pPr lvl="1"/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根据外推径迹的长度及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seed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的位置和方向反推出一个虚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IP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点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/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将每个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MUD hit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与虚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IP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点进行连线，计算连线和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seed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方向的夹角，将夹角小于角度窗口的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hit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关联到这个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track</a:t>
            </a:r>
          </a:p>
          <a:p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角度窗口</a:t>
            </a:r>
            <a:endParaRPr lang="en-US" altLang="zh-CN" sz="1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/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统计不同粒子动量和到虚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IP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点距离的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hit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的夹角误差，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5sigma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作为角度窗口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鉴别变量</a:t>
            </a:r>
            <a:endParaRPr lang="en-US" altLang="zh-CN" sz="1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/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重建完成之后，计算入射深度、击中数等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40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个变量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79A6FF07-0B22-3E45-0197-A6D36E0A01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2978" y="1819165"/>
            <a:ext cx="4796272" cy="3953611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C025A007-7AF3-2561-C3A5-E3C4A2E26CE3}"/>
              </a:ext>
            </a:extLst>
          </p:cNvPr>
          <p:cNvSpPr txBox="1"/>
          <p:nvPr/>
        </p:nvSpPr>
        <p:spPr>
          <a:xfrm>
            <a:off x="6128023" y="5913193"/>
            <a:ext cx="32403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带电粒子重建示意图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179A4A99-F545-990E-6BE3-CF02F4EB512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8765" y="1537422"/>
            <a:ext cx="2160386" cy="1751242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68317FFD-C7E8-B651-ADD6-E6E71163691F}"/>
              </a:ext>
            </a:extLst>
          </p:cNvPr>
          <p:cNvSpPr txBox="1"/>
          <p:nvPr/>
        </p:nvSpPr>
        <p:spPr>
          <a:xfrm>
            <a:off x="9854058" y="3303192"/>
            <a:ext cx="15819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夹角误差分布图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087C19A5-6B61-70BE-99A2-62F1487EFEA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3102"/>
          <a:stretch>
            <a:fillRect/>
          </a:stretch>
        </p:blipFill>
        <p:spPr>
          <a:xfrm>
            <a:off x="9484154" y="3608491"/>
            <a:ext cx="985495" cy="2315915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FC7E0FF9-AB5F-AE03-F4E8-D449457109C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3102"/>
          <a:stretch>
            <a:fillRect/>
          </a:stretch>
        </p:blipFill>
        <p:spPr>
          <a:xfrm>
            <a:off x="10523656" y="3594719"/>
            <a:ext cx="985495" cy="2417385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0C9534F8-D1EF-9F1A-45AA-D3E8CD632FE0}"/>
              </a:ext>
            </a:extLst>
          </p:cNvPr>
          <p:cNvSpPr txBox="1"/>
          <p:nvPr/>
        </p:nvSpPr>
        <p:spPr>
          <a:xfrm>
            <a:off x="9750070" y="6064823"/>
            <a:ext cx="15819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带电粒子鉴别变量</a:t>
            </a:r>
          </a:p>
        </p:txBody>
      </p:sp>
    </p:spTree>
    <p:extLst>
      <p:ext uri="{BB962C8B-B14F-4D97-AF65-F5344CB8AC3E}">
        <p14:creationId xmlns:p14="http://schemas.microsoft.com/office/powerpoint/2010/main" val="21372932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8" descr="PPT内页副本1">
            <a:extLst>
              <a:ext uri="{FF2B5EF4-FFF2-40B4-BE49-F238E27FC236}">
                <a16:creationId xmlns:a16="http://schemas.microsoft.com/office/drawing/2014/main" id="{775852D9-AE7F-4445-A014-63CBB72694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3" b="86456"/>
          <a:stretch/>
        </p:blipFill>
        <p:spPr bwMode="auto">
          <a:xfrm>
            <a:off x="0" y="0"/>
            <a:ext cx="12192000" cy="1052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9" name="Rectangle 11"/>
          <p:cNvSpPr>
            <a:spLocks noGrp="1" noChangeArrowheads="1"/>
          </p:cNvSpPr>
          <p:nvPr>
            <p:ph type="title"/>
          </p:nvPr>
        </p:nvSpPr>
        <p:spPr>
          <a:xfrm>
            <a:off x="838200" y="297088"/>
            <a:ext cx="6481936" cy="563562"/>
          </a:xfrm>
        </p:spPr>
        <p:txBody>
          <a:bodyPr/>
          <a:lstStyle/>
          <a:p>
            <a:r>
              <a:rPr lang="zh-CN" altLang="en-US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重建算法</a:t>
            </a:r>
            <a:endParaRPr lang="zh-CN" altLang="zh-CN" sz="3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页脚占位符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 dirty="0"/>
              <a:t>刘昱林</a:t>
            </a:r>
            <a:r>
              <a:rPr lang="en-US" altLang="zh-CN" dirty="0"/>
              <a:t>, USTC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9F04B-5877-41F0-9C64-7B26430A3A52}" type="slidenum">
              <a:rPr lang="en-US" altLang="zh-CN" smtClean="0"/>
              <a:t>12</a:t>
            </a:fld>
            <a:endParaRPr lang="en-US" altLang="zh-CN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3" name="Rectangle 10">
                <a:extLst>
                  <a:ext uri="{FF2B5EF4-FFF2-40B4-BE49-F238E27FC236}">
                    <a16:creationId xmlns:a16="http://schemas.microsoft.com/office/drawing/2014/main" id="{37F6ADF0-AF5E-478D-85D4-ED25B700DC93}"/>
                  </a:ext>
                </a:extLst>
              </p:cNvPr>
              <p:cNvSpPr>
                <a:spLocks noGrp="1" noChangeArrowheads="1"/>
              </p:cNvSpPr>
              <p:nvPr>
                <p:ph idx="1"/>
              </p:nvPr>
            </p:nvSpPr>
            <p:spPr>
              <a:xfrm>
                <a:off x="838200" y="1825625"/>
                <a:ext cx="5157134" cy="4351338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zh-CN" altLang="en-US" sz="18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中子击中分布</a:t>
                </a:r>
                <a:endParaRPr lang="en-US" altLang="zh-CN" sz="18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lvl="1"/>
                <a:r>
                  <a:rPr lang="zh-CN" altLang="en-US" sz="1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统计</a:t>
                </a:r>
                <a:r>
                  <a:rPr lang="en-US" altLang="zh-CN" sz="1400" dirty="0" err="1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digi</a:t>
                </a:r>
                <a:r>
                  <a:rPr lang="zh-CN" altLang="en-US" sz="1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的空间分布，横轴为</a:t>
                </a:r>
                <a:r>
                  <a:rPr lang="en-US" altLang="zh-CN" sz="1400" dirty="0" err="1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digi</a:t>
                </a:r>
                <a:r>
                  <a:rPr lang="zh-CN" altLang="en-US" sz="1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到</a:t>
                </a:r>
                <a:r>
                  <a:rPr lang="en-US" altLang="zh-CN" sz="1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IP</a:t>
                </a:r>
                <a:r>
                  <a:rPr lang="zh-CN" altLang="en-US" sz="1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点连线与原初粒子方向的夹角，纵轴为</a:t>
                </a:r>
                <a:r>
                  <a:rPr lang="en-US" altLang="zh-CN" sz="1400" dirty="0" err="1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digi</a:t>
                </a:r>
                <a:r>
                  <a:rPr lang="zh-CN" altLang="en-US" sz="1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到</a:t>
                </a:r>
                <a:r>
                  <a:rPr lang="en-US" altLang="zh-CN" sz="1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MUD</a:t>
                </a:r>
                <a:r>
                  <a:rPr lang="zh-CN" altLang="en-US" sz="1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内切圆柱的距离</a:t>
                </a:r>
                <a:endParaRPr lang="en-US" altLang="zh-CN" sz="14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r>
                  <a:rPr lang="en-US" altLang="zh-CN" sz="18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MUD</a:t>
                </a:r>
                <a:r>
                  <a:rPr lang="zh-CN" altLang="en-US" sz="18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自重建算法</a:t>
                </a:r>
                <a:endParaRPr lang="en-US" altLang="zh-CN" sz="18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lvl="1"/>
                <a:r>
                  <a:rPr lang="zh-CN" altLang="en-US" sz="1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遍历全空间方向，其中每个方向代表原初粒子出射的假设方向</a:t>
                </a:r>
                <a:endParaRPr lang="en-US" altLang="zh-CN" sz="14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lvl="1"/>
                <a:r>
                  <a:rPr lang="zh-CN" altLang="en-US" sz="1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对每个方向，计算似然值</a:t>
                </a:r>
                <a:br>
                  <a:rPr lang="en-US" altLang="zh-CN" sz="1400" b="0" i="1" dirty="0">
                    <a:latin typeface="Cambria Math" panose="02040503050406030204" pitchFamily="18" charset="0"/>
                    <a:ea typeface="微软雅黑" panose="020B0503020204020204" pitchFamily="34" charset="-122"/>
                  </a:rPr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sSubPr>
                      <m:e>
                        <m:r>
                          <a:rPr lang="en-US" altLang="zh-CN" sz="1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𝑃</m:t>
                        </m:r>
                      </m:e>
                      <m:sub>
                        <m:r>
                          <a:rPr lang="en-US" altLang="zh-CN" sz="1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𝜆</m:t>
                        </m:r>
                      </m:sub>
                    </m:sSub>
                    <m:r>
                      <a:rPr lang="en-US" altLang="zh-CN" sz="1400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=</m:t>
                    </m:r>
                    <m:nary>
                      <m:naryPr>
                        <m:chr m:val="∭"/>
                        <m:limLoc m:val="undOvr"/>
                        <m:subHide m:val="on"/>
                        <m:supHide m:val="on"/>
                        <m:ctrlPr>
                          <a:rPr lang="en-US" altLang="zh-CN" sz="1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naryPr>
                      <m:sub/>
                      <m:sup/>
                      <m:e>
                        <m:r>
                          <a:rPr lang="en-US" altLang="zh-CN" sz="1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𝐹</m:t>
                        </m:r>
                        <m:d>
                          <m:dPr>
                            <m:ctrlPr>
                              <a:rPr lang="en-US" altLang="zh-CN" sz="1400" b="0" i="1" smtClean="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</m:ctrlPr>
                          </m:dPr>
                          <m:e>
                            <m:r>
                              <a:rPr lang="en-US" altLang="zh-CN" sz="1400" b="0" i="1" smtClean="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  <m:t>𝜃</m:t>
                            </m:r>
                            <m:r>
                              <a:rPr lang="en-US" altLang="zh-CN" sz="1400" b="0" i="1" smtClean="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  <m:t>,</m:t>
                            </m:r>
                            <m:r>
                              <a:rPr lang="en-US" altLang="zh-CN" sz="1400" b="0" i="1" smtClean="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  <m:t>𝑑</m:t>
                            </m:r>
                          </m:e>
                        </m:d>
                        <m:sSub>
                          <m:sSubPr>
                            <m:ctrlPr>
                              <a:rPr lang="en-US" altLang="zh-CN" sz="1400" b="0" i="1" smtClean="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</m:ctrlPr>
                          </m:sSubPr>
                          <m:e>
                            <m:r>
                              <a:rPr lang="en-US" altLang="zh-CN" sz="1400" b="0" i="1" smtClean="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CN" sz="1400" b="0" i="1" smtClean="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  <m:t>h𝑖𝑡</m:t>
                            </m:r>
                          </m:sub>
                        </m:sSub>
                        <m:d>
                          <m:dPr>
                            <m:ctrlPr>
                              <a:rPr lang="en-US" altLang="zh-CN" sz="1400" b="0" i="1" smtClean="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</m:ctrlPr>
                          </m:dPr>
                          <m:e>
                            <m:r>
                              <a:rPr lang="en-US" altLang="zh-CN" sz="1400" b="0" i="1" smtClean="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  <m:t>𝜃</m:t>
                            </m:r>
                            <m:r>
                              <a:rPr lang="en-US" altLang="zh-CN" sz="1400" b="0" i="1" smtClean="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  <m:t>,</m:t>
                            </m:r>
                            <m:r>
                              <a:rPr lang="zh-CN" altLang="en-US" sz="1400" b="0" i="1" smtClean="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  <m:t>𝜑</m:t>
                            </m:r>
                            <m:r>
                              <a:rPr lang="en-US" altLang="zh-CN" sz="1400" b="0" i="1" smtClean="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  <m:t>,</m:t>
                            </m:r>
                            <m:r>
                              <a:rPr lang="en-US" altLang="zh-CN" sz="1400" b="0" i="1" smtClean="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  <m:t>𝑟</m:t>
                            </m:r>
                          </m:e>
                        </m:d>
                        <m:sSup>
                          <m:sSupPr>
                            <m:ctrlPr>
                              <a:rPr lang="en-US" altLang="zh-CN" sz="1400" b="0" i="1" smtClean="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</m:ctrlPr>
                          </m:sSupPr>
                          <m:e>
                            <m:r>
                              <a:rPr lang="en-US" altLang="zh-CN" sz="1400" b="0" i="1" smtClean="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  <m:t>𝑟</m:t>
                            </m:r>
                          </m:e>
                          <m:sup>
                            <m:r>
                              <a:rPr lang="en-US" altLang="zh-CN" sz="1400" b="0" i="1" smtClean="0"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1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𝑠𝑖𝑛</m:t>
                        </m:r>
                        <m:r>
                          <a:rPr lang="en-US" altLang="zh-CN" sz="1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𝜃</m:t>
                        </m:r>
                        <m:r>
                          <a:rPr lang="en-US" altLang="zh-CN" sz="1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𝑑𝑟𝑑</m:t>
                        </m:r>
                        <m:r>
                          <a:rPr lang="en-US" altLang="zh-CN" sz="1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𝜃</m:t>
                        </m:r>
                        <m:r>
                          <a:rPr lang="en-US" altLang="zh-CN" sz="1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𝑑</m:t>
                        </m:r>
                        <m:r>
                          <a:rPr lang="en-US" altLang="zh-CN" sz="1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𝜑</m:t>
                        </m:r>
                      </m:e>
                    </m:nary>
                  </m:oMath>
                </a14:m>
                <a:br>
                  <a:rPr lang="en-US" altLang="zh-CN" sz="1400" b="0" i="1" dirty="0">
                    <a:latin typeface="Cambria Math" panose="02040503050406030204" pitchFamily="18" charset="0"/>
                    <a:ea typeface="微软雅黑" panose="020B0503020204020204" pitchFamily="34" charset="-122"/>
                  </a:rPr>
                </a:br>
                <a14:m>
                  <m:oMath xmlns:m="http://schemas.openxmlformats.org/officeDocument/2006/math">
                    <m:r>
                      <a:rPr lang="en-US" altLang="zh-CN" sz="1400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      =</m:t>
                    </m:r>
                    <m:r>
                      <m:rPr>
                        <m:sty m:val="p"/>
                      </m:rPr>
                      <a:rPr lang="en-US" altLang="zh-CN" sz="1400" b="0" i="0" smtClean="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Σ</m:t>
                    </m:r>
                    <m:r>
                      <a:rPr lang="en-US" altLang="zh-CN" sz="1400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𝐹</m:t>
                    </m:r>
                    <m:d>
                      <m:dPr>
                        <m:ctrlPr>
                          <a:rPr lang="en-US" altLang="zh-CN" sz="1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dPr>
                      <m:e>
                        <m:r>
                          <a:rPr lang="en-US" altLang="zh-CN" sz="1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𝜃</m:t>
                        </m:r>
                        <m:r>
                          <a:rPr lang="en-US" altLang="zh-CN" sz="1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,</m:t>
                        </m:r>
                        <m:r>
                          <a:rPr lang="en-US" altLang="zh-CN" sz="1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𝑑</m:t>
                        </m:r>
                      </m:e>
                    </m:d>
                    <m:sSub>
                      <m:sSubPr>
                        <m:ctrlPr>
                          <a:rPr lang="en-US" altLang="zh-CN" sz="1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sSubPr>
                      <m:e>
                        <m:r>
                          <a:rPr lang="en-US" altLang="zh-CN" sz="1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𝐿</m:t>
                        </m:r>
                      </m:e>
                      <m:sub>
                        <m:r>
                          <a:rPr lang="en-US" altLang="zh-CN" sz="1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𝑏𝑜𝑥</m:t>
                        </m:r>
                      </m:sub>
                    </m:sSub>
                    <m:r>
                      <a:rPr lang="en-US" altLang="zh-CN" sz="1400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/</m:t>
                    </m:r>
                    <m:sSub>
                      <m:sSubPr>
                        <m:ctrlPr>
                          <a:rPr lang="en-US" altLang="zh-CN" sz="1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</m:ctrlPr>
                      </m:sSubPr>
                      <m:e>
                        <m:r>
                          <a:rPr lang="en-US" altLang="zh-CN" sz="1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𝐿</m:t>
                        </m:r>
                      </m:e>
                      <m:sub>
                        <m:r>
                          <a:rPr lang="en-US" altLang="zh-CN" sz="1400" b="0" i="1" smtClean="0">
                            <a:latin typeface="Cambria Math" panose="02040503050406030204" pitchFamily="18" charset="0"/>
                            <a:ea typeface="微软雅黑" panose="020B0503020204020204" pitchFamily="34" charset="-122"/>
                          </a:rPr>
                          <m:t>𝑝𝑠𝑙𝑒𝑛𝑔𝑡h</m:t>
                        </m:r>
                      </m:sub>
                    </m:sSub>
                    <m:r>
                      <m:rPr>
                        <m:sty m:val="p"/>
                      </m:rPr>
                      <a:rPr lang="en-US" altLang="zh-CN" sz="1400" b="0" i="0" smtClean="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Δ</m:t>
                    </m:r>
                    <m:r>
                      <a:rPr lang="en-US" altLang="zh-CN" sz="1400" b="0" i="1" smtClean="0"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𝑉</m:t>
                    </m:r>
                  </m:oMath>
                </a14:m>
                <a:endParaRPr lang="en-US" altLang="zh-CN" sz="14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lvl="1"/>
                <a:r>
                  <a:rPr lang="zh-CN" altLang="en-US" sz="1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寻找极大似然值，作为</a:t>
                </a:r>
                <a:r>
                  <a:rPr lang="en-US" altLang="zh-CN" sz="1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MUD</a:t>
                </a:r>
                <a:r>
                  <a:rPr lang="zh-CN" altLang="en-US" sz="1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自重建的结果</a:t>
                </a:r>
                <a:endParaRPr lang="en-US" altLang="zh-CN" sz="14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r>
                  <a:rPr lang="zh-CN" altLang="en-US" sz="18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中性粒子重建算法</a:t>
                </a:r>
                <a:endParaRPr lang="en-US" altLang="zh-CN" sz="18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lvl="1"/>
                <a:r>
                  <a:rPr lang="en-US" altLang="zh-CN" sz="1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MUD</a:t>
                </a:r>
                <a:r>
                  <a:rPr lang="zh-CN" altLang="en-US" sz="1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自重建结果与</a:t>
                </a:r>
                <a:r>
                  <a:rPr lang="en-US" altLang="zh-CN" sz="1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ECAL shower</a:t>
                </a:r>
                <a:r>
                  <a:rPr lang="zh-CN" altLang="en-US" sz="1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均可以作为</a:t>
                </a:r>
                <a:r>
                  <a:rPr lang="en-US" altLang="zh-CN" sz="1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cluster seed</a:t>
                </a:r>
              </a:p>
              <a:p>
                <a:pPr lvl="1"/>
                <a:r>
                  <a:rPr lang="zh-CN" altLang="en-US" sz="1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根据</a:t>
                </a:r>
                <a:r>
                  <a:rPr lang="en-US" altLang="zh-CN" sz="1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seed</a:t>
                </a:r>
                <a:r>
                  <a:rPr lang="zh-CN" altLang="en-US" sz="1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的方向，寻找夹角</a:t>
                </a:r>
                <a:r>
                  <a:rPr lang="en-US" altLang="zh-CN" sz="1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&lt;30°</a:t>
                </a:r>
                <a:r>
                  <a:rPr lang="zh-CN" altLang="en-US" sz="1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的</a:t>
                </a:r>
                <a:r>
                  <a:rPr lang="en-US" altLang="zh-CN" sz="1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MUD hit</a:t>
                </a:r>
              </a:p>
              <a:p>
                <a:r>
                  <a:rPr lang="zh-CN" altLang="en-US" sz="18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鉴别变量</a:t>
                </a:r>
                <a:endParaRPr lang="en-US" altLang="zh-CN" sz="18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lvl="1"/>
                <a:r>
                  <a:rPr lang="zh-CN" altLang="en-US" sz="1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计算</a:t>
                </a:r>
                <a:r>
                  <a:rPr lang="en-US" altLang="zh-CN" sz="1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ECAL</a:t>
                </a:r>
                <a:r>
                  <a:rPr lang="zh-CN" altLang="en-US" sz="1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、</a:t>
                </a:r>
                <a:r>
                  <a:rPr lang="en-US" altLang="zh-CN" sz="1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MUD</a:t>
                </a:r>
                <a:r>
                  <a:rPr lang="zh-CN" altLang="en-US" sz="1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自重建和</a:t>
                </a:r>
                <a:r>
                  <a:rPr lang="en-US" altLang="zh-CN" sz="1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MUD hit</a:t>
                </a:r>
                <a:r>
                  <a:rPr lang="zh-CN" altLang="en-US" sz="1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相关的</a:t>
                </a:r>
                <a:r>
                  <a:rPr lang="en-US" altLang="zh-CN" sz="1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52</a:t>
                </a:r>
                <a:r>
                  <a:rPr lang="zh-CN" altLang="en-US" sz="14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个变量</a:t>
                </a:r>
                <a:endParaRPr lang="en-US" altLang="zh-CN" sz="14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73" name="Rectangle 10">
                <a:extLst>
                  <a:ext uri="{FF2B5EF4-FFF2-40B4-BE49-F238E27FC236}">
                    <a16:creationId xmlns:a16="http://schemas.microsoft.com/office/drawing/2014/main" id="{37F6ADF0-AF5E-478D-85D4-ED25B700DC9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5157134" cy="4351338"/>
              </a:xfrm>
              <a:blipFill>
                <a:blip r:embed="rId3"/>
                <a:stretch>
                  <a:fillRect l="-828" t="-196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图片 4">
            <a:extLst>
              <a:ext uri="{FF2B5EF4-FFF2-40B4-BE49-F238E27FC236}">
                <a16:creationId xmlns:a16="http://schemas.microsoft.com/office/drawing/2014/main" id="{33D565E0-2106-C9DC-B3F2-7F8F5498318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082" t="4641" b="5155"/>
          <a:stretch>
            <a:fillRect/>
          </a:stretch>
        </p:blipFill>
        <p:spPr>
          <a:xfrm>
            <a:off x="6513722" y="1745344"/>
            <a:ext cx="2232320" cy="1577649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00ECE254-2712-0D1F-69F2-C31B0AB035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81817" y="3635235"/>
            <a:ext cx="2045139" cy="2365084"/>
          </a:xfrm>
          <a:prstGeom prst="rect">
            <a:avLst/>
          </a:prstGeom>
        </p:spPr>
      </p:pic>
      <p:sp>
        <p:nvSpPr>
          <p:cNvPr id="24" name="文本框 23">
            <a:extLst>
              <a:ext uri="{FF2B5EF4-FFF2-40B4-BE49-F238E27FC236}">
                <a16:creationId xmlns:a16="http://schemas.microsoft.com/office/drawing/2014/main" id="{A87B2524-67D2-0A97-07A0-36E4C20FF299}"/>
              </a:ext>
            </a:extLst>
          </p:cNvPr>
          <p:cNvSpPr txBox="1"/>
          <p:nvPr/>
        </p:nvSpPr>
        <p:spPr>
          <a:xfrm>
            <a:off x="7090236" y="3390992"/>
            <a:ext cx="1584176" cy="288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中子击中分布</a:t>
            </a: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AD073020-AD8E-08C8-1779-F9BBF684F590}"/>
              </a:ext>
            </a:extLst>
          </p:cNvPr>
          <p:cNvSpPr txBox="1"/>
          <p:nvPr/>
        </p:nvSpPr>
        <p:spPr>
          <a:xfrm>
            <a:off x="8220798" y="3277877"/>
            <a:ext cx="8949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夹角</a:t>
            </a: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CBB843A9-D2AB-EF08-1FDD-38769F412277}"/>
              </a:ext>
            </a:extLst>
          </p:cNvPr>
          <p:cNvSpPr txBox="1"/>
          <p:nvPr/>
        </p:nvSpPr>
        <p:spPr>
          <a:xfrm>
            <a:off x="6408780" y="1592752"/>
            <a:ext cx="163967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到内切圆柱的距离</a:t>
            </a: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DA470A39-A519-A7E1-99DC-FF9E72FAC979}"/>
              </a:ext>
            </a:extLst>
          </p:cNvPr>
          <p:cNvSpPr txBox="1"/>
          <p:nvPr/>
        </p:nvSpPr>
        <p:spPr>
          <a:xfrm>
            <a:off x="9769314" y="3402025"/>
            <a:ext cx="19687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MUD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自重建示意图</a:t>
            </a:r>
          </a:p>
        </p:txBody>
      </p:sp>
      <p:grpSp>
        <p:nvGrpSpPr>
          <p:cNvPr id="45" name="组合 44">
            <a:extLst>
              <a:ext uri="{FF2B5EF4-FFF2-40B4-BE49-F238E27FC236}">
                <a16:creationId xmlns:a16="http://schemas.microsoft.com/office/drawing/2014/main" id="{46C9B333-A18B-5A18-17A1-6E551A52AEB4}"/>
              </a:ext>
            </a:extLst>
          </p:cNvPr>
          <p:cNvGrpSpPr/>
          <p:nvPr/>
        </p:nvGrpSpPr>
        <p:grpSpPr>
          <a:xfrm>
            <a:off x="9544505" y="1505768"/>
            <a:ext cx="1817225" cy="1817225"/>
            <a:chOff x="9557040" y="1611775"/>
            <a:chExt cx="1817225" cy="1817225"/>
          </a:xfrm>
        </p:grpSpPr>
        <p:sp>
          <p:nvSpPr>
            <p:cNvPr id="3" name="八边形 2">
              <a:extLst>
                <a:ext uri="{FF2B5EF4-FFF2-40B4-BE49-F238E27FC236}">
                  <a16:creationId xmlns:a16="http://schemas.microsoft.com/office/drawing/2014/main" id="{8EDD7568-7958-348F-FA45-9D4A7AB24584}"/>
                </a:ext>
              </a:extLst>
            </p:cNvPr>
            <p:cNvSpPr/>
            <p:nvPr/>
          </p:nvSpPr>
          <p:spPr>
            <a:xfrm>
              <a:off x="9557040" y="1611775"/>
              <a:ext cx="1817225" cy="1817225"/>
            </a:xfrm>
            <a:prstGeom prst="octagon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八边形 5">
              <a:extLst>
                <a:ext uri="{FF2B5EF4-FFF2-40B4-BE49-F238E27FC236}">
                  <a16:creationId xmlns:a16="http://schemas.microsoft.com/office/drawing/2014/main" id="{0927F379-13C8-4904-0B7D-1A5EBFB8BDBE}"/>
                </a:ext>
              </a:extLst>
            </p:cNvPr>
            <p:cNvSpPr/>
            <p:nvPr/>
          </p:nvSpPr>
          <p:spPr>
            <a:xfrm>
              <a:off x="9815893" y="1870628"/>
              <a:ext cx="1299519" cy="1299519"/>
            </a:xfrm>
            <a:prstGeom prst="octagon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椭圆 7">
              <a:extLst>
                <a:ext uri="{FF2B5EF4-FFF2-40B4-BE49-F238E27FC236}">
                  <a16:creationId xmlns:a16="http://schemas.microsoft.com/office/drawing/2014/main" id="{3A361088-B2B6-1F26-F995-52DEE65D73E7}"/>
                </a:ext>
              </a:extLst>
            </p:cNvPr>
            <p:cNvSpPr/>
            <p:nvPr/>
          </p:nvSpPr>
          <p:spPr>
            <a:xfrm>
              <a:off x="9815893" y="1870628"/>
              <a:ext cx="1299519" cy="1299519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0070C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0" name="直接箭头连接符 9">
              <a:extLst>
                <a:ext uri="{FF2B5EF4-FFF2-40B4-BE49-F238E27FC236}">
                  <a16:creationId xmlns:a16="http://schemas.microsoft.com/office/drawing/2014/main" id="{401AF895-417A-C896-66D9-04A518582F0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465653" y="1729157"/>
              <a:ext cx="227153" cy="791231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矩形 27">
              <a:extLst>
                <a:ext uri="{FF2B5EF4-FFF2-40B4-BE49-F238E27FC236}">
                  <a16:creationId xmlns:a16="http://schemas.microsoft.com/office/drawing/2014/main" id="{1A11A992-B15A-C6A2-21ED-8F612AE4A26D}"/>
                </a:ext>
              </a:extLst>
            </p:cNvPr>
            <p:cNvSpPr/>
            <p:nvPr/>
          </p:nvSpPr>
          <p:spPr>
            <a:xfrm>
              <a:off x="10177620" y="1683438"/>
              <a:ext cx="576064" cy="45719"/>
            </a:xfrm>
            <a:prstGeom prst="rect">
              <a:avLst/>
            </a:prstGeom>
            <a:pattFill prst="ltVert">
              <a:fgClr>
                <a:schemeClr val="tx1"/>
              </a:fgClr>
              <a:bgClr>
                <a:srgbClr val="FF0000"/>
              </a:bgClr>
            </a:patt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32" name="直接连接符 31">
              <a:extLst>
                <a:ext uri="{FF2B5EF4-FFF2-40B4-BE49-F238E27FC236}">
                  <a16:creationId xmlns:a16="http://schemas.microsoft.com/office/drawing/2014/main" id="{B86F2A31-8033-5D71-1B2B-560B0301ED25}"/>
                </a:ext>
              </a:extLst>
            </p:cNvPr>
            <p:cNvCxnSpPr>
              <a:cxnSpLocks/>
            </p:cNvCxnSpPr>
            <p:nvPr/>
          </p:nvCxnSpPr>
          <p:spPr>
            <a:xfrm>
              <a:off x="10264219" y="1745344"/>
              <a:ext cx="41831" cy="153306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接连接符 36">
              <a:extLst>
                <a:ext uri="{FF2B5EF4-FFF2-40B4-BE49-F238E27FC236}">
                  <a16:creationId xmlns:a16="http://schemas.microsoft.com/office/drawing/2014/main" id="{420FEEDB-D0A9-EA63-BB2F-112D34FFDAFE}"/>
                </a:ext>
              </a:extLst>
            </p:cNvPr>
            <p:cNvCxnSpPr>
              <a:cxnSpLocks/>
            </p:cNvCxnSpPr>
            <p:nvPr/>
          </p:nvCxnSpPr>
          <p:spPr>
            <a:xfrm>
              <a:off x="10455640" y="1733299"/>
              <a:ext cx="4514" cy="125284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直接连接符 38">
              <a:extLst>
                <a:ext uri="{FF2B5EF4-FFF2-40B4-BE49-F238E27FC236}">
                  <a16:creationId xmlns:a16="http://schemas.microsoft.com/office/drawing/2014/main" id="{DF0D22CE-13CB-56DD-FB12-5C07E6E97CC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544175" y="1736725"/>
              <a:ext cx="22225" cy="149225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文本框 45">
            <a:extLst>
              <a:ext uri="{FF2B5EF4-FFF2-40B4-BE49-F238E27FC236}">
                <a16:creationId xmlns:a16="http://schemas.microsoft.com/office/drawing/2014/main" id="{71154EE9-CE91-C228-C59E-AA0B8231A9D6}"/>
              </a:ext>
            </a:extLst>
          </p:cNvPr>
          <p:cNvSpPr txBox="1"/>
          <p:nvPr/>
        </p:nvSpPr>
        <p:spPr>
          <a:xfrm>
            <a:off x="6746912" y="6111456"/>
            <a:ext cx="18665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MUD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自重建似然值分布</a:t>
            </a:r>
          </a:p>
        </p:txBody>
      </p:sp>
      <p:sp>
        <p:nvSpPr>
          <p:cNvPr id="47" name="文本框 46">
            <a:extLst>
              <a:ext uri="{FF2B5EF4-FFF2-40B4-BE49-F238E27FC236}">
                <a16:creationId xmlns:a16="http://schemas.microsoft.com/office/drawing/2014/main" id="{F7D655BE-2826-778C-F6E1-EB4857D5629F}"/>
              </a:ext>
            </a:extLst>
          </p:cNvPr>
          <p:cNvSpPr txBox="1"/>
          <p:nvPr/>
        </p:nvSpPr>
        <p:spPr>
          <a:xfrm>
            <a:off x="8160224" y="5942597"/>
            <a:ext cx="8949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Theta</a:t>
            </a:r>
            <a:endParaRPr lang="zh-CN" altLang="en-US"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8" name="文本框 47">
            <a:extLst>
              <a:ext uri="{FF2B5EF4-FFF2-40B4-BE49-F238E27FC236}">
                <a16:creationId xmlns:a16="http://schemas.microsoft.com/office/drawing/2014/main" id="{9A9228FD-6177-0EE4-7A07-C427A9FAFB7A}"/>
              </a:ext>
            </a:extLst>
          </p:cNvPr>
          <p:cNvSpPr txBox="1"/>
          <p:nvPr/>
        </p:nvSpPr>
        <p:spPr>
          <a:xfrm>
            <a:off x="6324198" y="3612190"/>
            <a:ext cx="8949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Phi</a:t>
            </a:r>
            <a:endParaRPr lang="zh-CN" altLang="en-US"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50" name="直接箭头连接符 49">
            <a:extLst>
              <a:ext uri="{FF2B5EF4-FFF2-40B4-BE49-F238E27FC236}">
                <a16:creationId xmlns:a16="http://schemas.microsoft.com/office/drawing/2014/main" id="{17AB299A-53C1-6646-9BA8-63FB0CFEBFAF}"/>
              </a:ext>
            </a:extLst>
          </p:cNvPr>
          <p:cNvCxnSpPr/>
          <p:nvPr/>
        </p:nvCxnSpPr>
        <p:spPr>
          <a:xfrm flipV="1">
            <a:off x="7608168" y="4149080"/>
            <a:ext cx="72008" cy="79208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文本框 50">
            <a:extLst>
              <a:ext uri="{FF2B5EF4-FFF2-40B4-BE49-F238E27FC236}">
                <a16:creationId xmlns:a16="http://schemas.microsoft.com/office/drawing/2014/main" id="{F447B528-C928-FA9D-6C76-04AC409A0AAE}"/>
              </a:ext>
            </a:extLst>
          </p:cNvPr>
          <p:cNvSpPr txBox="1"/>
          <p:nvPr/>
        </p:nvSpPr>
        <p:spPr>
          <a:xfrm>
            <a:off x="7176120" y="5013176"/>
            <a:ext cx="10446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极大似然值</a:t>
            </a:r>
          </a:p>
        </p:txBody>
      </p:sp>
      <p:pic>
        <p:nvPicPr>
          <p:cNvPr id="53" name="图片 52">
            <a:extLst>
              <a:ext uri="{FF2B5EF4-FFF2-40B4-BE49-F238E27FC236}">
                <a16:creationId xmlns:a16="http://schemas.microsoft.com/office/drawing/2014/main" id="{EFDBB970-81D7-DA1E-93B1-8609FBF869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07666" y="3803971"/>
            <a:ext cx="2490904" cy="2125994"/>
          </a:xfrm>
          <a:prstGeom prst="rect">
            <a:avLst/>
          </a:prstGeom>
        </p:spPr>
      </p:pic>
      <p:sp>
        <p:nvSpPr>
          <p:cNvPr id="54" name="文本框 53">
            <a:extLst>
              <a:ext uri="{FF2B5EF4-FFF2-40B4-BE49-F238E27FC236}">
                <a16:creationId xmlns:a16="http://schemas.microsoft.com/office/drawing/2014/main" id="{6E55D905-1390-729C-163D-42072F8A295C}"/>
              </a:ext>
            </a:extLst>
          </p:cNvPr>
          <p:cNvSpPr txBox="1"/>
          <p:nvPr/>
        </p:nvSpPr>
        <p:spPr>
          <a:xfrm>
            <a:off x="9695901" y="6111455"/>
            <a:ext cx="19687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中性粒子鉴别变量</a:t>
            </a:r>
          </a:p>
        </p:txBody>
      </p:sp>
    </p:spTree>
    <p:extLst>
      <p:ext uri="{BB962C8B-B14F-4D97-AF65-F5344CB8AC3E}">
        <p14:creationId xmlns:p14="http://schemas.microsoft.com/office/powerpoint/2010/main" val="15460411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8" descr="PPT内页副本1">
            <a:extLst>
              <a:ext uri="{FF2B5EF4-FFF2-40B4-BE49-F238E27FC236}">
                <a16:creationId xmlns:a16="http://schemas.microsoft.com/office/drawing/2014/main" id="{775852D9-AE7F-4445-A014-63CBB72694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3" b="86456"/>
          <a:stretch/>
        </p:blipFill>
        <p:spPr bwMode="auto">
          <a:xfrm>
            <a:off x="0" y="0"/>
            <a:ext cx="12192000" cy="1052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9" name="Rectangle 11"/>
          <p:cNvSpPr>
            <a:spLocks noGrp="1" noChangeArrowheads="1"/>
          </p:cNvSpPr>
          <p:nvPr>
            <p:ph type="title"/>
          </p:nvPr>
        </p:nvSpPr>
        <p:spPr>
          <a:xfrm>
            <a:off x="838200" y="297088"/>
            <a:ext cx="6481936" cy="563562"/>
          </a:xfrm>
        </p:spPr>
        <p:txBody>
          <a:bodyPr/>
          <a:lstStyle/>
          <a:p>
            <a:r>
              <a:rPr lang="zh-CN" altLang="en-US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鉴别算法</a:t>
            </a:r>
            <a:endParaRPr lang="zh-CN" altLang="zh-CN" sz="3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78" name="Rectangle 10"/>
          <p:cNvSpPr>
            <a:spLocks noGrp="1" noChangeArrowheads="1"/>
          </p:cNvSpPr>
          <p:nvPr>
            <p:ph idx="1"/>
          </p:nvPr>
        </p:nvSpPr>
        <p:spPr>
          <a:xfrm>
            <a:off x="838200" y="1825625"/>
            <a:ext cx="10730408" cy="4351338"/>
          </a:xfrm>
        </p:spPr>
        <p:txBody>
          <a:bodyPr>
            <a:normAutofit/>
          </a:bodyPr>
          <a:lstStyle/>
          <a:p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缪子探测器的粒子鉴别采用多变量分析（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MVA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）的方法，例如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Likelihood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BDT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MLP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等</a:t>
            </a:r>
            <a:endParaRPr lang="en-US" altLang="zh-CN" sz="1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BDT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Boosting Decision Tree 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提升树算法）是一种统计学习方法</a:t>
            </a:r>
          </a:p>
          <a:p>
            <a:pPr lvl="1"/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以分类树（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Decision Tree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）为基本分类器</a:t>
            </a:r>
          </a:p>
          <a:p>
            <a:pPr lvl="1"/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原理：训练出一个初始基本分类器，后续训练新分类器时对样本分布进行调整，使先前分类错误的样本受到更大的关注，最终所有分类器加权结合输出结果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/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计算信号效率时需要指定对本底的拒绝率，对应一个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BDT Cut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BDT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输出大于此值时认为是信号，否则是本底</a:t>
            </a:r>
          </a:p>
          <a:p>
            <a:endParaRPr lang="en-US" altLang="zh-CN" sz="1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页脚占位符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 dirty="0"/>
              <a:t>刘昱林</a:t>
            </a:r>
            <a:r>
              <a:rPr lang="en-US" altLang="zh-CN" dirty="0"/>
              <a:t>, USTC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9F04B-5877-41F0-9C64-7B26430A3A52}" type="slidenum">
              <a:rPr lang="en-US" altLang="zh-CN" smtClean="0"/>
              <a:t>13</a:t>
            </a:fld>
            <a:endParaRPr lang="en-US" altLang="zh-CN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9A512C84-5E07-4DA7-9461-62D0327DA879}"/>
              </a:ext>
            </a:extLst>
          </p:cNvPr>
          <p:cNvSpPr txBox="1"/>
          <p:nvPr/>
        </p:nvSpPr>
        <p:spPr bwMode="auto">
          <a:xfrm>
            <a:off x="8580094" y="5697766"/>
            <a:ext cx="1590766" cy="308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spAutoFit/>
          </a:bodyPr>
          <a:lstStyle/>
          <a:p>
            <a:pPr algn="l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90000"/>
            </a:pPr>
            <a:r>
              <a:rPr lang="en-US" altLang="zh-CN" sz="1200" kern="0" baseline="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Symbol" panose="05050102010706020507" pitchFamily="18" charset="2"/>
              </a:rPr>
              <a:t>BDT</a:t>
            </a:r>
            <a:r>
              <a:rPr lang="zh-CN" altLang="en-US" sz="1200" kern="0" baseline="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Symbol" panose="05050102010706020507" pitchFamily="18" charset="2"/>
              </a:rPr>
              <a:t>输出分布</a:t>
            </a:r>
          </a:p>
        </p:txBody>
      </p:sp>
      <p:grpSp>
        <p:nvGrpSpPr>
          <p:cNvPr id="8" name="组合 7">
            <a:extLst>
              <a:ext uri="{FF2B5EF4-FFF2-40B4-BE49-F238E27FC236}">
                <a16:creationId xmlns:a16="http://schemas.microsoft.com/office/drawing/2014/main" id="{4A9FD305-683C-43AC-A6C2-69524228C103}"/>
              </a:ext>
            </a:extLst>
          </p:cNvPr>
          <p:cNvGrpSpPr/>
          <p:nvPr/>
        </p:nvGrpSpPr>
        <p:grpSpPr>
          <a:xfrm>
            <a:off x="7980597" y="3413054"/>
            <a:ext cx="2330189" cy="2284146"/>
            <a:chOff x="3196592" y="3429000"/>
            <a:chExt cx="2330189" cy="2284146"/>
          </a:xfrm>
        </p:grpSpPr>
        <p:grpSp>
          <p:nvGrpSpPr>
            <p:cNvPr id="9" name="组合 8">
              <a:extLst>
                <a:ext uri="{FF2B5EF4-FFF2-40B4-BE49-F238E27FC236}">
                  <a16:creationId xmlns:a16="http://schemas.microsoft.com/office/drawing/2014/main" id="{ED32B675-142A-4B03-8298-C2085B7B5257}"/>
                </a:ext>
              </a:extLst>
            </p:cNvPr>
            <p:cNvGrpSpPr/>
            <p:nvPr/>
          </p:nvGrpSpPr>
          <p:grpSpPr>
            <a:xfrm>
              <a:off x="3196592" y="3429000"/>
              <a:ext cx="2280571" cy="2284146"/>
              <a:chOff x="8569614" y="1682166"/>
              <a:chExt cx="2280571" cy="2284146"/>
            </a:xfrm>
          </p:grpSpPr>
          <p:pic>
            <p:nvPicPr>
              <p:cNvPr id="13" name="图片 12">
                <a:extLst>
                  <a:ext uri="{FF2B5EF4-FFF2-40B4-BE49-F238E27FC236}">
                    <a16:creationId xmlns:a16="http://schemas.microsoft.com/office/drawing/2014/main" id="{CD1111FC-C96E-49D2-83CA-F8F9B76094A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569614" y="2153784"/>
                <a:ext cx="2209019" cy="1812528"/>
              </a:xfrm>
              <a:prstGeom prst="rect">
                <a:avLst/>
              </a:prstGeom>
            </p:spPr>
          </p:pic>
          <p:cxnSp>
            <p:nvCxnSpPr>
              <p:cNvPr id="14" name="直接连接符 13">
                <a:extLst>
                  <a:ext uri="{FF2B5EF4-FFF2-40B4-BE49-F238E27FC236}">
                    <a16:creationId xmlns:a16="http://schemas.microsoft.com/office/drawing/2014/main" id="{3B5D8947-F535-4F6D-B920-100D6E3F5B9C}"/>
                  </a:ext>
                </a:extLst>
              </p:cNvPr>
              <p:cNvCxnSpPr/>
              <p:nvPr/>
            </p:nvCxnSpPr>
            <p:spPr bwMode="auto">
              <a:xfrm flipV="1">
                <a:off x="10044608" y="2137533"/>
                <a:ext cx="0" cy="1795523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45DBB448-E8A5-4C39-A534-AD041EB39B72}"/>
                  </a:ext>
                </a:extLst>
              </p:cNvPr>
              <p:cNvSpPr txBox="1"/>
              <p:nvPr/>
            </p:nvSpPr>
            <p:spPr bwMode="auto">
              <a:xfrm>
                <a:off x="10044172" y="1682166"/>
                <a:ext cx="806013" cy="30899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spAutoFit/>
              </a:bodyPr>
              <a:lstStyle/>
              <a:p>
                <a:pPr algn="l" fontAlgn="auto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SzPct val="90000"/>
                </a:pPr>
                <a:r>
                  <a:rPr lang="en-US" altLang="zh-CN" sz="1200" kern="0" baseline="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  <a:sym typeface="Symbol" panose="05050102010706020507" pitchFamily="18" charset="2"/>
                  </a:rPr>
                  <a:t>BDT Cut</a:t>
                </a:r>
                <a:endParaRPr lang="zh-CN" altLang="en-US" sz="1200" kern="0" baseline="0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  <a:sym typeface="Symbol" panose="05050102010706020507" pitchFamily="18" charset="2"/>
                </a:endParaRPr>
              </a:p>
            </p:txBody>
          </p:sp>
          <p:cxnSp>
            <p:nvCxnSpPr>
              <p:cNvPr id="16" name="直接箭头连接符 15">
                <a:extLst>
                  <a:ext uri="{FF2B5EF4-FFF2-40B4-BE49-F238E27FC236}">
                    <a16:creationId xmlns:a16="http://schemas.microsoft.com/office/drawing/2014/main" id="{7DC9BE2B-B01E-4EA7-A9F9-B9D25BD38731}"/>
                  </a:ext>
                </a:extLst>
              </p:cNvPr>
              <p:cNvCxnSpPr/>
              <p:nvPr/>
            </p:nvCxnSpPr>
            <p:spPr bwMode="auto">
              <a:xfrm flipH="1">
                <a:off x="10044608" y="1974910"/>
                <a:ext cx="144016" cy="129367"/>
              </a:xfrm>
              <a:prstGeom prst="straightConnector1">
                <a:avLst/>
              </a:prstGeom>
              <a:solidFill>
                <a:schemeClr val="accent1"/>
              </a:solidFill>
              <a:ln w="952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/>
              </a:ln>
            </p:spPr>
          </p:cxnSp>
        </p:grpSp>
        <p:sp>
          <p:nvSpPr>
            <p:cNvPr id="10" name="文本框 9">
              <a:extLst>
                <a:ext uri="{FF2B5EF4-FFF2-40B4-BE49-F238E27FC236}">
                  <a16:creationId xmlns:a16="http://schemas.microsoft.com/office/drawing/2014/main" id="{6D9E18C4-00EC-4892-956D-B4E199D413CA}"/>
                </a:ext>
              </a:extLst>
            </p:cNvPr>
            <p:cNvSpPr txBox="1"/>
            <p:nvPr/>
          </p:nvSpPr>
          <p:spPr bwMode="auto">
            <a:xfrm>
              <a:off x="4846586" y="4392506"/>
              <a:ext cx="680195" cy="2728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spAutoFit/>
            </a:bodyPr>
            <a:lstStyle/>
            <a:p>
              <a:pPr algn="l" fontAlgn="auto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SzPct val="90000"/>
              </a:pPr>
              <a:r>
                <a:rPr lang="en-US" altLang="zh-CN" sz="1000" b="1" kern="0" baseline="0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  <a:sym typeface="Symbol" panose="05050102010706020507" pitchFamily="18" charset="2"/>
                </a:rPr>
                <a:t>muon</a:t>
              </a:r>
              <a:endParaRPr lang="zh-CN" altLang="en-US" sz="1000" b="1" kern="0" baseline="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Symbol" panose="05050102010706020507" pitchFamily="18" charset="2"/>
              </a:endParaRPr>
            </a:p>
          </p:txBody>
        </p:sp>
        <p:sp>
          <p:nvSpPr>
            <p:cNvPr id="12" name="文本框 11">
              <a:extLst>
                <a:ext uri="{FF2B5EF4-FFF2-40B4-BE49-F238E27FC236}">
                  <a16:creationId xmlns:a16="http://schemas.microsoft.com/office/drawing/2014/main" id="{A63B1773-4D6B-4BCB-A573-9B0FB7509430}"/>
                </a:ext>
              </a:extLst>
            </p:cNvPr>
            <p:cNvSpPr txBox="1"/>
            <p:nvPr/>
          </p:nvSpPr>
          <p:spPr bwMode="auto">
            <a:xfrm>
              <a:off x="3321428" y="4393421"/>
              <a:ext cx="680195" cy="2728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spAutoFit/>
            </a:bodyPr>
            <a:lstStyle/>
            <a:p>
              <a:pPr algn="l" fontAlgn="auto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SzPct val="90000"/>
              </a:pPr>
              <a:r>
                <a:rPr lang="en-US" altLang="zh-CN" sz="1000" b="1" kern="0" baseline="0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  <a:sym typeface="Symbol" panose="05050102010706020507" pitchFamily="18" charset="2"/>
                </a:rPr>
                <a:t>pion</a:t>
              </a:r>
              <a:endParaRPr lang="zh-CN" altLang="en-US" sz="1000" b="1" kern="0" baseline="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Symbol" panose="05050102010706020507" pitchFamily="18" charset="2"/>
              </a:endParaRPr>
            </a:p>
          </p:txBody>
        </p:sp>
      </p:grpSp>
      <p:sp>
        <p:nvSpPr>
          <p:cNvPr id="32" name="文本框 31">
            <a:extLst>
              <a:ext uri="{FF2B5EF4-FFF2-40B4-BE49-F238E27FC236}">
                <a16:creationId xmlns:a16="http://schemas.microsoft.com/office/drawing/2014/main" id="{3979E3C4-7215-404A-8B44-A0C61F6C5CDB}"/>
              </a:ext>
            </a:extLst>
          </p:cNvPr>
          <p:cNvSpPr txBox="1"/>
          <p:nvPr/>
        </p:nvSpPr>
        <p:spPr bwMode="auto">
          <a:xfrm>
            <a:off x="5334617" y="5699519"/>
            <a:ext cx="1032566" cy="308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spAutoFit/>
          </a:bodyPr>
          <a:lstStyle/>
          <a:p>
            <a:pPr algn="l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90000"/>
            </a:pPr>
            <a:r>
              <a:rPr lang="en-US" altLang="zh-CN" sz="1200" kern="0" baseline="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Symbol" panose="05050102010706020507" pitchFamily="18" charset="2"/>
              </a:rPr>
              <a:t>BDT</a:t>
            </a:r>
            <a:r>
              <a:rPr lang="zh-CN" altLang="en-US" sz="1200" kern="0" baseline="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Symbol" panose="05050102010706020507" pitchFamily="18" charset="2"/>
              </a:rPr>
              <a:t>结构</a:t>
            </a:r>
          </a:p>
        </p:txBody>
      </p:sp>
      <p:pic>
        <p:nvPicPr>
          <p:cNvPr id="33" name="Picture 2" descr="The schematic of Gradient Boosting Decision Tree (GBDT) | Download High ...">
            <a:extLst>
              <a:ext uri="{FF2B5EF4-FFF2-40B4-BE49-F238E27FC236}">
                <a16:creationId xmlns:a16="http://schemas.microsoft.com/office/drawing/2014/main" id="{79B6EDE8-43D8-4A00-B496-3CF69DB108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7929" y="4067770"/>
            <a:ext cx="2538816" cy="1397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4AF09D3F-F0BD-4231-A949-3845BD3568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0994" y="3902243"/>
            <a:ext cx="2435926" cy="1795523"/>
          </a:xfrm>
          <a:prstGeom prst="rect">
            <a:avLst/>
          </a:prstGeom>
        </p:spPr>
      </p:pic>
      <p:sp>
        <p:nvSpPr>
          <p:cNvPr id="35" name="文本框 34">
            <a:extLst>
              <a:ext uri="{FF2B5EF4-FFF2-40B4-BE49-F238E27FC236}">
                <a16:creationId xmlns:a16="http://schemas.microsoft.com/office/drawing/2014/main" id="{103B7D71-A812-4281-97E2-D85E00AA5ABF}"/>
              </a:ext>
            </a:extLst>
          </p:cNvPr>
          <p:cNvSpPr txBox="1"/>
          <p:nvPr/>
        </p:nvSpPr>
        <p:spPr bwMode="auto">
          <a:xfrm>
            <a:off x="1438425" y="5663944"/>
            <a:ext cx="1979712" cy="308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spAutoFit/>
          </a:bodyPr>
          <a:lstStyle/>
          <a:p>
            <a:pPr algn="l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90000"/>
            </a:pPr>
            <a:r>
              <a:rPr lang="zh-CN" altLang="en-US" sz="1200" kern="0" baseline="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Symbol" panose="05050102010706020507" pitchFamily="18" charset="2"/>
              </a:rPr>
              <a:t>三种多变量分析方法比较</a:t>
            </a:r>
          </a:p>
        </p:txBody>
      </p:sp>
    </p:spTree>
    <p:extLst>
      <p:ext uri="{BB962C8B-B14F-4D97-AF65-F5344CB8AC3E}">
        <p14:creationId xmlns:p14="http://schemas.microsoft.com/office/powerpoint/2010/main" val="27201346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E3ADE9-B800-43CB-89A9-64E04425FF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8" descr="PPT内页副本1">
            <a:extLst>
              <a:ext uri="{FF2B5EF4-FFF2-40B4-BE49-F238E27FC236}">
                <a16:creationId xmlns:a16="http://schemas.microsoft.com/office/drawing/2014/main" id="{3AF3CD01-1B0E-D30A-EBBB-A876B985948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3" b="86456"/>
          <a:stretch/>
        </p:blipFill>
        <p:spPr bwMode="auto">
          <a:xfrm>
            <a:off x="0" y="0"/>
            <a:ext cx="12192000" cy="1052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9" name="Rectangle 11">
            <a:extLst>
              <a:ext uri="{FF2B5EF4-FFF2-40B4-BE49-F238E27FC236}">
                <a16:creationId xmlns:a16="http://schemas.microsoft.com/office/drawing/2014/main" id="{7BBF3D95-7410-8EC7-C58E-5422DBCBBD0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297088"/>
            <a:ext cx="6913984" cy="563562"/>
          </a:xfrm>
        </p:spPr>
        <p:txBody>
          <a:bodyPr>
            <a:noAutofit/>
          </a:bodyPr>
          <a:lstStyle/>
          <a:p>
            <a:r>
              <a:rPr lang="zh-CN" altLang="en-US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轭铁厚度及探测器层数优化</a:t>
            </a:r>
            <a:endParaRPr lang="zh-CN" altLang="zh-CN" sz="3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78" name="Rectangle 10">
            <a:extLst>
              <a:ext uri="{FF2B5EF4-FFF2-40B4-BE49-F238E27FC236}">
                <a16:creationId xmlns:a16="http://schemas.microsoft.com/office/drawing/2014/main" id="{3BC76E16-9D57-57EC-1E9E-9024DA1F7D4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70166" y="1772815"/>
            <a:ext cx="10826434" cy="4132135"/>
          </a:xfrm>
        </p:spPr>
        <p:txBody>
          <a:bodyPr>
            <a:normAutofit/>
          </a:bodyPr>
          <a:lstStyle/>
          <a:p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根据</a:t>
            </a:r>
            <a:r>
              <a:rPr lang="el-GR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µ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el-GR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π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鉴别原理，前几层轭铁要薄，而总厚度要足够厚</a:t>
            </a:r>
            <a:endParaRPr lang="en-US" altLang="zh-CN" sz="1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对轭铁厚度及探测器层数进行扫描</a:t>
            </a:r>
            <a:endParaRPr lang="en-US" altLang="zh-CN" sz="1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新的轭铁设计使用了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15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层探测器和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14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层轭铁，轭铁厚度为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2, 2, 2, 2, 2, 2.5, 3, 3, 3.5, 4, 4, 5, 6, 10cm</a:t>
            </a:r>
          </a:p>
          <a:p>
            <a:endParaRPr lang="en-US" altLang="zh-CN" sz="1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页脚占位符 1">
            <a:extLst>
              <a:ext uri="{FF2B5EF4-FFF2-40B4-BE49-F238E27FC236}">
                <a16:creationId xmlns:a16="http://schemas.microsoft.com/office/drawing/2014/main" id="{6DB32EFE-5574-271B-4260-6AED52500B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Yulin Liu, USTC</a:t>
            </a:r>
            <a:endParaRPr lang="en-US" altLang="zh-CN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6FC9E35-51B6-ECC2-2F53-6FBDA75FF0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9F04B-5877-41F0-9C64-7B26430A3A52}" type="slidenum">
              <a:rPr lang="en-US" altLang="zh-CN" smtClean="0"/>
              <a:t>14</a:t>
            </a:fld>
            <a:endParaRPr lang="en-US" altLang="zh-CN" dirty="0"/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2462B9D7-1A85-9EEF-0FC6-CCDD7BB98DC2}"/>
              </a:ext>
            </a:extLst>
          </p:cNvPr>
          <p:cNvGrpSpPr/>
          <p:nvPr/>
        </p:nvGrpSpPr>
        <p:grpSpPr>
          <a:xfrm>
            <a:off x="6672064" y="3108695"/>
            <a:ext cx="4404320" cy="3108778"/>
            <a:chOff x="1037957" y="3054499"/>
            <a:chExt cx="4404320" cy="3108778"/>
          </a:xfrm>
        </p:grpSpPr>
        <p:pic>
          <p:nvPicPr>
            <p:cNvPr id="24" name="图片 23">
              <a:extLst>
                <a:ext uri="{FF2B5EF4-FFF2-40B4-BE49-F238E27FC236}">
                  <a16:creationId xmlns:a16="http://schemas.microsoft.com/office/drawing/2014/main" id="{083BEDC7-E89C-4CC9-856A-8AA51134BDB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37957" y="3054499"/>
              <a:ext cx="4330946" cy="3080543"/>
            </a:xfrm>
            <a:prstGeom prst="rect">
              <a:avLst/>
            </a:prstGeom>
          </p:spPr>
        </p:pic>
        <p:sp>
          <p:nvSpPr>
            <p:cNvPr id="26" name="文本框 25">
              <a:extLst>
                <a:ext uri="{FF2B5EF4-FFF2-40B4-BE49-F238E27FC236}">
                  <a16:creationId xmlns:a16="http://schemas.microsoft.com/office/drawing/2014/main" id="{654BFE07-4F2A-4B33-9CF0-B530BAB4A90E}"/>
                </a:ext>
              </a:extLst>
            </p:cNvPr>
            <p:cNvSpPr txBox="1"/>
            <p:nvPr/>
          </p:nvSpPr>
          <p:spPr>
            <a:xfrm>
              <a:off x="3918277" y="5855500"/>
              <a:ext cx="1524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/>
                <a:t>Momentum (MeV)</a:t>
              </a:r>
              <a:endParaRPr lang="zh-CN" altLang="en-US" sz="1400" dirty="0"/>
            </a:p>
          </p:txBody>
        </p:sp>
        <p:sp>
          <p:nvSpPr>
            <p:cNvPr id="27" name="文本框 26">
              <a:extLst>
                <a:ext uri="{FF2B5EF4-FFF2-40B4-BE49-F238E27FC236}">
                  <a16:creationId xmlns:a16="http://schemas.microsoft.com/office/drawing/2014/main" id="{3F6DA560-D6B4-410B-B444-4BD7DFB76F5E}"/>
                </a:ext>
              </a:extLst>
            </p:cNvPr>
            <p:cNvSpPr txBox="1"/>
            <p:nvPr/>
          </p:nvSpPr>
          <p:spPr>
            <a:xfrm>
              <a:off x="1037957" y="3188642"/>
              <a:ext cx="16002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/>
                <a:t>Efficiency</a:t>
              </a:r>
              <a:endParaRPr lang="zh-CN" altLang="en-US" sz="1400" dirty="0"/>
            </a:p>
          </p:txBody>
        </p:sp>
      </p:grpSp>
      <p:pic>
        <p:nvPicPr>
          <p:cNvPr id="5" name="图片 4">
            <a:extLst>
              <a:ext uri="{FF2B5EF4-FFF2-40B4-BE49-F238E27FC236}">
                <a16:creationId xmlns:a16="http://schemas.microsoft.com/office/drawing/2014/main" id="{A74D8A24-6319-C272-7FCE-324944E2CD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5440" y="3124920"/>
            <a:ext cx="4693242" cy="3080543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E89E3BE6-CC8E-977A-4517-B16E5426D65D}"/>
              </a:ext>
            </a:extLst>
          </p:cNvPr>
          <p:cNvSpPr txBox="1"/>
          <p:nvPr/>
        </p:nvSpPr>
        <p:spPr>
          <a:xfrm>
            <a:off x="4686373" y="5858823"/>
            <a:ext cx="152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/>
              <a:t>Momentum (MeV)</a:t>
            </a:r>
            <a:endParaRPr lang="zh-CN" altLang="en-US" sz="1400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0BC324BA-125D-0244-6607-1807FE31AA0A}"/>
              </a:ext>
            </a:extLst>
          </p:cNvPr>
          <p:cNvSpPr txBox="1"/>
          <p:nvPr/>
        </p:nvSpPr>
        <p:spPr>
          <a:xfrm>
            <a:off x="1055440" y="3242838"/>
            <a:ext cx="1208891" cy="232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/>
              <a:t>Efficiency</a:t>
            </a:r>
            <a:endParaRPr lang="zh-CN" altLang="en-US" sz="1400" dirty="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CC84C93C-21E8-14EF-1807-CAAEAC68FDF0}"/>
              </a:ext>
            </a:extLst>
          </p:cNvPr>
          <p:cNvSpPr txBox="1"/>
          <p:nvPr/>
        </p:nvSpPr>
        <p:spPr>
          <a:xfrm>
            <a:off x="1307541" y="6256713"/>
            <a:ext cx="41890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Efficiency of different iron yoke thickness (2cm~10cm)</a:t>
            </a:r>
            <a:endParaRPr lang="zh-CN" altLang="en-US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E33C4C12-0F1D-9531-0780-1E5CC63BB875}"/>
              </a:ext>
            </a:extLst>
          </p:cNvPr>
          <p:cNvSpPr txBox="1"/>
          <p:nvPr/>
        </p:nvSpPr>
        <p:spPr>
          <a:xfrm>
            <a:off x="7104112" y="6217473"/>
            <a:ext cx="40324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Efficiency of CDR design and optimized design</a:t>
            </a:r>
            <a:endParaRPr lang="zh-CN" altLang="en-US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76117E06-5BDD-9C9C-8D48-CB631A8E62CD}"/>
              </a:ext>
            </a:extLst>
          </p:cNvPr>
          <p:cNvSpPr txBox="1"/>
          <p:nvPr/>
        </p:nvSpPr>
        <p:spPr>
          <a:xfrm>
            <a:off x="7650533" y="4785993"/>
            <a:ext cx="22322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Optimized design</a:t>
            </a:r>
            <a:endParaRPr lang="zh-CN" altLang="en-US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4" name="直接箭头连接符 13">
            <a:extLst>
              <a:ext uri="{FF2B5EF4-FFF2-40B4-BE49-F238E27FC236}">
                <a16:creationId xmlns:a16="http://schemas.microsoft.com/office/drawing/2014/main" id="{AFC40052-1944-0BEC-3E3F-4C06D0E078D6}"/>
              </a:ext>
            </a:extLst>
          </p:cNvPr>
          <p:cNvCxnSpPr/>
          <p:nvPr/>
        </p:nvCxnSpPr>
        <p:spPr>
          <a:xfrm flipH="1" flipV="1">
            <a:off x="7398505" y="3802879"/>
            <a:ext cx="504056" cy="100811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本框 14">
            <a:extLst>
              <a:ext uri="{FF2B5EF4-FFF2-40B4-BE49-F238E27FC236}">
                <a16:creationId xmlns:a16="http://schemas.microsoft.com/office/drawing/2014/main" id="{2763B242-491B-DBF9-6E62-7CBC242BF060}"/>
              </a:ext>
            </a:extLst>
          </p:cNvPr>
          <p:cNvSpPr txBox="1"/>
          <p:nvPr/>
        </p:nvSpPr>
        <p:spPr>
          <a:xfrm>
            <a:off x="8110448" y="3858392"/>
            <a:ext cx="20109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CDR design</a:t>
            </a:r>
            <a:endParaRPr lang="zh-CN" altLang="en-US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B9877A9E-99A2-4A2F-B8FA-80710048ED2E}"/>
              </a:ext>
            </a:extLst>
          </p:cNvPr>
          <p:cNvSpPr txBox="1"/>
          <p:nvPr/>
        </p:nvSpPr>
        <p:spPr>
          <a:xfrm>
            <a:off x="2063552" y="4653136"/>
            <a:ext cx="1728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6cm thickness</a:t>
            </a:r>
            <a:endParaRPr lang="zh-CN" altLang="en-US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6" name="直接箭头连接符 15">
            <a:extLst>
              <a:ext uri="{FF2B5EF4-FFF2-40B4-BE49-F238E27FC236}">
                <a16:creationId xmlns:a16="http://schemas.microsoft.com/office/drawing/2014/main" id="{41E2B7A1-DC46-4552-B82F-1292AE82E060}"/>
              </a:ext>
            </a:extLst>
          </p:cNvPr>
          <p:cNvCxnSpPr>
            <a:cxnSpLocks/>
          </p:cNvCxnSpPr>
          <p:nvPr/>
        </p:nvCxnSpPr>
        <p:spPr>
          <a:xfrm flipH="1" flipV="1">
            <a:off x="2207569" y="4368850"/>
            <a:ext cx="144015" cy="2842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文本框 17">
            <a:extLst>
              <a:ext uri="{FF2B5EF4-FFF2-40B4-BE49-F238E27FC236}">
                <a16:creationId xmlns:a16="http://schemas.microsoft.com/office/drawing/2014/main" id="{7D1A532A-8FF3-4722-8634-E72B00005F59}"/>
              </a:ext>
            </a:extLst>
          </p:cNvPr>
          <p:cNvSpPr txBox="1"/>
          <p:nvPr/>
        </p:nvSpPr>
        <p:spPr>
          <a:xfrm>
            <a:off x="145458" y="3728788"/>
            <a:ext cx="12088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2cm thickness</a:t>
            </a:r>
            <a:endParaRPr lang="zh-CN" altLang="en-US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20" name="直接箭头连接符 19">
            <a:extLst>
              <a:ext uri="{FF2B5EF4-FFF2-40B4-BE49-F238E27FC236}">
                <a16:creationId xmlns:a16="http://schemas.microsoft.com/office/drawing/2014/main" id="{2F53F7B6-E002-4C5B-9B50-4E48778DF3E5}"/>
              </a:ext>
            </a:extLst>
          </p:cNvPr>
          <p:cNvCxnSpPr>
            <a:stCxn id="18" idx="3"/>
          </p:cNvCxnSpPr>
          <p:nvPr/>
        </p:nvCxnSpPr>
        <p:spPr>
          <a:xfrm flipV="1">
            <a:off x="1354349" y="3772440"/>
            <a:ext cx="205147" cy="948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80676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3F9CD4-CF1A-611B-8A90-2D8E8D457D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8" descr="PPT内页副本1">
            <a:extLst>
              <a:ext uri="{FF2B5EF4-FFF2-40B4-BE49-F238E27FC236}">
                <a16:creationId xmlns:a16="http://schemas.microsoft.com/office/drawing/2014/main" id="{762EE92F-D8ED-4E31-7E9D-3B08223211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3" b="86456"/>
          <a:stretch/>
        </p:blipFill>
        <p:spPr bwMode="auto">
          <a:xfrm>
            <a:off x="0" y="0"/>
            <a:ext cx="12192000" cy="1052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9" name="Rectangle 11">
            <a:extLst>
              <a:ext uri="{FF2B5EF4-FFF2-40B4-BE49-F238E27FC236}">
                <a16:creationId xmlns:a16="http://schemas.microsoft.com/office/drawing/2014/main" id="{68FD423C-1A70-B8E2-FD70-9890FA73226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297088"/>
            <a:ext cx="6481936" cy="563562"/>
          </a:xfrm>
        </p:spPr>
        <p:txBody>
          <a:bodyPr/>
          <a:lstStyle/>
          <a:p>
            <a:r>
              <a:rPr lang="zh-CN" altLang="en-US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读出条宽度和探测器选择</a:t>
            </a:r>
            <a:endParaRPr lang="zh-CN" altLang="zh-CN" sz="3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78" name="Rectangle 10">
            <a:extLst>
              <a:ext uri="{FF2B5EF4-FFF2-40B4-BE49-F238E27FC236}">
                <a16:creationId xmlns:a16="http://schemas.microsoft.com/office/drawing/2014/main" id="{F418A7AB-5178-50CA-4E0D-E9B1EEDD3AE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38200" y="1484784"/>
            <a:ext cx="10802416" cy="4692179"/>
          </a:xfrm>
        </p:spPr>
        <p:txBody>
          <a:bodyPr>
            <a:normAutofit/>
          </a:bodyPr>
          <a:lstStyle/>
          <a:p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计算不同读出条宽度下的鉴别效率</a:t>
            </a:r>
            <a:endParaRPr lang="en-US" altLang="zh-CN" sz="1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/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低动量区对读出条宽度比较敏感，高动量区几乎没有影响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对比全塑闪和全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RPC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的效率差别</a:t>
            </a:r>
            <a:endParaRPr lang="en-US" altLang="zh-CN" sz="1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/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低动量下没有太大差别，高动量下塑闪的效率更高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/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考虑到内层探测器束流本底较高，探测器选择为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5RPC+10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塑闪的组合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页脚占位符 1">
            <a:extLst>
              <a:ext uri="{FF2B5EF4-FFF2-40B4-BE49-F238E27FC236}">
                <a16:creationId xmlns:a16="http://schemas.microsoft.com/office/drawing/2014/main" id="{521F692A-84B9-1C33-C138-31A3FBDF7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Yulin Liu, USTC</a:t>
            </a:r>
            <a:endParaRPr lang="en-US" altLang="zh-CN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BA9299B-C9CC-8597-EDCD-C794D134F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9F04B-5877-41F0-9C64-7B26430A3A52}" type="slidenum">
              <a:rPr lang="en-US" altLang="zh-CN" smtClean="0"/>
              <a:t>15</a:t>
            </a:fld>
            <a:endParaRPr lang="en-US" altLang="zh-CN" dirty="0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C23DB1B4-A262-3045-FB4D-9375C33A9F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3626" y="3135567"/>
            <a:ext cx="3897473" cy="2899747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9C9B5251-DDB1-5CC1-38FE-AE1EF646F06F}"/>
              </a:ext>
            </a:extLst>
          </p:cNvPr>
          <p:cNvSpPr txBox="1"/>
          <p:nvPr/>
        </p:nvSpPr>
        <p:spPr>
          <a:xfrm>
            <a:off x="1482037" y="6139102"/>
            <a:ext cx="39658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Efficiency of different strip width (20mm~100mm)</a:t>
            </a:r>
            <a:endParaRPr lang="zh-CN" altLang="en-US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36726144-B692-C139-F20B-07D92156C6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96662" y="3135567"/>
            <a:ext cx="3823760" cy="2899747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A5729E6F-A2F8-061F-BBCD-7E3837D4A97B}"/>
              </a:ext>
            </a:extLst>
          </p:cNvPr>
          <p:cNvSpPr txBox="1"/>
          <p:nvPr/>
        </p:nvSpPr>
        <p:spPr>
          <a:xfrm>
            <a:off x="7309210" y="6076201"/>
            <a:ext cx="33061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Compare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of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full RPCs and full scintillators</a:t>
            </a:r>
            <a:endParaRPr lang="zh-CN" altLang="en-US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2232E40A-CE58-49A2-BAA0-C05C6B15740C}"/>
              </a:ext>
            </a:extLst>
          </p:cNvPr>
          <p:cNvSpPr txBox="1"/>
          <p:nvPr/>
        </p:nvSpPr>
        <p:spPr>
          <a:xfrm>
            <a:off x="4207794" y="5805826"/>
            <a:ext cx="152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/>
              <a:t>Momentum (MeV)</a:t>
            </a:r>
            <a:endParaRPr lang="zh-CN" altLang="en-US" sz="1400" dirty="0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1B93D851-9980-4C43-8828-57CEB06D1AA9}"/>
              </a:ext>
            </a:extLst>
          </p:cNvPr>
          <p:cNvSpPr txBox="1"/>
          <p:nvPr/>
        </p:nvSpPr>
        <p:spPr>
          <a:xfrm>
            <a:off x="1482037" y="3142098"/>
            <a:ext cx="1208891" cy="232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/>
              <a:t>Efficiency</a:t>
            </a:r>
            <a:endParaRPr lang="zh-CN" altLang="en-US" sz="1400" dirty="0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5FA04DE9-527F-4850-8F77-E44C60C321A6}"/>
              </a:ext>
            </a:extLst>
          </p:cNvPr>
          <p:cNvSpPr txBox="1"/>
          <p:nvPr/>
        </p:nvSpPr>
        <p:spPr>
          <a:xfrm>
            <a:off x="9736085" y="5802346"/>
            <a:ext cx="152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/>
              <a:t>Momentum (MeV)</a:t>
            </a:r>
            <a:endParaRPr lang="zh-CN" altLang="en-US" sz="1400" dirty="0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3D8B3B84-BA82-4C41-A34A-A14139321C05}"/>
              </a:ext>
            </a:extLst>
          </p:cNvPr>
          <p:cNvSpPr txBox="1"/>
          <p:nvPr/>
        </p:nvSpPr>
        <p:spPr>
          <a:xfrm>
            <a:off x="7010328" y="3138618"/>
            <a:ext cx="1208891" cy="232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/>
              <a:t>Efficiency</a:t>
            </a:r>
            <a:endParaRPr lang="zh-CN" altLang="en-US" sz="1400" dirty="0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DE579D28-7036-4BFE-BAD6-91C546E6263A}"/>
              </a:ext>
            </a:extLst>
          </p:cNvPr>
          <p:cNvSpPr txBox="1"/>
          <p:nvPr/>
        </p:nvSpPr>
        <p:spPr>
          <a:xfrm>
            <a:off x="10720422" y="3188085"/>
            <a:ext cx="152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Full scintillators (with and without background)</a:t>
            </a:r>
            <a:endParaRPr lang="zh-CN" altLang="en-US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0" name="直接箭头连接符 9">
            <a:extLst>
              <a:ext uri="{FF2B5EF4-FFF2-40B4-BE49-F238E27FC236}">
                <a16:creationId xmlns:a16="http://schemas.microsoft.com/office/drawing/2014/main" id="{CC36DB00-1D59-402D-BB76-5F223A60058D}"/>
              </a:ext>
            </a:extLst>
          </p:cNvPr>
          <p:cNvCxnSpPr>
            <a:cxnSpLocks/>
          </p:cNvCxnSpPr>
          <p:nvPr/>
        </p:nvCxnSpPr>
        <p:spPr>
          <a:xfrm flipH="1">
            <a:off x="10272464" y="3342302"/>
            <a:ext cx="458417" cy="866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箭头连接符 16">
            <a:extLst>
              <a:ext uri="{FF2B5EF4-FFF2-40B4-BE49-F238E27FC236}">
                <a16:creationId xmlns:a16="http://schemas.microsoft.com/office/drawing/2014/main" id="{D49FE432-068D-4911-8617-435EB2A30D0B}"/>
              </a:ext>
            </a:extLst>
          </p:cNvPr>
          <p:cNvCxnSpPr>
            <a:cxnSpLocks/>
          </p:cNvCxnSpPr>
          <p:nvPr/>
        </p:nvCxnSpPr>
        <p:spPr>
          <a:xfrm flipH="1">
            <a:off x="10363727" y="3385651"/>
            <a:ext cx="356695" cy="1255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文本框 23">
            <a:extLst>
              <a:ext uri="{FF2B5EF4-FFF2-40B4-BE49-F238E27FC236}">
                <a16:creationId xmlns:a16="http://schemas.microsoft.com/office/drawing/2014/main" id="{537D0873-99D0-4A0E-A5A6-88ABF93C0617}"/>
              </a:ext>
            </a:extLst>
          </p:cNvPr>
          <p:cNvSpPr txBox="1"/>
          <p:nvPr/>
        </p:nvSpPr>
        <p:spPr>
          <a:xfrm>
            <a:off x="7896200" y="4232622"/>
            <a:ext cx="32056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Full RPCs (with and without background)</a:t>
            </a:r>
            <a:endParaRPr lang="zh-CN" altLang="en-US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26" name="直接箭头连接符 25">
            <a:extLst>
              <a:ext uri="{FF2B5EF4-FFF2-40B4-BE49-F238E27FC236}">
                <a16:creationId xmlns:a16="http://schemas.microsoft.com/office/drawing/2014/main" id="{F9207127-D0EC-49FE-ADC9-DDBB3FEFF6D1}"/>
              </a:ext>
            </a:extLst>
          </p:cNvPr>
          <p:cNvCxnSpPr>
            <a:cxnSpLocks/>
          </p:cNvCxnSpPr>
          <p:nvPr/>
        </p:nvCxnSpPr>
        <p:spPr>
          <a:xfrm flipH="1" flipV="1">
            <a:off x="9122828" y="3690637"/>
            <a:ext cx="69516" cy="4604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文本框 27">
            <a:extLst>
              <a:ext uri="{FF2B5EF4-FFF2-40B4-BE49-F238E27FC236}">
                <a16:creationId xmlns:a16="http://schemas.microsoft.com/office/drawing/2014/main" id="{A218D6E7-C519-49F3-80E6-F0778EDD4860}"/>
              </a:ext>
            </a:extLst>
          </p:cNvPr>
          <p:cNvSpPr txBox="1"/>
          <p:nvPr/>
        </p:nvSpPr>
        <p:spPr>
          <a:xfrm>
            <a:off x="1997823" y="4232622"/>
            <a:ext cx="22322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10cm strip width</a:t>
            </a:r>
            <a:endParaRPr lang="zh-CN" altLang="en-US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30" name="直接箭头连接符 29">
            <a:extLst>
              <a:ext uri="{FF2B5EF4-FFF2-40B4-BE49-F238E27FC236}">
                <a16:creationId xmlns:a16="http://schemas.microsoft.com/office/drawing/2014/main" id="{596DC0C6-E0C4-40C9-AD88-F0E505592953}"/>
              </a:ext>
            </a:extLst>
          </p:cNvPr>
          <p:cNvCxnSpPr/>
          <p:nvPr/>
        </p:nvCxnSpPr>
        <p:spPr>
          <a:xfrm flipH="1" flipV="1">
            <a:off x="1991544" y="3920853"/>
            <a:ext cx="360040" cy="2302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文本框 30">
            <a:extLst>
              <a:ext uri="{FF2B5EF4-FFF2-40B4-BE49-F238E27FC236}">
                <a16:creationId xmlns:a16="http://schemas.microsoft.com/office/drawing/2014/main" id="{3A69E3DE-FFFD-4365-BEF7-C4D7AAE94C5D}"/>
              </a:ext>
            </a:extLst>
          </p:cNvPr>
          <p:cNvSpPr txBox="1"/>
          <p:nvPr/>
        </p:nvSpPr>
        <p:spPr>
          <a:xfrm>
            <a:off x="162556" y="3624652"/>
            <a:ext cx="16992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2cm strip width</a:t>
            </a:r>
            <a:endParaRPr lang="zh-CN" altLang="en-US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33" name="直接箭头连接符 32">
            <a:extLst>
              <a:ext uri="{FF2B5EF4-FFF2-40B4-BE49-F238E27FC236}">
                <a16:creationId xmlns:a16="http://schemas.microsoft.com/office/drawing/2014/main" id="{26784A7B-1CF3-44A5-B8AF-4D8A1DDADDD8}"/>
              </a:ext>
            </a:extLst>
          </p:cNvPr>
          <p:cNvCxnSpPr>
            <a:cxnSpLocks/>
          </p:cNvCxnSpPr>
          <p:nvPr/>
        </p:nvCxnSpPr>
        <p:spPr>
          <a:xfrm>
            <a:off x="1482037" y="3690637"/>
            <a:ext cx="238293" cy="1002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10152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EF84EA-FAED-2CC7-0710-15E6EA3129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8" descr="PPT内页副本1">
            <a:extLst>
              <a:ext uri="{FF2B5EF4-FFF2-40B4-BE49-F238E27FC236}">
                <a16:creationId xmlns:a16="http://schemas.microsoft.com/office/drawing/2014/main" id="{E5A10CB8-F892-9F7F-423F-0F3E62DA40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3" b="86456"/>
          <a:stretch/>
        </p:blipFill>
        <p:spPr bwMode="auto">
          <a:xfrm>
            <a:off x="0" y="0"/>
            <a:ext cx="12192000" cy="1052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9" name="Rectangle 11">
            <a:extLst>
              <a:ext uri="{FF2B5EF4-FFF2-40B4-BE49-F238E27FC236}">
                <a16:creationId xmlns:a16="http://schemas.microsoft.com/office/drawing/2014/main" id="{D1DEEEDB-640F-0D71-883E-28ABDD2A62E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297088"/>
            <a:ext cx="7274024" cy="563562"/>
          </a:xfrm>
        </p:spPr>
        <p:txBody>
          <a:bodyPr>
            <a:normAutofit/>
          </a:bodyPr>
          <a:lstStyle/>
          <a:p>
            <a:r>
              <a:rPr lang="zh-CN" altLang="en-US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探测器效率和死区</a:t>
            </a:r>
            <a:endParaRPr lang="zh-CN" altLang="zh-CN" sz="3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78" name="Rectangle 10">
            <a:extLst>
              <a:ext uri="{FF2B5EF4-FFF2-40B4-BE49-F238E27FC236}">
                <a16:creationId xmlns:a16="http://schemas.microsoft.com/office/drawing/2014/main" id="{671EE5E9-7906-D8A9-BC15-40F71EAF23B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38200" y="1844824"/>
            <a:ext cx="10515600" cy="4332139"/>
          </a:xfrm>
        </p:spPr>
        <p:txBody>
          <a:bodyPr>
            <a:normAutofit/>
          </a:bodyPr>
          <a:lstStyle/>
          <a:p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探测器效率和死区会直接导致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muon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径迹的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hit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丢失，对于</a:t>
            </a:r>
            <a:r>
              <a:rPr lang="el-GR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µ/π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鉴别效率有直接影响</a:t>
            </a:r>
            <a:endParaRPr lang="en-US" altLang="zh-CN" sz="1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需要更高的探测器效率和更小的死区，桶部中间探测器模块间隙也要沿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z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向交错排列</a:t>
            </a:r>
            <a:endParaRPr lang="en-US" altLang="zh-CN" sz="1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页脚占位符 1">
            <a:extLst>
              <a:ext uri="{FF2B5EF4-FFF2-40B4-BE49-F238E27FC236}">
                <a16:creationId xmlns:a16="http://schemas.microsoft.com/office/drawing/2014/main" id="{034948AC-39F6-E1E3-3DB5-8EE1D62FD7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Yulin Liu, USTC</a:t>
            </a:r>
            <a:endParaRPr lang="en-US" altLang="zh-CN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A4A19CE-44F3-946B-5338-6512E59F0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9F04B-5877-41F0-9C64-7B26430A3A52}" type="slidenum">
              <a:rPr lang="en-US" altLang="zh-CN" smtClean="0"/>
              <a:t>16</a:t>
            </a:fld>
            <a:endParaRPr lang="en-US" altLang="zh-CN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900C804B-CE72-B0CD-AF6B-9345992449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814" y="3341351"/>
            <a:ext cx="3418785" cy="2494946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213CD1EA-8D7A-A277-33F6-6D4501B7876E}"/>
              </a:ext>
            </a:extLst>
          </p:cNvPr>
          <p:cNvSpPr txBox="1"/>
          <p:nvPr/>
        </p:nvSpPr>
        <p:spPr>
          <a:xfrm>
            <a:off x="866935" y="5931797"/>
            <a:ext cx="36724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Compare of 100% and 95% detector efficiency</a:t>
            </a:r>
            <a:endParaRPr lang="zh-CN" altLang="en-US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4B849BC9-FAAF-4DC9-AA7C-76E119DF8669}"/>
              </a:ext>
            </a:extLst>
          </p:cNvPr>
          <p:cNvSpPr txBox="1"/>
          <p:nvPr/>
        </p:nvSpPr>
        <p:spPr>
          <a:xfrm>
            <a:off x="2860213" y="5582150"/>
            <a:ext cx="152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/>
              <a:t>Momentum (MeV)</a:t>
            </a:r>
            <a:endParaRPr lang="zh-CN" altLang="en-US" sz="1400" dirty="0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F24F56A5-B121-4DA5-B40F-84869761802D}"/>
              </a:ext>
            </a:extLst>
          </p:cNvPr>
          <p:cNvSpPr txBox="1"/>
          <p:nvPr/>
        </p:nvSpPr>
        <p:spPr>
          <a:xfrm>
            <a:off x="932888" y="3395856"/>
            <a:ext cx="1208891" cy="232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/>
              <a:t>Efficiency</a:t>
            </a:r>
            <a:endParaRPr lang="zh-CN" altLang="en-US" sz="1400" dirty="0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F19BABB0-8E11-4521-AF25-43BE60B60DC1}"/>
              </a:ext>
            </a:extLst>
          </p:cNvPr>
          <p:cNvSpPr txBox="1"/>
          <p:nvPr/>
        </p:nvSpPr>
        <p:spPr>
          <a:xfrm>
            <a:off x="2022376" y="4204088"/>
            <a:ext cx="20162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95% detector efficiency</a:t>
            </a:r>
            <a:endParaRPr lang="zh-CN" altLang="en-US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7" name="直接箭头连接符 16">
            <a:extLst>
              <a:ext uri="{FF2B5EF4-FFF2-40B4-BE49-F238E27FC236}">
                <a16:creationId xmlns:a16="http://schemas.microsoft.com/office/drawing/2014/main" id="{2FD6A4B5-31AA-4536-A31B-443C93B9DBAF}"/>
              </a:ext>
            </a:extLst>
          </p:cNvPr>
          <p:cNvCxnSpPr/>
          <p:nvPr/>
        </p:nvCxnSpPr>
        <p:spPr>
          <a:xfrm flipH="1" flipV="1">
            <a:off x="2207568" y="3807757"/>
            <a:ext cx="72008" cy="3413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文本框 17">
            <a:extLst>
              <a:ext uri="{FF2B5EF4-FFF2-40B4-BE49-F238E27FC236}">
                <a16:creationId xmlns:a16="http://schemas.microsoft.com/office/drawing/2014/main" id="{7A741CF8-044F-4DB0-A56E-DBD5A97B8DE0}"/>
              </a:ext>
            </a:extLst>
          </p:cNvPr>
          <p:cNvSpPr txBox="1"/>
          <p:nvPr/>
        </p:nvSpPr>
        <p:spPr>
          <a:xfrm>
            <a:off x="2141779" y="3103025"/>
            <a:ext cx="20162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100% detector efficiency</a:t>
            </a:r>
            <a:endParaRPr lang="zh-CN" altLang="en-US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20" name="直接箭头连接符 19">
            <a:extLst>
              <a:ext uri="{FF2B5EF4-FFF2-40B4-BE49-F238E27FC236}">
                <a16:creationId xmlns:a16="http://schemas.microsoft.com/office/drawing/2014/main" id="{C687986C-3126-49BE-96D7-94B43E9AA2B0}"/>
              </a:ext>
            </a:extLst>
          </p:cNvPr>
          <p:cNvCxnSpPr/>
          <p:nvPr/>
        </p:nvCxnSpPr>
        <p:spPr>
          <a:xfrm flipH="1">
            <a:off x="2207568" y="3380024"/>
            <a:ext cx="72008" cy="1553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图片 11">
            <a:extLst>
              <a:ext uri="{FF2B5EF4-FFF2-40B4-BE49-F238E27FC236}">
                <a16:creationId xmlns:a16="http://schemas.microsoft.com/office/drawing/2014/main" id="{A77B6DCA-F556-7A84-BC50-3D3E6B9132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36533" y="3290392"/>
            <a:ext cx="3650084" cy="2545905"/>
          </a:xfrm>
          <a:prstGeom prst="rect">
            <a:avLst/>
          </a:prstGeom>
        </p:spPr>
      </p:pic>
      <p:sp>
        <p:nvSpPr>
          <p:cNvPr id="43" name="矩形 42">
            <a:extLst>
              <a:ext uri="{FF2B5EF4-FFF2-40B4-BE49-F238E27FC236}">
                <a16:creationId xmlns:a16="http://schemas.microsoft.com/office/drawing/2014/main" id="{B47A1B5E-8292-9E2D-91EC-D3A9B3A8FA2E}"/>
              </a:ext>
            </a:extLst>
          </p:cNvPr>
          <p:cNvSpPr/>
          <p:nvPr/>
        </p:nvSpPr>
        <p:spPr>
          <a:xfrm>
            <a:off x="8493927" y="3283534"/>
            <a:ext cx="3054958" cy="43349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4" name="矩形: 圆角 43">
            <a:extLst>
              <a:ext uri="{FF2B5EF4-FFF2-40B4-BE49-F238E27FC236}">
                <a16:creationId xmlns:a16="http://schemas.microsoft.com/office/drawing/2014/main" id="{4BCDA65D-DD58-ED39-797C-4F37E1B86206}"/>
              </a:ext>
            </a:extLst>
          </p:cNvPr>
          <p:cNvSpPr/>
          <p:nvPr/>
        </p:nvSpPr>
        <p:spPr>
          <a:xfrm>
            <a:off x="8851993" y="4204088"/>
            <a:ext cx="1924528" cy="137806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3" name="组合 32">
            <a:extLst>
              <a:ext uri="{FF2B5EF4-FFF2-40B4-BE49-F238E27FC236}">
                <a16:creationId xmlns:a16="http://schemas.microsoft.com/office/drawing/2014/main" id="{E77E9B82-6638-2E04-6FAE-E66B33E1AC53}"/>
              </a:ext>
            </a:extLst>
          </p:cNvPr>
          <p:cNvGrpSpPr/>
          <p:nvPr/>
        </p:nvGrpSpPr>
        <p:grpSpPr>
          <a:xfrm>
            <a:off x="9053212" y="4329487"/>
            <a:ext cx="1507282" cy="359261"/>
            <a:chOff x="7905348" y="3151512"/>
            <a:chExt cx="1507282" cy="359261"/>
          </a:xfrm>
        </p:grpSpPr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9F47622E-26AA-4122-A7BA-F83D3E55C891}"/>
                </a:ext>
              </a:extLst>
            </p:cNvPr>
            <p:cNvSpPr/>
            <p:nvPr/>
          </p:nvSpPr>
          <p:spPr>
            <a:xfrm>
              <a:off x="7906142" y="3151513"/>
              <a:ext cx="720080" cy="55493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矩形 22">
              <a:extLst>
                <a:ext uri="{FF2B5EF4-FFF2-40B4-BE49-F238E27FC236}">
                  <a16:creationId xmlns:a16="http://schemas.microsoft.com/office/drawing/2014/main" id="{802A2F59-6C87-272C-08F2-4691D9EE8261}"/>
                </a:ext>
              </a:extLst>
            </p:cNvPr>
            <p:cNvSpPr/>
            <p:nvPr/>
          </p:nvSpPr>
          <p:spPr>
            <a:xfrm>
              <a:off x="8692550" y="3151512"/>
              <a:ext cx="720080" cy="55493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矩形 25">
              <a:extLst>
                <a:ext uri="{FF2B5EF4-FFF2-40B4-BE49-F238E27FC236}">
                  <a16:creationId xmlns:a16="http://schemas.microsoft.com/office/drawing/2014/main" id="{A541D438-1BE1-3B5B-7AC4-2761C3C5FF47}"/>
                </a:ext>
              </a:extLst>
            </p:cNvPr>
            <p:cNvSpPr/>
            <p:nvPr/>
          </p:nvSpPr>
          <p:spPr>
            <a:xfrm>
              <a:off x="7906142" y="3301848"/>
              <a:ext cx="720080" cy="55493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矩形 27">
              <a:extLst>
                <a:ext uri="{FF2B5EF4-FFF2-40B4-BE49-F238E27FC236}">
                  <a16:creationId xmlns:a16="http://schemas.microsoft.com/office/drawing/2014/main" id="{F28CBA95-C342-1A3F-B0DC-93D903C0E6BA}"/>
                </a:ext>
              </a:extLst>
            </p:cNvPr>
            <p:cNvSpPr/>
            <p:nvPr/>
          </p:nvSpPr>
          <p:spPr>
            <a:xfrm>
              <a:off x="8692550" y="3301847"/>
              <a:ext cx="720080" cy="55493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矩形 28">
              <a:extLst>
                <a:ext uri="{FF2B5EF4-FFF2-40B4-BE49-F238E27FC236}">
                  <a16:creationId xmlns:a16="http://schemas.microsoft.com/office/drawing/2014/main" id="{3FE42831-1F7F-22F4-2457-B066B5CB3E3A}"/>
                </a:ext>
              </a:extLst>
            </p:cNvPr>
            <p:cNvSpPr/>
            <p:nvPr/>
          </p:nvSpPr>
          <p:spPr>
            <a:xfrm>
              <a:off x="7906142" y="3455280"/>
              <a:ext cx="720080" cy="55493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" name="矩形 29">
              <a:extLst>
                <a:ext uri="{FF2B5EF4-FFF2-40B4-BE49-F238E27FC236}">
                  <a16:creationId xmlns:a16="http://schemas.microsoft.com/office/drawing/2014/main" id="{E88851D9-49DF-69F6-A10E-26D8BC343493}"/>
                </a:ext>
              </a:extLst>
            </p:cNvPr>
            <p:cNvSpPr/>
            <p:nvPr/>
          </p:nvSpPr>
          <p:spPr>
            <a:xfrm>
              <a:off x="8692550" y="3455279"/>
              <a:ext cx="720080" cy="55493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矩形 30">
              <a:extLst>
                <a:ext uri="{FF2B5EF4-FFF2-40B4-BE49-F238E27FC236}">
                  <a16:creationId xmlns:a16="http://schemas.microsoft.com/office/drawing/2014/main" id="{36D69F2D-EE9B-0039-93BD-DE3B1ABE9C4E}"/>
                </a:ext>
              </a:extLst>
            </p:cNvPr>
            <p:cNvSpPr/>
            <p:nvPr/>
          </p:nvSpPr>
          <p:spPr>
            <a:xfrm>
              <a:off x="7905348" y="3229838"/>
              <a:ext cx="1507282" cy="55493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矩形 31">
              <a:extLst>
                <a:ext uri="{FF2B5EF4-FFF2-40B4-BE49-F238E27FC236}">
                  <a16:creationId xmlns:a16="http://schemas.microsoft.com/office/drawing/2014/main" id="{19272553-AC8D-A903-7F83-6362AF757667}"/>
                </a:ext>
              </a:extLst>
            </p:cNvPr>
            <p:cNvSpPr/>
            <p:nvPr/>
          </p:nvSpPr>
          <p:spPr>
            <a:xfrm>
              <a:off x="7905348" y="3382238"/>
              <a:ext cx="1507282" cy="55493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9CF27771-6AF1-17F2-4987-0FA75A05DD44}"/>
              </a:ext>
            </a:extLst>
          </p:cNvPr>
          <p:cNvGrpSpPr/>
          <p:nvPr/>
        </p:nvGrpSpPr>
        <p:grpSpPr>
          <a:xfrm>
            <a:off x="9049315" y="5114176"/>
            <a:ext cx="1507282" cy="359261"/>
            <a:chOff x="7905348" y="3151512"/>
            <a:chExt cx="1507282" cy="359261"/>
          </a:xfrm>
        </p:grpSpPr>
        <p:sp>
          <p:nvSpPr>
            <p:cNvPr id="35" name="矩形 34">
              <a:extLst>
                <a:ext uri="{FF2B5EF4-FFF2-40B4-BE49-F238E27FC236}">
                  <a16:creationId xmlns:a16="http://schemas.microsoft.com/office/drawing/2014/main" id="{0C4BB702-52D2-1C0A-9551-D22D4B92EA2A}"/>
                </a:ext>
              </a:extLst>
            </p:cNvPr>
            <p:cNvSpPr/>
            <p:nvPr/>
          </p:nvSpPr>
          <p:spPr>
            <a:xfrm>
              <a:off x="7906141" y="3151513"/>
              <a:ext cx="841849" cy="51338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" name="矩形 35">
              <a:extLst>
                <a:ext uri="{FF2B5EF4-FFF2-40B4-BE49-F238E27FC236}">
                  <a16:creationId xmlns:a16="http://schemas.microsoft.com/office/drawing/2014/main" id="{0E0B778B-D565-599D-2321-58762B159990}"/>
                </a:ext>
              </a:extLst>
            </p:cNvPr>
            <p:cNvSpPr/>
            <p:nvPr/>
          </p:nvSpPr>
          <p:spPr>
            <a:xfrm>
              <a:off x="8788222" y="3151512"/>
              <a:ext cx="624407" cy="51339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" name="矩形 36">
              <a:extLst>
                <a:ext uri="{FF2B5EF4-FFF2-40B4-BE49-F238E27FC236}">
                  <a16:creationId xmlns:a16="http://schemas.microsoft.com/office/drawing/2014/main" id="{3271623D-F283-B157-B7B1-2403C0C948DF}"/>
                </a:ext>
              </a:extLst>
            </p:cNvPr>
            <p:cNvSpPr/>
            <p:nvPr/>
          </p:nvSpPr>
          <p:spPr>
            <a:xfrm>
              <a:off x="7906142" y="3301849"/>
              <a:ext cx="553817" cy="55492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矩形 37">
              <a:extLst>
                <a:ext uri="{FF2B5EF4-FFF2-40B4-BE49-F238E27FC236}">
                  <a16:creationId xmlns:a16="http://schemas.microsoft.com/office/drawing/2014/main" id="{6E179D1C-12F2-7970-1B23-5AEA233D02CC}"/>
                </a:ext>
              </a:extLst>
            </p:cNvPr>
            <p:cNvSpPr/>
            <p:nvPr/>
          </p:nvSpPr>
          <p:spPr>
            <a:xfrm>
              <a:off x="8501036" y="3301847"/>
              <a:ext cx="911594" cy="50953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9" name="矩形 38">
              <a:extLst>
                <a:ext uri="{FF2B5EF4-FFF2-40B4-BE49-F238E27FC236}">
                  <a16:creationId xmlns:a16="http://schemas.microsoft.com/office/drawing/2014/main" id="{DB7FC71E-75ED-9B29-EE1D-1BEC613D255A}"/>
                </a:ext>
              </a:extLst>
            </p:cNvPr>
            <p:cNvSpPr/>
            <p:nvPr/>
          </p:nvSpPr>
          <p:spPr>
            <a:xfrm>
              <a:off x="7906142" y="3455281"/>
              <a:ext cx="841848" cy="55492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0" name="矩形 39">
              <a:extLst>
                <a:ext uri="{FF2B5EF4-FFF2-40B4-BE49-F238E27FC236}">
                  <a16:creationId xmlns:a16="http://schemas.microsoft.com/office/drawing/2014/main" id="{FC09E930-659F-8DCF-41FC-6A8E581CCF90}"/>
                </a:ext>
              </a:extLst>
            </p:cNvPr>
            <p:cNvSpPr/>
            <p:nvPr/>
          </p:nvSpPr>
          <p:spPr>
            <a:xfrm>
              <a:off x="8788222" y="3455279"/>
              <a:ext cx="624408" cy="55493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1" name="矩形 40">
              <a:extLst>
                <a:ext uri="{FF2B5EF4-FFF2-40B4-BE49-F238E27FC236}">
                  <a16:creationId xmlns:a16="http://schemas.microsoft.com/office/drawing/2014/main" id="{D340718C-F769-35EE-09B7-31E7EACD7E10}"/>
                </a:ext>
              </a:extLst>
            </p:cNvPr>
            <p:cNvSpPr/>
            <p:nvPr/>
          </p:nvSpPr>
          <p:spPr>
            <a:xfrm>
              <a:off x="7905348" y="3229838"/>
              <a:ext cx="1507282" cy="55493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" name="矩形 41">
              <a:extLst>
                <a:ext uri="{FF2B5EF4-FFF2-40B4-BE49-F238E27FC236}">
                  <a16:creationId xmlns:a16="http://schemas.microsoft.com/office/drawing/2014/main" id="{4B19FAD1-E867-455D-C5C9-FAFD36D87437}"/>
                </a:ext>
              </a:extLst>
            </p:cNvPr>
            <p:cNvSpPr/>
            <p:nvPr/>
          </p:nvSpPr>
          <p:spPr>
            <a:xfrm>
              <a:off x="7905348" y="3382238"/>
              <a:ext cx="1507282" cy="55493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5" name="箭头: 下 44">
            <a:extLst>
              <a:ext uri="{FF2B5EF4-FFF2-40B4-BE49-F238E27FC236}">
                <a16:creationId xmlns:a16="http://schemas.microsoft.com/office/drawing/2014/main" id="{57250C76-AF3C-7835-44A6-817C572C6586}"/>
              </a:ext>
            </a:extLst>
          </p:cNvPr>
          <p:cNvSpPr/>
          <p:nvPr/>
        </p:nvSpPr>
        <p:spPr>
          <a:xfrm>
            <a:off x="9526750" y="4798587"/>
            <a:ext cx="598773" cy="21868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47" name="直接箭头连接符 46">
            <a:extLst>
              <a:ext uri="{FF2B5EF4-FFF2-40B4-BE49-F238E27FC236}">
                <a16:creationId xmlns:a16="http://schemas.microsoft.com/office/drawing/2014/main" id="{D336F25B-D7D3-81FD-87A6-11E44C304ED3}"/>
              </a:ext>
            </a:extLst>
          </p:cNvPr>
          <p:cNvCxnSpPr/>
          <p:nvPr/>
        </p:nvCxnSpPr>
        <p:spPr>
          <a:xfrm flipH="1">
            <a:off x="9891957" y="3807757"/>
            <a:ext cx="40232" cy="26931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文本框 47">
            <a:extLst>
              <a:ext uri="{FF2B5EF4-FFF2-40B4-BE49-F238E27FC236}">
                <a16:creationId xmlns:a16="http://schemas.microsoft.com/office/drawing/2014/main" id="{90146431-F678-8C04-92A7-A235D095A65A}"/>
              </a:ext>
            </a:extLst>
          </p:cNvPr>
          <p:cNvSpPr txBox="1"/>
          <p:nvPr/>
        </p:nvSpPr>
        <p:spPr>
          <a:xfrm>
            <a:off x="9170628" y="5937104"/>
            <a:ext cx="27719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模块间隙交错排列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BAC4BE42-8373-C1FC-2021-474EDD84DBF8}"/>
              </a:ext>
            </a:extLst>
          </p:cNvPr>
          <p:cNvGrpSpPr/>
          <p:nvPr/>
        </p:nvGrpSpPr>
        <p:grpSpPr>
          <a:xfrm>
            <a:off x="4457308" y="3040553"/>
            <a:ext cx="3894207" cy="3315797"/>
            <a:chOff x="7871021" y="3040553"/>
            <a:chExt cx="3894207" cy="3315797"/>
          </a:xfrm>
        </p:grpSpPr>
        <p:pic>
          <p:nvPicPr>
            <p:cNvPr id="49" name="图片 48">
              <a:extLst>
                <a:ext uri="{FF2B5EF4-FFF2-40B4-BE49-F238E27FC236}">
                  <a16:creationId xmlns:a16="http://schemas.microsoft.com/office/drawing/2014/main" id="{B8BDCE5F-5751-09DB-14BA-0636DB8ADC1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71406" y="3339254"/>
              <a:ext cx="3418780" cy="2494945"/>
            </a:xfrm>
            <a:prstGeom prst="rect">
              <a:avLst/>
            </a:prstGeom>
          </p:spPr>
        </p:pic>
        <p:sp>
          <p:nvSpPr>
            <p:cNvPr id="50" name="文本框 49">
              <a:extLst>
                <a:ext uri="{FF2B5EF4-FFF2-40B4-BE49-F238E27FC236}">
                  <a16:creationId xmlns:a16="http://schemas.microsoft.com/office/drawing/2014/main" id="{84CD338F-45AC-53EB-B579-CE40321C9439}"/>
                </a:ext>
              </a:extLst>
            </p:cNvPr>
            <p:cNvSpPr txBox="1"/>
            <p:nvPr/>
          </p:nvSpPr>
          <p:spPr>
            <a:xfrm>
              <a:off x="8426244" y="5894685"/>
              <a:ext cx="230910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Compare of detector with and without dead area</a:t>
              </a:r>
              <a:endPara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1" name="文本框 50">
              <a:extLst>
                <a:ext uri="{FF2B5EF4-FFF2-40B4-BE49-F238E27FC236}">
                  <a16:creationId xmlns:a16="http://schemas.microsoft.com/office/drawing/2014/main" id="{413A48C9-CE0C-ADF2-2F2F-84710DF8343E}"/>
                </a:ext>
              </a:extLst>
            </p:cNvPr>
            <p:cNvSpPr txBox="1"/>
            <p:nvPr/>
          </p:nvSpPr>
          <p:spPr>
            <a:xfrm>
              <a:off x="9798346" y="5489184"/>
              <a:ext cx="1524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/>
                <a:t>Momentum (MeV)</a:t>
              </a:r>
              <a:endParaRPr lang="zh-CN" altLang="en-US" sz="1400" dirty="0"/>
            </a:p>
          </p:txBody>
        </p:sp>
        <p:sp>
          <p:nvSpPr>
            <p:cNvPr id="52" name="文本框 51">
              <a:extLst>
                <a:ext uri="{FF2B5EF4-FFF2-40B4-BE49-F238E27FC236}">
                  <a16:creationId xmlns:a16="http://schemas.microsoft.com/office/drawing/2014/main" id="{443EE7C7-18DF-4C28-053D-562B3BA68574}"/>
                </a:ext>
              </a:extLst>
            </p:cNvPr>
            <p:cNvSpPr txBox="1"/>
            <p:nvPr/>
          </p:nvSpPr>
          <p:spPr>
            <a:xfrm>
              <a:off x="7871021" y="3302890"/>
              <a:ext cx="1208891" cy="2325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/>
                <a:t>Efficiency</a:t>
              </a:r>
              <a:endParaRPr lang="zh-CN" altLang="en-US" sz="1400" dirty="0"/>
            </a:p>
          </p:txBody>
        </p:sp>
        <p:sp>
          <p:nvSpPr>
            <p:cNvPr id="53" name="文本框 52">
              <a:extLst>
                <a:ext uri="{FF2B5EF4-FFF2-40B4-BE49-F238E27FC236}">
                  <a16:creationId xmlns:a16="http://schemas.microsoft.com/office/drawing/2014/main" id="{5D4E83D0-9C32-D6C0-ACF3-4C07D4FC20D8}"/>
                </a:ext>
              </a:extLst>
            </p:cNvPr>
            <p:cNvSpPr txBox="1"/>
            <p:nvPr/>
          </p:nvSpPr>
          <p:spPr>
            <a:xfrm>
              <a:off x="8859521" y="4351587"/>
              <a:ext cx="268935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zh-CN" sz="12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Detector with dead area</a:t>
              </a:r>
              <a:endPara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54" name="直接箭头连接符 53">
              <a:extLst>
                <a:ext uri="{FF2B5EF4-FFF2-40B4-BE49-F238E27FC236}">
                  <a16:creationId xmlns:a16="http://schemas.microsoft.com/office/drawing/2014/main" id="{493DE5A8-AA97-650B-BAA6-5F035D98F773}"/>
                </a:ext>
              </a:extLst>
            </p:cNvPr>
            <p:cNvCxnSpPr/>
            <p:nvPr/>
          </p:nvCxnSpPr>
          <p:spPr>
            <a:xfrm flipH="1" flipV="1">
              <a:off x="9336360" y="3978418"/>
              <a:ext cx="72008" cy="29730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文本框 54">
              <a:extLst>
                <a:ext uri="{FF2B5EF4-FFF2-40B4-BE49-F238E27FC236}">
                  <a16:creationId xmlns:a16="http://schemas.microsoft.com/office/drawing/2014/main" id="{E466F08E-5B66-4D62-475E-2017C00947B8}"/>
                </a:ext>
              </a:extLst>
            </p:cNvPr>
            <p:cNvSpPr txBox="1"/>
            <p:nvPr/>
          </p:nvSpPr>
          <p:spPr>
            <a:xfrm>
              <a:off x="9075870" y="3040553"/>
              <a:ext cx="268935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zh-CN" sz="12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Detector without dead area</a:t>
              </a:r>
              <a:endPara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56" name="直接箭头连接符 55">
              <a:extLst>
                <a:ext uri="{FF2B5EF4-FFF2-40B4-BE49-F238E27FC236}">
                  <a16:creationId xmlns:a16="http://schemas.microsoft.com/office/drawing/2014/main" id="{0E8A8698-C274-E010-AA16-A7F74D1C943D}"/>
                </a:ext>
              </a:extLst>
            </p:cNvPr>
            <p:cNvCxnSpPr/>
            <p:nvPr/>
          </p:nvCxnSpPr>
          <p:spPr>
            <a:xfrm flipH="1">
              <a:off x="9336360" y="3296682"/>
              <a:ext cx="36004" cy="33168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215509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E02F-BD22-DC89-FEA4-BDFC9F6F77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8" descr="PPT内页副本1">
            <a:extLst>
              <a:ext uri="{FF2B5EF4-FFF2-40B4-BE49-F238E27FC236}">
                <a16:creationId xmlns:a16="http://schemas.microsoft.com/office/drawing/2014/main" id="{E38F7A34-10C9-596B-9FBB-DA44D15A87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3" b="86456"/>
          <a:stretch/>
        </p:blipFill>
        <p:spPr bwMode="auto">
          <a:xfrm>
            <a:off x="0" y="0"/>
            <a:ext cx="12192000" cy="1052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9" name="Rectangle 11">
            <a:extLst>
              <a:ext uri="{FF2B5EF4-FFF2-40B4-BE49-F238E27FC236}">
                <a16:creationId xmlns:a16="http://schemas.microsoft.com/office/drawing/2014/main" id="{FF3FD3AB-4DE5-3435-C934-80A72B72E6D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297088"/>
            <a:ext cx="6481936" cy="563562"/>
          </a:xfrm>
        </p:spPr>
        <p:txBody>
          <a:bodyPr/>
          <a:lstStyle/>
          <a:p>
            <a:pPr algn="l"/>
            <a:r>
              <a:rPr lang="zh-CN" altLang="en-US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目录</a:t>
            </a:r>
            <a:endParaRPr lang="zh-CN" altLang="zh-CN" sz="3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3" name="内容占位符 2">
            <a:extLst>
              <a:ext uri="{FF2B5EF4-FFF2-40B4-BE49-F238E27FC236}">
                <a16:creationId xmlns:a16="http://schemas.microsoft.com/office/drawing/2014/main" id="{FBFC7EA6-3543-7362-A0B9-17FD9E55241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48619623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页脚占位符 1">
            <a:extLst>
              <a:ext uri="{FF2B5EF4-FFF2-40B4-BE49-F238E27FC236}">
                <a16:creationId xmlns:a16="http://schemas.microsoft.com/office/drawing/2014/main" id="{3A7948A1-72EB-C7A8-2C35-743FFD7173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 dirty="0"/>
              <a:t>刘昱林</a:t>
            </a:r>
            <a:r>
              <a:rPr lang="en-US" altLang="zh-CN" dirty="0"/>
              <a:t>, USTC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0A5C862-0B4A-0565-F281-A8F3F3AC9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9F04B-5877-41F0-9C64-7B26430A3A52}" type="slidenum">
              <a:rPr lang="en-US" altLang="zh-CN" smtClean="0"/>
              <a:t>17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972840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E3ADE9-B800-43CB-89A9-64E04425FF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8" descr="PPT内页副本1">
            <a:extLst>
              <a:ext uri="{FF2B5EF4-FFF2-40B4-BE49-F238E27FC236}">
                <a16:creationId xmlns:a16="http://schemas.microsoft.com/office/drawing/2014/main" id="{3AF3CD01-1B0E-D30A-EBBB-A876B985948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3" b="86456"/>
          <a:stretch/>
        </p:blipFill>
        <p:spPr bwMode="auto">
          <a:xfrm>
            <a:off x="0" y="0"/>
            <a:ext cx="12192000" cy="1052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9" name="Rectangle 11">
            <a:extLst>
              <a:ext uri="{FF2B5EF4-FFF2-40B4-BE49-F238E27FC236}">
                <a16:creationId xmlns:a16="http://schemas.microsoft.com/office/drawing/2014/main" id="{7BBF3D95-7410-8EC7-C58E-5422DBCBBD0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297088"/>
            <a:ext cx="6481936" cy="563562"/>
          </a:xfrm>
        </p:spPr>
        <p:txBody>
          <a:bodyPr/>
          <a:lstStyle/>
          <a:p>
            <a:r>
              <a:rPr lang="zh-CN" altLang="en-US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鉴别结果</a:t>
            </a:r>
            <a:endParaRPr lang="zh-CN" altLang="zh-CN" sz="3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78" name="Rectangle 10">
            <a:extLst>
              <a:ext uri="{FF2B5EF4-FFF2-40B4-BE49-F238E27FC236}">
                <a16:creationId xmlns:a16="http://schemas.microsoft.com/office/drawing/2014/main" id="{3BC76E16-9D57-57EC-1E9E-9024DA1F7D4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70166" y="2276871"/>
            <a:ext cx="4489730" cy="3628079"/>
          </a:xfrm>
        </p:spPr>
        <p:txBody>
          <a:bodyPr>
            <a:normAutofit/>
          </a:bodyPr>
          <a:lstStyle/>
          <a:p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扫描</a:t>
            </a:r>
            <a:r>
              <a:rPr lang="el-GR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µ/π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的鉴别效率</a:t>
            </a:r>
            <a:endParaRPr lang="en-US" altLang="zh-CN" sz="1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/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探测器：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5RPC+10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塑闪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/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Theta: 20°~90°</a:t>
            </a:r>
          </a:p>
          <a:p>
            <a:pPr lvl="1"/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动量：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400~2500MeV</a:t>
            </a:r>
          </a:p>
          <a:p>
            <a:pPr lvl="1"/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考虑了探测器效率，轭铁、铝壳和电子学死区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/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使用最新的全几何，其中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ECAL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添加支撑结构，磁铁更新完整结构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/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当动量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&gt;1000MeV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时，鉴别效率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&gt;95%</a:t>
            </a:r>
          </a:p>
        </p:txBody>
      </p:sp>
      <p:sp>
        <p:nvSpPr>
          <p:cNvPr id="2" name="页脚占位符 1">
            <a:extLst>
              <a:ext uri="{FF2B5EF4-FFF2-40B4-BE49-F238E27FC236}">
                <a16:creationId xmlns:a16="http://schemas.microsoft.com/office/drawing/2014/main" id="{6DB32EFE-5574-271B-4260-6AED52500B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Yulin Liu, USTC</a:t>
            </a:r>
            <a:endParaRPr lang="en-US" altLang="zh-CN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6FC9E35-51B6-ECC2-2F53-6FBDA75FF0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9F04B-5877-41F0-9C64-7B26430A3A52}" type="slidenum">
              <a:rPr lang="en-US" altLang="zh-CN" smtClean="0"/>
              <a:t>18</a:t>
            </a:fld>
            <a:endParaRPr lang="en-US" altLang="zh-CN" dirty="0"/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F9EFBA0E-50B4-50BF-E9C3-0C7F7EC04244}"/>
              </a:ext>
            </a:extLst>
          </p:cNvPr>
          <p:cNvSpPr txBox="1"/>
          <p:nvPr/>
        </p:nvSpPr>
        <p:spPr>
          <a:xfrm>
            <a:off x="7495194" y="5550617"/>
            <a:ext cx="30963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With background</a:t>
            </a:r>
          </a:p>
          <a:p>
            <a:pPr algn="ctr"/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Efficiency of </a:t>
            </a:r>
            <a:r>
              <a:rPr lang="el-GR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µ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el-GR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/π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+ @ supp=30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4FE130F8-4CB1-8870-39E3-4181BAE6A4E5}"/>
              </a:ext>
            </a:extLst>
          </p:cNvPr>
          <p:cNvSpPr txBox="1"/>
          <p:nvPr/>
        </p:nvSpPr>
        <p:spPr>
          <a:xfrm>
            <a:off x="6346316" y="1681076"/>
            <a:ext cx="10631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Theta</a:t>
            </a:r>
            <a:endParaRPr lang="zh-CN" altLang="en-US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BE9254BF-E088-AA36-196D-A368FA45A60C}"/>
              </a:ext>
            </a:extLst>
          </p:cNvPr>
          <p:cNvSpPr txBox="1"/>
          <p:nvPr/>
        </p:nvSpPr>
        <p:spPr>
          <a:xfrm>
            <a:off x="10173928" y="5366041"/>
            <a:ext cx="17993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Momentum (MeV)</a:t>
            </a:r>
            <a:endParaRPr lang="zh-CN" altLang="en-US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7C30701F-ED81-4B82-FA21-12B47224D0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6316" y="1933705"/>
            <a:ext cx="5472608" cy="3505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3009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52EEA3-20B6-F0BF-35B4-E3EA0ED896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8" descr="PPT内页副本1">
            <a:extLst>
              <a:ext uri="{FF2B5EF4-FFF2-40B4-BE49-F238E27FC236}">
                <a16:creationId xmlns:a16="http://schemas.microsoft.com/office/drawing/2014/main" id="{71133669-08D8-FC2F-EDB2-D734B6A995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3" b="86456"/>
          <a:stretch/>
        </p:blipFill>
        <p:spPr bwMode="auto">
          <a:xfrm>
            <a:off x="0" y="0"/>
            <a:ext cx="12192000" cy="1052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9" name="Rectangle 11">
            <a:extLst>
              <a:ext uri="{FF2B5EF4-FFF2-40B4-BE49-F238E27FC236}">
                <a16:creationId xmlns:a16="http://schemas.microsoft.com/office/drawing/2014/main" id="{EC0FFBA0-8735-F919-B401-C38F86A9FE8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297088"/>
            <a:ext cx="6481936" cy="563562"/>
          </a:xfrm>
        </p:spPr>
        <p:txBody>
          <a:bodyPr/>
          <a:lstStyle/>
          <a:p>
            <a:r>
              <a:rPr lang="zh-CN" altLang="en-US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鉴别效果</a:t>
            </a:r>
            <a:endParaRPr lang="zh-CN" altLang="zh-CN" sz="3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78" name="Rectangle 10">
            <a:extLst>
              <a:ext uri="{FF2B5EF4-FFF2-40B4-BE49-F238E27FC236}">
                <a16:creationId xmlns:a16="http://schemas.microsoft.com/office/drawing/2014/main" id="{4A3E3435-5212-D980-24BC-49068BE5CA1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38200" y="1825625"/>
            <a:ext cx="6769968" cy="4351338"/>
          </a:xfrm>
        </p:spPr>
        <p:txBody>
          <a:bodyPr>
            <a:normAutofit/>
          </a:bodyPr>
          <a:lstStyle/>
          <a:p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扫描中性粒子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(n, kaon0L)/γ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的探测效率和鉴别效率</a:t>
            </a:r>
            <a:endParaRPr lang="en-US" altLang="zh-CN" sz="1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/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MUD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几何不变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/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Theta: 20°~90°</a:t>
            </a:r>
          </a:p>
          <a:p>
            <a:pPr lvl="1"/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动量：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0~2000MeV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均匀混合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/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大部分角度下，鉴别效率为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85%~95%</a:t>
            </a:r>
          </a:p>
        </p:txBody>
      </p:sp>
      <p:sp>
        <p:nvSpPr>
          <p:cNvPr id="2" name="页脚占位符 1">
            <a:extLst>
              <a:ext uri="{FF2B5EF4-FFF2-40B4-BE49-F238E27FC236}">
                <a16:creationId xmlns:a16="http://schemas.microsoft.com/office/drawing/2014/main" id="{2295EC3E-EE83-F972-760B-718274EEED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 dirty="0"/>
              <a:t>刘昱林</a:t>
            </a:r>
            <a:r>
              <a:rPr lang="en-US" altLang="zh-CN" dirty="0"/>
              <a:t>, USTC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AECA3E4-01EE-8929-1DBA-ED32CA9F8F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9F04B-5877-41F0-9C64-7B26430A3A52}" type="slidenum">
              <a:rPr lang="en-US" altLang="zh-CN" smtClean="0"/>
              <a:t>19</a:t>
            </a:fld>
            <a:endParaRPr lang="en-US" altLang="zh-CN" dirty="0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2F1F20FB-275E-5747-8ADE-708472D850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376" y="3519571"/>
            <a:ext cx="2854164" cy="2020008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B1FB090B-1236-B766-B466-7C4E453EA9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31704" y="3552342"/>
            <a:ext cx="2838748" cy="1995644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25ED7406-FA98-12F8-4D02-8024694FF3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25319" y="1990293"/>
            <a:ext cx="4922728" cy="3564183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C05EAA15-8855-A98B-F5B8-218D51FA689A}"/>
              </a:ext>
            </a:extLst>
          </p:cNvPr>
          <p:cNvSpPr txBox="1"/>
          <p:nvPr/>
        </p:nvSpPr>
        <p:spPr>
          <a:xfrm>
            <a:off x="2135560" y="3726400"/>
            <a:ext cx="15115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neutron</a:t>
            </a:r>
            <a:endParaRPr lang="zh-CN" altLang="en-US" sz="16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4C92D2FC-CA13-4FC1-D947-DFC9100FF067}"/>
              </a:ext>
            </a:extLst>
          </p:cNvPr>
          <p:cNvSpPr txBox="1"/>
          <p:nvPr/>
        </p:nvSpPr>
        <p:spPr>
          <a:xfrm>
            <a:off x="5087888" y="3726400"/>
            <a:ext cx="190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kaon0L</a:t>
            </a:r>
            <a:endParaRPr lang="zh-CN" altLang="en-US" sz="16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283E0A3A-E79D-8BBF-A9DE-8BBC0FB5F516}"/>
              </a:ext>
            </a:extLst>
          </p:cNvPr>
          <p:cNvSpPr txBox="1"/>
          <p:nvPr/>
        </p:nvSpPr>
        <p:spPr>
          <a:xfrm>
            <a:off x="479376" y="3296183"/>
            <a:ext cx="10631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Theta</a:t>
            </a:r>
            <a:endParaRPr lang="zh-CN" altLang="en-US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3D49617B-9585-D9E6-80EC-DC2B09C69F95}"/>
              </a:ext>
            </a:extLst>
          </p:cNvPr>
          <p:cNvSpPr txBox="1"/>
          <p:nvPr/>
        </p:nvSpPr>
        <p:spPr>
          <a:xfrm>
            <a:off x="1806367" y="5528265"/>
            <a:ext cx="17993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Momentum (MeV)</a:t>
            </a:r>
            <a:endParaRPr lang="zh-CN" altLang="en-US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FC2AA9F5-C118-9734-88BB-ED6933035A39}"/>
              </a:ext>
            </a:extLst>
          </p:cNvPr>
          <p:cNvSpPr txBox="1"/>
          <p:nvPr/>
        </p:nvSpPr>
        <p:spPr>
          <a:xfrm>
            <a:off x="7207634" y="1818239"/>
            <a:ext cx="16966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Identify efficiency</a:t>
            </a:r>
            <a:endParaRPr lang="zh-CN" altLang="en-US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E2B6A659-192C-9DCD-2FD3-44E93E4069F4}"/>
              </a:ext>
            </a:extLst>
          </p:cNvPr>
          <p:cNvSpPr txBox="1"/>
          <p:nvPr/>
        </p:nvSpPr>
        <p:spPr>
          <a:xfrm>
            <a:off x="4922410" y="5526176"/>
            <a:ext cx="17993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Momentum (MeV)</a:t>
            </a:r>
            <a:endParaRPr lang="zh-CN" altLang="en-US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5BEE3D7C-0974-B41B-BB71-392EB2E839BB}"/>
              </a:ext>
            </a:extLst>
          </p:cNvPr>
          <p:cNvSpPr txBox="1"/>
          <p:nvPr/>
        </p:nvSpPr>
        <p:spPr>
          <a:xfrm>
            <a:off x="1141579" y="5804991"/>
            <a:ext cx="4680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中性粒子探测效率</a:t>
            </a:r>
            <a:endPara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ECAL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和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MUD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联合重建出中性粒子的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event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数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总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event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数）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2242C633-A73F-5D41-A5E4-333C7D1BD2DE}"/>
              </a:ext>
            </a:extLst>
          </p:cNvPr>
          <p:cNvSpPr txBox="1"/>
          <p:nvPr/>
        </p:nvSpPr>
        <p:spPr>
          <a:xfrm>
            <a:off x="10776520" y="5528265"/>
            <a:ext cx="12750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Theta(deg)</a:t>
            </a:r>
            <a:endParaRPr lang="zh-CN" altLang="en-US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39A2E1F8-C1B2-50AE-5D2B-25FA302FEF13}"/>
              </a:ext>
            </a:extLst>
          </p:cNvPr>
          <p:cNvSpPr txBox="1"/>
          <p:nvPr/>
        </p:nvSpPr>
        <p:spPr>
          <a:xfrm>
            <a:off x="3431704" y="3292947"/>
            <a:ext cx="10631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Theta</a:t>
            </a:r>
            <a:endParaRPr lang="zh-CN" altLang="en-US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73CD75F1-A24D-FB70-7913-5308E7559639}"/>
              </a:ext>
            </a:extLst>
          </p:cNvPr>
          <p:cNvSpPr txBox="1"/>
          <p:nvPr/>
        </p:nvSpPr>
        <p:spPr>
          <a:xfrm>
            <a:off x="8153400" y="5767640"/>
            <a:ext cx="28815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(n, kaon0L)/γ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鉴别效率 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@ supp=30</a:t>
            </a:r>
          </a:p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（已重建出中性粒子）</a:t>
            </a:r>
          </a:p>
        </p:txBody>
      </p:sp>
    </p:spTree>
    <p:extLst>
      <p:ext uri="{BB962C8B-B14F-4D97-AF65-F5344CB8AC3E}">
        <p14:creationId xmlns:p14="http://schemas.microsoft.com/office/powerpoint/2010/main" val="25041899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8" descr="PPT内页副本1">
            <a:extLst>
              <a:ext uri="{FF2B5EF4-FFF2-40B4-BE49-F238E27FC236}">
                <a16:creationId xmlns:a16="http://schemas.microsoft.com/office/drawing/2014/main" id="{775852D9-AE7F-4445-A014-63CBB72694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3" b="86456"/>
          <a:stretch/>
        </p:blipFill>
        <p:spPr bwMode="auto">
          <a:xfrm>
            <a:off x="0" y="0"/>
            <a:ext cx="12192000" cy="1052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9" name="Rectangle 11"/>
          <p:cNvSpPr>
            <a:spLocks noGrp="1" noChangeArrowheads="1"/>
          </p:cNvSpPr>
          <p:nvPr>
            <p:ph type="title"/>
          </p:nvPr>
        </p:nvSpPr>
        <p:spPr>
          <a:xfrm>
            <a:off x="838200" y="297088"/>
            <a:ext cx="6481936" cy="563562"/>
          </a:xfrm>
        </p:spPr>
        <p:txBody>
          <a:bodyPr/>
          <a:lstStyle/>
          <a:p>
            <a:pPr algn="l"/>
            <a:r>
              <a:rPr lang="zh-CN" altLang="en-US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目录</a:t>
            </a:r>
            <a:endParaRPr lang="zh-CN" altLang="zh-CN" sz="3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3" name="内容占位符 2">
            <a:extLst>
              <a:ext uri="{FF2B5EF4-FFF2-40B4-BE49-F238E27FC236}">
                <a16:creationId xmlns:a16="http://schemas.microsoft.com/office/drawing/2014/main" id="{B73909B8-3EC1-4A55-ABE2-57A1868C44D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7474743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页脚占位符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 dirty="0"/>
              <a:t>刘昱林</a:t>
            </a:r>
            <a:r>
              <a:rPr lang="en-US" altLang="zh-CN" dirty="0"/>
              <a:t>, USTC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9F04B-5877-41F0-9C64-7B26430A3A52}" type="slidenum">
              <a:rPr lang="en-US" altLang="zh-CN" smtClean="0"/>
              <a:t>2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1109618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F5B6E8-6663-AAC8-9E92-46555145CB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8" descr="PPT内页副本1">
            <a:extLst>
              <a:ext uri="{FF2B5EF4-FFF2-40B4-BE49-F238E27FC236}">
                <a16:creationId xmlns:a16="http://schemas.microsoft.com/office/drawing/2014/main" id="{0A970AAA-F20A-634C-7851-F47070F59B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3" b="86456"/>
          <a:stretch/>
        </p:blipFill>
        <p:spPr bwMode="auto">
          <a:xfrm>
            <a:off x="0" y="0"/>
            <a:ext cx="12192000" cy="1052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9" name="Rectangle 11">
            <a:extLst>
              <a:ext uri="{FF2B5EF4-FFF2-40B4-BE49-F238E27FC236}">
                <a16:creationId xmlns:a16="http://schemas.microsoft.com/office/drawing/2014/main" id="{7454B32D-39C7-781B-C5A3-5DC5718984B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297088"/>
            <a:ext cx="6481936" cy="563562"/>
          </a:xfrm>
        </p:spPr>
        <p:txBody>
          <a:bodyPr/>
          <a:lstStyle/>
          <a:p>
            <a:pPr algn="l"/>
            <a:r>
              <a:rPr lang="zh-CN" altLang="en-US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目录</a:t>
            </a:r>
            <a:endParaRPr lang="zh-CN" altLang="zh-CN" sz="3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3" name="内容占位符 2">
            <a:extLst>
              <a:ext uri="{FF2B5EF4-FFF2-40B4-BE49-F238E27FC236}">
                <a16:creationId xmlns:a16="http://schemas.microsoft.com/office/drawing/2014/main" id="{314980DD-1D01-3778-C9EF-C8B290BAC00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页脚占位符 1">
            <a:extLst>
              <a:ext uri="{FF2B5EF4-FFF2-40B4-BE49-F238E27FC236}">
                <a16:creationId xmlns:a16="http://schemas.microsoft.com/office/drawing/2014/main" id="{617FA737-FE32-50A0-8B23-9D26BCB574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 dirty="0"/>
              <a:t>刘昱林</a:t>
            </a:r>
            <a:r>
              <a:rPr lang="en-US" altLang="zh-CN" dirty="0"/>
              <a:t>, USTC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279BBC8-5AEC-C967-891A-A9F3FD532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9F04B-5877-41F0-9C64-7B26430A3A52}" type="slidenum">
              <a:rPr lang="en-US" altLang="zh-CN" smtClean="0"/>
              <a:t>20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6258047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1C1930-A36C-60E4-4456-FE3AE433A6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8" descr="PPT内页副本1">
            <a:extLst>
              <a:ext uri="{FF2B5EF4-FFF2-40B4-BE49-F238E27FC236}">
                <a16:creationId xmlns:a16="http://schemas.microsoft.com/office/drawing/2014/main" id="{200D03C9-8F32-A7A6-B713-9BAAF0E4144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3" b="86456"/>
          <a:stretch/>
        </p:blipFill>
        <p:spPr bwMode="auto">
          <a:xfrm>
            <a:off x="0" y="0"/>
            <a:ext cx="12192000" cy="1052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9" name="Rectangle 11">
            <a:extLst>
              <a:ext uri="{FF2B5EF4-FFF2-40B4-BE49-F238E27FC236}">
                <a16:creationId xmlns:a16="http://schemas.microsoft.com/office/drawing/2014/main" id="{4A0746DC-0140-365D-A105-80DC4FF80FF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297088"/>
            <a:ext cx="6481936" cy="563562"/>
          </a:xfrm>
        </p:spPr>
        <p:txBody>
          <a:bodyPr/>
          <a:lstStyle/>
          <a:p>
            <a:pPr algn="l"/>
            <a:r>
              <a:rPr lang="zh-CN" altLang="en-US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总结与计划</a:t>
            </a:r>
            <a:endParaRPr lang="zh-CN" altLang="zh-CN" sz="3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78" name="Rectangle 10">
            <a:extLst>
              <a:ext uri="{FF2B5EF4-FFF2-40B4-BE49-F238E27FC236}">
                <a16:creationId xmlns:a16="http://schemas.microsoft.com/office/drawing/2014/main" id="{4DE1DD1E-F26F-5D3A-DE88-33E37CC1772B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开发了精细的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MUD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几何，以及对应的模拟、数字化算法</a:t>
            </a:r>
            <a:endParaRPr lang="en-US" altLang="zh-CN" sz="1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开发和优化了带电粒子重建鉴别算法</a:t>
            </a:r>
            <a:endParaRPr lang="en-US" altLang="zh-CN" sz="1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开发了中性粒子的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MUD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自重建算法和鉴别算法</a:t>
            </a:r>
            <a:endParaRPr lang="en-US" altLang="zh-CN" sz="1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开发了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BDT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训练、测试及鉴别流程</a:t>
            </a:r>
            <a:endParaRPr lang="en-US" altLang="zh-CN" sz="1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优化了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MUD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几何设计</a:t>
            </a:r>
            <a:endParaRPr lang="en-US" altLang="zh-CN" sz="1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分析了读出条宽度、探测器选择、探测器效率、死区等因素对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MUD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性能的影响</a:t>
            </a:r>
            <a:endParaRPr lang="en-US" altLang="zh-CN" sz="1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l-GR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µ/π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的鉴别效率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&gt;95%@p&gt;1GeV</a:t>
            </a:r>
          </a:p>
          <a:p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(n, kaon0L)/γ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鉴别效率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85%~95%@θ&gt;30°</a:t>
            </a:r>
          </a:p>
        </p:txBody>
      </p:sp>
      <p:sp>
        <p:nvSpPr>
          <p:cNvPr id="2" name="页脚占位符 1">
            <a:extLst>
              <a:ext uri="{FF2B5EF4-FFF2-40B4-BE49-F238E27FC236}">
                <a16:creationId xmlns:a16="http://schemas.microsoft.com/office/drawing/2014/main" id="{254E9088-E412-56C5-AB79-A6A752C34D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 dirty="0"/>
              <a:t>刘昱林</a:t>
            </a:r>
            <a:r>
              <a:rPr lang="en-US" altLang="zh-CN" dirty="0"/>
              <a:t>, USTC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3137C97-243F-488F-01CA-35E58DC25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9F04B-5877-41F0-9C64-7B26430A3A52}" type="slidenum">
              <a:rPr lang="en-US" altLang="zh-CN" smtClean="0"/>
              <a:t>21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7056867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C8B578-DACA-7D97-F491-9CDC6765F4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8" descr="PPT内页副本1">
            <a:extLst>
              <a:ext uri="{FF2B5EF4-FFF2-40B4-BE49-F238E27FC236}">
                <a16:creationId xmlns:a16="http://schemas.microsoft.com/office/drawing/2014/main" id="{721B8443-BE9C-3999-ECA2-224F4AEDE0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3" b="86456"/>
          <a:stretch/>
        </p:blipFill>
        <p:spPr bwMode="auto">
          <a:xfrm>
            <a:off x="0" y="0"/>
            <a:ext cx="12192000" cy="1052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9" name="Rectangle 11">
            <a:extLst>
              <a:ext uri="{FF2B5EF4-FFF2-40B4-BE49-F238E27FC236}">
                <a16:creationId xmlns:a16="http://schemas.microsoft.com/office/drawing/2014/main" id="{EBFE6449-4F8E-0E83-0D0A-E98F0CDC707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297088"/>
            <a:ext cx="6481936" cy="563562"/>
          </a:xfrm>
        </p:spPr>
        <p:txBody>
          <a:bodyPr/>
          <a:lstStyle/>
          <a:p>
            <a:pPr algn="l"/>
            <a:r>
              <a:rPr lang="zh-CN" altLang="en-US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总结与计划</a:t>
            </a:r>
            <a:endParaRPr lang="zh-CN" altLang="zh-CN" sz="3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78" name="Rectangle 10">
            <a:extLst>
              <a:ext uri="{FF2B5EF4-FFF2-40B4-BE49-F238E27FC236}">
                <a16:creationId xmlns:a16="http://schemas.microsoft.com/office/drawing/2014/main" id="{93B5B9A9-0597-00B4-0404-939370922B15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开发了精细的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MUD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几何，以及对应的模拟、数字化算法</a:t>
            </a:r>
            <a:endParaRPr lang="en-US" altLang="zh-CN" sz="1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开发和优化了带电粒子重建鉴别算法</a:t>
            </a:r>
            <a:endParaRPr lang="en-US" altLang="zh-CN" sz="1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开发了中性粒子的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MUD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自重建算法和鉴别算法</a:t>
            </a:r>
            <a:endParaRPr lang="en-US" altLang="zh-CN" sz="1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开发了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BDT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训练、测试及鉴别流程</a:t>
            </a:r>
            <a:endParaRPr lang="en-US" altLang="zh-CN" sz="1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优化了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MUD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几何设计</a:t>
            </a:r>
            <a:endParaRPr lang="en-US" altLang="zh-CN" sz="1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分析了读出条宽度、探测器选择、探测器效率、死区等因素对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MUD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性能的影响</a:t>
            </a:r>
            <a:endParaRPr lang="en-US" altLang="zh-CN" sz="1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l-GR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µ/π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的鉴别效率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&gt;95%@p&gt;1GeV</a:t>
            </a:r>
          </a:p>
          <a:p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(n, kaon0L)/γ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鉴别效率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85%~95%@θ&gt;30°</a:t>
            </a:r>
          </a:p>
        </p:txBody>
      </p:sp>
      <p:sp>
        <p:nvSpPr>
          <p:cNvPr id="2" name="页脚占位符 1">
            <a:extLst>
              <a:ext uri="{FF2B5EF4-FFF2-40B4-BE49-F238E27FC236}">
                <a16:creationId xmlns:a16="http://schemas.microsoft.com/office/drawing/2014/main" id="{32116FD1-AB8B-9633-9B39-37ED23D023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 dirty="0"/>
              <a:t>刘昱林</a:t>
            </a:r>
            <a:r>
              <a:rPr lang="en-US" altLang="zh-CN" dirty="0"/>
              <a:t>, USTC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D74E79E-67CF-4EB3-C9E4-E5B00D32E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9F04B-5877-41F0-9C64-7B26430A3A52}" type="slidenum">
              <a:rPr lang="en-US" altLang="zh-CN" smtClean="0"/>
              <a:t>22</a:t>
            </a:fld>
            <a:endParaRPr lang="en-US" altLang="zh-CN" dirty="0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1E44CF0A-DD6E-F91F-4329-4ED644B6C01F}"/>
              </a:ext>
            </a:extLst>
          </p:cNvPr>
          <p:cNvSpPr txBox="1"/>
          <p:nvPr/>
        </p:nvSpPr>
        <p:spPr bwMode="auto">
          <a:xfrm>
            <a:off x="8904312" y="4941168"/>
            <a:ext cx="1944216" cy="814582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t" anchorCtr="0" compatLnSpc="1">
            <a:spAutoFit/>
          </a:bodyPr>
          <a:lstStyle/>
          <a:p>
            <a:pPr algn="l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90000"/>
            </a:pPr>
            <a:r>
              <a:rPr lang="en-US" altLang="zh-CN" sz="4000" kern="0" baseline="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Symbol" panose="05050102010706020507" pitchFamily="18" charset="2"/>
              </a:rPr>
              <a:t>Thanks!</a:t>
            </a:r>
            <a:endParaRPr lang="zh-CN" altLang="en-US" sz="4000" kern="0" baseline="0" dirty="0">
              <a:ln w="0"/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  <a:sym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5931394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F07AE08F-97A9-45CA-B4E8-2927F83784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6155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2279576" y="2564905"/>
            <a:ext cx="7772400" cy="1470025"/>
          </a:xfrm>
        </p:spPr>
        <p:txBody>
          <a:bodyPr anchor="ctr"/>
          <a:lstStyle/>
          <a:p>
            <a:r>
              <a:rPr lang="en-US" altLang="zh-CN" sz="4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Backup</a:t>
            </a:r>
            <a:endParaRPr lang="zh-CN" altLang="zh-CN" sz="4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92341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8" descr="PPT内页副本1">
            <a:extLst>
              <a:ext uri="{FF2B5EF4-FFF2-40B4-BE49-F238E27FC236}">
                <a16:creationId xmlns:a16="http://schemas.microsoft.com/office/drawing/2014/main" id="{775852D9-AE7F-4445-A014-63CBB72694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3" b="86456"/>
          <a:stretch/>
        </p:blipFill>
        <p:spPr bwMode="auto">
          <a:xfrm>
            <a:off x="0" y="0"/>
            <a:ext cx="12192000" cy="1052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9" name="Rectangle 11"/>
          <p:cNvSpPr>
            <a:spLocks noGrp="1" noChangeArrowheads="1"/>
          </p:cNvSpPr>
          <p:nvPr>
            <p:ph type="title"/>
          </p:nvPr>
        </p:nvSpPr>
        <p:spPr>
          <a:xfrm>
            <a:off x="838200" y="297088"/>
            <a:ext cx="6481936" cy="563562"/>
          </a:xfrm>
        </p:spPr>
        <p:txBody>
          <a:bodyPr/>
          <a:lstStyle/>
          <a:p>
            <a:pPr algn="l"/>
            <a:r>
              <a:rPr lang="zh-CN" altLang="en-US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物理需求</a:t>
            </a:r>
            <a:endParaRPr lang="zh-CN" altLang="zh-CN" sz="3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78" name="Rectangle 10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页脚占位符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 dirty="0"/>
              <a:t>刘昱林</a:t>
            </a:r>
            <a:r>
              <a:rPr lang="en-US" altLang="zh-CN" dirty="0"/>
              <a:t>, USTC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9F04B-5877-41F0-9C64-7B26430A3A52}" type="slidenum">
              <a:rPr lang="en-US" altLang="zh-CN" smtClean="0"/>
              <a:t>24</a:t>
            </a:fld>
            <a:endParaRPr lang="en-US" altLang="zh-CN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EC7D5873-12CD-4746-8530-0A9F60EE90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6844" y="2469399"/>
            <a:ext cx="3444821" cy="2808151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B4DF07C4-B3C5-4DE1-B94C-A373C4C2FE34}"/>
              </a:ext>
            </a:extLst>
          </p:cNvPr>
          <p:cNvSpPr txBox="1"/>
          <p:nvPr/>
        </p:nvSpPr>
        <p:spPr bwMode="auto">
          <a:xfrm>
            <a:off x="2454990" y="5388090"/>
            <a:ext cx="1434861" cy="308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spAutoFit/>
          </a:bodyPr>
          <a:lstStyle/>
          <a:p>
            <a:pPr algn="l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90000"/>
            </a:pPr>
            <a:r>
              <a:rPr lang="zh-CN" altLang="en-US" sz="1200" kern="0" baseline="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Symbol" panose="05050102010706020507" pitchFamily="18" charset="2"/>
              </a:rPr>
              <a:t>带电粒子动量分布</a:t>
            </a: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F9B3A2A2-0DC9-498B-A363-543E0E92BA45}"/>
              </a:ext>
            </a:extLst>
          </p:cNvPr>
          <p:cNvGrpSpPr/>
          <p:nvPr/>
        </p:nvGrpSpPr>
        <p:grpSpPr>
          <a:xfrm>
            <a:off x="6168008" y="2469399"/>
            <a:ext cx="3998059" cy="3117146"/>
            <a:chOff x="5791069" y="1301510"/>
            <a:chExt cx="2895731" cy="2371036"/>
          </a:xfrm>
        </p:grpSpPr>
        <p:sp>
          <p:nvSpPr>
            <p:cNvPr id="10" name="文本框 9">
              <a:extLst>
                <a:ext uri="{FF2B5EF4-FFF2-40B4-BE49-F238E27FC236}">
                  <a16:creationId xmlns:a16="http://schemas.microsoft.com/office/drawing/2014/main" id="{83B1CA44-0E7E-4FFA-976C-32A5E26CA1EF}"/>
                </a:ext>
              </a:extLst>
            </p:cNvPr>
            <p:cNvSpPr txBox="1"/>
            <p:nvPr/>
          </p:nvSpPr>
          <p:spPr bwMode="auto">
            <a:xfrm>
              <a:off x="6508656" y="3363551"/>
              <a:ext cx="2109123" cy="3089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spAutoFit/>
            </a:bodyPr>
            <a:lstStyle/>
            <a:p>
              <a:pPr algn="l" fontAlgn="auto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SzPct val="90000"/>
              </a:pPr>
              <a:r>
                <a:rPr lang="en-US" altLang="zh-CN" sz="1200" kern="0" baseline="0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  <a:sym typeface="Symbol" panose="05050102010706020507" pitchFamily="18" charset="2"/>
                </a:rPr>
                <a:t>STCF</a:t>
              </a:r>
              <a:r>
                <a:rPr lang="zh-CN" altLang="en-US" sz="1200" kern="0" baseline="0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  <a:sym typeface="Symbol" panose="05050102010706020507" pitchFamily="18" charset="2"/>
                </a:rPr>
                <a:t>谱仪本底计数率</a:t>
              </a:r>
            </a:p>
          </p:txBody>
        </p:sp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C4F8A326-6611-416E-838E-FC10B749DF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5252" r="68281"/>
            <a:stretch/>
          </p:blipFill>
          <p:spPr>
            <a:xfrm>
              <a:off x="5791069" y="1301510"/>
              <a:ext cx="2895731" cy="20479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358385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695C1F-A54C-7CF5-9CAF-46832FB1AC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8" descr="PPT内页副本1">
            <a:extLst>
              <a:ext uri="{FF2B5EF4-FFF2-40B4-BE49-F238E27FC236}">
                <a16:creationId xmlns:a16="http://schemas.microsoft.com/office/drawing/2014/main" id="{4EF0CC34-E673-9A1C-BC34-4A29356B5C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3" b="86456"/>
          <a:stretch/>
        </p:blipFill>
        <p:spPr bwMode="auto">
          <a:xfrm>
            <a:off x="0" y="0"/>
            <a:ext cx="12192000" cy="1052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9" name="Rectangle 11">
            <a:extLst>
              <a:ext uri="{FF2B5EF4-FFF2-40B4-BE49-F238E27FC236}">
                <a16:creationId xmlns:a16="http://schemas.microsoft.com/office/drawing/2014/main" id="{C3CD0172-015F-FBEC-4713-365569CD057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297088"/>
            <a:ext cx="6481936" cy="563562"/>
          </a:xfrm>
        </p:spPr>
        <p:txBody>
          <a:bodyPr/>
          <a:lstStyle/>
          <a:p>
            <a:pPr algn="l"/>
            <a:r>
              <a:rPr lang="en-US" altLang="zh-CN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Sub-area training</a:t>
            </a:r>
            <a:endParaRPr lang="zh-CN" altLang="zh-CN" sz="3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78" name="Rectangle 10">
            <a:extLst>
              <a:ext uri="{FF2B5EF4-FFF2-40B4-BE49-F238E27FC236}">
                <a16:creationId xmlns:a16="http://schemas.microsoft.com/office/drawing/2014/main" id="{A3BF3BB5-E58F-EED2-243C-EC6466172F0B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使用单一权重文件对所有动量、角度的粒子进行鉴别存在很大误差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需要按照粒子的角度、动量、电荷等划分不同区域，分别训练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按角度划分为：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20-37deg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37-50deg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50-90deg</a:t>
            </a:r>
          </a:p>
          <a:p>
            <a:pPr lvl="1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按动量划分</a:t>
            </a:r>
            <a:endPara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/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20-50deg: 400-800MeV, 800-2500MeV</a:t>
            </a:r>
          </a:p>
          <a:p>
            <a:pPr lvl="1"/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50-90deg: 400-600MeV, 600-1000MeV, 1000-2500MeV</a:t>
            </a:r>
          </a:p>
          <a:p>
            <a:pPr lvl="1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按电荷划分</a:t>
            </a:r>
            <a:endPara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此外，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BDT Cut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的计算也是按照角度动量分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bin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计算的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分区域训练相比全区域的结果，在低动量和大角度有较大提升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页脚占位符 1">
            <a:extLst>
              <a:ext uri="{FF2B5EF4-FFF2-40B4-BE49-F238E27FC236}">
                <a16:creationId xmlns:a16="http://schemas.microsoft.com/office/drawing/2014/main" id="{2057D670-EAAE-4A9F-897F-0B03211B97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Yulin Liu, USTC</a:t>
            </a:r>
            <a:endParaRPr lang="en-US" altLang="zh-CN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DDC6CF0-7514-8974-4CAE-46123A9AF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9F04B-5877-41F0-9C64-7B26430A3A52}" type="slidenum">
              <a:rPr lang="en-US" altLang="zh-CN" smtClean="0"/>
              <a:t>25</a:t>
            </a:fld>
            <a:endParaRPr lang="en-US" altLang="zh-CN" dirty="0"/>
          </a:p>
        </p:txBody>
      </p: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A8DC37D4-C93D-5671-72E2-1CC7F4F9747A}"/>
              </a:ext>
            </a:extLst>
          </p:cNvPr>
          <p:cNvGrpSpPr/>
          <p:nvPr/>
        </p:nvGrpSpPr>
        <p:grpSpPr>
          <a:xfrm>
            <a:off x="1520782" y="4382419"/>
            <a:ext cx="1756082" cy="1456778"/>
            <a:chOff x="555260" y="3051443"/>
            <a:chExt cx="3528391" cy="2833168"/>
          </a:xfrm>
        </p:grpSpPr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3F4C5F9E-7131-913A-9145-2791636DE63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55260" y="3051443"/>
              <a:ext cx="3528391" cy="2833168"/>
            </a:xfrm>
            <a:prstGeom prst="rect">
              <a:avLst/>
            </a:prstGeom>
          </p:spPr>
        </p:pic>
        <p:cxnSp>
          <p:nvCxnSpPr>
            <p:cNvPr id="19" name="直接连接符 18">
              <a:extLst>
                <a:ext uri="{FF2B5EF4-FFF2-40B4-BE49-F238E27FC236}">
                  <a16:creationId xmlns:a16="http://schemas.microsoft.com/office/drawing/2014/main" id="{67CAE62B-A025-E83F-15C3-EB4459D246FE}"/>
                </a:ext>
              </a:extLst>
            </p:cNvPr>
            <p:cNvCxnSpPr>
              <a:cxnSpLocks/>
              <a:stCxn id="18" idx="0"/>
            </p:cNvCxnSpPr>
            <p:nvPr/>
          </p:nvCxnSpPr>
          <p:spPr bwMode="auto">
            <a:xfrm>
              <a:off x="2319456" y="3051443"/>
              <a:ext cx="0" cy="1430286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bg1">
                  <a:lumMod val="9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" name="直接连接符 19">
              <a:extLst>
                <a:ext uri="{FF2B5EF4-FFF2-40B4-BE49-F238E27FC236}">
                  <a16:creationId xmlns:a16="http://schemas.microsoft.com/office/drawing/2014/main" id="{0FF2DD22-979F-36A5-9B23-1240A731F61D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2319456" y="3129385"/>
              <a:ext cx="1116125" cy="1338642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bg1">
                  <a:lumMod val="9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直接连接符 20">
              <a:extLst>
                <a:ext uri="{FF2B5EF4-FFF2-40B4-BE49-F238E27FC236}">
                  <a16:creationId xmlns:a16="http://schemas.microsoft.com/office/drawing/2014/main" id="{DBB7D6FB-5DF2-17D6-D501-9FE380419B43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2319456" y="3257593"/>
              <a:ext cx="1656184" cy="1210434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bg1">
                  <a:lumMod val="9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" name="直接连接符 21">
              <a:extLst>
                <a:ext uri="{FF2B5EF4-FFF2-40B4-BE49-F238E27FC236}">
                  <a16:creationId xmlns:a16="http://schemas.microsoft.com/office/drawing/2014/main" id="{9CF76D9E-176C-C995-895F-DC036A70886B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2319456" y="3862810"/>
              <a:ext cx="1656184" cy="618919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bg1">
                  <a:lumMod val="9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pic>
        <p:nvPicPr>
          <p:cNvPr id="23" name="图片 22">
            <a:extLst>
              <a:ext uri="{FF2B5EF4-FFF2-40B4-BE49-F238E27FC236}">
                <a16:creationId xmlns:a16="http://schemas.microsoft.com/office/drawing/2014/main" id="{613E1082-0A84-CBDA-95A0-324B83BC81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35265" y="4125095"/>
            <a:ext cx="2165447" cy="1345647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D5E4E8C9-ABE2-43DA-0EA0-89823A194B16}"/>
              </a:ext>
            </a:extLst>
          </p:cNvPr>
          <p:cNvSpPr txBox="1"/>
          <p:nvPr/>
        </p:nvSpPr>
        <p:spPr>
          <a:xfrm>
            <a:off x="2892981" y="5943579"/>
            <a:ext cx="21533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训练区域划分</a:t>
            </a:r>
          </a:p>
        </p:txBody>
      </p:sp>
      <p:pic>
        <p:nvPicPr>
          <p:cNvPr id="34" name="图片 33">
            <a:extLst>
              <a:ext uri="{FF2B5EF4-FFF2-40B4-BE49-F238E27FC236}">
                <a16:creationId xmlns:a16="http://schemas.microsoft.com/office/drawing/2014/main" id="{DBB34BD0-AB88-4B94-7188-EEB0DD1EE6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99877" y="2333868"/>
            <a:ext cx="2172990" cy="1336861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BF60E406-F3F8-CA49-26AA-EC018CCC6CB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22917" y="2333868"/>
            <a:ext cx="2172990" cy="1406903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FD9B624B-DEFE-11B8-1761-FFAE7150CD1C}"/>
              </a:ext>
            </a:extLst>
          </p:cNvPr>
          <p:cNvSpPr txBox="1"/>
          <p:nvPr/>
        </p:nvSpPr>
        <p:spPr>
          <a:xfrm>
            <a:off x="7863607" y="4382419"/>
            <a:ext cx="19441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comparison</a:t>
            </a:r>
          </a:p>
          <a:p>
            <a:pPr algn="l"/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Sub-area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left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/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All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right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/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difference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below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AB325414-2CB3-6587-90A6-458EF2990737}"/>
              </a:ext>
            </a:extLst>
          </p:cNvPr>
          <p:cNvSpPr txBox="1"/>
          <p:nvPr/>
        </p:nvSpPr>
        <p:spPr>
          <a:xfrm>
            <a:off x="9024895" y="3640124"/>
            <a:ext cx="59802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theta</a:t>
            </a:r>
            <a:endParaRPr lang="zh-CN" altLang="en-US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8" name="文本框 37">
            <a:extLst>
              <a:ext uri="{FF2B5EF4-FFF2-40B4-BE49-F238E27FC236}">
                <a16:creationId xmlns:a16="http://schemas.microsoft.com/office/drawing/2014/main" id="{A3D4DCAA-A3B4-ADD2-F6CA-05C40BA317B8}"/>
              </a:ext>
            </a:extLst>
          </p:cNvPr>
          <p:cNvSpPr txBox="1"/>
          <p:nvPr/>
        </p:nvSpPr>
        <p:spPr>
          <a:xfrm>
            <a:off x="11402375" y="3655933"/>
            <a:ext cx="59802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theta</a:t>
            </a:r>
            <a:endParaRPr lang="zh-CN" altLang="en-US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25047490-B177-4583-7235-7FBB1FF4306B}"/>
              </a:ext>
            </a:extLst>
          </p:cNvPr>
          <p:cNvSpPr txBox="1"/>
          <p:nvPr/>
        </p:nvSpPr>
        <p:spPr>
          <a:xfrm>
            <a:off x="11337552" y="5442908"/>
            <a:ext cx="59802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theta</a:t>
            </a:r>
            <a:endParaRPr lang="zh-CN" altLang="en-US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D3FD6C78-285F-1C31-8B8C-116344A461CF}"/>
              </a:ext>
            </a:extLst>
          </p:cNvPr>
          <p:cNvSpPr txBox="1"/>
          <p:nvPr/>
        </p:nvSpPr>
        <p:spPr>
          <a:xfrm>
            <a:off x="7349827" y="2087474"/>
            <a:ext cx="10489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momentum</a:t>
            </a:r>
            <a:endParaRPr lang="zh-CN" altLang="en-US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EB19117F-FB89-7308-8B12-5FDDF45B642E}"/>
              </a:ext>
            </a:extLst>
          </p:cNvPr>
          <p:cNvSpPr txBox="1"/>
          <p:nvPr/>
        </p:nvSpPr>
        <p:spPr>
          <a:xfrm>
            <a:off x="9592237" y="2068881"/>
            <a:ext cx="10489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momentum</a:t>
            </a:r>
            <a:endParaRPr lang="zh-CN" altLang="en-US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2" name="文本框 41">
            <a:extLst>
              <a:ext uri="{FF2B5EF4-FFF2-40B4-BE49-F238E27FC236}">
                <a16:creationId xmlns:a16="http://schemas.microsoft.com/office/drawing/2014/main" id="{834D0CD3-5E44-3CC4-6C25-3DBEDAC14CDD}"/>
              </a:ext>
            </a:extLst>
          </p:cNvPr>
          <p:cNvSpPr txBox="1"/>
          <p:nvPr/>
        </p:nvSpPr>
        <p:spPr>
          <a:xfrm>
            <a:off x="9553613" y="3908098"/>
            <a:ext cx="10489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momentum</a:t>
            </a:r>
            <a:endParaRPr lang="zh-CN" altLang="en-US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1F044B61-8AD3-F686-FCBE-7659D32926DF}"/>
              </a:ext>
            </a:extLst>
          </p:cNvPr>
          <p:cNvGrpSpPr/>
          <p:nvPr/>
        </p:nvGrpSpPr>
        <p:grpSpPr>
          <a:xfrm>
            <a:off x="3289845" y="4330905"/>
            <a:ext cx="2562608" cy="1797252"/>
            <a:chOff x="3289845" y="4330905"/>
            <a:chExt cx="2562608" cy="1797252"/>
          </a:xfrm>
        </p:grpSpPr>
        <p:grpSp>
          <p:nvGrpSpPr>
            <p:cNvPr id="24" name="组合 23">
              <a:extLst>
                <a:ext uri="{FF2B5EF4-FFF2-40B4-BE49-F238E27FC236}">
                  <a16:creationId xmlns:a16="http://schemas.microsoft.com/office/drawing/2014/main" id="{9D11D42F-25D1-8343-7F18-BCB7866DD5F0}"/>
                </a:ext>
              </a:extLst>
            </p:cNvPr>
            <p:cNvGrpSpPr/>
            <p:nvPr/>
          </p:nvGrpSpPr>
          <p:grpSpPr>
            <a:xfrm>
              <a:off x="3460759" y="4330905"/>
              <a:ext cx="2391694" cy="1700390"/>
              <a:chOff x="4684414" y="3068960"/>
              <a:chExt cx="3985011" cy="2833168"/>
            </a:xfrm>
          </p:grpSpPr>
          <p:pic>
            <p:nvPicPr>
              <p:cNvPr id="25" name="图片 24">
                <a:extLst>
                  <a:ext uri="{FF2B5EF4-FFF2-40B4-BE49-F238E27FC236}">
                    <a16:creationId xmlns:a16="http://schemas.microsoft.com/office/drawing/2014/main" id="{E30D77AB-18E0-7BF1-8201-6912E94477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684414" y="3068960"/>
                <a:ext cx="3985011" cy="2833168"/>
              </a:xfrm>
              <a:prstGeom prst="rect">
                <a:avLst/>
              </a:prstGeom>
            </p:spPr>
          </p:pic>
          <p:cxnSp>
            <p:nvCxnSpPr>
              <p:cNvPr id="26" name="直接连接符 25">
                <a:extLst>
                  <a:ext uri="{FF2B5EF4-FFF2-40B4-BE49-F238E27FC236}">
                    <a16:creationId xmlns:a16="http://schemas.microsoft.com/office/drawing/2014/main" id="{5E18B838-F4B2-32D9-973F-A5F3887B2C53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6725818" y="3545625"/>
                <a:ext cx="0" cy="2016224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7" name="直接连接符 26">
                <a:extLst>
                  <a:ext uri="{FF2B5EF4-FFF2-40B4-BE49-F238E27FC236}">
                    <a16:creationId xmlns:a16="http://schemas.microsoft.com/office/drawing/2014/main" id="{25D01B9E-D21A-FC02-5D3F-266FE17FE5EC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5610120" y="3512803"/>
                <a:ext cx="0" cy="2016224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8" name="直接连接符 27">
                <a:extLst>
                  <a:ext uri="{FF2B5EF4-FFF2-40B4-BE49-F238E27FC236}">
                    <a16:creationId xmlns:a16="http://schemas.microsoft.com/office/drawing/2014/main" id="{EC280ED9-C855-C930-95FB-850C1025174A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5919856" y="3512803"/>
                <a:ext cx="0" cy="2016224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" name="直接连接符 28">
                <a:extLst>
                  <a:ext uri="{FF2B5EF4-FFF2-40B4-BE49-F238E27FC236}">
                    <a16:creationId xmlns:a16="http://schemas.microsoft.com/office/drawing/2014/main" id="{81ABD47E-2A85-6D27-21F3-50321525EF58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flipH="1">
                <a:off x="5287808" y="4841769"/>
                <a:ext cx="632048" cy="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" name="直接连接符 29">
                <a:extLst>
                  <a:ext uri="{FF2B5EF4-FFF2-40B4-BE49-F238E27FC236}">
                    <a16:creationId xmlns:a16="http://schemas.microsoft.com/office/drawing/2014/main" id="{5E88D2BF-2A02-4D49-183A-71B5C672C5BB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flipH="1">
                <a:off x="5919856" y="5057793"/>
                <a:ext cx="805962" cy="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964CB1F8-565D-B230-F1D7-C7476654AB9C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flipH="1">
                <a:off x="5919856" y="4697753"/>
                <a:ext cx="805962" cy="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sp>
          <p:nvSpPr>
            <p:cNvPr id="43" name="文本框 42">
              <a:extLst>
                <a:ext uri="{FF2B5EF4-FFF2-40B4-BE49-F238E27FC236}">
                  <a16:creationId xmlns:a16="http://schemas.microsoft.com/office/drawing/2014/main" id="{7B1B5D45-A6EE-67E3-40D8-9F4001F60E44}"/>
                </a:ext>
              </a:extLst>
            </p:cNvPr>
            <p:cNvSpPr txBox="1"/>
            <p:nvPr/>
          </p:nvSpPr>
          <p:spPr>
            <a:xfrm>
              <a:off x="3289845" y="4346482"/>
              <a:ext cx="104895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zh-CN" sz="12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momentum</a:t>
              </a:r>
              <a:endPara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4" name="文本框 43">
              <a:extLst>
                <a:ext uri="{FF2B5EF4-FFF2-40B4-BE49-F238E27FC236}">
                  <a16:creationId xmlns:a16="http://schemas.microsoft.com/office/drawing/2014/main" id="{35D6C67F-732D-1F9C-4FE1-FC05D65E8CDF}"/>
                </a:ext>
              </a:extLst>
            </p:cNvPr>
            <p:cNvSpPr txBox="1"/>
            <p:nvPr/>
          </p:nvSpPr>
          <p:spPr>
            <a:xfrm>
              <a:off x="5254431" y="5851158"/>
              <a:ext cx="59802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zh-CN" sz="12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theta</a:t>
              </a:r>
              <a:endPara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119612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8" descr="PPT内页副本1">
            <a:extLst>
              <a:ext uri="{FF2B5EF4-FFF2-40B4-BE49-F238E27FC236}">
                <a16:creationId xmlns:a16="http://schemas.microsoft.com/office/drawing/2014/main" id="{775852D9-AE7F-4445-A014-63CBB72694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3" b="86456"/>
          <a:stretch/>
        </p:blipFill>
        <p:spPr bwMode="auto">
          <a:xfrm>
            <a:off x="0" y="0"/>
            <a:ext cx="12192000" cy="1052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9" name="Rectangle 11"/>
          <p:cNvSpPr>
            <a:spLocks noGrp="1" noChangeArrowheads="1"/>
          </p:cNvSpPr>
          <p:nvPr>
            <p:ph type="title"/>
          </p:nvPr>
        </p:nvSpPr>
        <p:spPr>
          <a:xfrm>
            <a:off x="838200" y="297088"/>
            <a:ext cx="6481936" cy="563562"/>
          </a:xfrm>
        </p:spPr>
        <p:txBody>
          <a:bodyPr/>
          <a:lstStyle/>
          <a:p>
            <a:r>
              <a:rPr lang="zh-CN" altLang="en-US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缪子重建鉴别算法调研</a:t>
            </a:r>
            <a:endParaRPr lang="zh-CN" altLang="zh-CN" sz="3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78" name="Rectangle 10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缪子探测器重建与鉴别的研究内容包括：使用外推径迹对带电粒子进行重建、对</a:t>
            </a:r>
            <a:r>
              <a:rPr lang="el-GR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µ/π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簇射击中分布进行研究、结合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ECAL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信息对中性强子进行重建、优化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BDT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粒子鉴别等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缪子重建鉴别算法主要分为四步：寻找种子、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Hit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关联、径迹拟合、鉴别参数计算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寻找种子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使用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MDC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外推径迹（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BESIII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12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BelleII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使用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MUD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本身击中作为种子，用于宇宙线重建及探测器对齐中（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BESIII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Hit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关联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计算每层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hit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和径迹在这层交点的距离，小于窗口的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hit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被关联</a:t>
            </a:r>
          </a:p>
          <a:p>
            <a:pPr lvl="1"/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BESIII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：窗口大小选择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240-320mm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，这是统计了每层的窗口大小，取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𝜎</a:t>
            </a:r>
          </a:p>
          <a:p>
            <a:pPr lvl="1"/>
            <a:r>
              <a:rPr lang="en-US" altLang="zh-CN" sz="12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BelleII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：窗口为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25cm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或外推径迹交点的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𝜎</a:t>
            </a:r>
            <a:endPara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除此之外，为了节省计算资源，</a:t>
            </a:r>
            <a:r>
              <a:rPr lang="en-US" altLang="zh-CN" sz="12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BelleII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还进行了预筛选：外推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track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必须关联至少两个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hit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、外推预测的层数和测量到的层数之差要小于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层</a:t>
            </a:r>
          </a:p>
          <a:p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径迹拟合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桶部分为𝑟𝜑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, 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𝑟𝑧，端盖分为𝑧𝑥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, 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𝑧𝑦分别拟合，最后合为三维径迹（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BESIII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使用</a:t>
            </a:r>
            <a:r>
              <a:rPr lang="en-US" altLang="zh-CN" sz="12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kalman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滤波进行二次外推（</a:t>
            </a:r>
            <a:r>
              <a:rPr lang="en-US" altLang="zh-CN" sz="12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BelleII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</a:p>
          <a:p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鉴别参数计算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入射深度，每层击中数，匹配距离等</a:t>
            </a:r>
            <a:endPara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使用多变量分析进行鉴别</a:t>
            </a:r>
          </a:p>
          <a:p>
            <a:pPr lvl="1"/>
            <a:endPara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页脚占位符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 dirty="0"/>
              <a:t>刘昱林</a:t>
            </a:r>
            <a:r>
              <a:rPr lang="en-US" altLang="zh-CN" dirty="0"/>
              <a:t>, USTC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9F04B-5877-41F0-9C64-7B26430A3A52}" type="slidenum">
              <a:rPr lang="en-US" altLang="zh-CN" smtClean="0"/>
              <a:t>26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952879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8" descr="PPT内页副本1">
            <a:extLst>
              <a:ext uri="{FF2B5EF4-FFF2-40B4-BE49-F238E27FC236}">
                <a16:creationId xmlns:a16="http://schemas.microsoft.com/office/drawing/2014/main" id="{775852D9-AE7F-4445-A014-63CBB72694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3" b="86456"/>
          <a:stretch/>
        </p:blipFill>
        <p:spPr bwMode="auto">
          <a:xfrm>
            <a:off x="0" y="0"/>
            <a:ext cx="12192000" cy="1052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9" name="Rectangle 11"/>
          <p:cNvSpPr>
            <a:spLocks noGrp="1" noChangeArrowheads="1"/>
          </p:cNvSpPr>
          <p:nvPr>
            <p:ph type="title"/>
          </p:nvPr>
        </p:nvSpPr>
        <p:spPr>
          <a:xfrm>
            <a:off x="838200" y="297088"/>
            <a:ext cx="6481936" cy="563562"/>
          </a:xfrm>
        </p:spPr>
        <p:txBody>
          <a:bodyPr/>
          <a:lstStyle/>
          <a:p>
            <a:r>
              <a:rPr lang="zh-CN" altLang="en-US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重建算法存在的问题</a:t>
            </a:r>
            <a:endParaRPr lang="zh-CN" altLang="zh-CN" sz="3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78" name="Rectangle 10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构建一个没有端盖，由一个长桶部覆盖了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20~160°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范围的几何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之前算法中使用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300mm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的距离窗口会导致角度较小时无法关联大量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hit</a:t>
            </a:r>
          </a:p>
          <a:p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更改窗口为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12.5°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角度窗口（粒子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90°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入射时约等于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410mm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距离窗）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页脚占位符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 dirty="0"/>
              <a:t>刘昱林</a:t>
            </a:r>
            <a:r>
              <a:rPr lang="en-US" altLang="zh-CN" dirty="0"/>
              <a:t>, USTC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9F04B-5877-41F0-9C64-7B26430A3A52}" type="slidenum">
              <a:rPr lang="en-US" altLang="zh-CN" smtClean="0"/>
              <a:t>27</a:t>
            </a:fld>
            <a:endParaRPr lang="en-US" altLang="zh-CN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E181BC74-B810-44EA-BCC7-6E78592369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7448" y="3169092"/>
            <a:ext cx="4022663" cy="2153726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0429196A-C2AB-4D9D-92A2-25341B1D5EDD}"/>
              </a:ext>
            </a:extLst>
          </p:cNvPr>
          <p:cNvSpPr txBox="1"/>
          <p:nvPr/>
        </p:nvSpPr>
        <p:spPr>
          <a:xfrm>
            <a:off x="6938964" y="5726559"/>
            <a:ext cx="3384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外推径迹在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MUD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第一层上的击中与</a:t>
            </a:r>
            <a:r>
              <a:rPr lang="en-US" altLang="zh-CN" sz="12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MUDhit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之间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Theta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角的残差</a:t>
            </a:r>
            <a:endPara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771AA619-2EE3-4F38-BEF6-6589E64B06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2064" y="2985639"/>
            <a:ext cx="3505769" cy="2337179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37B4A9EF-A9F2-43D3-8D67-84EDF241D9B7}"/>
              </a:ext>
            </a:extLst>
          </p:cNvPr>
          <p:cNvSpPr txBox="1"/>
          <p:nvPr/>
        </p:nvSpPr>
        <p:spPr>
          <a:xfrm>
            <a:off x="1918135" y="5726559"/>
            <a:ext cx="3384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外推径迹在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MUD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第一层上的击中与</a:t>
            </a:r>
            <a:r>
              <a:rPr lang="en-US" altLang="zh-CN" sz="12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MUDhit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之间沿着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z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轴方向距离的残差</a:t>
            </a:r>
            <a:endPara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42448FE2-FB6F-46E1-8964-B21269DDE194}"/>
              </a:ext>
            </a:extLst>
          </p:cNvPr>
          <p:cNvSpPr txBox="1"/>
          <p:nvPr/>
        </p:nvSpPr>
        <p:spPr>
          <a:xfrm>
            <a:off x="4870463" y="4811927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粒子与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z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轴夹角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CE41613A-D3F0-4701-AC26-93D8E4C6F0E1}"/>
              </a:ext>
            </a:extLst>
          </p:cNvPr>
          <p:cNvSpPr txBox="1"/>
          <p:nvPr/>
        </p:nvSpPr>
        <p:spPr>
          <a:xfrm>
            <a:off x="9901720" y="4811926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粒子与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z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轴夹角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6B9617A5-11D3-4DDA-949D-B897BC792259}"/>
              </a:ext>
            </a:extLst>
          </p:cNvPr>
          <p:cNvSpPr txBox="1"/>
          <p:nvPr/>
        </p:nvSpPr>
        <p:spPr>
          <a:xfrm>
            <a:off x="623392" y="4534927"/>
            <a:ext cx="10081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距离残差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14931BF8-C127-489D-AB4C-3ABB3FC269D4}"/>
              </a:ext>
            </a:extLst>
          </p:cNvPr>
          <p:cNvSpPr txBox="1"/>
          <p:nvPr/>
        </p:nvSpPr>
        <p:spPr>
          <a:xfrm>
            <a:off x="6134863" y="4396111"/>
            <a:ext cx="10081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角度残差</a:t>
            </a:r>
          </a:p>
        </p:txBody>
      </p:sp>
    </p:spTree>
    <p:extLst>
      <p:ext uri="{BB962C8B-B14F-4D97-AF65-F5344CB8AC3E}">
        <p14:creationId xmlns:p14="http://schemas.microsoft.com/office/powerpoint/2010/main" val="17658284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8" descr="PPT内页副本1">
            <a:extLst>
              <a:ext uri="{FF2B5EF4-FFF2-40B4-BE49-F238E27FC236}">
                <a16:creationId xmlns:a16="http://schemas.microsoft.com/office/drawing/2014/main" id="{775852D9-AE7F-4445-A014-63CBB72694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3" b="86456"/>
          <a:stretch/>
        </p:blipFill>
        <p:spPr bwMode="auto">
          <a:xfrm>
            <a:off x="0" y="0"/>
            <a:ext cx="12192000" cy="1052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9" name="Rectangle 11"/>
          <p:cNvSpPr>
            <a:spLocks noGrp="1" noChangeArrowheads="1"/>
          </p:cNvSpPr>
          <p:nvPr>
            <p:ph type="title"/>
          </p:nvPr>
        </p:nvSpPr>
        <p:spPr>
          <a:xfrm>
            <a:off x="838200" y="297088"/>
            <a:ext cx="6481936" cy="563562"/>
          </a:xfrm>
        </p:spPr>
        <p:txBody>
          <a:bodyPr/>
          <a:lstStyle/>
          <a:p>
            <a:r>
              <a:rPr lang="zh-CN" altLang="en-US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分区域</a:t>
            </a:r>
            <a:r>
              <a:rPr lang="en-US" altLang="zh-CN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全区域</a:t>
            </a:r>
            <a:endParaRPr lang="zh-CN" altLang="zh-CN" sz="3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78" name="Rectangle 10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将每个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bin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的值相减，分别画了结果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&gt;0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的图和结果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&lt;0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的图，否则不易分辨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在低动量和大角度处提升明显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页脚占位符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 dirty="0"/>
              <a:t>刘昱林</a:t>
            </a:r>
            <a:r>
              <a:rPr lang="en-US" altLang="zh-CN" dirty="0"/>
              <a:t>, USTC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9F04B-5877-41F0-9C64-7B26430A3A52}" type="slidenum">
              <a:rPr lang="en-US" altLang="zh-CN" smtClean="0"/>
              <a:t>28</a:t>
            </a:fld>
            <a:endParaRPr lang="en-US" altLang="zh-CN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54E831B3-1219-408D-93EA-8F4FA8BC2EFD}"/>
              </a:ext>
            </a:extLst>
          </p:cNvPr>
          <p:cNvSpPr txBox="1"/>
          <p:nvPr/>
        </p:nvSpPr>
        <p:spPr bwMode="auto">
          <a:xfrm>
            <a:off x="2498644" y="5351758"/>
            <a:ext cx="2232248" cy="5490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spAutoFit/>
          </a:bodyPr>
          <a:lstStyle/>
          <a:p>
            <a:pPr algn="ctr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90000"/>
            </a:pPr>
            <a:r>
              <a:rPr lang="en-US" altLang="zh-CN" sz="1200" kern="0" baseline="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Symbol" panose="05050102010706020507" pitchFamily="18" charset="2"/>
              </a:rPr>
              <a:t>mu+/pi+@supp=30</a:t>
            </a:r>
          </a:p>
          <a:p>
            <a:pPr algn="ctr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90000"/>
            </a:pPr>
            <a:r>
              <a:rPr lang="en-US" altLang="zh-CN" sz="1200" kern="0" baseline="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Symbol" panose="05050102010706020507" pitchFamily="18" charset="2"/>
              </a:rPr>
              <a:t>diff&gt;0</a:t>
            </a:r>
            <a:endParaRPr lang="zh-CN" altLang="en-US" sz="1200" kern="0" baseline="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  <a:sym typeface="Symbol" panose="05050102010706020507" pitchFamily="18" charset="2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C53D8762-D5EE-4B02-B24A-712D841231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5520" y="2852936"/>
            <a:ext cx="3678496" cy="2285883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76F84891-FA3F-4658-AB2B-05E121D7B2B9}"/>
              </a:ext>
            </a:extLst>
          </p:cNvPr>
          <p:cNvSpPr txBox="1"/>
          <p:nvPr/>
        </p:nvSpPr>
        <p:spPr bwMode="auto">
          <a:xfrm>
            <a:off x="6506970" y="5351758"/>
            <a:ext cx="2232248" cy="5490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spAutoFit/>
          </a:bodyPr>
          <a:lstStyle/>
          <a:p>
            <a:pPr algn="ctr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90000"/>
            </a:pPr>
            <a:r>
              <a:rPr lang="en-US" altLang="zh-CN" sz="1200" kern="0" baseline="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Symbol" panose="05050102010706020507" pitchFamily="18" charset="2"/>
              </a:rPr>
              <a:t>mu+/pi+@supp=30</a:t>
            </a:r>
          </a:p>
          <a:p>
            <a:pPr algn="ctr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90000"/>
            </a:pPr>
            <a:r>
              <a:rPr lang="en-US" altLang="zh-CN" sz="1200" kern="0" baseline="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Symbol" panose="05050102010706020507" pitchFamily="18" charset="2"/>
              </a:rPr>
              <a:t>diff&lt;0</a:t>
            </a:r>
            <a:endParaRPr lang="zh-CN" altLang="en-US" sz="1200" kern="0" baseline="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  <a:sym typeface="Symbol" panose="05050102010706020507" pitchFamily="18" charset="2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08993DC2-C0F5-46CB-95F9-3E4A8E5DFD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4094" y="2852936"/>
            <a:ext cx="3718001" cy="2285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1138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8" descr="PPT内页副本1">
            <a:extLst>
              <a:ext uri="{FF2B5EF4-FFF2-40B4-BE49-F238E27FC236}">
                <a16:creationId xmlns:a16="http://schemas.microsoft.com/office/drawing/2014/main" id="{775852D9-AE7F-4445-A014-63CBB72694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3" b="86456"/>
          <a:stretch/>
        </p:blipFill>
        <p:spPr bwMode="auto">
          <a:xfrm>
            <a:off x="0" y="0"/>
            <a:ext cx="12192000" cy="1052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9" name="Rectangle 11"/>
          <p:cNvSpPr>
            <a:spLocks noGrp="1" noChangeArrowheads="1"/>
          </p:cNvSpPr>
          <p:nvPr>
            <p:ph type="title"/>
          </p:nvPr>
        </p:nvSpPr>
        <p:spPr>
          <a:xfrm>
            <a:off x="838200" y="297088"/>
            <a:ext cx="6481936" cy="563562"/>
          </a:xfrm>
        </p:spPr>
        <p:txBody>
          <a:bodyPr/>
          <a:lstStyle/>
          <a:p>
            <a:r>
              <a:rPr lang="zh-CN" altLang="en-US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中性粒子能量分布图</a:t>
            </a:r>
            <a:endParaRPr lang="zh-CN" altLang="zh-CN" sz="3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78" name="Rectangle 10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页脚占位符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 dirty="0"/>
              <a:t>刘昱林</a:t>
            </a:r>
            <a:r>
              <a:rPr lang="en-US" altLang="zh-CN" dirty="0"/>
              <a:t>, USTC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9F04B-5877-41F0-9C64-7B26430A3A52}" type="slidenum">
              <a:rPr lang="en-US" altLang="zh-CN" smtClean="0"/>
              <a:t>29</a:t>
            </a:fld>
            <a:endParaRPr lang="en-US" altLang="zh-CN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0E513551-EC2C-FFDA-468A-4A51C5EB25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5480" y="2627204"/>
            <a:ext cx="3799970" cy="2420888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0A830245-9C72-A93C-17A6-6E86969CA0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6040" y="2677993"/>
            <a:ext cx="3950986" cy="2416180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E352BC6E-421B-27CA-724E-0EEA6FE98A8A}"/>
              </a:ext>
            </a:extLst>
          </p:cNvPr>
          <p:cNvSpPr txBox="1"/>
          <p:nvPr/>
        </p:nvSpPr>
        <p:spPr>
          <a:xfrm>
            <a:off x="2423592" y="5229200"/>
            <a:ext cx="28803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中性强子（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n, KL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E8F2C2B1-4227-6FB1-06D4-E9DB5D1F28AF}"/>
              </a:ext>
            </a:extLst>
          </p:cNvPr>
          <p:cNvSpPr txBox="1"/>
          <p:nvPr/>
        </p:nvSpPr>
        <p:spPr>
          <a:xfrm>
            <a:off x="7608168" y="5220069"/>
            <a:ext cx="28803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gamma</a:t>
            </a:r>
            <a:endParaRPr lang="zh-CN" altLang="en-US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090339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8" descr="PPT内页副本1">
            <a:extLst>
              <a:ext uri="{FF2B5EF4-FFF2-40B4-BE49-F238E27FC236}">
                <a16:creationId xmlns:a16="http://schemas.microsoft.com/office/drawing/2014/main" id="{775852D9-AE7F-4445-A014-63CBB72694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3" b="86456"/>
          <a:stretch/>
        </p:blipFill>
        <p:spPr bwMode="auto">
          <a:xfrm>
            <a:off x="0" y="0"/>
            <a:ext cx="12192000" cy="1052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9" name="Rectangle 11"/>
          <p:cNvSpPr>
            <a:spLocks noGrp="1" noChangeArrowheads="1"/>
          </p:cNvSpPr>
          <p:nvPr>
            <p:ph type="title"/>
          </p:nvPr>
        </p:nvSpPr>
        <p:spPr>
          <a:xfrm>
            <a:off x="838200" y="297088"/>
            <a:ext cx="6481936" cy="563562"/>
          </a:xfrm>
        </p:spPr>
        <p:txBody>
          <a:bodyPr/>
          <a:lstStyle/>
          <a:p>
            <a:pPr algn="l"/>
            <a:r>
              <a:rPr lang="zh-CN" altLang="en-US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目录</a:t>
            </a:r>
            <a:endParaRPr lang="zh-CN" altLang="zh-CN" sz="3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3" name="内容占位符 2">
            <a:extLst>
              <a:ext uri="{FF2B5EF4-FFF2-40B4-BE49-F238E27FC236}">
                <a16:creationId xmlns:a16="http://schemas.microsoft.com/office/drawing/2014/main" id="{B73909B8-3EC1-4A55-ABE2-57A1868C44D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647336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页脚占位符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 dirty="0"/>
              <a:t>刘昱林</a:t>
            </a:r>
            <a:r>
              <a:rPr lang="en-US" altLang="zh-CN" dirty="0"/>
              <a:t>, USTC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9F04B-5877-41F0-9C64-7B26430A3A52}" type="slidenum">
              <a:rPr lang="en-US" altLang="zh-CN" smtClean="0"/>
              <a:t>3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8669213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8" descr="PPT内页副本1">
            <a:extLst>
              <a:ext uri="{FF2B5EF4-FFF2-40B4-BE49-F238E27FC236}">
                <a16:creationId xmlns:a16="http://schemas.microsoft.com/office/drawing/2014/main" id="{775852D9-AE7F-4445-A014-63CBB72694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3" b="86456"/>
          <a:stretch/>
        </p:blipFill>
        <p:spPr bwMode="auto">
          <a:xfrm>
            <a:off x="0" y="0"/>
            <a:ext cx="12192000" cy="1052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9" name="Rectangle 11"/>
          <p:cNvSpPr>
            <a:spLocks noGrp="1" noChangeArrowheads="1"/>
          </p:cNvSpPr>
          <p:nvPr>
            <p:ph type="title"/>
          </p:nvPr>
        </p:nvSpPr>
        <p:spPr>
          <a:xfrm>
            <a:off x="838200" y="297088"/>
            <a:ext cx="6481936" cy="563562"/>
          </a:xfrm>
        </p:spPr>
        <p:txBody>
          <a:bodyPr/>
          <a:lstStyle/>
          <a:p>
            <a:r>
              <a:rPr lang="zh-CN" altLang="en-US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几何死区更改</a:t>
            </a:r>
            <a:endParaRPr lang="zh-CN" altLang="zh-CN" sz="3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78" name="Rectangle 10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扇区间死区更改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页脚占位符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 dirty="0"/>
              <a:t>刘昱林</a:t>
            </a:r>
            <a:r>
              <a:rPr lang="en-US" altLang="zh-CN" dirty="0"/>
              <a:t>, USTC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9F04B-5877-41F0-9C64-7B26430A3A52}" type="slidenum">
              <a:rPr lang="en-US" altLang="zh-CN" smtClean="0"/>
              <a:t>30</a:t>
            </a:fld>
            <a:endParaRPr lang="en-US" altLang="zh-CN" dirty="0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0B610778-DD85-42B2-B76E-B5B38B8F6F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708" y="3029493"/>
            <a:ext cx="5021551" cy="1742171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A6E0ACF0-6AF3-45C1-9BCC-00F7F94935E9}"/>
              </a:ext>
            </a:extLst>
          </p:cNvPr>
          <p:cNvSpPr txBox="1"/>
          <p:nvPr/>
        </p:nvSpPr>
        <p:spPr>
          <a:xfrm>
            <a:off x="2063552" y="5158108"/>
            <a:ext cx="14950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原死区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8C57F9F8-982E-40F7-803C-BD586DE0914E}"/>
              </a:ext>
            </a:extLst>
          </p:cNvPr>
          <p:cNvSpPr/>
          <p:nvPr/>
        </p:nvSpPr>
        <p:spPr>
          <a:xfrm>
            <a:off x="8146149" y="4208504"/>
            <a:ext cx="1944216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697AAA67-38E3-4C15-84B7-CB1A9085FB1B}"/>
              </a:ext>
            </a:extLst>
          </p:cNvPr>
          <p:cNvSpPr/>
          <p:nvPr/>
        </p:nvSpPr>
        <p:spPr>
          <a:xfrm rot="8038625">
            <a:off x="6435739" y="4946806"/>
            <a:ext cx="1944216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20E9D593-7204-4506-8993-46DADC99456A}"/>
              </a:ext>
            </a:extLst>
          </p:cNvPr>
          <p:cNvSpPr txBox="1"/>
          <p:nvPr/>
        </p:nvSpPr>
        <p:spPr>
          <a:xfrm>
            <a:off x="7210045" y="5427347"/>
            <a:ext cx="51845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RPC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扇区之间存在轭铁死区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+24mm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铝壳死区</a:t>
            </a:r>
            <a:endPara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塑闪扇区之间存在轭铁死区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+20mm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铝壳死区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单侧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38mm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电子学死区</a:t>
            </a:r>
          </a:p>
        </p:txBody>
      </p:sp>
      <p:cxnSp>
        <p:nvCxnSpPr>
          <p:cNvPr id="13" name="直接箭头连接符 12">
            <a:extLst>
              <a:ext uri="{FF2B5EF4-FFF2-40B4-BE49-F238E27FC236}">
                <a16:creationId xmlns:a16="http://schemas.microsoft.com/office/drawing/2014/main" id="{C814377C-5D41-493B-BFC5-526D48FBB745}"/>
              </a:ext>
            </a:extLst>
          </p:cNvPr>
          <p:cNvCxnSpPr/>
          <p:nvPr/>
        </p:nvCxnSpPr>
        <p:spPr>
          <a:xfrm flipH="1" flipV="1">
            <a:off x="8254937" y="4419235"/>
            <a:ext cx="107236" cy="9361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本框 13">
            <a:extLst>
              <a:ext uri="{FF2B5EF4-FFF2-40B4-BE49-F238E27FC236}">
                <a16:creationId xmlns:a16="http://schemas.microsoft.com/office/drawing/2014/main" id="{D4E0CCF7-A968-4164-9592-1126CE430422}"/>
              </a:ext>
            </a:extLst>
          </p:cNvPr>
          <p:cNvSpPr txBox="1"/>
          <p:nvPr/>
        </p:nvSpPr>
        <p:spPr>
          <a:xfrm>
            <a:off x="8307323" y="5961020"/>
            <a:ext cx="14950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现死区</a:t>
            </a: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81C3801E-C185-4AAE-843F-2B2123C715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1234" y="1385889"/>
            <a:ext cx="3380010" cy="2755900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68C7AE81-019B-4094-9ADF-E9BA1BF4C7AA}"/>
              </a:ext>
            </a:extLst>
          </p:cNvPr>
          <p:cNvSpPr txBox="1"/>
          <p:nvPr/>
        </p:nvSpPr>
        <p:spPr>
          <a:xfrm>
            <a:off x="10200456" y="3487987"/>
            <a:ext cx="129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轭铁死区</a:t>
            </a:r>
          </a:p>
        </p:txBody>
      </p:sp>
    </p:spTree>
    <p:extLst>
      <p:ext uri="{BB962C8B-B14F-4D97-AF65-F5344CB8AC3E}">
        <p14:creationId xmlns:p14="http://schemas.microsoft.com/office/powerpoint/2010/main" val="122564975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8" descr="PPT内页副本1">
            <a:extLst>
              <a:ext uri="{FF2B5EF4-FFF2-40B4-BE49-F238E27FC236}">
                <a16:creationId xmlns:a16="http://schemas.microsoft.com/office/drawing/2014/main" id="{775852D9-AE7F-4445-A014-63CBB72694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3" b="86456"/>
          <a:stretch/>
        </p:blipFill>
        <p:spPr bwMode="auto">
          <a:xfrm>
            <a:off x="0" y="0"/>
            <a:ext cx="12192000" cy="1052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9" name="Rectangle 11"/>
          <p:cNvSpPr>
            <a:spLocks noGrp="1" noChangeArrowheads="1"/>
          </p:cNvSpPr>
          <p:nvPr>
            <p:ph type="title"/>
          </p:nvPr>
        </p:nvSpPr>
        <p:spPr>
          <a:xfrm>
            <a:off x="838200" y="297088"/>
            <a:ext cx="6481936" cy="563562"/>
          </a:xfrm>
        </p:spPr>
        <p:txBody>
          <a:bodyPr/>
          <a:lstStyle/>
          <a:p>
            <a:r>
              <a:rPr lang="zh-CN" altLang="en-US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几何死区更改</a:t>
            </a:r>
            <a:endParaRPr lang="zh-CN" altLang="zh-CN" sz="3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78" name="Rectangle 10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模块间死区更改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原死区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/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RPC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无模块间死区</a:t>
            </a:r>
            <a:endPara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/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PS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有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5mm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模块间死区</a:t>
            </a:r>
            <a:endPara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现死区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/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RPC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有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54mm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铝壳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电子学死区</a:t>
            </a:r>
            <a:endPara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/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PS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有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20mm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铝壳死区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+78mm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单侧电子学死区</a:t>
            </a:r>
            <a:endPara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页脚占位符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 dirty="0"/>
              <a:t>刘昱林</a:t>
            </a:r>
            <a:r>
              <a:rPr lang="en-US" altLang="zh-CN" dirty="0"/>
              <a:t>, USTC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9F04B-5877-41F0-9C64-7B26430A3A52}" type="slidenum">
              <a:rPr lang="en-US" altLang="zh-CN" smtClean="0"/>
              <a:t>31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35852409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8" descr="PPT内页副本1">
            <a:extLst>
              <a:ext uri="{FF2B5EF4-FFF2-40B4-BE49-F238E27FC236}">
                <a16:creationId xmlns:a16="http://schemas.microsoft.com/office/drawing/2014/main" id="{775852D9-AE7F-4445-A014-63CBB72694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3" b="86456"/>
          <a:stretch/>
        </p:blipFill>
        <p:spPr bwMode="auto">
          <a:xfrm>
            <a:off x="0" y="0"/>
            <a:ext cx="12192000" cy="1052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9" name="Rectangle 11"/>
          <p:cNvSpPr>
            <a:spLocks noGrp="1" noChangeArrowheads="1"/>
          </p:cNvSpPr>
          <p:nvPr>
            <p:ph type="title"/>
          </p:nvPr>
        </p:nvSpPr>
        <p:spPr>
          <a:xfrm>
            <a:off x="838200" y="297088"/>
            <a:ext cx="6481936" cy="563562"/>
          </a:xfrm>
        </p:spPr>
        <p:txBody>
          <a:bodyPr/>
          <a:lstStyle/>
          <a:p>
            <a:r>
              <a:rPr lang="en-US" altLang="zh-CN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MUD</a:t>
            </a:r>
            <a:r>
              <a:rPr lang="zh-CN" altLang="en-US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自重建效率</a:t>
            </a:r>
            <a:endParaRPr lang="zh-CN" altLang="zh-CN" sz="3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78" name="Rectangle 10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设置与原初粒子匹配的角度小于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40°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，统计不同动量角度下与原初粒子匹配的自重建效率，无本底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页脚占位符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 dirty="0"/>
              <a:t>刘昱林</a:t>
            </a:r>
            <a:r>
              <a:rPr lang="en-US" altLang="zh-CN" dirty="0"/>
              <a:t>, USTC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9F04B-5877-41F0-9C64-7B26430A3A52}" type="slidenum">
              <a:rPr lang="en-US" altLang="zh-CN" smtClean="0"/>
              <a:t>32</a:t>
            </a:fld>
            <a:endParaRPr lang="en-US" altLang="zh-CN" dirty="0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0503C37F-8479-4300-8AC7-B9F1178F2BC8}"/>
              </a:ext>
            </a:extLst>
          </p:cNvPr>
          <p:cNvSpPr txBox="1"/>
          <p:nvPr/>
        </p:nvSpPr>
        <p:spPr>
          <a:xfrm>
            <a:off x="5663952" y="5559585"/>
            <a:ext cx="15841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kaon</a:t>
            </a:r>
            <a:endParaRPr lang="zh-CN" altLang="en-US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198B55B8-FD19-48EF-AFD7-D016A7A506AA}"/>
              </a:ext>
            </a:extLst>
          </p:cNvPr>
          <p:cNvSpPr txBox="1"/>
          <p:nvPr/>
        </p:nvSpPr>
        <p:spPr>
          <a:xfrm>
            <a:off x="1847528" y="5589240"/>
            <a:ext cx="20882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中子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A6A46C78-598F-4D9A-A615-762DBF620795}"/>
              </a:ext>
            </a:extLst>
          </p:cNvPr>
          <p:cNvSpPr txBox="1"/>
          <p:nvPr/>
        </p:nvSpPr>
        <p:spPr>
          <a:xfrm>
            <a:off x="9696400" y="5559585"/>
            <a:ext cx="15841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gamma</a:t>
            </a:r>
            <a:endParaRPr lang="zh-CN" altLang="en-US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F84E5B12-ECA4-4A37-B455-C4082C81E0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591" y="2658310"/>
            <a:ext cx="3818169" cy="2685967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75C363F9-7C20-4CE2-BD05-1599422F89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95353" y="2637262"/>
            <a:ext cx="3818169" cy="2693764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C29385A4-495B-4E48-97D6-802DF99149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53400" y="2658310"/>
            <a:ext cx="3818169" cy="2696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90353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8" descr="PPT内页副本1">
            <a:extLst>
              <a:ext uri="{FF2B5EF4-FFF2-40B4-BE49-F238E27FC236}">
                <a16:creationId xmlns:a16="http://schemas.microsoft.com/office/drawing/2014/main" id="{775852D9-AE7F-4445-A014-63CBB72694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3" b="86456"/>
          <a:stretch/>
        </p:blipFill>
        <p:spPr bwMode="auto">
          <a:xfrm>
            <a:off x="0" y="0"/>
            <a:ext cx="12192000" cy="1052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9" name="Rectangle 11"/>
          <p:cNvSpPr>
            <a:spLocks noGrp="1" noChangeArrowheads="1"/>
          </p:cNvSpPr>
          <p:nvPr>
            <p:ph type="title"/>
          </p:nvPr>
        </p:nvSpPr>
        <p:spPr>
          <a:xfrm>
            <a:off x="838200" y="297088"/>
            <a:ext cx="6481936" cy="563562"/>
          </a:xfrm>
        </p:spPr>
        <p:txBody>
          <a:bodyPr/>
          <a:lstStyle/>
          <a:p>
            <a:r>
              <a:rPr lang="zh-CN" altLang="en-US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误重建效率</a:t>
            </a:r>
            <a:endParaRPr lang="zh-CN" altLang="zh-CN" sz="3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78" name="Rectangle 10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统计不同动量角度下未与原初粒子匹配的自重建效率，相当于每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event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误重建数，无本底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页脚占位符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 dirty="0"/>
              <a:t>刘昱林</a:t>
            </a:r>
            <a:r>
              <a:rPr lang="en-US" altLang="zh-CN" dirty="0"/>
              <a:t>, USTC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9F04B-5877-41F0-9C64-7B26430A3A52}" type="slidenum">
              <a:rPr lang="en-US" altLang="zh-CN" smtClean="0"/>
              <a:t>33</a:t>
            </a:fld>
            <a:endParaRPr lang="en-US" altLang="zh-CN" dirty="0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3F7F7FA5-AC39-4AAD-B08D-848EA1BEF2E9}"/>
              </a:ext>
            </a:extLst>
          </p:cNvPr>
          <p:cNvSpPr txBox="1"/>
          <p:nvPr/>
        </p:nvSpPr>
        <p:spPr>
          <a:xfrm>
            <a:off x="5663952" y="5559585"/>
            <a:ext cx="15841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kaon</a:t>
            </a:r>
            <a:endParaRPr lang="zh-CN" altLang="en-US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74943BE5-564F-41F0-8457-1C99A8BE2205}"/>
              </a:ext>
            </a:extLst>
          </p:cNvPr>
          <p:cNvSpPr txBox="1"/>
          <p:nvPr/>
        </p:nvSpPr>
        <p:spPr>
          <a:xfrm>
            <a:off x="1847528" y="5589240"/>
            <a:ext cx="20882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中子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3654398E-853F-42D2-8FE6-F32CF2E7E3FE}"/>
              </a:ext>
            </a:extLst>
          </p:cNvPr>
          <p:cNvSpPr txBox="1"/>
          <p:nvPr/>
        </p:nvSpPr>
        <p:spPr>
          <a:xfrm>
            <a:off x="9696400" y="5559585"/>
            <a:ext cx="15841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gamma</a:t>
            </a:r>
            <a:endParaRPr lang="zh-CN" altLang="en-US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A557263C-31F6-496C-B118-B683D5AACA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898" y="2759173"/>
            <a:ext cx="3816268" cy="2650680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2DB0F947-52BB-4CF9-A5D5-2F2F65489F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3821" y="2759174"/>
            <a:ext cx="3818169" cy="2650679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2DCB2903-4436-427B-AC87-49C0189707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13645" y="2759173"/>
            <a:ext cx="3816270" cy="2650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80539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8" descr="PPT内页副本1">
            <a:extLst>
              <a:ext uri="{FF2B5EF4-FFF2-40B4-BE49-F238E27FC236}">
                <a16:creationId xmlns:a16="http://schemas.microsoft.com/office/drawing/2014/main" id="{775852D9-AE7F-4445-A014-63CBB72694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3" b="86456"/>
          <a:stretch/>
        </p:blipFill>
        <p:spPr bwMode="auto">
          <a:xfrm>
            <a:off x="0" y="0"/>
            <a:ext cx="12192000" cy="1052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9" name="Rectangle 11"/>
          <p:cNvSpPr>
            <a:spLocks noGrp="1" noChangeArrowheads="1"/>
          </p:cNvSpPr>
          <p:nvPr>
            <p:ph type="title"/>
          </p:nvPr>
        </p:nvSpPr>
        <p:spPr>
          <a:xfrm>
            <a:off x="838200" y="297088"/>
            <a:ext cx="6481936" cy="563562"/>
          </a:xfrm>
        </p:spPr>
        <p:txBody>
          <a:bodyPr/>
          <a:lstStyle/>
          <a:p>
            <a:r>
              <a:rPr lang="zh-CN" altLang="en-US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本底误探测率</a:t>
            </a:r>
            <a:endParaRPr lang="zh-CN" altLang="zh-CN" sz="3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78" name="Rectangle 10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计算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mud self rec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算法添加了去噪和合并算法之后对本底的误探测率，总共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10000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个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event</a:t>
            </a:r>
          </a:p>
        </p:txBody>
      </p:sp>
      <p:sp>
        <p:nvSpPr>
          <p:cNvPr id="2" name="页脚占位符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 dirty="0"/>
              <a:t>刘昱林</a:t>
            </a:r>
            <a:r>
              <a:rPr lang="en-US" altLang="zh-CN" dirty="0"/>
              <a:t>, USTC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9F04B-5877-41F0-9C64-7B26430A3A52}" type="slidenum">
              <a:rPr lang="en-US" altLang="zh-CN" smtClean="0"/>
              <a:t>34</a:t>
            </a:fld>
            <a:endParaRPr lang="en-US" altLang="zh-CN" dirty="0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1235F282-DB92-4C12-97BE-61553C0592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7488" y="2348880"/>
            <a:ext cx="4209519" cy="2940897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8F0B2E62-C654-49B0-BC2A-071A8FC602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0644" y="2371004"/>
            <a:ext cx="4209519" cy="2918773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CFB919AA-6C69-47B6-B6C6-8EEBD2CEDF75}"/>
              </a:ext>
            </a:extLst>
          </p:cNvPr>
          <p:cNvSpPr txBox="1"/>
          <p:nvPr/>
        </p:nvSpPr>
        <p:spPr>
          <a:xfrm>
            <a:off x="3431704" y="5437789"/>
            <a:ext cx="2448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全塑闪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CD75504E-F295-46C2-8730-0B23683D2BE6}"/>
              </a:ext>
            </a:extLst>
          </p:cNvPr>
          <p:cNvSpPr txBox="1"/>
          <p:nvPr/>
        </p:nvSpPr>
        <p:spPr>
          <a:xfrm>
            <a:off x="7968208" y="5437788"/>
            <a:ext cx="316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5RPC+10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塑闪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BF69E6C0-68A7-48F8-9E11-AABBC86A6FA6}"/>
              </a:ext>
            </a:extLst>
          </p:cNvPr>
          <p:cNvSpPr txBox="1"/>
          <p:nvPr/>
        </p:nvSpPr>
        <p:spPr>
          <a:xfrm>
            <a:off x="4943872" y="5289777"/>
            <a:ext cx="9361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似然值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A42FEB5D-BB42-4484-A7C8-A96AC8A78C4F}"/>
              </a:ext>
            </a:extLst>
          </p:cNvPr>
          <p:cNvSpPr txBox="1"/>
          <p:nvPr/>
        </p:nvSpPr>
        <p:spPr>
          <a:xfrm>
            <a:off x="10138048" y="5299288"/>
            <a:ext cx="9361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似然值</a:t>
            </a:r>
          </a:p>
        </p:txBody>
      </p:sp>
    </p:spTree>
    <p:extLst>
      <p:ext uri="{BB962C8B-B14F-4D97-AF65-F5344CB8AC3E}">
        <p14:creationId xmlns:p14="http://schemas.microsoft.com/office/powerpoint/2010/main" val="57274335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DD4E22-4BC0-0E2B-EA01-D3DD5EDDF2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8" descr="PPT内页副本1">
            <a:extLst>
              <a:ext uri="{FF2B5EF4-FFF2-40B4-BE49-F238E27FC236}">
                <a16:creationId xmlns:a16="http://schemas.microsoft.com/office/drawing/2014/main" id="{47022D83-A88D-E58C-6B05-7C62B52B3A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3" b="86456"/>
          <a:stretch/>
        </p:blipFill>
        <p:spPr bwMode="auto">
          <a:xfrm>
            <a:off x="0" y="0"/>
            <a:ext cx="12192000" cy="1052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9" name="Rectangle 11">
            <a:extLst>
              <a:ext uri="{FF2B5EF4-FFF2-40B4-BE49-F238E27FC236}">
                <a16:creationId xmlns:a16="http://schemas.microsoft.com/office/drawing/2014/main" id="{BD676362-F02E-3173-2DA5-D161F802F98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297088"/>
            <a:ext cx="6481936" cy="563562"/>
          </a:xfrm>
        </p:spPr>
        <p:txBody>
          <a:bodyPr/>
          <a:lstStyle/>
          <a:p>
            <a:pPr algn="l"/>
            <a:endParaRPr lang="zh-CN" altLang="zh-CN" sz="3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78" name="Rectangle 10">
            <a:extLst>
              <a:ext uri="{FF2B5EF4-FFF2-40B4-BE49-F238E27FC236}">
                <a16:creationId xmlns:a16="http://schemas.microsoft.com/office/drawing/2014/main" id="{3B999624-BDE0-B03B-75FC-8970E46FCCD4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页脚占位符 1">
            <a:extLst>
              <a:ext uri="{FF2B5EF4-FFF2-40B4-BE49-F238E27FC236}">
                <a16:creationId xmlns:a16="http://schemas.microsoft.com/office/drawing/2014/main" id="{9F1C8E76-4318-912B-F7A8-F3671AB9C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 dirty="0"/>
              <a:t>刘昱林</a:t>
            </a:r>
            <a:r>
              <a:rPr lang="en-US" altLang="zh-CN" dirty="0"/>
              <a:t>, USTC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CECDAA1-F84B-51D0-280F-2328E9A97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9F04B-5877-41F0-9C64-7B26430A3A52}" type="slidenum">
              <a:rPr lang="en-US" altLang="zh-CN" smtClean="0"/>
              <a:t>35</a:t>
            </a:fld>
            <a:endParaRPr lang="en-US" altLang="zh-CN" dirty="0"/>
          </a:p>
        </p:txBody>
      </p:sp>
      <p:grpSp>
        <p:nvGrpSpPr>
          <p:cNvPr id="7203" name="组合 7202">
            <a:extLst>
              <a:ext uri="{FF2B5EF4-FFF2-40B4-BE49-F238E27FC236}">
                <a16:creationId xmlns:a16="http://schemas.microsoft.com/office/drawing/2014/main" id="{75AB894E-3F10-C9DD-1AA6-DE8E6AE83E47}"/>
              </a:ext>
            </a:extLst>
          </p:cNvPr>
          <p:cNvGrpSpPr/>
          <p:nvPr/>
        </p:nvGrpSpPr>
        <p:grpSpPr>
          <a:xfrm>
            <a:off x="2423592" y="3212976"/>
            <a:ext cx="5989104" cy="2166169"/>
            <a:chOff x="616564" y="3224071"/>
            <a:chExt cx="5989104" cy="2166169"/>
          </a:xfrm>
        </p:grpSpPr>
        <p:sp>
          <p:nvSpPr>
            <p:cNvPr id="3" name="矩形: 圆角 2">
              <a:extLst>
                <a:ext uri="{FF2B5EF4-FFF2-40B4-BE49-F238E27FC236}">
                  <a16:creationId xmlns:a16="http://schemas.microsoft.com/office/drawing/2014/main" id="{AC52CB81-D265-FFF8-F902-12906F587316}"/>
                </a:ext>
              </a:extLst>
            </p:cNvPr>
            <p:cNvSpPr/>
            <p:nvPr/>
          </p:nvSpPr>
          <p:spPr>
            <a:xfrm>
              <a:off x="2783632" y="3224071"/>
              <a:ext cx="1163582" cy="360000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MUD </a:t>
              </a:r>
              <a:r>
                <a:rPr lang="en-US" altLang="zh-CN" dirty="0" err="1">
                  <a:solidFill>
                    <a:sysClr val="windowText" lastClr="000000"/>
                  </a:solidFill>
                </a:rPr>
                <a:t>digi</a:t>
              </a:r>
              <a:endParaRPr lang="zh-CN" altLang="en-US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" name="矩形: 圆角 4">
              <a:extLst>
                <a:ext uri="{FF2B5EF4-FFF2-40B4-BE49-F238E27FC236}">
                  <a16:creationId xmlns:a16="http://schemas.microsoft.com/office/drawing/2014/main" id="{A5C048A5-4411-31F8-FA17-BDC16E96EAF4}"/>
                </a:ext>
              </a:extLst>
            </p:cNvPr>
            <p:cNvSpPr/>
            <p:nvPr/>
          </p:nvSpPr>
          <p:spPr>
            <a:xfrm>
              <a:off x="2164217" y="4077072"/>
              <a:ext cx="1061140" cy="360000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MUD hit</a:t>
              </a:r>
              <a:endParaRPr lang="zh-CN" altLang="en-US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" name="矩形: 圆角 5">
              <a:extLst>
                <a:ext uri="{FF2B5EF4-FFF2-40B4-BE49-F238E27FC236}">
                  <a16:creationId xmlns:a16="http://schemas.microsoft.com/office/drawing/2014/main" id="{2D2D2E04-2955-94DF-588A-E6C36723A48C}"/>
                </a:ext>
              </a:extLst>
            </p:cNvPr>
            <p:cNvSpPr/>
            <p:nvPr/>
          </p:nvSpPr>
          <p:spPr>
            <a:xfrm>
              <a:off x="3452443" y="4074514"/>
              <a:ext cx="1461112" cy="360000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MUD</a:t>
              </a:r>
              <a:r>
                <a:rPr lang="zh-CN" altLang="en-US" dirty="0">
                  <a:solidFill>
                    <a:sysClr val="windowText" lastClr="000000"/>
                  </a:solidFill>
                </a:rPr>
                <a:t>自重建</a:t>
              </a:r>
            </a:p>
          </p:txBody>
        </p:sp>
        <p:sp>
          <p:nvSpPr>
            <p:cNvPr id="13" name="矩形: 圆角 12">
              <a:extLst>
                <a:ext uri="{FF2B5EF4-FFF2-40B4-BE49-F238E27FC236}">
                  <a16:creationId xmlns:a16="http://schemas.microsoft.com/office/drawing/2014/main" id="{627FC79A-5460-2728-F463-7BA65F80CEEB}"/>
                </a:ext>
              </a:extLst>
            </p:cNvPr>
            <p:cNvSpPr/>
            <p:nvPr/>
          </p:nvSpPr>
          <p:spPr>
            <a:xfrm>
              <a:off x="5144556" y="4073235"/>
              <a:ext cx="1461112" cy="360000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ECAL shower</a:t>
              </a:r>
              <a:endParaRPr lang="zh-CN" altLang="en-US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4" name="矩形: 圆角 13">
              <a:extLst>
                <a:ext uri="{FF2B5EF4-FFF2-40B4-BE49-F238E27FC236}">
                  <a16:creationId xmlns:a16="http://schemas.microsoft.com/office/drawing/2014/main" id="{84E6C19C-A35E-A076-66AC-EFF15EDD5459}"/>
                </a:ext>
              </a:extLst>
            </p:cNvPr>
            <p:cNvSpPr/>
            <p:nvPr/>
          </p:nvSpPr>
          <p:spPr>
            <a:xfrm>
              <a:off x="616564" y="4077072"/>
              <a:ext cx="1320147" cy="360000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ysClr val="windowText" lastClr="000000"/>
                  </a:solidFill>
                </a:rPr>
                <a:t>MDC track</a:t>
              </a:r>
              <a:endParaRPr lang="zh-CN" altLang="en-US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id="{5BECA4E0-6026-A937-A106-D5CCB45B6651}"/>
                </a:ext>
              </a:extLst>
            </p:cNvPr>
            <p:cNvSpPr/>
            <p:nvPr/>
          </p:nvSpPr>
          <p:spPr>
            <a:xfrm>
              <a:off x="1177692" y="5030240"/>
              <a:ext cx="1644184" cy="360000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dirty="0">
                  <a:solidFill>
                    <a:sysClr val="windowText" lastClr="000000"/>
                  </a:solidFill>
                </a:rPr>
                <a:t>带电粒子重建</a:t>
              </a:r>
            </a:p>
          </p:txBody>
        </p:sp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id="{0936F224-50D3-6D6F-D1C0-87E847D34B69}"/>
                </a:ext>
              </a:extLst>
            </p:cNvPr>
            <p:cNvSpPr/>
            <p:nvPr/>
          </p:nvSpPr>
          <p:spPr>
            <a:xfrm>
              <a:off x="3372909" y="5027402"/>
              <a:ext cx="1620180" cy="360000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dirty="0">
                  <a:solidFill>
                    <a:sysClr val="windowText" lastClr="000000"/>
                  </a:solidFill>
                </a:rPr>
                <a:t>中性粒子重建</a:t>
              </a:r>
            </a:p>
          </p:txBody>
        </p:sp>
        <p:cxnSp>
          <p:nvCxnSpPr>
            <p:cNvPr id="17" name="直接箭头连接符 16">
              <a:extLst>
                <a:ext uri="{FF2B5EF4-FFF2-40B4-BE49-F238E27FC236}">
                  <a16:creationId xmlns:a16="http://schemas.microsoft.com/office/drawing/2014/main" id="{2CF1FEB7-FEC8-4F91-8922-46034D86A0DE}"/>
                </a:ext>
              </a:extLst>
            </p:cNvPr>
            <p:cNvCxnSpPr>
              <a:cxnSpLocks/>
              <a:stCxn id="3" idx="2"/>
              <a:endCxn id="5" idx="0"/>
            </p:cNvCxnSpPr>
            <p:nvPr/>
          </p:nvCxnSpPr>
          <p:spPr>
            <a:xfrm flipH="1">
              <a:off x="2694787" y="3584071"/>
              <a:ext cx="670636" cy="49300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箭头连接符 17">
              <a:extLst>
                <a:ext uri="{FF2B5EF4-FFF2-40B4-BE49-F238E27FC236}">
                  <a16:creationId xmlns:a16="http://schemas.microsoft.com/office/drawing/2014/main" id="{1B37BC74-6365-536B-DE28-B83D8264EAA6}"/>
                </a:ext>
              </a:extLst>
            </p:cNvPr>
            <p:cNvCxnSpPr>
              <a:cxnSpLocks/>
              <a:stCxn id="3" idx="2"/>
              <a:endCxn id="6" idx="0"/>
            </p:cNvCxnSpPr>
            <p:nvPr/>
          </p:nvCxnSpPr>
          <p:spPr>
            <a:xfrm>
              <a:off x="3365423" y="3584071"/>
              <a:ext cx="817576" cy="490443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箭头连接符 19">
              <a:extLst>
                <a:ext uri="{FF2B5EF4-FFF2-40B4-BE49-F238E27FC236}">
                  <a16:creationId xmlns:a16="http://schemas.microsoft.com/office/drawing/2014/main" id="{03C36A4F-1BF2-99E9-FAD2-C6C5E53BF622}"/>
                </a:ext>
              </a:extLst>
            </p:cNvPr>
            <p:cNvCxnSpPr>
              <a:stCxn id="6" idx="2"/>
              <a:endCxn id="16" idx="0"/>
            </p:cNvCxnSpPr>
            <p:nvPr/>
          </p:nvCxnSpPr>
          <p:spPr>
            <a:xfrm>
              <a:off x="4182999" y="4434514"/>
              <a:ext cx="0" cy="592888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接箭头连接符 21">
              <a:extLst>
                <a:ext uri="{FF2B5EF4-FFF2-40B4-BE49-F238E27FC236}">
                  <a16:creationId xmlns:a16="http://schemas.microsoft.com/office/drawing/2014/main" id="{FBEB28F6-565F-199D-B6F8-7FF053C6E5B4}"/>
                </a:ext>
              </a:extLst>
            </p:cNvPr>
            <p:cNvCxnSpPr>
              <a:stCxn id="13" idx="2"/>
              <a:endCxn id="16" idx="0"/>
            </p:cNvCxnSpPr>
            <p:nvPr/>
          </p:nvCxnSpPr>
          <p:spPr>
            <a:xfrm flipH="1">
              <a:off x="4182999" y="4433235"/>
              <a:ext cx="1692113" cy="594167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接箭头连接符 23">
              <a:extLst>
                <a:ext uri="{FF2B5EF4-FFF2-40B4-BE49-F238E27FC236}">
                  <a16:creationId xmlns:a16="http://schemas.microsoft.com/office/drawing/2014/main" id="{F71E024A-4D58-2EF1-7E25-DF0CE1DD575C}"/>
                </a:ext>
              </a:extLst>
            </p:cNvPr>
            <p:cNvCxnSpPr>
              <a:cxnSpLocks/>
              <a:stCxn id="5" idx="2"/>
              <a:endCxn id="15" idx="0"/>
            </p:cNvCxnSpPr>
            <p:nvPr/>
          </p:nvCxnSpPr>
          <p:spPr>
            <a:xfrm flipH="1">
              <a:off x="1999784" y="4437072"/>
              <a:ext cx="695003" cy="593168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接箭头连接符 25">
              <a:extLst>
                <a:ext uri="{FF2B5EF4-FFF2-40B4-BE49-F238E27FC236}">
                  <a16:creationId xmlns:a16="http://schemas.microsoft.com/office/drawing/2014/main" id="{EB3153F1-781B-617A-6F11-683BA7B6EFFF}"/>
                </a:ext>
              </a:extLst>
            </p:cNvPr>
            <p:cNvCxnSpPr>
              <a:stCxn id="14" idx="2"/>
              <a:endCxn id="15" idx="0"/>
            </p:cNvCxnSpPr>
            <p:nvPr/>
          </p:nvCxnSpPr>
          <p:spPr>
            <a:xfrm>
              <a:off x="1276638" y="4437072"/>
              <a:ext cx="723146" cy="593168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箭头连接符 27">
              <a:extLst>
                <a:ext uri="{FF2B5EF4-FFF2-40B4-BE49-F238E27FC236}">
                  <a16:creationId xmlns:a16="http://schemas.microsoft.com/office/drawing/2014/main" id="{D9F0026F-8FE1-C8CB-8AC6-AFDF42DDE98F}"/>
                </a:ext>
              </a:extLst>
            </p:cNvPr>
            <p:cNvCxnSpPr>
              <a:cxnSpLocks/>
              <a:stCxn id="5" idx="2"/>
              <a:endCxn id="16" idx="0"/>
            </p:cNvCxnSpPr>
            <p:nvPr/>
          </p:nvCxnSpPr>
          <p:spPr>
            <a:xfrm>
              <a:off x="2694787" y="4437072"/>
              <a:ext cx="1488212" cy="59033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330500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8" descr="PPT内页副本1">
            <a:extLst>
              <a:ext uri="{FF2B5EF4-FFF2-40B4-BE49-F238E27FC236}">
                <a16:creationId xmlns:a16="http://schemas.microsoft.com/office/drawing/2014/main" id="{775852D9-AE7F-4445-A014-63CBB72694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3" b="86456"/>
          <a:stretch/>
        </p:blipFill>
        <p:spPr bwMode="auto">
          <a:xfrm>
            <a:off x="0" y="0"/>
            <a:ext cx="12192000" cy="1052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9" name="Rectangle 11"/>
          <p:cNvSpPr>
            <a:spLocks noGrp="1" noChangeArrowheads="1"/>
          </p:cNvSpPr>
          <p:nvPr>
            <p:ph type="title"/>
          </p:nvPr>
        </p:nvSpPr>
        <p:spPr>
          <a:xfrm>
            <a:off x="838200" y="297088"/>
            <a:ext cx="6481936" cy="563562"/>
          </a:xfrm>
        </p:spPr>
        <p:txBody>
          <a:bodyPr/>
          <a:lstStyle/>
          <a:p>
            <a:r>
              <a:rPr lang="en-US" altLang="zh-CN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STCF</a:t>
            </a:r>
            <a:r>
              <a:rPr lang="zh-CN" altLang="en-US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缪子探测器介绍</a:t>
            </a:r>
            <a:endParaRPr lang="zh-CN" altLang="zh-CN" sz="3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78" name="Rectangle 10"/>
          <p:cNvSpPr>
            <a:spLocks noGrp="1" noChangeArrowheads="1"/>
          </p:cNvSpPr>
          <p:nvPr>
            <p:ph idx="1"/>
          </p:nvPr>
        </p:nvSpPr>
        <p:spPr>
          <a:xfrm>
            <a:off x="838200" y="1686084"/>
            <a:ext cx="4947654" cy="4351338"/>
          </a:xfrm>
        </p:spPr>
        <p:txBody>
          <a:bodyPr>
            <a:normAutofit/>
          </a:bodyPr>
          <a:lstStyle/>
          <a:p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超级陶粲装置（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STCF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en-US" altLang="zh-CN" sz="1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/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正负电子对撞机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/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质心能量：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2-7 GeV</a:t>
            </a:r>
          </a:p>
          <a:p>
            <a:pPr lvl="1"/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亮度：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0.5×10</a:t>
            </a:r>
            <a:r>
              <a:rPr lang="en-US" altLang="zh-CN" sz="1400" baseline="30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35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cm</a:t>
            </a:r>
            <a:r>
              <a:rPr lang="en-US" altLang="zh-CN" sz="1400" baseline="30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-2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s</a:t>
            </a:r>
            <a:r>
              <a:rPr lang="en-US" altLang="zh-CN" sz="1400" baseline="30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-1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@4GeV</a:t>
            </a:r>
          </a:p>
          <a:p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缪子探测器（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MUD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en-US" altLang="zh-CN" sz="1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/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位于探测谱仪的最外层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/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覆盖了接近全空间的范围（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94%×4π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缪子探测器的性能要求</a:t>
            </a:r>
            <a:endParaRPr lang="en-US" altLang="zh-CN" sz="1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/>
            <a:r>
              <a:rPr lang="el-GR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µ/π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粒子鉴别：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µ/π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压制率为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30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eff</a:t>
            </a:r>
            <a:r>
              <a:rPr lang="en-US" altLang="zh-CN" sz="1400" baseline="-25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π→µ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&lt;1/30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）条件下，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eff</a:t>
            </a:r>
            <a:r>
              <a:rPr lang="en-US" altLang="zh-CN" sz="1400" baseline="-25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µ→µ 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&gt; 95% @ 1-2 GeV</a:t>
            </a:r>
          </a:p>
          <a:p>
            <a:pPr lvl="1"/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中性强子（包括中子、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K</a:t>
            </a:r>
            <a:r>
              <a:rPr lang="en-US" altLang="zh-CN" sz="1400" baseline="-25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L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）的鉴别：需要缪子探测器提供一定的中性强子的鉴别能力</a:t>
            </a:r>
          </a:p>
          <a:p>
            <a:pPr lvl="1"/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/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/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页脚占位符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 dirty="0"/>
              <a:t>刘昱林</a:t>
            </a:r>
            <a:r>
              <a:rPr lang="en-US" altLang="zh-CN" dirty="0"/>
              <a:t>, USTC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9F04B-5877-41F0-9C64-7B26430A3A52}" type="slidenum">
              <a:rPr lang="en-US" altLang="zh-CN" smtClean="0"/>
              <a:t>4</a:t>
            </a:fld>
            <a:endParaRPr lang="en-US" altLang="zh-CN" dirty="0"/>
          </a:p>
        </p:txBody>
      </p: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4E2B2A27-B142-4F5C-9762-3FFCA32C5683}"/>
              </a:ext>
            </a:extLst>
          </p:cNvPr>
          <p:cNvGrpSpPr/>
          <p:nvPr/>
        </p:nvGrpSpPr>
        <p:grpSpPr>
          <a:xfrm>
            <a:off x="6096000" y="1591950"/>
            <a:ext cx="5411105" cy="2163833"/>
            <a:chOff x="6096000" y="1578419"/>
            <a:chExt cx="5411105" cy="2163833"/>
          </a:xfrm>
        </p:grpSpPr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1A382379-F3A4-4C20-9C88-490BDD676DE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b="22613"/>
            <a:stretch/>
          </p:blipFill>
          <p:spPr>
            <a:xfrm>
              <a:off x="6096000" y="1578419"/>
              <a:ext cx="5326934" cy="2163833"/>
            </a:xfrm>
            <a:prstGeom prst="rect">
              <a:avLst/>
            </a:prstGeom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7710D781-3EB3-41D8-85A6-307A70BEEEF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45085" y="1607197"/>
              <a:ext cx="1262298" cy="885698"/>
            </a:xfrm>
            <a:prstGeom prst="rect">
              <a:avLst/>
            </a:prstGeom>
          </p:spPr>
        </p:pic>
        <p:cxnSp>
          <p:nvCxnSpPr>
            <p:cNvPr id="15" name="直接箭头连接符 14">
              <a:extLst>
                <a:ext uri="{FF2B5EF4-FFF2-40B4-BE49-F238E27FC236}">
                  <a16:creationId xmlns:a16="http://schemas.microsoft.com/office/drawing/2014/main" id="{0C4CC5C9-3F7B-48B9-BEEE-6E94BECC26FF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7220611" y="2348879"/>
              <a:ext cx="1262298" cy="426480"/>
            </a:xfrm>
            <a:prstGeom prst="straightConnector1">
              <a:avLst/>
            </a:prstGeom>
            <a:solidFill>
              <a:srgbClr val="4F81BD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lg" len="lg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CAEB85EF-BA8C-402D-BBB0-5822310ECED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85156" y="1611131"/>
              <a:ext cx="1581157" cy="1329847"/>
            </a:xfrm>
            <a:prstGeom prst="rect">
              <a:avLst/>
            </a:prstGeom>
          </p:spPr>
        </p:pic>
        <p:sp>
          <p:nvSpPr>
            <p:cNvPr id="17" name="文本框 16">
              <a:extLst>
                <a:ext uri="{FF2B5EF4-FFF2-40B4-BE49-F238E27FC236}">
                  <a16:creationId xmlns:a16="http://schemas.microsoft.com/office/drawing/2014/main" id="{2E65CB07-8D0C-4CF5-8CDD-18FDD1678FE6}"/>
                </a:ext>
              </a:extLst>
            </p:cNvPr>
            <p:cNvSpPr txBox="1"/>
            <p:nvPr/>
          </p:nvSpPr>
          <p:spPr>
            <a:xfrm>
              <a:off x="10272464" y="3239204"/>
              <a:ext cx="1234641" cy="3795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 dirty="0">
                  <a:solidFill>
                    <a:schemeClr val="bg1"/>
                  </a:solidFill>
                </a:rPr>
                <a:t>STCF</a:t>
              </a:r>
              <a:endParaRPr lang="zh-CN" altLang="en-US" sz="2800" b="1" dirty="0">
                <a:solidFill>
                  <a:schemeClr val="bg1"/>
                </a:solidFill>
              </a:endParaRPr>
            </a:p>
          </p:txBody>
        </p:sp>
        <p:cxnSp>
          <p:nvCxnSpPr>
            <p:cNvPr id="18" name="直接箭头连接符 17">
              <a:extLst>
                <a:ext uri="{FF2B5EF4-FFF2-40B4-BE49-F238E27FC236}">
                  <a16:creationId xmlns:a16="http://schemas.microsoft.com/office/drawing/2014/main" id="{8536D0F4-2913-4298-852B-E24018676D68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9283484" y="2643055"/>
              <a:ext cx="648072" cy="264608"/>
            </a:xfrm>
            <a:prstGeom prst="straightConnector1">
              <a:avLst/>
            </a:prstGeom>
            <a:solidFill>
              <a:srgbClr val="4F81BD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lg" len="lg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id="{6696F288-0941-4CD2-862A-35A15FCF9E6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-7219" b="1"/>
          <a:stretch/>
        </p:blipFill>
        <p:spPr>
          <a:xfrm>
            <a:off x="9246701" y="3728370"/>
            <a:ext cx="2051525" cy="2516722"/>
          </a:xfrm>
          <a:prstGeom prst="rect">
            <a:avLst/>
          </a:prstGeom>
        </p:spPr>
      </p:pic>
      <p:pic>
        <p:nvPicPr>
          <p:cNvPr id="20" name="图片 19" descr="图示&#10;&#10;AI 生成的内容可能不正确。">
            <a:extLst>
              <a:ext uri="{FF2B5EF4-FFF2-40B4-BE49-F238E27FC236}">
                <a16:creationId xmlns:a16="http://schemas.microsoft.com/office/drawing/2014/main" id="{01125AC2-C7F5-4A5C-9B51-A243F33289D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35399" y="3915538"/>
            <a:ext cx="2914940" cy="2281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1411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8" descr="PPT内页副本1">
            <a:extLst>
              <a:ext uri="{FF2B5EF4-FFF2-40B4-BE49-F238E27FC236}">
                <a16:creationId xmlns:a16="http://schemas.microsoft.com/office/drawing/2014/main" id="{775852D9-AE7F-4445-A014-63CBB72694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3" b="86456"/>
          <a:stretch/>
        </p:blipFill>
        <p:spPr bwMode="auto">
          <a:xfrm>
            <a:off x="0" y="0"/>
            <a:ext cx="12192000" cy="1052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9" name="Rectangle 11"/>
          <p:cNvSpPr>
            <a:spLocks noGrp="1" noChangeArrowheads="1"/>
          </p:cNvSpPr>
          <p:nvPr>
            <p:ph type="title"/>
          </p:nvPr>
        </p:nvSpPr>
        <p:spPr>
          <a:xfrm>
            <a:off x="838200" y="297088"/>
            <a:ext cx="6481936" cy="563562"/>
          </a:xfrm>
        </p:spPr>
        <p:txBody>
          <a:bodyPr/>
          <a:lstStyle/>
          <a:p>
            <a:pPr algn="l"/>
            <a:r>
              <a:rPr lang="zh-CN" altLang="en-US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缪子探测器的原理</a:t>
            </a:r>
            <a:endParaRPr lang="zh-CN" altLang="zh-CN" sz="3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页脚占位符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 dirty="0"/>
              <a:t>刘昱林</a:t>
            </a:r>
            <a:r>
              <a:rPr lang="en-US" altLang="zh-CN" dirty="0"/>
              <a:t>, USTC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9F04B-5877-41F0-9C64-7B26430A3A52}" type="slidenum">
              <a:rPr lang="en-US" altLang="zh-CN" smtClean="0"/>
              <a:t>5</a:t>
            </a:fld>
            <a:endParaRPr lang="en-US" altLang="zh-CN" dirty="0"/>
          </a:p>
        </p:txBody>
      </p:sp>
      <p:sp>
        <p:nvSpPr>
          <p:cNvPr id="8" name="Rectangle 10">
            <a:extLst>
              <a:ext uri="{FF2B5EF4-FFF2-40B4-BE49-F238E27FC236}">
                <a16:creationId xmlns:a16="http://schemas.microsoft.com/office/drawing/2014/main" id="{B4739108-99AF-4C36-B391-2E86FE8727AC}"/>
              </a:ext>
            </a:extLst>
          </p:cNvPr>
          <p:cNvSpPr txBox="1">
            <a:spLocks noChangeArrowheads="1"/>
          </p:cNvSpPr>
          <p:nvPr/>
        </p:nvSpPr>
        <p:spPr>
          <a:xfrm>
            <a:off x="838200" y="1687527"/>
            <a:ext cx="3741187" cy="17898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µ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l-GR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π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的质量相近</a:t>
            </a:r>
            <a:endParaRPr lang="en-US" altLang="zh-CN" sz="1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/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m</a:t>
            </a:r>
            <a:r>
              <a:rPr lang="el-GR" altLang="zh-CN" sz="1400" baseline="-25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µ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=105.66MeV</a:t>
            </a:r>
          </a:p>
          <a:p>
            <a:pPr lvl="1"/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m</a:t>
            </a:r>
            <a:r>
              <a:rPr lang="el-GR" altLang="zh-CN" sz="1400" baseline="-25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π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=139.57MeV</a:t>
            </a:r>
          </a:p>
          <a:p>
            <a:pPr lvl="1"/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使用</a:t>
            </a:r>
            <a:r>
              <a:rPr lang="en-US" altLang="zh-CN" sz="14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dE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/dx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或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TOF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等粒子鉴别方法无法对大动量</a:t>
            </a:r>
            <a:r>
              <a:rPr lang="el-GR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µ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l-GR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π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进行鉴别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07054DD3-7582-414F-BE27-A829ED5750EB}"/>
              </a:ext>
            </a:extLst>
          </p:cNvPr>
          <p:cNvGrpSpPr/>
          <p:nvPr/>
        </p:nvGrpSpPr>
        <p:grpSpPr>
          <a:xfrm>
            <a:off x="3230582" y="3418610"/>
            <a:ext cx="1717860" cy="2727263"/>
            <a:chOff x="5235821" y="2755991"/>
            <a:chExt cx="1720338" cy="2731197"/>
          </a:xfrm>
        </p:grpSpPr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58A46785-345F-4423-9D97-A946C5E2B61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235821" y="2755991"/>
              <a:ext cx="1720338" cy="2483393"/>
            </a:xfrm>
            <a:prstGeom prst="rect">
              <a:avLst/>
            </a:prstGeom>
          </p:spPr>
        </p:pic>
        <p:sp>
          <p:nvSpPr>
            <p:cNvPr id="16" name="文本框 15">
              <a:extLst>
                <a:ext uri="{FF2B5EF4-FFF2-40B4-BE49-F238E27FC236}">
                  <a16:creationId xmlns:a16="http://schemas.microsoft.com/office/drawing/2014/main" id="{430F5C86-70BD-44EF-8884-2FF6F9A41C72}"/>
                </a:ext>
              </a:extLst>
            </p:cNvPr>
            <p:cNvSpPr txBox="1"/>
            <p:nvPr/>
          </p:nvSpPr>
          <p:spPr bwMode="auto">
            <a:xfrm>
              <a:off x="5364088" y="5178193"/>
              <a:ext cx="1533872" cy="3089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spAutoFit/>
            </a:bodyPr>
            <a:lstStyle/>
            <a:p>
              <a:pPr fontAlgn="auto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SzPct val="90000"/>
              </a:pPr>
              <a:r>
                <a:rPr lang="en-US" altLang="zh-CN" sz="1200" kern="0" baseline="0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  <a:sym typeface="Symbol" panose="05050102010706020507" pitchFamily="18" charset="2"/>
                </a:rPr>
                <a:t>DTOF </a:t>
              </a:r>
              <a:r>
                <a:rPr lang="el-GR" altLang="zh-CN" sz="1200" kern="0" baseline="0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  <a:sym typeface="Symbol" panose="05050102010706020507" pitchFamily="18" charset="2"/>
                </a:rPr>
                <a:t>µ/π</a:t>
              </a:r>
              <a:r>
                <a:rPr lang="zh-CN" altLang="en-US" sz="1200" kern="0" baseline="0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  <a:sym typeface="Symbol" panose="05050102010706020507" pitchFamily="18" charset="2"/>
                </a:rPr>
                <a:t>鉴别能力</a:t>
              </a:r>
            </a:p>
          </p:txBody>
        </p:sp>
      </p:grpSp>
      <p:grpSp>
        <p:nvGrpSpPr>
          <p:cNvPr id="5" name="组合 4">
            <a:extLst>
              <a:ext uri="{FF2B5EF4-FFF2-40B4-BE49-F238E27FC236}">
                <a16:creationId xmlns:a16="http://schemas.microsoft.com/office/drawing/2014/main" id="{04AD8F44-91E5-47FF-8966-0D93590190C7}"/>
              </a:ext>
            </a:extLst>
          </p:cNvPr>
          <p:cNvGrpSpPr/>
          <p:nvPr/>
        </p:nvGrpSpPr>
        <p:grpSpPr>
          <a:xfrm>
            <a:off x="9187671" y="1663050"/>
            <a:ext cx="2186979" cy="1837472"/>
            <a:chOff x="4790089" y="4449600"/>
            <a:chExt cx="2186979" cy="1837472"/>
          </a:xfrm>
        </p:grpSpPr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5AE8D3C1-5B59-4FD3-A8A6-0999DFFC8B6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90089" y="4449600"/>
              <a:ext cx="2016224" cy="1568435"/>
            </a:xfrm>
            <a:prstGeom prst="rect">
              <a:avLst/>
            </a:prstGeom>
          </p:spPr>
        </p:pic>
        <p:sp>
          <p:nvSpPr>
            <p:cNvPr id="17" name="文本框 16">
              <a:extLst>
                <a:ext uri="{FF2B5EF4-FFF2-40B4-BE49-F238E27FC236}">
                  <a16:creationId xmlns:a16="http://schemas.microsoft.com/office/drawing/2014/main" id="{DC8CBD99-3822-4AAE-9B99-B47D5EF32BBB}"/>
                </a:ext>
              </a:extLst>
            </p:cNvPr>
            <p:cNvSpPr txBox="1"/>
            <p:nvPr/>
          </p:nvSpPr>
          <p:spPr bwMode="auto">
            <a:xfrm>
              <a:off x="5067935" y="5978077"/>
              <a:ext cx="1909133" cy="3089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spAutoFit/>
            </a:bodyPr>
            <a:lstStyle/>
            <a:p>
              <a:pPr algn="l" fontAlgn="auto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SzPct val="90000"/>
              </a:pPr>
              <a:r>
                <a:rPr lang="zh-CN" altLang="en-US" sz="1200" kern="0" baseline="0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  <a:sym typeface="Symbol" panose="05050102010706020507" pitchFamily="18" charset="2"/>
                </a:rPr>
                <a:t>不同粒子与探测器的反应</a:t>
              </a:r>
            </a:p>
          </p:txBody>
        </p:sp>
      </p:grpSp>
      <p:grpSp>
        <p:nvGrpSpPr>
          <p:cNvPr id="6" name="组合 5">
            <a:extLst>
              <a:ext uri="{FF2B5EF4-FFF2-40B4-BE49-F238E27FC236}">
                <a16:creationId xmlns:a16="http://schemas.microsoft.com/office/drawing/2014/main" id="{F8B26DA6-D775-4C0C-8362-E27F2DFAD32A}"/>
              </a:ext>
            </a:extLst>
          </p:cNvPr>
          <p:cNvGrpSpPr/>
          <p:nvPr/>
        </p:nvGrpSpPr>
        <p:grpSpPr>
          <a:xfrm>
            <a:off x="657537" y="3899810"/>
            <a:ext cx="2460631" cy="2246063"/>
            <a:chOff x="4705728" y="1982993"/>
            <a:chExt cx="2460631" cy="2246063"/>
          </a:xfrm>
        </p:grpSpPr>
        <p:grpSp>
          <p:nvGrpSpPr>
            <p:cNvPr id="10" name="组合 9">
              <a:extLst>
                <a:ext uri="{FF2B5EF4-FFF2-40B4-BE49-F238E27FC236}">
                  <a16:creationId xmlns:a16="http://schemas.microsoft.com/office/drawing/2014/main" id="{8281B137-022E-412F-A2EC-5CF8046C2537}"/>
                </a:ext>
              </a:extLst>
            </p:cNvPr>
            <p:cNvGrpSpPr/>
            <p:nvPr/>
          </p:nvGrpSpPr>
          <p:grpSpPr>
            <a:xfrm>
              <a:off x="4705728" y="1982993"/>
              <a:ext cx="2460631" cy="2246063"/>
              <a:chOff x="4066865" y="3464220"/>
              <a:chExt cx="2219635" cy="2026082"/>
            </a:xfrm>
          </p:grpSpPr>
          <p:pic>
            <p:nvPicPr>
              <p:cNvPr id="12" name="图片 11">
                <a:extLst>
                  <a:ext uri="{FF2B5EF4-FFF2-40B4-BE49-F238E27FC236}">
                    <a16:creationId xmlns:a16="http://schemas.microsoft.com/office/drawing/2014/main" id="{BB3E4B14-34B4-4425-B9E7-CFD99EC5254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066865" y="3464220"/>
                <a:ext cx="2219635" cy="1790950"/>
              </a:xfrm>
              <a:prstGeom prst="rect">
                <a:avLst/>
              </a:prstGeom>
            </p:spPr>
          </p:pic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B0787F78-73B7-4B24-A7BF-4162791AB975}"/>
                  </a:ext>
                </a:extLst>
              </p:cNvPr>
              <p:cNvSpPr txBox="1"/>
              <p:nvPr/>
            </p:nvSpPr>
            <p:spPr bwMode="auto">
              <a:xfrm>
                <a:off x="4477139" y="5181307"/>
                <a:ext cx="1656184" cy="30899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spAutoFit/>
              </a:bodyPr>
              <a:lstStyle/>
              <a:p>
                <a:pPr algn="l" fontAlgn="auto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SzPct val="90000"/>
                </a:pPr>
                <a:r>
                  <a:rPr lang="en-US" altLang="zh-CN" sz="1200" kern="0" baseline="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  <a:sym typeface="Symbol" panose="05050102010706020507" pitchFamily="18" charset="2"/>
                  </a:rPr>
                  <a:t>MDC </a:t>
                </a:r>
                <a:r>
                  <a:rPr lang="en-US" altLang="zh-CN" sz="1200" kern="0" baseline="0" dirty="0" err="1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  <a:sym typeface="Symbol" panose="05050102010706020507" pitchFamily="18" charset="2"/>
                  </a:rPr>
                  <a:t>dE</a:t>
                </a:r>
                <a:r>
                  <a:rPr lang="en-US" altLang="zh-CN" sz="1200" kern="0" baseline="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  <a:sym typeface="Symbol" panose="05050102010706020507" pitchFamily="18" charset="2"/>
                  </a:rPr>
                  <a:t>/dx</a:t>
                </a:r>
                <a:r>
                  <a:rPr lang="zh-CN" altLang="en-US" sz="1200" kern="0" baseline="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  <a:sym typeface="Symbol" panose="05050102010706020507" pitchFamily="18" charset="2"/>
                  </a:rPr>
                  <a:t>鉴别能力</a:t>
                </a:r>
              </a:p>
            </p:txBody>
          </p:sp>
        </p:grpSp>
        <p:cxnSp>
          <p:nvCxnSpPr>
            <p:cNvPr id="18" name="直接箭头连接符 17">
              <a:extLst>
                <a:ext uri="{FF2B5EF4-FFF2-40B4-BE49-F238E27FC236}">
                  <a16:creationId xmlns:a16="http://schemas.microsoft.com/office/drawing/2014/main" id="{32CB877B-F2D2-44C4-9F8B-4B62E5AB521D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5438160" y="3178639"/>
              <a:ext cx="72008" cy="36004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</p:spPr>
        </p:cxnSp>
        <p:sp>
          <p:nvSpPr>
            <p:cNvPr id="19" name="文本框 18">
              <a:extLst>
                <a:ext uri="{FF2B5EF4-FFF2-40B4-BE49-F238E27FC236}">
                  <a16:creationId xmlns:a16="http://schemas.microsoft.com/office/drawing/2014/main" id="{A094654E-46FC-4C35-AB16-7CEF14E7F313}"/>
                </a:ext>
              </a:extLst>
            </p:cNvPr>
            <p:cNvSpPr txBox="1"/>
            <p:nvPr/>
          </p:nvSpPr>
          <p:spPr bwMode="auto">
            <a:xfrm>
              <a:off x="5294144" y="2890607"/>
              <a:ext cx="648072" cy="3089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spAutoFit/>
            </a:bodyPr>
            <a:lstStyle/>
            <a:p>
              <a:pPr fontAlgn="auto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SzPct val="90000"/>
              </a:pPr>
              <a:r>
                <a:rPr lang="el-GR" altLang="zh-CN" sz="1200" kern="0" baseline="0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  <a:sym typeface="Symbol" panose="05050102010706020507" pitchFamily="18" charset="2"/>
                </a:rPr>
                <a:t>µ</a:t>
              </a:r>
              <a:r>
                <a:rPr lang="en-US" altLang="zh-CN" sz="1200" kern="0" baseline="0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  <a:sym typeface="Symbol" panose="05050102010706020507" pitchFamily="18" charset="2"/>
                </a:rPr>
                <a:t>/</a:t>
              </a:r>
              <a:r>
                <a:rPr lang="el-GR" altLang="zh-CN" sz="1200" kern="0" baseline="0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  <a:sym typeface="Symbol" panose="05050102010706020507" pitchFamily="18" charset="2"/>
                </a:rPr>
                <a:t>π</a:t>
              </a:r>
              <a:endParaRPr lang="zh-CN" altLang="en-US" sz="1200" kern="0" baseline="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Symbol" panose="05050102010706020507" pitchFamily="18" charset="2"/>
              </a:endParaRPr>
            </a:p>
          </p:txBody>
        </p:sp>
      </p:grp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BC6849CE-BEAC-4879-A859-08F780EED14D}"/>
              </a:ext>
            </a:extLst>
          </p:cNvPr>
          <p:cNvGrpSpPr/>
          <p:nvPr/>
        </p:nvGrpSpPr>
        <p:grpSpPr>
          <a:xfrm>
            <a:off x="5975122" y="3905168"/>
            <a:ext cx="5121604" cy="2046535"/>
            <a:chOff x="6219893" y="4214572"/>
            <a:chExt cx="5121604" cy="2046535"/>
          </a:xfrm>
        </p:grpSpPr>
        <p:sp>
          <p:nvSpPr>
            <p:cNvPr id="21" name="文本框 20">
              <a:extLst>
                <a:ext uri="{FF2B5EF4-FFF2-40B4-BE49-F238E27FC236}">
                  <a16:creationId xmlns:a16="http://schemas.microsoft.com/office/drawing/2014/main" id="{4D9AEDCE-024B-49CD-81D3-B4B405D14E67}"/>
                </a:ext>
              </a:extLst>
            </p:cNvPr>
            <p:cNvSpPr txBox="1"/>
            <p:nvPr/>
          </p:nvSpPr>
          <p:spPr>
            <a:xfrm>
              <a:off x="6853480" y="5984108"/>
              <a:ext cx="38729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μ/</a:t>
              </a:r>
              <a:r>
                <a:rPr lang="el-GR" altLang="zh-CN" sz="12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π </a:t>
              </a:r>
              <a:r>
                <a:rPr lang="zh-CN" altLang="en-US" sz="12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在轭铁中的径迹长度</a:t>
              </a:r>
              <a:endParaRPr lang="zh-CN" altLang="en-US" sz="1200" dirty="0"/>
            </a:p>
          </p:txBody>
        </p:sp>
        <p:grpSp>
          <p:nvGrpSpPr>
            <p:cNvPr id="22" name="组合 21">
              <a:extLst>
                <a:ext uri="{FF2B5EF4-FFF2-40B4-BE49-F238E27FC236}">
                  <a16:creationId xmlns:a16="http://schemas.microsoft.com/office/drawing/2014/main" id="{F5D4304A-D4AC-4F65-826B-74BB10972E88}"/>
                </a:ext>
              </a:extLst>
            </p:cNvPr>
            <p:cNvGrpSpPr/>
            <p:nvPr/>
          </p:nvGrpSpPr>
          <p:grpSpPr>
            <a:xfrm>
              <a:off x="6219893" y="4214572"/>
              <a:ext cx="2528098" cy="1810956"/>
              <a:chOff x="2069671" y="2100075"/>
              <a:chExt cx="2528098" cy="1810956"/>
            </a:xfrm>
          </p:grpSpPr>
          <p:pic>
            <p:nvPicPr>
              <p:cNvPr id="31" name="图片 30">
                <a:extLst>
                  <a:ext uri="{FF2B5EF4-FFF2-40B4-BE49-F238E27FC236}">
                    <a16:creationId xmlns:a16="http://schemas.microsoft.com/office/drawing/2014/main" id="{0DDF39F5-4ADB-49AC-B21F-5258444AC73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069671" y="2100075"/>
                <a:ext cx="2390793" cy="1578141"/>
              </a:xfrm>
              <a:prstGeom prst="rect">
                <a:avLst/>
              </a:prstGeom>
            </p:spPr>
          </p:pic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BF9A570B-5791-4667-A933-C0BB37F381C8}"/>
                  </a:ext>
                </a:extLst>
              </p:cNvPr>
              <p:cNvSpPr txBox="1"/>
              <p:nvPr/>
            </p:nvSpPr>
            <p:spPr>
              <a:xfrm>
                <a:off x="2845169" y="3603254"/>
                <a:ext cx="17526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400" dirty="0"/>
                  <a:t>Track length (mm)</a:t>
                </a:r>
                <a:endParaRPr lang="zh-CN" altLang="en-US" sz="1400" dirty="0"/>
              </a:p>
            </p:txBody>
          </p:sp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D0678911-60F0-44A5-8495-0D697AB256C4}"/>
                  </a:ext>
                </a:extLst>
              </p:cNvPr>
              <p:cNvSpPr txBox="1"/>
              <p:nvPr/>
            </p:nvSpPr>
            <p:spPr>
              <a:xfrm>
                <a:off x="2991276" y="2267048"/>
                <a:ext cx="9144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400" dirty="0"/>
                  <a:t>400MeV</a:t>
                </a:r>
                <a:endParaRPr lang="zh-CN" altLang="en-US" sz="1400" dirty="0"/>
              </a:p>
            </p:txBody>
          </p:sp>
        </p:grpSp>
        <p:grpSp>
          <p:nvGrpSpPr>
            <p:cNvPr id="23" name="组合 22">
              <a:extLst>
                <a:ext uri="{FF2B5EF4-FFF2-40B4-BE49-F238E27FC236}">
                  <a16:creationId xmlns:a16="http://schemas.microsoft.com/office/drawing/2014/main" id="{965FBA0E-8A2A-4755-8197-262240B60B2C}"/>
                </a:ext>
              </a:extLst>
            </p:cNvPr>
            <p:cNvGrpSpPr/>
            <p:nvPr/>
          </p:nvGrpSpPr>
          <p:grpSpPr>
            <a:xfrm>
              <a:off x="8704245" y="4258831"/>
              <a:ext cx="2637252" cy="1813988"/>
              <a:chOff x="7147654" y="2114061"/>
              <a:chExt cx="2637252" cy="1813988"/>
            </a:xfrm>
          </p:grpSpPr>
          <p:pic>
            <p:nvPicPr>
              <p:cNvPr id="28" name="图片 27">
                <a:extLst>
                  <a:ext uri="{FF2B5EF4-FFF2-40B4-BE49-F238E27FC236}">
                    <a16:creationId xmlns:a16="http://schemas.microsoft.com/office/drawing/2014/main" id="{A91BA7F1-3DDE-4588-B27B-DF4F21A88C0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147654" y="2114061"/>
                <a:ext cx="2477505" cy="1564156"/>
              </a:xfrm>
              <a:prstGeom prst="rect">
                <a:avLst/>
              </a:prstGeom>
            </p:spPr>
          </p:pic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490E0E1B-FBF5-4295-9C31-4ACAEA4B7ED3}"/>
                  </a:ext>
                </a:extLst>
              </p:cNvPr>
              <p:cNvSpPr txBox="1"/>
              <p:nvPr/>
            </p:nvSpPr>
            <p:spPr>
              <a:xfrm>
                <a:off x="8032306" y="3620272"/>
                <a:ext cx="17526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400" dirty="0"/>
                  <a:t>Track length (mm)</a:t>
                </a:r>
                <a:endParaRPr lang="zh-CN" altLang="en-US" sz="1400" dirty="0"/>
              </a:p>
            </p:txBody>
          </p:sp>
          <p:sp>
            <p:nvSpPr>
              <p:cNvPr id="30" name="文本框 29">
                <a:extLst>
                  <a:ext uri="{FF2B5EF4-FFF2-40B4-BE49-F238E27FC236}">
                    <a16:creationId xmlns:a16="http://schemas.microsoft.com/office/drawing/2014/main" id="{273AE68B-41C4-49CC-8AB7-736A39158C44}"/>
                  </a:ext>
                </a:extLst>
              </p:cNvPr>
              <p:cNvSpPr txBox="1"/>
              <p:nvPr/>
            </p:nvSpPr>
            <p:spPr>
              <a:xfrm>
                <a:off x="7688231" y="2255950"/>
                <a:ext cx="9144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400" dirty="0"/>
                  <a:t>1000MeV</a:t>
                </a:r>
                <a:endParaRPr lang="zh-CN" altLang="en-US" sz="1400" dirty="0"/>
              </a:p>
            </p:txBody>
          </p:sp>
        </p:grpSp>
        <p:sp>
          <p:nvSpPr>
            <p:cNvPr id="24" name="文本框 23">
              <a:extLst>
                <a:ext uri="{FF2B5EF4-FFF2-40B4-BE49-F238E27FC236}">
                  <a16:creationId xmlns:a16="http://schemas.microsoft.com/office/drawing/2014/main" id="{31728CBA-F776-469F-8208-72899C28F257}"/>
                </a:ext>
              </a:extLst>
            </p:cNvPr>
            <p:cNvSpPr txBox="1"/>
            <p:nvPr/>
          </p:nvSpPr>
          <p:spPr>
            <a:xfrm>
              <a:off x="6837165" y="4846996"/>
              <a:ext cx="6847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zh-CN" sz="12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muon</a:t>
              </a:r>
              <a:endPara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5" name="文本框 24">
              <a:extLst>
                <a:ext uri="{FF2B5EF4-FFF2-40B4-BE49-F238E27FC236}">
                  <a16:creationId xmlns:a16="http://schemas.microsoft.com/office/drawing/2014/main" id="{2477D76F-7412-44B4-9E76-6A527DD64A03}"/>
                </a:ext>
              </a:extLst>
            </p:cNvPr>
            <p:cNvSpPr txBox="1"/>
            <p:nvPr/>
          </p:nvSpPr>
          <p:spPr>
            <a:xfrm>
              <a:off x="6330112" y="5091646"/>
              <a:ext cx="6847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zh-CN" sz="12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pion</a:t>
              </a:r>
              <a:endPara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6" name="文本框 25">
              <a:extLst>
                <a:ext uri="{FF2B5EF4-FFF2-40B4-BE49-F238E27FC236}">
                  <a16:creationId xmlns:a16="http://schemas.microsoft.com/office/drawing/2014/main" id="{C3B643FD-36A5-474F-B72C-FA3A94E890A1}"/>
                </a:ext>
              </a:extLst>
            </p:cNvPr>
            <p:cNvSpPr txBox="1"/>
            <p:nvPr/>
          </p:nvSpPr>
          <p:spPr>
            <a:xfrm>
              <a:off x="10384050" y="4708497"/>
              <a:ext cx="6847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zh-CN" sz="12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muon</a:t>
              </a:r>
              <a:endPara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7" name="文本框 26">
              <a:extLst>
                <a:ext uri="{FF2B5EF4-FFF2-40B4-BE49-F238E27FC236}">
                  <a16:creationId xmlns:a16="http://schemas.microsoft.com/office/drawing/2014/main" id="{354730C0-6FC2-494D-8236-622862B7745B}"/>
                </a:ext>
              </a:extLst>
            </p:cNvPr>
            <p:cNvSpPr txBox="1"/>
            <p:nvPr/>
          </p:nvSpPr>
          <p:spPr>
            <a:xfrm>
              <a:off x="9474437" y="5368645"/>
              <a:ext cx="6847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zh-CN" sz="12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pion</a:t>
              </a:r>
              <a:endPara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34" name="Rectangle 10">
            <a:extLst>
              <a:ext uri="{FF2B5EF4-FFF2-40B4-BE49-F238E27FC236}">
                <a16:creationId xmlns:a16="http://schemas.microsoft.com/office/drawing/2014/main" id="{C319B732-C29F-4CB2-86A3-4870E4DE1DD6}"/>
              </a:ext>
            </a:extLst>
          </p:cNvPr>
          <p:cNvSpPr txBox="1">
            <a:spLocks noChangeArrowheads="1"/>
          </p:cNvSpPr>
          <p:nvPr/>
        </p:nvSpPr>
        <p:spPr>
          <a:xfrm>
            <a:off x="4925457" y="1690993"/>
            <a:ext cx="3741187" cy="19161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µ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l-GR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π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与物质的相互作用不同</a:t>
            </a:r>
            <a:endParaRPr lang="en-US" altLang="zh-CN" sz="1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/>
            <a:r>
              <a:rPr lang="el-GR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µ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只有电离过程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/>
            <a:r>
              <a:rPr lang="el-GR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π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电离能损略大，还存在强相互作用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/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让粒子穿过大量吸收体，</a:t>
            </a:r>
            <a:r>
              <a:rPr lang="el-GR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π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与</a:t>
            </a:r>
            <a:r>
              <a:rPr lang="el-GR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µ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在探测器上产生的信号会有区别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569213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8" descr="PPT内页副本1">
            <a:extLst>
              <a:ext uri="{FF2B5EF4-FFF2-40B4-BE49-F238E27FC236}">
                <a16:creationId xmlns:a16="http://schemas.microsoft.com/office/drawing/2014/main" id="{775852D9-AE7F-4445-A014-63CBB72694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3" b="86456"/>
          <a:stretch/>
        </p:blipFill>
        <p:spPr bwMode="auto">
          <a:xfrm>
            <a:off x="0" y="0"/>
            <a:ext cx="12192000" cy="1052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9" name="Rectangle 11"/>
          <p:cNvSpPr>
            <a:spLocks noGrp="1" noChangeArrowheads="1"/>
          </p:cNvSpPr>
          <p:nvPr>
            <p:ph type="title"/>
          </p:nvPr>
        </p:nvSpPr>
        <p:spPr>
          <a:xfrm>
            <a:off x="838200" y="297088"/>
            <a:ext cx="6481936" cy="563562"/>
          </a:xfrm>
        </p:spPr>
        <p:txBody>
          <a:bodyPr/>
          <a:lstStyle/>
          <a:p>
            <a:pPr algn="l"/>
            <a:r>
              <a:rPr lang="zh-CN" altLang="en-US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缪子探测器的设计</a:t>
            </a:r>
            <a:endParaRPr lang="zh-CN" altLang="zh-CN" sz="3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78" name="Rectangle 10"/>
          <p:cNvSpPr>
            <a:spLocks noGrp="1" noChangeArrowheads="1"/>
          </p:cNvSpPr>
          <p:nvPr>
            <p:ph idx="1"/>
          </p:nvPr>
        </p:nvSpPr>
        <p:spPr>
          <a:xfrm>
            <a:off x="826165" y="1664926"/>
            <a:ext cx="10238903" cy="4351338"/>
          </a:xfrm>
        </p:spPr>
        <p:txBody>
          <a:bodyPr>
            <a:normAutofit/>
          </a:bodyPr>
          <a:lstStyle/>
          <a:p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缪子探测器通常结构为多层灵敏探测器与轭铁的结合</a:t>
            </a:r>
            <a:endParaRPr lang="en-US" altLang="zh-CN" sz="1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/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轭铁作为吸收体用来吸收粒子的能量，同时也负责为超导磁铁提供磁回路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/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对撞物理实验上常用于缪子探测器的灵敏探测器有：阻性板室（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RPC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）、塑料闪烁体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灵敏探测器的选择</a:t>
            </a:r>
            <a:endParaRPr lang="en-US" altLang="zh-CN" sz="1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/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RPC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受本底影响小，但对中性强子不够灵敏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/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塑闪相反，对中性强子敏感，但受本底影响较大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/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综合两种探测器的优缺点，缪子探测器的概念设计为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3RPC+7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塑闪的混合式设计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页脚占位符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 dirty="0"/>
              <a:t>刘昱林</a:t>
            </a:r>
            <a:r>
              <a:rPr lang="en-US" altLang="zh-CN" dirty="0"/>
              <a:t>, USTC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9F04B-5877-41F0-9C64-7B26430A3A52}" type="slidenum">
              <a:rPr lang="en-US" altLang="zh-CN" smtClean="0"/>
              <a:t>6</a:t>
            </a:fld>
            <a:endParaRPr lang="en-US" altLang="zh-CN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7D22445E-AA08-425B-8D1C-093EF3AD83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6387" y="1640289"/>
            <a:ext cx="3328133" cy="2004442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B6E471E0-7DA4-4B27-BFE6-74B818FA2B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25118" y="3674914"/>
            <a:ext cx="3333162" cy="1871587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5A1FA737-354B-46E9-8FF2-13E09EA0D1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40530" y="3872320"/>
            <a:ext cx="2215833" cy="927558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F3665191-4CEB-4AE5-8DEF-2940A18D74C3}"/>
              </a:ext>
            </a:extLst>
          </p:cNvPr>
          <p:cNvSpPr txBox="1"/>
          <p:nvPr/>
        </p:nvSpPr>
        <p:spPr bwMode="auto">
          <a:xfrm>
            <a:off x="826165" y="4181602"/>
            <a:ext cx="1247198" cy="308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spAutoFit/>
          </a:bodyPr>
          <a:lstStyle/>
          <a:p>
            <a:pPr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90000"/>
            </a:pPr>
            <a:r>
              <a:rPr lang="en-US" altLang="zh-CN" sz="1200" kern="0" baseline="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Symbol" panose="05050102010706020507" pitchFamily="18" charset="2"/>
              </a:rPr>
              <a:t>RPC</a:t>
            </a:r>
            <a:r>
              <a:rPr lang="zh-CN" altLang="en-US" sz="1200" kern="0" baseline="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Symbol" panose="05050102010706020507" pitchFamily="18" charset="2"/>
              </a:rPr>
              <a:t>探测器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9236CF14-8958-4AE2-86DA-ED2B6793D62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67808" y="5085184"/>
            <a:ext cx="2476764" cy="891635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C229DCA7-1A7B-465F-A987-458862E944E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40750" y="5095064"/>
            <a:ext cx="1576285" cy="891636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B2B2565D-C98A-4050-9F5A-378A65C3ECDD}"/>
              </a:ext>
            </a:extLst>
          </p:cNvPr>
          <p:cNvSpPr txBox="1"/>
          <p:nvPr/>
        </p:nvSpPr>
        <p:spPr bwMode="auto">
          <a:xfrm>
            <a:off x="823135" y="5348118"/>
            <a:ext cx="1247198" cy="308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spAutoFit/>
          </a:bodyPr>
          <a:lstStyle/>
          <a:p>
            <a:pPr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90000"/>
            </a:pPr>
            <a:r>
              <a:rPr lang="zh-CN" altLang="en-US" sz="1200" kern="0" baseline="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Symbol" panose="05050102010706020507" pitchFamily="18" charset="2"/>
              </a:rPr>
              <a:t>塑闪探测器</a:t>
            </a: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A7FD814C-C157-4877-9FAE-31E20CA4F90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27848" y="3834153"/>
            <a:ext cx="1563047" cy="1056681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3E64CE13-6A52-41AB-B175-E1D57F067EF8}"/>
              </a:ext>
            </a:extLst>
          </p:cNvPr>
          <p:cNvSpPr txBox="1"/>
          <p:nvPr/>
        </p:nvSpPr>
        <p:spPr>
          <a:xfrm>
            <a:off x="9077370" y="5781108"/>
            <a:ext cx="26675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缪子探测器概念设计示意图</a:t>
            </a:r>
          </a:p>
        </p:txBody>
      </p:sp>
    </p:spTree>
    <p:extLst>
      <p:ext uri="{BB962C8B-B14F-4D97-AF65-F5344CB8AC3E}">
        <p14:creationId xmlns:p14="http://schemas.microsoft.com/office/powerpoint/2010/main" val="35816476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8" descr="PPT内页副本1">
            <a:extLst>
              <a:ext uri="{FF2B5EF4-FFF2-40B4-BE49-F238E27FC236}">
                <a16:creationId xmlns:a16="http://schemas.microsoft.com/office/drawing/2014/main" id="{775852D9-AE7F-4445-A014-63CBB72694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3" b="86456"/>
          <a:stretch/>
        </p:blipFill>
        <p:spPr bwMode="auto">
          <a:xfrm>
            <a:off x="0" y="0"/>
            <a:ext cx="12192000" cy="1052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9" name="Rectangle 11"/>
          <p:cNvSpPr>
            <a:spLocks noGrp="1" noChangeArrowheads="1"/>
          </p:cNvSpPr>
          <p:nvPr>
            <p:ph type="title"/>
          </p:nvPr>
        </p:nvSpPr>
        <p:spPr>
          <a:xfrm>
            <a:off x="838200" y="297088"/>
            <a:ext cx="6481936" cy="563562"/>
          </a:xfrm>
        </p:spPr>
        <p:txBody>
          <a:bodyPr/>
          <a:lstStyle/>
          <a:p>
            <a:pPr algn="l"/>
            <a:r>
              <a:rPr lang="zh-CN" altLang="en-US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目录</a:t>
            </a:r>
            <a:endParaRPr lang="zh-CN" altLang="zh-CN" sz="3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3" name="内容占位符 2">
            <a:extLst>
              <a:ext uri="{FF2B5EF4-FFF2-40B4-BE49-F238E27FC236}">
                <a16:creationId xmlns:a16="http://schemas.microsoft.com/office/drawing/2014/main" id="{B73909B8-3EC1-4A55-ABE2-57A1868C44D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351018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页脚占位符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 dirty="0"/>
              <a:t>刘昱林</a:t>
            </a:r>
            <a:r>
              <a:rPr lang="en-US" altLang="zh-CN" dirty="0"/>
              <a:t>, USTC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9F04B-5877-41F0-9C64-7B26430A3A52}" type="slidenum">
              <a:rPr lang="en-US" altLang="zh-CN" smtClean="0"/>
              <a:t>7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2265139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8" descr="PPT内页副本1">
            <a:extLst>
              <a:ext uri="{FF2B5EF4-FFF2-40B4-BE49-F238E27FC236}">
                <a16:creationId xmlns:a16="http://schemas.microsoft.com/office/drawing/2014/main" id="{775852D9-AE7F-4445-A014-63CBB72694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3" b="86456"/>
          <a:stretch/>
        </p:blipFill>
        <p:spPr bwMode="auto">
          <a:xfrm>
            <a:off x="0" y="0"/>
            <a:ext cx="12192000" cy="1052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9" name="Rectangle 11"/>
          <p:cNvSpPr>
            <a:spLocks noGrp="1" noChangeArrowheads="1"/>
          </p:cNvSpPr>
          <p:nvPr>
            <p:ph type="title"/>
          </p:nvPr>
        </p:nvSpPr>
        <p:spPr>
          <a:xfrm>
            <a:off x="838200" y="297088"/>
            <a:ext cx="6481936" cy="563562"/>
          </a:xfrm>
        </p:spPr>
        <p:txBody>
          <a:bodyPr/>
          <a:lstStyle/>
          <a:p>
            <a:r>
              <a:rPr lang="zh-CN" altLang="en-US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缪子探测器的设计优化方向</a:t>
            </a:r>
            <a:endParaRPr lang="en-US" altLang="zh-CN" sz="3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78" name="Rectangle 10"/>
          <p:cNvSpPr>
            <a:spLocks noGrp="1" noChangeArrowheads="1"/>
          </p:cNvSpPr>
          <p:nvPr>
            <p:ph idx="1"/>
          </p:nvPr>
        </p:nvSpPr>
        <p:spPr>
          <a:xfrm>
            <a:off x="838200" y="1556792"/>
            <a:ext cx="5499603" cy="4620171"/>
          </a:xfrm>
        </p:spPr>
        <p:txBody>
          <a:bodyPr>
            <a:normAutofit/>
          </a:bodyPr>
          <a:lstStyle/>
          <a:p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低动量区域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400-1000 MeV</a:t>
            </a:r>
          </a:p>
          <a:p>
            <a:pPr lvl="1"/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优化探测器层数及轭铁厚度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探测器细节</a:t>
            </a:r>
            <a:endParaRPr lang="en-US" altLang="zh-CN" sz="1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/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RPC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和塑闪探测器的选择，探测器效率，条宽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机械结构带来的死区</a:t>
            </a:r>
            <a:endParaRPr lang="en-US" altLang="zh-CN" sz="1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使用基于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OSCAR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软件框架的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MUD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算法进行优化</a:t>
            </a:r>
            <a:endParaRPr lang="en-US" altLang="zh-CN" sz="1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页脚占位符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Yulin Liu, USTC</a:t>
            </a:r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9F04B-5877-41F0-9C64-7B26430A3A52}" type="slidenum">
              <a:rPr lang="en-US" altLang="zh-CN" smtClean="0"/>
              <a:t>8</a:t>
            </a:fld>
            <a:endParaRPr lang="en-US" altLang="zh-CN" dirty="0"/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2330DDB5-10F2-44B0-9B9C-3845CDC6CBDA}"/>
              </a:ext>
            </a:extLst>
          </p:cNvPr>
          <p:cNvGrpSpPr/>
          <p:nvPr/>
        </p:nvGrpSpPr>
        <p:grpSpPr>
          <a:xfrm>
            <a:off x="7619520" y="1274260"/>
            <a:ext cx="3691997" cy="2793685"/>
            <a:chOff x="7587757" y="1584545"/>
            <a:chExt cx="3691997" cy="2793685"/>
          </a:xfrm>
        </p:grpSpPr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E56C3DCD-359A-4E97-B6A0-F314E9824E5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608168" y="1772816"/>
              <a:ext cx="3277106" cy="2107431"/>
            </a:xfrm>
            <a:prstGeom prst="rect">
              <a:avLst/>
            </a:prstGeom>
          </p:spPr>
        </p:pic>
        <p:sp>
          <p:nvSpPr>
            <p:cNvPr id="9" name="文本框 8">
              <a:extLst>
                <a:ext uri="{FF2B5EF4-FFF2-40B4-BE49-F238E27FC236}">
                  <a16:creationId xmlns:a16="http://schemas.microsoft.com/office/drawing/2014/main" id="{033101BF-F5BF-4E3D-8194-122B23FA01C2}"/>
                </a:ext>
              </a:extLst>
            </p:cNvPr>
            <p:cNvSpPr txBox="1"/>
            <p:nvPr/>
          </p:nvSpPr>
          <p:spPr>
            <a:xfrm>
              <a:off x="7587757" y="1584545"/>
              <a:ext cx="10631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zh-CN" sz="12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Theta</a:t>
              </a:r>
              <a:endPara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" name="文本框 9">
              <a:extLst>
                <a:ext uri="{FF2B5EF4-FFF2-40B4-BE49-F238E27FC236}">
                  <a16:creationId xmlns:a16="http://schemas.microsoft.com/office/drawing/2014/main" id="{2B977C97-2245-44C0-921C-6B9E01C01CF1}"/>
                </a:ext>
              </a:extLst>
            </p:cNvPr>
            <p:cNvSpPr txBox="1"/>
            <p:nvPr/>
          </p:nvSpPr>
          <p:spPr>
            <a:xfrm>
              <a:off x="9480376" y="3880247"/>
              <a:ext cx="179937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Momentum (MeV)</a:t>
              </a:r>
              <a:endPara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文本框 11">
              <a:extLst>
                <a:ext uri="{FF2B5EF4-FFF2-40B4-BE49-F238E27FC236}">
                  <a16:creationId xmlns:a16="http://schemas.microsoft.com/office/drawing/2014/main" id="{FF9587FC-B848-4715-97E4-9A5EB21ECEED}"/>
                </a:ext>
              </a:extLst>
            </p:cNvPr>
            <p:cNvSpPr txBox="1"/>
            <p:nvPr/>
          </p:nvSpPr>
          <p:spPr>
            <a:xfrm>
              <a:off x="7587757" y="4101231"/>
              <a:ext cx="36371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MUD</a:t>
              </a:r>
              <a:r>
                <a:rPr lang="zh-CN" altLang="en-US" sz="12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概念设计下的</a:t>
              </a:r>
              <a:r>
                <a:rPr lang="en-US" altLang="zh-CN" sz="12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μ/</a:t>
              </a:r>
              <a:r>
                <a:rPr lang="el-GR" altLang="zh-CN" sz="12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π</a:t>
              </a:r>
              <a:r>
                <a:rPr lang="zh-CN" altLang="en-US" sz="12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鉴别效率</a:t>
              </a:r>
            </a:p>
          </p:txBody>
        </p:sp>
      </p:grpSp>
      <p:pic>
        <p:nvPicPr>
          <p:cNvPr id="24" name="图片 23">
            <a:extLst>
              <a:ext uri="{FF2B5EF4-FFF2-40B4-BE49-F238E27FC236}">
                <a16:creationId xmlns:a16="http://schemas.microsoft.com/office/drawing/2014/main" id="{6864138B-A4CC-43D8-9432-E4AA128FB8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2442" y="3866877"/>
            <a:ext cx="1909684" cy="2530837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7150D78F-8D02-4B15-AD50-162F2346FD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16367" y="3981715"/>
            <a:ext cx="7299557" cy="2379415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AF3F57E9-4E0E-4584-8B03-BD5B5358FF6E}"/>
              </a:ext>
            </a:extLst>
          </p:cNvPr>
          <p:cNvSpPr txBox="1"/>
          <p:nvPr/>
        </p:nvSpPr>
        <p:spPr>
          <a:xfrm>
            <a:off x="7861731" y="6071365"/>
            <a:ext cx="32075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基于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OSCAR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软件框架的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MUD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算法</a:t>
            </a:r>
          </a:p>
        </p:txBody>
      </p:sp>
    </p:spTree>
    <p:extLst>
      <p:ext uri="{BB962C8B-B14F-4D97-AF65-F5344CB8AC3E}">
        <p14:creationId xmlns:p14="http://schemas.microsoft.com/office/powerpoint/2010/main" val="34994333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图片 26">
            <a:extLst>
              <a:ext uri="{FF2B5EF4-FFF2-40B4-BE49-F238E27FC236}">
                <a16:creationId xmlns:a16="http://schemas.microsoft.com/office/drawing/2014/main" id="{F42AB579-D12C-C41A-4761-0FAC938824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6776" y="1780497"/>
            <a:ext cx="2105862" cy="1648503"/>
          </a:xfrm>
          <a:prstGeom prst="rect">
            <a:avLst/>
          </a:prstGeom>
        </p:spPr>
      </p:pic>
      <p:pic>
        <p:nvPicPr>
          <p:cNvPr id="11" name="Picture 8" descr="PPT内页副本1">
            <a:extLst>
              <a:ext uri="{FF2B5EF4-FFF2-40B4-BE49-F238E27FC236}">
                <a16:creationId xmlns:a16="http://schemas.microsoft.com/office/drawing/2014/main" id="{775852D9-AE7F-4445-A014-63CBB72694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3" b="86456"/>
          <a:stretch/>
        </p:blipFill>
        <p:spPr bwMode="auto">
          <a:xfrm>
            <a:off x="0" y="0"/>
            <a:ext cx="12192000" cy="1052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9" name="Rectangle 11"/>
          <p:cNvSpPr>
            <a:spLocks noGrp="1" noChangeArrowheads="1"/>
          </p:cNvSpPr>
          <p:nvPr>
            <p:ph type="title"/>
          </p:nvPr>
        </p:nvSpPr>
        <p:spPr>
          <a:xfrm>
            <a:off x="838200" y="297088"/>
            <a:ext cx="6481936" cy="563562"/>
          </a:xfrm>
        </p:spPr>
        <p:txBody>
          <a:bodyPr/>
          <a:lstStyle/>
          <a:p>
            <a:pPr algn="l"/>
            <a:r>
              <a:rPr lang="zh-CN" altLang="en-US" sz="3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缪子探测器模拟与数字化</a:t>
            </a:r>
            <a:endParaRPr lang="zh-CN" altLang="zh-CN" sz="3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页脚占位符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 dirty="0"/>
              <a:t>刘昱林</a:t>
            </a:r>
            <a:r>
              <a:rPr lang="en-US" altLang="zh-CN" dirty="0"/>
              <a:t>, USTC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9F04B-5877-41F0-9C64-7B26430A3A52}" type="slidenum">
              <a:rPr lang="en-US" altLang="zh-CN" smtClean="0"/>
              <a:t>9</a:t>
            </a:fld>
            <a:endParaRPr lang="en-US" altLang="zh-CN" dirty="0"/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1D1E98FD-4EE3-4AE1-8B0C-BE4B1B965A86}"/>
              </a:ext>
            </a:extLst>
          </p:cNvPr>
          <p:cNvSpPr txBox="1">
            <a:spLocks noChangeArrowheads="1"/>
          </p:cNvSpPr>
          <p:nvPr/>
        </p:nvSpPr>
        <p:spPr>
          <a:xfrm>
            <a:off x="711850" y="1780497"/>
            <a:ext cx="5388382" cy="42021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使用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DD4hep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构建几何</a:t>
            </a:r>
            <a:endParaRPr lang="en-US" altLang="zh-CN" sz="1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/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对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RPC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和塑闪精细结构及电子学结构进行建模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/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RPC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采用双端读出，塑闪采用交叉读出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使用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Geant4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对缪子探测器进行模拟</a:t>
            </a:r>
            <a:endParaRPr lang="en-US" altLang="zh-CN" sz="1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/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当粒子穿过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RPC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的工作气体或塑闪时，记录粒子的信息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数字化算法</a:t>
            </a:r>
            <a:endParaRPr lang="en-US" altLang="zh-CN" sz="1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/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RPC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：考虑粒子的入射角、与读出条的位置差、信号传输和电子学响应，将信息转换为数字化信号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/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塑闪：将所有相近的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step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视为一个集合，计算它们的沉积能量、位置等信息，转化为电子学波形，产生数字化信号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sz="1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/>
            <a:endParaRPr lang="en-US" altLang="zh-CN" sz="1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A7F6AD47-46D5-4038-9A3B-A79B967152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04759" y="1780497"/>
            <a:ext cx="2311214" cy="1988840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DA5574D8-F608-4527-992F-46B9FB7E0BA3}"/>
              </a:ext>
            </a:extLst>
          </p:cNvPr>
          <p:cNvSpPr txBox="1"/>
          <p:nvPr/>
        </p:nvSpPr>
        <p:spPr bwMode="auto">
          <a:xfrm>
            <a:off x="8647857" y="1814597"/>
            <a:ext cx="936104" cy="5490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spAutoFit/>
          </a:bodyPr>
          <a:lstStyle/>
          <a:p>
            <a:pPr algn="ctr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90000"/>
            </a:pPr>
            <a:r>
              <a:rPr lang="zh-CN" altLang="en-US" sz="1200" kern="0" baseline="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Symbol" panose="05050102010706020507" pitchFamily="18" charset="2"/>
              </a:rPr>
              <a:t>缪子探测器桶部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4DCA710C-9FD8-4F81-920A-09E103942612}"/>
              </a:ext>
            </a:extLst>
          </p:cNvPr>
          <p:cNvSpPr txBox="1"/>
          <p:nvPr/>
        </p:nvSpPr>
        <p:spPr bwMode="auto">
          <a:xfrm>
            <a:off x="8656942" y="2952912"/>
            <a:ext cx="936104" cy="5490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spAutoFit/>
          </a:bodyPr>
          <a:lstStyle/>
          <a:p>
            <a:pPr algn="ctr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90000"/>
            </a:pPr>
            <a:r>
              <a:rPr lang="zh-CN" altLang="en-US" sz="1200" kern="0" baseline="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Symbol" panose="05050102010706020507" pitchFamily="18" charset="2"/>
              </a:rPr>
              <a:t>缪子探测器端盖</a:t>
            </a:r>
          </a:p>
        </p:txBody>
      </p:sp>
      <p:cxnSp>
        <p:nvCxnSpPr>
          <p:cNvPr id="15" name="直接箭头连接符 14">
            <a:extLst>
              <a:ext uri="{FF2B5EF4-FFF2-40B4-BE49-F238E27FC236}">
                <a16:creationId xmlns:a16="http://schemas.microsoft.com/office/drawing/2014/main" id="{4D086154-3420-4ADE-943D-E5CB64F50D13}"/>
              </a:ext>
            </a:extLst>
          </p:cNvPr>
          <p:cNvCxnSpPr>
            <a:cxnSpLocks/>
            <a:stCxn id="13" idx="1"/>
          </p:cNvCxnSpPr>
          <p:nvPr/>
        </p:nvCxnSpPr>
        <p:spPr bwMode="auto">
          <a:xfrm flipH="1" flipV="1">
            <a:off x="7310537" y="2037375"/>
            <a:ext cx="1337320" cy="5175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</p:spPr>
      </p:cxnSp>
      <p:cxnSp>
        <p:nvCxnSpPr>
          <p:cNvPr id="16" name="直接箭头连接符 15">
            <a:extLst>
              <a:ext uri="{FF2B5EF4-FFF2-40B4-BE49-F238E27FC236}">
                <a16:creationId xmlns:a16="http://schemas.microsoft.com/office/drawing/2014/main" id="{ADEA29C4-029E-4703-986B-5DE8780C837A}"/>
              </a:ext>
            </a:extLst>
          </p:cNvPr>
          <p:cNvCxnSpPr>
            <a:cxnSpLocks/>
            <a:stCxn id="13" idx="3"/>
          </p:cNvCxnSpPr>
          <p:nvPr/>
        </p:nvCxnSpPr>
        <p:spPr bwMode="auto">
          <a:xfrm>
            <a:off x="9583961" y="2089128"/>
            <a:ext cx="1110952" cy="3193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</p:spPr>
      </p:cxnSp>
      <p:cxnSp>
        <p:nvCxnSpPr>
          <p:cNvPr id="17" name="直接箭头连接符 16">
            <a:extLst>
              <a:ext uri="{FF2B5EF4-FFF2-40B4-BE49-F238E27FC236}">
                <a16:creationId xmlns:a16="http://schemas.microsoft.com/office/drawing/2014/main" id="{1E13F5A9-8172-40C7-B431-9B8A6FCFFD4D}"/>
              </a:ext>
            </a:extLst>
          </p:cNvPr>
          <p:cNvCxnSpPr>
            <a:cxnSpLocks/>
            <a:stCxn id="14" idx="1"/>
          </p:cNvCxnSpPr>
          <p:nvPr/>
        </p:nvCxnSpPr>
        <p:spPr bwMode="auto">
          <a:xfrm flipH="1" flipV="1">
            <a:off x="8094057" y="2952912"/>
            <a:ext cx="562885" cy="27453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</p:spPr>
      </p:cxnSp>
      <p:cxnSp>
        <p:nvCxnSpPr>
          <p:cNvPr id="18" name="直接箭头连接符 17">
            <a:extLst>
              <a:ext uri="{FF2B5EF4-FFF2-40B4-BE49-F238E27FC236}">
                <a16:creationId xmlns:a16="http://schemas.microsoft.com/office/drawing/2014/main" id="{94FF1D33-2B3F-4A19-8E7E-03EC19FEE0F7}"/>
              </a:ext>
            </a:extLst>
          </p:cNvPr>
          <p:cNvCxnSpPr>
            <a:cxnSpLocks/>
            <a:stCxn id="14" idx="3"/>
          </p:cNvCxnSpPr>
          <p:nvPr/>
        </p:nvCxnSpPr>
        <p:spPr bwMode="auto">
          <a:xfrm flipV="1">
            <a:off x="9593046" y="2584930"/>
            <a:ext cx="741827" cy="64251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</p:spPr>
      </p:cxnSp>
      <p:cxnSp>
        <p:nvCxnSpPr>
          <p:cNvPr id="19" name="直接箭头连接符 18">
            <a:extLst>
              <a:ext uri="{FF2B5EF4-FFF2-40B4-BE49-F238E27FC236}">
                <a16:creationId xmlns:a16="http://schemas.microsoft.com/office/drawing/2014/main" id="{EFAB637B-AE1C-4958-90FC-CA1742670465}"/>
              </a:ext>
            </a:extLst>
          </p:cNvPr>
          <p:cNvCxnSpPr>
            <a:cxnSpLocks/>
            <a:stCxn id="14" idx="1"/>
          </p:cNvCxnSpPr>
          <p:nvPr/>
        </p:nvCxnSpPr>
        <p:spPr bwMode="auto">
          <a:xfrm flipH="1" flipV="1">
            <a:off x="6479591" y="3139286"/>
            <a:ext cx="2177351" cy="8815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</p:spPr>
      </p:cxnSp>
      <p:cxnSp>
        <p:nvCxnSpPr>
          <p:cNvPr id="20" name="直接箭头连接符 19">
            <a:extLst>
              <a:ext uri="{FF2B5EF4-FFF2-40B4-BE49-F238E27FC236}">
                <a16:creationId xmlns:a16="http://schemas.microsoft.com/office/drawing/2014/main" id="{9529C95C-ACB9-4407-B0C7-8A40E8B408FE}"/>
              </a:ext>
            </a:extLst>
          </p:cNvPr>
          <p:cNvCxnSpPr>
            <a:cxnSpLocks/>
            <a:stCxn id="14" idx="3"/>
          </p:cNvCxnSpPr>
          <p:nvPr/>
        </p:nvCxnSpPr>
        <p:spPr bwMode="auto">
          <a:xfrm flipV="1">
            <a:off x="9593046" y="2363658"/>
            <a:ext cx="2181987" cy="86378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</p:spPr>
      </p:cxnSp>
      <p:grpSp>
        <p:nvGrpSpPr>
          <p:cNvPr id="22" name="组合 21">
            <a:extLst>
              <a:ext uri="{FF2B5EF4-FFF2-40B4-BE49-F238E27FC236}">
                <a16:creationId xmlns:a16="http://schemas.microsoft.com/office/drawing/2014/main" id="{3DB0B8BD-7888-4F58-80EC-FE91FBFA02B7}"/>
              </a:ext>
            </a:extLst>
          </p:cNvPr>
          <p:cNvGrpSpPr/>
          <p:nvPr/>
        </p:nvGrpSpPr>
        <p:grpSpPr>
          <a:xfrm>
            <a:off x="788182" y="4622595"/>
            <a:ext cx="2664296" cy="1654132"/>
            <a:chOff x="1043608" y="3900078"/>
            <a:chExt cx="2664296" cy="1654132"/>
          </a:xfrm>
        </p:grpSpPr>
        <p:grpSp>
          <p:nvGrpSpPr>
            <p:cNvPr id="23" name="组合 22">
              <a:extLst>
                <a:ext uri="{FF2B5EF4-FFF2-40B4-BE49-F238E27FC236}">
                  <a16:creationId xmlns:a16="http://schemas.microsoft.com/office/drawing/2014/main" id="{30CE609B-49C7-4EF7-8D6E-4D33E1B9FC4D}"/>
                </a:ext>
              </a:extLst>
            </p:cNvPr>
            <p:cNvGrpSpPr/>
            <p:nvPr/>
          </p:nvGrpSpPr>
          <p:grpSpPr>
            <a:xfrm>
              <a:off x="1043608" y="4221088"/>
              <a:ext cx="1800200" cy="1036712"/>
              <a:chOff x="899592" y="4221088"/>
              <a:chExt cx="1800200" cy="1036712"/>
            </a:xfrm>
          </p:grpSpPr>
          <p:grpSp>
            <p:nvGrpSpPr>
              <p:cNvPr id="35" name="组合 34">
                <a:extLst>
                  <a:ext uri="{FF2B5EF4-FFF2-40B4-BE49-F238E27FC236}">
                    <a16:creationId xmlns:a16="http://schemas.microsoft.com/office/drawing/2014/main" id="{35E2F076-C8DA-4A3B-940A-FEC98BA976D0}"/>
                  </a:ext>
                </a:extLst>
              </p:cNvPr>
              <p:cNvGrpSpPr/>
              <p:nvPr/>
            </p:nvGrpSpPr>
            <p:grpSpPr>
              <a:xfrm>
                <a:off x="899592" y="4221088"/>
                <a:ext cx="1800200" cy="1036712"/>
                <a:chOff x="899592" y="4221088"/>
                <a:chExt cx="1800200" cy="1036712"/>
              </a:xfrm>
            </p:grpSpPr>
            <p:grpSp>
              <p:nvGrpSpPr>
                <p:cNvPr id="38" name="组合 37">
                  <a:extLst>
                    <a:ext uri="{FF2B5EF4-FFF2-40B4-BE49-F238E27FC236}">
                      <a16:creationId xmlns:a16="http://schemas.microsoft.com/office/drawing/2014/main" id="{9398C1F1-321F-49E2-A452-56610E0392A5}"/>
                    </a:ext>
                  </a:extLst>
                </p:cNvPr>
                <p:cNvGrpSpPr/>
                <p:nvPr/>
              </p:nvGrpSpPr>
              <p:grpSpPr>
                <a:xfrm>
                  <a:off x="899592" y="4509120"/>
                  <a:ext cx="1800200" cy="350762"/>
                  <a:chOff x="971600" y="4365104"/>
                  <a:chExt cx="1800200" cy="350762"/>
                </a:xfrm>
              </p:grpSpPr>
              <p:sp>
                <p:nvSpPr>
                  <p:cNvPr id="41" name="矩形 40">
                    <a:extLst>
                      <a:ext uri="{FF2B5EF4-FFF2-40B4-BE49-F238E27FC236}">
                        <a16:creationId xmlns:a16="http://schemas.microsoft.com/office/drawing/2014/main" id="{C736D713-D69F-4FDD-A2C8-535E1D89F0D1}"/>
                      </a:ext>
                    </a:extLst>
                  </p:cNvPr>
                  <p:cNvSpPr/>
                  <p:nvPr/>
                </p:nvSpPr>
                <p:spPr bwMode="auto">
                  <a:xfrm flipV="1">
                    <a:off x="971600" y="4670147"/>
                    <a:ext cx="1800200" cy="45719"/>
                  </a:xfrm>
                  <a:prstGeom prst="rect">
                    <a:avLst/>
                  </a:prstGeom>
                  <a:solidFill>
                    <a:srgbClr val="FFC000"/>
                  </a:solidFill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vert="horz" wrap="square" lIns="91440" tIns="45720" rIns="91440" bIns="45720" numCol="1" rtlCol="0" anchor="t" anchorCtr="0" compatLnSpc="1"/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</a:pPr>
                    <a:endParaRPr kumimoji="0" lang="zh-CN" altLang="en-US" sz="1800" b="0" i="0" u="none" strike="noStrike" cap="none" normalizeH="0" baseline="-2500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" panose="020B0604020202020204" pitchFamily="34" charset="0"/>
                      <a:ea typeface="宋体" pitchFamily="2" charset="-122"/>
                    </a:endParaRPr>
                  </a:p>
                </p:txBody>
              </p:sp>
              <p:grpSp>
                <p:nvGrpSpPr>
                  <p:cNvPr id="42" name="组合 41">
                    <a:extLst>
                      <a:ext uri="{FF2B5EF4-FFF2-40B4-BE49-F238E27FC236}">
                        <a16:creationId xmlns:a16="http://schemas.microsoft.com/office/drawing/2014/main" id="{2C757366-F15A-4051-A668-8654835A4927}"/>
                      </a:ext>
                    </a:extLst>
                  </p:cNvPr>
                  <p:cNvGrpSpPr/>
                  <p:nvPr/>
                </p:nvGrpSpPr>
                <p:grpSpPr>
                  <a:xfrm>
                    <a:off x="971600" y="4365104"/>
                    <a:ext cx="1800200" cy="328809"/>
                    <a:chOff x="1013520" y="4320000"/>
                    <a:chExt cx="1800200" cy="328809"/>
                  </a:xfrm>
                </p:grpSpPr>
                <p:sp>
                  <p:nvSpPr>
                    <p:cNvPr id="43" name="矩形 42">
                      <a:extLst>
                        <a:ext uri="{FF2B5EF4-FFF2-40B4-BE49-F238E27FC236}">
                          <a16:creationId xmlns:a16="http://schemas.microsoft.com/office/drawing/2014/main" id="{5E5BE467-BE3F-467B-BA8F-7AADED5E38A6}"/>
                        </a:ext>
                      </a:extLst>
                    </p:cNvPr>
                    <p:cNvSpPr/>
                    <p:nvPr/>
                  </p:nvSpPr>
                  <p:spPr bwMode="auto">
                    <a:xfrm>
                      <a:off x="1115616" y="4320000"/>
                      <a:ext cx="72008" cy="45719"/>
                    </a:xfrm>
                    <a:prstGeom prst="rect">
                      <a:avLst/>
                    </a:prstGeom>
                    <a:solidFill>
                      <a:srgbClr val="FFC000"/>
                    </a:solidFill>
                    <a:ln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vert="horz" wrap="square" lIns="91440" tIns="45720" rIns="91440" bIns="45720" numCol="1" rtlCol="0" anchor="t" anchorCtr="0" compatLnSpc="1"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00" b="0" i="0" u="none" strike="noStrike" cap="none" normalizeH="0" baseline="-250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itchFamily="2" charset="-122"/>
                      </a:endParaRPr>
                    </a:p>
                  </p:txBody>
                </p:sp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CF119FE3-36A6-4CAC-948E-285307B9D1A2}"/>
                        </a:ext>
                      </a:extLst>
                    </p:cNvPr>
                    <p:cNvSpPr/>
                    <p:nvPr/>
                  </p:nvSpPr>
                  <p:spPr bwMode="auto">
                    <a:xfrm>
                      <a:off x="1268016" y="4320000"/>
                      <a:ext cx="72008" cy="45719"/>
                    </a:xfrm>
                    <a:prstGeom prst="rect">
                      <a:avLst/>
                    </a:prstGeom>
                    <a:solidFill>
                      <a:srgbClr val="FFC000"/>
                    </a:solidFill>
                    <a:ln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vert="horz" wrap="square" lIns="91440" tIns="45720" rIns="91440" bIns="45720" numCol="1" rtlCol="0" anchor="t" anchorCtr="0" compatLnSpc="1"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00" b="0" i="0" u="none" strike="noStrike" cap="none" normalizeH="0" baseline="-250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itchFamily="2" charset="-122"/>
                      </a:endParaRPr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1CECE702-FBC0-4C7E-B703-9F5FEF7044E1}"/>
                        </a:ext>
                      </a:extLst>
                    </p:cNvPr>
                    <p:cNvSpPr/>
                    <p:nvPr/>
                  </p:nvSpPr>
                  <p:spPr bwMode="auto">
                    <a:xfrm>
                      <a:off x="1420416" y="4320000"/>
                      <a:ext cx="72008" cy="45719"/>
                    </a:xfrm>
                    <a:prstGeom prst="rect">
                      <a:avLst/>
                    </a:prstGeom>
                    <a:solidFill>
                      <a:srgbClr val="FFC000"/>
                    </a:solidFill>
                    <a:ln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vert="horz" wrap="square" lIns="91440" tIns="45720" rIns="91440" bIns="45720" numCol="1" rtlCol="0" anchor="t" anchorCtr="0" compatLnSpc="1"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00" b="0" i="0" u="none" strike="noStrike" cap="none" normalizeH="0" baseline="-250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itchFamily="2" charset="-122"/>
                      </a:endParaRPr>
                    </a:p>
                  </p:txBody>
                </p:sp>
                <p:sp>
                  <p:nvSpPr>
                    <p:cNvPr id="46" name="矩形 45">
                      <a:extLst>
                        <a:ext uri="{FF2B5EF4-FFF2-40B4-BE49-F238E27FC236}">
                          <a16:creationId xmlns:a16="http://schemas.microsoft.com/office/drawing/2014/main" id="{24824EE1-E7B0-4689-95F9-71B7DC3F3C40}"/>
                        </a:ext>
                      </a:extLst>
                    </p:cNvPr>
                    <p:cNvSpPr/>
                    <p:nvPr/>
                  </p:nvSpPr>
                  <p:spPr bwMode="auto">
                    <a:xfrm>
                      <a:off x="1572816" y="4320000"/>
                      <a:ext cx="72008" cy="45719"/>
                    </a:xfrm>
                    <a:prstGeom prst="rect">
                      <a:avLst/>
                    </a:prstGeom>
                    <a:solidFill>
                      <a:srgbClr val="FFC000"/>
                    </a:solidFill>
                    <a:ln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vert="horz" wrap="square" lIns="91440" tIns="45720" rIns="91440" bIns="45720" numCol="1" rtlCol="0" anchor="t" anchorCtr="0" compatLnSpc="1"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00" b="0" i="0" u="none" strike="noStrike" cap="none" normalizeH="0" baseline="-250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itchFamily="2" charset="-122"/>
                      </a:endParaRPr>
                    </a:p>
                  </p:txBody>
                </p:sp>
                <p:sp>
                  <p:nvSpPr>
                    <p:cNvPr id="47" name="矩形 46">
                      <a:extLst>
                        <a:ext uri="{FF2B5EF4-FFF2-40B4-BE49-F238E27FC236}">
                          <a16:creationId xmlns:a16="http://schemas.microsoft.com/office/drawing/2014/main" id="{146E5ED8-7498-4608-908B-3F8C701DD2F8}"/>
                        </a:ext>
                      </a:extLst>
                    </p:cNvPr>
                    <p:cNvSpPr/>
                    <p:nvPr/>
                  </p:nvSpPr>
                  <p:spPr bwMode="auto">
                    <a:xfrm>
                      <a:off x="1725216" y="4320000"/>
                      <a:ext cx="72008" cy="45719"/>
                    </a:xfrm>
                    <a:prstGeom prst="rect">
                      <a:avLst/>
                    </a:prstGeom>
                    <a:solidFill>
                      <a:srgbClr val="FFC000"/>
                    </a:solidFill>
                    <a:ln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vert="horz" wrap="square" lIns="91440" tIns="45720" rIns="91440" bIns="45720" numCol="1" rtlCol="0" anchor="t" anchorCtr="0" compatLnSpc="1"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00" b="0" i="0" u="none" strike="noStrike" cap="none" normalizeH="0" baseline="-250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itchFamily="2" charset="-122"/>
                      </a:endParaRPr>
                    </a:p>
                  </p:txBody>
                </p:sp>
                <p:sp>
                  <p:nvSpPr>
                    <p:cNvPr id="48" name="矩形 47">
                      <a:extLst>
                        <a:ext uri="{FF2B5EF4-FFF2-40B4-BE49-F238E27FC236}">
                          <a16:creationId xmlns:a16="http://schemas.microsoft.com/office/drawing/2014/main" id="{5459FED5-F150-492B-9B9A-81D9E2CB5AB8}"/>
                        </a:ext>
                      </a:extLst>
                    </p:cNvPr>
                    <p:cNvSpPr/>
                    <p:nvPr/>
                  </p:nvSpPr>
                  <p:spPr bwMode="auto">
                    <a:xfrm>
                      <a:off x="1877616" y="4320000"/>
                      <a:ext cx="72008" cy="45719"/>
                    </a:xfrm>
                    <a:prstGeom prst="rect">
                      <a:avLst/>
                    </a:prstGeom>
                    <a:solidFill>
                      <a:srgbClr val="FFC000"/>
                    </a:solidFill>
                    <a:ln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vert="horz" wrap="square" lIns="91440" tIns="45720" rIns="91440" bIns="45720" numCol="1" rtlCol="0" anchor="t" anchorCtr="0" compatLnSpc="1"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00" b="0" i="0" u="none" strike="noStrike" cap="none" normalizeH="0" baseline="-250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itchFamily="2" charset="-122"/>
                      </a:endParaRPr>
                    </a:p>
                  </p:txBody>
                </p:sp>
                <p:sp>
                  <p:nvSpPr>
                    <p:cNvPr id="49" name="矩形 48">
                      <a:extLst>
                        <a:ext uri="{FF2B5EF4-FFF2-40B4-BE49-F238E27FC236}">
                          <a16:creationId xmlns:a16="http://schemas.microsoft.com/office/drawing/2014/main" id="{2E2403AD-58A2-466F-847A-2BB2D8A517A5}"/>
                        </a:ext>
                      </a:extLst>
                    </p:cNvPr>
                    <p:cNvSpPr/>
                    <p:nvPr/>
                  </p:nvSpPr>
                  <p:spPr bwMode="auto">
                    <a:xfrm>
                      <a:off x="2030016" y="4320000"/>
                      <a:ext cx="72008" cy="45719"/>
                    </a:xfrm>
                    <a:prstGeom prst="rect">
                      <a:avLst/>
                    </a:prstGeom>
                    <a:solidFill>
                      <a:srgbClr val="FFC000"/>
                    </a:solidFill>
                    <a:ln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vert="horz" wrap="square" lIns="91440" tIns="45720" rIns="91440" bIns="45720" numCol="1" rtlCol="0" anchor="t" anchorCtr="0" compatLnSpc="1"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00" b="0" i="0" u="none" strike="noStrike" cap="none" normalizeH="0" baseline="-250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itchFamily="2" charset="-122"/>
                      </a:endParaRPr>
                    </a:p>
                  </p:txBody>
                </p:sp>
                <p:sp>
                  <p:nvSpPr>
                    <p:cNvPr id="50" name="矩形 49">
                      <a:extLst>
                        <a:ext uri="{FF2B5EF4-FFF2-40B4-BE49-F238E27FC236}">
                          <a16:creationId xmlns:a16="http://schemas.microsoft.com/office/drawing/2014/main" id="{1C424F8F-6556-4CBB-8401-E1F7D89C1A78}"/>
                        </a:ext>
                      </a:extLst>
                    </p:cNvPr>
                    <p:cNvSpPr/>
                    <p:nvPr/>
                  </p:nvSpPr>
                  <p:spPr bwMode="auto">
                    <a:xfrm>
                      <a:off x="2182416" y="4320000"/>
                      <a:ext cx="72008" cy="45719"/>
                    </a:xfrm>
                    <a:prstGeom prst="rect">
                      <a:avLst/>
                    </a:prstGeom>
                    <a:solidFill>
                      <a:srgbClr val="FFC000"/>
                    </a:solidFill>
                    <a:ln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vert="horz" wrap="square" lIns="91440" tIns="45720" rIns="91440" bIns="45720" numCol="1" rtlCol="0" anchor="t" anchorCtr="0" compatLnSpc="1"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00" b="0" i="0" u="none" strike="noStrike" cap="none" normalizeH="0" baseline="-250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itchFamily="2" charset="-122"/>
                      </a:endParaRPr>
                    </a:p>
                  </p:txBody>
                </p:sp>
                <p:sp>
                  <p:nvSpPr>
                    <p:cNvPr id="51" name="矩形 50">
                      <a:extLst>
                        <a:ext uri="{FF2B5EF4-FFF2-40B4-BE49-F238E27FC236}">
                          <a16:creationId xmlns:a16="http://schemas.microsoft.com/office/drawing/2014/main" id="{259FA9B9-A414-4040-B16D-13118C206D01}"/>
                        </a:ext>
                      </a:extLst>
                    </p:cNvPr>
                    <p:cNvSpPr/>
                    <p:nvPr/>
                  </p:nvSpPr>
                  <p:spPr bwMode="auto">
                    <a:xfrm>
                      <a:off x="2334816" y="4320000"/>
                      <a:ext cx="72008" cy="45719"/>
                    </a:xfrm>
                    <a:prstGeom prst="rect">
                      <a:avLst/>
                    </a:prstGeom>
                    <a:solidFill>
                      <a:srgbClr val="FFC000"/>
                    </a:solidFill>
                    <a:ln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vert="horz" wrap="square" lIns="91440" tIns="45720" rIns="91440" bIns="45720" numCol="1" rtlCol="0" anchor="t" anchorCtr="0" compatLnSpc="1"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00" b="0" i="0" u="none" strike="noStrike" cap="none" normalizeH="0" baseline="-250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itchFamily="2" charset="-122"/>
                      </a:endParaRPr>
                    </a:p>
                  </p:txBody>
                </p:sp>
                <p:sp>
                  <p:nvSpPr>
                    <p:cNvPr id="52" name="矩形 51">
                      <a:extLst>
                        <a:ext uri="{FF2B5EF4-FFF2-40B4-BE49-F238E27FC236}">
                          <a16:creationId xmlns:a16="http://schemas.microsoft.com/office/drawing/2014/main" id="{C81FB726-FAFB-479B-B2D9-7A70CED5135D}"/>
                        </a:ext>
                      </a:extLst>
                    </p:cNvPr>
                    <p:cNvSpPr/>
                    <p:nvPr/>
                  </p:nvSpPr>
                  <p:spPr bwMode="auto">
                    <a:xfrm>
                      <a:off x="2487216" y="4320000"/>
                      <a:ext cx="72008" cy="45719"/>
                    </a:xfrm>
                    <a:prstGeom prst="rect">
                      <a:avLst/>
                    </a:prstGeom>
                    <a:solidFill>
                      <a:srgbClr val="FFC000"/>
                    </a:solidFill>
                    <a:ln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vert="horz" wrap="square" lIns="91440" tIns="45720" rIns="91440" bIns="45720" numCol="1" rtlCol="0" anchor="t" anchorCtr="0" compatLnSpc="1"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00" b="0" i="0" u="none" strike="noStrike" cap="none" normalizeH="0" baseline="-250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itchFamily="2" charset="-122"/>
                      </a:endParaRPr>
                    </a:p>
                  </p:txBody>
                </p:sp>
                <p:sp>
                  <p:nvSpPr>
                    <p:cNvPr id="53" name="矩形 52">
                      <a:extLst>
                        <a:ext uri="{FF2B5EF4-FFF2-40B4-BE49-F238E27FC236}">
                          <a16:creationId xmlns:a16="http://schemas.microsoft.com/office/drawing/2014/main" id="{BE8F1F51-EC3B-478C-902D-FDCAAC135830}"/>
                        </a:ext>
                      </a:extLst>
                    </p:cNvPr>
                    <p:cNvSpPr/>
                    <p:nvPr/>
                  </p:nvSpPr>
                  <p:spPr bwMode="auto">
                    <a:xfrm>
                      <a:off x="2639616" y="4320000"/>
                      <a:ext cx="72008" cy="45719"/>
                    </a:xfrm>
                    <a:prstGeom prst="rect">
                      <a:avLst/>
                    </a:prstGeom>
                    <a:solidFill>
                      <a:srgbClr val="FFC000"/>
                    </a:solidFill>
                    <a:ln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vert="horz" wrap="square" lIns="91440" tIns="45720" rIns="91440" bIns="45720" numCol="1" rtlCol="0" anchor="t" anchorCtr="0" compatLnSpc="1"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800" b="0" i="0" u="none" strike="noStrike" cap="none" normalizeH="0" baseline="-250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itchFamily="2" charset="-122"/>
                      </a:endParaRPr>
                    </a:p>
                  </p:txBody>
                </p:sp>
                <p:grpSp>
                  <p:nvGrpSpPr>
                    <p:cNvPr id="54" name="组合 53">
                      <a:extLst>
                        <a:ext uri="{FF2B5EF4-FFF2-40B4-BE49-F238E27FC236}">
                          <a16:creationId xmlns:a16="http://schemas.microsoft.com/office/drawing/2014/main" id="{6DC17A05-B9CE-4B69-BE8E-37A6772A0B1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13520" y="4341347"/>
                      <a:ext cx="1800200" cy="307462"/>
                      <a:chOff x="1043608" y="4463401"/>
                      <a:chExt cx="1800200" cy="307462"/>
                    </a:xfrm>
                  </p:grpSpPr>
                  <p:sp>
                    <p:nvSpPr>
                      <p:cNvPr id="55" name="矩形 54">
                        <a:extLst>
                          <a:ext uri="{FF2B5EF4-FFF2-40B4-BE49-F238E27FC236}">
                            <a16:creationId xmlns:a16="http://schemas.microsoft.com/office/drawing/2014/main" id="{8EF7280E-E73C-4C2E-9B2F-5E901C4A9141}"/>
                          </a:ext>
                        </a:extLst>
                      </p:cNvPr>
                      <p:cNvSpPr/>
                      <p:nvPr/>
                    </p:nvSpPr>
                    <p:spPr bwMode="auto">
                      <a:xfrm>
                        <a:off x="1043608" y="4509120"/>
                        <a:ext cx="1800200" cy="216024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952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vert="horz" wrap="square" lIns="91440" tIns="45720" rIns="91440" bIns="45720" numCol="1" rtlCol="0" anchor="t" anchorCtr="0" compatLnSpc="1"/>
                      <a:lstStyle/>
                      <a:p>
                        <a:pPr marL="0" marR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</a:pPr>
                        <a:endParaRPr kumimoji="0" lang="zh-CN" altLang="en-US" sz="18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itchFamily="2" charset="-122"/>
                        </a:endParaRPr>
                      </a:p>
                    </p:txBody>
                  </p:sp>
                  <p:sp>
                    <p:nvSpPr>
                      <p:cNvPr id="56" name="矩形 55">
                        <a:extLst>
                          <a:ext uri="{FF2B5EF4-FFF2-40B4-BE49-F238E27FC236}">
                            <a16:creationId xmlns:a16="http://schemas.microsoft.com/office/drawing/2014/main" id="{8105D1EA-E939-4886-9B89-AFFAAA13A441}"/>
                          </a:ext>
                        </a:extLst>
                      </p:cNvPr>
                      <p:cNvSpPr/>
                      <p:nvPr/>
                    </p:nvSpPr>
                    <p:spPr bwMode="auto">
                      <a:xfrm>
                        <a:off x="1043608" y="4463401"/>
                        <a:ext cx="1800200" cy="45719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ln w="952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vert="horz" wrap="square" lIns="91440" tIns="45720" rIns="91440" bIns="45720" numCol="1" rtlCol="0" anchor="t" anchorCtr="0" compatLnSpc="1"/>
                      <a:lstStyle/>
                      <a:p>
                        <a:pPr marL="0" marR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</a:pPr>
                        <a:endParaRPr kumimoji="0" lang="zh-CN" altLang="en-US" sz="18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itchFamily="2" charset="-122"/>
                        </a:endParaRPr>
                      </a:p>
                    </p:txBody>
                  </p:sp>
                  <p:sp>
                    <p:nvSpPr>
                      <p:cNvPr id="57" name="矩形 56">
                        <a:extLst>
                          <a:ext uri="{FF2B5EF4-FFF2-40B4-BE49-F238E27FC236}">
                            <a16:creationId xmlns:a16="http://schemas.microsoft.com/office/drawing/2014/main" id="{E47224FD-37C2-408A-9A3D-4332B7B331D8}"/>
                          </a:ext>
                        </a:extLst>
                      </p:cNvPr>
                      <p:cNvSpPr/>
                      <p:nvPr/>
                    </p:nvSpPr>
                    <p:spPr bwMode="auto">
                      <a:xfrm>
                        <a:off x="1043608" y="4725144"/>
                        <a:ext cx="1800200" cy="45719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ln w="952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vert="horz" wrap="square" lIns="91440" tIns="45720" rIns="91440" bIns="45720" numCol="1" rtlCol="0" anchor="t" anchorCtr="0" compatLnSpc="1"/>
                      <a:lstStyle/>
                      <a:p>
                        <a:pPr marL="0" marR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</a:pPr>
                        <a:endParaRPr kumimoji="0" lang="zh-CN" altLang="en-US" sz="18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itchFamily="2" charset="-122"/>
                        </a:endParaRPr>
                      </a:p>
                    </p:txBody>
                  </p:sp>
                </p:grpSp>
              </p:grpSp>
            </p:grpSp>
            <p:cxnSp>
              <p:nvCxnSpPr>
                <p:cNvPr id="39" name="直接箭头连接符 38">
                  <a:extLst>
                    <a:ext uri="{FF2B5EF4-FFF2-40B4-BE49-F238E27FC236}">
                      <a16:creationId xmlns:a16="http://schemas.microsoft.com/office/drawing/2014/main" id="{55E292AE-26B6-4F63-83B6-D136E90B2985}"/>
                    </a:ext>
                  </a:extLst>
                </p:cNvPr>
                <p:cNvCxnSpPr>
                  <a:cxnSpLocks/>
                </p:cNvCxnSpPr>
                <p:nvPr/>
              </p:nvCxnSpPr>
              <p:spPr bwMode="auto">
                <a:xfrm flipH="1">
                  <a:off x="1530896" y="4221088"/>
                  <a:ext cx="914400" cy="1036712"/>
                </a:xfrm>
                <a:prstGeom prst="straightConnector1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rgbClr val="0070C0"/>
                  </a:solidFill>
                  <a:prstDash val="solid"/>
                  <a:round/>
                  <a:headEnd type="none" w="med" len="med"/>
                  <a:tailEnd type="triangle"/>
                </a:ln>
              </p:spPr>
            </p:cxnSp>
            <p:sp>
              <p:nvSpPr>
                <p:cNvPr id="40" name="椭圆 39">
                  <a:extLst>
                    <a:ext uri="{FF2B5EF4-FFF2-40B4-BE49-F238E27FC236}">
                      <a16:creationId xmlns:a16="http://schemas.microsoft.com/office/drawing/2014/main" id="{1589AA6C-0468-4090-A2CF-D165E046F5E4}"/>
                    </a:ext>
                  </a:extLst>
                </p:cNvPr>
                <p:cNvSpPr/>
                <p:nvPr/>
              </p:nvSpPr>
              <p:spPr bwMode="auto">
                <a:xfrm>
                  <a:off x="2022769" y="4664989"/>
                  <a:ext cx="45719" cy="45719"/>
                </a:xfrm>
                <a:prstGeom prst="ellipse">
                  <a:avLst/>
                </a:prstGeom>
                <a:solidFill>
                  <a:srgbClr val="FF0000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vert="horz" wrap="square" lIns="91440" tIns="45720" rIns="91440" bIns="45720" numCol="1" rtlCol="0" anchor="t" anchorCtr="0" compatLnSpc="1"/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endParaRPr kumimoji="0" lang="zh-CN" altLang="en-US" sz="1800" b="0" i="0" u="none" strike="noStrike" cap="none" normalizeH="0" baseline="-2500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宋体" pitchFamily="2" charset="-122"/>
                  </a:endParaRPr>
                </a:p>
              </p:txBody>
            </p:sp>
          </p:grpSp>
          <p:sp>
            <p:nvSpPr>
              <p:cNvPr id="36" name="等腰三角形 35">
                <a:extLst>
                  <a:ext uri="{FF2B5EF4-FFF2-40B4-BE49-F238E27FC236}">
                    <a16:creationId xmlns:a16="http://schemas.microsoft.com/office/drawing/2014/main" id="{D33FD977-18EB-41B2-97EE-B6304135586C}"/>
                  </a:ext>
                </a:extLst>
              </p:cNvPr>
              <p:cNvSpPr/>
              <p:nvPr/>
            </p:nvSpPr>
            <p:spPr bwMode="auto">
              <a:xfrm rot="10800000">
                <a:off x="1950595" y="4530097"/>
                <a:ext cx="188404" cy="140922"/>
              </a:xfrm>
              <a:prstGeom prst="triangle">
                <a:avLst/>
              </a:prstGeom>
              <a:solidFill>
                <a:srgbClr val="92D05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kumimoji="0" lang="zh-CN" altLang="en-US" sz="1800" b="0" i="0" u="none" strike="noStrike" cap="none" normalizeH="0" baseline="-2500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itchFamily="2" charset="-122"/>
                </a:endParaRPr>
              </a:p>
            </p:txBody>
          </p:sp>
          <p:sp>
            <p:nvSpPr>
              <p:cNvPr id="37" name="等腰三角形 36">
                <a:extLst>
                  <a:ext uri="{FF2B5EF4-FFF2-40B4-BE49-F238E27FC236}">
                    <a16:creationId xmlns:a16="http://schemas.microsoft.com/office/drawing/2014/main" id="{48E4A7C7-FFA3-47CE-9BF3-47A3B714FE1D}"/>
                  </a:ext>
                </a:extLst>
              </p:cNvPr>
              <p:cNvSpPr/>
              <p:nvPr/>
            </p:nvSpPr>
            <p:spPr bwMode="auto">
              <a:xfrm>
                <a:off x="1950595" y="4708040"/>
                <a:ext cx="188404" cy="140922"/>
              </a:xfrm>
              <a:prstGeom prst="triangle">
                <a:avLst/>
              </a:prstGeom>
              <a:solidFill>
                <a:srgbClr val="92D05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kumimoji="0" lang="zh-CN" altLang="en-US" sz="1800" b="0" i="0" u="none" strike="noStrike" cap="none" normalizeH="0" baseline="-2500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itchFamily="2" charset="-122"/>
                </a:endParaRPr>
              </a:p>
            </p:txBody>
          </p:sp>
        </p:grpSp>
        <p:sp>
          <p:nvSpPr>
            <p:cNvPr id="26" name="文本框 25">
              <a:extLst>
                <a:ext uri="{FF2B5EF4-FFF2-40B4-BE49-F238E27FC236}">
                  <a16:creationId xmlns:a16="http://schemas.microsoft.com/office/drawing/2014/main" id="{DBD239C4-AD6A-4686-8450-620BDE19C2B8}"/>
                </a:ext>
              </a:extLst>
            </p:cNvPr>
            <p:cNvSpPr txBox="1"/>
            <p:nvPr/>
          </p:nvSpPr>
          <p:spPr bwMode="auto">
            <a:xfrm>
              <a:off x="1393054" y="5245215"/>
              <a:ext cx="1101307" cy="3089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spAutoFit/>
            </a:bodyPr>
            <a:lstStyle/>
            <a:p>
              <a:pPr algn="l" fontAlgn="auto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SzPct val="90000"/>
              </a:pPr>
              <a:r>
                <a:rPr lang="en-US" altLang="zh-CN" sz="1200" kern="0" baseline="0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  <a:sym typeface="Symbol" panose="05050102010706020507" pitchFamily="18" charset="2"/>
                </a:rPr>
                <a:t>RPC</a:t>
              </a:r>
              <a:r>
                <a:rPr lang="zh-CN" altLang="en-US" sz="1200" kern="0" baseline="0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  <a:sym typeface="Symbol" panose="05050102010706020507" pitchFamily="18" charset="2"/>
                </a:rPr>
                <a:t>信号模拟</a:t>
              </a:r>
            </a:p>
          </p:txBody>
        </p:sp>
        <p:sp>
          <p:nvSpPr>
            <p:cNvPr id="28" name="文本框 27">
              <a:extLst>
                <a:ext uri="{FF2B5EF4-FFF2-40B4-BE49-F238E27FC236}">
                  <a16:creationId xmlns:a16="http://schemas.microsoft.com/office/drawing/2014/main" id="{E6CB6BB5-271F-45CE-B6C2-9D74C1B989BA}"/>
                </a:ext>
              </a:extLst>
            </p:cNvPr>
            <p:cNvSpPr txBox="1"/>
            <p:nvPr/>
          </p:nvSpPr>
          <p:spPr bwMode="auto">
            <a:xfrm>
              <a:off x="3009010" y="4542174"/>
              <a:ext cx="698894" cy="2728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spAutoFit/>
            </a:bodyPr>
            <a:lstStyle/>
            <a:p>
              <a:pPr algn="l" fontAlgn="auto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SzPct val="90000"/>
              </a:pPr>
              <a:r>
                <a:rPr lang="zh-CN" altLang="en-US" sz="1000" kern="0" baseline="0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  <a:sym typeface="Symbol" panose="05050102010706020507" pitchFamily="18" charset="2"/>
                </a:rPr>
                <a:t>工作气体</a:t>
              </a:r>
            </a:p>
          </p:txBody>
        </p:sp>
        <p:sp>
          <p:nvSpPr>
            <p:cNvPr id="29" name="文本框 28">
              <a:extLst>
                <a:ext uri="{FF2B5EF4-FFF2-40B4-BE49-F238E27FC236}">
                  <a16:creationId xmlns:a16="http://schemas.microsoft.com/office/drawing/2014/main" id="{9E95F5A0-53A2-41BC-A078-7F9C6CC71DD3}"/>
                </a:ext>
              </a:extLst>
            </p:cNvPr>
            <p:cNvSpPr txBox="1"/>
            <p:nvPr/>
          </p:nvSpPr>
          <p:spPr bwMode="auto">
            <a:xfrm>
              <a:off x="2465130" y="3900078"/>
              <a:ext cx="1087760" cy="2728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spAutoFit/>
            </a:bodyPr>
            <a:lstStyle/>
            <a:p>
              <a:pPr algn="l" fontAlgn="auto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SzPct val="90000"/>
              </a:pPr>
              <a:r>
                <a:rPr lang="zh-CN" altLang="en-US" sz="1000" kern="0" baseline="0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  <a:sym typeface="Symbol" panose="05050102010706020507" pitchFamily="18" charset="2"/>
                </a:rPr>
                <a:t>带电粒子</a:t>
              </a:r>
            </a:p>
          </p:txBody>
        </p:sp>
        <p:sp>
          <p:nvSpPr>
            <p:cNvPr id="30" name="文本框 29">
              <a:extLst>
                <a:ext uri="{FF2B5EF4-FFF2-40B4-BE49-F238E27FC236}">
                  <a16:creationId xmlns:a16="http://schemas.microsoft.com/office/drawing/2014/main" id="{3C4FB73E-D7C6-46E7-A684-8020BD0C4DF7}"/>
                </a:ext>
              </a:extLst>
            </p:cNvPr>
            <p:cNvSpPr txBox="1"/>
            <p:nvPr/>
          </p:nvSpPr>
          <p:spPr bwMode="auto">
            <a:xfrm>
              <a:off x="1617948" y="3900078"/>
              <a:ext cx="746956" cy="2728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spAutoFit/>
            </a:bodyPr>
            <a:lstStyle/>
            <a:p>
              <a:pPr algn="l" fontAlgn="auto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SzPct val="90000"/>
              </a:pPr>
              <a:r>
                <a:rPr lang="zh-CN" altLang="en-US" sz="1000" kern="0" baseline="0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  <a:sym typeface="Symbol" panose="05050102010706020507" pitchFamily="18" charset="2"/>
                </a:rPr>
                <a:t>电子雪崩</a:t>
              </a:r>
            </a:p>
          </p:txBody>
        </p:sp>
        <p:cxnSp>
          <p:nvCxnSpPr>
            <p:cNvPr id="31" name="直接连接符 30">
              <a:extLst>
                <a:ext uri="{FF2B5EF4-FFF2-40B4-BE49-F238E27FC236}">
                  <a16:creationId xmlns:a16="http://schemas.microsoft.com/office/drawing/2014/main" id="{877EA06D-A0C7-4CC8-BF38-E971C7E1EB45}"/>
                </a:ext>
              </a:extLst>
            </p:cNvPr>
            <p:cNvCxnSpPr>
              <a:cxnSpLocks/>
              <a:endCxn id="57" idx="3"/>
            </p:cNvCxnSpPr>
            <p:nvPr/>
          </p:nvCxnSpPr>
          <p:spPr bwMode="auto">
            <a:xfrm flipH="1" flipV="1">
              <a:off x="2843808" y="4815070"/>
              <a:ext cx="215335" cy="186609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直接连接符 31">
              <a:extLst>
                <a:ext uri="{FF2B5EF4-FFF2-40B4-BE49-F238E27FC236}">
                  <a16:creationId xmlns:a16="http://schemas.microsoft.com/office/drawing/2014/main" id="{ABF72FB6-8A48-4B4C-8C64-A5F53276707A}"/>
                </a:ext>
              </a:extLst>
            </p:cNvPr>
            <p:cNvCxnSpPr>
              <a:cxnSpLocks/>
              <a:stCxn id="28" idx="1"/>
            </p:cNvCxnSpPr>
            <p:nvPr/>
          </p:nvCxnSpPr>
          <p:spPr bwMode="auto">
            <a:xfrm flipH="1">
              <a:off x="2871170" y="4678622"/>
              <a:ext cx="137840" cy="1007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直接连接符 32">
              <a:extLst>
                <a:ext uri="{FF2B5EF4-FFF2-40B4-BE49-F238E27FC236}">
                  <a16:creationId xmlns:a16="http://schemas.microsoft.com/office/drawing/2014/main" id="{CCC8EB26-1CE9-4D4C-9FA9-FC270817268C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2724946" y="4393591"/>
              <a:ext cx="300118" cy="98614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" name="直接连接符 33">
              <a:extLst>
                <a:ext uri="{FF2B5EF4-FFF2-40B4-BE49-F238E27FC236}">
                  <a16:creationId xmlns:a16="http://schemas.microsoft.com/office/drawing/2014/main" id="{BC3A2391-5391-4FE2-B7BD-CE6E00568467}"/>
                </a:ext>
              </a:extLst>
            </p:cNvPr>
            <p:cNvCxnSpPr>
              <a:cxnSpLocks/>
              <a:stCxn id="30" idx="2"/>
            </p:cNvCxnSpPr>
            <p:nvPr/>
          </p:nvCxnSpPr>
          <p:spPr bwMode="auto">
            <a:xfrm>
              <a:off x="1991426" y="4172973"/>
              <a:ext cx="175359" cy="30799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58" name="组合 57">
            <a:extLst>
              <a:ext uri="{FF2B5EF4-FFF2-40B4-BE49-F238E27FC236}">
                <a16:creationId xmlns:a16="http://schemas.microsoft.com/office/drawing/2014/main" id="{E6812E22-337E-4A73-8FA0-A78D462432CA}"/>
              </a:ext>
            </a:extLst>
          </p:cNvPr>
          <p:cNvGrpSpPr/>
          <p:nvPr/>
        </p:nvGrpSpPr>
        <p:grpSpPr>
          <a:xfrm>
            <a:off x="3760528" y="4747403"/>
            <a:ext cx="2426248" cy="1527199"/>
            <a:chOff x="5075773" y="3894722"/>
            <a:chExt cx="2426248" cy="1527199"/>
          </a:xfrm>
        </p:grpSpPr>
        <p:grpSp>
          <p:nvGrpSpPr>
            <p:cNvPr id="59" name="组合 58">
              <a:extLst>
                <a:ext uri="{FF2B5EF4-FFF2-40B4-BE49-F238E27FC236}">
                  <a16:creationId xmlns:a16="http://schemas.microsoft.com/office/drawing/2014/main" id="{DB4B573D-9523-4994-8CCD-674D114E103D}"/>
                </a:ext>
              </a:extLst>
            </p:cNvPr>
            <p:cNvGrpSpPr/>
            <p:nvPr/>
          </p:nvGrpSpPr>
          <p:grpSpPr>
            <a:xfrm>
              <a:off x="5197893" y="4208217"/>
              <a:ext cx="1643813" cy="1213704"/>
              <a:chOff x="5148064" y="4172973"/>
              <a:chExt cx="1643813" cy="1213704"/>
            </a:xfrm>
          </p:grpSpPr>
          <p:sp>
            <p:nvSpPr>
              <p:cNvPr id="65" name="矩形 64">
                <a:extLst>
                  <a:ext uri="{FF2B5EF4-FFF2-40B4-BE49-F238E27FC236}">
                    <a16:creationId xmlns:a16="http://schemas.microsoft.com/office/drawing/2014/main" id="{472C8314-7500-4C5F-9205-590956AA17A8}"/>
                  </a:ext>
                </a:extLst>
              </p:cNvPr>
              <p:cNvSpPr/>
              <p:nvPr/>
            </p:nvSpPr>
            <p:spPr bwMode="auto">
              <a:xfrm>
                <a:off x="5148064" y="4495445"/>
                <a:ext cx="1405136" cy="212595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</a:pPr>
                <a:endParaRPr kumimoji="0" lang="zh-CN" altLang="en-US" sz="1800" b="0" i="0" u="none" strike="noStrike" cap="none" normalizeH="0" baseline="-2500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itchFamily="2" charset="-122"/>
                </a:endParaRPr>
              </a:p>
            </p:txBody>
          </p:sp>
          <p:sp>
            <p:nvSpPr>
              <p:cNvPr id="66" name="文本框 65">
                <a:extLst>
                  <a:ext uri="{FF2B5EF4-FFF2-40B4-BE49-F238E27FC236}">
                    <a16:creationId xmlns:a16="http://schemas.microsoft.com/office/drawing/2014/main" id="{DF1AF2D6-1162-4882-A10F-28A4FAB86555}"/>
                  </a:ext>
                </a:extLst>
              </p:cNvPr>
              <p:cNvSpPr txBox="1"/>
              <p:nvPr/>
            </p:nvSpPr>
            <p:spPr bwMode="auto">
              <a:xfrm>
                <a:off x="5290300" y="5077682"/>
                <a:ext cx="1501577" cy="30899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spAutoFit/>
              </a:bodyPr>
              <a:lstStyle/>
              <a:p>
                <a:pPr algn="l" fontAlgn="auto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SzPct val="90000"/>
                </a:pPr>
                <a:r>
                  <a:rPr lang="zh-CN" altLang="en-US" sz="1200" kern="0" baseline="0" dirty="0">
                    <a:latin typeface="微软雅黑" panose="020B0503020204020204" pitchFamily="34" charset="-122"/>
                    <a:ea typeface="微软雅黑" panose="020B0503020204020204" pitchFamily="34" charset="-122"/>
                    <a:cs typeface="Times New Roman" panose="02020603050405020304" pitchFamily="18" charset="0"/>
                    <a:sym typeface="Symbol" panose="05050102010706020507" pitchFamily="18" charset="2"/>
                  </a:rPr>
                  <a:t>塑闪信号模拟</a:t>
                </a:r>
              </a:p>
            </p:txBody>
          </p:sp>
          <p:cxnSp>
            <p:nvCxnSpPr>
              <p:cNvPr id="67" name="直接箭头连接符 66">
                <a:extLst>
                  <a:ext uri="{FF2B5EF4-FFF2-40B4-BE49-F238E27FC236}">
                    <a16:creationId xmlns:a16="http://schemas.microsoft.com/office/drawing/2014/main" id="{37516D39-5E15-4DD7-9818-43DD365CD0E0}"/>
                  </a:ext>
                </a:extLst>
              </p:cNvPr>
              <p:cNvCxnSpPr/>
              <p:nvPr/>
            </p:nvCxnSpPr>
            <p:spPr bwMode="auto">
              <a:xfrm flipH="1">
                <a:off x="5508106" y="4172973"/>
                <a:ext cx="648070" cy="865157"/>
              </a:xfrm>
              <a:prstGeom prst="straightConnector1">
                <a:avLst/>
              </a:prstGeom>
              <a:solidFill>
                <a:schemeClr val="accent1"/>
              </a:solidFill>
              <a:ln w="9525" cap="flat" cmpd="sng" algn="ctr">
                <a:solidFill>
                  <a:srgbClr val="0070C0"/>
                </a:solidFill>
                <a:prstDash val="solid"/>
                <a:round/>
                <a:headEnd type="none" w="med" len="med"/>
                <a:tailEnd type="triangle"/>
              </a:ln>
            </p:spPr>
          </p:cxnSp>
          <p:cxnSp>
            <p:nvCxnSpPr>
              <p:cNvPr id="68" name="直接箭头连接符 67">
                <a:extLst>
                  <a:ext uri="{FF2B5EF4-FFF2-40B4-BE49-F238E27FC236}">
                    <a16:creationId xmlns:a16="http://schemas.microsoft.com/office/drawing/2014/main" id="{987BDE81-8CB6-4D8B-B308-B7122C3BA58A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5932931" y="4530097"/>
                <a:ext cx="108158" cy="80741"/>
              </a:xfrm>
              <a:prstGeom prst="straightConnector1">
                <a:avLst/>
              </a:prstGeom>
              <a:solidFill>
                <a:schemeClr val="accent1"/>
              </a:solidFill>
              <a:ln w="952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/>
              </a:ln>
            </p:spPr>
          </p:cxnSp>
          <p:cxnSp>
            <p:nvCxnSpPr>
              <p:cNvPr id="69" name="直接箭头连接符 68">
                <a:extLst>
                  <a:ext uri="{FF2B5EF4-FFF2-40B4-BE49-F238E27FC236}">
                    <a16:creationId xmlns:a16="http://schemas.microsoft.com/office/drawing/2014/main" id="{91DD55A9-63FD-46AB-841D-DFD462478F6E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5898852" y="4600558"/>
                <a:ext cx="108158" cy="80741"/>
              </a:xfrm>
              <a:prstGeom prst="straightConnector1">
                <a:avLst/>
              </a:prstGeom>
              <a:solidFill>
                <a:schemeClr val="accent1"/>
              </a:solidFill>
              <a:ln w="952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/>
              </a:ln>
            </p:spPr>
          </p:cxnSp>
          <p:cxnSp>
            <p:nvCxnSpPr>
              <p:cNvPr id="70" name="直接箭头连接符 69">
                <a:extLst>
                  <a:ext uri="{FF2B5EF4-FFF2-40B4-BE49-F238E27FC236}">
                    <a16:creationId xmlns:a16="http://schemas.microsoft.com/office/drawing/2014/main" id="{A9DD65DD-66CF-4BC2-9EE8-EEF2831969F8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flipH="1">
                <a:off x="5693750" y="4542174"/>
                <a:ext cx="149176" cy="11152"/>
              </a:xfrm>
              <a:prstGeom prst="straightConnector1">
                <a:avLst/>
              </a:prstGeom>
              <a:solidFill>
                <a:schemeClr val="accent1"/>
              </a:solidFill>
              <a:ln w="952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/>
              </a:ln>
            </p:spPr>
          </p:cxnSp>
          <p:cxnSp>
            <p:nvCxnSpPr>
              <p:cNvPr id="71" name="直接箭头连接符 70">
                <a:extLst>
                  <a:ext uri="{FF2B5EF4-FFF2-40B4-BE49-F238E27FC236}">
                    <a16:creationId xmlns:a16="http://schemas.microsoft.com/office/drawing/2014/main" id="{C37393EF-6FA4-4261-BFE4-720216BFF948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flipH="1">
                <a:off x="5630940" y="4640928"/>
                <a:ext cx="149176" cy="11152"/>
              </a:xfrm>
              <a:prstGeom prst="straightConnector1">
                <a:avLst/>
              </a:prstGeom>
              <a:solidFill>
                <a:schemeClr val="accent1"/>
              </a:solidFill>
              <a:ln w="952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/>
              </a:ln>
            </p:spPr>
          </p:cxnSp>
        </p:grpSp>
        <p:sp>
          <p:nvSpPr>
            <p:cNvPr id="60" name="文本框 59">
              <a:extLst>
                <a:ext uri="{FF2B5EF4-FFF2-40B4-BE49-F238E27FC236}">
                  <a16:creationId xmlns:a16="http://schemas.microsoft.com/office/drawing/2014/main" id="{14F91D81-6181-4B5F-832C-C9A239DC8925}"/>
                </a:ext>
              </a:extLst>
            </p:cNvPr>
            <p:cNvSpPr txBox="1"/>
            <p:nvPr/>
          </p:nvSpPr>
          <p:spPr bwMode="auto">
            <a:xfrm>
              <a:off x="6803127" y="4483249"/>
              <a:ext cx="698894" cy="2728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spAutoFit/>
            </a:bodyPr>
            <a:lstStyle/>
            <a:p>
              <a:pPr algn="l" fontAlgn="auto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SzPct val="90000"/>
              </a:pPr>
              <a:r>
                <a:rPr lang="zh-CN" altLang="en-US" sz="1000" kern="0" baseline="0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  <a:sym typeface="Symbol" panose="05050102010706020507" pitchFamily="18" charset="2"/>
                </a:rPr>
                <a:t>塑闪条</a:t>
              </a:r>
            </a:p>
          </p:txBody>
        </p:sp>
        <p:sp>
          <p:nvSpPr>
            <p:cNvPr id="61" name="文本框 60">
              <a:extLst>
                <a:ext uri="{FF2B5EF4-FFF2-40B4-BE49-F238E27FC236}">
                  <a16:creationId xmlns:a16="http://schemas.microsoft.com/office/drawing/2014/main" id="{3CD6BFA3-7BE8-47B2-8850-B5762ED3E4D3}"/>
                </a:ext>
              </a:extLst>
            </p:cNvPr>
            <p:cNvSpPr txBox="1"/>
            <p:nvPr/>
          </p:nvSpPr>
          <p:spPr bwMode="auto">
            <a:xfrm>
              <a:off x="5985263" y="3894722"/>
              <a:ext cx="1087760" cy="2728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spAutoFit/>
            </a:bodyPr>
            <a:lstStyle/>
            <a:p>
              <a:pPr algn="l" fontAlgn="auto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SzPct val="90000"/>
              </a:pPr>
              <a:r>
                <a:rPr lang="zh-CN" altLang="en-US" sz="1000" kern="0" baseline="0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  <a:sym typeface="Symbol" panose="05050102010706020507" pitchFamily="18" charset="2"/>
                </a:rPr>
                <a:t>带电粒子</a:t>
              </a:r>
            </a:p>
          </p:txBody>
        </p:sp>
        <p:sp>
          <p:nvSpPr>
            <p:cNvPr id="62" name="文本框 61">
              <a:extLst>
                <a:ext uri="{FF2B5EF4-FFF2-40B4-BE49-F238E27FC236}">
                  <a16:creationId xmlns:a16="http://schemas.microsoft.com/office/drawing/2014/main" id="{94A7E30B-BD1F-4ECD-B210-C26B723142D8}"/>
                </a:ext>
              </a:extLst>
            </p:cNvPr>
            <p:cNvSpPr txBox="1"/>
            <p:nvPr/>
          </p:nvSpPr>
          <p:spPr bwMode="auto">
            <a:xfrm>
              <a:off x="5075773" y="4149327"/>
              <a:ext cx="763791" cy="2728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spAutoFit/>
            </a:bodyPr>
            <a:lstStyle/>
            <a:p>
              <a:pPr algn="l" fontAlgn="auto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SzPct val="90000"/>
              </a:pPr>
              <a:r>
                <a:rPr lang="zh-CN" altLang="en-US" sz="1000" kern="0" baseline="0" dirty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  <a:sym typeface="Symbol" panose="05050102010706020507" pitchFamily="18" charset="2"/>
                </a:rPr>
                <a:t>次级粒子</a:t>
              </a:r>
            </a:p>
          </p:txBody>
        </p:sp>
        <p:cxnSp>
          <p:nvCxnSpPr>
            <p:cNvPr id="63" name="直接连接符 62">
              <a:extLst>
                <a:ext uri="{FF2B5EF4-FFF2-40B4-BE49-F238E27FC236}">
                  <a16:creationId xmlns:a16="http://schemas.microsoft.com/office/drawing/2014/main" id="{ECEEB07E-B671-4AFC-80D3-D2A79EAAFFD8}"/>
                </a:ext>
              </a:extLst>
            </p:cNvPr>
            <p:cNvCxnSpPr>
              <a:stCxn id="60" idx="1"/>
            </p:cNvCxnSpPr>
            <p:nvPr/>
          </p:nvCxnSpPr>
          <p:spPr bwMode="auto">
            <a:xfrm flipH="1">
              <a:off x="6603029" y="4619697"/>
              <a:ext cx="200098" cy="2638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4" name="直接连接符 63">
              <a:extLst>
                <a:ext uri="{FF2B5EF4-FFF2-40B4-BE49-F238E27FC236}">
                  <a16:creationId xmlns:a16="http://schemas.microsoft.com/office/drawing/2014/main" id="{90F61170-70DE-450F-87E7-9865D7F9A5EB}"/>
                </a:ext>
              </a:extLst>
            </p:cNvPr>
            <p:cNvCxnSpPr>
              <a:cxnSpLocks/>
              <a:endCxn id="65" idx="0"/>
            </p:cNvCxnSpPr>
            <p:nvPr/>
          </p:nvCxnSpPr>
          <p:spPr bwMode="auto">
            <a:xfrm>
              <a:off x="5680769" y="4408684"/>
              <a:ext cx="219692" cy="12200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pic>
        <p:nvPicPr>
          <p:cNvPr id="72" name="图片 71">
            <a:extLst>
              <a:ext uri="{FF2B5EF4-FFF2-40B4-BE49-F238E27FC236}">
                <a16:creationId xmlns:a16="http://schemas.microsoft.com/office/drawing/2014/main" id="{7A93B841-DFC6-427F-A9A5-0BB2197532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39595" y="4552131"/>
            <a:ext cx="2110226" cy="1341601"/>
          </a:xfrm>
          <a:prstGeom prst="rect">
            <a:avLst/>
          </a:prstGeom>
        </p:spPr>
      </p:pic>
      <p:pic>
        <p:nvPicPr>
          <p:cNvPr id="73" name="图片 72">
            <a:extLst>
              <a:ext uri="{FF2B5EF4-FFF2-40B4-BE49-F238E27FC236}">
                <a16:creationId xmlns:a16="http://schemas.microsoft.com/office/drawing/2014/main" id="{096238C4-540A-4408-AA57-E9340A2E103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16365" y="4598751"/>
            <a:ext cx="1985357" cy="1439763"/>
          </a:xfrm>
          <a:prstGeom prst="rect">
            <a:avLst/>
          </a:prstGeom>
        </p:spPr>
      </p:pic>
      <p:sp>
        <p:nvSpPr>
          <p:cNvPr id="74" name="文本框 73">
            <a:extLst>
              <a:ext uri="{FF2B5EF4-FFF2-40B4-BE49-F238E27FC236}">
                <a16:creationId xmlns:a16="http://schemas.microsoft.com/office/drawing/2014/main" id="{8468E761-F66B-40F1-9476-66279BF83D4E}"/>
              </a:ext>
            </a:extLst>
          </p:cNvPr>
          <p:cNvSpPr txBox="1"/>
          <p:nvPr/>
        </p:nvSpPr>
        <p:spPr>
          <a:xfrm>
            <a:off x="7104112" y="5997603"/>
            <a:ext cx="14311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RPC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数字化参数</a:t>
            </a:r>
          </a:p>
        </p:txBody>
      </p:sp>
      <p:sp>
        <p:nvSpPr>
          <p:cNvPr id="75" name="文本框 74">
            <a:extLst>
              <a:ext uri="{FF2B5EF4-FFF2-40B4-BE49-F238E27FC236}">
                <a16:creationId xmlns:a16="http://schemas.microsoft.com/office/drawing/2014/main" id="{F3DC5809-03D7-4EAE-8B06-C066597E88B7}"/>
              </a:ext>
            </a:extLst>
          </p:cNvPr>
          <p:cNvSpPr txBox="1"/>
          <p:nvPr/>
        </p:nvSpPr>
        <p:spPr>
          <a:xfrm>
            <a:off x="9705546" y="5997602"/>
            <a:ext cx="14311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塑闪数字化参数</a:t>
            </a:r>
          </a:p>
        </p:txBody>
      </p:sp>
    </p:spTree>
    <p:extLst>
      <p:ext uri="{BB962C8B-B14F-4D97-AF65-F5344CB8AC3E}">
        <p14:creationId xmlns:p14="http://schemas.microsoft.com/office/powerpoint/2010/main" val="3058505277"/>
      </p:ext>
    </p:extLst>
  </p:cSld>
  <p:clrMapOvr>
    <a:masterClrMapping/>
  </p:clrMapOvr>
</p:sld>
</file>

<file path=ppt/theme/theme1.xml><?xml version="1.0" encoding="utf-8"?>
<a:theme xmlns:a="http://schemas.openxmlformats.org/drawingml/2006/main" name="默认设计模板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z="1200" dirty="0">
            <a:latin typeface="微软雅黑" panose="020B0503020204020204" pitchFamily="34" charset="-122"/>
            <a:ea typeface="微软雅黑" panose="020B0503020204020204" pitchFamily="34" charset="-12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52056</TotalTime>
  <Words>2798</Words>
  <Application>Microsoft Office PowerPoint</Application>
  <PresentationFormat>宽屏</PresentationFormat>
  <Paragraphs>424</Paragraphs>
  <Slides>35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35</vt:i4>
      </vt:variant>
    </vt:vector>
  </HeadingPairs>
  <TitlesOfParts>
    <vt:vector size="42" baseType="lpstr">
      <vt:lpstr>等线</vt:lpstr>
      <vt:lpstr>微软雅黑</vt:lpstr>
      <vt:lpstr>Arial</vt:lpstr>
      <vt:lpstr>Calibri</vt:lpstr>
      <vt:lpstr>Calibri Light</vt:lpstr>
      <vt:lpstr>Cambria Math</vt:lpstr>
      <vt:lpstr>默认设计模板</vt:lpstr>
      <vt:lpstr>STCF缪子探测器鉴别算法及几何优化</vt:lpstr>
      <vt:lpstr>目录</vt:lpstr>
      <vt:lpstr>目录</vt:lpstr>
      <vt:lpstr>STCF缪子探测器介绍</vt:lpstr>
      <vt:lpstr>缪子探测器的原理</vt:lpstr>
      <vt:lpstr>缪子探测器的设计</vt:lpstr>
      <vt:lpstr>目录</vt:lpstr>
      <vt:lpstr>缪子探测器的设计优化方向</vt:lpstr>
      <vt:lpstr>缪子探测器模拟与数字化</vt:lpstr>
      <vt:lpstr>重建算法</vt:lpstr>
      <vt:lpstr>重建算法</vt:lpstr>
      <vt:lpstr>重建算法</vt:lpstr>
      <vt:lpstr>鉴别算法</vt:lpstr>
      <vt:lpstr>轭铁厚度及探测器层数优化</vt:lpstr>
      <vt:lpstr>读出条宽度和探测器选择</vt:lpstr>
      <vt:lpstr>探测器效率和死区</vt:lpstr>
      <vt:lpstr>目录</vt:lpstr>
      <vt:lpstr>鉴别结果</vt:lpstr>
      <vt:lpstr>鉴别效果</vt:lpstr>
      <vt:lpstr>目录</vt:lpstr>
      <vt:lpstr>总结与计划</vt:lpstr>
      <vt:lpstr>总结与计划</vt:lpstr>
      <vt:lpstr>Backup</vt:lpstr>
      <vt:lpstr>物理需求</vt:lpstr>
      <vt:lpstr>Sub-area training</vt:lpstr>
      <vt:lpstr>缪子重建鉴别算法调研</vt:lpstr>
      <vt:lpstr>重建算法存在的问题</vt:lpstr>
      <vt:lpstr>分区域-全区域</vt:lpstr>
      <vt:lpstr>中性粒子能量分布图</vt:lpstr>
      <vt:lpstr>几何死区更改</vt:lpstr>
      <vt:lpstr>几何死区更改</vt:lpstr>
      <vt:lpstr>MUD自重建效率</vt:lpstr>
      <vt:lpstr>误重建效率</vt:lpstr>
      <vt:lpstr>本底误探测率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超级陶粲装置上MUD探测器 的设计与模拟重建研究</dc:title>
  <dc:creator>幻 梦澄</dc:creator>
  <cp:lastModifiedBy>梦澄 幻</cp:lastModifiedBy>
  <cp:revision>741</cp:revision>
  <cp:lastPrinted>2024-02-15T04:14:47Z</cp:lastPrinted>
  <dcterms:created xsi:type="dcterms:W3CDTF">2024-02-15T04:14:47Z</dcterms:created>
  <dcterms:modified xsi:type="dcterms:W3CDTF">2026-07-02T02:48:06Z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  <property fmtid="{D5CDD505-2E9C-101B-9397-08002B2CF9AE}" pid="3" name="KSOProductBuildVer">
    <vt:lpwstr>2052-0.0.0.0</vt:lpwstr>
  </property>
</Properties>
</file>