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853" r:id="rId12"/>
    <p:sldId id="854" r:id="rId13"/>
    <p:sldId id="855" r:id="rId14"/>
    <p:sldId id="271" r:id="rId15"/>
    <p:sldId id="841" r:id="rId16"/>
    <p:sldId id="273" r:id="rId17"/>
    <p:sldId id="272" r:id="rId18"/>
    <p:sldId id="852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01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FC092-CA11-4316-BDE5-2F825AC2D284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BBB40-6691-4A5B-9A4A-6D38ED41FA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782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84788-203F-E5CB-CF42-957C0C188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DDC82F5-2901-4A76-EA61-174A527F32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65C0CEF-E0B8-D834-99ED-1B4A255AFA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120EA89-A98C-4EE8-6D77-39A6A44F6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67871-F1BD-4FF7-86F7-00DE8EBAFA2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883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F1A13-0F83-6949-AB40-2EF26FB61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60A2B69-45D8-54CE-D84A-FB09FC07B6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CB7052E-5ECB-4F41-C5F9-767EDC5E1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模拟经过</a:t>
            </a:r>
            <a:r>
              <a:rPr lang="en-US" altLang="zh-CN" dirty="0"/>
              <a:t>MDC</a:t>
            </a:r>
            <a:r>
              <a:rPr lang="zh-CN" altLang="en-US" dirty="0"/>
              <a:t>横梁的点，更有说服力。在</a:t>
            </a:r>
            <a:r>
              <a:rPr lang="en-US" altLang="zh-CN" dirty="0"/>
              <a:t>backup</a:t>
            </a:r>
            <a:r>
              <a:rPr lang="zh-CN" altLang="en-US" dirty="0"/>
              <a:t>里补充</a:t>
            </a:r>
            <a:r>
              <a:rPr lang="en-US" altLang="zh-CN" dirty="0"/>
              <a:t>σ</a:t>
            </a:r>
            <a:r>
              <a:rPr lang="zh-CN" altLang="en-US" dirty="0"/>
              <a:t>，协方差，非高斯尾巴的细节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D341C65-04D1-A30F-3AC8-F7CF96EE95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67871-F1BD-4FF7-86F7-00DE8EBAFA2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2876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38F829-17CF-677C-8629-F50992856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C226BDE-F9C5-394F-2A79-B69A9506D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9919F28-463C-E264-FDB8-E8D23D4A3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685ABBD-4639-0EA1-65EB-DC14677F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413EF2-9DF3-FC17-4F12-3E14DB2BC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007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88AA3B-DE6B-1DCB-74F6-2101D9447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39AD6DB-4A42-2E83-740A-0FAC2B3C7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E5ED114-7B23-F96C-3354-01D9547BE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DA79BB-C651-6E3B-E78E-C0AE34957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984B5C-5B7D-2A63-C655-14F62A1CB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35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BB426EF-F3FD-CDBD-B0DF-48A8EA015F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FBA9EC6-DC5F-EAE4-1F9C-339709965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052641F-27D4-3E20-76CB-C2F0FD3A3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4CA0676-9849-5C07-045D-74F030EF2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94371F-33AE-BB56-A61A-DA841D3F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066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A24EE1-856E-96A2-639E-EF6FDC80A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0023C6-080E-57ED-E07B-1B5C17F0F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7067F4-C056-6B79-3936-4069BAA14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DD5B02-C151-EA68-2E04-604487C66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872EEB-5ABD-6EFE-505D-4CBEC901E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502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8E6B1E-6FE6-2DFB-3820-6AAD4C3BE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2E6852-BFBC-2050-7840-4AD3EF92B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4D2CC2-3CA6-BED1-3C52-A353C7CA2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5FD6D8-048F-C0D8-0051-327CDB1EE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B9CF21-46C9-5905-A563-2523CE859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486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A5851B-CEA8-C36D-129D-313F2C5E6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0FB5FC-F6B7-1A10-0CC3-92C9D90D28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0DE848A-2486-B25E-92CB-36D6DDE104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6947D2-08E8-B85A-5765-82E12C1B9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5C749E1-21F7-08C1-20F3-FF2ADB8D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B654B3-7654-8023-1C20-DD5228B36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113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FD08C6-E5DF-3CB1-A089-DEFAE9931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6922F94-398A-6B7B-6397-FA5BDB275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05C89A8-514F-4D0B-1EA6-EC6027A43E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3BF1014-334B-5DCD-8DB0-4D418B4120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C5C412F-7D31-D386-6F74-7B0EC591B4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63FF3F7-7B3D-162E-7ABF-165255152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DFB2E24-1572-4884-7E6E-FAF9679AB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9B4961E-E2CB-5B49-D045-9EBFB119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059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51F4F7-5F30-7BBE-8ED1-1A1EA7139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747E22B-BD73-63C7-2A3A-58FB91F67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41833CD-DE57-23A7-41FE-05D68A205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B29926E-5610-E182-33E7-4A1D9DAA0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454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92FA565-61A9-9EF4-FBB2-E4090DFF5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C0ADD17-0D6F-0B1F-42C0-091DA97E2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494B61B-EDFF-490E-E9E9-E5C57F6E8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58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E62028-AC5E-194F-6C94-160515B85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031F38-E76A-1AC0-DD3E-247DF0D2B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C747F35-3D93-6785-665F-4DB6B6C2EF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39BC8BF-9E12-29BD-43A2-20894E820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B67B03-D74E-E38F-FC43-DA9FA8919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DA0F9D0-2EFA-9A50-515A-146AC6E30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9842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34E581-1957-4870-C0FF-3BA593C51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2DAF399-9D18-8FA0-A5B8-FBBF94A02C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B12A6C8-6986-96B2-E818-8A2EE5D9E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7A248E-E93B-C6D9-B44D-EA0EE0EEE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0560B8-B193-9428-D5BE-0BC37E47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234C3B9-C0E7-FB0F-6660-236D92B2D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19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8DBBFF2-C367-3CE7-E731-6AA85053A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FEAA8F-CD49-7514-288C-6BE75D6CF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3DD8CB-1832-555A-EC56-96856BDE1C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3C90A-655F-4FEA-B719-73584DEEFD62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9CE45AB-3A93-4A42-F817-CCA4499DAF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FF63F6-23BD-F7E8-CEB5-BF95751EC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D2C72-98E3-4F60-9AEC-09E7B76DB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0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18" Type="http://schemas.openxmlformats.org/officeDocument/2006/relationships/image" Target="../media/image111.png"/><Relationship Id="rId3" Type="http://schemas.openxmlformats.org/officeDocument/2006/relationships/image" Target="../media/image100.png"/><Relationship Id="rId7" Type="http://schemas.openxmlformats.org/officeDocument/2006/relationships/image" Target="../media/image920.png"/><Relationship Id="rId12" Type="http://schemas.openxmlformats.org/officeDocument/2006/relationships/image" Target="../media/image105.png"/><Relationship Id="rId17" Type="http://schemas.openxmlformats.org/officeDocument/2006/relationships/image" Target="../media/image110.png"/><Relationship Id="rId2" Type="http://schemas.openxmlformats.org/officeDocument/2006/relationships/image" Target="../media/image99.png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04.png"/><Relationship Id="rId15" Type="http://schemas.openxmlformats.org/officeDocument/2006/relationships/image" Target="../media/image108.png"/><Relationship Id="rId10" Type="http://schemas.openxmlformats.org/officeDocument/2006/relationships/image" Target="../media/image103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3.png"/><Relationship Id="rId7" Type="http://schemas.openxmlformats.org/officeDocument/2006/relationships/image" Target="../media/image114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5.png"/><Relationship Id="rId4" Type="http://schemas.openxmlformats.org/officeDocument/2006/relationships/image" Target="../media/image1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0.png"/><Relationship Id="rId7" Type="http://schemas.openxmlformats.org/officeDocument/2006/relationships/image" Target="../media/image126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0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219.png"/><Relationship Id="rId3" Type="http://schemas.openxmlformats.org/officeDocument/2006/relationships/image" Target="../media/image1240.png"/><Relationship Id="rId7" Type="http://schemas.openxmlformats.org/officeDocument/2006/relationships/image" Target="../media/image1480.png"/><Relationship Id="rId12" Type="http://schemas.openxmlformats.org/officeDocument/2006/relationships/image" Target="../media/image13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70.png"/><Relationship Id="rId11" Type="http://schemas.openxmlformats.org/officeDocument/2006/relationships/image" Target="../media/image1500.png"/><Relationship Id="rId5" Type="http://schemas.openxmlformats.org/officeDocument/2006/relationships/image" Target="../media/image1460.png"/><Relationship Id="rId15" Type="http://schemas.openxmlformats.org/officeDocument/2006/relationships/image" Target="../media/image131.png"/><Relationship Id="rId10" Type="http://schemas.openxmlformats.org/officeDocument/2006/relationships/image" Target="../media/image129.png"/><Relationship Id="rId4" Type="http://schemas.openxmlformats.org/officeDocument/2006/relationships/image" Target="../media/image1450.png"/><Relationship Id="rId9" Type="http://schemas.openxmlformats.org/officeDocument/2006/relationships/image" Target="../media/image1490.png"/><Relationship Id="rId14" Type="http://schemas.openxmlformats.org/officeDocument/2006/relationships/image" Target="../media/image8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16" Type="http://schemas.openxmlformats.org/officeDocument/2006/relationships/tags" Target="../tags/tag16.xml"/><Relationship Id="rId107" Type="http://schemas.openxmlformats.org/officeDocument/2006/relationships/image" Target="../media/image2.png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5" Type="http://schemas.openxmlformats.org/officeDocument/2006/relationships/tags" Target="../tags/tag5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08" Type="http://schemas.openxmlformats.org/officeDocument/2006/relationships/image" Target="../media/image3.png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tags" Target="../tags/tag54.xml"/><Relationship Id="rId62" Type="http://schemas.openxmlformats.org/officeDocument/2006/relationships/tags" Target="../tags/tag62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tags" Target="../tags/tag57.xml"/><Relationship Id="rId106" Type="http://schemas.openxmlformats.org/officeDocument/2006/relationships/image" Target="../media/image1.png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slideLayout" Target="../slideLayouts/slideLayout2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0.png"/><Relationship Id="rId13" Type="http://schemas.openxmlformats.org/officeDocument/2006/relationships/image" Target="../media/image79.png"/><Relationship Id="rId18" Type="http://schemas.openxmlformats.org/officeDocument/2006/relationships/image" Target="../media/image12.png"/><Relationship Id="rId3" Type="http://schemas.openxmlformats.org/officeDocument/2006/relationships/image" Target="../media/image69.png"/><Relationship Id="rId21" Type="http://schemas.openxmlformats.org/officeDocument/2006/relationships/image" Target="../media/image15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11.png"/><Relationship Id="rId2" Type="http://schemas.openxmlformats.org/officeDocument/2006/relationships/image" Target="../media/image9.png"/><Relationship Id="rId16" Type="http://schemas.openxmlformats.org/officeDocument/2006/relationships/image" Target="../media/image74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24" Type="http://schemas.openxmlformats.org/officeDocument/2006/relationships/image" Target="../media/image18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17.png"/><Relationship Id="rId10" Type="http://schemas.openxmlformats.org/officeDocument/2006/relationships/image" Target="../media/image10.png"/><Relationship Id="rId19" Type="http://schemas.openxmlformats.org/officeDocument/2006/relationships/image" Target="../media/image13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611.png"/><Relationship Id="rId18" Type="http://schemas.openxmlformats.org/officeDocument/2006/relationships/image" Target="../media/image1110.png"/><Relationship Id="rId26" Type="http://schemas.openxmlformats.org/officeDocument/2006/relationships/image" Target="../media/image34.png"/><Relationship Id="rId3" Type="http://schemas.openxmlformats.org/officeDocument/2006/relationships/image" Target="../media/image20.png"/><Relationship Id="rId21" Type="http://schemas.openxmlformats.org/officeDocument/2006/relationships/image" Target="../media/image29.png"/><Relationship Id="rId7" Type="http://schemas.openxmlformats.org/officeDocument/2006/relationships/image" Target="../media/image24.png"/><Relationship Id="rId12" Type="http://schemas.openxmlformats.org/officeDocument/2006/relationships/image" Target="../media/image510.png"/><Relationship Id="rId17" Type="http://schemas.openxmlformats.org/officeDocument/2006/relationships/image" Target="../media/image1010.png"/><Relationship Id="rId25" Type="http://schemas.openxmlformats.org/officeDocument/2006/relationships/image" Target="../media/image33.png"/><Relationship Id="rId2" Type="http://schemas.openxmlformats.org/officeDocument/2006/relationships/image" Target="../media/image19.png"/><Relationship Id="rId16" Type="http://schemas.openxmlformats.org/officeDocument/2006/relationships/image" Target="../media/image910.png"/><Relationship Id="rId20" Type="http://schemas.openxmlformats.org/officeDocument/2006/relationships/image" Target="../media/image1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32.png"/><Relationship Id="rId5" Type="http://schemas.openxmlformats.org/officeDocument/2006/relationships/image" Target="../media/image22.png"/><Relationship Id="rId15" Type="http://schemas.openxmlformats.org/officeDocument/2006/relationships/image" Target="../media/image810.png"/><Relationship Id="rId23" Type="http://schemas.openxmlformats.org/officeDocument/2006/relationships/image" Target="../media/image31.png"/><Relationship Id="rId10" Type="http://schemas.openxmlformats.org/officeDocument/2006/relationships/image" Target="../media/image27.png"/><Relationship Id="rId19" Type="http://schemas.openxmlformats.org/officeDocument/2006/relationships/image" Target="../media/image1210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711.png"/><Relationship Id="rId22" Type="http://schemas.openxmlformats.org/officeDocument/2006/relationships/image" Target="../media/image30.png"/><Relationship Id="rId27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5.png"/><Relationship Id="rId3" Type="http://schemas.openxmlformats.org/officeDocument/2006/relationships/image" Target="../media/image56.png"/><Relationship Id="rId7" Type="http://schemas.openxmlformats.org/officeDocument/2006/relationships/image" Target="../media/image57.png"/><Relationship Id="rId12" Type="http://schemas.openxmlformats.org/officeDocument/2006/relationships/image" Target="../media/image63.png"/><Relationship Id="rId17" Type="http://schemas.openxmlformats.org/officeDocument/2006/relationships/image" Target="../media/image76.png"/><Relationship Id="rId2" Type="http://schemas.openxmlformats.org/officeDocument/2006/relationships/image" Target="../media/image55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7.png"/><Relationship Id="rId10" Type="http://schemas.openxmlformats.org/officeDocument/2006/relationships/image" Target="../media/image60.png"/><Relationship Id="rId9" Type="http://schemas.openxmlformats.org/officeDocument/2006/relationships/image" Target="../media/image62.png"/><Relationship Id="rId14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551BAE-43DD-1232-55F2-68B500110B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9474" y="975814"/>
            <a:ext cx="8575344" cy="1461281"/>
          </a:xfrm>
        </p:spPr>
        <p:txBody>
          <a:bodyPr>
            <a:normAutofit/>
          </a:bodyPr>
          <a:lstStyle/>
          <a:p>
            <a:pPr algn="l"/>
            <a:r>
              <a:rPr lang="en-US" altLang="zh-CN" sz="4800" b="1" dirty="0"/>
              <a:t>STCF </a:t>
            </a:r>
            <a:r>
              <a:rPr lang="en-US" altLang="zh-CN" sz="4800" b="1" dirty="0" err="1"/>
              <a:t>EndCap</a:t>
            </a:r>
            <a:r>
              <a:rPr lang="en-US" altLang="zh-CN" sz="4800" b="1" dirty="0"/>
              <a:t> RICH: </a:t>
            </a:r>
            <a:br>
              <a:rPr lang="en-US" altLang="zh-CN" sz="4800" b="1" dirty="0"/>
            </a:br>
            <a:r>
              <a:rPr lang="en-US" altLang="zh-CN" sz="4800" b="1" dirty="0"/>
              <a:t>From Simulation to Performance</a:t>
            </a:r>
            <a:endParaRPr lang="zh-CN" altLang="en-US" sz="4800" b="1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891CEA2-5D6D-04F2-A96B-EA5FD304D5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0328" y="5075997"/>
            <a:ext cx="5308979" cy="915370"/>
          </a:xfrm>
        </p:spPr>
        <p:txBody>
          <a:bodyPr>
            <a:normAutofit fontScale="92500"/>
          </a:bodyPr>
          <a:lstStyle/>
          <a:p>
            <a:pPr algn="r"/>
            <a:r>
              <a:rPr lang="en-US" altLang="zh-CN" b="1" dirty="0"/>
              <a:t>Speaker: Qingyuan</a:t>
            </a:r>
            <a:r>
              <a:rPr lang="zh-CN" altLang="en-US" b="1" dirty="0"/>
              <a:t> </a:t>
            </a:r>
            <a:r>
              <a:rPr lang="en-US" altLang="zh-CN" b="1" dirty="0"/>
              <a:t>Huang</a:t>
            </a:r>
          </a:p>
          <a:p>
            <a:pPr algn="r"/>
            <a:r>
              <a:rPr lang="zh-CN" altLang="zh-CN" b="1" dirty="0"/>
              <a:t>On behalf of the RICH Detector Group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3833031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877D5-9161-4484-F6D0-656612BBF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05097B-AF28-69C6-33CD-7F705D1C6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5" y="51227"/>
            <a:ext cx="6360817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/>
              <a:t>Performance evaluation</a:t>
            </a:r>
            <a:endParaRPr lang="zh-CN" altLang="en-US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内容占位符 2">
                <a:extLst>
                  <a:ext uri="{FF2B5EF4-FFF2-40B4-BE49-F238E27FC236}">
                    <a16:creationId xmlns:a16="http://schemas.microsoft.com/office/drawing/2014/main" id="{BB751D09-F4C7-29EA-BC88-BD5200E567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565" y="623423"/>
                <a:ext cx="5031170" cy="3518673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400" dirty="0"/>
                  <a:t>Effective coverage angle: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∈(20°,28°)</m:t>
                    </m:r>
                  </m:oMath>
                </a14:m>
                <a:endParaRPr lang="en-US" altLang="zh-CN" sz="1600" dirty="0"/>
              </a:p>
              <a:p>
                <a:pPr lvl="1"/>
                <a:r>
                  <a:rPr lang="en-US" altLang="zh-CN" sz="2000" dirty="0"/>
                  <a:t>Dodecagon</a:t>
                </a:r>
              </a:p>
              <a:p>
                <a:pPr lvl="1"/>
                <a:r>
                  <a:rPr lang="en-US" altLang="zh-CN" sz="2000" dirty="0"/>
                  <a:t>Cherenkov photon propagates within a forward-pointing cone </a:t>
                </a:r>
              </a:p>
              <a:p>
                <a:pPr marL="0" indent="0">
                  <a:buNone/>
                </a:pPr>
                <a:endParaRPr lang="en-US" altLang="zh-CN" sz="2400" dirty="0"/>
              </a:p>
              <a:p>
                <a:pPr marL="0" indent="0">
                  <a:buNone/>
                </a:pPr>
                <a:endParaRPr lang="en-US" altLang="zh-CN" sz="2400" dirty="0"/>
              </a:p>
              <a:p>
                <a:r>
                  <a:rPr lang="en-US" altLang="zh-CN" sz="2400" dirty="0"/>
                  <a:t>Cherenkov Photon Hit Map: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 ,  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𝐺𝑒𝑉</m:t>
                    </m:r>
                    <m:r>
                      <m:rPr>
                        <m:lit/>
                      </m:rPr>
                      <a:rPr lang="en-US" altLang="zh-CN" sz="2000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 ,  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=264°</m:t>
                    </m:r>
                  </m:oMath>
                </a14:m>
                <a:endParaRPr lang="en-US" altLang="zh-CN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内容占位符 2">
                <a:extLst>
                  <a:ext uri="{FF2B5EF4-FFF2-40B4-BE49-F238E27FC236}">
                    <a16:creationId xmlns:a16="http://schemas.microsoft.com/office/drawing/2014/main" id="{BB751D09-F4C7-29EA-BC88-BD5200E567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565" y="623423"/>
                <a:ext cx="5031170" cy="3518673"/>
              </a:xfrm>
              <a:blipFill>
                <a:blip r:embed="rId2"/>
                <a:stretch>
                  <a:fillRect l="-1574" t="-2253" r="-7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组合 6">
            <a:extLst>
              <a:ext uri="{FF2B5EF4-FFF2-40B4-BE49-F238E27FC236}">
                <a16:creationId xmlns:a16="http://schemas.microsoft.com/office/drawing/2014/main" id="{E2F76FBC-3F3D-2BCE-F65E-50382E278595}"/>
              </a:ext>
            </a:extLst>
          </p:cNvPr>
          <p:cNvGrpSpPr/>
          <p:nvPr/>
        </p:nvGrpSpPr>
        <p:grpSpPr>
          <a:xfrm>
            <a:off x="5188185" y="628940"/>
            <a:ext cx="4204492" cy="2968848"/>
            <a:chOff x="3951807" y="602241"/>
            <a:chExt cx="4204492" cy="2968848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BDD07753-8FB3-7192-FAA5-66FF9ECCF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1807" y="602241"/>
              <a:ext cx="4204492" cy="247626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8F6F989E-98B5-F5DF-CD6F-DBC452F8707F}"/>
                    </a:ext>
                  </a:extLst>
                </p:cNvPr>
                <p:cNvSpPr txBox="1"/>
                <p:nvPr/>
              </p:nvSpPr>
              <p:spPr>
                <a:xfrm>
                  <a:off x="4788110" y="3017091"/>
                  <a:ext cx="2555763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𝑃𝐼𝐷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𝑒𝑓𝑓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. (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𝐺𝑒𝑉</m:t>
                        </m:r>
                        <m:r>
                          <m:rPr>
                            <m:lit/>
                          </m:rPr>
                          <a:rPr lang="en-US" altLang="zh-CN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altLang="zh-CN" b="0" dirty="0"/>
                </a:p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∈(0,360°)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A19E5BD0-96A5-7D81-79A5-44E6F36464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8110" y="3017091"/>
                  <a:ext cx="2555763" cy="553998"/>
                </a:xfrm>
                <a:prstGeom prst="rect">
                  <a:avLst/>
                </a:prstGeom>
                <a:blipFill>
                  <a:blip r:embed="rId7"/>
                  <a:stretch>
                    <a:fillRect l="-716" t="-1099" r="-2625" b="-1648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8FC80D10-E791-175C-6DBA-EF6312E5BC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8"/>
          <a:stretch>
            <a:fillRect/>
          </a:stretch>
        </p:blipFill>
        <p:spPr>
          <a:xfrm>
            <a:off x="9663016" y="4594664"/>
            <a:ext cx="2528984" cy="150142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B6D9D13-43B9-E033-3509-41CBB89B0A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0"/>
          <a:stretch>
            <a:fillRect/>
          </a:stretch>
        </p:blipFill>
        <p:spPr>
          <a:xfrm>
            <a:off x="2577294" y="4594664"/>
            <a:ext cx="2201182" cy="143553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4C70FB4-D3BF-C4A7-51EB-2D80F6A027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7"/>
          <a:stretch>
            <a:fillRect/>
          </a:stretch>
        </p:blipFill>
        <p:spPr>
          <a:xfrm>
            <a:off x="4813654" y="4608235"/>
            <a:ext cx="2379657" cy="149497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1E4D949-4F19-CF04-3635-D294A44D81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4"/>
          <a:stretch>
            <a:fillRect/>
          </a:stretch>
        </p:blipFill>
        <p:spPr>
          <a:xfrm>
            <a:off x="7237742" y="4601780"/>
            <a:ext cx="2425274" cy="15014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4FA140F-3872-E084-D7BD-B804176A735B}"/>
                  </a:ext>
                </a:extLst>
              </p:cNvPr>
              <p:cNvSpPr txBox="1"/>
              <p:nvPr/>
            </p:nvSpPr>
            <p:spPr>
              <a:xfrm>
                <a:off x="3350446" y="6030199"/>
                <a:ext cx="8435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=26°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4FA140F-3872-E084-D7BD-B804176A7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446" y="6030199"/>
                <a:ext cx="843501" cy="276999"/>
              </a:xfrm>
              <a:prstGeom prst="rect">
                <a:avLst/>
              </a:prstGeom>
              <a:blipFill>
                <a:blip r:embed="rId12"/>
                <a:stretch>
                  <a:fillRect l="-5797" r="-5797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713426F-19FD-A622-78EC-85EDD452C0DE}"/>
                  </a:ext>
                </a:extLst>
              </p:cNvPr>
              <p:cNvSpPr txBox="1"/>
              <p:nvPr/>
            </p:nvSpPr>
            <p:spPr>
              <a:xfrm>
                <a:off x="5586359" y="6060548"/>
                <a:ext cx="8435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=27°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713426F-19FD-A622-78EC-85EDD452C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359" y="6060548"/>
                <a:ext cx="843501" cy="276999"/>
              </a:xfrm>
              <a:prstGeom prst="rect">
                <a:avLst/>
              </a:prstGeom>
              <a:blipFill>
                <a:blip r:embed="rId13"/>
                <a:stretch>
                  <a:fillRect l="-5036" r="-5755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8799EB38-9813-D0AE-94C3-7761FADBA32C}"/>
                  </a:ext>
                </a:extLst>
              </p:cNvPr>
              <p:cNvSpPr txBox="1"/>
              <p:nvPr/>
            </p:nvSpPr>
            <p:spPr>
              <a:xfrm>
                <a:off x="8011633" y="6060548"/>
                <a:ext cx="8435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=28°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8799EB38-9813-D0AE-94C3-7761FADBA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1633" y="6060548"/>
                <a:ext cx="843501" cy="276999"/>
              </a:xfrm>
              <a:prstGeom prst="rect">
                <a:avLst/>
              </a:prstGeom>
              <a:blipFill>
                <a:blip r:embed="rId14"/>
                <a:stretch>
                  <a:fillRect l="-5036" r="-5755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2E62CF25-BD37-7560-2CD6-38E0B6EC185A}"/>
                  </a:ext>
                </a:extLst>
              </p:cNvPr>
              <p:cNvSpPr txBox="1"/>
              <p:nvPr/>
            </p:nvSpPr>
            <p:spPr>
              <a:xfrm>
                <a:off x="10434268" y="6030199"/>
                <a:ext cx="8435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=29°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2E62CF25-BD37-7560-2CD6-38E0B6EC1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4268" y="6030199"/>
                <a:ext cx="843501" cy="276999"/>
              </a:xfrm>
              <a:prstGeom prst="rect">
                <a:avLst/>
              </a:prstGeom>
              <a:blipFill>
                <a:blip r:embed="rId15"/>
                <a:stretch>
                  <a:fillRect l="-5797" r="-5797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图片 44">
            <a:extLst>
              <a:ext uri="{FF2B5EF4-FFF2-40B4-BE49-F238E27FC236}">
                <a16:creationId xmlns:a16="http://schemas.microsoft.com/office/drawing/2014/main" id="{8012DCE3-503E-0B76-5DED-FAC67CDE794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677" y="623423"/>
            <a:ext cx="2691278" cy="26156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13FA385-CD35-2037-2D0C-B1A4E651F30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0" y="4550520"/>
            <a:ext cx="2433188" cy="14463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CF3032C-7FC5-113D-2BB0-F9C443CF15C6}"/>
                  </a:ext>
                </a:extLst>
              </p:cNvPr>
              <p:cNvSpPr txBox="1"/>
              <p:nvPr/>
            </p:nvSpPr>
            <p:spPr>
              <a:xfrm>
                <a:off x="970342" y="5964708"/>
                <a:ext cx="8435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=20°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CF3032C-7FC5-113D-2BB0-F9C443CF1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342" y="5964708"/>
                <a:ext cx="843501" cy="276999"/>
              </a:xfrm>
              <a:prstGeom prst="rect">
                <a:avLst/>
              </a:prstGeom>
              <a:blipFill>
                <a:blip r:embed="rId18"/>
                <a:stretch>
                  <a:fillRect l="-5036" r="-5755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0370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1A913-99E3-3AAF-2BC4-46A0C4073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6F19FAE-88FD-02A0-0FB8-9FBDEE1AC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7"/>
          <a:stretch>
            <a:fillRect/>
          </a:stretch>
        </p:blipFill>
        <p:spPr>
          <a:xfrm>
            <a:off x="1309200" y="956915"/>
            <a:ext cx="9759135" cy="491008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79A4303-6AA1-3C0C-6228-7872561ED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6" y="51227"/>
            <a:ext cx="5828730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/>
              <a:t>Performance evaluation</a:t>
            </a:r>
            <a:endParaRPr lang="zh-CN" altLang="en-US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27B0B38-8508-B2B2-2B25-B1380A715E7B}"/>
                  </a:ext>
                </a:extLst>
              </p:cNvPr>
              <p:cNvSpPr txBox="1"/>
              <p:nvPr/>
            </p:nvSpPr>
            <p:spPr>
              <a:xfrm>
                <a:off x="4460717" y="5947994"/>
                <a:ext cx="30758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𝑃𝐼𝐷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𝑒𝑓𝑓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𝑤𝑖𝑡ℎ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𝑀𝑖𝑠𝑠𝐼𝐷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𝑓𝑟𝑜𝑚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=2%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27B0B38-8508-B2B2-2B25-B1380A715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717" y="5947994"/>
                <a:ext cx="3075890" cy="646331"/>
              </a:xfrm>
              <a:prstGeom prst="rect">
                <a:avLst/>
              </a:prstGeom>
              <a:blipFill>
                <a:blip r:embed="rId3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4AF8A53D-2A44-2B15-435B-A88ECDBC1414}"/>
              </a:ext>
            </a:extLst>
          </p:cNvPr>
          <p:cNvCxnSpPr>
            <a:cxnSpLocks/>
          </p:cNvCxnSpPr>
          <p:nvPr/>
        </p:nvCxnSpPr>
        <p:spPr>
          <a:xfrm flipH="1" flipV="1">
            <a:off x="2572603" y="5315803"/>
            <a:ext cx="6824" cy="8655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39AD0F3B-2911-85D4-0D5D-68E00845812A}"/>
              </a:ext>
            </a:extLst>
          </p:cNvPr>
          <p:cNvCxnSpPr>
            <a:cxnSpLocks/>
            <a:stCxn id="29" idx="2"/>
          </p:cNvCxnSpPr>
          <p:nvPr/>
        </p:nvCxnSpPr>
        <p:spPr>
          <a:xfrm flipH="1">
            <a:off x="6157417" y="555370"/>
            <a:ext cx="1311323" cy="10298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5C5C2E6C-50C8-6AEB-43E0-36F982ED0D84}"/>
              </a:ext>
            </a:extLst>
          </p:cNvPr>
          <p:cNvSpPr txBox="1"/>
          <p:nvPr/>
        </p:nvSpPr>
        <p:spPr>
          <a:xfrm>
            <a:off x="1569493" y="6071105"/>
            <a:ext cx="20062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dirty="0"/>
              <a:t>Cherenkov ring overlap</a:t>
            </a:r>
            <a:endParaRPr lang="en-US" altLang="zh-CN" sz="1400" dirty="0"/>
          </a:p>
          <a:p>
            <a:r>
              <a:rPr lang="zh-CN" altLang="zh-CN" sz="1400" dirty="0"/>
              <a:t> π (C₆F₁₄) vs K (</a:t>
            </a:r>
            <a:r>
              <a:rPr lang="en-US" altLang="zh-CN" sz="1400" dirty="0"/>
              <a:t>q</a:t>
            </a:r>
            <a:r>
              <a:rPr lang="zh-CN" altLang="zh-CN" sz="1400" dirty="0"/>
              <a:t>uartz)</a:t>
            </a:r>
            <a:endParaRPr lang="zh-CN" altLang="en-US" sz="1400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0AC31438-5DE7-D2D6-43D4-7AA0F8BFB2F5}"/>
              </a:ext>
            </a:extLst>
          </p:cNvPr>
          <p:cNvSpPr txBox="1"/>
          <p:nvPr/>
        </p:nvSpPr>
        <p:spPr>
          <a:xfrm>
            <a:off x="6289346" y="247593"/>
            <a:ext cx="23587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dirty="0"/>
              <a:t>Geometric shadowing effec</a:t>
            </a:r>
            <a:r>
              <a:rPr lang="en-US" altLang="zh-CN" sz="1400" dirty="0"/>
              <a:t>t</a:t>
            </a:r>
            <a:endParaRPr lang="zh-CN" alt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内容占位符 2">
                <a:extLst>
                  <a:ext uri="{FF2B5EF4-FFF2-40B4-BE49-F238E27FC236}">
                    <a16:creationId xmlns:a16="http://schemas.microsoft.com/office/drawing/2014/main" id="{580B0087-4294-17B9-65B3-14E7CC4A49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565" y="623423"/>
                <a:ext cx="2608691" cy="45036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lit/>
                      </m:rPr>
                      <a:rPr lang="en-US" altLang="zh-CN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𝑠𝑒𝑝𝑒𝑟𝑎𝑡𝑖𝑜𝑛</m:t>
                    </m:r>
                  </m:oMath>
                </a14:m>
                <a:endParaRPr lang="en-US" altLang="zh-CN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0" name="内容占位符 2">
                <a:extLst>
                  <a:ext uri="{FF2B5EF4-FFF2-40B4-BE49-F238E27FC236}">
                    <a16:creationId xmlns:a16="http://schemas.microsoft.com/office/drawing/2014/main" id="{580B0087-4294-17B9-65B3-14E7CC4A49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565" y="623423"/>
                <a:ext cx="2608691" cy="450369"/>
              </a:xfrm>
              <a:blipFill>
                <a:blip r:embed="rId6"/>
                <a:stretch>
                  <a:fillRect l="-3037" t="-12162" b="-216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CFA09B1-120A-6A70-9600-DC3DFA127BA7}"/>
                  </a:ext>
                </a:extLst>
              </p:cNvPr>
              <p:cNvSpPr txBox="1"/>
              <p:nvPr/>
            </p:nvSpPr>
            <p:spPr>
              <a:xfrm>
                <a:off x="8696442" y="5867002"/>
                <a:ext cx="22467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𝑀𝑜𝑚𝑒𝑛𝑡𝑢𝑚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𝑀𝑒𝑉</m:t>
                      </m:r>
                      <m:r>
                        <m:rPr>
                          <m:lit/>
                        </m:rPr>
                        <a:rPr lang="en-US" altLang="zh-CN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CFA09B1-120A-6A70-9600-DC3DFA127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6442" y="5867002"/>
                <a:ext cx="2246787" cy="369332"/>
              </a:xfrm>
              <a:prstGeom prst="rect">
                <a:avLst/>
              </a:prstGeom>
              <a:blipFill>
                <a:blip r:embed="rId7"/>
                <a:stretch>
                  <a:fillRect r="-543"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A9FA320-259E-A9D7-60B2-8BB027685043}"/>
                  </a:ext>
                </a:extLst>
              </p:cNvPr>
              <p:cNvSpPr txBox="1"/>
              <p:nvPr/>
            </p:nvSpPr>
            <p:spPr>
              <a:xfrm rot="16200000">
                <a:off x="538666" y="1461322"/>
                <a:ext cx="105087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𝑖𝑛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𝑑𝑒𝑔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A9FA320-259E-A9D7-60B2-8BB027685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538666" y="1461322"/>
                <a:ext cx="1050878" cy="369332"/>
              </a:xfrm>
              <a:prstGeom prst="rect">
                <a:avLst/>
              </a:prstGeom>
              <a:blipFill>
                <a:blip r:embed="rId8"/>
                <a:stretch>
                  <a:fillRect t="-581" r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2746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20992-3B9C-9257-F8A2-2A3BB12FD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4C7804-A891-54E0-EEE2-C747D7F44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6" y="51227"/>
            <a:ext cx="5828730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/>
              <a:t>Performance evaluation</a:t>
            </a:r>
            <a:endParaRPr lang="zh-CN" altLang="en-US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FAC3108-7929-1A75-483F-DF8900D740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565" y="623423"/>
                <a:ext cx="2608691" cy="45036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𝑠𝑒𝑝𝑒𝑟𝑎𝑡𝑖𝑜𝑛</m:t>
                    </m:r>
                  </m:oMath>
                </a14:m>
                <a:endParaRPr lang="en-US" altLang="zh-CN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FAC3108-7929-1A75-483F-DF8900D740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565" y="623423"/>
                <a:ext cx="2608691" cy="450369"/>
              </a:xfrm>
              <a:blipFill>
                <a:blip r:embed="rId2"/>
                <a:stretch>
                  <a:fillRect l="-3037" t="-12162" b="-216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129956D-74BE-8256-0EFE-B6AB23C3C241}"/>
                  </a:ext>
                </a:extLst>
              </p:cNvPr>
              <p:cNvSpPr txBox="1"/>
              <p:nvPr/>
            </p:nvSpPr>
            <p:spPr>
              <a:xfrm>
                <a:off x="4109200" y="5971090"/>
                <a:ext cx="397359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𝑃𝐼𝐷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𝑒𝑓𝑓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𝑤𝑖𝑡ℎ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𝑀𝑖𝑠𝑠𝐼𝐷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𝑓𝑟𝑜𝑚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𝑃𝑟𝑜𝑡𝑜𝑛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129956D-74BE-8256-0EFE-B6AB23C3C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200" y="5971090"/>
                <a:ext cx="3973599" cy="646331"/>
              </a:xfrm>
              <a:prstGeom prst="rect">
                <a:avLst/>
              </a:prstGeom>
              <a:blipFill>
                <a:blip r:embed="rId3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>
            <a:extLst>
              <a:ext uri="{FF2B5EF4-FFF2-40B4-BE49-F238E27FC236}">
                <a16:creationId xmlns:a16="http://schemas.microsoft.com/office/drawing/2014/main" id="{4A432743-F023-9CF0-5389-B5C391DD272C}"/>
              </a:ext>
            </a:extLst>
          </p:cNvPr>
          <p:cNvGrpSpPr/>
          <p:nvPr/>
        </p:nvGrpSpPr>
        <p:grpSpPr>
          <a:xfrm>
            <a:off x="879439" y="1120548"/>
            <a:ext cx="10063790" cy="5096969"/>
            <a:chOff x="879439" y="1120548"/>
            <a:chExt cx="10063790" cy="50969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12D619B2-5EDB-37B6-4BAC-967E2C82AF08}"/>
                    </a:ext>
                  </a:extLst>
                </p:cNvPr>
                <p:cNvSpPr txBox="1"/>
                <p:nvPr/>
              </p:nvSpPr>
              <p:spPr>
                <a:xfrm>
                  <a:off x="8692485" y="5848185"/>
                  <a:ext cx="224678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𝑀𝑜𝑚𝑒𝑛𝑡𝑢𝑚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𝑀𝑒𝑉</m:t>
                        </m:r>
                        <m:r>
                          <m:rPr>
                            <m:lit/>
                          </m:rPr>
                          <a:rPr lang="en-US" altLang="zh-CN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12D619B2-5EDB-37B6-4BAC-967E2C82AF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92485" y="5848185"/>
                  <a:ext cx="2246787" cy="369332"/>
                </a:xfrm>
                <a:prstGeom prst="rect">
                  <a:avLst/>
                </a:prstGeom>
                <a:blipFill>
                  <a:blip r:embed="rId4"/>
                  <a:stretch>
                    <a:fillRect r="-271" b="-1311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C12596C2-BD28-5779-D9B5-FB1362EBCE51}"/>
                    </a:ext>
                  </a:extLst>
                </p:cNvPr>
                <p:cNvSpPr txBox="1"/>
                <p:nvPr/>
              </p:nvSpPr>
              <p:spPr>
                <a:xfrm rot="16200000">
                  <a:off x="538666" y="1461322"/>
                  <a:ext cx="105087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𝑑𝑒𝑔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C12596C2-BD28-5779-D9B5-FB1362EBCE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538666" y="1461322"/>
                  <a:ext cx="1050878" cy="369332"/>
                </a:xfrm>
                <a:prstGeom prst="rect">
                  <a:avLst/>
                </a:prstGeom>
                <a:blipFill>
                  <a:blip r:embed="rId5"/>
                  <a:stretch>
                    <a:fillRect t="-581" r="-1311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F95994F-8DBF-F2D5-7360-6ED584A28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923"/>
            <a:stretch>
              <a:fillRect/>
            </a:stretch>
          </p:blipFill>
          <p:spPr>
            <a:xfrm>
              <a:off x="1252728" y="1120548"/>
              <a:ext cx="9690501" cy="47847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5158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D6F2E-FAC9-C406-3433-BE1019172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F0BA50D-35AC-092B-B31A-600A853B5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4" b="4406"/>
          <a:stretch>
            <a:fillRect/>
          </a:stretch>
        </p:blipFill>
        <p:spPr>
          <a:xfrm>
            <a:off x="9944370" y="3125117"/>
            <a:ext cx="2078408" cy="35985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BB61F0F2-BA0C-31FB-D7B9-49127C500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6" y="51227"/>
            <a:ext cx="5828730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/>
              <a:t>Summary</a:t>
            </a:r>
            <a:endParaRPr lang="zh-CN" altLang="en-US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8B61242-A6CB-2375-8F0B-1EBD1525A6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566" y="623424"/>
                <a:ext cx="10224141" cy="3232070"/>
              </a:xfrm>
            </p:spPr>
            <p:txBody>
              <a:bodyPr>
                <a:normAutofit/>
              </a:bodyPr>
              <a:lstStyle/>
              <a:p>
                <a:r>
                  <a:rPr lang="zh-CN" altLang="zh-CN" sz="2400" dirty="0"/>
                  <a:t>Design </a:t>
                </a:r>
                <a:r>
                  <a:rPr lang="zh-CN" altLang="zh-CN" sz="2200" dirty="0"/>
                  <a:t>specifications for </a:t>
                </a:r>
                <a:r>
                  <a:rPr lang="zh-CN" altLang="zh-CN" sz="2400" dirty="0"/>
                  <a:t>the STCF end-cap PID detector:</a:t>
                </a:r>
                <a:endParaRPr lang="en-US" altLang="zh-CN" sz="2400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𝑃𝐼𝐷𝑒𝑓𝑓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. ≥97%  &amp;&amp; 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𝑀𝑖𝑠𝑠𝐼𝐷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≤2%</m:t>
                    </m:r>
                  </m:oMath>
                </a14:m>
                <a:endParaRPr lang="en-US" altLang="zh-CN" sz="2000" dirty="0">
                  <a:latin typeface="Cambria Math" panose="02040503050406030204" pitchFamily="18" charset="0"/>
                </a:endParaRPr>
              </a:p>
              <a:p>
                <a:r>
                  <a:rPr lang="zh-CN" altLang="zh-CN" sz="2400" dirty="0"/>
                  <a:t>The </a:t>
                </a:r>
                <a14:m>
                  <m:oMath xmlns:m="http://schemas.openxmlformats.org/officeDocument/2006/math">
                    <m:r>
                      <a:rPr lang="zh-CN" altLang="zh-CN" sz="2400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zh-CN" altLang="zh-CN" sz="240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zh-CN" altLang="zh-CN" sz="240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altLang="zh-CN" sz="2400" dirty="0"/>
                  <a:t> PID </a:t>
                </a:r>
                <a:r>
                  <a:rPr lang="zh-CN" altLang="zh-CN" sz="2400" dirty="0"/>
                  <a:t>performance of RICH fails to meet the requirements with the current structure</a:t>
                </a:r>
                <a:r>
                  <a:rPr lang="en-US" altLang="zh-CN" sz="2400" dirty="0"/>
                  <a:t>:</a:t>
                </a:r>
              </a:p>
              <a:p>
                <a:pPr lvl="1"/>
                <a:r>
                  <a:rPr lang="zh-CN" altLang="zh-CN" sz="2000" dirty="0"/>
                  <a:t>Main cause: sensitive to the material budget of the MDC end-cap and the resolution of extrapolated tracks</a:t>
                </a:r>
                <a:endParaRPr lang="en-US" altLang="zh-CN" sz="2000" dirty="0">
                  <a:latin typeface="Cambria Math" panose="02040503050406030204" pitchFamily="18" charset="0"/>
                </a:endParaRPr>
              </a:p>
              <a:p>
                <a:r>
                  <a:rPr lang="zh-CN" altLang="zh-CN" sz="2400" dirty="0"/>
                  <a:t>Future directions for simulation studies</a:t>
                </a:r>
                <a:r>
                  <a:rPr lang="en-US" altLang="zh-CN" sz="2400" dirty="0"/>
                  <a:t>:</a:t>
                </a:r>
              </a:p>
              <a:p>
                <a:pPr lvl="1"/>
                <a:r>
                  <a:rPr lang="zh-CN" altLang="zh-CN" sz="2000" dirty="0"/>
                  <a:t>Insert a low-material-budget tracking detector between the MDC end-cap and the RICH detector</a:t>
                </a:r>
                <a:endParaRPr lang="en-US" altLang="zh-CN" sz="20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8B61242-A6CB-2375-8F0B-1EBD1525A6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566" y="623424"/>
                <a:ext cx="10224141" cy="3232070"/>
              </a:xfrm>
              <a:blipFill>
                <a:blip r:embed="rId3"/>
                <a:stretch>
                  <a:fillRect l="-775" t="-2453" r="-358" b="-32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83E0F20B-EEB4-F8B2-AD92-3476CD5E91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0"/>
          <a:stretch>
            <a:fillRect/>
          </a:stretch>
        </p:blipFill>
        <p:spPr>
          <a:xfrm>
            <a:off x="1235721" y="3855494"/>
            <a:ext cx="6360291" cy="268088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EEB8D5A5-88F1-8977-4559-65D288086B79}"/>
              </a:ext>
            </a:extLst>
          </p:cNvPr>
          <p:cNvSpPr txBox="1"/>
          <p:nvPr/>
        </p:nvSpPr>
        <p:spPr>
          <a:xfrm>
            <a:off x="3022411" y="6488668"/>
            <a:ext cx="30735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Reference Tracking Detector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21206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297C9-E4EA-F77E-BAB4-7EEE73E9E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5A029B-7204-DC29-4552-443D40F40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5688" y="2405466"/>
            <a:ext cx="3740624" cy="1798045"/>
          </a:xfrm>
        </p:spPr>
        <p:txBody>
          <a:bodyPr>
            <a:normAutofit fontScale="90000"/>
          </a:bodyPr>
          <a:lstStyle/>
          <a:p>
            <a:r>
              <a:rPr lang="en-US" altLang="zh-CN" sz="9600" dirty="0" err="1"/>
              <a:t>BackUp</a:t>
            </a:r>
            <a:endParaRPr lang="zh-CN" altLang="en-US" sz="9600" dirty="0"/>
          </a:p>
        </p:txBody>
      </p:sp>
    </p:spTree>
    <p:extLst>
      <p:ext uri="{BB962C8B-B14F-4D97-AF65-F5344CB8AC3E}">
        <p14:creationId xmlns:p14="http://schemas.microsoft.com/office/powerpoint/2010/main" val="993648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E3B4B-AEC0-C1B7-8360-68363EDC6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B159F6A-A64E-AAC2-8B05-93E94BD0B965}"/>
                  </a:ext>
                </a:extLst>
              </p:cNvPr>
              <p:cNvSpPr txBox="1"/>
              <p:nvPr/>
            </p:nvSpPr>
            <p:spPr>
              <a:xfrm>
                <a:off x="148493" y="116005"/>
                <a:ext cx="10994903" cy="6519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n"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𝐸𝑛𝑑𝐶𝑎𝑝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𝑅𝐼𝐶𝐻</m:t>
                    </m:r>
                  </m:oMath>
                </a14:m>
                <a:endParaRPr lang="en-US" altLang="zh-CN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设探测器有</a:t>
                </a:r>
                <a:r>
                  <a:rPr lang="en-US" altLang="zh-CN" dirty="0"/>
                  <a:t>M</a:t>
                </a:r>
                <a:r>
                  <a:rPr lang="zh-CN" altLang="en-US" dirty="0"/>
                  <a:t>个像素，第</a:t>
                </a:r>
                <a:r>
                  <a:rPr lang="en-US" altLang="zh-CN" dirty="0"/>
                  <a:t>k</a:t>
                </a:r>
                <a:r>
                  <a:rPr lang="zh-CN" altLang="en-US" dirty="0"/>
                  <a:t>个像素上，期望光子数为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US" altLang="zh-CN" b="0" i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altLang="zh-CN" b="0" i="0" smtClean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</m:sSub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𝑝𝑑𝑓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ℎ𝑖𝑡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ℎ𝑖𝑡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每个像素的击中数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zh-CN" altLang="en-US" b="0" dirty="0"/>
                  <a:t>独立地服从泊松分布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𝑃𝑜𝑠𝑠𝑖𝑜𝑛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;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b="0" dirty="0"/>
                  <a:t>, </a:t>
                </a:r>
                <a:r>
                  <a:rPr lang="zh-CN" altLang="en-US" b="0" dirty="0"/>
                  <a:t>当一条径迹入射，总概率：</a:t>
                </a:r>
                <a:endParaRPr lang="en-US" altLang="zh-CN" b="0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𝐿𝑖𝑘𝑒𝑙𝑖ℎ𝑜𝑜𝑑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p>
                          </m:s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US" altLang="zh-CN" b="0" dirty="0"/>
              </a:p>
              <a:p>
                <a:endParaRPr lang="en-US" altLang="zh-CN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有击中的像素：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≥1 ,   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𝑝𝑎𝑑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sup>
                        </m:s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⋅</m:t>
                        </m:r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en-US" altLang="zh-CN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b="0" dirty="0"/>
                  <a:t>无击中的像素：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=0,   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𝑝𝑎𝑑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p>
                    </m:sSup>
                  </m:oMath>
                </a14:m>
                <a:endParaRPr lang="en-US" altLang="zh-CN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如果</a:t>
                </a:r>
                <a:r>
                  <a:rPr lang="zh-CN" altLang="en-US" b="0" dirty="0"/>
                  <a:t>某径迹总共在</a:t>
                </a:r>
                <a:r>
                  <a:rPr lang="en-US" altLang="zh-CN" b="0" dirty="0"/>
                  <a:t>m</a:t>
                </a:r>
                <a:r>
                  <a:rPr lang="zh-CN" altLang="en-US" b="0" dirty="0"/>
                  <a:t>个</a:t>
                </a:r>
                <a:r>
                  <a:rPr lang="en-US" altLang="zh-CN" b="0" dirty="0"/>
                  <a:t>pad</a:t>
                </a:r>
                <a:r>
                  <a:rPr lang="zh-CN" altLang="en-US" b="0" dirty="0"/>
                  <a:t>上产生了信号，</a:t>
                </a:r>
                <a:endParaRPr lang="en-US" altLang="zh-CN" b="0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𝐿𝑖𝑘𝑒𝑙𝑖ℎ𝑜𝑜𝑑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p>
                          </m:s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⋅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altLang="zh-CN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altLang="zh-CN" b="0" dirty="0"/>
              </a:p>
              <a:p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假设这</a:t>
                </a:r>
                <a:r>
                  <a:rPr lang="en-US" altLang="zh-CN" dirty="0"/>
                  <a:t>m</a:t>
                </a:r>
                <a:r>
                  <a:rPr lang="zh-CN" altLang="en-US" dirty="0"/>
                  <a:t>个</a:t>
                </a:r>
                <a:r>
                  <a:rPr lang="en-US" altLang="zh-CN" dirty="0"/>
                  <a:t>pad</a:t>
                </a:r>
                <a:r>
                  <a:rPr lang="zh-CN" altLang="en-US" dirty="0"/>
                  <a:t>上，接收到的切伦科夫光子都分别为</a:t>
                </a:r>
                <a:r>
                  <a:rPr lang="en-US" altLang="zh-CN" dirty="0"/>
                  <a:t>1  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=1)</m:t>
                    </m:r>
                  </m:oMath>
                </a14:m>
                <a:endParaRPr lang="en-US" altLang="zh-CN" b="0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𝐿𝑖𝑘𝑒𝑙𝑖ℎ𝑜𝑜𝑑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altLang="zh-CN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𝑝𝑑𝑓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CN" b="0" i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altLang="zh-CN" b="0" i="0" smtClean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altLang="zh-CN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𝑝𝑑𝑓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𝑁𝑝𝑒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altLang="zh-CN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𝑝𝑑𝑓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CN" dirty="0"/>
              </a:p>
              <a:p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对数似然值：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𝑙𝑛𝐿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𝑁𝑝𝑒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𝑚𝑙𝑛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𝑁𝑝𝑒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CN" b="0" i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bSup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⁡[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𝑝𝑑𝑓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ℎ𝑖𝑡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ℎ𝑖𝑡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CN" b="0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B159F6A-A64E-AAC2-8B05-93E94BD0B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493" y="116005"/>
                <a:ext cx="10994903" cy="6519477"/>
              </a:xfrm>
              <a:prstGeom prst="rect">
                <a:avLst/>
              </a:prstGeom>
              <a:blipFill>
                <a:blip r:embed="rId3"/>
                <a:stretch>
                  <a:fillRect l="-333" t="-187" b="-13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680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D2254-F001-712D-C077-7E9E9F17C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F925FB-8FF1-9153-8DF8-B8FAD82AF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525" y="158866"/>
            <a:ext cx="3637128" cy="25729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B0531DE-1FFD-2B1F-53BF-C2473523B961}"/>
                  </a:ext>
                </a:extLst>
              </p:cNvPr>
              <p:cNvSpPr txBox="1"/>
              <p:nvPr/>
            </p:nvSpPr>
            <p:spPr>
              <a:xfrm>
                <a:off x="-18197" y="53099"/>
                <a:ext cx="7012675" cy="2678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n"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𝐸𝑛𝑑𝐶𝑎𝑝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𝑅𝐼𝐶𝐻</m:t>
                    </m:r>
                  </m:oMath>
                </a14:m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协方差矩阵：</a:t>
                </a:r>
                <a:endParaRPr lang="en-US" altLang="zh-CN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Σ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  <m:e>
                                <m:sSubSup>
                                  <m:sSubSup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</m:e>
                              <m:e>
                                <m:sSubSup>
                                  <m:sSubSup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sub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d>
                              </m:e>
                              <m:e>
                                <m:sSubSup>
                                  <m:sSubSup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sub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</m:d>
                              </m:e>
                              <m:e>
                                <m:sSubSup>
                                  <m:sSubSup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sub>
                                  <m:sup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𝐶𝑜𝑣</m:t>
                    </m:r>
                    <m:d>
                      <m:dPr>
                        <m:ctrlP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altLang="zh-CN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sSubSup>
                      <m:sSubSupPr>
                        <m:ctrlPr>
                          <a:rPr lang="en-US" altLang="zh-CN" b="0" i="0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bSup>
                    <m:r>
                      <a:rPr lang="en-US" altLang="zh-CN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)(</m:t>
                    </m:r>
                    <m:sSub>
                      <m:sSubPr>
                        <m:ctrlP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altLang="zh-CN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B0531DE-1FFD-2B1F-53BF-C2473523B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197" y="53099"/>
                <a:ext cx="7012675" cy="2678682"/>
              </a:xfrm>
              <a:prstGeom prst="rect">
                <a:avLst/>
              </a:prstGeom>
              <a:blipFill>
                <a:blip r:embed="rId3"/>
                <a:stretch>
                  <a:fillRect l="-522" t="-6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25D30969-BE47-080F-3256-29AB651F50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372" y="3429000"/>
            <a:ext cx="3045724" cy="226109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3BF28FB-125B-D648-8987-D13D46ADCB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393548"/>
            <a:ext cx="3159456" cy="227672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39B5CFE-1627-7E57-4CBA-2D26C83188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4" y="3404630"/>
            <a:ext cx="2927646" cy="222144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FA58A9A-8B32-861F-D786-1F992B385D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7" y="3413722"/>
            <a:ext cx="2891051" cy="221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06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D3E22-7512-04A9-1DFA-692972F27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B1A44B1-5478-71F0-AEF0-7ED4B0F4A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5" y="948519"/>
            <a:ext cx="10810991" cy="57866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F32DAE5-032F-6596-4289-2F21C9EA66A9}"/>
                  </a:ext>
                </a:extLst>
              </p:cNvPr>
              <p:cNvSpPr txBox="1"/>
              <p:nvPr/>
            </p:nvSpPr>
            <p:spPr>
              <a:xfrm>
                <a:off x="-18197" y="53099"/>
                <a:ext cx="1042461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n"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𝐸𝑛𝑑𝐶𝑎𝑝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𝑅𝐼𝐶𝐻</m:t>
                    </m:r>
                  </m:oMath>
                </a14:m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去除散点，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𝐶𝑢𝑡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：</a:t>
                </a:r>
                <a:endParaRPr lang="en-US" altLang="zh-CN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CN"/>
                        <m:t>abs(deltaX) &gt; 20 || abs(deltaY) &gt; 20 || abs(deltaTheta) &gt; 40 || abs(deltaPhi) &gt; 80 || abs(deltaP) &gt; 200)</m:t>
                      </m:r>
                    </m:oMath>
                  </m:oMathPara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F32DAE5-032F-6596-4289-2F21C9EA6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197" y="53099"/>
                <a:ext cx="10424615" cy="923330"/>
              </a:xfrm>
              <a:prstGeom prst="rect">
                <a:avLst/>
              </a:prstGeom>
              <a:blipFill>
                <a:blip r:embed="rId3"/>
                <a:stretch>
                  <a:fillRect l="-351" t="-1987" b="-52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9897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BB659-9715-DE5C-CBD0-73D658537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AC774CA-5EB5-E780-8E5C-7BDDD5647571}"/>
                  </a:ext>
                </a:extLst>
              </p:cNvPr>
              <p:cNvSpPr txBox="1"/>
              <p:nvPr/>
            </p:nvSpPr>
            <p:spPr>
              <a:xfrm>
                <a:off x="150125" y="211540"/>
                <a:ext cx="31253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n"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𝐸𝑛𝑑𝐶𝑎𝑝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𝑅𝐼𝐶𝐻</m:t>
                    </m:r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AC774CA-5EB5-E780-8E5C-7BDDD56475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25" y="211540"/>
                <a:ext cx="3125337" cy="369332"/>
              </a:xfrm>
              <a:prstGeom prst="rect">
                <a:avLst/>
              </a:prstGeom>
              <a:blipFill>
                <a:blip r:embed="rId3"/>
                <a:stretch>
                  <a:fillRect l="-1367" t="-5000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BA7F598-973C-B2A0-9071-35EE369F6269}"/>
                  </a:ext>
                </a:extLst>
              </p:cNvPr>
              <p:cNvSpPr txBox="1"/>
              <p:nvPr/>
            </p:nvSpPr>
            <p:spPr>
              <a:xfrm>
                <a:off x="3467833" y="2867105"/>
                <a:ext cx="192015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i="1" smtClean="0">
                          <a:latin typeface="Cambria Math" panose="02040503050406030204" pitchFamily="18" charset="0"/>
                        </a:rPr>
                        <m:t>MC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𝑇𝑟𝑢𝑡ℎ</m:t>
                      </m:r>
                    </m:oMath>
                  </m:oMathPara>
                </a14:m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ov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𝑀𝑎𝑡𝑟𝑖𝑥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𝑠𝑚𝑒𝑎𝑟</m:t>
                    </m:r>
                  </m:oMath>
                </a14:m>
                <a:r>
                  <a:rPr lang="zh-CN" altLang="en-US" dirty="0"/>
                  <a:t>  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6A277FD1-3F7B-1377-6176-43EC266FE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833" y="2867105"/>
                <a:ext cx="1920153" cy="646331"/>
              </a:xfrm>
              <a:prstGeom prst="rect">
                <a:avLst/>
              </a:prstGeom>
              <a:blipFill>
                <a:blip r:embed="rId4"/>
                <a:stretch>
                  <a:fillRect r="-12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1A0A2239-C310-3AC2-711E-B60E0A9B1481}"/>
                  </a:ext>
                </a:extLst>
              </p:cNvPr>
              <p:cNvSpPr txBox="1"/>
              <p:nvPr/>
            </p:nvSpPr>
            <p:spPr>
              <a:xfrm>
                <a:off x="972564" y="2964238"/>
                <a:ext cx="107305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i="1" smtClean="0">
                          <a:latin typeface="Cambria Math" panose="02040503050406030204" pitchFamily="18" charset="0"/>
                        </a:rPr>
                        <m:t>MC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𝑇𝑟𝑢𝑡ℎ</m:t>
                      </m:r>
                    </m:oMath>
                  </m:oMathPara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F6DB43F-79D7-DA0A-2244-6CAD7DAB5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64" y="2964238"/>
                <a:ext cx="1073054" cy="369332"/>
              </a:xfrm>
              <a:prstGeom prst="rect">
                <a:avLst/>
              </a:prstGeom>
              <a:blipFill>
                <a:blip r:embed="rId5"/>
                <a:stretch>
                  <a:fillRect r="-1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BB87D81-DD3B-C631-027A-BA6C3C39D97D}"/>
                  </a:ext>
                </a:extLst>
              </p:cNvPr>
              <p:cNvSpPr txBox="1"/>
              <p:nvPr/>
            </p:nvSpPr>
            <p:spPr>
              <a:xfrm>
                <a:off x="9829669" y="3005605"/>
                <a:ext cx="162976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𝑒𝑐𝐸𝑥𝑡𝑇𝑟𝑎𝑐𝑘</m:t>
                      </m:r>
                    </m:oMath>
                  </m:oMathPara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0A9D1CA-E3B8-0316-5DAB-0FC69381F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9669" y="3005605"/>
                <a:ext cx="162976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929E6554-EE81-0A8B-AF54-83EFCA2658C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9152223" y="3546137"/>
              <a:ext cx="2964006" cy="1107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1178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991178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981650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  <m:t>𝑒𝑣𝑒𝑛𝑡𝑠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20531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18958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9591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kumimoji="0" lang="en-US" altLang="zh-CN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𝑃𝐼𝐷𝑒𝑓𝑓</m:t>
                                </m:r>
                                <m:r>
                                  <a:rPr kumimoji="0" lang="en-US" altLang="zh-CN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95.68%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95.55%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725F26BA-6D2A-629E-E2B6-97C892EA888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23158217"/>
                  </p:ext>
                </p:extLst>
              </p:nvPr>
            </p:nvGraphicFramePr>
            <p:xfrm>
              <a:off x="9152223" y="3546137"/>
              <a:ext cx="2964006" cy="1107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1178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991178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981650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7"/>
                          <a:stretch>
                            <a:fillRect l="-100613" t="-1639" r="-101227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7"/>
                          <a:stretch>
                            <a:fillRect l="-203106" t="-1639" r="-2484" b="-2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7"/>
                          <a:stretch>
                            <a:fillRect l="-613" t="-100000" r="-201227" b="-120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20531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18958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7"/>
                          <a:stretch>
                            <a:fillRect l="-613" t="-206667" r="-201227" b="-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95.68%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95.55%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D6FDE865-C272-8110-5D41-6DAF943C92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888" y="910922"/>
            <a:ext cx="3193112" cy="19158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5FD7DD1B-814F-C144-F59C-598E591EC99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072835" y="3532090"/>
              <a:ext cx="2964006" cy="11387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1178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991178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981650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381311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38131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  <m:t>𝑒𝑣𝑒𝑛𝑡𝑠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20541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18950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37608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kumimoji="0" lang="en-US" altLang="zh-CN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𝑃𝐼𝐷𝑒𝑓𝑓</m:t>
                                </m:r>
                                <m:r>
                                  <a:rPr kumimoji="0" lang="en-US" altLang="zh-CN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98.06%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98.09%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296D07EC-BAE6-40E5-09E3-62E45DBD054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91855537"/>
                  </p:ext>
                </p:extLst>
              </p:nvPr>
            </p:nvGraphicFramePr>
            <p:xfrm>
              <a:off x="3072835" y="3532090"/>
              <a:ext cx="2964006" cy="11387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1178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991178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981650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381311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9"/>
                          <a:stretch>
                            <a:fillRect l="-100613" t="-1587" r="-101227" b="-2206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9"/>
                          <a:stretch>
                            <a:fillRect l="-203106" t="-1587" r="-2484" b="-2206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381311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9"/>
                          <a:stretch>
                            <a:fillRect l="-613" t="-101587" r="-201227" b="-1206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20541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18950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37608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9"/>
                          <a:stretch>
                            <a:fillRect l="-613" t="-204839" r="-201227" b="-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98.06%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98.09%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8E191E11-20FE-E9E6-2DDC-6BB80DBE05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725" y="895240"/>
            <a:ext cx="3015314" cy="19226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表格 11">
                <a:extLst>
                  <a:ext uri="{FF2B5EF4-FFF2-40B4-BE49-F238E27FC236}">
                    <a16:creationId xmlns:a16="http://schemas.microsoft.com/office/drawing/2014/main" id="{27D8F131-4B0F-C1D7-1B7B-2E642621858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3085" y="3539113"/>
              <a:ext cx="2964006" cy="1107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1178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991178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981650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  <m:t>𝑒𝑣𝑒𝑛𝑡𝑠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20531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18958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9591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kumimoji="0" lang="en-US" altLang="zh-CN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𝑃𝐼𝐷𝑒𝑓𝑓</m:t>
                                </m:r>
                                <m:r>
                                  <a:rPr kumimoji="0" lang="en-US" altLang="zh-CN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99.57%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99.41%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表格 11">
                <a:extLst>
                  <a:ext uri="{FF2B5EF4-FFF2-40B4-BE49-F238E27FC236}">
                    <a16:creationId xmlns:a16="http://schemas.microsoft.com/office/drawing/2014/main" id="{15F09F76-ABD2-CFB8-4A9D-59FF2BF9F2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46154264"/>
                  </p:ext>
                </p:extLst>
              </p:nvPr>
            </p:nvGraphicFramePr>
            <p:xfrm>
              <a:off x="43085" y="3539113"/>
              <a:ext cx="2964006" cy="1107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1178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991178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981650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11"/>
                          <a:stretch>
                            <a:fillRect l="-100613" t="-1639" r="-101227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11"/>
                          <a:stretch>
                            <a:fillRect l="-203106" t="-1639" r="-2484" b="-2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11"/>
                          <a:stretch>
                            <a:fillRect l="-613" t="-100000" r="-201227" b="-120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20531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18958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11"/>
                          <a:stretch>
                            <a:fillRect l="-613" t="-206667" r="-201227" b="-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99.57%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99.41%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8FB78EC1-D444-A9CC-C290-516834712A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" y="885497"/>
            <a:ext cx="3042849" cy="19184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2A8C2BA-489F-E291-08CF-8A2605373B64}"/>
                  </a:ext>
                </a:extLst>
              </p:cNvPr>
              <p:cNvSpPr txBox="1"/>
              <p:nvPr/>
            </p:nvSpPr>
            <p:spPr>
              <a:xfrm>
                <a:off x="5995460" y="2866534"/>
                <a:ext cx="296400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i="1" smtClean="0">
                          <a:latin typeface="Cambria Math" panose="02040503050406030204" pitchFamily="18" charset="0"/>
                        </a:rPr>
                        <m:t>MC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𝑇𝑟𝑢𝑡ℎ</m:t>
                      </m:r>
                    </m:oMath>
                  </m:oMathPara>
                </a14:m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𝐸𝑟𝑟𝑜𝑟𝐻𝑖𝑠𝑡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𝑠𝑎𝑚𝑝𝑙𝑖𝑛𝑔</m:t>
                      </m:r>
                    </m:oMath>
                  </m:oMathPara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06D322E-A13F-8665-F40D-DD223A909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460" y="2866534"/>
                <a:ext cx="2964006" cy="646331"/>
              </a:xfrm>
              <a:prstGeom prst="rect">
                <a:avLst/>
              </a:prstGeom>
              <a:blipFill>
                <a:blip r:embed="rId13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表格 14">
                <a:extLst>
                  <a:ext uri="{FF2B5EF4-FFF2-40B4-BE49-F238E27FC236}">
                    <a16:creationId xmlns:a16="http://schemas.microsoft.com/office/drawing/2014/main" id="{E9A3A988-2F33-CFFE-F482-A1140753EAA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74925" y="3547970"/>
              <a:ext cx="2964006" cy="112148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1178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991178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981650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38488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kumimoji="0" lang="en-US" altLang="zh-CN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+mn-cs"/>
                                      </a:rPr>
                                      <m:t>𝑒𝑣𝑒𝑛𝑡𝑠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19115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16435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9591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kumimoji="0" lang="en-US" altLang="zh-CN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𝑃𝐼𝐷𝑒𝑓𝑓</m:t>
                                </m:r>
                                <m:r>
                                  <a:rPr kumimoji="0" lang="en-US" altLang="zh-CN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95.38%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95.26%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表格 14">
                <a:extLst>
                  <a:ext uri="{FF2B5EF4-FFF2-40B4-BE49-F238E27FC236}">
                    <a16:creationId xmlns:a16="http://schemas.microsoft.com/office/drawing/2014/main" id="{E9A3A988-2F33-CFFE-F482-A1140753EAA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80410849"/>
                  </p:ext>
                </p:extLst>
              </p:nvPr>
            </p:nvGraphicFramePr>
            <p:xfrm>
              <a:off x="6074925" y="3547970"/>
              <a:ext cx="2964006" cy="112148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1178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991178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981650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14"/>
                          <a:stretch>
                            <a:fillRect l="-100613" t="-3279" r="-101227" b="-2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14"/>
                          <a:stretch>
                            <a:fillRect l="-203106" t="-3279" r="-2484" b="-2278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38488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14"/>
                          <a:stretch>
                            <a:fillRect l="-613" t="-100000" r="-201227" b="-1206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19115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16435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14"/>
                          <a:stretch>
                            <a:fillRect l="-613" t="-210000" r="-201227" b="-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95.38%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95.26%</a:t>
                          </a:r>
                          <a:endParaRPr kumimoji="0" lang="zh-CN" alt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7" name="图片 16">
            <a:extLst>
              <a:ext uri="{FF2B5EF4-FFF2-40B4-BE49-F238E27FC236}">
                <a16:creationId xmlns:a16="http://schemas.microsoft.com/office/drawing/2014/main" id="{8D3A03ED-0D01-DE39-035D-389C92254EA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039" y="950512"/>
            <a:ext cx="3042849" cy="18076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FAD6E65-3407-41EF-86E5-E75C10502C09}"/>
                  </a:ext>
                </a:extLst>
              </p:cNvPr>
              <p:cNvSpPr txBox="1"/>
              <p:nvPr/>
            </p:nvSpPr>
            <p:spPr>
              <a:xfrm>
                <a:off x="2691945" y="5459283"/>
                <a:ext cx="65281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CN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 , </m:t>
                        </m:r>
                        <m:r>
                          <a:rPr lang="en-US" altLang="zh-CN" b="1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 , </m:t>
                        </m:r>
                        <m:r>
                          <a:rPr lang="en-US" altLang="zh-CN" b="1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𝜽</m:t>
                        </m:r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 , </m:t>
                        </m:r>
                        <m:r>
                          <a:rPr lang="en-US" altLang="zh-CN" b="1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𝝓</m:t>
                        </m:r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 ,</m:t>
                        </m:r>
                        <m:r>
                          <a:rPr lang="en-US" altLang="zh-CN" b="1">
                            <a:latin typeface="Cambria Math" panose="02040503050406030204" pitchFamily="18" charset="0"/>
                          </a:rPr>
                          <m:t>𝚫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altLang="zh-CN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1" i="1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</m:acc>
                          </m:e>
                        </m:d>
                      </m:e>
                    </m:d>
                  </m:oMath>
                </a14:m>
                <a:r>
                  <a:rPr lang="zh-CN" altLang="en-US" dirty="0"/>
                  <a:t>的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𝐶𝑜𝑣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.,非</m:t>
                    </m:r>
                  </m:oMath>
                </a14:m>
                <a:r>
                  <a:rPr lang="zh-CN" altLang="en-US" dirty="0"/>
                  <a:t>高斯成分</a:t>
                </a:r>
                <a:r>
                  <a:rPr lang="en-US" altLang="zh-CN" dirty="0"/>
                  <a:t> </a:t>
                </a:r>
                <a:r>
                  <a:rPr lang="zh-CN" altLang="en-US" dirty="0"/>
                  <a:t>都有一定贡献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FAD6E65-3407-41EF-86E5-E75C10502C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1945" y="5459283"/>
                <a:ext cx="6528187" cy="369332"/>
              </a:xfrm>
              <a:prstGeom prst="rect">
                <a:avLst/>
              </a:prstGeom>
              <a:blipFill>
                <a:blip r:embed="rId16"/>
                <a:stretch>
                  <a:fillRect l="-654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1040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72554F-A5D3-DC11-D395-56769F3A4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5" y="51227"/>
            <a:ext cx="3003646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/>
              <a:t>Contents</a:t>
            </a:r>
            <a:endParaRPr lang="zh-CN" altLang="en-US" sz="4000" b="1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DC38206-AAEF-B964-25CF-05364AC10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45" y="1253331"/>
            <a:ext cx="5871950" cy="4351338"/>
          </a:xfrm>
        </p:spPr>
        <p:txBody>
          <a:bodyPr>
            <a:normAutofit lnSpcReduction="10000"/>
          </a:bodyPr>
          <a:lstStyle/>
          <a:p>
            <a:r>
              <a:rPr lang="en-US" altLang="zh-CN" dirty="0" err="1"/>
              <a:t>EndCap</a:t>
            </a:r>
            <a:r>
              <a:rPr lang="en-US" altLang="zh-CN" dirty="0"/>
              <a:t> RICH in STCF Spectrometer</a:t>
            </a:r>
          </a:p>
          <a:p>
            <a:endParaRPr lang="en-US" altLang="zh-CN" dirty="0"/>
          </a:p>
          <a:p>
            <a:r>
              <a:rPr lang="en-US" altLang="zh-CN" dirty="0"/>
              <a:t>Simulation and Digitization</a:t>
            </a:r>
          </a:p>
          <a:p>
            <a:endParaRPr lang="en-US" altLang="zh-CN" dirty="0"/>
          </a:p>
          <a:p>
            <a:r>
              <a:rPr lang="en-US" altLang="zh-CN" dirty="0"/>
              <a:t>Reconstruction</a:t>
            </a:r>
          </a:p>
          <a:p>
            <a:endParaRPr lang="en-US" altLang="zh-CN" dirty="0"/>
          </a:p>
          <a:p>
            <a:r>
              <a:rPr lang="en-US" altLang="zh-CN" dirty="0"/>
              <a:t>Performance Evaluation</a:t>
            </a:r>
          </a:p>
          <a:p>
            <a:endParaRPr lang="en-US" altLang="zh-CN" dirty="0"/>
          </a:p>
          <a:p>
            <a:r>
              <a:rPr lang="en-US" altLang="zh-CN" dirty="0"/>
              <a:t>Summary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17913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2E864-3542-207C-D68D-3999C9497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03ECCE-A8C4-8180-D1D6-C58E1D2BE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5" y="51227"/>
            <a:ext cx="9281616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 err="1"/>
              <a:t>EndCap</a:t>
            </a:r>
            <a:r>
              <a:rPr lang="en-US" altLang="zh-CN" sz="4000" b="1" dirty="0"/>
              <a:t> RICH in STCF Spectrometer </a:t>
            </a:r>
            <a:endParaRPr lang="zh-CN" altLang="en-US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D8B96C3-85D5-688C-8DC8-6F82DF5C71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7629" y="1018851"/>
                <a:ext cx="4606954" cy="5661727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400" dirty="0"/>
                  <a:t>PID design parameters: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lit/>
                      </m:rPr>
                      <a:rPr lang="en-US" altLang="zh-CN" sz="20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𝑃𝐼𝐷𝑒𝑓𝑓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.  ≥97% </m:t>
                    </m:r>
                  </m:oMath>
                </a14:m>
                <a:endParaRPr lang="en-US" altLang="zh-CN" sz="2000" b="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r>
                  <a:rPr lang="en-US" altLang="zh-CN" sz="2000" b="0" dirty="0"/>
                  <a:t>         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𝑀𝑖𝑠</m:t>
                    </m:r>
                    <m:r>
                      <m:rPr>
                        <m:sty m:val="p"/>
                      </m:rPr>
                      <a:rPr lang="en-US" altLang="zh-CN" sz="2000" i="1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𝐼𝐷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≤2%,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𝐺𝑒𝑉</m:t>
                    </m:r>
                    <m:r>
                      <m:rPr>
                        <m:lit/>
                      </m:rPr>
                      <a:rPr lang="en-US" altLang="zh-CN" sz="20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dirty="0"/>
              </a:p>
              <a:p>
                <a:r>
                  <a:rPr lang="en-US" altLang="zh-CN" sz="2400" dirty="0" err="1"/>
                  <a:t>EndCap</a:t>
                </a:r>
                <a:r>
                  <a:rPr lang="en-US" altLang="zh-CN" sz="2400" dirty="0"/>
                  <a:t> PID envelope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altLang="zh-CN" sz="2000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∈(20°,30°)</m:t>
                    </m:r>
                  </m:oMath>
                </a14:m>
                <a:endParaRPr lang="en-US" altLang="zh-CN" sz="2400" dirty="0"/>
              </a:p>
              <a:p>
                <a:endParaRPr lang="en-US" altLang="zh-CN" sz="2400" dirty="0"/>
              </a:p>
              <a:p>
                <a:r>
                  <a:rPr lang="en-US" altLang="zh-CN" sz="2400" dirty="0" err="1"/>
                  <a:t>EndCap</a:t>
                </a:r>
                <a:r>
                  <a:rPr lang="en-US" altLang="zh-CN" sz="2400" dirty="0"/>
                  <a:t> RICH</a:t>
                </a:r>
              </a:p>
              <a:p>
                <a:pPr lvl="1"/>
                <a:r>
                  <a:rPr lang="en-US" altLang="zh-CN" sz="2000" dirty="0"/>
                  <a:t>Detector:</a:t>
                </a:r>
              </a:p>
              <a:p>
                <a:pPr lvl="2"/>
                <a:r>
                  <a:rPr lang="en-US" altLang="zh-CN" sz="1600" dirty="0"/>
                  <a:t>Dodecagon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1450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,1580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</m:d>
                  </m:oMath>
                </a14:m>
                <a:endParaRPr lang="en-US" altLang="zh-CN" sz="1600" b="0" dirty="0"/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450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,820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</m:d>
                  </m:oMath>
                </a14:m>
                <a:endParaRPr lang="en-US" altLang="zh-CN" sz="1600" b="0" dirty="0"/>
              </a:p>
              <a:p>
                <a:pPr lvl="1"/>
                <a:r>
                  <a:rPr lang="en-US" altLang="zh-CN" sz="2000" dirty="0"/>
                  <a:t>4 sectors &amp; 12 anodes</a:t>
                </a:r>
              </a:p>
              <a:p>
                <a:pPr lvl="1"/>
                <a:endParaRPr lang="zh-CN" altLang="en-US" sz="20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D8B96C3-85D5-688C-8DC8-6F82DF5C71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7629" y="1018851"/>
                <a:ext cx="4606954" cy="5661727"/>
              </a:xfrm>
              <a:blipFill>
                <a:blip r:embed="rId106"/>
                <a:stretch>
                  <a:fillRect l="-1720" t="-13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5" name="图片 164">
            <a:extLst>
              <a:ext uri="{FF2B5EF4-FFF2-40B4-BE49-F238E27FC236}">
                <a16:creationId xmlns:a16="http://schemas.microsoft.com/office/drawing/2014/main" id="{18E2CAE9-EE6E-164B-BA8E-730324A2BA5D}"/>
              </a:ext>
            </a:extLst>
          </p:cNvPr>
          <p:cNvPicPr>
            <a:picLocks noChangeAspect="1"/>
          </p:cNvPicPr>
          <p:nvPr/>
        </p:nvPicPr>
        <p:blipFill>
          <a:blip r:embed="rId10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54" y="4256111"/>
            <a:ext cx="2958712" cy="2460772"/>
          </a:xfrm>
          <a:prstGeom prst="rect">
            <a:avLst/>
          </a:prstGeom>
        </p:spPr>
      </p:pic>
      <p:grpSp>
        <p:nvGrpSpPr>
          <p:cNvPr id="214" name="组合 213">
            <a:extLst>
              <a:ext uri="{FF2B5EF4-FFF2-40B4-BE49-F238E27FC236}">
                <a16:creationId xmlns:a16="http://schemas.microsoft.com/office/drawing/2014/main" id="{D35CB0B0-AA63-C715-F9D1-074ADB019EF4}"/>
              </a:ext>
            </a:extLst>
          </p:cNvPr>
          <p:cNvGrpSpPr/>
          <p:nvPr/>
        </p:nvGrpSpPr>
        <p:grpSpPr>
          <a:xfrm>
            <a:off x="8222144" y="4031257"/>
            <a:ext cx="3702112" cy="2747645"/>
            <a:chOff x="7991883" y="3695863"/>
            <a:chExt cx="3702112" cy="2747645"/>
          </a:xfrm>
        </p:grpSpPr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D984B8A2-2F3E-0CC2-6E75-CFFA13FB04A8}"/>
                </a:ext>
              </a:extLst>
            </p:cNvPr>
            <p:cNvGrpSpPr/>
            <p:nvPr/>
          </p:nvGrpSpPr>
          <p:grpSpPr>
            <a:xfrm>
              <a:off x="7991883" y="3695863"/>
              <a:ext cx="3065932" cy="2747645"/>
              <a:chOff x="638813" y="807720"/>
              <a:chExt cx="3103577" cy="2747645"/>
            </a:xfrm>
          </p:grpSpPr>
          <p:grpSp>
            <p:nvGrpSpPr>
              <p:cNvPr id="44" name="组合 43">
                <a:extLst>
                  <a:ext uri="{FF2B5EF4-FFF2-40B4-BE49-F238E27FC236}">
                    <a16:creationId xmlns:a16="http://schemas.microsoft.com/office/drawing/2014/main" id="{17CBD44A-5923-C2B0-463D-E18DE81322EB}"/>
                  </a:ext>
                </a:extLst>
              </p:cNvPr>
              <p:cNvGrpSpPr/>
              <p:nvPr/>
            </p:nvGrpSpPr>
            <p:grpSpPr>
              <a:xfrm>
                <a:off x="638813" y="966906"/>
                <a:ext cx="3103577" cy="2477135"/>
                <a:chOff x="477823" y="993775"/>
                <a:chExt cx="3103577" cy="2477135"/>
              </a:xfrm>
            </p:grpSpPr>
            <p:sp>
              <p:nvSpPr>
                <p:cNvPr id="46" name="矩形 45">
                  <a:extLst>
                    <a:ext uri="{FF2B5EF4-FFF2-40B4-BE49-F238E27FC236}">
                      <a16:creationId xmlns:a16="http://schemas.microsoft.com/office/drawing/2014/main" id="{301012DF-FBAD-8EDD-F287-78F30EA5EC62}"/>
                    </a:ext>
                  </a:extLst>
                </p:cNvPr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534670" y="3355975"/>
                  <a:ext cx="3046730" cy="114935"/>
                </a:xfrm>
                <a:prstGeom prst="rect">
                  <a:avLst/>
                </a:prstGeom>
                <a:pattFill prst="pct80">
                  <a:fgClr>
                    <a:schemeClr val="accent1">
                      <a:lumMod val="75000"/>
                    </a:schemeClr>
                  </a:fgClr>
                  <a:bgClr>
                    <a:schemeClr val="bg1"/>
                  </a:bgClr>
                </a:patt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sp>
              <p:nvSpPr>
                <p:cNvPr id="47" name="矩形 46">
                  <a:extLst>
                    <a:ext uri="{FF2B5EF4-FFF2-40B4-BE49-F238E27FC236}">
                      <a16:creationId xmlns:a16="http://schemas.microsoft.com/office/drawing/2014/main" id="{36599411-8088-442C-58E6-503A3DF2B91D}"/>
                    </a:ext>
                  </a:extLst>
                </p:cNvPr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3471545" y="3149600"/>
                  <a:ext cx="100965" cy="206375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2700" cmpd="sng">
                  <a:solidFill>
                    <a:schemeClr val="bg1">
                      <a:lumMod val="95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 dirty="0"/>
                </a:p>
              </p:txBody>
            </p:sp>
            <p:sp>
              <p:nvSpPr>
                <p:cNvPr id="48" name="矩形 47">
                  <a:extLst>
                    <a:ext uri="{FF2B5EF4-FFF2-40B4-BE49-F238E27FC236}">
                      <a16:creationId xmlns:a16="http://schemas.microsoft.com/office/drawing/2014/main" id="{76C431C9-ACCB-C00B-4E2A-1C2F5882E6CA}"/>
                    </a:ext>
                  </a:extLst>
                </p:cNvPr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520065" y="3149600"/>
                  <a:ext cx="100965" cy="206375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2700" cmpd="sng">
                  <a:solidFill>
                    <a:schemeClr val="bg1">
                      <a:lumMod val="95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sp>
              <p:nvSpPr>
                <p:cNvPr id="49" name="矩形 48">
                  <a:extLst>
                    <a:ext uri="{FF2B5EF4-FFF2-40B4-BE49-F238E27FC236}">
                      <a16:creationId xmlns:a16="http://schemas.microsoft.com/office/drawing/2014/main" id="{ED04A755-93D5-8A65-14CF-A4048AEA2145}"/>
                    </a:ext>
                  </a:extLst>
                </p:cNvPr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523240" y="1111885"/>
                  <a:ext cx="3046730" cy="114935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sp>
              <p:nvSpPr>
                <p:cNvPr id="50" name="矩形 49">
                  <a:extLst>
                    <a:ext uri="{FF2B5EF4-FFF2-40B4-BE49-F238E27FC236}">
                      <a16:creationId xmlns:a16="http://schemas.microsoft.com/office/drawing/2014/main" id="{1A64AF6F-27F4-6797-F406-BE9834FD8451}"/>
                    </a:ext>
                  </a:extLst>
                </p:cNvPr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514350" y="1226185"/>
                  <a:ext cx="3061970" cy="382905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 dirty="0"/>
                </a:p>
              </p:txBody>
            </p:sp>
            <p:sp>
              <p:nvSpPr>
                <p:cNvPr id="51" name="矩形 50">
                  <a:extLst>
                    <a:ext uri="{FF2B5EF4-FFF2-40B4-BE49-F238E27FC236}">
                      <a16:creationId xmlns:a16="http://schemas.microsoft.com/office/drawing/2014/main" id="{9B23C58A-FA5F-B56F-5198-72FB98925E43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523240" y="1611630"/>
                  <a:ext cx="3046730" cy="114935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 dirty="0"/>
                </a:p>
              </p:txBody>
            </p:sp>
            <p:cxnSp>
              <p:nvCxnSpPr>
                <p:cNvPr id="52" name="直接连接符 7">
                  <a:extLst>
                    <a:ext uri="{FF2B5EF4-FFF2-40B4-BE49-F238E27FC236}">
                      <a16:creationId xmlns:a16="http://schemas.microsoft.com/office/drawing/2014/main" id="{9D86F680-A2D8-ECB6-BED0-968253AAD8E2}"/>
                    </a:ext>
                  </a:extLst>
                </p:cNvPr>
                <p:cNvCxnSpPr/>
                <p:nvPr>
                  <p:custDataLst>
                    <p:tags r:id="rId8"/>
                  </p:custDataLst>
                </p:nvPr>
              </p:nvCxnSpPr>
              <p:spPr>
                <a:xfrm>
                  <a:off x="502920" y="2711450"/>
                  <a:ext cx="2980055" cy="0"/>
                </a:xfrm>
                <a:prstGeom prst="line">
                  <a:avLst/>
                </a:prstGeom>
                <a:ln w="25400" cmpd="sng">
                  <a:solidFill>
                    <a:srgbClr val="323232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文本框 52">
                  <a:extLst>
                    <a:ext uri="{FF2B5EF4-FFF2-40B4-BE49-F238E27FC236}">
                      <a16:creationId xmlns:a16="http://schemas.microsoft.com/office/drawing/2014/main" id="{D6BED556-EC32-EDB9-C4C8-F7564ED49D9F}"/>
                    </a:ext>
                  </a:extLst>
                </p:cNvPr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534670" y="1275715"/>
                  <a:ext cx="1605280" cy="3371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ea"/>
                    </a:rPr>
                    <a:t>liquid Radiator</a:t>
                  </a:r>
                </a:p>
              </p:txBody>
            </p:sp>
            <p:grpSp>
              <p:nvGrpSpPr>
                <p:cNvPr id="54" name="组合 53">
                  <a:extLst>
                    <a:ext uri="{FF2B5EF4-FFF2-40B4-BE49-F238E27FC236}">
                      <a16:creationId xmlns:a16="http://schemas.microsoft.com/office/drawing/2014/main" id="{E1D5E250-E0A1-7132-EDC5-9D0BADD4681C}"/>
                    </a:ext>
                  </a:extLst>
                </p:cNvPr>
                <p:cNvGrpSpPr/>
                <p:nvPr/>
              </p:nvGrpSpPr>
              <p:grpSpPr>
                <a:xfrm>
                  <a:off x="523240" y="2967355"/>
                  <a:ext cx="3049270" cy="110490"/>
                  <a:chOff x="2782" y="6393"/>
                  <a:chExt cx="5674" cy="164"/>
                </a:xfrm>
              </p:grpSpPr>
              <p:grpSp>
                <p:nvGrpSpPr>
                  <p:cNvPr id="94" name="组合 93">
                    <a:extLst>
                      <a:ext uri="{FF2B5EF4-FFF2-40B4-BE49-F238E27FC236}">
                        <a16:creationId xmlns:a16="http://schemas.microsoft.com/office/drawing/2014/main" id="{C17D3261-1F30-F828-1C51-82BC0C91943B}"/>
                      </a:ext>
                    </a:extLst>
                  </p:cNvPr>
                  <p:cNvGrpSpPr/>
                  <p:nvPr/>
                </p:nvGrpSpPr>
                <p:grpSpPr>
                  <a:xfrm>
                    <a:off x="2782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60" name="流程图: 准备 13">
                      <a:extLst>
                        <a:ext uri="{FF2B5EF4-FFF2-40B4-BE49-F238E27FC236}">
                          <a16:creationId xmlns:a16="http://schemas.microsoft.com/office/drawing/2014/main" id="{60F20DC2-37A0-2A7A-C17E-EBF1D917F7C7}"/>
                        </a:ext>
                      </a:extLst>
                    </p:cNvPr>
                    <p:cNvSpPr/>
                    <p:nvPr>
                      <p:custDataLst>
                        <p:tags r:id="rId101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61" name="矩形 160">
                      <a:extLst>
                        <a:ext uri="{FF2B5EF4-FFF2-40B4-BE49-F238E27FC236}">
                          <a16:creationId xmlns:a16="http://schemas.microsoft.com/office/drawing/2014/main" id="{4925FC4C-B56D-C043-C27E-DC38193A7A05}"/>
                        </a:ext>
                      </a:extLst>
                    </p:cNvPr>
                    <p:cNvSpPr/>
                    <p:nvPr>
                      <p:custDataLst>
                        <p:tags r:id="rId102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62" name="矩形 161">
                      <a:extLst>
                        <a:ext uri="{FF2B5EF4-FFF2-40B4-BE49-F238E27FC236}">
                          <a16:creationId xmlns:a16="http://schemas.microsoft.com/office/drawing/2014/main" id="{7E5A9F4D-3719-0758-FBDE-9073B8433C73}"/>
                        </a:ext>
                      </a:extLst>
                    </p:cNvPr>
                    <p:cNvSpPr/>
                    <p:nvPr>
                      <p:custDataLst>
                        <p:tags r:id="rId103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63" name="矩形 162">
                      <a:extLst>
                        <a:ext uri="{FF2B5EF4-FFF2-40B4-BE49-F238E27FC236}">
                          <a16:creationId xmlns:a16="http://schemas.microsoft.com/office/drawing/2014/main" id="{B903D8C7-98CB-777C-E9D7-ACFB58CA1652}"/>
                        </a:ext>
                      </a:extLst>
                    </p:cNvPr>
                    <p:cNvSpPr/>
                    <p:nvPr>
                      <p:custDataLst>
                        <p:tags r:id="rId104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95" name="组合 94">
                    <a:extLst>
                      <a:ext uri="{FF2B5EF4-FFF2-40B4-BE49-F238E27FC236}">
                        <a16:creationId xmlns:a16="http://schemas.microsoft.com/office/drawing/2014/main" id="{13F241A3-C074-C794-AD0D-9CD7A1BFFB3A}"/>
                      </a:ext>
                    </a:extLst>
                  </p:cNvPr>
                  <p:cNvGrpSpPr/>
                  <p:nvPr/>
                </p:nvGrpSpPr>
                <p:grpSpPr>
                  <a:xfrm>
                    <a:off x="3204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56" name="流程图: 准备 20">
                      <a:extLst>
                        <a:ext uri="{FF2B5EF4-FFF2-40B4-BE49-F238E27FC236}">
                          <a16:creationId xmlns:a16="http://schemas.microsoft.com/office/drawing/2014/main" id="{1EC30F62-3276-46ED-7CBE-EA992C22B715}"/>
                        </a:ext>
                      </a:extLst>
                    </p:cNvPr>
                    <p:cNvSpPr/>
                    <p:nvPr>
                      <p:custDataLst>
                        <p:tags r:id="rId97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57" name="矩形 156">
                      <a:extLst>
                        <a:ext uri="{FF2B5EF4-FFF2-40B4-BE49-F238E27FC236}">
                          <a16:creationId xmlns:a16="http://schemas.microsoft.com/office/drawing/2014/main" id="{D48B230E-8918-9260-1399-FE4547F42E9A}"/>
                        </a:ext>
                      </a:extLst>
                    </p:cNvPr>
                    <p:cNvSpPr/>
                    <p:nvPr>
                      <p:custDataLst>
                        <p:tags r:id="rId98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58" name="矩形 157">
                      <a:extLst>
                        <a:ext uri="{FF2B5EF4-FFF2-40B4-BE49-F238E27FC236}">
                          <a16:creationId xmlns:a16="http://schemas.microsoft.com/office/drawing/2014/main" id="{5E6AAAB4-9A06-7385-4A3B-DC8E5074864D}"/>
                        </a:ext>
                      </a:extLst>
                    </p:cNvPr>
                    <p:cNvSpPr/>
                    <p:nvPr>
                      <p:custDataLst>
                        <p:tags r:id="rId99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59" name="矩形 158">
                      <a:extLst>
                        <a:ext uri="{FF2B5EF4-FFF2-40B4-BE49-F238E27FC236}">
                          <a16:creationId xmlns:a16="http://schemas.microsoft.com/office/drawing/2014/main" id="{A75510E5-F068-34F7-7B85-BC7FC1E41DBD}"/>
                        </a:ext>
                      </a:extLst>
                    </p:cNvPr>
                    <p:cNvSpPr/>
                    <p:nvPr>
                      <p:custDataLst>
                        <p:tags r:id="rId100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96" name="组合 95">
                    <a:extLst>
                      <a:ext uri="{FF2B5EF4-FFF2-40B4-BE49-F238E27FC236}">
                        <a16:creationId xmlns:a16="http://schemas.microsoft.com/office/drawing/2014/main" id="{EA07760B-38E7-54A8-4029-9A931C6161A5}"/>
                      </a:ext>
                    </a:extLst>
                  </p:cNvPr>
                  <p:cNvGrpSpPr/>
                  <p:nvPr/>
                </p:nvGrpSpPr>
                <p:grpSpPr>
                  <a:xfrm>
                    <a:off x="3626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52" name="流程图: 准备 25">
                      <a:extLst>
                        <a:ext uri="{FF2B5EF4-FFF2-40B4-BE49-F238E27FC236}">
                          <a16:creationId xmlns:a16="http://schemas.microsoft.com/office/drawing/2014/main" id="{6DAA5C8E-8F01-70E1-20FC-0C5541DE2CCB}"/>
                        </a:ext>
                      </a:extLst>
                    </p:cNvPr>
                    <p:cNvSpPr/>
                    <p:nvPr>
                      <p:custDataLst>
                        <p:tags r:id="rId93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53" name="矩形 152">
                      <a:extLst>
                        <a:ext uri="{FF2B5EF4-FFF2-40B4-BE49-F238E27FC236}">
                          <a16:creationId xmlns:a16="http://schemas.microsoft.com/office/drawing/2014/main" id="{67C01B5D-6D9E-5F29-F446-84F765A14F1D}"/>
                        </a:ext>
                      </a:extLst>
                    </p:cNvPr>
                    <p:cNvSpPr/>
                    <p:nvPr>
                      <p:custDataLst>
                        <p:tags r:id="rId94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54" name="矩形 153">
                      <a:extLst>
                        <a:ext uri="{FF2B5EF4-FFF2-40B4-BE49-F238E27FC236}">
                          <a16:creationId xmlns:a16="http://schemas.microsoft.com/office/drawing/2014/main" id="{C89D8AC1-DDE8-ABC9-4A7F-8DB4A63EDFF3}"/>
                        </a:ext>
                      </a:extLst>
                    </p:cNvPr>
                    <p:cNvSpPr/>
                    <p:nvPr>
                      <p:custDataLst>
                        <p:tags r:id="rId95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55" name="矩形 154">
                      <a:extLst>
                        <a:ext uri="{FF2B5EF4-FFF2-40B4-BE49-F238E27FC236}">
                          <a16:creationId xmlns:a16="http://schemas.microsoft.com/office/drawing/2014/main" id="{AED61F37-8E06-DD3B-0B9E-81D17D995AFD}"/>
                        </a:ext>
                      </a:extLst>
                    </p:cNvPr>
                    <p:cNvSpPr/>
                    <p:nvPr>
                      <p:custDataLst>
                        <p:tags r:id="rId96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97" name="组合 96">
                    <a:extLst>
                      <a:ext uri="{FF2B5EF4-FFF2-40B4-BE49-F238E27FC236}">
                        <a16:creationId xmlns:a16="http://schemas.microsoft.com/office/drawing/2014/main" id="{0F977398-8CD4-4637-C1F1-A4028F75F98C}"/>
                      </a:ext>
                    </a:extLst>
                  </p:cNvPr>
                  <p:cNvGrpSpPr/>
                  <p:nvPr/>
                </p:nvGrpSpPr>
                <p:grpSpPr>
                  <a:xfrm>
                    <a:off x="4048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48" name="流程图: 准备 30">
                      <a:extLst>
                        <a:ext uri="{FF2B5EF4-FFF2-40B4-BE49-F238E27FC236}">
                          <a16:creationId xmlns:a16="http://schemas.microsoft.com/office/drawing/2014/main" id="{1691BCB7-A585-B198-B1C4-3B2482362EB6}"/>
                        </a:ext>
                      </a:extLst>
                    </p:cNvPr>
                    <p:cNvSpPr/>
                    <p:nvPr>
                      <p:custDataLst>
                        <p:tags r:id="rId89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49" name="矩形 148">
                      <a:extLst>
                        <a:ext uri="{FF2B5EF4-FFF2-40B4-BE49-F238E27FC236}">
                          <a16:creationId xmlns:a16="http://schemas.microsoft.com/office/drawing/2014/main" id="{541CA5F7-A6A2-32DE-CC27-10D6F55F4F0F}"/>
                        </a:ext>
                      </a:extLst>
                    </p:cNvPr>
                    <p:cNvSpPr/>
                    <p:nvPr>
                      <p:custDataLst>
                        <p:tags r:id="rId90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50" name="矩形 149">
                      <a:extLst>
                        <a:ext uri="{FF2B5EF4-FFF2-40B4-BE49-F238E27FC236}">
                          <a16:creationId xmlns:a16="http://schemas.microsoft.com/office/drawing/2014/main" id="{EDCAC0FD-F276-7FB9-9F01-AA7C4DA11567}"/>
                        </a:ext>
                      </a:extLst>
                    </p:cNvPr>
                    <p:cNvSpPr/>
                    <p:nvPr>
                      <p:custDataLst>
                        <p:tags r:id="rId91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51" name="矩形 150">
                      <a:extLst>
                        <a:ext uri="{FF2B5EF4-FFF2-40B4-BE49-F238E27FC236}">
                          <a16:creationId xmlns:a16="http://schemas.microsoft.com/office/drawing/2014/main" id="{05DFA99D-889D-FE33-E0C2-DF3F15B245F9}"/>
                        </a:ext>
                      </a:extLst>
                    </p:cNvPr>
                    <p:cNvSpPr/>
                    <p:nvPr>
                      <p:custDataLst>
                        <p:tags r:id="rId92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98" name="组合 97">
                    <a:extLst>
                      <a:ext uri="{FF2B5EF4-FFF2-40B4-BE49-F238E27FC236}">
                        <a16:creationId xmlns:a16="http://schemas.microsoft.com/office/drawing/2014/main" id="{39D798AE-8B4D-0916-1E00-3ADC526EAA19}"/>
                      </a:ext>
                    </a:extLst>
                  </p:cNvPr>
                  <p:cNvGrpSpPr/>
                  <p:nvPr/>
                </p:nvGrpSpPr>
                <p:grpSpPr>
                  <a:xfrm>
                    <a:off x="4470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44" name="流程图: 准备 35">
                      <a:extLst>
                        <a:ext uri="{FF2B5EF4-FFF2-40B4-BE49-F238E27FC236}">
                          <a16:creationId xmlns:a16="http://schemas.microsoft.com/office/drawing/2014/main" id="{DA03EE0F-E44D-0C63-BE98-0D62C1115648}"/>
                        </a:ext>
                      </a:extLst>
                    </p:cNvPr>
                    <p:cNvSpPr/>
                    <p:nvPr>
                      <p:custDataLst>
                        <p:tags r:id="rId85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45" name="矩形 144">
                      <a:extLst>
                        <a:ext uri="{FF2B5EF4-FFF2-40B4-BE49-F238E27FC236}">
                          <a16:creationId xmlns:a16="http://schemas.microsoft.com/office/drawing/2014/main" id="{AFC9195E-C898-E4D0-62F2-A7B515B19A2E}"/>
                        </a:ext>
                      </a:extLst>
                    </p:cNvPr>
                    <p:cNvSpPr/>
                    <p:nvPr>
                      <p:custDataLst>
                        <p:tags r:id="rId86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46" name="矩形 145">
                      <a:extLst>
                        <a:ext uri="{FF2B5EF4-FFF2-40B4-BE49-F238E27FC236}">
                          <a16:creationId xmlns:a16="http://schemas.microsoft.com/office/drawing/2014/main" id="{9A246863-0793-EE53-2825-C2130290AA76}"/>
                        </a:ext>
                      </a:extLst>
                    </p:cNvPr>
                    <p:cNvSpPr/>
                    <p:nvPr>
                      <p:custDataLst>
                        <p:tags r:id="rId87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47" name="矩形 146">
                      <a:extLst>
                        <a:ext uri="{FF2B5EF4-FFF2-40B4-BE49-F238E27FC236}">
                          <a16:creationId xmlns:a16="http://schemas.microsoft.com/office/drawing/2014/main" id="{D14E3A34-7EFC-C982-0BC3-4DE0B724740C}"/>
                        </a:ext>
                      </a:extLst>
                    </p:cNvPr>
                    <p:cNvSpPr/>
                    <p:nvPr>
                      <p:custDataLst>
                        <p:tags r:id="rId88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99" name="组合 98">
                    <a:extLst>
                      <a:ext uri="{FF2B5EF4-FFF2-40B4-BE49-F238E27FC236}">
                        <a16:creationId xmlns:a16="http://schemas.microsoft.com/office/drawing/2014/main" id="{06ABB501-7A2F-6836-EB02-BB0CA13756D9}"/>
                      </a:ext>
                    </a:extLst>
                  </p:cNvPr>
                  <p:cNvGrpSpPr/>
                  <p:nvPr/>
                </p:nvGrpSpPr>
                <p:grpSpPr>
                  <a:xfrm>
                    <a:off x="4892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40" name="流程图: 准备 40">
                      <a:extLst>
                        <a:ext uri="{FF2B5EF4-FFF2-40B4-BE49-F238E27FC236}">
                          <a16:creationId xmlns:a16="http://schemas.microsoft.com/office/drawing/2014/main" id="{162D862F-593D-1BE6-01E8-384CAC2BDC14}"/>
                        </a:ext>
                      </a:extLst>
                    </p:cNvPr>
                    <p:cNvSpPr/>
                    <p:nvPr>
                      <p:custDataLst>
                        <p:tags r:id="rId81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41" name="矩形 140">
                      <a:extLst>
                        <a:ext uri="{FF2B5EF4-FFF2-40B4-BE49-F238E27FC236}">
                          <a16:creationId xmlns:a16="http://schemas.microsoft.com/office/drawing/2014/main" id="{AB9B1EF1-3106-BB66-B4FE-3A1F3FBA3B47}"/>
                        </a:ext>
                      </a:extLst>
                    </p:cNvPr>
                    <p:cNvSpPr/>
                    <p:nvPr>
                      <p:custDataLst>
                        <p:tags r:id="rId82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42" name="矩形 141">
                      <a:extLst>
                        <a:ext uri="{FF2B5EF4-FFF2-40B4-BE49-F238E27FC236}">
                          <a16:creationId xmlns:a16="http://schemas.microsoft.com/office/drawing/2014/main" id="{D2D06CFC-2032-0B22-B065-7935D1DAB44E}"/>
                        </a:ext>
                      </a:extLst>
                    </p:cNvPr>
                    <p:cNvSpPr/>
                    <p:nvPr>
                      <p:custDataLst>
                        <p:tags r:id="rId83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43" name="矩形 142">
                      <a:extLst>
                        <a:ext uri="{FF2B5EF4-FFF2-40B4-BE49-F238E27FC236}">
                          <a16:creationId xmlns:a16="http://schemas.microsoft.com/office/drawing/2014/main" id="{54929EEA-C7BC-0FF5-F165-0F3F0E6CA62F}"/>
                        </a:ext>
                      </a:extLst>
                    </p:cNvPr>
                    <p:cNvSpPr/>
                    <p:nvPr>
                      <p:custDataLst>
                        <p:tags r:id="rId84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100" name="组合 99">
                    <a:extLst>
                      <a:ext uri="{FF2B5EF4-FFF2-40B4-BE49-F238E27FC236}">
                        <a16:creationId xmlns:a16="http://schemas.microsoft.com/office/drawing/2014/main" id="{1506C430-6AD9-C277-0A41-4C06C036A58B}"/>
                      </a:ext>
                    </a:extLst>
                  </p:cNvPr>
                  <p:cNvGrpSpPr/>
                  <p:nvPr/>
                </p:nvGrpSpPr>
                <p:grpSpPr>
                  <a:xfrm>
                    <a:off x="5314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36" name="流程图: 准备 45">
                      <a:extLst>
                        <a:ext uri="{FF2B5EF4-FFF2-40B4-BE49-F238E27FC236}">
                          <a16:creationId xmlns:a16="http://schemas.microsoft.com/office/drawing/2014/main" id="{C45A7655-4673-22BD-78B6-2A8ECAC3AF08}"/>
                        </a:ext>
                      </a:extLst>
                    </p:cNvPr>
                    <p:cNvSpPr/>
                    <p:nvPr>
                      <p:custDataLst>
                        <p:tags r:id="rId77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37" name="矩形 136">
                      <a:extLst>
                        <a:ext uri="{FF2B5EF4-FFF2-40B4-BE49-F238E27FC236}">
                          <a16:creationId xmlns:a16="http://schemas.microsoft.com/office/drawing/2014/main" id="{541A41A6-C767-CC07-6A5F-35483575C2E9}"/>
                        </a:ext>
                      </a:extLst>
                    </p:cNvPr>
                    <p:cNvSpPr/>
                    <p:nvPr>
                      <p:custDataLst>
                        <p:tags r:id="rId78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38" name="矩形 137">
                      <a:extLst>
                        <a:ext uri="{FF2B5EF4-FFF2-40B4-BE49-F238E27FC236}">
                          <a16:creationId xmlns:a16="http://schemas.microsoft.com/office/drawing/2014/main" id="{409D1EC2-C2EF-7470-E1D9-A7B3F8E48308}"/>
                        </a:ext>
                      </a:extLst>
                    </p:cNvPr>
                    <p:cNvSpPr/>
                    <p:nvPr>
                      <p:custDataLst>
                        <p:tags r:id="rId79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39" name="矩形 138">
                      <a:extLst>
                        <a:ext uri="{FF2B5EF4-FFF2-40B4-BE49-F238E27FC236}">
                          <a16:creationId xmlns:a16="http://schemas.microsoft.com/office/drawing/2014/main" id="{08081A6E-B775-895F-B0C9-E56219AF995B}"/>
                        </a:ext>
                      </a:extLst>
                    </p:cNvPr>
                    <p:cNvSpPr/>
                    <p:nvPr>
                      <p:custDataLst>
                        <p:tags r:id="rId80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101" name="组合 100">
                    <a:extLst>
                      <a:ext uri="{FF2B5EF4-FFF2-40B4-BE49-F238E27FC236}">
                        <a16:creationId xmlns:a16="http://schemas.microsoft.com/office/drawing/2014/main" id="{F30A43EE-BD5F-C4E3-69A3-B0D27FFCA502}"/>
                      </a:ext>
                    </a:extLst>
                  </p:cNvPr>
                  <p:cNvGrpSpPr/>
                  <p:nvPr/>
                </p:nvGrpSpPr>
                <p:grpSpPr>
                  <a:xfrm>
                    <a:off x="5736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32" name="流程图: 准备 50">
                      <a:extLst>
                        <a:ext uri="{FF2B5EF4-FFF2-40B4-BE49-F238E27FC236}">
                          <a16:creationId xmlns:a16="http://schemas.microsoft.com/office/drawing/2014/main" id="{984B73D3-05A1-1F58-70D8-268B37139FA8}"/>
                        </a:ext>
                      </a:extLst>
                    </p:cNvPr>
                    <p:cNvSpPr/>
                    <p:nvPr>
                      <p:custDataLst>
                        <p:tags r:id="rId73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33" name="矩形 132">
                      <a:extLst>
                        <a:ext uri="{FF2B5EF4-FFF2-40B4-BE49-F238E27FC236}">
                          <a16:creationId xmlns:a16="http://schemas.microsoft.com/office/drawing/2014/main" id="{7067528C-C1EA-EA26-C6D7-676C51A58690}"/>
                        </a:ext>
                      </a:extLst>
                    </p:cNvPr>
                    <p:cNvSpPr/>
                    <p:nvPr>
                      <p:custDataLst>
                        <p:tags r:id="rId74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34" name="矩形 133">
                      <a:extLst>
                        <a:ext uri="{FF2B5EF4-FFF2-40B4-BE49-F238E27FC236}">
                          <a16:creationId xmlns:a16="http://schemas.microsoft.com/office/drawing/2014/main" id="{4994D2AC-ED8F-7EA5-BAA8-08368D664430}"/>
                        </a:ext>
                      </a:extLst>
                    </p:cNvPr>
                    <p:cNvSpPr/>
                    <p:nvPr>
                      <p:custDataLst>
                        <p:tags r:id="rId75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35" name="矩形 134">
                      <a:extLst>
                        <a:ext uri="{FF2B5EF4-FFF2-40B4-BE49-F238E27FC236}">
                          <a16:creationId xmlns:a16="http://schemas.microsoft.com/office/drawing/2014/main" id="{95777125-8F11-B2FA-315F-8D80D38FCBBB}"/>
                        </a:ext>
                      </a:extLst>
                    </p:cNvPr>
                    <p:cNvSpPr/>
                    <p:nvPr>
                      <p:custDataLst>
                        <p:tags r:id="rId76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102" name="组合 101">
                    <a:extLst>
                      <a:ext uri="{FF2B5EF4-FFF2-40B4-BE49-F238E27FC236}">
                        <a16:creationId xmlns:a16="http://schemas.microsoft.com/office/drawing/2014/main" id="{52A09D6B-2BD5-A25F-8EAD-4AD5C023EA01}"/>
                      </a:ext>
                    </a:extLst>
                  </p:cNvPr>
                  <p:cNvGrpSpPr/>
                  <p:nvPr/>
                </p:nvGrpSpPr>
                <p:grpSpPr>
                  <a:xfrm>
                    <a:off x="6158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28" name="流程图: 准备 55">
                      <a:extLst>
                        <a:ext uri="{FF2B5EF4-FFF2-40B4-BE49-F238E27FC236}">
                          <a16:creationId xmlns:a16="http://schemas.microsoft.com/office/drawing/2014/main" id="{73EE90CD-6258-5193-D04B-97A962574871}"/>
                        </a:ext>
                      </a:extLst>
                    </p:cNvPr>
                    <p:cNvSpPr/>
                    <p:nvPr>
                      <p:custDataLst>
                        <p:tags r:id="rId69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29" name="矩形 128">
                      <a:extLst>
                        <a:ext uri="{FF2B5EF4-FFF2-40B4-BE49-F238E27FC236}">
                          <a16:creationId xmlns:a16="http://schemas.microsoft.com/office/drawing/2014/main" id="{B2728860-80C2-B5A8-F5B3-EDBC3EA34CFB}"/>
                        </a:ext>
                      </a:extLst>
                    </p:cNvPr>
                    <p:cNvSpPr/>
                    <p:nvPr>
                      <p:custDataLst>
                        <p:tags r:id="rId70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30" name="矩形 129">
                      <a:extLst>
                        <a:ext uri="{FF2B5EF4-FFF2-40B4-BE49-F238E27FC236}">
                          <a16:creationId xmlns:a16="http://schemas.microsoft.com/office/drawing/2014/main" id="{611DC83A-9F66-0BEB-AE0C-57959A548BC0}"/>
                        </a:ext>
                      </a:extLst>
                    </p:cNvPr>
                    <p:cNvSpPr/>
                    <p:nvPr>
                      <p:custDataLst>
                        <p:tags r:id="rId71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31" name="矩形 130">
                      <a:extLst>
                        <a:ext uri="{FF2B5EF4-FFF2-40B4-BE49-F238E27FC236}">
                          <a16:creationId xmlns:a16="http://schemas.microsoft.com/office/drawing/2014/main" id="{9F56E554-DC4E-C4B9-63D7-CA122BE0A6FB}"/>
                        </a:ext>
                      </a:extLst>
                    </p:cNvPr>
                    <p:cNvSpPr/>
                    <p:nvPr>
                      <p:custDataLst>
                        <p:tags r:id="rId72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103" name="组合 102">
                    <a:extLst>
                      <a:ext uri="{FF2B5EF4-FFF2-40B4-BE49-F238E27FC236}">
                        <a16:creationId xmlns:a16="http://schemas.microsoft.com/office/drawing/2014/main" id="{6271F57F-C8AA-B99F-89ED-C706BCE94D2F}"/>
                      </a:ext>
                    </a:extLst>
                  </p:cNvPr>
                  <p:cNvGrpSpPr/>
                  <p:nvPr/>
                </p:nvGrpSpPr>
                <p:grpSpPr>
                  <a:xfrm>
                    <a:off x="6580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24" name="流程图: 准备 60">
                      <a:extLst>
                        <a:ext uri="{FF2B5EF4-FFF2-40B4-BE49-F238E27FC236}">
                          <a16:creationId xmlns:a16="http://schemas.microsoft.com/office/drawing/2014/main" id="{9862E60A-0595-0C09-0857-7BE11EB591DC}"/>
                        </a:ext>
                      </a:extLst>
                    </p:cNvPr>
                    <p:cNvSpPr/>
                    <p:nvPr>
                      <p:custDataLst>
                        <p:tags r:id="rId65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25" name="矩形 124">
                      <a:extLst>
                        <a:ext uri="{FF2B5EF4-FFF2-40B4-BE49-F238E27FC236}">
                          <a16:creationId xmlns:a16="http://schemas.microsoft.com/office/drawing/2014/main" id="{DBA00AFF-766E-F39F-C559-6A71B9EED1C4}"/>
                        </a:ext>
                      </a:extLst>
                    </p:cNvPr>
                    <p:cNvSpPr/>
                    <p:nvPr>
                      <p:custDataLst>
                        <p:tags r:id="rId66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26" name="矩形 125">
                      <a:extLst>
                        <a:ext uri="{FF2B5EF4-FFF2-40B4-BE49-F238E27FC236}">
                          <a16:creationId xmlns:a16="http://schemas.microsoft.com/office/drawing/2014/main" id="{40D3ECDD-4F04-C9C2-4095-00B0BF7AF67A}"/>
                        </a:ext>
                      </a:extLst>
                    </p:cNvPr>
                    <p:cNvSpPr/>
                    <p:nvPr>
                      <p:custDataLst>
                        <p:tags r:id="rId67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27" name="矩形 126">
                      <a:extLst>
                        <a:ext uri="{FF2B5EF4-FFF2-40B4-BE49-F238E27FC236}">
                          <a16:creationId xmlns:a16="http://schemas.microsoft.com/office/drawing/2014/main" id="{1F306293-6FF3-5867-50D6-6A8085B7B8FF}"/>
                        </a:ext>
                      </a:extLst>
                    </p:cNvPr>
                    <p:cNvSpPr/>
                    <p:nvPr>
                      <p:custDataLst>
                        <p:tags r:id="rId68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104" name="组合 103">
                    <a:extLst>
                      <a:ext uri="{FF2B5EF4-FFF2-40B4-BE49-F238E27FC236}">
                        <a16:creationId xmlns:a16="http://schemas.microsoft.com/office/drawing/2014/main" id="{FF04C204-DC40-A74E-815A-2680DAF57603}"/>
                      </a:ext>
                    </a:extLst>
                  </p:cNvPr>
                  <p:cNvGrpSpPr/>
                  <p:nvPr/>
                </p:nvGrpSpPr>
                <p:grpSpPr>
                  <a:xfrm>
                    <a:off x="7002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20" name="流程图: 准备 65">
                      <a:extLst>
                        <a:ext uri="{FF2B5EF4-FFF2-40B4-BE49-F238E27FC236}">
                          <a16:creationId xmlns:a16="http://schemas.microsoft.com/office/drawing/2014/main" id="{FCC5174F-D82A-A5A6-BD50-D2C771E9868C}"/>
                        </a:ext>
                      </a:extLst>
                    </p:cNvPr>
                    <p:cNvSpPr/>
                    <p:nvPr>
                      <p:custDataLst>
                        <p:tags r:id="rId61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21" name="矩形 120">
                      <a:extLst>
                        <a:ext uri="{FF2B5EF4-FFF2-40B4-BE49-F238E27FC236}">
                          <a16:creationId xmlns:a16="http://schemas.microsoft.com/office/drawing/2014/main" id="{0EFC87C1-B4DC-3FDE-C4A7-579E76473963}"/>
                        </a:ext>
                      </a:extLst>
                    </p:cNvPr>
                    <p:cNvSpPr/>
                    <p:nvPr>
                      <p:custDataLst>
                        <p:tags r:id="rId62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22" name="矩形 121">
                      <a:extLst>
                        <a:ext uri="{FF2B5EF4-FFF2-40B4-BE49-F238E27FC236}">
                          <a16:creationId xmlns:a16="http://schemas.microsoft.com/office/drawing/2014/main" id="{DA6DF0CC-F0EF-39BC-2070-51ACC7D28820}"/>
                        </a:ext>
                      </a:extLst>
                    </p:cNvPr>
                    <p:cNvSpPr/>
                    <p:nvPr>
                      <p:custDataLst>
                        <p:tags r:id="rId63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23" name="矩形 122">
                      <a:extLst>
                        <a:ext uri="{FF2B5EF4-FFF2-40B4-BE49-F238E27FC236}">
                          <a16:creationId xmlns:a16="http://schemas.microsoft.com/office/drawing/2014/main" id="{2591C02D-D010-2EC1-1484-34E561190707}"/>
                        </a:ext>
                      </a:extLst>
                    </p:cNvPr>
                    <p:cNvSpPr/>
                    <p:nvPr>
                      <p:custDataLst>
                        <p:tags r:id="rId64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105" name="组合 104">
                    <a:extLst>
                      <a:ext uri="{FF2B5EF4-FFF2-40B4-BE49-F238E27FC236}">
                        <a16:creationId xmlns:a16="http://schemas.microsoft.com/office/drawing/2014/main" id="{A0B43CC3-8508-7051-EF3F-CACB4F188EFF}"/>
                      </a:ext>
                    </a:extLst>
                  </p:cNvPr>
                  <p:cNvGrpSpPr/>
                  <p:nvPr/>
                </p:nvGrpSpPr>
                <p:grpSpPr>
                  <a:xfrm>
                    <a:off x="7424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16" name="流程图: 准备 70">
                      <a:extLst>
                        <a:ext uri="{FF2B5EF4-FFF2-40B4-BE49-F238E27FC236}">
                          <a16:creationId xmlns:a16="http://schemas.microsoft.com/office/drawing/2014/main" id="{54C19FF3-78C1-83F2-186B-59E84F0D4898}"/>
                        </a:ext>
                      </a:extLst>
                    </p:cNvPr>
                    <p:cNvSpPr/>
                    <p:nvPr>
                      <p:custDataLst>
                        <p:tags r:id="rId57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17" name="矩形 116">
                      <a:extLst>
                        <a:ext uri="{FF2B5EF4-FFF2-40B4-BE49-F238E27FC236}">
                          <a16:creationId xmlns:a16="http://schemas.microsoft.com/office/drawing/2014/main" id="{332354DC-FA3A-81EF-662A-C3762F950C29}"/>
                        </a:ext>
                      </a:extLst>
                    </p:cNvPr>
                    <p:cNvSpPr/>
                    <p:nvPr>
                      <p:custDataLst>
                        <p:tags r:id="rId58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18" name="矩形 117">
                      <a:extLst>
                        <a:ext uri="{FF2B5EF4-FFF2-40B4-BE49-F238E27FC236}">
                          <a16:creationId xmlns:a16="http://schemas.microsoft.com/office/drawing/2014/main" id="{5916B12F-931B-CADF-0E92-7E4C57B5F095}"/>
                        </a:ext>
                      </a:extLst>
                    </p:cNvPr>
                    <p:cNvSpPr/>
                    <p:nvPr>
                      <p:custDataLst>
                        <p:tags r:id="rId59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19" name="矩形 118">
                      <a:extLst>
                        <a:ext uri="{FF2B5EF4-FFF2-40B4-BE49-F238E27FC236}">
                          <a16:creationId xmlns:a16="http://schemas.microsoft.com/office/drawing/2014/main" id="{8E5D5ACB-963B-0D0A-5019-68326616FF23}"/>
                        </a:ext>
                      </a:extLst>
                    </p:cNvPr>
                    <p:cNvSpPr/>
                    <p:nvPr>
                      <p:custDataLst>
                        <p:tags r:id="rId60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106" name="组合 105">
                    <a:extLst>
                      <a:ext uri="{FF2B5EF4-FFF2-40B4-BE49-F238E27FC236}">
                        <a16:creationId xmlns:a16="http://schemas.microsoft.com/office/drawing/2014/main" id="{2A018D40-8DA8-1B85-D80C-E8B08F5EF263}"/>
                      </a:ext>
                    </a:extLst>
                  </p:cNvPr>
                  <p:cNvGrpSpPr/>
                  <p:nvPr/>
                </p:nvGrpSpPr>
                <p:grpSpPr>
                  <a:xfrm>
                    <a:off x="7846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12" name="流程图: 准备 85">
                      <a:extLst>
                        <a:ext uri="{FF2B5EF4-FFF2-40B4-BE49-F238E27FC236}">
                          <a16:creationId xmlns:a16="http://schemas.microsoft.com/office/drawing/2014/main" id="{D4E080AC-C985-0C8E-23BA-F514326C82C5}"/>
                        </a:ext>
                      </a:extLst>
                    </p:cNvPr>
                    <p:cNvSpPr/>
                    <p:nvPr>
                      <p:custDataLst>
                        <p:tags r:id="rId53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13" name="矩形 112">
                      <a:extLst>
                        <a:ext uri="{FF2B5EF4-FFF2-40B4-BE49-F238E27FC236}">
                          <a16:creationId xmlns:a16="http://schemas.microsoft.com/office/drawing/2014/main" id="{71CA2571-EBE7-A199-7B7A-7947FE5D16C2}"/>
                        </a:ext>
                      </a:extLst>
                    </p:cNvPr>
                    <p:cNvSpPr/>
                    <p:nvPr>
                      <p:custDataLst>
                        <p:tags r:id="rId54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14" name="矩形 113">
                      <a:extLst>
                        <a:ext uri="{FF2B5EF4-FFF2-40B4-BE49-F238E27FC236}">
                          <a16:creationId xmlns:a16="http://schemas.microsoft.com/office/drawing/2014/main" id="{764A0C20-13DF-D7A2-EC40-DC50625473F5}"/>
                        </a:ext>
                      </a:extLst>
                    </p:cNvPr>
                    <p:cNvSpPr/>
                    <p:nvPr>
                      <p:custDataLst>
                        <p:tags r:id="rId55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15" name="矩形 114">
                      <a:extLst>
                        <a:ext uri="{FF2B5EF4-FFF2-40B4-BE49-F238E27FC236}">
                          <a16:creationId xmlns:a16="http://schemas.microsoft.com/office/drawing/2014/main" id="{AF2CB53D-754D-E4DB-6433-2C380E4FB93D}"/>
                        </a:ext>
                      </a:extLst>
                    </p:cNvPr>
                    <p:cNvSpPr/>
                    <p:nvPr>
                      <p:custDataLst>
                        <p:tags r:id="rId56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  <p:grpSp>
                <p:nvGrpSpPr>
                  <p:cNvPr id="107" name="组合 106">
                    <a:extLst>
                      <a:ext uri="{FF2B5EF4-FFF2-40B4-BE49-F238E27FC236}">
                        <a16:creationId xmlns:a16="http://schemas.microsoft.com/office/drawing/2014/main" id="{4A45DD0B-E8C8-994D-886E-8A5820C021D4}"/>
                      </a:ext>
                    </a:extLst>
                  </p:cNvPr>
                  <p:cNvGrpSpPr/>
                  <p:nvPr/>
                </p:nvGrpSpPr>
                <p:grpSpPr>
                  <a:xfrm>
                    <a:off x="8268" y="6393"/>
                    <a:ext cx="188" cy="165"/>
                    <a:chOff x="2803" y="6393"/>
                    <a:chExt cx="188" cy="165"/>
                  </a:xfrm>
                </p:grpSpPr>
                <p:sp>
                  <p:nvSpPr>
                    <p:cNvPr id="108" name="流程图: 准备 90">
                      <a:extLst>
                        <a:ext uri="{FF2B5EF4-FFF2-40B4-BE49-F238E27FC236}">
                          <a16:creationId xmlns:a16="http://schemas.microsoft.com/office/drawing/2014/main" id="{51150837-6C58-9322-2980-60C1E4EE29F1}"/>
                        </a:ext>
                      </a:extLst>
                    </p:cNvPr>
                    <p:cNvSpPr/>
                    <p:nvPr>
                      <p:custDataLst>
                        <p:tags r:id="rId49"/>
                      </p:custDataLst>
                    </p:nvPr>
                  </p:nvSpPr>
                  <p:spPr>
                    <a:xfrm>
                      <a:off x="2803" y="6445"/>
                      <a:ext cx="188" cy="85"/>
                    </a:xfrm>
                    <a:prstGeom prst="flowChartPreparation">
                      <a:avLst/>
                    </a:prstGeom>
                    <a:solidFill>
                      <a:srgbClr val="4C60A3"/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09" name="矩形 108">
                      <a:extLst>
                        <a:ext uri="{FF2B5EF4-FFF2-40B4-BE49-F238E27FC236}">
                          <a16:creationId xmlns:a16="http://schemas.microsoft.com/office/drawing/2014/main" id="{66555813-7468-FFCC-C36F-3EF757C59968}"/>
                        </a:ext>
                      </a:extLst>
                    </p:cNvPr>
                    <p:cNvSpPr/>
                    <p:nvPr>
                      <p:custDataLst>
                        <p:tags r:id="rId50"/>
                      </p:custDataLst>
                    </p:nvPr>
                  </p:nvSpPr>
                  <p:spPr>
                    <a:xfrm>
                      <a:off x="2835" y="6393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E30000"/>
                        </a:gs>
                        <a:gs pos="100000">
                          <a:srgbClr val="760303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10" name="矩形 109">
                      <a:extLst>
                        <a:ext uri="{FF2B5EF4-FFF2-40B4-BE49-F238E27FC236}">
                          <a16:creationId xmlns:a16="http://schemas.microsoft.com/office/drawing/2014/main" id="{20DCA9DB-5212-5824-903C-37130D3CFF49}"/>
                        </a:ext>
                      </a:extLst>
                    </p:cNvPr>
                    <p:cNvSpPr/>
                    <p:nvPr>
                      <p:custDataLst>
                        <p:tags r:id="rId51"/>
                      </p:custDataLst>
                    </p:nvPr>
                  </p:nvSpPr>
                  <p:spPr>
                    <a:xfrm>
                      <a:off x="2835" y="6530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  <p:sp>
                  <p:nvSpPr>
                    <p:cNvPr id="111" name="矩形 110">
                      <a:extLst>
                        <a:ext uri="{FF2B5EF4-FFF2-40B4-BE49-F238E27FC236}">
                          <a16:creationId xmlns:a16="http://schemas.microsoft.com/office/drawing/2014/main" id="{F4A4C956-6A2F-FCB0-AADF-45FEA35D5E82}"/>
                        </a:ext>
                      </a:extLst>
                    </p:cNvPr>
                    <p:cNvSpPr/>
                    <p:nvPr>
                      <p:custDataLst>
                        <p:tags r:id="rId52"/>
                      </p:custDataLst>
                    </p:nvPr>
                  </p:nvSpPr>
                  <p:spPr>
                    <a:xfrm>
                      <a:off x="2835" y="6417"/>
                      <a:ext cx="124" cy="28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4000" b="1"/>
                    </a:p>
                  </p:txBody>
                </p:sp>
              </p:grpSp>
            </p:grpSp>
            <p:cxnSp>
              <p:nvCxnSpPr>
                <p:cNvPr id="55" name="直接连接符 95">
                  <a:extLst>
                    <a:ext uri="{FF2B5EF4-FFF2-40B4-BE49-F238E27FC236}">
                      <a16:creationId xmlns:a16="http://schemas.microsoft.com/office/drawing/2014/main" id="{05C80EE6-B91B-686F-5503-F35B2E42EEBE}"/>
                    </a:ext>
                  </a:extLst>
                </p:cNvPr>
                <p:cNvCxnSpPr/>
                <p:nvPr>
                  <p:custDataLst>
                    <p:tags r:id="rId10"/>
                  </p:custDataLst>
                </p:nvPr>
              </p:nvCxnSpPr>
              <p:spPr>
                <a:xfrm>
                  <a:off x="523240" y="3233420"/>
                  <a:ext cx="3046730" cy="0"/>
                </a:xfrm>
                <a:prstGeom prst="line">
                  <a:avLst/>
                </a:prstGeom>
                <a:ln w="19050" cmpd="sng">
                  <a:solidFill>
                    <a:srgbClr val="323232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矩形 55">
                  <a:extLst>
                    <a:ext uri="{FF2B5EF4-FFF2-40B4-BE49-F238E27FC236}">
                      <a16:creationId xmlns:a16="http://schemas.microsoft.com/office/drawing/2014/main" id="{52215213-4BEE-60D8-7BFD-E4028A0BCE6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694055" y="3325495"/>
                  <a:ext cx="213360" cy="3048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sp>
              <p:nvSpPr>
                <p:cNvPr id="57" name="矩形 56">
                  <a:extLst>
                    <a:ext uri="{FF2B5EF4-FFF2-40B4-BE49-F238E27FC236}">
                      <a16:creationId xmlns:a16="http://schemas.microsoft.com/office/drawing/2014/main" id="{BAF74A36-5C26-1F00-AE16-72D33511DC76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006475" y="3325495"/>
                  <a:ext cx="212725" cy="3048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sp>
              <p:nvSpPr>
                <p:cNvPr id="58" name="矩形 57">
                  <a:extLst>
                    <a:ext uri="{FF2B5EF4-FFF2-40B4-BE49-F238E27FC236}">
                      <a16:creationId xmlns:a16="http://schemas.microsoft.com/office/drawing/2014/main" id="{4263AB3E-EFA8-D305-4DFF-221AB7C8B685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318895" y="3325495"/>
                  <a:ext cx="212725" cy="3048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sp>
              <p:nvSpPr>
                <p:cNvPr id="59" name="矩形 58">
                  <a:extLst>
                    <a:ext uri="{FF2B5EF4-FFF2-40B4-BE49-F238E27FC236}">
                      <a16:creationId xmlns:a16="http://schemas.microsoft.com/office/drawing/2014/main" id="{6C461CAD-DEEF-918D-EEE2-EB7FAE23DA96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631315" y="3325495"/>
                  <a:ext cx="212725" cy="3048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sp>
              <p:nvSpPr>
                <p:cNvPr id="60" name="矩形 59">
                  <a:extLst>
                    <a:ext uri="{FF2B5EF4-FFF2-40B4-BE49-F238E27FC236}">
                      <a16:creationId xmlns:a16="http://schemas.microsoft.com/office/drawing/2014/main" id="{36A52197-4CFB-55FA-32CB-CD48ACCD3A6D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2255520" y="3325495"/>
                  <a:ext cx="212725" cy="3048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sp>
              <p:nvSpPr>
                <p:cNvPr id="61" name="矩形 60">
                  <a:extLst>
                    <a:ext uri="{FF2B5EF4-FFF2-40B4-BE49-F238E27FC236}">
                      <a16:creationId xmlns:a16="http://schemas.microsoft.com/office/drawing/2014/main" id="{F285B817-9409-E342-4F5F-13C5A2EB1950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43735" y="3325495"/>
                  <a:ext cx="212725" cy="3048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sp>
              <p:nvSpPr>
                <p:cNvPr id="62" name="矩形 61">
                  <a:extLst>
                    <a:ext uri="{FF2B5EF4-FFF2-40B4-BE49-F238E27FC236}">
                      <a16:creationId xmlns:a16="http://schemas.microsoft.com/office/drawing/2014/main" id="{1B803B75-33E9-0BAE-47DD-9826CBBB72DE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2567940" y="3325495"/>
                  <a:ext cx="212725" cy="3048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sp>
              <p:nvSpPr>
                <p:cNvPr id="63" name="矩形 62">
                  <a:extLst>
                    <a:ext uri="{FF2B5EF4-FFF2-40B4-BE49-F238E27FC236}">
                      <a16:creationId xmlns:a16="http://schemas.microsoft.com/office/drawing/2014/main" id="{34048B59-5A9F-98E0-219B-99270AE8FE5F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2880360" y="3325495"/>
                  <a:ext cx="212725" cy="3048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sp>
              <p:nvSpPr>
                <p:cNvPr id="64" name="矩形 63">
                  <a:extLst>
                    <a:ext uri="{FF2B5EF4-FFF2-40B4-BE49-F238E27FC236}">
                      <a16:creationId xmlns:a16="http://schemas.microsoft.com/office/drawing/2014/main" id="{335A4645-1D09-175C-E417-80970AFA6DE1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3192780" y="3325495"/>
                  <a:ext cx="212725" cy="3048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 b="1"/>
                </a:p>
              </p:txBody>
            </p:sp>
            <p:cxnSp>
              <p:nvCxnSpPr>
                <p:cNvPr id="65" name="直接箭头连接符 110">
                  <a:extLst>
                    <a:ext uri="{FF2B5EF4-FFF2-40B4-BE49-F238E27FC236}">
                      <a16:creationId xmlns:a16="http://schemas.microsoft.com/office/drawing/2014/main" id="{DE214C5C-8CF9-E16D-3BD6-68B106FFA824}"/>
                    </a:ext>
                  </a:extLst>
                </p:cNvPr>
                <p:cNvCxnSpPr/>
                <p:nvPr>
                  <p:custDataLst>
                    <p:tags r:id="rId20"/>
                  </p:custDataLst>
                </p:nvPr>
              </p:nvCxnSpPr>
              <p:spPr>
                <a:xfrm flipH="1">
                  <a:off x="2556510" y="1120775"/>
                  <a:ext cx="56515" cy="107950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箭头连接符 113">
                  <a:extLst>
                    <a:ext uri="{FF2B5EF4-FFF2-40B4-BE49-F238E27FC236}">
                      <a16:creationId xmlns:a16="http://schemas.microsoft.com/office/drawing/2014/main" id="{D1F1D9D8-BB08-844B-4B03-C754F814CAF4}"/>
                    </a:ext>
                  </a:extLst>
                </p:cNvPr>
                <p:cNvCxnSpPr>
                  <a:cxnSpLocks noChangeAspect="1"/>
                </p:cNvCxnSpPr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2292985" y="1303020"/>
                  <a:ext cx="294640" cy="306070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stealth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直接箭头连接符 114">
                  <a:extLst>
                    <a:ext uri="{FF2B5EF4-FFF2-40B4-BE49-F238E27FC236}">
                      <a16:creationId xmlns:a16="http://schemas.microsoft.com/office/drawing/2014/main" id="{9E28952C-5260-15D3-0231-7D5A63E1EA1F}"/>
                    </a:ext>
                  </a:extLst>
                </p:cNvPr>
                <p:cNvCxnSpPr>
                  <a:cxnSpLocks noChangeAspect="1"/>
                </p:cNvCxnSpPr>
                <p:nvPr>
                  <p:custDataLst>
                    <p:tags r:id="rId22"/>
                  </p:custDataLst>
                </p:nvPr>
              </p:nvCxnSpPr>
              <p:spPr>
                <a:xfrm flipH="1">
                  <a:off x="2416175" y="1454785"/>
                  <a:ext cx="145415" cy="151130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stealth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箭头连接符 115">
                  <a:extLst>
                    <a:ext uri="{FF2B5EF4-FFF2-40B4-BE49-F238E27FC236}">
                      <a16:creationId xmlns:a16="http://schemas.microsoft.com/office/drawing/2014/main" id="{E67CBD83-E5CD-5720-3A76-8CFEEA963879}"/>
                    </a:ext>
                  </a:extLst>
                </p:cNvPr>
                <p:cNvCxnSpPr>
                  <a:cxnSpLocks noChangeAspect="1"/>
                </p:cNvCxnSpPr>
                <p:nvPr>
                  <p:custDataLst>
                    <p:tags r:id="rId23"/>
                  </p:custDataLst>
                </p:nvPr>
              </p:nvCxnSpPr>
              <p:spPr>
                <a:xfrm flipH="1">
                  <a:off x="2183765" y="1212850"/>
                  <a:ext cx="383540" cy="398780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stealth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箭头连接符 116">
                  <a:extLst>
                    <a:ext uri="{FF2B5EF4-FFF2-40B4-BE49-F238E27FC236}">
                      <a16:creationId xmlns:a16="http://schemas.microsoft.com/office/drawing/2014/main" id="{383FDD99-2F06-ECF8-5457-42A339C78683}"/>
                    </a:ext>
                  </a:extLst>
                </p:cNvPr>
                <p:cNvCxnSpPr/>
                <p:nvPr>
                  <p:custDataLst>
                    <p:tags r:id="rId24"/>
                  </p:custDataLst>
                </p:nvPr>
              </p:nvCxnSpPr>
              <p:spPr>
                <a:xfrm>
                  <a:off x="2628900" y="1108075"/>
                  <a:ext cx="19050" cy="113665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118">
                  <a:extLst>
                    <a:ext uri="{FF2B5EF4-FFF2-40B4-BE49-F238E27FC236}">
                      <a16:creationId xmlns:a16="http://schemas.microsoft.com/office/drawing/2014/main" id="{385E7CE5-342B-C72A-40D4-31AC9F07C0D6}"/>
                    </a:ext>
                  </a:extLst>
                </p:cNvPr>
                <p:cNvCxnSpPr/>
                <p:nvPr>
                  <p:custDataLst>
                    <p:tags r:id="rId25"/>
                  </p:custDataLst>
                </p:nvPr>
              </p:nvCxnSpPr>
              <p:spPr>
                <a:xfrm>
                  <a:off x="2649220" y="1221740"/>
                  <a:ext cx="128905" cy="387985"/>
                </a:xfrm>
                <a:prstGeom prst="line">
                  <a:avLst/>
                </a:prstGeom>
                <a:ln w="12700">
                  <a:solidFill>
                    <a:srgbClr val="0070C0"/>
                  </a:solidFill>
                  <a:tailEnd type="stealth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119">
                  <a:extLst>
                    <a:ext uri="{FF2B5EF4-FFF2-40B4-BE49-F238E27FC236}">
                      <a16:creationId xmlns:a16="http://schemas.microsoft.com/office/drawing/2014/main" id="{0536254D-B4FB-3747-A0A3-57D8BF2BE182}"/>
                    </a:ext>
                  </a:extLst>
                </p:cNvPr>
                <p:cNvCxnSpPr>
                  <a:cxnSpLocks noChangeAspect="1"/>
                </p:cNvCxnSpPr>
                <p:nvPr>
                  <p:custDataLst>
                    <p:tags r:id="rId26"/>
                  </p:custDataLst>
                </p:nvPr>
              </p:nvCxnSpPr>
              <p:spPr>
                <a:xfrm>
                  <a:off x="2587625" y="1303020"/>
                  <a:ext cx="100330" cy="302260"/>
                </a:xfrm>
                <a:prstGeom prst="line">
                  <a:avLst/>
                </a:prstGeom>
                <a:ln w="12700">
                  <a:solidFill>
                    <a:srgbClr val="0070C0"/>
                  </a:solidFill>
                  <a:tailEnd type="stealth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120">
                  <a:extLst>
                    <a:ext uri="{FF2B5EF4-FFF2-40B4-BE49-F238E27FC236}">
                      <a16:creationId xmlns:a16="http://schemas.microsoft.com/office/drawing/2014/main" id="{B11585CB-0620-B15D-7F81-5BEA595FB908}"/>
                    </a:ext>
                  </a:extLst>
                </p:cNvPr>
                <p:cNvCxnSpPr>
                  <a:cxnSpLocks noChangeAspect="1"/>
                </p:cNvCxnSpPr>
                <p:nvPr>
                  <p:custDataLst>
                    <p:tags r:id="rId27"/>
                  </p:custDataLst>
                </p:nvPr>
              </p:nvCxnSpPr>
              <p:spPr>
                <a:xfrm>
                  <a:off x="2564765" y="1466850"/>
                  <a:ext cx="48260" cy="144780"/>
                </a:xfrm>
                <a:prstGeom prst="line">
                  <a:avLst/>
                </a:prstGeom>
                <a:ln w="12700">
                  <a:solidFill>
                    <a:srgbClr val="0070C0"/>
                  </a:solidFill>
                  <a:tailEnd type="stealth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箭头连接符 121">
                  <a:extLst>
                    <a:ext uri="{FF2B5EF4-FFF2-40B4-BE49-F238E27FC236}">
                      <a16:creationId xmlns:a16="http://schemas.microsoft.com/office/drawing/2014/main" id="{868B61D5-7ECB-6BE2-AB25-1C4D4DF7E349}"/>
                    </a:ext>
                  </a:extLst>
                </p:cNvPr>
                <p:cNvCxnSpPr/>
                <p:nvPr>
                  <p:custDataLst>
                    <p:tags r:id="rId28"/>
                  </p:custDataLst>
                </p:nvPr>
              </p:nvCxnSpPr>
              <p:spPr>
                <a:xfrm flipH="1">
                  <a:off x="2127250" y="1618615"/>
                  <a:ext cx="56515" cy="107950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箭头连接符 122">
                  <a:extLst>
                    <a:ext uri="{FF2B5EF4-FFF2-40B4-BE49-F238E27FC236}">
                      <a16:creationId xmlns:a16="http://schemas.microsoft.com/office/drawing/2014/main" id="{BF8B0537-9146-3DD0-21EE-98176073C1ED}"/>
                    </a:ext>
                  </a:extLst>
                </p:cNvPr>
                <p:cNvCxnSpPr/>
                <p:nvPr>
                  <p:custDataLst>
                    <p:tags r:id="rId29"/>
                  </p:custDataLst>
                </p:nvPr>
              </p:nvCxnSpPr>
              <p:spPr>
                <a:xfrm flipH="1">
                  <a:off x="2237105" y="1611630"/>
                  <a:ext cx="56515" cy="107950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箭头连接符 123">
                  <a:extLst>
                    <a:ext uri="{FF2B5EF4-FFF2-40B4-BE49-F238E27FC236}">
                      <a16:creationId xmlns:a16="http://schemas.microsoft.com/office/drawing/2014/main" id="{5204E2FC-6439-BBE6-1A07-992ADE53DD2E}"/>
                    </a:ext>
                  </a:extLst>
                </p:cNvPr>
                <p:cNvCxnSpPr/>
                <p:nvPr>
                  <p:custDataLst>
                    <p:tags r:id="rId30"/>
                  </p:custDataLst>
                </p:nvPr>
              </p:nvCxnSpPr>
              <p:spPr>
                <a:xfrm flipH="1">
                  <a:off x="2355215" y="1615440"/>
                  <a:ext cx="56515" cy="107950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箭头连接符 124">
                  <a:extLst>
                    <a:ext uri="{FF2B5EF4-FFF2-40B4-BE49-F238E27FC236}">
                      <a16:creationId xmlns:a16="http://schemas.microsoft.com/office/drawing/2014/main" id="{B4395ED1-3F8D-6B37-BAA7-AC853A225816}"/>
                    </a:ext>
                  </a:extLst>
                </p:cNvPr>
                <p:cNvCxnSpPr/>
                <p:nvPr>
                  <p:custDataLst>
                    <p:tags r:id="rId31"/>
                  </p:custDataLst>
                </p:nvPr>
              </p:nvCxnSpPr>
              <p:spPr>
                <a:xfrm>
                  <a:off x="2613025" y="1605280"/>
                  <a:ext cx="19050" cy="113665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接箭头连接符 127">
                  <a:extLst>
                    <a:ext uri="{FF2B5EF4-FFF2-40B4-BE49-F238E27FC236}">
                      <a16:creationId xmlns:a16="http://schemas.microsoft.com/office/drawing/2014/main" id="{D779F089-0074-490E-E8C2-06BB2EDCB3E2}"/>
                    </a:ext>
                  </a:extLst>
                </p:cNvPr>
                <p:cNvCxnSpPr/>
                <p:nvPr>
                  <p:custDataLst>
                    <p:tags r:id="rId32"/>
                  </p:custDataLst>
                </p:nvPr>
              </p:nvCxnSpPr>
              <p:spPr>
                <a:xfrm>
                  <a:off x="2687955" y="1609090"/>
                  <a:ext cx="19050" cy="113665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箭头连接符 129">
                  <a:extLst>
                    <a:ext uri="{FF2B5EF4-FFF2-40B4-BE49-F238E27FC236}">
                      <a16:creationId xmlns:a16="http://schemas.microsoft.com/office/drawing/2014/main" id="{B698FE90-8317-04E4-CFB6-3C0ED56867B8}"/>
                    </a:ext>
                  </a:extLst>
                </p:cNvPr>
                <p:cNvCxnSpPr>
                  <a:cxnSpLocks noChangeAspect="1"/>
                </p:cNvCxnSpPr>
                <p:nvPr>
                  <p:custDataLst>
                    <p:tags r:id="rId33"/>
                  </p:custDataLst>
                </p:nvPr>
              </p:nvCxnSpPr>
              <p:spPr>
                <a:xfrm flipH="1">
                  <a:off x="1092835" y="1718310"/>
                  <a:ext cx="1144905" cy="1188085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stealth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箭头连接符 130">
                  <a:extLst>
                    <a:ext uri="{FF2B5EF4-FFF2-40B4-BE49-F238E27FC236}">
                      <a16:creationId xmlns:a16="http://schemas.microsoft.com/office/drawing/2014/main" id="{5B324561-CFFA-053A-69E8-12D89BFBB9E3}"/>
                    </a:ext>
                  </a:extLst>
                </p:cNvPr>
                <p:cNvCxnSpPr>
                  <a:cxnSpLocks noChangeAspect="1"/>
                </p:cNvCxnSpPr>
                <p:nvPr>
                  <p:custDataLst>
                    <p:tags r:id="rId34"/>
                  </p:custDataLst>
                </p:nvPr>
              </p:nvCxnSpPr>
              <p:spPr>
                <a:xfrm flipH="1">
                  <a:off x="1210310" y="1718310"/>
                  <a:ext cx="1144905" cy="1188085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stealth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131">
                  <a:extLst>
                    <a:ext uri="{FF2B5EF4-FFF2-40B4-BE49-F238E27FC236}">
                      <a16:creationId xmlns:a16="http://schemas.microsoft.com/office/drawing/2014/main" id="{11B42B86-D341-570B-DF91-CAA596A23476}"/>
                    </a:ext>
                  </a:extLst>
                </p:cNvPr>
                <p:cNvCxnSpPr>
                  <a:cxnSpLocks noChangeAspect="1"/>
                </p:cNvCxnSpPr>
                <p:nvPr>
                  <p:custDataLst>
                    <p:tags r:id="rId35"/>
                  </p:custDataLst>
                </p:nvPr>
              </p:nvCxnSpPr>
              <p:spPr>
                <a:xfrm>
                  <a:off x="2633345" y="1718310"/>
                  <a:ext cx="386715" cy="1163955"/>
                </a:xfrm>
                <a:prstGeom prst="line">
                  <a:avLst/>
                </a:prstGeom>
                <a:ln w="12700">
                  <a:solidFill>
                    <a:srgbClr val="0070C0"/>
                  </a:solidFill>
                  <a:tailEnd type="stealth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132">
                  <a:extLst>
                    <a:ext uri="{FF2B5EF4-FFF2-40B4-BE49-F238E27FC236}">
                      <a16:creationId xmlns:a16="http://schemas.microsoft.com/office/drawing/2014/main" id="{45A61FA7-E2E7-9BA6-AFAC-446F84036FF8}"/>
                    </a:ext>
                  </a:extLst>
                </p:cNvPr>
                <p:cNvCxnSpPr>
                  <a:cxnSpLocks noChangeAspect="1"/>
                </p:cNvCxnSpPr>
                <p:nvPr>
                  <p:custDataLst>
                    <p:tags r:id="rId36"/>
                  </p:custDataLst>
                </p:nvPr>
              </p:nvCxnSpPr>
              <p:spPr>
                <a:xfrm>
                  <a:off x="2707005" y="1718310"/>
                  <a:ext cx="386715" cy="1163955"/>
                </a:xfrm>
                <a:prstGeom prst="line">
                  <a:avLst/>
                </a:prstGeom>
                <a:ln w="12700">
                  <a:solidFill>
                    <a:srgbClr val="0070C0"/>
                  </a:solidFill>
                  <a:tailEnd type="stealth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曲线连接符 35">
                  <a:extLst>
                    <a:ext uri="{FF2B5EF4-FFF2-40B4-BE49-F238E27FC236}">
                      <a16:creationId xmlns:a16="http://schemas.microsoft.com/office/drawing/2014/main" id="{14455FF3-2F16-4B4A-BF15-649AABD62B22}"/>
                    </a:ext>
                  </a:extLst>
                </p:cNvPr>
                <p:cNvCxnSpPr/>
                <p:nvPr>
                  <p:custDataLst>
                    <p:tags r:id="rId37"/>
                  </p:custDataLst>
                </p:nvPr>
              </p:nvCxnSpPr>
              <p:spPr>
                <a:xfrm rot="16200000" flipH="1">
                  <a:off x="1290955" y="2874010"/>
                  <a:ext cx="27940" cy="119380"/>
                </a:xfrm>
                <a:prstGeom prst="curvedConnector4">
                  <a:avLst>
                    <a:gd name="adj1" fmla="val -264634"/>
                    <a:gd name="adj2" fmla="val 80855"/>
                  </a:avLst>
                </a:prstGeom>
                <a:ln w="15875">
                  <a:solidFill>
                    <a:srgbClr val="C00000"/>
                  </a:solidFill>
                  <a:tailEnd type="stealth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" name="泪珠形 36">
                  <a:extLst>
                    <a:ext uri="{FF2B5EF4-FFF2-40B4-BE49-F238E27FC236}">
                      <a16:creationId xmlns:a16="http://schemas.microsoft.com/office/drawing/2014/main" id="{F1BD3FE2-25A9-E983-F930-07696F5095E9}"/>
                    </a:ext>
                  </a:extLst>
                </p:cNvPr>
                <p:cNvSpPr/>
                <p:nvPr>
                  <p:custDataLst>
                    <p:tags r:id="rId38"/>
                  </p:custDataLst>
                </p:nvPr>
              </p:nvSpPr>
              <p:spPr>
                <a:xfrm rot="18900000">
                  <a:off x="1327150" y="3016250"/>
                  <a:ext cx="74295" cy="86360"/>
                </a:xfrm>
                <a:prstGeom prst="teardrop">
                  <a:avLst>
                    <a:gd name="adj" fmla="val 127884"/>
                  </a:avLst>
                </a:prstGeom>
                <a:gradFill flip="none" rotWithShape="1">
                  <a:gsLst>
                    <a:gs pos="0">
                      <a:srgbClr val="FF0000"/>
                    </a:gs>
                    <a:gs pos="37000">
                      <a:schemeClr val="accent2">
                        <a:lumMod val="60000"/>
                        <a:lumOff val="40000"/>
                      </a:schemeClr>
                    </a:gs>
                    <a:gs pos="83000">
                      <a:schemeClr val="accent4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18900000" scaled="1"/>
                  <a:tileRect/>
                </a:gradFill>
                <a:ln w="317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sz="4000" b="1" dirty="0"/>
                </a:p>
              </p:txBody>
            </p:sp>
            <p:sp>
              <p:nvSpPr>
                <p:cNvPr id="84" name="梯形 83">
                  <a:extLst>
                    <a:ext uri="{FF2B5EF4-FFF2-40B4-BE49-F238E27FC236}">
                      <a16:creationId xmlns:a16="http://schemas.microsoft.com/office/drawing/2014/main" id="{3544736A-43E6-4CE5-BCB6-50DB84E42F09}"/>
                    </a:ext>
                  </a:extLst>
                </p:cNvPr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271270" y="3211195"/>
                  <a:ext cx="207645" cy="116205"/>
                </a:xfrm>
                <a:prstGeom prst="trapezoid">
                  <a:avLst>
                    <a:gd name="adj" fmla="val 53394"/>
                  </a:avLst>
                </a:prstGeom>
                <a:gradFill flip="none" rotWithShape="1">
                  <a:gsLst>
                    <a:gs pos="0">
                      <a:srgbClr val="FF0000"/>
                    </a:gs>
                    <a:gs pos="56000">
                      <a:schemeClr val="accent2">
                        <a:lumMod val="60000"/>
                        <a:lumOff val="40000"/>
                      </a:schemeClr>
                    </a:gs>
                    <a:gs pos="83000">
                      <a:schemeClr val="accent4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ln w="127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sz="4000" b="1" dirty="0"/>
                </a:p>
              </p:txBody>
            </p:sp>
            <p:cxnSp>
              <p:nvCxnSpPr>
                <p:cNvPr id="85" name="直线连接符 39">
                  <a:extLst>
                    <a:ext uri="{FF2B5EF4-FFF2-40B4-BE49-F238E27FC236}">
                      <a16:creationId xmlns:a16="http://schemas.microsoft.com/office/drawing/2014/main" id="{A2373281-BD11-60D9-D348-CC1650938AD3}"/>
                    </a:ext>
                  </a:extLst>
                </p:cNvPr>
                <p:cNvCxnSpPr/>
                <p:nvPr>
                  <p:custDataLst>
                    <p:tags r:id="rId40"/>
                  </p:custDataLst>
                </p:nvPr>
              </p:nvCxnSpPr>
              <p:spPr>
                <a:xfrm>
                  <a:off x="3482975" y="1228725"/>
                  <a:ext cx="0" cy="382270"/>
                </a:xfrm>
                <a:prstGeom prst="line">
                  <a:avLst/>
                </a:prstGeom>
                <a:ln w="12700">
                  <a:headEnd type="triangle" w="sm" len="med"/>
                  <a:tailEnd type="triangle" w="sm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线连接符 40">
                  <a:extLst>
                    <a:ext uri="{FF2B5EF4-FFF2-40B4-BE49-F238E27FC236}">
                      <a16:creationId xmlns:a16="http://schemas.microsoft.com/office/drawing/2014/main" id="{67F114A5-1974-D441-87E4-2234CF61CF16}"/>
                    </a:ext>
                  </a:extLst>
                </p:cNvPr>
                <p:cNvCxnSpPr/>
                <p:nvPr>
                  <p:custDataLst>
                    <p:tags r:id="rId41"/>
                  </p:custDataLst>
                </p:nvPr>
              </p:nvCxnSpPr>
              <p:spPr>
                <a:xfrm>
                  <a:off x="3482975" y="1618615"/>
                  <a:ext cx="0" cy="114935"/>
                </a:xfrm>
                <a:prstGeom prst="line">
                  <a:avLst/>
                </a:prstGeom>
                <a:ln w="12700">
                  <a:headEnd type="triangle" w="sm" len="sm"/>
                  <a:tailEnd type="triangle" w="sm" len="sm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直线连接符 41">
                  <a:extLst>
                    <a:ext uri="{FF2B5EF4-FFF2-40B4-BE49-F238E27FC236}">
                      <a16:creationId xmlns:a16="http://schemas.microsoft.com/office/drawing/2014/main" id="{B407EF46-51B8-8B5D-3F02-3E567888EA38}"/>
                    </a:ext>
                  </a:extLst>
                </p:cNvPr>
                <p:cNvCxnSpPr/>
                <p:nvPr>
                  <p:custDataLst>
                    <p:tags r:id="rId42"/>
                  </p:custDataLst>
                </p:nvPr>
              </p:nvCxnSpPr>
              <p:spPr>
                <a:xfrm>
                  <a:off x="3482975" y="1115060"/>
                  <a:ext cx="0" cy="114935"/>
                </a:xfrm>
                <a:prstGeom prst="line">
                  <a:avLst/>
                </a:prstGeom>
                <a:ln w="12700">
                  <a:headEnd type="triangle" w="sm" len="sm"/>
                  <a:tailEnd type="triangle" w="sm" len="sm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线连接符 42">
                  <a:extLst>
                    <a:ext uri="{FF2B5EF4-FFF2-40B4-BE49-F238E27FC236}">
                      <a16:creationId xmlns:a16="http://schemas.microsoft.com/office/drawing/2014/main" id="{FCD0FB6C-2CA1-46E2-5411-94BB2898743F}"/>
                    </a:ext>
                  </a:extLst>
                </p:cNvPr>
                <p:cNvCxnSpPr/>
                <p:nvPr>
                  <p:custDataLst>
                    <p:tags r:id="rId43"/>
                  </p:custDataLst>
                </p:nvPr>
              </p:nvCxnSpPr>
              <p:spPr>
                <a:xfrm>
                  <a:off x="3482975" y="1731010"/>
                  <a:ext cx="0" cy="1224280"/>
                </a:xfrm>
                <a:prstGeom prst="line">
                  <a:avLst/>
                </a:prstGeom>
                <a:ln w="12700">
                  <a:headEnd type="triangle" w="sm" len="med"/>
                  <a:tailEnd type="triangle" w="sm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线连接符 43">
                  <a:extLst>
                    <a:ext uri="{FF2B5EF4-FFF2-40B4-BE49-F238E27FC236}">
                      <a16:creationId xmlns:a16="http://schemas.microsoft.com/office/drawing/2014/main" id="{459F293D-F7E2-93B7-51A9-B2BCAE295C63}"/>
                    </a:ext>
                  </a:extLst>
                </p:cNvPr>
                <p:cNvCxnSpPr/>
                <p:nvPr>
                  <p:custDataLst>
                    <p:tags r:id="rId44"/>
                  </p:custDataLst>
                </p:nvPr>
              </p:nvCxnSpPr>
              <p:spPr>
                <a:xfrm>
                  <a:off x="3482975" y="3035300"/>
                  <a:ext cx="0" cy="153035"/>
                </a:xfrm>
                <a:prstGeom prst="line">
                  <a:avLst/>
                </a:prstGeom>
                <a:ln w="12700">
                  <a:headEnd type="triangle" w="sm" len="sm"/>
                  <a:tailEnd type="triangle" w="sm" len="sm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线连接符 44">
                  <a:extLst>
                    <a:ext uri="{FF2B5EF4-FFF2-40B4-BE49-F238E27FC236}">
                      <a16:creationId xmlns:a16="http://schemas.microsoft.com/office/drawing/2014/main" id="{EEFE46F2-47C9-F617-E01D-B47444FADCF5}"/>
                    </a:ext>
                  </a:extLst>
                </p:cNvPr>
                <p:cNvCxnSpPr/>
                <p:nvPr>
                  <p:custDataLst>
                    <p:tags r:id="rId45"/>
                  </p:custDataLst>
                </p:nvPr>
              </p:nvCxnSpPr>
              <p:spPr>
                <a:xfrm>
                  <a:off x="3482975" y="3187700"/>
                  <a:ext cx="0" cy="172085"/>
                </a:xfrm>
                <a:prstGeom prst="line">
                  <a:avLst/>
                </a:prstGeom>
                <a:ln w="12700">
                  <a:headEnd type="triangle" w="sm" len="sm"/>
                  <a:tailEnd type="triangle" w="sm" len="sm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线连接符 45">
                  <a:extLst>
                    <a:ext uri="{FF2B5EF4-FFF2-40B4-BE49-F238E27FC236}">
                      <a16:creationId xmlns:a16="http://schemas.microsoft.com/office/drawing/2014/main" id="{4F39E82A-6B8B-7651-7AF8-0204572BB6F8}"/>
                    </a:ext>
                  </a:extLst>
                </p:cNvPr>
                <p:cNvCxnSpPr/>
                <p:nvPr>
                  <p:custDataLst>
                    <p:tags r:id="rId46"/>
                  </p:custDataLst>
                </p:nvPr>
              </p:nvCxnSpPr>
              <p:spPr>
                <a:xfrm>
                  <a:off x="3482975" y="993775"/>
                  <a:ext cx="0" cy="114935"/>
                </a:xfrm>
                <a:prstGeom prst="line">
                  <a:avLst/>
                </a:prstGeom>
                <a:ln w="12700">
                  <a:headEnd type="triangle" w="sm" len="sm"/>
                  <a:tailEnd type="triangle" w="sm" len="sm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92" name="文本框 91">
                  <a:extLst>
                    <a:ext uri="{FF2B5EF4-FFF2-40B4-BE49-F238E27FC236}">
                      <a16:creationId xmlns:a16="http://schemas.microsoft.com/office/drawing/2014/main" id="{E2121438-FAFE-D0CC-A482-8437CE0179A2}"/>
                    </a:ext>
                  </a:extLst>
                </p:cNvPr>
                <p:cNvSpPr txBox="1"/>
                <p:nvPr>
                  <p:custDataLst>
                    <p:tags r:id="rId47"/>
                  </p:custDataLst>
                </p:nvPr>
              </p:nvSpPr>
              <p:spPr>
                <a:xfrm>
                  <a:off x="477823" y="3016931"/>
                  <a:ext cx="744221" cy="3371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ea"/>
                    </a:rPr>
                    <a:t>Anode</a:t>
                  </a:r>
                </a:p>
              </p:txBody>
            </p:sp>
            <p:sp>
              <p:nvSpPr>
                <p:cNvPr id="93" name="文本框 92">
                  <a:extLst>
                    <a:ext uri="{FF2B5EF4-FFF2-40B4-BE49-F238E27FC236}">
                      <a16:creationId xmlns:a16="http://schemas.microsoft.com/office/drawing/2014/main" id="{71902D56-625C-D3EC-47DE-9FFA7520A6CD}"/>
                    </a:ext>
                  </a:extLst>
                </p:cNvPr>
                <p:cNvSpPr txBox="1"/>
                <p:nvPr>
                  <p:custDataLst>
                    <p:tags r:id="rId48"/>
                  </p:custDataLst>
                </p:nvPr>
              </p:nvSpPr>
              <p:spPr>
                <a:xfrm>
                  <a:off x="520065" y="1668780"/>
                  <a:ext cx="1139825" cy="3371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ea"/>
                    </a:rPr>
                    <a:t>Quartz</a:t>
                  </a:r>
                </a:p>
              </p:txBody>
            </p:sp>
          </p:grpSp>
          <p:cxnSp>
            <p:nvCxnSpPr>
              <p:cNvPr id="45" name="直接箭头连接符 109">
                <a:extLst>
                  <a:ext uri="{FF2B5EF4-FFF2-40B4-BE49-F238E27FC236}">
                    <a16:creationId xmlns:a16="http://schemas.microsoft.com/office/drawing/2014/main" id="{150F3D67-D105-29A0-7966-7CD2899820BA}"/>
                  </a:ext>
                </a:extLst>
              </p:cNvPr>
              <p:cNvCxnSpPr>
                <a:cxnSpLocks noChangeAspect="1"/>
              </p:cNvCxnSpPr>
              <p:nvPr>
                <p:custDataLst>
                  <p:tags r:id="rId1"/>
                </p:custDataLst>
              </p:nvPr>
            </p:nvCxnSpPr>
            <p:spPr>
              <a:xfrm flipH="1">
                <a:off x="2321895" y="807720"/>
                <a:ext cx="527050" cy="2747645"/>
              </a:xfrm>
              <a:prstGeom prst="straightConnector1">
                <a:avLst/>
              </a:prstGeom>
              <a:ln w="31750" cap="rnd">
                <a:solidFill>
                  <a:srgbClr val="C00000"/>
                </a:solidFill>
                <a:prstDash val="sysDot"/>
                <a:round/>
                <a:headEnd type="none" w="med" len="med"/>
                <a:tailEnd type="stealth" w="med" len="lg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166" name="文本框 165">
              <a:extLst>
                <a:ext uri="{FF2B5EF4-FFF2-40B4-BE49-F238E27FC236}">
                  <a16:creationId xmlns:a16="http://schemas.microsoft.com/office/drawing/2014/main" id="{B53D8D52-4101-F9E3-A68A-0F8BD4256515}"/>
                </a:ext>
              </a:extLst>
            </p:cNvPr>
            <p:cNvSpPr txBox="1"/>
            <p:nvPr/>
          </p:nvSpPr>
          <p:spPr>
            <a:xfrm>
              <a:off x="11004383" y="5069685"/>
              <a:ext cx="689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/>
                <a:t>105mm</a:t>
              </a:r>
              <a:endParaRPr lang="zh-CN" altLang="en-US" sz="1200" dirty="0"/>
            </a:p>
          </p:txBody>
        </p:sp>
        <p:sp>
          <p:nvSpPr>
            <p:cNvPr id="168" name="文本框 167">
              <a:extLst>
                <a:ext uri="{FF2B5EF4-FFF2-40B4-BE49-F238E27FC236}">
                  <a16:creationId xmlns:a16="http://schemas.microsoft.com/office/drawing/2014/main" id="{761E4797-1800-FB78-B1CC-7E339427FEE2}"/>
                </a:ext>
              </a:extLst>
            </p:cNvPr>
            <p:cNvSpPr txBox="1"/>
            <p:nvPr/>
          </p:nvSpPr>
          <p:spPr>
            <a:xfrm>
              <a:off x="11001511" y="4110254"/>
              <a:ext cx="6078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/>
                <a:t>10mm</a:t>
              </a:r>
              <a:endParaRPr lang="zh-CN" altLang="en-US" sz="1200" dirty="0"/>
            </a:p>
          </p:txBody>
        </p:sp>
        <p:sp>
          <p:nvSpPr>
            <p:cNvPr id="170" name="文本框 169">
              <a:extLst>
                <a:ext uri="{FF2B5EF4-FFF2-40B4-BE49-F238E27FC236}">
                  <a16:creationId xmlns:a16="http://schemas.microsoft.com/office/drawing/2014/main" id="{0368998F-8533-21B1-61A6-FB684EAD1404}"/>
                </a:ext>
              </a:extLst>
            </p:cNvPr>
            <p:cNvSpPr txBox="1"/>
            <p:nvPr/>
          </p:nvSpPr>
          <p:spPr>
            <a:xfrm>
              <a:off x="11039749" y="4373605"/>
              <a:ext cx="5261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/>
                <a:t>3mm</a:t>
              </a:r>
              <a:endParaRPr lang="zh-CN" altLang="en-US" sz="1200" dirty="0"/>
            </a:p>
          </p:txBody>
        </p:sp>
      </p:grpSp>
      <p:grpSp>
        <p:nvGrpSpPr>
          <p:cNvPr id="171" name="组合 170">
            <a:extLst>
              <a:ext uri="{FF2B5EF4-FFF2-40B4-BE49-F238E27FC236}">
                <a16:creationId xmlns:a16="http://schemas.microsoft.com/office/drawing/2014/main" id="{4B5ADA30-C0ED-0D59-679A-2322382B8C52}"/>
              </a:ext>
            </a:extLst>
          </p:cNvPr>
          <p:cNvGrpSpPr/>
          <p:nvPr/>
        </p:nvGrpSpPr>
        <p:grpSpPr>
          <a:xfrm>
            <a:off x="4813758" y="935233"/>
            <a:ext cx="7243989" cy="3249893"/>
            <a:chOff x="4875224" y="157419"/>
            <a:chExt cx="7243989" cy="3249893"/>
          </a:xfrm>
        </p:grpSpPr>
        <p:grpSp>
          <p:nvGrpSpPr>
            <p:cNvPr id="172" name="组合 171">
              <a:extLst>
                <a:ext uri="{FF2B5EF4-FFF2-40B4-BE49-F238E27FC236}">
                  <a16:creationId xmlns:a16="http://schemas.microsoft.com/office/drawing/2014/main" id="{327541C6-4256-E18E-E47E-99FB6158F020}"/>
                </a:ext>
              </a:extLst>
            </p:cNvPr>
            <p:cNvGrpSpPr/>
            <p:nvPr/>
          </p:nvGrpSpPr>
          <p:grpSpPr>
            <a:xfrm>
              <a:off x="4875224" y="282390"/>
              <a:ext cx="7243989" cy="3124922"/>
              <a:chOff x="1906835" y="786367"/>
              <a:chExt cx="8304782" cy="3638504"/>
            </a:xfrm>
          </p:grpSpPr>
          <p:cxnSp>
            <p:nvCxnSpPr>
              <p:cNvPr id="176" name="直接连接符 175">
                <a:extLst>
                  <a:ext uri="{FF2B5EF4-FFF2-40B4-BE49-F238E27FC236}">
                    <a16:creationId xmlns:a16="http://schemas.microsoft.com/office/drawing/2014/main" id="{08DCB1A8-41BC-F5CC-E69E-01F3B79B23C2}"/>
                  </a:ext>
                </a:extLst>
              </p:cNvPr>
              <p:cNvCxnSpPr>
                <a:cxnSpLocks/>
                <a:stCxn id="178" idx="0"/>
              </p:cNvCxnSpPr>
              <p:nvPr/>
            </p:nvCxnSpPr>
            <p:spPr>
              <a:xfrm flipV="1">
                <a:off x="3064640" y="2358682"/>
                <a:ext cx="6719840" cy="1492592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任意多边形: 形状 176">
                <a:extLst>
                  <a:ext uri="{FF2B5EF4-FFF2-40B4-BE49-F238E27FC236}">
                    <a16:creationId xmlns:a16="http://schemas.microsoft.com/office/drawing/2014/main" id="{0AC4E530-48FD-90B2-F5CE-E19E7CA049F4}"/>
                  </a:ext>
                </a:extLst>
              </p:cNvPr>
              <p:cNvSpPr/>
              <p:nvPr/>
            </p:nvSpPr>
            <p:spPr>
              <a:xfrm>
                <a:off x="4237827" y="2947416"/>
                <a:ext cx="5186465" cy="902208"/>
              </a:xfrm>
              <a:custGeom>
                <a:avLst/>
                <a:gdLst>
                  <a:gd name="connsiteX0" fmla="*/ 0 w 5169408"/>
                  <a:gd name="connsiteY0" fmla="*/ 902208 h 902208"/>
                  <a:gd name="connsiteX1" fmla="*/ 0 w 5169408"/>
                  <a:gd name="connsiteY1" fmla="*/ 646176 h 902208"/>
                  <a:gd name="connsiteX2" fmla="*/ 1383792 w 5169408"/>
                  <a:gd name="connsiteY2" fmla="*/ 335280 h 902208"/>
                  <a:gd name="connsiteX3" fmla="*/ 3578352 w 5169408"/>
                  <a:gd name="connsiteY3" fmla="*/ 335280 h 902208"/>
                  <a:gd name="connsiteX4" fmla="*/ 3822192 w 5169408"/>
                  <a:gd name="connsiteY4" fmla="*/ 128016 h 902208"/>
                  <a:gd name="connsiteX5" fmla="*/ 5065776 w 5169408"/>
                  <a:gd name="connsiteY5" fmla="*/ 128016 h 902208"/>
                  <a:gd name="connsiteX6" fmla="*/ 5065776 w 5169408"/>
                  <a:gd name="connsiteY6" fmla="*/ 0 h 902208"/>
                  <a:gd name="connsiteX7" fmla="*/ 5169408 w 5169408"/>
                  <a:gd name="connsiteY7" fmla="*/ 0 h 902208"/>
                  <a:gd name="connsiteX8" fmla="*/ 5169408 w 5169408"/>
                  <a:gd name="connsiteY8" fmla="*/ 902208 h 902208"/>
                  <a:gd name="connsiteX9" fmla="*/ 0 w 5169408"/>
                  <a:gd name="connsiteY9" fmla="*/ 902208 h 90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169408" h="902208">
                    <a:moveTo>
                      <a:pt x="0" y="902208"/>
                    </a:moveTo>
                    <a:lnTo>
                      <a:pt x="0" y="646176"/>
                    </a:lnTo>
                    <a:lnTo>
                      <a:pt x="1383792" y="335280"/>
                    </a:lnTo>
                    <a:lnTo>
                      <a:pt x="3578352" y="335280"/>
                    </a:lnTo>
                    <a:lnTo>
                      <a:pt x="3822192" y="128016"/>
                    </a:lnTo>
                    <a:lnTo>
                      <a:pt x="5065776" y="128016"/>
                    </a:lnTo>
                    <a:lnTo>
                      <a:pt x="5065776" y="0"/>
                    </a:lnTo>
                    <a:lnTo>
                      <a:pt x="5169408" y="0"/>
                    </a:lnTo>
                    <a:lnTo>
                      <a:pt x="5169408" y="902208"/>
                    </a:lnTo>
                    <a:lnTo>
                      <a:pt x="0" y="902208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任意多边形: 形状 177">
                <a:extLst>
                  <a:ext uri="{FF2B5EF4-FFF2-40B4-BE49-F238E27FC236}">
                    <a16:creationId xmlns:a16="http://schemas.microsoft.com/office/drawing/2014/main" id="{6AEEEEFA-384E-5283-3458-5B52B2E35BA8}"/>
                  </a:ext>
                </a:extLst>
              </p:cNvPr>
              <p:cNvSpPr/>
              <p:nvPr/>
            </p:nvSpPr>
            <p:spPr>
              <a:xfrm>
                <a:off x="3064640" y="3579337"/>
                <a:ext cx="1164960" cy="271937"/>
              </a:xfrm>
              <a:custGeom>
                <a:avLst/>
                <a:gdLst>
                  <a:gd name="connsiteX0" fmla="*/ 0 w 1280160"/>
                  <a:gd name="connsiteY0" fmla="*/ 243840 h 243840"/>
                  <a:gd name="connsiteX1" fmla="*/ 1280160 w 1280160"/>
                  <a:gd name="connsiteY1" fmla="*/ 243840 h 243840"/>
                  <a:gd name="connsiteX2" fmla="*/ 1280160 w 1280160"/>
                  <a:gd name="connsiteY2" fmla="*/ 0 h 243840"/>
                  <a:gd name="connsiteX3" fmla="*/ 1097280 w 1280160"/>
                  <a:gd name="connsiteY3" fmla="*/ 0 h 243840"/>
                  <a:gd name="connsiteX4" fmla="*/ 1097280 w 1280160"/>
                  <a:gd name="connsiteY4" fmla="*/ 91440 h 243840"/>
                  <a:gd name="connsiteX5" fmla="*/ 281940 w 1280160"/>
                  <a:gd name="connsiteY5" fmla="*/ 213360 h 243840"/>
                  <a:gd name="connsiteX6" fmla="*/ 0 w 1280160"/>
                  <a:gd name="connsiteY6" fmla="*/ 213360 h 243840"/>
                  <a:gd name="connsiteX7" fmla="*/ 0 w 1280160"/>
                  <a:gd name="connsiteY7" fmla="*/ 243840 h 243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80160" h="243840">
                    <a:moveTo>
                      <a:pt x="0" y="243840"/>
                    </a:moveTo>
                    <a:lnTo>
                      <a:pt x="1280160" y="243840"/>
                    </a:lnTo>
                    <a:lnTo>
                      <a:pt x="1280160" y="0"/>
                    </a:lnTo>
                    <a:lnTo>
                      <a:pt x="1097280" y="0"/>
                    </a:lnTo>
                    <a:lnTo>
                      <a:pt x="1097280" y="91440"/>
                    </a:lnTo>
                    <a:lnTo>
                      <a:pt x="281940" y="213360"/>
                    </a:lnTo>
                    <a:lnTo>
                      <a:pt x="0" y="213360"/>
                    </a:lnTo>
                    <a:lnTo>
                      <a:pt x="0" y="243840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79" name="图片 178">
                <a:extLst>
                  <a:ext uri="{FF2B5EF4-FFF2-40B4-BE49-F238E27FC236}">
                    <a16:creationId xmlns:a16="http://schemas.microsoft.com/office/drawing/2014/main" id="{2BB9528F-F4FB-11F2-0F14-88465EBA56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8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1158" y="1020660"/>
                <a:ext cx="3686010" cy="1913592"/>
              </a:xfrm>
              <a:prstGeom prst="rect">
                <a:avLst/>
              </a:prstGeom>
            </p:spPr>
          </p:pic>
          <p:cxnSp>
            <p:nvCxnSpPr>
              <p:cNvPr id="180" name="直接连接符 179">
                <a:extLst>
                  <a:ext uri="{FF2B5EF4-FFF2-40B4-BE49-F238E27FC236}">
                    <a16:creationId xmlns:a16="http://schemas.microsoft.com/office/drawing/2014/main" id="{38B93865-FAED-F246-F914-AF48243732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7827" y="3846620"/>
                <a:ext cx="6779452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lgDashDot"/>
                <a:miter lim="800000"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81" name="矩形 180">
                <a:extLst>
                  <a:ext uri="{FF2B5EF4-FFF2-40B4-BE49-F238E27FC236}">
                    <a16:creationId xmlns:a16="http://schemas.microsoft.com/office/drawing/2014/main" id="{65CF427A-B40B-EEEC-65C9-D9EBC0895184}"/>
                  </a:ext>
                </a:extLst>
              </p:cNvPr>
              <p:cNvSpPr/>
              <p:nvPr/>
            </p:nvSpPr>
            <p:spPr>
              <a:xfrm>
                <a:off x="3064017" y="1673142"/>
                <a:ext cx="2782372" cy="60960"/>
              </a:xfrm>
              <a:prstGeom prst="rect">
                <a:avLst/>
              </a:prstGeom>
              <a:solidFill>
                <a:srgbClr val="FF8B8B"/>
              </a:solidFill>
              <a:ln w="12700" cap="flat" cmpd="sng" algn="ctr">
                <a:solidFill>
                  <a:srgbClr val="C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82" name="矩形 181">
                <a:extLst>
                  <a:ext uri="{FF2B5EF4-FFF2-40B4-BE49-F238E27FC236}">
                    <a16:creationId xmlns:a16="http://schemas.microsoft.com/office/drawing/2014/main" id="{4FD21ED8-F1F4-3CD3-C95C-93A731A3AC58}"/>
                  </a:ext>
                </a:extLst>
              </p:cNvPr>
              <p:cNvSpPr/>
              <p:nvPr/>
            </p:nvSpPr>
            <p:spPr>
              <a:xfrm>
                <a:off x="3064017" y="1894123"/>
                <a:ext cx="2782372" cy="60960"/>
              </a:xfrm>
              <a:prstGeom prst="rect">
                <a:avLst/>
              </a:prstGeom>
              <a:solidFill>
                <a:srgbClr val="FF8B8B"/>
              </a:solidFill>
              <a:ln w="12700" cap="flat" cmpd="sng" algn="ctr">
                <a:solidFill>
                  <a:srgbClr val="C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83" name="矩形 182">
                <a:extLst>
                  <a:ext uri="{FF2B5EF4-FFF2-40B4-BE49-F238E27FC236}">
                    <a16:creationId xmlns:a16="http://schemas.microsoft.com/office/drawing/2014/main" id="{A428DB9D-41B5-0B41-6EA5-D5361BF42F4E}"/>
                  </a:ext>
                </a:extLst>
              </p:cNvPr>
              <p:cNvSpPr/>
              <p:nvPr/>
            </p:nvSpPr>
            <p:spPr>
              <a:xfrm>
                <a:off x="3064017" y="1724957"/>
                <a:ext cx="2782372" cy="16726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C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84" name="组合 183">
                <a:extLst>
                  <a:ext uri="{FF2B5EF4-FFF2-40B4-BE49-F238E27FC236}">
                    <a16:creationId xmlns:a16="http://schemas.microsoft.com/office/drawing/2014/main" id="{201C153E-6437-FB18-5436-EA5706E8F622}"/>
                  </a:ext>
                </a:extLst>
              </p:cNvPr>
              <p:cNvGrpSpPr/>
              <p:nvPr/>
            </p:nvGrpSpPr>
            <p:grpSpPr>
              <a:xfrm rot="5400000">
                <a:off x="5328949" y="2355658"/>
                <a:ext cx="940338" cy="435293"/>
                <a:chOff x="5158740" y="4138423"/>
                <a:chExt cx="2457450" cy="281941"/>
              </a:xfrm>
            </p:grpSpPr>
            <p:sp>
              <p:nvSpPr>
                <p:cNvPr id="211" name="矩形 210">
                  <a:extLst>
                    <a:ext uri="{FF2B5EF4-FFF2-40B4-BE49-F238E27FC236}">
                      <a16:creationId xmlns:a16="http://schemas.microsoft.com/office/drawing/2014/main" id="{70AA77DF-44E2-9091-630A-5572298952CA}"/>
                    </a:ext>
                  </a:extLst>
                </p:cNvPr>
                <p:cNvSpPr/>
                <p:nvPr/>
              </p:nvSpPr>
              <p:spPr>
                <a:xfrm>
                  <a:off x="5158740" y="4138423"/>
                  <a:ext cx="2457450" cy="60960"/>
                </a:xfrm>
                <a:prstGeom prst="rect">
                  <a:avLst/>
                </a:prstGeom>
                <a:solidFill>
                  <a:srgbClr val="FF8B8B"/>
                </a:solidFill>
                <a:ln w="12700" cap="flat" cmpd="sng" algn="ctr">
                  <a:solidFill>
                    <a:srgbClr val="C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2" name="矩形 211">
                  <a:extLst>
                    <a:ext uri="{FF2B5EF4-FFF2-40B4-BE49-F238E27FC236}">
                      <a16:creationId xmlns:a16="http://schemas.microsoft.com/office/drawing/2014/main" id="{DCB4093E-95C3-944B-2124-7E7AD516F017}"/>
                    </a:ext>
                  </a:extLst>
                </p:cNvPr>
                <p:cNvSpPr/>
                <p:nvPr/>
              </p:nvSpPr>
              <p:spPr>
                <a:xfrm>
                  <a:off x="5158740" y="4359404"/>
                  <a:ext cx="2457450" cy="60960"/>
                </a:xfrm>
                <a:prstGeom prst="rect">
                  <a:avLst/>
                </a:prstGeom>
                <a:solidFill>
                  <a:srgbClr val="FF8B8B"/>
                </a:solidFill>
                <a:ln w="12700" cap="flat" cmpd="sng" algn="ctr">
                  <a:solidFill>
                    <a:srgbClr val="C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3" name="矩形 212">
                  <a:extLst>
                    <a:ext uri="{FF2B5EF4-FFF2-40B4-BE49-F238E27FC236}">
                      <a16:creationId xmlns:a16="http://schemas.microsoft.com/office/drawing/2014/main" id="{50D29E42-C2B3-7B7C-C86A-2F69CD09E3A9}"/>
                    </a:ext>
                  </a:extLst>
                </p:cNvPr>
                <p:cNvSpPr/>
                <p:nvPr/>
              </p:nvSpPr>
              <p:spPr>
                <a:xfrm>
                  <a:off x="5158740" y="4190238"/>
                  <a:ext cx="2457450" cy="167260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C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85" name="直接连接符 184">
                <a:extLst>
                  <a:ext uri="{FF2B5EF4-FFF2-40B4-BE49-F238E27FC236}">
                    <a16:creationId xmlns:a16="http://schemas.microsoft.com/office/drawing/2014/main" id="{04E4379C-4C2E-CA31-4071-65AF491240F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64017" y="1660666"/>
                <a:ext cx="6783262" cy="2185954"/>
              </a:xfrm>
              <a:prstGeom prst="line">
                <a:avLst/>
              </a:prstGeom>
              <a:noFill/>
              <a:ln w="12700" cap="flat" cmpd="sng" algn="ctr">
                <a:solidFill>
                  <a:srgbClr val="002060"/>
                </a:solidFill>
                <a:prstDash val="dashDot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6" name="直接箭头连接符 185">
                <a:extLst>
                  <a:ext uri="{FF2B5EF4-FFF2-40B4-BE49-F238E27FC236}">
                    <a16:creationId xmlns:a16="http://schemas.microsoft.com/office/drawing/2014/main" id="{C689A22C-EDD0-C915-E1AF-2142B0228E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26643" y="1980482"/>
                <a:ext cx="413191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headEnd type="none" w="med" len="med"/>
                <a:tailEnd type="triangle"/>
              </a:ln>
              <a:effectLst/>
            </p:spPr>
          </p:cxnSp>
          <p:cxnSp>
            <p:nvCxnSpPr>
              <p:cNvPr id="187" name="直接箭头连接符 186">
                <a:extLst>
                  <a:ext uri="{FF2B5EF4-FFF2-40B4-BE49-F238E27FC236}">
                    <a16:creationId xmlns:a16="http://schemas.microsoft.com/office/drawing/2014/main" id="{2B465815-23AF-3AF3-F260-0CF84E0DFB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26643" y="1670602"/>
                <a:ext cx="413191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headEnd type="none" w="med" len="med"/>
                <a:tailEnd type="triangle"/>
              </a:ln>
              <a:effectLst/>
            </p:spPr>
          </p:cxnSp>
          <p:cxnSp>
            <p:nvCxnSpPr>
              <p:cNvPr id="188" name="直接箭头连接符 187">
                <a:extLst>
                  <a:ext uri="{FF2B5EF4-FFF2-40B4-BE49-F238E27FC236}">
                    <a16:creationId xmlns:a16="http://schemas.microsoft.com/office/drawing/2014/main" id="{FD8044D5-739F-2144-2856-60E316AC3A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26643" y="1076242"/>
                <a:ext cx="413191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headEnd type="none" w="med" len="med"/>
                <a:tailEnd type="triangle"/>
              </a:ln>
              <a:effectLst/>
            </p:spPr>
          </p:cxnSp>
          <p:cxnSp>
            <p:nvCxnSpPr>
              <p:cNvPr id="189" name="直接箭头连接符 188">
                <a:extLst>
                  <a:ext uri="{FF2B5EF4-FFF2-40B4-BE49-F238E27FC236}">
                    <a16:creationId xmlns:a16="http://schemas.microsoft.com/office/drawing/2014/main" id="{40D5EA31-3CBF-4EFF-24C0-3F8F02B507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26643" y="926334"/>
                <a:ext cx="413191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headEnd type="none" w="med" len="med"/>
                <a:tailEnd type="triangle"/>
              </a:ln>
              <a:effectLst/>
            </p:spPr>
          </p:cxnSp>
          <p:sp>
            <p:nvSpPr>
              <p:cNvPr id="190" name="文本框 189">
                <a:extLst>
                  <a:ext uri="{FF2B5EF4-FFF2-40B4-BE49-F238E27FC236}">
                    <a16:creationId xmlns:a16="http://schemas.microsoft.com/office/drawing/2014/main" id="{EA51972A-E5EA-990F-5DAA-7EEC9EABD70F}"/>
                  </a:ext>
                </a:extLst>
              </p:cNvPr>
              <p:cNvSpPr txBox="1"/>
              <p:nvPr/>
            </p:nvSpPr>
            <p:spPr>
              <a:xfrm>
                <a:off x="1906835" y="1844928"/>
                <a:ext cx="684803" cy="26161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85.1 cm</a:t>
                </a:r>
                <a:endParaRPr lang="zh-CN" altLang="en-US" sz="11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91" name="文本框 190">
                <a:extLst>
                  <a:ext uri="{FF2B5EF4-FFF2-40B4-BE49-F238E27FC236}">
                    <a16:creationId xmlns:a16="http://schemas.microsoft.com/office/drawing/2014/main" id="{9D9FD1C2-C432-C914-18F9-9EE4A2788C3D}"/>
                  </a:ext>
                </a:extLst>
              </p:cNvPr>
              <p:cNvSpPr txBox="1"/>
              <p:nvPr/>
            </p:nvSpPr>
            <p:spPr>
              <a:xfrm>
                <a:off x="2013087" y="1539797"/>
                <a:ext cx="567784" cy="26161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95 cm</a:t>
                </a:r>
                <a:endParaRPr lang="zh-CN" altLang="en-US" sz="11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92" name="文本框 191">
                <a:extLst>
                  <a:ext uri="{FF2B5EF4-FFF2-40B4-BE49-F238E27FC236}">
                    <a16:creationId xmlns:a16="http://schemas.microsoft.com/office/drawing/2014/main" id="{6574638F-0084-1288-C045-9A7328136561}"/>
                  </a:ext>
                </a:extLst>
              </p:cNvPr>
              <p:cNvSpPr txBox="1"/>
              <p:nvPr/>
            </p:nvSpPr>
            <p:spPr>
              <a:xfrm>
                <a:off x="2013087" y="942115"/>
                <a:ext cx="646331" cy="26161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131 cm</a:t>
                </a:r>
                <a:endParaRPr lang="zh-CN" altLang="en-US" sz="11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93" name="文本框 192">
                <a:extLst>
                  <a:ext uri="{FF2B5EF4-FFF2-40B4-BE49-F238E27FC236}">
                    <a16:creationId xmlns:a16="http://schemas.microsoft.com/office/drawing/2014/main" id="{EF663683-1B0C-19B3-3E7A-2782BC7C9ABC}"/>
                  </a:ext>
                </a:extLst>
              </p:cNvPr>
              <p:cNvSpPr txBox="1"/>
              <p:nvPr/>
            </p:nvSpPr>
            <p:spPr>
              <a:xfrm>
                <a:off x="1929110" y="786367"/>
                <a:ext cx="728084" cy="26161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~135 cm</a:t>
                </a:r>
                <a:endParaRPr lang="zh-CN" altLang="en-US" sz="11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cxnSp>
            <p:nvCxnSpPr>
              <p:cNvPr id="194" name="直接箭头连接符 193">
                <a:extLst>
                  <a:ext uri="{FF2B5EF4-FFF2-40B4-BE49-F238E27FC236}">
                    <a16:creationId xmlns:a16="http://schemas.microsoft.com/office/drawing/2014/main" id="{7C94612E-9E72-C051-6AFE-452C818850B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69280" y="3064612"/>
                <a:ext cx="0" cy="97200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headEnd type="none" w="med" len="med"/>
                <a:tailEnd type="triangle"/>
              </a:ln>
              <a:effectLst/>
            </p:spPr>
          </p:cxnSp>
          <p:cxnSp>
            <p:nvCxnSpPr>
              <p:cNvPr id="195" name="直接箭头连接符 194">
                <a:extLst>
                  <a:ext uri="{FF2B5EF4-FFF2-40B4-BE49-F238E27FC236}">
                    <a16:creationId xmlns:a16="http://schemas.microsoft.com/office/drawing/2014/main" id="{F328FC6D-B3E6-42D1-9AAB-9C39E5163C0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38593" y="3064612"/>
                <a:ext cx="0" cy="97200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headEnd type="none" w="med" len="med"/>
                <a:tailEnd type="triangle"/>
              </a:ln>
              <a:effectLst/>
            </p:spPr>
          </p:cxnSp>
          <p:sp>
            <p:nvSpPr>
              <p:cNvPr id="196" name="文本框 195">
                <a:extLst>
                  <a:ext uri="{FF2B5EF4-FFF2-40B4-BE49-F238E27FC236}">
                    <a16:creationId xmlns:a16="http://schemas.microsoft.com/office/drawing/2014/main" id="{63CAB9B8-05B6-356B-8732-D2557309CB69}"/>
                  </a:ext>
                </a:extLst>
              </p:cNvPr>
              <p:cNvSpPr txBox="1"/>
              <p:nvPr/>
            </p:nvSpPr>
            <p:spPr>
              <a:xfrm rot="5400000">
                <a:off x="5159281" y="3961116"/>
                <a:ext cx="646331" cy="26161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solidFill>
                      <a:srgbClr val="FF0000"/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144 cm</a:t>
                </a:r>
                <a:endParaRPr lang="zh-CN" altLang="en-US" sz="1100" dirty="0">
                  <a:solidFill>
                    <a:srgbClr val="FF0000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97" name="文本框 196">
                <a:extLst>
                  <a:ext uri="{FF2B5EF4-FFF2-40B4-BE49-F238E27FC236}">
                    <a16:creationId xmlns:a16="http://schemas.microsoft.com/office/drawing/2014/main" id="{0DF433F8-68E9-C445-FE59-212E63448C75}"/>
                  </a:ext>
                </a:extLst>
              </p:cNvPr>
              <p:cNvSpPr txBox="1"/>
              <p:nvPr/>
            </p:nvSpPr>
            <p:spPr>
              <a:xfrm rot="5400000">
                <a:off x="5646542" y="3970901"/>
                <a:ext cx="646331" cy="26161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solidFill>
                      <a:srgbClr val="FF0000"/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164 cm</a:t>
                </a:r>
                <a:endParaRPr lang="zh-CN" altLang="en-US" sz="1100" dirty="0">
                  <a:solidFill>
                    <a:srgbClr val="FF0000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98" name="文本框 197">
                <a:extLst>
                  <a:ext uri="{FF2B5EF4-FFF2-40B4-BE49-F238E27FC236}">
                    <a16:creationId xmlns:a16="http://schemas.microsoft.com/office/drawing/2014/main" id="{3C9A83D9-8D32-90A4-5C1E-735C9EA1F319}"/>
                  </a:ext>
                </a:extLst>
              </p:cNvPr>
              <p:cNvSpPr txBox="1"/>
              <p:nvPr/>
            </p:nvSpPr>
            <p:spPr>
              <a:xfrm>
                <a:off x="3809583" y="1605441"/>
                <a:ext cx="702386" cy="465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prstClr val="black"/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PID</a:t>
                </a:r>
                <a:endParaRPr lang="zh-CN" altLang="en-US" sz="2000" b="1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99" name="文本框 198">
                <a:extLst>
                  <a:ext uri="{FF2B5EF4-FFF2-40B4-BE49-F238E27FC236}">
                    <a16:creationId xmlns:a16="http://schemas.microsoft.com/office/drawing/2014/main" id="{081A22B9-FCE3-3A0D-2674-61A4E9461F3E}"/>
                  </a:ext>
                </a:extLst>
              </p:cNvPr>
              <p:cNvSpPr txBox="1"/>
              <p:nvPr/>
            </p:nvSpPr>
            <p:spPr>
              <a:xfrm rot="5400000">
                <a:off x="5478264" y="2410889"/>
                <a:ext cx="713360" cy="4587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prstClr val="black"/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PID</a:t>
                </a:r>
                <a:endParaRPr lang="zh-CN" altLang="en-US" sz="2000" b="1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00" name="文本框 199">
                <a:extLst>
                  <a:ext uri="{FF2B5EF4-FFF2-40B4-BE49-F238E27FC236}">
                    <a16:creationId xmlns:a16="http://schemas.microsoft.com/office/drawing/2014/main" id="{4D7E5218-B4C0-54F3-B1D3-96B6B3AD0CCB}"/>
                  </a:ext>
                </a:extLst>
              </p:cNvPr>
              <p:cNvSpPr txBox="1"/>
              <p:nvPr/>
            </p:nvSpPr>
            <p:spPr>
              <a:xfrm>
                <a:off x="3483238" y="1171968"/>
                <a:ext cx="1466004" cy="465868"/>
              </a:xfrm>
              <a:prstGeom prst="rect">
                <a:avLst/>
              </a:prstGeom>
              <a:solidFill>
                <a:sysClr val="window" lastClr="FFFFFF">
                  <a:alpha val="70000"/>
                </a:sys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ECAL</a:t>
                </a: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01" name="任意多边形: 形状 200">
                <a:extLst>
                  <a:ext uri="{FF2B5EF4-FFF2-40B4-BE49-F238E27FC236}">
                    <a16:creationId xmlns:a16="http://schemas.microsoft.com/office/drawing/2014/main" id="{91632900-68AB-8E24-EDCD-9339AB429832}"/>
                  </a:ext>
                </a:extLst>
              </p:cNvPr>
              <p:cNvSpPr/>
              <p:nvPr/>
            </p:nvSpPr>
            <p:spPr>
              <a:xfrm>
                <a:off x="3060830" y="1977390"/>
                <a:ext cx="2468880" cy="1451610"/>
              </a:xfrm>
              <a:custGeom>
                <a:avLst/>
                <a:gdLst>
                  <a:gd name="connsiteX0" fmla="*/ 0 w 2468880"/>
                  <a:gd name="connsiteY0" fmla="*/ 0 h 1451610"/>
                  <a:gd name="connsiteX1" fmla="*/ 2468880 w 2468880"/>
                  <a:gd name="connsiteY1" fmla="*/ 0 h 1451610"/>
                  <a:gd name="connsiteX2" fmla="*/ 2221230 w 2468880"/>
                  <a:gd name="connsiteY2" fmla="*/ 1146810 h 1451610"/>
                  <a:gd name="connsiteX3" fmla="*/ 1242060 w 2468880"/>
                  <a:gd name="connsiteY3" fmla="*/ 1451610 h 1451610"/>
                  <a:gd name="connsiteX4" fmla="*/ 7620 w 2468880"/>
                  <a:gd name="connsiteY4" fmla="*/ 1451610 h 1451610"/>
                  <a:gd name="connsiteX5" fmla="*/ 0 w 2468880"/>
                  <a:gd name="connsiteY5" fmla="*/ 0 h 145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68880" h="1451610">
                    <a:moveTo>
                      <a:pt x="0" y="0"/>
                    </a:moveTo>
                    <a:lnTo>
                      <a:pt x="2468880" y="0"/>
                    </a:lnTo>
                    <a:lnTo>
                      <a:pt x="2221230" y="1146810"/>
                    </a:lnTo>
                    <a:lnTo>
                      <a:pt x="1242060" y="1451610"/>
                    </a:lnTo>
                    <a:lnTo>
                      <a:pt x="7620" y="14516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DBED"/>
              </a:solidFill>
              <a:ln>
                <a:solidFill>
                  <a:srgbClr val="07B1E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文本框 201">
                <a:extLst>
                  <a:ext uri="{FF2B5EF4-FFF2-40B4-BE49-F238E27FC236}">
                    <a16:creationId xmlns:a16="http://schemas.microsoft.com/office/drawing/2014/main" id="{6400309D-80A8-0D31-0C8D-30F25E4B53B5}"/>
                  </a:ext>
                </a:extLst>
              </p:cNvPr>
              <p:cNvSpPr txBox="1"/>
              <p:nvPr/>
            </p:nvSpPr>
            <p:spPr>
              <a:xfrm>
                <a:off x="3719239" y="2399576"/>
                <a:ext cx="882485" cy="465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prstClr val="black"/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MDC</a:t>
                </a:r>
                <a:endParaRPr lang="zh-CN" altLang="en-US" sz="2000" b="1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03" name="文本框 202">
                <a:extLst>
                  <a:ext uri="{FF2B5EF4-FFF2-40B4-BE49-F238E27FC236}">
                    <a16:creationId xmlns:a16="http://schemas.microsoft.com/office/drawing/2014/main" id="{5DB52C78-B186-1375-0B2A-1EA8B9556BBF}"/>
                  </a:ext>
                </a:extLst>
              </p:cNvPr>
              <p:cNvSpPr txBox="1"/>
              <p:nvPr/>
            </p:nvSpPr>
            <p:spPr>
              <a:xfrm>
                <a:off x="9589224" y="2360470"/>
                <a:ext cx="49084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15°</a:t>
                </a:r>
                <a:endParaRPr lang="zh-CN" altLang="en-US" sz="16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cxnSp>
            <p:nvCxnSpPr>
              <p:cNvPr id="204" name="直接箭头连接符 203">
                <a:extLst>
                  <a:ext uri="{FF2B5EF4-FFF2-40B4-BE49-F238E27FC236}">
                    <a16:creationId xmlns:a16="http://schemas.microsoft.com/office/drawing/2014/main" id="{05A6B8C4-BD0E-F247-BF26-CDA6A9B10E6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58378" y="3277992"/>
                <a:ext cx="1930846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headEnd type="none" w="med" len="med"/>
                <a:tailEnd type="triangle"/>
              </a:ln>
              <a:effectLst/>
            </p:spPr>
          </p:cxnSp>
          <p:sp>
            <p:nvSpPr>
              <p:cNvPr id="205" name="文本框 204">
                <a:extLst>
                  <a:ext uri="{FF2B5EF4-FFF2-40B4-BE49-F238E27FC236}">
                    <a16:creationId xmlns:a16="http://schemas.microsoft.com/office/drawing/2014/main" id="{562995E8-577F-9789-3C2A-3394B8D97083}"/>
                  </a:ext>
                </a:extLst>
              </p:cNvPr>
              <p:cNvSpPr txBox="1"/>
              <p:nvPr/>
            </p:nvSpPr>
            <p:spPr>
              <a:xfrm>
                <a:off x="9562080" y="3135109"/>
                <a:ext cx="649537" cy="26161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~36 cm</a:t>
                </a:r>
                <a:endParaRPr lang="zh-CN" altLang="en-US" sz="11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cxnSp>
            <p:nvCxnSpPr>
              <p:cNvPr id="206" name="直接箭头连接符 205">
                <a:extLst>
                  <a:ext uri="{FF2B5EF4-FFF2-40B4-BE49-F238E27FC236}">
                    <a16:creationId xmlns:a16="http://schemas.microsoft.com/office/drawing/2014/main" id="{CA8DB5C7-4183-3AEA-33B5-5345B44461C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752358" y="3076690"/>
                <a:ext cx="839176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headEnd type="none" w="med" len="med"/>
                <a:tailEnd type="triangle"/>
              </a:ln>
              <a:effectLst/>
            </p:spPr>
          </p:cxnSp>
          <p:sp>
            <p:nvSpPr>
              <p:cNvPr id="207" name="文本框 206">
                <a:extLst>
                  <a:ext uri="{FF2B5EF4-FFF2-40B4-BE49-F238E27FC236}">
                    <a16:creationId xmlns:a16="http://schemas.microsoft.com/office/drawing/2014/main" id="{87E726FA-342B-91C6-1A32-C6A1A9C99BB0}"/>
                  </a:ext>
                </a:extLst>
              </p:cNvPr>
              <p:cNvSpPr txBox="1"/>
              <p:nvPr/>
            </p:nvSpPr>
            <p:spPr>
              <a:xfrm>
                <a:off x="9564390" y="2933807"/>
                <a:ext cx="567784" cy="26161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48 cm</a:t>
                </a:r>
                <a:endParaRPr lang="zh-CN" altLang="en-US" sz="11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08" name="文本框 207">
                <a:extLst>
                  <a:ext uri="{FF2B5EF4-FFF2-40B4-BE49-F238E27FC236}">
                    <a16:creationId xmlns:a16="http://schemas.microsoft.com/office/drawing/2014/main" id="{46C49BF5-7BD3-99CC-3492-2881F165CF2E}"/>
                  </a:ext>
                </a:extLst>
              </p:cNvPr>
              <p:cNvSpPr txBox="1"/>
              <p:nvPr/>
            </p:nvSpPr>
            <p:spPr>
              <a:xfrm>
                <a:off x="7369771" y="3398136"/>
                <a:ext cx="6815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1" dirty="0"/>
                  <a:t>MDI</a:t>
                </a:r>
                <a:endParaRPr lang="zh-CN" altLang="en-US" sz="2000" b="1" dirty="0"/>
              </a:p>
            </p:txBody>
          </p:sp>
          <p:cxnSp>
            <p:nvCxnSpPr>
              <p:cNvPr id="209" name="直接箭头连接符 208">
                <a:extLst>
                  <a:ext uri="{FF2B5EF4-FFF2-40B4-BE49-F238E27FC236}">
                    <a16:creationId xmlns:a16="http://schemas.microsoft.com/office/drawing/2014/main" id="{0959F05E-1EE0-88E4-B282-313B483DF4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23095" y="2103135"/>
                <a:ext cx="3065044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headEnd type="none" w="med" len="med"/>
                <a:tailEnd type="triangle"/>
              </a:ln>
              <a:effectLst/>
            </p:spPr>
          </p:cxnSp>
          <p:sp>
            <p:nvSpPr>
              <p:cNvPr id="210" name="文本框 209">
                <a:extLst>
                  <a:ext uri="{FF2B5EF4-FFF2-40B4-BE49-F238E27FC236}">
                    <a16:creationId xmlns:a16="http://schemas.microsoft.com/office/drawing/2014/main" id="{513FDF6F-0AA9-C586-C145-A0925EC77EDD}"/>
                  </a:ext>
                </a:extLst>
              </p:cNvPr>
              <p:cNvSpPr txBox="1"/>
              <p:nvPr/>
            </p:nvSpPr>
            <p:spPr>
              <a:xfrm>
                <a:off x="2047916" y="1972330"/>
                <a:ext cx="567784" cy="26161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82 cm</a:t>
                </a:r>
                <a:endParaRPr lang="zh-CN" altLang="en-US" sz="11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73" name="直接连接符 172">
              <a:extLst>
                <a:ext uri="{FF2B5EF4-FFF2-40B4-BE49-F238E27FC236}">
                  <a16:creationId xmlns:a16="http://schemas.microsoft.com/office/drawing/2014/main" id="{66F7F6CF-3DEE-329E-B47A-2EA81C0AA8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50006" y="237499"/>
              <a:ext cx="3862734" cy="2644414"/>
            </a:xfrm>
            <a:prstGeom prst="line">
              <a:avLst/>
            </a:prstGeom>
            <a:noFill/>
            <a:ln w="12700" cap="flat" cmpd="sng" algn="ctr">
              <a:solidFill>
                <a:srgbClr val="002060"/>
              </a:solidFill>
              <a:prstDash val="dashDot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174" name="文本框 173">
              <a:extLst>
                <a:ext uri="{FF2B5EF4-FFF2-40B4-BE49-F238E27FC236}">
                  <a16:creationId xmlns:a16="http://schemas.microsoft.com/office/drawing/2014/main" id="{B6E00BF6-9569-3923-7088-E2648700228B}"/>
                </a:ext>
              </a:extLst>
            </p:cNvPr>
            <p:cNvSpPr txBox="1"/>
            <p:nvPr/>
          </p:nvSpPr>
          <p:spPr>
            <a:xfrm>
              <a:off x="11581957" y="1006588"/>
              <a:ext cx="4908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20°</a:t>
              </a:r>
              <a:endPara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75" name="文本框 174">
              <a:extLst>
                <a:ext uri="{FF2B5EF4-FFF2-40B4-BE49-F238E27FC236}">
                  <a16:creationId xmlns:a16="http://schemas.microsoft.com/office/drawing/2014/main" id="{65EDF142-53C3-0F38-CBD1-C5C017AB72AF}"/>
                </a:ext>
              </a:extLst>
            </p:cNvPr>
            <p:cNvSpPr txBox="1"/>
            <p:nvPr/>
          </p:nvSpPr>
          <p:spPr>
            <a:xfrm>
              <a:off x="9838704" y="157419"/>
              <a:ext cx="4908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30°</a:t>
              </a:r>
              <a:endPara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3465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B6A57-08E9-BC1F-5980-D1CC20E4A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930E33-31D3-8050-852F-37C627633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5" y="51227"/>
            <a:ext cx="9281616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/>
              <a:t>Simulation and Digitization</a:t>
            </a:r>
            <a:endParaRPr lang="zh-CN" altLang="en-US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ABB41A6-CAA0-A18A-0DAD-EAFA6BF1D5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8045" y="750627"/>
                <a:ext cx="4606954" cy="5661727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400" dirty="0"/>
                  <a:t>Parameter used in Geant4 Sim. :</a:t>
                </a:r>
              </a:p>
              <a:p>
                <a:pPr lvl="1"/>
                <a:r>
                  <a:rPr lang="en-US" altLang="zh-CN" sz="2000" dirty="0"/>
                  <a:t>Refractive Index</a:t>
                </a:r>
              </a:p>
              <a:p>
                <a:pPr lvl="1"/>
                <a:r>
                  <a:rPr lang="en-US" altLang="zh-CN" sz="2000" dirty="0"/>
                  <a:t>Absorption length</a:t>
                </a:r>
              </a:p>
              <a:p>
                <a:pPr lvl="1"/>
                <a:r>
                  <a:rPr lang="en-US" altLang="zh-CN" sz="2000" dirty="0"/>
                  <a:t>Quantum efficiency</a:t>
                </a:r>
              </a:p>
              <a:p>
                <a:pPr lvl="1"/>
                <a:r>
                  <a:rPr lang="en-US" altLang="zh-CN" sz="2000" dirty="0"/>
                  <a:t>Detection efficiency</a:t>
                </a:r>
                <a:endParaRPr lang="en-US" altLang="zh-CN" sz="2400" dirty="0"/>
              </a:p>
              <a:p>
                <a:endParaRPr lang="en-US" altLang="zh-CN" sz="2400" dirty="0"/>
              </a:p>
              <a:p>
                <a:r>
                  <a:rPr lang="en-US" altLang="zh-CN" sz="2400" dirty="0"/>
                  <a:t>Digi. :</a:t>
                </a:r>
              </a:p>
              <a:p>
                <a:pPr lvl="1"/>
                <a:r>
                  <a:rPr lang="en-US" altLang="zh-CN" sz="2000" dirty="0"/>
                  <a:t>Pixels are mostly 5mm square</a:t>
                </a:r>
                <a:endParaRPr lang="en-US" altLang="zh-CN" sz="1600" b="0" dirty="0"/>
              </a:p>
              <a:p>
                <a:pPr lvl="1"/>
                <a:r>
                  <a:rPr lang="en-US" altLang="zh-CN" sz="2000" dirty="0" err="1"/>
                  <a:t>Threshhold</a:t>
                </a:r>
                <a:r>
                  <a:rPr lang="en-US" altLang="zh-CN" sz="2000" dirty="0"/>
                  <a:t> efficiency: 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90%</m:t>
                    </m:r>
                  </m:oMath>
                </a14:m>
                <a:endParaRPr lang="en-US" altLang="zh-CN" sz="2000" dirty="0"/>
              </a:p>
              <a:p>
                <a:pPr lvl="1"/>
                <a:r>
                  <a:rPr lang="en-US" altLang="zh-CN" sz="2000" b="0" dirty="0"/>
                  <a:t>Dead time: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𝑛𝑠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CN" sz="2000" dirty="0"/>
              </a:p>
              <a:p>
                <a:pPr lvl="1"/>
                <a:r>
                  <a:rPr lang="en-US" altLang="zh-CN" sz="2000" dirty="0"/>
                  <a:t>Electronics noise : </a:t>
                </a:r>
              </a:p>
              <a:p>
                <a:pPr marL="914400" lvl="2" indent="0">
                  <a:buNone/>
                </a:pPr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~1.4×</m:t>
                    </m:r>
                    <m:sSup>
                      <m:sSup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𝐻𝑧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/(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𝑐ℎ𝑎𝑛𝑛𝑎𝑙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𝑡𝑟𝑖𝑔𝑔𝑒𝑟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1600" dirty="0"/>
              </a:p>
              <a:p>
                <a:pPr lvl="1"/>
                <a:endParaRPr lang="en-US" altLang="zh-CN" sz="2000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⋯⋯</m:t>
                    </m:r>
                  </m:oMath>
                </a14:m>
                <a:endParaRPr lang="en-US" altLang="zh-CN" sz="20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ABB41A6-CAA0-A18A-0DAD-EAFA6BF1D5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8045" y="750627"/>
                <a:ext cx="4606954" cy="5661727"/>
              </a:xfrm>
              <a:blipFill>
                <a:blip r:embed="rId2"/>
                <a:stretch>
                  <a:fillRect l="-1854" t="-1399" r="-19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6A613050-B0A3-26FB-FF82-F1C50F9160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7"/>
          <a:stretch>
            <a:fillRect/>
          </a:stretch>
        </p:blipFill>
        <p:spPr>
          <a:xfrm>
            <a:off x="4797338" y="692075"/>
            <a:ext cx="3550006" cy="27369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2D5A5DD-9C17-9264-A9C9-1C41D0B2B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344" y="692075"/>
            <a:ext cx="3736611" cy="2678373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A8BF2A23-56A6-DFA3-6CE8-823211B8CCB4}"/>
              </a:ext>
            </a:extLst>
          </p:cNvPr>
          <p:cNvGrpSpPr/>
          <p:nvPr/>
        </p:nvGrpSpPr>
        <p:grpSpPr>
          <a:xfrm>
            <a:off x="5405709" y="3891139"/>
            <a:ext cx="2996572" cy="2274786"/>
            <a:chOff x="5602406" y="2907308"/>
            <a:chExt cx="2996572" cy="2274786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2A283002-D7C8-CE78-2276-ADCE7508A74F}"/>
                </a:ext>
              </a:extLst>
            </p:cNvPr>
            <p:cNvGrpSpPr/>
            <p:nvPr/>
          </p:nvGrpSpPr>
          <p:grpSpPr>
            <a:xfrm>
              <a:off x="5602406" y="2907308"/>
              <a:ext cx="2996572" cy="1951295"/>
              <a:chOff x="5554639" y="3255326"/>
              <a:chExt cx="2996572" cy="1951295"/>
            </a:xfrm>
          </p:grpSpPr>
          <p:sp>
            <p:nvSpPr>
              <p:cNvPr id="11" name="流程图: 手动操作 10">
                <a:extLst>
                  <a:ext uri="{FF2B5EF4-FFF2-40B4-BE49-F238E27FC236}">
                    <a16:creationId xmlns:a16="http://schemas.microsoft.com/office/drawing/2014/main" id="{999A58CE-8039-E029-A2A0-84F6BDF20992}"/>
                  </a:ext>
                </a:extLst>
              </p:cNvPr>
              <p:cNvSpPr/>
              <p:nvPr/>
            </p:nvSpPr>
            <p:spPr>
              <a:xfrm>
                <a:off x="5554639" y="3255326"/>
                <a:ext cx="2996572" cy="1951295"/>
              </a:xfrm>
              <a:prstGeom prst="flowChartManualOperation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9F5C272B-2DA1-F3C9-1999-89BF42FDDFDD}"/>
                  </a:ext>
                </a:extLst>
              </p:cNvPr>
              <p:cNvCxnSpPr>
                <a:stCxn id="11" idx="0"/>
                <a:endCxn id="11" idx="2"/>
              </p:cNvCxnSpPr>
              <p:nvPr/>
            </p:nvCxnSpPr>
            <p:spPr>
              <a:xfrm>
                <a:off x="7052925" y="3255326"/>
                <a:ext cx="0" cy="1951295"/>
              </a:xfrm>
              <a:prstGeom prst="line">
                <a:avLst/>
              </a:prstGeom>
              <a:ln w="19050"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>
                <a:extLst>
                  <a:ext uri="{FF2B5EF4-FFF2-40B4-BE49-F238E27FC236}">
                    <a16:creationId xmlns:a16="http://schemas.microsoft.com/office/drawing/2014/main" id="{90CA12FB-7F90-581C-BA2A-4527C12E0F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52924" y="3546143"/>
                <a:ext cx="1395040" cy="9266"/>
              </a:xfrm>
              <a:prstGeom prst="line">
                <a:avLst/>
              </a:prstGeom>
              <a:ln w="19050"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>
                <a:extLst>
                  <a:ext uri="{FF2B5EF4-FFF2-40B4-BE49-F238E27FC236}">
                    <a16:creationId xmlns:a16="http://schemas.microsoft.com/office/drawing/2014/main" id="{93A41FB7-4CCD-1AE0-B96C-B27B1316B9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52924" y="3777018"/>
                <a:ext cx="1319977" cy="12677"/>
              </a:xfrm>
              <a:prstGeom prst="line">
                <a:avLst/>
              </a:prstGeom>
              <a:ln w="19050"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>
                <a:extLst>
                  <a:ext uri="{FF2B5EF4-FFF2-40B4-BE49-F238E27FC236}">
                    <a16:creationId xmlns:a16="http://schemas.microsoft.com/office/drawing/2014/main" id="{F4BD4838-1E6E-EA75-EAB3-17292B52A1E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372901" y="3546143"/>
                <a:ext cx="0" cy="243552"/>
              </a:xfrm>
              <a:prstGeom prst="line">
                <a:avLst/>
              </a:prstGeom>
              <a:ln w="19050"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8AAF99EE-310F-4455-8F09-A030BC864CF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290178" y="3555409"/>
                <a:ext cx="0" cy="243552"/>
              </a:xfrm>
              <a:prstGeom prst="line">
                <a:avLst/>
              </a:prstGeom>
              <a:ln w="19050"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5125468A-8DF5-EB4A-1F43-28F5C9A33ED5}"/>
                    </a:ext>
                  </a:extLst>
                </p:cNvPr>
                <p:cNvSpPr txBox="1"/>
                <p:nvPr/>
              </p:nvSpPr>
              <p:spPr>
                <a:xfrm>
                  <a:off x="6435189" y="4905095"/>
                  <a:ext cx="133100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𝑎𝑛𝑜𝑑𝑒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𝑝𝑙𝑎𝑛𝑒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5125468A-8DF5-EB4A-1F43-28F5C9A33E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5189" y="4905095"/>
                  <a:ext cx="1331005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3653" t="-2222" r="-5023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579901C2-752F-C223-0A9A-551C52D2C7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4078" y="3867839"/>
            <a:ext cx="3118832" cy="229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00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B130E-13BA-1E5D-DD7A-6D2F47BD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A61BFC-F9FD-FC5F-F051-25A8DDC47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5" y="51227"/>
            <a:ext cx="9281616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/>
              <a:t>Reconstruction</a:t>
            </a:r>
            <a:endParaRPr lang="zh-CN" altLang="en-US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05A08EF-084D-AACA-0926-F1133388B5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565" y="717461"/>
                <a:ext cx="6966273" cy="5935823"/>
              </a:xfrm>
            </p:spPr>
            <p:txBody>
              <a:bodyPr>
                <a:normAutofit/>
              </a:bodyPr>
              <a:lstStyle/>
              <a:p>
                <a:r>
                  <a:rPr lang="zh-CN" altLang="zh-CN" sz="2400" dirty="0"/>
                  <a:t>Algorithm Flow</a:t>
                </a:r>
                <a:r>
                  <a:rPr lang="en-US" altLang="zh-CN" sz="2400" dirty="0"/>
                  <a:t>:</a:t>
                </a:r>
              </a:p>
              <a:p>
                <a:endParaRPr lang="en-US" altLang="zh-CN" sz="2400" dirty="0"/>
              </a:p>
              <a:p>
                <a:endParaRPr lang="en-US" altLang="zh-CN" sz="2400" dirty="0"/>
              </a:p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𝑝𝑑𝑓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400" dirty="0"/>
                  <a:t> method:</a:t>
                </a:r>
              </a:p>
              <a:p>
                <a:pPr lvl="1"/>
                <a:r>
                  <a:rPr lang="en-US" altLang="zh-CN" sz="2000" dirty="0"/>
                  <a:t>Incorporate all relevant information</a:t>
                </a:r>
              </a:p>
              <a:p>
                <a:pPr marL="1200150" lvl="2" indent="-285750"/>
                <a14:m>
                  <m:oMath xmlns:m="http://schemas.openxmlformats.org/officeDocument/2006/math">
                    <m:r>
                      <a:rPr lang="zh-CN" altLang="en-US" sz="1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zh-CN" altLang="en-US" sz="1800" b="0" i="1" smtClean="0">
                        <a:latin typeface="Cambria Math" panose="02040503050406030204" pitchFamily="18" charset="0"/>
                      </a:rPr>
                      <m:t> &amp; </m:t>
                    </m:r>
                    <m:r>
                      <a:rPr lang="zh-CN" altLang="en-US" sz="18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altLang="zh-CN" sz="1800" b="0" i="1" dirty="0">
                  <a:latin typeface="Cambria Math" panose="02040503050406030204" pitchFamily="18" charset="0"/>
                </a:endParaRPr>
              </a:p>
              <a:p>
                <a:pPr marL="1200150" lvl="2" indent="-285750"/>
                <a14:m>
                  <m:oMath xmlns:m="http://schemas.openxmlformats.org/officeDocument/2006/math"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𝐸𝑓𝑓𝑖𝑐𝑖𝑒𝑛𝑐𝑦</m:t>
                    </m:r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𝑓𝑎𝑐𝑡𝑜𝑟𝑠</m:t>
                    </m:r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𝑄𝐸</m:t>
                    </m:r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𝑎𝑏𝑠𝑜𝑟𝑝𝑡𝑖𝑜𝑛</m:t>
                    </m:r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𝑙𝑒𝑛𝑔𝑡ℎ</m:t>
                    </m:r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𝑒𝑡𝑐</m:t>
                    </m:r>
                    <m:r>
                      <a:rPr lang="zh-CN" altLang="zh-CN" sz="1800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zh-CN" altLang="zh-CN" sz="1800" dirty="0"/>
              </a:p>
              <a:p>
                <a:pPr marL="1200150" lvl="2" indent="-285750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𝑑𝑥𝑑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den>
                    </m:f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𝜋𝛼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num>
                      <m:den>
                        <m:sSup>
                          <m:sSup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(1−</m:t>
                    </m:r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1800" i="1" dirty="0">
                  <a:latin typeface="Cambria Math" panose="02040503050406030204" pitchFamily="18" charset="0"/>
                </a:endParaRPr>
              </a:p>
              <a:p>
                <a:r>
                  <a:rPr lang="en-US" altLang="zh-CN" sz="2400" dirty="0"/>
                  <a:t>Maximum likelihood estimation</a:t>
                </a:r>
              </a:p>
              <a:p>
                <a:pPr lvl="1"/>
                <a:r>
                  <a:rPr lang="zh-CN" altLang="zh-CN" sz="2000" dirty="0"/>
                  <a:t>suppose the number of photons per pixel follows a Poisson distribution</a:t>
                </a:r>
                <a:r>
                  <a:rPr lang="en-US" altLang="zh-CN" sz="2000" dirty="0"/>
                  <a:t>.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zh-CN" sz="2000" b="0" i="1" dirty="0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CN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sz="200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bSup>
                      <m:f>
                        <m:f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⋅</m:t>
                          </m:r>
                          <m:sSubSup>
                            <m:sSubSup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</m:sSub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𝑝𝑑𝑓</m:t>
                      </m:r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CN" sz="2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altLang="zh-CN" sz="2000" dirty="0"/>
                  <a:t> for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zh-CN" sz="2000" dirty="0"/>
                  <a:t> signal pixels 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2000" dirty="0"/>
                  <a:t> for the rest. </a:t>
                </a:r>
              </a:p>
              <a:p>
                <a:pPr marL="457200" lvl="1" indent="0">
                  <a:buNone/>
                </a:pPr>
                <a:r>
                  <a:rPr lang="en-US" altLang="zh-CN" sz="2000" b="1" dirty="0"/>
                  <a:t>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2000" b="1" i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CN" sz="2000" b="1" i="0">
                            <a:latin typeface="Cambria Math" panose="02040503050406030204" pitchFamily="18" charset="0"/>
                          </a:rPr>
                          <m:t>𝐥𝐧</m:t>
                        </m:r>
                      </m:fName>
                      <m:e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</m:func>
                    <m:r>
                      <a:rPr lang="en-US" altLang="zh-CN" sz="2000" b="1" i="1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n-US" altLang="zh-CN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𝒑𝒆</m:t>
                        </m:r>
                      </m:sub>
                    </m:sSub>
                    <m:r>
                      <a:rPr lang="en-US" altLang="zh-CN" sz="2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000" b="1" i="1">
                        <a:latin typeface="Cambria Math" panose="02040503050406030204" pitchFamily="18" charset="0"/>
                      </a:rPr>
                      <m:t>𝒎𝒍𝒏</m:t>
                    </m:r>
                    <m:d>
                      <m:dPr>
                        <m:ctrlPr>
                          <a:rPr lang="en-US" altLang="zh-CN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𝒑𝒆</m:t>
                            </m:r>
                          </m:sub>
                        </m:sSub>
                      </m:e>
                    </m:d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𝜮</m:t>
                        </m:r>
                      </m:e>
                      <m:sub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𝒎</m:t>
                        </m:r>
                      </m:sup>
                    </m:sSubSup>
                    <m:r>
                      <a:rPr lang="en-US" altLang="zh-CN" sz="2000" b="1" i="1">
                        <a:latin typeface="Cambria Math" panose="02040503050406030204" pitchFamily="18" charset="0"/>
                      </a:rPr>
                      <m:t>𝒍𝒏</m:t>
                    </m:r>
                    <m:r>
                      <a:rPr lang="en-US" altLang="zh-CN" sz="2000" b="1" i="1">
                        <a:latin typeface="Cambria Math" panose="02040503050406030204" pitchFamily="18" charset="0"/>
                      </a:rPr>
                      <m:t>⁡[</m:t>
                    </m:r>
                    <m:r>
                      <a:rPr lang="en-US" altLang="zh-CN" sz="2000" b="1" i="1">
                        <a:latin typeface="Cambria Math" panose="02040503050406030204" pitchFamily="18" charset="0"/>
                      </a:rPr>
                      <m:t>𝒑𝒅𝒇</m:t>
                    </m:r>
                    <m:d>
                      <m:dPr>
                        <m:ctrlPr>
                          <a:rPr lang="en-US" altLang="zh-CN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en-US" altLang="zh-CN" sz="2000" b="1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CN" sz="2000" b="1" dirty="0"/>
              </a:p>
              <a:p>
                <a:pPr marL="457200" lvl="1" indent="0">
                  <a:buNone/>
                </a:pPr>
                <a:endParaRPr lang="en-US" altLang="zh-CN" sz="20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05A08EF-084D-AACA-0926-F1133388B5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565" y="717461"/>
                <a:ext cx="6966273" cy="5935823"/>
              </a:xfrm>
              <a:blipFill>
                <a:blip r:embed="rId2"/>
                <a:stretch>
                  <a:fillRect l="-1137" t="-13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>
            <a:extLst>
              <a:ext uri="{FF2B5EF4-FFF2-40B4-BE49-F238E27FC236}">
                <a16:creationId xmlns:a16="http://schemas.microsoft.com/office/drawing/2014/main" id="{56201D58-CF47-DABD-A7F0-D1B32769182A}"/>
              </a:ext>
            </a:extLst>
          </p:cNvPr>
          <p:cNvGrpSpPr/>
          <p:nvPr/>
        </p:nvGrpSpPr>
        <p:grpSpPr>
          <a:xfrm>
            <a:off x="7424253" y="0"/>
            <a:ext cx="4176345" cy="5028226"/>
            <a:chOff x="6280595" y="125897"/>
            <a:chExt cx="5927093" cy="6250019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D0707C88-093C-027B-3B09-DDD0B7888ACF}"/>
                </a:ext>
              </a:extLst>
            </p:cNvPr>
            <p:cNvGrpSpPr/>
            <p:nvPr/>
          </p:nvGrpSpPr>
          <p:grpSpPr>
            <a:xfrm>
              <a:off x="6280595" y="125897"/>
              <a:ext cx="5927093" cy="6250019"/>
              <a:chOff x="6280595" y="125897"/>
              <a:chExt cx="5927093" cy="6250019"/>
            </a:xfrm>
          </p:grpSpPr>
          <p:grpSp>
            <p:nvGrpSpPr>
              <p:cNvPr id="34" name="组合 33">
                <a:extLst>
                  <a:ext uri="{FF2B5EF4-FFF2-40B4-BE49-F238E27FC236}">
                    <a16:creationId xmlns:a16="http://schemas.microsoft.com/office/drawing/2014/main" id="{B753F186-9940-7745-20E1-6F074652A3E2}"/>
                  </a:ext>
                </a:extLst>
              </p:cNvPr>
              <p:cNvGrpSpPr/>
              <p:nvPr/>
            </p:nvGrpSpPr>
            <p:grpSpPr>
              <a:xfrm>
                <a:off x="6280595" y="125897"/>
                <a:ext cx="5883973" cy="6082749"/>
                <a:chOff x="5695978" y="1212575"/>
                <a:chExt cx="5883973" cy="6082749"/>
              </a:xfrm>
            </p:grpSpPr>
            <p:sp>
              <p:nvSpPr>
                <p:cNvPr id="51" name="平行四边形 50">
                  <a:extLst>
                    <a:ext uri="{FF2B5EF4-FFF2-40B4-BE49-F238E27FC236}">
                      <a16:creationId xmlns:a16="http://schemas.microsoft.com/office/drawing/2014/main" id="{B6AB69F1-EF57-0E30-66CF-38E5DE37F37A}"/>
                    </a:ext>
                  </a:extLst>
                </p:cNvPr>
                <p:cNvSpPr/>
                <p:nvPr/>
              </p:nvSpPr>
              <p:spPr>
                <a:xfrm rot="5400000">
                  <a:off x="6457117" y="2812775"/>
                  <a:ext cx="6082749" cy="2882349"/>
                </a:xfrm>
                <a:prstGeom prst="parallelogram">
                  <a:avLst>
                    <a:gd name="adj" fmla="val 36278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cxnSp>
              <p:nvCxnSpPr>
                <p:cNvPr id="52" name="直接箭头连接符 51">
                  <a:extLst>
                    <a:ext uri="{FF2B5EF4-FFF2-40B4-BE49-F238E27FC236}">
                      <a16:creationId xmlns:a16="http://schemas.microsoft.com/office/drawing/2014/main" id="{1DDE7707-8B94-7694-81AC-3557A1F061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57320" y="4664766"/>
                  <a:ext cx="3326295" cy="1225825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直接箭头连接符 52">
                  <a:extLst>
                    <a:ext uri="{FF2B5EF4-FFF2-40B4-BE49-F238E27FC236}">
                      <a16:creationId xmlns:a16="http://schemas.microsoft.com/office/drawing/2014/main" id="{109DFDCA-CAED-D688-EEA8-08B429D0FE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057318" y="1431235"/>
                  <a:ext cx="2" cy="323353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4" name="文本框 53">
                      <a:extLst>
                        <a:ext uri="{FF2B5EF4-FFF2-40B4-BE49-F238E27FC236}">
                          <a16:creationId xmlns:a16="http://schemas.microsoft.com/office/drawing/2014/main" id="{C747097E-69AE-A615-DAD1-CFCD454D4C3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758363" y="1431235"/>
                      <a:ext cx="192938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12" name="文本框 11">
                      <a:extLst>
                        <a:ext uri="{FF2B5EF4-FFF2-40B4-BE49-F238E27FC236}">
                          <a16:creationId xmlns:a16="http://schemas.microsoft.com/office/drawing/2014/main" id="{99ECD9DD-83A3-DEE6-3CD2-4770E2A37B1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758363" y="1431235"/>
                      <a:ext cx="192938" cy="276999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15625" r="-937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5" name="文本框 54">
                      <a:extLst>
                        <a:ext uri="{FF2B5EF4-FFF2-40B4-BE49-F238E27FC236}">
                          <a16:creationId xmlns:a16="http://schemas.microsoft.com/office/drawing/2014/main" id="{BF826447-1465-A073-5F9B-B7EC05CF103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383615" y="5890591"/>
                      <a:ext cx="19633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13" name="文本框 12">
                      <a:extLst>
                        <a:ext uri="{FF2B5EF4-FFF2-40B4-BE49-F238E27FC236}">
                          <a16:creationId xmlns:a16="http://schemas.microsoft.com/office/drawing/2014/main" id="{F30277C3-A990-1D9E-5852-665053B0891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383615" y="5890591"/>
                      <a:ext cx="196336" cy="276999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l="-28125" r="-25000" b="-2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56" name="直接箭头连接符 55">
                  <a:extLst>
                    <a:ext uri="{FF2B5EF4-FFF2-40B4-BE49-F238E27FC236}">
                      <a16:creationId xmlns:a16="http://schemas.microsoft.com/office/drawing/2014/main" id="{C1FE295C-1B7B-F2E5-3FF3-D05E626413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723315" y="4661872"/>
                  <a:ext cx="2322104" cy="135053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7" name="文本框 56">
                      <a:extLst>
                        <a:ext uri="{FF2B5EF4-FFF2-40B4-BE49-F238E27FC236}">
                          <a16:creationId xmlns:a16="http://schemas.microsoft.com/office/drawing/2014/main" id="{5E46FB84-40D1-7526-FA94-4749F497D53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695978" y="5623096"/>
                      <a:ext cx="178702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16" name="文本框 15">
                      <a:extLst>
                        <a:ext uri="{FF2B5EF4-FFF2-40B4-BE49-F238E27FC236}">
                          <a16:creationId xmlns:a16="http://schemas.microsoft.com/office/drawing/2014/main" id="{2159D9C7-C76E-1048-2C8C-2A37A15AA23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95978" y="5623096"/>
                      <a:ext cx="178702" cy="276999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l="-17241" r="-1379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35" name="直接箭头连接符 34">
                <a:extLst>
                  <a:ext uri="{FF2B5EF4-FFF2-40B4-BE49-F238E27FC236}">
                    <a16:creationId xmlns:a16="http://schemas.microsoft.com/office/drawing/2014/main" id="{B039566C-FE4F-44AC-A2DF-19322E177E4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16289" y="2876822"/>
                <a:ext cx="3070140" cy="2566912"/>
              </a:xfrm>
              <a:prstGeom prst="straightConnector1">
                <a:avLst/>
              </a:prstGeom>
              <a:ln w="28575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箭头连接符 35">
                <a:extLst>
                  <a:ext uri="{FF2B5EF4-FFF2-40B4-BE49-F238E27FC236}">
                    <a16:creationId xmlns:a16="http://schemas.microsoft.com/office/drawing/2014/main" id="{DB723AAB-662D-C0EC-37B8-3E8FDB4F18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87189" y="3595372"/>
                <a:ext cx="3107206" cy="184836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prstDash val="sysDot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箭头连接符 36">
                <a:extLst>
                  <a:ext uri="{FF2B5EF4-FFF2-40B4-BE49-F238E27FC236}">
                    <a16:creationId xmlns:a16="http://schemas.microsoft.com/office/drawing/2014/main" id="{DB4E5957-CB44-7D09-8FDC-7A963009DB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27201" y="2020678"/>
                <a:ext cx="325508" cy="1087325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prstDash val="sysDot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箭头连接符 37">
                <a:extLst>
                  <a:ext uri="{FF2B5EF4-FFF2-40B4-BE49-F238E27FC236}">
                    <a16:creationId xmlns:a16="http://schemas.microsoft.com/office/drawing/2014/main" id="{E3779A1F-8836-2181-DEEF-0EB07614CD19}"/>
                  </a:ext>
                </a:extLst>
              </p:cNvPr>
              <p:cNvCxnSpPr>
                <a:cxnSpLocks/>
                <a:endCxn id="42" idx="7"/>
              </p:cNvCxnSpPr>
              <p:nvPr/>
            </p:nvCxnSpPr>
            <p:spPr>
              <a:xfrm flipV="1">
                <a:off x="6972492" y="1320437"/>
                <a:ext cx="3835684" cy="4161273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文本框 38">
                    <a:extLst>
                      <a:ext uri="{FF2B5EF4-FFF2-40B4-BE49-F238E27FC236}">
                        <a16:creationId xmlns:a16="http://schemas.microsoft.com/office/drawing/2014/main" id="{B8CE73A1-8F75-D00C-7761-F4C021C969DD}"/>
                      </a:ext>
                    </a:extLst>
                  </p:cNvPr>
                  <p:cNvSpPr txBox="1"/>
                  <p:nvPr/>
                </p:nvSpPr>
                <p:spPr>
                  <a:xfrm>
                    <a:off x="8671604" y="3911285"/>
                    <a:ext cx="460959" cy="31059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acc>
                            <m:accPr>
                              <m:chr m:val="⃗"/>
                              <m:ctrlPr>
                                <a:rPr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𝑡𝑟𝑘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32" name="文本框 31">
                    <a:extLst>
                      <a:ext uri="{FF2B5EF4-FFF2-40B4-BE49-F238E27FC236}">
                        <a16:creationId xmlns:a16="http://schemas.microsoft.com/office/drawing/2014/main" id="{BCCDB288-0AC4-4B0D-3459-85A895F21A6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671604" y="3911285"/>
                    <a:ext cx="460959" cy="31059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1842" b="-15686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文本框 39">
                    <a:extLst>
                      <a:ext uri="{FF2B5EF4-FFF2-40B4-BE49-F238E27FC236}">
                        <a16:creationId xmlns:a16="http://schemas.microsoft.com/office/drawing/2014/main" id="{06CF3849-F0B0-E0A0-0352-F84364D51FDE}"/>
                      </a:ext>
                    </a:extLst>
                  </p:cNvPr>
                  <p:cNvSpPr txBox="1"/>
                  <p:nvPr/>
                </p:nvSpPr>
                <p:spPr>
                  <a:xfrm>
                    <a:off x="10909705" y="936005"/>
                    <a:ext cx="793102" cy="34573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acc>
                            <m:accPr>
                              <m:chr m:val="⃗"/>
                              <m:ctrlP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𝑝ℎ𝑜𝑡𝑜𝑛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33" name="文本框 32">
                    <a:extLst>
                      <a:ext uri="{FF2B5EF4-FFF2-40B4-BE49-F238E27FC236}">
                        <a16:creationId xmlns:a16="http://schemas.microsoft.com/office/drawing/2014/main" id="{8D0BEA79-C0D4-1FB1-ED3B-0F7C9352BDF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09705" y="936005"/>
                    <a:ext cx="793102" cy="345736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6154" r="-3846" b="-1929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文本框 40">
                    <a:extLst>
                      <a:ext uri="{FF2B5EF4-FFF2-40B4-BE49-F238E27FC236}">
                        <a16:creationId xmlns:a16="http://schemas.microsoft.com/office/drawing/2014/main" id="{59A64E1E-CE89-7E0F-37A5-9274E6795CB9}"/>
                      </a:ext>
                    </a:extLst>
                  </p:cNvPr>
                  <p:cNvSpPr txBox="1"/>
                  <p:nvPr/>
                </p:nvSpPr>
                <p:spPr>
                  <a:xfrm>
                    <a:off x="6294882" y="5569392"/>
                    <a:ext cx="2388304" cy="41049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𝑠𝑝𝑎𝑟𝑘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𝑠𝑝𝑎𝑟𝑘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36" name="文本框 35">
                    <a:extLst>
                      <a:ext uri="{FF2B5EF4-FFF2-40B4-BE49-F238E27FC236}">
                        <a16:creationId xmlns:a16="http://schemas.microsoft.com/office/drawing/2014/main" id="{60B55795-A635-EFD5-B0E4-A31D37FF446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94882" y="5569392"/>
                    <a:ext cx="2388304" cy="41049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588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2" name="椭圆 41">
                <a:extLst>
                  <a:ext uri="{FF2B5EF4-FFF2-40B4-BE49-F238E27FC236}">
                    <a16:creationId xmlns:a16="http://schemas.microsoft.com/office/drawing/2014/main" id="{05C81C59-76BC-7119-BB41-98209B4F64BC}"/>
                  </a:ext>
                </a:extLst>
              </p:cNvPr>
              <p:cNvSpPr/>
              <p:nvPr/>
            </p:nvSpPr>
            <p:spPr>
              <a:xfrm>
                <a:off x="9043346" y="741127"/>
                <a:ext cx="2067627" cy="395577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  <a:prstDash val="lgDashDot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43" name="直接连接符 42">
                <a:extLst>
                  <a:ext uri="{FF2B5EF4-FFF2-40B4-BE49-F238E27FC236}">
                    <a16:creationId xmlns:a16="http://schemas.microsoft.com/office/drawing/2014/main" id="{E911C085-2EA3-464A-FA75-19AFACBC71C3}"/>
                  </a:ext>
                </a:extLst>
              </p:cNvPr>
              <p:cNvCxnSpPr>
                <a:cxnSpLocks/>
                <a:stCxn id="42" idx="2"/>
                <a:endCxn id="42" idx="6"/>
              </p:cNvCxnSpPr>
              <p:nvPr/>
            </p:nvCxnSpPr>
            <p:spPr>
              <a:xfrm>
                <a:off x="9043346" y="2719014"/>
                <a:ext cx="2067627" cy="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>
                <a:extLst>
                  <a:ext uri="{FF2B5EF4-FFF2-40B4-BE49-F238E27FC236}">
                    <a16:creationId xmlns:a16="http://schemas.microsoft.com/office/drawing/2014/main" id="{EF022D66-58CA-BBC6-4690-E8485619A32E}"/>
                  </a:ext>
                </a:extLst>
              </p:cNvPr>
              <p:cNvCxnSpPr>
                <a:cxnSpLocks/>
                <a:stCxn id="42" idx="0"/>
                <a:endCxn id="42" idx="4"/>
              </p:cNvCxnSpPr>
              <p:nvPr/>
            </p:nvCxnSpPr>
            <p:spPr>
              <a:xfrm>
                <a:off x="10077160" y="741127"/>
                <a:ext cx="0" cy="3955774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5" name="直接箭头连接符 44">
                <a:extLst>
                  <a:ext uri="{FF2B5EF4-FFF2-40B4-BE49-F238E27FC236}">
                    <a16:creationId xmlns:a16="http://schemas.microsoft.com/office/drawing/2014/main" id="{7DB15EB9-F791-901F-83D2-814D6262A6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6549" y="1930921"/>
                <a:ext cx="577650" cy="1722763"/>
              </a:xfrm>
              <a:prstGeom prst="straightConnector1">
                <a:avLst/>
              </a:prstGeom>
              <a:ln w="28575">
                <a:prstDash val="lgDashDotDot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文本框 45">
                    <a:extLst>
                      <a:ext uri="{FF2B5EF4-FFF2-40B4-BE49-F238E27FC236}">
                        <a16:creationId xmlns:a16="http://schemas.microsoft.com/office/drawing/2014/main" id="{6CCFC1E0-9B68-C318-D435-33FE608917CD}"/>
                      </a:ext>
                    </a:extLst>
                  </p:cNvPr>
                  <p:cNvSpPr txBox="1"/>
                  <p:nvPr/>
                </p:nvSpPr>
                <p:spPr>
                  <a:xfrm>
                    <a:off x="10136836" y="3544676"/>
                    <a:ext cx="2070852" cy="41049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𝑠𝑝𝑎𝑟𝑘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𝑠𝑝𝑎𝑟𝑘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,0</m:t>
                              </m:r>
                            </m:e>
                          </m:d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90" name="文本框 89">
                    <a:extLst>
                      <a:ext uri="{FF2B5EF4-FFF2-40B4-BE49-F238E27FC236}">
                        <a16:creationId xmlns:a16="http://schemas.microsoft.com/office/drawing/2014/main" id="{7080ED68-E641-9701-416F-8A966032638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36836" y="3544676"/>
                    <a:ext cx="2070852" cy="41049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7463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7" name="椭圆 46">
                <a:extLst>
                  <a:ext uri="{FF2B5EF4-FFF2-40B4-BE49-F238E27FC236}">
                    <a16:creationId xmlns:a16="http://schemas.microsoft.com/office/drawing/2014/main" id="{F6D14EA9-99A5-FCC2-C636-D5D602EC226E}"/>
                  </a:ext>
                </a:extLst>
              </p:cNvPr>
              <p:cNvSpPr/>
              <p:nvPr/>
            </p:nvSpPr>
            <p:spPr>
              <a:xfrm>
                <a:off x="10032175" y="3559632"/>
                <a:ext cx="106017" cy="8520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DC8DFD17-78FE-390D-87E1-B7473215B1EC}"/>
                  </a:ext>
                </a:extLst>
              </p:cNvPr>
              <p:cNvSpPr/>
              <p:nvPr/>
            </p:nvSpPr>
            <p:spPr>
              <a:xfrm>
                <a:off x="6934180" y="5404548"/>
                <a:ext cx="106017" cy="8520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文本框 48">
                    <a:extLst>
                      <a:ext uri="{FF2B5EF4-FFF2-40B4-BE49-F238E27FC236}">
                        <a16:creationId xmlns:a16="http://schemas.microsoft.com/office/drawing/2014/main" id="{66A4D91B-508E-5449-1F6D-1D753BD8A622}"/>
                      </a:ext>
                    </a:extLst>
                  </p:cNvPr>
                  <p:cNvSpPr txBox="1"/>
                  <p:nvPr/>
                </p:nvSpPr>
                <p:spPr>
                  <a:xfrm>
                    <a:off x="8122294" y="6031610"/>
                    <a:ext cx="2857474" cy="34430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𝐺𝑙𝑜𝑏𝑎𝑙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𝐶𝑜𝑜𝑟𝑑𝑖𝑛𝑎𝑡𝑒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49" name="文本框 48">
                    <a:extLst>
                      <a:ext uri="{FF2B5EF4-FFF2-40B4-BE49-F238E27FC236}">
                        <a16:creationId xmlns:a16="http://schemas.microsoft.com/office/drawing/2014/main" id="{66A4D91B-508E-5449-1F6D-1D753BD8A62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22294" y="6031610"/>
                    <a:ext cx="2857474" cy="344306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909" r="-909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文本框 49">
                    <a:extLst>
                      <a:ext uri="{FF2B5EF4-FFF2-40B4-BE49-F238E27FC236}">
                        <a16:creationId xmlns:a16="http://schemas.microsoft.com/office/drawing/2014/main" id="{E0FF1B0C-E079-20B1-1153-C7F155AC53E3}"/>
                      </a:ext>
                    </a:extLst>
                  </p:cNvPr>
                  <p:cNvSpPr txBox="1"/>
                  <p:nvPr/>
                </p:nvSpPr>
                <p:spPr>
                  <a:xfrm>
                    <a:off x="7967221" y="4727091"/>
                    <a:ext cx="811824" cy="31059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acc>
                            <m:accPr>
                              <m:chr m:val="⃗"/>
                              <m:ctrlPr>
                                <a:rPr lang="en-US" altLang="zh-CN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𝑛𝑜𝑟𝑚𝑎𝑙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34" name="文本框 33">
                    <a:extLst>
                      <a:ext uri="{FF2B5EF4-FFF2-40B4-BE49-F238E27FC236}">
                        <a16:creationId xmlns:a16="http://schemas.microsoft.com/office/drawing/2014/main" id="{5E94C295-1255-CA6B-FA61-DABE6EA4737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67221" y="4727091"/>
                    <a:ext cx="811824" cy="310598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5224" r="-746" b="-15686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4A3762CF-3B4F-F7B9-A46B-BED481B7AB2D}"/>
                </a:ext>
              </a:extLst>
            </p:cNvPr>
            <p:cNvCxnSpPr>
              <a:cxnSpLocks/>
              <a:endCxn id="42" idx="7"/>
            </p:cNvCxnSpPr>
            <p:nvPr/>
          </p:nvCxnSpPr>
          <p:spPr>
            <a:xfrm>
              <a:off x="10084573" y="1293197"/>
              <a:ext cx="723603" cy="27240"/>
            </a:xfrm>
            <a:prstGeom prst="line">
              <a:avLst/>
            </a:prstGeom>
            <a:ln w="19050"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D0C2072C-C1BE-1BF5-0152-A34F90B3A2CE}"/>
                </a:ext>
              </a:extLst>
            </p:cNvPr>
            <p:cNvSpPr/>
            <p:nvPr/>
          </p:nvSpPr>
          <p:spPr>
            <a:xfrm rot="21014826">
              <a:off x="9190188" y="1468496"/>
              <a:ext cx="1274026" cy="3260573"/>
            </a:xfrm>
            <a:prstGeom prst="ellipse">
              <a:avLst/>
            </a:prstGeom>
            <a:noFill/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08E11A0A-7559-64F5-6945-5251BB389F10}"/>
                </a:ext>
              </a:extLst>
            </p:cNvPr>
            <p:cNvCxnSpPr>
              <a:cxnSpLocks/>
              <a:stCxn id="18" idx="2"/>
              <a:endCxn id="18" idx="6"/>
            </p:cNvCxnSpPr>
            <p:nvPr/>
          </p:nvCxnSpPr>
          <p:spPr>
            <a:xfrm flipV="1">
              <a:off x="9199395" y="2990873"/>
              <a:ext cx="1255613" cy="215820"/>
            </a:xfrm>
            <a:prstGeom prst="line">
              <a:avLst/>
            </a:prstGeom>
            <a:ln w="3175">
              <a:solidFill>
                <a:srgbClr val="7030A0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E08BD135-AC21-0C47-42BA-3959A018BAE7}"/>
                </a:ext>
              </a:extLst>
            </p:cNvPr>
            <p:cNvCxnSpPr>
              <a:cxnSpLocks/>
              <a:stCxn id="18" idx="0"/>
              <a:endCxn id="18" idx="4"/>
            </p:cNvCxnSpPr>
            <p:nvPr/>
          </p:nvCxnSpPr>
          <p:spPr>
            <a:xfrm>
              <a:off x="9551031" y="1492058"/>
              <a:ext cx="552340" cy="3213449"/>
            </a:xfrm>
            <a:prstGeom prst="line">
              <a:avLst/>
            </a:prstGeom>
            <a:ln w="3175">
              <a:solidFill>
                <a:srgbClr val="7030A0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41FFCC3B-D307-163F-3B6F-77FDB33AA299}"/>
                </a:ext>
              </a:extLst>
            </p:cNvPr>
            <p:cNvCxnSpPr>
              <a:cxnSpLocks/>
              <a:endCxn id="42" idx="4"/>
            </p:cNvCxnSpPr>
            <p:nvPr/>
          </p:nvCxnSpPr>
          <p:spPr>
            <a:xfrm flipV="1">
              <a:off x="6965079" y="4696901"/>
              <a:ext cx="3112081" cy="777978"/>
            </a:xfrm>
            <a:prstGeom prst="line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08CF2EFA-B710-A9BF-18A3-DC6079377A15}"/>
                </a:ext>
              </a:extLst>
            </p:cNvPr>
            <p:cNvCxnSpPr>
              <a:cxnSpLocks/>
              <a:endCxn id="42" idx="0"/>
            </p:cNvCxnSpPr>
            <p:nvPr/>
          </p:nvCxnSpPr>
          <p:spPr>
            <a:xfrm flipV="1">
              <a:off x="6959240" y="741127"/>
              <a:ext cx="3117920" cy="4733752"/>
            </a:xfrm>
            <a:prstGeom prst="line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7CA1DA16-9B0A-79BD-6D2F-AC380D34C4AD}"/>
                    </a:ext>
                  </a:extLst>
                </p:cNvPr>
                <p:cNvSpPr txBox="1"/>
                <p:nvPr/>
              </p:nvSpPr>
              <p:spPr>
                <a:xfrm>
                  <a:off x="9735996" y="2410696"/>
                  <a:ext cx="31040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92" name="文本框 291">
                  <a:extLst>
                    <a:ext uri="{FF2B5EF4-FFF2-40B4-BE49-F238E27FC236}">
                      <a16:creationId xmlns:a16="http://schemas.microsoft.com/office/drawing/2014/main" id="{F34276CE-1699-C0F6-DAFF-A82A9ABA83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35996" y="2410696"/>
                  <a:ext cx="310406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23529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AC87B4A5-7B82-9564-58BB-5D6806CCEC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58981" y="2020678"/>
              <a:ext cx="501012" cy="124136"/>
            </a:xfrm>
            <a:prstGeom prst="straightConnector1">
              <a:avLst/>
            </a:prstGeom>
            <a:ln w="28575">
              <a:solidFill>
                <a:schemeClr val="accent2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EDA5605F-43EE-EC2F-D4BD-B60A6076F759}"/>
                </a:ext>
              </a:extLst>
            </p:cNvPr>
            <p:cNvSpPr/>
            <p:nvPr/>
          </p:nvSpPr>
          <p:spPr>
            <a:xfrm rot="19902775">
              <a:off x="9777009" y="2766393"/>
              <a:ext cx="122011" cy="101590"/>
            </a:xfrm>
            <a:custGeom>
              <a:avLst/>
              <a:gdLst>
                <a:gd name="csX0" fmla="*/ 0 w 651587"/>
                <a:gd name="csY0" fmla="*/ 134391 h 333174"/>
                <a:gd name="csX1" fmla="*/ 145774 w 651587"/>
                <a:gd name="csY1" fmla="*/ 48252 h 333174"/>
                <a:gd name="csX2" fmla="*/ 337931 w 651587"/>
                <a:gd name="csY2" fmla="*/ 1869 h 333174"/>
                <a:gd name="csX3" fmla="*/ 530087 w 651587"/>
                <a:gd name="csY3" fmla="*/ 21748 h 333174"/>
                <a:gd name="csX4" fmla="*/ 642731 w 651587"/>
                <a:gd name="csY4" fmla="*/ 134391 h 333174"/>
                <a:gd name="csX5" fmla="*/ 642731 w 651587"/>
                <a:gd name="csY5" fmla="*/ 260287 h 333174"/>
                <a:gd name="csX6" fmla="*/ 629478 w 651587"/>
                <a:gd name="csY6" fmla="*/ 333174 h 3331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51587" h="333174">
                  <a:moveTo>
                    <a:pt x="0" y="134391"/>
                  </a:moveTo>
                  <a:cubicBezTo>
                    <a:pt x="44726" y="102365"/>
                    <a:pt x="89452" y="70339"/>
                    <a:pt x="145774" y="48252"/>
                  </a:cubicBezTo>
                  <a:cubicBezTo>
                    <a:pt x="202096" y="26165"/>
                    <a:pt x="273879" y="6286"/>
                    <a:pt x="337931" y="1869"/>
                  </a:cubicBezTo>
                  <a:cubicBezTo>
                    <a:pt x="401983" y="-2548"/>
                    <a:pt x="479287" y="-339"/>
                    <a:pt x="530087" y="21748"/>
                  </a:cubicBezTo>
                  <a:cubicBezTo>
                    <a:pt x="580887" y="43835"/>
                    <a:pt x="623957" y="94634"/>
                    <a:pt x="642731" y="134391"/>
                  </a:cubicBezTo>
                  <a:cubicBezTo>
                    <a:pt x="661505" y="174148"/>
                    <a:pt x="644940" y="227156"/>
                    <a:pt x="642731" y="260287"/>
                  </a:cubicBezTo>
                  <a:cubicBezTo>
                    <a:pt x="640522" y="293418"/>
                    <a:pt x="631687" y="307774"/>
                    <a:pt x="629478" y="333174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任意多边形: 形状 26">
              <a:extLst>
                <a:ext uri="{FF2B5EF4-FFF2-40B4-BE49-F238E27FC236}">
                  <a16:creationId xmlns:a16="http://schemas.microsoft.com/office/drawing/2014/main" id="{45B18A97-0279-9655-9BB4-699C3D19FCA0}"/>
                </a:ext>
              </a:extLst>
            </p:cNvPr>
            <p:cNvSpPr/>
            <p:nvPr/>
          </p:nvSpPr>
          <p:spPr>
            <a:xfrm rot="1007025">
              <a:off x="7991803" y="4227395"/>
              <a:ext cx="374824" cy="405041"/>
            </a:xfrm>
            <a:custGeom>
              <a:avLst/>
              <a:gdLst>
                <a:gd name="csX0" fmla="*/ 0 w 651587"/>
                <a:gd name="csY0" fmla="*/ 134391 h 333174"/>
                <a:gd name="csX1" fmla="*/ 145774 w 651587"/>
                <a:gd name="csY1" fmla="*/ 48252 h 333174"/>
                <a:gd name="csX2" fmla="*/ 337931 w 651587"/>
                <a:gd name="csY2" fmla="*/ 1869 h 333174"/>
                <a:gd name="csX3" fmla="*/ 530087 w 651587"/>
                <a:gd name="csY3" fmla="*/ 21748 h 333174"/>
                <a:gd name="csX4" fmla="*/ 642731 w 651587"/>
                <a:gd name="csY4" fmla="*/ 134391 h 333174"/>
                <a:gd name="csX5" fmla="*/ 642731 w 651587"/>
                <a:gd name="csY5" fmla="*/ 260287 h 333174"/>
                <a:gd name="csX6" fmla="*/ 629478 w 651587"/>
                <a:gd name="csY6" fmla="*/ 333174 h 3331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51587" h="333174">
                  <a:moveTo>
                    <a:pt x="0" y="134391"/>
                  </a:moveTo>
                  <a:cubicBezTo>
                    <a:pt x="44726" y="102365"/>
                    <a:pt x="89452" y="70339"/>
                    <a:pt x="145774" y="48252"/>
                  </a:cubicBezTo>
                  <a:cubicBezTo>
                    <a:pt x="202096" y="26165"/>
                    <a:pt x="273879" y="6286"/>
                    <a:pt x="337931" y="1869"/>
                  </a:cubicBezTo>
                  <a:cubicBezTo>
                    <a:pt x="401983" y="-2548"/>
                    <a:pt x="479287" y="-339"/>
                    <a:pt x="530087" y="21748"/>
                  </a:cubicBezTo>
                  <a:cubicBezTo>
                    <a:pt x="580887" y="43835"/>
                    <a:pt x="623957" y="94634"/>
                    <a:pt x="642731" y="134391"/>
                  </a:cubicBezTo>
                  <a:cubicBezTo>
                    <a:pt x="661505" y="174148"/>
                    <a:pt x="644940" y="227156"/>
                    <a:pt x="642731" y="260287"/>
                  </a:cubicBezTo>
                  <a:cubicBezTo>
                    <a:pt x="640522" y="293418"/>
                    <a:pt x="631687" y="307774"/>
                    <a:pt x="629478" y="333174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任意多边形: 形状 27">
              <a:extLst>
                <a:ext uri="{FF2B5EF4-FFF2-40B4-BE49-F238E27FC236}">
                  <a16:creationId xmlns:a16="http://schemas.microsoft.com/office/drawing/2014/main" id="{9DBE59CA-1AC9-DCC7-E080-88445F9EA0B1}"/>
                </a:ext>
              </a:extLst>
            </p:cNvPr>
            <p:cNvSpPr/>
            <p:nvPr/>
          </p:nvSpPr>
          <p:spPr>
            <a:xfrm rot="19902775">
              <a:off x="10054550" y="3178005"/>
              <a:ext cx="130862" cy="122193"/>
            </a:xfrm>
            <a:custGeom>
              <a:avLst/>
              <a:gdLst>
                <a:gd name="csX0" fmla="*/ 0 w 651587"/>
                <a:gd name="csY0" fmla="*/ 134391 h 333174"/>
                <a:gd name="csX1" fmla="*/ 145774 w 651587"/>
                <a:gd name="csY1" fmla="*/ 48252 h 333174"/>
                <a:gd name="csX2" fmla="*/ 337931 w 651587"/>
                <a:gd name="csY2" fmla="*/ 1869 h 333174"/>
                <a:gd name="csX3" fmla="*/ 530087 w 651587"/>
                <a:gd name="csY3" fmla="*/ 21748 h 333174"/>
                <a:gd name="csX4" fmla="*/ 642731 w 651587"/>
                <a:gd name="csY4" fmla="*/ 134391 h 333174"/>
                <a:gd name="csX5" fmla="*/ 642731 w 651587"/>
                <a:gd name="csY5" fmla="*/ 260287 h 333174"/>
                <a:gd name="csX6" fmla="*/ 629478 w 651587"/>
                <a:gd name="csY6" fmla="*/ 333174 h 3331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51587" h="333174">
                  <a:moveTo>
                    <a:pt x="0" y="134391"/>
                  </a:moveTo>
                  <a:cubicBezTo>
                    <a:pt x="44726" y="102365"/>
                    <a:pt x="89452" y="70339"/>
                    <a:pt x="145774" y="48252"/>
                  </a:cubicBezTo>
                  <a:cubicBezTo>
                    <a:pt x="202096" y="26165"/>
                    <a:pt x="273879" y="6286"/>
                    <a:pt x="337931" y="1869"/>
                  </a:cubicBezTo>
                  <a:cubicBezTo>
                    <a:pt x="401983" y="-2548"/>
                    <a:pt x="479287" y="-339"/>
                    <a:pt x="530087" y="21748"/>
                  </a:cubicBezTo>
                  <a:cubicBezTo>
                    <a:pt x="580887" y="43835"/>
                    <a:pt x="623957" y="94634"/>
                    <a:pt x="642731" y="134391"/>
                  </a:cubicBezTo>
                  <a:cubicBezTo>
                    <a:pt x="661505" y="174148"/>
                    <a:pt x="644940" y="227156"/>
                    <a:pt x="642731" y="260287"/>
                  </a:cubicBezTo>
                  <a:cubicBezTo>
                    <a:pt x="640522" y="293418"/>
                    <a:pt x="631687" y="307774"/>
                    <a:pt x="629478" y="333174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54EE0714-D73A-0303-1F8D-9B3DC1537C0C}"/>
                    </a:ext>
                  </a:extLst>
                </p:cNvPr>
                <p:cNvSpPr txBox="1"/>
                <p:nvPr/>
              </p:nvSpPr>
              <p:spPr>
                <a:xfrm>
                  <a:off x="10009770" y="2908384"/>
                  <a:ext cx="40750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02" name="文本框 301">
                  <a:extLst>
                    <a:ext uri="{FF2B5EF4-FFF2-40B4-BE49-F238E27FC236}">
                      <a16:creationId xmlns:a16="http://schemas.microsoft.com/office/drawing/2014/main" id="{B4BF142B-B4F5-440E-B0EC-283D80AD5F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09770" y="2908384"/>
                  <a:ext cx="407504" cy="369332"/>
                </a:xfrm>
                <a:prstGeom prst="rect">
                  <a:avLst/>
                </a:prstGeom>
                <a:blipFill>
                  <a:blip r:embed="rId13"/>
                  <a:stretch>
                    <a:fillRect l="-2985" b="-1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B255E3C5-815B-8362-D38B-EBD23175244D}"/>
                </a:ext>
              </a:extLst>
            </p:cNvPr>
            <p:cNvSpPr/>
            <p:nvPr/>
          </p:nvSpPr>
          <p:spPr>
            <a:xfrm rot="231528">
              <a:off x="7780061" y="4585377"/>
              <a:ext cx="122011" cy="101590"/>
            </a:xfrm>
            <a:custGeom>
              <a:avLst/>
              <a:gdLst>
                <a:gd name="csX0" fmla="*/ 0 w 651587"/>
                <a:gd name="csY0" fmla="*/ 134391 h 333174"/>
                <a:gd name="csX1" fmla="*/ 145774 w 651587"/>
                <a:gd name="csY1" fmla="*/ 48252 h 333174"/>
                <a:gd name="csX2" fmla="*/ 337931 w 651587"/>
                <a:gd name="csY2" fmla="*/ 1869 h 333174"/>
                <a:gd name="csX3" fmla="*/ 530087 w 651587"/>
                <a:gd name="csY3" fmla="*/ 21748 h 333174"/>
                <a:gd name="csX4" fmla="*/ 642731 w 651587"/>
                <a:gd name="csY4" fmla="*/ 134391 h 333174"/>
                <a:gd name="csX5" fmla="*/ 642731 w 651587"/>
                <a:gd name="csY5" fmla="*/ 260287 h 333174"/>
                <a:gd name="csX6" fmla="*/ 629478 w 651587"/>
                <a:gd name="csY6" fmla="*/ 333174 h 3331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51587" h="333174">
                  <a:moveTo>
                    <a:pt x="0" y="134391"/>
                  </a:moveTo>
                  <a:cubicBezTo>
                    <a:pt x="44726" y="102365"/>
                    <a:pt x="89452" y="70339"/>
                    <a:pt x="145774" y="48252"/>
                  </a:cubicBezTo>
                  <a:cubicBezTo>
                    <a:pt x="202096" y="26165"/>
                    <a:pt x="273879" y="6286"/>
                    <a:pt x="337931" y="1869"/>
                  </a:cubicBezTo>
                  <a:cubicBezTo>
                    <a:pt x="401983" y="-2548"/>
                    <a:pt x="479287" y="-339"/>
                    <a:pt x="530087" y="21748"/>
                  </a:cubicBezTo>
                  <a:cubicBezTo>
                    <a:pt x="580887" y="43835"/>
                    <a:pt x="623957" y="94634"/>
                    <a:pt x="642731" y="134391"/>
                  </a:cubicBezTo>
                  <a:cubicBezTo>
                    <a:pt x="661505" y="174148"/>
                    <a:pt x="644940" y="227156"/>
                    <a:pt x="642731" y="260287"/>
                  </a:cubicBezTo>
                  <a:cubicBezTo>
                    <a:pt x="640522" y="293418"/>
                    <a:pt x="631687" y="307774"/>
                    <a:pt x="629478" y="333174"/>
                  </a:cubicBezTo>
                </a:path>
              </a:pathLst>
            </a:cu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3B8292D1-2BD7-4952-1661-CFEAADA05606}"/>
                    </a:ext>
                  </a:extLst>
                </p:cNvPr>
                <p:cNvSpPr txBox="1"/>
                <p:nvPr/>
              </p:nvSpPr>
              <p:spPr>
                <a:xfrm>
                  <a:off x="7726321" y="4267784"/>
                  <a:ext cx="38550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05" name="文本框 304">
                  <a:extLst>
                    <a:ext uri="{FF2B5EF4-FFF2-40B4-BE49-F238E27FC236}">
                      <a16:creationId xmlns:a16="http://schemas.microsoft.com/office/drawing/2014/main" id="{F3CF89CB-5F0F-216D-DBD5-E7B62BE863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6321" y="4267784"/>
                  <a:ext cx="385505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A8E747EF-DB74-2F9E-FBAF-124305B1F012}"/>
                    </a:ext>
                  </a:extLst>
                </p:cNvPr>
                <p:cNvSpPr txBox="1"/>
                <p:nvPr/>
              </p:nvSpPr>
              <p:spPr>
                <a:xfrm>
                  <a:off x="8300248" y="4145167"/>
                  <a:ext cx="331426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07" name="文本框 306">
                  <a:extLst>
                    <a:ext uri="{FF2B5EF4-FFF2-40B4-BE49-F238E27FC236}">
                      <a16:creationId xmlns:a16="http://schemas.microsoft.com/office/drawing/2014/main" id="{12E72CE5-EC3C-2A47-54F7-16CC0A1B3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0248" y="4145167"/>
                  <a:ext cx="331426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文本框 32">
                  <a:extLst>
                    <a:ext uri="{FF2B5EF4-FFF2-40B4-BE49-F238E27FC236}">
                      <a16:creationId xmlns:a16="http://schemas.microsoft.com/office/drawing/2014/main" id="{C349F097-B321-443D-9688-A835208E47AE}"/>
                    </a:ext>
                  </a:extLst>
                </p:cNvPr>
                <p:cNvSpPr txBox="1"/>
                <p:nvPr/>
              </p:nvSpPr>
              <p:spPr>
                <a:xfrm>
                  <a:off x="10406396" y="2565750"/>
                  <a:ext cx="32136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09" name="文本框 308">
                  <a:extLst>
                    <a:ext uri="{FF2B5EF4-FFF2-40B4-BE49-F238E27FC236}">
                      <a16:creationId xmlns:a16="http://schemas.microsoft.com/office/drawing/2014/main" id="{AF0D06A4-0967-E841-E530-178FC9057D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06396" y="2565750"/>
                  <a:ext cx="321365" cy="369332"/>
                </a:xfrm>
                <a:prstGeom prst="rect">
                  <a:avLst/>
                </a:prstGeom>
                <a:blipFill>
                  <a:blip r:embed="rId16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D58BFF69-C2B6-DAB2-789B-69AEF32BEA5B}"/>
              </a:ext>
            </a:extLst>
          </p:cNvPr>
          <p:cNvGrpSpPr/>
          <p:nvPr/>
        </p:nvGrpSpPr>
        <p:grpSpPr>
          <a:xfrm>
            <a:off x="7151427" y="5076646"/>
            <a:ext cx="4526641" cy="1718089"/>
            <a:chOff x="7151427" y="5076646"/>
            <a:chExt cx="4526641" cy="1718089"/>
          </a:xfrm>
        </p:grpSpPr>
        <p:pic>
          <p:nvPicPr>
            <p:cNvPr id="59" name="图片 58">
              <a:extLst>
                <a:ext uri="{FF2B5EF4-FFF2-40B4-BE49-F238E27FC236}">
                  <a16:creationId xmlns:a16="http://schemas.microsoft.com/office/drawing/2014/main" id="{44BA9A5C-D8D5-9E7D-0BDA-642BF6D9C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402"/>
            <a:stretch>
              <a:fillRect/>
            </a:stretch>
          </p:blipFill>
          <p:spPr>
            <a:xfrm>
              <a:off x="9433805" y="5101242"/>
              <a:ext cx="2205744" cy="1314591"/>
            </a:xfrm>
            <a:prstGeom prst="rect">
              <a:avLst/>
            </a:prstGeom>
          </p:spPr>
        </p:pic>
        <p:pic>
          <p:nvPicPr>
            <p:cNvPr id="61" name="图片 60">
              <a:extLst>
                <a:ext uri="{FF2B5EF4-FFF2-40B4-BE49-F238E27FC236}">
                  <a16:creationId xmlns:a16="http://schemas.microsoft.com/office/drawing/2014/main" id="{83FF6183-44CA-6F73-B188-EC39A2FC7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46"/>
            <a:stretch>
              <a:fillRect/>
            </a:stretch>
          </p:blipFill>
          <p:spPr>
            <a:xfrm>
              <a:off x="7151427" y="5076646"/>
              <a:ext cx="2292160" cy="134423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文本框 62">
                  <a:extLst>
                    <a:ext uri="{FF2B5EF4-FFF2-40B4-BE49-F238E27FC236}">
                      <a16:creationId xmlns:a16="http://schemas.microsoft.com/office/drawing/2014/main" id="{09ADC835-3E69-272D-A073-380801E151A6}"/>
                    </a:ext>
                  </a:extLst>
                </p:cNvPr>
                <p:cNvSpPr txBox="1"/>
                <p:nvPr/>
              </p:nvSpPr>
              <p:spPr>
                <a:xfrm>
                  <a:off x="7283724" y="6517736"/>
                  <a:ext cx="439434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𝑝𝑑𝑓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𝑓𝑜𝑟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𝑠𝑖𝑛𝑔𝑙𝑒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𝑇𝑟𝑎𝑐𝑘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𝑎𝑐𝑟𝑜𝑠𝑠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𝑡𝑤𝑜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𝑎𝑛𝑜𝑑𝑒𝑠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63" name="文本框 62">
                  <a:extLst>
                    <a:ext uri="{FF2B5EF4-FFF2-40B4-BE49-F238E27FC236}">
                      <a16:creationId xmlns:a16="http://schemas.microsoft.com/office/drawing/2014/main" id="{09ADC835-3E69-272D-A073-380801E151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3724" y="6517736"/>
                  <a:ext cx="4394344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1248" t="-2174" r="-832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4E066386-5ED5-0EC5-B2AD-1A16134E7FCF}"/>
              </a:ext>
            </a:extLst>
          </p:cNvPr>
          <p:cNvGrpSpPr/>
          <p:nvPr/>
        </p:nvGrpSpPr>
        <p:grpSpPr>
          <a:xfrm>
            <a:off x="304631" y="830985"/>
            <a:ext cx="6909563" cy="1407564"/>
            <a:chOff x="504967" y="328765"/>
            <a:chExt cx="6909563" cy="140756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本框 65">
                  <a:extLst>
                    <a:ext uri="{FF2B5EF4-FFF2-40B4-BE49-F238E27FC236}">
                      <a16:creationId xmlns:a16="http://schemas.microsoft.com/office/drawing/2014/main" id="{46B454E5-A2F7-9AD7-6697-AB59513F6882}"/>
                    </a:ext>
                  </a:extLst>
                </p:cNvPr>
                <p:cNvSpPr txBox="1"/>
                <p:nvPr/>
              </p:nvSpPr>
              <p:spPr>
                <a:xfrm>
                  <a:off x="504967" y="896235"/>
                  <a:ext cx="238835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𝑀𝐷𝐶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𝐸𝑥𝑡𝑒𝑟𝑛𝑎𝑙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𝑇𝑟𝑎𝑐𝑘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66" name="文本框 65">
                  <a:extLst>
                    <a:ext uri="{FF2B5EF4-FFF2-40B4-BE49-F238E27FC236}">
                      <a16:creationId xmlns:a16="http://schemas.microsoft.com/office/drawing/2014/main" id="{46B454E5-A2F7-9AD7-6697-AB59513F68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967" y="896235"/>
                  <a:ext cx="2388358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7" name="直接箭头连接符 66">
              <a:extLst>
                <a:ext uri="{FF2B5EF4-FFF2-40B4-BE49-F238E27FC236}">
                  <a16:creationId xmlns:a16="http://schemas.microsoft.com/office/drawing/2014/main" id="{6EA6DBD4-9D46-4CD4-900E-C1F5C4D8BF44}"/>
                </a:ext>
              </a:extLst>
            </p:cNvPr>
            <p:cNvCxnSpPr>
              <a:cxnSpLocks/>
              <a:stCxn id="66" idx="3"/>
              <a:endCxn id="68" idx="1"/>
            </p:cNvCxnSpPr>
            <p:nvPr/>
          </p:nvCxnSpPr>
          <p:spPr>
            <a:xfrm>
              <a:off x="2893325" y="1080901"/>
              <a:ext cx="1429657" cy="1819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文本框 67">
                  <a:extLst>
                    <a:ext uri="{FF2B5EF4-FFF2-40B4-BE49-F238E27FC236}">
                      <a16:creationId xmlns:a16="http://schemas.microsoft.com/office/drawing/2014/main" id="{8262A56D-DB39-B03E-5250-37C91E1A7022}"/>
                    </a:ext>
                  </a:extLst>
                </p:cNvPr>
                <p:cNvSpPr txBox="1"/>
                <p:nvPr/>
              </p:nvSpPr>
              <p:spPr>
                <a:xfrm>
                  <a:off x="4322982" y="914429"/>
                  <a:ext cx="18751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𝐶ℎ𝑒𝑟𝑒𝑛𝑘𝑜𝑣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𝑝𝑑𝑓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68" name="文本框 67">
                  <a:extLst>
                    <a:ext uri="{FF2B5EF4-FFF2-40B4-BE49-F238E27FC236}">
                      <a16:creationId xmlns:a16="http://schemas.microsoft.com/office/drawing/2014/main" id="{8262A56D-DB39-B03E-5250-37C91E1A70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22982" y="914429"/>
                  <a:ext cx="1875191" cy="369332"/>
                </a:xfrm>
                <a:prstGeom prst="rect">
                  <a:avLst/>
                </a:prstGeom>
                <a:blipFill>
                  <a:blip r:embed="rId21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文本框 68">
                  <a:extLst>
                    <a:ext uri="{FF2B5EF4-FFF2-40B4-BE49-F238E27FC236}">
                      <a16:creationId xmlns:a16="http://schemas.microsoft.com/office/drawing/2014/main" id="{E4B201E7-81D8-8502-7C57-9822BD80425B}"/>
                    </a:ext>
                  </a:extLst>
                </p:cNvPr>
                <p:cNvSpPr txBox="1"/>
                <p:nvPr/>
              </p:nvSpPr>
              <p:spPr>
                <a:xfrm>
                  <a:off x="2997691" y="1089998"/>
                  <a:ext cx="1233989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𝑛𝑢𝑚𝑒𝑟𝑖𝑐𝑎𝑙</m:t>
                        </m:r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altLang="zh-CN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𝑚𝑒𝑡ℎ𝑜𝑑</m:t>
                        </m:r>
                      </m:oMath>
                    </m:oMathPara>
                  </a14:m>
                  <a:endParaRPr lang="en-US" altLang="zh-CN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69" name="文本框 68">
                  <a:extLst>
                    <a:ext uri="{FF2B5EF4-FFF2-40B4-BE49-F238E27FC236}">
                      <a16:creationId xmlns:a16="http://schemas.microsoft.com/office/drawing/2014/main" id="{E4B201E7-81D8-8502-7C57-9822BD8042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7691" y="1089998"/>
                  <a:ext cx="1233989" cy="646331"/>
                </a:xfrm>
                <a:prstGeom prst="rect">
                  <a:avLst/>
                </a:prstGeom>
                <a:blipFill>
                  <a:blip r:embed="rId22"/>
                  <a:stretch>
                    <a:fillRect r="-495" b="-1320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文本框 69">
                  <a:extLst>
                    <a:ext uri="{FF2B5EF4-FFF2-40B4-BE49-F238E27FC236}">
                      <a16:creationId xmlns:a16="http://schemas.microsoft.com/office/drawing/2014/main" id="{5AA7AB1D-F03E-CCB1-7E4D-14FF5E941FF6}"/>
                    </a:ext>
                  </a:extLst>
                </p:cNvPr>
                <p:cNvSpPr txBox="1"/>
                <p:nvPr/>
              </p:nvSpPr>
              <p:spPr>
                <a:xfrm>
                  <a:off x="2984627" y="328765"/>
                  <a:ext cx="1233989" cy="68012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𝑠𝑜𝑙𝑖𝑑</m:t>
                        </m:r>
                      </m:oMath>
                    </m:oMathPara>
                  </a14:m>
                  <a:endParaRPr lang="en-US" altLang="zh-CN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𝑔𝑒𝑜𝑚𝑒𝑡𝑟𝑦</m:t>
                        </m:r>
                      </m:oMath>
                    </m:oMathPara>
                  </a14:m>
                  <a:endParaRPr lang="en-US" altLang="zh-CN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70" name="文本框 69">
                  <a:extLst>
                    <a:ext uri="{FF2B5EF4-FFF2-40B4-BE49-F238E27FC236}">
                      <a16:creationId xmlns:a16="http://schemas.microsoft.com/office/drawing/2014/main" id="{5AA7AB1D-F03E-CCB1-7E4D-14FF5E941F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84627" y="328765"/>
                  <a:ext cx="1233989" cy="680123"/>
                </a:xfrm>
                <a:prstGeom prst="rect">
                  <a:avLst/>
                </a:prstGeom>
                <a:blipFill>
                  <a:blip r:embed="rId23"/>
                  <a:stretch>
                    <a:fillRect r="-6436" b="-125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1" name="直接箭头连接符 70">
              <a:extLst>
                <a:ext uri="{FF2B5EF4-FFF2-40B4-BE49-F238E27FC236}">
                  <a16:creationId xmlns:a16="http://schemas.microsoft.com/office/drawing/2014/main" id="{687AFCC9-A430-C5CE-8CE2-47B5CF820CC8}"/>
                </a:ext>
              </a:extLst>
            </p:cNvPr>
            <p:cNvCxnSpPr>
              <a:cxnSpLocks/>
              <a:stCxn id="68" idx="3"/>
              <a:endCxn id="72" idx="1"/>
            </p:cNvCxnSpPr>
            <p:nvPr/>
          </p:nvCxnSpPr>
          <p:spPr>
            <a:xfrm flipV="1">
              <a:off x="6198173" y="1089998"/>
              <a:ext cx="471025" cy="909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F855A75A-F3DC-A25C-0FFD-B7AFF46F4982}"/>
                    </a:ext>
                  </a:extLst>
                </p:cNvPr>
                <p:cNvSpPr txBox="1"/>
                <p:nvPr/>
              </p:nvSpPr>
              <p:spPr>
                <a:xfrm>
                  <a:off x="6669198" y="905332"/>
                  <a:ext cx="7453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𝑀𝐿𝐸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F855A75A-F3DC-A25C-0FFD-B7AFF46F49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9198" y="905332"/>
                  <a:ext cx="745332" cy="369332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7605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A7810-7021-AFBA-CA67-E658FB811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46AC2D-B3F6-D59E-3084-BDFF9C741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5" y="51227"/>
            <a:ext cx="6360817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/>
              <a:t>Performance evaluation</a:t>
            </a:r>
            <a:endParaRPr lang="zh-CN" altLang="en-US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76E08EC-1A9F-58BD-D3E3-2C419BE6EE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565" y="717463"/>
                <a:ext cx="6966273" cy="2992740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400" dirty="0"/>
                  <a:t>Mechanism:</a:t>
                </a:r>
              </a:p>
              <a:p>
                <a:endParaRPr lang="en-US" altLang="zh-CN" sz="2400" b="1" dirty="0"/>
              </a:p>
              <a:p>
                <a:pPr marL="0" indent="0">
                  <a:buNone/>
                </a:pPr>
                <a:endParaRPr lang="en-US" altLang="zh-CN" sz="2400" b="1" dirty="0"/>
              </a:p>
              <a:p>
                <a:r>
                  <a:rPr lang="en-US" altLang="zh-CN" sz="2400" dirty="0"/>
                  <a:t>Factors affecting PID efficiency:</a:t>
                </a:r>
              </a:p>
              <a:p>
                <a:pPr lvl="1"/>
                <a:r>
                  <a:rPr lang="en-US" altLang="zh-CN" sz="2000" dirty="0"/>
                  <a:t>Refractive index 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</m:oMath>
                </a14:m>
                <a:r>
                  <a:rPr lang="en-US" altLang="zh-CN" sz="2000" dirty="0"/>
                  <a:t> , Pixel size , etc.</a:t>
                </a:r>
              </a:p>
              <a:p>
                <a:pPr lvl="1"/>
                <a:r>
                  <a:rPr lang="en-US" altLang="zh-CN" sz="2000" dirty="0"/>
                  <a:t>Track extrapolation accuracy</a:t>
                </a:r>
              </a:p>
              <a:p>
                <a:r>
                  <a:rPr lang="en-US" altLang="zh-CN" sz="2400" dirty="0"/>
                  <a:t>Sensitive to the material budget of MDC endcap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76E08EC-1A9F-58BD-D3E3-2C419BE6EE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565" y="717463"/>
                <a:ext cx="6966273" cy="2992740"/>
              </a:xfrm>
              <a:blipFill>
                <a:blip r:embed="rId2"/>
                <a:stretch>
                  <a:fillRect l="-1137" t="-2648" b="-24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组合 4">
            <a:extLst>
              <a:ext uri="{FF2B5EF4-FFF2-40B4-BE49-F238E27FC236}">
                <a16:creationId xmlns:a16="http://schemas.microsoft.com/office/drawing/2014/main" id="{9FBA7EB1-3F9C-1D42-8528-B4D173757EC2}"/>
              </a:ext>
            </a:extLst>
          </p:cNvPr>
          <p:cNvGrpSpPr/>
          <p:nvPr/>
        </p:nvGrpSpPr>
        <p:grpSpPr>
          <a:xfrm>
            <a:off x="275168" y="831420"/>
            <a:ext cx="6971908" cy="1611714"/>
            <a:chOff x="-25338" y="250586"/>
            <a:chExt cx="6971908" cy="1611714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C6469B62-3A33-F997-1B27-5156080703D6}"/>
                </a:ext>
              </a:extLst>
            </p:cNvPr>
            <p:cNvGrpSpPr/>
            <p:nvPr/>
          </p:nvGrpSpPr>
          <p:grpSpPr>
            <a:xfrm>
              <a:off x="-25338" y="436547"/>
              <a:ext cx="6971908" cy="1425753"/>
              <a:chOff x="977292" y="844969"/>
              <a:chExt cx="9130769" cy="1861059"/>
            </a:xfrm>
          </p:grpSpPr>
          <p:grpSp>
            <p:nvGrpSpPr>
              <p:cNvPr id="10" name="组合 9">
                <a:extLst>
                  <a:ext uri="{FF2B5EF4-FFF2-40B4-BE49-F238E27FC236}">
                    <a16:creationId xmlns:a16="http://schemas.microsoft.com/office/drawing/2014/main" id="{1E2E8F72-AAC1-DD67-B3B9-C43746F3CE3C}"/>
                  </a:ext>
                </a:extLst>
              </p:cNvPr>
              <p:cNvGrpSpPr/>
              <p:nvPr/>
            </p:nvGrpSpPr>
            <p:grpSpPr>
              <a:xfrm>
                <a:off x="977292" y="844969"/>
                <a:ext cx="7866887" cy="1574624"/>
                <a:chOff x="548183" y="1709255"/>
                <a:chExt cx="7459846" cy="1623411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" name="文本框 12">
                      <a:extLst>
                        <a:ext uri="{FF2B5EF4-FFF2-40B4-BE49-F238E27FC236}">
                          <a16:creationId xmlns:a16="http://schemas.microsoft.com/office/drawing/2014/main" id="{A9D473DE-EF2B-3FE9-D0A2-D252EB26C58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8183" y="1709255"/>
                      <a:ext cx="1345306" cy="4970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𝑅𝐼𝐶𝐻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𝑃𝐼𝐷</m:t>
                            </m:r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13" name="文本框 12">
                      <a:extLst>
                        <a:ext uri="{FF2B5EF4-FFF2-40B4-BE49-F238E27FC236}">
                          <a16:creationId xmlns:a16="http://schemas.microsoft.com/office/drawing/2014/main" id="{A9D473DE-EF2B-3FE9-D0A2-D252EB26C58E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48183" y="1709255"/>
                      <a:ext cx="1345306" cy="497032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r="-674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" name="文本框 13">
                      <a:extLst>
                        <a:ext uri="{FF2B5EF4-FFF2-40B4-BE49-F238E27FC236}">
                          <a16:creationId xmlns:a16="http://schemas.microsoft.com/office/drawing/2014/main" id="{716FCA24-0E44-0AB5-00DE-14410549C51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50894" y="1722411"/>
                      <a:ext cx="1190071" cy="4970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sub>
                            </m:sSub>
                            <m:r>
                              <m:rPr>
                                <m:lit/>
                              </m:r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K</m:t>
                                </m:r>
                              </m:sub>
                            </m:sSub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14" name="文本框 13">
                      <a:extLst>
                        <a:ext uri="{FF2B5EF4-FFF2-40B4-BE49-F238E27FC236}">
                          <a16:creationId xmlns:a16="http://schemas.microsoft.com/office/drawing/2014/main" id="{716FCA24-0E44-0AB5-00DE-14410549C51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250894" y="1722411"/>
                      <a:ext cx="1190071" cy="4970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b="-131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" name="文本框 14">
                      <a:extLst>
                        <a:ext uri="{FF2B5EF4-FFF2-40B4-BE49-F238E27FC236}">
                          <a16:creationId xmlns:a16="http://schemas.microsoft.com/office/drawing/2014/main" id="{0A18581D-F0ED-9119-4E0B-F011B76B906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825294" y="2292170"/>
                      <a:ext cx="1167168" cy="4970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sub>
                            </m:sSub>
                            <m:r>
                              <m:rPr>
                                <m:lit/>
                              </m:r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K</m:t>
                                </m:r>
                              </m:sub>
                            </m:sSub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15" name="文本框 14">
                      <a:extLst>
                        <a:ext uri="{FF2B5EF4-FFF2-40B4-BE49-F238E27FC236}">
                          <a16:creationId xmlns:a16="http://schemas.microsoft.com/office/drawing/2014/main" id="{0A18581D-F0ED-9119-4E0B-F011B76B906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825294" y="2292170"/>
                      <a:ext cx="1167168" cy="4970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1147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文本框 15">
                      <a:extLst>
                        <a:ext uri="{FF2B5EF4-FFF2-40B4-BE49-F238E27FC236}">
                          <a16:creationId xmlns:a16="http://schemas.microsoft.com/office/drawing/2014/main" id="{1792469B-4138-38E5-E295-408FE8841BD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692619" y="2780347"/>
                      <a:ext cx="1713206" cy="55231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acc>
                              <m:accPr>
                                <m:chr m:val="⃗"/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</m:acc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16" name="文本框 15">
                      <a:extLst>
                        <a:ext uri="{FF2B5EF4-FFF2-40B4-BE49-F238E27FC236}">
                          <a16:creationId xmlns:a16="http://schemas.microsoft.com/office/drawing/2014/main" id="{1792469B-4138-38E5-E295-408FE8841BD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92619" y="2780347"/>
                      <a:ext cx="1713206" cy="552319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 b="-1029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22" name="直接箭头连接符 21">
                  <a:extLst>
                    <a:ext uri="{FF2B5EF4-FFF2-40B4-BE49-F238E27FC236}">
                      <a16:creationId xmlns:a16="http://schemas.microsoft.com/office/drawing/2014/main" id="{170B5DC0-257B-3073-A546-4FE9DCA2E348}"/>
                    </a:ext>
                  </a:extLst>
                </p:cNvPr>
                <p:cNvCxnSpPr>
                  <a:cxnSpLocks/>
                  <a:stCxn id="13" idx="3"/>
                  <a:endCxn id="14" idx="1"/>
                </p:cNvCxnSpPr>
                <p:nvPr/>
              </p:nvCxnSpPr>
              <p:spPr>
                <a:xfrm>
                  <a:off x="1893489" y="1957771"/>
                  <a:ext cx="357406" cy="13156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箭头连接符 57">
                  <a:extLst>
                    <a:ext uri="{FF2B5EF4-FFF2-40B4-BE49-F238E27FC236}">
                      <a16:creationId xmlns:a16="http://schemas.microsoft.com/office/drawing/2014/main" id="{1E000400-02C8-379A-DE7A-8885CF8E8382}"/>
                    </a:ext>
                  </a:extLst>
                </p:cNvPr>
                <p:cNvCxnSpPr>
                  <a:cxnSpLocks/>
                  <a:stCxn id="60" idx="1"/>
                  <a:endCxn id="15" idx="1"/>
                </p:cNvCxnSpPr>
                <p:nvPr/>
              </p:nvCxnSpPr>
              <p:spPr>
                <a:xfrm>
                  <a:off x="3517310" y="2533413"/>
                  <a:ext cx="307983" cy="727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右大括号 59">
                  <a:extLst>
                    <a:ext uri="{FF2B5EF4-FFF2-40B4-BE49-F238E27FC236}">
                      <a16:creationId xmlns:a16="http://schemas.microsoft.com/office/drawing/2014/main" id="{B6BE6365-AA19-71CA-E157-E282640688B8}"/>
                    </a:ext>
                  </a:extLst>
                </p:cNvPr>
                <p:cNvSpPr/>
                <p:nvPr/>
              </p:nvSpPr>
              <p:spPr>
                <a:xfrm>
                  <a:off x="3312595" y="1841359"/>
                  <a:ext cx="204715" cy="1384108"/>
                </a:xfrm>
                <a:prstGeom prst="righ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62" name="直接箭头连接符 61">
                  <a:extLst>
                    <a:ext uri="{FF2B5EF4-FFF2-40B4-BE49-F238E27FC236}">
                      <a16:creationId xmlns:a16="http://schemas.microsoft.com/office/drawing/2014/main" id="{284B2DDA-E053-A43F-2CE6-9C4A3FF61468}"/>
                    </a:ext>
                  </a:extLst>
                </p:cNvPr>
                <p:cNvCxnSpPr>
                  <a:cxnSpLocks/>
                  <a:stCxn id="15" idx="3"/>
                  <a:endCxn id="73" idx="1"/>
                </p:cNvCxnSpPr>
                <p:nvPr/>
              </p:nvCxnSpPr>
              <p:spPr>
                <a:xfrm flipV="1">
                  <a:off x="4992461" y="2533412"/>
                  <a:ext cx="234813" cy="7274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3" name="文本框 72">
                      <a:extLst>
                        <a:ext uri="{FF2B5EF4-FFF2-40B4-BE49-F238E27FC236}">
                          <a16:creationId xmlns:a16="http://schemas.microsoft.com/office/drawing/2014/main" id="{61215929-B004-D1D8-8C07-B15823C3AB6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27274" y="2151837"/>
                      <a:ext cx="1617612" cy="76315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den>
                            </m:f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73" name="文本框 72">
                      <a:extLst>
                        <a:ext uri="{FF2B5EF4-FFF2-40B4-BE49-F238E27FC236}">
                          <a16:creationId xmlns:a16="http://schemas.microsoft.com/office/drawing/2014/main" id="{61215929-B004-D1D8-8C07-B15823C3AB6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227274" y="2151837"/>
                      <a:ext cx="1617612" cy="763151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74" name="直接箭头连接符 73">
                  <a:extLst>
                    <a:ext uri="{FF2B5EF4-FFF2-40B4-BE49-F238E27FC236}">
                      <a16:creationId xmlns:a16="http://schemas.microsoft.com/office/drawing/2014/main" id="{B99A9960-2119-D374-5626-B3ACC9E512CC}"/>
                    </a:ext>
                  </a:extLst>
                </p:cNvPr>
                <p:cNvCxnSpPr>
                  <a:cxnSpLocks/>
                  <a:stCxn id="73" idx="3"/>
                  <a:endCxn id="75" idx="1"/>
                </p:cNvCxnSpPr>
                <p:nvPr/>
              </p:nvCxnSpPr>
              <p:spPr>
                <a:xfrm flipV="1">
                  <a:off x="6844886" y="2523992"/>
                  <a:ext cx="529463" cy="942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5" name="文本框 74">
                      <a:extLst>
                        <a:ext uri="{FF2B5EF4-FFF2-40B4-BE49-F238E27FC236}">
                          <a16:creationId xmlns:a16="http://schemas.microsoft.com/office/drawing/2014/main" id="{8020CFBA-9F06-8A83-45CB-F72B774F8E2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374349" y="2337604"/>
                      <a:ext cx="633680" cy="37277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75" name="文本框 74">
                      <a:extLst>
                        <a:ext uri="{FF2B5EF4-FFF2-40B4-BE49-F238E27FC236}">
                          <a16:creationId xmlns:a16="http://schemas.microsoft.com/office/drawing/2014/main" id="{8020CFBA-9F06-8A83-45CB-F72B774F8E2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374349" y="2337604"/>
                      <a:ext cx="633680" cy="372774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b="-869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1" name="直接箭头连接符 10">
                <a:extLst>
                  <a:ext uri="{FF2B5EF4-FFF2-40B4-BE49-F238E27FC236}">
                    <a16:creationId xmlns:a16="http://schemas.microsoft.com/office/drawing/2014/main" id="{C9758AFA-D992-DBF7-5ECE-715A92AE9736}"/>
                  </a:ext>
                </a:extLst>
              </p:cNvPr>
              <p:cNvCxnSpPr>
                <a:cxnSpLocks/>
                <a:stCxn id="12" idx="0"/>
                <a:endCxn id="75" idx="2"/>
              </p:cNvCxnSpPr>
              <p:nvPr/>
            </p:nvCxnSpPr>
            <p:spPr>
              <a:xfrm flipV="1">
                <a:off x="8494813" y="1816006"/>
                <a:ext cx="15239" cy="40792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2928554C-EB42-6B94-70C4-5951F91C98CD}"/>
                      </a:ext>
                    </a:extLst>
                  </p:cNvPr>
                  <p:cNvSpPr txBox="1"/>
                  <p:nvPr/>
                </p:nvSpPr>
                <p:spPr>
                  <a:xfrm>
                    <a:off x="6881563" y="2223933"/>
                    <a:ext cx="3226498" cy="4820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𝐶ℎ𝑒𝑟𝑒𝑛𝑘𝑜𝑣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𝐻𝑖𝑡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 altLang="zh-CN" b="0" dirty="0"/>
                  </a:p>
                </p:txBody>
              </p:sp>
            </mc:Choice>
            <mc:Fallback xmlns="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2928554C-EB42-6B94-70C4-5951F91C98C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81563" y="2223933"/>
                    <a:ext cx="3226498" cy="48209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68F93953-7B53-5BFE-1B98-C21D2F052C00}"/>
                    </a:ext>
                  </a:extLst>
                </p:cNvPr>
                <p:cNvSpPr txBox="1"/>
                <p:nvPr/>
              </p:nvSpPr>
              <p:spPr>
                <a:xfrm>
                  <a:off x="5066253" y="250586"/>
                  <a:ext cx="130254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𝐸𝑥𝑡𝑇𝑟𝑎𝑐𝑘</m:t>
                        </m:r>
                      </m:oMath>
                    </m:oMathPara>
                  </a14:m>
                  <a:endParaRPr lang="en-US" altLang="zh-CN" b="0" dirty="0"/>
                </a:p>
              </p:txBody>
            </p:sp>
          </mc:Choice>
          <mc:Fallback xmlns="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68F93953-7B53-5BFE-1B98-C21D2F052C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6253" y="250586"/>
                  <a:ext cx="1302543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直接箭头连接符 8">
              <a:extLst>
                <a:ext uri="{FF2B5EF4-FFF2-40B4-BE49-F238E27FC236}">
                  <a16:creationId xmlns:a16="http://schemas.microsoft.com/office/drawing/2014/main" id="{BCBE5BD4-0FB8-D373-6A33-59D2A3BFF09C}"/>
                </a:ext>
              </a:extLst>
            </p:cNvPr>
            <p:cNvCxnSpPr>
              <a:cxnSpLocks/>
              <a:stCxn id="8" idx="2"/>
              <a:endCxn id="75" idx="0"/>
            </p:cNvCxnSpPr>
            <p:nvPr/>
          </p:nvCxnSpPr>
          <p:spPr>
            <a:xfrm>
              <a:off x="5717525" y="619918"/>
              <a:ext cx="8866" cy="28353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8816F464-94C5-BF55-DDA9-7660A6EC445F}"/>
              </a:ext>
            </a:extLst>
          </p:cNvPr>
          <p:cNvGrpSpPr/>
          <p:nvPr/>
        </p:nvGrpSpPr>
        <p:grpSpPr>
          <a:xfrm>
            <a:off x="7419633" y="394662"/>
            <a:ext cx="4613189" cy="2742895"/>
            <a:chOff x="6783894" y="410330"/>
            <a:chExt cx="4613189" cy="2742895"/>
          </a:xfrm>
        </p:grpSpPr>
        <p:grpSp>
          <p:nvGrpSpPr>
            <p:cNvPr id="77" name="组合 76">
              <a:extLst>
                <a:ext uri="{FF2B5EF4-FFF2-40B4-BE49-F238E27FC236}">
                  <a16:creationId xmlns:a16="http://schemas.microsoft.com/office/drawing/2014/main" id="{BA0DE6F4-6847-8952-CB3A-097F9003D6AC}"/>
                </a:ext>
              </a:extLst>
            </p:cNvPr>
            <p:cNvGrpSpPr/>
            <p:nvPr/>
          </p:nvGrpSpPr>
          <p:grpSpPr>
            <a:xfrm>
              <a:off x="6783894" y="410330"/>
              <a:ext cx="4613189" cy="2742895"/>
              <a:chOff x="6510939" y="266132"/>
              <a:chExt cx="4613189" cy="2742895"/>
            </a:xfrm>
          </p:grpSpPr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EC326F2E-C971-0BA7-0F85-1F8AEB60C8B1}"/>
                  </a:ext>
                </a:extLst>
              </p:cNvPr>
              <p:cNvSpPr/>
              <p:nvPr/>
            </p:nvSpPr>
            <p:spPr>
              <a:xfrm>
                <a:off x="7403912" y="266132"/>
                <a:ext cx="327546" cy="268178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8C232244-DC3D-ED2E-6578-A2D12FDBD50E}"/>
                  </a:ext>
                </a:extLst>
              </p:cNvPr>
              <p:cNvSpPr/>
              <p:nvPr/>
            </p:nvSpPr>
            <p:spPr>
              <a:xfrm>
                <a:off x="7731458" y="266132"/>
                <a:ext cx="327546" cy="268178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矩形 84">
                <a:extLst>
                  <a:ext uri="{FF2B5EF4-FFF2-40B4-BE49-F238E27FC236}">
                    <a16:creationId xmlns:a16="http://schemas.microsoft.com/office/drawing/2014/main" id="{D698C965-EC4A-63EB-3DBD-3AD8540FA171}"/>
                  </a:ext>
                </a:extLst>
              </p:cNvPr>
              <p:cNvSpPr/>
              <p:nvPr/>
            </p:nvSpPr>
            <p:spPr>
              <a:xfrm>
                <a:off x="8059004" y="266132"/>
                <a:ext cx="327546" cy="268178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B00A625C-4D38-5660-CB23-961B19BB09A0}"/>
                  </a:ext>
                </a:extLst>
              </p:cNvPr>
              <p:cNvSpPr/>
              <p:nvPr/>
            </p:nvSpPr>
            <p:spPr>
              <a:xfrm>
                <a:off x="8386549" y="266132"/>
                <a:ext cx="2299647" cy="268178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7" name="矩形 86">
                <a:extLst>
                  <a:ext uri="{FF2B5EF4-FFF2-40B4-BE49-F238E27FC236}">
                    <a16:creationId xmlns:a16="http://schemas.microsoft.com/office/drawing/2014/main" id="{E42B4D7A-D26C-12C3-488C-1CC8F051F0F9}"/>
                  </a:ext>
                </a:extLst>
              </p:cNvPr>
              <p:cNvSpPr/>
              <p:nvPr/>
            </p:nvSpPr>
            <p:spPr>
              <a:xfrm>
                <a:off x="10686196" y="266132"/>
                <a:ext cx="45719" cy="26817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88" name="直接箭头连接符 87">
                <a:extLst>
                  <a:ext uri="{FF2B5EF4-FFF2-40B4-BE49-F238E27FC236}">
                    <a16:creationId xmlns:a16="http://schemas.microsoft.com/office/drawing/2014/main" id="{D48943C3-4134-127B-112D-E2C7C12F25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6167" y="996370"/>
                <a:ext cx="1055291" cy="368406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矩形 88">
                <a:extLst>
                  <a:ext uri="{FF2B5EF4-FFF2-40B4-BE49-F238E27FC236}">
                    <a16:creationId xmlns:a16="http://schemas.microsoft.com/office/drawing/2014/main" id="{8FD7C304-7784-9E90-B3D9-3784B4716874}"/>
                  </a:ext>
                </a:extLst>
              </p:cNvPr>
              <p:cNvSpPr/>
              <p:nvPr/>
            </p:nvSpPr>
            <p:spPr>
              <a:xfrm>
                <a:off x="7358193" y="266132"/>
                <a:ext cx="45719" cy="268178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0" name="文本框 89">
                    <a:extLst>
                      <a:ext uri="{FF2B5EF4-FFF2-40B4-BE49-F238E27FC236}">
                        <a16:creationId xmlns:a16="http://schemas.microsoft.com/office/drawing/2014/main" id="{7BE7D079-D601-EF07-F91C-BBF431F8E169}"/>
                      </a:ext>
                    </a:extLst>
                  </p:cNvPr>
                  <p:cNvSpPr txBox="1"/>
                  <p:nvPr/>
                </p:nvSpPr>
                <p:spPr>
                  <a:xfrm>
                    <a:off x="6510939" y="1202284"/>
                    <a:ext cx="119808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m:rPr>
                              <m:sty m:val="p"/>
                            </m:rPr>
                            <a:rPr lang="en-US" altLang="zh-CN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Ex</m:t>
                          </m:r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𝑡𝑇𝑟𝑎𝑐𝑘</m:t>
                          </m:r>
                        </m:oMath>
                      </m:oMathPara>
                    </a14:m>
                    <a:endParaRPr lang="zh-CN" altLang="en-US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0" name="文本框 89">
                    <a:extLst>
                      <a:ext uri="{FF2B5EF4-FFF2-40B4-BE49-F238E27FC236}">
                        <a16:creationId xmlns:a16="http://schemas.microsoft.com/office/drawing/2014/main" id="{7BE7D079-D601-EF07-F91C-BBF431F8E16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10939" y="1202284"/>
                    <a:ext cx="1198085" cy="36933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1" name="文本框 90">
                    <a:extLst>
                      <a:ext uri="{FF2B5EF4-FFF2-40B4-BE49-F238E27FC236}">
                        <a16:creationId xmlns:a16="http://schemas.microsoft.com/office/drawing/2014/main" id="{A587297A-DFA9-CE72-197F-76891F7CC027}"/>
                      </a:ext>
                    </a:extLst>
                  </p:cNvPr>
                  <p:cNvSpPr txBox="1"/>
                  <p:nvPr/>
                </p:nvSpPr>
                <p:spPr>
                  <a:xfrm>
                    <a:off x="7105879" y="2357680"/>
                    <a:ext cx="47250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𝐴𝑙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28" name="文本框 27">
                    <a:extLst>
                      <a:ext uri="{FF2B5EF4-FFF2-40B4-BE49-F238E27FC236}">
                        <a16:creationId xmlns:a16="http://schemas.microsoft.com/office/drawing/2014/main" id="{423104C9-4682-46B7-EA67-78AD935F41A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05879" y="2357680"/>
                    <a:ext cx="472502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2" name="文本框 91">
                    <a:extLst>
                      <a:ext uri="{FF2B5EF4-FFF2-40B4-BE49-F238E27FC236}">
                        <a16:creationId xmlns:a16="http://schemas.microsoft.com/office/drawing/2014/main" id="{E37AFEB3-32EC-3C00-4BA2-869240F9595C}"/>
                      </a:ext>
                    </a:extLst>
                  </p:cNvPr>
                  <p:cNvSpPr txBox="1"/>
                  <p:nvPr/>
                </p:nvSpPr>
                <p:spPr>
                  <a:xfrm>
                    <a:off x="7174296" y="2639695"/>
                    <a:ext cx="80817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𝑔𝑙𝑎𝑠𝑠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29" name="文本框 28">
                    <a:extLst>
                      <a:ext uri="{FF2B5EF4-FFF2-40B4-BE49-F238E27FC236}">
                        <a16:creationId xmlns:a16="http://schemas.microsoft.com/office/drawing/2014/main" id="{D7A132E0-0002-A5D3-6A5B-801A6B45EF8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74296" y="2639695"/>
                    <a:ext cx="808170" cy="369332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b="-11475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3" name="文本框 92">
                    <a:extLst>
                      <a:ext uri="{FF2B5EF4-FFF2-40B4-BE49-F238E27FC236}">
                        <a16:creationId xmlns:a16="http://schemas.microsoft.com/office/drawing/2014/main" id="{2E80AF51-6B89-9F29-62CD-C409843CA29C}"/>
                      </a:ext>
                    </a:extLst>
                  </p:cNvPr>
                  <p:cNvSpPr txBox="1"/>
                  <p:nvPr/>
                </p:nvSpPr>
                <p:spPr>
                  <a:xfrm>
                    <a:off x="7525514" y="2377251"/>
                    <a:ext cx="79444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30" name="文本框 29">
                    <a:extLst>
                      <a:ext uri="{FF2B5EF4-FFF2-40B4-BE49-F238E27FC236}">
                        <a16:creationId xmlns:a16="http://schemas.microsoft.com/office/drawing/2014/main" id="{FB885349-48CF-2FE7-C02A-C1A91F3F7D1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25514" y="2377251"/>
                    <a:ext cx="794448" cy="3693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4" name="文本框 93">
                    <a:extLst>
                      <a:ext uri="{FF2B5EF4-FFF2-40B4-BE49-F238E27FC236}">
                        <a16:creationId xmlns:a16="http://schemas.microsoft.com/office/drawing/2014/main" id="{7AF4E628-24B7-4D86-778C-5B8418A47281}"/>
                      </a:ext>
                    </a:extLst>
                  </p:cNvPr>
                  <p:cNvSpPr txBox="1"/>
                  <p:nvPr/>
                </p:nvSpPr>
                <p:spPr>
                  <a:xfrm>
                    <a:off x="7948111" y="2606622"/>
                    <a:ext cx="70275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𝑆𝑖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31" name="文本框 30">
                    <a:extLst>
                      <a:ext uri="{FF2B5EF4-FFF2-40B4-BE49-F238E27FC236}">
                        <a16:creationId xmlns:a16="http://schemas.microsoft.com/office/drawing/2014/main" id="{5B0BC2A5-6BBB-7B33-BB5D-CB1004B0B47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48111" y="2606622"/>
                    <a:ext cx="702756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5" name="文本框 94">
                    <a:extLst>
                      <a:ext uri="{FF2B5EF4-FFF2-40B4-BE49-F238E27FC236}">
                        <a16:creationId xmlns:a16="http://schemas.microsoft.com/office/drawing/2014/main" id="{2756CBB6-813A-963B-898B-1972210981E3}"/>
                      </a:ext>
                    </a:extLst>
                  </p:cNvPr>
                  <p:cNvSpPr txBox="1"/>
                  <p:nvPr/>
                </p:nvSpPr>
                <p:spPr>
                  <a:xfrm>
                    <a:off x="9240785" y="2591732"/>
                    <a:ext cx="50712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𝐴𝑟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32" name="文本框 31">
                    <a:extLst>
                      <a:ext uri="{FF2B5EF4-FFF2-40B4-BE49-F238E27FC236}">
                        <a16:creationId xmlns:a16="http://schemas.microsoft.com/office/drawing/2014/main" id="{6EE3FF38-3166-8639-9F1F-9E0ABB719D5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40785" y="2591732"/>
                    <a:ext cx="507127" cy="3693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6" name="文本框 95">
                    <a:extLst>
                      <a:ext uri="{FF2B5EF4-FFF2-40B4-BE49-F238E27FC236}">
                        <a16:creationId xmlns:a16="http://schemas.microsoft.com/office/drawing/2014/main" id="{B0C593C8-0F45-AFA2-348E-0072C7D5B055}"/>
                      </a:ext>
                    </a:extLst>
                  </p:cNvPr>
                  <p:cNvSpPr txBox="1"/>
                  <p:nvPr/>
                </p:nvSpPr>
                <p:spPr>
                  <a:xfrm>
                    <a:off x="10293984" y="2455029"/>
                    <a:ext cx="83014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𝐴𝑛𝑜𝑑𝑒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33" name="文本框 32">
                    <a:extLst>
                      <a:ext uri="{FF2B5EF4-FFF2-40B4-BE49-F238E27FC236}">
                        <a16:creationId xmlns:a16="http://schemas.microsoft.com/office/drawing/2014/main" id="{C7DBEE13-4AFE-82AC-6FFA-5E001B2CF65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93984" y="2455029"/>
                    <a:ext cx="830144" cy="369332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7" name="文本框 96">
                    <a:extLst>
                      <a:ext uri="{FF2B5EF4-FFF2-40B4-BE49-F238E27FC236}">
                        <a16:creationId xmlns:a16="http://schemas.microsoft.com/office/drawing/2014/main" id="{78C856DB-06CB-1563-AE43-A793D2465531}"/>
                      </a:ext>
                    </a:extLst>
                  </p:cNvPr>
                  <p:cNvSpPr txBox="1"/>
                  <p:nvPr/>
                </p:nvSpPr>
                <p:spPr>
                  <a:xfrm>
                    <a:off x="7587809" y="996370"/>
                    <a:ext cx="307392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𝑒𝑝</m:t>
                          </m:r>
                        </m:oMath>
                      </m:oMathPara>
                    </a14:m>
                    <a:endParaRPr lang="zh-CN" altLang="en-US" dirty="0">
                      <a:solidFill>
                        <a:srgbClr val="7030A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文本框 33">
                    <a:extLst>
                      <a:ext uri="{FF2B5EF4-FFF2-40B4-BE49-F238E27FC236}">
                        <a16:creationId xmlns:a16="http://schemas.microsoft.com/office/drawing/2014/main" id="{97292A1E-3583-B7AD-B25C-777064AE656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87809" y="996370"/>
                    <a:ext cx="307392" cy="276999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 l="-17647" r="-15686" b="-23913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8" name="椭圆 97">
                <a:extLst>
                  <a:ext uri="{FF2B5EF4-FFF2-40B4-BE49-F238E27FC236}">
                    <a16:creationId xmlns:a16="http://schemas.microsoft.com/office/drawing/2014/main" id="{81796309-50C1-8E13-269A-F2EC098D4F5D}"/>
                  </a:ext>
                </a:extLst>
              </p:cNvPr>
              <p:cNvSpPr/>
              <p:nvPr/>
            </p:nvSpPr>
            <p:spPr>
              <a:xfrm>
                <a:off x="7691704" y="1329707"/>
                <a:ext cx="89335" cy="81790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78" name="直接箭头连接符 77">
              <a:extLst>
                <a:ext uri="{FF2B5EF4-FFF2-40B4-BE49-F238E27FC236}">
                  <a16:creationId xmlns:a16="http://schemas.microsoft.com/office/drawing/2014/main" id="{C6D35543-75A0-852C-7A72-5340794FCEF8}"/>
                </a:ext>
              </a:extLst>
            </p:cNvPr>
            <p:cNvCxnSpPr>
              <a:cxnSpLocks/>
              <a:stCxn id="98" idx="5"/>
            </p:cNvCxnSpPr>
            <p:nvPr/>
          </p:nvCxnSpPr>
          <p:spPr>
            <a:xfrm>
              <a:off x="8040911" y="1543717"/>
              <a:ext cx="2963959" cy="1055510"/>
            </a:xfrm>
            <a:prstGeom prst="straightConnector1">
              <a:avLst/>
            </a:prstGeom>
            <a:ln>
              <a:solidFill>
                <a:srgbClr val="FF0000"/>
              </a:solidFill>
              <a:prstDash val="lgDashDot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箭头连接符 78">
              <a:extLst>
                <a:ext uri="{FF2B5EF4-FFF2-40B4-BE49-F238E27FC236}">
                  <a16:creationId xmlns:a16="http://schemas.microsoft.com/office/drawing/2014/main" id="{4ACAB84D-BA77-BBD1-E319-149AFEBEB2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68156" y="1060428"/>
              <a:ext cx="2790995" cy="521693"/>
            </a:xfrm>
            <a:prstGeom prst="straightConnector1">
              <a:avLst/>
            </a:prstGeom>
            <a:ln>
              <a:solidFill>
                <a:schemeClr val="accent2"/>
              </a:solidFill>
              <a:prstDash val="lgDashDot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弧形 79">
              <a:extLst>
                <a:ext uri="{FF2B5EF4-FFF2-40B4-BE49-F238E27FC236}">
                  <a16:creationId xmlns:a16="http://schemas.microsoft.com/office/drawing/2014/main" id="{FA195A8B-992E-A544-5E76-F16B2B4AB65B}"/>
                </a:ext>
              </a:extLst>
            </p:cNvPr>
            <p:cNvSpPr/>
            <p:nvPr/>
          </p:nvSpPr>
          <p:spPr>
            <a:xfrm>
              <a:off x="8516255" y="1343481"/>
              <a:ext cx="439576" cy="531645"/>
            </a:xfrm>
            <a:prstGeom prst="arc">
              <a:avLst>
                <a:gd name="adj1" fmla="val 18862609"/>
                <a:gd name="adj2" fmla="val 311102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文本框 80">
                  <a:extLst>
                    <a:ext uri="{FF2B5EF4-FFF2-40B4-BE49-F238E27FC236}">
                      <a16:creationId xmlns:a16="http://schemas.microsoft.com/office/drawing/2014/main" id="{0BD7BD41-6742-E038-AF76-0BDC9A12D3C0}"/>
                    </a:ext>
                  </a:extLst>
                </p:cNvPr>
                <p:cNvSpPr txBox="1"/>
                <p:nvPr/>
              </p:nvSpPr>
              <p:spPr>
                <a:xfrm>
                  <a:off x="8986157" y="1495654"/>
                  <a:ext cx="27866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FC2DB985-C051-09DB-F6A5-29DF561F1E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6157" y="1495654"/>
                  <a:ext cx="278666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19565" b="-1111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文本框 81">
                  <a:extLst>
                    <a:ext uri="{FF2B5EF4-FFF2-40B4-BE49-F238E27FC236}">
                      <a16:creationId xmlns:a16="http://schemas.microsoft.com/office/drawing/2014/main" id="{965D13F9-9D01-045E-630A-EE07F25BE9F5}"/>
                    </a:ext>
                  </a:extLst>
                </p:cNvPr>
                <p:cNvSpPr txBox="1"/>
                <p:nvPr/>
              </p:nvSpPr>
              <p:spPr>
                <a:xfrm>
                  <a:off x="9907770" y="750264"/>
                  <a:ext cx="146746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𝐶𝑒𝑟𝑒𝑛𝑘𝑜𝑣</m:t>
                        </m:r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𝐻𝑖𝑡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268D1B96-D696-F7CA-AA44-CE6E4100F3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07770" y="750264"/>
                  <a:ext cx="1467469" cy="369332"/>
                </a:xfrm>
                <a:prstGeom prst="rect">
                  <a:avLst/>
                </a:prstGeom>
                <a:blipFill>
                  <a:blip r:embed="rId20"/>
                  <a:stretch>
                    <a:fillRect r="-497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9" name="组合 98">
            <a:extLst>
              <a:ext uri="{FF2B5EF4-FFF2-40B4-BE49-F238E27FC236}">
                <a16:creationId xmlns:a16="http://schemas.microsoft.com/office/drawing/2014/main" id="{4114C1DA-22FA-6B7F-C682-133057DC4E73}"/>
              </a:ext>
            </a:extLst>
          </p:cNvPr>
          <p:cNvGrpSpPr/>
          <p:nvPr/>
        </p:nvGrpSpPr>
        <p:grpSpPr>
          <a:xfrm>
            <a:off x="6287121" y="3322223"/>
            <a:ext cx="3871508" cy="3316501"/>
            <a:chOff x="5845499" y="130936"/>
            <a:chExt cx="3871508" cy="3316501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id="{3C58B0F4-A6D1-2036-F880-9B86C3E86E21}"/>
                </a:ext>
              </a:extLst>
            </p:cNvPr>
            <p:cNvGrpSpPr/>
            <p:nvPr/>
          </p:nvGrpSpPr>
          <p:grpSpPr>
            <a:xfrm>
              <a:off x="6317531" y="130936"/>
              <a:ext cx="2927445" cy="2854836"/>
              <a:chOff x="376039" y="602687"/>
              <a:chExt cx="2927445" cy="2854836"/>
            </a:xfrm>
          </p:grpSpPr>
          <p:pic>
            <p:nvPicPr>
              <p:cNvPr id="102" name="图片 101">
                <a:extLst>
                  <a:ext uri="{FF2B5EF4-FFF2-40B4-BE49-F238E27FC236}">
                    <a16:creationId xmlns:a16="http://schemas.microsoft.com/office/drawing/2014/main" id="{4A437B47-DC68-39CB-1DCD-D52CC9A985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6039" y="602687"/>
                <a:ext cx="2927445" cy="2702257"/>
              </a:xfrm>
              <a:prstGeom prst="rect">
                <a:avLst/>
              </a:prstGeom>
            </p:spPr>
          </p:pic>
          <p:pic>
            <p:nvPicPr>
              <p:cNvPr id="103" name="图片 102">
                <a:extLst>
                  <a:ext uri="{FF2B5EF4-FFF2-40B4-BE49-F238E27FC236}">
                    <a16:creationId xmlns:a16="http://schemas.microsoft.com/office/drawing/2014/main" id="{5D1A4BF6-C8BC-B86E-FCC7-C5B96189E7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277"/>
              <a:stretch>
                <a:fillRect/>
              </a:stretch>
            </p:blipFill>
            <p:spPr>
              <a:xfrm>
                <a:off x="376039" y="659559"/>
                <a:ext cx="2776594" cy="2797964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文本框 100">
                  <a:extLst>
                    <a:ext uri="{FF2B5EF4-FFF2-40B4-BE49-F238E27FC236}">
                      <a16:creationId xmlns:a16="http://schemas.microsoft.com/office/drawing/2014/main" id="{E4D85AB5-B3F2-FC77-27DF-36EC239EC23A}"/>
                    </a:ext>
                  </a:extLst>
                </p:cNvPr>
                <p:cNvSpPr txBox="1"/>
                <p:nvPr/>
              </p:nvSpPr>
              <p:spPr>
                <a:xfrm>
                  <a:off x="5845499" y="2893439"/>
                  <a:ext cx="3871508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𝑒𝑥𝑡𝑟𝑎𝑝𝑜𝑙𝑎𝑡𝑒𝑑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𝑝𝑜𝑠𝑖𝑡𝑖𝑜𝑛</m:t>
                        </m:r>
                      </m:oMath>
                    </m:oMathPara>
                  </a14:m>
                  <a:endParaRPr lang="en-US" altLang="zh-CN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𝐺𝑒𝑉</m:t>
                        </m:r>
                        <m:r>
                          <m:rPr>
                            <m:lit/>
                          </m:rPr>
                          <a:rPr lang="en-US" altLang="zh-CN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=25°,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∈(300°,310°)</m:t>
                        </m:r>
                      </m:oMath>
                    </m:oMathPara>
                  </a14:m>
                  <a:endParaRPr lang="en-US" altLang="zh-CN" b="0" dirty="0"/>
                </a:p>
              </p:txBody>
            </p:sp>
          </mc:Choice>
          <mc:Fallback xmlns="">
            <p:sp>
              <p:nvSpPr>
                <p:cNvPr id="101" name="文本框 100">
                  <a:extLst>
                    <a:ext uri="{FF2B5EF4-FFF2-40B4-BE49-F238E27FC236}">
                      <a16:creationId xmlns:a16="http://schemas.microsoft.com/office/drawing/2014/main" id="{E4D85AB5-B3F2-FC77-27DF-36EC239EC2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5499" y="2893439"/>
                  <a:ext cx="3871508" cy="553998"/>
                </a:xfrm>
                <a:prstGeom prst="rect">
                  <a:avLst/>
                </a:prstGeom>
                <a:blipFill>
                  <a:blip r:embed="rId23"/>
                  <a:stretch>
                    <a:fillRect l="-945" r="-1732" b="-1648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4" name="组合 103">
            <a:extLst>
              <a:ext uri="{FF2B5EF4-FFF2-40B4-BE49-F238E27FC236}">
                <a16:creationId xmlns:a16="http://schemas.microsoft.com/office/drawing/2014/main" id="{DB27785E-017D-6C4E-E2B6-C69D696FC98B}"/>
              </a:ext>
            </a:extLst>
          </p:cNvPr>
          <p:cNvGrpSpPr/>
          <p:nvPr/>
        </p:nvGrpSpPr>
        <p:grpSpPr>
          <a:xfrm>
            <a:off x="9559561" y="3429000"/>
            <a:ext cx="2579427" cy="2963821"/>
            <a:chOff x="9399156" y="338481"/>
            <a:chExt cx="2579427" cy="2963821"/>
          </a:xfrm>
        </p:grpSpPr>
        <p:pic>
          <p:nvPicPr>
            <p:cNvPr id="105" name="图片 104">
              <a:extLst>
                <a:ext uri="{FF2B5EF4-FFF2-40B4-BE49-F238E27FC236}">
                  <a16:creationId xmlns:a16="http://schemas.microsoft.com/office/drawing/2014/main" id="{F3E7B255-042C-F534-E8B9-08D47CCCD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8" t="2290" r="5710"/>
            <a:stretch>
              <a:fillRect/>
            </a:stretch>
          </p:blipFill>
          <p:spPr>
            <a:xfrm>
              <a:off x="9399156" y="338481"/>
              <a:ext cx="2579427" cy="255013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文本框 105">
                  <a:extLst>
                    <a:ext uri="{FF2B5EF4-FFF2-40B4-BE49-F238E27FC236}">
                      <a16:creationId xmlns:a16="http://schemas.microsoft.com/office/drawing/2014/main" id="{70B5E298-3B0A-EF2A-0CD0-15F78525E794}"/>
                    </a:ext>
                  </a:extLst>
                </p:cNvPr>
                <p:cNvSpPr txBox="1"/>
                <p:nvPr/>
              </p:nvSpPr>
              <p:spPr>
                <a:xfrm>
                  <a:off x="9868012" y="2932970"/>
                  <a:ext cx="165308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𝐸𝑛𝑑𝐶𝑎𝑝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𝑅𝐼𝐶𝐻</m:t>
                        </m:r>
                      </m:oMath>
                    </m:oMathPara>
                  </a14:m>
                  <a:endParaRPr lang="en-US" altLang="zh-CN" b="0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06" name="文本框 105">
                  <a:extLst>
                    <a:ext uri="{FF2B5EF4-FFF2-40B4-BE49-F238E27FC236}">
                      <a16:creationId xmlns:a16="http://schemas.microsoft.com/office/drawing/2014/main" id="{70B5E298-3B0A-EF2A-0CD0-15F78525E7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68012" y="2932970"/>
                  <a:ext cx="1653085" cy="369332"/>
                </a:xfrm>
                <a:prstGeom prst="rect">
                  <a:avLst/>
                </a:prstGeom>
                <a:blipFill>
                  <a:blip r:embed="rId25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6" name="组合 115">
            <a:extLst>
              <a:ext uri="{FF2B5EF4-FFF2-40B4-BE49-F238E27FC236}">
                <a16:creationId xmlns:a16="http://schemas.microsoft.com/office/drawing/2014/main" id="{D5523DB0-BEA3-CB97-3334-73401BBAB45C}"/>
              </a:ext>
            </a:extLst>
          </p:cNvPr>
          <p:cNvGrpSpPr/>
          <p:nvPr/>
        </p:nvGrpSpPr>
        <p:grpSpPr>
          <a:xfrm>
            <a:off x="1084304" y="3710202"/>
            <a:ext cx="4491314" cy="2983625"/>
            <a:chOff x="738502" y="3690790"/>
            <a:chExt cx="4475108" cy="2994167"/>
          </a:xfrm>
        </p:grpSpPr>
        <p:grpSp>
          <p:nvGrpSpPr>
            <p:cNvPr id="117" name="组合 116">
              <a:extLst>
                <a:ext uri="{FF2B5EF4-FFF2-40B4-BE49-F238E27FC236}">
                  <a16:creationId xmlns:a16="http://schemas.microsoft.com/office/drawing/2014/main" id="{DED6F41C-6489-6BB2-660D-1F6FB458F081}"/>
                </a:ext>
              </a:extLst>
            </p:cNvPr>
            <p:cNvGrpSpPr/>
            <p:nvPr/>
          </p:nvGrpSpPr>
          <p:grpSpPr>
            <a:xfrm>
              <a:off x="738502" y="3690790"/>
              <a:ext cx="4449135" cy="2994167"/>
              <a:chOff x="643433" y="3725707"/>
              <a:chExt cx="4449135" cy="2994167"/>
            </a:xfrm>
          </p:grpSpPr>
          <p:grpSp>
            <p:nvGrpSpPr>
              <p:cNvPr id="120" name="组合 119">
                <a:extLst>
                  <a:ext uri="{FF2B5EF4-FFF2-40B4-BE49-F238E27FC236}">
                    <a16:creationId xmlns:a16="http://schemas.microsoft.com/office/drawing/2014/main" id="{65230EA8-08AC-3414-8BC2-7931F0177A37}"/>
                  </a:ext>
                </a:extLst>
              </p:cNvPr>
              <p:cNvGrpSpPr/>
              <p:nvPr/>
            </p:nvGrpSpPr>
            <p:grpSpPr>
              <a:xfrm>
                <a:off x="643433" y="3725707"/>
                <a:ext cx="4449135" cy="2552736"/>
                <a:chOff x="8851056" y="2173413"/>
                <a:chExt cx="3093368" cy="1855557"/>
              </a:xfrm>
            </p:grpSpPr>
            <p:pic>
              <p:nvPicPr>
                <p:cNvPr id="122" name="图片 121">
                  <a:extLst>
                    <a:ext uri="{FF2B5EF4-FFF2-40B4-BE49-F238E27FC236}">
                      <a16:creationId xmlns:a16="http://schemas.microsoft.com/office/drawing/2014/main" id="{E7370ECD-6D96-E997-C4BA-1E169D9550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313"/>
                <a:stretch>
                  <a:fillRect/>
                </a:stretch>
              </p:blipFill>
              <p:spPr>
                <a:xfrm>
                  <a:off x="8851056" y="2173413"/>
                  <a:ext cx="3093368" cy="1855557"/>
                </a:xfrm>
                <a:prstGeom prst="rect">
                  <a:avLst/>
                </a:prstGeom>
              </p:spPr>
            </p:pic>
            <p:cxnSp>
              <p:nvCxnSpPr>
                <p:cNvPr id="123" name="直接箭头连接符 122">
                  <a:extLst>
                    <a:ext uri="{FF2B5EF4-FFF2-40B4-BE49-F238E27FC236}">
                      <a16:creationId xmlns:a16="http://schemas.microsoft.com/office/drawing/2014/main" id="{7CE9E721-3F10-35AC-35C5-ED470073CC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9382836" y="2898589"/>
                  <a:ext cx="222777" cy="53041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箭头连接符 123">
                  <a:extLst>
                    <a:ext uri="{FF2B5EF4-FFF2-40B4-BE49-F238E27FC236}">
                      <a16:creationId xmlns:a16="http://schemas.microsoft.com/office/drawing/2014/main" id="{2853A6B2-4B57-4E9D-CBFE-19649C2402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29496" y="2898589"/>
                  <a:ext cx="128517" cy="53041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5" name="文本框 124">
                  <a:extLst>
                    <a:ext uri="{FF2B5EF4-FFF2-40B4-BE49-F238E27FC236}">
                      <a16:creationId xmlns:a16="http://schemas.microsoft.com/office/drawing/2014/main" id="{7526C691-6011-CE62-E56D-CFBC1AC9BB76}"/>
                    </a:ext>
                  </a:extLst>
                </p:cNvPr>
                <p:cNvSpPr txBox="1"/>
                <p:nvPr/>
              </p:nvSpPr>
              <p:spPr>
                <a:xfrm>
                  <a:off x="9229386" y="3401371"/>
                  <a:ext cx="614327" cy="2013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/>
                    <a:t>Electronics</a:t>
                  </a:r>
                </a:p>
              </p:txBody>
            </p:sp>
            <p:sp>
              <p:nvSpPr>
                <p:cNvPr id="126" name="文本框 125">
                  <a:extLst>
                    <a:ext uri="{FF2B5EF4-FFF2-40B4-BE49-F238E27FC236}">
                      <a16:creationId xmlns:a16="http://schemas.microsoft.com/office/drawing/2014/main" id="{2FD4BD21-B2AB-985C-E145-9FB688AB4D56}"/>
                    </a:ext>
                  </a:extLst>
                </p:cNvPr>
                <p:cNvSpPr txBox="1"/>
                <p:nvPr/>
              </p:nvSpPr>
              <p:spPr>
                <a:xfrm>
                  <a:off x="10397740" y="3406149"/>
                  <a:ext cx="1374055" cy="41227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/>
                    <a:t>MDC Cable &amp; G</a:t>
                  </a:r>
                  <a:r>
                    <a:rPr lang="zh-CN" altLang="zh-CN" sz="1200" dirty="0"/>
                    <a:t>irder</a:t>
                  </a:r>
                  <a:endParaRPr lang="en-US" altLang="zh-CN" sz="1200" dirty="0"/>
                </a:p>
                <a:p>
                  <a:r>
                    <a:rPr lang="en-US" altLang="zh-CN" sz="1200" dirty="0"/>
                    <a:t>RICH gap</a:t>
                  </a:r>
                </a:p>
              </p:txBody>
            </p:sp>
            <p:cxnSp>
              <p:nvCxnSpPr>
                <p:cNvPr id="127" name="直接箭头连接符 126">
                  <a:extLst>
                    <a:ext uri="{FF2B5EF4-FFF2-40B4-BE49-F238E27FC236}">
                      <a16:creationId xmlns:a16="http://schemas.microsoft.com/office/drawing/2014/main" id="{A514D04C-19B5-4179-10EE-3237C2EA80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858497" y="3136165"/>
                  <a:ext cx="0" cy="265206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1" name="文本框 120">
                    <a:extLst>
                      <a:ext uri="{FF2B5EF4-FFF2-40B4-BE49-F238E27FC236}">
                        <a16:creationId xmlns:a16="http://schemas.microsoft.com/office/drawing/2014/main" id="{B86ED558-C94A-7F94-F8B1-2ADC52D1803D}"/>
                      </a:ext>
                    </a:extLst>
                  </p:cNvPr>
                  <p:cNvSpPr txBox="1"/>
                  <p:nvPr/>
                </p:nvSpPr>
                <p:spPr>
                  <a:xfrm>
                    <a:off x="1504388" y="6071259"/>
                    <a:ext cx="3066407" cy="64861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𝑃𝐼𝐷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𝐺𝑒𝑉</m:t>
                              </m:r>
                              <m:r>
                                <m:rPr>
                                  <m:lit/>
                                </m:rP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</m:oMath>
                      </m:oMathPara>
                    </a14:m>
                    <a:endParaRPr lang="en-US" altLang="zh-CN" dirty="0"/>
                  </a:p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𝑤𝑖𝑡ℎ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𝑀𝑖𝑠𝑠𝐼𝐷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𝑓𝑟𝑜𝑚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=2%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21" name="文本框 120">
                    <a:extLst>
                      <a:ext uri="{FF2B5EF4-FFF2-40B4-BE49-F238E27FC236}">
                        <a16:creationId xmlns:a16="http://schemas.microsoft.com/office/drawing/2014/main" id="{B86ED558-C94A-7F94-F8B1-2ADC52D1803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04388" y="6071259"/>
                    <a:ext cx="3066407" cy="648615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 b="-754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18" name="直接箭头连接符 117">
              <a:extLst>
                <a:ext uri="{FF2B5EF4-FFF2-40B4-BE49-F238E27FC236}">
                  <a16:creationId xmlns:a16="http://schemas.microsoft.com/office/drawing/2014/main" id="{B081BC77-7142-C7F0-AC94-D9C7951799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61732" y="4051699"/>
              <a:ext cx="0" cy="74759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文本框 118">
              <a:extLst>
                <a:ext uri="{FF2B5EF4-FFF2-40B4-BE49-F238E27FC236}">
                  <a16:creationId xmlns:a16="http://schemas.microsoft.com/office/drawing/2014/main" id="{25484BE1-0E12-8EB3-D7C5-AC83726DCF8A}"/>
                </a:ext>
              </a:extLst>
            </p:cNvPr>
            <p:cNvSpPr txBox="1"/>
            <p:nvPr/>
          </p:nvSpPr>
          <p:spPr>
            <a:xfrm>
              <a:off x="4140880" y="4726310"/>
              <a:ext cx="10727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/>
                <a:t>MDC </a:t>
              </a:r>
              <a:r>
                <a:rPr lang="en-US" altLang="zh-CN" sz="1200" dirty="0" err="1"/>
                <a:t>EndCap</a:t>
              </a:r>
              <a:endParaRPr lang="en-US" altLang="zh-CN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25350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C13BF-EDF6-4E3E-28EC-D5437E811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CEB8B8-8410-527D-6467-1C26B43F7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5" y="51227"/>
            <a:ext cx="6360817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/>
              <a:t>Performance evaluation</a:t>
            </a:r>
            <a:endParaRPr lang="zh-CN" altLang="en-US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FBDDBC2-3F95-A8E8-3DAB-F0C65C18D6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564" y="623424"/>
                <a:ext cx="9302919" cy="3682446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400" dirty="0"/>
                  <a:t>Distance between RICH and MDC</a:t>
                </a:r>
              </a:p>
              <a:p>
                <a:endParaRPr lang="en-US" altLang="zh-CN" sz="2400" dirty="0"/>
              </a:p>
              <a:p>
                <a:endParaRPr lang="en-US" altLang="zh-CN" sz="2400" dirty="0"/>
              </a:p>
              <a:p>
                <a:endParaRPr lang="en-US" altLang="zh-CN" sz="2400" dirty="0"/>
              </a:p>
              <a:p>
                <a:endParaRPr lang="en-US" altLang="zh-CN" sz="2400" dirty="0"/>
              </a:p>
              <a:p>
                <a:endParaRPr lang="en-US" altLang="zh-CN" sz="2400" dirty="0"/>
              </a:p>
              <a:p>
                <a:endParaRPr lang="en-US" altLang="zh-CN" sz="2400" dirty="0"/>
              </a:p>
              <a:p>
                <a:r>
                  <a:rPr lang="en-US" altLang="zh-CN" sz="2400" dirty="0" err="1"/>
                  <a:t>Reconstrucion</a:t>
                </a:r>
                <a:r>
                  <a:rPr lang="en-US" altLang="zh-CN" sz="2400" dirty="0"/>
                  <a:t> error of the extrapolated track</a:t>
                </a:r>
                <a:r>
                  <a:rPr lang="en-US" altLang="zh-CN" sz="2400" b="1" dirty="0"/>
                  <a:t> </a:t>
                </a:r>
                <a14:m>
                  <m:oMath xmlns:m="http://schemas.openxmlformats.org/officeDocument/2006/math"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𝝓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𝟑𝟎𝟏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°):</m:t>
                    </m:r>
                  </m:oMath>
                </a14:m>
                <a:endParaRPr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FBDDBC2-3F95-A8E8-3DAB-F0C65C18D6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564" y="623424"/>
                <a:ext cx="9302919" cy="3682446"/>
              </a:xfrm>
              <a:blipFill>
                <a:blip r:embed="rId2"/>
                <a:stretch>
                  <a:fillRect l="-852" t="-2152" b="-19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>
            <a:extLst>
              <a:ext uri="{FF2B5EF4-FFF2-40B4-BE49-F238E27FC236}">
                <a16:creationId xmlns:a16="http://schemas.microsoft.com/office/drawing/2014/main" id="{4E228B92-5322-8866-91C4-A3E25B3124B7}"/>
              </a:ext>
            </a:extLst>
          </p:cNvPr>
          <p:cNvGrpSpPr/>
          <p:nvPr/>
        </p:nvGrpSpPr>
        <p:grpSpPr>
          <a:xfrm>
            <a:off x="93565" y="982636"/>
            <a:ext cx="5171125" cy="2825090"/>
            <a:chOff x="0" y="675731"/>
            <a:chExt cx="5569864" cy="3167951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66EAF88-92E0-73E1-4588-18B9F25B0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14" t="8845" r="20691" b="5235"/>
            <a:stretch>
              <a:fillRect/>
            </a:stretch>
          </p:blipFill>
          <p:spPr>
            <a:xfrm>
              <a:off x="0" y="675731"/>
              <a:ext cx="921223" cy="307810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221B6540-AE05-12E8-80A1-A486F0593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88"/>
            <a:stretch>
              <a:fillRect/>
            </a:stretch>
          </p:blipFill>
          <p:spPr>
            <a:xfrm>
              <a:off x="926059" y="675731"/>
              <a:ext cx="4643805" cy="261147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64FBE938-35B4-2045-EB96-EE8D8BAFF878}"/>
                    </a:ext>
                  </a:extLst>
                </p:cNvPr>
                <p:cNvSpPr txBox="1"/>
                <p:nvPr/>
              </p:nvSpPr>
              <p:spPr>
                <a:xfrm>
                  <a:off x="2351534" y="3197351"/>
                  <a:ext cx="1983683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𝑃𝐼𝐷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𝑒𝑓𝑓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en-US" altLang="zh-CN" i="1" dirty="0"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𝑚𝑜𝑣𝑒</m:t>
                        </m:r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 4</m:t>
                        </m:r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𝑐𝑚</m:t>
                        </m:r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CN" altLang="zh-CN" i="1" dirty="0">
                            <a:latin typeface="Cambria Math" panose="02040503050406030204" pitchFamily="18" charset="0"/>
                          </a:rPr>
                          <m:t>𝑖𝑛𝑤𝑎𝑟𝑑</m:t>
                        </m:r>
                      </m:oMath>
                    </m:oMathPara>
                  </a14:m>
                  <a:endParaRPr lang="en-US" altLang="zh-CN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64FBE938-35B4-2045-EB96-EE8D8BAFF8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1534" y="3197351"/>
                  <a:ext cx="1983683" cy="646331"/>
                </a:xfrm>
                <a:prstGeom prst="rect">
                  <a:avLst/>
                </a:prstGeom>
                <a:blipFill>
                  <a:blip r:embed="rId5"/>
                  <a:stretch>
                    <a:fillRect l="-4290" r="-8911" b="-2631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67B6F05B-FA99-AD82-C6BB-8C63982F14E0}"/>
              </a:ext>
            </a:extLst>
          </p:cNvPr>
          <p:cNvGrpSpPr/>
          <p:nvPr/>
        </p:nvGrpSpPr>
        <p:grpSpPr>
          <a:xfrm>
            <a:off x="6341963" y="857570"/>
            <a:ext cx="5488068" cy="3086633"/>
            <a:chOff x="6435528" y="515452"/>
            <a:chExt cx="5756472" cy="3328229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3EBD4EAE-D687-CC6A-0145-222919DAB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233" b="5468"/>
            <a:stretch>
              <a:fillRect/>
            </a:stretch>
          </p:blipFill>
          <p:spPr>
            <a:xfrm>
              <a:off x="6435528" y="515452"/>
              <a:ext cx="1347762" cy="2890571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7AC66BBE-C816-3C7E-5778-A22B82190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3290" y="515452"/>
              <a:ext cx="4408710" cy="277484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2D39004C-51BA-419F-24F5-1F5E0A6E5251}"/>
                    </a:ext>
                  </a:extLst>
                </p:cNvPr>
                <p:cNvSpPr txBox="1"/>
                <p:nvPr/>
              </p:nvSpPr>
              <p:spPr>
                <a:xfrm>
                  <a:off x="9131052" y="3197350"/>
                  <a:ext cx="1983683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𝑃𝐼𝐷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𝑒𝑓𝑓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en-US" altLang="zh-CN" i="1" dirty="0"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𝑚𝑜𝑣𝑒</m:t>
                        </m:r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 4</m:t>
                        </m:r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𝑐𝑚</m:t>
                        </m:r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𝑜𝑢𝑡</m:t>
                        </m:r>
                        <m:r>
                          <a:rPr lang="zh-CN" altLang="zh-CN" i="1" dirty="0">
                            <a:latin typeface="Cambria Math" panose="02040503050406030204" pitchFamily="18" charset="0"/>
                          </a:rPr>
                          <m:t>𝑤𝑎𝑟𝑑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2D39004C-51BA-419F-24F5-1F5E0A6E52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31052" y="3197350"/>
                  <a:ext cx="1983683" cy="646331"/>
                </a:xfrm>
                <a:prstGeom prst="rect">
                  <a:avLst/>
                </a:prstGeom>
                <a:blipFill>
                  <a:blip r:embed="rId8"/>
                  <a:stretch>
                    <a:fillRect r="-13548" b="-306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1A422BEE-F48B-E204-0B5F-C4CE0A76D49D}"/>
              </a:ext>
            </a:extLst>
          </p:cNvPr>
          <p:cNvCxnSpPr>
            <a:cxnSpLocks/>
          </p:cNvCxnSpPr>
          <p:nvPr/>
        </p:nvCxnSpPr>
        <p:spPr>
          <a:xfrm>
            <a:off x="5961798" y="898030"/>
            <a:ext cx="0" cy="290969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F00F808D-B2C1-00E6-68A6-F9A32C2AF93B}"/>
              </a:ext>
            </a:extLst>
          </p:cNvPr>
          <p:cNvGrpSpPr/>
          <p:nvPr/>
        </p:nvGrpSpPr>
        <p:grpSpPr>
          <a:xfrm>
            <a:off x="79979" y="4305870"/>
            <a:ext cx="11750052" cy="2111756"/>
            <a:chOff x="228376" y="4345569"/>
            <a:chExt cx="11750052" cy="2111756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245B64CA-078F-B6BC-A280-BDF2D7786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0654" y="4480750"/>
              <a:ext cx="2767774" cy="1646501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BEF2FC6C-55A9-DA09-EF36-0DCD52D74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83"/>
            <a:stretch>
              <a:fillRect/>
            </a:stretch>
          </p:blipFill>
          <p:spPr>
            <a:xfrm>
              <a:off x="3112165" y="4480750"/>
              <a:ext cx="2876524" cy="1660193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7D06A66A-72D5-5327-85C3-9D5AD5B89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376" y="4488451"/>
              <a:ext cx="2749512" cy="166019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F06A4CFE-EC45-9E8C-101E-C12277DEF54A}"/>
                    </a:ext>
                  </a:extLst>
                </p:cNvPr>
                <p:cNvSpPr txBox="1"/>
                <p:nvPr/>
              </p:nvSpPr>
              <p:spPr>
                <a:xfrm>
                  <a:off x="1501528" y="6175326"/>
                  <a:ext cx="3125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Δx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F06A4CFE-EC45-9E8C-101E-C12277DEF5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1528" y="6175326"/>
                  <a:ext cx="312586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17647" r="-15686" b="-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2CA88D08-3916-8DF7-97A2-F96A8DE952CA}"/>
                    </a:ext>
                  </a:extLst>
                </p:cNvPr>
                <p:cNvSpPr txBox="1"/>
                <p:nvPr/>
              </p:nvSpPr>
              <p:spPr>
                <a:xfrm>
                  <a:off x="4328819" y="6175326"/>
                  <a:ext cx="34522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2CA88D08-3916-8DF7-97A2-F96A8DE952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28819" y="6175326"/>
                  <a:ext cx="345223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16071" r="-8929" b="-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E728DED3-3129-BAD4-D836-3E8EF6224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9097" y="4433531"/>
              <a:ext cx="2810942" cy="16601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E08CCD44-1DD6-1F75-93E0-B5731E06E58F}"/>
                    </a:ext>
                  </a:extLst>
                </p:cNvPr>
                <p:cNvSpPr txBox="1"/>
                <p:nvPr/>
              </p:nvSpPr>
              <p:spPr>
                <a:xfrm>
                  <a:off x="7615071" y="6175325"/>
                  <a:ext cx="3125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Δx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E08CCD44-1DD6-1F75-93E0-B5731E06E5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5071" y="6175325"/>
                  <a:ext cx="312586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17647" r="-15686" b="-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8CE80D5E-3F50-2A00-DDF0-1E9EE448B1EE}"/>
                    </a:ext>
                  </a:extLst>
                </p:cNvPr>
                <p:cNvSpPr txBox="1"/>
                <p:nvPr/>
              </p:nvSpPr>
              <p:spPr>
                <a:xfrm>
                  <a:off x="10444548" y="6180326"/>
                  <a:ext cx="34522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8CE80D5E-3F50-2A00-DDF0-1E9EE448B1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44548" y="6180326"/>
                  <a:ext cx="345223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14035" r="-7018" b="-652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783A0112-0627-B3DB-7714-A94469D4A27A}"/>
                </a:ext>
              </a:extLst>
            </p:cNvPr>
            <p:cNvCxnSpPr>
              <a:cxnSpLocks/>
            </p:cNvCxnSpPr>
            <p:nvPr/>
          </p:nvCxnSpPr>
          <p:spPr>
            <a:xfrm>
              <a:off x="6105099" y="4345569"/>
              <a:ext cx="0" cy="2106756"/>
            </a:xfrm>
            <a:prstGeom prst="line">
              <a:avLst/>
            </a:prstGeom>
            <a:ln w="381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C72F9EFD-527A-E6A2-E71B-091B6158AA87}"/>
                    </a:ext>
                  </a:extLst>
                </p:cNvPr>
                <p:cNvSpPr txBox="1"/>
                <p:nvPr/>
              </p:nvSpPr>
              <p:spPr>
                <a:xfrm>
                  <a:off x="2517547" y="6065243"/>
                  <a:ext cx="423978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zh-CN" sz="1400" b="0" i="0" smtClean="0">
                            <a:latin typeface="Cambria Math" panose="02040503050406030204" pitchFamily="18" charset="0"/>
                          </a:rPr>
                          <m:t>mm</m:t>
                        </m:r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C72F9EFD-527A-E6A2-E71B-091B6158AA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7547" y="6065243"/>
                  <a:ext cx="423978" cy="307777"/>
                </a:xfrm>
                <a:prstGeom prst="rect">
                  <a:avLst/>
                </a:prstGeom>
                <a:blipFill>
                  <a:blip r:embed="rId17"/>
                  <a:stretch>
                    <a:fillRect r="-144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7B705A63-825F-6C3D-9F26-93FD70AAFB6A}"/>
                    </a:ext>
                  </a:extLst>
                </p:cNvPr>
                <p:cNvSpPr txBox="1"/>
                <p:nvPr/>
              </p:nvSpPr>
              <p:spPr>
                <a:xfrm>
                  <a:off x="5403195" y="6128962"/>
                  <a:ext cx="423978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zh-CN" sz="1400" b="0" i="0" smtClean="0">
                            <a:latin typeface="Cambria Math" panose="02040503050406030204" pitchFamily="18" charset="0"/>
                          </a:rPr>
                          <m:t>mrad</m:t>
                        </m:r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7B705A63-825F-6C3D-9F26-93FD70AAFB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3195" y="6128962"/>
                  <a:ext cx="423978" cy="307777"/>
                </a:xfrm>
                <a:prstGeom prst="rect">
                  <a:avLst/>
                </a:prstGeom>
                <a:blipFill>
                  <a:blip r:embed="rId18"/>
                  <a:stretch>
                    <a:fillRect r="-3142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043FC59A-C89D-4BB1-1710-666036EE9F04}"/>
                    </a:ext>
                  </a:extLst>
                </p:cNvPr>
                <p:cNvSpPr txBox="1"/>
                <p:nvPr/>
              </p:nvSpPr>
              <p:spPr>
                <a:xfrm>
                  <a:off x="8621991" y="6006050"/>
                  <a:ext cx="423978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zh-CN" sz="1400" b="0" i="0" smtClean="0">
                            <a:latin typeface="Cambria Math" panose="02040503050406030204" pitchFamily="18" charset="0"/>
                          </a:rPr>
                          <m:t>mm</m:t>
                        </m:r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043FC59A-C89D-4BB1-1710-666036EE9F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21991" y="6006050"/>
                  <a:ext cx="423978" cy="307777"/>
                </a:xfrm>
                <a:prstGeom prst="rect">
                  <a:avLst/>
                </a:prstGeom>
                <a:blipFill>
                  <a:blip r:embed="rId19"/>
                  <a:stretch>
                    <a:fillRect r="-142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EE8D16F7-948D-C4E7-5ADD-13F850639AA2}"/>
                    </a:ext>
                  </a:extLst>
                </p:cNvPr>
                <p:cNvSpPr txBox="1"/>
                <p:nvPr/>
              </p:nvSpPr>
              <p:spPr>
                <a:xfrm>
                  <a:off x="11432932" y="6027065"/>
                  <a:ext cx="535305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zh-CN" sz="1400" b="0" i="0" smtClean="0">
                            <a:latin typeface="Cambria Math" panose="02040503050406030204" pitchFamily="18" charset="0"/>
                          </a:rPr>
                          <m:t>mrad</m:t>
                        </m:r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EE8D16F7-948D-C4E7-5ADD-13F850639A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32932" y="6027065"/>
                  <a:ext cx="535305" cy="307777"/>
                </a:xfrm>
                <a:prstGeom prst="rect">
                  <a:avLst/>
                </a:prstGeom>
                <a:blipFill>
                  <a:blip r:embed="rId20"/>
                  <a:stretch>
                    <a:fillRect r="-454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64744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3B8D9-BAF7-25D1-1A07-78544450D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385DE1-3D25-B83E-FD20-D00E60A1C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5" y="51227"/>
            <a:ext cx="6360817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/>
              <a:t>Performance evaluation</a:t>
            </a:r>
            <a:endParaRPr lang="zh-CN" altLang="en-US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1E904DB-E0D2-10EB-E6B9-2948E52DA6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564" y="623424"/>
                <a:ext cx="11889170" cy="4188728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400" dirty="0"/>
                  <a:t>How tracking resolution impact on PID performance</a:t>
                </a:r>
              </a:p>
              <a:p>
                <a:pPr marL="742950" lvl="1" indent="-285750"/>
                <a:r>
                  <a:rPr lang="en-US" altLang="zh-CN" sz="2000" dirty="0"/>
                  <a:t>5D-Error Hist: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CN" sz="2000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1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 , </m:t>
                        </m:r>
                        <m:r>
                          <a:rPr lang="en-US" altLang="zh-CN" sz="2000" b="1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 , </m:t>
                        </m:r>
                        <m:r>
                          <a:rPr lang="en-US" altLang="zh-CN" sz="2000" b="1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𝜽</m:t>
                        </m:r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 , </m:t>
                        </m:r>
                        <m:r>
                          <a:rPr lang="en-US" altLang="zh-CN" sz="2000" b="1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𝝓</m:t>
                        </m:r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 ,</m:t>
                        </m:r>
                        <m:r>
                          <a:rPr lang="en-US" altLang="zh-CN" sz="2000" b="1">
                            <a:latin typeface="Cambria Math" panose="02040503050406030204" pitchFamily="18" charset="0"/>
                          </a:rPr>
                          <m:t>𝚫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</m:acc>
                          </m:e>
                        </m:d>
                      </m:e>
                    </m:d>
                  </m:oMath>
                </a14:m>
                <a:endParaRPr lang="en-US" altLang="zh-CN" sz="2200" b="1" dirty="0"/>
              </a:p>
              <a:p>
                <a:pPr marL="1200150" lvl="2" indent="-285750"/>
                <a14:m>
                  <m:oMath xmlns:m="http://schemas.openxmlformats.org/officeDocument/2006/math">
                    <m:r>
                      <a:rPr lang="en-US" altLang="zh-CN" sz="16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 ,  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𝐺𝑒𝑉</m:t>
                    </m:r>
                    <m:r>
                      <m:rPr>
                        <m:lit/>
                      </m:rPr>
                      <a:rPr lang="en-US" altLang="zh-CN" sz="1600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=25° , 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=260°</m:t>
                    </m:r>
                  </m:oMath>
                </a14:m>
                <a:endParaRPr lang="en-US" altLang="zh-CN" sz="1600" dirty="0"/>
              </a:p>
              <a:p>
                <a:pPr lvl="1"/>
                <a:endParaRPr lang="en-US" altLang="zh-CN" sz="2000" dirty="0"/>
              </a:p>
              <a:p>
                <a:pPr lvl="1"/>
                <a:endParaRPr lang="en-US" altLang="zh-CN" sz="2000" dirty="0"/>
              </a:p>
              <a:p>
                <a:pPr lvl="1"/>
                <a:endParaRPr lang="en-US" altLang="zh-CN" sz="2000" dirty="0"/>
              </a:p>
              <a:p>
                <a:pPr lvl="1"/>
                <a:endParaRPr lang="en-US" altLang="zh-CN" sz="2000" dirty="0"/>
              </a:p>
              <a:p>
                <a:pPr lvl="1"/>
                <a:endParaRPr lang="en-US" altLang="zh-CN" sz="2000" dirty="0"/>
              </a:p>
              <a:p>
                <a:pPr lvl="1"/>
                <a:endParaRPr lang="en-US" altLang="zh-CN" sz="2000" dirty="0"/>
              </a:p>
              <a:p>
                <a:pPr lvl="1"/>
                <a:endParaRPr lang="en-US" altLang="zh-CN" sz="2000" dirty="0"/>
              </a:p>
              <a:p>
                <a:pPr marL="457200" lvl="1" indent="0">
                  <a:buNone/>
                </a:pPr>
                <a:endParaRPr lang="en-US" altLang="zh-CN" sz="2000" dirty="0"/>
              </a:p>
              <a:p>
                <a:pPr lvl="1"/>
                <a:r>
                  <a:rPr lang="en-US" altLang="zh-CN" sz="2000" dirty="0"/>
                  <a:t>RICH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sz="2000" dirty="0"/>
                  <a:t> </a:t>
                </a:r>
                <a:r>
                  <a:rPr lang="zh-CN" altLang="zh-CN" sz="2000" dirty="0"/>
                  <a:t>numerical algorithms</a:t>
                </a:r>
                <a:r>
                  <a:rPr lang="en-US" altLang="zh-CN" sz="2000" dirty="0"/>
                  <a:t> + MLE 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sz="2000" dirty="0"/>
                  <a:t>  Monte Carlo smearing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1E904DB-E0D2-10EB-E6B9-2948E52DA6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564" y="623424"/>
                <a:ext cx="11889170" cy="4188728"/>
              </a:xfrm>
              <a:blipFill>
                <a:blip r:embed="rId2"/>
                <a:stretch>
                  <a:fillRect l="-666" t="-1892" b="-1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组合 43">
            <a:extLst>
              <a:ext uri="{FF2B5EF4-FFF2-40B4-BE49-F238E27FC236}">
                <a16:creationId xmlns:a16="http://schemas.microsoft.com/office/drawing/2014/main" id="{AAC3395B-BE71-33D6-001B-F55017363EC4}"/>
              </a:ext>
            </a:extLst>
          </p:cNvPr>
          <p:cNvGrpSpPr/>
          <p:nvPr/>
        </p:nvGrpSpPr>
        <p:grpSpPr>
          <a:xfrm>
            <a:off x="41665" y="1582966"/>
            <a:ext cx="12108670" cy="2717921"/>
            <a:chOff x="41665" y="1649363"/>
            <a:chExt cx="12108670" cy="2717921"/>
          </a:xfrm>
        </p:grpSpPr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658D2D7D-64FE-659C-2E3B-09E58F59D51B}"/>
                </a:ext>
              </a:extLst>
            </p:cNvPr>
            <p:cNvGrpSpPr/>
            <p:nvPr/>
          </p:nvGrpSpPr>
          <p:grpSpPr>
            <a:xfrm>
              <a:off x="41665" y="1652830"/>
              <a:ext cx="3970302" cy="2597925"/>
              <a:chOff x="-18196" y="3162337"/>
              <a:chExt cx="3970302" cy="2597925"/>
            </a:xfrm>
          </p:grpSpPr>
          <p:pic>
            <p:nvPicPr>
              <p:cNvPr id="31" name="图片 30">
                <a:extLst>
                  <a:ext uri="{FF2B5EF4-FFF2-40B4-BE49-F238E27FC236}">
                    <a16:creationId xmlns:a16="http://schemas.microsoft.com/office/drawing/2014/main" id="{FE766213-9A68-4E11-7205-F90E0B4E44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489"/>
              <a:stretch>
                <a:fillRect/>
              </a:stretch>
            </p:blipFill>
            <p:spPr>
              <a:xfrm>
                <a:off x="286802" y="3406925"/>
                <a:ext cx="3665304" cy="2095245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文本框 31">
                    <a:extLst>
                      <a:ext uri="{FF2B5EF4-FFF2-40B4-BE49-F238E27FC236}">
                        <a16:creationId xmlns:a16="http://schemas.microsoft.com/office/drawing/2014/main" id="{6676A737-65F8-379A-BED2-B1A1D62AC1B4}"/>
                      </a:ext>
                    </a:extLst>
                  </p:cNvPr>
                  <p:cNvSpPr txBox="1"/>
                  <p:nvPr/>
                </p:nvSpPr>
                <p:spPr>
                  <a:xfrm>
                    <a:off x="2712495" y="5390930"/>
                    <a:ext cx="1155446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lit/>
                            </m:r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𝒎𝒎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3BD2E299-AEE6-5636-3591-28CB7FC77DE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12495" y="5390930"/>
                    <a:ext cx="1155446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文本框 32">
                    <a:extLst>
                      <a:ext uri="{FF2B5EF4-FFF2-40B4-BE49-F238E27FC236}">
                        <a16:creationId xmlns:a16="http://schemas.microsoft.com/office/drawing/2014/main" id="{257E92DD-82A3-7939-08CB-8331CAFB74D8}"/>
                      </a:ext>
                    </a:extLst>
                  </p:cNvPr>
                  <p:cNvSpPr txBox="1"/>
                  <p:nvPr/>
                </p:nvSpPr>
                <p:spPr>
                  <a:xfrm>
                    <a:off x="-18196" y="3162337"/>
                    <a:ext cx="1352834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𝝓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lit/>
                            </m:r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𝒎𝒓𝒂𝒅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49" name="文本框 48">
                    <a:extLst>
                      <a:ext uri="{FF2B5EF4-FFF2-40B4-BE49-F238E27FC236}">
                        <a16:creationId xmlns:a16="http://schemas.microsoft.com/office/drawing/2014/main" id="{FF7A9F93-42E1-CD67-97F0-64C86738E16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18196" y="3162337"/>
                    <a:ext cx="1352834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13333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EEBFD6AA-A3BA-4A1D-3760-EA4918BFE659}"/>
                </a:ext>
              </a:extLst>
            </p:cNvPr>
            <p:cNvGrpSpPr/>
            <p:nvPr/>
          </p:nvGrpSpPr>
          <p:grpSpPr>
            <a:xfrm>
              <a:off x="4046253" y="1649363"/>
              <a:ext cx="3926903" cy="2636350"/>
              <a:chOff x="3952106" y="3098234"/>
              <a:chExt cx="3926903" cy="2636350"/>
            </a:xfrm>
          </p:grpSpPr>
          <p:pic>
            <p:nvPicPr>
              <p:cNvPr id="35" name="图片 34">
                <a:extLst>
                  <a:ext uri="{FF2B5EF4-FFF2-40B4-BE49-F238E27FC236}">
                    <a16:creationId xmlns:a16="http://schemas.microsoft.com/office/drawing/2014/main" id="{58C59454-E31F-5CB3-7036-5604F7B20F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086"/>
              <a:stretch>
                <a:fillRect/>
              </a:stretch>
            </p:blipFill>
            <p:spPr>
              <a:xfrm>
                <a:off x="4142011" y="3373379"/>
                <a:ext cx="3736998" cy="2169395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文本框 35">
                    <a:extLst>
                      <a:ext uri="{FF2B5EF4-FFF2-40B4-BE49-F238E27FC236}">
                        <a16:creationId xmlns:a16="http://schemas.microsoft.com/office/drawing/2014/main" id="{139467EB-18A7-586E-BCF1-E1A92E663FF9}"/>
                      </a:ext>
                    </a:extLst>
                  </p:cNvPr>
                  <p:cNvSpPr txBox="1"/>
                  <p:nvPr/>
                </p:nvSpPr>
                <p:spPr>
                  <a:xfrm>
                    <a:off x="6655829" y="5365252"/>
                    <a:ext cx="1134385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𝒎𝒎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52" name="文本框 51">
                    <a:extLst>
                      <a:ext uri="{FF2B5EF4-FFF2-40B4-BE49-F238E27FC236}">
                        <a16:creationId xmlns:a16="http://schemas.microsoft.com/office/drawing/2014/main" id="{A13438A5-BD29-3B35-9108-F5DE96AF2D3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55829" y="5365252"/>
                    <a:ext cx="1134385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13333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文本框 36">
                    <a:extLst>
                      <a:ext uri="{FF2B5EF4-FFF2-40B4-BE49-F238E27FC236}">
                        <a16:creationId xmlns:a16="http://schemas.microsoft.com/office/drawing/2014/main" id="{1CC780E0-D122-3F1A-A60D-7F92992B8119}"/>
                      </a:ext>
                    </a:extLst>
                  </p:cNvPr>
                  <p:cNvSpPr txBox="1"/>
                  <p:nvPr/>
                </p:nvSpPr>
                <p:spPr>
                  <a:xfrm>
                    <a:off x="3952106" y="3098234"/>
                    <a:ext cx="122318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𝒎𝒓𝒂𝒅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54" name="文本框 53">
                    <a:extLst>
                      <a:ext uri="{FF2B5EF4-FFF2-40B4-BE49-F238E27FC236}">
                        <a16:creationId xmlns:a16="http://schemas.microsoft.com/office/drawing/2014/main" id="{87B36971-C64B-43E2-2DAE-2BCB3EF5175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52106" y="3098234"/>
                    <a:ext cx="1223180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11475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6610DE5D-A226-77FD-667F-5040A3211969}"/>
                </a:ext>
              </a:extLst>
            </p:cNvPr>
            <p:cNvGrpSpPr/>
            <p:nvPr/>
          </p:nvGrpSpPr>
          <p:grpSpPr>
            <a:xfrm>
              <a:off x="8002751" y="1797383"/>
              <a:ext cx="4147584" cy="2569901"/>
              <a:chOff x="7950702" y="3302931"/>
              <a:chExt cx="3920199" cy="2420212"/>
            </a:xfrm>
          </p:grpSpPr>
          <p:pic>
            <p:nvPicPr>
              <p:cNvPr id="39" name="图片 38">
                <a:extLst>
                  <a:ext uri="{FF2B5EF4-FFF2-40B4-BE49-F238E27FC236}">
                    <a16:creationId xmlns:a16="http://schemas.microsoft.com/office/drawing/2014/main" id="{3F34606A-1D4E-1F92-7D05-28900B589C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086"/>
              <a:stretch>
                <a:fillRect/>
              </a:stretch>
            </p:blipFill>
            <p:spPr>
              <a:xfrm>
                <a:off x="7950702" y="3302931"/>
                <a:ext cx="3920199" cy="2169395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文本框 39">
                    <a:extLst>
                      <a:ext uri="{FF2B5EF4-FFF2-40B4-BE49-F238E27FC236}">
                        <a16:creationId xmlns:a16="http://schemas.microsoft.com/office/drawing/2014/main" id="{A56F133A-484B-CE9C-93AE-701EE7B7ECB4}"/>
                      </a:ext>
                    </a:extLst>
                  </p:cNvPr>
                  <p:cNvSpPr txBox="1"/>
                  <p:nvPr/>
                </p:nvSpPr>
                <p:spPr>
                  <a:xfrm>
                    <a:off x="8958017" y="5347590"/>
                    <a:ext cx="1905568" cy="375553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𝚫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altLang="zh-CN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b="1" i="1" smtClean="0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</m:d>
                          <m:r>
                            <m:rPr>
                              <m:lit/>
                            </m:r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𝑴𝒆𝑽</m:t>
                          </m:r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57" name="文本框 56">
                    <a:extLst>
                      <a:ext uri="{FF2B5EF4-FFF2-40B4-BE49-F238E27FC236}">
                        <a16:creationId xmlns:a16="http://schemas.microsoft.com/office/drawing/2014/main" id="{3D9004BF-C030-9CA5-3BD5-378C62359CE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58017" y="5347590"/>
                    <a:ext cx="1905568" cy="375553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b="-1111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F0BB7FFE-B459-E5EB-AFDC-D7160BF6C00F}"/>
              </a:ext>
            </a:extLst>
          </p:cNvPr>
          <p:cNvGrpSpPr/>
          <p:nvPr/>
        </p:nvGrpSpPr>
        <p:grpSpPr>
          <a:xfrm>
            <a:off x="1123541" y="4656245"/>
            <a:ext cx="9132752" cy="2110877"/>
            <a:chOff x="632221" y="4648377"/>
            <a:chExt cx="9132752" cy="2110877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04A43037-7CC8-0ADA-8860-80E0C2A48C1A}"/>
                </a:ext>
              </a:extLst>
            </p:cNvPr>
            <p:cNvGrpSpPr/>
            <p:nvPr/>
          </p:nvGrpSpPr>
          <p:grpSpPr>
            <a:xfrm>
              <a:off x="632221" y="4648377"/>
              <a:ext cx="9132752" cy="2066321"/>
              <a:chOff x="1396371" y="1520021"/>
              <a:chExt cx="9132752" cy="2066321"/>
            </a:xfrm>
          </p:grpSpPr>
          <p:sp>
            <p:nvSpPr>
              <p:cNvPr id="19" name="左大括号 18">
                <a:extLst>
                  <a:ext uri="{FF2B5EF4-FFF2-40B4-BE49-F238E27FC236}">
                    <a16:creationId xmlns:a16="http://schemas.microsoft.com/office/drawing/2014/main" id="{4EEC9975-2498-7D84-15DE-4C8E512C471D}"/>
                  </a:ext>
                </a:extLst>
              </p:cNvPr>
              <p:cNvSpPr/>
              <p:nvPr/>
            </p:nvSpPr>
            <p:spPr>
              <a:xfrm>
                <a:off x="2456597" y="1595083"/>
                <a:ext cx="334369" cy="1991259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ADBE3B5B-A6E2-2DD7-57F3-794EFF122757}"/>
                      </a:ext>
                    </a:extLst>
                  </p:cNvPr>
                  <p:cNvSpPr txBox="1"/>
                  <p:nvPr/>
                </p:nvSpPr>
                <p:spPr>
                  <a:xfrm>
                    <a:off x="1396371" y="2401333"/>
                    <a:ext cx="106022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𝑃𝐼𝐷𝑒𝑓𝑓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ADBE3B5B-A6E2-2DD7-57F3-794EFF12275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96371" y="2401333"/>
                    <a:ext cx="1060226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文本框 21">
                    <a:extLst>
                      <a:ext uri="{FF2B5EF4-FFF2-40B4-BE49-F238E27FC236}">
                        <a16:creationId xmlns:a16="http://schemas.microsoft.com/office/drawing/2014/main" id="{22C181D8-1F0F-0A18-FBF6-482C4DB8EE1C}"/>
                      </a:ext>
                    </a:extLst>
                  </p:cNvPr>
                  <p:cNvSpPr txBox="1"/>
                  <p:nvPr/>
                </p:nvSpPr>
                <p:spPr>
                  <a:xfrm>
                    <a:off x="2790967" y="1520021"/>
                    <a:ext cx="273850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m:rPr>
                              <m:sty m:val="p"/>
                            </m:rP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w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𝑖𝑡ℎ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𝑀𝐶𝑇𝑟𝑢𝑡ℎ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𝐸𝑥𝑡𝑇𝑟𝑎𝑐𝑘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22" name="文本框 21">
                    <a:extLst>
                      <a:ext uri="{FF2B5EF4-FFF2-40B4-BE49-F238E27FC236}">
                        <a16:creationId xmlns:a16="http://schemas.microsoft.com/office/drawing/2014/main" id="{22C181D8-1F0F-0A18-FBF6-482C4DB8EE1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90967" y="1520021"/>
                    <a:ext cx="2738507" cy="369332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文本框 23">
                    <a:extLst>
                      <a:ext uri="{FF2B5EF4-FFF2-40B4-BE49-F238E27FC236}">
                        <a16:creationId xmlns:a16="http://schemas.microsoft.com/office/drawing/2014/main" id="{92AFFC67-D18E-D6DB-55A1-C870B1EA5A91}"/>
                      </a:ext>
                    </a:extLst>
                  </p:cNvPr>
                  <p:cNvSpPr txBox="1"/>
                  <p:nvPr/>
                </p:nvSpPr>
                <p:spPr>
                  <a:xfrm>
                    <a:off x="2790967" y="1942249"/>
                    <a:ext cx="537721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b="0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𝑤𝑖𝑡ℎ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𝑀𝐶𝑇𝑟𝑢𝑡ℎ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𝐸𝑥𝑡𝑇𝑟𝑎𝑐𝑘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𝐺𝑎𝑢𝑠𝑠𝑖𝑎𝑛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𝑠𝑚𝑒𝑎𝑟𝑖𝑛𝑔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en-US" altLang="zh-CN" dirty="0"/>
                  </a:p>
                </p:txBody>
              </p:sp>
            </mc:Choice>
            <mc:Fallback xmlns="">
              <p:sp>
                <p:nvSpPr>
                  <p:cNvPr id="24" name="文本框 23">
                    <a:extLst>
                      <a:ext uri="{FF2B5EF4-FFF2-40B4-BE49-F238E27FC236}">
                        <a16:creationId xmlns:a16="http://schemas.microsoft.com/office/drawing/2014/main" id="{92AFFC67-D18E-D6DB-55A1-C870B1EA5A9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90967" y="1942249"/>
                    <a:ext cx="5377218" cy="3693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文本框 25">
                    <a:extLst>
                      <a:ext uri="{FF2B5EF4-FFF2-40B4-BE49-F238E27FC236}">
                        <a16:creationId xmlns:a16="http://schemas.microsoft.com/office/drawing/2014/main" id="{A641B602-13B4-3CB5-A837-DBD6FDF1E261}"/>
                      </a:ext>
                    </a:extLst>
                  </p:cNvPr>
                  <p:cNvSpPr txBox="1"/>
                  <p:nvPr/>
                </p:nvSpPr>
                <p:spPr>
                  <a:xfrm>
                    <a:off x="2790966" y="2386643"/>
                    <a:ext cx="6714573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0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𝑤𝑖𝑡ℎ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𝑀𝐶𝑇𝑟𝑢𝑡ℎ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𝐸𝑥𝑡𝑇𝑟𝑎𝑐𝑘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𝐺𝑎𝑢𝑠𝑠𝑖𝑎𝑛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𝑠𝑚𝑒𝑎𝑟𝑖𝑛𝑔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𝐶𝑜𝑣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. 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𝑀𝑎𝑡𝑟𝑖𝑥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26" name="文本框 25">
                    <a:extLst>
                      <a:ext uri="{FF2B5EF4-FFF2-40B4-BE49-F238E27FC236}">
                        <a16:creationId xmlns:a16="http://schemas.microsoft.com/office/drawing/2014/main" id="{A641B602-13B4-3CB5-A837-DBD6FDF1E26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90966" y="2386643"/>
                    <a:ext cx="6714573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b="-11475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文本框 27">
                    <a:extLst>
                      <a:ext uri="{FF2B5EF4-FFF2-40B4-BE49-F238E27FC236}">
                        <a16:creationId xmlns:a16="http://schemas.microsoft.com/office/drawing/2014/main" id="{CB18FBBD-C736-638B-874A-37BB12D832A6}"/>
                      </a:ext>
                    </a:extLst>
                  </p:cNvPr>
                  <p:cNvSpPr txBox="1"/>
                  <p:nvPr/>
                </p:nvSpPr>
                <p:spPr>
                  <a:xfrm>
                    <a:off x="2790966" y="2845087"/>
                    <a:ext cx="7738157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𝑤𝑖𝑡ℎ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𝑀𝐶𝑇𝑟𝑢𝑡ℎ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𝐸𝑥𝑡𝑇𝑟𝑎𝑐𝑘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ℎ𝑖𝑠𝑡𝑜𝑔𝑟𝑎𝑚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𝑏𝑎𝑠𝑒𝑑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𝑖𝑛𝑣𝑒𝑟𝑠𝑒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𝐶𝐷𝐹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𝑠𝑎𝑚𝑝𝑙𝑖𝑛𝑔</m:t>
                        </m:r>
                      </m:oMath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28" name="文本框 27">
                    <a:extLst>
                      <a:ext uri="{FF2B5EF4-FFF2-40B4-BE49-F238E27FC236}">
                        <a16:creationId xmlns:a16="http://schemas.microsoft.com/office/drawing/2014/main" id="{CB18FBBD-C736-638B-874A-37BB12D832A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90966" y="2845087"/>
                    <a:ext cx="7738157" cy="3693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A7003A7B-BFB4-54AE-E284-361CCB0BBD81}"/>
                    </a:ext>
                  </a:extLst>
                </p:cNvPr>
                <p:cNvSpPr txBox="1"/>
                <p:nvPr/>
              </p:nvSpPr>
              <p:spPr>
                <a:xfrm>
                  <a:off x="2026816" y="6389922"/>
                  <a:ext cx="373481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0" dirty="0"/>
                    <a:t> </a:t>
                  </a:r>
                  <a14:m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𝑤𝑖𝑡ℎ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𝑀𝐷𝐶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𝑅𝑒𝑐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  </m:t>
                      </m:r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𝐸𝑥𝑡𝑇𝑟𝑎𝑐𝑘</m:t>
                      </m:r>
                    </m:oMath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A7003A7B-BFB4-54AE-E284-361CCB0BBD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26816" y="6389922"/>
                  <a:ext cx="3734815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56795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D8709-3A13-F81D-E5B4-69CE278A5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AC8D3CC-B22D-8D72-E2C9-08F06BD94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6"/>
          <a:stretch>
            <a:fillRect/>
          </a:stretch>
        </p:blipFill>
        <p:spPr>
          <a:xfrm>
            <a:off x="166051" y="4202347"/>
            <a:ext cx="3855166" cy="227149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DED8630E-BB04-07E8-7B94-EB010A497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5" y="51227"/>
            <a:ext cx="6360817" cy="69940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n"/>
            </a:pPr>
            <a:r>
              <a:rPr lang="en-US" altLang="zh-CN" sz="4000" b="1" dirty="0"/>
              <a:t>Performance evaluation</a:t>
            </a:r>
            <a:endParaRPr lang="zh-CN" altLang="en-US" sz="4000" b="1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490E51F-68A4-6E41-C8C2-270ED5375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3"/>
          <a:stretch>
            <a:fillRect/>
          </a:stretch>
        </p:blipFill>
        <p:spPr>
          <a:xfrm>
            <a:off x="108045" y="1326751"/>
            <a:ext cx="3824764" cy="2279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内容占位符 2">
                <a:extLst>
                  <a:ext uri="{FF2B5EF4-FFF2-40B4-BE49-F238E27FC236}">
                    <a16:creationId xmlns:a16="http://schemas.microsoft.com/office/drawing/2014/main" id="{10B58349-6DCC-9C40-F184-32A2239104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558144"/>
                <a:ext cx="11307170" cy="833890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000" b="1" dirty="0"/>
                  <a:t>Sim. :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𝐺𝑒𝑉</m:t>
                    </m:r>
                    <m:r>
                      <m:rPr>
                        <m:lit/>
                      </m:rPr>
                      <a:rPr lang="en-US" altLang="zh-CN" sz="20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sz="20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±50</m:t>
                    </m:r>
                    <m:r>
                      <a:rPr lang="en-US" altLang="zh-CN" sz="20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𝑀𝑒𝑉</m:t>
                    </m:r>
                    <m:r>
                      <m:rPr>
                        <m:lit/>
                      </m:rPr>
                      <a:rPr lang="en-US" altLang="zh-CN" sz="20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0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=25°±0.125° ,  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=306°±0.125°</m:t>
                    </m:r>
                  </m:oMath>
                </a14:m>
                <a:endParaRPr lang="en-US" altLang="zh-CN" sz="2000" dirty="0"/>
              </a:p>
              <a:p>
                <a:r>
                  <a:rPr lang="en-US" altLang="zh-CN" sz="2000" b="1" dirty="0"/>
                  <a:t>Cut: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0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 b="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CN" sz="20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CN" sz="2000" b="0" i="1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0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 b="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CN" sz="2000" b="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≤10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𝑚𝑚</m:t>
                    </m:r>
                    <m:r>
                      <a:rPr lang="en-US" altLang="zh-CN" sz="2000" b="0" i="1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0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 b="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CN" sz="2000" b="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≤50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𝑚𝑟𝑎𝑑</m:t>
                    </m:r>
                    <m:r>
                      <a:rPr lang="en-US" altLang="zh-CN" sz="2000" b="0" i="1">
                        <a:latin typeface="Cambria Math" panose="02040503050406030204" pitchFamily="18" charset="0"/>
                      </a:rPr>
                      <m:t> ,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0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 b="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CN" sz="2000" b="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≤100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𝑚𝑟𝑎𝑑</m:t>
                    </m:r>
                    <m:r>
                      <a:rPr lang="en-US" altLang="zh-CN" sz="2000" b="0" i="1">
                        <a:latin typeface="Cambria Math" panose="02040503050406030204" pitchFamily="18" charset="0"/>
                      </a:rPr>
                      <m:t> ,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0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 b="0" i="1">
                            <a:latin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altLang="zh-CN" sz="2000" b="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000" b="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</m:e>
                        </m:d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≤200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𝑀𝑒𝑉</m:t>
                    </m:r>
                  </m:oMath>
                </a14:m>
                <a:endParaRPr lang="en-US" altLang="zh-CN" sz="2000" dirty="0"/>
              </a:p>
            </p:txBody>
          </p:sp>
        </mc:Choice>
        <mc:Fallback xmlns="">
          <p:sp>
            <p:nvSpPr>
              <p:cNvPr id="8" name="内容占位符 2">
                <a:extLst>
                  <a:ext uri="{FF2B5EF4-FFF2-40B4-BE49-F238E27FC236}">
                    <a16:creationId xmlns:a16="http://schemas.microsoft.com/office/drawing/2014/main" id="{10B58349-6DCC-9C40-F184-32A2239104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558144"/>
                <a:ext cx="11307170" cy="833890"/>
              </a:xfrm>
              <a:blipFill>
                <a:blip r:embed="rId4"/>
                <a:stretch>
                  <a:fillRect l="-485" t="-8088" b="-88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表格 11">
                <a:extLst>
                  <a:ext uri="{FF2B5EF4-FFF2-40B4-BE49-F238E27FC236}">
                    <a16:creationId xmlns:a16="http://schemas.microsoft.com/office/drawing/2014/main" id="{87B47045-EEF8-31E5-59B2-CE44827774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1455804"/>
                  </p:ext>
                </p:extLst>
              </p:nvPr>
            </p:nvGraphicFramePr>
            <p:xfrm>
              <a:off x="2335778" y="1403526"/>
              <a:ext cx="1514901" cy="8357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537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645271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655093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262438">
                    <a:tc>
                      <a:txBody>
                        <a:bodyPr/>
                        <a:lstStyle/>
                        <a:p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𝒆𝒗𝒆𝒏𝒕𝒔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kumimoji="0" lang="en-US" altLang="zh-CN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𝑷𝑰𝑫𝒆𝒇𝒇</m:t>
                                </m:r>
                                <m:r>
                                  <a:rPr kumimoji="0" lang="en-US" altLang="zh-CN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21522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99.11%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871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20467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99.32%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表格 11">
                <a:extLst>
                  <a:ext uri="{FF2B5EF4-FFF2-40B4-BE49-F238E27FC236}">
                    <a16:creationId xmlns:a16="http://schemas.microsoft.com/office/drawing/2014/main" id="{87B47045-EEF8-31E5-59B2-CE44827774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1455804"/>
                  </p:ext>
                </p:extLst>
              </p:nvPr>
            </p:nvGraphicFramePr>
            <p:xfrm>
              <a:off x="2335778" y="1403526"/>
              <a:ext cx="1514901" cy="8357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537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645271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655093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3962" t="-2222" r="-103774" b="-2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31481" t="-2222" r="-1852" b="-21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57" t="-100000" r="-617143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21522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99.11%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8712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57" t="-195745" r="-617143" b="-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20467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99.32%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9F4D043C-C1F6-02F1-1E8E-FBF17B1F72E2}"/>
                  </a:ext>
                </a:extLst>
              </p:cNvPr>
              <p:cNvSpPr txBox="1"/>
              <p:nvPr/>
            </p:nvSpPr>
            <p:spPr>
              <a:xfrm>
                <a:off x="920107" y="3481678"/>
                <a:ext cx="240471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𝐷𝑒𝑙𝑡𝑎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𝐿𝑜𝑔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𝐿𝑖𝑘𝑒𝑙𝑖ℎ𝑜𝑜𝑑</m:t>
                      </m:r>
                    </m:oMath>
                  </m:oMathPara>
                </a14:m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𝑀𝐶𝑇𝑟𝑢𝑡ℎ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b="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9F4D043C-C1F6-02F1-1E8E-FBF17B1F7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07" y="3481678"/>
                <a:ext cx="2404718" cy="646331"/>
              </a:xfrm>
              <a:prstGeom prst="rect">
                <a:avLst/>
              </a:prstGeom>
              <a:blipFill>
                <a:blip r:embed="rId6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0C5CEFF3-CEA2-966F-1FBE-D542A7F70D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4"/>
          <a:stretch>
            <a:fillRect/>
          </a:stretch>
        </p:blipFill>
        <p:spPr>
          <a:xfrm>
            <a:off x="4131357" y="4202347"/>
            <a:ext cx="3678053" cy="22022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B37BF832-F841-E518-3BAD-E460A69B0BCD}"/>
                  </a:ext>
                </a:extLst>
              </p:cNvPr>
              <p:cNvSpPr txBox="1"/>
              <p:nvPr/>
            </p:nvSpPr>
            <p:spPr>
              <a:xfrm>
                <a:off x="4915645" y="6273084"/>
                <a:ext cx="240471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𝐷𝑒𝑙𝑡𝑎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𝐿𝑜𝑔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𝐿𝑖𝑘𝑒𝑙𝑖ℎ𝑜𝑜𝑑</m:t>
                      </m:r>
                    </m:oMath>
                  </m:oMathPara>
                </a14:m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𝑅𝑒𝑐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 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𝐸𝑥𝑡𝑇𝑟𝑎𝑐𝑘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b="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B37BF832-F841-E518-3BAD-E460A69B0B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5645" y="6273084"/>
                <a:ext cx="2404718" cy="646331"/>
              </a:xfrm>
              <a:prstGeom prst="rect">
                <a:avLst/>
              </a:prstGeom>
              <a:blipFill>
                <a:blip r:embed="rId8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1" name="表格 20">
                <a:extLst>
                  <a:ext uri="{FF2B5EF4-FFF2-40B4-BE49-F238E27FC236}">
                    <a16:creationId xmlns:a16="http://schemas.microsoft.com/office/drawing/2014/main" id="{8BF7DB45-1EA9-5F83-9A18-4A3634EC412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64257601"/>
                  </p:ext>
                </p:extLst>
              </p:nvPr>
            </p:nvGraphicFramePr>
            <p:xfrm>
              <a:off x="6189284" y="4276900"/>
              <a:ext cx="1514901" cy="822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537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645271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655093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262438">
                    <a:tc>
                      <a:txBody>
                        <a:bodyPr/>
                        <a:lstStyle/>
                        <a:p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𝒆𝒗𝒆𝒏𝒕𝒔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kumimoji="0" lang="en-US" altLang="zh-CN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𝑷𝑰𝑫𝒆𝒇𝒇</m:t>
                                </m:r>
                                <m:r>
                                  <a:rPr kumimoji="0" lang="en-US" altLang="zh-CN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21522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50.90%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17713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20467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43.08%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1" name="表格 20">
                <a:extLst>
                  <a:ext uri="{FF2B5EF4-FFF2-40B4-BE49-F238E27FC236}">
                    <a16:creationId xmlns:a16="http://schemas.microsoft.com/office/drawing/2014/main" id="{8BF7DB45-1EA9-5F83-9A18-4A3634EC412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64257601"/>
                  </p:ext>
                </p:extLst>
              </p:nvPr>
            </p:nvGraphicFramePr>
            <p:xfrm>
              <a:off x="6189284" y="4276900"/>
              <a:ext cx="1514901" cy="822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537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645271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655093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33962" t="-2222" r="-103774" b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131481" t="-2222" r="-1852" b="-2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2857" t="-100000" r="-617143" b="-1152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21522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50.90%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2857" t="-204444" r="-617143" b="-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20467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43.08%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25" name="图片 24">
            <a:extLst>
              <a:ext uri="{FF2B5EF4-FFF2-40B4-BE49-F238E27FC236}">
                <a16:creationId xmlns:a16="http://schemas.microsoft.com/office/drawing/2014/main" id="{B254461E-7579-93B6-067D-DD674E2252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6"/>
          <a:stretch>
            <a:fillRect/>
          </a:stretch>
        </p:blipFill>
        <p:spPr>
          <a:xfrm>
            <a:off x="3932809" y="1365139"/>
            <a:ext cx="3876601" cy="22768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895C7ADC-A838-01D9-D99F-77287702BDCE}"/>
                  </a:ext>
                </a:extLst>
              </p:cNvPr>
              <p:cNvSpPr txBox="1"/>
              <p:nvPr/>
            </p:nvSpPr>
            <p:spPr>
              <a:xfrm>
                <a:off x="4812357" y="3481678"/>
                <a:ext cx="240471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𝐷𝑒𝑙𝑡𝑎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𝐿𝑜𝑔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𝐿𝑖𝑘𝑒𝑙𝑖ℎ𝑜𝑜𝑑</m:t>
                      </m:r>
                    </m:oMath>
                  </m:oMathPara>
                </a14:m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𝑠𝑚𝑒𝑎𝑟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𝑤𝑖𝑡ℎ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b="0" dirty="0"/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895C7ADC-A838-01D9-D99F-77287702B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357" y="3481678"/>
                <a:ext cx="2404718" cy="646331"/>
              </a:xfrm>
              <a:prstGeom prst="rect">
                <a:avLst/>
              </a:prstGeom>
              <a:blipFill>
                <a:blip r:embed="rId11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3" name="表格 42">
                <a:extLst>
                  <a:ext uri="{FF2B5EF4-FFF2-40B4-BE49-F238E27FC236}">
                    <a16:creationId xmlns:a16="http://schemas.microsoft.com/office/drawing/2014/main" id="{6E395445-7296-E7AF-65A3-4F17574EEDC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0107849"/>
                  </p:ext>
                </p:extLst>
              </p:nvPr>
            </p:nvGraphicFramePr>
            <p:xfrm>
              <a:off x="6173072" y="1424308"/>
              <a:ext cx="1514901" cy="8357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537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645271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655093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262438">
                    <a:tc>
                      <a:txBody>
                        <a:bodyPr/>
                        <a:lstStyle/>
                        <a:p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𝒆𝒗𝒆𝒏𝒕𝒔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kumimoji="0" lang="en-US" altLang="zh-CN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𝑷𝑰𝑫𝒆𝒇𝒇</m:t>
                                </m:r>
                                <m:r>
                                  <a:rPr kumimoji="0" lang="en-US" altLang="zh-CN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21507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82.93%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871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20481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81.53%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3" name="表格 42">
                <a:extLst>
                  <a:ext uri="{FF2B5EF4-FFF2-40B4-BE49-F238E27FC236}">
                    <a16:creationId xmlns:a16="http://schemas.microsoft.com/office/drawing/2014/main" id="{6E395445-7296-E7AF-65A3-4F17574EEDC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0107849"/>
                  </p:ext>
                </p:extLst>
              </p:nvPr>
            </p:nvGraphicFramePr>
            <p:xfrm>
              <a:off x="6173072" y="1424308"/>
              <a:ext cx="1514901" cy="8357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537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645271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655093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3645" t="-2222" r="-102804" b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32407" t="-2222" r="-1852" b="-2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857" t="-100000" r="-620000" b="-1152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21507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82.93%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8712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857" t="-195745" r="-620000" b="-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20481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81.53%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5" name="图片 44">
            <a:extLst>
              <a:ext uri="{FF2B5EF4-FFF2-40B4-BE49-F238E27FC236}">
                <a16:creationId xmlns:a16="http://schemas.microsoft.com/office/drawing/2014/main" id="{97F10472-A7B5-0F31-167C-DA546ED65BC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353" y="1326751"/>
            <a:ext cx="3663226" cy="2279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6BD4A96F-C8E3-91AA-5CF1-EBB86994041B}"/>
                  </a:ext>
                </a:extLst>
              </p:cNvPr>
              <p:cNvSpPr txBox="1"/>
              <p:nvPr/>
            </p:nvSpPr>
            <p:spPr>
              <a:xfrm>
                <a:off x="8351872" y="3481677"/>
                <a:ext cx="31527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𝐷𝑒𝑙𝑡𝑎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𝐿𝑜𝑔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𝐿𝑖𝑘𝑒𝑙𝑖ℎ𝑜𝑜𝑑</m:t>
                      </m:r>
                    </m:oMath>
                  </m:oMathPara>
                </a14:m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𝑠𝑚𝑒𝑎𝑟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𝑤𝑖𝑡ℎ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𝐶𝑜𝑣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 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𝑀𝑎𝑡𝑟𝑖𝑥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b="0" dirty="0"/>
              </a:p>
            </p:txBody>
          </p:sp>
        </mc:Choice>
        <mc:Fallback xmlns="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6BD4A96F-C8E3-91AA-5CF1-EBB8699404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1872" y="3481677"/>
                <a:ext cx="3152727" cy="646331"/>
              </a:xfrm>
              <a:prstGeom prst="rect">
                <a:avLst/>
              </a:prstGeom>
              <a:blipFill>
                <a:blip r:embed="rId14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9" name="表格 48">
                <a:extLst>
                  <a:ext uri="{FF2B5EF4-FFF2-40B4-BE49-F238E27FC236}">
                    <a16:creationId xmlns:a16="http://schemas.microsoft.com/office/drawing/2014/main" id="{5F2AEA3B-8548-4B33-0554-E183CCCD895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24392830"/>
                  </p:ext>
                </p:extLst>
              </p:nvPr>
            </p:nvGraphicFramePr>
            <p:xfrm>
              <a:off x="10063321" y="1568449"/>
              <a:ext cx="1514901" cy="8357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537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645271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655093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262438">
                    <a:tc>
                      <a:txBody>
                        <a:bodyPr/>
                        <a:lstStyle/>
                        <a:p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𝒆𝒗𝒆𝒏𝒕𝒔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kumimoji="0" lang="en-US" altLang="zh-CN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𝑷𝑰𝑫𝒆𝒇𝒇</m:t>
                                </m:r>
                                <m:r>
                                  <a:rPr kumimoji="0" lang="en-US" altLang="zh-CN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21503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54.46%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871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20482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50.46%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9" name="表格 48">
                <a:extLst>
                  <a:ext uri="{FF2B5EF4-FFF2-40B4-BE49-F238E27FC236}">
                    <a16:creationId xmlns:a16="http://schemas.microsoft.com/office/drawing/2014/main" id="{5F2AEA3B-8548-4B33-0554-E183CCCD895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24392830"/>
                  </p:ext>
                </p:extLst>
              </p:nvPr>
            </p:nvGraphicFramePr>
            <p:xfrm>
              <a:off x="10063321" y="1568449"/>
              <a:ext cx="1514901" cy="8357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537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645271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655093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5"/>
                          <a:stretch>
                            <a:fillRect l="-33645" t="-2222" r="-102804" b="-2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5"/>
                          <a:stretch>
                            <a:fillRect l="-132407" t="-2222" r="-1852" b="-21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5"/>
                          <a:stretch>
                            <a:fillRect l="-2857" t="-100000" r="-620000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21503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54.46%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8712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5"/>
                          <a:stretch>
                            <a:fillRect l="-2857" t="-195745" r="-620000" b="-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20482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50.46%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D476B690-3BA9-3A8C-2121-83A0E27E7CCB}"/>
                  </a:ext>
                </a:extLst>
              </p:cNvPr>
              <p:cNvSpPr txBox="1"/>
              <p:nvPr/>
            </p:nvSpPr>
            <p:spPr>
              <a:xfrm>
                <a:off x="7958438" y="4311968"/>
                <a:ext cx="4209765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𝑃𝐼𝐷𝑒𝑓𝑓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zh-CN" altLang="zh-CN" dirty="0"/>
                  <a:t> is dominated by extrapolated track resolution</a:t>
                </a: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zh-CN" dirty="0"/>
                  <a:t>Both per-parameter 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zh-CN" altLang="zh-CN" dirty="0"/>
                  <a:t> and covariance terms contribute significantly</a:t>
                </a: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zh-CN" dirty="0"/>
                  <a:t>The shapes of the </a:t>
                </a:r>
                <a14:m>
                  <m:oMath xmlns:m="http://schemas.openxmlformats.org/officeDocument/2006/math">
                    <m:r>
                      <a:rPr lang="zh-CN" altLang="zh-CN" i="1" dirty="0" smtClean="0">
                        <a:latin typeface="Cambria Math" panose="02040503050406030204" pitchFamily="18" charset="0"/>
                      </a:rPr>
                      <m:t>𝐷𝐿𝐿</m:t>
                    </m:r>
                  </m:oMath>
                </a14:m>
                <a:r>
                  <a:rPr lang="zh-CN" altLang="zh-CN" dirty="0"/>
                  <a:t> distributions are not fully consistent.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D476B690-3BA9-3A8C-2121-83A0E27E7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8438" y="4311968"/>
                <a:ext cx="4209765" cy="2308324"/>
              </a:xfrm>
              <a:prstGeom prst="rect">
                <a:avLst/>
              </a:prstGeom>
              <a:blipFill>
                <a:blip r:embed="rId16"/>
                <a:stretch>
                  <a:fillRect l="-1014" t="-1319" r="-2174" b="-31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5E1057F-9914-92CF-D783-88FB50ED374B}"/>
                  </a:ext>
                </a:extLst>
              </p:cNvPr>
              <p:cNvSpPr txBox="1"/>
              <p:nvPr/>
            </p:nvSpPr>
            <p:spPr>
              <a:xfrm>
                <a:off x="659592" y="6297126"/>
                <a:ext cx="31527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𝐷𝑒𝑙𝑡𝑎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𝐿𝑜𝑔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𝐿𝑖𝑘𝑒𝑙𝑖ℎ𝑜𝑜𝑑</m:t>
                      </m:r>
                    </m:oMath>
                  </m:oMathPara>
                </a14:m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𝑖𝑛𝑣𝑒𝑟𝑠𝑒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𝐶𝐷𝐹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𝑠𝑎𝑚𝑝𝑙𝑖𝑛𝑔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b="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5E1057F-9914-92CF-D783-88FB50ED3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92" y="6297126"/>
                <a:ext cx="3152727" cy="646331"/>
              </a:xfrm>
              <a:prstGeom prst="rect">
                <a:avLst/>
              </a:prstGeom>
              <a:blipFill>
                <a:blip r:embed="rId17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表格 13">
                <a:extLst>
                  <a:ext uri="{FF2B5EF4-FFF2-40B4-BE49-F238E27FC236}">
                    <a16:creationId xmlns:a16="http://schemas.microsoft.com/office/drawing/2014/main" id="{80677161-163A-9BC1-098F-1FAE79907F9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2602123"/>
                  </p:ext>
                </p:extLst>
              </p:nvPr>
            </p:nvGraphicFramePr>
            <p:xfrm>
              <a:off x="2363074" y="4257986"/>
              <a:ext cx="1514901" cy="8357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537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645271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655093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262438">
                    <a:tc>
                      <a:txBody>
                        <a:bodyPr/>
                        <a:lstStyle/>
                        <a:p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kumimoji="0" lang="en-US" altLang="zh-CN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𝒆𝒗𝒆𝒏𝒕𝒔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kumimoji="0" lang="en-US" altLang="zh-CN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𝑷𝑰𝑫𝒆𝒇𝒇</m:t>
                                </m:r>
                                <m:r>
                                  <a:rPr kumimoji="0" lang="en-US" altLang="zh-CN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20467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48.66%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871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oMath>
                            </m:oMathPara>
                          </a14:m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20353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43.57%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表格 13">
                <a:extLst>
                  <a:ext uri="{FF2B5EF4-FFF2-40B4-BE49-F238E27FC236}">
                    <a16:creationId xmlns:a16="http://schemas.microsoft.com/office/drawing/2014/main" id="{80677161-163A-9BC1-098F-1FAE79907F9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2602123"/>
                  </p:ext>
                </p:extLst>
              </p:nvPr>
            </p:nvGraphicFramePr>
            <p:xfrm>
              <a:off x="2363074" y="4257986"/>
              <a:ext cx="1514901" cy="8357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537">
                      <a:extLst>
                        <a:ext uri="{9D8B030D-6E8A-4147-A177-3AD203B41FA5}">
                          <a16:colId xmlns:a16="http://schemas.microsoft.com/office/drawing/2014/main" val="1339960018"/>
                        </a:ext>
                      </a:extLst>
                    </a:gridCol>
                    <a:gridCol w="645271">
                      <a:extLst>
                        <a:ext uri="{9D8B030D-6E8A-4147-A177-3AD203B41FA5}">
                          <a16:colId xmlns:a16="http://schemas.microsoft.com/office/drawing/2014/main" val="1105170264"/>
                        </a:ext>
                      </a:extLst>
                    </a:gridCol>
                    <a:gridCol w="655093">
                      <a:extLst>
                        <a:ext uri="{9D8B030D-6E8A-4147-A177-3AD203B41FA5}">
                          <a16:colId xmlns:a16="http://schemas.microsoft.com/office/drawing/2014/main" val="2509804267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endParaRPr lang="zh-CN" altLang="en-US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8"/>
                          <a:stretch>
                            <a:fillRect l="-33645" t="-2222" r="-102804" b="-2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8"/>
                          <a:stretch>
                            <a:fillRect l="-132407" t="-2222" r="-1852" b="-21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381237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8"/>
                          <a:stretch>
                            <a:fillRect l="-2857" t="-100000" r="-620000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等线" panose="020F0502020204030204"/>
                              <a:ea typeface="等线" panose="02010600030101010101" pitchFamily="2" charset="-122"/>
                              <a:cs typeface="+mn-cs"/>
                            </a:rPr>
                            <a:t>20467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等线" panose="020F0502020204030204"/>
                            <a:ea typeface="等线" panose="02010600030101010101" pitchFamily="2" charset="-122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48.66%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3645399"/>
                      </a:ext>
                    </a:extLst>
                  </a:tr>
                  <a:tr h="28712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8"/>
                          <a:stretch>
                            <a:fillRect l="-2857" t="-195745" r="-620000" b="-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20353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CN" sz="12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43.57%</a:t>
                          </a:r>
                          <a:endParaRPr kumimoji="0" lang="zh-CN" alt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709247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86390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3656</TotalTime>
  <Words>1387</Words>
  <Application>Microsoft Office PowerPoint</Application>
  <PresentationFormat>宽屏</PresentationFormat>
  <Paragraphs>349</Paragraphs>
  <Slides>18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等线</vt:lpstr>
      <vt:lpstr>等线 Light</vt:lpstr>
      <vt:lpstr>Arial</vt:lpstr>
      <vt:lpstr>Cambria Math</vt:lpstr>
      <vt:lpstr>Times New Roman</vt:lpstr>
      <vt:lpstr>Wingdings</vt:lpstr>
      <vt:lpstr>Office 主题​​</vt:lpstr>
      <vt:lpstr>STCF EndCap RICH:  From Simulation to Performance</vt:lpstr>
      <vt:lpstr>Contents</vt:lpstr>
      <vt:lpstr>EndCap RICH in STCF Spectrometer </vt:lpstr>
      <vt:lpstr>Simulation and Digitization</vt:lpstr>
      <vt:lpstr>Reconstruction</vt:lpstr>
      <vt:lpstr>Performance evaluation</vt:lpstr>
      <vt:lpstr>Performance evaluation</vt:lpstr>
      <vt:lpstr>Performance evaluation</vt:lpstr>
      <vt:lpstr>Performance evaluation</vt:lpstr>
      <vt:lpstr>Performance evaluation</vt:lpstr>
      <vt:lpstr>Performance evaluation</vt:lpstr>
      <vt:lpstr>Performance evaluation</vt:lpstr>
      <vt:lpstr>Summary</vt:lpstr>
      <vt:lpstr>BackUp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清源 黄</dc:creator>
  <cp:lastModifiedBy>清源 黄</cp:lastModifiedBy>
  <cp:revision>46</cp:revision>
  <dcterms:created xsi:type="dcterms:W3CDTF">2026-06-27T02:43:19Z</dcterms:created>
  <dcterms:modified xsi:type="dcterms:W3CDTF">2026-07-01T13:48:02Z</dcterms:modified>
</cp:coreProperties>
</file>