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95" r:id="rId2"/>
    <p:sldId id="423" r:id="rId3"/>
    <p:sldId id="424" r:id="rId4"/>
    <p:sldId id="425" r:id="rId5"/>
    <p:sldId id="449" r:id="rId6"/>
    <p:sldId id="453" r:id="rId7"/>
    <p:sldId id="438" r:id="rId8"/>
    <p:sldId id="436" r:id="rId9"/>
    <p:sldId id="443" r:id="rId10"/>
    <p:sldId id="444" r:id="rId11"/>
    <p:sldId id="452" r:id="rId12"/>
    <p:sldId id="409" r:id="rId13"/>
    <p:sldId id="398" r:id="rId14"/>
    <p:sldId id="442" r:id="rId15"/>
    <p:sldId id="448" r:id="rId16"/>
    <p:sldId id="410" r:id="rId17"/>
    <p:sldId id="411" r:id="rId18"/>
    <p:sldId id="413" r:id="rId19"/>
    <p:sldId id="402" r:id="rId20"/>
    <p:sldId id="441" r:id="rId21"/>
    <p:sldId id="407" r:id="rId22"/>
    <p:sldId id="445" r:id="rId23"/>
    <p:sldId id="446" r:id="rId24"/>
    <p:sldId id="447" r:id="rId25"/>
    <p:sldId id="440" r:id="rId26"/>
    <p:sldId id="451" r:id="rId27"/>
    <p:sldId id="450" r:id="rId28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5E93833E-EB53-47FB-B70A-A54F041FD82F}">
          <p14:sldIdLst>
            <p14:sldId id="395"/>
            <p14:sldId id="423"/>
            <p14:sldId id="424"/>
            <p14:sldId id="425"/>
            <p14:sldId id="449"/>
            <p14:sldId id="453"/>
            <p14:sldId id="438"/>
            <p14:sldId id="436"/>
            <p14:sldId id="443"/>
            <p14:sldId id="444"/>
            <p14:sldId id="452"/>
            <p14:sldId id="409"/>
            <p14:sldId id="398"/>
            <p14:sldId id="442"/>
            <p14:sldId id="448"/>
            <p14:sldId id="410"/>
            <p14:sldId id="411"/>
            <p14:sldId id="413"/>
          </p14:sldIdLst>
        </p14:section>
        <p14:section name="无标题节" id="{6A408313-47AD-4D51-9DB0-276D205B032C}">
          <p14:sldIdLst>
            <p14:sldId id="402"/>
            <p14:sldId id="441"/>
            <p14:sldId id="407"/>
            <p14:sldId id="445"/>
            <p14:sldId id="446"/>
            <p14:sldId id="447"/>
            <p14:sldId id="440"/>
            <p14:sldId id="451"/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 he" initials="lh" lastIdx="3" clrIdx="0">
    <p:extLst>
      <p:ext uri="{19B8F6BF-5375-455C-9EA6-DF929625EA0E}">
        <p15:presenceInfo xmlns:p15="http://schemas.microsoft.com/office/powerpoint/2012/main" userId="3b511bab831b05b3" providerId="Windows Live"/>
      </p:ext>
    </p:extLst>
  </p:cmAuthor>
  <p:cmAuthor id="2" name="lihe" initials="l" lastIdx="0" clrIdx="1">
    <p:extLst>
      <p:ext uri="{19B8F6BF-5375-455C-9EA6-DF929625EA0E}">
        <p15:presenceInfo xmlns:p15="http://schemas.microsoft.com/office/powerpoint/2012/main" userId="lih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68E"/>
    <a:srgbClr val="221C98"/>
    <a:srgbClr val="0066FF"/>
    <a:srgbClr val="3C3CFF"/>
    <a:srgbClr val="FFFF4A"/>
    <a:srgbClr val="00FF00"/>
    <a:srgbClr val="E3ED5D"/>
    <a:srgbClr val="D3ECB9"/>
    <a:srgbClr val="FFAD99"/>
    <a:srgbClr val="ABC8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5" autoAdjust="0"/>
    <p:restoredTop sz="94007" autoAdjust="0"/>
  </p:normalViewPr>
  <p:slideViewPr>
    <p:cSldViewPr>
      <p:cViewPr varScale="1">
        <p:scale>
          <a:sx n="83" d="100"/>
          <a:sy n="83" d="100"/>
        </p:scale>
        <p:origin x="747" y="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-3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A44C2B1-564F-F44E-9075-D04233AB1A1B}" type="datetimeFigureOut">
              <a:rPr lang="en-US"/>
              <a:t>7/1/2026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7140664-319F-A24B-A990-F451D7A1D32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38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9E86208-E85E-E04C-9C32-7F49DBB3D07B}" type="datetimeFigureOut">
              <a:rPr lang="en-US"/>
              <a:t>7/1/2026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2232DF3-BC96-CC42-884E-6B273B66EF9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28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等线" panose="02010600030101010101" charset="-122"/>
            </a:endParaRPr>
          </a:p>
        </p:txBody>
      </p:sp>
      <p:sp>
        <p:nvSpPr>
          <p:cNvPr id="1638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1B45ABB-C802-0941-8BDF-07F695BA6580}" type="slidenum">
              <a:rPr lang="en-US" altLang="en-US"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6979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232DF3-BC96-CC42-884E-6B273B66EF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78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232DF3-BC96-CC42-884E-6B273B66EF9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37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CFF99-6B6E-8F6C-C727-69FC5320D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57147A-64EB-AB9C-AA0B-04E518B26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9A2749C-DBAB-FEA4-C24E-273397502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FACF13-EE3C-E25B-B5BC-EDE12B4E5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232DF3-BC96-CC42-884E-6B273B66EF94}" type="slidenum">
              <a:rPr kumimoji="0" 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691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E75F1-F9E7-B23E-9C09-D8B71118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38146F7-6AC0-16E3-BB04-3EEFD3CB9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274845F-98B5-AFCC-C750-6D0EE0A7B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A724D4A-31EB-929D-B716-BBB787DB6C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232DF3-BC96-CC42-884E-6B273B66EF94}" type="slidenum">
              <a:rPr kumimoji="0" 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449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232DF3-BC96-CC42-884E-6B273B66EF9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71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F0591-4387-4EC5-8A5F-B2863264476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348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CC780-BE36-E08F-F770-24D7C7515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27674C9-F847-68A0-F468-C78C5ECE2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2CF8D5B-3B59-1206-B425-C9E2E0F2C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7E6105-B18B-D3BE-A4AC-371746901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232DF3-BC96-CC42-884E-6B273B66EF94}" type="slidenum">
              <a:rPr kumimoji="0" lang="en-US" sz="1200" b="0" i="0" u="none" strike="noStrike" kern="1200" cap="none" spc="0" normalizeH="0" baseline="-250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03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2104167"/>
            <a:ext cx="6858000" cy="185622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4114800"/>
            <a:ext cx="6858000" cy="43863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1B7E1-4029-974C-AE21-AB90968E682A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C75CF-20CD-2248-8598-385130160F97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490696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4906963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F3CBB-B28D-724E-9FC4-510822DE3527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4572000" cy="1066799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8C747-B534-F941-8D5F-156F2977BE8E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658938"/>
            <a:ext cx="7886700" cy="4146326"/>
          </a:xfrm>
        </p:spPr>
        <p:txBody>
          <a:bodyPr anchor="ctr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F618E-6190-C74D-9354-2B163A01DB1C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4572000" cy="1066799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88611-8AF9-C14B-85F6-E033D24178FC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5555"/>
            <a:ext cx="4572000" cy="1061245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B424B-6ADD-BE4F-90C1-E60BD225B7FB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4572000" cy="1066799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48E7C-6BCA-7A44-A164-629CA7A5376A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8B7A5-E3B1-1941-9F48-6DEC555EF835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1066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1219200"/>
            <a:ext cx="4629150" cy="4641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1227138"/>
            <a:ext cx="2949575" cy="46418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423B8-6CF3-884D-A214-AED251E26056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4571999" cy="1066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 hasCustomPrompt="1"/>
          </p:nvPr>
        </p:nvSpPr>
        <p:spPr>
          <a:xfrm>
            <a:off x="3887788" y="1066800"/>
            <a:ext cx="462915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/>
              <a:t>Drag picture to placeholder or click icon to add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1066800"/>
            <a:ext cx="2949575" cy="4802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D6B6F-8A31-6A42-A5FC-6F8210D8E1FB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4572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baseline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baseline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baseline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CC2EE42-4754-CF46-A338-C3D6351A441B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1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0.png"/><Relationship Id="rId5" Type="http://schemas.openxmlformats.org/officeDocument/2006/relationships/image" Target="../media/image220.png"/><Relationship Id="rId4" Type="http://schemas.openxmlformats.org/officeDocument/2006/relationships/image" Target="../media/image2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260.png"/><Relationship Id="rId4" Type="http://schemas.openxmlformats.org/officeDocument/2006/relationships/image" Target="../media/image2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灯片编号占位符 2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80FA9125-1E91-9347-9611-72B55366E3EE}" type="slidenum">
              <a:rPr lang="en-US" altLang="zh-CN" baseline="0"/>
              <a:t>1</a:t>
            </a:fld>
            <a:endParaRPr lang="en-US" altLang="zh-CN" baseline="0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34CC107-C861-5057-3919-3A9663C8C682}"/>
              </a:ext>
            </a:extLst>
          </p:cNvPr>
          <p:cNvSpPr txBox="1"/>
          <p:nvPr/>
        </p:nvSpPr>
        <p:spPr>
          <a:xfrm>
            <a:off x="323528" y="2204864"/>
            <a:ext cx="81369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FFFF00"/>
                </a:solidFill>
              </a:rPr>
              <a:t>STCF BTOF Simulation, Digitization and Reconstruction</a:t>
            </a:r>
          </a:p>
          <a:p>
            <a:pPr algn="ctr"/>
            <a:endParaRPr lang="en-US" altLang="zh-CN" sz="5400" b="1" dirty="0">
              <a:solidFill>
                <a:srgbClr val="FFFF00"/>
              </a:solidFill>
            </a:endParaRPr>
          </a:p>
          <a:p>
            <a:pPr algn="ctr"/>
            <a:r>
              <a:rPr lang="en-US" altLang="zh-CN" sz="3600" b="1" dirty="0">
                <a:solidFill>
                  <a:srgbClr val="FFFF00"/>
                </a:solidFill>
              </a:rPr>
              <a:t>Speaker : Teng Ma</a:t>
            </a:r>
            <a:endParaRPr lang="zh-CN" altLang="en-US" sz="3600" b="1" dirty="0">
              <a:solidFill>
                <a:srgbClr val="FFFF0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4F8EBEC-4786-6A70-A1FB-2B5953892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324" y="465353"/>
            <a:ext cx="1619476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17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52241-BFD9-1DFA-D4DA-71C964D2C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877A01-63D7-BF96-085D-79CF3C1C6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364088" cy="1066799"/>
          </a:xfrm>
        </p:spPr>
        <p:txBody>
          <a:bodyPr/>
          <a:lstStyle/>
          <a:p>
            <a:r>
              <a:rPr lang="en-US" altLang="zh-CN" sz="3200" b="1" dirty="0"/>
              <a:t>Geometry Optimization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BE21D84-8A40-5A8C-1382-A49FE6522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83CECEF-11CF-2E34-4D96-08142B7676E3}"/>
              </a:ext>
            </a:extLst>
          </p:cNvPr>
          <p:cNvSpPr/>
          <p:nvPr/>
        </p:nvSpPr>
        <p:spPr>
          <a:xfrm>
            <a:off x="281964" y="1604899"/>
            <a:ext cx="7848872" cy="785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sz="1600" b="1" baseline="0" dirty="0">
                <a:solidFill>
                  <a:srgbClr val="000000"/>
                </a:solidFill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An extra optical expansion is added on the outer side of the quartz plate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Performance at high momentum will be obviously improved.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0AF80A8-987F-7A0E-66CC-812A084AEC36}"/>
              </a:ext>
            </a:extLst>
          </p:cNvPr>
          <p:cNvSpPr/>
          <p:nvPr/>
        </p:nvSpPr>
        <p:spPr bwMode="auto">
          <a:xfrm>
            <a:off x="899592" y="3068350"/>
            <a:ext cx="2520280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C9D901E-8DCC-8AC6-4568-5E423CDB0C95}"/>
              </a:ext>
            </a:extLst>
          </p:cNvPr>
          <p:cNvSpPr/>
          <p:nvPr/>
        </p:nvSpPr>
        <p:spPr bwMode="auto">
          <a:xfrm>
            <a:off x="3419872" y="3068350"/>
            <a:ext cx="144016" cy="216024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F824470-93AE-CC07-14A5-ECEFF542FF39}"/>
              </a:ext>
            </a:extLst>
          </p:cNvPr>
          <p:cNvSpPr/>
          <p:nvPr/>
        </p:nvSpPr>
        <p:spPr bwMode="auto">
          <a:xfrm>
            <a:off x="882669" y="4474336"/>
            <a:ext cx="2016224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4063289-CBFC-0548-4ED2-3F9A17999581}"/>
              </a:ext>
            </a:extLst>
          </p:cNvPr>
          <p:cNvSpPr/>
          <p:nvPr/>
        </p:nvSpPr>
        <p:spPr bwMode="auto">
          <a:xfrm>
            <a:off x="3402949" y="4365714"/>
            <a:ext cx="144016" cy="324646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8C98121-442A-9745-B093-4A5BFB89FBE6}"/>
              </a:ext>
            </a:extLst>
          </p:cNvPr>
          <p:cNvSpPr/>
          <p:nvPr/>
        </p:nvSpPr>
        <p:spPr bwMode="auto">
          <a:xfrm>
            <a:off x="2898894" y="4365714"/>
            <a:ext cx="504056" cy="32464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1BAB62BA-B871-3307-1322-DDC50409871D}"/>
              </a:ext>
            </a:extLst>
          </p:cNvPr>
          <p:cNvCxnSpPr/>
          <p:nvPr/>
        </p:nvCxnSpPr>
        <p:spPr bwMode="auto">
          <a:xfrm>
            <a:off x="2195736" y="3429000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21" name="图片 20">
            <a:extLst>
              <a:ext uri="{FF2B5EF4-FFF2-40B4-BE49-F238E27FC236}">
                <a16:creationId xmlns:a16="http://schemas.microsoft.com/office/drawing/2014/main" id="{8B8E33B7-BEAC-369A-A465-79F330594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539" y="2739988"/>
            <a:ext cx="4171259" cy="2962199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3BE64A08-43E1-F33C-2EF6-705E45FEB263}"/>
              </a:ext>
            </a:extLst>
          </p:cNvPr>
          <p:cNvSpPr/>
          <p:nvPr/>
        </p:nvSpPr>
        <p:spPr>
          <a:xfrm>
            <a:off x="5148064" y="3800458"/>
            <a:ext cx="1327123" cy="696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altLang="zh-CN" sz="1400" b="1" baseline="0" dirty="0"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Θ</a:t>
            </a:r>
            <a:r>
              <a:rPr lang="en-US" altLang="zh-CN" sz="1400" b="1" baseline="0" dirty="0"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=65°</a:t>
            </a:r>
          </a:p>
          <a:p>
            <a:pPr marR="0" lvl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1400" b="1" baseline="0" dirty="0"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Φ=90°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 Math" panose="02040503050406030204" pitchFamily="18" charset="0"/>
              <a:ea typeface="宋体"/>
              <a:cs typeface="Times New Roman" panose="02020603050405020304" pitchFamily="18" charset="0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B28BAFE-15FD-BF92-4EF3-D4B5BE2EF219}"/>
              </a:ext>
            </a:extLst>
          </p:cNvPr>
          <p:cNvCxnSpPr>
            <a:cxnSpLocks/>
          </p:cNvCxnSpPr>
          <p:nvPr/>
        </p:nvCxnSpPr>
        <p:spPr bwMode="auto">
          <a:xfrm>
            <a:off x="683568" y="3068350"/>
            <a:ext cx="271109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EC4B40F6-5689-E045-8B51-FA0E67A62CA6}"/>
              </a:ext>
            </a:extLst>
          </p:cNvPr>
          <p:cNvCxnSpPr>
            <a:cxnSpLocks/>
          </p:cNvCxnSpPr>
          <p:nvPr/>
        </p:nvCxnSpPr>
        <p:spPr bwMode="auto">
          <a:xfrm>
            <a:off x="683568" y="3282573"/>
            <a:ext cx="271109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3F4630DB-E988-FCAE-AD81-07B52B8AEF73}"/>
              </a:ext>
            </a:extLst>
          </p:cNvPr>
          <p:cNvCxnSpPr>
            <a:cxnSpLocks/>
          </p:cNvCxnSpPr>
          <p:nvPr/>
        </p:nvCxnSpPr>
        <p:spPr bwMode="auto">
          <a:xfrm flipV="1">
            <a:off x="827584" y="3066549"/>
            <a:ext cx="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9009F602-61B9-4954-70F5-4CECEC94025C}"/>
              </a:ext>
            </a:extLst>
          </p:cNvPr>
          <p:cNvSpPr txBox="1"/>
          <p:nvPr/>
        </p:nvSpPr>
        <p:spPr>
          <a:xfrm>
            <a:off x="61738" y="3005574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15mm</a:t>
            </a:r>
            <a:endParaRPr lang="zh-CN" altLang="en-US" b="1" dirty="0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E5AA24DE-54BC-8A35-52C8-533B44CAB260}"/>
              </a:ext>
            </a:extLst>
          </p:cNvPr>
          <p:cNvCxnSpPr>
            <a:cxnSpLocks/>
            <a:stCxn id="17" idx="2"/>
          </p:cNvCxnSpPr>
          <p:nvPr/>
        </p:nvCxnSpPr>
        <p:spPr bwMode="auto">
          <a:xfrm flipV="1">
            <a:off x="3150922" y="4365714"/>
            <a:ext cx="0" cy="3246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</p:spPr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62FBF6DC-FDC0-E725-00A8-DF2E467C34ED}"/>
              </a:ext>
            </a:extLst>
          </p:cNvPr>
          <p:cNvSpPr txBox="1"/>
          <p:nvPr/>
        </p:nvSpPr>
        <p:spPr>
          <a:xfrm>
            <a:off x="2502849" y="4365714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25mm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561803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3EC1D-81A0-0BF5-C5C6-61B55B2E2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2100DD-74BC-7E07-AD45-8C48732A9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653543" cy="1066799"/>
          </a:xfrm>
        </p:spPr>
        <p:txBody>
          <a:bodyPr/>
          <a:lstStyle/>
          <a:p>
            <a:r>
              <a:rPr lang="en-US" altLang="zh-CN" sz="3200" b="1" dirty="0"/>
              <a:t>Full-Chain Analysis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3A883C8-13FB-DD86-84C7-AAA0DE9BF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B610A438-3E53-C7D9-FFAC-3B2786FF39A6}"/>
              </a:ext>
            </a:extLst>
          </p:cNvPr>
          <p:cNvGrpSpPr/>
          <p:nvPr/>
        </p:nvGrpSpPr>
        <p:grpSpPr>
          <a:xfrm>
            <a:off x="734434" y="1772817"/>
            <a:ext cx="7365958" cy="4248472"/>
            <a:chOff x="734434" y="1510834"/>
            <a:chExt cx="9681210" cy="5179355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6FBE9296-62CB-730E-0EFD-6CD675A1583A}"/>
                </a:ext>
              </a:extLst>
            </p:cNvPr>
            <p:cNvGrpSpPr/>
            <p:nvPr/>
          </p:nvGrpSpPr>
          <p:grpSpPr>
            <a:xfrm>
              <a:off x="847521" y="1510834"/>
              <a:ext cx="1613578" cy="959992"/>
              <a:chOff x="464471" y="2191770"/>
              <a:chExt cx="1763163" cy="990538"/>
            </a:xfrm>
          </p:grpSpPr>
          <p:sp>
            <p:nvSpPr>
              <p:cNvPr id="69" name="矩形: 圆角 68">
                <a:extLst>
                  <a:ext uri="{FF2B5EF4-FFF2-40B4-BE49-F238E27FC236}">
                    <a16:creationId xmlns:a16="http://schemas.microsoft.com/office/drawing/2014/main" id="{DBEE0201-79B2-FFE5-DE6E-DA55E2482444}"/>
                  </a:ext>
                </a:extLst>
              </p:cNvPr>
              <p:cNvSpPr/>
              <p:nvPr/>
            </p:nvSpPr>
            <p:spPr>
              <a:xfrm>
                <a:off x="464471" y="2191770"/>
                <a:ext cx="1763163" cy="990538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68DDFB90-08C0-A18C-E5FB-38E2F6C08FC4}"/>
                  </a:ext>
                </a:extLst>
              </p:cNvPr>
              <p:cNvSpPr txBox="1"/>
              <p:nvPr/>
            </p:nvSpPr>
            <p:spPr>
              <a:xfrm>
                <a:off x="738073" y="2502373"/>
                <a:ext cx="1381940" cy="3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Geometry</a:t>
                </a:r>
                <a:endParaRPr lang="zh-CN" altLang="en-US" b="1" dirty="0"/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58A35C56-593B-6605-7EA6-A24572832B55}"/>
                </a:ext>
              </a:extLst>
            </p:cNvPr>
            <p:cNvGrpSpPr/>
            <p:nvPr/>
          </p:nvGrpSpPr>
          <p:grpSpPr>
            <a:xfrm>
              <a:off x="847520" y="2869463"/>
              <a:ext cx="1613578" cy="959992"/>
              <a:chOff x="464471" y="2191770"/>
              <a:chExt cx="1763163" cy="990538"/>
            </a:xfrm>
          </p:grpSpPr>
          <p:sp>
            <p:nvSpPr>
              <p:cNvPr id="67" name="矩形: 圆角 66">
                <a:extLst>
                  <a:ext uri="{FF2B5EF4-FFF2-40B4-BE49-F238E27FC236}">
                    <a16:creationId xmlns:a16="http://schemas.microsoft.com/office/drawing/2014/main" id="{2760588E-441F-9EEF-B263-275A3A3E4D8E}"/>
                  </a:ext>
                </a:extLst>
              </p:cNvPr>
              <p:cNvSpPr/>
              <p:nvPr/>
            </p:nvSpPr>
            <p:spPr>
              <a:xfrm>
                <a:off x="464471" y="2191770"/>
                <a:ext cx="1763163" cy="990538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DFEFB036-134D-B655-366D-82F7F0CCE285}"/>
                  </a:ext>
                </a:extLst>
              </p:cNvPr>
              <p:cNvSpPr txBox="1"/>
              <p:nvPr/>
            </p:nvSpPr>
            <p:spPr>
              <a:xfrm>
                <a:off x="738073" y="2502373"/>
                <a:ext cx="1215958" cy="3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Manager</a:t>
                </a:r>
                <a:endParaRPr lang="zh-CN" altLang="en-US" b="1" dirty="0"/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66756ED4-E67D-CDFD-A490-6737A280D1F7}"/>
                </a:ext>
              </a:extLst>
            </p:cNvPr>
            <p:cNvGrpSpPr/>
            <p:nvPr/>
          </p:nvGrpSpPr>
          <p:grpSpPr>
            <a:xfrm>
              <a:off x="3083666" y="2226725"/>
              <a:ext cx="1613578" cy="959992"/>
              <a:chOff x="464471" y="2191770"/>
              <a:chExt cx="1763163" cy="990538"/>
            </a:xfrm>
          </p:grpSpPr>
          <p:sp>
            <p:nvSpPr>
              <p:cNvPr id="65" name="矩形: 圆角 64">
                <a:extLst>
                  <a:ext uri="{FF2B5EF4-FFF2-40B4-BE49-F238E27FC236}">
                    <a16:creationId xmlns:a16="http://schemas.microsoft.com/office/drawing/2014/main" id="{E74D9976-2915-D645-1DE8-ED2C34EBDBBF}"/>
                  </a:ext>
                </a:extLst>
              </p:cNvPr>
              <p:cNvSpPr/>
              <p:nvPr/>
            </p:nvSpPr>
            <p:spPr>
              <a:xfrm>
                <a:off x="464471" y="2191770"/>
                <a:ext cx="1763163" cy="990538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7BD73A8C-4945-DF00-1A4B-089CB6781C91}"/>
                  </a:ext>
                </a:extLst>
              </p:cNvPr>
              <p:cNvSpPr txBox="1"/>
              <p:nvPr/>
            </p:nvSpPr>
            <p:spPr>
              <a:xfrm>
                <a:off x="639550" y="2502373"/>
                <a:ext cx="1485837" cy="3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Simulation</a:t>
                </a:r>
                <a:endParaRPr lang="zh-CN" altLang="en-US" b="1" dirty="0"/>
              </a:p>
            </p:txBody>
          </p:sp>
        </p:grp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30A92A39-7303-E3D7-8387-12482DF4CF78}"/>
                </a:ext>
              </a:extLst>
            </p:cNvPr>
            <p:cNvCxnSpPr>
              <a:cxnSpLocks/>
            </p:cNvCxnSpPr>
            <p:nvPr/>
          </p:nvCxnSpPr>
          <p:spPr>
            <a:xfrm>
              <a:off x="2772382" y="1984443"/>
              <a:ext cx="0" cy="14445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3CCF036C-2B23-0895-FAB4-5716E0351D64}"/>
                </a:ext>
              </a:extLst>
            </p:cNvPr>
            <p:cNvCxnSpPr>
              <a:cxnSpLocks/>
              <a:stCxn id="65" idx="1"/>
            </p:cNvCxnSpPr>
            <p:nvPr/>
          </p:nvCxnSpPr>
          <p:spPr>
            <a:xfrm flipH="1">
              <a:off x="2772382" y="2706721"/>
              <a:ext cx="31128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>
              <a:extLst>
                <a:ext uri="{FF2B5EF4-FFF2-40B4-BE49-F238E27FC236}">
                  <a16:creationId xmlns:a16="http://schemas.microsoft.com/office/drawing/2014/main" id="{14D430DA-20B3-9EAF-0DA2-0C1E212A93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1369" y="1990830"/>
              <a:ext cx="321013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30085130-119D-C422-AAD6-91DE329DC7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61098" y="3429000"/>
              <a:ext cx="321013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43F0FB94-7CC8-2EB4-5B75-4996102B9799}"/>
                </a:ext>
              </a:extLst>
            </p:cNvPr>
            <p:cNvGrpSpPr/>
            <p:nvPr/>
          </p:nvGrpSpPr>
          <p:grpSpPr>
            <a:xfrm>
              <a:off x="734434" y="4130480"/>
              <a:ext cx="1876249" cy="2241137"/>
              <a:chOff x="734434" y="4130480"/>
              <a:chExt cx="1876249" cy="2241137"/>
            </a:xfrm>
          </p:grpSpPr>
          <p:sp>
            <p:nvSpPr>
              <p:cNvPr id="60" name="矩形: 圆角 59">
                <a:extLst>
                  <a:ext uri="{FF2B5EF4-FFF2-40B4-BE49-F238E27FC236}">
                    <a16:creationId xmlns:a16="http://schemas.microsoft.com/office/drawing/2014/main" id="{E03EAE5D-43D5-8662-284F-4F1DE7AD39B0}"/>
                  </a:ext>
                </a:extLst>
              </p:cNvPr>
              <p:cNvSpPr/>
              <p:nvPr/>
            </p:nvSpPr>
            <p:spPr>
              <a:xfrm>
                <a:off x="734435" y="4130480"/>
                <a:ext cx="1839746" cy="2241137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0F367F94-24EA-7C39-C458-2617A04C7E4A}"/>
                  </a:ext>
                </a:extLst>
              </p:cNvPr>
              <p:cNvSpPr txBox="1"/>
              <p:nvPr/>
            </p:nvSpPr>
            <p:spPr>
              <a:xfrm>
                <a:off x="1017755" y="4327407"/>
                <a:ext cx="14433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RunAction</a:t>
                </a:r>
                <a:endParaRPr lang="zh-CN" altLang="en-US" b="1" dirty="0"/>
              </a:p>
            </p:txBody>
          </p:sp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B92C1CCF-7FA0-EA6D-380B-DF5F68CEAFB2}"/>
                  </a:ext>
                </a:extLst>
              </p:cNvPr>
              <p:cNvSpPr txBox="1"/>
              <p:nvPr/>
            </p:nvSpPr>
            <p:spPr>
              <a:xfrm>
                <a:off x="932635" y="4769022"/>
                <a:ext cx="14433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EventAction</a:t>
                </a:r>
                <a:endParaRPr lang="zh-CN" altLang="en-US" b="1" dirty="0"/>
              </a:p>
            </p:txBody>
          </p: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BF397C78-0167-868A-6996-EFE2C3A7185D}"/>
                  </a:ext>
                </a:extLst>
              </p:cNvPr>
              <p:cNvSpPr txBox="1"/>
              <p:nvPr/>
            </p:nvSpPr>
            <p:spPr>
              <a:xfrm>
                <a:off x="770937" y="5240591"/>
                <a:ext cx="1839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TrackingAction</a:t>
                </a:r>
                <a:endParaRPr lang="zh-CN" altLang="en-US" b="1" dirty="0"/>
              </a:p>
            </p:txBody>
          </p: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04A11BAC-DEC1-40B7-2BCB-8725B43EA689}"/>
                  </a:ext>
                </a:extLst>
              </p:cNvPr>
              <p:cNvSpPr txBox="1"/>
              <p:nvPr/>
            </p:nvSpPr>
            <p:spPr>
              <a:xfrm>
                <a:off x="734434" y="5692351"/>
                <a:ext cx="1839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SteppingAction</a:t>
                </a:r>
                <a:endParaRPr lang="zh-CN" altLang="en-US" b="1" dirty="0"/>
              </a:p>
            </p:txBody>
          </p:sp>
        </p:grpSp>
        <p:cxnSp>
          <p:nvCxnSpPr>
            <p:cNvPr id="17" name="直接箭头连接符 16">
              <a:extLst>
                <a:ext uri="{FF2B5EF4-FFF2-40B4-BE49-F238E27FC236}">
                  <a16:creationId xmlns:a16="http://schemas.microsoft.com/office/drawing/2014/main" id="{6915032B-5433-9D27-EC3E-B8CBA48F275C}"/>
                </a:ext>
              </a:extLst>
            </p:cNvPr>
            <p:cNvCxnSpPr>
              <a:cxnSpLocks/>
              <a:endCxn id="60" idx="0"/>
            </p:cNvCxnSpPr>
            <p:nvPr/>
          </p:nvCxnSpPr>
          <p:spPr>
            <a:xfrm>
              <a:off x="1650458" y="3829455"/>
              <a:ext cx="3850" cy="30102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7BDFADBD-8154-0429-B03F-DE6E6118769E}"/>
                </a:ext>
              </a:extLst>
            </p:cNvPr>
            <p:cNvCxnSpPr>
              <a:cxnSpLocks/>
            </p:cNvCxnSpPr>
            <p:nvPr/>
          </p:nvCxnSpPr>
          <p:spPr>
            <a:xfrm>
              <a:off x="2574180" y="4674184"/>
              <a:ext cx="631583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56C42BDB-A1D3-1810-8D15-1387FD6F1F0F}"/>
                </a:ext>
              </a:extLst>
            </p:cNvPr>
            <p:cNvGrpSpPr/>
            <p:nvPr/>
          </p:nvGrpSpPr>
          <p:grpSpPr>
            <a:xfrm>
              <a:off x="3205762" y="5352972"/>
              <a:ext cx="1613578" cy="708711"/>
              <a:chOff x="3205763" y="4327407"/>
              <a:chExt cx="1613578" cy="708711"/>
            </a:xfrm>
          </p:grpSpPr>
          <p:sp>
            <p:nvSpPr>
              <p:cNvPr id="58" name="矩形: 圆角 57">
                <a:extLst>
                  <a:ext uri="{FF2B5EF4-FFF2-40B4-BE49-F238E27FC236}">
                    <a16:creationId xmlns:a16="http://schemas.microsoft.com/office/drawing/2014/main" id="{8CF5F654-C860-BE8D-EFDB-A141E5A02822}"/>
                  </a:ext>
                </a:extLst>
              </p:cNvPr>
              <p:cNvSpPr/>
              <p:nvPr/>
            </p:nvSpPr>
            <p:spPr>
              <a:xfrm>
                <a:off x="3205763" y="4327407"/>
                <a:ext cx="1613578" cy="708711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3A8ACA19-F20A-B427-F959-B7F990B1B53C}"/>
                  </a:ext>
                </a:extLst>
              </p:cNvPr>
              <p:cNvSpPr txBox="1"/>
              <p:nvPr/>
            </p:nvSpPr>
            <p:spPr>
              <a:xfrm>
                <a:off x="3355633" y="4533238"/>
                <a:ext cx="1341611" cy="3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b="1" dirty="0" err="1"/>
                  <a:t>BarHit</a:t>
                </a:r>
                <a:endParaRPr lang="zh-CN" altLang="en-US" b="1" dirty="0"/>
              </a:p>
            </p:txBody>
          </p:sp>
        </p:grp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6D8ED933-4619-8F56-98CB-3E7A76287117}"/>
                </a:ext>
              </a:extLst>
            </p:cNvPr>
            <p:cNvCxnSpPr>
              <a:cxnSpLocks/>
            </p:cNvCxnSpPr>
            <p:nvPr/>
          </p:nvCxnSpPr>
          <p:spPr>
            <a:xfrm>
              <a:off x="2574179" y="5692351"/>
              <a:ext cx="631583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18DF23E9-1431-3C22-F0AC-BE9505E7052D}"/>
                </a:ext>
              </a:extLst>
            </p:cNvPr>
            <p:cNvGrpSpPr/>
            <p:nvPr/>
          </p:nvGrpSpPr>
          <p:grpSpPr>
            <a:xfrm>
              <a:off x="3205762" y="4304867"/>
              <a:ext cx="1613578" cy="708711"/>
              <a:chOff x="3205763" y="4327407"/>
              <a:chExt cx="1613578" cy="708711"/>
            </a:xfrm>
          </p:grpSpPr>
          <p:sp>
            <p:nvSpPr>
              <p:cNvPr id="56" name="矩形: 圆角 55">
                <a:extLst>
                  <a:ext uri="{FF2B5EF4-FFF2-40B4-BE49-F238E27FC236}">
                    <a16:creationId xmlns:a16="http://schemas.microsoft.com/office/drawing/2014/main" id="{2FAA8538-CAD4-CACC-92FD-D8E9EB8F5B31}"/>
                  </a:ext>
                </a:extLst>
              </p:cNvPr>
              <p:cNvSpPr/>
              <p:nvPr/>
            </p:nvSpPr>
            <p:spPr>
              <a:xfrm>
                <a:off x="3205763" y="4327407"/>
                <a:ext cx="1613578" cy="708711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8A0E44FF-D7E8-3839-5282-D316772B637B}"/>
                  </a:ext>
                </a:extLst>
              </p:cNvPr>
              <p:cNvSpPr txBox="1"/>
              <p:nvPr/>
            </p:nvSpPr>
            <p:spPr>
              <a:xfrm>
                <a:off x="3355633" y="4533238"/>
                <a:ext cx="1341611" cy="3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b="1" dirty="0" err="1"/>
                  <a:t>PDHit</a:t>
                </a:r>
                <a:endParaRPr lang="zh-CN" altLang="en-US" b="1" dirty="0"/>
              </a:p>
            </p:txBody>
          </p:sp>
        </p:grpSp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0DDA6B2F-01C5-0DF7-FA9A-BD50D7FCC5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7243" y="2706721"/>
              <a:ext cx="1398757" cy="166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F52E461F-7DAA-73CC-34BE-6C2B116FAA48}"/>
                </a:ext>
              </a:extLst>
            </p:cNvPr>
            <p:cNvGrpSpPr/>
            <p:nvPr/>
          </p:nvGrpSpPr>
          <p:grpSpPr>
            <a:xfrm>
              <a:off x="6096000" y="2226725"/>
              <a:ext cx="1613578" cy="959992"/>
              <a:chOff x="464471" y="2191770"/>
              <a:chExt cx="1763163" cy="990538"/>
            </a:xfrm>
          </p:grpSpPr>
          <p:sp>
            <p:nvSpPr>
              <p:cNvPr id="54" name="矩形: 圆角 53">
                <a:extLst>
                  <a:ext uri="{FF2B5EF4-FFF2-40B4-BE49-F238E27FC236}">
                    <a16:creationId xmlns:a16="http://schemas.microsoft.com/office/drawing/2014/main" id="{967F6DCC-3B21-7675-8701-59A33DBA789D}"/>
                  </a:ext>
                </a:extLst>
              </p:cNvPr>
              <p:cNvSpPr/>
              <p:nvPr/>
            </p:nvSpPr>
            <p:spPr>
              <a:xfrm>
                <a:off x="464471" y="2191770"/>
                <a:ext cx="1763163" cy="990538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47193CCA-4AA3-0697-6E8B-400F1499E976}"/>
                  </a:ext>
                </a:extLst>
              </p:cNvPr>
              <p:cNvSpPr txBox="1"/>
              <p:nvPr/>
            </p:nvSpPr>
            <p:spPr>
              <a:xfrm>
                <a:off x="601272" y="2502373"/>
                <a:ext cx="1489561" cy="3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Digitization</a:t>
                </a:r>
                <a:endParaRPr lang="zh-CN" altLang="en-US" b="1" dirty="0"/>
              </a:p>
            </p:txBody>
          </p:sp>
        </p:grp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65C0DEFC-9D7E-9004-E1D2-7EFBB9B079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09578" y="2696182"/>
              <a:ext cx="31128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CCCF0EF2-1F98-CF29-02E2-F882614A7126}"/>
                </a:ext>
              </a:extLst>
            </p:cNvPr>
            <p:cNvCxnSpPr>
              <a:cxnSpLocks/>
            </p:cNvCxnSpPr>
            <p:nvPr/>
          </p:nvCxnSpPr>
          <p:spPr>
            <a:xfrm>
              <a:off x="8020862" y="1973903"/>
              <a:ext cx="0" cy="14445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99CB05AC-2390-445C-852B-73E78A4B60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20862" y="1984443"/>
              <a:ext cx="335198" cy="63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DC88DD78-4AB1-9CCC-6524-F991832147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20862" y="3401535"/>
              <a:ext cx="335198" cy="63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447B23E5-7723-5C9D-BEB0-898FCCE24CA5}"/>
                </a:ext>
              </a:extLst>
            </p:cNvPr>
            <p:cNvGrpSpPr/>
            <p:nvPr/>
          </p:nvGrpSpPr>
          <p:grpSpPr>
            <a:xfrm>
              <a:off x="8356060" y="1522166"/>
              <a:ext cx="1613578" cy="959992"/>
              <a:chOff x="464471" y="2191770"/>
              <a:chExt cx="1763163" cy="990538"/>
            </a:xfrm>
          </p:grpSpPr>
          <p:sp>
            <p:nvSpPr>
              <p:cNvPr id="52" name="矩形: 圆角 51">
                <a:extLst>
                  <a:ext uri="{FF2B5EF4-FFF2-40B4-BE49-F238E27FC236}">
                    <a16:creationId xmlns:a16="http://schemas.microsoft.com/office/drawing/2014/main" id="{8AE99B4B-CE58-84AE-68AA-1FD61D7A0C6E}"/>
                  </a:ext>
                </a:extLst>
              </p:cNvPr>
              <p:cNvSpPr/>
              <p:nvPr/>
            </p:nvSpPr>
            <p:spPr>
              <a:xfrm>
                <a:off x="464471" y="2191770"/>
                <a:ext cx="1763163" cy="990538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0F6C1C29-1422-5DC5-9B7D-5E02DDF7CDF6}"/>
                  </a:ext>
                </a:extLst>
              </p:cNvPr>
              <p:cNvSpPr txBox="1"/>
              <p:nvPr/>
            </p:nvSpPr>
            <p:spPr>
              <a:xfrm>
                <a:off x="840849" y="2494537"/>
                <a:ext cx="1215958" cy="3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err="1"/>
                  <a:t>Bkg</a:t>
                </a:r>
                <a:r>
                  <a:rPr lang="en-US" altLang="zh-CN" b="1" dirty="0"/>
                  <a:t> mix</a:t>
                </a:r>
                <a:endParaRPr lang="zh-CN" altLang="en-US" b="1" dirty="0"/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2A6FB689-F117-B025-6C00-FD58BBCEF849}"/>
                </a:ext>
              </a:extLst>
            </p:cNvPr>
            <p:cNvGrpSpPr/>
            <p:nvPr/>
          </p:nvGrpSpPr>
          <p:grpSpPr>
            <a:xfrm>
              <a:off x="8356059" y="2921539"/>
              <a:ext cx="1613578" cy="959992"/>
              <a:chOff x="464471" y="2191770"/>
              <a:chExt cx="1763163" cy="990538"/>
            </a:xfrm>
          </p:grpSpPr>
          <p:sp>
            <p:nvSpPr>
              <p:cNvPr id="50" name="矩形: 圆角 49">
                <a:extLst>
                  <a:ext uri="{FF2B5EF4-FFF2-40B4-BE49-F238E27FC236}">
                    <a16:creationId xmlns:a16="http://schemas.microsoft.com/office/drawing/2014/main" id="{9E14C50F-0523-DF40-591A-D99C42DC101C}"/>
                  </a:ext>
                </a:extLst>
              </p:cNvPr>
              <p:cNvSpPr/>
              <p:nvPr/>
            </p:nvSpPr>
            <p:spPr>
              <a:xfrm>
                <a:off x="464471" y="2191770"/>
                <a:ext cx="1763163" cy="990538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DA0D2E24-F9B0-F7B1-EA02-9C3027E6C774}"/>
                  </a:ext>
                </a:extLst>
              </p:cNvPr>
              <p:cNvSpPr txBox="1"/>
              <p:nvPr/>
            </p:nvSpPr>
            <p:spPr>
              <a:xfrm>
                <a:off x="639694" y="2502210"/>
                <a:ext cx="1489561" cy="3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Electronic</a:t>
                </a:r>
                <a:endParaRPr lang="zh-CN" altLang="en-US" b="1" dirty="0"/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CFE60F91-A175-1D23-FBCC-CD444C257414}"/>
                </a:ext>
              </a:extLst>
            </p:cNvPr>
            <p:cNvGrpSpPr/>
            <p:nvPr/>
          </p:nvGrpSpPr>
          <p:grpSpPr>
            <a:xfrm>
              <a:off x="8242975" y="4195755"/>
              <a:ext cx="1869407" cy="2241137"/>
              <a:chOff x="8356059" y="4194188"/>
              <a:chExt cx="1869407" cy="1733947"/>
            </a:xfrm>
          </p:grpSpPr>
          <p:sp>
            <p:nvSpPr>
              <p:cNvPr id="46" name="矩形: 圆角 45">
                <a:extLst>
                  <a:ext uri="{FF2B5EF4-FFF2-40B4-BE49-F238E27FC236}">
                    <a16:creationId xmlns:a16="http://schemas.microsoft.com/office/drawing/2014/main" id="{2C9A8BF8-78C9-5DA7-AAF7-8648C082F481}"/>
                  </a:ext>
                </a:extLst>
              </p:cNvPr>
              <p:cNvSpPr/>
              <p:nvPr/>
            </p:nvSpPr>
            <p:spPr>
              <a:xfrm>
                <a:off x="8356059" y="4194188"/>
                <a:ext cx="1839746" cy="1733947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956B9AE9-CB4F-A022-C33A-88ED7E785A1B}"/>
                  </a:ext>
                </a:extLst>
              </p:cNvPr>
              <p:cNvSpPr txBox="1"/>
              <p:nvPr/>
            </p:nvSpPr>
            <p:spPr>
              <a:xfrm>
                <a:off x="8418657" y="4390162"/>
                <a:ext cx="1806809" cy="26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Time-walk</a:t>
                </a:r>
                <a:r>
                  <a:rPr lang="zh-CN" altLang="en-US" b="1" dirty="0"/>
                  <a:t> </a:t>
                </a:r>
                <a:r>
                  <a:rPr lang="en-US" altLang="zh-CN" b="1" dirty="0"/>
                  <a:t>effect</a:t>
                </a:r>
                <a:endParaRPr lang="zh-CN" altLang="en-US" b="1" dirty="0"/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99D54E8-FAFC-11C4-935D-3A58A4BE3F1B}"/>
                  </a:ext>
                </a:extLst>
              </p:cNvPr>
              <p:cNvSpPr txBox="1"/>
              <p:nvPr/>
            </p:nvSpPr>
            <p:spPr>
              <a:xfrm>
                <a:off x="8481254" y="4781318"/>
                <a:ext cx="1522276" cy="26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b="1" dirty="0"/>
                  <a:t> </a:t>
                </a:r>
                <a:r>
                  <a:rPr lang="en-US" altLang="zh-CN" b="1" dirty="0"/>
                  <a:t>Dead</a:t>
                </a:r>
                <a:r>
                  <a:rPr lang="zh-CN" altLang="en-US" b="1" dirty="0"/>
                  <a:t> </a:t>
                </a:r>
                <a:r>
                  <a:rPr lang="en-US" altLang="zh-CN" b="1" dirty="0"/>
                  <a:t>time</a:t>
                </a:r>
                <a:endParaRPr lang="zh-CN" altLang="en-US" b="1" dirty="0"/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89C43E8F-05B8-2B9A-13B7-50C26796D490}"/>
                  </a:ext>
                </a:extLst>
              </p:cNvPr>
              <p:cNvSpPr txBox="1"/>
              <p:nvPr/>
            </p:nvSpPr>
            <p:spPr>
              <a:xfrm>
                <a:off x="8426384" y="5150650"/>
                <a:ext cx="1762004" cy="26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b="1" dirty="0"/>
                  <a:t>Digi Parameter</a:t>
                </a:r>
                <a:endParaRPr lang="zh-CN" altLang="en-US" b="1" dirty="0"/>
              </a:p>
            </p:txBody>
          </p:sp>
        </p:grpSp>
        <p:cxnSp>
          <p:nvCxnSpPr>
            <p:cNvPr id="31" name="直接箭头连接符 30">
              <a:extLst>
                <a:ext uri="{FF2B5EF4-FFF2-40B4-BE49-F238E27FC236}">
                  <a16:creationId xmlns:a16="http://schemas.microsoft.com/office/drawing/2014/main" id="{8BB3FF33-3943-5BC3-4311-694122A29C84}"/>
                </a:ext>
              </a:extLst>
            </p:cNvPr>
            <p:cNvCxnSpPr>
              <a:cxnSpLocks/>
              <a:stCxn id="50" idx="2"/>
              <a:endCxn id="46" idx="0"/>
            </p:cNvCxnSpPr>
            <p:nvPr/>
          </p:nvCxnSpPr>
          <p:spPr>
            <a:xfrm>
              <a:off x="9162848" y="3881531"/>
              <a:ext cx="0" cy="31422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AEACF061-AD5F-C390-EA8A-E86011C799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19340" y="4648830"/>
              <a:ext cx="342363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2E6CD279-F106-2CD8-5E9B-AF954AA21D0E}"/>
                </a:ext>
              </a:extLst>
            </p:cNvPr>
            <p:cNvCxnSpPr>
              <a:cxnSpLocks/>
              <a:endCxn id="52" idx="3"/>
            </p:cNvCxnSpPr>
            <p:nvPr/>
          </p:nvCxnSpPr>
          <p:spPr>
            <a:xfrm flipH="1">
              <a:off x="9969638" y="2002162"/>
              <a:ext cx="4097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2870E1C4-60D7-9535-8275-3E6861ECC15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75158" y="2002162"/>
              <a:ext cx="37078" cy="468802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E454F1E0-103F-7CCD-B571-DF0547AC52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20862" y="6690189"/>
              <a:ext cx="239478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4017A593-14B7-D911-6647-739156132B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20862" y="4659222"/>
              <a:ext cx="0" cy="20309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D4DC82C6-F8FD-97E4-A0FA-7F5804CAA1C1}"/>
                </a:ext>
              </a:extLst>
            </p:cNvPr>
            <p:cNvGrpSpPr/>
            <p:nvPr/>
          </p:nvGrpSpPr>
          <p:grpSpPr>
            <a:xfrm>
              <a:off x="5041453" y="4953688"/>
              <a:ext cx="2744704" cy="708711"/>
              <a:chOff x="3205763" y="4327407"/>
              <a:chExt cx="1613578" cy="708711"/>
            </a:xfrm>
          </p:grpSpPr>
          <p:sp>
            <p:nvSpPr>
              <p:cNvPr id="44" name="矩形: 圆角 43">
                <a:extLst>
                  <a:ext uri="{FF2B5EF4-FFF2-40B4-BE49-F238E27FC236}">
                    <a16:creationId xmlns:a16="http://schemas.microsoft.com/office/drawing/2014/main" id="{5DE35BDE-5C7F-8D4D-3CF7-0D3060EE728F}"/>
                  </a:ext>
                </a:extLst>
              </p:cNvPr>
              <p:cNvSpPr/>
              <p:nvPr/>
            </p:nvSpPr>
            <p:spPr>
              <a:xfrm>
                <a:off x="3205763" y="4327407"/>
                <a:ext cx="1613578" cy="708711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43EA4EB3-7D95-3AD1-0075-CC3B198C6618}"/>
                  </a:ext>
                </a:extLst>
              </p:cNvPr>
              <p:cNvSpPr txBox="1"/>
              <p:nvPr/>
            </p:nvSpPr>
            <p:spPr>
              <a:xfrm>
                <a:off x="3227222" y="4455921"/>
                <a:ext cx="1560346" cy="3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b="1" dirty="0"/>
                  <a:t>PD information after Digi</a:t>
                </a:r>
                <a:endParaRPr lang="zh-CN" altLang="en-US" b="1" dirty="0"/>
              </a:p>
            </p:txBody>
          </p:sp>
        </p:grpSp>
        <p:cxnSp>
          <p:nvCxnSpPr>
            <p:cNvPr id="38" name="直接箭头连接符 37">
              <a:extLst>
                <a:ext uri="{FF2B5EF4-FFF2-40B4-BE49-F238E27FC236}">
                  <a16:creationId xmlns:a16="http://schemas.microsoft.com/office/drawing/2014/main" id="{6CAC6ABE-BED3-8829-EF3C-DB01B7AD3D2D}"/>
                </a:ext>
              </a:extLst>
            </p:cNvPr>
            <p:cNvCxnSpPr>
              <a:cxnSpLocks/>
            </p:cNvCxnSpPr>
            <p:nvPr/>
          </p:nvCxnSpPr>
          <p:spPr>
            <a:xfrm>
              <a:off x="6307120" y="4652663"/>
              <a:ext cx="3850" cy="30102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38">
              <a:extLst>
                <a:ext uri="{FF2B5EF4-FFF2-40B4-BE49-F238E27FC236}">
                  <a16:creationId xmlns:a16="http://schemas.microsoft.com/office/drawing/2014/main" id="{0591D35D-A3C4-86E0-9E92-FBA8213BCBDE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70" y="5680453"/>
              <a:ext cx="3850" cy="30102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7E2C01FF-841B-AB3A-967B-0F47DF900524}"/>
                </a:ext>
              </a:extLst>
            </p:cNvPr>
            <p:cNvGrpSpPr/>
            <p:nvPr/>
          </p:nvGrpSpPr>
          <p:grpSpPr>
            <a:xfrm>
              <a:off x="5562600" y="5967256"/>
              <a:ext cx="1791848" cy="722933"/>
              <a:chOff x="3140617" y="4313185"/>
              <a:chExt cx="2109409" cy="722933"/>
            </a:xfrm>
          </p:grpSpPr>
          <p:sp>
            <p:nvSpPr>
              <p:cNvPr id="42" name="矩形: 圆角 41">
                <a:extLst>
                  <a:ext uri="{FF2B5EF4-FFF2-40B4-BE49-F238E27FC236}">
                    <a16:creationId xmlns:a16="http://schemas.microsoft.com/office/drawing/2014/main" id="{B88BF075-E88A-5214-9095-B5FD7F9020E5}"/>
                  </a:ext>
                </a:extLst>
              </p:cNvPr>
              <p:cNvSpPr/>
              <p:nvPr/>
            </p:nvSpPr>
            <p:spPr>
              <a:xfrm>
                <a:off x="3205762" y="4313185"/>
                <a:ext cx="2044264" cy="722933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4DB1EA3A-EF58-8F99-6F31-06BDBEBE02E8}"/>
                  </a:ext>
                </a:extLst>
              </p:cNvPr>
              <p:cNvSpPr txBox="1"/>
              <p:nvPr/>
            </p:nvSpPr>
            <p:spPr>
              <a:xfrm>
                <a:off x="3140617" y="4433278"/>
                <a:ext cx="2044266" cy="3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b="1" dirty="0"/>
                  <a:t>Reconstruction</a:t>
                </a:r>
                <a:endParaRPr lang="zh-CN" altLang="en-US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EB7A7659-3BCF-ABBA-32CB-3D41467DFFD3}"/>
                  </a:ext>
                </a:extLst>
              </p:cNvPr>
              <p:cNvSpPr/>
              <p:nvPr/>
            </p:nvSpPr>
            <p:spPr>
              <a:xfrm>
                <a:off x="6535674" y="5359149"/>
                <a:ext cx="1262349" cy="3351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200" b="1" i="0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𝐓</m:t>
                        </m:r>
                      </m:e>
                      <m:sub>
                        <m:r>
                          <a:rPr lang="en-US" altLang="zh-CN" sz="1200" b="1" i="0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1200" b="1" baseline="0" dirty="0">
                    <a:solidFill>
                      <a:srgbClr val="000000"/>
                    </a:solidFill>
                    <a:latin typeface="+mn-lt"/>
                    <a:cs typeface="Times New Roman" panose="02020603050405020304" pitchFamily="18" charset="0"/>
                  </a:rPr>
                  <a:t> Uncertainty</a:t>
                </a:r>
              </a:p>
            </p:txBody>
          </p:sp>
        </mc:Choice>
        <mc:Fallback xmlns=""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EB7A7659-3BCF-ABBA-32CB-3D41467DFF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674" y="5359149"/>
                <a:ext cx="1262349" cy="335156"/>
              </a:xfrm>
              <a:prstGeom prst="rect">
                <a:avLst/>
              </a:prstGeom>
              <a:blipFill>
                <a:blip r:embed="rId2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9407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F3CB282-AE79-D4C5-B944-701DD9740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48B7A5-E3B1-1941-9F48-6DEC555EF835}" type="slidenum">
              <a:rPr lang="en-US" altLang="zh-CN" smtClean="0"/>
              <a:t>12</a:t>
            </a:fld>
            <a:endParaRPr lang="en-US" altLang="zh-CN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430654E-2304-EA73-175C-CBC93185ED00}"/>
              </a:ext>
            </a:extLst>
          </p:cNvPr>
          <p:cNvSpPr txBox="1"/>
          <p:nvPr/>
        </p:nvSpPr>
        <p:spPr>
          <a:xfrm>
            <a:off x="2555776" y="2972465"/>
            <a:ext cx="525658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/>
              <a:t>Simulation</a:t>
            </a:r>
            <a:endParaRPr lang="zh-CN" alt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841402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42E9C28-03BF-294C-A58D-C72740B644C4}"/>
              </a:ext>
            </a:extLst>
          </p:cNvPr>
          <p:cNvGrpSpPr/>
          <p:nvPr/>
        </p:nvGrpSpPr>
        <p:grpSpPr>
          <a:xfrm>
            <a:off x="616555" y="5018165"/>
            <a:ext cx="5650241" cy="1080685"/>
            <a:chOff x="217904" y="4154579"/>
            <a:chExt cx="5650241" cy="1080685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E8BEBF9-FF61-2D1F-5E21-524DE8072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59833" y="4154579"/>
              <a:ext cx="2808312" cy="1080685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55DCC72-82CA-01DA-5425-A687282BB600}"/>
                </a:ext>
              </a:extLst>
            </p:cNvPr>
            <p:cNvSpPr/>
            <p:nvPr/>
          </p:nvSpPr>
          <p:spPr bwMode="auto">
            <a:xfrm>
              <a:off x="217904" y="4670897"/>
              <a:ext cx="2952328" cy="195127"/>
            </a:xfrm>
            <a:prstGeom prst="rect">
              <a:avLst/>
            </a:prstGeom>
            <a:solidFill>
              <a:srgbClr val="25268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247B0079-4F6F-0828-AF96-0DED226C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3995936" cy="1066799"/>
          </a:xfrm>
        </p:spPr>
        <p:txBody>
          <a:bodyPr/>
          <a:lstStyle/>
          <a:p>
            <a:r>
              <a:rPr lang="en-US" altLang="zh-CN" sz="3200" b="1" dirty="0"/>
              <a:t>BTOF Geometry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ECAA5E6-A3B6-B06E-D460-CA985E08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16216" y="6187428"/>
            <a:ext cx="21336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7750276B-D813-7207-6141-64AE37EF4EAC}"/>
                  </a:ext>
                </a:extLst>
              </p:cNvPr>
              <p:cNvSpPr/>
              <p:nvPr/>
            </p:nvSpPr>
            <p:spPr>
              <a:xfrm>
                <a:off x="107504" y="1198106"/>
                <a:ext cx="9001000" cy="2543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0" indent="-28575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12 sectors, each corresponds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𝟑𝟎</m:t>
                        </m:r>
                      </m:e>
                      <m:sup>
                        <m: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altLang="zh-CN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azimuthal angle and has two silicon </a:t>
                </a:r>
                <a:r>
                  <a:rPr lang="en-US" altLang="zh-CN" b="1" baseline="0" dirty="0" err="1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quartzs</a:t>
                </a: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covered by an AHP shield.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Two </a:t>
                </a:r>
                <a:r>
                  <a:rPr lang="en-US" altLang="zh-CN" b="1" baseline="0" dirty="0" err="1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bearby</a:t>
                </a: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quartz plates connected and </a:t>
                </a:r>
                <a14:m>
                  <m:oMath xmlns:m="http://schemas.openxmlformats.org/officeDocument/2006/math"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𝟏𝟓</m:t>
                    </m:r>
                  </m:oMath>
                </a14:m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MCP-PMTs (</a:t>
                </a:r>
                <a14:m>
                  <m:oMath xmlns:m="http://schemas.openxmlformats.org/officeDocument/2006/math">
                    <m:r>
                      <a:rPr lang="en-US" altLang="zh-CN" b="1" i="0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r>
                  <a:rPr lang="en-US" altLang="zh-CN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pixels</a:t>
                </a: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) on outer side of quartz.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Extra optical expansion added to suit existing size of PMT.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Electronic module added in OSCAR Geometry</a:t>
                </a: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7750276B-D813-7207-6141-64AE37EF4E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98106"/>
                <a:ext cx="9001000" cy="2543325"/>
              </a:xfrm>
              <a:prstGeom prst="rect">
                <a:avLst/>
              </a:prstGeom>
              <a:blipFill>
                <a:blip r:embed="rId4"/>
                <a:stretch>
                  <a:fillRect l="-474" b="-28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8BF5E0AF-8FE0-C2F8-435F-D90341F6D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390" y="4475208"/>
            <a:ext cx="629339" cy="620925"/>
          </a:xfrm>
          <a:prstGeom prst="rect">
            <a:avLst/>
          </a:prstGeom>
        </p:spPr>
      </p:pic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63A1C5C9-F056-401A-4104-E36D7F3FB885}"/>
              </a:ext>
            </a:extLst>
          </p:cNvPr>
          <p:cNvCxnSpPr>
            <a:cxnSpLocks/>
          </p:cNvCxnSpPr>
          <p:nvPr/>
        </p:nvCxnSpPr>
        <p:spPr>
          <a:xfrm>
            <a:off x="4499992" y="4941168"/>
            <a:ext cx="504056" cy="473937"/>
          </a:xfrm>
          <a:prstGeom prst="straightConnector1">
            <a:avLst/>
          </a:prstGeom>
          <a:ln w="22225">
            <a:solidFill>
              <a:srgbClr val="FF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>
            <a:extLst>
              <a:ext uri="{FF2B5EF4-FFF2-40B4-BE49-F238E27FC236}">
                <a16:creationId xmlns:a16="http://schemas.microsoft.com/office/drawing/2014/main" id="{A5496E24-21C2-33CD-988D-ECACC1490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6369" y="4527498"/>
            <a:ext cx="1126837" cy="1393401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04727226-68C1-8FE1-EFA0-B9D12516EB39}"/>
              </a:ext>
            </a:extLst>
          </p:cNvPr>
          <p:cNvCxnSpPr>
            <a:cxnSpLocks/>
          </p:cNvCxnSpPr>
          <p:nvPr/>
        </p:nvCxnSpPr>
        <p:spPr bwMode="auto">
          <a:xfrm flipV="1">
            <a:off x="616555" y="5534483"/>
            <a:ext cx="0" cy="45094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F88F792E-20F5-8F96-B11A-8FAE44D83D27}"/>
              </a:ext>
            </a:extLst>
          </p:cNvPr>
          <p:cNvCxnSpPr>
            <a:cxnSpLocks/>
          </p:cNvCxnSpPr>
          <p:nvPr/>
        </p:nvCxnSpPr>
        <p:spPr bwMode="auto">
          <a:xfrm flipV="1">
            <a:off x="4916884" y="5469341"/>
            <a:ext cx="0" cy="51608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D4F8F9F8-8BD3-68FF-10AF-DDB19B0CF194}"/>
              </a:ext>
            </a:extLst>
          </p:cNvPr>
          <p:cNvCxnSpPr/>
          <p:nvPr/>
        </p:nvCxnSpPr>
        <p:spPr bwMode="auto">
          <a:xfrm flipH="1">
            <a:off x="616555" y="5841411"/>
            <a:ext cx="1584176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EA154FF7-06F3-AF01-67C9-474FF74C2D43}"/>
              </a:ext>
            </a:extLst>
          </p:cNvPr>
          <p:cNvCxnSpPr>
            <a:cxnSpLocks/>
          </p:cNvCxnSpPr>
          <p:nvPr/>
        </p:nvCxnSpPr>
        <p:spPr bwMode="auto">
          <a:xfrm>
            <a:off x="3196754" y="5841411"/>
            <a:ext cx="1737223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F3E02001-AE76-66E7-BF6C-F933BCE46E7D}"/>
              </a:ext>
            </a:extLst>
          </p:cNvPr>
          <p:cNvSpPr txBox="1"/>
          <p:nvPr/>
        </p:nvSpPr>
        <p:spPr>
          <a:xfrm>
            <a:off x="2342212" y="5647011"/>
            <a:ext cx="99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1515mm</a:t>
            </a:r>
            <a:endParaRPr lang="zh-CN" altLang="en-US" b="1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099D70C-EE65-C6BE-EAB8-BF8791716FE7}"/>
              </a:ext>
            </a:extLst>
          </p:cNvPr>
          <p:cNvSpPr txBox="1"/>
          <p:nvPr/>
        </p:nvSpPr>
        <p:spPr>
          <a:xfrm>
            <a:off x="-24999" y="5469281"/>
            <a:ext cx="630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15mm</a:t>
            </a:r>
            <a:endParaRPr lang="zh-CN" altLang="en-US" b="1" dirty="0"/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D3B347C-F543-507B-7D60-17CCFBB26B35}"/>
              </a:ext>
            </a:extLst>
          </p:cNvPr>
          <p:cNvCxnSpPr>
            <a:cxnSpLocks/>
          </p:cNvCxnSpPr>
          <p:nvPr/>
        </p:nvCxnSpPr>
        <p:spPr bwMode="auto">
          <a:xfrm flipH="1">
            <a:off x="7073664" y="4631904"/>
            <a:ext cx="57606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9B902A24-4BD5-2C2D-3F71-79D084C95624}"/>
              </a:ext>
            </a:extLst>
          </p:cNvPr>
          <p:cNvCxnSpPr>
            <a:cxnSpLocks/>
          </p:cNvCxnSpPr>
          <p:nvPr/>
        </p:nvCxnSpPr>
        <p:spPr bwMode="auto">
          <a:xfrm flipH="1">
            <a:off x="7083862" y="5838486"/>
            <a:ext cx="57606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94A79C1B-E589-C38C-4959-6DFC0250B791}"/>
              </a:ext>
            </a:extLst>
          </p:cNvPr>
          <p:cNvCxnSpPr>
            <a:cxnSpLocks/>
          </p:cNvCxnSpPr>
          <p:nvPr/>
        </p:nvCxnSpPr>
        <p:spPr bwMode="auto">
          <a:xfrm>
            <a:off x="7326369" y="4631904"/>
            <a:ext cx="0" cy="122704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</p:spPr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E0B0C5F5-9276-EE91-8E49-679C1A2C485B}"/>
              </a:ext>
            </a:extLst>
          </p:cNvPr>
          <p:cNvSpPr txBox="1"/>
          <p:nvPr/>
        </p:nvSpPr>
        <p:spPr>
          <a:xfrm>
            <a:off x="6577233" y="5010144"/>
            <a:ext cx="99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450mm</a:t>
            </a:r>
            <a:endParaRPr lang="zh-CN" altLang="en-US" b="1" dirty="0"/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877B4325-69E0-1A5E-8C79-26D10F1D786A}"/>
              </a:ext>
            </a:extLst>
          </p:cNvPr>
          <p:cNvCxnSpPr>
            <a:cxnSpLocks/>
          </p:cNvCxnSpPr>
          <p:nvPr/>
        </p:nvCxnSpPr>
        <p:spPr bwMode="auto">
          <a:xfrm flipV="1">
            <a:off x="5153059" y="4610334"/>
            <a:ext cx="0" cy="63604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6E8AEDCC-1398-D7F4-2B94-DFBE18D9D43C}"/>
              </a:ext>
            </a:extLst>
          </p:cNvPr>
          <p:cNvCxnSpPr>
            <a:cxnSpLocks/>
          </p:cNvCxnSpPr>
          <p:nvPr/>
        </p:nvCxnSpPr>
        <p:spPr bwMode="auto">
          <a:xfrm flipV="1">
            <a:off x="6212633" y="4610334"/>
            <a:ext cx="0" cy="63604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D2AD8458-7661-CF2D-2BCE-7E298BDDA780}"/>
              </a:ext>
            </a:extLst>
          </p:cNvPr>
          <p:cNvCxnSpPr>
            <a:cxnSpLocks/>
          </p:cNvCxnSpPr>
          <p:nvPr/>
        </p:nvCxnSpPr>
        <p:spPr bwMode="auto">
          <a:xfrm flipH="1">
            <a:off x="5122990" y="5015190"/>
            <a:ext cx="1076730" cy="2975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</p:spPr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F4BE4389-F17E-51F1-B39B-37172E8CAEB3}"/>
              </a:ext>
            </a:extLst>
          </p:cNvPr>
          <p:cNvSpPr txBox="1"/>
          <p:nvPr/>
        </p:nvSpPr>
        <p:spPr>
          <a:xfrm>
            <a:off x="8319231" y="4603509"/>
            <a:ext cx="728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80mm</a:t>
            </a:r>
            <a:endParaRPr lang="zh-CN" altLang="en-US" b="1" dirty="0"/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8F466A59-A593-9AA8-0DBE-1F808E8B4834}"/>
              </a:ext>
            </a:extLst>
          </p:cNvPr>
          <p:cNvCxnSpPr>
            <a:cxnSpLocks/>
          </p:cNvCxnSpPr>
          <p:nvPr/>
        </p:nvCxnSpPr>
        <p:spPr bwMode="auto">
          <a:xfrm>
            <a:off x="8313714" y="4664364"/>
            <a:ext cx="285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A52E0A11-3814-FC96-AAF8-6106AE72013C}"/>
              </a:ext>
            </a:extLst>
          </p:cNvPr>
          <p:cNvCxnSpPr>
            <a:cxnSpLocks/>
          </p:cNvCxnSpPr>
          <p:nvPr/>
        </p:nvCxnSpPr>
        <p:spPr bwMode="auto">
          <a:xfrm>
            <a:off x="8310487" y="4919936"/>
            <a:ext cx="285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E04F426-AA4D-91C5-C1BF-8EEF7FB221A5}"/>
              </a:ext>
            </a:extLst>
          </p:cNvPr>
          <p:cNvSpPr txBox="1"/>
          <p:nvPr/>
        </p:nvSpPr>
        <p:spPr>
          <a:xfrm>
            <a:off x="5327761" y="4652921"/>
            <a:ext cx="728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80mm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351565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AC1C3-90BD-8A42-2C6A-7606F0F3E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782A74-EEB6-F60F-5657-3394D2258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508104" cy="1066799"/>
          </a:xfrm>
        </p:spPr>
        <p:txBody>
          <a:bodyPr/>
          <a:lstStyle/>
          <a:p>
            <a:r>
              <a:rPr lang="en-US" altLang="zh-CN" sz="3200" b="1" dirty="0"/>
              <a:t>Simulation Result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E32BA93-059A-52D9-A550-48D108B5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62DED3B-6514-D0DA-F182-D7E4B82FDA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996798" cy="2592288"/>
          </a:xfrm>
          <a:prstGeom prst="rect">
            <a:avLst/>
          </a:prstGeom>
          <a:noFill/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E6D688E-8D60-96C6-D05E-DFDACF06AE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4023423" cy="2592287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313968EA-2C08-203B-8BC8-4EE4B7E37805}"/>
                  </a:ext>
                </a:extLst>
              </p:cNvPr>
              <p:cNvSpPr/>
              <p:nvPr/>
            </p:nvSpPr>
            <p:spPr>
              <a:xfrm>
                <a:off x="863588" y="4509120"/>
                <a:ext cx="7416824" cy="906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lang="en-US" altLang="zh-CN" b="1" baseline="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The 2D </a:t>
                </a:r>
                <a:r>
                  <a:rPr lang="en-US" altLang="zh-CN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time vs </a:t>
                </a:r>
                <a:r>
                  <a:rPr lang="en-US" altLang="zh-CN" b="1" baseline="0" dirty="0" err="1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ChannelID</a:t>
                </a:r>
                <a:r>
                  <a:rPr lang="en-US" altLang="zh-CN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b="1" baseline="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distribution and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altLang="zh-CN" b="1" baseline="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distribution with p=2GeV,   θ=65°and  Φ=90°</a:t>
                </a: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313968EA-2C08-203B-8BC8-4EE4B7E37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88" y="4509120"/>
                <a:ext cx="7416824" cy="906851"/>
              </a:xfrm>
              <a:prstGeom prst="rect">
                <a:avLst/>
              </a:prstGeom>
              <a:blipFill>
                <a:blip r:embed="rId5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4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D7FD8-8A37-DCC4-66B6-D986386DF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CE8EF68-A583-9010-12E2-6CEB19FB5BE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4572000" cy="106679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𝒑𝒆</m:t>
                        </m:r>
                      </m:sub>
                    </m:sSub>
                    <m:r>
                      <a:rPr lang="en-US" altLang="zh-CN" sz="3200" b="1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altLang="zh-CN" sz="3200" b="1" dirty="0"/>
                  <a:t>Distribution</a:t>
                </a:r>
                <a:endParaRPr lang="zh-CN" altLang="en-US" sz="3200" b="1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CE8EF68-A583-9010-12E2-6CEB19FB5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4572000" cy="1066799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6B4573F-8AAD-E75A-3A5E-60FB4A669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BA96962F-8082-F710-A34B-DF5998A553DB}"/>
                  </a:ext>
                </a:extLst>
              </p:cNvPr>
              <p:cNvSpPr/>
              <p:nvPr/>
            </p:nvSpPr>
            <p:spPr>
              <a:xfrm>
                <a:off x="113276" y="1105092"/>
                <a:ext cx="9001000" cy="645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sz="2400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altLang="zh-CN" sz="2400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distribution of pion</a:t>
                </a: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BA96962F-8082-F710-A34B-DF5998A553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76" y="1105092"/>
                <a:ext cx="9001000" cy="645690"/>
              </a:xfrm>
              <a:prstGeom prst="rect">
                <a:avLst/>
              </a:prstGeom>
              <a:blipFill>
                <a:blip r:embed="rId5"/>
                <a:stretch>
                  <a:fillRect l="-203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5D6AA1D7-DB59-9C5B-1883-E34FE2298C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76" y="1869539"/>
            <a:ext cx="6768752" cy="498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84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55028-63DF-E78F-D628-D41B8C50F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0283F75-6999-99BF-D873-EE4B0FDC9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48B7A5-E3B1-1941-9F48-6DEC555EF835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059A56B-E1CE-1D90-9D2D-9EE9A03969C1}"/>
              </a:ext>
            </a:extLst>
          </p:cNvPr>
          <p:cNvSpPr txBox="1"/>
          <p:nvPr/>
        </p:nvSpPr>
        <p:spPr>
          <a:xfrm>
            <a:off x="2555776" y="2972465"/>
            <a:ext cx="525658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Di</a:t>
            </a:r>
            <a:r>
              <a:rPr lang="en-US" altLang="zh-CN" sz="8000" b="1" dirty="0" err="1">
                <a:solidFill>
                  <a:srgbClr val="000000"/>
                </a:solidFill>
              </a:rPr>
              <a:t>gitization</a:t>
            </a:r>
            <a:endParaRPr kumimoji="0" lang="zh-CN" altLang="en-US" sz="8000" b="1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448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EB37A-6EEF-7084-B0A8-176DEE463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97F2F3-934A-026E-F428-2586E4AAC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004048" cy="1066799"/>
          </a:xfrm>
        </p:spPr>
        <p:txBody>
          <a:bodyPr/>
          <a:lstStyle/>
          <a:p>
            <a:r>
              <a:rPr lang="en-US" altLang="zh-CN" sz="3200" b="1" dirty="0"/>
              <a:t>BTOF </a:t>
            </a:r>
            <a:r>
              <a:rPr lang="en-US" altLang="zh-CN" sz="3200" b="1" dirty="0" err="1"/>
              <a:t>Digitilization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6A56CC8-5BBC-343D-1664-B05090FF2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681CF5EA-EC94-4592-3908-382D16AFD756}"/>
                  </a:ext>
                </a:extLst>
              </p:cNvPr>
              <p:cNvSpPr/>
              <p:nvPr/>
            </p:nvSpPr>
            <p:spPr>
              <a:xfrm>
                <a:off x="251520" y="1196752"/>
                <a:ext cx="8435280" cy="1841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66FF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Digitilization</a:t>
                </a: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FF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processes: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Simulate</a:t>
                </a:r>
                <a:r>
                  <a: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the</a:t>
                </a:r>
                <a:r>
                  <a: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per</a:t>
                </a:r>
                <a:r>
                  <a:rPr lang="en-US" altLang="zh-CN" b="1" baseline="0" dirty="0" err="1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formance</a:t>
                </a: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of photon electron in MCP-PMT.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Add Time-Amplitude Wandering Effect,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altLang="zh-CN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kumimoji="0" lang="en-US" altLang="zh-CN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uncertainty and dead time (</a:t>
                </a: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5ns</a:t>
                </a: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Output </a:t>
                </a:r>
                <a:r>
                  <a:rPr lang="en-US" altLang="zh-CN" b="1" baseline="0" dirty="0" err="1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channelID</a:t>
                </a: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 TOA, TOT as input of reconstruction algorithm.</a:t>
                </a: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681CF5EA-EC94-4592-3908-382D16AFD7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196752"/>
                <a:ext cx="8435280" cy="1841466"/>
              </a:xfrm>
              <a:prstGeom prst="rect">
                <a:avLst/>
              </a:prstGeom>
              <a:blipFill>
                <a:blip r:embed="rId2"/>
                <a:stretch>
                  <a:fillRect l="-1084" b="-43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7E04DE65-5BED-7086-ED2F-0D381FD54C60}"/>
              </a:ext>
            </a:extLst>
          </p:cNvPr>
          <p:cNvSpPr/>
          <p:nvPr/>
        </p:nvSpPr>
        <p:spPr>
          <a:xfrm>
            <a:off x="265204" y="3168170"/>
            <a:ext cx="4594828" cy="3503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Digitilization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parameters: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TOT = </a:t>
            </a:r>
            <a:r>
              <a:rPr lang="en-US" altLang="zh-CN" b="1" baseline="0" dirty="0" err="1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TOTDis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-&gt;</a:t>
            </a:r>
            <a:r>
              <a:rPr lang="en-US" altLang="zh-CN" b="1" baseline="0" dirty="0" err="1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GetRandom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() (3 Gauss)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TTS = </a:t>
            </a:r>
            <a:r>
              <a:rPr lang="en-US" altLang="zh-CN" b="1" baseline="0" dirty="0" err="1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TTSDis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-&gt;</a:t>
            </a:r>
            <a:r>
              <a:rPr lang="en-US" altLang="zh-CN" b="1" baseline="0" dirty="0" err="1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GetRandom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() (2 Gauss)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baseline="0" dirty="0" err="1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TOTtru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 = TOT + Gaus(0, 10ps)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TOTMEAN = 780ps   TOT_CALIPAR = 0.35   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TOA = time + TTS + (</a:t>
            </a:r>
            <a:r>
              <a:rPr lang="en-US" altLang="zh-CN" b="1" baseline="0" dirty="0" err="1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TOTtru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 - TOTMEAN) * TOTCALIPAR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lang="en-US" altLang="zh-CN" b="1" baseline="0" dirty="0">
              <a:solidFill>
                <a:srgbClr val="00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A3B01B5-DCD9-EE9E-FDCB-F16B473043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145" b="17106"/>
          <a:stretch>
            <a:fillRect/>
          </a:stretch>
        </p:blipFill>
        <p:spPr>
          <a:xfrm>
            <a:off x="4894211" y="3091797"/>
            <a:ext cx="2315858" cy="158118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EA2939-CE60-3CDC-6FB1-DB39BEE7EE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0023"/>
          <a:stretch>
            <a:fillRect/>
          </a:stretch>
        </p:blipFill>
        <p:spPr>
          <a:xfrm>
            <a:off x="4827844" y="4681926"/>
            <a:ext cx="2570515" cy="165618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17E1B4A-BA0A-7C4B-FD94-BA8A1105C341}"/>
              </a:ext>
            </a:extLst>
          </p:cNvPr>
          <p:cNvSpPr/>
          <p:nvPr/>
        </p:nvSpPr>
        <p:spPr>
          <a:xfrm>
            <a:off x="7208899" y="3670851"/>
            <a:ext cx="1860606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1600" b="1" baseline="0" dirty="0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TOA-</a:t>
            </a:r>
            <a:r>
              <a:rPr lang="en-US" altLang="zh-CN" sz="1600" b="1" baseline="0" dirty="0" err="1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Timetru</a:t>
            </a:r>
            <a:r>
              <a:rPr lang="en-US" altLang="zh-CN" sz="1600" b="1" baseline="0" dirty="0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 : TOT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AF1FA75-EEA0-67AD-2774-4722002A68BD}"/>
              </a:ext>
            </a:extLst>
          </p:cNvPr>
          <p:cNvSpPr/>
          <p:nvPr/>
        </p:nvSpPr>
        <p:spPr>
          <a:xfrm>
            <a:off x="7208899" y="5076517"/>
            <a:ext cx="1860607" cy="785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1600" b="1" baseline="0" dirty="0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TOA-</a:t>
            </a:r>
            <a:r>
              <a:rPr lang="en-US" altLang="zh-CN" sz="1600" b="1" baseline="0" dirty="0" err="1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Timetru</a:t>
            </a:r>
            <a:r>
              <a:rPr lang="en-US" altLang="zh-CN" sz="1600" b="1" baseline="0" dirty="0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 : TOT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1600" b="1" baseline="0" dirty="0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(after correction)</a:t>
            </a:r>
          </a:p>
        </p:txBody>
      </p:sp>
    </p:spTree>
    <p:extLst>
      <p:ext uri="{BB962C8B-B14F-4D97-AF65-F5344CB8AC3E}">
        <p14:creationId xmlns:p14="http://schemas.microsoft.com/office/powerpoint/2010/main" val="1918468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C1FA9-A02D-A711-4D5B-EA9EC3EB5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1D82AF4-1122-1ED8-8841-4D53ED6E1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48B7A5-E3B1-1941-9F48-6DEC555EF835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BE34C34-71F1-4042-CF22-413FD2E79CD2}"/>
              </a:ext>
            </a:extLst>
          </p:cNvPr>
          <p:cNvSpPr txBox="1"/>
          <p:nvPr/>
        </p:nvSpPr>
        <p:spPr>
          <a:xfrm>
            <a:off x="1907704" y="2972465"/>
            <a:ext cx="525658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Reconstruction</a:t>
            </a:r>
            <a:endParaRPr kumimoji="0" lang="zh-CN" altLang="en-US" sz="8000" b="1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683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7B0079-4F6F-0828-AF96-0DED226C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3923944" cy="1066799"/>
          </a:xfrm>
        </p:spPr>
        <p:txBody>
          <a:bodyPr/>
          <a:lstStyle/>
          <a:p>
            <a:r>
              <a:rPr lang="en-US" altLang="zh-CN" sz="3200" b="1" dirty="0"/>
              <a:t>Timing Method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ECAA5E6-A3B6-B06E-D460-CA985E08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E433D40-F771-992A-83D1-49D0B089C7AE}"/>
              </a:ext>
            </a:extLst>
          </p:cNvPr>
          <p:cNvSpPr/>
          <p:nvPr/>
        </p:nvSpPr>
        <p:spPr bwMode="auto">
          <a:xfrm>
            <a:off x="104819" y="2932828"/>
            <a:ext cx="2952328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FA1140CC-3BFB-14B1-DE36-C4A200B5CFE9}"/>
              </a:ext>
            </a:extLst>
          </p:cNvPr>
          <p:cNvCxnSpPr>
            <a:cxnSpLocks/>
          </p:cNvCxnSpPr>
          <p:nvPr/>
        </p:nvCxnSpPr>
        <p:spPr bwMode="auto">
          <a:xfrm>
            <a:off x="3057147" y="1731535"/>
            <a:ext cx="0" cy="3600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</p:cxnSp>
      <p:sp>
        <p:nvSpPr>
          <p:cNvPr id="14" name="流程图: 接点 13">
            <a:extLst>
              <a:ext uri="{FF2B5EF4-FFF2-40B4-BE49-F238E27FC236}">
                <a16:creationId xmlns:a16="http://schemas.microsoft.com/office/drawing/2014/main" id="{03A48950-23BF-4572-D819-011A9D6072DD}"/>
              </a:ext>
            </a:extLst>
          </p:cNvPr>
          <p:cNvSpPr/>
          <p:nvPr/>
        </p:nvSpPr>
        <p:spPr bwMode="auto">
          <a:xfrm>
            <a:off x="824899" y="3328872"/>
            <a:ext cx="72004" cy="72008"/>
          </a:xfrm>
          <a:prstGeom prst="flowChartConnector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流程图: 接点 14">
            <a:extLst>
              <a:ext uri="{FF2B5EF4-FFF2-40B4-BE49-F238E27FC236}">
                <a16:creationId xmlns:a16="http://schemas.microsoft.com/office/drawing/2014/main" id="{3CECA8E9-2CD6-4A93-FD3E-5CE704A8FF8B}"/>
              </a:ext>
            </a:extLst>
          </p:cNvPr>
          <p:cNvSpPr/>
          <p:nvPr/>
        </p:nvSpPr>
        <p:spPr bwMode="auto">
          <a:xfrm>
            <a:off x="3021145" y="3076844"/>
            <a:ext cx="72004" cy="72008"/>
          </a:xfrm>
          <a:prstGeom prst="flowChartConnector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流程图: 接点 15">
            <a:extLst>
              <a:ext uri="{FF2B5EF4-FFF2-40B4-BE49-F238E27FC236}">
                <a16:creationId xmlns:a16="http://schemas.microsoft.com/office/drawing/2014/main" id="{B22BFEDE-B9A2-D1CD-0604-3C70C4C564B3}"/>
              </a:ext>
            </a:extLst>
          </p:cNvPr>
          <p:cNvSpPr/>
          <p:nvPr/>
        </p:nvSpPr>
        <p:spPr bwMode="auto">
          <a:xfrm>
            <a:off x="3021145" y="4660695"/>
            <a:ext cx="72004" cy="72008"/>
          </a:xfrm>
          <a:prstGeom prst="flowChartConnector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流程图: 接点 19">
            <a:extLst>
              <a:ext uri="{FF2B5EF4-FFF2-40B4-BE49-F238E27FC236}">
                <a16:creationId xmlns:a16="http://schemas.microsoft.com/office/drawing/2014/main" id="{776214C3-CA1F-1B14-33A4-44A704826A3D}"/>
              </a:ext>
            </a:extLst>
          </p:cNvPr>
          <p:cNvSpPr/>
          <p:nvPr/>
        </p:nvSpPr>
        <p:spPr bwMode="auto">
          <a:xfrm>
            <a:off x="3021145" y="2644796"/>
            <a:ext cx="72004" cy="72008"/>
          </a:xfrm>
          <a:prstGeom prst="flowChartConnector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98F4813-D1D4-D5D3-C2A9-6D69CBA72308}"/>
              </a:ext>
            </a:extLst>
          </p:cNvPr>
          <p:cNvSpPr/>
          <p:nvPr/>
        </p:nvSpPr>
        <p:spPr>
          <a:xfrm>
            <a:off x="896903" y="4966177"/>
            <a:ext cx="1530335" cy="456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XOZ</a:t>
            </a:r>
            <a:r>
              <a:rPr lang="zh-CN" altLang="en-US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Plane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5D8F9306-2FAD-9CEF-4D33-747BB6339A58}"/>
              </a:ext>
            </a:extLst>
          </p:cNvPr>
          <p:cNvCxnSpPr>
            <a:cxnSpLocks/>
            <a:endCxn id="15" idx="6"/>
          </p:cNvCxnSpPr>
          <p:nvPr/>
        </p:nvCxnSpPr>
        <p:spPr bwMode="auto">
          <a:xfrm flipV="1">
            <a:off x="824900" y="3112848"/>
            <a:ext cx="2268249" cy="2600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</p:spPr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DBA9D878-985F-D182-8F00-3583BF55551B}"/>
              </a:ext>
            </a:extLst>
          </p:cNvPr>
          <p:cNvCxnSpPr>
            <a:cxnSpLocks/>
          </p:cNvCxnSpPr>
          <p:nvPr/>
        </p:nvCxnSpPr>
        <p:spPr bwMode="auto">
          <a:xfrm flipV="1">
            <a:off x="855086" y="2716804"/>
            <a:ext cx="2202061" cy="6447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</p:spPr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5FFD503C-18E8-3E3B-2026-D01965D27617}"/>
              </a:ext>
            </a:extLst>
          </p:cNvPr>
          <p:cNvCxnSpPr>
            <a:cxnSpLocks/>
          </p:cNvCxnSpPr>
          <p:nvPr/>
        </p:nvCxnSpPr>
        <p:spPr bwMode="auto">
          <a:xfrm>
            <a:off x="855086" y="3388380"/>
            <a:ext cx="2238063" cy="134432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973DB27E-4251-72DF-038F-B9F971E99310}"/>
                  </a:ext>
                </a:extLst>
              </p:cNvPr>
              <p:cNvSpPr/>
              <p:nvPr/>
            </p:nvSpPr>
            <p:spPr>
              <a:xfrm>
                <a:off x="680889" y="1844824"/>
                <a:ext cx="2304255" cy="785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Photon direction in XOZ(</a:t>
                </a:r>
                <a14:m>
                  <m:oMath xmlns:m="http://schemas.openxmlformats.org/officeDocument/2006/math"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𝑿</m:t>
                    </m:r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𝒁</m:t>
                    </m:r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973DB27E-4251-72DF-038F-B9F971E993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889" y="1844824"/>
                <a:ext cx="2304255" cy="785343"/>
              </a:xfrm>
              <a:prstGeom prst="rect">
                <a:avLst/>
              </a:prstGeom>
              <a:blipFill>
                <a:blip r:embed="rId2"/>
                <a:stretch>
                  <a:fillRect l="-1587" b="-9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CEF3A62D-7871-8DFF-5812-4EDB62A08BCC}"/>
                  </a:ext>
                </a:extLst>
              </p:cNvPr>
              <p:cNvSpPr/>
              <p:nvPr/>
            </p:nvSpPr>
            <p:spPr>
              <a:xfrm>
                <a:off x="3641374" y="1187458"/>
                <a:ext cx="5274753" cy="52317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Reconstruction  Principle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sub>
                        </m:sSub>
                      </m:e>
                    </m:acc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sub>
                        </m:sSub>
                      </m:e>
                    </m:d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</m:t>
                    </m:r>
                    <m:acc>
                      <m:accPr>
                        <m:chr m:val="⃑"/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sub>
                        </m:sSub>
                      </m:e>
                    </m:acc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𝑿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𝒀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𝒁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zh-CN" alt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sub>
                    </m:sSub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kumimoji="0" lang="zh-CN" alt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⃑"/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sub>
                            </m:sSub>
                          </m:e>
                        </m:acc>
                        <m:r>
                          <a:rPr kumimoji="0" lang="en-US" altLang="zh-CN" sz="1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⋅</m:t>
                        </m:r>
                        <m:acc>
                          <m:accPr>
                            <m:chr m:val="⃑"/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⃑"/>
                            <m:ctrlPr>
                              <a:rPr kumimoji="0" lang="en-US" altLang="zh-CN" sz="16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kumimoji="0" lang="en-US" altLang="zh-CN" sz="16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altLang="zh-CN" sz="16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0" lang="en-US" altLang="zh-CN" sz="16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sub>
                            </m:sSub>
                          </m:e>
                        </m:acc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a:rPr kumimoji="0" lang="en-US" altLang="zh-CN" sz="1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⋅</m:t>
                        </m:r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⃑"/>
                            <m:ctrlPr>
                              <a:rPr kumimoji="0" lang="en-US" altLang="zh-CN" sz="16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kumimoji="0" lang="en-US" altLang="zh-CN" sz="16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altLang="zh-CN" sz="16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0" lang="en-US" altLang="zh-CN" sz="16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sub>
                            </m:sSub>
                          </m:e>
                        </m:acc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𝒁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𝒁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𝒉𝒊𝒕</m:t>
                        </m:r>
                      </m:sub>
                    </m:sSub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𝒁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𝒊𝒏𝒊</m:t>
                        </m:r>
                      </m:sub>
                    </m:sSub>
                  </m:oMath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𝑿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𝒉𝒊𝒕</m:t>
                        </m:r>
                      </m:sub>
                    </m:sSub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)−</m:t>
                    </m:r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𝒊𝒏𝒊</m:t>
                        </m:r>
                      </m:sub>
                    </m:sSub>
                  </m:oMath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sz="1600" b="1" baseline="0" noProof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For each 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k, we calculate</a:t>
                </a:r>
                <a14:m>
                  <m:oMath xmlns:m="http://schemas.openxmlformats.org/officeDocument/2006/math">
                    <m:r>
                      <a:rPr kumimoji="0" lang="en-US" altLang="zh-CN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𝒀</m:t>
                    </m:r>
                  </m:oMath>
                </a14:m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and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𝑳𝑶𝑷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0" lang="zh-CN" altLang="en-US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𝑿</m:t>
                            </m:r>
                          </m:sub>
                          <m:sup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0" lang="zh-CN" altLang="en-US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𝒀</m:t>
                            </m:r>
                          </m:sub>
                          <m:sup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0" lang="zh-CN" altLang="en-US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𝒁</m:t>
                            </m:r>
                          </m:sub>
                          <m:sup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rad>
                  </m:oMath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The photon path with minimum </a:t>
                </a:r>
                <a14:m>
                  <m:oMath xmlns:m="http://schemas.openxmlformats.org/officeDocument/2006/math">
                    <m:r>
                      <a:rPr lang="en-US" altLang="zh-CN" sz="1600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𝑻𝑶𝑭</m:t>
                        </m:r>
                      </m:e>
                      <m:sub>
                        <m: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𝒓𝒆𝒄</m:t>
                        </m:r>
                      </m:sub>
                    </m:sSub>
                    <m:r>
                      <a:rPr lang="en-US" altLang="zh-CN" sz="1600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𝑻𝑶𝑭</m:t>
                        </m:r>
                      </m:e>
                      <m:sub>
                        <m: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𝒉𝒚𝒑𝒐</m:t>
                        </m:r>
                      </m:sub>
                    </m:sSub>
                    <m:r>
                      <a:rPr lang="en-US" altLang="zh-CN" sz="1600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is selected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sub>
                    </m:sSub>
                    <m:r>
                      <a:rPr lang="zh-CN" altLang="en-US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𝑿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sub>
                    </m:sSub>
                    <m:r>
                      <a:rPr lang="zh-CN" altLang="en-US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𝒀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sub>
                    </m:sSub>
                    <m:r>
                      <a:rPr lang="zh-CN" altLang="en-US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𝒁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baseline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1600" b="1" i="1" baseline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  <m:sub>
                        <m:r>
                          <a:rPr lang="en-US" altLang="zh-CN" sz="1600" b="1" i="1" baseline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sub>
                    </m:sSub>
                  </m:oMath>
                </a14:m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not </a:t>
                </a:r>
                <a14:m>
                  <m:oMath xmlns:m="http://schemas.openxmlformats.org/officeDocument/2006/math">
                    <m:r>
                      <a:rPr lang="zh-CN" altLang="en-US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</m:t>
                    </m:r>
                    <m:r>
                      <a:rPr lang="en-US" altLang="zh-CN" sz="1600" b="1" i="1" baseline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  <m:sub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sub>
                    </m:sSub>
                  </m:oMath>
                </a14:m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𝑿</m:t>
                            </m:r>
                          </m:e>
                          <m: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𝒁</m:t>
                            </m:r>
                          </m:e>
                          <m: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d>
                          <m:dPr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𝚫</m:t>
                                </m:r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𝑿</m:t>
                                </m:r>
                              </m:e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𝚫</m:t>
                                </m:r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𝒀</m:t>
                                </m:r>
                              </m:e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𝚫</m:t>
                                </m:r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𝒁</m:t>
                                </m:r>
                              </m:e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  <m:f>
                          <m:fPr>
                            <m:type m:val="lin"/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sub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den>
                    </m:f>
                  </m:oMath>
                </a14:m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(TIR1)</a:t>
                </a: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𝒀</m:t>
                            </m:r>
                          </m:e>
                          <m: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𝒁</m:t>
                            </m:r>
                          </m:e>
                          <m: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d>
                          <m:dPr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𝚫</m:t>
                                </m:r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𝑿</m:t>
                                </m:r>
                              </m:e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𝚫</m:t>
                                </m:r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𝒀</m:t>
                                </m:r>
                              </m:e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𝚫</m:t>
                                </m:r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𝒁</m:t>
                                </m:r>
                              </m:e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  <m:r>
                          <a:rPr lang="en-US" altLang="zh-CN" sz="1600" b="1" i="1" baseline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  <m:f>
                          <m:fPr>
                            <m:type m:val="lin"/>
                            <m:ctrlP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600" b="1" i="1" baseline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sub>
                              <m:sup>
                                <m:r>
                                  <a:rPr lang="en-US" altLang="zh-CN" sz="1600" b="1" i="1" baseline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den>
                    </m:f>
                  </m:oMath>
                </a14:m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(TIR2)</a:t>
                </a:r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CEF3A62D-7871-8DFF-5812-4EDB62A08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374" y="1187458"/>
                <a:ext cx="5274753" cy="5231753"/>
              </a:xfrm>
              <a:prstGeom prst="rect">
                <a:avLst/>
              </a:prstGeom>
              <a:blipFill>
                <a:blip r:embed="rId3"/>
                <a:stretch>
                  <a:fillRect l="-1732" r="-462" b="-13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2FBB6977-9221-7EE2-8682-E313720209F6}"/>
                  </a:ext>
                </a:extLst>
              </p:cNvPr>
              <p:cNvSpPr/>
              <p:nvPr/>
            </p:nvSpPr>
            <p:spPr>
              <a:xfrm>
                <a:off x="3119789" y="2792382"/>
                <a:ext cx="5358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𝒌</m:t>
                          </m:r>
                        </m:e>
                        <m:sub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2FBB6977-9221-7EE2-8682-E313720209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789" y="2792382"/>
                <a:ext cx="53588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A09931AB-E95F-1861-58A5-87BB1F87C979}"/>
                  </a:ext>
                </a:extLst>
              </p:cNvPr>
              <p:cNvSpPr/>
              <p:nvPr/>
            </p:nvSpPr>
            <p:spPr>
              <a:xfrm>
                <a:off x="3119789" y="2377539"/>
                <a:ext cx="5358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𝒌</m:t>
                          </m:r>
                        </m:e>
                        <m:sub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A09931AB-E95F-1861-58A5-87BB1F87C9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789" y="2377539"/>
                <a:ext cx="53588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2DDB7F5-CD75-1197-D2C9-DD8925313F00}"/>
                  </a:ext>
                </a:extLst>
              </p:cNvPr>
              <p:cNvSpPr/>
              <p:nvPr/>
            </p:nvSpPr>
            <p:spPr>
              <a:xfrm>
                <a:off x="3166464" y="4371068"/>
                <a:ext cx="5358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𝒌</m:t>
                          </m:r>
                        </m:e>
                        <m:sub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C3C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2DDB7F5-CD75-1197-D2C9-DD8925313F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464" y="4371068"/>
                <a:ext cx="53588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54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43F092-9B79-CF16-DB96-3127DFB47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3275856" cy="1066799"/>
          </a:xfrm>
        </p:spPr>
        <p:txBody>
          <a:bodyPr/>
          <a:lstStyle/>
          <a:p>
            <a:r>
              <a:rPr lang="en-US" altLang="zh-CN" sz="3200" b="1" dirty="0" err="1"/>
              <a:t>OutLine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320D49A-A594-8FF5-6FEB-687935800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48E7C-6BCA-7A44-A164-629CA7A5376A}" type="slidenum">
              <a:rPr lang="en-US" altLang="zh-CN" smtClean="0"/>
              <a:t>2</a:t>
            </a:fld>
            <a:endParaRPr lang="en-US" altLang="zh-CN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89B41A9-98AF-0E32-6943-E8ACA21DC8EB}"/>
              </a:ext>
            </a:extLst>
          </p:cNvPr>
          <p:cNvSpPr/>
          <p:nvPr/>
        </p:nvSpPr>
        <p:spPr>
          <a:xfrm>
            <a:off x="323528" y="1212496"/>
            <a:ext cx="7488832" cy="4403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Times New Roman" panose="02020603050405020304" pitchFamily="18" charset="0"/>
              </a:rPr>
              <a:t>Introduction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Optimization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Full-Chain Analysis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Times New Roman" panose="02020603050405020304" pitchFamily="18" charset="0"/>
              </a:rPr>
              <a:t>    --- Simulation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   --- Digitization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Times New Roman" panose="02020603050405020304" pitchFamily="18" charset="0"/>
              </a:rPr>
              <a:t>    --- </a:t>
            </a:r>
            <a:r>
              <a:rPr lang="en-US" altLang="zh-CN" b="1" baseline="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Reconstruction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Summary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682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33BB0-9D44-FD7B-3D92-4BF1823D7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1EBCB2-BB5B-E82E-CAC7-A4D6CC33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3923928" cy="1066799"/>
          </a:xfrm>
        </p:spPr>
        <p:txBody>
          <a:bodyPr/>
          <a:lstStyle/>
          <a:p>
            <a:r>
              <a:rPr lang="en-US" altLang="zh-CN" sz="3200" b="1" dirty="0"/>
              <a:t>Timing Method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DA585A7-A7A4-B33F-E537-B5B2FB9BB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D2F3AB8F-C4E1-57F1-E685-F6AAF15758D2}"/>
                  </a:ext>
                </a:extLst>
              </p:cNvPr>
              <p:cNvSpPr/>
              <p:nvPr/>
            </p:nvSpPr>
            <p:spPr>
              <a:xfrm>
                <a:off x="251520" y="1259619"/>
                <a:ext cx="7992888" cy="4619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14:m>
                  <m:oMath xmlns:m="http://schemas.openxmlformats.org/officeDocument/2006/math">
                    <m:r>
                      <a:rPr lang="zh-CN" altLang="en-US" sz="1600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𝚫</m:t>
                    </m:r>
                  </m:oMath>
                </a14:m>
                <a:r>
                  <a:rPr lang="en-US" altLang="zh-CN" sz="1600" b="1" baseline="0" dirty="0" err="1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recTOF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b="1" i="0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𝐓𝐎𝐅</m:t>
                        </m:r>
                      </m:e>
                      <m:sub>
                        <m:r>
                          <a:rPr lang="en-US" altLang="zh-CN" sz="1600" b="1" i="0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𝐫𝐞𝐜</m:t>
                        </m:r>
                      </m:sub>
                    </m:sSub>
                    <m:r>
                      <a:rPr lang="en-US" altLang="zh-CN" sz="1600" b="1" i="0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600" b="1" i="1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b="1" i="0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𝐓𝐎𝐅</m:t>
                        </m:r>
                      </m:e>
                      <m:sub>
                        <m:r>
                          <a:rPr lang="en-US" altLang="zh-CN" sz="1600" b="1" i="0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𝐡𝐲𝐩𝐨</m:t>
                        </m:r>
                      </m:sub>
                    </m:sSub>
                  </m:oMath>
                </a14:m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distribution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can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be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described with 3 Gauss model :</a:t>
                </a:r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D2F3AB8F-C4E1-57F1-E685-F6AAF15758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59619"/>
                <a:ext cx="7992888" cy="461921"/>
              </a:xfrm>
              <a:prstGeom prst="rect">
                <a:avLst/>
              </a:prstGeom>
              <a:blipFill>
                <a:blip r:embed="rId3"/>
                <a:stretch>
                  <a:fillRect l="-305" b="-1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F79C347-CA8B-6CEC-8564-FB46C775DD65}"/>
                  </a:ext>
                </a:extLst>
              </p:cNvPr>
              <p:cNvSpPr txBox="1"/>
              <p:nvPr/>
            </p:nvSpPr>
            <p:spPr>
              <a:xfrm>
                <a:off x="107504" y="1909130"/>
                <a:ext cx="8686800" cy="9487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l-GR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𝚫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𝐫𝐞𝐜𝐓𝐎𝐅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𝐫𝐚𝐭𝐢𝐨𝟏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∗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𝐆𝐚𝐮𝐬𝟏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𝟎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,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𝐫𝐞𝐬𝐓𝐎𝐅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)+</m:t>
                      </m:r>
                      <m:f>
                        <m:f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𝐫𝐚𝐭𝐢𝐨𝟏</m:t>
                          </m:r>
                        </m:num>
                        <m:den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∗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𝐆𝐚𝐮𝐬𝟐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𝟎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.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𝟏𝟑𝟓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,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𝐬𝐢𝐠𝐦𝐚𝟏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)+</m:t>
                      </m:r>
                      <m:d>
                        <m:dPr>
                          <m:ctrlPr>
                            <a:rPr kumimoji="0" lang="en-US" altLang="zh-CN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𝟏</m:t>
                          </m:r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𝟏</m:t>
                          </m:r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.</m:t>
                          </m:r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𝟓</m:t>
                          </m:r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∗</m:t>
                          </m:r>
                          <m:r>
                            <a:rPr kumimoji="0" lang="en-US" altLang="zh-CN" sz="1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𝐫𝐚𝐭𝐢𝐨𝟏</m:t>
                          </m:r>
                        </m:e>
                      </m:d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∗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𝐆𝐚𝐮𝐬𝟑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𝟎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.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𝟎𝟓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,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𝐬𝐢𝐠𝐦𝐚𝟐</m:t>
                      </m:r>
                      <m:r>
                        <a:rPr kumimoji="0" lang="en-US" altLang="zh-CN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F79C347-CA8B-6CEC-8564-FB46C775D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09130"/>
                <a:ext cx="8686800" cy="948786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100AFBF-CFC8-CB8D-F873-AA3022042C1D}"/>
                  </a:ext>
                </a:extLst>
              </p:cNvPr>
              <p:cNvSpPr/>
              <p:nvPr/>
            </p:nvSpPr>
            <p:spPr>
              <a:xfrm>
                <a:off x="251520" y="2987811"/>
                <a:ext cx="7992888" cy="12883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Gaus1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main peak, Gaus2 represents the effect caused by TTS, Gaus3 represents the impact caused by multi-scattering.</a:t>
                </a:r>
                <a:r>
                  <a:rPr lang="zh-CN" altLang="en-US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1600" b="1" baseline="0" dirty="0">
                  <a:solidFill>
                    <a:srgbClr val="00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zh-CN" alt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𝓛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𝒉</m:t>
                        </m:r>
                      </m:sub>
                    </m:sSub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p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</m:acc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sub>
                        </m:sSub>
                      </m:sup>
                    </m:sSup>
                    <m:nary>
                      <m:naryPr>
                        <m:chr m:val="∏"/>
                        <m:limLoc m:val="subSup"/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𝒊</m:t>
                        </m:r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  <m:sup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𝒑𝒆</m:t>
                            </m:r>
                          </m:sub>
                        </m:sSub>
                      </m:sup>
                      <m:e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0" lang="en-US" altLang="zh-CN" sz="1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</m:acc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sub>
                        </m:sSub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𝑻𝑶𝑭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𝒓𝒆𝒄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𝑻𝑶𝑭</m:t>
                            </m:r>
                          </m:e>
                          <m:sub>
                            <m:r>
                              <a:rPr kumimoji="0" lang="en-US" altLang="zh-CN" sz="1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𝒉𝒚𝒑𝒐</m:t>
                            </m:r>
                          </m:sub>
                        </m:sSub>
                      </m:e>
                    </m:d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𝑩</m:t>
                    </m:r>
                  </m:oMath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100AFBF-CFC8-CB8D-F873-AA3022042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87811"/>
                <a:ext cx="7992888" cy="1288366"/>
              </a:xfrm>
              <a:prstGeom prst="rect">
                <a:avLst/>
              </a:prstGeom>
              <a:blipFill>
                <a:blip r:embed="rId5"/>
                <a:stretch>
                  <a:fillRect l="-305" r="-839" b="-426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D5767C9C-4C9B-90C3-BB4D-86D02C2886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064" y="3823378"/>
            <a:ext cx="3384376" cy="200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03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1A814-9723-C309-13ED-A663718E0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0358C1A-CF7C-2ECF-BB8D-84C6D5E1E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C2BE6228-6049-0806-7B59-067F3B66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644008" cy="1066799"/>
          </a:xfrm>
        </p:spPr>
        <p:txBody>
          <a:bodyPr/>
          <a:lstStyle/>
          <a:p>
            <a:r>
              <a:rPr lang="en-US" altLang="zh-CN" sz="3200" b="1" dirty="0"/>
              <a:t>Imaging Method</a:t>
            </a:r>
            <a:endParaRPr lang="zh-CN" alt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1E1B9527-7999-3C7A-96FB-389380741CEC}"/>
                  </a:ext>
                </a:extLst>
              </p:cNvPr>
              <p:cNvSpPr/>
              <p:nvPr/>
            </p:nvSpPr>
            <p:spPr>
              <a:xfrm>
                <a:off x="218396" y="1458702"/>
                <a:ext cx="8122040" cy="18933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Create a 2D time-channel PDF for each track to calculate likelihood conveniently.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W</a:t>
                </a:r>
                <a:r>
                  <a:rPr kumimoji="0" lang="en-US" altLang="zh-CN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avelength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kumimoji="0" lang="zh-CN" altLang="en-US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宋体"/>
                        <a:cs typeface="Times New Roman" panose="02020603050405020304" pitchFamily="18" charset="0"/>
                      </a:rPr>
                      <m:t>𝝀</m:t>
                    </m:r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), particle track in the radiator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zh-CN" altLang="en-US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𝝓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 are divided into many intervals.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For each bin we can calculate the reaching channel and time of the Cherenkov photon, and fill the PDF.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Propagation efficiency is also taken into consideration.</a:t>
                </a:r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1E1B9527-7999-3C7A-96FB-389380741C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96" y="1458702"/>
                <a:ext cx="8122040" cy="1893339"/>
              </a:xfrm>
              <a:prstGeom prst="rect">
                <a:avLst/>
              </a:prstGeom>
              <a:blipFill>
                <a:blip r:embed="rId3"/>
                <a:stretch>
                  <a:fillRect l="-300" r="-601" b="-2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E5078057-D0A6-A654-BCBC-59A1B409C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44" y="3546304"/>
            <a:ext cx="3919272" cy="293704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E737442-C6EA-DD73-E97E-B31EE50FF8C5}"/>
              </a:ext>
            </a:extLst>
          </p:cNvPr>
          <p:cNvSpPr/>
          <p:nvPr/>
        </p:nvSpPr>
        <p:spPr>
          <a:xfrm>
            <a:off x="4572000" y="3959984"/>
            <a:ext cx="4370683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red dots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and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COLZ PDF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represent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simulation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data and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calculated PDF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Good agreement between calculated pattern and simulation</a:t>
            </a:r>
          </a:p>
        </p:txBody>
      </p:sp>
    </p:spTree>
    <p:extLst>
      <p:ext uri="{BB962C8B-B14F-4D97-AF65-F5344CB8AC3E}">
        <p14:creationId xmlns:p14="http://schemas.microsoft.com/office/powerpoint/2010/main" val="1220628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2B9AA-3173-1E47-D0B4-4ABEBFAFB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6F63A12-649C-A3D2-535B-EB1A004B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48B7A5-E3B1-1941-9F48-6DEC555EF835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7C576B9-2CE0-6419-BFA3-267ACAA68C24}"/>
              </a:ext>
            </a:extLst>
          </p:cNvPr>
          <p:cNvSpPr txBox="1"/>
          <p:nvPr/>
        </p:nvSpPr>
        <p:spPr>
          <a:xfrm>
            <a:off x="1963199" y="2972465"/>
            <a:ext cx="5678505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dirty="0">
                <a:solidFill>
                  <a:srgbClr val="000000"/>
                </a:solidFill>
              </a:rPr>
              <a:t>PID Performance</a:t>
            </a:r>
            <a:endParaRPr kumimoji="0" lang="zh-CN" altLang="en-US" sz="8000" b="1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591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3155FE2-EA44-CDF7-61CA-5A5002BD4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48B7A5-E3B1-1941-9F48-6DEC555EF835}" type="slidenum">
              <a:rPr lang="en-US" altLang="zh-CN" smtClean="0"/>
              <a:t>23</a:t>
            </a:fld>
            <a:endParaRPr lang="en-US" altLang="zh-CN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59C4B5-81CD-82A5-08A7-B88AC276E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5121028" cy="288032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3AC775F-34C4-6D95-8131-BA5184C7D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3931242"/>
            <a:ext cx="5226297" cy="2926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标题 1">
                <a:extLst>
                  <a:ext uri="{FF2B5EF4-FFF2-40B4-BE49-F238E27FC236}">
                    <a16:creationId xmlns:a16="http://schemas.microsoft.com/office/drawing/2014/main" id="{3CC1E24D-48A8-1DE3-C0BA-908D5FB61E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60648"/>
                <a:ext cx="5436096" cy="806152"/>
              </a:xfrm>
              <a:prstGeom prst="rect">
                <a:avLst/>
              </a:prstGeom>
            </p:spPr>
            <p:txBody>
              <a:bodyPr/>
              <a:lstStyle>
                <a:lvl1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4572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9144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13716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18288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3200" b="1" baseline="0" dirty="0"/>
                  <a:t>Performance between </a:t>
                </a:r>
                <a14:m>
                  <m:oMath xmlns:m="http://schemas.openxmlformats.org/officeDocument/2006/math">
                    <m:r>
                      <a:rPr lang="zh-CN" altLang="en-US" sz="3200" b="1" i="1" baseline="0" smtClean="0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US" altLang="zh-CN" sz="3200" b="1" i="1" baseline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3200" b="1" i="1" baseline="0" smtClean="0"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endParaRPr lang="zh-CN" altLang="en-US" sz="3200" b="1" baseline="0" dirty="0"/>
              </a:p>
            </p:txBody>
          </p:sp>
        </mc:Choice>
        <mc:Fallback xmlns="">
          <p:sp>
            <p:nvSpPr>
              <p:cNvPr id="7" name="标题 1">
                <a:extLst>
                  <a:ext uri="{FF2B5EF4-FFF2-40B4-BE49-F238E27FC236}">
                    <a16:creationId xmlns:a16="http://schemas.microsoft.com/office/drawing/2014/main" id="{3CC1E24D-48A8-1DE3-C0BA-908D5FB61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0648"/>
                <a:ext cx="5436096" cy="806152"/>
              </a:xfrm>
              <a:prstGeom prst="rect">
                <a:avLst/>
              </a:prstGeom>
              <a:blipFill>
                <a:blip r:embed="rId4"/>
                <a:stretch>
                  <a:fillRect l="-1570" t="-98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F3E70743-6CCF-1BEF-9029-737A7F32BAF0}"/>
                  </a:ext>
                </a:extLst>
              </p:cNvPr>
              <p:cNvSpPr/>
              <p:nvPr/>
            </p:nvSpPr>
            <p:spPr>
              <a:xfrm>
                <a:off x="5724128" y="2100224"/>
                <a:ext cx="2629030" cy="785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lang="en-US" altLang="zh-CN" sz="1600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Separation between </a:t>
                </a:r>
                <a14:m>
                  <m:oMath xmlns:m="http://schemas.openxmlformats.org/officeDocument/2006/math">
                    <m:r>
                      <a:rPr lang="zh-CN" altLang="en-US" sz="1600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</m:t>
                    </m:r>
                    <m:r>
                      <a:rPr lang="en-US" altLang="zh-CN" sz="1600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sz="1600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𝑲</m:t>
                    </m:r>
                  </m:oMath>
                </a14:m>
                <a:endParaRPr lang="en-US" altLang="zh-CN" sz="1600" b="1" baseline="0" dirty="0">
                  <a:solidFill>
                    <a:srgbClr val="FF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R="0" lvl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lang="en-US" altLang="zh-CN" sz="1600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(under 1bkg)</a:t>
                </a: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F3E70743-6CCF-1BEF-9029-737A7F32BA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100224"/>
                <a:ext cx="2629030" cy="785343"/>
              </a:xfrm>
              <a:prstGeom prst="rect">
                <a:avLst/>
              </a:prstGeom>
              <a:blipFill>
                <a:blip r:embed="rId5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ED537267-340F-C5DC-FE83-8FB44BBA3974}"/>
                  </a:ext>
                </a:extLst>
              </p:cNvPr>
              <p:cNvSpPr/>
              <p:nvPr/>
            </p:nvSpPr>
            <p:spPr>
              <a:xfrm>
                <a:off x="5724128" y="4869160"/>
                <a:ext cx="2808312" cy="785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lang="en-US" altLang="zh-CN" sz="1600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Efficiency of  </a:t>
                </a:r>
                <a14:m>
                  <m:oMath xmlns:m="http://schemas.openxmlformats.org/officeDocument/2006/math">
                    <m:r>
                      <a:rPr lang="zh-CN" altLang="en-US" sz="1600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</m:t>
                    </m:r>
                  </m:oMath>
                </a14:m>
                <a:r>
                  <a:rPr lang="en-US" altLang="zh-CN" sz="1600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altLang="zh-CN" sz="1600" b="1" baseline="0" dirty="0" err="1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misID</a:t>
                </a:r>
                <a:r>
                  <a:rPr lang="en-US" altLang="zh-CN" sz="1600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=2%)</a:t>
                </a:r>
              </a:p>
              <a:p>
                <a:pPr marR="0" lvl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lang="en-US" altLang="zh-CN" sz="1600" b="1" baseline="0" dirty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(under 1bkg)</a:t>
                </a: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ED537267-340F-C5DC-FE83-8FB44BBA3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869160"/>
                <a:ext cx="2808312" cy="785343"/>
              </a:xfrm>
              <a:prstGeom prst="rect">
                <a:avLst/>
              </a:prstGeom>
              <a:blipFill>
                <a:blip r:embed="rId6"/>
                <a:stretch>
                  <a:fillRect b="-85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08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F996D-95D3-32BD-BDA5-D74694156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AE8975B-DC40-9F7E-BBE4-90E24EDE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48B7A5-E3B1-1941-9F48-6DEC555EF835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标题 1">
                <a:extLst>
                  <a:ext uri="{FF2B5EF4-FFF2-40B4-BE49-F238E27FC236}">
                    <a16:creationId xmlns:a16="http://schemas.microsoft.com/office/drawing/2014/main" id="{A2EB5028-E760-4AB3-B975-6FAAEB803D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60648"/>
                <a:ext cx="5436096" cy="806152"/>
              </a:xfrm>
              <a:prstGeom prst="rect">
                <a:avLst/>
              </a:prstGeom>
            </p:spPr>
            <p:txBody>
              <a:bodyPr/>
              <a:lstStyle>
                <a:lvl1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4572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9144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13716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18288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宋体"/>
                    <a:cs typeface="+mj-cs"/>
                  </a:rPr>
                  <a:t>Performance between </a:t>
                </a:r>
                <a14:m>
                  <m:oMath xmlns:m="http://schemas.openxmlformats.org/officeDocument/2006/math">
                    <m:r>
                      <a:rPr kumimoji="0" lang="en-US" altLang="zh-CN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j-cs"/>
                      </a:rPr>
                      <m:t>𝑲</m:t>
                    </m:r>
                    <m:r>
                      <a:rPr kumimoji="0" lang="en-US" altLang="zh-CN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j-cs"/>
                      </a:rPr>
                      <m:t>/</m:t>
                    </m:r>
                    <m:r>
                      <a:rPr kumimoji="0" lang="en-US" altLang="zh-CN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j-cs"/>
                      </a:rPr>
                      <m:t>𝒑</m:t>
                    </m:r>
                  </m:oMath>
                </a14:m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/>
                  <a:cs typeface="+mj-cs"/>
                </a:endParaRPr>
              </a:p>
            </p:txBody>
          </p:sp>
        </mc:Choice>
        <mc:Fallback xmlns="">
          <p:sp>
            <p:nvSpPr>
              <p:cNvPr id="7" name="标题 1">
                <a:extLst>
                  <a:ext uri="{FF2B5EF4-FFF2-40B4-BE49-F238E27FC236}">
                    <a16:creationId xmlns:a16="http://schemas.microsoft.com/office/drawing/2014/main" id="{A2EB5028-E760-4AB3-B975-6FAAEB803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0648"/>
                <a:ext cx="5436096" cy="806152"/>
              </a:xfrm>
              <a:prstGeom prst="rect">
                <a:avLst/>
              </a:prstGeom>
              <a:blipFill>
                <a:blip r:embed="rId2"/>
                <a:stretch>
                  <a:fillRect l="-1345" t="-98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72531404-575E-9DA3-2A5F-E41022C512F4}"/>
                  </a:ext>
                </a:extLst>
              </p:cNvPr>
              <p:cNvSpPr/>
              <p:nvPr/>
            </p:nvSpPr>
            <p:spPr>
              <a:xfrm>
                <a:off x="5724128" y="2100224"/>
                <a:ext cx="2629030" cy="785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Separation between </a:t>
                </a:r>
                <a14:m>
                  <m:oMath xmlns:m="http://schemas.openxmlformats.org/officeDocument/2006/math"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𝑲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(under 1bkg)</a:t>
                </a: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72531404-575E-9DA3-2A5F-E41022C512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100224"/>
                <a:ext cx="2629030" cy="785343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896285AC-4F39-9B88-2549-A6CD1BB3D4EB}"/>
                  </a:ext>
                </a:extLst>
              </p:cNvPr>
              <p:cNvSpPr/>
              <p:nvPr/>
            </p:nvSpPr>
            <p:spPr>
              <a:xfrm>
                <a:off x="5724128" y="4869160"/>
                <a:ext cx="2808312" cy="785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Efficiency of  </a:t>
                </a:r>
                <a14:m>
                  <m:oMath xmlns:m="http://schemas.openxmlformats.org/officeDocument/2006/math">
                    <m:r>
                      <a:rPr kumimoji="0" lang="en-US" altLang="zh-CN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𝑲</m:t>
                    </m:r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(</a:t>
                </a:r>
                <a:r>
                  <a:rPr kumimoji="0" lang="en-US" altLang="zh-CN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misID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=2%)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(under 1bkg)</a:t>
                </a: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896285AC-4F39-9B88-2549-A6CD1BB3D4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869160"/>
                <a:ext cx="2808312" cy="785343"/>
              </a:xfrm>
              <a:prstGeom prst="rect">
                <a:avLst/>
              </a:prstGeom>
              <a:blipFill>
                <a:blip r:embed="rId4"/>
                <a:stretch>
                  <a:fillRect b="-85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9BA6B99-1EAF-706E-11D1-4CAFC9972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089467"/>
            <a:ext cx="4827327" cy="280078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B4F8EC1-64A9-000F-C69B-1BF24143DF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4057221"/>
            <a:ext cx="4801335" cy="280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79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58A49-7E11-E461-EE54-6834B3509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F232D8-13C6-133A-BEF8-8ABCA2E51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3059832" cy="1066799"/>
          </a:xfrm>
        </p:spPr>
        <p:txBody>
          <a:bodyPr/>
          <a:lstStyle/>
          <a:p>
            <a:r>
              <a:rPr lang="en-US" altLang="zh-CN" sz="3200" b="1" dirty="0"/>
              <a:t>Summary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8CD1B36-07C6-D211-E948-4E36B0FA4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9473D353-0240-F92C-5D98-F4CBFDCCB32A}"/>
                  </a:ext>
                </a:extLst>
              </p:cNvPr>
              <p:cNvSpPr/>
              <p:nvPr/>
            </p:nvSpPr>
            <p:spPr>
              <a:xfrm>
                <a:off x="323528" y="1429494"/>
                <a:ext cx="7848872" cy="15240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BTOF simulation, digitization and reconstruction have been completed.</a:t>
                </a:r>
              </a:p>
              <a:p>
                <a:pPr marL="285750" lvl="0" indent="-285750" defTabSz="457200"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l"/>
                  <a:defRPr/>
                </a:pP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The separation performance between </a:t>
                </a:r>
                <a14:m>
                  <m:oMath xmlns:m="http://schemas.openxmlformats.org/officeDocument/2006/math">
                    <m:r>
                      <a:rPr lang="zh-CN" altLang="en-US" sz="1600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/>
                        <a:cs typeface="Times New Roman" panose="02020603050405020304" pitchFamily="18" charset="0"/>
                      </a:rPr>
                      <m:t>𝝅</m:t>
                    </m:r>
                    <m:r>
                      <a:rPr lang="en-US" altLang="zh-CN" sz="1600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sz="1600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/>
                        <a:cs typeface="Times New Roman" panose="02020603050405020304" pitchFamily="18" charset="0"/>
                      </a:rPr>
                      <m:t>𝑲</m:t>
                    </m:r>
                  </m:oMath>
                </a14:m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 have reached to 4σ around 2GeV,  which can meet the STCF PID requirement. 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sz="1600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O</a:t>
                </a:r>
                <a:r>
                  <a:rPr kumimoji="0" lang="en-US" altLang="zh-CN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ptimization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 of geometry change finished can improve PID performance.</a:t>
                </a: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9473D353-0240-F92C-5D98-F4CBFDCCB3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29494"/>
                <a:ext cx="7848872" cy="1524007"/>
              </a:xfrm>
              <a:prstGeom prst="rect">
                <a:avLst/>
              </a:prstGeom>
              <a:blipFill>
                <a:blip r:embed="rId2"/>
                <a:stretch>
                  <a:fillRect l="-311"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D5AB34A2-1C5B-EE78-AE63-3954D1782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397773"/>
            <a:ext cx="4248743" cy="246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60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0F0B1D9-2766-1836-1190-4DBB2C167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48B7A5-E3B1-1941-9F48-6DEC555EF835}" type="slidenum">
              <a:rPr lang="en-US" altLang="zh-CN" smtClean="0"/>
              <a:t>26</a:t>
            </a:fld>
            <a:endParaRPr lang="en-US" altLang="zh-CN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C415BE9-FB0B-69A4-46D7-F22AD32402C7}"/>
              </a:ext>
            </a:extLst>
          </p:cNvPr>
          <p:cNvSpPr txBox="1"/>
          <p:nvPr/>
        </p:nvSpPr>
        <p:spPr>
          <a:xfrm>
            <a:off x="2771800" y="2780928"/>
            <a:ext cx="417646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solidFill>
                  <a:srgbClr val="FF0000"/>
                </a:solidFill>
              </a:rPr>
              <a:t>Back  Up</a:t>
            </a:r>
            <a:endParaRPr lang="zh-CN" altLang="en-US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9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BCB70-56E0-0E91-325D-B8BAF0631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E1A56C-4F8B-41C5-19A1-50A5013E7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508104" cy="1066799"/>
          </a:xfrm>
        </p:spPr>
        <p:txBody>
          <a:bodyPr/>
          <a:lstStyle/>
          <a:p>
            <a:r>
              <a:rPr lang="en-US" altLang="zh-CN" sz="3200" b="1" dirty="0"/>
              <a:t>Simulation Parameter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CCF2785-5BC5-5ECC-5209-A06B457E4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72C3844-B78D-6D04-24F3-59175EF68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47" y="3933056"/>
            <a:ext cx="3278637" cy="2664296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ED24AE29-1702-4023-996F-3DD97B8FF046}"/>
              </a:ext>
            </a:extLst>
          </p:cNvPr>
          <p:cNvSpPr/>
          <p:nvPr/>
        </p:nvSpPr>
        <p:spPr>
          <a:xfrm>
            <a:off x="3659560" y="4145162"/>
            <a:ext cx="5027240" cy="87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Cherenkov photon with wavelength less than 320nm is neglected to reduce dispersion 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CEE7175-8FDA-6354-41E0-640DF9AE4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700" y="1348150"/>
            <a:ext cx="3220705" cy="252028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7C3BD62-7FE4-4B06-C538-BA6562B3B9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12" y="1424067"/>
            <a:ext cx="3391572" cy="248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21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F1F95-24B1-4A88-BE02-9547C5576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366B896-654B-16E6-8D52-5278C7D1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48B7A5-E3B1-1941-9F48-6DEC555EF835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5BCFAB4-B879-4F99-45A1-8C3BE4EC90A5}"/>
              </a:ext>
            </a:extLst>
          </p:cNvPr>
          <p:cNvSpPr txBox="1"/>
          <p:nvPr/>
        </p:nvSpPr>
        <p:spPr>
          <a:xfrm>
            <a:off x="2555776" y="2972465"/>
            <a:ext cx="525658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Introduction</a:t>
            </a:r>
            <a:endParaRPr kumimoji="0" lang="zh-CN" altLang="en-US" sz="8000" b="1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21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093C7-FAEA-C2ED-B5AD-3353B70E4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B4D113-FBD1-AA72-9A21-1ACC9ED07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653543" cy="1066799"/>
          </a:xfrm>
        </p:spPr>
        <p:txBody>
          <a:bodyPr/>
          <a:lstStyle/>
          <a:p>
            <a:r>
              <a:rPr lang="en-US" altLang="zh-CN" sz="3200" b="1" dirty="0"/>
              <a:t>STCF Introduction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E76A88B-9662-9661-B12C-5CD8B81E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836178-FCC1-AFE0-C4B2-25D4FB877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35" y="3429000"/>
            <a:ext cx="3108934" cy="323944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B6233CD-323A-74CA-C3F5-4D3B2E4381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630"/>
          <a:stretch>
            <a:fillRect/>
          </a:stretch>
        </p:blipFill>
        <p:spPr>
          <a:xfrm>
            <a:off x="4896694" y="3933056"/>
            <a:ext cx="3392182" cy="280008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D544877-C4F6-C0ED-0D65-ABB4966691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02" t="5617" r="6328" b="4503"/>
          <a:stretch>
            <a:fillRect/>
          </a:stretch>
        </p:blipFill>
        <p:spPr>
          <a:xfrm>
            <a:off x="4896694" y="1241685"/>
            <a:ext cx="3744416" cy="2304256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92DF821C-C853-A559-51D0-5D3066D90331}"/>
              </a:ext>
            </a:extLst>
          </p:cNvPr>
          <p:cNvSpPr/>
          <p:nvPr/>
        </p:nvSpPr>
        <p:spPr bwMode="auto">
          <a:xfrm>
            <a:off x="6876256" y="2043094"/>
            <a:ext cx="648072" cy="576064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37CC1D46-90DC-EC74-BCCF-A25DE651F505}"/>
              </a:ext>
            </a:extLst>
          </p:cNvPr>
          <p:cNvCxnSpPr>
            <a:cxnSpLocks/>
          </p:cNvCxnSpPr>
          <p:nvPr/>
        </p:nvCxnSpPr>
        <p:spPr bwMode="auto">
          <a:xfrm>
            <a:off x="7200292" y="2619158"/>
            <a:ext cx="0" cy="128447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9AD3377F-A7C0-A5A8-23CF-9EAC2D7397AA}"/>
                  </a:ext>
                </a:extLst>
              </p:cNvPr>
              <p:cNvSpPr/>
              <p:nvPr/>
            </p:nvSpPr>
            <p:spPr>
              <a:xfrm>
                <a:off x="179765" y="1326822"/>
                <a:ext cx="4653543" cy="1856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lang="en-US" altLang="zh-CN" sz="2400" b="1" baseline="0" dirty="0">
                    <a:solidFill>
                      <a:srgbClr val="0066FF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STCF  Future Performance </a:t>
                </a: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Center of Mass Energy : </a:t>
                </a:r>
                <a14:m>
                  <m:oMath xmlns:m="http://schemas.openxmlformats.org/officeDocument/2006/math"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r>
                      <a:rPr lang="en-US" altLang="zh-CN" b="1" i="1" baseline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𝑮𝒆𝑽</m:t>
                    </m:r>
                  </m:oMath>
                </a14:m>
                <a:endParaRPr lang="en-US" altLang="zh-CN" b="1" baseline="0" dirty="0">
                  <a:solidFill>
                    <a:srgbClr val="00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Peak Luminosity : </a:t>
                </a:r>
                <a14:m>
                  <m:oMath xmlns:m="http://schemas.openxmlformats.org/officeDocument/2006/math">
                    <m:r>
                      <a:rPr lang="en-US" altLang="zh-CN" b="1" i="0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altLang="zh-CN" b="1" i="0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altLang="zh-CN" b="1" i="1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b="1" i="1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𝟑𝟓</m:t>
                        </m:r>
                      </m:sup>
                    </m:sSup>
                    <m:sSup>
                      <m:sSupPr>
                        <m:ctrlP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e>
                      <m:sup>
                        <m: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b="1" i="1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altLang="zh-CN" b="1" baseline="0" dirty="0">
                  <a:solidFill>
                    <a:srgbClr val="00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lang="en-US" altLang="zh-CN" b="1" baseline="0" dirty="0">
                    <a:solidFill>
                      <a:srgbClr val="00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Cross Angle : </a:t>
                </a:r>
                <a14:m>
                  <m:oMath xmlns:m="http://schemas.openxmlformats.org/officeDocument/2006/math">
                    <m:r>
                      <a:rPr lang="en-US" altLang="zh-CN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altLang="zh-CN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zh-CN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𝟑𝟎</m:t>
                    </m:r>
                    <m:r>
                      <a:rPr lang="en-US" altLang="zh-CN" b="1" i="1" baseline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𝒎𝒓𝒂𝒅</m:t>
                    </m:r>
                  </m:oMath>
                </a14:m>
                <a:endParaRPr lang="en-US" altLang="zh-CN" b="1" baseline="0" dirty="0">
                  <a:solidFill>
                    <a:srgbClr val="00000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9AD3377F-A7C0-A5A8-23CF-9EAC2D7397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65" y="1326822"/>
                <a:ext cx="4653543" cy="1856983"/>
              </a:xfrm>
              <a:prstGeom prst="rect">
                <a:avLst/>
              </a:prstGeom>
              <a:blipFill>
                <a:blip r:embed="rId5"/>
                <a:stretch>
                  <a:fillRect l="-1963" b="-42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753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05F8F-BEBD-7F63-8F60-AAA55373D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9BD477-B9E2-B755-ADA0-13E9E7E4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653543" cy="1066799"/>
          </a:xfrm>
        </p:spPr>
        <p:txBody>
          <a:bodyPr/>
          <a:lstStyle/>
          <a:p>
            <a:r>
              <a:rPr lang="en-US" altLang="zh-CN" sz="3200" b="1" dirty="0"/>
              <a:t>BTOF Introduction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3A49711-8711-3850-B246-CDA9BE8C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79C0900-EE74-BEC6-AECD-47127EEDE9D4}"/>
              </a:ext>
            </a:extLst>
          </p:cNvPr>
          <p:cNvGrpSpPr/>
          <p:nvPr/>
        </p:nvGrpSpPr>
        <p:grpSpPr>
          <a:xfrm>
            <a:off x="467544" y="1268760"/>
            <a:ext cx="4392488" cy="3312368"/>
            <a:chOff x="232879" y="2060848"/>
            <a:chExt cx="5116815" cy="371442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32BDB82-B3C4-C6B3-59B0-527B7FBFC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879" y="2060848"/>
              <a:ext cx="5116815" cy="3714429"/>
            </a:xfrm>
            <a:prstGeom prst="rect">
              <a:avLst/>
            </a:prstGeom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BBC1C2A-5EB3-746D-6137-239A11799A4C}"/>
                </a:ext>
              </a:extLst>
            </p:cNvPr>
            <p:cNvSpPr txBox="1"/>
            <p:nvPr/>
          </p:nvSpPr>
          <p:spPr>
            <a:xfrm>
              <a:off x="3995935" y="4797152"/>
              <a:ext cx="1353759" cy="3715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400" dirty="0"/>
                <a:t>(</a:t>
              </a:r>
              <a:r>
                <a:rPr lang="en-US" altLang="zh-CN" dirty="0"/>
                <a:t>R~885mm</a:t>
              </a:r>
              <a:r>
                <a:rPr lang="en-US" altLang="zh-CN" sz="2400" dirty="0"/>
                <a:t>)</a:t>
              </a:r>
              <a:endParaRPr lang="zh-CN" altLang="en-US" dirty="0"/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85F2E034-FEC9-855C-0B53-DDC50A54F48C}"/>
              </a:ext>
            </a:extLst>
          </p:cNvPr>
          <p:cNvSpPr/>
          <p:nvPr/>
        </p:nvSpPr>
        <p:spPr>
          <a:xfrm>
            <a:off x="5004048" y="1988840"/>
            <a:ext cx="3842524" cy="3364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baseline="0" dirty="0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High time precision 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acquired with MCP-PMT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lang="en-US" altLang="zh-CN" b="1" baseline="0" dirty="0">
              <a:solidFill>
                <a:srgbClr val="00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Dispersion effect need to be reduced (</a:t>
            </a:r>
            <a:r>
              <a:rPr lang="en-US" altLang="zh-CN" b="1" baseline="0" dirty="0">
                <a:solidFill>
                  <a:srgbClr val="FF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Add wavelength filter</a:t>
            </a: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lang="en-US" altLang="zh-CN" b="1" baseline="0" dirty="0">
              <a:solidFill>
                <a:srgbClr val="00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baseline="0" dirty="0">
                <a:solidFill>
                  <a:srgbClr val="000000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Consistent with electronics of DTOF detector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8377B81-869A-22CC-F8D8-AECB163C3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46" y="5011287"/>
            <a:ext cx="2428467" cy="17101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009CDEA-3B55-EE0B-45DA-35EFD5620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229" y="5132071"/>
            <a:ext cx="1675203" cy="14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47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40A9-D6C5-CA1C-C383-227472EEE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544DDA2-AAA6-A315-03E4-F3834182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48B7A5-E3B1-1941-9F48-6DEC555EF835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9FD1216-CAAE-FE4E-F999-DAA3506BA300}"/>
              </a:ext>
            </a:extLst>
          </p:cNvPr>
          <p:cNvSpPr txBox="1"/>
          <p:nvPr/>
        </p:nvSpPr>
        <p:spPr>
          <a:xfrm>
            <a:off x="2349879" y="2972465"/>
            <a:ext cx="525658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Optimization</a:t>
            </a:r>
            <a:endParaRPr kumimoji="0" lang="zh-CN" altLang="en-US" sz="8000" b="1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73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222D2-C023-CC43-A9E3-6D8D97C05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BDD23C-08FB-D821-4A57-F32A16FB3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932040" cy="1066799"/>
          </a:xfrm>
        </p:spPr>
        <p:txBody>
          <a:bodyPr/>
          <a:lstStyle/>
          <a:p>
            <a:r>
              <a:rPr lang="en-US" altLang="zh-CN" sz="3200" b="1" dirty="0"/>
              <a:t>Pixels Optimization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C2212BE-1E59-E551-8AC2-825E9E99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A7F8A842-DD5F-32AD-B382-B61746FBFE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484914"/>
                  </p:ext>
                </p:extLst>
              </p:nvPr>
            </p:nvGraphicFramePr>
            <p:xfrm>
              <a:off x="539552" y="4797152"/>
              <a:ext cx="7920882" cy="127214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520280">
                      <a:extLst>
                        <a:ext uri="{9D8B030D-6E8A-4147-A177-3AD203B41FA5}">
                          <a16:colId xmlns:a16="http://schemas.microsoft.com/office/drawing/2014/main" val="3159906976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4099283292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2051958557"/>
                        </a:ext>
                      </a:extLst>
                    </a:gridCol>
                    <a:gridCol w="1440160">
                      <a:extLst>
                        <a:ext uri="{9D8B030D-6E8A-4147-A177-3AD203B41FA5}">
                          <a16:colId xmlns:a16="http://schemas.microsoft.com/office/drawing/2014/main" val="3461391901"/>
                        </a:ext>
                      </a:extLst>
                    </a:gridCol>
                    <a:gridCol w="1296146">
                      <a:extLst>
                        <a:ext uri="{9D8B030D-6E8A-4147-A177-3AD203B41FA5}">
                          <a16:colId xmlns:a16="http://schemas.microsoft.com/office/drawing/2014/main" val="460874709"/>
                        </a:ext>
                      </a:extLst>
                    </a:gridCol>
                  </a:tblGrid>
                  <a:tr h="424049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Polar Angle / deg (p=2GeV)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37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55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85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55471641"/>
                      </a:ext>
                    </a:extLst>
                  </a:tr>
                  <a:tr h="424049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16*1 Division /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 dirty="0" smtClean="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/K)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3.89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3.70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3.78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4.15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5511056"/>
                      </a:ext>
                    </a:extLst>
                  </a:tr>
                  <a:tr h="424049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4*4 Division /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 dirty="0" smtClean="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/K)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3.96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4.04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3.97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4.3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660050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A7F8A842-DD5F-32AD-B382-B61746FBFE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484914"/>
                  </p:ext>
                </p:extLst>
              </p:nvPr>
            </p:nvGraphicFramePr>
            <p:xfrm>
              <a:off x="539552" y="4797152"/>
              <a:ext cx="7920882" cy="127214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520280">
                      <a:extLst>
                        <a:ext uri="{9D8B030D-6E8A-4147-A177-3AD203B41FA5}">
                          <a16:colId xmlns:a16="http://schemas.microsoft.com/office/drawing/2014/main" val="3159906976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4099283292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2051958557"/>
                        </a:ext>
                      </a:extLst>
                    </a:gridCol>
                    <a:gridCol w="1440160">
                      <a:extLst>
                        <a:ext uri="{9D8B030D-6E8A-4147-A177-3AD203B41FA5}">
                          <a16:colId xmlns:a16="http://schemas.microsoft.com/office/drawing/2014/main" val="3461391901"/>
                        </a:ext>
                      </a:extLst>
                    </a:gridCol>
                    <a:gridCol w="1296146">
                      <a:extLst>
                        <a:ext uri="{9D8B030D-6E8A-4147-A177-3AD203B41FA5}">
                          <a16:colId xmlns:a16="http://schemas.microsoft.com/office/drawing/2014/main" val="460874709"/>
                        </a:ext>
                      </a:extLst>
                    </a:gridCol>
                  </a:tblGrid>
                  <a:tr h="424049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Polar Angle / deg (p=2GeV)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37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55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85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55471641"/>
                      </a:ext>
                    </a:extLst>
                  </a:tr>
                  <a:tr h="42404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2" t="-101429" r="-214493" b="-10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3.89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3.70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3.78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4.15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5511056"/>
                      </a:ext>
                    </a:extLst>
                  </a:tr>
                  <a:tr h="42404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2" t="-201429" r="-214493" b="-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3.96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4.04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3.97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4.3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6600509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16C0C50F-EBF3-1CDF-D691-EFAB49ECE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92" y="1373508"/>
            <a:ext cx="1368152" cy="13731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81332CE-97D5-03FD-875B-0F44D90F5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381" y="3116509"/>
            <a:ext cx="1421715" cy="1373191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D6D7834E-05A0-8D9B-BCC6-7A6C30DF8522}"/>
              </a:ext>
            </a:extLst>
          </p:cNvPr>
          <p:cNvCxnSpPr>
            <a:cxnSpLocks/>
            <a:endCxn id="7" idx="0"/>
          </p:cNvCxnSpPr>
          <p:nvPr/>
        </p:nvCxnSpPr>
        <p:spPr bwMode="auto">
          <a:xfrm>
            <a:off x="2042797" y="2710570"/>
            <a:ext cx="4442" cy="405939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68702F11-1595-A2EF-9C5F-E12C26B44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1374252"/>
            <a:ext cx="2971015" cy="137319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6377F1F-B7FF-7C83-A767-EDAD35E4E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1919" y="3197538"/>
            <a:ext cx="2987147" cy="131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28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1E3BC-6B6E-C095-5569-DF42B221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8C1D4D-85BC-1EE2-41D8-8CC0DA7F4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580112" cy="1066799"/>
          </a:xfrm>
        </p:spPr>
        <p:txBody>
          <a:bodyPr/>
          <a:lstStyle/>
          <a:p>
            <a:r>
              <a:rPr lang="en-US" altLang="zh-CN" sz="3200" b="1" dirty="0"/>
              <a:t>Geometry Optimization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71373B2-6A12-EE50-3E35-4834B7DB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725222-9D97-445F-C379-C88AB381F5E8}"/>
              </a:ext>
            </a:extLst>
          </p:cNvPr>
          <p:cNvSpPr/>
          <p:nvPr/>
        </p:nvSpPr>
        <p:spPr>
          <a:xfrm>
            <a:off x="323528" y="1429494"/>
            <a:ext cx="7848872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In each sector, two silicon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quartzs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 are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connected with grease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 instead of absorbing coat on inner side.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sz="1600" b="1" baseline="0" dirty="0">
                <a:solidFill>
                  <a:srgbClr val="000000"/>
                </a:solidFill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Performance when large polar angle is hoped to be improved.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CFF896F-2660-85B3-A82E-FF184E849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397077" y="3050512"/>
            <a:ext cx="3526851" cy="31973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2617070-01D2-85EB-5E85-E3685BB65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77" y="4254666"/>
            <a:ext cx="3526851" cy="2964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2B8F3653-F83F-88EE-2C4A-5F464EC15F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0718359"/>
                  </p:ext>
                </p:extLst>
              </p:nvPr>
            </p:nvGraphicFramePr>
            <p:xfrm>
              <a:off x="457200" y="5253781"/>
              <a:ext cx="7848871" cy="112952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458616">
                      <a:extLst>
                        <a:ext uri="{9D8B030D-6E8A-4147-A177-3AD203B41FA5}">
                          <a16:colId xmlns:a16="http://schemas.microsoft.com/office/drawing/2014/main" val="1974243392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670639996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042204064"/>
                        </a:ext>
                      </a:extLst>
                    </a:gridCol>
                    <a:gridCol w="1440160">
                      <a:extLst>
                        <a:ext uri="{9D8B030D-6E8A-4147-A177-3AD203B41FA5}">
                          <a16:colId xmlns:a16="http://schemas.microsoft.com/office/drawing/2014/main" val="3100282250"/>
                        </a:ext>
                      </a:extLst>
                    </a:gridCol>
                    <a:gridCol w="1285799">
                      <a:extLst>
                        <a:ext uri="{9D8B030D-6E8A-4147-A177-3AD203B41FA5}">
                          <a16:colId xmlns:a16="http://schemas.microsoft.com/office/drawing/2014/main" val="3824381231"/>
                        </a:ext>
                      </a:extLst>
                    </a:gridCol>
                  </a:tblGrid>
                  <a:tr h="376507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Polar Angle / deg (p=2GeV)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37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55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85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6967668"/>
                      </a:ext>
                    </a:extLst>
                  </a:tr>
                  <a:tr h="376507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Before Coupling /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 dirty="0" smtClean="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/K)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3.96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4.04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3.97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4.3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32286765"/>
                      </a:ext>
                    </a:extLst>
                  </a:tr>
                  <a:tr h="376507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After Coupling /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600" i="1" kern="100" dirty="0" smtClean="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oMath>
                          </a14:m>
                          <a:r>
                            <a:rPr lang="en-US" altLang="zh-CN" sz="16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/K)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4.00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4.09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3.98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4.6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43604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2B8F3653-F83F-88EE-2C4A-5F464EC15F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0718359"/>
                  </p:ext>
                </p:extLst>
              </p:nvPr>
            </p:nvGraphicFramePr>
            <p:xfrm>
              <a:off x="457200" y="5253781"/>
              <a:ext cx="7848871" cy="112952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458616">
                      <a:extLst>
                        <a:ext uri="{9D8B030D-6E8A-4147-A177-3AD203B41FA5}">
                          <a16:colId xmlns:a16="http://schemas.microsoft.com/office/drawing/2014/main" val="1974243392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670639996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042204064"/>
                        </a:ext>
                      </a:extLst>
                    </a:gridCol>
                    <a:gridCol w="1440160">
                      <a:extLst>
                        <a:ext uri="{9D8B030D-6E8A-4147-A177-3AD203B41FA5}">
                          <a16:colId xmlns:a16="http://schemas.microsoft.com/office/drawing/2014/main" val="3100282250"/>
                        </a:ext>
                      </a:extLst>
                    </a:gridCol>
                    <a:gridCol w="1285799">
                      <a:extLst>
                        <a:ext uri="{9D8B030D-6E8A-4147-A177-3AD203B41FA5}">
                          <a16:colId xmlns:a16="http://schemas.microsoft.com/office/drawing/2014/main" val="3824381231"/>
                        </a:ext>
                      </a:extLst>
                    </a:gridCol>
                  </a:tblGrid>
                  <a:tr h="376507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Polar Angle / deg (p=2GeV)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37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55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85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6967668"/>
                      </a:ext>
                    </a:extLst>
                  </a:tr>
                  <a:tr h="37650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96" t="-100000" r="-220099" b="-1126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3.96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4.04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3.97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4.3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32286765"/>
                      </a:ext>
                    </a:extLst>
                  </a:tr>
                  <a:tr h="37650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96" t="-203226" r="-220099" b="-145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4.00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4.09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3.98</a:t>
                          </a:r>
                          <a:endParaRPr lang="zh-CN" sz="16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a:t>4.6</a:t>
                          </a:r>
                          <a:endParaRPr lang="zh-CN" sz="16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43604197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69CA5912-D96A-68C3-43CE-D036F4E9C691}"/>
              </a:ext>
            </a:extLst>
          </p:cNvPr>
          <p:cNvCxnSpPr>
            <a:cxnSpLocks/>
            <a:stCxn id="4" idx="0"/>
            <a:endCxn id="21" idx="0"/>
          </p:cNvCxnSpPr>
          <p:nvPr/>
        </p:nvCxnSpPr>
        <p:spPr bwMode="auto">
          <a:xfrm>
            <a:off x="2160503" y="3370247"/>
            <a:ext cx="0" cy="884419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DA984DED-8BDB-D629-07C1-9DD7B00779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3907" y="3036617"/>
            <a:ext cx="2156240" cy="153667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F7AFDD31-EBEF-A9D5-BDC4-6CB9453547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7964" y="3050452"/>
            <a:ext cx="2176157" cy="1524007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2013BF53-D7CC-8DA1-7FB6-BF551C2F6F36}"/>
              </a:ext>
            </a:extLst>
          </p:cNvPr>
          <p:cNvSpPr/>
          <p:nvPr/>
        </p:nvSpPr>
        <p:spPr>
          <a:xfrm>
            <a:off x="7475010" y="3446636"/>
            <a:ext cx="1271913" cy="314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Much improved!</a:t>
            </a: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DF1F35B3-2800-AF10-E333-05A3464C5EAE}"/>
              </a:ext>
            </a:extLst>
          </p:cNvPr>
          <p:cNvCxnSpPr>
            <a:cxnSpLocks/>
          </p:cNvCxnSpPr>
          <p:nvPr/>
        </p:nvCxnSpPr>
        <p:spPr bwMode="auto">
          <a:xfrm>
            <a:off x="6424121" y="3754717"/>
            <a:ext cx="360040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E3D2911C-19F6-B9BB-2DFC-D6239C3A6ADC}"/>
                  </a:ext>
                </a:extLst>
              </p:cNvPr>
              <p:cNvSpPr/>
              <p:nvPr/>
            </p:nvSpPr>
            <p:spPr>
              <a:xfrm>
                <a:off x="5227115" y="4625438"/>
                <a:ext cx="2754052" cy="4151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baseline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baseline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sz="1400" b="1" i="1" baseline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altLang="zh-CN" sz="1400" b="1" baseline="0" dirty="0">
                    <a:solidFill>
                      <a:srgbClr val="3C3CFF"/>
                    </a:solidFill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 Comparison (85</a:t>
                </a:r>
                <a14:m>
                  <m:oMath xmlns:m="http://schemas.openxmlformats.org/officeDocument/2006/math">
                    <m:r>
                      <a:rPr lang="en-US" altLang="zh-CN" sz="1400" b="1" i="1" baseline="0" smtClean="0">
                        <a:solidFill>
                          <a:srgbClr val="3C3C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altLang="zh-CN" sz="1400" b="1" baseline="0" dirty="0">
                    <a:solidFill>
                      <a:srgbClr val="3C3CFF"/>
                    </a:solidFill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 polar angle)</a:t>
                </a:r>
                <a:endPara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C3CFF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E3D2911C-19F6-B9BB-2DFC-D6239C3A6A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115" y="4625438"/>
                <a:ext cx="2754052" cy="415178"/>
              </a:xfrm>
              <a:prstGeom prst="rect">
                <a:avLst/>
              </a:prstGeom>
              <a:blipFill>
                <a:blip r:embed="rId8"/>
                <a:stretch>
                  <a:fillRect r="-442" b="-7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9730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FC6D1-2303-3ED5-EDF8-954DF419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B2A5BC-2667-6955-DD0C-86AB50D30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55976" cy="1066799"/>
          </a:xfrm>
        </p:spPr>
        <p:txBody>
          <a:bodyPr/>
          <a:lstStyle/>
          <a:p>
            <a:r>
              <a:rPr lang="en-US" altLang="zh-CN" sz="3200" b="1" dirty="0"/>
              <a:t>Geometry change</a:t>
            </a:r>
            <a:endParaRPr lang="zh-CN" altLang="en-US" sz="3200" b="1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B309FEB-4740-1571-5DCF-614B22174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48E7C-6BCA-7A44-A164-629CA7A5376A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773CA9B-EC5E-3C05-17A8-EFD85A586170}"/>
              </a:ext>
            </a:extLst>
          </p:cNvPr>
          <p:cNvSpPr/>
          <p:nvPr/>
        </p:nvSpPr>
        <p:spPr>
          <a:xfrm>
            <a:off x="281964" y="1604899"/>
            <a:ext cx="7848872" cy="785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sz="1600" b="1" baseline="0" dirty="0">
                <a:solidFill>
                  <a:srgbClr val="000000"/>
                </a:solidFill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To reduce the material and ensure </a:t>
            </a:r>
            <a:r>
              <a:rPr lang="en-US" altLang="zh-CN" sz="1600" b="1" baseline="0" dirty="0" err="1">
                <a:solidFill>
                  <a:srgbClr val="000000"/>
                </a:solidFill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eough</a:t>
            </a:r>
            <a:r>
              <a:rPr lang="en-US" altLang="zh-CN" sz="1600" b="1" baseline="0" dirty="0">
                <a:solidFill>
                  <a:srgbClr val="000000"/>
                </a:solidFill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 number of photon electron, the thickness of quartz plate is reduced to 15mm, and the wavelength cut is chosen to be 320nm.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宋体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C334065-1D8A-8C29-D220-F2698C2F5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85" y="2612309"/>
            <a:ext cx="3780815" cy="264079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15CE91-92DF-A2E5-CFAB-16EA488BEF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536" y="2673706"/>
            <a:ext cx="3709300" cy="257939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0E21F89D-870B-5E21-5491-C0A974BAAAD4}"/>
                  </a:ext>
                </a:extLst>
              </p:cNvPr>
              <p:cNvSpPr/>
              <p:nvPr/>
            </p:nvSpPr>
            <p:spPr>
              <a:xfrm>
                <a:off x="292549" y="5517449"/>
                <a:ext cx="8466895" cy="8636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ctr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The PID performance and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 with thickness of quartz plate equal to 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15mm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, and the blue line represents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kumimoji="0" lang="en-US" altLang="zh-CN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/>
                            <a:cs typeface="Times New Roman" panose="020206030504050203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 level of the original version (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FF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20mm &amp;&amp; 375nm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宋体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0E21F89D-870B-5E21-5491-C0A974BAAA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49" y="5517449"/>
                <a:ext cx="8466895" cy="863634"/>
              </a:xfrm>
              <a:prstGeom prst="rect">
                <a:avLst/>
              </a:prstGeom>
              <a:blipFill>
                <a:blip r:embed="rId4"/>
                <a:stretch>
                  <a:fillRect l="-360" r="-792" b="-49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133099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4978</TotalTime>
  <Words>951</Words>
  <Application>Microsoft Office PowerPoint</Application>
  <PresentationFormat>全屏显示(4:3)</PresentationFormat>
  <Paragraphs>202</Paragraphs>
  <Slides>27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等线</vt:lpstr>
      <vt:lpstr>Arial</vt:lpstr>
      <vt:lpstr>Calibri</vt:lpstr>
      <vt:lpstr>Cambria Math</vt:lpstr>
      <vt:lpstr>Times New Roman</vt:lpstr>
      <vt:lpstr>Wingdings</vt:lpstr>
      <vt:lpstr>默认设计模板</vt:lpstr>
      <vt:lpstr>PowerPoint 演示文稿</vt:lpstr>
      <vt:lpstr>OutLine</vt:lpstr>
      <vt:lpstr>PowerPoint 演示文稿</vt:lpstr>
      <vt:lpstr>STCF Introduction</vt:lpstr>
      <vt:lpstr>BTOF Introduction</vt:lpstr>
      <vt:lpstr>PowerPoint 演示文稿</vt:lpstr>
      <vt:lpstr>Pixels Optimization</vt:lpstr>
      <vt:lpstr>Geometry Optimization</vt:lpstr>
      <vt:lpstr>Geometry change</vt:lpstr>
      <vt:lpstr>Geometry Optimization</vt:lpstr>
      <vt:lpstr>Full-Chain Analysis</vt:lpstr>
      <vt:lpstr>PowerPoint 演示文稿</vt:lpstr>
      <vt:lpstr>BTOF Geometry</vt:lpstr>
      <vt:lpstr>Simulation Result</vt:lpstr>
      <vt:lpstr>N_pe   Distribution</vt:lpstr>
      <vt:lpstr>PowerPoint 演示文稿</vt:lpstr>
      <vt:lpstr>BTOF Digitilization</vt:lpstr>
      <vt:lpstr>PowerPoint 演示文稿</vt:lpstr>
      <vt:lpstr>Timing Method</vt:lpstr>
      <vt:lpstr>Timing Method</vt:lpstr>
      <vt:lpstr>Imaging Method</vt:lpstr>
      <vt:lpstr>PowerPoint 演示文稿</vt:lpstr>
      <vt:lpstr>PowerPoint 演示文稿</vt:lpstr>
      <vt:lpstr>PowerPoint 演示文稿</vt:lpstr>
      <vt:lpstr>Summary</vt:lpstr>
      <vt:lpstr>PowerPoint 演示文稿</vt:lpstr>
      <vt:lpstr>Simulation Parameter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Leong John</dc:creator>
  <cp:lastModifiedBy>腾 马</cp:lastModifiedBy>
  <cp:revision>3005</cp:revision>
  <cp:lastPrinted>2113-01-01T00:00:00Z</cp:lastPrinted>
  <dcterms:created xsi:type="dcterms:W3CDTF">2019-01-10T07:29:00Z</dcterms:created>
  <dcterms:modified xsi:type="dcterms:W3CDTF">2026-07-01T02:10:47Z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2052-10.1.0.7520</vt:lpwstr>
  </property>
</Properties>
</file>